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5" r:id="rId1"/>
    <p:sldMasterId id="2147483708" r:id="rId2"/>
  </p:sldMasterIdLst>
  <p:notesMasterIdLst>
    <p:notesMasterId r:id="rId28"/>
  </p:notesMasterIdLst>
  <p:sldIdLst>
    <p:sldId id="399" r:id="rId3"/>
    <p:sldId id="2239" r:id="rId4"/>
    <p:sldId id="2282" r:id="rId5"/>
    <p:sldId id="2242" r:id="rId6"/>
    <p:sldId id="2333" r:id="rId7"/>
    <p:sldId id="2312" r:id="rId8"/>
    <p:sldId id="2283" r:id="rId9"/>
    <p:sldId id="2314" r:id="rId10"/>
    <p:sldId id="2317" r:id="rId11"/>
    <p:sldId id="2318" r:id="rId12"/>
    <p:sldId id="2319" r:id="rId13"/>
    <p:sldId id="2320" r:id="rId14"/>
    <p:sldId id="2321" r:id="rId15"/>
    <p:sldId id="2285" r:id="rId16"/>
    <p:sldId id="2323" r:id="rId17"/>
    <p:sldId id="2322" r:id="rId18"/>
    <p:sldId id="2324" r:id="rId19"/>
    <p:sldId id="2326" r:id="rId20"/>
    <p:sldId id="2327" r:id="rId21"/>
    <p:sldId id="2328" r:id="rId22"/>
    <p:sldId id="2330" r:id="rId23"/>
    <p:sldId id="2329" r:id="rId24"/>
    <p:sldId id="2331" r:id="rId25"/>
    <p:sldId id="2332" r:id="rId26"/>
    <p:sldId id="2310"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12" userDrawn="1">
          <p15:clr>
            <a:srgbClr val="A4A3A4"/>
          </p15:clr>
        </p15:guide>
        <p15:guide id="2" pos="5442" userDrawn="1">
          <p15:clr>
            <a:srgbClr val="A4A3A4"/>
          </p15:clr>
        </p15:guide>
        <p15:guide id="3" orient="horz" pos="648" userDrawn="1">
          <p15:clr>
            <a:srgbClr val="A4A3A4"/>
          </p15:clr>
        </p15:guide>
        <p15:guide id="4" orient="horz" pos="712" userDrawn="1">
          <p15:clr>
            <a:srgbClr val="A4A3A4"/>
          </p15:clr>
        </p15:guide>
        <p15:guide id="5" orient="horz" pos="3928" userDrawn="1">
          <p15:clr>
            <a:srgbClr val="A4A3A4"/>
          </p15:clr>
        </p15:guide>
        <p15:guide id="6" orient="horz"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2526"/>
    <a:srgbClr val="DAE3F2"/>
    <a:srgbClr val="1F487C"/>
    <a:srgbClr val="FF99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141" autoAdjust="0"/>
  </p:normalViewPr>
  <p:slideViewPr>
    <p:cSldViewPr snapToGrid="0">
      <p:cViewPr varScale="1">
        <p:scale>
          <a:sx n="75" d="100"/>
          <a:sy n="75" d="100"/>
        </p:scale>
        <p:origin x="341" y="58"/>
      </p:cViewPr>
      <p:guideLst>
        <p:guide pos="312"/>
        <p:guide pos="5442"/>
        <p:guide orient="horz" pos="648"/>
        <p:guide orient="horz" pos="712"/>
        <p:guide orient="horz" pos="3928"/>
        <p:guide orient="horz" pos="38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stacked"/>
        <c:varyColors val="0"/>
        <c:ser>
          <c:idx val="0"/>
          <c:order val="0"/>
          <c:tx>
            <c:strRef>
              <c:f>Sheet1!$B$1</c:f>
              <c:strCache>
                <c:ptCount val="1"/>
                <c:pt idx="0">
                  <c:v>J型</c:v>
                </c:pt>
              </c:strCache>
            </c:strRef>
          </c:tx>
          <c:spPr>
            <a:solidFill>
              <a:srgbClr val="1F487C"/>
            </a:solidFill>
            <a:ln>
              <a:noFill/>
            </a:ln>
            <a:effectLst/>
          </c:spPr>
          <c:invertIfNegative val="0"/>
          <c:cat>
            <c:strRef>
              <c:f>Sheet1!$A$2:$A$5</c:f>
              <c:strCache>
                <c:ptCount val="4"/>
                <c:pt idx="0">
                  <c:v>反驳×数据</c:v>
                </c:pt>
                <c:pt idx="1">
                  <c:v>反驳×记叙</c:v>
                </c:pt>
                <c:pt idx="2">
                  <c:v>诊断×数据</c:v>
                </c:pt>
                <c:pt idx="3">
                  <c:v>诊断×记叙</c:v>
                </c:pt>
              </c:strCache>
            </c:strRef>
          </c:cat>
          <c:val>
            <c:numRef>
              <c:f>Sheet1!$B$2:$B$5</c:f>
              <c:numCache>
                <c:formatCode>General</c:formatCode>
                <c:ptCount val="4"/>
                <c:pt idx="0">
                  <c:v>46</c:v>
                </c:pt>
                <c:pt idx="1">
                  <c:v>46</c:v>
                </c:pt>
                <c:pt idx="2">
                  <c:v>43</c:v>
                </c:pt>
                <c:pt idx="3">
                  <c:v>42</c:v>
                </c:pt>
              </c:numCache>
            </c:numRef>
          </c:val>
          <c:extLst>
            <c:ext xmlns:c16="http://schemas.microsoft.com/office/drawing/2014/chart" uri="{C3380CC4-5D6E-409C-BE32-E72D297353CC}">
              <c16:uniqueId val="{00000000-B1D4-4759-B271-8ECF02F02489}"/>
            </c:ext>
          </c:extLst>
        </c:ser>
        <c:ser>
          <c:idx val="1"/>
          <c:order val="1"/>
          <c:tx>
            <c:strRef>
              <c:f>Sheet1!$C$1</c:f>
              <c:strCache>
                <c:ptCount val="1"/>
                <c:pt idx="0">
                  <c:v>P型</c:v>
                </c:pt>
              </c:strCache>
            </c:strRef>
          </c:tx>
          <c:spPr>
            <a:solidFill>
              <a:srgbClr val="FF9900"/>
            </a:solidFill>
            <a:ln>
              <a:noFill/>
            </a:ln>
            <a:effectLst/>
          </c:spPr>
          <c:invertIfNegative val="0"/>
          <c:cat>
            <c:strRef>
              <c:f>Sheet1!$A$2:$A$5</c:f>
              <c:strCache>
                <c:ptCount val="4"/>
                <c:pt idx="0">
                  <c:v>反驳×数据</c:v>
                </c:pt>
                <c:pt idx="1">
                  <c:v>反驳×记叙</c:v>
                </c:pt>
                <c:pt idx="2">
                  <c:v>诊断×数据</c:v>
                </c:pt>
                <c:pt idx="3">
                  <c:v>诊断×记叙</c:v>
                </c:pt>
              </c:strCache>
            </c:strRef>
          </c:cat>
          <c:val>
            <c:numRef>
              <c:f>Sheet1!$C$2:$C$5</c:f>
              <c:numCache>
                <c:formatCode>General</c:formatCode>
                <c:ptCount val="4"/>
                <c:pt idx="0">
                  <c:v>44</c:v>
                </c:pt>
                <c:pt idx="1">
                  <c:v>44</c:v>
                </c:pt>
                <c:pt idx="2">
                  <c:v>47</c:v>
                </c:pt>
                <c:pt idx="3">
                  <c:v>48</c:v>
                </c:pt>
              </c:numCache>
            </c:numRef>
          </c:val>
          <c:extLst>
            <c:ext xmlns:c16="http://schemas.microsoft.com/office/drawing/2014/chart" uri="{C3380CC4-5D6E-409C-BE32-E72D297353CC}">
              <c16:uniqueId val="{00000001-B1D4-4759-B271-8ECF02F02489}"/>
            </c:ext>
          </c:extLst>
        </c:ser>
        <c:dLbls>
          <c:showLegendKey val="0"/>
          <c:showVal val="0"/>
          <c:showCatName val="0"/>
          <c:showSerName val="0"/>
          <c:showPercent val="0"/>
          <c:showBubbleSize val="0"/>
        </c:dLbls>
        <c:gapWidth val="219"/>
        <c:overlap val="100"/>
        <c:axId val="992611423"/>
        <c:axId val="854364351"/>
      </c:barChart>
      <c:catAx>
        <c:axId val="9926114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defRPr>
            </a:pPr>
            <a:endParaRPr lang="zh-CN"/>
          </a:p>
        </c:txPr>
        <c:crossAx val="854364351"/>
        <c:crosses val="autoZero"/>
        <c:auto val="1"/>
        <c:lblAlgn val="ctr"/>
        <c:lblOffset val="100"/>
        <c:noMultiLvlLbl val="0"/>
      </c:catAx>
      <c:valAx>
        <c:axId val="85436435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defRPr>
            </a:pPr>
            <a:endParaRPr lang="zh-CN"/>
          </a:p>
        </c:txPr>
        <c:crossAx val="992611423"/>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200" b="0" i="0" u="none" strike="noStrike" kern="1200" baseline="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defRPr>
            </a:pPr>
            <a:endParaRPr lang="zh-CN"/>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a:outerShdw blurRad="50800" dist="38100" dir="2700000" algn="tl" rotWithShape="0">
        <a:prstClr val="black">
          <a:alpha val="40000"/>
        </a:prstClr>
      </a:outerShdw>
    </a:effectLst>
  </c:spPr>
  <c:txPr>
    <a:bodyPr/>
    <a:lstStyle/>
    <a:p>
      <a:pPr>
        <a:defRPr sz="1200">
          <a:latin typeface="Times New Roman" panose="02020603050405020304" pitchFamily="18" charset="0"/>
          <a:ea typeface="微软雅黑" panose="020B0503020204020204" pitchFamily="34" charset="-122"/>
          <a:cs typeface="Times New Roman" panose="02020603050405020304" pitchFamily="18" charset="0"/>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7C007A-1EE7-4E2D-913B-9DFF48A82539}" type="datetimeFigureOut">
              <a:rPr lang="zh-CN" altLang="en-US" smtClean="0"/>
              <a:t>2023/7/12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5B88B8-25AF-427F-8DEC-CB461897E2D5}" type="slidenum">
              <a:rPr lang="zh-CN" altLang="en-US" smtClean="0"/>
              <a:t>‹#›</a:t>
            </a:fld>
            <a:endParaRPr lang="zh-CN" altLang="en-US"/>
          </a:p>
        </p:txBody>
      </p:sp>
    </p:spTree>
    <p:extLst>
      <p:ext uri="{BB962C8B-B14F-4D97-AF65-F5344CB8AC3E}">
        <p14:creationId xmlns:p14="http://schemas.microsoft.com/office/powerpoint/2010/main" val="293592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42B054-0CF9-400F-B234-20538BCD453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78142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CACF273-1A03-4BB3-B69B-7AA27EC9F9F1}" type="slidenum">
              <a:rPr lang="zh-CN" altLang="en-US" smtClean="0"/>
              <a:t>10</a:t>
            </a:fld>
            <a:endParaRPr lang="zh-CN" altLang="en-US"/>
          </a:p>
        </p:txBody>
      </p:sp>
    </p:spTree>
    <p:extLst>
      <p:ext uri="{BB962C8B-B14F-4D97-AF65-F5344CB8AC3E}">
        <p14:creationId xmlns:p14="http://schemas.microsoft.com/office/powerpoint/2010/main" val="1245630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① 外向性与内向性（</a:t>
            </a:r>
            <a:r>
              <a:rPr lang="en-US" altLang="zh-CN" sz="1200" kern="1200" dirty="0">
                <a:solidFill>
                  <a:schemeClr val="tx1"/>
                </a:solidFill>
                <a:effectLst/>
                <a:latin typeface="+mn-lt"/>
                <a:ea typeface="+mn-ea"/>
                <a:cs typeface="+mn-cs"/>
              </a:rPr>
              <a:t>Extraversion/Introversion</a:t>
            </a:r>
            <a:r>
              <a:rPr lang="zh-CN" altLang="zh-CN" sz="1200" kern="1200" dirty="0">
                <a:solidFill>
                  <a:schemeClr val="tx1"/>
                </a:solidFill>
                <a:effectLst/>
                <a:latin typeface="+mn-lt"/>
                <a:ea typeface="+mn-ea"/>
                <a:cs typeface="+mn-cs"/>
              </a:rPr>
              <a:t>），指个体更倾向于接触外界还是与自我独处；</a:t>
            </a:r>
            <a:r>
              <a:rPr lang="en-US" altLang="zh-CN" sz="1200" kern="1200" dirty="0">
                <a:solidFill>
                  <a:schemeClr val="tx1"/>
                </a:solidFill>
                <a:effectLst/>
                <a:latin typeface="+mn-lt"/>
                <a:ea typeface="+mn-ea"/>
                <a:cs typeface="+mn-cs"/>
              </a:rPr>
              <a:t>② </a:t>
            </a:r>
            <a:r>
              <a:rPr lang="zh-CN" altLang="zh-CN" sz="1200" kern="1200" dirty="0">
                <a:solidFill>
                  <a:schemeClr val="tx1"/>
                </a:solidFill>
                <a:effectLst/>
                <a:latin typeface="+mn-lt"/>
                <a:ea typeface="+mn-ea"/>
                <a:cs typeface="+mn-cs"/>
              </a:rPr>
              <a:t>思考与情感（</a:t>
            </a:r>
            <a:r>
              <a:rPr lang="en-US" altLang="zh-CN" sz="1200" kern="1200" dirty="0">
                <a:solidFill>
                  <a:schemeClr val="tx1"/>
                </a:solidFill>
                <a:effectLst/>
                <a:latin typeface="+mn-lt"/>
                <a:ea typeface="+mn-ea"/>
                <a:cs typeface="+mn-cs"/>
              </a:rPr>
              <a:t>Thinking/Feeling</a:t>
            </a:r>
            <a:r>
              <a:rPr lang="zh-CN" altLang="zh-CN" sz="1200" kern="1200" dirty="0">
                <a:solidFill>
                  <a:schemeClr val="tx1"/>
                </a:solidFill>
                <a:effectLst/>
                <a:latin typeface="+mn-lt"/>
                <a:ea typeface="+mn-ea"/>
                <a:cs typeface="+mn-cs"/>
              </a:rPr>
              <a:t>），指偏好通过思考还是依赖主观感情做出决策；</a:t>
            </a:r>
            <a:r>
              <a:rPr lang="en-US" altLang="zh-CN" sz="1200" kern="1200" dirty="0">
                <a:solidFill>
                  <a:schemeClr val="tx1"/>
                </a:solidFill>
                <a:effectLst/>
                <a:latin typeface="+mn-lt"/>
                <a:ea typeface="+mn-ea"/>
                <a:cs typeface="+mn-cs"/>
              </a:rPr>
              <a:t>③ </a:t>
            </a:r>
            <a:r>
              <a:rPr lang="zh-CN" altLang="zh-CN" sz="1200" kern="1200" dirty="0">
                <a:solidFill>
                  <a:schemeClr val="tx1"/>
                </a:solidFill>
                <a:effectLst/>
                <a:latin typeface="+mn-lt"/>
                <a:ea typeface="+mn-ea"/>
                <a:cs typeface="+mn-cs"/>
              </a:rPr>
              <a:t>感觉与直觉（</a:t>
            </a:r>
            <a:r>
              <a:rPr lang="en-US" altLang="zh-CN" sz="1200" kern="1200" dirty="0">
                <a:solidFill>
                  <a:schemeClr val="tx1"/>
                </a:solidFill>
                <a:effectLst/>
                <a:latin typeface="+mn-lt"/>
                <a:ea typeface="+mn-ea"/>
                <a:cs typeface="+mn-cs"/>
              </a:rPr>
              <a:t>Sensing/Intuition</a:t>
            </a:r>
            <a:r>
              <a:rPr lang="zh-CN" altLang="zh-CN" sz="1200" kern="1200" dirty="0">
                <a:solidFill>
                  <a:schemeClr val="tx1"/>
                </a:solidFill>
                <a:effectLst/>
                <a:latin typeface="+mn-lt"/>
                <a:ea typeface="+mn-ea"/>
                <a:cs typeface="+mn-cs"/>
              </a:rPr>
              <a:t>），指个体倾向于根据感知到的感觉信息来进行决策还是根据事物之间的关系推理来做出决策</a:t>
            </a:r>
            <a:r>
              <a:rPr lang="en-US" altLang="zh-CN" sz="1200" kern="1200" baseline="30000" dirty="0">
                <a:solidFill>
                  <a:schemeClr val="tx1"/>
                </a:solidFill>
                <a:effectLst/>
                <a:latin typeface="+mn-lt"/>
                <a:ea typeface="+mn-ea"/>
                <a:cs typeface="+mn-cs"/>
              </a:rPr>
              <a:t>[32]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MBTI</a:t>
            </a:r>
            <a:r>
              <a:rPr lang="zh-CN" altLang="zh-CN" sz="1200" kern="1200" dirty="0">
                <a:solidFill>
                  <a:schemeClr val="tx1"/>
                </a:solidFill>
                <a:effectLst/>
                <a:latin typeface="+mn-lt"/>
                <a:ea typeface="+mn-ea"/>
                <a:cs typeface="+mn-cs"/>
              </a:rPr>
              <a:t>人格类型理论在此基础上增加了判断与感知（</a:t>
            </a:r>
            <a:r>
              <a:rPr lang="en-US" altLang="zh-CN" sz="1200" kern="1200" dirty="0">
                <a:solidFill>
                  <a:schemeClr val="tx1"/>
                </a:solidFill>
                <a:effectLst/>
                <a:latin typeface="+mn-lt"/>
                <a:ea typeface="+mn-ea"/>
                <a:cs typeface="+mn-cs"/>
              </a:rPr>
              <a:t>Judging/</a:t>
            </a:r>
            <a:r>
              <a:rPr lang="en-US" altLang="zh-CN" sz="1200" kern="1200" dirty="0" err="1">
                <a:solidFill>
                  <a:schemeClr val="tx1"/>
                </a:solidFill>
                <a:effectLst/>
                <a:latin typeface="+mn-lt"/>
                <a:ea typeface="+mn-ea"/>
                <a:cs typeface="+mn-cs"/>
              </a:rPr>
              <a:t>Percieving</a:t>
            </a:r>
            <a:r>
              <a:rPr lang="zh-CN" altLang="zh-CN" sz="1200" kern="1200" dirty="0">
                <a:solidFill>
                  <a:schemeClr val="tx1"/>
                </a:solidFill>
                <a:effectLst/>
                <a:latin typeface="+mn-lt"/>
                <a:ea typeface="+mn-ea"/>
                <a:cs typeface="+mn-cs"/>
              </a:rPr>
              <a:t>）</a:t>
            </a:r>
            <a:r>
              <a:rPr lang="en-US" altLang="zh-CN" sz="1200" kern="1200" baseline="30000" dirty="0">
                <a:solidFill>
                  <a:schemeClr val="tx1"/>
                </a:solidFill>
                <a:effectLst/>
                <a:latin typeface="+mn-lt"/>
                <a:ea typeface="+mn-ea"/>
                <a:cs typeface="+mn-cs"/>
              </a:rPr>
              <a:t>[33]</a:t>
            </a:r>
            <a:r>
              <a:rPr lang="zh-CN" altLang="zh-CN" sz="1200" kern="1200" dirty="0">
                <a:solidFill>
                  <a:schemeClr val="tx1"/>
                </a:solidFill>
                <a:effectLst/>
                <a:latin typeface="+mn-lt"/>
                <a:ea typeface="+mn-ea"/>
                <a:cs typeface="+mn-cs"/>
              </a:rPr>
              <a:t>，判断型人格在处理信息时希望可以尽快得出结论、做出决策；而感知型人格则更倾向于采集充分的信息后再做出决策。</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solidFill>
                  <a:srgbClr val="000000"/>
                </a:solidFill>
                <a:ea typeface="宋体" panose="02010600030101010101" pitchFamily="2" charset="-122"/>
                <a:cs typeface="Times New Roman" panose="02020603050405020304" pitchFamily="18" charset="0"/>
              </a:rPr>
              <a:t>人格特质在信息分享</a:t>
            </a:r>
            <a:r>
              <a:rPr lang="en-US" altLang="zh-CN" kern="0" baseline="30000" dirty="0">
                <a:latin typeface="宋体" panose="02010600030101010101" pitchFamily="2" charset="-122"/>
                <a:cs typeface="Times New Roman" panose="02020603050405020304" pitchFamily="18" charset="0"/>
              </a:rPr>
              <a:t>[34]</a:t>
            </a:r>
            <a:r>
              <a:rPr lang="zh-CN" altLang="zh-CN" dirty="0">
                <a:solidFill>
                  <a:srgbClr val="000000"/>
                </a:solidFill>
                <a:ea typeface="宋体" panose="02010600030101010101" pitchFamily="2" charset="-122"/>
                <a:cs typeface="Times New Roman" panose="02020603050405020304" pitchFamily="18" charset="0"/>
              </a:rPr>
              <a:t>、信息采纳</a:t>
            </a:r>
            <a:r>
              <a:rPr lang="en-US" altLang="zh-CN" kern="0" baseline="30000" dirty="0">
                <a:latin typeface="宋体" panose="02010600030101010101" pitchFamily="2" charset="-122"/>
                <a:cs typeface="Times New Roman" panose="02020603050405020304" pitchFamily="18" charset="0"/>
              </a:rPr>
              <a:t>[35]</a:t>
            </a:r>
            <a:r>
              <a:rPr lang="zh-CN" altLang="zh-CN" dirty="0">
                <a:solidFill>
                  <a:srgbClr val="000000"/>
                </a:solidFill>
                <a:ea typeface="宋体" panose="02010600030101010101" pitchFamily="2" charset="-122"/>
                <a:cs typeface="Times New Roman" panose="02020603050405020304" pitchFamily="18" charset="0"/>
              </a:rPr>
              <a:t>、信息搜索</a:t>
            </a:r>
            <a:r>
              <a:rPr lang="en-US" altLang="zh-CN" kern="0" baseline="30000" dirty="0">
                <a:latin typeface="宋体" panose="02010600030101010101" pitchFamily="2" charset="-122"/>
                <a:cs typeface="Times New Roman" panose="02020603050405020304" pitchFamily="18" charset="0"/>
              </a:rPr>
              <a:t>[36]</a:t>
            </a:r>
            <a:r>
              <a:rPr lang="zh-CN" altLang="zh-CN" dirty="0">
                <a:solidFill>
                  <a:srgbClr val="000000"/>
                </a:solidFill>
                <a:ea typeface="宋体" panose="02010600030101010101" pitchFamily="2" charset="-122"/>
                <a:cs typeface="Times New Roman" panose="02020603050405020304" pitchFamily="18" charset="0"/>
              </a:rPr>
              <a:t>等行为中都具有不同程度影响作用。</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对于健康信息的说服策略，反驳型说服策略侧重于直接驳斥相反看法来表达观点结论，更符合判断型人格（</a:t>
            </a:r>
            <a:r>
              <a:rPr lang="en-US" altLang="zh-CN" sz="1200" kern="1200" dirty="0">
                <a:solidFill>
                  <a:schemeClr val="tx1"/>
                </a:solidFill>
                <a:effectLst/>
                <a:latin typeface="+mn-lt"/>
                <a:ea typeface="+mn-ea"/>
                <a:cs typeface="+mn-cs"/>
              </a:rPr>
              <a:t>J</a:t>
            </a:r>
            <a:r>
              <a:rPr lang="zh-CN" altLang="zh-CN" sz="1200" kern="1200" dirty="0">
                <a:solidFill>
                  <a:schemeClr val="tx1"/>
                </a:solidFill>
                <a:effectLst/>
                <a:latin typeface="+mn-lt"/>
                <a:ea typeface="+mn-ea"/>
                <a:cs typeface="+mn-cs"/>
              </a:rPr>
              <a:t>型）希望做出快速决策的信息处理偏好；相反，诊断型说服策略侧重提供更多相关信息来支持阐述观点，更符合感知型人格（</a:t>
            </a:r>
            <a:r>
              <a:rPr lang="en-US" altLang="zh-CN" sz="1200" kern="1200" dirty="0">
                <a:solidFill>
                  <a:schemeClr val="tx1"/>
                </a:solidFill>
                <a:effectLst/>
                <a:latin typeface="+mn-lt"/>
                <a:ea typeface="+mn-ea"/>
                <a:cs typeface="+mn-cs"/>
              </a:rPr>
              <a:t>P</a:t>
            </a:r>
            <a:r>
              <a:rPr lang="zh-CN" altLang="zh-CN" sz="1200" kern="1200" dirty="0">
                <a:solidFill>
                  <a:schemeClr val="tx1"/>
                </a:solidFill>
                <a:effectLst/>
                <a:latin typeface="+mn-lt"/>
                <a:ea typeface="+mn-ea"/>
                <a:cs typeface="+mn-cs"/>
              </a:rPr>
              <a:t>型）充分收集信息做出谨慎判断的偏好。</a:t>
            </a:r>
            <a:endParaRPr lang="zh-CN" altLang="en-US" b="1" dirty="0"/>
          </a:p>
        </p:txBody>
      </p:sp>
      <p:sp>
        <p:nvSpPr>
          <p:cNvPr id="4" name="灯片编号占位符 3"/>
          <p:cNvSpPr>
            <a:spLocks noGrp="1"/>
          </p:cNvSpPr>
          <p:nvPr>
            <p:ph type="sldNum" sz="quarter" idx="10"/>
          </p:nvPr>
        </p:nvSpPr>
        <p:spPr/>
        <p:txBody>
          <a:bodyPr/>
          <a:lstStyle/>
          <a:p>
            <a:fld id="{4CACF273-1A03-4BB3-B69B-7AA27EC9F9F1}" type="slidenum">
              <a:rPr lang="zh-CN" altLang="en-US" smtClean="0"/>
              <a:t>11</a:t>
            </a:fld>
            <a:endParaRPr lang="zh-CN" altLang="en-US"/>
          </a:p>
        </p:txBody>
      </p:sp>
    </p:spTree>
    <p:extLst>
      <p:ext uri="{BB962C8B-B14F-4D97-AF65-F5344CB8AC3E}">
        <p14:creationId xmlns:p14="http://schemas.microsoft.com/office/powerpoint/2010/main" val="3572385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证据类型主要分为数据型和记叙型两种，其中，数据型是指在表达一个观点时，采用数据对观点的背景、内容和结果进行量化描述</a:t>
            </a:r>
            <a:r>
              <a:rPr lang="en-US" altLang="zh-CN" sz="1200" kern="1200" baseline="30000" dirty="0">
                <a:solidFill>
                  <a:schemeClr val="tx1"/>
                </a:solidFill>
                <a:effectLst/>
                <a:latin typeface="+mn-lt"/>
                <a:ea typeface="+mn-ea"/>
                <a:cs typeface="+mn-cs"/>
              </a:rPr>
              <a:t>[38]</a:t>
            </a:r>
            <a:r>
              <a:rPr lang="zh-CN" altLang="zh-CN" sz="1200" kern="1200" dirty="0">
                <a:solidFill>
                  <a:schemeClr val="tx1"/>
                </a:solidFill>
                <a:effectLst/>
                <a:latin typeface="+mn-lt"/>
                <a:ea typeface="+mn-ea"/>
                <a:cs typeface="+mn-cs"/>
              </a:rPr>
              <a:t>；而记叙型则是通过向受众讲述一个完整故事，通过一个场景或者事件来呈现观点</a:t>
            </a:r>
            <a:r>
              <a:rPr lang="en-US" altLang="zh-CN" sz="1200" kern="1200" baseline="30000" dirty="0">
                <a:solidFill>
                  <a:schemeClr val="tx1"/>
                </a:solidFill>
                <a:effectLst/>
                <a:latin typeface="+mn-lt"/>
                <a:ea typeface="+mn-ea"/>
                <a:cs typeface="+mn-cs"/>
              </a:rPr>
              <a:t>[39]</a:t>
            </a:r>
            <a:r>
              <a:rPr lang="zh-CN" altLang="zh-CN" sz="1200" kern="1200" dirty="0">
                <a:solidFill>
                  <a:schemeClr val="tx1"/>
                </a:solidFill>
                <a:effectLst/>
                <a:latin typeface="+mn-lt"/>
                <a:ea typeface="+mn-ea"/>
                <a:cs typeface="+mn-cs"/>
              </a:rPr>
              <a:t>。例如《</a:t>
            </a:r>
            <a:r>
              <a:rPr lang="en-US" altLang="zh-CN" sz="1200" kern="1200" dirty="0">
                <a:solidFill>
                  <a:schemeClr val="tx1"/>
                </a:solidFill>
                <a:effectLst/>
                <a:latin typeface="+mn-lt"/>
                <a:ea typeface="+mn-ea"/>
                <a:cs typeface="+mn-cs"/>
              </a:rPr>
              <a:t>2020</a:t>
            </a:r>
            <a:r>
              <a:rPr lang="zh-CN" altLang="zh-CN" sz="1200" kern="1200" dirty="0">
                <a:solidFill>
                  <a:schemeClr val="tx1"/>
                </a:solidFill>
                <a:effectLst/>
                <a:latin typeface="+mn-lt"/>
                <a:ea typeface="+mn-ea"/>
                <a:cs typeface="+mn-cs"/>
              </a:rPr>
              <a:t>中国青少年近视防控大数据报告》指出我国近视青少年已超过</a:t>
            </a:r>
            <a:r>
              <a:rPr lang="en-US" altLang="zh-CN" sz="1200" kern="1200" dirty="0">
                <a:solidFill>
                  <a:schemeClr val="tx1"/>
                </a:solidFill>
                <a:effectLst/>
                <a:latin typeface="+mn-lt"/>
                <a:ea typeface="+mn-ea"/>
                <a:cs typeface="+mn-cs"/>
              </a:rPr>
              <a:t>60%</a:t>
            </a:r>
            <a:r>
              <a:rPr lang="zh-CN" altLang="zh-CN" sz="1200" kern="1200" dirty="0">
                <a:solidFill>
                  <a:schemeClr val="tx1"/>
                </a:solidFill>
                <a:effectLst/>
                <a:latin typeface="+mn-lt"/>
                <a:ea typeface="+mn-ea"/>
                <a:cs typeface="+mn-cs"/>
              </a:rPr>
              <a:t>，采用的是数据型证据，而讲述一个青少年近视的经过则是记叙型证据。由此可见，数据型证据更具客观性、科学性，而记叙型证据则更加贴近实际生活、易理解</a:t>
            </a:r>
            <a:r>
              <a:rPr lang="en-US" altLang="zh-CN" sz="1200" kern="1200" baseline="30000" dirty="0">
                <a:solidFill>
                  <a:schemeClr val="tx1"/>
                </a:solidFill>
                <a:effectLst/>
                <a:latin typeface="+mn-lt"/>
                <a:ea typeface="+mn-ea"/>
                <a:cs typeface="+mn-cs"/>
              </a:rPr>
              <a:t>[40]</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数据型健康信息是指通过数据来描述某一健康相关行为的观点；记叙型健康信息则是通过健康行为场景、示例来呈现的健康信息。</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已有研究在不同的信息主题</a:t>
            </a:r>
            <a:r>
              <a:rPr lang="en-US" altLang="zh-CN" sz="1200" kern="1200" baseline="30000" dirty="0">
                <a:solidFill>
                  <a:schemeClr val="tx1"/>
                </a:solidFill>
                <a:effectLst/>
                <a:latin typeface="+mn-lt"/>
                <a:ea typeface="+mn-ea"/>
                <a:cs typeface="+mn-cs"/>
              </a:rPr>
              <a:t>[41]</a:t>
            </a:r>
            <a:r>
              <a:rPr lang="zh-CN" altLang="zh-CN" sz="1200" kern="1200" dirty="0">
                <a:solidFill>
                  <a:schemeClr val="tx1"/>
                </a:solidFill>
                <a:effectLst/>
                <a:latin typeface="+mn-lt"/>
                <a:ea typeface="+mn-ea"/>
                <a:cs typeface="+mn-cs"/>
              </a:rPr>
              <a:t>、传播目的</a:t>
            </a:r>
            <a:r>
              <a:rPr lang="en-US" altLang="zh-CN" sz="1200" kern="1200" baseline="30000" dirty="0">
                <a:solidFill>
                  <a:schemeClr val="tx1"/>
                </a:solidFill>
                <a:effectLst/>
                <a:latin typeface="+mn-lt"/>
                <a:ea typeface="+mn-ea"/>
                <a:cs typeface="+mn-cs"/>
              </a:rPr>
              <a:t>[42]</a:t>
            </a:r>
            <a:r>
              <a:rPr lang="en-US" altLang="zh-CN" sz="1200" kern="1200" dirty="0">
                <a:solidFill>
                  <a:schemeClr val="tx1"/>
                </a:solidFill>
                <a:effectLst/>
                <a:latin typeface="+mn-lt"/>
                <a:ea typeface="+mn-ea"/>
                <a:cs typeface="+mn-cs"/>
              </a:rPr>
              <a:t> </a:t>
            </a:r>
            <a:r>
              <a:rPr lang="en-US" altLang="zh-CN" sz="1200" kern="1200" baseline="30000" dirty="0">
                <a:solidFill>
                  <a:schemeClr val="tx1"/>
                </a:solidFill>
                <a:effectLst/>
                <a:latin typeface="+mn-lt"/>
                <a:ea typeface="+mn-ea"/>
                <a:cs typeface="+mn-cs"/>
              </a:rPr>
              <a:t>[43]</a:t>
            </a:r>
            <a:r>
              <a:rPr lang="zh-CN" altLang="zh-CN" sz="1200" kern="1200" dirty="0">
                <a:solidFill>
                  <a:schemeClr val="tx1"/>
                </a:solidFill>
                <a:effectLst/>
                <a:latin typeface="+mn-lt"/>
                <a:ea typeface="+mn-ea"/>
                <a:cs typeface="+mn-cs"/>
              </a:rPr>
              <a:t>和受众特征</a:t>
            </a:r>
            <a:r>
              <a:rPr lang="en-US" altLang="zh-CN" sz="1200" kern="1200" baseline="30000" dirty="0">
                <a:solidFill>
                  <a:schemeClr val="tx1"/>
                </a:solidFill>
                <a:effectLst/>
                <a:latin typeface="+mn-lt"/>
                <a:ea typeface="+mn-ea"/>
                <a:cs typeface="+mn-cs"/>
              </a:rPr>
              <a:t>[44]</a:t>
            </a:r>
            <a:r>
              <a:rPr lang="zh-CN" altLang="zh-CN" sz="1200" kern="1200" dirty="0">
                <a:solidFill>
                  <a:schemeClr val="tx1"/>
                </a:solidFill>
                <a:effectLst/>
                <a:latin typeface="+mn-lt"/>
                <a:ea typeface="+mn-ea"/>
                <a:cs typeface="+mn-cs"/>
              </a:rPr>
              <a:t>情境下研究了证据类型对个体决策的影响，但尚未得出一致结论，普遍认为数据型证据通过唤起更高的认知投入来影响受众态度，而记叙型证据则是通过影响人的情感来达到说服目的。</a:t>
            </a:r>
            <a:endParaRPr lang="zh-CN" altLang="en-US" b="1" dirty="0"/>
          </a:p>
        </p:txBody>
      </p:sp>
      <p:sp>
        <p:nvSpPr>
          <p:cNvPr id="4" name="灯片编号占位符 3"/>
          <p:cNvSpPr>
            <a:spLocks noGrp="1"/>
          </p:cNvSpPr>
          <p:nvPr>
            <p:ph type="sldNum" sz="quarter" idx="10"/>
          </p:nvPr>
        </p:nvSpPr>
        <p:spPr/>
        <p:txBody>
          <a:bodyPr/>
          <a:lstStyle/>
          <a:p>
            <a:fld id="{4CACF273-1A03-4BB3-B69B-7AA27EC9F9F1}" type="slidenum">
              <a:rPr lang="zh-CN" altLang="en-US" smtClean="0"/>
              <a:t>12</a:t>
            </a:fld>
            <a:endParaRPr lang="zh-CN" altLang="en-US"/>
          </a:p>
        </p:txBody>
      </p:sp>
    </p:spTree>
    <p:extLst>
      <p:ext uri="{BB962C8B-B14F-4D97-AF65-F5344CB8AC3E}">
        <p14:creationId xmlns:p14="http://schemas.microsoft.com/office/powerpoint/2010/main" val="3030099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证据类型主要分为数据型和记叙型两种，其中，数据型是指在表达一个观点时，采用数据对观点的背景、内容和结果进行量化描述</a:t>
            </a:r>
            <a:r>
              <a:rPr lang="en-US" altLang="zh-CN" sz="1200" kern="1200" baseline="30000" dirty="0">
                <a:solidFill>
                  <a:schemeClr val="tx1"/>
                </a:solidFill>
                <a:effectLst/>
                <a:latin typeface="+mn-lt"/>
                <a:ea typeface="+mn-ea"/>
                <a:cs typeface="+mn-cs"/>
              </a:rPr>
              <a:t>[38]</a:t>
            </a:r>
            <a:r>
              <a:rPr lang="zh-CN" altLang="zh-CN" sz="1200" kern="1200" dirty="0">
                <a:solidFill>
                  <a:schemeClr val="tx1"/>
                </a:solidFill>
                <a:effectLst/>
                <a:latin typeface="+mn-lt"/>
                <a:ea typeface="+mn-ea"/>
                <a:cs typeface="+mn-cs"/>
              </a:rPr>
              <a:t>；而记叙型则是通过向受众讲述一个完整故事，通过一个场景或者事件来呈现观点</a:t>
            </a:r>
            <a:r>
              <a:rPr lang="en-US" altLang="zh-CN" sz="1200" kern="1200" baseline="30000" dirty="0">
                <a:solidFill>
                  <a:schemeClr val="tx1"/>
                </a:solidFill>
                <a:effectLst/>
                <a:latin typeface="+mn-lt"/>
                <a:ea typeface="+mn-ea"/>
                <a:cs typeface="+mn-cs"/>
              </a:rPr>
              <a:t>[39]</a:t>
            </a:r>
            <a:r>
              <a:rPr lang="zh-CN" altLang="zh-CN" sz="1200" kern="1200" dirty="0">
                <a:solidFill>
                  <a:schemeClr val="tx1"/>
                </a:solidFill>
                <a:effectLst/>
                <a:latin typeface="+mn-lt"/>
                <a:ea typeface="+mn-ea"/>
                <a:cs typeface="+mn-cs"/>
              </a:rPr>
              <a:t>。例如《</a:t>
            </a:r>
            <a:r>
              <a:rPr lang="en-US" altLang="zh-CN" sz="1200" kern="1200" dirty="0">
                <a:solidFill>
                  <a:schemeClr val="tx1"/>
                </a:solidFill>
                <a:effectLst/>
                <a:latin typeface="+mn-lt"/>
                <a:ea typeface="+mn-ea"/>
                <a:cs typeface="+mn-cs"/>
              </a:rPr>
              <a:t>2020</a:t>
            </a:r>
            <a:r>
              <a:rPr lang="zh-CN" altLang="zh-CN" sz="1200" kern="1200" dirty="0">
                <a:solidFill>
                  <a:schemeClr val="tx1"/>
                </a:solidFill>
                <a:effectLst/>
                <a:latin typeface="+mn-lt"/>
                <a:ea typeface="+mn-ea"/>
                <a:cs typeface="+mn-cs"/>
              </a:rPr>
              <a:t>中国青少年近视防控大数据报告》指出我国近视青少年已超过</a:t>
            </a:r>
            <a:r>
              <a:rPr lang="en-US" altLang="zh-CN" sz="1200" kern="1200" dirty="0">
                <a:solidFill>
                  <a:schemeClr val="tx1"/>
                </a:solidFill>
                <a:effectLst/>
                <a:latin typeface="+mn-lt"/>
                <a:ea typeface="+mn-ea"/>
                <a:cs typeface="+mn-cs"/>
              </a:rPr>
              <a:t>60%</a:t>
            </a:r>
            <a:r>
              <a:rPr lang="zh-CN" altLang="zh-CN" sz="1200" kern="1200" dirty="0">
                <a:solidFill>
                  <a:schemeClr val="tx1"/>
                </a:solidFill>
                <a:effectLst/>
                <a:latin typeface="+mn-lt"/>
                <a:ea typeface="+mn-ea"/>
                <a:cs typeface="+mn-cs"/>
              </a:rPr>
              <a:t>，采用的是数据型证据，而讲述一个青少年近视的经过则是记叙型证据。由此可见，数据型证据更具客观性、科学性，而记叙型证据则更加贴近实际生活、易理解</a:t>
            </a:r>
            <a:r>
              <a:rPr lang="en-US" altLang="zh-CN" sz="1200" kern="1200" baseline="30000" dirty="0">
                <a:solidFill>
                  <a:schemeClr val="tx1"/>
                </a:solidFill>
                <a:effectLst/>
                <a:latin typeface="+mn-lt"/>
                <a:ea typeface="+mn-ea"/>
                <a:cs typeface="+mn-cs"/>
              </a:rPr>
              <a:t>[40]</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数据型健康信息是指通过数据来描述某一健康相关行为的观点；记叙型健康信息则是通过健康行为场景、示例来呈现的健康信息。</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已有研究在不同的信息主题</a:t>
            </a:r>
            <a:r>
              <a:rPr lang="en-US" altLang="zh-CN" sz="1200" kern="1200" baseline="30000" dirty="0">
                <a:solidFill>
                  <a:schemeClr val="tx1"/>
                </a:solidFill>
                <a:effectLst/>
                <a:latin typeface="+mn-lt"/>
                <a:ea typeface="+mn-ea"/>
                <a:cs typeface="+mn-cs"/>
              </a:rPr>
              <a:t>[41]</a:t>
            </a:r>
            <a:r>
              <a:rPr lang="zh-CN" altLang="zh-CN" sz="1200" kern="1200" dirty="0">
                <a:solidFill>
                  <a:schemeClr val="tx1"/>
                </a:solidFill>
                <a:effectLst/>
                <a:latin typeface="+mn-lt"/>
                <a:ea typeface="+mn-ea"/>
                <a:cs typeface="+mn-cs"/>
              </a:rPr>
              <a:t>、传播目的</a:t>
            </a:r>
            <a:r>
              <a:rPr lang="en-US" altLang="zh-CN" sz="1200" kern="1200" baseline="30000" dirty="0">
                <a:solidFill>
                  <a:schemeClr val="tx1"/>
                </a:solidFill>
                <a:effectLst/>
                <a:latin typeface="+mn-lt"/>
                <a:ea typeface="+mn-ea"/>
                <a:cs typeface="+mn-cs"/>
              </a:rPr>
              <a:t>[42]</a:t>
            </a:r>
            <a:r>
              <a:rPr lang="en-US" altLang="zh-CN" sz="1200" kern="1200" dirty="0">
                <a:solidFill>
                  <a:schemeClr val="tx1"/>
                </a:solidFill>
                <a:effectLst/>
                <a:latin typeface="+mn-lt"/>
                <a:ea typeface="+mn-ea"/>
                <a:cs typeface="+mn-cs"/>
              </a:rPr>
              <a:t> </a:t>
            </a:r>
            <a:r>
              <a:rPr lang="en-US" altLang="zh-CN" sz="1200" kern="1200" baseline="30000" dirty="0">
                <a:solidFill>
                  <a:schemeClr val="tx1"/>
                </a:solidFill>
                <a:effectLst/>
                <a:latin typeface="+mn-lt"/>
                <a:ea typeface="+mn-ea"/>
                <a:cs typeface="+mn-cs"/>
              </a:rPr>
              <a:t>[43]</a:t>
            </a:r>
            <a:r>
              <a:rPr lang="zh-CN" altLang="zh-CN" sz="1200" kern="1200" dirty="0">
                <a:solidFill>
                  <a:schemeClr val="tx1"/>
                </a:solidFill>
                <a:effectLst/>
                <a:latin typeface="+mn-lt"/>
                <a:ea typeface="+mn-ea"/>
                <a:cs typeface="+mn-cs"/>
              </a:rPr>
              <a:t>和受众特征</a:t>
            </a:r>
            <a:r>
              <a:rPr lang="en-US" altLang="zh-CN" sz="1200" kern="1200" baseline="30000" dirty="0">
                <a:solidFill>
                  <a:schemeClr val="tx1"/>
                </a:solidFill>
                <a:effectLst/>
                <a:latin typeface="+mn-lt"/>
                <a:ea typeface="+mn-ea"/>
                <a:cs typeface="+mn-cs"/>
              </a:rPr>
              <a:t>[44]</a:t>
            </a:r>
            <a:r>
              <a:rPr lang="zh-CN" altLang="zh-CN" sz="1200" kern="1200" dirty="0">
                <a:solidFill>
                  <a:schemeClr val="tx1"/>
                </a:solidFill>
                <a:effectLst/>
                <a:latin typeface="+mn-lt"/>
                <a:ea typeface="+mn-ea"/>
                <a:cs typeface="+mn-cs"/>
              </a:rPr>
              <a:t>情境下研究了证据类型对个体决策的影响，但尚未得出一致结论，普遍认为数据型证据通过唤起更高的认知投入来影响受众态度，而记叙型证据则是通过影响人的情感来达到说服目的。</a:t>
            </a:r>
            <a:endParaRPr lang="zh-CN" altLang="en-US" b="1" dirty="0"/>
          </a:p>
        </p:txBody>
      </p:sp>
      <p:sp>
        <p:nvSpPr>
          <p:cNvPr id="4" name="灯片编号占位符 3"/>
          <p:cNvSpPr>
            <a:spLocks noGrp="1"/>
          </p:cNvSpPr>
          <p:nvPr>
            <p:ph type="sldNum" sz="quarter" idx="10"/>
          </p:nvPr>
        </p:nvSpPr>
        <p:spPr/>
        <p:txBody>
          <a:bodyPr/>
          <a:lstStyle/>
          <a:p>
            <a:fld id="{4CACF273-1A03-4BB3-B69B-7AA27EC9F9F1}" type="slidenum">
              <a:rPr lang="zh-CN" altLang="en-US" smtClean="0"/>
              <a:t>13</a:t>
            </a:fld>
            <a:endParaRPr lang="zh-CN" altLang="en-US"/>
          </a:p>
        </p:txBody>
      </p:sp>
    </p:spTree>
    <p:extLst>
      <p:ext uri="{BB962C8B-B14F-4D97-AF65-F5344CB8AC3E}">
        <p14:creationId xmlns:p14="http://schemas.microsoft.com/office/powerpoint/2010/main" val="1306365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章节页替换</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42B054-0CF9-400F-B234-20538BCD453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3416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正式实验发放问卷</a:t>
            </a:r>
            <a:r>
              <a:rPr lang="en-US" altLang="zh-CN" sz="1200" kern="1200" dirty="0">
                <a:solidFill>
                  <a:schemeClr val="tx1"/>
                </a:solidFill>
                <a:effectLst/>
                <a:latin typeface="+mn-lt"/>
                <a:ea typeface="+mn-ea"/>
                <a:cs typeface="+mn-cs"/>
              </a:rPr>
              <a:t>431</a:t>
            </a:r>
            <a:r>
              <a:rPr lang="zh-CN" altLang="zh-CN" sz="1200" kern="1200" dirty="0">
                <a:solidFill>
                  <a:schemeClr val="tx1"/>
                </a:solidFill>
                <a:effectLst/>
                <a:latin typeface="+mn-lt"/>
                <a:ea typeface="+mn-ea"/>
                <a:cs typeface="+mn-cs"/>
              </a:rPr>
              <a:t>份，回收有效问卷</a:t>
            </a:r>
            <a:r>
              <a:rPr lang="en-US" altLang="zh-CN" sz="1200" kern="1200" dirty="0">
                <a:solidFill>
                  <a:schemeClr val="tx1"/>
                </a:solidFill>
                <a:effectLst/>
                <a:latin typeface="+mn-lt"/>
                <a:ea typeface="+mn-ea"/>
                <a:cs typeface="+mn-cs"/>
              </a:rPr>
              <a:t>360</a:t>
            </a:r>
            <a:r>
              <a:rPr lang="zh-CN" altLang="zh-CN" sz="1200" kern="1200" dirty="0">
                <a:solidFill>
                  <a:schemeClr val="tx1"/>
                </a:solidFill>
                <a:effectLst/>
                <a:latin typeface="+mn-lt"/>
                <a:ea typeface="+mn-ea"/>
                <a:cs typeface="+mn-cs"/>
              </a:rPr>
              <a:t>份，各组人格类型分布中</a:t>
            </a:r>
            <a:r>
              <a:rPr lang="en-US" altLang="zh-CN" sz="1200" kern="1200" dirty="0">
                <a:solidFill>
                  <a:schemeClr val="tx1"/>
                </a:solidFill>
                <a:effectLst/>
                <a:latin typeface="+mn-lt"/>
                <a:ea typeface="+mn-ea"/>
                <a:cs typeface="+mn-cs"/>
              </a:rPr>
              <a:t>J</a:t>
            </a:r>
            <a:r>
              <a:rPr lang="zh-CN" altLang="zh-CN" sz="1200" kern="1200" dirty="0">
                <a:solidFill>
                  <a:schemeClr val="tx1"/>
                </a:solidFill>
                <a:effectLst/>
                <a:latin typeface="+mn-lt"/>
                <a:ea typeface="+mn-ea"/>
                <a:cs typeface="+mn-cs"/>
              </a:rPr>
              <a:t>型人格和</a:t>
            </a:r>
            <a:r>
              <a:rPr lang="en-US" altLang="zh-CN" sz="1200" kern="1200" dirty="0">
                <a:solidFill>
                  <a:schemeClr val="tx1"/>
                </a:solidFill>
                <a:effectLst/>
                <a:latin typeface="+mn-lt"/>
                <a:ea typeface="+mn-ea"/>
                <a:cs typeface="+mn-cs"/>
              </a:rPr>
              <a:t>P</a:t>
            </a:r>
            <a:r>
              <a:rPr lang="zh-CN" altLang="zh-CN" sz="1200" kern="1200" dirty="0">
                <a:solidFill>
                  <a:schemeClr val="tx1"/>
                </a:solidFill>
                <a:effectLst/>
                <a:latin typeface="+mn-lt"/>
                <a:ea typeface="+mn-ea"/>
                <a:cs typeface="+mn-cs"/>
              </a:rPr>
              <a:t>型人格人数基本持平，说明</a:t>
            </a:r>
            <a:r>
              <a:rPr lang="en-US" altLang="zh-CN" sz="1200" kern="1200" dirty="0">
                <a:solidFill>
                  <a:schemeClr val="tx1"/>
                </a:solidFill>
                <a:effectLst/>
                <a:latin typeface="+mn-lt"/>
                <a:ea typeface="+mn-ea"/>
                <a:cs typeface="+mn-cs"/>
              </a:rPr>
              <a:t>J/P</a:t>
            </a:r>
            <a:r>
              <a:rPr lang="zh-CN" altLang="zh-CN" sz="1200" kern="1200" dirty="0">
                <a:solidFill>
                  <a:schemeClr val="tx1"/>
                </a:solidFill>
                <a:effectLst/>
                <a:latin typeface="+mn-lt"/>
                <a:ea typeface="+mn-ea"/>
                <a:cs typeface="+mn-cs"/>
              </a:rPr>
              <a:t>确实是能够较好区分被试人格类型的一个维度，</a:t>
            </a:r>
            <a:endParaRPr lang="zh-CN" altLang="en-US" dirty="0"/>
          </a:p>
        </p:txBody>
      </p:sp>
      <p:sp>
        <p:nvSpPr>
          <p:cNvPr id="4" name="灯片编号占位符 3"/>
          <p:cNvSpPr>
            <a:spLocks noGrp="1"/>
          </p:cNvSpPr>
          <p:nvPr>
            <p:ph type="sldNum" sz="quarter" idx="5"/>
          </p:nvPr>
        </p:nvSpPr>
        <p:spPr/>
        <p:txBody>
          <a:bodyPr/>
          <a:lstStyle/>
          <a:p>
            <a:fld id="{0E5B88B8-25AF-427F-8DEC-CB461897E2D5}" type="slidenum">
              <a:rPr lang="zh-CN" altLang="en-US" smtClean="0"/>
              <a:t>15</a:t>
            </a:fld>
            <a:endParaRPr lang="zh-CN" altLang="en-US"/>
          </a:p>
        </p:txBody>
      </p:sp>
    </p:spTree>
    <p:extLst>
      <p:ext uri="{BB962C8B-B14F-4D97-AF65-F5344CB8AC3E}">
        <p14:creationId xmlns:p14="http://schemas.microsoft.com/office/powerpoint/2010/main" val="24641974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本研究采用克隆巴赫系数（</a:t>
            </a:r>
            <a:r>
              <a:rPr lang="en-US" altLang="zh-CN" sz="1200" kern="1200" dirty="0">
                <a:solidFill>
                  <a:schemeClr val="tx1"/>
                </a:solidFill>
                <a:effectLst/>
                <a:latin typeface="+mn-lt"/>
                <a:ea typeface="+mn-ea"/>
                <a:cs typeface="+mn-cs"/>
              </a:rPr>
              <a:t>Cronbach's alpha</a:t>
            </a:r>
            <a:r>
              <a:rPr lang="zh-CN" altLang="zh-CN" sz="1200" kern="1200" dirty="0">
                <a:solidFill>
                  <a:schemeClr val="tx1"/>
                </a:solidFill>
                <a:effectLst/>
                <a:latin typeface="+mn-lt"/>
                <a:ea typeface="+mn-ea"/>
                <a:cs typeface="+mn-cs"/>
              </a:rPr>
              <a:t>）来测度量表信度，当</a:t>
            </a:r>
            <a:r>
              <a:rPr lang="en-US" altLang="zh-CN" sz="1200" kern="1200" dirty="0">
                <a:solidFill>
                  <a:schemeClr val="tx1"/>
                </a:solidFill>
                <a:effectLst/>
                <a:latin typeface="+mn-lt"/>
                <a:ea typeface="+mn-ea"/>
                <a:cs typeface="+mn-cs"/>
              </a:rPr>
              <a:t>Cronbach's alpha </a:t>
            </a:r>
            <a:r>
              <a:rPr lang="zh-CN" altLang="zh-CN" sz="1200" kern="1200" dirty="0">
                <a:solidFill>
                  <a:schemeClr val="tx1"/>
                </a:solidFill>
                <a:effectLst/>
                <a:latin typeface="+mn-lt"/>
                <a:ea typeface="+mn-ea"/>
                <a:cs typeface="+mn-cs"/>
              </a:rPr>
              <a:t>系数大于</a:t>
            </a:r>
            <a:r>
              <a:rPr lang="en-US" altLang="zh-CN" sz="1200" kern="1200" dirty="0">
                <a:solidFill>
                  <a:schemeClr val="tx1"/>
                </a:solidFill>
                <a:effectLst/>
                <a:latin typeface="+mn-lt"/>
                <a:ea typeface="+mn-ea"/>
                <a:cs typeface="+mn-cs"/>
              </a:rPr>
              <a:t>0.7</a:t>
            </a:r>
            <a:r>
              <a:rPr lang="zh-CN" altLang="zh-CN" sz="1200" kern="1200" dirty="0">
                <a:solidFill>
                  <a:schemeClr val="tx1"/>
                </a:solidFill>
                <a:effectLst/>
                <a:latin typeface="+mn-lt"/>
                <a:ea typeface="+mn-ea"/>
                <a:cs typeface="+mn-cs"/>
              </a:rPr>
              <a:t>时，说明该问卷量表是可靠的。根据表</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，受众态度、感知信任、感知流畅性</a:t>
            </a:r>
            <a:r>
              <a:rPr lang="en-US" altLang="zh-CN" sz="1200" kern="1200" dirty="0">
                <a:solidFill>
                  <a:schemeClr val="tx1"/>
                </a:solidFill>
                <a:effectLst/>
                <a:latin typeface="+mn-lt"/>
                <a:ea typeface="+mn-ea"/>
                <a:cs typeface="+mn-cs"/>
              </a:rPr>
              <a:t>Cronbach's alpha</a:t>
            </a:r>
            <a:r>
              <a:rPr lang="zh-CN" altLang="zh-CN" sz="1200" kern="1200" dirty="0">
                <a:solidFill>
                  <a:schemeClr val="tx1"/>
                </a:solidFill>
                <a:effectLst/>
                <a:latin typeface="+mn-lt"/>
                <a:ea typeface="+mn-ea"/>
                <a:cs typeface="+mn-cs"/>
              </a:rPr>
              <a:t>系数均大于</a:t>
            </a:r>
            <a:r>
              <a:rPr lang="en-US" altLang="zh-CN" sz="1200" kern="1200" dirty="0">
                <a:solidFill>
                  <a:schemeClr val="tx1"/>
                </a:solidFill>
                <a:effectLst/>
                <a:latin typeface="+mn-lt"/>
                <a:ea typeface="+mn-ea"/>
                <a:cs typeface="+mn-cs"/>
              </a:rPr>
              <a:t>0.7</a:t>
            </a:r>
            <a:r>
              <a:rPr lang="zh-CN" altLang="zh-CN" sz="1200" kern="1200" dirty="0">
                <a:solidFill>
                  <a:schemeClr val="tx1"/>
                </a:solidFill>
                <a:effectLst/>
                <a:latin typeface="+mn-lt"/>
                <a:ea typeface="+mn-ea"/>
                <a:cs typeface="+mn-cs"/>
              </a:rPr>
              <a:t>，组合信度</a:t>
            </a:r>
            <a:r>
              <a:rPr lang="en-US" altLang="zh-CN" sz="1200" kern="1200" dirty="0">
                <a:solidFill>
                  <a:schemeClr val="tx1"/>
                </a:solidFill>
                <a:effectLst/>
                <a:latin typeface="+mn-lt"/>
                <a:ea typeface="+mn-ea"/>
                <a:cs typeface="+mn-cs"/>
              </a:rPr>
              <a:t>CR</a:t>
            </a:r>
            <a:r>
              <a:rPr lang="zh-CN" altLang="zh-CN" sz="1200" kern="1200" dirty="0">
                <a:solidFill>
                  <a:schemeClr val="tx1"/>
                </a:solidFill>
                <a:effectLst/>
                <a:latin typeface="+mn-lt"/>
                <a:ea typeface="+mn-ea"/>
                <a:cs typeface="+mn-cs"/>
              </a:rPr>
              <a:t>均大于</a:t>
            </a:r>
            <a:r>
              <a:rPr lang="en-US" altLang="zh-CN" sz="1200" kern="1200" dirty="0">
                <a:solidFill>
                  <a:schemeClr val="tx1"/>
                </a:solidFill>
                <a:effectLst/>
                <a:latin typeface="+mn-lt"/>
                <a:ea typeface="+mn-ea"/>
                <a:cs typeface="+mn-cs"/>
              </a:rPr>
              <a:t>0.7</a:t>
            </a:r>
            <a:r>
              <a:rPr lang="zh-CN" altLang="zh-CN" sz="1200" kern="1200" dirty="0">
                <a:solidFill>
                  <a:schemeClr val="tx1"/>
                </a:solidFill>
                <a:effectLst/>
                <a:latin typeface="+mn-lt"/>
                <a:ea typeface="+mn-ea"/>
                <a:cs typeface="+mn-cs"/>
              </a:rPr>
              <a:t>，说明本问卷具有较好的内部一致性。</a:t>
            </a:r>
          </a:p>
          <a:p>
            <a:r>
              <a:rPr lang="zh-CN" altLang="zh-CN" sz="1200" kern="1200" dirty="0">
                <a:solidFill>
                  <a:schemeClr val="tx1"/>
                </a:solidFill>
                <a:effectLst/>
                <a:latin typeface="+mn-lt"/>
                <a:ea typeface="+mn-ea"/>
                <a:cs typeface="+mn-cs"/>
              </a:rPr>
              <a:t>效度分析旨在检验问卷数据的有效性。首先进行</a:t>
            </a:r>
            <a:r>
              <a:rPr lang="en-US" altLang="zh-CN" sz="1200" kern="1200" dirty="0">
                <a:solidFill>
                  <a:schemeClr val="tx1"/>
                </a:solidFill>
                <a:effectLst/>
                <a:latin typeface="+mn-lt"/>
                <a:ea typeface="+mn-ea"/>
                <a:cs typeface="+mn-cs"/>
              </a:rPr>
              <a:t>Bartlett’s</a:t>
            </a:r>
            <a:r>
              <a:rPr lang="zh-CN" altLang="zh-CN" sz="1200" kern="1200" dirty="0">
                <a:solidFill>
                  <a:schemeClr val="tx1"/>
                </a:solidFill>
                <a:effectLst/>
                <a:latin typeface="+mn-lt"/>
                <a:ea typeface="+mn-ea"/>
                <a:cs typeface="+mn-cs"/>
              </a:rPr>
              <a:t>球形检验，得到受众态度、感知信任、感知流畅性的</a:t>
            </a:r>
            <a:r>
              <a:rPr lang="en-US" altLang="zh-CN" sz="1200" kern="1200" dirty="0">
                <a:solidFill>
                  <a:schemeClr val="tx1"/>
                </a:solidFill>
                <a:effectLst/>
                <a:latin typeface="+mn-lt"/>
                <a:ea typeface="+mn-ea"/>
                <a:cs typeface="+mn-cs"/>
              </a:rPr>
              <a:t>KMO</a:t>
            </a:r>
            <a:r>
              <a:rPr lang="zh-CN" altLang="zh-CN" sz="1200" kern="1200" dirty="0">
                <a:solidFill>
                  <a:schemeClr val="tx1"/>
                </a:solidFill>
                <a:effectLst/>
                <a:latin typeface="+mn-lt"/>
                <a:ea typeface="+mn-ea"/>
                <a:cs typeface="+mn-cs"/>
              </a:rPr>
              <a:t>值均大于</a:t>
            </a:r>
            <a:r>
              <a:rPr lang="en-US" altLang="zh-CN" sz="1200" kern="1200" dirty="0">
                <a:solidFill>
                  <a:schemeClr val="tx1"/>
                </a:solidFill>
                <a:effectLst/>
                <a:latin typeface="+mn-lt"/>
                <a:ea typeface="+mn-ea"/>
                <a:cs typeface="+mn-cs"/>
              </a:rPr>
              <a:t>0.7</a:t>
            </a:r>
            <a:r>
              <a:rPr lang="zh-CN" altLang="zh-CN" sz="1200" kern="1200" dirty="0">
                <a:solidFill>
                  <a:schemeClr val="tx1"/>
                </a:solidFill>
                <a:effectLst/>
                <a:latin typeface="+mn-lt"/>
                <a:ea typeface="+mn-ea"/>
                <a:cs typeface="+mn-cs"/>
              </a:rPr>
              <a:t>，进而进行因子分析，根据表</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，受众态度、感知信任和感知流畅性的因子载荷系数均大于</a:t>
            </a:r>
            <a:r>
              <a:rPr lang="en-US" altLang="zh-CN" sz="1200" kern="1200" dirty="0">
                <a:solidFill>
                  <a:schemeClr val="tx1"/>
                </a:solidFill>
                <a:effectLst/>
                <a:latin typeface="+mn-lt"/>
                <a:ea typeface="+mn-ea"/>
                <a:cs typeface="+mn-cs"/>
              </a:rPr>
              <a:t>0.7</a:t>
            </a:r>
            <a:r>
              <a:rPr lang="zh-CN" altLang="zh-CN" sz="1200" kern="1200" dirty="0">
                <a:solidFill>
                  <a:schemeClr val="tx1"/>
                </a:solidFill>
                <a:effectLst/>
                <a:latin typeface="+mn-lt"/>
                <a:ea typeface="+mn-ea"/>
                <a:cs typeface="+mn-cs"/>
              </a:rPr>
              <a:t>，同时平均方差提取量</a:t>
            </a:r>
            <a:r>
              <a:rPr lang="en-US" altLang="zh-CN" sz="1200" kern="1200" dirty="0">
                <a:solidFill>
                  <a:schemeClr val="tx1"/>
                </a:solidFill>
                <a:effectLst/>
                <a:latin typeface="+mn-lt"/>
                <a:ea typeface="+mn-ea"/>
                <a:cs typeface="+mn-cs"/>
              </a:rPr>
              <a:t>AVE</a:t>
            </a:r>
            <a:r>
              <a:rPr lang="zh-CN" altLang="zh-CN" sz="1200" kern="1200" dirty="0">
                <a:solidFill>
                  <a:schemeClr val="tx1"/>
                </a:solidFill>
                <a:effectLst/>
                <a:latin typeface="+mn-lt"/>
                <a:ea typeface="+mn-ea"/>
                <a:cs typeface="+mn-cs"/>
              </a:rPr>
              <a:t>均大于</a:t>
            </a:r>
            <a:r>
              <a:rPr lang="en-US" altLang="zh-CN" sz="1200" kern="1200" dirty="0">
                <a:solidFill>
                  <a:schemeClr val="tx1"/>
                </a:solidFill>
                <a:effectLst/>
                <a:latin typeface="+mn-lt"/>
                <a:ea typeface="+mn-ea"/>
                <a:cs typeface="+mn-cs"/>
              </a:rPr>
              <a:t>0.5</a:t>
            </a:r>
            <a:r>
              <a:rPr lang="zh-CN" altLang="zh-CN" sz="1200" kern="1200" dirty="0">
                <a:solidFill>
                  <a:schemeClr val="tx1"/>
                </a:solidFill>
                <a:effectLst/>
                <a:latin typeface="+mn-lt"/>
                <a:ea typeface="+mn-ea"/>
                <a:cs typeface="+mn-cs"/>
              </a:rPr>
              <a:t>，这说明本研究具有较好的结构效度。</a:t>
            </a:r>
            <a:endParaRPr lang="zh-CN" altLang="en-US" dirty="0"/>
          </a:p>
        </p:txBody>
      </p:sp>
      <p:sp>
        <p:nvSpPr>
          <p:cNvPr id="4" name="灯片编号占位符 3"/>
          <p:cNvSpPr>
            <a:spLocks noGrp="1"/>
          </p:cNvSpPr>
          <p:nvPr>
            <p:ph type="sldNum" sz="quarter" idx="5"/>
          </p:nvPr>
        </p:nvSpPr>
        <p:spPr/>
        <p:txBody>
          <a:bodyPr/>
          <a:lstStyle/>
          <a:p>
            <a:fld id="{0E5B88B8-25AF-427F-8DEC-CB461897E2D5}" type="slidenum">
              <a:rPr lang="zh-CN" altLang="en-US" smtClean="0"/>
              <a:t>16</a:t>
            </a:fld>
            <a:endParaRPr lang="zh-CN" altLang="en-US"/>
          </a:p>
        </p:txBody>
      </p:sp>
    </p:spTree>
    <p:extLst>
      <p:ext uri="{BB962C8B-B14F-4D97-AF65-F5344CB8AC3E}">
        <p14:creationId xmlns:p14="http://schemas.microsoft.com/office/powerpoint/2010/main" val="416301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章节页替换</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42B054-0CF9-400F-B234-20538BCD453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85092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本研究参照</a:t>
            </a:r>
            <a:r>
              <a:rPr lang="en-US" altLang="zh-CN" sz="1200" kern="1200" dirty="0">
                <a:solidFill>
                  <a:schemeClr val="tx1"/>
                </a:solidFill>
                <a:effectLst/>
                <a:latin typeface="+mn-lt"/>
                <a:ea typeface="+mn-ea"/>
                <a:cs typeface="+mn-cs"/>
              </a:rPr>
              <a:t>Hayes</a:t>
            </a:r>
            <a:r>
              <a:rPr lang="zh-CN" altLang="zh-CN" sz="1200" kern="1200" dirty="0">
                <a:solidFill>
                  <a:schemeClr val="tx1"/>
                </a:solidFill>
                <a:effectLst/>
                <a:latin typeface="+mn-lt"/>
                <a:ea typeface="+mn-ea"/>
                <a:cs typeface="+mn-cs"/>
              </a:rPr>
              <a:t>提出的</a:t>
            </a:r>
            <a:r>
              <a:rPr lang="en-US" altLang="zh-CN" sz="1200" kern="1200" dirty="0">
                <a:solidFill>
                  <a:schemeClr val="tx1"/>
                </a:solidFill>
                <a:effectLst/>
                <a:latin typeface="+mn-lt"/>
                <a:ea typeface="+mn-ea"/>
                <a:cs typeface="+mn-cs"/>
              </a:rPr>
              <a:t> Bootstrap</a:t>
            </a:r>
            <a:r>
              <a:rPr lang="zh-CN" altLang="zh-CN" sz="1200" kern="1200" dirty="0">
                <a:solidFill>
                  <a:schemeClr val="tx1"/>
                </a:solidFill>
                <a:effectLst/>
                <a:latin typeface="+mn-lt"/>
                <a:ea typeface="+mn-ea"/>
                <a:cs typeface="+mn-cs"/>
              </a:rPr>
              <a:t>方法进行简单调节效应检验，使用</a:t>
            </a:r>
            <a:r>
              <a:rPr lang="en-US" altLang="zh-CN" sz="1200" kern="1200" dirty="0">
                <a:solidFill>
                  <a:schemeClr val="tx1"/>
                </a:solidFill>
                <a:effectLst/>
                <a:latin typeface="+mn-lt"/>
                <a:ea typeface="+mn-ea"/>
                <a:cs typeface="+mn-cs"/>
              </a:rPr>
              <a:t>SPSS 22.0</a:t>
            </a:r>
            <a:r>
              <a:rPr lang="zh-CN" altLang="zh-CN"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process</a:t>
            </a:r>
            <a:r>
              <a:rPr lang="zh-CN" altLang="zh-CN" sz="1200" kern="1200" dirty="0">
                <a:solidFill>
                  <a:schemeClr val="tx1"/>
                </a:solidFill>
                <a:effectLst/>
                <a:latin typeface="+mn-lt"/>
                <a:ea typeface="+mn-ea"/>
                <a:cs typeface="+mn-cs"/>
              </a:rPr>
              <a:t>插件，选择</a:t>
            </a:r>
            <a:r>
              <a:rPr lang="en-US" altLang="zh-CN" sz="1200" kern="1200" dirty="0">
                <a:solidFill>
                  <a:schemeClr val="tx1"/>
                </a:solidFill>
                <a:effectLst/>
                <a:latin typeface="+mn-lt"/>
                <a:ea typeface="+mn-ea"/>
                <a:cs typeface="+mn-cs"/>
              </a:rPr>
              <a:t>model 2</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95%</a:t>
            </a:r>
            <a:r>
              <a:rPr lang="zh-CN" altLang="zh-CN" sz="1200" kern="1200" dirty="0">
                <a:solidFill>
                  <a:schemeClr val="tx1"/>
                </a:solidFill>
                <a:effectLst/>
                <a:latin typeface="+mn-lt"/>
                <a:ea typeface="+mn-ea"/>
                <a:cs typeface="+mn-cs"/>
              </a:rPr>
              <a:t>的置信区间下进行</a:t>
            </a:r>
            <a:r>
              <a:rPr lang="en-US" altLang="zh-CN" sz="1200" kern="1200" dirty="0">
                <a:solidFill>
                  <a:schemeClr val="tx1"/>
                </a:solidFill>
                <a:effectLst/>
                <a:latin typeface="+mn-lt"/>
                <a:ea typeface="+mn-ea"/>
                <a:cs typeface="+mn-cs"/>
              </a:rPr>
              <a:t>5 000</a:t>
            </a:r>
            <a:r>
              <a:rPr lang="zh-CN" altLang="zh-CN" sz="1200" kern="1200" dirty="0">
                <a:solidFill>
                  <a:schemeClr val="tx1"/>
                </a:solidFill>
                <a:effectLst/>
                <a:latin typeface="+mn-lt"/>
                <a:ea typeface="+mn-ea"/>
                <a:cs typeface="+mn-cs"/>
              </a:rPr>
              <a:t>次抽样，以说服策略为自变量，受众态度为因变量，人格类型和证据类型为调节变量。</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说服策略对受众态度的主效应显著，置信区间为（</a:t>
            </a:r>
            <a:r>
              <a:rPr lang="en-US" altLang="zh-CN" sz="1200" kern="1200" dirty="0">
                <a:solidFill>
                  <a:schemeClr val="tx1"/>
                </a:solidFill>
                <a:effectLst/>
                <a:latin typeface="+mn-lt"/>
                <a:ea typeface="+mn-ea"/>
                <a:cs typeface="+mn-cs"/>
              </a:rPr>
              <a:t>-1.103</a:t>
            </a:r>
            <a:r>
              <a:rPr lang="zh-CN" altLang="zh-CN"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-0.343</a:t>
            </a:r>
            <a:r>
              <a:rPr lang="zh-CN" altLang="zh-CN" sz="1200" kern="1200" dirty="0">
                <a:solidFill>
                  <a:schemeClr val="tx1"/>
                </a:solidFill>
                <a:effectLst/>
                <a:latin typeface="+mn-lt"/>
                <a:ea typeface="+mn-ea"/>
                <a:cs typeface="+mn-cs"/>
              </a:rPr>
              <a:t>），不包含</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p=0.000</a:t>
            </a:r>
            <a:r>
              <a:rPr lang="zh-CN" altLang="zh-CN" sz="1200" kern="1200" dirty="0">
                <a:solidFill>
                  <a:schemeClr val="tx1"/>
                </a:solidFill>
                <a:effectLst/>
                <a:latin typeface="+mn-lt"/>
                <a:ea typeface="+mn-ea"/>
                <a:cs typeface="+mn-cs"/>
              </a:rPr>
              <a:t>，故本研究</a:t>
            </a:r>
            <a:r>
              <a:rPr lang="zh-CN" altLang="zh-CN" sz="1200" b="1" kern="1200" dirty="0">
                <a:solidFill>
                  <a:schemeClr val="tx1"/>
                </a:solidFill>
                <a:effectLst/>
                <a:latin typeface="+mn-lt"/>
                <a:ea typeface="+mn-ea"/>
                <a:cs typeface="+mn-cs"/>
              </a:rPr>
              <a:t>假设</a:t>
            </a:r>
            <a:r>
              <a:rPr lang="en-US" altLang="zh-CN" sz="1200" b="1" kern="1200" dirty="0">
                <a:solidFill>
                  <a:schemeClr val="tx1"/>
                </a:solidFill>
                <a:effectLst/>
                <a:latin typeface="+mn-lt"/>
                <a:ea typeface="+mn-ea"/>
                <a:cs typeface="+mn-cs"/>
              </a:rPr>
              <a:t>H1</a:t>
            </a:r>
            <a:r>
              <a:rPr lang="zh-CN" altLang="zh-CN" sz="1200" kern="1200" dirty="0">
                <a:solidFill>
                  <a:schemeClr val="tx1"/>
                </a:solidFill>
                <a:effectLst/>
                <a:latin typeface="+mn-lt"/>
                <a:ea typeface="+mn-ea"/>
                <a:cs typeface="+mn-cs"/>
              </a:rPr>
              <a:t>成立。</a:t>
            </a:r>
            <a:r>
              <a:rPr lang="zh-CN" altLang="zh-CN" sz="1200" b="1" kern="1200" dirty="0">
                <a:solidFill>
                  <a:schemeClr val="tx1"/>
                </a:solidFill>
                <a:effectLst/>
                <a:latin typeface="+mn-lt"/>
                <a:ea typeface="+mn-ea"/>
                <a:cs typeface="+mn-cs"/>
              </a:rPr>
              <a:t>说服策略的效应值为</a:t>
            </a:r>
            <a:r>
              <a:rPr lang="en-US" altLang="zh-CN" sz="1200" b="1" kern="1200" dirty="0">
                <a:solidFill>
                  <a:schemeClr val="tx1"/>
                </a:solidFill>
                <a:effectLst/>
                <a:latin typeface="+mn-lt"/>
                <a:ea typeface="+mn-ea"/>
                <a:cs typeface="+mn-cs"/>
              </a:rPr>
              <a:t>-0.727</a:t>
            </a:r>
            <a:r>
              <a:rPr lang="zh-CN" altLang="zh-CN" sz="1200" b="1" kern="1200" dirty="0">
                <a:solidFill>
                  <a:schemeClr val="tx1"/>
                </a:solidFill>
                <a:effectLst/>
                <a:latin typeface="+mn-lt"/>
                <a:ea typeface="+mn-ea"/>
                <a:cs typeface="+mn-cs"/>
              </a:rPr>
              <a:t>，说明诊断型说服策略比反驳型说服策略对受众态度的正向影响更大，即诊断型说服策略可以更好的说服受众。</a:t>
            </a:r>
            <a:endParaRPr lang="en-US" altLang="zh-CN"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此外，说服策略×人格类型交互项的置信区间为（</a:t>
            </a:r>
            <a:r>
              <a:rPr lang="en-US" altLang="zh-CN" sz="1200" kern="1200" dirty="0">
                <a:solidFill>
                  <a:schemeClr val="tx1"/>
                </a:solidFill>
                <a:effectLst/>
                <a:latin typeface="+mn-lt"/>
                <a:ea typeface="+mn-ea"/>
                <a:cs typeface="+mn-cs"/>
              </a:rPr>
              <a:t>0.739, 1.623</a:t>
            </a:r>
            <a:r>
              <a:rPr lang="zh-CN" altLang="zh-CN" sz="1200" kern="1200" dirty="0">
                <a:solidFill>
                  <a:schemeClr val="tx1"/>
                </a:solidFill>
                <a:effectLst/>
                <a:latin typeface="+mn-lt"/>
                <a:ea typeface="+mn-ea"/>
                <a:cs typeface="+mn-cs"/>
              </a:rPr>
              <a:t>），不包含</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p=0.000</a:t>
            </a:r>
            <a:r>
              <a:rPr lang="zh-CN" altLang="zh-CN" sz="1200" kern="1200" dirty="0">
                <a:solidFill>
                  <a:schemeClr val="tx1"/>
                </a:solidFill>
                <a:effectLst/>
                <a:latin typeface="+mn-lt"/>
                <a:ea typeface="+mn-ea"/>
                <a:cs typeface="+mn-cs"/>
              </a:rPr>
              <a:t>，故人格类型在不考虑中介效应时对主效应有调节作用；而说服策略</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证据类型交互项的置信区间（</a:t>
            </a:r>
            <a:r>
              <a:rPr lang="en-US" altLang="zh-CN" sz="1200" kern="1200" dirty="0">
                <a:solidFill>
                  <a:schemeClr val="tx1"/>
                </a:solidFill>
                <a:effectLst/>
                <a:latin typeface="+mn-lt"/>
                <a:ea typeface="+mn-ea"/>
                <a:cs typeface="+mn-cs"/>
              </a:rPr>
              <a:t>-0.654, 0.230</a:t>
            </a:r>
            <a:r>
              <a:rPr lang="zh-CN" altLang="zh-CN" sz="1200" kern="1200" dirty="0">
                <a:solidFill>
                  <a:schemeClr val="tx1"/>
                </a:solidFill>
                <a:effectLst/>
                <a:latin typeface="+mn-lt"/>
                <a:ea typeface="+mn-ea"/>
                <a:cs typeface="+mn-cs"/>
              </a:rPr>
              <a:t>），包含</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0.05</a:t>
            </a:r>
            <a:r>
              <a:rPr lang="zh-CN" altLang="zh-CN" sz="1200" kern="1200" dirty="0">
                <a:solidFill>
                  <a:schemeClr val="tx1"/>
                </a:solidFill>
                <a:effectLst/>
                <a:latin typeface="+mn-lt"/>
                <a:ea typeface="+mn-ea"/>
                <a:cs typeface="+mn-cs"/>
              </a:rPr>
              <a:t>，故证据类型对说服策略与受众态度之间的主效应不起调节作用。</a:t>
            </a:r>
          </a:p>
          <a:p>
            <a:endParaRPr lang="zh-CN" altLang="en-US" dirty="0"/>
          </a:p>
        </p:txBody>
      </p:sp>
      <p:sp>
        <p:nvSpPr>
          <p:cNvPr id="4" name="灯片编号占位符 3"/>
          <p:cNvSpPr>
            <a:spLocks noGrp="1"/>
          </p:cNvSpPr>
          <p:nvPr>
            <p:ph type="sldNum" sz="quarter" idx="5"/>
          </p:nvPr>
        </p:nvSpPr>
        <p:spPr/>
        <p:txBody>
          <a:bodyPr/>
          <a:lstStyle/>
          <a:p>
            <a:fld id="{0E5B88B8-25AF-427F-8DEC-CB461897E2D5}" type="slidenum">
              <a:rPr lang="zh-CN" altLang="en-US" smtClean="0"/>
              <a:t>18</a:t>
            </a:fld>
            <a:endParaRPr lang="zh-CN" altLang="en-US"/>
          </a:p>
        </p:txBody>
      </p:sp>
    </p:spTree>
    <p:extLst>
      <p:ext uri="{BB962C8B-B14F-4D97-AF65-F5344CB8AC3E}">
        <p14:creationId xmlns:p14="http://schemas.microsoft.com/office/powerpoint/2010/main" val="3935341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说服策略的置信区间为（</a:t>
            </a:r>
            <a:r>
              <a:rPr lang="en-US" altLang="zh-CN" sz="1200" kern="1200" dirty="0">
                <a:solidFill>
                  <a:schemeClr val="tx1"/>
                </a:solidFill>
                <a:effectLst/>
                <a:latin typeface="+mn-lt"/>
                <a:ea typeface="+mn-ea"/>
                <a:cs typeface="+mn-cs"/>
              </a:rPr>
              <a:t>-0.221, 0.005</a:t>
            </a:r>
            <a:r>
              <a:rPr lang="zh-CN" altLang="zh-CN" sz="1200" kern="1200" dirty="0">
                <a:solidFill>
                  <a:schemeClr val="tx1"/>
                </a:solidFill>
                <a:effectLst/>
                <a:latin typeface="+mn-lt"/>
                <a:ea typeface="+mn-ea"/>
                <a:cs typeface="+mn-cs"/>
              </a:rPr>
              <a:t>），包含</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0.05</a:t>
            </a:r>
            <a:r>
              <a:rPr lang="zh-CN" altLang="zh-CN" sz="1200" kern="1200" dirty="0">
                <a:solidFill>
                  <a:schemeClr val="tx1"/>
                </a:solidFill>
                <a:effectLst/>
                <a:latin typeface="+mn-lt"/>
                <a:ea typeface="+mn-ea"/>
                <a:cs typeface="+mn-cs"/>
              </a:rPr>
              <a:t>，说明说服策略对受众态度的直接效应不显著。</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而感知信任的置信区间（</a:t>
            </a:r>
            <a:r>
              <a:rPr lang="en-US" altLang="zh-CN" sz="1200" kern="1200" dirty="0">
                <a:solidFill>
                  <a:schemeClr val="tx1"/>
                </a:solidFill>
                <a:effectLst/>
                <a:latin typeface="+mn-lt"/>
                <a:ea typeface="+mn-ea"/>
                <a:cs typeface="+mn-cs"/>
              </a:rPr>
              <a:t>0.414,  0.532</a:t>
            </a:r>
            <a:r>
              <a:rPr lang="zh-CN" altLang="zh-CN" sz="1200" kern="1200" dirty="0">
                <a:solidFill>
                  <a:schemeClr val="tx1"/>
                </a:solidFill>
                <a:effectLst/>
                <a:latin typeface="+mn-lt"/>
                <a:ea typeface="+mn-ea"/>
                <a:cs typeface="+mn-cs"/>
              </a:rPr>
              <a:t>）与感知流畅性的置信区间（</a:t>
            </a:r>
            <a:r>
              <a:rPr lang="en-US" altLang="zh-CN" sz="1200" kern="1200" dirty="0">
                <a:solidFill>
                  <a:schemeClr val="tx1"/>
                </a:solidFill>
                <a:effectLst/>
                <a:latin typeface="+mn-lt"/>
                <a:ea typeface="+mn-ea"/>
                <a:cs typeface="+mn-cs"/>
              </a:rPr>
              <a:t>0.405,  0.524</a:t>
            </a:r>
            <a:r>
              <a:rPr lang="zh-CN" altLang="zh-CN" sz="1200" kern="1200" dirty="0">
                <a:solidFill>
                  <a:schemeClr val="tx1"/>
                </a:solidFill>
                <a:effectLst/>
                <a:latin typeface="+mn-lt"/>
                <a:ea typeface="+mn-ea"/>
                <a:cs typeface="+mn-cs"/>
              </a:rPr>
              <a:t>），均不包含</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p=0.000</a:t>
            </a:r>
            <a:r>
              <a:rPr lang="zh-CN" altLang="zh-CN" sz="1200" kern="1200" dirty="0">
                <a:solidFill>
                  <a:schemeClr val="tx1"/>
                </a:solidFill>
                <a:effectLst/>
                <a:latin typeface="+mn-lt"/>
                <a:ea typeface="+mn-ea"/>
                <a:cs typeface="+mn-cs"/>
              </a:rPr>
              <a:t>，说明感知信任和感知流畅性在劝说性健康信息说服策略对受众态度的影响中起到中介作用，且为完全中介，验证了假设</a:t>
            </a:r>
            <a:r>
              <a:rPr lang="en-US" altLang="zh-CN" sz="1200" kern="1200" dirty="0">
                <a:solidFill>
                  <a:schemeClr val="tx1"/>
                </a:solidFill>
                <a:effectLst/>
                <a:latin typeface="+mn-lt"/>
                <a:ea typeface="+mn-ea"/>
                <a:cs typeface="+mn-cs"/>
              </a:rPr>
              <a:t>H2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H3</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同时，说服策略×人格类型交互项的置信区间为（</a:t>
            </a:r>
            <a:r>
              <a:rPr lang="en-US" altLang="zh-CN" sz="1200" kern="1200" dirty="0">
                <a:solidFill>
                  <a:schemeClr val="tx1"/>
                </a:solidFill>
                <a:effectLst/>
                <a:latin typeface="+mn-lt"/>
                <a:ea typeface="+mn-ea"/>
                <a:cs typeface="+mn-cs"/>
              </a:rPr>
              <a:t>0.053</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0.320</a:t>
            </a:r>
            <a:r>
              <a:rPr lang="zh-CN" altLang="zh-CN" sz="1200" kern="1200" dirty="0">
                <a:solidFill>
                  <a:schemeClr val="tx1"/>
                </a:solidFill>
                <a:effectLst/>
                <a:latin typeface="+mn-lt"/>
                <a:ea typeface="+mn-ea"/>
                <a:cs typeface="+mn-cs"/>
              </a:rPr>
              <a:t>），不包含</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P=0.006</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0.01</a:t>
            </a:r>
            <a:r>
              <a:rPr lang="zh-CN" altLang="zh-CN" sz="1200" kern="1200" dirty="0">
                <a:solidFill>
                  <a:schemeClr val="tx1"/>
                </a:solidFill>
                <a:effectLst/>
                <a:latin typeface="+mn-lt"/>
                <a:ea typeface="+mn-ea"/>
                <a:cs typeface="+mn-cs"/>
              </a:rPr>
              <a:t>，说明人格类型在说服策略对受众健康信息态度的影响中具有显著调节作用，验证了假设</a:t>
            </a:r>
            <a:r>
              <a:rPr lang="en-US" altLang="zh-CN" sz="1200" kern="1200" dirty="0">
                <a:solidFill>
                  <a:schemeClr val="tx1"/>
                </a:solidFill>
                <a:effectLst/>
                <a:latin typeface="+mn-lt"/>
                <a:ea typeface="+mn-ea"/>
                <a:cs typeface="+mn-cs"/>
              </a:rPr>
              <a:t>H4</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而说服策略×证据类型的置信区间（</a:t>
            </a:r>
            <a:r>
              <a:rPr lang="en-US" altLang="zh-CN" sz="1200" kern="1200" dirty="0">
                <a:solidFill>
                  <a:schemeClr val="tx1"/>
                </a:solidFill>
                <a:effectLst/>
                <a:latin typeface="+mn-lt"/>
                <a:ea typeface="+mn-ea"/>
                <a:cs typeface="+mn-cs"/>
              </a:rPr>
              <a:t>-0.212</a:t>
            </a:r>
            <a:r>
              <a:rPr lang="zh-CN" altLang="zh-CN"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0.046</a:t>
            </a:r>
            <a:r>
              <a:rPr lang="zh-CN" altLang="zh-CN" sz="1200" kern="1200" dirty="0">
                <a:solidFill>
                  <a:schemeClr val="tx1"/>
                </a:solidFill>
                <a:effectLst/>
                <a:latin typeface="+mn-lt"/>
                <a:ea typeface="+mn-ea"/>
                <a:cs typeface="+mn-cs"/>
              </a:rPr>
              <a:t>），包含</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0.1</a:t>
            </a:r>
            <a:r>
              <a:rPr lang="zh-CN" altLang="zh-CN" sz="1200" kern="1200" dirty="0">
                <a:solidFill>
                  <a:schemeClr val="tx1"/>
                </a:solidFill>
                <a:effectLst/>
                <a:latin typeface="+mn-lt"/>
                <a:ea typeface="+mn-ea"/>
                <a:cs typeface="+mn-cs"/>
              </a:rPr>
              <a:t>，因此，证据类型在说服策略对受众对健康信息态度的影响中不存在调节效应，假设</a:t>
            </a:r>
            <a:r>
              <a:rPr lang="en-US" altLang="zh-CN" sz="1200" kern="1200" dirty="0">
                <a:solidFill>
                  <a:schemeClr val="tx1"/>
                </a:solidFill>
                <a:effectLst/>
                <a:latin typeface="+mn-lt"/>
                <a:ea typeface="+mn-ea"/>
                <a:cs typeface="+mn-cs"/>
              </a:rPr>
              <a:t>H5</a:t>
            </a:r>
            <a:r>
              <a:rPr lang="zh-CN" altLang="zh-CN" sz="1200" kern="1200" dirty="0">
                <a:solidFill>
                  <a:schemeClr val="tx1"/>
                </a:solidFill>
                <a:effectLst/>
                <a:latin typeface="+mn-lt"/>
                <a:ea typeface="+mn-ea"/>
                <a:cs typeface="+mn-cs"/>
              </a:rPr>
              <a:t>不成立。</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构建修正后的研究模型如图</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所示，感知信任和感知流畅性对说服策略与受众态度起完全中介作用，人格类型对具有调节作用，说服策略对受众态度的直接效应不显著</a:t>
            </a:r>
          </a:p>
          <a:p>
            <a:endParaRPr lang="zh-CN" altLang="en-US" dirty="0"/>
          </a:p>
        </p:txBody>
      </p:sp>
      <p:sp>
        <p:nvSpPr>
          <p:cNvPr id="4" name="灯片编号占位符 3"/>
          <p:cNvSpPr>
            <a:spLocks noGrp="1"/>
          </p:cNvSpPr>
          <p:nvPr>
            <p:ph type="sldNum" sz="quarter" idx="5"/>
          </p:nvPr>
        </p:nvSpPr>
        <p:spPr/>
        <p:txBody>
          <a:bodyPr/>
          <a:lstStyle/>
          <a:p>
            <a:fld id="{0E5B88B8-25AF-427F-8DEC-CB461897E2D5}" type="slidenum">
              <a:rPr lang="zh-CN" altLang="en-US" smtClean="0"/>
              <a:t>19</a:t>
            </a:fld>
            <a:endParaRPr lang="zh-CN" altLang="en-US"/>
          </a:p>
        </p:txBody>
      </p:sp>
    </p:spTree>
    <p:extLst>
      <p:ext uri="{BB962C8B-B14F-4D97-AF65-F5344CB8AC3E}">
        <p14:creationId xmlns:p14="http://schemas.microsoft.com/office/powerpoint/2010/main" val="2239110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ACF273-1A03-4BB3-B69B-7AA27EC9F9F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033177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章节页替换</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42B054-0CF9-400F-B234-20538BCD453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10211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ACF273-1A03-4BB3-B69B-7AA27EC9F9F1}" type="slidenum">
              <a:rPr lang="zh-CN" altLang="en-US" smtClean="0"/>
              <a:t>23</a:t>
            </a:fld>
            <a:endParaRPr lang="zh-CN" altLang="en-US"/>
          </a:p>
        </p:txBody>
      </p:sp>
    </p:spTree>
    <p:extLst>
      <p:ext uri="{BB962C8B-B14F-4D97-AF65-F5344CB8AC3E}">
        <p14:creationId xmlns:p14="http://schemas.microsoft.com/office/powerpoint/2010/main" val="444756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ACF273-1A03-4BB3-B69B-7AA27EC9F9F1}" type="slidenum">
              <a:rPr lang="zh-CN" altLang="en-US" smtClean="0"/>
              <a:t>24</a:t>
            </a:fld>
            <a:endParaRPr lang="zh-CN" altLang="en-US"/>
          </a:p>
        </p:txBody>
      </p:sp>
    </p:spTree>
    <p:extLst>
      <p:ext uri="{BB962C8B-B14F-4D97-AF65-F5344CB8AC3E}">
        <p14:creationId xmlns:p14="http://schemas.microsoft.com/office/powerpoint/2010/main" val="29745339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42B054-0CF9-400F-B234-20538BCD453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04294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章节页替换</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42B054-0CF9-400F-B234-20538BCD453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5706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ACF273-1A03-4BB3-B69B-7AA27EC9F9F1}" type="slidenum">
              <a:rPr lang="zh-CN" altLang="en-US" smtClean="0"/>
              <a:t>4</a:t>
            </a:fld>
            <a:endParaRPr lang="zh-CN" altLang="en-US"/>
          </a:p>
        </p:txBody>
      </p:sp>
    </p:spTree>
    <p:extLst>
      <p:ext uri="{BB962C8B-B14F-4D97-AF65-F5344CB8AC3E}">
        <p14:creationId xmlns:p14="http://schemas.microsoft.com/office/powerpoint/2010/main" val="2321106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埃塞克</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阿杰恩（</a:t>
            </a:r>
            <a:r>
              <a:rPr lang="en-US" altLang="zh-CN" sz="1200" b="0" i="0" kern="1200" dirty="0" err="1">
                <a:solidFill>
                  <a:schemeClr val="tx1"/>
                </a:solidFill>
                <a:effectLst/>
                <a:latin typeface="+mn-lt"/>
                <a:ea typeface="+mn-ea"/>
                <a:cs typeface="+mn-cs"/>
              </a:rPr>
              <a:t>Icek</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Ajzen</a:t>
            </a:r>
            <a:endParaRPr lang="en-US" altLang="zh-CN" sz="1200" b="0" i="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本文根据</a:t>
            </a:r>
            <a:r>
              <a:rPr lang="en-US" altLang="zh-CN" sz="1200" kern="1200" dirty="0">
                <a:solidFill>
                  <a:schemeClr val="tx1"/>
                </a:solidFill>
                <a:effectLst/>
                <a:latin typeface="+mn-lt"/>
                <a:ea typeface="+mn-ea"/>
                <a:cs typeface="+mn-cs"/>
              </a:rPr>
              <a:t>Ahluwalia</a:t>
            </a:r>
            <a:r>
              <a:rPr lang="zh-CN" altLang="zh-CN" sz="1200" kern="1200" dirty="0">
                <a:solidFill>
                  <a:schemeClr val="tx1"/>
                </a:solidFill>
                <a:effectLst/>
                <a:latin typeface="+mn-lt"/>
                <a:ea typeface="+mn-ea"/>
                <a:cs typeface="+mn-cs"/>
              </a:rPr>
              <a:t>等人</a:t>
            </a:r>
            <a:r>
              <a:rPr lang="en-US" altLang="zh-CN" sz="1200" kern="1200" baseline="300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的研究，将说服策略分为反驳型和诊断型，探究不同说服策略对受众态度影响的差异。同时，不论采用哪种说服策略，在信息中都应给出相应的论证证据，研究表明，提供有力证据能够增强信息的说服力</a:t>
            </a:r>
            <a:r>
              <a:rPr lang="en-US" altLang="zh-CN" sz="1200" kern="1200" baseline="300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。证据类型主要分为数据型和记叙型两种，分别强调具体的统计数据或生动的场景描述。本研究将从健康信息文本内容的视角探究说服策略与证据类型的交互作用对受众态度的影响作用。根据</a:t>
            </a:r>
            <a:r>
              <a:rPr lang="en-US" altLang="zh-CN" sz="1200" kern="1200" dirty="0" err="1">
                <a:solidFill>
                  <a:schemeClr val="tx1"/>
                </a:solidFill>
                <a:effectLst/>
                <a:latin typeface="+mn-lt"/>
                <a:ea typeface="+mn-ea"/>
                <a:cs typeface="+mn-cs"/>
              </a:rPr>
              <a:t>Hovland</a:t>
            </a:r>
            <a:r>
              <a:rPr lang="zh-CN" altLang="zh-CN" sz="1200" kern="1200" dirty="0">
                <a:solidFill>
                  <a:schemeClr val="tx1"/>
                </a:solidFill>
                <a:effectLst/>
                <a:latin typeface="+mn-lt"/>
                <a:ea typeface="+mn-ea"/>
                <a:cs typeface="+mn-cs"/>
              </a:rPr>
              <a:t>等人提出的说服传播模型，要想让受众的态度发生改变，需要从说服者、说服信息、说服受众和说服情境这四个重要因素入手</a:t>
            </a:r>
            <a:r>
              <a:rPr lang="en-US" altLang="zh-CN" sz="1200" kern="1200" baseline="300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。因此，除关注健康信息的文本内容外，本研究还考虑</a:t>
            </a:r>
            <a:r>
              <a:rPr lang="en-US" altLang="zh-CN" sz="1200" kern="1200" dirty="0">
                <a:solidFill>
                  <a:schemeClr val="tx1"/>
                </a:solidFill>
                <a:effectLst/>
                <a:latin typeface="+mn-lt"/>
                <a:ea typeface="+mn-ea"/>
                <a:cs typeface="+mn-cs"/>
              </a:rPr>
              <a:t>MBTI</a:t>
            </a:r>
            <a:r>
              <a:rPr lang="zh-CN" altLang="zh-CN" sz="1200" kern="1200" dirty="0">
                <a:solidFill>
                  <a:schemeClr val="tx1"/>
                </a:solidFill>
                <a:effectLst/>
                <a:latin typeface="+mn-lt"/>
                <a:ea typeface="+mn-ea"/>
                <a:cs typeface="+mn-cs"/>
              </a:rPr>
              <a:t>人格类型对于受众在说服策略、表达上的偏好以及在信息加工处理上的差异。</a:t>
            </a:r>
            <a:endParaRPr lang="zh-CN" altLang="en-US" dirty="0"/>
          </a:p>
        </p:txBody>
      </p:sp>
      <p:sp>
        <p:nvSpPr>
          <p:cNvPr id="4" name="灯片编号占位符 3"/>
          <p:cNvSpPr>
            <a:spLocks noGrp="1"/>
          </p:cNvSpPr>
          <p:nvPr>
            <p:ph type="sldNum" sz="quarter" idx="10"/>
          </p:nvPr>
        </p:nvSpPr>
        <p:spPr/>
        <p:txBody>
          <a:bodyPr/>
          <a:lstStyle/>
          <a:p>
            <a:fld id="{4CACF273-1A03-4BB3-B69B-7AA27EC9F9F1}" type="slidenum">
              <a:rPr lang="zh-CN" altLang="en-US" smtClean="0"/>
              <a:t>5</a:t>
            </a:fld>
            <a:endParaRPr lang="zh-CN" altLang="en-US"/>
          </a:p>
        </p:txBody>
      </p:sp>
    </p:spTree>
    <p:extLst>
      <p:ext uri="{BB962C8B-B14F-4D97-AF65-F5344CB8AC3E}">
        <p14:creationId xmlns:p14="http://schemas.microsoft.com/office/powerpoint/2010/main" val="3384449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章节页替换</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42B054-0CF9-400F-B234-20538BCD453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40849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劝说性健康信息区别于告知性健康信息，此类信息并非只是客观陈述事实，而是以说服受众为目的、具有引导倾向的健康主题信息</a:t>
            </a:r>
            <a:r>
              <a:rPr lang="en-US" altLang="zh-CN" sz="1200" kern="1200" baseline="30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国家卫计委在《健康科普信息生成与传播指南》中指出，健康科普信息的信息内容和传播形式都应服从于预期的传播目的，因此本研究从信息传播目的角度对健康信息进行分类。</a:t>
            </a:r>
            <a:endParaRPr lang="zh-CN" altLang="en-US" dirty="0"/>
          </a:p>
        </p:txBody>
      </p:sp>
      <p:sp>
        <p:nvSpPr>
          <p:cNvPr id="4" name="灯片编号占位符 3"/>
          <p:cNvSpPr>
            <a:spLocks noGrp="1"/>
          </p:cNvSpPr>
          <p:nvPr>
            <p:ph type="sldNum" sz="quarter" idx="10"/>
          </p:nvPr>
        </p:nvSpPr>
        <p:spPr/>
        <p:txBody>
          <a:bodyPr/>
          <a:lstStyle/>
          <a:p>
            <a:fld id="{4CACF273-1A03-4BB3-B69B-7AA27EC9F9F1}" type="slidenum">
              <a:rPr lang="zh-CN" altLang="en-US" smtClean="0"/>
              <a:t>7</a:t>
            </a:fld>
            <a:endParaRPr lang="zh-CN" altLang="en-US"/>
          </a:p>
        </p:txBody>
      </p:sp>
    </p:spTree>
    <p:extLst>
      <p:ext uri="{BB962C8B-B14F-4D97-AF65-F5344CB8AC3E}">
        <p14:creationId xmlns:p14="http://schemas.microsoft.com/office/powerpoint/2010/main" val="2712753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Ahluwalia</a:t>
            </a:r>
            <a:r>
              <a:rPr lang="zh-CN" altLang="en-US" dirty="0"/>
              <a:t>等人在一项讨论企业如何应对负面信息的研究中将说服策略划分为反驳型和诊断型，其中，反驳型说服策略指的是企业通过直接质疑负面报道真实性的方式驳斥企业负面信息，直截了当地回应消费者，而诊断型说服策略则是企业针对负面报道给消费者补充更多相关信息，来降低负面报道带来的消极影响。</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已有对说服策略的研究多聚焦于企业负面事件和品牌营销的场景中</a:t>
            </a:r>
            <a:r>
              <a:rPr lang="en-US" altLang="zh-CN" sz="1200" kern="1200" baseline="30000" dirty="0">
                <a:solidFill>
                  <a:schemeClr val="tx1"/>
                </a:solidFill>
                <a:effectLst/>
                <a:latin typeface="+mn-lt"/>
                <a:ea typeface="+mn-ea"/>
                <a:cs typeface="+mn-cs"/>
              </a:rPr>
              <a:t>[15]</a:t>
            </a:r>
            <a:r>
              <a:rPr lang="en-US" altLang="zh-CN" sz="1200" kern="1200" dirty="0">
                <a:solidFill>
                  <a:schemeClr val="tx1"/>
                </a:solidFill>
                <a:effectLst/>
                <a:latin typeface="+mn-lt"/>
                <a:ea typeface="+mn-ea"/>
                <a:cs typeface="+mn-cs"/>
              </a:rPr>
              <a:t> </a:t>
            </a:r>
            <a:r>
              <a:rPr lang="en-US" altLang="zh-CN" sz="1200" kern="1200" baseline="30000" dirty="0">
                <a:solidFill>
                  <a:schemeClr val="tx1"/>
                </a:solidFill>
                <a:effectLst/>
                <a:latin typeface="+mn-lt"/>
                <a:ea typeface="+mn-ea"/>
                <a:cs typeface="+mn-cs"/>
              </a:rPr>
              <a:t>[16]</a:t>
            </a:r>
            <a:r>
              <a:rPr lang="en-US" altLang="zh-CN" sz="1200" kern="1200" dirty="0">
                <a:solidFill>
                  <a:schemeClr val="tx1"/>
                </a:solidFill>
                <a:effectLst/>
                <a:latin typeface="+mn-lt"/>
                <a:ea typeface="+mn-ea"/>
                <a:cs typeface="+mn-cs"/>
              </a:rPr>
              <a:t> </a:t>
            </a:r>
            <a:r>
              <a:rPr lang="en-US" altLang="zh-CN" sz="1200" kern="1200" baseline="30000" dirty="0">
                <a:solidFill>
                  <a:schemeClr val="tx1"/>
                </a:solidFill>
                <a:effectLst/>
                <a:latin typeface="+mn-lt"/>
                <a:ea typeface="+mn-ea"/>
                <a:cs typeface="+mn-cs"/>
              </a:rPr>
              <a:t>[17]</a:t>
            </a:r>
            <a:r>
              <a:rPr lang="zh-CN" altLang="zh-CN" sz="1200" kern="1200" dirty="0">
                <a:solidFill>
                  <a:schemeClr val="tx1"/>
                </a:solidFill>
                <a:effectLst/>
                <a:latin typeface="+mn-lt"/>
                <a:ea typeface="+mn-ea"/>
                <a:cs typeface="+mn-cs"/>
              </a:rPr>
              <a:t>，与之相似的是，劝说性健康信息希望纠正公众错误的健康观念并引导受众采取积极的健康行为。</a:t>
            </a:r>
            <a:endParaRPr lang="zh-CN" altLang="en-US" dirty="0"/>
          </a:p>
          <a:p>
            <a:endParaRPr lang="en-US" altLang="zh-CN" dirty="0"/>
          </a:p>
          <a:p>
            <a:r>
              <a:rPr lang="zh-CN" altLang="zh-CN" sz="1200" kern="1200" dirty="0">
                <a:solidFill>
                  <a:schemeClr val="tx1"/>
                </a:solidFill>
                <a:effectLst/>
                <a:latin typeface="+mn-lt"/>
                <a:ea typeface="+mn-ea"/>
                <a:cs typeface="+mn-cs"/>
              </a:rPr>
              <a:t>本研究将劝说性健康信息的说服策略分为反驳型说服策略和诊断型说服策略，前者侧重直接驳斥相反观点或批判错误行为，如直接指出某与健康相关的行为习惯是否应该保持或某疾病的严重后果；而后者则会添加更多补充信息描述，如针对某健康相关的习惯或某疾病给出更多相关信息去印证其对健康的影响。反驳型说服策略强调信息数据的可信性和案例的有效性，而诊断型说服策略强调对相关信息诠释的全面性、丰富性</a:t>
            </a:r>
            <a:r>
              <a:rPr lang="en-US" altLang="zh-CN" sz="1200" kern="1200" baseline="30000" dirty="0">
                <a:solidFill>
                  <a:schemeClr val="tx1"/>
                </a:solidFill>
                <a:effectLst/>
                <a:latin typeface="+mn-lt"/>
                <a:ea typeface="+mn-ea"/>
                <a:cs typeface="+mn-cs"/>
              </a:rPr>
              <a:t>[15]</a:t>
            </a:r>
            <a:r>
              <a:rPr lang="zh-CN" altLang="zh-CN"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4CACF273-1A03-4BB3-B69B-7AA27EC9F9F1}" type="slidenum">
              <a:rPr lang="zh-CN" altLang="en-US" smtClean="0"/>
              <a:t>8</a:t>
            </a:fld>
            <a:endParaRPr lang="zh-CN" altLang="en-US"/>
          </a:p>
        </p:txBody>
      </p:sp>
    </p:spTree>
    <p:extLst>
      <p:ext uri="{BB962C8B-B14F-4D97-AF65-F5344CB8AC3E}">
        <p14:creationId xmlns:p14="http://schemas.microsoft.com/office/powerpoint/2010/main" val="1314917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感知信任最早由美国管理学家</a:t>
            </a:r>
            <a:r>
              <a:rPr lang="en-US" altLang="zh-CN" sz="1200" kern="1200" dirty="0">
                <a:solidFill>
                  <a:schemeClr val="tx1"/>
                </a:solidFill>
                <a:effectLst/>
                <a:latin typeface="+mn-lt"/>
                <a:ea typeface="+mn-ea"/>
                <a:cs typeface="+mn-cs"/>
              </a:rPr>
              <a:t>Fred D.</a:t>
            </a:r>
            <a:r>
              <a:rPr lang="zh-CN" altLang="zh-CN" sz="1200" kern="1200" dirty="0">
                <a:solidFill>
                  <a:schemeClr val="tx1"/>
                </a:solidFill>
                <a:effectLst/>
                <a:latin typeface="+mn-lt"/>
                <a:ea typeface="+mn-ea"/>
                <a:cs typeface="+mn-cs"/>
              </a:rPr>
              <a:t>在技术接受模型（</a:t>
            </a:r>
            <a:r>
              <a:rPr lang="en-US" altLang="zh-CN" sz="1200" kern="1200" dirty="0">
                <a:solidFill>
                  <a:schemeClr val="tx1"/>
                </a:solidFill>
                <a:effectLst/>
                <a:latin typeface="+mn-lt"/>
                <a:ea typeface="+mn-ea"/>
                <a:cs typeface="+mn-cs"/>
              </a:rPr>
              <a:t>TAM</a:t>
            </a:r>
            <a:r>
              <a:rPr lang="zh-CN" altLang="zh-CN" sz="1200" kern="1200" dirty="0">
                <a:solidFill>
                  <a:schemeClr val="tx1"/>
                </a:solidFill>
                <a:effectLst/>
                <a:latin typeface="+mn-lt"/>
                <a:ea typeface="+mn-ea"/>
                <a:cs typeface="+mn-cs"/>
              </a:rPr>
              <a:t>）中提出</a:t>
            </a:r>
            <a:r>
              <a:rPr lang="en-US" altLang="zh-CN" sz="1200" kern="1200" baseline="30000" dirty="0">
                <a:solidFill>
                  <a:schemeClr val="tx1"/>
                </a:solidFill>
                <a:effectLst/>
                <a:latin typeface="+mn-lt"/>
                <a:ea typeface="+mn-ea"/>
                <a:cs typeface="+mn-cs"/>
              </a:rPr>
              <a:t>[19].</a:t>
            </a:r>
            <a:r>
              <a:rPr lang="en-US" altLang="zh-CN" sz="1200" kern="1200" dirty="0">
                <a:solidFill>
                  <a:schemeClr val="tx1"/>
                </a:solidFill>
                <a:effectLst/>
                <a:latin typeface="+mn-lt"/>
                <a:ea typeface="+mn-ea"/>
                <a:cs typeface="+mn-cs"/>
              </a:rPr>
              <a:t> TAM</a:t>
            </a:r>
            <a:r>
              <a:rPr lang="zh-CN" altLang="zh-CN" sz="1200" kern="1200" dirty="0">
                <a:solidFill>
                  <a:schemeClr val="tx1"/>
                </a:solidFill>
                <a:effectLst/>
                <a:latin typeface="+mn-lt"/>
                <a:ea typeface="+mn-ea"/>
                <a:cs typeface="+mn-cs"/>
              </a:rPr>
              <a:t>是研究用户对于信息平台系统使用行为意愿的重要模型，其较之更早提出的理性行为理论，强调了态度对行为意愿的重要性。</a:t>
            </a:r>
            <a:r>
              <a:rPr lang="en-US" altLang="zh-CN" sz="1200" kern="1200" dirty="0">
                <a:solidFill>
                  <a:schemeClr val="tx1"/>
                </a:solidFill>
                <a:effectLst/>
                <a:latin typeface="+mn-lt"/>
                <a:ea typeface="+mn-ea"/>
                <a:cs typeface="+mn-cs"/>
              </a:rPr>
              <a:t>TAM</a:t>
            </a:r>
            <a:r>
              <a:rPr lang="zh-CN" altLang="zh-CN" sz="1200" kern="1200" dirty="0">
                <a:solidFill>
                  <a:schemeClr val="tx1"/>
                </a:solidFill>
                <a:effectLst/>
                <a:latin typeface="+mn-lt"/>
                <a:ea typeface="+mn-ea"/>
                <a:cs typeface="+mn-cs"/>
              </a:rPr>
              <a:t>认为感知有用性和感知易用性是影响用户态度的两个维度，感知信任是感知有用性中的一个分支变量，指的是用户采用信息系统时，对于信息系统将会对自己有益的信心与把握程度，信任程度越高将越有可能使用该系统</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2003</a:t>
            </a:r>
            <a:r>
              <a:rPr lang="zh-CN" altLang="zh-CN" sz="1200" kern="1200" dirty="0">
                <a:solidFill>
                  <a:schemeClr val="tx1"/>
                </a:solidFill>
                <a:effectLst/>
                <a:latin typeface="+mn-lt"/>
                <a:ea typeface="+mn-ea"/>
                <a:cs typeface="+mn-cs"/>
              </a:rPr>
              <a:t>年</a:t>
            </a:r>
            <a:r>
              <a:rPr lang="en-US" altLang="zh-CN" sz="1200" kern="1200" dirty="0">
                <a:solidFill>
                  <a:schemeClr val="tx1"/>
                </a:solidFill>
                <a:effectLst/>
                <a:latin typeface="+mn-lt"/>
                <a:ea typeface="+mn-ea"/>
                <a:cs typeface="+mn-cs"/>
              </a:rPr>
              <a:t>Sussman</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TAM</a:t>
            </a:r>
            <a:r>
              <a:rPr lang="zh-CN" altLang="zh-CN" sz="1200" kern="1200" dirty="0">
                <a:solidFill>
                  <a:schemeClr val="tx1"/>
                </a:solidFill>
                <a:effectLst/>
                <a:latin typeface="+mn-lt"/>
                <a:ea typeface="+mn-ea"/>
                <a:cs typeface="+mn-cs"/>
              </a:rPr>
              <a:t>理论基础上提出了信息采纳模型（</a:t>
            </a:r>
            <a:r>
              <a:rPr lang="en-US" altLang="zh-CN" sz="1200" kern="1200" dirty="0">
                <a:solidFill>
                  <a:schemeClr val="tx1"/>
                </a:solidFill>
                <a:effectLst/>
                <a:latin typeface="+mn-lt"/>
                <a:ea typeface="+mn-ea"/>
                <a:cs typeface="+mn-cs"/>
              </a:rPr>
              <a:t>IAM</a:t>
            </a:r>
            <a:r>
              <a:rPr lang="zh-CN" altLang="zh-CN" sz="1200" kern="1200" dirty="0">
                <a:solidFill>
                  <a:schemeClr val="tx1"/>
                </a:solidFill>
                <a:effectLst/>
                <a:latin typeface="+mn-lt"/>
                <a:ea typeface="+mn-ea"/>
                <a:cs typeface="+mn-cs"/>
              </a:rPr>
              <a:t>），其指出信息质量、有用性和来源可靠度将会影响用户对于信息的采纳</a:t>
            </a:r>
            <a:r>
              <a:rPr lang="en-US" altLang="zh-CN" sz="1200" kern="1200" baseline="30000" dirty="0">
                <a:solidFill>
                  <a:schemeClr val="tx1"/>
                </a:solidFill>
                <a:effectLst/>
                <a:latin typeface="+mn-lt"/>
                <a:ea typeface="+mn-ea"/>
                <a:cs typeface="+mn-cs"/>
              </a:rPr>
              <a:t>[21]</a:t>
            </a:r>
            <a:r>
              <a:rPr lang="zh-CN" altLang="zh-CN" sz="1200" kern="1200" dirty="0">
                <a:solidFill>
                  <a:schemeClr val="tx1"/>
                </a:solidFill>
                <a:effectLst/>
                <a:latin typeface="+mn-lt"/>
                <a:ea typeface="+mn-ea"/>
                <a:cs typeface="+mn-cs"/>
              </a:rPr>
              <a:t>，其中信息质量和来源可靠度均指向信息可信度。</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本文关于劝说性健康信息说服策略影响的因变量，参考信息采纳概念并落脚于信息受众态度，这与技术接受模型和信息采纳模型所强调的观点也是相互迎合的</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CACF273-1A03-4BB3-B69B-7AA27EC9F9F1}" type="slidenum">
              <a:rPr lang="zh-CN" altLang="en-US" smtClean="0"/>
              <a:t>9</a:t>
            </a:fld>
            <a:endParaRPr lang="zh-CN" altLang="en-US"/>
          </a:p>
        </p:txBody>
      </p:sp>
    </p:spTree>
    <p:extLst>
      <p:ext uri="{BB962C8B-B14F-4D97-AF65-F5344CB8AC3E}">
        <p14:creationId xmlns:p14="http://schemas.microsoft.com/office/powerpoint/2010/main" val="3548336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1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1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3.png"/><Relationship Id="rId5" Type="http://schemas.microsoft.com/office/2007/relationships/hdphoto" Target="../media/hdphoto5.wdp"/><Relationship Id="rId4"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3.png"/><Relationship Id="rId5" Type="http://schemas.microsoft.com/office/2007/relationships/hdphoto" Target="../media/hdphoto5.wdp"/><Relationship Id="rId4"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3.png"/><Relationship Id="rId5" Type="http://schemas.microsoft.com/office/2007/relationships/hdphoto" Target="../media/hdphoto5.wdp"/><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68223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AF6B169-E305-4F7B-8A65-ACE2B101B8FD}" type="datetimeFigureOut">
              <a:rPr lang="zh-CN" altLang="en-US" smtClean="0"/>
              <a:pPr/>
              <a:t>2023/7/12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D88EFB3-8ED2-4592-A1CC-D9AB00905366}" type="slidenum">
              <a:rPr lang="zh-CN" altLang="en-US" smtClean="0"/>
              <a:pPr/>
              <a:t>‹#›</a:t>
            </a:fld>
            <a:endParaRPr lang="zh-CN" altLang="en-US"/>
          </a:p>
        </p:txBody>
      </p:sp>
    </p:spTree>
    <p:extLst>
      <p:ext uri="{BB962C8B-B14F-4D97-AF65-F5344CB8AC3E}">
        <p14:creationId xmlns:p14="http://schemas.microsoft.com/office/powerpoint/2010/main" val="1669146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77190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a:xfrm>
            <a:off x="628650" y="6356355"/>
            <a:ext cx="2057400" cy="365125"/>
          </a:xfrm>
          <a:prstGeom prst="rect">
            <a:avLst/>
          </a:prstGeom>
        </p:spPr>
        <p:txBody>
          <a:bodyPr/>
          <a:lstStyle/>
          <a:p>
            <a:fld id="{DAF6B169-E305-4F7B-8A65-ACE2B101B8FD}" type="datetimeFigureOut">
              <a:rPr lang="zh-CN" altLang="en-US" smtClean="0"/>
              <a:pPr/>
              <a:t>2023/7/12</a:t>
            </a:fld>
            <a:endParaRPr lang="zh-CN" altLang="en-US"/>
          </a:p>
        </p:txBody>
      </p:sp>
      <p:sp>
        <p:nvSpPr>
          <p:cNvPr id="5" name="页脚占位符 4"/>
          <p:cNvSpPr>
            <a:spLocks noGrp="1"/>
          </p:cNvSpPr>
          <p:nvPr>
            <p:ph type="ftr" sz="quarter" idx="11"/>
          </p:nvPr>
        </p:nvSpPr>
        <p:spPr>
          <a:xfrm>
            <a:off x="3028950" y="6356355"/>
            <a:ext cx="30861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6356355"/>
            <a:ext cx="2057400" cy="365125"/>
          </a:xfrm>
          <a:prstGeom prst="rect">
            <a:avLst/>
          </a:prstGeom>
        </p:spPr>
        <p:txBody>
          <a:bodyPr/>
          <a:lstStyle/>
          <a:p>
            <a:fld id="{9D88EFB3-8ED2-4592-A1CC-D9AB00905366}" type="slidenum">
              <a:rPr lang="zh-CN" altLang="en-US" smtClean="0"/>
              <a:pPr/>
              <a:t>‹#›</a:t>
            </a:fld>
            <a:endParaRPr lang="zh-CN" altLang="en-US"/>
          </a:p>
        </p:txBody>
      </p:sp>
      <p:pic>
        <p:nvPicPr>
          <p:cNvPr id="7" name="图片 6"/>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t="1230" r="62351" b="1895"/>
          <a:stretch/>
        </p:blipFill>
        <p:spPr>
          <a:xfrm flipH="1">
            <a:off x="-22123" y="-48386"/>
            <a:ext cx="2015851" cy="6906386"/>
          </a:xfrm>
          <a:prstGeom prst="rect">
            <a:avLst/>
          </a:prstGeom>
        </p:spPr>
      </p:pic>
      <p:pic>
        <p:nvPicPr>
          <p:cNvPr id="8" name="图片 7"/>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1" t="1230" r="62670" b="1895"/>
          <a:stretch/>
        </p:blipFill>
        <p:spPr>
          <a:xfrm>
            <a:off x="7150270" y="-48386"/>
            <a:ext cx="1998720" cy="6906386"/>
          </a:xfrm>
          <a:prstGeom prst="rect">
            <a:avLst/>
          </a:prstGeom>
        </p:spPr>
      </p:pic>
      <p:pic>
        <p:nvPicPr>
          <p:cNvPr id="9" name="图片 8"/>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t="1230" b="1895"/>
          <a:stretch/>
        </p:blipFill>
        <p:spPr>
          <a:xfrm>
            <a:off x="1894838" y="-48386"/>
            <a:ext cx="5354325" cy="6906386"/>
          </a:xfrm>
          <a:prstGeom prst="rect">
            <a:avLst/>
          </a:prstGeom>
        </p:spPr>
      </p:pic>
      <p:sp>
        <p:nvSpPr>
          <p:cNvPr id="10" name="梯形 9"/>
          <p:cNvSpPr/>
          <p:nvPr userDrawn="1"/>
        </p:nvSpPr>
        <p:spPr>
          <a:xfrm>
            <a:off x="3250408" y="1424629"/>
            <a:ext cx="2643188" cy="704850"/>
          </a:xfrm>
          <a:prstGeom prst="trapezoid">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userDrawn="1"/>
        </p:nvSpPr>
        <p:spPr>
          <a:xfrm>
            <a:off x="-22122" y="1834204"/>
            <a:ext cx="9171113" cy="2678802"/>
          </a:xfrm>
          <a:prstGeom prst="rect">
            <a:avLst/>
          </a:pr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梯形 11"/>
          <p:cNvSpPr/>
          <p:nvPr userDrawn="1"/>
        </p:nvSpPr>
        <p:spPr>
          <a:xfrm flipV="1">
            <a:off x="3377313" y="1424629"/>
            <a:ext cx="2389374" cy="819150"/>
          </a:xfrm>
          <a:prstGeom prst="trapezoid">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6" name="图片 15"/>
          <p:cNvPicPr>
            <a:picLocks noChangeAspect="1"/>
          </p:cNvPicPr>
          <p:nvPr userDrawn="1"/>
        </p:nvPicPr>
        <p:blipFill>
          <a:blip r:embed="rId4" cstate="print">
            <a:extLst>
              <a:ext uri="{BEBA8EAE-BF5A-486C-A8C5-ECC9F3942E4B}">
                <a14:imgProps xmlns:a14="http://schemas.microsoft.com/office/drawing/2010/main">
                  <a14:imgLayer r:embed="rId5">
                    <a14:imgEffect>
                      <a14:backgroundRemoval t="0" b="99167" l="417" r="99167">
                        <a14:foregroundMark x1="18750" y1="23750" x2="80000" y2="80417"/>
                        <a14:foregroundMark x1="23750" y1="82917" x2="74583" y2="14167"/>
                        <a14:foregroundMark x1="47917" y1="12083" x2="77083" y2="28333"/>
                        <a14:foregroundMark x1="11667" y1="24167" x2="41667" y2="6667"/>
                        <a14:foregroundMark x1="15417" y1="24167" x2="10833" y2="67500"/>
                        <a14:foregroundMark x1="20833" y1="26667" x2="25833" y2="74167"/>
                        <a14:foregroundMark x1="15833" y1="69583" x2="58750" y2="92500"/>
                        <a14:foregroundMark x1="44167" y1="92500" x2="90000" y2="62500"/>
                        <a14:foregroundMark x1="67917" y1="17917" x2="88333" y2="71667"/>
                        <a14:foregroundMark x1="77500" y1="15417" x2="90000" y2="33750"/>
                        <a14:foregroundMark x1="42917" y1="7917" x2="72500" y2="13750"/>
                        <a14:foregroundMark x1="18333" y1="37083" x2="48333" y2="11667"/>
                        <a14:foregroundMark x1="12083" y1="27500" x2="5833" y2="53333"/>
                        <a14:foregroundMark x1="12083" y1="65833" x2="20000" y2="78750"/>
                        <a14:foregroundMark x1="21667" y1="82083" x2="39583" y2="89583"/>
                        <a14:foregroundMark x1="57083" y1="94167" x2="82083" y2="81667"/>
                        <a14:foregroundMark x1="90417" y1="62500" x2="89583" y2="35833"/>
                        <a14:foregroundMark x1="75000" y1="17500" x2="86667" y2="50417"/>
                      </a14:backgroundRemoval>
                    </a14:imgEffect>
                  </a14:imgLayer>
                </a14:imgProps>
              </a:ext>
              <a:ext uri="{28A0092B-C50C-407E-A947-70E740481C1C}">
                <a14:useLocalDpi xmlns:a14="http://schemas.microsoft.com/office/drawing/2010/main" val="0"/>
              </a:ext>
            </a:extLst>
          </a:blip>
          <a:stretch>
            <a:fillRect/>
          </a:stretch>
        </p:blipFill>
        <p:spPr>
          <a:xfrm>
            <a:off x="4325146" y="5916627"/>
            <a:ext cx="493706" cy="658274"/>
          </a:xfrm>
          <a:prstGeom prst="rect">
            <a:avLst/>
          </a:prstGeom>
        </p:spPr>
      </p:pic>
      <p:pic>
        <p:nvPicPr>
          <p:cNvPr id="15" name="图片 14">
            <a:extLst>
              <a:ext uri="{FF2B5EF4-FFF2-40B4-BE49-F238E27FC236}">
                <a16:creationId xmlns:a16="http://schemas.microsoft.com/office/drawing/2014/main" id="{4FEC7BD8-C040-4A75-99D2-86D2D03B906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305098" y="1485806"/>
            <a:ext cx="533802" cy="711937"/>
          </a:xfrm>
          <a:prstGeom prst="rect">
            <a:avLst/>
          </a:prstGeom>
        </p:spPr>
      </p:pic>
      <p:sp>
        <p:nvSpPr>
          <p:cNvPr id="17" name="文本占位符 18">
            <a:extLst>
              <a:ext uri="{FF2B5EF4-FFF2-40B4-BE49-F238E27FC236}">
                <a16:creationId xmlns:a16="http://schemas.microsoft.com/office/drawing/2014/main" id="{F5B769DE-8D10-4091-BE6F-61D781B21BB3}"/>
              </a:ext>
            </a:extLst>
          </p:cNvPr>
          <p:cNvSpPr>
            <a:spLocks noGrp="1"/>
          </p:cNvSpPr>
          <p:nvPr>
            <p:ph type="body" sz="quarter" idx="14" hasCustomPrompt="1"/>
          </p:nvPr>
        </p:nvSpPr>
        <p:spPr>
          <a:xfrm>
            <a:off x="-26521" y="1834204"/>
            <a:ext cx="9166123" cy="2678802"/>
          </a:xfrm>
          <a:prstGeom prst="rect">
            <a:avLst/>
          </a:prstGeom>
        </p:spPr>
        <p:txBody>
          <a:bodyPr anchor="ctr" anchorCtr="0"/>
          <a:lstStyle>
            <a:lvl1pPr marL="0" indent="0" algn="ctr" defTabSz="685783" rtl="0" eaLnBrk="1" latinLnBrk="0" hangingPunct="1">
              <a:buNone/>
              <a:defRPr lang="zh-CN" altLang="en-US" sz="4050" kern="1200" dirty="0">
                <a:solidFill>
                  <a:schemeClr val="bg1"/>
                </a:solidFill>
                <a:latin typeface="华文中宋" panose="02010600040101010101" pitchFamily="2" charset="-122"/>
                <a:ea typeface="华文中宋" panose="02010600040101010101" pitchFamily="2" charset="-122"/>
                <a:cs typeface="+mn-cs"/>
              </a:defRPr>
            </a:lvl1pPr>
          </a:lstStyle>
          <a:p>
            <a:pPr lvl="0"/>
            <a:r>
              <a:rPr lang="zh-CN" altLang="en-US" dirty="0"/>
              <a:t>请在此输入内容</a:t>
            </a:r>
          </a:p>
        </p:txBody>
      </p:sp>
    </p:spTree>
    <p:extLst>
      <p:ext uri="{BB962C8B-B14F-4D97-AF65-F5344CB8AC3E}">
        <p14:creationId xmlns:p14="http://schemas.microsoft.com/office/powerpoint/2010/main" val="2675044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a:xfrm>
            <a:off x="628650" y="6356355"/>
            <a:ext cx="2057400" cy="365125"/>
          </a:xfrm>
          <a:prstGeom prst="rect">
            <a:avLst/>
          </a:prstGeom>
        </p:spPr>
        <p:txBody>
          <a:bodyPr/>
          <a:lstStyle/>
          <a:p>
            <a:fld id="{DAF6B169-E305-4F7B-8A65-ACE2B101B8FD}" type="datetimeFigureOut">
              <a:rPr lang="zh-CN" altLang="en-US" smtClean="0"/>
              <a:pPr/>
              <a:t>2023/7/12</a:t>
            </a:fld>
            <a:endParaRPr lang="zh-CN" altLang="en-US"/>
          </a:p>
        </p:txBody>
      </p:sp>
      <p:sp>
        <p:nvSpPr>
          <p:cNvPr id="5" name="页脚占位符 4"/>
          <p:cNvSpPr>
            <a:spLocks noGrp="1"/>
          </p:cNvSpPr>
          <p:nvPr>
            <p:ph type="ftr" sz="quarter" idx="11"/>
          </p:nvPr>
        </p:nvSpPr>
        <p:spPr>
          <a:xfrm>
            <a:off x="3028950" y="6356355"/>
            <a:ext cx="30861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6356355"/>
            <a:ext cx="2057400" cy="365125"/>
          </a:xfrm>
          <a:prstGeom prst="rect">
            <a:avLst/>
          </a:prstGeom>
        </p:spPr>
        <p:txBody>
          <a:bodyPr/>
          <a:lstStyle/>
          <a:p>
            <a:fld id="{9D88EFB3-8ED2-4592-A1CC-D9AB00905366}" type="slidenum">
              <a:rPr lang="zh-CN" altLang="en-US" smtClean="0"/>
              <a:pPr/>
              <a:t>‹#›</a:t>
            </a:fld>
            <a:endParaRPr lang="zh-CN" altLang="en-US"/>
          </a:p>
        </p:txBody>
      </p:sp>
      <p:pic>
        <p:nvPicPr>
          <p:cNvPr id="7" name="图片 6"/>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t="1230" r="62351" b="1895"/>
          <a:stretch/>
        </p:blipFill>
        <p:spPr>
          <a:xfrm flipH="1">
            <a:off x="-22123" y="-48386"/>
            <a:ext cx="2015851" cy="6906386"/>
          </a:xfrm>
          <a:prstGeom prst="rect">
            <a:avLst/>
          </a:prstGeom>
        </p:spPr>
      </p:pic>
      <p:pic>
        <p:nvPicPr>
          <p:cNvPr id="8" name="图片 7"/>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1" t="1230" r="62670" b="1895"/>
          <a:stretch/>
        </p:blipFill>
        <p:spPr>
          <a:xfrm>
            <a:off x="7150270" y="-48386"/>
            <a:ext cx="1998720" cy="6906386"/>
          </a:xfrm>
          <a:prstGeom prst="rect">
            <a:avLst/>
          </a:prstGeom>
        </p:spPr>
      </p:pic>
      <p:pic>
        <p:nvPicPr>
          <p:cNvPr id="9" name="图片 8"/>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t="1230" b="1895"/>
          <a:stretch/>
        </p:blipFill>
        <p:spPr>
          <a:xfrm>
            <a:off x="1894838" y="-48386"/>
            <a:ext cx="5354325" cy="6906386"/>
          </a:xfrm>
          <a:prstGeom prst="rect">
            <a:avLst/>
          </a:prstGeom>
        </p:spPr>
      </p:pic>
      <p:sp>
        <p:nvSpPr>
          <p:cNvPr id="10" name="梯形 9"/>
          <p:cNvSpPr/>
          <p:nvPr userDrawn="1"/>
        </p:nvSpPr>
        <p:spPr>
          <a:xfrm>
            <a:off x="3250408" y="1424629"/>
            <a:ext cx="2643188" cy="704850"/>
          </a:xfrm>
          <a:prstGeom prst="trapezoid">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userDrawn="1"/>
        </p:nvSpPr>
        <p:spPr>
          <a:xfrm>
            <a:off x="-26521" y="1834204"/>
            <a:ext cx="9170521" cy="2678802"/>
          </a:xfrm>
          <a:prstGeom prst="rect">
            <a:avLst/>
          </a:pr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梯形 11"/>
          <p:cNvSpPr/>
          <p:nvPr userDrawn="1"/>
        </p:nvSpPr>
        <p:spPr>
          <a:xfrm flipV="1">
            <a:off x="3377313" y="1424629"/>
            <a:ext cx="2389374" cy="819150"/>
          </a:xfrm>
          <a:prstGeom prst="trapezoid">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6" name="图片 15"/>
          <p:cNvPicPr>
            <a:picLocks noChangeAspect="1"/>
          </p:cNvPicPr>
          <p:nvPr userDrawn="1"/>
        </p:nvPicPr>
        <p:blipFill>
          <a:blip r:embed="rId4" cstate="print">
            <a:extLst>
              <a:ext uri="{BEBA8EAE-BF5A-486C-A8C5-ECC9F3942E4B}">
                <a14:imgProps xmlns:a14="http://schemas.microsoft.com/office/drawing/2010/main">
                  <a14:imgLayer r:embed="rId5">
                    <a14:imgEffect>
                      <a14:backgroundRemoval t="0" b="99167" l="417" r="99167">
                        <a14:foregroundMark x1="18750" y1="23750" x2="80000" y2="80417"/>
                        <a14:foregroundMark x1="23750" y1="82917" x2="74583" y2="14167"/>
                        <a14:foregroundMark x1="47917" y1="12083" x2="77083" y2="28333"/>
                        <a14:foregroundMark x1="11667" y1="24167" x2="41667" y2="6667"/>
                        <a14:foregroundMark x1="15417" y1="24167" x2="10833" y2="67500"/>
                        <a14:foregroundMark x1="20833" y1="26667" x2="25833" y2="74167"/>
                        <a14:foregroundMark x1="15833" y1="69583" x2="58750" y2="92500"/>
                        <a14:foregroundMark x1="44167" y1="92500" x2="90000" y2="62500"/>
                        <a14:foregroundMark x1="67917" y1="17917" x2="88333" y2="71667"/>
                        <a14:foregroundMark x1="77500" y1="15417" x2="90000" y2="33750"/>
                        <a14:foregroundMark x1="42917" y1="7917" x2="72500" y2="13750"/>
                        <a14:foregroundMark x1="18333" y1="37083" x2="48333" y2="11667"/>
                        <a14:foregroundMark x1="12083" y1="27500" x2="5833" y2="53333"/>
                        <a14:foregroundMark x1="12083" y1="65833" x2="20000" y2="78750"/>
                        <a14:foregroundMark x1="21667" y1="82083" x2="39583" y2="89583"/>
                        <a14:foregroundMark x1="57083" y1="94167" x2="82083" y2="81667"/>
                        <a14:foregroundMark x1="90417" y1="62500" x2="89583" y2="35833"/>
                        <a14:foregroundMark x1="75000" y1="17500" x2="86667" y2="50417"/>
                      </a14:backgroundRemoval>
                    </a14:imgEffect>
                  </a14:imgLayer>
                </a14:imgProps>
              </a:ext>
              <a:ext uri="{28A0092B-C50C-407E-A947-70E740481C1C}">
                <a14:useLocalDpi xmlns:a14="http://schemas.microsoft.com/office/drawing/2010/main" val="0"/>
              </a:ext>
            </a:extLst>
          </a:blip>
          <a:stretch>
            <a:fillRect/>
          </a:stretch>
        </p:blipFill>
        <p:spPr>
          <a:xfrm>
            <a:off x="4325146" y="5916627"/>
            <a:ext cx="493706" cy="658274"/>
          </a:xfrm>
          <a:prstGeom prst="rect">
            <a:avLst/>
          </a:prstGeom>
        </p:spPr>
      </p:pic>
      <p:pic>
        <p:nvPicPr>
          <p:cNvPr id="14" name="图片 13">
            <a:extLst>
              <a:ext uri="{FF2B5EF4-FFF2-40B4-BE49-F238E27FC236}">
                <a16:creationId xmlns:a16="http://schemas.microsoft.com/office/drawing/2014/main" id="{A6A532F3-804F-41A5-ADE8-D8031F93BEF5}"/>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ackgroundRemoval t="3412" b="88060" l="624" r="99376"/>
                    </a14:imgEffect>
                  </a14:imgLayer>
                </a14:imgProps>
              </a:ext>
              <a:ext uri="{28A0092B-C50C-407E-A947-70E740481C1C}">
                <a14:useLocalDpi xmlns:a14="http://schemas.microsoft.com/office/drawing/2010/main" val="0"/>
              </a:ext>
            </a:extLst>
          </a:blip>
          <a:srcRect r="68944"/>
          <a:stretch/>
        </p:blipFill>
        <p:spPr>
          <a:xfrm>
            <a:off x="5192423" y="1494861"/>
            <a:ext cx="386797" cy="694151"/>
          </a:xfrm>
          <a:prstGeom prst="rect">
            <a:avLst/>
          </a:prstGeom>
        </p:spPr>
      </p:pic>
      <p:sp>
        <p:nvSpPr>
          <p:cNvPr id="15" name="文本占位符 18">
            <a:extLst>
              <a:ext uri="{FF2B5EF4-FFF2-40B4-BE49-F238E27FC236}">
                <a16:creationId xmlns:a16="http://schemas.microsoft.com/office/drawing/2014/main" id="{1720ED0F-581D-4388-83E9-F27F985271FC}"/>
              </a:ext>
            </a:extLst>
          </p:cNvPr>
          <p:cNvSpPr>
            <a:spLocks noGrp="1"/>
          </p:cNvSpPr>
          <p:nvPr>
            <p:ph type="body" sz="quarter" idx="14" hasCustomPrompt="1"/>
          </p:nvPr>
        </p:nvSpPr>
        <p:spPr>
          <a:xfrm>
            <a:off x="-26521" y="1834204"/>
            <a:ext cx="9166123" cy="2678802"/>
          </a:xfrm>
          <a:prstGeom prst="rect">
            <a:avLst/>
          </a:prstGeom>
        </p:spPr>
        <p:txBody>
          <a:bodyPr anchor="ctr" anchorCtr="0"/>
          <a:lstStyle>
            <a:lvl1pPr marL="0" indent="0" algn="ctr" defTabSz="685783" rtl="0" eaLnBrk="1" latinLnBrk="0" hangingPunct="1">
              <a:buNone/>
              <a:defRPr lang="zh-CN" altLang="en-US" sz="4050" kern="1200" dirty="0">
                <a:solidFill>
                  <a:schemeClr val="bg1"/>
                </a:solidFill>
                <a:latin typeface="华文中宋" panose="02010600040101010101" pitchFamily="2" charset="-122"/>
                <a:ea typeface="华文中宋" panose="02010600040101010101" pitchFamily="2" charset="-122"/>
                <a:cs typeface="+mn-cs"/>
              </a:defRPr>
            </a:lvl1pPr>
          </a:lstStyle>
          <a:p>
            <a:pPr lvl="0"/>
            <a:r>
              <a:rPr lang="zh-CN" altLang="en-US" dirty="0"/>
              <a:t>请在此输入内容</a:t>
            </a:r>
          </a:p>
        </p:txBody>
      </p:sp>
      <p:sp>
        <p:nvSpPr>
          <p:cNvPr id="17" name="标题 1">
            <a:extLst>
              <a:ext uri="{FF2B5EF4-FFF2-40B4-BE49-F238E27FC236}">
                <a16:creationId xmlns:a16="http://schemas.microsoft.com/office/drawing/2014/main" id="{B338B6F9-10A2-43FA-9D56-CD561D5EB414}"/>
              </a:ext>
            </a:extLst>
          </p:cNvPr>
          <p:cNvSpPr txBox="1">
            <a:spLocks/>
          </p:cNvSpPr>
          <p:nvPr userDrawn="1"/>
        </p:nvSpPr>
        <p:spPr>
          <a:xfrm>
            <a:off x="3377311" y="1424629"/>
            <a:ext cx="2389374" cy="819150"/>
          </a:xfrm>
          <a:prstGeom prst="rect">
            <a:avLst/>
          </a:prstGeom>
        </p:spPr>
        <p:txBody>
          <a:bodyPr anchor="ctr" anchorCtr="1"/>
          <a:lstStyle>
            <a:lvl1pPr marL="0" algn="ctr" defTabSz="914400" rtl="0" eaLnBrk="1" latinLnBrk="0" hangingPunct="1">
              <a:lnSpc>
                <a:spcPct val="90000"/>
              </a:lnSpc>
              <a:spcBef>
                <a:spcPct val="0"/>
              </a:spcBef>
              <a:buNone/>
              <a:defRPr lang="zh-CN" altLang="en-US" sz="2400" b="1" kern="1200" dirty="0">
                <a:solidFill>
                  <a:schemeClr val="bg1"/>
                </a:solidFill>
                <a:latin typeface="+mn-lt"/>
                <a:ea typeface="+mn-ea"/>
                <a:cs typeface="+mn-cs"/>
              </a:defRPr>
            </a:lvl1pPr>
          </a:lstStyle>
          <a:p>
            <a:endParaRPr lang="zh-CN" altLang="en-US" sz="1800" dirty="0"/>
          </a:p>
        </p:txBody>
      </p:sp>
    </p:spTree>
    <p:extLst>
      <p:ext uri="{BB962C8B-B14F-4D97-AF65-F5344CB8AC3E}">
        <p14:creationId xmlns:p14="http://schemas.microsoft.com/office/powerpoint/2010/main" val="1427811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28650" y="6356355"/>
            <a:ext cx="2057400" cy="365125"/>
          </a:xfrm>
          <a:prstGeom prst="rect">
            <a:avLst/>
          </a:prstGeom>
        </p:spPr>
        <p:txBody>
          <a:bodyPr/>
          <a:lstStyle/>
          <a:p>
            <a:fld id="{DAF6B169-E305-4F7B-8A65-ACE2B101B8FD}" type="datetimeFigureOut">
              <a:rPr lang="zh-CN" altLang="en-US" smtClean="0"/>
              <a:pPr/>
              <a:t>2023/7/12</a:t>
            </a:fld>
            <a:endParaRPr lang="zh-CN" altLang="en-US"/>
          </a:p>
        </p:txBody>
      </p:sp>
      <p:sp>
        <p:nvSpPr>
          <p:cNvPr id="7" name="日期占位符 3"/>
          <p:cNvSpPr txBox="1">
            <a:spLocks/>
          </p:cNvSpPr>
          <p:nvPr userDrawn="1"/>
        </p:nvSpPr>
        <p:spPr>
          <a:xfrm>
            <a:off x="628650" y="6356355"/>
            <a:ext cx="2057400" cy="365125"/>
          </a:xfrm>
          <a:prstGeom prst="rect">
            <a:avLst/>
          </a:prstGeom>
        </p:spPr>
        <p:txBody>
          <a:bodyPr vert="horz" lIns="68580" tIns="34290" rIns="68580" bIns="3429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AF6B169-E305-4F7B-8A65-ACE2B101B8FD}" type="datetimeFigureOut">
              <a:rPr lang="zh-CN" altLang="en-US" sz="900" smtClean="0"/>
              <a:pPr/>
              <a:t>2023/7/12</a:t>
            </a:fld>
            <a:endParaRPr lang="zh-CN" altLang="en-US" sz="900"/>
          </a:p>
        </p:txBody>
      </p:sp>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flipH="1">
            <a:off x="2" y="713440"/>
            <a:ext cx="4603301" cy="6137735"/>
          </a:xfrm>
          <a:prstGeom prst="rect">
            <a:avLst/>
          </a:prstGeom>
        </p:spPr>
      </p:pic>
      <p:sp>
        <p:nvSpPr>
          <p:cNvPr id="9" name="梯形 8"/>
          <p:cNvSpPr/>
          <p:nvPr userDrawn="1"/>
        </p:nvSpPr>
        <p:spPr>
          <a:xfrm>
            <a:off x="427498" y="1210156"/>
            <a:ext cx="2662370" cy="704850"/>
          </a:xfrm>
          <a:prstGeom prst="trapezoid">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userDrawn="1"/>
        </p:nvSpPr>
        <p:spPr>
          <a:xfrm>
            <a:off x="0" y="1553711"/>
            <a:ext cx="9144000" cy="2880000"/>
          </a:xfrm>
          <a:prstGeom prst="rect">
            <a:avLst/>
          </a:pr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11" name="梯形 10"/>
          <p:cNvSpPr/>
          <p:nvPr userDrawn="1"/>
        </p:nvSpPr>
        <p:spPr>
          <a:xfrm flipV="1">
            <a:off x="554404" y="1210161"/>
            <a:ext cx="2389374" cy="948571"/>
          </a:xfrm>
          <a:prstGeom prst="trapezoid">
            <a:avLst>
              <a:gd name="adj" fmla="val 19870"/>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588098" y="6019877"/>
            <a:ext cx="1297404" cy="723093"/>
          </a:xfrm>
          <a:prstGeom prst="rect">
            <a:avLst/>
          </a:prstGeom>
        </p:spPr>
      </p:pic>
      <p:sp>
        <p:nvSpPr>
          <p:cNvPr id="2" name="标题 1"/>
          <p:cNvSpPr>
            <a:spLocks noGrp="1"/>
          </p:cNvSpPr>
          <p:nvPr>
            <p:ph type="title" hasCustomPrompt="1"/>
          </p:nvPr>
        </p:nvSpPr>
        <p:spPr>
          <a:xfrm>
            <a:off x="987378" y="1464535"/>
            <a:ext cx="1523494" cy="432683"/>
          </a:xfrm>
          <a:prstGeom prst="rect">
            <a:avLst/>
          </a:prstGeom>
        </p:spPr>
        <p:txBody>
          <a:bodyPr/>
          <a:lstStyle>
            <a:lvl1pPr marL="0" algn="ctr" defTabSz="685783" rtl="0" eaLnBrk="1" latinLnBrk="0" hangingPunct="1">
              <a:defRPr lang="zh-CN" altLang="en-US" sz="1800" b="1" kern="1200" dirty="0">
                <a:solidFill>
                  <a:schemeClr val="bg1"/>
                </a:solidFill>
                <a:latin typeface="+mn-lt"/>
                <a:ea typeface="+mn-ea"/>
                <a:cs typeface="+mn-cs"/>
              </a:defRPr>
            </a:lvl1pPr>
          </a:lstStyle>
          <a:p>
            <a:r>
              <a:rPr lang="zh-CN" altLang="en-US" dirty="0"/>
              <a:t>点击输入</a:t>
            </a:r>
          </a:p>
        </p:txBody>
      </p:sp>
      <p:sp>
        <p:nvSpPr>
          <p:cNvPr id="19" name="文本占位符 18"/>
          <p:cNvSpPr>
            <a:spLocks noGrp="1"/>
          </p:cNvSpPr>
          <p:nvPr>
            <p:ph type="body" sz="quarter" idx="14" hasCustomPrompt="1"/>
          </p:nvPr>
        </p:nvSpPr>
        <p:spPr>
          <a:xfrm>
            <a:off x="-2" y="1553711"/>
            <a:ext cx="9144002" cy="2880000"/>
          </a:xfrm>
          <a:prstGeom prst="rect">
            <a:avLst/>
          </a:prstGeom>
        </p:spPr>
        <p:txBody>
          <a:bodyPr anchor="ctr" anchorCtr="0"/>
          <a:lstStyle>
            <a:lvl1pPr marL="0" indent="0" algn="ctr" defTabSz="685783" rtl="0" eaLnBrk="1" latinLnBrk="0" hangingPunct="1">
              <a:buNone/>
              <a:defRPr lang="zh-CN" altLang="en-US" sz="4050" kern="1200" dirty="0">
                <a:solidFill>
                  <a:schemeClr val="bg1"/>
                </a:solidFill>
                <a:latin typeface="华文中宋" panose="02010600040101010101" pitchFamily="2" charset="-122"/>
                <a:ea typeface="华文中宋" panose="02010600040101010101" pitchFamily="2" charset="-122"/>
                <a:cs typeface="+mn-cs"/>
              </a:defRPr>
            </a:lvl1pPr>
          </a:lstStyle>
          <a:p>
            <a:pPr lvl="0"/>
            <a:r>
              <a:rPr lang="zh-CN" altLang="en-US" dirty="0"/>
              <a:t>请在此输入内容</a:t>
            </a:r>
          </a:p>
        </p:txBody>
      </p:sp>
    </p:spTree>
    <p:extLst>
      <p:ext uri="{BB962C8B-B14F-4D97-AF65-F5344CB8AC3E}">
        <p14:creationId xmlns:p14="http://schemas.microsoft.com/office/powerpoint/2010/main" val="400260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28650" y="6356355"/>
            <a:ext cx="2057400" cy="365125"/>
          </a:xfrm>
          <a:prstGeom prst="rect">
            <a:avLst/>
          </a:prstGeom>
        </p:spPr>
        <p:txBody>
          <a:bodyPr/>
          <a:lstStyle/>
          <a:p>
            <a:fld id="{DAF6B169-E305-4F7B-8A65-ACE2B101B8FD}" type="datetimeFigureOut">
              <a:rPr lang="zh-CN" altLang="en-US" smtClean="0"/>
              <a:pPr/>
              <a:t>2023/7/12</a:t>
            </a:fld>
            <a:endParaRPr lang="zh-CN" altLang="en-US"/>
          </a:p>
        </p:txBody>
      </p:sp>
      <p:sp>
        <p:nvSpPr>
          <p:cNvPr id="7" name="日期占位符 3"/>
          <p:cNvSpPr txBox="1">
            <a:spLocks/>
          </p:cNvSpPr>
          <p:nvPr userDrawn="1"/>
        </p:nvSpPr>
        <p:spPr>
          <a:xfrm>
            <a:off x="628650" y="6356355"/>
            <a:ext cx="2057400" cy="365125"/>
          </a:xfrm>
          <a:prstGeom prst="rect">
            <a:avLst/>
          </a:prstGeom>
        </p:spPr>
        <p:txBody>
          <a:bodyPr vert="horz" lIns="68580" tIns="34290" rIns="68580" bIns="3429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AF6B169-E305-4F7B-8A65-ACE2B101B8FD}" type="datetimeFigureOut">
              <a:rPr lang="zh-CN" altLang="en-US" sz="900" smtClean="0"/>
              <a:pPr/>
              <a:t>2023/7/12</a:t>
            </a:fld>
            <a:endParaRPr lang="zh-CN" altLang="en-US" sz="900"/>
          </a:p>
        </p:txBody>
      </p:sp>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flipH="1">
            <a:off x="2" y="783772"/>
            <a:ext cx="4603301" cy="6137735"/>
          </a:xfrm>
          <a:prstGeom prst="rect">
            <a:avLst/>
          </a:prstGeom>
        </p:spPr>
      </p:pic>
      <p:sp>
        <p:nvSpPr>
          <p:cNvPr id="9" name="梯形 8"/>
          <p:cNvSpPr/>
          <p:nvPr userDrawn="1"/>
        </p:nvSpPr>
        <p:spPr>
          <a:xfrm>
            <a:off x="427498" y="1210156"/>
            <a:ext cx="2643188" cy="704850"/>
          </a:xfrm>
          <a:prstGeom prst="trapezoid">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userDrawn="1"/>
        </p:nvSpPr>
        <p:spPr>
          <a:xfrm>
            <a:off x="0" y="1553711"/>
            <a:ext cx="9144000" cy="2880000"/>
          </a:xfrm>
          <a:prstGeom prst="rect">
            <a:avLst/>
          </a:pr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11" name="梯形 10"/>
          <p:cNvSpPr/>
          <p:nvPr userDrawn="1"/>
        </p:nvSpPr>
        <p:spPr>
          <a:xfrm flipV="1">
            <a:off x="554404" y="1210161"/>
            <a:ext cx="2389374" cy="948571"/>
          </a:xfrm>
          <a:prstGeom prst="trapezoid">
            <a:avLst>
              <a:gd name="adj" fmla="val 19870"/>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588098" y="6019877"/>
            <a:ext cx="1297404" cy="723093"/>
          </a:xfrm>
          <a:prstGeom prst="rect">
            <a:avLst/>
          </a:prstGeom>
        </p:spPr>
      </p:pic>
      <p:sp>
        <p:nvSpPr>
          <p:cNvPr id="2" name="标题 1"/>
          <p:cNvSpPr>
            <a:spLocks noGrp="1"/>
          </p:cNvSpPr>
          <p:nvPr>
            <p:ph type="title" hasCustomPrompt="1"/>
          </p:nvPr>
        </p:nvSpPr>
        <p:spPr>
          <a:xfrm>
            <a:off x="987378" y="1464535"/>
            <a:ext cx="1523494" cy="432683"/>
          </a:xfrm>
          <a:prstGeom prst="rect">
            <a:avLst/>
          </a:prstGeom>
        </p:spPr>
        <p:txBody>
          <a:bodyPr/>
          <a:lstStyle>
            <a:lvl1pPr marL="0" algn="ctr" defTabSz="685783" rtl="0" eaLnBrk="1" latinLnBrk="0" hangingPunct="1">
              <a:defRPr lang="zh-CN" altLang="en-US" sz="1800" b="1" kern="1200" dirty="0">
                <a:solidFill>
                  <a:schemeClr val="bg1"/>
                </a:solidFill>
                <a:latin typeface="+mn-lt"/>
                <a:ea typeface="+mn-ea"/>
                <a:cs typeface="+mn-cs"/>
              </a:defRPr>
            </a:lvl1pPr>
          </a:lstStyle>
          <a:p>
            <a:r>
              <a:rPr lang="zh-CN" altLang="en-US" dirty="0"/>
              <a:t>点击输入</a:t>
            </a:r>
          </a:p>
        </p:txBody>
      </p:sp>
      <p:sp>
        <p:nvSpPr>
          <p:cNvPr id="19" name="文本占位符 18"/>
          <p:cNvSpPr>
            <a:spLocks noGrp="1"/>
          </p:cNvSpPr>
          <p:nvPr>
            <p:ph type="body" sz="quarter" idx="14" hasCustomPrompt="1"/>
          </p:nvPr>
        </p:nvSpPr>
        <p:spPr>
          <a:xfrm>
            <a:off x="2301649" y="2749702"/>
            <a:ext cx="5813822" cy="662908"/>
          </a:xfrm>
          <a:prstGeom prst="rect">
            <a:avLst/>
          </a:prstGeom>
        </p:spPr>
        <p:txBody>
          <a:bodyPr/>
          <a:lstStyle>
            <a:lvl1pPr marL="0" indent="0" algn="l" defTabSz="685783" rtl="0" eaLnBrk="1" latinLnBrk="0" hangingPunct="1">
              <a:buNone/>
              <a:defRPr lang="zh-CN" altLang="en-US" sz="4050" kern="1200" dirty="0">
                <a:solidFill>
                  <a:schemeClr val="bg1"/>
                </a:solidFill>
                <a:latin typeface="华文中宋" panose="02010600040101010101" pitchFamily="2" charset="-122"/>
                <a:ea typeface="华文中宋" panose="02010600040101010101" pitchFamily="2" charset="-122"/>
                <a:cs typeface="+mn-cs"/>
              </a:defRPr>
            </a:lvl1pPr>
          </a:lstStyle>
          <a:p>
            <a:pPr lvl="0"/>
            <a:r>
              <a:rPr lang="zh-CN" altLang="en-US" dirty="0"/>
              <a:t>请在此输入内容</a:t>
            </a:r>
          </a:p>
        </p:txBody>
      </p:sp>
    </p:spTree>
    <p:extLst>
      <p:ext uri="{BB962C8B-B14F-4D97-AF65-F5344CB8AC3E}">
        <p14:creationId xmlns:p14="http://schemas.microsoft.com/office/powerpoint/2010/main" val="2145840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28650" y="6356355"/>
            <a:ext cx="2057400" cy="365125"/>
          </a:xfrm>
          <a:prstGeom prst="rect">
            <a:avLst/>
          </a:prstGeom>
        </p:spPr>
        <p:txBody>
          <a:bodyPr/>
          <a:lstStyle/>
          <a:p>
            <a:fld id="{DAF6B169-E305-4F7B-8A65-ACE2B101B8FD}" type="datetimeFigureOut">
              <a:rPr lang="zh-CN" altLang="en-US" smtClean="0"/>
              <a:pPr/>
              <a:t>2023/7/12</a:t>
            </a:fld>
            <a:endParaRPr lang="zh-CN" altLang="en-US"/>
          </a:p>
        </p:txBody>
      </p:sp>
      <p:sp>
        <p:nvSpPr>
          <p:cNvPr id="7" name="日期占位符 3"/>
          <p:cNvSpPr txBox="1">
            <a:spLocks/>
          </p:cNvSpPr>
          <p:nvPr userDrawn="1"/>
        </p:nvSpPr>
        <p:spPr>
          <a:xfrm>
            <a:off x="628650" y="6356355"/>
            <a:ext cx="2057400" cy="365125"/>
          </a:xfrm>
          <a:prstGeom prst="rect">
            <a:avLst/>
          </a:prstGeom>
        </p:spPr>
        <p:txBody>
          <a:bodyPr vert="horz" lIns="68580" tIns="34290" rIns="68580" bIns="3429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AF6B169-E305-4F7B-8A65-ACE2B101B8FD}" type="datetimeFigureOut">
              <a:rPr lang="zh-CN" altLang="en-US" sz="900" smtClean="0"/>
              <a:pPr/>
              <a:t>2023/7/12</a:t>
            </a:fld>
            <a:endParaRPr lang="zh-CN" altLang="en-US" sz="900"/>
          </a:p>
        </p:txBody>
      </p:sp>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flipH="1">
            <a:off x="2" y="722227"/>
            <a:ext cx="4603301" cy="6137735"/>
          </a:xfrm>
          <a:prstGeom prst="rect">
            <a:avLst/>
          </a:prstGeom>
        </p:spPr>
      </p:pic>
      <p:sp>
        <p:nvSpPr>
          <p:cNvPr id="9" name="梯形 8"/>
          <p:cNvSpPr/>
          <p:nvPr userDrawn="1"/>
        </p:nvSpPr>
        <p:spPr>
          <a:xfrm>
            <a:off x="427498" y="1210156"/>
            <a:ext cx="2643188" cy="704850"/>
          </a:xfrm>
          <a:prstGeom prst="trapezoid">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userDrawn="1"/>
        </p:nvSpPr>
        <p:spPr>
          <a:xfrm>
            <a:off x="0" y="1553711"/>
            <a:ext cx="9144000" cy="2160000"/>
          </a:xfrm>
          <a:prstGeom prst="rect">
            <a:avLst/>
          </a:pr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11" name="梯形 10"/>
          <p:cNvSpPr/>
          <p:nvPr userDrawn="1"/>
        </p:nvSpPr>
        <p:spPr>
          <a:xfrm flipV="1">
            <a:off x="554404" y="1210161"/>
            <a:ext cx="2389374" cy="948571"/>
          </a:xfrm>
          <a:prstGeom prst="trapezoid">
            <a:avLst>
              <a:gd name="adj" fmla="val 19870"/>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588098" y="6019877"/>
            <a:ext cx="1297404" cy="723093"/>
          </a:xfrm>
          <a:prstGeom prst="rect">
            <a:avLst/>
          </a:prstGeom>
        </p:spPr>
      </p:pic>
      <p:sp>
        <p:nvSpPr>
          <p:cNvPr id="19" name="文本占位符 18"/>
          <p:cNvSpPr>
            <a:spLocks noGrp="1"/>
          </p:cNvSpPr>
          <p:nvPr>
            <p:ph type="body" sz="quarter" idx="14" hasCustomPrompt="1"/>
          </p:nvPr>
        </p:nvSpPr>
        <p:spPr>
          <a:xfrm>
            <a:off x="-1" y="1553715"/>
            <a:ext cx="9144001" cy="2159999"/>
          </a:xfrm>
          <a:prstGeom prst="rect">
            <a:avLst/>
          </a:prstGeom>
        </p:spPr>
        <p:txBody>
          <a:bodyPr anchor="ctr" anchorCtr="0"/>
          <a:lstStyle>
            <a:lvl1pPr marL="0" indent="0" algn="ctr" defTabSz="685783" rtl="0" eaLnBrk="1" latinLnBrk="0" hangingPunct="1">
              <a:buNone/>
              <a:defRPr lang="zh-CN" altLang="en-US" sz="4050" kern="1200" dirty="0">
                <a:solidFill>
                  <a:schemeClr val="bg1"/>
                </a:solidFill>
                <a:latin typeface="华文中宋" panose="02010600040101010101" pitchFamily="2" charset="-122"/>
                <a:ea typeface="华文中宋" panose="02010600040101010101" pitchFamily="2" charset="-122"/>
                <a:cs typeface="+mn-cs"/>
              </a:defRPr>
            </a:lvl1pPr>
          </a:lstStyle>
          <a:p>
            <a:pPr lvl="0"/>
            <a:r>
              <a:rPr lang="zh-CN" altLang="en-US" dirty="0"/>
              <a:t>请在此输入内容</a:t>
            </a:r>
          </a:p>
        </p:txBody>
      </p:sp>
    </p:spTree>
    <p:extLst>
      <p:ext uri="{BB962C8B-B14F-4D97-AF65-F5344CB8AC3E}">
        <p14:creationId xmlns:p14="http://schemas.microsoft.com/office/powerpoint/2010/main" val="36551227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pic>
        <p:nvPicPr>
          <p:cNvPr id="32" name="图片 3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46372"/>
          <a:stretch/>
        </p:blipFill>
        <p:spPr>
          <a:xfrm>
            <a:off x="3" y="994830"/>
            <a:ext cx="2154101" cy="5348151"/>
          </a:xfrm>
          <a:prstGeom prst="rect">
            <a:avLst/>
          </a:prstGeom>
        </p:spPr>
      </p:pic>
      <p:pic>
        <p:nvPicPr>
          <p:cNvPr id="31" name="图片 30"/>
          <p:cNvPicPr>
            <a:picLocks noChangeAspect="1"/>
          </p:cNvPicPr>
          <p:nvPr userDrawn="1"/>
        </p:nvPicPr>
        <p:blipFill>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6489969" y="166584"/>
            <a:ext cx="2654033" cy="4251227"/>
          </a:xfrm>
          <a:prstGeom prst="rect">
            <a:avLst/>
          </a:prstGeom>
        </p:spPr>
      </p:pic>
      <p:sp>
        <p:nvSpPr>
          <p:cNvPr id="7" name="梯形 6"/>
          <p:cNvSpPr/>
          <p:nvPr userDrawn="1"/>
        </p:nvSpPr>
        <p:spPr>
          <a:xfrm>
            <a:off x="122916" y="281407"/>
            <a:ext cx="1527526" cy="402441"/>
          </a:xfrm>
          <a:prstGeom prst="trapezoid">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2"/>
          <p:cNvSpPr/>
          <p:nvPr userDrawn="1"/>
        </p:nvSpPr>
        <p:spPr>
          <a:xfrm>
            <a:off x="1" y="463025"/>
            <a:ext cx="5157788" cy="784750"/>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 fmla="*/ 0 w 6877050"/>
              <a:gd name="connsiteY0" fmla="*/ 0 h 784750"/>
              <a:gd name="connsiteX1" fmla="*/ 6877050 w 6877050"/>
              <a:gd name="connsiteY1" fmla="*/ 0 h 784750"/>
              <a:gd name="connsiteX2" fmla="*/ 6877050 w 6877050"/>
              <a:gd name="connsiteY2" fmla="*/ 783320 h 784750"/>
              <a:gd name="connsiteX3" fmla="*/ 6505575 w 6877050"/>
              <a:gd name="connsiteY3" fmla="*/ 784750 h 784750"/>
              <a:gd name="connsiteX4" fmla="*/ 0 w 6877050"/>
              <a:gd name="connsiteY4" fmla="*/ 783320 h 784750"/>
              <a:gd name="connsiteX5" fmla="*/ 0 w 6877050"/>
              <a:gd name="connsiteY5" fmla="*/ 0 h 784750"/>
              <a:gd name="connsiteX0" fmla="*/ 0 w 6877050"/>
              <a:gd name="connsiteY0" fmla="*/ 0 h 784750"/>
              <a:gd name="connsiteX1" fmla="*/ 6877050 w 6877050"/>
              <a:gd name="connsiteY1" fmla="*/ 0 h 784750"/>
              <a:gd name="connsiteX2" fmla="*/ 6505575 w 6877050"/>
              <a:gd name="connsiteY2" fmla="*/ 784750 h 784750"/>
              <a:gd name="connsiteX3" fmla="*/ 0 w 6877050"/>
              <a:gd name="connsiteY3" fmla="*/ 783320 h 784750"/>
              <a:gd name="connsiteX4" fmla="*/ 0 w 6877050"/>
              <a:gd name="connsiteY4" fmla="*/ 0 h 784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0" name="图片 9">
            <a:extLst>
              <a:ext uri="{FF2B5EF4-FFF2-40B4-BE49-F238E27FC236}">
                <a16:creationId xmlns:a16="http://schemas.microsoft.com/office/drawing/2014/main" id="{4195194A-1390-4426-867F-48FEE1633F88}"/>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699614" y="5604321"/>
            <a:ext cx="533802" cy="711937"/>
          </a:xfrm>
          <a:prstGeom prst="rect">
            <a:avLst/>
          </a:prstGeom>
        </p:spPr>
      </p:pic>
      <p:sp>
        <p:nvSpPr>
          <p:cNvPr id="11" name="梯形 10">
            <a:extLst>
              <a:ext uri="{FF2B5EF4-FFF2-40B4-BE49-F238E27FC236}">
                <a16:creationId xmlns:a16="http://schemas.microsoft.com/office/drawing/2014/main" id="{FD531B42-99A6-4206-BF90-564F617C76FD}"/>
              </a:ext>
            </a:extLst>
          </p:cNvPr>
          <p:cNvSpPr/>
          <p:nvPr userDrawn="1"/>
        </p:nvSpPr>
        <p:spPr>
          <a:xfrm flipV="1">
            <a:off x="201355" y="281406"/>
            <a:ext cx="1370648" cy="490336"/>
          </a:xfrm>
          <a:prstGeom prst="trapezoid">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19149131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13" name="梯形 12">
            <a:extLst>
              <a:ext uri="{FF2B5EF4-FFF2-40B4-BE49-F238E27FC236}">
                <a16:creationId xmlns:a16="http://schemas.microsoft.com/office/drawing/2014/main" id="{DBEBD95D-B514-4210-9FA6-DC93DEC2BD38}"/>
              </a:ext>
            </a:extLst>
          </p:cNvPr>
          <p:cNvSpPr/>
          <p:nvPr userDrawn="1"/>
        </p:nvSpPr>
        <p:spPr>
          <a:xfrm>
            <a:off x="122916" y="281407"/>
            <a:ext cx="1527526" cy="402441"/>
          </a:xfrm>
          <a:prstGeom prst="trapezoid">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2" name="图片 11">
            <a:extLst>
              <a:ext uri="{FF2B5EF4-FFF2-40B4-BE49-F238E27FC236}">
                <a16:creationId xmlns:a16="http://schemas.microsoft.com/office/drawing/2014/main" id="{19CE93BC-43E1-4EC7-A96D-77EE5293BB6C}"/>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46372"/>
          <a:stretch/>
        </p:blipFill>
        <p:spPr>
          <a:xfrm>
            <a:off x="3" y="994830"/>
            <a:ext cx="2154101" cy="5348151"/>
          </a:xfrm>
          <a:prstGeom prst="rect">
            <a:avLst/>
          </a:prstGeom>
        </p:spPr>
      </p:pic>
      <p:pic>
        <p:nvPicPr>
          <p:cNvPr id="31" name="图片 30"/>
          <p:cNvPicPr>
            <a:picLocks noChangeAspect="1"/>
          </p:cNvPicPr>
          <p:nvPr userDrawn="1"/>
        </p:nvPicPr>
        <p:blipFill>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6489969" y="166584"/>
            <a:ext cx="2654033" cy="4251227"/>
          </a:xfrm>
          <a:prstGeom prst="rect">
            <a:avLst/>
          </a:prstGeom>
        </p:spPr>
      </p:pic>
      <p:sp>
        <p:nvSpPr>
          <p:cNvPr id="8" name="矩形 2"/>
          <p:cNvSpPr/>
          <p:nvPr userDrawn="1"/>
        </p:nvSpPr>
        <p:spPr>
          <a:xfrm>
            <a:off x="1" y="463025"/>
            <a:ext cx="5157788" cy="784750"/>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 fmla="*/ 0 w 6877050"/>
              <a:gd name="connsiteY0" fmla="*/ 0 h 784750"/>
              <a:gd name="connsiteX1" fmla="*/ 6877050 w 6877050"/>
              <a:gd name="connsiteY1" fmla="*/ 0 h 784750"/>
              <a:gd name="connsiteX2" fmla="*/ 6877050 w 6877050"/>
              <a:gd name="connsiteY2" fmla="*/ 783320 h 784750"/>
              <a:gd name="connsiteX3" fmla="*/ 6505575 w 6877050"/>
              <a:gd name="connsiteY3" fmla="*/ 784750 h 784750"/>
              <a:gd name="connsiteX4" fmla="*/ 0 w 6877050"/>
              <a:gd name="connsiteY4" fmla="*/ 783320 h 784750"/>
              <a:gd name="connsiteX5" fmla="*/ 0 w 6877050"/>
              <a:gd name="connsiteY5" fmla="*/ 0 h 784750"/>
              <a:gd name="connsiteX0" fmla="*/ 0 w 6877050"/>
              <a:gd name="connsiteY0" fmla="*/ 0 h 784750"/>
              <a:gd name="connsiteX1" fmla="*/ 6877050 w 6877050"/>
              <a:gd name="connsiteY1" fmla="*/ 0 h 784750"/>
              <a:gd name="connsiteX2" fmla="*/ 6505575 w 6877050"/>
              <a:gd name="connsiteY2" fmla="*/ 784750 h 784750"/>
              <a:gd name="connsiteX3" fmla="*/ 0 w 6877050"/>
              <a:gd name="connsiteY3" fmla="*/ 783320 h 784750"/>
              <a:gd name="connsiteX4" fmla="*/ 0 w 6877050"/>
              <a:gd name="connsiteY4" fmla="*/ 0 h 784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0" name="图片 9">
            <a:extLst>
              <a:ext uri="{FF2B5EF4-FFF2-40B4-BE49-F238E27FC236}">
                <a16:creationId xmlns:a16="http://schemas.microsoft.com/office/drawing/2014/main" id="{D02A67A9-DC76-43D0-AC76-A56F965AFBE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699614" y="5604321"/>
            <a:ext cx="533802" cy="711937"/>
          </a:xfrm>
          <a:prstGeom prst="rect">
            <a:avLst/>
          </a:prstGeom>
        </p:spPr>
      </p:pic>
      <p:sp>
        <p:nvSpPr>
          <p:cNvPr id="11" name="梯形 10">
            <a:extLst>
              <a:ext uri="{FF2B5EF4-FFF2-40B4-BE49-F238E27FC236}">
                <a16:creationId xmlns:a16="http://schemas.microsoft.com/office/drawing/2014/main" id="{72C7F980-AA29-43AE-ADF5-F81AA7B8A1F9}"/>
              </a:ext>
            </a:extLst>
          </p:cNvPr>
          <p:cNvSpPr/>
          <p:nvPr userDrawn="1"/>
        </p:nvSpPr>
        <p:spPr>
          <a:xfrm flipV="1">
            <a:off x="193819" y="281406"/>
            <a:ext cx="1370648" cy="490336"/>
          </a:xfrm>
          <a:prstGeom prst="trapezoid">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标题 1">
            <a:extLst>
              <a:ext uri="{FF2B5EF4-FFF2-40B4-BE49-F238E27FC236}">
                <a16:creationId xmlns:a16="http://schemas.microsoft.com/office/drawing/2014/main" id="{58413888-5C84-4737-BEE5-BA5834768814}"/>
              </a:ext>
            </a:extLst>
          </p:cNvPr>
          <p:cNvSpPr txBox="1">
            <a:spLocks/>
          </p:cNvSpPr>
          <p:nvPr userDrawn="1"/>
        </p:nvSpPr>
        <p:spPr>
          <a:xfrm>
            <a:off x="1564469" y="463030"/>
            <a:ext cx="3593321" cy="784749"/>
          </a:xfrm>
          <a:prstGeom prst="rect">
            <a:avLst/>
          </a:prstGeom>
        </p:spPr>
        <p:txBody>
          <a:bodyPr anchor="ctr" anchorCtr="0"/>
          <a:lstStyle>
            <a:lvl1pPr marL="0" algn="ctr" defTabSz="914400" rtl="0" eaLnBrk="1" latinLnBrk="0" hangingPunct="1">
              <a:lnSpc>
                <a:spcPct val="90000"/>
              </a:lnSpc>
              <a:spcBef>
                <a:spcPct val="0"/>
              </a:spcBef>
              <a:buNone/>
              <a:defRPr lang="zh-CN" altLang="en-US" sz="2400" b="1" kern="1200" dirty="0">
                <a:solidFill>
                  <a:schemeClr val="bg1"/>
                </a:solidFill>
                <a:latin typeface="+mn-lt"/>
                <a:ea typeface="+mn-ea"/>
                <a:cs typeface="+mn-cs"/>
              </a:defRPr>
            </a:lvl1pPr>
          </a:lstStyle>
          <a:p>
            <a:pPr algn="l"/>
            <a:endParaRPr lang="zh-CN" altLang="en-US" sz="1800" dirty="0"/>
          </a:p>
        </p:txBody>
      </p:sp>
    </p:spTree>
    <p:extLst>
      <p:ext uri="{BB962C8B-B14F-4D97-AF65-F5344CB8AC3E}">
        <p14:creationId xmlns:p14="http://schemas.microsoft.com/office/powerpoint/2010/main" val="1869364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28650" y="6356355"/>
            <a:ext cx="2057400" cy="365125"/>
          </a:xfrm>
          <a:prstGeom prst="rect">
            <a:avLst/>
          </a:prstGeom>
        </p:spPr>
        <p:txBody>
          <a:bodyPr/>
          <a:lstStyle/>
          <a:p>
            <a:fld id="{DAF6B169-E305-4F7B-8A65-ACE2B101B8FD}" type="datetimeFigureOut">
              <a:rPr lang="zh-CN" altLang="en-US" smtClean="0"/>
              <a:pPr/>
              <a:t>2023/7/12</a:t>
            </a:fld>
            <a:endParaRPr lang="zh-CN" altLang="en-US"/>
          </a:p>
        </p:txBody>
      </p:sp>
      <p:sp>
        <p:nvSpPr>
          <p:cNvPr id="7" name="日期占位符 3"/>
          <p:cNvSpPr txBox="1">
            <a:spLocks/>
          </p:cNvSpPr>
          <p:nvPr userDrawn="1"/>
        </p:nvSpPr>
        <p:spPr>
          <a:xfrm>
            <a:off x="628650" y="6356355"/>
            <a:ext cx="2057400" cy="365125"/>
          </a:xfrm>
          <a:prstGeom prst="rect">
            <a:avLst/>
          </a:prstGeom>
        </p:spPr>
        <p:txBody>
          <a:bodyPr vert="horz" lIns="68580" tIns="34290" rIns="68580" bIns="3429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AF6B169-E305-4F7B-8A65-ACE2B101B8FD}" type="datetimeFigureOut">
              <a:rPr lang="zh-CN" altLang="en-US" sz="900" smtClean="0"/>
              <a:pPr/>
              <a:t>2023/7/12</a:t>
            </a:fld>
            <a:endParaRPr lang="zh-CN" altLang="en-US" sz="900"/>
          </a:p>
        </p:txBody>
      </p:sp>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flipH="1">
            <a:off x="2" y="723486"/>
            <a:ext cx="4603301" cy="6137735"/>
          </a:xfrm>
          <a:prstGeom prst="rect">
            <a:avLst/>
          </a:prstGeom>
        </p:spPr>
      </p:pic>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588098" y="6019877"/>
            <a:ext cx="1297404" cy="723093"/>
          </a:xfrm>
          <a:prstGeom prst="rect">
            <a:avLst/>
          </a:prstGeom>
        </p:spPr>
      </p:pic>
    </p:spTree>
    <p:extLst>
      <p:ext uri="{BB962C8B-B14F-4D97-AF65-F5344CB8AC3E}">
        <p14:creationId xmlns:p14="http://schemas.microsoft.com/office/powerpoint/2010/main" val="1979591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943606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pic>
        <p:nvPicPr>
          <p:cNvPr id="32" name="图片 3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46372"/>
          <a:stretch/>
        </p:blipFill>
        <p:spPr>
          <a:xfrm>
            <a:off x="3" y="994830"/>
            <a:ext cx="2154101" cy="5348151"/>
          </a:xfrm>
          <a:prstGeom prst="rect">
            <a:avLst/>
          </a:prstGeom>
        </p:spPr>
      </p:pic>
      <p:pic>
        <p:nvPicPr>
          <p:cNvPr id="31" name="图片 30"/>
          <p:cNvPicPr>
            <a:picLocks noChangeAspect="1"/>
          </p:cNvPicPr>
          <p:nvPr userDrawn="1"/>
        </p:nvPicPr>
        <p:blipFill>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6489969" y="166584"/>
            <a:ext cx="2654033" cy="4251227"/>
          </a:xfrm>
          <a:prstGeom prst="rect">
            <a:avLst/>
          </a:prstGeom>
        </p:spPr>
      </p:pic>
      <p:pic>
        <p:nvPicPr>
          <p:cNvPr id="27" name="图片 2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699614" y="5604321"/>
            <a:ext cx="533802" cy="711937"/>
          </a:xfrm>
          <a:prstGeom prst="rect">
            <a:avLst/>
          </a:prstGeom>
        </p:spPr>
      </p:pic>
    </p:spTree>
    <p:extLst>
      <p:ext uri="{BB962C8B-B14F-4D97-AF65-F5344CB8AC3E}">
        <p14:creationId xmlns:p14="http://schemas.microsoft.com/office/powerpoint/2010/main" val="41915489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8" name="梯形 7"/>
          <p:cNvSpPr/>
          <p:nvPr userDrawn="1"/>
        </p:nvSpPr>
        <p:spPr>
          <a:xfrm flipV="1">
            <a:off x="3303847" y="5805571"/>
            <a:ext cx="2643188" cy="704850"/>
          </a:xfrm>
          <a:prstGeom prst="trapezoid">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p:cNvSpPr/>
          <p:nvPr userDrawn="1"/>
        </p:nvSpPr>
        <p:spPr>
          <a:xfrm>
            <a:off x="0" y="0"/>
            <a:ext cx="9144000" cy="6056416"/>
          </a:xfrm>
          <a:prstGeom prst="rect">
            <a:avLst/>
          </a:pr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梯形 9"/>
          <p:cNvSpPr/>
          <p:nvPr userDrawn="1"/>
        </p:nvSpPr>
        <p:spPr>
          <a:xfrm>
            <a:off x="3430752" y="5691271"/>
            <a:ext cx="2389374" cy="819150"/>
          </a:xfrm>
          <a:prstGeom prst="trapezoid">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文本框 10"/>
          <p:cNvSpPr txBox="1"/>
          <p:nvPr userDrawn="1"/>
        </p:nvSpPr>
        <p:spPr>
          <a:xfrm>
            <a:off x="3609781" y="5896978"/>
            <a:ext cx="2031325" cy="369332"/>
          </a:xfrm>
          <a:prstGeom prst="rect">
            <a:avLst/>
          </a:prstGeom>
          <a:noFill/>
        </p:spPr>
        <p:txBody>
          <a:bodyPr wrap="none" rtlCol="0">
            <a:spAutoFit/>
          </a:bodyPr>
          <a:lstStyle/>
          <a:p>
            <a:pPr algn="ctr"/>
            <a:r>
              <a:rPr lang="zh-CN" altLang="en-US" sz="1800" b="1" dirty="0">
                <a:solidFill>
                  <a:schemeClr val="bg1"/>
                </a:solidFill>
              </a:rPr>
              <a:t>信息资源管理学院</a:t>
            </a:r>
          </a:p>
        </p:txBody>
      </p:sp>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03311" y="1481224"/>
            <a:ext cx="537376" cy="716703"/>
          </a:xfrm>
          <a:prstGeom prst="rect">
            <a:avLst/>
          </a:prstGeom>
        </p:spPr>
      </p:pic>
      <p:sp>
        <p:nvSpPr>
          <p:cNvPr id="12" name="文本框 11"/>
          <p:cNvSpPr txBox="1"/>
          <p:nvPr userDrawn="1"/>
        </p:nvSpPr>
        <p:spPr>
          <a:xfrm>
            <a:off x="2940655" y="2441123"/>
            <a:ext cx="3262689" cy="715581"/>
          </a:xfrm>
          <a:prstGeom prst="rect">
            <a:avLst/>
          </a:prstGeom>
          <a:noFill/>
        </p:spPr>
        <p:txBody>
          <a:bodyPr wrap="none" rtlCol="0">
            <a:spAutoFit/>
          </a:bodyPr>
          <a:lstStyle/>
          <a:p>
            <a:pPr algn="ctr"/>
            <a:r>
              <a:rPr lang="en-US" altLang="zh-CN" sz="4050" b="1" dirty="0">
                <a:solidFill>
                  <a:schemeClr val="bg1"/>
                </a:solidFill>
              </a:rPr>
              <a:t>THANK YOU</a:t>
            </a:r>
            <a:endParaRPr lang="zh-CN" altLang="en-US" sz="4050" b="1" dirty="0">
              <a:solidFill>
                <a:schemeClr val="bg1"/>
              </a:solidFill>
            </a:endParaRPr>
          </a:p>
        </p:txBody>
      </p:sp>
    </p:spTree>
    <p:extLst>
      <p:ext uri="{BB962C8B-B14F-4D97-AF65-F5344CB8AC3E}">
        <p14:creationId xmlns:p14="http://schemas.microsoft.com/office/powerpoint/2010/main" val="40994703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D62C71C-422E-46C0-B49B-0A8399939298}" type="datetimeFigureOut">
              <a:rPr lang="zh-CN" altLang="en-US" smtClean="0"/>
              <a:t>2023/7/12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C53927-C9BD-4ADD-89D3-9FFE439CD725}" type="slidenum">
              <a:rPr lang="zh-CN" altLang="en-US" smtClean="0"/>
              <a:t>‹#›</a:t>
            </a:fld>
            <a:endParaRPr lang="zh-CN" altLang="en-US"/>
          </a:p>
        </p:txBody>
      </p:sp>
    </p:spTree>
    <p:extLst>
      <p:ext uri="{BB962C8B-B14F-4D97-AF65-F5344CB8AC3E}">
        <p14:creationId xmlns:p14="http://schemas.microsoft.com/office/powerpoint/2010/main" val="33940983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D62C71C-422E-46C0-B49B-0A8399939298}" type="datetimeFigureOut">
              <a:rPr lang="zh-CN" altLang="en-US" smtClean="0"/>
              <a:t>2023/7/12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C53927-C9BD-4ADD-89D3-9FFE439CD725}" type="slidenum">
              <a:rPr lang="zh-CN" altLang="en-US" smtClean="0"/>
              <a:t>‹#›</a:t>
            </a:fld>
            <a:endParaRPr lang="zh-CN" altLang="en-US"/>
          </a:p>
        </p:txBody>
      </p:sp>
    </p:spTree>
    <p:extLst>
      <p:ext uri="{BB962C8B-B14F-4D97-AF65-F5344CB8AC3E}">
        <p14:creationId xmlns:p14="http://schemas.microsoft.com/office/powerpoint/2010/main" val="28031188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D62C71C-422E-46C0-B49B-0A8399939298}" type="datetimeFigureOut">
              <a:rPr lang="zh-CN" altLang="en-US" smtClean="0"/>
              <a:t>2023/7/12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C53927-C9BD-4ADD-89D3-9FFE439CD725}" type="slidenum">
              <a:rPr lang="zh-CN" altLang="en-US" smtClean="0"/>
              <a:t>‹#›</a:t>
            </a:fld>
            <a:endParaRPr lang="zh-CN" altLang="en-US"/>
          </a:p>
        </p:txBody>
      </p:sp>
    </p:spTree>
    <p:extLst>
      <p:ext uri="{BB962C8B-B14F-4D97-AF65-F5344CB8AC3E}">
        <p14:creationId xmlns:p14="http://schemas.microsoft.com/office/powerpoint/2010/main" val="42510719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D62C71C-422E-46C0-B49B-0A8399939298}" type="datetimeFigureOut">
              <a:rPr lang="zh-CN" altLang="en-US" smtClean="0"/>
              <a:t>2023/7/12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FC53927-C9BD-4ADD-89D3-9FFE439CD725}" type="slidenum">
              <a:rPr lang="zh-CN" altLang="en-US" smtClean="0"/>
              <a:t>‹#›</a:t>
            </a:fld>
            <a:endParaRPr lang="zh-CN" altLang="en-US"/>
          </a:p>
        </p:txBody>
      </p:sp>
    </p:spTree>
    <p:extLst>
      <p:ext uri="{BB962C8B-B14F-4D97-AF65-F5344CB8AC3E}">
        <p14:creationId xmlns:p14="http://schemas.microsoft.com/office/powerpoint/2010/main" val="30462812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D62C71C-422E-46C0-B49B-0A8399939298}" type="datetimeFigureOut">
              <a:rPr lang="zh-CN" altLang="en-US" smtClean="0"/>
              <a:t>2023/7/12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FC53927-C9BD-4ADD-89D3-9FFE439CD725}" type="slidenum">
              <a:rPr lang="zh-CN" altLang="en-US" smtClean="0"/>
              <a:t>‹#›</a:t>
            </a:fld>
            <a:endParaRPr lang="zh-CN" altLang="en-US"/>
          </a:p>
        </p:txBody>
      </p:sp>
    </p:spTree>
    <p:extLst>
      <p:ext uri="{BB962C8B-B14F-4D97-AF65-F5344CB8AC3E}">
        <p14:creationId xmlns:p14="http://schemas.microsoft.com/office/powerpoint/2010/main" val="39236805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D62C71C-422E-46C0-B49B-0A8399939298}" type="datetimeFigureOut">
              <a:rPr lang="zh-CN" altLang="en-US" smtClean="0"/>
              <a:t>2023/7/12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FC53927-C9BD-4ADD-89D3-9FFE439CD725}" type="slidenum">
              <a:rPr lang="zh-CN" altLang="en-US" smtClean="0"/>
              <a:t>‹#›</a:t>
            </a:fld>
            <a:endParaRPr lang="zh-CN" altLang="en-US"/>
          </a:p>
        </p:txBody>
      </p:sp>
    </p:spTree>
    <p:extLst>
      <p:ext uri="{BB962C8B-B14F-4D97-AF65-F5344CB8AC3E}">
        <p14:creationId xmlns:p14="http://schemas.microsoft.com/office/powerpoint/2010/main" val="13900310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62C71C-422E-46C0-B49B-0A8399939298}" type="datetimeFigureOut">
              <a:rPr lang="zh-CN" altLang="en-US" smtClean="0"/>
              <a:t>2023/7/12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FC53927-C9BD-4ADD-89D3-9FFE439CD725}" type="slidenum">
              <a:rPr lang="zh-CN" altLang="en-US" smtClean="0"/>
              <a:t>‹#›</a:t>
            </a:fld>
            <a:endParaRPr lang="zh-CN" altLang="en-US"/>
          </a:p>
        </p:txBody>
      </p:sp>
    </p:spTree>
    <p:extLst>
      <p:ext uri="{BB962C8B-B14F-4D97-AF65-F5344CB8AC3E}">
        <p14:creationId xmlns:p14="http://schemas.microsoft.com/office/powerpoint/2010/main" val="6759898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5D62C71C-422E-46C0-B49B-0A8399939298}" type="datetimeFigureOut">
              <a:rPr lang="zh-CN" altLang="en-US" smtClean="0"/>
              <a:t>2023/7/12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FC53927-C9BD-4ADD-89D3-9FFE439CD725}" type="slidenum">
              <a:rPr lang="zh-CN" altLang="en-US" smtClean="0"/>
              <a:t>‹#›</a:t>
            </a:fld>
            <a:endParaRPr lang="zh-CN" altLang="en-US"/>
          </a:p>
        </p:txBody>
      </p:sp>
    </p:spTree>
    <p:extLst>
      <p:ext uri="{BB962C8B-B14F-4D97-AF65-F5344CB8AC3E}">
        <p14:creationId xmlns:p14="http://schemas.microsoft.com/office/powerpoint/2010/main" val="2905876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945921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5D62C71C-422E-46C0-B49B-0A8399939298}" type="datetimeFigureOut">
              <a:rPr lang="zh-CN" altLang="en-US" smtClean="0"/>
              <a:t>2023/7/12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FC53927-C9BD-4ADD-89D3-9FFE439CD725}" type="slidenum">
              <a:rPr lang="zh-CN" altLang="en-US" smtClean="0"/>
              <a:t>‹#›</a:t>
            </a:fld>
            <a:endParaRPr lang="zh-CN" altLang="en-US"/>
          </a:p>
        </p:txBody>
      </p:sp>
    </p:spTree>
    <p:extLst>
      <p:ext uri="{BB962C8B-B14F-4D97-AF65-F5344CB8AC3E}">
        <p14:creationId xmlns:p14="http://schemas.microsoft.com/office/powerpoint/2010/main" val="1194991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D62C71C-422E-46C0-B49B-0A8399939298}" type="datetimeFigureOut">
              <a:rPr lang="zh-CN" altLang="en-US" smtClean="0"/>
              <a:t>2023/7/12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C53927-C9BD-4ADD-89D3-9FFE439CD725}" type="slidenum">
              <a:rPr lang="zh-CN" altLang="en-US" smtClean="0"/>
              <a:t>‹#›</a:t>
            </a:fld>
            <a:endParaRPr lang="zh-CN" altLang="en-US"/>
          </a:p>
        </p:txBody>
      </p:sp>
    </p:spTree>
    <p:extLst>
      <p:ext uri="{BB962C8B-B14F-4D97-AF65-F5344CB8AC3E}">
        <p14:creationId xmlns:p14="http://schemas.microsoft.com/office/powerpoint/2010/main" val="39189947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D62C71C-422E-46C0-B49B-0A8399939298}" type="datetimeFigureOut">
              <a:rPr lang="zh-CN" altLang="en-US" smtClean="0"/>
              <a:t>2023/7/12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C53927-C9BD-4ADD-89D3-9FFE439CD725}" type="slidenum">
              <a:rPr lang="zh-CN" altLang="en-US" smtClean="0"/>
              <a:t>‹#›</a:t>
            </a:fld>
            <a:endParaRPr lang="zh-CN" altLang="en-US"/>
          </a:p>
        </p:txBody>
      </p:sp>
    </p:spTree>
    <p:extLst>
      <p:ext uri="{BB962C8B-B14F-4D97-AF65-F5344CB8AC3E}">
        <p14:creationId xmlns:p14="http://schemas.microsoft.com/office/powerpoint/2010/main" val="1667441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pic>
        <p:nvPicPr>
          <p:cNvPr id="32" name="图片 3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46372"/>
          <a:stretch>
            <a:fillRect/>
          </a:stretch>
        </p:blipFill>
        <p:spPr>
          <a:xfrm>
            <a:off x="3" y="994830"/>
            <a:ext cx="2154101" cy="5348151"/>
          </a:xfrm>
          <a:prstGeom prst="rect">
            <a:avLst/>
          </a:prstGeom>
        </p:spPr>
      </p:pic>
      <p:sp>
        <p:nvSpPr>
          <p:cNvPr id="7" name="梯形 6"/>
          <p:cNvSpPr/>
          <p:nvPr userDrawn="1"/>
        </p:nvSpPr>
        <p:spPr>
          <a:xfrm>
            <a:off x="122916" y="281407"/>
            <a:ext cx="1527526" cy="402441"/>
          </a:xfrm>
          <a:prstGeom prst="trapezoid">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2"/>
          <p:cNvSpPr/>
          <p:nvPr userDrawn="1"/>
        </p:nvSpPr>
        <p:spPr>
          <a:xfrm>
            <a:off x="1" y="463025"/>
            <a:ext cx="5157788" cy="784750"/>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梯形 10"/>
          <p:cNvSpPr/>
          <p:nvPr userDrawn="1"/>
        </p:nvSpPr>
        <p:spPr>
          <a:xfrm flipV="1">
            <a:off x="201355" y="281406"/>
            <a:ext cx="1370648" cy="490336"/>
          </a:xfrm>
          <a:prstGeom prst="trapezoid">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34043036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28650" y="6356355"/>
            <a:ext cx="2057400" cy="365125"/>
          </a:xfrm>
          <a:prstGeom prst="rect">
            <a:avLst/>
          </a:prstGeom>
        </p:spPr>
        <p:txBody>
          <a:bodyPr/>
          <a:lstStyle/>
          <a:p>
            <a:fld id="{DAF6B169-E305-4F7B-8A65-ACE2B101B8FD}" type="datetimeFigureOut">
              <a:rPr lang="zh-CN" altLang="en-US" smtClean="0"/>
              <a:pPr/>
              <a:t>2023/7/12</a:t>
            </a:fld>
            <a:endParaRPr lang="zh-CN" altLang="en-US"/>
          </a:p>
        </p:txBody>
      </p:sp>
      <p:sp>
        <p:nvSpPr>
          <p:cNvPr id="7" name="日期占位符 3"/>
          <p:cNvSpPr txBox="1">
            <a:spLocks/>
          </p:cNvSpPr>
          <p:nvPr userDrawn="1"/>
        </p:nvSpPr>
        <p:spPr>
          <a:xfrm>
            <a:off x="628650" y="6356355"/>
            <a:ext cx="2057400" cy="365125"/>
          </a:xfrm>
          <a:prstGeom prst="rect">
            <a:avLst/>
          </a:prstGeom>
        </p:spPr>
        <p:txBody>
          <a:bodyPr vert="horz" lIns="68580" tIns="34290" rIns="68580" bIns="3429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AF6B169-E305-4F7B-8A65-ACE2B101B8FD}" type="datetimeFigureOut">
              <a:rPr lang="zh-CN" altLang="en-US" sz="900" smtClean="0"/>
              <a:pPr/>
              <a:t>2023/7/12</a:t>
            </a:fld>
            <a:endParaRPr lang="zh-CN" altLang="en-US" sz="900"/>
          </a:p>
        </p:txBody>
      </p:sp>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flipH="1">
            <a:off x="2" y="783772"/>
            <a:ext cx="4603301" cy="6137735"/>
          </a:xfrm>
          <a:prstGeom prst="rect">
            <a:avLst/>
          </a:prstGeom>
        </p:spPr>
      </p:pic>
      <p:sp>
        <p:nvSpPr>
          <p:cNvPr id="9" name="梯形 8"/>
          <p:cNvSpPr/>
          <p:nvPr userDrawn="1"/>
        </p:nvSpPr>
        <p:spPr>
          <a:xfrm>
            <a:off x="427498" y="1210156"/>
            <a:ext cx="2643188" cy="704850"/>
          </a:xfrm>
          <a:prstGeom prst="trapezoid">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userDrawn="1"/>
        </p:nvSpPr>
        <p:spPr>
          <a:xfrm>
            <a:off x="0" y="1553711"/>
            <a:ext cx="9144000" cy="2880000"/>
          </a:xfrm>
          <a:prstGeom prst="rect">
            <a:avLst/>
          </a:pr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11" name="梯形 10"/>
          <p:cNvSpPr/>
          <p:nvPr userDrawn="1"/>
        </p:nvSpPr>
        <p:spPr>
          <a:xfrm flipV="1">
            <a:off x="554404" y="1210161"/>
            <a:ext cx="2389374" cy="948571"/>
          </a:xfrm>
          <a:prstGeom prst="trapezoid">
            <a:avLst>
              <a:gd name="adj" fmla="val 19870"/>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588098" y="6019877"/>
            <a:ext cx="1297404" cy="723093"/>
          </a:xfrm>
          <a:prstGeom prst="rect">
            <a:avLst/>
          </a:prstGeom>
        </p:spPr>
      </p:pic>
      <p:sp>
        <p:nvSpPr>
          <p:cNvPr id="2" name="标题 1"/>
          <p:cNvSpPr>
            <a:spLocks noGrp="1"/>
          </p:cNvSpPr>
          <p:nvPr>
            <p:ph type="title" hasCustomPrompt="1"/>
          </p:nvPr>
        </p:nvSpPr>
        <p:spPr>
          <a:xfrm>
            <a:off x="987378" y="1464535"/>
            <a:ext cx="1523494" cy="432683"/>
          </a:xfrm>
          <a:prstGeom prst="rect">
            <a:avLst/>
          </a:prstGeom>
        </p:spPr>
        <p:txBody>
          <a:bodyPr/>
          <a:lstStyle>
            <a:lvl1pPr marL="0" algn="ctr" defTabSz="685783" rtl="0" eaLnBrk="1" latinLnBrk="0" hangingPunct="1">
              <a:defRPr lang="zh-CN" altLang="en-US" sz="1800" b="1" kern="1200" dirty="0">
                <a:solidFill>
                  <a:schemeClr val="bg1"/>
                </a:solidFill>
                <a:latin typeface="+mn-lt"/>
                <a:ea typeface="+mn-ea"/>
                <a:cs typeface="+mn-cs"/>
              </a:defRPr>
            </a:lvl1pPr>
          </a:lstStyle>
          <a:p>
            <a:r>
              <a:rPr lang="zh-CN" altLang="en-US" dirty="0"/>
              <a:t>点击输入</a:t>
            </a:r>
          </a:p>
        </p:txBody>
      </p:sp>
      <p:sp>
        <p:nvSpPr>
          <p:cNvPr id="19" name="文本占位符 18"/>
          <p:cNvSpPr>
            <a:spLocks noGrp="1"/>
          </p:cNvSpPr>
          <p:nvPr>
            <p:ph type="body" sz="quarter" idx="14" hasCustomPrompt="1"/>
          </p:nvPr>
        </p:nvSpPr>
        <p:spPr>
          <a:xfrm>
            <a:off x="2301649" y="2749702"/>
            <a:ext cx="5813822" cy="662908"/>
          </a:xfrm>
          <a:prstGeom prst="rect">
            <a:avLst/>
          </a:prstGeom>
        </p:spPr>
        <p:txBody>
          <a:bodyPr/>
          <a:lstStyle>
            <a:lvl1pPr marL="0" indent="0" algn="l" defTabSz="685783" rtl="0" eaLnBrk="1" latinLnBrk="0" hangingPunct="1">
              <a:buNone/>
              <a:defRPr lang="zh-CN" altLang="en-US" sz="4050" kern="1200" dirty="0">
                <a:solidFill>
                  <a:schemeClr val="bg1"/>
                </a:solidFill>
                <a:latin typeface="华文中宋" panose="02010600040101010101" pitchFamily="2" charset="-122"/>
                <a:ea typeface="华文中宋" panose="02010600040101010101" pitchFamily="2" charset="-122"/>
                <a:cs typeface="+mn-cs"/>
              </a:defRPr>
            </a:lvl1pPr>
          </a:lstStyle>
          <a:p>
            <a:pPr lvl="0"/>
            <a:r>
              <a:rPr lang="zh-CN" altLang="en-US" dirty="0"/>
              <a:t>请在此输入内容</a:t>
            </a:r>
          </a:p>
        </p:txBody>
      </p:sp>
    </p:spTree>
    <p:extLst>
      <p:ext uri="{BB962C8B-B14F-4D97-AF65-F5344CB8AC3E}">
        <p14:creationId xmlns:p14="http://schemas.microsoft.com/office/powerpoint/2010/main" val="21481952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a:xfrm>
            <a:off x="628650" y="6356355"/>
            <a:ext cx="2057400" cy="365125"/>
          </a:xfrm>
          <a:prstGeom prst="rect">
            <a:avLst/>
          </a:prstGeom>
        </p:spPr>
        <p:txBody>
          <a:bodyPr/>
          <a:lstStyle/>
          <a:p>
            <a:fld id="{DAF6B169-E305-4F7B-8A65-ACE2B101B8FD}" type="datetimeFigureOut">
              <a:rPr lang="zh-CN" altLang="en-US" smtClean="0"/>
              <a:t>2023/7/12</a:t>
            </a:fld>
            <a:endParaRPr lang="zh-CN" altLang="en-US"/>
          </a:p>
        </p:txBody>
      </p:sp>
      <p:sp>
        <p:nvSpPr>
          <p:cNvPr id="5" name="页脚占位符 4"/>
          <p:cNvSpPr>
            <a:spLocks noGrp="1"/>
          </p:cNvSpPr>
          <p:nvPr>
            <p:ph type="ftr" sz="quarter" idx="11"/>
          </p:nvPr>
        </p:nvSpPr>
        <p:spPr>
          <a:xfrm>
            <a:off x="3028950" y="6356355"/>
            <a:ext cx="30861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6356355"/>
            <a:ext cx="2057400" cy="365125"/>
          </a:xfrm>
          <a:prstGeom prst="rect">
            <a:avLst/>
          </a:prstGeom>
        </p:spPr>
        <p:txBody>
          <a:bodyPr/>
          <a:lstStyle/>
          <a:p>
            <a:fld id="{9D88EFB3-8ED2-4592-A1CC-D9AB00905366}" type="slidenum">
              <a:rPr lang="zh-CN" altLang="en-US" smtClean="0"/>
              <a:t>‹#›</a:t>
            </a:fld>
            <a:endParaRPr lang="zh-CN" altLang="en-US"/>
          </a:p>
        </p:txBody>
      </p:sp>
      <p:pic>
        <p:nvPicPr>
          <p:cNvPr id="7" name="图片 6"/>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t="1230" r="62351" b="1895"/>
          <a:stretch>
            <a:fillRect/>
          </a:stretch>
        </p:blipFill>
        <p:spPr>
          <a:xfrm flipH="1">
            <a:off x="-22123" y="-48386"/>
            <a:ext cx="2015851" cy="6906386"/>
          </a:xfrm>
          <a:prstGeom prst="rect">
            <a:avLst/>
          </a:prstGeom>
        </p:spPr>
      </p:pic>
      <p:pic>
        <p:nvPicPr>
          <p:cNvPr id="8" name="图片 7"/>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1" t="1230" r="62670" b="1895"/>
          <a:stretch>
            <a:fillRect/>
          </a:stretch>
        </p:blipFill>
        <p:spPr>
          <a:xfrm>
            <a:off x="7150270" y="-48386"/>
            <a:ext cx="1998720" cy="6906386"/>
          </a:xfrm>
          <a:prstGeom prst="rect">
            <a:avLst/>
          </a:prstGeom>
        </p:spPr>
      </p:pic>
      <p:pic>
        <p:nvPicPr>
          <p:cNvPr id="9" name="图片 8"/>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t="1230" b="1895"/>
          <a:stretch>
            <a:fillRect/>
          </a:stretch>
        </p:blipFill>
        <p:spPr>
          <a:xfrm>
            <a:off x="1894838" y="-48386"/>
            <a:ext cx="5354325" cy="6906386"/>
          </a:xfrm>
          <a:prstGeom prst="rect">
            <a:avLst/>
          </a:prstGeom>
        </p:spPr>
      </p:pic>
      <p:sp>
        <p:nvSpPr>
          <p:cNvPr id="10" name="梯形 9"/>
          <p:cNvSpPr/>
          <p:nvPr userDrawn="1"/>
        </p:nvSpPr>
        <p:spPr>
          <a:xfrm>
            <a:off x="3250408" y="1424629"/>
            <a:ext cx="2643188" cy="704850"/>
          </a:xfrm>
          <a:prstGeom prst="trapezoid">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userDrawn="1"/>
        </p:nvSpPr>
        <p:spPr>
          <a:xfrm>
            <a:off x="-26521" y="1834204"/>
            <a:ext cx="9170521" cy="2678802"/>
          </a:xfrm>
          <a:prstGeom prst="rect">
            <a:avLst/>
          </a:pr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梯形 11"/>
          <p:cNvSpPr/>
          <p:nvPr userDrawn="1"/>
        </p:nvSpPr>
        <p:spPr>
          <a:xfrm flipV="1">
            <a:off x="3377313" y="1424629"/>
            <a:ext cx="2389374" cy="819150"/>
          </a:xfrm>
          <a:prstGeom prst="trapezoid">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文本占位符 18"/>
          <p:cNvSpPr>
            <a:spLocks noGrp="1"/>
          </p:cNvSpPr>
          <p:nvPr>
            <p:ph type="body" sz="quarter" idx="14" hasCustomPrompt="1"/>
          </p:nvPr>
        </p:nvSpPr>
        <p:spPr>
          <a:xfrm>
            <a:off x="-26521" y="1834204"/>
            <a:ext cx="9166123" cy="2678802"/>
          </a:xfrm>
          <a:prstGeom prst="rect">
            <a:avLst/>
          </a:prstGeom>
        </p:spPr>
        <p:txBody>
          <a:bodyPr anchor="ctr" anchorCtr="0"/>
          <a:lstStyle>
            <a:lvl1pPr marL="0" indent="0" algn="ctr" defTabSz="685783" rtl="0" eaLnBrk="1" latinLnBrk="0" hangingPunct="1">
              <a:buNone/>
              <a:defRPr lang="zh-CN" altLang="en-US" sz="4050" kern="1200" dirty="0">
                <a:solidFill>
                  <a:schemeClr val="bg1"/>
                </a:solidFill>
                <a:latin typeface="华文中宋" panose="02010600040101010101" pitchFamily="2" charset="-122"/>
                <a:ea typeface="华文中宋" panose="02010600040101010101" pitchFamily="2" charset="-122"/>
                <a:cs typeface="+mn-cs"/>
              </a:defRPr>
            </a:lvl1pPr>
          </a:lstStyle>
          <a:p>
            <a:pPr lvl="0"/>
            <a:r>
              <a:rPr lang="zh-CN" altLang="en-US" dirty="0"/>
              <a:t>请在此输入内容</a:t>
            </a:r>
          </a:p>
        </p:txBody>
      </p:sp>
      <p:sp>
        <p:nvSpPr>
          <p:cNvPr id="17" name="标题 1"/>
          <p:cNvSpPr txBox="1"/>
          <p:nvPr userDrawn="1"/>
        </p:nvSpPr>
        <p:spPr>
          <a:xfrm>
            <a:off x="3377311" y="1424629"/>
            <a:ext cx="2389374" cy="819150"/>
          </a:xfrm>
          <a:prstGeom prst="rect">
            <a:avLst/>
          </a:prstGeom>
        </p:spPr>
        <p:txBody>
          <a:bodyPr anchor="ctr" anchorCtr="1"/>
          <a:lstStyle>
            <a:lvl1pPr marL="0" algn="ctr" defTabSz="914400" rtl="0" eaLnBrk="1" latinLnBrk="0" hangingPunct="1">
              <a:lnSpc>
                <a:spcPct val="90000"/>
              </a:lnSpc>
              <a:spcBef>
                <a:spcPct val="0"/>
              </a:spcBef>
              <a:buNone/>
              <a:defRPr lang="zh-CN" altLang="en-US" sz="2400" b="1" kern="1200" dirty="0">
                <a:solidFill>
                  <a:schemeClr val="bg1"/>
                </a:solidFill>
                <a:latin typeface="+mn-lt"/>
                <a:ea typeface="+mn-ea"/>
                <a:cs typeface="+mn-cs"/>
              </a:defRPr>
            </a:lvl1pPr>
          </a:lstStyle>
          <a:p>
            <a:endParaRPr lang="zh-CN" altLang="en-US" sz="1800" dirty="0"/>
          </a:p>
        </p:txBody>
      </p:sp>
      <p:pic>
        <p:nvPicPr>
          <p:cNvPr id="18" name="图片 17">
            <a:extLst>
              <a:ext uri="{FF2B5EF4-FFF2-40B4-BE49-F238E27FC236}">
                <a16:creationId xmlns:a16="http://schemas.microsoft.com/office/drawing/2014/main" id="{9D738BFD-30B4-467F-B4E9-B7BE2AFBE5FF}"/>
              </a:ext>
            </a:extLst>
          </p:cNvPr>
          <p:cNvPicPr>
            <a:picLocks noChangeAspect="1"/>
          </p:cNvPicPr>
          <p:nvPr userDrawn="1"/>
        </p:nvPicPr>
        <p:blipFill rotWithShape="1">
          <a:blip r:embed="rId4"/>
          <a:srcRect t="34565" b="33758"/>
          <a:stretch/>
        </p:blipFill>
        <p:spPr>
          <a:xfrm>
            <a:off x="3612732" y="6011025"/>
            <a:ext cx="1879427" cy="595342"/>
          </a:xfrm>
          <a:prstGeom prst="rect">
            <a:avLst/>
          </a:prstGeom>
        </p:spPr>
      </p:pic>
    </p:spTree>
    <p:extLst>
      <p:ext uri="{BB962C8B-B14F-4D97-AF65-F5344CB8AC3E}">
        <p14:creationId xmlns:p14="http://schemas.microsoft.com/office/powerpoint/2010/main" val="3421985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7/12/2023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53316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AF6B169-E305-4F7B-8A65-ACE2B101B8FD}" type="datetimeFigureOut">
              <a:rPr lang="zh-CN" altLang="en-US" smtClean="0"/>
              <a:pPr/>
              <a:t>2023/7/12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D88EFB3-8ED2-4592-A1CC-D9AB00905366}" type="slidenum">
              <a:rPr lang="zh-CN" altLang="en-US" smtClean="0"/>
              <a:pPr/>
              <a:t>‹#›</a:t>
            </a:fld>
            <a:endParaRPr lang="zh-CN" altLang="en-US"/>
          </a:p>
        </p:txBody>
      </p:sp>
    </p:spTree>
    <p:extLst>
      <p:ext uri="{BB962C8B-B14F-4D97-AF65-F5344CB8AC3E}">
        <p14:creationId xmlns:p14="http://schemas.microsoft.com/office/powerpoint/2010/main" val="515939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AF6B169-E305-4F7B-8A65-ACE2B101B8FD}" type="datetimeFigureOut">
              <a:rPr lang="zh-CN" altLang="en-US" smtClean="0"/>
              <a:pPr/>
              <a:t>2023/7/12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D88EFB3-8ED2-4592-A1CC-D9AB00905366}" type="slidenum">
              <a:rPr lang="zh-CN" altLang="en-US" smtClean="0"/>
              <a:pPr/>
              <a:t>‹#›</a:t>
            </a:fld>
            <a:endParaRPr lang="zh-CN" altLang="en-US"/>
          </a:p>
        </p:txBody>
      </p:sp>
    </p:spTree>
    <p:extLst>
      <p:ext uri="{BB962C8B-B14F-4D97-AF65-F5344CB8AC3E}">
        <p14:creationId xmlns:p14="http://schemas.microsoft.com/office/powerpoint/2010/main" val="2763953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F6B169-E305-4F7B-8A65-ACE2B101B8FD}" type="datetimeFigureOut">
              <a:rPr lang="zh-CN" altLang="en-US" smtClean="0"/>
              <a:pPr/>
              <a:t>2023/7/12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D88EFB3-8ED2-4592-A1CC-D9AB00905366}" type="slidenum">
              <a:rPr lang="zh-CN" altLang="en-US" smtClean="0"/>
              <a:pPr/>
              <a:t>‹#›</a:t>
            </a:fld>
            <a:endParaRPr lang="zh-CN" altLang="en-US"/>
          </a:p>
        </p:txBody>
      </p:sp>
    </p:spTree>
    <p:extLst>
      <p:ext uri="{BB962C8B-B14F-4D97-AF65-F5344CB8AC3E}">
        <p14:creationId xmlns:p14="http://schemas.microsoft.com/office/powerpoint/2010/main" val="444406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AF6B169-E305-4F7B-8A65-ACE2B101B8FD}" type="datetimeFigureOut">
              <a:rPr lang="zh-CN" altLang="en-US" smtClean="0"/>
              <a:pPr/>
              <a:t>2023/7/12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D88EFB3-8ED2-4592-A1CC-D9AB00905366}" type="slidenum">
              <a:rPr lang="zh-CN" altLang="en-US" smtClean="0"/>
              <a:pPr/>
              <a:t>‹#›</a:t>
            </a:fld>
            <a:endParaRPr lang="zh-CN" altLang="en-US"/>
          </a:p>
        </p:txBody>
      </p:sp>
    </p:spTree>
    <p:extLst>
      <p:ext uri="{BB962C8B-B14F-4D97-AF65-F5344CB8AC3E}">
        <p14:creationId xmlns:p14="http://schemas.microsoft.com/office/powerpoint/2010/main" val="3886333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AF6B169-E305-4F7B-8A65-ACE2B101B8FD}" type="datetimeFigureOut">
              <a:rPr lang="zh-CN" altLang="en-US" smtClean="0"/>
              <a:pPr/>
              <a:t>2023/7/12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D88EFB3-8ED2-4592-A1CC-D9AB00905366}" type="slidenum">
              <a:rPr lang="zh-CN" altLang="en-US" smtClean="0"/>
              <a:pPr/>
              <a:t>‹#›</a:t>
            </a:fld>
            <a:endParaRPr lang="zh-CN" altLang="en-US"/>
          </a:p>
        </p:txBody>
      </p:sp>
    </p:spTree>
    <p:extLst>
      <p:ext uri="{BB962C8B-B14F-4D97-AF65-F5344CB8AC3E}">
        <p14:creationId xmlns:p14="http://schemas.microsoft.com/office/powerpoint/2010/main" val="2047294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theme" Target="../theme/theme2.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7/12/2023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920453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1"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2" userDrawn="1">
          <p15:clr>
            <a:srgbClr val="F26B43"/>
          </p15:clr>
        </p15:guide>
        <p15:guide id="2" pos="5442"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2C71C-422E-46C0-B49B-0A8399939298}" type="datetimeFigureOut">
              <a:rPr lang="zh-CN" altLang="en-US" smtClean="0"/>
              <a:t>2023/7/12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C53927-C9BD-4ADD-89D3-9FFE439CD725}" type="slidenum">
              <a:rPr lang="zh-CN" altLang="en-US" smtClean="0"/>
              <a:t>‹#›</a:t>
            </a:fld>
            <a:endParaRPr lang="zh-CN" altLang="en-US"/>
          </a:p>
        </p:txBody>
      </p:sp>
    </p:spTree>
    <p:extLst>
      <p:ext uri="{BB962C8B-B14F-4D97-AF65-F5344CB8AC3E}">
        <p14:creationId xmlns:p14="http://schemas.microsoft.com/office/powerpoint/2010/main" val="123254155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2" userDrawn="1">
          <p15:clr>
            <a:srgbClr val="F26B43"/>
          </p15:clr>
        </p15:guide>
        <p15:guide id="2" pos="5442"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3.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976">
            <a:extLst>
              <a:ext uri="{FF2B5EF4-FFF2-40B4-BE49-F238E27FC236}">
                <a16:creationId xmlns:a16="http://schemas.microsoft.com/office/drawing/2014/main" id="{03A7F244-102B-41F6-B597-2CBF48B84EB5}"/>
              </a:ext>
            </a:extLst>
          </p:cNvPr>
          <p:cNvSpPr txBox="1"/>
          <p:nvPr/>
        </p:nvSpPr>
        <p:spPr>
          <a:xfrm>
            <a:off x="0" y="2533001"/>
            <a:ext cx="9144000" cy="1221809"/>
          </a:xfrm>
          <a:prstGeom prst="rect">
            <a:avLst/>
          </a:prstGeom>
          <a:noFill/>
        </p:spPr>
        <p:txBody>
          <a:bodyPr wrap="square" rtlCol="0">
            <a:spAutoFit/>
          </a:bodyPr>
          <a:lstStyle/>
          <a:p>
            <a:pPr lvl="0" algn="ctr">
              <a:lnSpc>
                <a:spcPct val="150000"/>
              </a:lnSpc>
              <a:defRPr/>
            </a:pPr>
            <a:r>
              <a:rPr lang="zh-CN" altLang="en-US" sz="2600" b="1" spc="450" dirty="0">
                <a:solidFill>
                  <a:prstClr val="white"/>
                </a:solidFill>
                <a:latin typeface="华文中宋" panose="02010600040101010101" pitchFamily="2" charset="-122"/>
                <a:ea typeface="华文中宋" panose="02010600040101010101" pitchFamily="2" charset="-122"/>
              </a:rPr>
              <a:t>劝说性健康信息的说服策略对受众态度的影响研究</a:t>
            </a:r>
            <a:endParaRPr lang="en-US" altLang="zh-CN" sz="2600" b="1" spc="450" dirty="0">
              <a:solidFill>
                <a:prstClr val="white"/>
              </a:solidFill>
              <a:latin typeface="华文中宋" panose="02010600040101010101" pitchFamily="2" charset="-122"/>
              <a:ea typeface="华文中宋" panose="02010600040101010101" pitchFamily="2" charset="-122"/>
            </a:endParaRPr>
          </a:p>
          <a:p>
            <a:pPr lvl="0" algn="ctr">
              <a:lnSpc>
                <a:spcPct val="150000"/>
              </a:lnSpc>
              <a:defRPr/>
            </a:pPr>
            <a:r>
              <a:rPr lang="en-US" altLang="zh-CN" sz="2600" b="1" spc="450" dirty="0">
                <a:solidFill>
                  <a:prstClr val="white"/>
                </a:solidFill>
                <a:latin typeface="华文中宋" panose="02010600040101010101" pitchFamily="2" charset="-122"/>
                <a:ea typeface="华文中宋" panose="02010600040101010101" pitchFamily="2" charset="-122"/>
              </a:rPr>
              <a:t>——</a:t>
            </a:r>
            <a:r>
              <a:rPr lang="zh-CN" altLang="en-US" sz="2600" b="1" spc="450" dirty="0">
                <a:solidFill>
                  <a:prstClr val="white"/>
                </a:solidFill>
                <a:latin typeface="华文中宋" panose="02010600040101010101" pitchFamily="2" charset="-122"/>
                <a:ea typeface="华文中宋" panose="02010600040101010101" pitchFamily="2" charset="-122"/>
              </a:rPr>
              <a:t>人格特征和证据类型的调节作用</a:t>
            </a:r>
          </a:p>
        </p:txBody>
      </p:sp>
      <p:sp>
        <p:nvSpPr>
          <p:cNvPr id="3" name="文本框 2">
            <a:extLst>
              <a:ext uri="{FF2B5EF4-FFF2-40B4-BE49-F238E27FC236}">
                <a16:creationId xmlns:a16="http://schemas.microsoft.com/office/drawing/2014/main" id="{EB7BD8B6-A950-4AB5-AA02-FE133A1B8B04}"/>
              </a:ext>
            </a:extLst>
          </p:cNvPr>
          <p:cNvSpPr txBox="1"/>
          <p:nvPr/>
        </p:nvSpPr>
        <p:spPr>
          <a:xfrm>
            <a:off x="2918316" y="4603905"/>
            <a:ext cx="3307373" cy="1188980"/>
          </a:xfrm>
          <a:prstGeom prst="rect">
            <a:avLst/>
          </a:prstGeom>
          <a:noFill/>
        </p:spPr>
        <p:txBody>
          <a:bodyPr wrap="square" rtlCol="0">
            <a:spAutoFit/>
          </a:bodyPr>
          <a:lstStyle/>
          <a:p>
            <a:pPr algn="ctr" defTabSz="685783">
              <a:lnSpc>
                <a:spcPct val="130000"/>
              </a:lnSpc>
              <a:defRPr/>
            </a:pPr>
            <a:r>
              <a:rPr lang="zh-CN" altLang="en-US" sz="1400" b="1" dirty="0">
                <a:solidFill>
                  <a:srgbClr val="1F487C"/>
                </a:solidFill>
                <a:latin typeface="微软雅黑" panose="020B0503020204020204" pitchFamily="34" charset="-122"/>
                <a:ea typeface="微软雅黑" panose="020B0503020204020204" pitchFamily="34" charset="-122"/>
              </a:rPr>
              <a:t>钱明辉、赵梦纯、钱诗怡、程周芳菲</a:t>
            </a:r>
            <a:endParaRPr lang="en-US" altLang="zh-CN" sz="1400" b="1" dirty="0">
              <a:solidFill>
                <a:srgbClr val="1F487C"/>
              </a:solidFill>
              <a:latin typeface="微软雅黑" panose="020B0503020204020204" pitchFamily="34" charset="-122"/>
              <a:ea typeface="微软雅黑" panose="020B0503020204020204" pitchFamily="34" charset="-122"/>
            </a:endParaRPr>
          </a:p>
          <a:p>
            <a:pPr algn="ctr" defTabSz="685783">
              <a:lnSpc>
                <a:spcPct val="130000"/>
              </a:lnSpc>
              <a:defRPr/>
            </a:pPr>
            <a:r>
              <a:rPr lang="zh-CN" altLang="en-US" sz="1400" b="1" dirty="0">
                <a:solidFill>
                  <a:srgbClr val="1F487C"/>
                </a:solidFill>
                <a:latin typeface="微软雅黑" panose="020B0503020204020204" pitchFamily="34" charset="-122"/>
                <a:ea typeface="微软雅黑" panose="020B0503020204020204" pitchFamily="34" charset="-122"/>
              </a:rPr>
              <a:t>汇报人：赵梦纯 </a:t>
            </a:r>
            <a:endParaRPr lang="en-US" altLang="zh-CN" sz="1400" b="1" dirty="0">
              <a:solidFill>
                <a:srgbClr val="1F487C"/>
              </a:solidFill>
              <a:latin typeface="微软雅黑" panose="020B0503020204020204" pitchFamily="34" charset="-122"/>
              <a:ea typeface="微软雅黑" panose="020B0503020204020204" pitchFamily="34" charset="-122"/>
            </a:endParaRPr>
          </a:p>
          <a:p>
            <a:pPr algn="ctr" defTabSz="685783">
              <a:lnSpc>
                <a:spcPct val="130000"/>
              </a:lnSpc>
              <a:defRPr/>
            </a:pPr>
            <a:r>
              <a:rPr lang="zh-CN" altLang="en-US" sz="1400" b="1" dirty="0">
                <a:solidFill>
                  <a:srgbClr val="1F487C"/>
                </a:solidFill>
                <a:latin typeface="微软雅黑" panose="020B0503020204020204" pitchFamily="34" charset="-122"/>
                <a:ea typeface="微软雅黑" panose="020B0503020204020204" pitchFamily="34" charset="-122"/>
              </a:rPr>
              <a:t>中国人民大学信息资源管理学院 </a:t>
            </a:r>
            <a:endParaRPr lang="en-US" altLang="zh-CN" sz="1400" b="1" dirty="0">
              <a:solidFill>
                <a:srgbClr val="1F487C"/>
              </a:solidFill>
              <a:latin typeface="微软雅黑" panose="020B0503020204020204" pitchFamily="34" charset="-122"/>
              <a:ea typeface="微软雅黑" panose="020B0503020204020204" pitchFamily="34" charset="-122"/>
            </a:endParaRPr>
          </a:p>
          <a:p>
            <a:pPr algn="ctr" defTabSz="685783">
              <a:lnSpc>
                <a:spcPct val="130000"/>
              </a:lnSpc>
              <a:defRPr/>
            </a:pPr>
            <a:r>
              <a:rPr lang="en-US" altLang="zh-CN" sz="1400" b="1" dirty="0">
                <a:solidFill>
                  <a:srgbClr val="E7E6E6">
                    <a:lumMod val="50000"/>
                  </a:srgbClr>
                </a:solidFill>
                <a:latin typeface="Arial Black" panose="020B0A04020102020204" pitchFamily="34" charset="0"/>
                <a:ea typeface="微软雅黑" panose="020B0503020204020204" pitchFamily="34" charset="-122"/>
              </a:rPr>
              <a:t>2023</a:t>
            </a:r>
            <a:r>
              <a:rPr lang="zh-CN" altLang="en-US" sz="1400" b="1" dirty="0">
                <a:solidFill>
                  <a:srgbClr val="E7E6E6">
                    <a:lumMod val="50000"/>
                  </a:srgbClr>
                </a:solidFill>
                <a:latin typeface="Arial Black" panose="020B0A04020102020204" pitchFamily="34" charset="0"/>
                <a:ea typeface="微软雅黑" panose="020B0503020204020204" pitchFamily="34" charset="-122"/>
              </a:rPr>
              <a:t>年</a:t>
            </a:r>
            <a:r>
              <a:rPr lang="en-US" altLang="zh-CN" sz="1400" b="1" dirty="0">
                <a:solidFill>
                  <a:srgbClr val="E7E6E6">
                    <a:lumMod val="50000"/>
                  </a:srgbClr>
                </a:solidFill>
                <a:latin typeface="Arial Black" panose="020B0A04020102020204" pitchFamily="34" charset="0"/>
                <a:ea typeface="微软雅黑" panose="020B0503020204020204" pitchFamily="34" charset="-122"/>
              </a:rPr>
              <a:t>7</a:t>
            </a:r>
            <a:r>
              <a:rPr lang="zh-CN" altLang="en-US" sz="1400" b="1" dirty="0">
                <a:solidFill>
                  <a:srgbClr val="E7E6E6">
                    <a:lumMod val="50000"/>
                  </a:srgbClr>
                </a:solidFill>
                <a:latin typeface="Arial Black" panose="020B0A04020102020204" pitchFamily="34" charset="0"/>
                <a:ea typeface="微软雅黑" panose="020B0503020204020204" pitchFamily="34" charset="-122"/>
              </a:rPr>
              <a:t>月</a:t>
            </a:r>
            <a:r>
              <a:rPr lang="en-US" altLang="zh-CN" sz="1400" b="1" dirty="0">
                <a:solidFill>
                  <a:srgbClr val="E7E6E6">
                    <a:lumMod val="50000"/>
                  </a:srgbClr>
                </a:solidFill>
                <a:latin typeface="Arial Black" panose="020B0A04020102020204" pitchFamily="34" charset="0"/>
                <a:ea typeface="微软雅黑" panose="020B0503020204020204" pitchFamily="34" charset="-122"/>
              </a:rPr>
              <a:t>13</a:t>
            </a:r>
            <a:r>
              <a:rPr lang="zh-CN" altLang="en-US" sz="1400" b="1" dirty="0">
                <a:solidFill>
                  <a:srgbClr val="E7E6E6">
                    <a:lumMod val="50000"/>
                  </a:srgbClr>
                </a:solidFill>
                <a:latin typeface="Arial Black" panose="020B0A04020102020204" pitchFamily="34" charset="0"/>
                <a:ea typeface="微软雅黑" panose="020B0503020204020204" pitchFamily="34" charset="-122"/>
              </a:rPr>
              <a:t>日</a:t>
            </a:r>
          </a:p>
        </p:txBody>
      </p:sp>
      <p:pic>
        <p:nvPicPr>
          <p:cNvPr id="8" name="图片 7">
            <a:extLst>
              <a:ext uri="{FF2B5EF4-FFF2-40B4-BE49-F238E27FC236}">
                <a16:creationId xmlns:a16="http://schemas.microsoft.com/office/drawing/2014/main" id="{58211C53-B458-4C52-8380-08C9B93C6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3096" y="5878471"/>
            <a:ext cx="3312593" cy="663250"/>
          </a:xfrm>
          <a:prstGeom prst="rect">
            <a:avLst/>
          </a:prstGeom>
        </p:spPr>
      </p:pic>
    </p:spTree>
    <p:extLst>
      <p:ext uri="{BB962C8B-B14F-4D97-AF65-F5344CB8AC3E}">
        <p14:creationId xmlns:p14="http://schemas.microsoft.com/office/powerpoint/2010/main" val="1194327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623316" y="545622"/>
            <a:ext cx="3523300" cy="458908"/>
          </a:xfrm>
          <a:prstGeom prst="rect">
            <a:avLst/>
          </a:prstGeom>
          <a:noFill/>
        </p:spPr>
        <p:txBody>
          <a:bodyPr wrap="square">
            <a:spAutoFit/>
          </a:bodyPr>
          <a:lstStyle/>
          <a:p>
            <a:pPr>
              <a:lnSpc>
                <a:spcPct val="150000"/>
              </a:lnSpc>
              <a:spcBef>
                <a:spcPts val="750"/>
              </a:spcBef>
              <a:defRPr/>
            </a:pPr>
            <a:r>
              <a:rPr lang="zh-CN" altLang="en-US" b="1" dirty="0">
                <a:solidFill>
                  <a:prstClr val="white"/>
                </a:solidFill>
                <a:latin typeface="微软雅黑" panose="020B0503020204020204" pitchFamily="34" charset="-122"/>
                <a:ea typeface="微软雅黑" panose="020B0503020204020204" pitchFamily="34" charset="-122"/>
              </a:rPr>
              <a:t>感知流畅性的中介作用</a:t>
            </a:r>
          </a:p>
        </p:txBody>
      </p:sp>
      <p:sp>
        <p:nvSpPr>
          <p:cNvPr id="34" name="内容占位符 2">
            <a:extLst>
              <a:ext uri="{FF2B5EF4-FFF2-40B4-BE49-F238E27FC236}">
                <a16:creationId xmlns:a16="http://schemas.microsoft.com/office/drawing/2014/main" id="{EF733AE1-F875-4619-9EC2-661512017DA5}"/>
              </a:ext>
            </a:extLst>
          </p:cNvPr>
          <p:cNvSpPr txBox="1">
            <a:spLocks/>
          </p:cNvSpPr>
          <p:nvPr/>
        </p:nvSpPr>
        <p:spPr>
          <a:xfrm>
            <a:off x="169649" y="388802"/>
            <a:ext cx="1453667" cy="359228"/>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lang="zh-CN" altLang="en-US" sz="2400"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800" b="1" dirty="0">
                <a:latin typeface="Arial Black" panose="020B0A04020102020204" pitchFamily="34" charset="0"/>
                <a:ea typeface="微软雅黑" panose="020B0503020204020204" pitchFamily="34" charset="-122"/>
              </a:rPr>
              <a:t>2.4</a:t>
            </a:r>
            <a:endParaRPr lang="zh-CN" altLang="en-US" sz="1800" b="1" dirty="0">
              <a:latin typeface="Arial Black" panose="020B0A04020102020204" pitchFamily="34" charset="0"/>
              <a:ea typeface="微软雅黑" panose="020B0503020204020204" pitchFamily="34" charset="-122"/>
            </a:endParaRPr>
          </a:p>
        </p:txBody>
      </p:sp>
      <p:grpSp>
        <p:nvGrpSpPr>
          <p:cNvPr id="13" name="组合 12">
            <a:extLst>
              <a:ext uri="{FF2B5EF4-FFF2-40B4-BE49-F238E27FC236}">
                <a16:creationId xmlns:a16="http://schemas.microsoft.com/office/drawing/2014/main" id="{6E99CFF8-0C40-4B9F-A8DF-A3C23E9DF848}"/>
              </a:ext>
            </a:extLst>
          </p:cNvPr>
          <p:cNvGrpSpPr/>
          <p:nvPr/>
        </p:nvGrpSpPr>
        <p:grpSpPr>
          <a:xfrm>
            <a:off x="760910" y="5377752"/>
            <a:ext cx="7622177" cy="546020"/>
            <a:chOff x="1014549" y="4081712"/>
            <a:chExt cx="10162902" cy="728027"/>
          </a:xfrm>
        </p:grpSpPr>
        <p:sp>
          <p:nvSpPr>
            <p:cNvPr id="35" name="矩形: 圆角 34">
              <a:extLst>
                <a:ext uri="{FF2B5EF4-FFF2-40B4-BE49-F238E27FC236}">
                  <a16:creationId xmlns:a16="http://schemas.microsoft.com/office/drawing/2014/main" id="{CFBF4F81-CB4B-4146-8370-56ECDFD60468}"/>
                </a:ext>
              </a:extLst>
            </p:cNvPr>
            <p:cNvSpPr/>
            <p:nvPr/>
          </p:nvSpPr>
          <p:spPr>
            <a:xfrm>
              <a:off x="1506389" y="4081712"/>
              <a:ext cx="9671062" cy="728027"/>
            </a:xfrm>
            <a:prstGeom prst="roundRect">
              <a:avLst/>
            </a:prstGeom>
            <a:solidFill>
              <a:schemeClr val="accent2">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chemeClr val="bg1"/>
                </a:solidFill>
              </a:endParaRPr>
            </a:p>
          </p:txBody>
        </p:sp>
        <p:sp>
          <p:nvSpPr>
            <p:cNvPr id="12" name="矩形: 圆角 11">
              <a:extLst>
                <a:ext uri="{FF2B5EF4-FFF2-40B4-BE49-F238E27FC236}">
                  <a16:creationId xmlns:a16="http://schemas.microsoft.com/office/drawing/2014/main" id="{9A3048D9-9A9E-46EA-B502-845675653CE4}"/>
                </a:ext>
              </a:extLst>
            </p:cNvPr>
            <p:cNvSpPr/>
            <p:nvPr/>
          </p:nvSpPr>
          <p:spPr>
            <a:xfrm>
              <a:off x="1014549" y="4081712"/>
              <a:ext cx="1262843" cy="728027"/>
            </a:xfrm>
            <a:prstGeom prst="roundRect">
              <a:avLst/>
            </a:prstGeom>
            <a:solidFill>
              <a:srgbClr val="FF99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H3</a:t>
              </a:r>
              <a:endParaRPr lang="zh-CN" altLang="en-US" sz="1600" b="1" dirty="0">
                <a:solidFill>
                  <a:schemeClr val="bg1"/>
                </a:solidFill>
              </a:endParaRPr>
            </a:p>
          </p:txBody>
        </p:sp>
        <p:sp>
          <p:nvSpPr>
            <p:cNvPr id="11" name="矩形 10">
              <a:extLst>
                <a:ext uri="{FF2B5EF4-FFF2-40B4-BE49-F238E27FC236}">
                  <a16:creationId xmlns:a16="http://schemas.microsoft.com/office/drawing/2014/main" id="{5646B90E-6F62-4245-A154-DC633CACF2A5}"/>
                </a:ext>
              </a:extLst>
            </p:cNvPr>
            <p:cNvSpPr/>
            <p:nvPr/>
          </p:nvSpPr>
          <p:spPr>
            <a:xfrm>
              <a:off x="2385433" y="4177081"/>
              <a:ext cx="7218214" cy="503215"/>
            </a:xfrm>
            <a:prstGeom prst="rect">
              <a:avLst/>
            </a:prstGeom>
          </p:spPr>
          <p:txBody>
            <a:bodyPr wrap="none">
              <a:spAutoFit/>
            </a:bodyPr>
            <a:lstStyle/>
            <a:p>
              <a:pPr indent="200020" algn="just">
                <a:lnSpc>
                  <a:spcPct val="150000"/>
                </a:lnSpc>
              </a:pPr>
              <a:r>
                <a:rPr lang="zh-CN" altLang="en-US"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劝说性健康信息说服策略对受众态度的影响受感知流畅性中介。</a:t>
              </a:r>
              <a:endPar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 name="矩形 4">
            <a:extLst>
              <a:ext uri="{FF2B5EF4-FFF2-40B4-BE49-F238E27FC236}">
                <a16:creationId xmlns:a16="http://schemas.microsoft.com/office/drawing/2014/main" id="{4E89AA44-3B28-4C75-B519-BDFACCAF8339}"/>
              </a:ext>
            </a:extLst>
          </p:cNvPr>
          <p:cNvSpPr/>
          <p:nvPr/>
        </p:nvSpPr>
        <p:spPr>
          <a:xfrm>
            <a:off x="760911" y="1552678"/>
            <a:ext cx="7622177" cy="787523"/>
          </a:xfrm>
          <a:prstGeom prst="rect">
            <a:avLst/>
          </a:prstGeom>
        </p:spPr>
        <p:txBody>
          <a:bodyPr wrap="square">
            <a:spAutoFit/>
          </a:bodyPr>
          <a:lstStyle/>
          <a:p>
            <a:pPr marL="214308" indent="-214308">
              <a:lnSpc>
                <a:spcPct val="150000"/>
              </a:lnSpc>
              <a:buFont typeface="Arial" panose="020B0604020202020204" pitchFamily="34" charset="0"/>
              <a:buChar char="•"/>
            </a:pPr>
            <a:r>
              <a:rPr lang="zh-CN" altLang="en-US" sz="16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本研究中将健康信息受众的</a:t>
            </a:r>
            <a:r>
              <a:rPr lang="zh-CN" altLang="en-US" sz="16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感知流畅性</a:t>
            </a:r>
            <a:r>
              <a:rPr lang="zh-CN" altLang="en-US" sz="16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概括为：健康信息受众在处理健康信息时对于理解该信息的难易程度的主观感受。</a:t>
            </a:r>
            <a:endParaRPr lang="en-US" altLang="zh-CN" sz="16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5" name="组合 14">
            <a:extLst>
              <a:ext uri="{FF2B5EF4-FFF2-40B4-BE49-F238E27FC236}">
                <a16:creationId xmlns:a16="http://schemas.microsoft.com/office/drawing/2014/main" id="{6068CBBE-033D-43C4-AD71-196745CD9416}"/>
              </a:ext>
            </a:extLst>
          </p:cNvPr>
          <p:cNvGrpSpPr/>
          <p:nvPr/>
        </p:nvGrpSpPr>
        <p:grpSpPr>
          <a:xfrm>
            <a:off x="760910" y="2493524"/>
            <a:ext cx="7622177" cy="1224299"/>
            <a:chOff x="3590716" y="1547008"/>
            <a:chExt cx="10162902" cy="1038198"/>
          </a:xfrm>
        </p:grpSpPr>
        <p:sp>
          <p:nvSpPr>
            <p:cNvPr id="16" name="矩形: 圆角 15">
              <a:extLst>
                <a:ext uri="{FF2B5EF4-FFF2-40B4-BE49-F238E27FC236}">
                  <a16:creationId xmlns:a16="http://schemas.microsoft.com/office/drawing/2014/main" id="{D29A2F34-38E1-4364-87D4-21197E943DB3}"/>
                </a:ext>
              </a:extLst>
            </p:cNvPr>
            <p:cNvSpPr/>
            <p:nvPr/>
          </p:nvSpPr>
          <p:spPr>
            <a:xfrm>
              <a:off x="5174428" y="1580107"/>
              <a:ext cx="8579190" cy="972000"/>
            </a:xfrm>
            <a:prstGeom prst="round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1400"/>
            </a:p>
          </p:txBody>
        </p:sp>
        <p:sp>
          <p:nvSpPr>
            <p:cNvPr id="17" name="矩形: 圆角 16">
              <a:extLst>
                <a:ext uri="{FF2B5EF4-FFF2-40B4-BE49-F238E27FC236}">
                  <a16:creationId xmlns:a16="http://schemas.microsoft.com/office/drawing/2014/main" id="{E65E35E6-1F41-4718-AE2B-83B42BA173E5}"/>
                </a:ext>
              </a:extLst>
            </p:cNvPr>
            <p:cNvSpPr/>
            <p:nvPr/>
          </p:nvSpPr>
          <p:spPr>
            <a:xfrm>
              <a:off x="3590716" y="1580107"/>
              <a:ext cx="2003259" cy="9720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lnSpc>
                  <a:spcPct val="150000"/>
                </a:lnSpc>
              </a:pPr>
              <a:r>
                <a:rPr lang="zh-CN" altLang="en-US" sz="1400" b="1" dirty="0">
                  <a:latin typeface="微软雅黑" panose="020B0503020204020204" pitchFamily="34" charset="-122"/>
                  <a:ea typeface="微软雅黑" panose="020B0503020204020204" pitchFamily="34" charset="-122"/>
                </a:rPr>
                <a:t>高流畅性</a:t>
              </a:r>
              <a:endParaRPr lang="zh-CN" altLang="en-US" sz="1400" b="1" dirty="0"/>
            </a:p>
          </p:txBody>
        </p:sp>
        <p:sp>
          <p:nvSpPr>
            <p:cNvPr id="18" name="矩形 17">
              <a:extLst>
                <a:ext uri="{FF2B5EF4-FFF2-40B4-BE49-F238E27FC236}">
                  <a16:creationId xmlns:a16="http://schemas.microsoft.com/office/drawing/2014/main" id="{2E69F804-8EE6-40AE-B3BF-C865E13426B6}"/>
                </a:ext>
              </a:extLst>
            </p:cNvPr>
            <p:cNvSpPr/>
            <p:nvPr/>
          </p:nvSpPr>
          <p:spPr>
            <a:xfrm>
              <a:off x="5592371" y="1547008"/>
              <a:ext cx="8076037" cy="1038198"/>
            </a:xfrm>
            <a:prstGeom prst="rect">
              <a:avLst/>
            </a:prstGeom>
          </p:spPr>
          <p:txBody>
            <a:bodyPr wrap="square">
              <a:spAutoFit/>
            </a:bodyPr>
            <a:lstStyle/>
            <a:p>
              <a:pPr marL="214308" indent="-214308" algn="just">
                <a:lnSpc>
                  <a:spcPct val="150000"/>
                </a:lnSpc>
                <a:spcBef>
                  <a:spcPts val="450"/>
                </a:spcBef>
                <a:buFont typeface="Arial" panose="020B0604020202020204" pitchFamily="34" charset="0"/>
                <a:buChar char="•"/>
              </a:pP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受众处理健康信息时，不需要付出很多时间与精力就能够准确的理解健康信息的语义和内涵，因此会对该信息产生更积极的态度，进而更容易被说服。</a:t>
              </a:r>
              <a:endParaRPr lang="en-US" altLang="zh-CN" sz="1400" dirty="0">
                <a:latin typeface="微软雅黑" panose="020B0503020204020204" pitchFamily="34" charset="-122"/>
                <a:ea typeface="微软雅黑" panose="020B0503020204020204" pitchFamily="34" charset="-122"/>
              </a:endParaRPr>
            </a:p>
          </p:txBody>
        </p:sp>
      </p:grpSp>
      <p:grpSp>
        <p:nvGrpSpPr>
          <p:cNvPr id="19" name="组合 18">
            <a:extLst>
              <a:ext uri="{FF2B5EF4-FFF2-40B4-BE49-F238E27FC236}">
                <a16:creationId xmlns:a16="http://schemas.microsoft.com/office/drawing/2014/main" id="{A1B43BAD-23F4-467E-A9A2-292EB8C4D12C}"/>
              </a:ext>
            </a:extLst>
          </p:cNvPr>
          <p:cNvGrpSpPr/>
          <p:nvPr/>
        </p:nvGrpSpPr>
        <p:grpSpPr>
          <a:xfrm>
            <a:off x="760910" y="3789350"/>
            <a:ext cx="7622177" cy="1146236"/>
            <a:chOff x="3590716" y="2662458"/>
            <a:chExt cx="10162902" cy="972001"/>
          </a:xfrm>
        </p:grpSpPr>
        <p:sp>
          <p:nvSpPr>
            <p:cNvPr id="20" name="矩形: 圆角 19">
              <a:extLst>
                <a:ext uri="{FF2B5EF4-FFF2-40B4-BE49-F238E27FC236}">
                  <a16:creationId xmlns:a16="http://schemas.microsoft.com/office/drawing/2014/main" id="{7B31753A-B1D1-46F1-8326-E32705D51EBA}"/>
                </a:ext>
              </a:extLst>
            </p:cNvPr>
            <p:cNvSpPr/>
            <p:nvPr/>
          </p:nvSpPr>
          <p:spPr>
            <a:xfrm>
              <a:off x="5174428" y="2662458"/>
              <a:ext cx="8579190" cy="972000"/>
            </a:xfrm>
            <a:prstGeom prst="round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1400"/>
            </a:p>
          </p:txBody>
        </p:sp>
        <p:sp>
          <p:nvSpPr>
            <p:cNvPr id="21" name="矩形: 圆角 20">
              <a:extLst>
                <a:ext uri="{FF2B5EF4-FFF2-40B4-BE49-F238E27FC236}">
                  <a16:creationId xmlns:a16="http://schemas.microsoft.com/office/drawing/2014/main" id="{DFF59282-498F-4B9D-B8CF-0D3303DD3FF7}"/>
                </a:ext>
              </a:extLst>
            </p:cNvPr>
            <p:cNvSpPr/>
            <p:nvPr/>
          </p:nvSpPr>
          <p:spPr>
            <a:xfrm>
              <a:off x="3590716" y="2662459"/>
              <a:ext cx="2003259" cy="9720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81000" rtlCol="0" anchor="ctr"/>
            <a:lstStyle/>
            <a:p>
              <a:pPr algn="ctr">
                <a:lnSpc>
                  <a:spcPct val="150000"/>
                </a:lnSpc>
              </a:pPr>
              <a:r>
                <a:rPr lang="zh-CN" altLang="en-US" sz="1400" b="1" dirty="0">
                  <a:latin typeface="微软雅黑" panose="020B0503020204020204" pitchFamily="34" charset="-122"/>
                  <a:ea typeface="微软雅黑" panose="020B0503020204020204" pitchFamily="34" charset="-122"/>
                </a:rPr>
                <a:t>低流畅性</a:t>
              </a:r>
              <a:endParaRPr lang="zh-CN" altLang="en-US" sz="1400" b="1" dirty="0"/>
            </a:p>
          </p:txBody>
        </p:sp>
        <p:sp>
          <p:nvSpPr>
            <p:cNvPr id="22" name="矩形 21">
              <a:extLst>
                <a:ext uri="{FF2B5EF4-FFF2-40B4-BE49-F238E27FC236}">
                  <a16:creationId xmlns:a16="http://schemas.microsoft.com/office/drawing/2014/main" id="{A2B9163A-EB39-491D-A1E8-A5695086F62A}"/>
                </a:ext>
              </a:extLst>
            </p:cNvPr>
            <p:cNvSpPr/>
            <p:nvPr/>
          </p:nvSpPr>
          <p:spPr>
            <a:xfrm>
              <a:off x="5590761" y="2793224"/>
              <a:ext cx="8077646" cy="710468"/>
            </a:xfrm>
            <a:prstGeom prst="rect">
              <a:avLst/>
            </a:prstGeom>
          </p:spPr>
          <p:txBody>
            <a:bodyPr wrap="square">
              <a:spAutoFit/>
            </a:bodyPr>
            <a:lstStyle/>
            <a:p>
              <a:pPr marL="214308" indent="-214308" algn="just">
                <a:lnSpc>
                  <a:spcPct val="150000"/>
                </a:lnSpc>
                <a:spcBef>
                  <a:spcPts val="450"/>
                </a:spcBef>
                <a:buFont typeface="Arial" panose="020B0604020202020204" pitchFamily="34" charset="0"/>
                <a:buChar char="•"/>
              </a:pP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个体在对健康信息进行加工的过程中需要花费更多的时间和努力才能实现对健康信息的部分理解。</a:t>
              </a:r>
              <a:endParaRPr lang="en-US" altLang="zh-CN" sz="14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516276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613155" y="576350"/>
            <a:ext cx="3523300" cy="458908"/>
          </a:xfrm>
          <a:prstGeom prst="rect">
            <a:avLst/>
          </a:prstGeom>
          <a:noFill/>
        </p:spPr>
        <p:txBody>
          <a:bodyPr wrap="square">
            <a:spAutoFit/>
          </a:bodyPr>
          <a:lstStyle/>
          <a:p>
            <a:pPr>
              <a:lnSpc>
                <a:spcPct val="150000"/>
              </a:lnSpc>
              <a:spcBef>
                <a:spcPts val="750"/>
              </a:spcBef>
              <a:defRPr/>
            </a:pPr>
            <a:r>
              <a:rPr lang="en-US" altLang="zh-CN" b="1" dirty="0">
                <a:solidFill>
                  <a:prstClr val="white"/>
                </a:solidFill>
                <a:latin typeface="微软雅黑" panose="020B0503020204020204" pitchFamily="34" charset="-122"/>
                <a:ea typeface="微软雅黑" panose="020B0503020204020204" pitchFamily="34" charset="-122"/>
              </a:rPr>
              <a:t>MBTI</a:t>
            </a:r>
            <a:r>
              <a:rPr lang="zh-CN" altLang="en-US" b="1" dirty="0">
                <a:solidFill>
                  <a:prstClr val="white"/>
                </a:solidFill>
                <a:latin typeface="微软雅黑" panose="020B0503020204020204" pitchFamily="34" charset="-122"/>
                <a:ea typeface="微软雅黑" panose="020B0503020204020204" pitchFamily="34" charset="-122"/>
              </a:rPr>
              <a:t>人格类型的调节作用</a:t>
            </a:r>
          </a:p>
        </p:txBody>
      </p:sp>
      <p:sp>
        <p:nvSpPr>
          <p:cNvPr id="34" name="内容占位符 2">
            <a:extLst>
              <a:ext uri="{FF2B5EF4-FFF2-40B4-BE49-F238E27FC236}">
                <a16:creationId xmlns:a16="http://schemas.microsoft.com/office/drawing/2014/main" id="{EF733AE1-F875-4619-9EC2-661512017DA5}"/>
              </a:ext>
            </a:extLst>
          </p:cNvPr>
          <p:cNvSpPr txBox="1">
            <a:spLocks/>
          </p:cNvSpPr>
          <p:nvPr/>
        </p:nvSpPr>
        <p:spPr>
          <a:xfrm>
            <a:off x="159488" y="419530"/>
            <a:ext cx="1453667" cy="359228"/>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lang="zh-CN" altLang="en-US" sz="2400"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800" b="1" dirty="0">
                <a:latin typeface="Arial Black" panose="020B0A04020102020204" pitchFamily="34" charset="0"/>
                <a:ea typeface="微软雅黑" panose="020B0503020204020204" pitchFamily="34" charset="-122"/>
              </a:rPr>
              <a:t>2.5</a:t>
            </a:r>
            <a:endParaRPr lang="zh-CN" altLang="en-US" sz="1800" b="1" dirty="0">
              <a:latin typeface="Arial Black" panose="020B0A04020102020204" pitchFamily="34" charset="0"/>
              <a:ea typeface="微软雅黑" panose="020B0503020204020204" pitchFamily="34" charset="-122"/>
            </a:endParaRPr>
          </a:p>
        </p:txBody>
      </p:sp>
      <p:grpSp>
        <p:nvGrpSpPr>
          <p:cNvPr id="13" name="组合 12">
            <a:extLst>
              <a:ext uri="{FF2B5EF4-FFF2-40B4-BE49-F238E27FC236}">
                <a16:creationId xmlns:a16="http://schemas.microsoft.com/office/drawing/2014/main" id="{6E99CFF8-0C40-4B9F-A8DF-A3C23E9DF848}"/>
              </a:ext>
            </a:extLst>
          </p:cNvPr>
          <p:cNvGrpSpPr/>
          <p:nvPr/>
        </p:nvGrpSpPr>
        <p:grpSpPr>
          <a:xfrm>
            <a:off x="767577" y="5498813"/>
            <a:ext cx="7622177" cy="546020"/>
            <a:chOff x="1014549" y="4081712"/>
            <a:chExt cx="10162902" cy="728027"/>
          </a:xfrm>
        </p:grpSpPr>
        <p:sp>
          <p:nvSpPr>
            <p:cNvPr id="35" name="矩形: 圆角 34">
              <a:extLst>
                <a:ext uri="{FF2B5EF4-FFF2-40B4-BE49-F238E27FC236}">
                  <a16:creationId xmlns:a16="http://schemas.microsoft.com/office/drawing/2014/main" id="{CFBF4F81-CB4B-4146-8370-56ECDFD60468}"/>
                </a:ext>
              </a:extLst>
            </p:cNvPr>
            <p:cNvSpPr/>
            <p:nvPr/>
          </p:nvSpPr>
          <p:spPr>
            <a:xfrm>
              <a:off x="1506389" y="4081712"/>
              <a:ext cx="9671062" cy="728027"/>
            </a:xfrm>
            <a:prstGeom prst="roundRect">
              <a:avLst/>
            </a:prstGeom>
            <a:solidFill>
              <a:schemeClr val="accent2">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chemeClr val="bg1"/>
                </a:solidFill>
              </a:endParaRPr>
            </a:p>
          </p:txBody>
        </p:sp>
        <p:sp>
          <p:nvSpPr>
            <p:cNvPr id="12" name="矩形: 圆角 11">
              <a:extLst>
                <a:ext uri="{FF2B5EF4-FFF2-40B4-BE49-F238E27FC236}">
                  <a16:creationId xmlns:a16="http://schemas.microsoft.com/office/drawing/2014/main" id="{9A3048D9-9A9E-46EA-B502-845675653CE4}"/>
                </a:ext>
              </a:extLst>
            </p:cNvPr>
            <p:cNvSpPr/>
            <p:nvPr/>
          </p:nvSpPr>
          <p:spPr>
            <a:xfrm>
              <a:off x="1014549" y="4081712"/>
              <a:ext cx="1262843" cy="728027"/>
            </a:xfrm>
            <a:prstGeom prst="roundRect">
              <a:avLst/>
            </a:prstGeom>
            <a:solidFill>
              <a:srgbClr val="FF99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H4</a:t>
              </a:r>
              <a:endParaRPr lang="zh-CN" altLang="en-US" sz="1600" b="1" dirty="0">
                <a:solidFill>
                  <a:schemeClr val="bg1"/>
                </a:solidFill>
              </a:endParaRPr>
            </a:p>
          </p:txBody>
        </p:sp>
        <p:sp>
          <p:nvSpPr>
            <p:cNvPr id="11" name="矩形 10">
              <a:extLst>
                <a:ext uri="{FF2B5EF4-FFF2-40B4-BE49-F238E27FC236}">
                  <a16:creationId xmlns:a16="http://schemas.microsoft.com/office/drawing/2014/main" id="{5646B90E-6F62-4245-A154-DC633CACF2A5}"/>
                </a:ext>
              </a:extLst>
            </p:cNvPr>
            <p:cNvSpPr/>
            <p:nvPr/>
          </p:nvSpPr>
          <p:spPr>
            <a:xfrm>
              <a:off x="2026361" y="4177081"/>
              <a:ext cx="7936359" cy="503215"/>
            </a:xfrm>
            <a:prstGeom prst="rect">
              <a:avLst/>
            </a:prstGeom>
          </p:spPr>
          <p:txBody>
            <a:bodyPr wrap="none">
              <a:spAutoFit/>
            </a:bodyPr>
            <a:lstStyle/>
            <a:p>
              <a:pPr indent="200020" algn="just">
                <a:lnSpc>
                  <a:spcPct val="150000"/>
                </a:lnSpc>
              </a:pPr>
              <a:r>
                <a:rPr lang="zh-CN" altLang="en-US"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人格类型在劝说性健康信息说服策略对受众态度的影响中起调节作用。</a:t>
              </a:r>
              <a:endPar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82" name="组合 81">
            <a:extLst>
              <a:ext uri="{FF2B5EF4-FFF2-40B4-BE49-F238E27FC236}">
                <a16:creationId xmlns:a16="http://schemas.microsoft.com/office/drawing/2014/main" id="{45CE4684-11AC-47C0-A6B4-D52F2626B175}"/>
              </a:ext>
            </a:extLst>
          </p:cNvPr>
          <p:cNvGrpSpPr/>
          <p:nvPr/>
        </p:nvGrpSpPr>
        <p:grpSpPr>
          <a:xfrm>
            <a:off x="767577" y="1664296"/>
            <a:ext cx="7608845" cy="1722346"/>
            <a:chOff x="1023480" y="1547467"/>
            <a:chExt cx="10145125" cy="2296462"/>
          </a:xfrm>
        </p:grpSpPr>
        <p:sp>
          <p:nvSpPr>
            <p:cNvPr id="4" name="椭圆 3">
              <a:extLst>
                <a:ext uri="{FF2B5EF4-FFF2-40B4-BE49-F238E27FC236}">
                  <a16:creationId xmlns:a16="http://schemas.microsoft.com/office/drawing/2014/main" id="{DD0970AA-C6F1-478E-A336-F758D70A04BF}"/>
                </a:ext>
              </a:extLst>
            </p:cNvPr>
            <p:cNvSpPr/>
            <p:nvPr/>
          </p:nvSpPr>
          <p:spPr>
            <a:xfrm>
              <a:off x="5356029" y="1828800"/>
              <a:ext cx="1501422" cy="1707028"/>
            </a:xfrm>
            <a:prstGeom prst="ellipse">
              <a:avLst/>
            </a:prstGeom>
            <a:no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7" name="圆角矩形 5">
              <a:extLst>
                <a:ext uri="{FF2B5EF4-FFF2-40B4-BE49-F238E27FC236}">
                  <a16:creationId xmlns:a16="http://schemas.microsoft.com/office/drawing/2014/main" id="{1A4A8367-B07C-4202-9753-DBAF9B5D41BF}"/>
                </a:ext>
              </a:extLst>
            </p:cNvPr>
            <p:cNvSpPr/>
            <p:nvPr/>
          </p:nvSpPr>
          <p:spPr>
            <a:xfrm>
              <a:off x="1023480" y="1691399"/>
              <a:ext cx="4401653" cy="740195"/>
            </a:xfrm>
            <a:prstGeom prst="roundRect">
              <a:avLst/>
            </a:prstGeom>
            <a:ln w="19050">
              <a:solidFill>
                <a:srgbClr val="DC3D2A"/>
              </a:solidFill>
              <a:headEnd type="none"/>
              <a:tailEnd type="ova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1200"/>
            </a:p>
          </p:txBody>
        </p:sp>
        <p:sp>
          <p:nvSpPr>
            <p:cNvPr id="38" name="圆角矩形 18">
              <a:extLst>
                <a:ext uri="{FF2B5EF4-FFF2-40B4-BE49-F238E27FC236}">
                  <a16:creationId xmlns:a16="http://schemas.microsoft.com/office/drawing/2014/main" id="{CB64C07B-F79B-4CEB-81EF-944B0641CED3}"/>
                </a:ext>
              </a:extLst>
            </p:cNvPr>
            <p:cNvSpPr>
              <a:spLocks noChangeArrowheads="1"/>
            </p:cNvSpPr>
            <p:nvPr/>
          </p:nvSpPr>
          <p:spPr bwMode="auto">
            <a:xfrm>
              <a:off x="6603450" y="1552231"/>
              <a:ext cx="4320000" cy="736129"/>
            </a:xfrm>
            <a:prstGeom prst="roundRect">
              <a:avLst>
                <a:gd name="adj" fmla="val 16667"/>
              </a:avLst>
            </a:prstGeom>
            <a:noFill/>
            <a:ln w="19050">
              <a:solidFill>
                <a:srgbClr val="DCC12A"/>
              </a:solidFill>
              <a:round/>
              <a:headEnd/>
              <a:tailEnd type="oval"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p>
              <a:pPr algn="ctr">
                <a:defRPr/>
              </a:pPr>
              <a:endParaRPr lang="zh-CN" altLang="en-US" sz="1200">
                <a:latin typeface="Calibri" charset="0"/>
                <a:ea typeface="宋体" charset="0"/>
                <a:cs typeface="宋体" charset="0"/>
              </a:endParaRPr>
            </a:p>
          </p:txBody>
        </p:sp>
        <p:sp>
          <p:nvSpPr>
            <p:cNvPr id="39" name="圆角矩形 19">
              <a:extLst>
                <a:ext uri="{FF2B5EF4-FFF2-40B4-BE49-F238E27FC236}">
                  <a16:creationId xmlns:a16="http://schemas.microsoft.com/office/drawing/2014/main" id="{6976CB62-B9AC-4D13-8254-E9C1DF03AF1B}"/>
                </a:ext>
              </a:extLst>
            </p:cNvPr>
            <p:cNvSpPr>
              <a:spLocks noChangeArrowheads="1"/>
            </p:cNvSpPr>
            <p:nvPr/>
          </p:nvSpPr>
          <p:spPr bwMode="auto">
            <a:xfrm>
              <a:off x="6848605" y="2921431"/>
              <a:ext cx="4320000" cy="736129"/>
            </a:xfrm>
            <a:prstGeom prst="roundRect">
              <a:avLst>
                <a:gd name="adj" fmla="val 16667"/>
              </a:avLst>
            </a:prstGeom>
            <a:noFill/>
            <a:ln w="19050">
              <a:solidFill>
                <a:srgbClr val="4FA33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p>
              <a:pPr algn="ctr">
                <a:defRPr/>
              </a:pPr>
              <a:endParaRPr lang="zh-CN" altLang="en-US" sz="1200">
                <a:latin typeface="Calibri" charset="0"/>
                <a:ea typeface="宋体" charset="0"/>
                <a:cs typeface="宋体" charset="0"/>
              </a:endParaRPr>
            </a:p>
          </p:txBody>
        </p:sp>
        <p:sp>
          <p:nvSpPr>
            <p:cNvPr id="40" name="圆角矩形 20">
              <a:extLst>
                <a:ext uri="{FF2B5EF4-FFF2-40B4-BE49-F238E27FC236}">
                  <a16:creationId xmlns:a16="http://schemas.microsoft.com/office/drawing/2014/main" id="{3030D646-EA66-4617-A6B2-1C1DCF4246F5}"/>
                </a:ext>
              </a:extLst>
            </p:cNvPr>
            <p:cNvSpPr>
              <a:spLocks noChangeArrowheads="1"/>
            </p:cNvSpPr>
            <p:nvPr/>
          </p:nvSpPr>
          <p:spPr bwMode="auto">
            <a:xfrm>
              <a:off x="1231189" y="3047080"/>
              <a:ext cx="4320000" cy="738782"/>
            </a:xfrm>
            <a:prstGeom prst="roundRect">
              <a:avLst>
                <a:gd name="adj" fmla="val 16667"/>
              </a:avLst>
            </a:prstGeom>
            <a:noFill/>
            <a:ln w="19050">
              <a:solidFill>
                <a:srgbClr val="309EBA"/>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p>
              <a:pPr algn="ctr">
                <a:defRPr/>
              </a:pPr>
              <a:endParaRPr lang="zh-CN" altLang="en-US" sz="1200">
                <a:latin typeface="Calibri" charset="0"/>
                <a:ea typeface="宋体" charset="0"/>
                <a:cs typeface="宋体" charset="0"/>
              </a:endParaRPr>
            </a:p>
          </p:txBody>
        </p:sp>
        <p:sp>
          <p:nvSpPr>
            <p:cNvPr id="41" name="椭圆 40">
              <a:extLst>
                <a:ext uri="{FF2B5EF4-FFF2-40B4-BE49-F238E27FC236}">
                  <a16:creationId xmlns:a16="http://schemas.microsoft.com/office/drawing/2014/main" id="{4FF9A9DA-17F0-4D77-B2CD-CA556901CA46}"/>
                </a:ext>
              </a:extLst>
            </p:cNvPr>
            <p:cNvSpPr>
              <a:spLocks/>
            </p:cNvSpPr>
            <p:nvPr/>
          </p:nvSpPr>
          <p:spPr>
            <a:xfrm>
              <a:off x="4991260" y="1693054"/>
              <a:ext cx="720000" cy="720000"/>
            </a:xfrm>
            <a:prstGeom prst="ellipse">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1200" b="1" dirty="0">
                  <a:latin typeface="Times New Roman" panose="02020603050405020304" pitchFamily="18" charset="0"/>
                  <a:cs typeface="Times New Roman" panose="02020603050405020304" pitchFamily="18" charset="0"/>
                </a:rPr>
                <a:t>E/I</a:t>
              </a:r>
              <a:endParaRPr lang="zh-CN" altLang="en-US" sz="1200" b="1" dirty="0">
                <a:latin typeface="Times New Roman" panose="02020603050405020304" pitchFamily="18" charset="0"/>
                <a:cs typeface="Times New Roman" panose="02020603050405020304" pitchFamily="18" charset="0"/>
              </a:endParaRPr>
            </a:p>
          </p:txBody>
        </p:sp>
        <p:sp>
          <p:nvSpPr>
            <p:cNvPr id="42" name="椭圆 41">
              <a:extLst>
                <a:ext uri="{FF2B5EF4-FFF2-40B4-BE49-F238E27FC236}">
                  <a16:creationId xmlns:a16="http://schemas.microsoft.com/office/drawing/2014/main" id="{A6E878E0-3069-4B5B-8115-30472413A37E}"/>
                </a:ext>
              </a:extLst>
            </p:cNvPr>
            <p:cNvSpPr>
              <a:spLocks/>
            </p:cNvSpPr>
            <p:nvPr/>
          </p:nvSpPr>
          <p:spPr>
            <a:xfrm>
              <a:off x="6290710" y="1547467"/>
              <a:ext cx="720000" cy="720000"/>
            </a:xfrm>
            <a:prstGeom prst="ellipse">
              <a:avLst/>
            </a:prstGeom>
            <a:solidFill>
              <a:srgbClr val="DCC12A"/>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rIns="27000" anchor="ctr"/>
            <a:lstStyle/>
            <a:p>
              <a:pPr algn="ctr">
                <a:defRPr/>
              </a:pPr>
              <a:r>
                <a:rPr lang="en-US" altLang="zh-CN" sz="1200" b="1" dirty="0">
                  <a:solidFill>
                    <a:schemeClr val="bg1"/>
                  </a:solidFill>
                  <a:latin typeface="Times New Roman" panose="02020603050405020304" pitchFamily="18" charset="0"/>
                  <a:cs typeface="Times New Roman" panose="02020603050405020304" pitchFamily="18" charset="0"/>
                </a:rPr>
                <a:t>T/F</a:t>
              </a:r>
              <a:endParaRPr lang="zh-CN" altLang="en-US" sz="1200" b="1" dirty="0">
                <a:solidFill>
                  <a:schemeClr val="bg1"/>
                </a:solidFill>
                <a:latin typeface="Times New Roman" panose="02020603050405020304" pitchFamily="18" charset="0"/>
                <a:cs typeface="Times New Roman" panose="02020603050405020304" pitchFamily="18" charset="0"/>
              </a:endParaRPr>
            </a:p>
          </p:txBody>
        </p:sp>
        <p:sp>
          <p:nvSpPr>
            <p:cNvPr id="43" name="椭圆 42">
              <a:extLst>
                <a:ext uri="{FF2B5EF4-FFF2-40B4-BE49-F238E27FC236}">
                  <a16:creationId xmlns:a16="http://schemas.microsoft.com/office/drawing/2014/main" id="{8A3AF846-0E96-4491-9F4C-D2691333317F}"/>
                </a:ext>
              </a:extLst>
            </p:cNvPr>
            <p:cNvSpPr>
              <a:spLocks/>
            </p:cNvSpPr>
            <p:nvPr/>
          </p:nvSpPr>
          <p:spPr>
            <a:xfrm>
              <a:off x="6540629" y="2921430"/>
              <a:ext cx="720000" cy="720000"/>
            </a:xfrm>
            <a:prstGeom prst="ellipse">
              <a:avLst/>
            </a:prstGeom>
            <a:solidFill>
              <a:srgbClr val="4FA33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1200" b="1" dirty="0">
                  <a:latin typeface="Times New Roman" panose="02020603050405020304" pitchFamily="18" charset="0"/>
                  <a:cs typeface="Times New Roman" panose="02020603050405020304" pitchFamily="18" charset="0"/>
                </a:rPr>
                <a:t>J/P</a:t>
              </a:r>
              <a:endParaRPr lang="zh-CN" altLang="en-US" sz="1200" b="1" dirty="0">
                <a:latin typeface="Times New Roman" panose="02020603050405020304" pitchFamily="18" charset="0"/>
                <a:cs typeface="Times New Roman" panose="02020603050405020304" pitchFamily="18" charset="0"/>
              </a:endParaRPr>
            </a:p>
          </p:txBody>
        </p:sp>
        <p:sp>
          <p:nvSpPr>
            <p:cNvPr id="44" name="椭圆 43">
              <a:extLst>
                <a:ext uri="{FF2B5EF4-FFF2-40B4-BE49-F238E27FC236}">
                  <a16:creationId xmlns:a16="http://schemas.microsoft.com/office/drawing/2014/main" id="{533B4215-1DC3-4F42-8D72-DE897CE18F25}"/>
                </a:ext>
              </a:extLst>
            </p:cNvPr>
            <p:cNvSpPr>
              <a:spLocks/>
            </p:cNvSpPr>
            <p:nvPr/>
          </p:nvSpPr>
          <p:spPr>
            <a:xfrm>
              <a:off x="5214990" y="3047078"/>
              <a:ext cx="720000" cy="720000"/>
            </a:xfrm>
            <a:prstGeom prst="ellipse">
              <a:avLst/>
            </a:prstGeom>
            <a:solidFill>
              <a:srgbClr val="309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b="1" dirty="0">
                  <a:latin typeface="Times New Roman" panose="02020603050405020304" pitchFamily="18" charset="0"/>
                  <a:cs typeface="Times New Roman" panose="02020603050405020304" pitchFamily="18" charset="0"/>
                </a:rPr>
                <a:t>S/I</a:t>
              </a:r>
              <a:endParaRPr lang="zh-CN" altLang="en-US" sz="1200" b="1" dirty="0">
                <a:latin typeface="Times New Roman" panose="02020603050405020304" pitchFamily="18" charset="0"/>
                <a:cs typeface="Times New Roman" panose="02020603050405020304" pitchFamily="18" charset="0"/>
              </a:endParaRPr>
            </a:p>
          </p:txBody>
        </p:sp>
        <p:grpSp>
          <p:nvGrpSpPr>
            <p:cNvPr id="47" name="组合 39">
              <a:extLst>
                <a:ext uri="{FF2B5EF4-FFF2-40B4-BE49-F238E27FC236}">
                  <a16:creationId xmlns:a16="http://schemas.microsoft.com/office/drawing/2014/main" id="{C55F9DCE-D59B-4AF9-88CF-21911306FDE3}"/>
                </a:ext>
              </a:extLst>
            </p:cNvPr>
            <p:cNvGrpSpPr>
              <a:grpSpLocks/>
            </p:cNvGrpSpPr>
            <p:nvPr/>
          </p:nvGrpSpPr>
          <p:grpSpPr bwMode="auto">
            <a:xfrm>
              <a:off x="5824635" y="2102863"/>
              <a:ext cx="540000" cy="540004"/>
              <a:chOff x="4897736" y="4969415"/>
              <a:chExt cx="329426" cy="298528"/>
            </a:xfrm>
            <a:solidFill>
              <a:schemeClr val="bg1">
                <a:lumMod val="50000"/>
              </a:schemeClr>
            </a:solidFill>
          </p:grpSpPr>
          <p:sp>
            <p:nvSpPr>
              <p:cNvPr id="48" name="饼形 4">
                <a:extLst>
                  <a:ext uri="{FF2B5EF4-FFF2-40B4-BE49-F238E27FC236}">
                    <a16:creationId xmlns:a16="http://schemas.microsoft.com/office/drawing/2014/main" id="{B9409CB1-2320-4394-A67B-E0B169C361C7}"/>
                  </a:ext>
                </a:extLst>
              </p:cNvPr>
              <p:cNvSpPr/>
              <p:nvPr/>
            </p:nvSpPr>
            <p:spPr>
              <a:xfrm>
                <a:off x="4897736" y="5113917"/>
                <a:ext cx="329426" cy="154026"/>
              </a:xfrm>
              <a:custGeom>
                <a:avLst/>
                <a:gdLst/>
                <a:ahLst/>
                <a:cxnLst/>
                <a:rect l="l" t="t" r="r" b="b"/>
                <a:pathLst>
                  <a:path w="329426" h="153821">
                    <a:moveTo>
                      <a:pt x="218661" y="0"/>
                    </a:moveTo>
                    <a:cubicBezTo>
                      <a:pt x="283412" y="20853"/>
                      <a:pt x="329426" y="81963"/>
                      <a:pt x="329426" y="153821"/>
                    </a:cubicBezTo>
                    <a:lnTo>
                      <a:pt x="173519" y="153821"/>
                    </a:lnTo>
                    <a:lnTo>
                      <a:pt x="187220" y="111291"/>
                    </a:lnTo>
                    <a:lnTo>
                      <a:pt x="168171" y="52162"/>
                    </a:lnTo>
                    <a:lnTo>
                      <a:pt x="186227" y="32667"/>
                    </a:lnTo>
                    <a:lnTo>
                      <a:pt x="173291" y="18700"/>
                    </a:lnTo>
                    <a:cubicBezTo>
                      <a:pt x="190726" y="18073"/>
                      <a:pt x="206485" y="11202"/>
                      <a:pt x="218661" y="0"/>
                    </a:cubicBezTo>
                    <a:close/>
                    <a:moveTo>
                      <a:pt x="110766" y="0"/>
                    </a:moveTo>
                    <a:cubicBezTo>
                      <a:pt x="122387" y="10691"/>
                      <a:pt x="137270" y="17437"/>
                      <a:pt x="153823" y="18290"/>
                    </a:cubicBezTo>
                    <a:lnTo>
                      <a:pt x="140508" y="32667"/>
                    </a:lnTo>
                    <a:lnTo>
                      <a:pt x="158040" y="51597"/>
                    </a:lnTo>
                    <a:lnTo>
                      <a:pt x="138808" y="111291"/>
                    </a:lnTo>
                    <a:lnTo>
                      <a:pt x="152510" y="153821"/>
                    </a:lnTo>
                    <a:lnTo>
                      <a:pt x="0" y="153821"/>
                    </a:lnTo>
                    <a:cubicBezTo>
                      <a:pt x="0" y="81963"/>
                      <a:pt x="46015" y="20853"/>
                      <a:pt x="110766" y="0"/>
                    </a:cubicBezTo>
                    <a:close/>
                  </a:path>
                </a:pathLst>
              </a:cu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49" name="椭圆 48">
                <a:extLst>
                  <a:ext uri="{FF2B5EF4-FFF2-40B4-BE49-F238E27FC236}">
                    <a16:creationId xmlns:a16="http://schemas.microsoft.com/office/drawing/2014/main" id="{1D4D29D8-2D9E-4F18-97DD-D506184E6883}"/>
                  </a:ext>
                </a:extLst>
              </p:cNvPr>
              <p:cNvSpPr/>
              <p:nvPr/>
            </p:nvSpPr>
            <p:spPr>
              <a:xfrm>
                <a:off x="4984844" y="4969415"/>
                <a:ext cx="150458" cy="150851"/>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dirty="0"/>
              </a:p>
            </p:txBody>
          </p:sp>
        </p:grpSp>
        <p:sp>
          <p:nvSpPr>
            <p:cNvPr id="2" name="矩形 1">
              <a:extLst>
                <a:ext uri="{FF2B5EF4-FFF2-40B4-BE49-F238E27FC236}">
                  <a16:creationId xmlns:a16="http://schemas.microsoft.com/office/drawing/2014/main" id="{764DCF9E-AE6B-40DB-9726-B2EA2E40D3C5}"/>
                </a:ext>
              </a:extLst>
            </p:cNvPr>
            <p:cNvSpPr/>
            <p:nvPr/>
          </p:nvSpPr>
          <p:spPr>
            <a:xfrm>
              <a:off x="5330675" y="2682685"/>
              <a:ext cx="1610441" cy="369332"/>
            </a:xfrm>
            <a:prstGeom prst="rect">
              <a:avLst/>
            </a:prstGeom>
          </p:spPr>
          <p:txBody>
            <a:bodyPr wrap="none">
              <a:spAutoFit/>
            </a:bodyPr>
            <a:lstStyle/>
            <a:p>
              <a:r>
                <a:rPr lang="en-US" altLang="zh-CN" sz="1200" b="1" dirty="0">
                  <a:latin typeface="微软雅黑" panose="020B0503020204020204" pitchFamily="34" charset="-122"/>
                  <a:ea typeface="微软雅黑" panose="020B0503020204020204" pitchFamily="34" charset="-122"/>
                </a:rPr>
                <a:t>MBTI</a:t>
              </a:r>
              <a:r>
                <a:rPr lang="zh-CN" altLang="en-US" sz="1200" b="1" dirty="0">
                  <a:latin typeface="微软雅黑" panose="020B0503020204020204" pitchFamily="34" charset="-122"/>
                  <a:ea typeface="微软雅黑" panose="020B0503020204020204" pitchFamily="34" charset="-122"/>
                </a:rPr>
                <a:t>人格类型</a:t>
              </a:r>
              <a:endParaRPr lang="zh-CN" altLang="en-US" sz="1200" dirty="0"/>
            </a:p>
          </p:txBody>
        </p:sp>
        <p:sp>
          <p:nvSpPr>
            <p:cNvPr id="6" name="矩形 5">
              <a:extLst>
                <a:ext uri="{FF2B5EF4-FFF2-40B4-BE49-F238E27FC236}">
                  <a16:creationId xmlns:a16="http://schemas.microsoft.com/office/drawing/2014/main" id="{F262C6D3-997A-47A2-92C3-C8E0723720B5}"/>
                </a:ext>
              </a:extLst>
            </p:cNvPr>
            <p:cNvSpPr/>
            <p:nvPr/>
          </p:nvSpPr>
          <p:spPr>
            <a:xfrm>
              <a:off x="1113275" y="1912688"/>
              <a:ext cx="3939539" cy="369332"/>
            </a:xfrm>
            <a:prstGeom prst="rect">
              <a:avLst/>
            </a:prstGeom>
          </p:spPr>
          <p:txBody>
            <a:bodyPr wrap="none">
              <a:spAutoFit/>
            </a:bodyPr>
            <a:lstStyle/>
            <a:p>
              <a:r>
                <a:rPr lang="zh-CN" altLang="zh-CN" sz="1200" dirty="0">
                  <a:latin typeface="微软雅黑" panose="020B0503020204020204" pitchFamily="34" charset="-122"/>
                  <a:ea typeface="微软雅黑" panose="020B0503020204020204" pitchFamily="34" charset="-122"/>
                </a:rPr>
                <a:t>指个体更倾向于接触外界还是与自我独处</a:t>
              </a:r>
              <a:endParaRPr lang="zh-CN" altLang="en-US" sz="12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B4233B58-0C52-4DD3-84F6-3EDB3B62F9D3}"/>
                </a:ext>
              </a:extLst>
            </p:cNvPr>
            <p:cNvSpPr/>
            <p:nvPr/>
          </p:nvSpPr>
          <p:spPr>
            <a:xfrm>
              <a:off x="7024844" y="1757108"/>
              <a:ext cx="3939539" cy="369332"/>
            </a:xfrm>
            <a:prstGeom prst="rect">
              <a:avLst/>
            </a:prstGeom>
          </p:spPr>
          <p:txBody>
            <a:bodyPr wrap="none">
              <a:spAutoFit/>
            </a:bodyPr>
            <a:lstStyle/>
            <a:p>
              <a:r>
                <a:rPr lang="zh-CN" altLang="zh-CN" sz="1200" dirty="0">
                  <a:latin typeface="微软雅黑" panose="020B0503020204020204" pitchFamily="34" charset="-122"/>
                  <a:ea typeface="微软雅黑" panose="020B0503020204020204" pitchFamily="34" charset="-122"/>
                </a:rPr>
                <a:t>偏好通过思考还是依赖主观感情做出决策</a:t>
              </a:r>
              <a:endParaRPr lang="zh-CN" altLang="en-US" sz="1200"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64B96DBB-BBEF-448E-898D-9ABECCF479A5}"/>
                </a:ext>
              </a:extLst>
            </p:cNvPr>
            <p:cNvSpPr/>
            <p:nvPr/>
          </p:nvSpPr>
          <p:spPr>
            <a:xfrm>
              <a:off x="1281091" y="3025670"/>
              <a:ext cx="3987503" cy="818259"/>
            </a:xfrm>
            <a:prstGeom prst="rect">
              <a:avLst/>
            </a:prstGeom>
          </p:spPr>
          <p:txBody>
            <a:bodyPr wrap="square">
              <a:spAutoFit/>
            </a:bodyPr>
            <a:lstStyle/>
            <a:p>
              <a:pPr>
                <a:lnSpc>
                  <a:spcPct val="150000"/>
                </a:lnSpc>
              </a:pPr>
              <a:r>
                <a:rPr lang="zh-CN" altLang="zh-CN" sz="1200" dirty="0">
                  <a:latin typeface="微软雅黑" panose="020B0503020204020204" pitchFamily="34" charset="-122"/>
                  <a:ea typeface="微软雅黑" panose="020B0503020204020204" pitchFamily="34" charset="-122"/>
                </a:rPr>
                <a:t>个体倾向于根据感知到的信息来进行决策还是根据事物之间的关系推理来做出决策</a:t>
              </a:r>
              <a:endParaRPr lang="zh-CN" altLang="en-US" sz="1200" dirty="0">
                <a:latin typeface="微软雅黑" panose="020B0503020204020204" pitchFamily="34" charset="-122"/>
                <a:ea typeface="微软雅黑" panose="020B0503020204020204" pitchFamily="34" charset="-122"/>
              </a:endParaRPr>
            </a:p>
          </p:txBody>
        </p:sp>
        <p:sp>
          <p:nvSpPr>
            <p:cNvPr id="58" name="矩形 57">
              <a:extLst>
                <a:ext uri="{FF2B5EF4-FFF2-40B4-BE49-F238E27FC236}">
                  <a16:creationId xmlns:a16="http://schemas.microsoft.com/office/drawing/2014/main" id="{0D1890FF-A662-402A-8B10-27AA7E863A8B}"/>
                </a:ext>
              </a:extLst>
            </p:cNvPr>
            <p:cNvSpPr/>
            <p:nvPr/>
          </p:nvSpPr>
          <p:spPr>
            <a:xfrm>
              <a:off x="7288795" y="2851961"/>
              <a:ext cx="3648686" cy="818259"/>
            </a:xfrm>
            <a:prstGeom prst="rect">
              <a:avLst/>
            </a:prstGeom>
          </p:spPr>
          <p:txBody>
            <a:bodyPr wrap="square">
              <a:spAutoFit/>
            </a:bodyPr>
            <a:lstStyle/>
            <a:p>
              <a:pPr>
                <a:lnSpc>
                  <a:spcPct val="150000"/>
                </a:lnSpc>
              </a:pPr>
              <a:r>
                <a:rPr lang="zh-CN" altLang="zh-CN" sz="1200" dirty="0">
                  <a:latin typeface="微软雅黑" panose="020B0503020204020204" pitchFamily="34" charset="-122"/>
                  <a:ea typeface="微软雅黑" panose="020B0503020204020204" pitchFamily="34" charset="-122"/>
                </a:rPr>
                <a:t>偏好</a:t>
              </a:r>
              <a:r>
                <a:rPr lang="zh-CN" altLang="en-US" sz="1200" dirty="0">
                  <a:latin typeface="微软雅黑" panose="020B0503020204020204" pitchFamily="34" charset="-122"/>
                  <a:ea typeface="微软雅黑" panose="020B0503020204020204" pitchFamily="34" charset="-122"/>
                </a:rPr>
                <a:t>快速做出决策还是充分收集信息后再做出决策</a:t>
              </a:r>
              <a:r>
                <a:rPr lang="zh-CN" altLang="zh-CN" sz="1200" dirty="0">
                  <a:latin typeface="微软雅黑" panose="020B0503020204020204" pitchFamily="34" charset="-122"/>
                  <a:ea typeface="微软雅黑" panose="020B0503020204020204" pitchFamily="34" charset="-122"/>
                </a:rPr>
                <a:t>决策</a:t>
              </a:r>
              <a:endParaRPr lang="zh-CN" altLang="en-US" sz="1200" dirty="0">
                <a:latin typeface="微软雅黑" panose="020B0503020204020204" pitchFamily="34" charset="-122"/>
                <a:ea typeface="微软雅黑" panose="020B0503020204020204" pitchFamily="34" charset="-122"/>
              </a:endParaRPr>
            </a:p>
          </p:txBody>
        </p:sp>
      </p:grpSp>
      <p:grpSp>
        <p:nvGrpSpPr>
          <p:cNvPr id="83" name="组合 82">
            <a:extLst>
              <a:ext uri="{FF2B5EF4-FFF2-40B4-BE49-F238E27FC236}">
                <a16:creationId xmlns:a16="http://schemas.microsoft.com/office/drawing/2014/main" id="{4F16BB3A-49E8-44E0-903F-ED70296EAB63}"/>
              </a:ext>
            </a:extLst>
          </p:cNvPr>
          <p:cNvGrpSpPr/>
          <p:nvPr/>
        </p:nvGrpSpPr>
        <p:grpSpPr>
          <a:xfrm>
            <a:off x="767577" y="3679059"/>
            <a:ext cx="5811676" cy="621229"/>
            <a:chOff x="1014549" y="3922983"/>
            <a:chExt cx="7748901" cy="828306"/>
          </a:xfrm>
        </p:grpSpPr>
        <p:sp>
          <p:nvSpPr>
            <p:cNvPr id="59" name="矩形: 圆角 58">
              <a:extLst>
                <a:ext uri="{FF2B5EF4-FFF2-40B4-BE49-F238E27FC236}">
                  <a16:creationId xmlns:a16="http://schemas.microsoft.com/office/drawing/2014/main" id="{690E7564-6D29-4421-AEE6-398196F32B60}"/>
                </a:ext>
              </a:extLst>
            </p:cNvPr>
            <p:cNvSpPr/>
            <p:nvPr/>
          </p:nvSpPr>
          <p:spPr>
            <a:xfrm>
              <a:off x="1014549" y="3972944"/>
              <a:ext cx="2003259" cy="75647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lnSpc>
                  <a:spcPct val="150000"/>
                </a:lnSpc>
              </a:pPr>
              <a:r>
                <a:rPr lang="zh-CN" altLang="en-US" sz="1350" b="1" dirty="0">
                  <a:latin typeface="微软雅黑" panose="020B0503020204020204" pitchFamily="34" charset="-122"/>
                  <a:ea typeface="微软雅黑" panose="020B0503020204020204" pitchFamily="34" charset="-122"/>
                </a:rPr>
                <a:t>反驳型说服策略</a:t>
              </a:r>
              <a:endParaRPr lang="zh-CN" altLang="en-US" sz="1350" b="1" dirty="0"/>
            </a:p>
          </p:txBody>
        </p:sp>
        <p:cxnSp>
          <p:nvCxnSpPr>
            <p:cNvPr id="61" name="直接箭头连接符 60">
              <a:extLst>
                <a:ext uri="{FF2B5EF4-FFF2-40B4-BE49-F238E27FC236}">
                  <a16:creationId xmlns:a16="http://schemas.microsoft.com/office/drawing/2014/main" id="{AF377174-DFCC-456B-B7E6-FEA59DBA17D4}"/>
                </a:ext>
              </a:extLst>
            </p:cNvPr>
            <p:cNvCxnSpPr>
              <a:cxnSpLocks/>
              <a:stCxn id="59" idx="3"/>
            </p:cNvCxnSpPr>
            <p:nvPr/>
          </p:nvCxnSpPr>
          <p:spPr>
            <a:xfrm>
              <a:off x="3017808" y="4351181"/>
              <a:ext cx="252000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a16="http://schemas.microsoft.com/office/drawing/2014/main" id="{8433A047-2519-4042-94D4-636E0C52A7A6}"/>
                </a:ext>
              </a:extLst>
            </p:cNvPr>
            <p:cNvSpPr txBox="1"/>
            <p:nvPr/>
          </p:nvSpPr>
          <p:spPr>
            <a:xfrm>
              <a:off x="3311349" y="3948634"/>
              <a:ext cx="2106369" cy="400109"/>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直接驳斥相反看法</a:t>
              </a:r>
            </a:p>
          </p:txBody>
        </p:sp>
        <p:grpSp>
          <p:nvGrpSpPr>
            <p:cNvPr id="72" name="组合 39">
              <a:extLst>
                <a:ext uri="{FF2B5EF4-FFF2-40B4-BE49-F238E27FC236}">
                  <a16:creationId xmlns:a16="http://schemas.microsoft.com/office/drawing/2014/main" id="{AB41FE13-E074-43EF-88CC-392CCAA86DD2}"/>
                </a:ext>
              </a:extLst>
            </p:cNvPr>
            <p:cNvGrpSpPr>
              <a:grpSpLocks/>
            </p:cNvGrpSpPr>
            <p:nvPr/>
          </p:nvGrpSpPr>
          <p:grpSpPr bwMode="auto">
            <a:xfrm>
              <a:off x="5930357" y="3922983"/>
              <a:ext cx="432000" cy="432000"/>
              <a:chOff x="4897736" y="4969415"/>
              <a:chExt cx="329426" cy="298528"/>
            </a:xfrm>
            <a:solidFill>
              <a:schemeClr val="bg1">
                <a:lumMod val="50000"/>
              </a:schemeClr>
            </a:solidFill>
          </p:grpSpPr>
          <p:sp>
            <p:nvSpPr>
              <p:cNvPr id="73" name="饼形 4">
                <a:extLst>
                  <a:ext uri="{FF2B5EF4-FFF2-40B4-BE49-F238E27FC236}">
                    <a16:creationId xmlns:a16="http://schemas.microsoft.com/office/drawing/2014/main" id="{0109B17B-7354-45C7-808A-E4C4DF8D9D0C}"/>
                  </a:ext>
                </a:extLst>
              </p:cNvPr>
              <p:cNvSpPr/>
              <p:nvPr/>
            </p:nvSpPr>
            <p:spPr>
              <a:xfrm>
                <a:off x="4897736" y="5113917"/>
                <a:ext cx="329426" cy="154026"/>
              </a:xfrm>
              <a:custGeom>
                <a:avLst/>
                <a:gdLst/>
                <a:ahLst/>
                <a:cxnLst/>
                <a:rect l="l" t="t" r="r" b="b"/>
                <a:pathLst>
                  <a:path w="329426" h="153821">
                    <a:moveTo>
                      <a:pt x="218661" y="0"/>
                    </a:moveTo>
                    <a:cubicBezTo>
                      <a:pt x="283412" y="20853"/>
                      <a:pt x="329426" y="81963"/>
                      <a:pt x="329426" y="153821"/>
                    </a:cubicBezTo>
                    <a:lnTo>
                      <a:pt x="173519" y="153821"/>
                    </a:lnTo>
                    <a:lnTo>
                      <a:pt x="187220" y="111291"/>
                    </a:lnTo>
                    <a:lnTo>
                      <a:pt x="168171" y="52162"/>
                    </a:lnTo>
                    <a:lnTo>
                      <a:pt x="186227" y="32667"/>
                    </a:lnTo>
                    <a:lnTo>
                      <a:pt x="173291" y="18700"/>
                    </a:lnTo>
                    <a:cubicBezTo>
                      <a:pt x="190726" y="18073"/>
                      <a:pt x="206485" y="11202"/>
                      <a:pt x="218661" y="0"/>
                    </a:cubicBezTo>
                    <a:close/>
                    <a:moveTo>
                      <a:pt x="110766" y="0"/>
                    </a:moveTo>
                    <a:cubicBezTo>
                      <a:pt x="122387" y="10691"/>
                      <a:pt x="137270" y="17437"/>
                      <a:pt x="153823" y="18290"/>
                    </a:cubicBezTo>
                    <a:lnTo>
                      <a:pt x="140508" y="32667"/>
                    </a:lnTo>
                    <a:lnTo>
                      <a:pt x="158040" y="51597"/>
                    </a:lnTo>
                    <a:lnTo>
                      <a:pt x="138808" y="111291"/>
                    </a:lnTo>
                    <a:lnTo>
                      <a:pt x="152510" y="153821"/>
                    </a:lnTo>
                    <a:lnTo>
                      <a:pt x="0" y="153821"/>
                    </a:lnTo>
                    <a:cubicBezTo>
                      <a:pt x="0" y="81963"/>
                      <a:pt x="46015" y="20853"/>
                      <a:pt x="110766" y="0"/>
                    </a:cubicBezTo>
                    <a:close/>
                  </a:path>
                </a:pathLst>
              </a:cu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74" name="椭圆 73">
                <a:extLst>
                  <a:ext uri="{FF2B5EF4-FFF2-40B4-BE49-F238E27FC236}">
                    <a16:creationId xmlns:a16="http://schemas.microsoft.com/office/drawing/2014/main" id="{414DCDA1-268F-41F4-B722-C6E637B01D10}"/>
                  </a:ext>
                </a:extLst>
              </p:cNvPr>
              <p:cNvSpPr/>
              <p:nvPr/>
            </p:nvSpPr>
            <p:spPr>
              <a:xfrm>
                <a:off x="4984844" y="4969415"/>
                <a:ext cx="150458" cy="150851"/>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p>
            </p:txBody>
          </p:sp>
        </p:grpSp>
        <p:sp>
          <p:nvSpPr>
            <p:cNvPr id="75" name="文本框 74">
              <a:extLst>
                <a:ext uri="{FF2B5EF4-FFF2-40B4-BE49-F238E27FC236}">
                  <a16:creationId xmlns:a16="http://schemas.microsoft.com/office/drawing/2014/main" id="{F4303940-93B7-41AF-B2E3-23FC645B0E0B}"/>
                </a:ext>
              </a:extLst>
            </p:cNvPr>
            <p:cNvSpPr txBox="1"/>
            <p:nvPr/>
          </p:nvSpPr>
          <p:spPr>
            <a:xfrm>
              <a:off x="5896189" y="4351180"/>
              <a:ext cx="664961" cy="400109"/>
            </a:xfrm>
            <a:prstGeom prst="rect">
              <a:avLst/>
            </a:prstGeom>
            <a:noFill/>
          </p:spPr>
          <p:txBody>
            <a:bodyPr wrap="square" rtlCol="0">
              <a:spAutoFit/>
            </a:bodyPr>
            <a:lstStyle/>
            <a:p>
              <a:r>
                <a:rPr lang="en-US" altLang="zh-CN" sz="1350" dirty="0">
                  <a:latin typeface="Times New Roman" panose="02020603050405020304" pitchFamily="18" charset="0"/>
                  <a:ea typeface="微软雅黑" panose="020B0503020204020204" pitchFamily="34" charset="-122"/>
                  <a:cs typeface="Times New Roman" panose="02020603050405020304" pitchFamily="18" charset="0"/>
                </a:rPr>
                <a:t>J</a:t>
              </a:r>
              <a:r>
                <a:rPr lang="zh-CN" altLang="en-US" sz="1350" dirty="0">
                  <a:latin typeface="Times New Roman" panose="02020603050405020304" pitchFamily="18" charset="0"/>
                  <a:ea typeface="微软雅黑" panose="020B0503020204020204" pitchFamily="34" charset="-122"/>
                  <a:cs typeface="Times New Roman" panose="02020603050405020304" pitchFamily="18" charset="0"/>
                </a:rPr>
                <a:t>型</a:t>
              </a:r>
            </a:p>
          </p:txBody>
        </p:sp>
        <p:sp>
          <p:nvSpPr>
            <p:cNvPr id="76" name="文本框 75">
              <a:extLst>
                <a:ext uri="{FF2B5EF4-FFF2-40B4-BE49-F238E27FC236}">
                  <a16:creationId xmlns:a16="http://schemas.microsoft.com/office/drawing/2014/main" id="{F10FE78D-7E36-46D6-A089-B9DC77CC8D2F}"/>
                </a:ext>
              </a:extLst>
            </p:cNvPr>
            <p:cNvSpPr txBox="1"/>
            <p:nvPr/>
          </p:nvSpPr>
          <p:spPr>
            <a:xfrm>
              <a:off x="6657081" y="3974744"/>
              <a:ext cx="2106369" cy="400110"/>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偏好快速做出决策</a:t>
              </a:r>
            </a:p>
          </p:txBody>
        </p:sp>
      </p:grpSp>
      <p:grpSp>
        <p:nvGrpSpPr>
          <p:cNvPr id="84" name="组合 83">
            <a:extLst>
              <a:ext uri="{FF2B5EF4-FFF2-40B4-BE49-F238E27FC236}">
                <a16:creationId xmlns:a16="http://schemas.microsoft.com/office/drawing/2014/main" id="{B3CA7232-946B-4559-A173-8104ACB0E2AF}"/>
              </a:ext>
            </a:extLst>
          </p:cNvPr>
          <p:cNvGrpSpPr/>
          <p:nvPr/>
        </p:nvGrpSpPr>
        <p:grpSpPr>
          <a:xfrm>
            <a:off x="772207" y="4505266"/>
            <a:ext cx="6877121" cy="625817"/>
            <a:chOff x="1014166" y="4783185"/>
            <a:chExt cx="9169494" cy="834421"/>
          </a:xfrm>
        </p:grpSpPr>
        <p:sp>
          <p:nvSpPr>
            <p:cNvPr id="60" name="矩形: 圆角 59">
              <a:extLst>
                <a:ext uri="{FF2B5EF4-FFF2-40B4-BE49-F238E27FC236}">
                  <a16:creationId xmlns:a16="http://schemas.microsoft.com/office/drawing/2014/main" id="{0FEBF19B-F128-4AB1-A0EE-0C29312875C8}"/>
                </a:ext>
              </a:extLst>
            </p:cNvPr>
            <p:cNvSpPr/>
            <p:nvPr/>
          </p:nvSpPr>
          <p:spPr>
            <a:xfrm>
              <a:off x="1014166" y="4800028"/>
              <a:ext cx="2003259" cy="75647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lnSpc>
                  <a:spcPct val="150000"/>
                </a:lnSpc>
              </a:pPr>
              <a:r>
                <a:rPr lang="zh-CN" altLang="en-US" sz="1350" b="1" dirty="0">
                  <a:latin typeface="微软雅黑" panose="020B0503020204020204" pitchFamily="34" charset="-122"/>
                  <a:ea typeface="微软雅黑" panose="020B0503020204020204" pitchFamily="34" charset="-122"/>
                </a:rPr>
                <a:t>诊断型说服策略</a:t>
              </a:r>
              <a:endParaRPr lang="zh-CN" altLang="en-US" sz="1350" b="1" dirty="0"/>
            </a:p>
          </p:txBody>
        </p:sp>
        <p:cxnSp>
          <p:nvCxnSpPr>
            <p:cNvPr id="64" name="直接箭头连接符 63">
              <a:extLst>
                <a:ext uri="{FF2B5EF4-FFF2-40B4-BE49-F238E27FC236}">
                  <a16:creationId xmlns:a16="http://schemas.microsoft.com/office/drawing/2014/main" id="{07A02702-7C75-4E27-94BE-A9B2EA2A0775}"/>
                </a:ext>
              </a:extLst>
            </p:cNvPr>
            <p:cNvCxnSpPr>
              <a:cxnSpLocks/>
              <a:stCxn id="60" idx="3"/>
            </p:cNvCxnSpPr>
            <p:nvPr/>
          </p:nvCxnSpPr>
          <p:spPr>
            <a:xfrm>
              <a:off x="3017425" y="5178265"/>
              <a:ext cx="252000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文本框 64">
              <a:extLst>
                <a:ext uri="{FF2B5EF4-FFF2-40B4-BE49-F238E27FC236}">
                  <a16:creationId xmlns:a16="http://schemas.microsoft.com/office/drawing/2014/main" id="{D4661BAE-387C-4D5F-AC9A-C643AD36EF65}"/>
                </a:ext>
              </a:extLst>
            </p:cNvPr>
            <p:cNvSpPr txBox="1"/>
            <p:nvPr/>
          </p:nvSpPr>
          <p:spPr>
            <a:xfrm>
              <a:off x="3560504" y="4783185"/>
              <a:ext cx="1770171" cy="400107"/>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提供更多信息</a:t>
              </a:r>
            </a:p>
          </p:txBody>
        </p:sp>
        <p:grpSp>
          <p:nvGrpSpPr>
            <p:cNvPr id="77" name="组合 39">
              <a:extLst>
                <a:ext uri="{FF2B5EF4-FFF2-40B4-BE49-F238E27FC236}">
                  <a16:creationId xmlns:a16="http://schemas.microsoft.com/office/drawing/2014/main" id="{3A13229F-638B-4B50-8AEA-010434F23EB8}"/>
                </a:ext>
              </a:extLst>
            </p:cNvPr>
            <p:cNvGrpSpPr>
              <a:grpSpLocks/>
            </p:cNvGrpSpPr>
            <p:nvPr/>
          </p:nvGrpSpPr>
          <p:grpSpPr bwMode="auto">
            <a:xfrm>
              <a:off x="5934760" y="4789301"/>
              <a:ext cx="432000" cy="432000"/>
              <a:chOff x="4897736" y="4969415"/>
              <a:chExt cx="329426" cy="298528"/>
            </a:xfrm>
            <a:solidFill>
              <a:schemeClr val="bg1">
                <a:lumMod val="50000"/>
              </a:schemeClr>
            </a:solidFill>
          </p:grpSpPr>
          <p:sp>
            <p:nvSpPr>
              <p:cNvPr id="78" name="饼形 4">
                <a:extLst>
                  <a:ext uri="{FF2B5EF4-FFF2-40B4-BE49-F238E27FC236}">
                    <a16:creationId xmlns:a16="http://schemas.microsoft.com/office/drawing/2014/main" id="{52519138-33DD-45E0-A3F4-846316A9FEC1}"/>
                  </a:ext>
                </a:extLst>
              </p:cNvPr>
              <p:cNvSpPr/>
              <p:nvPr/>
            </p:nvSpPr>
            <p:spPr>
              <a:xfrm>
                <a:off x="4897736" y="5113917"/>
                <a:ext cx="329426" cy="154026"/>
              </a:xfrm>
              <a:custGeom>
                <a:avLst/>
                <a:gdLst/>
                <a:ahLst/>
                <a:cxnLst/>
                <a:rect l="l" t="t" r="r" b="b"/>
                <a:pathLst>
                  <a:path w="329426" h="153821">
                    <a:moveTo>
                      <a:pt x="218661" y="0"/>
                    </a:moveTo>
                    <a:cubicBezTo>
                      <a:pt x="283412" y="20853"/>
                      <a:pt x="329426" y="81963"/>
                      <a:pt x="329426" y="153821"/>
                    </a:cubicBezTo>
                    <a:lnTo>
                      <a:pt x="173519" y="153821"/>
                    </a:lnTo>
                    <a:lnTo>
                      <a:pt x="187220" y="111291"/>
                    </a:lnTo>
                    <a:lnTo>
                      <a:pt x="168171" y="52162"/>
                    </a:lnTo>
                    <a:lnTo>
                      <a:pt x="186227" y="32667"/>
                    </a:lnTo>
                    <a:lnTo>
                      <a:pt x="173291" y="18700"/>
                    </a:lnTo>
                    <a:cubicBezTo>
                      <a:pt x="190726" y="18073"/>
                      <a:pt x="206485" y="11202"/>
                      <a:pt x="218661" y="0"/>
                    </a:cubicBezTo>
                    <a:close/>
                    <a:moveTo>
                      <a:pt x="110766" y="0"/>
                    </a:moveTo>
                    <a:cubicBezTo>
                      <a:pt x="122387" y="10691"/>
                      <a:pt x="137270" y="17437"/>
                      <a:pt x="153823" y="18290"/>
                    </a:cubicBezTo>
                    <a:lnTo>
                      <a:pt x="140508" y="32667"/>
                    </a:lnTo>
                    <a:lnTo>
                      <a:pt x="158040" y="51597"/>
                    </a:lnTo>
                    <a:lnTo>
                      <a:pt x="138808" y="111291"/>
                    </a:lnTo>
                    <a:lnTo>
                      <a:pt x="152510" y="153821"/>
                    </a:lnTo>
                    <a:lnTo>
                      <a:pt x="0" y="153821"/>
                    </a:lnTo>
                    <a:cubicBezTo>
                      <a:pt x="0" y="81963"/>
                      <a:pt x="46015" y="20853"/>
                      <a:pt x="110766" y="0"/>
                    </a:cubicBezTo>
                    <a:close/>
                  </a:path>
                </a:pathLst>
              </a:cu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79" name="椭圆 78">
                <a:extLst>
                  <a:ext uri="{FF2B5EF4-FFF2-40B4-BE49-F238E27FC236}">
                    <a16:creationId xmlns:a16="http://schemas.microsoft.com/office/drawing/2014/main" id="{94B8CAB1-1AD6-4CD2-9633-C73D7A99D9FF}"/>
                  </a:ext>
                </a:extLst>
              </p:cNvPr>
              <p:cNvSpPr/>
              <p:nvPr/>
            </p:nvSpPr>
            <p:spPr>
              <a:xfrm>
                <a:off x="4984844" y="4969415"/>
                <a:ext cx="150458" cy="150851"/>
              </a:xfrm>
              <a:prstGeom prst="ellipse">
                <a:avLst/>
              </a:prstGeom>
              <a:solidFill>
                <a:srgbClr val="18171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p>
            </p:txBody>
          </p:sp>
        </p:grpSp>
        <p:sp>
          <p:nvSpPr>
            <p:cNvPr id="80" name="文本框 79">
              <a:extLst>
                <a:ext uri="{FF2B5EF4-FFF2-40B4-BE49-F238E27FC236}">
                  <a16:creationId xmlns:a16="http://schemas.microsoft.com/office/drawing/2014/main" id="{0506E98D-FFB1-473D-BEB6-502F1CDAF434}"/>
                </a:ext>
              </a:extLst>
            </p:cNvPr>
            <p:cNvSpPr txBox="1"/>
            <p:nvPr/>
          </p:nvSpPr>
          <p:spPr>
            <a:xfrm>
              <a:off x="5900594" y="5217499"/>
              <a:ext cx="640036" cy="400107"/>
            </a:xfrm>
            <a:prstGeom prst="rect">
              <a:avLst/>
            </a:prstGeom>
            <a:noFill/>
          </p:spPr>
          <p:txBody>
            <a:bodyPr wrap="square" rtlCol="0">
              <a:spAutoFit/>
            </a:bodyPr>
            <a:lstStyle/>
            <a:p>
              <a:r>
                <a:rPr lang="en-US" altLang="zh-CN" sz="1350"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1350" dirty="0">
                  <a:latin typeface="Times New Roman" panose="02020603050405020304" pitchFamily="18" charset="0"/>
                  <a:ea typeface="微软雅黑" panose="020B0503020204020204" pitchFamily="34" charset="-122"/>
                  <a:cs typeface="Times New Roman" panose="02020603050405020304" pitchFamily="18" charset="0"/>
                </a:rPr>
                <a:t>型</a:t>
              </a:r>
            </a:p>
          </p:txBody>
        </p:sp>
        <p:sp>
          <p:nvSpPr>
            <p:cNvPr id="81" name="文本框 80">
              <a:extLst>
                <a:ext uri="{FF2B5EF4-FFF2-40B4-BE49-F238E27FC236}">
                  <a16:creationId xmlns:a16="http://schemas.microsoft.com/office/drawing/2014/main" id="{9DD0AEF6-0979-464C-BB48-7C1BEC4490A7}"/>
                </a:ext>
              </a:extLst>
            </p:cNvPr>
            <p:cNvSpPr txBox="1"/>
            <p:nvPr/>
          </p:nvSpPr>
          <p:spPr>
            <a:xfrm>
              <a:off x="6661484" y="4878639"/>
              <a:ext cx="3522176" cy="400108"/>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偏好充分收集信息做出谨慎判断</a:t>
              </a:r>
            </a:p>
          </p:txBody>
        </p:sp>
      </p:grpSp>
    </p:spTree>
    <p:extLst>
      <p:ext uri="{BB962C8B-B14F-4D97-AF65-F5344CB8AC3E}">
        <p14:creationId xmlns:p14="http://schemas.microsoft.com/office/powerpoint/2010/main" val="3970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500" fill="hold"/>
                                        <p:tgtEl>
                                          <p:spTgt spid="82"/>
                                        </p:tgtEl>
                                        <p:attrNameLst>
                                          <p:attrName>ppt_w</p:attrName>
                                        </p:attrNameLst>
                                      </p:cBhvr>
                                      <p:tavLst>
                                        <p:tav tm="0">
                                          <p:val>
                                            <p:fltVal val="0"/>
                                          </p:val>
                                        </p:tav>
                                        <p:tav tm="100000">
                                          <p:val>
                                            <p:strVal val="#ppt_w"/>
                                          </p:val>
                                        </p:tav>
                                      </p:tavLst>
                                    </p:anim>
                                    <p:anim calcmode="lin" valueType="num">
                                      <p:cBhvr>
                                        <p:cTn id="8" dur="500" fill="hold"/>
                                        <p:tgtEl>
                                          <p:spTgt spid="82"/>
                                        </p:tgtEl>
                                        <p:attrNameLst>
                                          <p:attrName>ppt_h</p:attrName>
                                        </p:attrNameLst>
                                      </p:cBhvr>
                                      <p:tavLst>
                                        <p:tav tm="0">
                                          <p:val>
                                            <p:fltVal val="0"/>
                                          </p:val>
                                        </p:tav>
                                        <p:tav tm="100000">
                                          <p:val>
                                            <p:strVal val="#ppt_h"/>
                                          </p:val>
                                        </p:tav>
                                      </p:tavLst>
                                    </p:anim>
                                    <p:animEffect transition="in" filter="fade">
                                      <p:cBhvr>
                                        <p:cTn id="9" dur="500"/>
                                        <p:tgtEl>
                                          <p:spTgt spid="8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83"/>
                                        </p:tgtEl>
                                        <p:attrNameLst>
                                          <p:attrName>style.visibility</p:attrName>
                                        </p:attrNameLst>
                                      </p:cBhvr>
                                      <p:to>
                                        <p:strVal val="visible"/>
                                      </p:to>
                                    </p:set>
                                    <p:animEffect transition="in" filter="wipe(left)">
                                      <p:cBhvr>
                                        <p:cTn id="14" dur="500"/>
                                        <p:tgtEl>
                                          <p:spTgt spid="83"/>
                                        </p:tgtEl>
                                      </p:cBhvr>
                                    </p:animEffect>
                                  </p:childTnLst>
                                </p:cTn>
                              </p:par>
                              <p:par>
                                <p:cTn id="15" presetID="22" presetClass="entr" presetSubtype="8"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animEffect transition="in" filter="wipe(left)">
                                      <p:cBhvr>
                                        <p:cTn id="17" dur="500"/>
                                        <p:tgtEl>
                                          <p:spTgt spid="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649271" y="545622"/>
            <a:ext cx="3523300" cy="458908"/>
          </a:xfrm>
          <a:prstGeom prst="rect">
            <a:avLst/>
          </a:prstGeom>
          <a:noFill/>
        </p:spPr>
        <p:txBody>
          <a:bodyPr wrap="square">
            <a:spAutoFit/>
          </a:bodyPr>
          <a:lstStyle/>
          <a:p>
            <a:pPr>
              <a:lnSpc>
                <a:spcPct val="150000"/>
              </a:lnSpc>
              <a:spcBef>
                <a:spcPts val="750"/>
              </a:spcBef>
              <a:defRPr/>
            </a:pPr>
            <a:r>
              <a:rPr lang="zh-CN" altLang="en-US" b="1" dirty="0">
                <a:solidFill>
                  <a:prstClr val="white"/>
                </a:solidFill>
                <a:latin typeface="微软雅黑" panose="020B0503020204020204" pitchFamily="34" charset="-122"/>
                <a:ea typeface="微软雅黑" panose="020B0503020204020204" pitchFamily="34" charset="-122"/>
              </a:rPr>
              <a:t>健康信息证据类型的调节作用</a:t>
            </a:r>
          </a:p>
        </p:txBody>
      </p:sp>
      <p:sp>
        <p:nvSpPr>
          <p:cNvPr id="34" name="内容占位符 2">
            <a:extLst>
              <a:ext uri="{FF2B5EF4-FFF2-40B4-BE49-F238E27FC236}">
                <a16:creationId xmlns:a16="http://schemas.microsoft.com/office/drawing/2014/main" id="{EF733AE1-F875-4619-9EC2-661512017DA5}"/>
              </a:ext>
            </a:extLst>
          </p:cNvPr>
          <p:cNvSpPr txBox="1">
            <a:spLocks/>
          </p:cNvSpPr>
          <p:nvPr/>
        </p:nvSpPr>
        <p:spPr>
          <a:xfrm>
            <a:off x="195604" y="388802"/>
            <a:ext cx="1453667" cy="359228"/>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lang="zh-CN" altLang="en-US" sz="2400"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800" b="1" dirty="0">
                <a:latin typeface="Arial Black" panose="020B0A04020102020204" pitchFamily="34" charset="0"/>
                <a:ea typeface="微软雅黑" panose="020B0503020204020204" pitchFamily="34" charset="-122"/>
              </a:rPr>
              <a:t>2.6</a:t>
            </a:r>
            <a:endParaRPr lang="zh-CN" altLang="en-US" sz="1800" b="1" dirty="0">
              <a:latin typeface="Arial Black" panose="020B0A04020102020204" pitchFamily="34" charset="0"/>
              <a:ea typeface="微软雅黑" panose="020B0503020204020204" pitchFamily="34" charset="-122"/>
            </a:endParaRPr>
          </a:p>
        </p:txBody>
      </p:sp>
      <p:grpSp>
        <p:nvGrpSpPr>
          <p:cNvPr id="13" name="组合 12">
            <a:extLst>
              <a:ext uri="{FF2B5EF4-FFF2-40B4-BE49-F238E27FC236}">
                <a16:creationId xmlns:a16="http://schemas.microsoft.com/office/drawing/2014/main" id="{6E99CFF8-0C40-4B9F-A8DF-A3C23E9DF848}"/>
              </a:ext>
            </a:extLst>
          </p:cNvPr>
          <p:cNvGrpSpPr/>
          <p:nvPr/>
        </p:nvGrpSpPr>
        <p:grpSpPr>
          <a:xfrm>
            <a:off x="760911" y="5339657"/>
            <a:ext cx="7622177" cy="546020"/>
            <a:chOff x="1014549" y="4081712"/>
            <a:chExt cx="10162902" cy="728027"/>
          </a:xfrm>
        </p:grpSpPr>
        <p:sp>
          <p:nvSpPr>
            <p:cNvPr id="35" name="矩形: 圆角 34">
              <a:extLst>
                <a:ext uri="{FF2B5EF4-FFF2-40B4-BE49-F238E27FC236}">
                  <a16:creationId xmlns:a16="http://schemas.microsoft.com/office/drawing/2014/main" id="{CFBF4F81-CB4B-4146-8370-56ECDFD60468}"/>
                </a:ext>
              </a:extLst>
            </p:cNvPr>
            <p:cNvSpPr/>
            <p:nvPr/>
          </p:nvSpPr>
          <p:spPr>
            <a:xfrm>
              <a:off x="1506389" y="4081712"/>
              <a:ext cx="9671062" cy="728027"/>
            </a:xfrm>
            <a:prstGeom prst="roundRect">
              <a:avLst/>
            </a:prstGeom>
            <a:solidFill>
              <a:schemeClr val="accent2">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chemeClr val="bg1"/>
                </a:solidFill>
              </a:endParaRPr>
            </a:p>
          </p:txBody>
        </p:sp>
        <p:sp>
          <p:nvSpPr>
            <p:cNvPr id="12" name="矩形: 圆角 11">
              <a:extLst>
                <a:ext uri="{FF2B5EF4-FFF2-40B4-BE49-F238E27FC236}">
                  <a16:creationId xmlns:a16="http://schemas.microsoft.com/office/drawing/2014/main" id="{9A3048D9-9A9E-46EA-B502-845675653CE4}"/>
                </a:ext>
              </a:extLst>
            </p:cNvPr>
            <p:cNvSpPr/>
            <p:nvPr/>
          </p:nvSpPr>
          <p:spPr>
            <a:xfrm>
              <a:off x="1014549" y="4081712"/>
              <a:ext cx="1262843" cy="728027"/>
            </a:xfrm>
            <a:prstGeom prst="roundRect">
              <a:avLst/>
            </a:prstGeom>
            <a:solidFill>
              <a:srgbClr val="FF99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H5</a:t>
              </a:r>
              <a:endParaRPr lang="zh-CN" altLang="en-US" sz="1600" b="1" dirty="0">
                <a:solidFill>
                  <a:schemeClr val="bg1"/>
                </a:solidFill>
              </a:endParaRPr>
            </a:p>
          </p:txBody>
        </p:sp>
        <p:sp>
          <p:nvSpPr>
            <p:cNvPr id="11" name="矩形 10">
              <a:extLst>
                <a:ext uri="{FF2B5EF4-FFF2-40B4-BE49-F238E27FC236}">
                  <a16:creationId xmlns:a16="http://schemas.microsoft.com/office/drawing/2014/main" id="{5646B90E-6F62-4245-A154-DC633CACF2A5}"/>
                </a:ext>
              </a:extLst>
            </p:cNvPr>
            <p:cNvSpPr/>
            <p:nvPr/>
          </p:nvSpPr>
          <p:spPr>
            <a:xfrm>
              <a:off x="2146052" y="4177081"/>
              <a:ext cx="7696978" cy="503215"/>
            </a:xfrm>
            <a:prstGeom prst="rect">
              <a:avLst/>
            </a:prstGeom>
          </p:spPr>
          <p:txBody>
            <a:bodyPr wrap="none">
              <a:spAutoFit/>
            </a:bodyPr>
            <a:lstStyle/>
            <a:p>
              <a:pPr indent="200020" algn="just">
                <a:lnSpc>
                  <a:spcPct val="150000"/>
                </a:lnSpc>
              </a:pPr>
              <a:r>
                <a:rPr lang="zh-CN" altLang="en-US"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证据类型在劝说性健康信息说服策略对受众态度的影响中起调节作用</a:t>
              </a:r>
              <a:endPar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45" name="组合 44">
            <a:extLst>
              <a:ext uri="{FF2B5EF4-FFF2-40B4-BE49-F238E27FC236}">
                <a16:creationId xmlns:a16="http://schemas.microsoft.com/office/drawing/2014/main" id="{404501C8-04DC-4D70-BCA2-7C7B5DC08BA4}"/>
              </a:ext>
            </a:extLst>
          </p:cNvPr>
          <p:cNvGrpSpPr/>
          <p:nvPr/>
        </p:nvGrpSpPr>
        <p:grpSpPr>
          <a:xfrm>
            <a:off x="676504" y="1518343"/>
            <a:ext cx="7979816" cy="1581330"/>
            <a:chOff x="3590716" y="1580107"/>
            <a:chExt cx="7898825" cy="1054564"/>
          </a:xfrm>
        </p:grpSpPr>
        <p:sp>
          <p:nvSpPr>
            <p:cNvPr id="46" name="矩形: 圆角 45">
              <a:extLst>
                <a:ext uri="{FF2B5EF4-FFF2-40B4-BE49-F238E27FC236}">
                  <a16:creationId xmlns:a16="http://schemas.microsoft.com/office/drawing/2014/main" id="{7C993E20-E1B9-48E2-859C-F62A0646080D}"/>
                </a:ext>
              </a:extLst>
            </p:cNvPr>
            <p:cNvSpPr/>
            <p:nvPr/>
          </p:nvSpPr>
          <p:spPr>
            <a:xfrm>
              <a:off x="4504031" y="1580107"/>
              <a:ext cx="6985510" cy="1054564"/>
            </a:xfrm>
            <a:prstGeom prst="roundRect">
              <a:avLst/>
            </a:prstGeom>
            <a:noFill/>
            <a:ln>
              <a:solidFill>
                <a:srgbClr val="1F48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0" name="矩形: 圆角 49">
              <a:extLst>
                <a:ext uri="{FF2B5EF4-FFF2-40B4-BE49-F238E27FC236}">
                  <a16:creationId xmlns:a16="http://schemas.microsoft.com/office/drawing/2014/main" id="{958FF6B1-4C94-4F4A-891F-7B2F5EEA2196}"/>
                </a:ext>
              </a:extLst>
            </p:cNvPr>
            <p:cNvSpPr/>
            <p:nvPr/>
          </p:nvSpPr>
          <p:spPr>
            <a:xfrm>
              <a:off x="3590716" y="1580107"/>
              <a:ext cx="1190227" cy="1054564"/>
            </a:xfrm>
            <a:prstGeom prst="roundRect">
              <a:avLst/>
            </a:pr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数据型证据</a:t>
              </a:r>
              <a:endParaRPr lang="zh-CN" altLang="en-US" sz="1400" b="1" dirty="0"/>
            </a:p>
          </p:txBody>
        </p:sp>
        <p:sp>
          <p:nvSpPr>
            <p:cNvPr id="51" name="矩形 50">
              <a:extLst>
                <a:ext uri="{FF2B5EF4-FFF2-40B4-BE49-F238E27FC236}">
                  <a16:creationId xmlns:a16="http://schemas.microsoft.com/office/drawing/2014/main" id="{CBCCDCB0-72DE-428D-8FB0-FAB85E91C1ED}"/>
                </a:ext>
              </a:extLst>
            </p:cNvPr>
            <p:cNvSpPr/>
            <p:nvPr/>
          </p:nvSpPr>
          <p:spPr>
            <a:xfrm>
              <a:off x="4868562" y="1658273"/>
              <a:ext cx="6513405" cy="898231"/>
            </a:xfrm>
            <a:prstGeom prst="rect">
              <a:avLst/>
            </a:prstGeom>
          </p:spPr>
          <p:txBody>
            <a:bodyPr wrap="square">
              <a:spAutoFit/>
            </a:bodyPr>
            <a:lstStyle/>
            <a:p>
              <a:pPr marL="214308" indent="-214308" algn="just">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表达一个观点时，采用</a:t>
              </a:r>
              <a:r>
                <a:rPr lang="zh-CN" altLang="en-US" sz="1400" b="1" dirty="0">
                  <a:latin typeface="微软雅黑" panose="020B0503020204020204" pitchFamily="34" charset="-122"/>
                  <a:ea typeface="微软雅黑" panose="020B0503020204020204" pitchFamily="34" charset="-122"/>
                </a:rPr>
                <a:t>数据</a:t>
              </a:r>
              <a:r>
                <a:rPr lang="zh-CN" altLang="en-US" sz="1400" dirty="0">
                  <a:latin typeface="微软雅黑" panose="020B0503020204020204" pitchFamily="34" charset="-122"/>
                  <a:ea typeface="微软雅黑" panose="020B0503020204020204" pitchFamily="34" charset="-122"/>
                </a:rPr>
                <a:t>对观点的背景、内容和结果进行量化描述。</a:t>
              </a:r>
              <a:endParaRPr lang="en-US" altLang="zh-CN" sz="1400" dirty="0">
                <a:latin typeface="微软雅黑" panose="020B0503020204020204" pitchFamily="34" charset="-122"/>
                <a:ea typeface="微软雅黑" panose="020B0503020204020204" pitchFamily="34" charset="-122"/>
              </a:endParaRPr>
            </a:p>
            <a:p>
              <a:pPr marL="214308" indent="-214308" algn="just">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数据型健康信息是指通过数据来描述某一健康相关行为的观点，比如</a:t>
              </a:r>
              <a:r>
                <a:rPr lang="en-US" altLang="zh-CN" sz="1400" dirty="0">
                  <a:latin typeface="微软雅黑" panose="020B0503020204020204" pitchFamily="34" charset="-122"/>
                  <a:ea typeface="微软雅黑" panose="020B0503020204020204" pitchFamily="34" charset="-122"/>
                </a:rPr>
                <a:t>《2020</a:t>
              </a:r>
              <a:r>
                <a:rPr lang="zh-CN" altLang="en-US" sz="1400" dirty="0">
                  <a:latin typeface="微软雅黑" panose="020B0503020204020204" pitchFamily="34" charset="-122"/>
                  <a:ea typeface="微软雅黑" panose="020B0503020204020204" pitchFamily="34" charset="-122"/>
                </a:rPr>
                <a:t>中国青少年近视防控大数据报告</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指出</a:t>
              </a:r>
              <a:r>
                <a:rPr lang="zh-CN" altLang="en-US" sz="1400" b="1" dirty="0">
                  <a:latin typeface="微软雅黑" panose="020B0503020204020204" pitchFamily="34" charset="-122"/>
                  <a:ea typeface="微软雅黑" panose="020B0503020204020204" pitchFamily="34" charset="-122"/>
                </a:rPr>
                <a:t>我国近视青少年已超过</a:t>
              </a:r>
              <a:r>
                <a:rPr lang="en-US" altLang="zh-CN" sz="1400" b="1" dirty="0">
                  <a:latin typeface="微软雅黑" panose="020B0503020204020204" pitchFamily="34" charset="-122"/>
                  <a:ea typeface="微软雅黑" panose="020B0503020204020204" pitchFamily="34" charset="-122"/>
                </a:rPr>
                <a:t>60%</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214308" indent="-214308" algn="just">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客观性、科学性</a:t>
              </a:r>
              <a:r>
                <a:rPr lang="zh-CN" altLang="en-US" sz="1400" dirty="0">
                  <a:latin typeface="微软雅黑" panose="020B0503020204020204" pitchFamily="34" charset="-122"/>
                  <a:ea typeface="微软雅黑" panose="020B0503020204020204" pitchFamily="34" charset="-122"/>
                </a:rPr>
                <a:t>，通过唤起</a:t>
              </a:r>
              <a:r>
                <a:rPr lang="zh-CN" altLang="en-US" sz="1400" b="1" dirty="0">
                  <a:latin typeface="微软雅黑" panose="020B0503020204020204" pitchFamily="34" charset="-122"/>
                  <a:ea typeface="微软雅黑" panose="020B0503020204020204" pitchFamily="34" charset="-122"/>
                </a:rPr>
                <a:t>更高的认知投入</a:t>
              </a:r>
              <a:r>
                <a:rPr lang="zh-CN" altLang="en-US" sz="1400" dirty="0">
                  <a:latin typeface="微软雅黑" panose="020B0503020204020204" pitchFamily="34" charset="-122"/>
                  <a:ea typeface="微软雅黑" panose="020B0503020204020204" pitchFamily="34" charset="-122"/>
                </a:rPr>
                <a:t>来影响受众态度。</a:t>
              </a:r>
              <a:endParaRPr lang="en-US" altLang="zh-CN" sz="1400" dirty="0">
                <a:latin typeface="微软雅黑" panose="020B0503020204020204" pitchFamily="34" charset="-122"/>
                <a:ea typeface="微软雅黑" panose="020B0503020204020204" pitchFamily="34" charset="-122"/>
              </a:endParaRPr>
            </a:p>
          </p:txBody>
        </p:sp>
      </p:grpSp>
      <p:grpSp>
        <p:nvGrpSpPr>
          <p:cNvPr id="56" name="组合 55">
            <a:extLst>
              <a:ext uri="{FF2B5EF4-FFF2-40B4-BE49-F238E27FC236}">
                <a16:creationId xmlns:a16="http://schemas.microsoft.com/office/drawing/2014/main" id="{7EBF2F56-4A34-4415-9151-91A89D643CC1}"/>
              </a:ext>
            </a:extLst>
          </p:cNvPr>
          <p:cNvGrpSpPr/>
          <p:nvPr/>
        </p:nvGrpSpPr>
        <p:grpSpPr>
          <a:xfrm>
            <a:off x="676504" y="3303927"/>
            <a:ext cx="7979816" cy="1581330"/>
            <a:chOff x="3590716" y="1580102"/>
            <a:chExt cx="7898825" cy="1054565"/>
          </a:xfrm>
        </p:grpSpPr>
        <p:sp>
          <p:nvSpPr>
            <p:cNvPr id="57" name="矩形: 圆角 56">
              <a:extLst>
                <a:ext uri="{FF2B5EF4-FFF2-40B4-BE49-F238E27FC236}">
                  <a16:creationId xmlns:a16="http://schemas.microsoft.com/office/drawing/2014/main" id="{6F48AD92-73CD-486C-902A-29B520613A86}"/>
                </a:ext>
              </a:extLst>
            </p:cNvPr>
            <p:cNvSpPr/>
            <p:nvPr/>
          </p:nvSpPr>
          <p:spPr>
            <a:xfrm>
              <a:off x="4504031" y="1580102"/>
              <a:ext cx="6985510" cy="1054565"/>
            </a:xfrm>
            <a:prstGeom prst="roundRect">
              <a:avLst/>
            </a:prstGeom>
            <a:noFill/>
            <a:ln>
              <a:solidFill>
                <a:srgbClr val="1F48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3" name="矩形: 圆角 62">
              <a:extLst>
                <a:ext uri="{FF2B5EF4-FFF2-40B4-BE49-F238E27FC236}">
                  <a16:creationId xmlns:a16="http://schemas.microsoft.com/office/drawing/2014/main" id="{4F2F3460-9F1B-4F36-B555-4BA3F9036E76}"/>
                </a:ext>
              </a:extLst>
            </p:cNvPr>
            <p:cNvSpPr/>
            <p:nvPr/>
          </p:nvSpPr>
          <p:spPr>
            <a:xfrm>
              <a:off x="3590716" y="1580102"/>
              <a:ext cx="1190227" cy="1054565"/>
            </a:xfrm>
            <a:prstGeom prst="roundRect">
              <a:avLst/>
            </a:pr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记叙型证据</a:t>
              </a:r>
              <a:endParaRPr lang="zh-CN" altLang="en-US" sz="1400" b="1" dirty="0"/>
            </a:p>
          </p:txBody>
        </p:sp>
        <p:sp>
          <p:nvSpPr>
            <p:cNvPr id="66" name="矩形 65">
              <a:extLst>
                <a:ext uri="{FF2B5EF4-FFF2-40B4-BE49-F238E27FC236}">
                  <a16:creationId xmlns:a16="http://schemas.microsoft.com/office/drawing/2014/main" id="{22F8A79C-6009-449D-A8C5-CEB371843E10}"/>
                </a:ext>
              </a:extLst>
            </p:cNvPr>
            <p:cNvSpPr/>
            <p:nvPr/>
          </p:nvSpPr>
          <p:spPr>
            <a:xfrm>
              <a:off x="4868562" y="1642787"/>
              <a:ext cx="6513405" cy="898232"/>
            </a:xfrm>
            <a:prstGeom prst="rect">
              <a:avLst/>
            </a:prstGeom>
          </p:spPr>
          <p:txBody>
            <a:bodyPr wrap="square">
              <a:spAutoFit/>
            </a:bodyPr>
            <a:lstStyle/>
            <a:p>
              <a:pPr marL="214308" indent="-214308" algn="just">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通过向受众讲述一个完整故事，通过一个场景或者事件来呈现观点。</a:t>
              </a:r>
              <a:endParaRPr lang="en-US" altLang="zh-CN" sz="1400" dirty="0">
                <a:latin typeface="微软雅黑" panose="020B0503020204020204" pitchFamily="34" charset="-122"/>
                <a:ea typeface="微软雅黑" panose="020B0503020204020204" pitchFamily="34" charset="-122"/>
              </a:endParaRPr>
            </a:p>
            <a:p>
              <a:pPr marL="214308" indent="-214308" algn="just">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记叙型健康信息是通过健康行为场景、示例来呈现的健康信息，比如</a:t>
              </a:r>
              <a:r>
                <a:rPr lang="en-US" altLang="zh-CN" sz="1400" dirty="0">
                  <a:latin typeface="微软雅黑" panose="020B0503020204020204" pitchFamily="34" charset="-122"/>
                  <a:ea typeface="微软雅黑" panose="020B0503020204020204" pitchFamily="34" charset="-122"/>
                </a:rPr>
                <a:t>《2020</a:t>
              </a:r>
              <a:r>
                <a:rPr lang="zh-CN" altLang="en-US" sz="1400" dirty="0">
                  <a:latin typeface="微软雅黑" panose="020B0503020204020204" pitchFamily="34" charset="-122"/>
                  <a:ea typeface="微软雅黑" panose="020B0503020204020204" pitchFamily="34" charset="-122"/>
                </a:rPr>
                <a:t>中国青少年近视防控大数据报告</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讲述一个</a:t>
              </a:r>
              <a:r>
                <a:rPr lang="zh-CN" altLang="en-US" sz="1400" b="1" dirty="0">
                  <a:latin typeface="微软雅黑" panose="020B0503020204020204" pitchFamily="34" charset="-122"/>
                  <a:ea typeface="微软雅黑" panose="020B0503020204020204" pitchFamily="34" charset="-122"/>
                </a:rPr>
                <a:t>青少年近视的经过</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214308" indent="-214308" algn="just">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贴近实际生活、易理解</a:t>
              </a:r>
              <a:r>
                <a:rPr lang="zh-CN" altLang="en-US" sz="1400" dirty="0">
                  <a:latin typeface="微软雅黑" panose="020B0503020204020204" pitchFamily="34" charset="-122"/>
                  <a:ea typeface="微软雅黑" panose="020B0503020204020204" pitchFamily="34" charset="-122"/>
                </a:rPr>
                <a:t>，通过</a:t>
              </a:r>
              <a:r>
                <a:rPr lang="zh-CN" altLang="en-US" sz="1400" b="1" dirty="0">
                  <a:latin typeface="微软雅黑" panose="020B0503020204020204" pitchFamily="34" charset="-122"/>
                  <a:ea typeface="微软雅黑" panose="020B0503020204020204" pitchFamily="34" charset="-122"/>
                </a:rPr>
                <a:t>影响人的情感</a:t>
              </a:r>
              <a:r>
                <a:rPr lang="zh-CN" altLang="en-US" sz="1400" dirty="0">
                  <a:latin typeface="微软雅黑" panose="020B0503020204020204" pitchFamily="34" charset="-122"/>
                  <a:ea typeface="微软雅黑" panose="020B0503020204020204" pitchFamily="34" charset="-122"/>
                </a:rPr>
                <a:t>来达到说服目的。</a:t>
              </a:r>
              <a:endParaRPr lang="en-US" altLang="zh-CN" sz="14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209458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par>
                                <p:cTn id="8" presetID="22" presetClass="entr" presetSubtype="8" fill="hold"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wipe(left)">
                                      <p:cBhvr>
                                        <p:cTn id="10" dur="50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653796" y="565942"/>
            <a:ext cx="3523300" cy="458908"/>
          </a:xfrm>
          <a:prstGeom prst="rect">
            <a:avLst/>
          </a:prstGeom>
          <a:noFill/>
        </p:spPr>
        <p:txBody>
          <a:bodyPr wrap="square">
            <a:spAutoFit/>
          </a:bodyPr>
          <a:lstStyle/>
          <a:p>
            <a:pPr>
              <a:lnSpc>
                <a:spcPct val="150000"/>
              </a:lnSpc>
              <a:spcBef>
                <a:spcPts val="750"/>
              </a:spcBef>
              <a:defRPr/>
            </a:pPr>
            <a:r>
              <a:rPr lang="zh-CN" altLang="en-US" b="1" dirty="0">
                <a:solidFill>
                  <a:prstClr val="white"/>
                </a:solidFill>
                <a:latin typeface="微软雅黑" panose="020B0503020204020204" pitchFamily="34" charset="-122"/>
                <a:ea typeface="微软雅黑" panose="020B0503020204020204" pitchFamily="34" charset="-122"/>
              </a:rPr>
              <a:t>研究模型</a:t>
            </a:r>
          </a:p>
        </p:txBody>
      </p:sp>
      <p:sp>
        <p:nvSpPr>
          <p:cNvPr id="34" name="内容占位符 2">
            <a:extLst>
              <a:ext uri="{FF2B5EF4-FFF2-40B4-BE49-F238E27FC236}">
                <a16:creationId xmlns:a16="http://schemas.microsoft.com/office/drawing/2014/main" id="{EF733AE1-F875-4619-9EC2-661512017DA5}"/>
              </a:ext>
            </a:extLst>
          </p:cNvPr>
          <p:cNvSpPr txBox="1">
            <a:spLocks/>
          </p:cNvSpPr>
          <p:nvPr/>
        </p:nvSpPr>
        <p:spPr>
          <a:xfrm>
            <a:off x="200129" y="409122"/>
            <a:ext cx="1453667" cy="359228"/>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lang="zh-CN" altLang="en-US" sz="2400"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800" b="1" dirty="0">
                <a:latin typeface="Arial Black" panose="020B0A04020102020204" pitchFamily="34" charset="0"/>
                <a:ea typeface="微软雅黑" panose="020B0503020204020204" pitchFamily="34" charset="-122"/>
              </a:rPr>
              <a:t>2</a:t>
            </a:r>
            <a:endParaRPr lang="zh-CN" altLang="en-US" sz="1800" b="1" dirty="0">
              <a:latin typeface="Arial Black" panose="020B0A04020102020204" pitchFamily="34" charset="0"/>
              <a:ea typeface="微软雅黑" panose="020B0503020204020204" pitchFamily="34" charset="-122"/>
            </a:endParaRPr>
          </a:p>
        </p:txBody>
      </p:sp>
      <p:pic>
        <p:nvPicPr>
          <p:cNvPr id="16" name="图片 15">
            <a:extLst>
              <a:ext uri="{FF2B5EF4-FFF2-40B4-BE49-F238E27FC236}">
                <a16:creationId xmlns:a16="http://schemas.microsoft.com/office/drawing/2014/main" id="{418809E3-CBA7-4933-A8AF-F710E350F6D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886321" y="2111420"/>
            <a:ext cx="7361376" cy="316125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24670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10072-55EA-45E6-A098-DC80FFF0EE53}"/>
              </a:ext>
            </a:extLst>
          </p:cNvPr>
          <p:cNvSpPr>
            <a:spLocks noGrp="1"/>
          </p:cNvSpPr>
          <p:nvPr>
            <p:ph type="title"/>
          </p:nvPr>
        </p:nvSpPr>
        <p:spPr>
          <a:xfrm>
            <a:off x="658148" y="1467969"/>
            <a:ext cx="2168013" cy="324512"/>
          </a:xfrm>
        </p:spPr>
        <p:txBody>
          <a:bodyPr>
            <a:noAutofit/>
          </a:bodyPr>
          <a:lstStyle/>
          <a:p>
            <a:r>
              <a:rPr lang="en-US" altLang="zh-CN" sz="3600" dirty="0">
                <a:latin typeface="Arial Black" panose="020B0A04020102020204" pitchFamily="34" charset="0"/>
              </a:rPr>
              <a:t>3</a:t>
            </a:r>
            <a:endParaRPr lang="zh-CN" altLang="en-US" sz="3600" dirty="0">
              <a:latin typeface="Arial Black" panose="020B0A04020102020204" pitchFamily="34" charset="0"/>
            </a:endParaRPr>
          </a:p>
        </p:txBody>
      </p:sp>
      <p:sp>
        <p:nvSpPr>
          <p:cNvPr id="4" name="文本占位符 3">
            <a:extLst>
              <a:ext uri="{FF2B5EF4-FFF2-40B4-BE49-F238E27FC236}">
                <a16:creationId xmlns:a16="http://schemas.microsoft.com/office/drawing/2014/main" id="{DC872A03-00F0-40F3-B79A-83AA910004CE}"/>
              </a:ext>
            </a:extLst>
          </p:cNvPr>
          <p:cNvSpPr>
            <a:spLocks noGrp="1"/>
          </p:cNvSpPr>
          <p:nvPr>
            <p:ph type="body" sz="quarter" idx="14"/>
          </p:nvPr>
        </p:nvSpPr>
        <p:spPr>
          <a:xfrm>
            <a:off x="3" y="2024745"/>
            <a:ext cx="9143999" cy="2162653"/>
          </a:xfrm>
        </p:spPr>
        <p:txBody>
          <a:bodyPr anchor="ctr" anchorCtr="0"/>
          <a:lstStyle/>
          <a:p>
            <a:pPr algn="ctr">
              <a:lnSpc>
                <a:spcPct val="100000"/>
              </a:lnSpc>
              <a:spcBef>
                <a:spcPts val="0"/>
              </a:spcBef>
            </a:pPr>
            <a:r>
              <a:rPr lang="zh-CN" altLang="en-US" b="1" dirty="0"/>
              <a:t>研究设计与数据收集</a:t>
            </a:r>
          </a:p>
        </p:txBody>
      </p:sp>
    </p:spTree>
    <p:extLst>
      <p:ext uri="{BB962C8B-B14F-4D97-AF65-F5344CB8AC3E}">
        <p14:creationId xmlns:p14="http://schemas.microsoft.com/office/powerpoint/2010/main" val="1975089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1DCBD5B-4E81-4DA9-843F-7D9BFAEC7871}"/>
              </a:ext>
            </a:extLst>
          </p:cNvPr>
          <p:cNvSpPr txBox="1"/>
          <p:nvPr/>
        </p:nvSpPr>
        <p:spPr>
          <a:xfrm>
            <a:off x="1613156" y="525302"/>
            <a:ext cx="3523300" cy="458908"/>
          </a:xfrm>
          <a:prstGeom prst="rect">
            <a:avLst/>
          </a:prstGeom>
          <a:noFill/>
        </p:spPr>
        <p:txBody>
          <a:bodyPr wrap="square">
            <a:spAutoFit/>
          </a:bodyPr>
          <a:lstStyle/>
          <a:p>
            <a:pPr>
              <a:lnSpc>
                <a:spcPct val="150000"/>
              </a:lnSpc>
              <a:spcBef>
                <a:spcPts val="750"/>
              </a:spcBef>
              <a:defRPr/>
            </a:pPr>
            <a:r>
              <a:rPr lang="zh-CN" altLang="en-US" b="1" dirty="0">
                <a:solidFill>
                  <a:prstClr val="white"/>
                </a:solidFill>
                <a:latin typeface="微软雅黑" panose="020B0503020204020204" pitchFamily="34" charset="-122"/>
                <a:ea typeface="微软雅黑" panose="020B0503020204020204" pitchFamily="34" charset="-122"/>
              </a:rPr>
              <a:t>实验素材与问卷收集</a:t>
            </a:r>
          </a:p>
        </p:txBody>
      </p:sp>
      <p:sp>
        <p:nvSpPr>
          <p:cNvPr id="4" name="内容占位符 2">
            <a:extLst>
              <a:ext uri="{FF2B5EF4-FFF2-40B4-BE49-F238E27FC236}">
                <a16:creationId xmlns:a16="http://schemas.microsoft.com/office/drawing/2014/main" id="{BA8BAE3F-BE67-4EC8-B91D-7BBB162DFDB7}"/>
              </a:ext>
            </a:extLst>
          </p:cNvPr>
          <p:cNvSpPr txBox="1">
            <a:spLocks/>
          </p:cNvSpPr>
          <p:nvPr/>
        </p:nvSpPr>
        <p:spPr>
          <a:xfrm>
            <a:off x="159489" y="368482"/>
            <a:ext cx="1453667" cy="359228"/>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lang="zh-CN" altLang="en-US" sz="2400"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800" b="1" dirty="0">
                <a:latin typeface="Arial Black" panose="020B0A04020102020204" pitchFamily="34" charset="0"/>
                <a:ea typeface="微软雅黑" panose="020B0503020204020204" pitchFamily="34" charset="-122"/>
              </a:rPr>
              <a:t>3.1</a:t>
            </a:r>
            <a:endParaRPr lang="zh-CN" altLang="en-US" sz="1800" b="1" dirty="0">
              <a:latin typeface="Arial Black" panose="020B0A04020102020204" pitchFamily="34" charset="0"/>
              <a:ea typeface="微软雅黑" panose="020B0503020204020204" pitchFamily="34" charset="-122"/>
            </a:endParaRPr>
          </a:p>
        </p:txBody>
      </p:sp>
      <p:graphicFrame>
        <p:nvGraphicFramePr>
          <p:cNvPr id="5" name="图表 4">
            <a:extLst>
              <a:ext uri="{FF2B5EF4-FFF2-40B4-BE49-F238E27FC236}">
                <a16:creationId xmlns:a16="http://schemas.microsoft.com/office/drawing/2014/main" id="{E19441E9-8716-43C8-A6BE-25DB82DAA573}"/>
              </a:ext>
            </a:extLst>
          </p:cNvPr>
          <p:cNvGraphicFramePr/>
          <p:nvPr>
            <p:extLst>
              <p:ext uri="{D42A27DB-BD31-4B8C-83A1-F6EECF244321}">
                <p14:modId xmlns:p14="http://schemas.microsoft.com/office/powerpoint/2010/main" val="2757737062"/>
              </p:ext>
            </p:extLst>
          </p:nvPr>
        </p:nvGraphicFramePr>
        <p:xfrm>
          <a:off x="594279" y="1564640"/>
          <a:ext cx="3442630" cy="386166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表格 5">
            <a:extLst>
              <a:ext uri="{FF2B5EF4-FFF2-40B4-BE49-F238E27FC236}">
                <a16:creationId xmlns:a16="http://schemas.microsoft.com/office/drawing/2014/main" id="{5053B27F-C2DE-4A20-9C5A-305A43BB7A0D}"/>
              </a:ext>
            </a:extLst>
          </p:cNvPr>
          <p:cNvGraphicFramePr>
            <a:graphicFrameLocks noGrp="1"/>
          </p:cNvGraphicFramePr>
          <p:nvPr>
            <p:extLst>
              <p:ext uri="{D42A27DB-BD31-4B8C-83A1-F6EECF244321}">
                <p14:modId xmlns:p14="http://schemas.microsoft.com/office/powerpoint/2010/main" val="3887048055"/>
              </p:ext>
            </p:extLst>
          </p:nvPr>
        </p:nvGraphicFramePr>
        <p:xfrm>
          <a:off x="4236929" y="1564641"/>
          <a:ext cx="4714031" cy="3861668"/>
        </p:xfrm>
        <a:graphic>
          <a:graphicData uri="http://schemas.openxmlformats.org/drawingml/2006/table">
            <a:tbl>
              <a:tblPr firstRow="1" firstCol="1" bandRow="1">
                <a:tableStyleId>{3B4B98B0-60AC-42C2-AFA5-B58CD77FA1E5}</a:tableStyleId>
              </a:tblPr>
              <a:tblGrid>
                <a:gridCol w="1446198">
                  <a:extLst>
                    <a:ext uri="{9D8B030D-6E8A-4147-A177-3AD203B41FA5}">
                      <a16:colId xmlns:a16="http://schemas.microsoft.com/office/drawing/2014/main" val="2095041943"/>
                    </a:ext>
                  </a:extLst>
                </a:gridCol>
                <a:gridCol w="3267833">
                  <a:extLst>
                    <a:ext uri="{9D8B030D-6E8A-4147-A177-3AD203B41FA5}">
                      <a16:colId xmlns:a16="http://schemas.microsoft.com/office/drawing/2014/main" val="973485891"/>
                    </a:ext>
                  </a:extLst>
                </a:gridCol>
              </a:tblGrid>
              <a:tr h="382874">
                <a:tc>
                  <a:txBody>
                    <a:bodyPr/>
                    <a:lstStyle/>
                    <a:p>
                      <a:pPr algn="ctr">
                        <a:lnSpc>
                          <a:spcPct val="150000"/>
                        </a:lnSpc>
                        <a:spcAft>
                          <a:spcPts val="0"/>
                        </a:spcAft>
                      </a:pPr>
                      <a:r>
                        <a:rPr lang="zh-CN" sz="1400" kern="100" dirty="0">
                          <a:effectLst/>
                          <a:latin typeface="微软雅黑" panose="020B0503020204020204" pitchFamily="34" charset="-122"/>
                          <a:ea typeface="微软雅黑" panose="020B0503020204020204" pitchFamily="34" charset="-122"/>
                        </a:rPr>
                        <a:t>实验组别</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ct val="150000"/>
                        </a:lnSpc>
                        <a:spcAft>
                          <a:spcPts val="0"/>
                        </a:spcAft>
                      </a:pPr>
                      <a:r>
                        <a:rPr lang="zh-CN" sz="1400" kern="100" dirty="0">
                          <a:effectLst/>
                          <a:latin typeface="微软雅黑" panose="020B0503020204020204" pitchFamily="34" charset="-122"/>
                          <a:ea typeface="微软雅黑" panose="020B0503020204020204" pitchFamily="34" charset="-122"/>
                        </a:rPr>
                        <a:t>实验素材</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5" marR="51435" marT="0" marB="0" anchor="ctr"/>
                </a:tc>
                <a:extLst>
                  <a:ext uri="{0D108BD9-81ED-4DB2-BD59-A6C34878D82A}">
                    <a16:rowId xmlns:a16="http://schemas.microsoft.com/office/drawing/2014/main" val="1481135867"/>
                  </a:ext>
                </a:extLst>
              </a:tr>
              <a:tr h="816996">
                <a:tc>
                  <a:txBody>
                    <a:bodyPr/>
                    <a:lstStyle/>
                    <a:p>
                      <a:pPr algn="ctr">
                        <a:lnSpc>
                          <a:spcPct val="150000"/>
                        </a:lnSpc>
                        <a:spcAft>
                          <a:spcPts val="0"/>
                        </a:spcAft>
                      </a:pPr>
                      <a:r>
                        <a:rPr lang="zh-CN" sz="1400" kern="100" dirty="0">
                          <a:effectLst/>
                          <a:latin typeface="微软雅黑" panose="020B0503020204020204" pitchFamily="34" charset="-122"/>
                          <a:ea typeface="微软雅黑" panose="020B0503020204020204" pitchFamily="34" charset="-122"/>
                        </a:rPr>
                        <a:t>反驳型</a:t>
                      </a:r>
                      <a:r>
                        <a:rPr lang="en-US" sz="1400" kern="100" dirty="0">
                          <a:effectLst/>
                          <a:latin typeface="微软雅黑" panose="020B0503020204020204" pitchFamily="34" charset="-122"/>
                          <a:ea typeface="微软雅黑" panose="020B0503020204020204" pitchFamily="34" charset="-122"/>
                        </a:rPr>
                        <a:t>+</a:t>
                      </a:r>
                      <a:r>
                        <a:rPr lang="zh-CN" sz="1400" kern="100" dirty="0">
                          <a:effectLst/>
                          <a:latin typeface="微软雅黑" panose="020B0503020204020204" pitchFamily="34" charset="-122"/>
                          <a:ea typeface="微软雅黑" panose="020B0503020204020204" pitchFamily="34" charset="-122"/>
                        </a:rPr>
                        <a:t>数据型</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5" marR="51435" marT="0" marB="0" anchor="ctr"/>
                </a:tc>
                <a:tc>
                  <a:txBody>
                    <a:bodyPr/>
                    <a:lstStyle/>
                    <a:p>
                      <a:pPr algn="l">
                        <a:lnSpc>
                          <a:spcPct val="150000"/>
                        </a:lnSpc>
                        <a:spcAft>
                          <a:spcPts val="0"/>
                        </a:spcAft>
                      </a:pPr>
                      <a:r>
                        <a:rPr lang="zh-CN" sz="1400" kern="100" dirty="0">
                          <a:effectLst/>
                          <a:latin typeface="微软雅黑" panose="020B0503020204020204" pitchFamily="34" charset="-122"/>
                          <a:ea typeface="微软雅黑" panose="020B0503020204020204" pitchFamily="34" charset="-122"/>
                        </a:rPr>
                        <a:t>请勿在</a:t>
                      </a:r>
                      <a:r>
                        <a:rPr lang="en-US" sz="1400" kern="100" dirty="0">
                          <a:effectLst/>
                          <a:latin typeface="微软雅黑" panose="020B0503020204020204" pitchFamily="34" charset="-122"/>
                          <a:ea typeface="微软雅黑" panose="020B0503020204020204" pitchFamily="34" charset="-122"/>
                        </a:rPr>
                        <a:t>83</a:t>
                      </a:r>
                      <a:r>
                        <a:rPr lang="zh-CN" sz="1400" kern="100" dirty="0">
                          <a:effectLst/>
                          <a:latin typeface="微软雅黑" panose="020B0503020204020204" pitchFamily="34" charset="-122"/>
                          <a:ea typeface="微软雅黑" panose="020B0503020204020204" pitchFamily="34" charset="-122"/>
                        </a:rPr>
                        <a:t>分贝及以上环境下戴耳机超过</a:t>
                      </a:r>
                      <a:r>
                        <a:rPr lang="en-US" sz="1400" kern="100" dirty="0">
                          <a:effectLst/>
                          <a:latin typeface="微软雅黑" panose="020B0503020204020204" pitchFamily="34" charset="-122"/>
                          <a:ea typeface="微软雅黑" panose="020B0503020204020204" pitchFamily="34" charset="-122"/>
                        </a:rPr>
                        <a:t>4</a:t>
                      </a:r>
                      <a:r>
                        <a:rPr lang="zh-CN" sz="1400" kern="100" dirty="0">
                          <a:effectLst/>
                          <a:latin typeface="微软雅黑" panose="020B0503020204020204" pitchFamily="34" charset="-122"/>
                          <a:ea typeface="微软雅黑" panose="020B0503020204020204" pitchFamily="34" charset="-122"/>
                        </a:rPr>
                        <a:t>小时，以免加速内耳毛细胞死亡导致耳聋。</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5" marR="51435" marT="0" marB="0" anchor="ctr"/>
                </a:tc>
                <a:extLst>
                  <a:ext uri="{0D108BD9-81ED-4DB2-BD59-A6C34878D82A}">
                    <a16:rowId xmlns:a16="http://schemas.microsoft.com/office/drawing/2014/main" val="3794010980"/>
                  </a:ext>
                </a:extLst>
              </a:tr>
              <a:tr h="816996">
                <a:tc>
                  <a:txBody>
                    <a:bodyPr/>
                    <a:lstStyle/>
                    <a:p>
                      <a:pPr algn="ctr">
                        <a:lnSpc>
                          <a:spcPct val="150000"/>
                        </a:lnSpc>
                        <a:spcAft>
                          <a:spcPts val="0"/>
                        </a:spcAft>
                      </a:pPr>
                      <a:r>
                        <a:rPr lang="zh-CN" sz="1400" kern="100" dirty="0">
                          <a:effectLst/>
                          <a:latin typeface="微软雅黑" panose="020B0503020204020204" pitchFamily="34" charset="-122"/>
                          <a:ea typeface="微软雅黑" panose="020B0503020204020204" pitchFamily="34" charset="-122"/>
                        </a:rPr>
                        <a:t>反驳型</a:t>
                      </a:r>
                      <a:r>
                        <a:rPr lang="en-US" sz="1400" kern="100" dirty="0">
                          <a:effectLst/>
                          <a:latin typeface="微软雅黑" panose="020B0503020204020204" pitchFamily="34" charset="-122"/>
                          <a:ea typeface="微软雅黑" panose="020B0503020204020204" pitchFamily="34" charset="-122"/>
                        </a:rPr>
                        <a:t>+</a:t>
                      </a:r>
                      <a:r>
                        <a:rPr lang="zh-CN" sz="1400" kern="100" dirty="0">
                          <a:effectLst/>
                          <a:latin typeface="微软雅黑" panose="020B0503020204020204" pitchFamily="34" charset="-122"/>
                          <a:ea typeface="微软雅黑" panose="020B0503020204020204" pitchFamily="34" charset="-122"/>
                        </a:rPr>
                        <a:t>记叙型</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5" marR="51435" marT="0" marB="0" anchor="ctr"/>
                </a:tc>
                <a:tc>
                  <a:txBody>
                    <a:bodyPr/>
                    <a:lstStyle/>
                    <a:p>
                      <a:pPr algn="l">
                        <a:lnSpc>
                          <a:spcPct val="150000"/>
                        </a:lnSpc>
                        <a:spcAft>
                          <a:spcPts val="0"/>
                        </a:spcAft>
                      </a:pPr>
                      <a:r>
                        <a:rPr lang="zh-CN" sz="1400" kern="100">
                          <a:effectLst/>
                          <a:latin typeface="微软雅黑" panose="020B0503020204020204" pitchFamily="34" charset="-122"/>
                          <a:ea typeface="微软雅黑" panose="020B0503020204020204" pitchFamily="34" charset="-122"/>
                        </a:rPr>
                        <a:t>请勿长时间戴耳机高分贝听歌睡觉，以免加速内耳毛细胞死亡导致耳聋。</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5" marR="51435" marT="0" marB="0" anchor="ctr"/>
                </a:tc>
                <a:extLst>
                  <a:ext uri="{0D108BD9-81ED-4DB2-BD59-A6C34878D82A}">
                    <a16:rowId xmlns:a16="http://schemas.microsoft.com/office/drawing/2014/main" val="4075212071"/>
                  </a:ext>
                </a:extLst>
              </a:tr>
              <a:tr h="816996">
                <a:tc>
                  <a:txBody>
                    <a:bodyPr/>
                    <a:lstStyle/>
                    <a:p>
                      <a:pPr algn="ctr">
                        <a:lnSpc>
                          <a:spcPct val="150000"/>
                        </a:lnSpc>
                        <a:spcAft>
                          <a:spcPts val="0"/>
                        </a:spcAft>
                      </a:pPr>
                      <a:r>
                        <a:rPr lang="zh-CN" sz="1400" kern="100" dirty="0">
                          <a:effectLst/>
                          <a:latin typeface="微软雅黑" panose="020B0503020204020204" pitchFamily="34" charset="-122"/>
                          <a:ea typeface="微软雅黑" panose="020B0503020204020204" pitchFamily="34" charset="-122"/>
                        </a:rPr>
                        <a:t>诊断型</a:t>
                      </a:r>
                      <a:r>
                        <a:rPr lang="en-US" sz="1400" kern="100" dirty="0">
                          <a:effectLst/>
                          <a:latin typeface="微软雅黑" panose="020B0503020204020204" pitchFamily="34" charset="-122"/>
                          <a:ea typeface="微软雅黑" panose="020B0503020204020204" pitchFamily="34" charset="-122"/>
                        </a:rPr>
                        <a:t>+</a:t>
                      </a:r>
                      <a:r>
                        <a:rPr lang="zh-CN" sz="1400" kern="100" dirty="0">
                          <a:effectLst/>
                          <a:latin typeface="微软雅黑" panose="020B0503020204020204" pitchFamily="34" charset="-122"/>
                          <a:ea typeface="微软雅黑" panose="020B0503020204020204" pitchFamily="34" charset="-122"/>
                        </a:rPr>
                        <a:t>数据型</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5" marR="51435" marT="0" marB="0" anchor="ctr"/>
                </a:tc>
                <a:tc>
                  <a:txBody>
                    <a:bodyPr/>
                    <a:lstStyle/>
                    <a:p>
                      <a:pPr algn="l">
                        <a:lnSpc>
                          <a:spcPct val="150000"/>
                        </a:lnSpc>
                        <a:spcAft>
                          <a:spcPts val="0"/>
                        </a:spcAft>
                      </a:pPr>
                      <a:r>
                        <a:rPr lang="zh-CN" sz="1400" kern="100">
                          <a:effectLst/>
                          <a:latin typeface="微软雅黑" panose="020B0503020204020204" pitchFamily="34" charset="-122"/>
                          <a:ea typeface="微软雅黑" panose="020B0503020204020204" pitchFamily="34" charset="-122"/>
                        </a:rPr>
                        <a:t>每日在</a:t>
                      </a:r>
                      <a:r>
                        <a:rPr lang="en-US" sz="1400" kern="100">
                          <a:effectLst/>
                          <a:latin typeface="微软雅黑" panose="020B0503020204020204" pitchFamily="34" charset="-122"/>
                          <a:ea typeface="微软雅黑" panose="020B0503020204020204" pitchFamily="34" charset="-122"/>
                        </a:rPr>
                        <a:t>83</a:t>
                      </a:r>
                      <a:r>
                        <a:rPr lang="zh-CN" sz="1400" kern="100">
                          <a:effectLst/>
                          <a:latin typeface="微软雅黑" panose="020B0503020204020204" pitchFamily="34" charset="-122"/>
                          <a:ea typeface="微软雅黑" panose="020B0503020204020204" pitchFamily="34" charset="-122"/>
                        </a:rPr>
                        <a:t>分贝及以上环境下戴耳机超过</a:t>
                      </a:r>
                      <a:r>
                        <a:rPr lang="en-US" sz="1400" kern="100">
                          <a:effectLst/>
                          <a:latin typeface="微软雅黑" panose="020B0503020204020204" pitchFamily="34" charset="-122"/>
                          <a:ea typeface="微软雅黑" panose="020B0503020204020204" pitchFamily="34" charset="-122"/>
                        </a:rPr>
                        <a:t>4</a:t>
                      </a:r>
                      <a:r>
                        <a:rPr lang="zh-CN" sz="1400" kern="100">
                          <a:effectLst/>
                          <a:latin typeface="微软雅黑" panose="020B0503020204020204" pitchFamily="34" charset="-122"/>
                          <a:ea typeface="微软雅黑" panose="020B0503020204020204" pitchFamily="34" charset="-122"/>
                        </a:rPr>
                        <a:t>小时，将加速内耳毛细胞死亡，严重或致耳聋。</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5" marR="51435" marT="0" marB="0" anchor="ctr"/>
                </a:tc>
                <a:extLst>
                  <a:ext uri="{0D108BD9-81ED-4DB2-BD59-A6C34878D82A}">
                    <a16:rowId xmlns:a16="http://schemas.microsoft.com/office/drawing/2014/main" val="3161537825"/>
                  </a:ext>
                </a:extLst>
              </a:tr>
              <a:tr h="816996">
                <a:tc>
                  <a:txBody>
                    <a:bodyPr/>
                    <a:lstStyle/>
                    <a:p>
                      <a:pPr algn="ctr">
                        <a:lnSpc>
                          <a:spcPct val="150000"/>
                        </a:lnSpc>
                        <a:spcAft>
                          <a:spcPts val="0"/>
                        </a:spcAft>
                      </a:pPr>
                      <a:r>
                        <a:rPr lang="zh-CN" sz="1400" kern="100" dirty="0">
                          <a:effectLst/>
                          <a:latin typeface="微软雅黑" panose="020B0503020204020204" pitchFamily="34" charset="-122"/>
                          <a:ea typeface="微软雅黑" panose="020B0503020204020204" pitchFamily="34" charset="-122"/>
                        </a:rPr>
                        <a:t>诊断型</a:t>
                      </a:r>
                      <a:r>
                        <a:rPr lang="en-US" sz="1400" kern="100" dirty="0">
                          <a:effectLst/>
                          <a:latin typeface="微软雅黑" panose="020B0503020204020204" pitchFamily="34" charset="-122"/>
                          <a:ea typeface="微软雅黑" panose="020B0503020204020204" pitchFamily="34" charset="-122"/>
                        </a:rPr>
                        <a:t>+</a:t>
                      </a:r>
                      <a:r>
                        <a:rPr lang="zh-CN" sz="1400" kern="100" dirty="0">
                          <a:effectLst/>
                          <a:latin typeface="微软雅黑" panose="020B0503020204020204" pitchFamily="34" charset="-122"/>
                          <a:ea typeface="微软雅黑" panose="020B0503020204020204" pitchFamily="34" charset="-122"/>
                        </a:rPr>
                        <a:t>记叙型</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5" marR="51435" marT="0" marB="0" anchor="ctr"/>
                </a:tc>
                <a:tc>
                  <a:txBody>
                    <a:bodyPr/>
                    <a:lstStyle/>
                    <a:p>
                      <a:pPr algn="l">
                        <a:lnSpc>
                          <a:spcPct val="150000"/>
                        </a:lnSpc>
                        <a:spcAft>
                          <a:spcPts val="0"/>
                        </a:spcAft>
                      </a:pPr>
                      <a:r>
                        <a:rPr lang="zh-CN" sz="1400" kern="100" dirty="0">
                          <a:effectLst/>
                          <a:latin typeface="微软雅黑" panose="020B0503020204020204" pitchFamily="34" charset="-122"/>
                          <a:ea typeface="微软雅黑" panose="020B0503020204020204" pitchFamily="34" charset="-122"/>
                        </a:rPr>
                        <a:t>每日长时间戴耳机高分贝听歌睡觉，将加速内耳毛细胞死亡，严重或致耳聋。</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5" marR="51435" marT="0" marB="0" anchor="ctr"/>
                </a:tc>
                <a:extLst>
                  <a:ext uri="{0D108BD9-81ED-4DB2-BD59-A6C34878D82A}">
                    <a16:rowId xmlns:a16="http://schemas.microsoft.com/office/drawing/2014/main" val="2581178052"/>
                  </a:ext>
                </a:extLst>
              </a:tr>
            </a:tbl>
          </a:graphicData>
        </a:graphic>
      </p:graphicFrame>
      <p:sp>
        <p:nvSpPr>
          <p:cNvPr id="7" name="矩形 6">
            <a:extLst>
              <a:ext uri="{FF2B5EF4-FFF2-40B4-BE49-F238E27FC236}">
                <a16:creationId xmlns:a16="http://schemas.microsoft.com/office/drawing/2014/main" id="{4B2E12CB-49C5-468C-B108-A6C6130076A7}"/>
              </a:ext>
            </a:extLst>
          </p:cNvPr>
          <p:cNvSpPr/>
          <p:nvPr/>
        </p:nvSpPr>
        <p:spPr>
          <a:xfrm>
            <a:off x="561515" y="5752345"/>
            <a:ext cx="1778051" cy="300082"/>
          </a:xfrm>
          <a:prstGeom prst="rect">
            <a:avLst/>
          </a:prstGeom>
        </p:spPr>
        <p:txBody>
          <a:bodyPr wrap="none">
            <a:spAutoFit/>
          </a:bodyPr>
          <a:lstStyle/>
          <a:p>
            <a:r>
              <a:rPr lang="en-US" altLang="zh-CN" sz="1350" dirty="0">
                <a:latin typeface="微软雅黑" panose="020B0503020204020204" pitchFamily="34" charset="-122"/>
                <a:ea typeface="微软雅黑" panose="020B0503020204020204" pitchFamily="34" charset="-122"/>
              </a:rPr>
              <a:t>*</a:t>
            </a:r>
            <a:r>
              <a:rPr lang="zh-CN" altLang="zh-CN" sz="1350" dirty="0">
                <a:latin typeface="微软雅黑" panose="020B0503020204020204" pitchFamily="34" charset="-122"/>
                <a:ea typeface="微软雅黑" panose="020B0503020204020204" pitchFamily="34" charset="-122"/>
              </a:rPr>
              <a:t>回收有效问卷</a:t>
            </a:r>
            <a:r>
              <a:rPr lang="en-US" altLang="zh-CN" sz="1350" dirty="0">
                <a:latin typeface="微软雅黑" panose="020B0503020204020204" pitchFamily="34" charset="-122"/>
                <a:ea typeface="微软雅黑" panose="020B0503020204020204" pitchFamily="34" charset="-122"/>
              </a:rPr>
              <a:t>360</a:t>
            </a:r>
            <a:r>
              <a:rPr lang="zh-CN" altLang="zh-CN" sz="1350" dirty="0">
                <a:latin typeface="微软雅黑" panose="020B0503020204020204" pitchFamily="34" charset="-122"/>
                <a:ea typeface="微软雅黑" panose="020B0503020204020204" pitchFamily="34" charset="-122"/>
              </a:rPr>
              <a:t>份</a:t>
            </a:r>
            <a:endParaRPr lang="zh-CN" altLang="en-US" sz="135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5427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EE2BDE77-0F5F-4C9F-8B29-97D49E21897C}"/>
              </a:ext>
            </a:extLst>
          </p:cNvPr>
          <p:cNvGraphicFramePr>
            <a:graphicFrameLocks noGrp="1"/>
          </p:cNvGraphicFramePr>
          <p:nvPr>
            <p:extLst>
              <p:ext uri="{D42A27DB-BD31-4B8C-83A1-F6EECF244321}">
                <p14:modId xmlns:p14="http://schemas.microsoft.com/office/powerpoint/2010/main" val="1821637019"/>
              </p:ext>
            </p:extLst>
          </p:nvPr>
        </p:nvGraphicFramePr>
        <p:xfrm>
          <a:off x="292798" y="1838400"/>
          <a:ext cx="8558410" cy="3940952"/>
        </p:xfrm>
        <a:graphic>
          <a:graphicData uri="http://schemas.openxmlformats.org/drawingml/2006/table">
            <a:tbl>
              <a:tblPr firstRow="1" firstCol="1" bandRow="1">
                <a:tableStyleId>{3B4B98B0-60AC-42C2-AFA5-B58CD77FA1E5}</a:tableStyleId>
              </a:tblPr>
              <a:tblGrid>
                <a:gridCol w="909704">
                  <a:extLst>
                    <a:ext uri="{9D8B030D-6E8A-4147-A177-3AD203B41FA5}">
                      <a16:colId xmlns:a16="http://schemas.microsoft.com/office/drawing/2014/main" val="3912271470"/>
                    </a:ext>
                  </a:extLst>
                </a:gridCol>
                <a:gridCol w="469726">
                  <a:extLst>
                    <a:ext uri="{9D8B030D-6E8A-4147-A177-3AD203B41FA5}">
                      <a16:colId xmlns:a16="http://schemas.microsoft.com/office/drawing/2014/main" val="3196817742"/>
                    </a:ext>
                  </a:extLst>
                </a:gridCol>
                <a:gridCol w="3241109">
                  <a:extLst>
                    <a:ext uri="{9D8B030D-6E8A-4147-A177-3AD203B41FA5}">
                      <a16:colId xmlns:a16="http://schemas.microsoft.com/office/drawing/2014/main" val="2638753718"/>
                    </a:ext>
                  </a:extLst>
                </a:gridCol>
                <a:gridCol w="1089765">
                  <a:extLst>
                    <a:ext uri="{9D8B030D-6E8A-4147-A177-3AD203B41FA5}">
                      <a16:colId xmlns:a16="http://schemas.microsoft.com/office/drawing/2014/main" val="896413708"/>
                    </a:ext>
                  </a:extLst>
                </a:gridCol>
                <a:gridCol w="958241">
                  <a:extLst>
                    <a:ext uri="{9D8B030D-6E8A-4147-A177-3AD203B41FA5}">
                      <a16:colId xmlns:a16="http://schemas.microsoft.com/office/drawing/2014/main" val="3092715073"/>
                    </a:ext>
                  </a:extLst>
                </a:gridCol>
                <a:gridCol w="601250">
                  <a:extLst>
                    <a:ext uri="{9D8B030D-6E8A-4147-A177-3AD203B41FA5}">
                      <a16:colId xmlns:a16="http://schemas.microsoft.com/office/drawing/2014/main" val="4153625867"/>
                    </a:ext>
                  </a:extLst>
                </a:gridCol>
                <a:gridCol w="563672">
                  <a:extLst>
                    <a:ext uri="{9D8B030D-6E8A-4147-A177-3AD203B41FA5}">
                      <a16:colId xmlns:a16="http://schemas.microsoft.com/office/drawing/2014/main" val="2109196231"/>
                    </a:ext>
                  </a:extLst>
                </a:gridCol>
                <a:gridCol w="724943">
                  <a:extLst>
                    <a:ext uri="{9D8B030D-6E8A-4147-A177-3AD203B41FA5}">
                      <a16:colId xmlns:a16="http://schemas.microsoft.com/office/drawing/2014/main" val="2675428628"/>
                    </a:ext>
                  </a:extLst>
                </a:gridCol>
              </a:tblGrid>
              <a:tr h="480632">
                <a:tc>
                  <a:txBody>
                    <a:bodyPr/>
                    <a:lstStyle/>
                    <a:p>
                      <a:pPr algn="ctr">
                        <a:lnSpc>
                          <a:spcPct val="150000"/>
                        </a:lnSpc>
                        <a:spcAft>
                          <a:spcPts val="0"/>
                        </a:spcAft>
                      </a:pPr>
                      <a:r>
                        <a:rPr lang="zh-CN" sz="1200" kern="100">
                          <a:effectLst/>
                          <a:latin typeface="Times New Roman" panose="02020603050405020304" pitchFamily="18" charset="0"/>
                          <a:ea typeface="微软雅黑" panose="020B0503020204020204" pitchFamily="34" charset="-122"/>
                          <a:cs typeface="Times New Roman" panose="02020603050405020304" pitchFamily="18" charset="0"/>
                        </a:rPr>
                        <a:t>变量</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ct val="150000"/>
                        </a:lnSpc>
                        <a:spcAft>
                          <a:spcPts val="0"/>
                        </a:spcAft>
                      </a:pPr>
                      <a:r>
                        <a:rPr lang="zh-CN" sz="1200" kern="100">
                          <a:effectLst/>
                          <a:latin typeface="Times New Roman" panose="02020603050405020304" pitchFamily="18" charset="0"/>
                          <a:ea typeface="微软雅黑" panose="020B0503020204020204" pitchFamily="34" charset="-122"/>
                          <a:cs typeface="Times New Roman" panose="02020603050405020304" pitchFamily="18" charset="0"/>
                        </a:rPr>
                        <a:t>编号</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ct val="150000"/>
                        </a:lnSpc>
                        <a:spcAft>
                          <a:spcPts val="0"/>
                        </a:spcAft>
                      </a:pPr>
                      <a:r>
                        <a:rPr lang="zh-CN" sz="1200" kern="100" dirty="0">
                          <a:effectLst/>
                          <a:latin typeface="Times New Roman" panose="02020603050405020304" pitchFamily="18" charset="0"/>
                          <a:ea typeface="微软雅黑" panose="020B0503020204020204" pitchFamily="34" charset="-122"/>
                          <a:cs typeface="Times New Roman" panose="02020603050405020304" pitchFamily="18" charset="0"/>
                        </a:rPr>
                        <a:t>题项</a:t>
                      </a:r>
                      <a:endParaRPr lang="zh-CN" sz="15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zh-CN" sz="1200" kern="100" dirty="0">
                          <a:effectLst/>
                          <a:latin typeface="Times New Roman" panose="02020603050405020304" pitchFamily="18" charset="0"/>
                          <a:ea typeface="微软雅黑" panose="020B0503020204020204" pitchFamily="34" charset="-122"/>
                          <a:cs typeface="Times New Roman" panose="02020603050405020304" pitchFamily="18" charset="0"/>
                        </a:rPr>
                        <a:t>标准载荷系数</a:t>
                      </a:r>
                      <a:endParaRPr lang="zh-CN" sz="15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dirty="0">
                          <a:effectLst/>
                          <a:latin typeface="Times New Roman" panose="02020603050405020304" pitchFamily="18" charset="0"/>
                          <a:ea typeface="微软雅黑" panose="020B0503020204020204" pitchFamily="34" charset="-122"/>
                          <a:cs typeface="Times New Roman" panose="02020603050405020304" pitchFamily="18" charset="0"/>
                        </a:rPr>
                        <a:t>Cronbach's alpha </a:t>
                      </a:r>
                      <a:r>
                        <a:rPr lang="zh-CN" sz="1200" kern="100" dirty="0">
                          <a:effectLst/>
                          <a:latin typeface="Times New Roman" panose="02020603050405020304" pitchFamily="18" charset="0"/>
                          <a:ea typeface="微软雅黑" panose="020B0503020204020204" pitchFamily="34" charset="-122"/>
                          <a:cs typeface="Times New Roman" panose="02020603050405020304" pitchFamily="18" charset="0"/>
                        </a:rPr>
                        <a:t>系数</a:t>
                      </a:r>
                      <a:endParaRPr lang="zh-CN" sz="15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dirty="0">
                          <a:effectLst/>
                          <a:latin typeface="Times New Roman" panose="02020603050405020304" pitchFamily="18" charset="0"/>
                          <a:ea typeface="微软雅黑" panose="020B0503020204020204" pitchFamily="34" charset="-122"/>
                          <a:cs typeface="Times New Roman" panose="02020603050405020304" pitchFamily="18" charset="0"/>
                        </a:rPr>
                        <a:t>CR</a:t>
                      </a:r>
                      <a:endParaRPr lang="zh-CN" sz="15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KMO</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AVE</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extLst>
                  <a:ext uri="{0D108BD9-81ED-4DB2-BD59-A6C34878D82A}">
                    <a16:rowId xmlns:a16="http://schemas.microsoft.com/office/drawing/2014/main" val="3421703207"/>
                  </a:ext>
                </a:extLst>
              </a:tr>
              <a:tr h="384480">
                <a:tc rowSpan="3">
                  <a:txBody>
                    <a:bodyPr/>
                    <a:lstStyle/>
                    <a:p>
                      <a:pPr algn="ctr">
                        <a:lnSpc>
                          <a:spcPct val="150000"/>
                        </a:lnSpc>
                        <a:spcAft>
                          <a:spcPts val="0"/>
                        </a:spcAft>
                      </a:pPr>
                      <a:r>
                        <a:rPr lang="zh-CN" sz="1200" kern="100">
                          <a:effectLst/>
                          <a:latin typeface="Times New Roman" panose="02020603050405020304" pitchFamily="18" charset="0"/>
                          <a:ea typeface="微软雅黑" panose="020B0503020204020204" pitchFamily="34" charset="-122"/>
                          <a:cs typeface="Times New Roman" panose="02020603050405020304" pitchFamily="18" charset="0"/>
                        </a:rPr>
                        <a:t>受众态度</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ct val="150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A01</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ct val="150000"/>
                        </a:lnSpc>
                        <a:spcAft>
                          <a:spcPts val="0"/>
                        </a:spcAft>
                      </a:pPr>
                      <a:r>
                        <a:rPr lang="zh-CN" sz="1200" kern="100">
                          <a:effectLst/>
                          <a:latin typeface="Times New Roman" panose="02020603050405020304" pitchFamily="18" charset="0"/>
                          <a:ea typeface="微软雅黑" panose="020B0503020204020204" pitchFamily="34" charset="-122"/>
                          <a:cs typeface="Times New Roman" panose="02020603050405020304" pitchFamily="18" charset="0"/>
                        </a:rPr>
                        <a:t>您有多大可能性会同意此条健康信息的描述？</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dirty="0">
                          <a:effectLst/>
                          <a:latin typeface="Times New Roman" panose="02020603050405020304" pitchFamily="18" charset="0"/>
                          <a:ea typeface="微软雅黑" panose="020B0503020204020204" pitchFamily="34" charset="-122"/>
                          <a:cs typeface="Times New Roman" panose="02020603050405020304" pitchFamily="18" charset="0"/>
                        </a:rPr>
                        <a:t>0.812</a:t>
                      </a:r>
                      <a:endParaRPr lang="zh-CN" sz="15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rowSpan="3">
                  <a:txBody>
                    <a:bodyPr/>
                    <a:lstStyle/>
                    <a:p>
                      <a:pPr algn="ctr">
                        <a:lnSpc>
                          <a:spcPts val="2000"/>
                        </a:lnSpc>
                        <a:spcAft>
                          <a:spcPts val="0"/>
                        </a:spcAft>
                      </a:pPr>
                      <a:r>
                        <a:rPr lang="en-US" sz="1200" kern="100" dirty="0">
                          <a:effectLst/>
                          <a:latin typeface="Times New Roman" panose="02020603050405020304" pitchFamily="18" charset="0"/>
                          <a:ea typeface="微软雅黑" panose="020B0503020204020204" pitchFamily="34" charset="-122"/>
                          <a:cs typeface="Times New Roman" panose="02020603050405020304" pitchFamily="18" charset="0"/>
                        </a:rPr>
                        <a:t>0.853</a:t>
                      </a:r>
                      <a:endParaRPr lang="zh-CN" sz="15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rowSpan="3">
                  <a:txBody>
                    <a:bodyPr/>
                    <a:lstStyle/>
                    <a:p>
                      <a:pPr algn="ctr">
                        <a:lnSpc>
                          <a:spcPts val="2000"/>
                        </a:lnSpc>
                        <a:spcAft>
                          <a:spcPts val="0"/>
                        </a:spcAft>
                      </a:pPr>
                      <a:r>
                        <a:rPr lang="en-US" sz="1200" kern="100" dirty="0">
                          <a:effectLst/>
                          <a:latin typeface="Times New Roman" panose="02020603050405020304" pitchFamily="18" charset="0"/>
                          <a:ea typeface="微软雅黑" panose="020B0503020204020204" pitchFamily="34" charset="-122"/>
                          <a:cs typeface="Times New Roman" panose="02020603050405020304" pitchFamily="18" charset="0"/>
                        </a:rPr>
                        <a:t>0.854</a:t>
                      </a:r>
                      <a:endParaRPr lang="zh-CN" sz="15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rowSpan="3">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0.730</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rowSpan="3">
                  <a:txBody>
                    <a:bodyPr/>
                    <a:lstStyle/>
                    <a:p>
                      <a:pPr algn="ctr">
                        <a:lnSpc>
                          <a:spcPts val="2000"/>
                        </a:lnSpc>
                        <a:spcAft>
                          <a:spcPts val="0"/>
                        </a:spcAft>
                      </a:pPr>
                      <a:r>
                        <a:rPr lang="en-US" sz="1200" kern="100" dirty="0">
                          <a:effectLst/>
                          <a:latin typeface="Times New Roman" panose="02020603050405020304" pitchFamily="18" charset="0"/>
                          <a:ea typeface="微软雅黑" panose="020B0503020204020204" pitchFamily="34" charset="-122"/>
                          <a:cs typeface="Times New Roman" panose="02020603050405020304" pitchFamily="18" charset="0"/>
                        </a:rPr>
                        <a:t>0.662</a:t>
                      </a:r>
                      <a:endParaRPr lang="zh-CN" sz="15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extLst>
                  <a:ext uri="{0D108BD9-81ED-4DB2-BD59-A6C34878D82A}">
                    <a16:rowId xmlns:a16="http://schemas.microsoft.com/office/drawing/2014/main" val="1025157836"/>
                  </a:ext>
                </a:extLst>
              </a:tr>
              <a:tr h="384480">
                <a:tc vMerge="1">
                  <a:txBody>
                    <a:bodyPr/>
                    <a:lstStyle/>
                    <a:p>
                      <a:endParaRPr lang="zh-CN" altLang="en-US"/>
                    </a:p>
                  </a:txBody>
                  <a:tcPr/>
                </a:tc>
                <a:tc>
                  <a:txBody>
                    <a:bodyPr/>
                    <a:lstStyle/>
                    <a:p>
                      <a:pPr algn="ctr">
                        <a:lnSpc>
                          <a:spcPct val="150000"/>
                        </a:lnSpc>
                        <a:spcAft>
                          <a:spcPts val="0"/>
                        </a:spcAft>
                      </a:pPr>
                      <a:r>
                        <a:rPr lang="en-US" sz="1200" kern="100" dirty="0">
                          <a:effectLst/>
                          <a:latin typeface="Times New Roman" panose="02020603050405020304" pitchFamily="18" charset="0"/>
                          <a:ea typeface="微软雅黑" panose="020B0503020204020204" pitchFamily="34" charset="-122"/>
                          <a:cs typeface="Times New Roman" panose="02020603050405020304" pitchFamily="18" charset="0"/>
                        </a:rPr>
                        <a:t>A02</a:t>
                      </a:r>
                      <a:endParaRPr lang="zh-CN" sz="15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solidFill>
                      <a:srgbClr val="DAE3F2"/>
                    </a:solidFill>
                  </a:tcPr>
                </a:tc>
                <a:tc>
                  <a:txBody>
                    <a:bodyPr/>
                    <a:lstStyle/>
                    <a:p>
                      <a:pPr algn="ctr">
                        <a:lnSpc>
                          <a:spcPct val="150000"/>
                        </a:lnSpc>
                        <a:spcAft>
                          <a:spcPts val="0"/>
                        </a:spcAft>
                      </a:pPr>
                      <a:r>
                        <a:rPr lang="zh-CN" sz="1200" kern="100" dirty="0">
                          <a:effectLst/>
                          <a:latin typeface="Times New Roman" panose="02020603050405020304" pitchFamily="18" charset="0"/>
                          <a:ea typeface="微软雅黑" panose="020B0503020204020204" pitchFamily="34" charset="-122"/>
                          <a:cs typeface="Times New Roman" panose="02020603050405020304" pitchFamily="18" charset="0"/>
                        </a:rPr>
                        <a:t>你对该健康问题的态度会受此条信息的影响吗？</a:t>
                      </a:r>
                      <a:endParaRPr lang="zh-CN" sz="15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solidFill>
                      <a:srgbClr val="DAE3F2"/>
                    </a:solidFill>
                  </a:tcPr>
                </a:tc>
                <a:tc>
                  <a:txBody>
                    <a:bodyPr/>
                    <a:lstStyle/>
                    <a:p>
                      <a:pPr algn="ctr">
                        <a:lnSpc>
                          <a:spcPts val="2000"/>
                        </a:lnSpc>
                        <a:spcAft>
                          <a:spcPts val="0"/>
                        </a:spcAft>
                      </a:pPr>
                      <a:r>
                        <a:rPr lang="en-US" sz="1200" kern="100" dirty="0">
                          <a:effectLst/>
                          <a:latin typeface="Times New Roman" panose="02020603050405020304" pitchFamily="18" charset="0"/>
                          <a:ea typeface="微软雅黑" panose="020B0503020204020204" pitchFamily="34" charset="-122"/>
                          <a:cs typeface="Times New Roman" panose="02020603050405020304" pitchFamily="18" charset="0"/>
                        </a:rPr>
                        <a:t>0.830</a:t>
                      </a:r>
                      <a:endParaRPr lang="zh-CN" sz="15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solidFill>
                      <a:srgbClr val="DAE3F2"/>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387507940"/>
                  </a:ext>
                </a:extLst>
              </a:tr>
              <a:tr h="384480">
                <a:tc vMerge="1">
                  <a:txBody>
                    <a:bodyPr/>
                    <a:lstStyle/>
                    <a:p>
                      <a:endParaRPr lang="zh-CN" altLang="en-US"/>
                    </a:p>
                  </a:txBody>
                  <a:tcPr/>
                </a:tc>
                <a:tc>
                  <a:txBody>
                    <a:bodyPr/>
                    <a:lstStyle/>
                    <a:p>
                      <a:pPr algn="ctr">
                        <a:lnSpc>
                          <a:spcPct val="150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A03</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ct val="150000"/>
                        </a:lnSpc>
                        <a:spcAft>
                          <a:spcPts val="0"/>
                        </a:spcAft>
                      </a:pPr>
                      <a:r>
                        <a:rPr lang="zh-CN" sz="1200" kern="100">
                          <a:effectLst/>
                          <a:latin typeface="Times New Roman" panose="02020603050405020304" pitchFamily="18" charset="0"/>
                          <a:ea typeface="微软雅黑" panose="020B0503020204020204" pitchFamily="34" charset="-122"/>
                          <a:cs typeface="Times New Roman" panose="02020603050405020304" pitchFamily="18" charset="0"/>
                        </a:rPr>
                        <a:t>该健康信息会对你之后的生活行为产生影响吗？</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dirty="0">
                          <a:effectLst/>
                          <a:latin typeface="Times New Roman" panose="02020603050405020304" pitchFamily="18" charset="0"/>
                          <a:ea typeface="微软雅黑" panose="020B0503020204020204" pitchFamily="34" charset="-122"/>
                          <a:cs typeface="Times New Roman" panose="02020603050405020304" pitchFamily="18" charset="0"/>
                        </a:rPr>
                        <a:t>0.796</a:t>
                      </a:r>
                      <a:endParaRPr lang="zh-CN" sz="15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259445066"/>
                  </a:ext>
                </a:extLst>
              </a:tr>
              <a:tr h="384480">
                <a:tc rowSpan="3">
                  <a:txBody>
                    <a:bodyPr/>
                    <a:lstStyle/>
                    <a:p>
                      <a:pPr algn="ctr">
                        <a:lnSpc>
                          <a:spcPct val="150000"/>
                        </a:lnSpc>
                        <a:spcAft>
                          <a:spcPts val="0"/>
                        </a:spcAft>
                      </a:pPr>
                      <a:r>
                        <a:rPr lang="zh-CN" sz="1200" kern="100" dirty="0">
                          <a:effectLst/>
                          <a:latin typeface="Times New Roman" panose="02020603050405020304" pitchFamily="18" charset="0"/>
                          <a:ea typeface="微软雅黑" panose="020B0503020204020204" pitchFamily="34" charset="-122"/>
                          <a:cs typeface="Times New Roman" panose="02020603050405020304" pitchFamily="18" charset="0"/>
                        </a:rPr>
                        <a:t>感知信任</a:t>
                      </a:r>
                      <a:endParaRPr lang="zh-CN" sz="15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ct val="150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T01</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ct val="150000"/>
                        </a:lnSpc>
                        <a:spcAft>
                          <a:spcPts val="0"/>
                        </a:spcAft>
                      </a:pPr>
                      <a:r>
                        <a:rPr lang="zh-CN" sz="1200" kern="100" dirty="0">
                          <a:effectLst/>
                          <a:latin typeface="Times New Roman" panose="02020603050405020304" pitchFamily="18" charset="0"/>
                          <a:ea typeface="微软雅黑" panose="020B0503020204020204" pitchFamily="34" charset="-122"/>
                          <a:cs typeface="Times New Roman" panose="02020603050405020304" pitchFamily="18" charset="0"/>
                        </a:rPr>
                        <a:t>该健康信息是值得信任的。</a:t>
                      </a:r>
                      <a:endParaRPr lang="zh-CN" sz="15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0.860</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rowSpan="3">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0.885</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rowSpan="3">
                  <a:txBody>
                    <a:bodyPr/>
                    <a:lstStyle/>
                    <a:p>
                      <a:pPr algn="ctr">
                        <a:lnSpc>
                          <a:spcPts val="2000"/>
                        </a:lnSpc>
                        <a:spcAft>
                          <a:spcPts val="0"/>
                        </a:spcAft>
                      </a:pPr>
                      <a:r>
                        <a:rPr lang="en-US" sz="1200" kern="100" dirty="0">
                          <a:effectLst/>
                          <a:latin typeface="Times New Roman" panose="02020603050405020304" pitchFamily="18" charset="0"/>
                          <a:ea typeface="微软雅黑" panose="020B0503020204020204" pitchFamily="34" charset="-122"/>
                          <a:cs typeface="Times New Roman" panose="02020603050405020304" pitchFamily="18" charset="0"/>
                        </a:rPr>
                        <a:t>0.886</a:t>
                      </a:r>
                      <a:endParaRPr lang="zh-CN" sz="15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rowSpan="3">
                  <a:txBody>
                    <a:bodyPr/>
                    <a:lstStyle/>
                    <a:p>
                      <a:pPr algn="ctr">
                        <a:lnSpc>
                          <a:spcPts val="2000"/>
                        </a:lnSpc>
                        <a:spcAft>
                          <a:spcPts val="0"/>
                        </a:spcAft>
                      </a:pPr>
                      <a:r>
                        <a:rPr lang="en-US" sz="1200" kern="100" dirty="0">
                          <a:effectLst/>
                          <a:latin typeface="Times New Roman" panose="02020603050405020304" pitchFamily="18" charset="0"/>
                          <a:ea typeface="微软雅黑" panose="020B0503020204020204" pitchFamily="34" charset="-122"/>
                          <a:cs typeface="Times New Roman" panose="02020603050405020304" pitchFamily="18" charset="0"/>
                        </a:rPr>
                        <a:t>0.744</a:t>
                      </a:r>
                      <a:endParaRPr lang="zh-CN" sz="15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rowSpan="3">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0.722</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extLst>
                  <a:ext uri="{0D108BD9-81ED-4DB2-BD59-A6C34878D82A}">
                    <a16:rowId xmlns:a16="http://schemas.microsoft.com/office/drawing/2014/main" val="1476482243"/>
                  </a:ext>
                </a:extLst>
              </a:tr>
              <a:tr h="384480">
                <a:tc vMerge="1">
                  <a:txBody>
                    <a:bodyPr/>
                    <a:lstStyle/>
                    <a:p>
                      <a:endParaRPr lang="zh-CN" altLang="en-US"/>
                    </a:p>
                  </a:txBody>
                  <a:tcPr/>
                </a:tc>
                <a:tc>
                  <a:txBody>
                    <a:bodyPr/>
                    <a:lstStyle/>
                    <a:p>
                      <a:pPr algn="ctr">
                        <a:lnSpc>
                          <a:spcPct val="150000"/>
                        </a:lnSpc>
                        <a:spcAft>
                          <a:spcPts val="0"/>
                        </a:spcAft>
                      </a:pPr>
                      <a:r>
                        <a:rPr lang="en-US" sz="1200" kern="100" dirty="0">
                          <a:effectLst/>
                          <a:latin typeface="Times New Roman" panose="02020603050405020304" pitchFamily="18" charset="0"/>
                          <a:ea typeface="微软雅黑" panose="020B0503020204020204" pitchFamily="34" charset="-122"/>
                          <a:cs typeface="Times New Roman" panose="02020603050405020304" pitchFamily="18" charset="0"/>
                        </a:rPr>
                        <a:t>T02</a:t>
                      </a:r>
                      <a:endParaRPr lang="zh-CN" sz="15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noFill/>
                  </a:tcPr>
                </a:tc>
                <a:tc>
                  <a:txBody>
                    <a:bodyPr/>
                    <a:lstStyle/>
                    <a:p>
                      <a:pPr algn="ctr">
                        <a:lnSpc>
                          <a:spcPct val="150000"/>
                        </a:lnSpc>
                        <a:spcAft>
                          <a:spcPts val="0"/>
                        </a:spcAft>
                      </a:pPr>
                      <a:r>
                        <a:rPr lang="zh-CN" sz="1200" kern="100" dirty="0">
                          <a:effectLst/>
                          <a:latin typeface="Times New Roman" panose="02020603050405020304" pitchFamily="18" charset="0"/>
                          <a:ea typeface="微软雅黑" panose="020B0503020204020204" pitchFamily="34" charset="-122"/>
                          <a:cs typeface="Times New Roman" panose="02020603050405020304" pitchFamily="18" charset="0"/>
                        </a:rPr>
                        <a:t>该健康信息提供了专业科学的信息。</a:t>
                      </a:r>
                      <a:endParaRPr lang="zh-CN" sz="15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noFill/>
                  </a:tcPr>
                </a:tc>
                <a:tc>
                  <a:txBody>
                    <a:bodyPr/>
                    <a:lstStyle/>
                    <a:p>
                      <a:pPr algn="ctr">
                        <a:lnSpc>
                          <a:spcPts val="2000"/>
                        </a:lnSpc>
                        <a:spcAft>
                          <a:spcPts val="0"/>
                        </a:spcAft>
                      </a:pPr>
                      <a:r>
                        <a:rPr lang="en-US" sz="1200" kern="100" dirty="0">
                          <a:effectLst/>
                          <a:latin typeface="Times New Roman" panose="02020603050405020304" pitchFamily="18" charset="0"/>
                          <a:ea typeface="微软雅黑" panose="020B0503020204020204" pitchFamily="34" charset="-122"/>
                          <a:cs typeface="Times New Roman" panose="02020603050405020304" pitchFamily="18" charset="0"/>
                        </a:rPr>
                        <a:t>0.856</a:t>
                      </a:r>
                      <a:endParaRPr lang="zh-CN" sz="15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004364405"/>
                  </a:ext>
                </a:extLst>
              </a:tr>
              <a:tr h="384480">
                <a:tc vMerge="1">
                  <a:txBody>
                    <a:bodyPr/>
                    <a:lstStyle/>
                    <a:p>
                      <a:endParaRPr lang="zh-CN" altLang="en-US"/>
                    </a:p>
                  </a:txBody>
                  <a:tcPr/>
                </a:tc>
                <a:tc>
                  <a:txBody>
                    <a:bodyPr/>
                    <a:lstStyle/>
                    <a:p>
                      <a:pPr algn="ctr">
                        <a:lnSpc>
                          <a:spcPct val="150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T03</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ct val="150000"/>
                        </a:lnSpc>
                        <a:spcAft>
                          <a:spcPts val="0"/>
                        </a:spcAft>
                      </a:pPr>
                      <a:r>
                        <a:rPr lang="zh-CN" sz="1200" kern="100">
                          <a:effectLst/>
                          <a:latin typeface="Times New Roman" panose="02020603050405020304" pitchFamily="18" charset="0"/>
                          <a:ea typeface="微软雅黑" panose="020B0503020204020204" pitchFamily="34" charset="-122"/>
                          <a:cs typeface="Times New Roman" panose="02020603050405020304" pitchFamily="18" charset="0"/>
                        </a:rPr>
                        <a:t>该健康信息是希望能够帮助到我的。</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dirty="0">
                          <a:effectLst/>
                          <a:latin typeface="Times New Roman" panose="02020603050405020304" pitchFamily="18" charset="0"/>
                          <a:ea typeface="微软雅黑" panose="020B0503020204020204" pitchFamily="34" charset="-122"/>
                          <a:cs typeface="Times New Roman" panose="02020603050405020304" pitchFamily="18" charset="0"/>
                        </a:rPr>
                        <a:t>0.830</a:t>
                      </a:r>
                      <a:endParaRPr lang="zh-CN" sz="15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564702681"/>
                  </a:ext>
                </a:extLst>
              </a:tr>
              <a:tr h="384480">
                <a:tc rowSpan="3">
                  <a:txBody>
                    <a:bodyPr/>
                    <a:lstStyle/>
                    <a:p>
                      <a:pPr algn="ctr">
                        <a:lnSpc>
                          <a:spcPct val="150000"/>
                        </a:lnSpc>
                        <a:spcAft>
                          <a:spcPts val="0"/>
                        </a:spcAft>
                      </a:pPr>
                      <a:r>
                        <a:rPr lang="zh-CN" sz="1200" kern="100" dirty="0">
                          <a:effectLst/>
                          <a:latin typeface="Times New Roman" panose="02020603050405020304" pitchFamily="18" charset="0"/>
                          <a:ea typeface="微软雅黑" panose="020B0503020204020204" pitchFamily="34" charset="-122"/>
                          <a:cs typeface="Times New Roman" panose="02020603050405020304" pitchFamily="18" charset="0"/>
                        </a:rPr>
                        <a:t>感知流畅性</a:t>
                      </a:r>
                      <a:endParaRPr lang="zh-CN" sz="15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ct val="150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F01</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ct val="150000"/>
                        </a:lnSpc>
                        <a:spcAft>
                          <a:spcPts val="0"/>
                        </a:spcAft>
                      </a:pPr>
                      <a:r>
                        <a:rPr lang="zh-CN" sz="1200" kern="100">
                          <a:effectLst/>
                          <a:latin typeface="Times New Roman" panose="02020603050405020304" pitchFamily="18" charset="0"/>
                          <a:ea typeface="微软雅黑" panose="020B0503020204020204" pitchFamily="34" charset="-122"/>
                          <a:cs typeface="Times New Roman" panose="02020603050405020304" pitchFamily="18" charset="0"/>
                        </a:rPr>
                        <a:t>我认为该健康信息很好理解。</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0.854</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rowSpan="3">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0.871</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rowSpan="3">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0.873</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rowSpan="3">
                  <a:txBody>
                    <a:bodyPr/>
                    <a:lstStyle/>
                    <a:p>
                      <a:pPr algn="ctr">
                        <a:lnSpc>
                          <a:spcPts val="2000"/>
                        </a:lnSpc>
                        <a:spcAft>
                          <a:spcPts val="0"/>
                        </a:spcAft>
                      </a:pPr>
                      <a:r>
                        <a:rPr lang="en-US" sz="1200" kern="100" dirty="0">
                          <a:effectLst/>
                          <a:latin typeface="Times New Roman" panose="02020603050405020304" pitchFamily="18" charset="0"/>
                          <a:ea typeface="微软雅黑" panose="020B0503020204020204" pitchFamily="34" charset="-122"/>
                          <a:cs typeface="Times New Roman" panose="02020603050405020304" pitchFamily="18" charset="0"/>
                        </a:rPr>
                        <a:t>0.732</a:t>
                      </a:r>
                      <a:endParaRPr lang="zh-CN" sz="15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rowSpan="3">
                  <a:txBody>
                    <a:bodyPr/>
                    <a:lstStyle/>
                    <a:p>
                      <a:pPr algn="ctr">
                        <a:lnSpc>
                          <a:spcPts val="2000"/>
                        </a:lnSpc>
                        <a:spcAft>
                          <a:spcPts val="0"/>
                        </a:spcAft>
                      </a:pPr>
                      <a:r>
                        <a:rPr lang="en-US" sz="1200" kern="100" dirty="0">
                          <a:effectLst/>
                          <a:latin typeface="Times New Roman" panose="02020603050405020304" pitchFamily="18" charset="0"/>
                          <a:ea typeface="微软雅黑" panose="020B0503020204020204" pitchFamily="34" charset="-122"/>
                          <a:cs typeface="Times New Roman" panose="02020603050405020304" pitchFamily="18" charset="0"/>
                        </a:rPr>
                        <a:t>0.696</a:t>
                      </a:r>
                      <a:endParaRPr lang="zh-CN" sz="15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extLst>
                  <a:ext uri="{0D108BD9-81ED-4DB2-BD59-A6C34878D82A}">
                    <a16:rowId xmlns:a16="http://schemas.microsoft.com/office/drawing/2014/main" val="1033738883"/>
                  </a:ext>
                </a:extLst>
              </a:tr>
              <a:tr h="384480">
                <a:tc vMerge="1">
                  <a:txBody>
                    <a:bodyPr/>
                    <a:lstStyle/>
                    <a:p>
                      <a:endParaRPr lang="zh-CN" altLang="en-US"/>
                    </a:p>
                  </a:txBody>
                  <a:tcPr/>
                </a:tc>
                <a:tc>
                  <a:txBody>
                    <a:bodyPr/>
                    <a:lstStyle/>
                    <a:p>
                      <a:pPr algn="ctr">
                        <a:lnSpc>
                          <a:spcPct val="150000"/>
                        </a:lnSpc>
                        <a:spcAft>
                          <a:spcPts val="0"/>
                        </a:spcAft>
                      </a:pPr>
                      <a:r>
                        <a:rPr lang="en-US" sz="1200" kern="100" dirty="0">
                          <a:effectLst/>
                          <a:latin typeface="Times New Roman" panose="02020603050405020304" pitchFamily="18" charset="0"/>
                          <a:ea typeface="微软雅黑" panose="020B0503020204020204" pitchFamily="34" charset="-122"/>
                          <a:cs typeface="Times New Roman" panose="02020603050405020304" pitchFamily="18" charset="0"/>
                        </a:rPr>
                        <a:t>F02</a:t>
                      </a:r>
                      <a:endParaRPr lang="zh-CN" sz="15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solidFill>
                      <a:srgbClr val="DAE3F2"/>
                    </a:solidFill>
                  </a:tcPr>
                </a:tc>
                <a:tc>
                  <a:txBody>
                    <a:bodyPr/>
                    <a:lstStyle/>
                    <a:p>
                      <a:pPr algn="ctr">
                        <a:lnSpc>
                          <a:spcPct val="150000"/>
                        </a:lnSpc>
                        <a:spcAft>
                          <a:spcPts val="0"/>
                        </a:spcAft>
                      </a:pPr>
                      <a:r>
                        <a:rPr lang="zh-CN" sz="1200" kern="100" dirty="0">
                          <a:effectLst/>
                          <a:latin typeface="Times New Roman" panose="02020603050405020304" pitchFamily="18" charset="0"/>
                          <a:ea typeface="微软雅黑" panose="020B0503020204020204" pitchFamily="34" charset="-122"/>
                          <a:cs typeface="Times New Roman" panose="02020603050405020304" pitchFamily="18" charset="0"/>
                        </a:rPr>
                        <a:t>该健康信息给我一种正确的感觉。</a:t>
                      </a:r>
                      <a:endParaRPr lang="zh-CN" sz="15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solidFill>
                      <a:srgbClr val="DAE3F2"/>
                    </a:solidFill>
                  </a:tcPr>
                </a:tc>
                <a:tc>
                  <a:txBody>
                    <a:bodyPr/>
                    <a:lstStyle/>
                    <a:p>
                      <a:pPr algn="ctr">
                        <a:lnSpc>
                          <a:spcPts val="2000"/>
                        </a:lnSpc>
                        <a:spcAft>
                          <a:spcPts val="0"/>
                        </a:spcAft>
                      </a:pPr>
                      <a:r>
                        <a:rPr lang="en-US" sz="1200" kern="100" dirty="0">
                          <a:effectLst/>
                          <a:latin typeface="Times New Roman" panose="02020603050405020304" pitchFamily="18" charset="0"/>
                          <a:ea typeface="微软雅黑" panose="020B0503020204020204" pitchFamily="34" charset="-122"/>
                          <a:cs typeface="Times New Roman" panose="02020603050405020304" pitchFamily="18" charset="0"/>
                        </a:rPr>
                        <a:t>0.806</a:t>
                      </a:r>
                      <a:endParaRPr lang="zh-CN" sz="15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solidFill>
                      <a:srgbClr val="DAE3F2"/>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55475665"/>
                  </a:ext>
                </a:extLst>
              </a:tr>
              <a:tr h="384480">
                <a:tc vMerge="1">
                  <a:txBody>
                    <a:bodyPr/>
                    <a:lstStyle/>
                    <a:p>
                      <a:endParaRPr lang="zh-CN" altLang="en-US"/>
                    </a:p>
                  </a:txBody>
                  <a:tcPr/>
                </a:tc>
                <a:tc>
                  <a:txBody>
                    <a:bodyPr/>
                    <a:lstStyle/>
                    <a:p>
                      <a:pPr algn="ctr">
                        <a:lnSpc>
                          <a:spcPct val="150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F03</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ct val="150000"/>
                        </a:lnSpc>
                        <a:spcAft>
                          <a:spcPts val="0"/>
                        </a:spcAft>
                      </a:pPr>
                      <a:r>
                        <a:rPr lang="zh-CN" sz="1200" kern="100" dirty="0">
                          <a:effectLst/>
                          <a:latin typeface="Times New Roman" panose="02020603050405020304" pitchFamily="18" charset="0"/>
                          <a:ea typeface="微软雅黑" panose="020B0503020204020204" pitchFamily="34" charset="-122"/>
                          <a:cs typeface="Times New Roman" panose="02020603050405020304" pitchFamily="18" charset="0"/>
                        </a:rPr>
                        <a:t>我认为该健康信息表述是有条理的。</a:t>
                      </a:r>
                      <a:endParaRPr lang="zh-CN" sz="15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dirty="0">
                          <a:effectLst/>
                          <a:latin typeface="Times New Roman" panose="02020603050405020304" pitchFamily="18" charset="0"/>
                          <a:ea typeface="微软雅黑" panose="020B0503020204020204" pitchFamily="34" charset="-122"/>
                          <a:cs typeface="Times New Roman" panose="02020603050405020304" pitchFamily="18" charset="0"/>
                        </a:rPr>
                        <a:t>0.838</a:t>
                      </a:r>
                      <a:endParaRPr lang="zh-CN" sz="15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349366044"/>
                  </a:ext>
                </a:extLst>
              </a:tr>
            </a:tbl>
          </a:graphicData>
        </a:graphic>
      </p:graphicFrame>
      <p:sp>
        <p:nvSpPr>
          <p:cNvPr id="3" name="文本框 2">
            <a:extLst>
              <a:ext uri="{FF2B5EF4-FFF2-40B4-BE49-F238E27FC236}">
                <a16:creationId xmlns:a16="http://schemas.microsoft.com/office/drawing/2014/main" id="{01DCBD5B-4E81-4DA9-843F-7D9BFAEC7871}"/>
              </a:ext>
            </a:extLst>
          </p:cNvPr>
          <p:cNvSpPr txBox="1"/>
          <p:nvPr/>
        </p:nvSpPr>
        <p:spPr>
          <a:xfrm>
            <a:off x="1613156" y="525302"/>
            <a:ext cx="3523300" cy="458908"/>
          </a:xfrm>
          <a:prstGeom prst="rect">
            <a:avLst/>
          </a:prstGeom>
          <a:noFill/>
        </p:spPr>
        <p:txBody>
          <a:bodyPr wrap="square">
            <a:spAutoFit/>
          </a:bodyPr>
          <a:lstStyle/>
          <a:p>
            <a:pPr>
              <a:lnSpc>
                <a:spcPct val="150000"/>
              </a:lnSpc>
              <a:spcBef>
                <a:spcPts val="750"/>
              </a:spcBef>
              <a:defRPr/>
            </a:pPr>
            <a:r>
              <a:rPr lang="zh-CN" altLang="en-US" b="1" dirty="0">
                <a:solidFill>
                  <a:prstClr val="white"/>
                </a:solidFill>
                <a:latin typeface="微软雅黑" panose="020B0503020204020204" pitchFamily="34" charset="-122"/>
                <a:ea typeface="微软雅黑" panose="020B0503020204020204" pitchFamily="34" charset="-122"/>
              </a:rPr>
              <a:t>量表设计及信效度检验</a:t>
            </a:r>
          </a:p>
        </p:txBody>
      </p:sp>
      <p:sp>
        <p:nvSpPr>
          <p:cNvPr id="4" name="内容占位符 2">
            <a:extLst>
              <a:ext uri="{FF2B5EF4-FFF2-40B4-BE49-F238E27FC236}">
                <a16:creationId xmlns:a16="http://schemas.microsoft.com/office/drawing/2014/main" id="{BA8BAE3F-BE67-4EC8-B91D-7BBB162DFDB7}"/>
              </a:ext>
            </a:extLst>
          </p:cNvPr>
          <p:cNvSpPr txBox="1">
            <a:spLocks/>
          </p:cNvSpPr>
          <p:nvPr/>
        </p:nvSpPr>
        <p:spPr>
          <a:xfrm>
            <a:off x="159489" y="368482"/>
            <a:ext cx="1453667" cy="359228"/>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lang="zh-CN" altLang="en-US" sz="2400"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800" b="1" dirty="0">
                <a:latin typeface="Arial Black" panose="020B0A04020102020204" pitchFamily="34" charset="0"/>
                <a:ea typeface="微软雅黑" panose="020B0503020204020204" pitchFamily="34" charset="-122"/>
              </a:rPr>
              <a:t>3.1</a:t>
            </a:r>
            <a:endParaRPr lang="zh-CN" altLang="en-US" sz="1800" b="1" dirty="0">
              <a:latin typeface="Arial Black" panose="020B0A04020102020204" pitchFamily="34" charset="0"/>
              <a:ea typeface="微软雅黑" panose="020B0503020204020204" pitchFamily="34" charset="-122"/>
            </a:endParaRPr>
          </a:p>
        </p:txBody>
      </p:sp>
    </p:spTree>
    <p:extLst>
      <p:ext uri="{BB962C8B-B14F-4D97-AF65-F5344CB8AC3E}">
        <p14:creationId xmlns:p14="http://schemas.microsoft.com/office/powerpoint/2010/main" val="556339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10072-55EA-45E6-A098-DC80FFF0EE53}"/>
              </a:ext>
            </a:extLst>
          </p:cNvPr>
          <p:cNvSpPr>
            <a:spLocks noGrp="1"/>
          </p:cNvSpPr>
          <p:nvPr>
            <p:ph type="title"/>
          </p:nvPr>
        </p:nvSpPr>
        <p:spPr>
          <a:xfrm>
            <a:off x="658148" y="1508609"/>
            <a:ext cx="2168013" cy="324512"/>
          </a:xfrm>
        </p:spPr>
        <p:txBody>
          <a:bodyPr>
            <a:noAutofit/>
          </a:bodyPr>
          <a:lstStyle/>
          <a:p>
            <a:r>
              <a:rPr lang="en-US" altLang="zh-CN" sz="3600" dirty="0">
                <a:latin typeface="Arial Black" panose="020B0A04020102020204" pitchFamily="34" charset="0"/>
              </a:rPr>
              <a:t>4</a:t>
            </a:r>
            <a:endParaRPr lang="zh-CN" altLang="en-US" sz="3600" dirty="0">
              <a:latin typeface="Arial Black" panose="020B0A04020102020204" pitchFamily="34" charset="0"/>
            </a:endParaRPr>
          </a:p>
        </p:txBody>
      </p:sp>
      <p:sp>
        <p:nvSpPr>
          <p:cNvPr id="4" name="文本占位符 3">
            <a:extLst>
              <a:ext uri="{FF2B5EF4-FFF2-40B4-BE49-F238E27FC236}">
                <a16:creationId xmlns:a16="http://schemas.microsoft.com/office/drawing/2014/main" id="{DC872A03-00F0-40F3-B79A-83AA910004CE}"/>
              </a:ext>
            </a:extLst>
          </p:cNvPr>
          <p:cNvSpPr>
            <a:spLocks noGrp="1"/>
          </p:cNvSpPr>
          <p:nvPr>
            <p:ph type="body" sz="quarter" idx="14"/>
          </p:nvPr>
        </p:nvSpPr>
        <p:spPr>
          <a:xfrm>
            <a:off x="3" y="2024745"/>
            <a:ext cx="9143999" cy="2162653"/>
          </a:xfrm>
        </p:spPr>
        <p:txBody>
          <a:bodyPr anchor="ctr" anchorCtr="0"/>
          <a:lstStyle/>
          <a:p>
            <a:pPr algn="ctr">
              <a:lnSpc>
                <a:spcPct val="100000"/>
              </a:lnSpc>
              <a:spcBef>
                <a:spcPts val="0"/>
              </a:spcBef>
            </a:pPr>
            <a:r>
              <a:rPr lang="zh-CN" altLang="en-US" b="1" dirty="0"/>
              <a:t>数据分析与假设检验</a:t>
            </a:r>
          </a:p>
        </p:txBody>
      </p:sp>
    </p:spTree>
    <p:extLst>
      <p:ext uri="{BB962C8B-B14F-4D97-AF65-F5344CB8AC3E}">
        <p14:creationId xmlns:p14="http://schemas.microsoft.com/office/powerpoint/2010/main" val="1224618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F4547739-C73C-4A93-943F-420AF196601C}"/>
              </a:ext>
            </a:extLst>
          </p:cNvPr>
          <p:cNvGraphicFramePr>
            <a:graphicFrameLocks noGrp="1"/>
          </p:cNvGraphicFramePr>
          <p:nvPr>
            <p:extLst>
              <p:ext uri="{D42A27DB-BD31-4B8C-83A1-F6EECF244321}">
                <p14:modId xmlns:p14="http://schemas.microsoft.com/office/powerpoint/2010/main" val="2121501203"/>
              </p:ext>
            </p:extLst>
          </p:nvPr>
        </p:nvGraphicFramePr>
        <p:xfrm>
          <a:off x="425659" y="3899903"/>
          <a:ext cx="4998043" cy="1725612"/>
        </p:xfrm>
        <a:graphic>
          <a:graphicData uri="http://schemas.openxmlformats.org/drawingml/2006/table">
            <a:tbl>
              <a:tblPr firstRow="1" firstCol="1" bandRow="1">
                <a:tableStyleId>{3B4B98B0-60AC-42C2-AFA5-B58CD77FA1E5}</a:tableStyleId>
              </a:tblPr>
              <a:tblGrid>
                <a:gridCol w="1465006">
                  <a:extLst>
                    <a:ext uri="{9D8B030D-6E8A-4147-A177-3AD203B41FA5}">
                      <a16:colId xmlns:a16="http://schemas.microsoft.com/office/drawing/2014/main" val="1740516866"/>
                    </a:ext>
                  </a:extLst>
                </a:gridCol>
                <a:gridCol w="517312">
                  <a:extLst>
                    <a:ext uri="{9D8B030D-6E8A-4147-A177-3AD203B41FA5}">
                      <a16:colId xmlns:a16="http://schemas.microsoft.com/office/drawing/2014/main" val="66033254"/>
                    </a:ext>
                  </a:extLst>
                </a:gridCol>
                <a:gridCol w="516704">
                  <a:extLst>
                    <a:ext uri="{9D8B030D-6E8A-4147-A177-3AD203B41FA5}">
                      <a16:colId xmlns:a16="http://schemas.microsoft.com/office/drawing/2014/main" val="207574467"/>
                    </a:ext>
                  </a:extLst>
                </a:gridCol>
                <a:gridCol w="775663">
                  <a:extLst>
                    <a:ext uri="{9D8B030D-6E8A-4147-A177-3AD203B41FA5}">
                      <a16:colId xmlns:a16="http://schemas.microsoft.com/office/drawing/2014/main" val="2201429816"/>
                    </a:ext>
                  </a:extLst>
                </a:gridCol>
                <a:gridCol w="603023">
                  <a:extLst>
                    <a:ext uri="{9D8B030D-6E8A-4147-A177-3AD203B41FA5}">
                      <a16:colId xmlns:a16="http://schemas.microsoft.com/office/drawing/2014/main" val="579560769"/>
                    </a:ext>
                  </a:extLst>
                </a:gridCol>
                <a:gridCol w="517312">
                  <a:extLst>
                    <a:ext uri="{9D8B030D-6E8A-4147-A177-3AD203B41FA5}">
                      <a16:colId xmlns:a16="http://schemas.microsoft.com/office/drawing/2014/main" val="2095950207"/>
                    </a:ext>
                  </a:extLst>
                </a:gridCol>
                <a:gridCol w="603023">
                  <a:extLst>
                    <a:ext uri="{9D8B030D-6E8A-4147-A177-3AD203B41FA5}">
                      <a16:colId xmlns:a16="http://schemas.microsoft.com/office/drawing/2014/main" val="2594580145"/>
                    </a:ext>
                  </a:extLst>
                </a:gridCol>
              </a:tblGrid>
              <a:tr h="287602">
                <a:tc>
                  <a:txBody>
                    <a:bodyPr/>
                    <a:lstStyle/>
                    <a:p>
                      <a:pPr algn="ctr">
                        <a:lnSpc>
                          <a:spcPts val="2000"/>
                        </a:lnSpc>
                        <a:spcAft>
                          <a:spcPts val="0"/>
                        </a:spcAft>
                      </a:pPr>
                      <a:r>
                        <a:rPr lang="zh-CN" sz="1200" kern="100">
                          <a:effectLst/>
                          <a:latin typeface="Times New Roman" panose="02020603050405020304" pitchFamily="18" charset="0"/>
                          <a:ea typeface="微软雅黑" panose="020B0503020204020204" pitchFamily="34" charset="-122"/>
                          <a:cs typeface="Times New Roman" panose="02020603050405020304" pitchFamily="18" charset="0"/>
                        </a:rPr>
                        <a:t>变量</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Effect</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SE</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t</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dirty="0">
                          <a:effectLst/>
                          <a:latin typeface="Times New Roman" panose="02020603050405020304" pitchFamily="18" charset="0"/>
                          <a:ea typeface="微软雅黑" panose="020B0503020204020204" pitchFamily="34" charset="-122"/>
                          <a:cs typeface="Times New Roman" panose="02020603050405020304" pitchFamily="18" charset="0"/>
                        </a:rPr>
                        <a:t>P</a:t>
                      </a:r>
                      <a:endParaRPr lang="zh-CN" sz="15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LLCI</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ULCI</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extLst>
                  <a:ext uri="{0D108BD9-81ED-4DB2-BD59-A6C34878D82A}">
                    <a16:rowId xmlns:a16="http://schemas.microsoft.com/office/drawing/2014/main" val="2376507580"/>
                  </a:ext>
                </a:extLst>
              </a:tr>
              <a:tr h="287602">
                <a:tc>
                  <a:txBody>
                    <a:bodyPr/>
                    <a:lstStyle/>
                    <a:p>
                      <a:pPr algn="ctr">
                        <a:lnSpc>
                          <a:spcPts val="2000"/>
                        </a:lnSpc>
                        <a:spcAft>
                          <a:spcPts val="0"/>
                        </a:spcAft>
                      </a:pPr>
                      <a:r>
                        <a:rPr lang="zh-CN" sz="1200" kern="100" dirty="0">
                          <a:effectLst/>
                          <a:latin typeface="Times New Roman" panose="02020603050405020304" pitchFamily="18" charset="0"/>
                          <a:ea typeface="微软雅黑" panose="020B0503020204020204" pitchFamily="34" charset="-122"/>
                          <a:cs typeface="Times New Roman" panose="02020603050405020304" pitchFamily="18" charset="0"/>
                        </a:rPr>
                        <a:t>说服策略</a:t>
                      </a:r>
                      <a:endParaRPr lang="zh-CN" sz="15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-0.727</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0.193</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-3.742</a:t>
                      </a:r>
                      <a:r>
                        <a:rPr lang="en-US" sz="1200" kern="100" baseline="30000">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0.000</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-1.103</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-0.343</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extLst>
                  <a:ext uri="{0D108BD9-81ED-4DB2-BD59-A6C34878D82A}">
                    <a16:rowId xmlns:a16="http://schemas.microsoft.com/office/drawing/2014/main" val="3764937857"/>
                  </a:ext>
                </a:extLst>
              </a:tr>
              <a:tr h="287602">
                <a:tc>
                  <a:txBody>
                    <a:bodyPr/>
                    <a:lstStyle/>
                    <a:p>
                      <a:pPr algn="ctr">
                        <a:lnSpc>
                          <a:spcPts val="2000"/>
                        </a:lnSpc>
                        <a:spcAft>
                          <a:spcPts val="0"/>
                        </a:spcAft>
                      </a:pPr>
                      <a:r>
                        <a:rPr lang="zh-CN" sz="1200" kern="100">
                          <a:effectLst/>
                          <a:latin typeface="Times New Roman" panose="02020603050405020304" pitchFamily="18" charset="0"/>
                          <a:ea typeface="微软雅黑" panose="020B0503020204020204" pitchFamily="34" charset="-122"/>
                          <a:cs typeface="Times New Roman" panose="02020603050405020304" pitchFamily="18" charset="0"/>
                        </a:rPr>
                        <a:t>人格类型</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-0.408</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0.159</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-2.563</a:t>
                      </a:r>
                      <a:r>
                        <a:rPr lang="en-US" sz="1200" kern="100" baseline="30000">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0.012</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-0.720</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-0.095</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extLst>
                  <a:ext uri="{0D108BD9-81ED-4DB2-BD59-A6C34878D82A}">
                    <a16:rowId xmlns:a16="http://schemas.microsoft.com/office/drawing/2014/main" val="1775814238"/>
                  </a:ext>
                </a:extLst>
              </a:tr>
              <a:tr h="287602">
                <a:tc>
                  <a:txBody>
                    <a:bodyPr/>
                    <a:lstStyle/>
                    <a:p>
                      <a:pPr algn="ctr">
                        <a:lnSpc>
                          <a:spcPts val="2000"/>
                        </a:lnSpc>
                        <a:spcAft>
                          <a:spcPts val="0"/>
                        </a:spcAft>
                      </a:pPr>
                      <a:r>
                        <a:rPr lang="zh-CN" sz="1200" kern="100">
                          <a:effectLst/>
                          <a:latin typeface="Times New Roman" panose="02020603050405020304" pitchFamily="18" charset="0"/>
                          <a:ea typeface="微软雅黑" panose="020B0503020204020204" pitchFamily="34" charset="-122"/>
                          <a:cs typeface="Times New Roman" panose="02020603050405020304" pitchFamily="18" charset="0"/>
                        </a:rPr>
                        <a:t>证据类型</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0.482</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0.158</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3.037</a:t>
                      </a:r>
                      <a:r>
                        <a:rPr lang="en-US" sz="1200" kern="100" baseline="30000">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0.003</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0.170</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dirty="0">
                          <a:effectLst/>
                          <a:latin typeface="Times New Roman" panose="02020603050405020304" pitchFamily="18" charset="0"/>
                          <a:ea typeface="微软雅黑" panose="020B0503020204020204" pitchFamily="34" charset="-122"/>
                          <a:cs typeface="Times New Roman" panose="02020603050405020304" pitchFamily="18" charset="0"/>
                        </a:rPr>
                        <a:t>0.795</a:t>
                      </a:r>
                      <a:endParaRPr lang="zh-CN" sz="15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extLst>
                  <a:ext uri="{0D108BD9-81ED-4DB2-BD59-A6C34878D82A}">
                    <a16:rowId xmlns:a16="http://schemas.microsoft.com/office/drawing/2014/main" val="3022132227"/>
                  </a:ext>
                </a:extLst>
              </a:tr>
              <a:tr h="287602">
                <a:tc>
                  <a:txBody>
                    <a:bodyPr/>
                    <a:lstStyle/>
                    <a:p>
                      <a:pPr algn="ctr">
                        <a:lnSpc>
                          <a:spcPts val="2000"/>
                        </a:lnSpc>
                        <a:spcAft>
                          <a:spcPts val="0"/>
                        </a:spcAft>
                      </a:pPr>
                      <a:r>
                        <a:rPr lang="zh-CN" sz="1200" kern="100">
                          <a:effectLst/>
                          <a:latin typeface="Times New Roman" panose="02020603050405020304" pitchFamily="18" charset="0"/>
                          <a:ea typeface="微软雅黑" panose="020B0503020204020204" pitchFamily="34" charset="-122"/>
                          <a:cs typeface="Times New Roman" panose="02020603050405020304" pitchFamily="18" charset="0"/>
                        </a:rPr>
                        <a:t>说服策略</a:t>
                      </a: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a:t>
                      </a:r>
                      <a:r>
                        <a:rPr lang="zh-CN" sz="1200" kern="100">
                          <a:effectLst/>
                          <a:latin typeface="Times New Roman" panose="02020603050405020304" pitchFamily="18" charset="0"/>
                          <a:ea typeface="微软雅黑" panose="020B0503020204020204" pitchFamily="34" charset="-122"/>
                          <a:cs typeface="Times New Roman" panose="02020603050405020304" pitchFamily="18" charset="0"/>
                        </a:rPr>
                        <a:t>人格类型</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1.181</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0.225</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dirty="0">
                          <a:effectLst/>
                          <a:latin typeface="Times New Roman" panose="02020603050405020304" pitchFamily="18" charset="0"/>
                          <a:ea typeface="微软雅黑" panose="020B0503020204020204" pitchFamily="34" charset="-122"/>
                          <a:cs typeface="Times New Roman" panose="02020603050405020304" pitchFamily="18" charset="0"/>
                        </a:rPr>
                        <a:t>5.256</a:t>
                      </a:r>
                      <a:r>
                        <a:rPr lang="en-US" sz="1200" kern="100" baseline="30000" dirty="0">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sz="15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0.000</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0">
                          <a:effectLst/>
                          <a:latin typeface="Times New Roman" panose="02020603050405020304" pitchFamily="18" charset="0"/>
                          <a:ea typeface="微软雅黑" panose="020B0503020204020204" pitchFamily="34" charset="-122"/>
                          <a:cs typeface="Times New Roman" panose="02020603050405020304" pitchFamily="18" charset="0"/>
                        </a:rPr>
                        <a:t>0.739</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0">
                          <a:effectLst/>
                          <a:latin typeface="Times New Roman" panose="02020603050405020304" pitchFamily="18" charset="0"/>
                          <a:ea typeface="微软雅黑" panose="020B0503020204020204" pitchFamily="34" charset="-122"/>
                          <a:cs typeface="Times New Roman" panose="02020603050405020304" pitchFamily="18" charset="0"/>
                        </a:rPr>
                        <a:t>1.623</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extLst>
                  <a:ext uri="{0D108BD9-81ED-4DB2-BD59-A6C34878D82A}">
                    <a16:rowId xmlns:a16="http://schemas.microsoft.com/office/drawing/2014/main" val="1735465327"/>
                  </a:ext>
                </a:extLst>
              </a:tr>
              <a:tr h="287602">
                <a:tc>
                  <a:txBody>
                    <a:bodyPr/>
                    <a:lstStyle/>
                    <a:p>
                      <a:pPr algn="ctr">
                        <a:lnSpc>
                          <a:spcPts val="2000"/>
                        </a:lnSpc>
                        <a:spcAft>
                          <a:spcPts val="0"/>
                        </a:spcAft>
                      </a:pPr>
                      <a:r>
                        <a:rPr lang="zh-CN" sz="1200" kern="100" dirty="0">
                          <a:effectLst/>
                          <a:latin typeface="Times New Roman" panose="02020603050405020304" pitchFamily="18" charset="0"/>
                          <a:ea typeface="微软雅黑" panose="020B0503020204020204" pitchFamily="34" charset="-122"/>
                          <a:cs typeface="Times New Roman" panose="02020603050405020304" pitchFamily="18" charset="0"/>
                        </a:rPr>
                        <a:t>说服策略</a:t>
                      </a:r>
                      <a:r>
                        <a:rPr lang="en-US" sz="1200"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sz="1200" kern="100" dirty="0">
                          <a:effectLst/>
                          <a:latin typeface="Times New Roman" panose="02020603050405020304" pitchFamily="18" charset="0"/>
                          <a:ea typeface="微软雅黑" panose="020B0503020204020204" pitchFamily="34" charset="-122"/>
                          <a:cs typeface="Times New Roman" panose="02020603050405020304" pitchFamily="18" charset="0"/>
                        </a:rPr>
                        <a:t>证据类型</a:t>
                      </a:r>
                      <a:endParaRPr lang="zh-CN" sz="15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-0.212</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0.225</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dirty="0">
                          <a:effectLst/>
                          <a:latin typeface="Times New Roman" panose="02020603050405020304" pitchFamily="18" charset="0"/>
                          <a:ea typeface="微软雅黑" panose="020B0503020204020204" pitchFamily="34" charset="-122"/>
                          <a:cs typeface="Times New Roman" panose="02020603050405020304" pitchFamily="18" charset="0"/>
                        </a:rPr>
                        <a:t>-0.944</a:t>
                      </a:r>
                      <a:endParaRPr lang="zh-CN" sz="15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0.346</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-0.654</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dirty="0">
                          <a:effectLst/>
                          <a:latin typeface="Times New Roman" panose="02020603050405020304" pitchFamily="18" charset="0"/>
                          <a:ea typeface="微软雅黑" panose="020B0503020204020204" pitchFamily="34" charset="-122"/>
                          <a:cs typeface="Times New Roman" panose="02020603050405020304" pitchFamily="18" charset="0"/>
                        </a:rPr>
                        <a:t>0.230</a:t>
                      </a:r>
                      <a:endParaRPr lang="zh-CN" sz="15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extLst>
                  <a:ext uri="{0D108BD9-81ED-4DB2-BD59-A6C34878D82A}">
                    <a16:rowId xmlns:a16="http://schemas.microsoft.com/office/drawing/2014/main" val="3973473043"/>
                  </a:ext>
                </a:extLst>
              </a:tr>
            </a:tbl>
          </a:graphicData>
        </a:graphic>
      </p:graphicFrame>
      <p:sp>
        <p:nvSpPr>
          <p:cNvPr id="3" name="文本框 2">
            <a:extLst>
              <a:ext uri="{FF2B5EF4-FFF2-40B4-BE49-F238E27FC236}">
                <a16:creationId xmlns:a16="http://schemas.microsoft.com/office/drawing/2014/main" id="{CEC3090C-9475-47A9-B444-C2D711B4AC9B}"/>
              </a:ext>
            </a:extLst>
          </p:cNvPr>
          <p:cNvSpPr txBox="1"/>
          <p:nvPr/>
        </p:nvSpPr>
        <p:spPr>
          <a:xfrm>
            <a:off x="1633476" y="509863"/>
            <a:ext cx="3523300" cy="458908"/>
          </a:xfrm>
          <a:prstGeom prst="rect">
            <a:avLst/>
          </a:prstGeom>
          <a:noFill/>
        </p:spPr>
        <p:txBody>
          <a:bodyPr wrap="square">
            <a:spAutoFit/>
          </a:bodyPr>
          <a:lstStyle/>
          <a:p>
            <a:pPr>
              <a:lnSpc>
                <a:spcPct val="150000"/>
              </a:lnSpc>
              <a:spcBef>
                <a:spcPts val="750"/>
              </a:spcBef>
              <a:defRPr/>
            </a:pPr>
            <a:r>
              <a:rPr lang="zh-CN" altLang="en-US" b="1" dirty="0">
                <a:solidFill>
                  <a:prstClr val="white"/>
                </a:solidFill>
                <a:latin typeface="微软雅黑" panose="020B0503020204020204" pitchFamily="34" charset="-122"/>
                <a:ea typeface="微软雅黑" panose="020B0503020204020204" pitchFamily="34" charset="-122"/>
              </a:rPr>
              <a:t>简单调节模型检验</a:t>
            </a:r>
          </a:p>
        </p:txBody>
      </p:sp>
      <p:sp>
        <p:nvSpPr>
          <p:cNvPr id="4" name="内容占位符 2">
            <a:extLst>
              <a:ext uri="{FF2B5EF4-FFF2-40B4-BE49-F238E27FC236}">
                <a16:creationId xmlns:a16="http://schemas.microsoft.com/office/drawing/2014/main" id="{A1A8B927-0E03-4545-9255-D34FF061D99A}"/>
              </a:ext>
            </a:extLst>
          </p:cNvPr>
          <p:cNvSpPr txBox="1">
            <a:spLocks/>
          </p:cNvSpPr>
          <p:nvPr/>
        </p:nvSpPr>
        <p:spPr>
          <a:xfrm>
            <a:off x="179809" y="353043"/>
            <a:ext cx="1453667" cy="359228"/>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lang="zh-CN" altLang="en-US" sz="2400"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800" b="1" dirty="0">
                <a:latin typeface="Arial Black" panose="020B0A04020102020204" pitchFamily="34" charset="0"/>
                <a:ea typeface="微软雅黑" panose="020B0503020204020204" pitchFamily="34" charset="-122"/>
              </a:rPr>
              <a:t>4.1</a:t>
            </a:r>
            <a:endParaRPr lang="zh-CN" altLang="en-US" sz="1800" b="1" dirty="0">
              <a:latin typeface="Arial Black" panose="020B0A04020102020204" pitchFamily="34" charset="0"/>
              <a:ea typeface="微软雅黑" panose="020B0503020204020204" pitchFamily="34" charset="-122"/>
            </a:endParaRPr>
          </a:p>
        </p:txBody>
      </p:sp>
      <p:sp>
        <p:nvSpPr>
          <p:cNvPr id="5" name="矩形 4">
            <a:extLst>
              <a:ext uri="{FF2B5EF4-FFF2-40B4-BE49-F238E27FC236}">
                <a16:creationId xmlns:a16="http://schemas.microsoft.com/office/drawing/2014/main" id="{334A0D75-ECAF-4D42-92AB-22548FB83AA0}"/>
              </a:ext>
            </a:extLst>
          </p:cNvPr>
          <p:cNvSpPr/>
          <p:nvPr/>
        </p:nvSpPr>
        <p:spPr>
          <a:xfrm>
            <a:off x="425659" y="2783813"/>
            <a:ext cx="8389464" cy="1023614"/>
          </a:xfrm>
          <a:prstGeom prst="rect">
            <a:avLst/>
          </a:prstGeom>
        </p:spPr>
        <p:txBody>
          <a:bodyPr wrap="square">
            <a:spAutoFit/>
          </a:bodyPr>
          <a:lstStyle/>
          <a:p>
            <a:pPr marL="214308" indent="-214308">
              <a:lnSpc>
                <a:spcPct val="150000"/>
              </a:lnSpc>
              <a:buFont typeface="Arial" panose="020B0604020202020204" pitchFamily="34" charset="0"/>
              <a:buChar char="•"/>
              <a:defRPr/>
            </a:pPr>
            <a:r>
              <a:rPr lang="zh-CN" altLang="zh-CN" sz="1400" dirty="0">
                <a:latin typeface="Times New Roman" panose="02020603050405020304" pitchFamily="18" charset="0"/>
                <a:ea typeface="微软雅黑" panose="020B0503020204020204" pitchFamily="34" charset="-122"/>
                <a:cs typeface="Times New Roman" panose="02020603050405020304" pitchFamily="18" charset="0"/>
              </a:rPr>
              <a:t>本研究参照</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Hayes</a:t>
            </a:r>
            <a:r>
              <a:rPr lang="zh-CN" altLang="zh-CN" sz="1400" dirty="0">
                <a:latin typeface="Times New Roman" panose="02020603050405020304" pitchFamily="18" charset="0"/>
                <a:ea typeface="微软雅黑" panose="020B0503020204020204" pitchFamily="34" charset="-122"/>
                <a:cs typeface="Times New Roman" panose="02020603050405020304" pitchFamily="18" charset="0"/>
              </a:rPr>
              <a:t>提出的</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Bootstrap</a:t>
            </a:r>
            <a:r>
              <a:rPr lang="zh-CN" altLang="zh-CN" sz="1400" b="1" dirty="0">
                <a:latin typeface="Times New Roman" panose="02020603050405020304" pitchFamily="18" charset="0"/>
                <a:ea typeface="微软雅黑" panose="020B0503020204020204" pitchFamily="34" charset="-122"/>
                <a:cs typeface="Times New Roman" panose="02020603050405020304" pitchFamily="18" charset="0"/>
              </a:rPr>
              <a:t>方法</a:t>
            </a:r>
            <a:r>
              <a:rPr lang="zh-CN" altLang="zh-CN" sz="1400" dirty="0">
                <a:latin typeface="Times New Roman" panose="02020603050405020304" pitchFamily="18" charset="0"/>
                <a:ea typeface="微软雅黑" panose="020B0503020204020204" pitchFamily="34" charset="-122"/>
                <a:cs typeface="Times New Roman" panose="02020603050405020304" pitchFamily="18" charset="0"/>
              </a:rPr>
              <a:t>进行简单调节效应检验，使用</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SPSS 22.0</a:t>
            </a:r>
            <a:r>
              <a:rPr lang="zh-CN" altLang="zh-CN" sz="1400" dirty="0">
                <a:latin typeface="Times New Roman" panose="02020603050405020304" pitchFamily="18" charset="0"/>
                <a:ea typeface="微软雅黑" panose="020B0503020204020204" pitchFamily="34" charset="-122"/>
                <a:cs typeface="Times New Roman" panose="02020603050405020304" pitchFamily="18" charset="0"/>
              </a:rPr>
              <a:t>中的</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process</a:t>
            </a:r>
            <a:r>
              <a:rPr lang="zh-CN" altLang="zh-CN" sz="1400" dirty="0">
                <a:latin typeface="Times New Roman" panose="02020603050405020304" pitchFamily="18" charset="0"/>
                <a:ea typeface="微软雅黑" panose="020B0503020204020204" pitchFamily="34" charset="-122"/>
                <a:cs typeface="Times New Roman" panose="02020603050405020304" pitchFamily="18" charset="0"/>
              </a:rPr>
              <a:t>插件，选择</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model 2</a:t>
            </a:r>
            <a:r>
              <a:rPr lang="zh-CN" altLang="zh-CN" sz="1400" dirty="0">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95%</a:t>
            </a:r>
            <a:r>
              <a:rPr lang="zh-CN" altLang="zh-CN" sz="1400" dirty="0">
                <a:latin typeface="Times New Roman" panose="02020603050405020304" pitchFamily="18" charset="0"/>
                <a:ea typeface="微软雅黑" panose="020B0503020204020204" pitchFamily="34" charset="-122"/>
                <a:cs typeface="Times New Roman" panose="02020603050405020304" pitchFamily="18" charset="0"/>
              </a:rPr>
              <a:t>的置信区间下进行</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5 000</a:t>
            </a:r>
            <a:r>
              <a:rPr lang="zh-CN" altLang="zh-CN" sz="1400" dirty="0">
                <a:latin typeface="Times New Roman" panose="02020603050405020304" pitchFamily="18" charset="0"/>
                <a:ea typeface="微软雅黑" panose="020B0503020204020204" pitchFamily="34" charset="-122"/>
                <a:cs typeface="Times New Roman" panose="02020603050405020304" pitchFamily="18" charset="0"/>
              </a:rPr>
              <a:t>次抽样</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400" dirty="0">
                <a:latin typeface="Times New Roman" panose="02020603050405020304" pitchFamily="18" charset="0"/>
                <a:ea typeface="微软雅黑" panose="020B0503020204020204" pitchFamily="34" charset="-122"/>
                <a:cs typeface="Times New Roman" panose="02020603050405020304" pitchFamily="18" charset="0"/>
              </a:rPr>
              <a:t>以说服策略为自变量，受众态度为因变量，人格类型和证据类型为调节变量。</a:t>
            </a:r>
          </a:p>
        </p:txBody>
      </p:sp>
      <p:pic>
        <p:nvPicPr>
          <p:cNvPr id="6" name="图片 5">
            <a:extLst>
              <a:ext uri="{FF2B5EF4-FFF2-40B4-BE49-F238E27FC236}">
                <a16:creationId xmlns:a16="http://schemas.microsoft.com/office/drawing/2014/main" id="{89A57216-BB43-4DB2-AB91-EEF15B3A274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674516" y="4878075"/>
            <a:ext cx="3043825" cy="1725611"/>
          </a:xfrm>
          <a:prstGeom prst="rect">
            <a:avLst/>
          </a:prstGeom>
          <a:effectLst>
            <a:outerShdw blurRad="50800" dist="38100" dir="2700000" algn="tl" rotWithShape="0">
              <a:prstClr val="black">
                <a:alpha val="40000"/>
              </a:prstClr>
            </a:outerShdw>
          </a:effectLst>
        </p:spPr>
      </p:pic>
      <p:sp>
        <p:nvSpPr>
          <p:cNvPr id="7" name="矩形 6">
            <a:extLst>
              <a:ext uri="{FF2B5EF4-FFF2-40B4-BE49-F238E27FC236}">
                <a16:creationId xmlns:a16="http://schemas.microsoft.com/office/drawing/2014/main" id="{6D53335E-BEE0-4617-920B-149CD65B200C}"/>
              </a:ext>
            </a:extLst>
          </p:cNvPr>
          <p:cNvSpPr/>
          <p:nvPr/>
        </p:nvSpPr>
        <p:spPr>
          <a:xfrm>
            <a:off x="347217" y="4152075"/>
            <a:ext cx="5139897" cy="347597"/>
          </a:xfrm>
          <a:prstGeom prst="rect">
            <a:avLst/>
          </a:prstGeom>
          <a:noFill/>
          <a:ln w="19050">
            <a:solidFill>
              <a:srgbClr val="C125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dirty="0">
              <a:solidFill>
                <a:schemeClr val="bg1"/>
              </a:solidFill>
              <a:latin typeface="Times New Roman" panose="02020603050405020304" pitchFamily="18" charset="0"/>
              <a:cs typeface="Times New Roman" panose="02020603050405020304" pitchFamily="18" charset="0"/>
            </a:endParaRPr>
          </a:p>
        </p:txBody>
      </p:sp>
      <p:sp>
        <p:nvSpPr>
          <p:cNvPr id="8" name="椭圆 7">
            <a:extLst>
              <a:ext uri="{FF2B5EF4-FFF2-40B4-BE49-F238E27FC236}">
                <a16:creationId xmlns:a16="http://schemas.microsoft.com/office/drawing/2014/main" id="{0E594E15-43E3-411B-A0AA-48CA69E92067}"/>
              </a:ext>
            </a:extLst>
          </p:cNvPr>
          <p:cNvSpPr/>
          <p:nvPr/>
        </p:nvSpPr>
        <p:spPr>
          <a:xfrm>
            <a:off x="1846740" y="4152076"/>
            <a:ext cx="582461" cy="347597"/>
          </a:xfrm>
          <a:prstGeom prst="ellipse">
            <a:avLst/>
          </a:prstGeom>
          <a:noFill/>
          <a:ln>
            <a:solidFill>
              <a:srgbClr val="C125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dirty="0">
              <a:solidFill>
                <a:schemeClr val="bg1"/>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F2968630-118E-4566-B28B-718E9170C90F}"/>
              </a:ext>
            </a:extLst>
          </p:cNvPr>
          <p:cNvSpPr/>
          <p:nvPr/>
        </p:nvSpPr>
        <p:spPr>
          <a:xfrm>
            <a:off x="5502146" y="3773670"/>
            <a:ext cx="3375920" cy="1104405"/>
          </a:xfrm>
          <a:prstGeom prst="rect">
            <a:avLst/>
          </a:prstGeom>
        </p:spPr>
        <p:txBody>
          <a:bodyPr wrap="square">
            <a:spAutoFit/>
          </a:bodyPr>
          <a:lstStyle/>
          <a:p>
            <a:pPr marL="214308" indent="-214308">
              <a:lnSpc>
                <a:spcPct val="120000"/>
              </a:lnSpc>
              <a:buFont typeface="Arial" panose="020B0604020202020204" pitchFamily="34" charset="0"/>
              <a:buChar char="•"/>
              <a:defRPr/>
            </a:pPr>
            <a:r>
              <a:rPr lang="zh-CN" altLang="zh-CN" sz="1400" b="1" dirty="0">
                <a:solidFill>
                  <a:srgbClr val="C12526"/>
                </a:solidFill>
                <a:latin typeface="Times New Roman" panose="02020603050405020304" pitchFamily="18" charset="0"/>
                <a:ea typeface="微软雅黑" panose="020B0503020204020204" pitchFamily="34" charset="-122"/>
                <a:cs typeface="Times New Roman" panose="02020603050405020304" pitchFamily="18" charset="0"/>
              </a:rPr>
              <a:t>假设</a:t>
            </a:r>
            <a:r>
              <a:rPr lang="en-US" altLang="zh-CN" sz="1400" b="1" dirty="0">
                <a:solidFill>
                  <a:srgbClr val="C12526"/>
                </a:solidFill>
                <a:latin typeface="Times New Roman" panose="02020603050405020304" pitchFamily="18" charset="0"/>
                <a:ea typeface="微软雅黑" panose="020B0503020204020204" pitchFamily="34" charset="-122"/>
                <a:cs typeface="Times New Roman" panose="02020603050405020304" pitchFamily="18" charset="0"/>
              </a:rPr>
              <a:t>H1</a:t>
            </a:r>
            <a:r>
              <a:rPr lang="zh-CN" altLang="zh-CN" sz="1400" b="1" dirty="0">
                <a:solidFill>
                  <a:srgbClr val="C12526"/>
                </a:solidFill>
                <a:latin typeface="Times New Roman" panose="02020603050405020304" pitchFamily="18" charset="0"/>
                <a:ea typeface="微软雅黑" panose="020B0503020204020204" pitchFamily="34" charset="-122"/>
                <a:cs typeface="Times New Roman" panose="02020603050405020304" pitchFamily="18" charset="0"/>
              </a:rPr>
              <a:t>成立</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400" dirty="0">
                <a:latin typeface="Times New Roman" panose="02020603050405020304" pitchFamily="18" charset="0"/>
                <a:ea typeface="微软雅黑" panose="020B0503020204020204" pitchFamily="34" charset="-122"/>
                <a:cs typeface="Times New Roman" panose="02020603050405020304" pitchFamily="18" charset="0"/>
              </a:rPr>
              <a:t>诊断型说服策略比反驳型说服策略对受众态度的正向影响更大，即诊断型说服策略可以更好的说服受众。</a:t>
            </a:r>
            <a:endParaRPr lang="en-US" altLang="zh-CN" sz="1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矩形 12">
            <a:extLst>
              <a:ext uri="{FF2B5EF4-FFF2-40B4-BE49-F238E27FC236}">
                <a16:creationId xmlns:a16="http://schemas.microsoft.com/office/drawing/2014/main" id="{8CB2835A-78B5-4E1B-8BD2-89CB0D16564D}"/>
              </a:ext>
            </a:extLst>
          </p:cNvPr>
          <p:cNvSpPr/>
          <p:nvPr/>
        </p:nvSpPr>
        <p:spPr>
          <a:xfrm>
            <a:off x="4178302" y="5064908"/>
            <a:ext cx="1295661" cy="270000"/>
          </a:xfrm>
          <a:prstGeom prst="rect">
            <a:avLst/>
          </a:prstGeom>
          <a:noFill/>
          <a:ln w="19050">
            <a:solidFill>
              <a:srgbClr val="C125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dirty="0">
              <a:solidFill>
                <a:schemeClr val="bg1"/>
              </a:solidFill>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ACB7900A-7A11-4184-93E8-FFA9FF491FCE}"/>
              </a:ext>
            </a:extLst>
          </p:cNvPr>
          <p:cNvSpPr/>
          <p:nvPr/>
        </p:nvSpPr>
        <p:spPr>
          <a:xfrm>
            <a:off x="4178536" y="5341838"/>
            <a:ext cx="1295661" cy="270000"/>
          </a:xfrm>
          <a:prstGeom prst="rect">
            <a:avLst/>
          </a:prstGeom>
          <a:noFill/>
          <a:ln w="19050">
            <a:solidFill>
              <a:srgbClr val="C125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dirty="0">
              <a:solidFill>
                <a:schemeClr val="bg1"/>
              </a:solidFill>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841C3BA6-CE09-4804-8EDF-529EFF68DD67}"/>
              </a:ext>
            </a:extLst>
          </p:cNvPr>
          <p:cNvSpPr/>
          <p:nvPr/>
        </p:nvSpPr>
        <p:spPr>
          <a:xfrm>
            <a:off x="465587" y="5774318"/>
            <a:ext cx="4350550" cy="307777"/>
          </a:xfrm>
          <a:prstGeom prst="rect">
            <a:avLst/>
          </a:prstGeom>
        </p:spPr>
        <p:txBody>
          <a:bodyPr wrap="none">
            <a:spAutoFit/>
          </a:bodyPr>
          <a:lstStyle/>
          <a:p>
            <a:pPr marL="214308" indent="-214308">
              <a:buFont typeface="Arial" panose="020B0604020202020204" pitchFamily="34" charset="0"/>
              <a:buChar char="•"/>
            </a:pPr>
            <a:r>
              <a:rPr lang="zh-CN" altLang="zh-CN" sz="1400" dirty="0">
                <a:latin typeface="微软雅黑" panose="020B0503020204020204" pitchFamily="34" charset="-122"/>
                <a:ea typeface="微软雅黑" panose="020B0503020204020204" pitchFamily="34" charset="-122"/>
              </a:rPr>
              <a:t>人格类型在不考虑中介效应时对主效应有调节作用</a:t>
            </a:r>
            <a:endParaRPr lang="zh-CN" altLang="en-US" sz="1400" dirty="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BF4E9809-5094-4FC1-94AE-A8169B51ADBE}"/>
              </a:ext>
            </a:extLst>
          </p:cNvPr>
          <p:cNvSpPr/>
          <p:nvPr/>
        </p:nvSpPr>
        <p:spPr>
          <a:xfrm>
            <a:off x="465586" y="6136723"/>
            <a:ext cx="4572000" cy="523220"/>
          </a:xfrm>
          <a:prstGeom prst="rect">
            <a:avLst/>
          </a:prstGeom>
        </p:spPr>
        <p:txBody>
          <a:bodyPr>
            <a:spAutoFit/>
          </a:bodyPr>
          <a:lstStyle/>
          <a:p>
            <a:pPr marL="214308" indent="-214308">
              <a:buFont typeface="Arial" panose="020B0604020202020204" pitchFamily="34" charset="0"/>
              <a:buChar char="•"/>
            </a:pPr>
            <a:r>
              <a:rPr lang="zh-CN" altLang="zh-CN" sz="1400" dirty="0">
                <a:latin typeface="微软雅黑" panose="020B0503020204020204" pitchFamily="34" charset="-122"/>
                <a:ea typeface="微软雅黑" panose="020B0503020204020204" pitchFamily="34" charset="-122"/>
              </a:rPr>
              <a:t>证据类型对说服策略与受众态度之间的主效应不起调节作用</a:t>
            </a:r>
            <a:endParaRPr lang="zh-CN" altLang="en-US" sz="1400"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3E6B5ACD-73F2-4337-A16F-FD8B4CC5A337}"/>
              </a:ext>
            </a:extLst>
          </p:cNvPr>
          <p:cNvSpPr/>
          <p:nvPr/>
        </p:nvSpPr>
        <p:spPr>
          <a:xfrm>
            <a:off x="441786" y="1303405"/>
            <a:ext cx="8436280" cy="1346779"/>
          </a:xfrm>
          <a:prstGeom prst="rect">
            <a:avLst/>
          </a:prstGeom>
        </p:spPr>
        <p:txBody>
          <a:bodyPr wrap="square">
            <a:spAutoFit/>
          </a:bodyPr>
          <a:lstStyle/>
          <a:p>
            <a:pPr marL="214308" indent="-214308">
              <a:lnSpc>
                <a:spcPct val="150000"/>
              </a:lnSpc>
              <a:buFont typeface="Arial" panose="020B0604020202020204" pitchFamily="34" charset="0"/>
              <a:buChar char="•"/>
            </a:pPr>
            <a:r>
              <a:rPr lang="zh-CN" altLang="zh-CN" sz="1400" dirty="0">
                <a:latin typeface="Times New Roman" panose="02020603050405020304" pitchFamily="18" charset="0"/>
                <a:ea typeface="微软雅黑" panose="020B0503020204020204" pitchFamily="34" charset="-122"/>
                <a:cs typeface="Times New Roman" panose="02020603050405020304" pitchFamily="18" charset="0"/>
              </a:rPr>
              <a:t>本研究使用</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SPSS 22.0</a:t>
            </a:r>
            <a:r>
              <a:rPr lang="zh-CN" altLang="zh-CN" sz="1400" dirty="0">
                <a:latin typeface="Times New Roman" panose="02020603050405020304" pitchFamily="18" charset="0"/>
                <a:ea typeface="微软雅黑" panose="020B0503020204020204" pitchFamily="34" charset="-122"/>
                <a:cs typeface="Times New Roman" panose="02020603050405020304" pitchFamily="18" charset="0"/>
              </a:rPr>
              <a:t>进行数据分析。</a:t>
            </a:r>
            <a:endParaRPr lang="en-US" altLang="zh-CN" sz="1400" dirty="0">
              <a:latin typeface="Times New Roman" panose="02020603050405020304" pitchFamily="18" charset="0"/>
              <a:ea typeface="微软雅黑" panose="020B0503020204020204" pitchFamily="34" charset="-122"/>
              <a:cs typeface="Times New Roman" panose="02020603050405020304" pitchFamily="18" charset="0"/>
            </a:endParaRPr>
          </a:p>
          <a:p>
            <a:pPr marL="214308" indent="-214308">
              <a:lnSpc>
                <a:spcPct val="150000"/>
              </a:lnSpc>
              <a:buFont typeface="Arial" panose="020B0604020202020204" pitchFamily="34" charset="0"/>
              <a:buChar char="•"/>
            </a:pPr>
            <a:r>
              <a:rPr lang="zh-CN" altLang="zh-CN" sz="1400" dirty="0">
                <a:latin typeface="Times New Roman" panose="02020603050405020304" pitchFamily="18" charset="0"/>
                <a:ea typeface="微软雅黑" panose="020B0503020204020204" pitchFamily="34" charset="-122"/>
                <a:cs typeface="Times New Roman" panose="02020603050405020304" pitchFamily="18" charset="0"/>
              </a:rPr>
              <a:t>其中感知信任、感知流畅性和受众态度为连续变量，取值为对应题项的算术平均数。</a:t>
            </a:r>
            <a:endParaRPr lang="en-US" altLang="zh-CN" sz="1400" dirty="0">
              <a:latin typeface="Times New Roman" panose="02020603050405020304" pitchFamily="18" charset="0"/>
              <a:ea typeface="微软雅黑" panose="020B0503020204020204" pitchFamily="34" charset="-122"/>
              <a:cs typeface="Times New Roman" panose="02020603050405020304" pitchFamily="18" charset="0"/>
            </a:endParaRPr>
          </a:p>
          <a:p>
            <a:pPr marL="214308" indent="-214308">
              <a:lnSpc>
                <a:spcPct val="150000"/>
              </a:lnSpc>
              <a:buFont typeface="Arial" panose="020B0604020202020204" pitchFamily="34" charset="0"/>
              <a:buChar char="•"/>
            </a:pPr>
            <a:r>
              <a:rPr lang="zh-CN" altLang="zh-CN" sz="1400" dirty="0">
                <a:latin typeface="Times New Roman" panose="02020603050405020304" pitchFamily="18" charset="0"/>
                <a:ea typeface="微软雅黑" panose="020B0503020204020204" pitchFamily="34" charset="-122"/>
                <a:cs typeface="Times New Roman" panose="02020603050405020304" pitchFamily="18" charset="0"/>
              </a:rPr>
              <a:t>说服策略、人格类型和证据类型为类别变量，进行赋值处理，反驳型说服策略</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1400" dirty="0">
                <a:latin typeface="Times New Roman" panose="02020603050405020304" pitchFamily="18" charset="0"/>
                <a:ea typeface="微软雅黑" panose="020B0503020204020204" pitchFamily="34" charset="-122"/>
                <a:cs typeface="Times New Roman" panose="02020603050405020304" pitchFamily="18" charset="0"/>
              </a:rPr>
              <a:t>、诊断型说服策略</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400" dirty="0">
                <a:latin typeface="Times New Roman" panose="02020603050405020304" pitchFamily="18" charset="0"/>
                <a:ea typeface="微软雅黑" panose="020B0503020204020204" pitchFamily="34" charset="-122"/>
                <a:cs typeface="Times New Roman" panose="02020603050405020304" pitchFamily="18" charset="0"/>
              </a:rPr>
              <a:t>判断型人格</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(J)=1</a:t>
            </a:r>
            <a:r>
              <a:rPr lang="zh-CN" altLang="zh-CN" sz="1400" dirty="0">
                <a:latin typeface="Times New Roman" panose="02020603050405020304" pitchFamily="18" charset="0"/>
                <a:ea typeface="微软雅黑" panose="020B0503020204020204" pitchFamily="34" charset="-122"/>
                <a:cs typeface="Times New Roman" panose="02020603050405020304" pitchFamily="18" charset="0"/>
              </a:rPr>
              <a:t>、感知型人格</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(P)=2</a:t>
            </a:r>
            <a:r>
              <a:rPr lang="zh-CN" altLang="zh-CN" sz="1400" dirty="0">
                <a:latin typeface="Times New Roman" panose="02020603050405020304" pitchFamily="18" charset="0"/>
                <a:ea typeface="微软雅黑" panose="020B0503020204020204" pitchFamily="34" charset="-122"/>
                <a:cs typeface="Times New Roman" panose="02020603050405020304" pitchFamily="18" charset="0"/>
              </a:rPr>
              <a:t>，数据型证据</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1400" dirty="0">
                <a:latin typeface="Times New Roman" panose="02020603050405020304" pitchFamily="18" charset="0"/>
                <a:ea typeface="微软雅黑" panose="020B0503020204020204" pitchFamily="34" charset="-122"/>
                <a:cs typeface="Times New Roman" panose="02020603050405020304" pitchFamily="18" charset="0"/>
              </a:rPr>
              <a:t>、记叙型证据</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14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67098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500" fill="hold"/>
                                        <p:tgtEl>
                                          <p:spTgt spid="14"/>
                                        </p:tgtEl>
                                        <p:attrNameLst>
                                          <p:attrName>ppt_w</p:attrName>
                                        </p:attrNameLst>
                                      </p:cBhvr>
                                      <p:tavLst>
                                        <p:tav tm="0">
                                          <p:val>
                                            <p:fltVal val="0"/>
                                          </p:val>
                                        </p:tav>
                                        <p:tav tm="100000">
                                          <p:val>
                                            <p:strVal val="#ppt_w"/>
                                          </p:val>
                                        </p:tav>
                                      </p:tavLst>
                                    </p:anim>
                                    <p:anim calcmode="lin" valueType="num">
                                      <p:cBhvr>
                                        <p:cTn id="35" dur="500" fill="hold"/>
                                        <p:tgtEl>
                                          <p:spTgt spid="14"/>
                                        </p:tgtEl>
                                        <p:attrNameLst>
                                          <p:attrName>ppt_h</p:attrName>
                                        </p:attrNameLst>
                                      </p:cBhvr>
                                      <p:tavLst>
                                        <p:tav tm="0">
                                          <p:val>
                                            <p:fltVal val="0"/>
                                          </p:val>
                                        </p:tav>
                                        <p:tav tm="100000">
                                          <p:val>
                                            <p:strVal val="#ppt_h"/>
                                          </p:val>
                                        </p:tav>
                                      </p:tavLst>
                                    </p:anim>
                                    <p:animEffect transition="in" filter="fade">
                                      <p:cBhvr>
                                        <p:cTn id="36" dur="500"/>
                                        <p:tgtEl>
                                          <p:spTgt spid="14"/>
                                        </p:tgtEl>
                                      </p:cBhvr>
                                    </p:animEffect>
                                  </p:childTnLst>
                                </p:cTn>
                              </p:par>
                            </p:childTnLst>
                          </p:cTn>
                        </p:par>
                        <p:par>
                          <p:cTn id="37" fill="hold">
                            <p:stCondLst>
                              <p:cond delay="500"/>
                            </p:stCondLst>
                            <p:childTnLst>
                              <p:par>
                                <p:cTn id="38" presetID="22" presetClass="entr" presetSubtype="4"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down)">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p:bldP spid="13" grpId="0" animBg="1"/>
      <p:bldP spid="14" grpId="0" animBg="1"/>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1963DD6-4281-4126-BF85-8F9A15FF375F}"/>
              </a:ext>
            </a:extLst>
          </p:cNvPr>
          <p:cNvSpPr/>
          <p:nvPr/>
        </p:nvSpPr>
        <p:spPr>
          <a:xfrm>
            <a:off x="281836" y="1601301"/>
            <a:ext cx="8389307" cy="787395"/>
          </a:xfrm>
          <a:prstGeom prst="rect">
            <a:avLst/>
          </a:prstGeom>
        </p:spPr>
        <p:txBody>
          <a:bodyPr wrap="square">
            <a:spAutoFit/>
          </a:bodyPr>
          <a:lstStyle/>
          <a:p>
            <a:pPr marL="214308" indent="-214308">
              <a:lnSpc>
                <a:spcPct val="150000"/>
              </a:lnSpc>
              <a:buFont typeface="Arial" panose="020B0604020202020204" pitchFamily="34" charset="0"/>
              <a:buChar char="•"/>
            </a:pP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进一步将</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感知信任</a:t>
            </a: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感知流畅性</a:t>
            </a: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作为</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中介变量</a:t>
            </a: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引入模型中，使用</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SPSS 22.0</a:t>
            </a: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中的</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process</a:t>
            </a: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插件，选择</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model10</a:t>
            </a: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95%</a:t>
            </a: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的置信区间下进行</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5 000</a:t>
            </a: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次抽样。</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1310B0DF-7E4D-42AC-86B5-60C04B13FAF9}"/>
              </a:ext>
            </a:extLst>
          </p:cNvPr>
          <p:cNvSpPr txBox="1"/>
          <p:nvPr/>
        </p:nvSpPr>
        <p:spPr>
          <a:xfrm>
            <a:off x="1613154" y="557287"/>
            <a:ext cx="3523300" cy="458908"/>
          </a:xfrm>
          <a:prstGeom prst="rect">
            <a:avLst/>
          </a:prstGeom>
          <a:noFill/>
        </p:spPr>
        <p:txBody>
          <a:bodyPr wrap="square">
            <a:spAutoFit/>
          </a:bodyPr>
          <a:lstStyle/>
          <a:p>
            <a:pPr>
              <a:lnSpc>
                <a:spcPct val="150000"/>
              </a:lnSpc>
              <a:spcBef>
                <a:spcPts val="750"/>
              </a:spcBef>
              <a:defRPr/>
            </a:pPr>
            <a:r>
              <a:rPr lang="zh-CN" altLang="en-US" b="1" dirty="0">
                <a:solidFill>
                  <a:prstClr val="white"/>
                </a:solidFill>
                <a:latin typeface="微软雅黑" panose="020B0503020204020204" pitchFamily="34" charset="-122"/>
                <a:ea typeface="微软雅黑" panose="020B0503020204020204" pitchFamily="34" charset="-122"/>
              </a:rPr>
              <a:t>有调节的中介模型检验</a:t>
            </a:r>
          </a:p>
        </p:txBody>
      </p:sp>
      <p:sp>
        <p:nvSpPr>
          <p:cNvPr id="4" name="内容占位符 2">
            <a:extLst>
              <a:ext uri="{FF2B5EF4-FFF2-40B4-BE49-F238E27FC236}">
                <a16:creationId xmlns:a16="http://schemas.microsoft.com/office/drawing/2014/main" id="{87D9CFEB-5FF3-4764-A8D0-33B113C5A5BD}"/>
              </a:ext>
            </a:extLst>
          </p:cNvPr>
          <p:cNvSpPr txBox="1">
            <a:spLocks/>
          </p:cNvSpPr>
          <p:nvPr/>
        </p:nvSpPr>
        <p:spPr>
          <a:xfrm>
            <a:off x="159487" y="400467"/>
            <a:ext cx="1453667" cy="359228"/>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lang="zh-CN" altLang="en-US" sz="2400"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800" b="1" dirty="0">
                <a:latin typeface="Arial Black" panose="020B0A04020102020204" pitchFamily="34" charset="0"/>
                <a:ea typeface="微软雅黑" panose="020B0503020204020204" pitchFamily="34" charset="-122"/>
              </a:rPr>
              <a:t>4.2</a:t>
            </a:r>
            <a:endParaRPr lang="zh-CN" altLang="en-US" sz="1800" b="1" dirty="0">
              <a:latin typeface="Arial Black" panose="020B0A04020102020204" pitchFamily="34" charset="0"/>
              <a:ea typeface="微软雅黑" panose="020B0503020204020204" pitchFamily="34" charset="-122"/>
            </a:endParaRPr>
          </a:p>
        </p:txBody>
      </p:sp>
      <p:graphicFrame>
        <p:nvGraphicFramePr>
          <p:cNvPr id="5" name="表格 4">
            <a:extLst>
              <a:ext uri="{FF2B5EF4-FFF2-40B4-BE49-F238E27FC236}">
                <a16:creationId xmlns:a16="http://schemas.microsoft.com/office/drawing/2014/main" id="{2FB1CC61-9E30-4A8E-BDAB-389634597FC8}"/>
              </a:ext>
            </a:extLst>
          </p:cNvPr>
          <p:cNvGraphicFramePr>
            <a:graphicFrameLocks noGrp="1"/>
          </p:cNvGraphicFramePr>
          <p:nvPr>
            <p:extLst>
              <p:ext uri="{D42A27DB-BD31-4B8C-83A1-F6EECF244321}">
                <p14:modId xmlns:p14="http://schemas.microsoft.com/office/powerpoint/2010/main" val="2394590370"/>
              </p:ext>
            </p:extLst>
          </p:nvPr>
        </p:nvGraphicFramePr>
        <p:xfrm>
          <a:off x="281836" y="2791612"/>
          <a:ext cx="4854618" cy="3032842"/>
        </p:xfrm>
        <a:graphic>
          <a:graphicData uri="http://schemas.openxmlformats.org/drawingml/2006/table">
            <a:tbl>
              <a:tblPr firstRow="1" firstCol="1" bandRow="1">
                <a:tableStyleId>{3B4B98B0-60AC-42C2-AFA5-B58CD77FA1E5}</a:tableStyleId>
              </a:tblPr>
              <a:tblGrid>
                <a:gridCol w="1519826">
                  <a:extLst>
                    <a:ext uri="{9D8B030D-6E8A-4147-A177-3AD203B41FA5}">
                      <a16:colId xmlns:a16="http://schemas.microsoft.com/office/drawing/2014/main" val="3530774285"/>
                    </a:ext>
                  </a:extLst>
                </a:gridCol>
                <a:gridCol w="575138">
                  <a:extLst>
                    <a:ext uri="{9D8B030D-6E8A-4147-A177-3AD203B41FA5}">
                      <a16:colId xmlns:a16="http://schemas.microsoft.com/office/drawing/2014/main" val="3577568741"/>
                    </a:ext>
                  </a:extLst>
                </a:gridCol>
                <a:gridCol w="478820">
                  <a:extLst>
                    <a:ext uri="{9D8B030D-6E8A-4147-A177-3AD203B41FA5}">
                      <a16:colId xmlns:a16="http://schemas.microsoft.com/office/drawing/2014/main" val="2039654830"/>
                    </a:ext>
                  </a:extLst>
                </a:gridCol>
                <a:gridCol w="721915">
                  <a:extLst>
                    <a:ext uri="{9D8B030D-6E8A-4147-A177-3AD203B41FA5}">
                      <a16:colId xmlns:a16="http://schemas.microsoft.com/office/drawing/2014/main" val="411870605"/>
                    </a:ext>
                  </a:extLst>
                </a:gridCol>
                <a:gridCol w="512665">
                  <a:extLst>
                    <a:ext uri="{9D8B030D-6E8A-4147-A177-3AD203B41FA5}">
                      <a16:colId xmlns:a16="http://schemas.microsoft.com/office/drawing/2014/main" val="326226516"/>
                    </a:ext>
                  </a:extLst>
                </a:gridCol>
                <a:gridCol w="564977">
                  <a:extLst>
                    <a:ext uri="{9D8B030D-6E8A-4147-A177-3AD203B41FA5}">
                      <a16:colId xmlns:a16="http://schemas.microsoft.com/office/drawing/2014/main" val="3813686819"/>
                    </a:ext>
                  </a:extLst>
                </a:gridCol>
                <a:gridCol w="481277">
                  <a:extLst>
                    <a:ext uri="{9D8B030D-6E8A-4147-A177-3AD203B41FA5}">
                      <a16:colId xmlns:a16="http://schemas.microsoft.com/office/drawing/2014/main" val="3341613882"/>
                    </a:ext>
                  </a:extLst>
                </a:gridCol>
              </a:tblGrid>
              <a:tr h="480187">
                <a:tc>
                  <a:txBody>
                    <a:bodyPr/>
                    <a:lstStyle/>
                    <a:p>
                      <a:pPr algn="ctr">
                        <a:lnSpc>
                          <a:spcPts val="2000"/>
                        </a:lnSpc>
                        <a:spcAft>
                          <a:spcPts val="0"/>
                        </a:spcAft>
                      </a:pPr>
                      <a:r>
                        <a:rPr lang="zh-CN" sz="1200" kern="100">
                          <a:effectLst/>
                          <a:latin typeface="Times New Roman" panose="02020603050405020304" pitchFamily="18" charset="0"/>
                          <a:ea typeface="微软雅黑" panose="020B0503020204020204" pitchFamily="34" charset="-122"/>
                          <a:cs typeface="Times New Roman" panose="02020603050405020304" pitchFamily="18" charset="0"/>
                        </a:rPr>
                        <a:t>变量</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Effect</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SE</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t</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P</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LLCI</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ULCI</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extLst>
                  <a:ext uri="{0D108BD9-81ED-4DB2-BD59-A6C34878D82A}">
                    <a16:rowId xmlns:a16="http://schemas.microsoft.com/office/drawing/2014/main" val="2349930970"/>
                  </a:ext>
                </a:extLst>
              </a:tr>
              <a:tr h="364665">
                <a:tc>
                  <a:txBody>
                    <a:bodyPr/>
                    <a:lstStyle/>
                    <a:p>
                      <a:pPr algn="ctr">
                        <a:lnSpc>
                          <a:spcPts val="2000"/>
                        </a:lnSpc>
                        <a:spcAft>
                          <a:spcPts val="0"/>
                        </a:spcAft>
                      </a:pPr>
                      <a:r>
                        <a:rPr lang="zh-CN" sz="1200" kern="100">
                          <a:effectLst/>
                          <a:latin typeface="Times New Roman" panose="02020603050405020304" pitchFamily="18" charset="0"/>
                          <a:ea typeface="微软雅黑" panose="020B0503020204020204" pitchFamily="34" charset="-122"/>
                          <a:cs typeface="Times New Roman" panose="02020603050405020304" pitchFamily="18" charset="0"/>
                        </a:rPr>
                        <a:t>说服策略</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-0.108</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0.057</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-1.885</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0.060</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-0.221</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0.005</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extLst>
                  <a:ext uri="{0D108BD9-81ED-4DB2-BD59-A6C34878D82A}">
                    <a16:rowId xmlns:a16="http://schemas.microsoft.com/office/drawing/2014/main" val="170335033"/>
                  </a:ext>
                </a:extLst>
              </a:tr>
              <a:tr h="364665">
                <a:tc>
                  <a:txBody>
                    <a:bodyPr/>
                    <a:lstStyle/>
                    <a:p>
                      <a:pPr algn="ctr">
                        <a:lnSpc>
                          <a:spcPts val="2000"/>
                        </a:lnSpc>
                        <a:spcAft>
                          <a:spcPts val="0"/>
                        </a:spcAft>
                      </a:pPr>
                      <a:r>
                        <a:rPr lang="zh-CN" sz="1200" kern="100">
                          <a:effectLst/>
                          <a:latin typeface="Times New Roman" panose="02020603050405020304" pitchFamily="18" charset="0"/>
                          <a:ea typeface="微软雅黑" panose="020B0503020204020204" pitchFamily="34" charset="-122"/>
                          <a:cs typeface="Times New Roman" panose="02020603050405020304" pitchFamily="18" charset="0"/>
                        </a:rPr>
                        <a:t>感知信任</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0.473</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0.030</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15.747</a:t>
                      </a:r>
                      <a:r>
                        <a:rPr lang="en-US" sz="1200" kern="100" baseline="30000">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0.000</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dirty="0">
                          <a:effectLst/>
                          <a:latin typeface="Times New Roman" panose="02020603050405020304" pitchFamily="18" charset="0"/>
                          <a:ea typeface="微软雅黑" panose="020B0503020204020204" pitchFamily="34" charset="-122"/>
                          <a:cs typeface="Times New Roman" panose="02020603050405020304" pitchFamily="18" charset="0"/>
                        </a:rPr>
                        <a:t>0.414</a:t>
                      </a:r>
                      <a:endParaRPr lang="zh-CN" sz="15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dirty="0">
                          <a:effectLst/>
                          <a:latin typeface="Times New Roman" panose="02020603050405020304" pitchFamily="18" charset="0"/>
                          <a:ea typeface="微软雅黑" panose="020B0503020204020204" pitchFamily="34" charset="-122"/>
                          <a:cs typeface="Times New Roman" panose="02020603050405020304" pitchFamily="18" charset="0"/>
                        </a:rPr>
                        <a:t>0.532</a:t>
                      </a:r>
                      <a:endParaRPr lang="zh-CN" sz="15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extLst>
                  <a:ext uri="{0D108BD9-81ED-4DB2-BD59-A6C34878D82A}">
                    <a16:rowId xmlns:a16="http://schemas.microsoft.com/office/drawing/2014/main" val="358597883"/>
                  </a:ext>
                </a:extLst>
              </a:tr>
              <a:tr h="364665">
                <a:tc>
                  <a:txBody>
                    <a:bodyPr/>
                    <a:lstStyle/>
                    <a:p>
                      <a:pPr algn="ctr">
                        <a:lnSpc>
                          <a:spcPts val="2000"/>
                        </a:lnSpc>
                        <a:spcAft>
                          <a:spcPts val="0"/>
                        </a:spcAft>
                      </a:pPr>
                      <a:r>
                        <a:rPr lang="zh-CN" sz="1200" kern="100">
                          <a:effectLst/>
                          <a:latin typeface="Times New Roman" panose="02020603050405020304" pitchFamily="18" charset="0"/>
                          <a:ea typeface="微软雅黑" panose="020B0503020204020204" pitchFamily="34" charset="-122"/>
                          <a:cs typeface="Times New Roman" panose="02020603050405020304" pitchFamily="18" charset="0"/>
                        </a:rPr>
                        <a:t>感知流畅性</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0.464</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0.030</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15.267</a:t>
                      </a:r>
                      <a:r>
                        <a:rPr lang="en-US" sz="1200" kern="100" baseline="30000">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0.000</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0.405</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0.524</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extLst>
                  <a:ext uri="{0D108BD9-81ED-4DB2-BD59-A6C34878D82A}">
                    <a16:rowId xmlns:a16="http://schemas.microsoft.com/office/drawing/2014/main" val="1662930223"/>
                  </a:ext>
                </a:extLst>
              </a:tr>
              <a:tr h="364665">
                <a:tc>
                  <a:txBody>
                    <a:bodyPr/>
                    <a:lstStyle/>
                    <a:p>
                      <a:pPr algn="ctr">
                        <a:lnSpc>
                          <a:spcPts val="2000"/>
                        </a:lnSpc>
                        <a:spcAft>
                          <a:spcPts val="0"/>
                        </a:spcAft>
                      </a:pPr>
                      <a:r>
                        <a:rPr lang="zh-CN" sz="1200" kern="100">
                          <a:effectLst/>
                          <a:latin typeface="Times New Roman" panose="02020603050405020304" pitchFamily="18" charset="0"/>
                          <a:ea typeface="微软雅黑" panose="020B0503020204020204" pitchFamily="34" charset="-122"/>
                          <a:cs typeface="Times New Roman" panose="02020603050405020304" pitchFamily="18" charset="0"/>
                        </a:rPr>
                        <a:t>人格类型</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-0.033</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0.047</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-0.706</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0.481</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-0.125</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0.059</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extLst>
                  <a:ext uri="{0D108BD9-81ED-4DB2-BD59-A6C34878D82A}">
                    <a16:rowId xmlns:a16="http://schemas.microsoft.com/office/drawing/2014/main" val="524193799"/>
                  </a:ext>
                </a:extLst>
              </a:tr>
              <a:tr h="364665">
                <a:tc>
                  <a:txBody>
                    <a:bodyPr/>
                    <a:lstStyle/>
                    <a:p>
                      <a:pPr algn="ctr">
                        <a:lnSpc>
                          <a:spcPts val="2000"/>
                        </a:lnSpc>
                        <a:spcAft>
                          <a:spcPts val="0"/>
                        </a:spcAft>
                      </a:pPr>
                      <a:r>
                        <a:rPr lang="zh-CN" sz="1200" kern="100">
                          <a:effectLst/>
                          <a:latin typeface="Times New Roman" panose="02020603050405020304" pitchFamily="18" charset="0"/>
                          <a:ea typeface="微软雅黑" panose="020B0503020204020204" pitchFamily="34" charset="-122"/>
                          <a:cs typeface="Times New Roman" panose="02020603050405020304" pitchFamily="18" charset="0"/>
                        </a:rPr>
                        <a:t>证据类型</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0.065</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0.047</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1.384</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0.167</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-0.027</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dirty="0">
                          <a:effectLst/>
                          <a:latin typeface="Times New Roman" panose="02020603050405020304" pitchFamily="18" charset="0"/>
                          <a:ea typeface="微软雅黑" panose="020B0503020204020204" pitchFamily="34" charset="-122"/>
                          <a:cs typeface="Times New Roman" panose="02020603050405020304" pitchFamily="18" charset="0"/>
                        </a:rPr>
                        <a:t>0.157</a:t>
                      </a:r>
                      <a:endParaRPr lang="zh-CN" sz="15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extLst>
                  <a:ext uri="{0D108BD9-81ED-4DB2-BD59-A6C34878D82A}">
                    <a16:rowId xmlns:a16="http://schemas.microsoft.com/office/drawing/2014/main" val="223738439"/>
                  </a:ext>
                </a:extLst>
              </a:tr>
              <a:tr h="364665">
                <a:tc>
                  <a:txBody>
                    <a:bodyPr/>
                    <a:lstStyle/>
                    <a:p>
                      <a:pPr algn="ctr">
                        <a:lnSpc>
                          <a:spcPts val="2000"/>
                        </a:lnSpc>
                        <a:spcAft>
                          <a:spcPts val="0"/>
                        </a:spcAft>
                      </a:pPr>
                      <a:r>
                        <a:rPr lang="zh-CN" sz="1200" kern="100">
                          <a:effectLst/>
                          <a:latin typeface="Times New Roman" panose="02020603050405020304" pitchFamily="18" charset="0"/>
                          <a:ea typeface="微软雅黑" panose="020B0503020204020204" pitchFamily="34" charset="-122"/>
                          <a:cs typeface="Times New Roman" panose="02020603050405020304" pitchFamily="18" charset="0"/>
                        </a:rPr>
                        <a:t>说服策略</a:t>
                      </a: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a:t>
                      </a:r>
                      <a:r>
                        <a:rPr lang="zh-CN" sz="1200" kern="100">
                          <a:effectLst/>
                          <a:latin typeface="Times New Roman" panose="02020603050405020304" pitchFamily="18" charset="0"/>
                          <a:ea typeface="微软雅黑" panose="020B0503020204020204" pitchFamily="34" charset="-122"/>
                          <a:cs typeface="Times New Roman" panose="02020603050405020304" pitchFamily="18" charset="0"/>
                        </a:rPr>
                        <a:t>人格类型</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0.186</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0.068</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2.758</a:t>
                      </a:r>
                      <a:r>
                        <a:rPr lang="en-US" sz="1200" kern="100" baseline="30000">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0.006</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0.053</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0.320</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extLst>
                  <a:ext uri="{0D108BD9-81ED-4DB2-BD59-A6C34878D82A}">
                    <a16:rowId xmlns:a16="http://schemas.microsoft.com/office/drawing/2014/main" val="2481897404"/>
                  </a:ext>
                </a:extLst>
              </a:tr>
              <a:tr h="364665">
                <a:tc>
                  <a:txBody>
                    <a:bodyPr/>
                    <a:lstStyle/>
                    <a:p>
                      <a:pPr algn="ctr">
                        <a:lnSpc>
                          <a:spcPts val="2000"/>
                        </a:lnSpc>
                        <a:spcAft>
                          <a:spcPts val="0"/>
                        </a:spcAft>
                      </a:pPr>
                      <a:r>
                        <a:rPr lang="zh-CN" sz="1200" kern="100">
                          <a:effectLst/>
                          <a:latin typeface="Times New Roman" panose="02020603050405020304" pitchFamily="18" charset="0"/>
                          <a:ea typeface="微软雅黑" panose="020B0503020204020204" pitchFamily="34" charset="-122"/>
                          <a:cs typeface="Times New Roman" panose="02020603050405020304" pitchFamily="18" charset="0"/>
                        </a:rPr>
                        <a:t>说服策略</a:t>
                      </a: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a:t>
                      </a:r>
                      <a:r>
                        <a:rPr lang="zh-CN" sz="1200" kern="100">
                          <a:effectLst/>
                          <a:latin typeface="Times New Roman" panose="02020603050405020304" pitchFamily="18" charset="0"/>
                          <a:ea typeface="微软雅黑" panose="020B0503020204020204" pitchFamily="34" charset="-122"/>
                          <a:cs typeface="Times New Roman" panose="02020603050405020304" pitchFamily="18" charset="0"/>
                        </a:rPr>
                        <a:t>证据类型</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-0.083</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0.066</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dirty="0">
                          <a:effectLst/>
                          <a:latin typeface="Times New Roman" panose="02020603050405020304" pitchFamily="18" charset="0"/>
                          <a:ea typeface="微软雅黑" panose="020B0503020204020204" pitchFamily="34" charset="-122"/>
                          <a:cs typeface="Times New Roman" panose="02020603050405020304" pitchFamily="18" charset="0"/>
                        </a:rPr>
                        <a:t>-1.260</a:t>
                      </a:r>
                      <a:endParaRPr lang="zh-CN" sz="15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0.208</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a:effectLst/>
                          <a:latin typeface="Times New Roman" panose="02020603050405020304" pitchFamily="18" charset="0"/>
                          <a:ea typeface="微软雅黑" panose="020B0503020204020204" pitchFamily="34" charset="-122"/>
                          <a:cs typeface="Times New Roman" panose="02020603050405020304" pitchFamily="18" charset="0"/>
                        </a:rPr>
                        <a:t>-0.212</a:t>
                      </a:r>
                      <a:endParaRPr lang="zh-CN" sz="15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tc>
                  <a:txBody>
                    <a:bodyPr/>
                    <a:lstStyle/>
                    <a:p>
                      <a:pPr algn="ctr">
                        <a:lnSpc>
                          <a:spcPts val="2000"/>
                        </a:lnSpc>
                        <a:spcAft>
                          <a:spcPts val="0"/>
                        </a:spcAft>
                      </a:pPr>
                      <a:r>
                        <a:rPr lang="en-US" sz="1200" kern="100" dirty="0">
                          <a:effectLst/>
                          <a:latin typeface="Times New Roman" panose="02020603050405020304" pitchFamily="18" charset="0"/>
                          <a:ea typeface="微软雅黑" panose="020B0503020204020204" pitchFamily="34" charset="-122"/>
                          <a:cs typeface="Times New Roman" panose="02020603050405020304" pitchFamily="18" charset="0"/>
                        </a:rPr>
                        <a:t>0.046</a:t>
                      </a:r>
                      <a:endParaRPr lang="zh-CN" sz="15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5" marR="51435" marT="0" marB="0" anchor="ctr"/>
                </a:tc>
                <a:extLst>
                  <a:ext uri="{0D108BD9-81ED-4DB2-BD59-A6C34878D82A}">
                    <a16:rowId xmlns:a16="http://schemas.microsoft.com/office/drawing/2014/main" val="3626508585"/>
                  </a:ext>
                </a:extLst>
              </a:tr>
            </a:tbl>
          </a:graphicData>
        </a:graphic>
      </p:graphicFrame>
      <p:sp>
        <p:nvSpPr>
          <p:cNvPr id="6" name="矩形 5">
            <a:extLst>
              <a:ext uri="{FF2B5EF4-FFF2-40B4-BE49-F238E27FC236}">
                <a16:creationId xmlns:a16="http://schemas.microsoft.com/office/drawing/2014/main" id="{27E4F737-8083-4A55-ADF0-E8148906820A}"/>
              </a:ext>
            </a:extLst>
          </p:cNvPr>
          <p:cNvSpPr/>
          <p:nvPr/>
        </p:nvSpPr>
        <p:spPr>
          <a:xfrm>
            <a:off x="4108786" y="3250591"/>
            <a:ext cx="1027668" cy="391024"/>
          </a:xfrm>
          <a:prstGeom prst="rect">
            <a:avLst/>
          </a:prstGeom>
          <a:noFill/>
          <a:ln w="19050">
            <a:solidFill>
              <a:srgbClr val="C125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dirty="0">
              <a:solidFill>
                <a:schemeClr val="bg1"/>
              </a:solidFill>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41424484-5B1C-4591-BCCD-5008DE27BA3E}"/>
              </a:ext>
            </a:extLst>
          </p:cNvPr>
          <p:cNvSpPr/>
          <p:nvPr/>
        </p:nvSpPr>
        <p:spPr>
          <a:xfrm>
            <a:off x="5218275" y="3250591"/>
            <a:ext cx="3452868" cy="307777"/>
          </a:xfrm>
          <a:prstGeom prst="rect">
            <a:avLst/>
          </a:prstGeom>
        </p:spPr>
        <p:txBody>
          <a:bodyPr wrap="none">
            <a:spAutoFit/>
          </a:bodyPr>
          <a:lstStyle/>
          <a:p>
            <a:pPr marL="214308" indent="-214308">
              <a:buFont typeface="Arial" panose="020B0604020202020204" pitchFamily="34" charset="0"/>
              <a:buChar char="•"/>
            </a:pPr>
            <a:r>
              <a:rPr lang="zh-CN" altLang="zh-CN" sz="1400" dirty="0">
                <a:latin typeface="微软雅黑" panose="020B0503020204020204" pitchFamily="34" charset="-122"/>
                <a:ea typeface="微软雅黑" panose="020B0503020204020204" pitchFamily="34" charset="-122"/>
              </a:rPr>
              <a:t>说服策略对受众态度的直接效应不显著</a:t>
            </a:r>
            <a:endParaRPr lang="zh-CN" altLang="en-US" sz="14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20C57A71-75E8-4582-8D49-1D21CF481655}"/>
              </a:ext>
            </a:extLst>
          </p:cNvPr>
          <p:cNvSpPr/>
          <p:nvPr/>
        </p:nvSpPr>
        <p:spPr>
          <a:xfrm>
            <a:off x="5216897" y="3671872"/>
            <a:ext cx="3645271" cy="845873"/>
          </a:xfrm>
          <a:prstGeom prst="rect">
            <a:avLst/>
          </a:prstGeom>
        </p:spPr>
        <p:txBody>
          <a:bodyPr wrap="square">
            <a:spAutoFit/>
          </a:bodyPr>
          <a:lstStyle/>
          <a:p>
            <a:pPr marL="214308" indent="-214308">
              <a:lnSpc>
                <a:spcPct val="120000"/>
              </a:lnSpc>
              <a:buFont typeface="Arial" panose="020B0604020202020204" pitchFamily="34" charset="0"/>
              <a:buChar char="•"/>
              <a:defRPr/>
            </a:pPr>
            <a:r>
              <a:rPr lang="zh-CN" altLang="zh-CN" sz="1400" dirty="0">
                <a:latin typeface="微软雅黑" panose="020B0503020204020204" pitchFamily="34" charset="-122"/>
                <a:ea typeface="微软雅黑" panose="020B0503020204020204" pitchFamily="34" charset="-122"/>
              </a:rPr>
              <a:t>感知信任和感知流畅性在劝说性健康信息说服策略对受众态度的影响中起到中介作用，且为完全中介，</a:t>
            </a:r>
            <a:r>
              <a:rPr lang="zh-CN" altLang="zh-CN" sz="1400" b="1" dirty="0">
                <a:solidFill>
                  <a:srgbClr val="C12526"/>
                </a:solidFill>
                <a:latin typeface="微软雅黑" panose="020B0503020204020204" pitchFamily="34" charset="-122"/>
                <a:ea typeface="微软雅黑" panose="020B0503020204020204" pitchFamily="34" charset="-122"/>
              </a:rPr>
              <a:t>验证了假设</a:t>
            </a:r>
            <a:r>
              <a:rPr lang="en-US" altLang="zh-CN" sz="1400" b="1" dirty="0">
                <a:solidFill>
                  <a:srgbClr val="C12526"/>
                </a:solidFill>
                <a:latin typeface="Times New Roman" panose="02020603050405020304" pitchFamily="18" charset="0"/>
                <a:ea typeface="微软雅黑" panose="020B0503020204020204" pitchFamily="34" charset="-122"/>
                <a:cs typeface="Times New Roman" panose="02020603050405020304" pitchFamily="18" charset="0"/>
              </a:rPr>
              <a:t>H2</a:t>
            </a:r>
            <a:r>
              <a:rPr lang="zh-CN" altLang="zh-CN" sz="1400" b="1" dirty="0">
                <a:solidFill>
                  <a:srgbClr val="C12526"/>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b="1" dirty="0">
                <a:solidFill>
                  <a:srgbClr val="C12526"/>
                </a:solidFill>
                <a:latin typeface="Times New Roman" panose="02020603050405020304" pitchFamily="18" charset="0"/>
                <a:ea typeface="微软雅黑" panose="020B0503020204020204" pitchFamily="34" charset="-122"/>
                <a:cs typeface="Times New Roman" panose="02020603050405020304" pitchFamily="18" charset="0"/>
              </a:rPr>
              <a:t>H3</a:t>
            </a:r>
            <a:r>
              <a:rPr lang="zh-CN" altLang="zh-CN" sz="14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矩形 8">
            <a:extLst>
              <a:ext uri="{FF2B5EF4-FFF2-40B4-BE49-F238E27FC236}">
                <a16:creationId xmlns:a16="http://schemas.microsoft.com/office/drawing/2014/main" id="{D857059E-2DE5-4AAC-ACE5-9DF65230AB7E}"/>
              </a:ext>
            </a:extLst>
          </p:cNvPr>
          <p:cNvSpPr/>
          <p:nvPr/>
        </p:nvSpPr>
        <p:spPr>
          <a:xfrm>
            <a:off x="4108786" y="3671872"/>
            <a:ext cx="1027668" cy="624524"/>
          </a:xfrm>
          <a:prstGeom prst="rect">
            <a:avLst/>
          </a:prstGeom>
          <a:noFill/>
          <a:ln w="19050">
            <a:solidFill>
              <a:srgbClr val="C125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dirty="0">
              <a:solidFill>
                <a:schemeClr val="bg1"/>
              </a:solidFill>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E2C094A3-D266-4183-B610-BA3184327FE1}"/>
              </a:ext>
            </a:extLst>
          </p:cNvPr>
          <p:cNvSpPr/>
          <p:nvPr/>
        </p:nvSpPr>
        <p:spPr>
          <a:xfrm>
            <a:off x="4108786" y="5053912"/>
            <a:ext cx="1027668" cy="391024"/>
          </a:xfrm>
          <a:prstGeom prst="rect">
            <a:avLst/>
          </a:prstGeom>
          <a:noFill/>
          <a:ln w="19050">
            <a:solidFill>
              <a:srgbClr val="C125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dirty="0">
              <a:solidFill>
                <a:schemeClr val="bg1"/>
              </a:solidFill>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A4B60CE6-2A07-4594-A5A5-795904AADEFE}"/>
              </a:ext>
            </a:extLst>
          </p:cNvPr>
          <p:cNvSpPr/>
          <p:nvPr/>
        </p:nvSpPr>
        <p:spPr>
          <a:xfrm>
            <a:off x="5214326" y="4645924"/>
            <a:ext cx="3647838" cy="845873"/>
          </a:xfrm>
          <a:prstGeom prst="rect">
            <a:avLst/>
          </a:prstGeom>
        </p:spPr>
        <p:txBody>
          <a:bodyPr wrap="square">
            <a:spAutoFit/>
          </a:bodyPr>
          <a:lstStyle/>
          <a:p>
            <a:pPr marL="214308" indent="-214308">
              <a:lnSpc>
                <a:spcPct val="120000"/>
              </a:lnSpc>
              <a:buFont typeface="Arial" panose="020B0604020202020204" pitchFamily="34" charset="0"/>
              <a:buChar char="•"/>
              <a:defRPr/>
            </a:pPr>
            <a:r>
              <a:rPr lang="zh-CN" altLang="zh-CN" sz="1400" dirty="0">
                <a:latin typeface="Times New Roman" panose="02020603050405020304" pitchFamily="18" charset="0"/>
                <a:ea typeface="微软雅黑" panose="020B0503020204020204" pitchFamily="34" charset="-122"/>
                <a:cs typeface="Times New Roman" panose="02020603050405020304" pitchFamily="18" charset="0"/>
              </a:rPr>
              <a:t>人格类型在说服策略对受众健康信息态度的影响中具有显著调节作用，</a:t>
            </a:r>
            <a:r>
              <a:rPr lang="zh-CN" altLang="zh-CN" sz="1400" b="1" dirty="0">
                <a:solidFill>
                  <a:srgbClr val="C12526"/>
                </a:solidFill>
                <a:latin typeface="Times New Roman" panose="02020603050405020304" pitchFamily="18" charset="0"/>
                <a:ea typeface="微软雅黑" panose="020B0503020204020204" pitchFamily="34" charset="-122"/>
                <a:cs typeface="Times New Roman" panose="02020603050405020304" pitchFamily="18" charset="0"/>
              </a:rPr>
              <a:t>验证了假设</a:t>
            </a:r>
            <a:r>
              <a:rPr lang="en-US" altLang="zh-CN" sz="1400" b="1" dirty="0">
                <a:solidFill>
                  <a:srgbClr val="C12526"/>
                </a:solidFill>
                <a:latin typeface="Times New Roman" panose="02020603050405020304" pitchFamily="18" charset="0"/>
                <a:ea typeface="微软雅黑" panose="020B0503020204020204" pitchFamily="34" charset="-122"/>
                <a:cs typeface="Times New Roman" panose="02020603050405020304" pitchFamily="18" charset="0"/>
              </a:rPr>
              <a:t>H4</a:t>
            </a:r>
            <a:r>
              <a:rPr lang="zh-CN" altLang="zh-CN" sz="14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矩形 11">
            <a:extLst>
              <a:ext uri="{FF2B5EF4-FFF2-40B4-BE49-F238E27FC236}">
                <a16:creationId xmlns:a16="http://schemas.microsoft.com/office/drawing/2014/main" id="{BF762CF2-CDB6-42B9-907F-BA9A26FF62F4}"/>
              </a:ext>
            </a:extLst>
          </p:cNvPr>
          <p:cNvSpPr/>
          <p:nvPr/>
        </p:nvSpPr>
        <p:spPr>
          <a:xfrm>
            <a:off x="4108786" y="5491797"/>
            <a:ext cx="1027668" cy="391024"/>
          </a:xfrm>
          <a:prstGeom prst="rect">
            <a:avLst/>
          </a:prstGeom>
          <a:noFill/>
          <a:ln w="19050">
            <a:solidFill>
              <a:srgbClr val="C125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dirty="0">
              <a:solidFill>
                <a:schemeClr val="bg1"/>
              </a:solidFill>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8F1277C5-5B28-44EC-BF4F-FBFECF15D381}"/>
              </a:ext>
            </a:extLst>
          </p:cNvPr>
          <p:cNvSpPr/>
          <p:nvPr/>
        </p:nvSpPr>
        <p:spPr>
          <a:xfrm>
            <a:off x="5214326" y="5530121"/>
            <a:ext cx="3647838" cy="845873"/>
          </a:xfrm>
          <a:prstGeom prst="rect">
            <a:avLst/>
          </a:prstGeom>
        </p:spPr>
        <p:txBody>
          <a:bodyPr wrap="square">
            <a:spAutoFit/>
          </a:bodyPr>
          <a:lstStyle/>
          <a:p>
            <a:pPr marL="214308" indent="-214308">
              <a:lnSpc>
                <a:spcPct val="120000"/>
              </a:lnSpc>
              <a:buFont typeface="Arial" panose="020B0604020202020204" pitchFamily="34" charset="0"/>
              <a:buChar char="•"/>
              <a:defRPr/>
            </a:pPr>
            <a:r>
              <a:rPr lang="zh-CN" altLang="zh-CN" sz="1400" dirty="0">
                <a:latin typeface="Times New Roman" panose="02020603050405020304" pitchFamily="18" charset="0"/>
                <a:ea typeface="微软雅黑" panose="020B0503020204020204" pitchFamily="34" charset="-122"/>
                <a:cs typeface="Times New Roman" panose="02020603050405020304" pitchFamily="18" charset="0"/>
              </a:rPr>
              <a:t>证据类型在说服策略对受众对健康信息态度的影响中不存在调节效应，</a:t>
            </a:r>
            <a:r>
              <a:rPr lang="zh-CN" altLang="zh-CN" sz="1400" b="1" dirty="0">
                <a:solidFill>
                  <a:srgbClr val="C12526"/>
                </a:solidFill>
                <a:latin typeface="Times New Roman" panose="02020603050405020304" pitchFamily="18" charset="0"/>
                <a:ea typeface="微软雅黑" panose="020B0503020204020204" pitchFamily="34" charset="-122"/>
                <a:cs typeface="Times New Roman" panose="02020603050405020304" pitchFamily="18" charset="0"/>
              </a:rPr>
              <a:t>假设</a:t>
            </a:r>
            <a:r>
              <a:rPr lang="en-US" altLang="zh-CN" sz="1400" b="1" dirty="0">
                <a:solidFill>
                  <a:srgbClr val="C12526"/>
                </a:solidFill>
                <a:latin typeface="Times New Roman" panose="02020603050405020304" pitchFamily="18" charset="0"/>
                <a:ea typeface="微软雅黑" panose="020B0503020204020204" pitchFamily="34" charset="-122"/>
                <a:cs typeface="Times New Roman" panose="02020603050405020304" pitchFamily="18" charset="0"/>
              </a:rPr>
              <a:t>H5</a:t>
            </a:r>
            <a:r>
              <a:rPr lang="zh-CN" altLang="zh-CN" sz="1400" b="1" dirty="0">
                <a:solidFill>
                  <a:srgbClr val="C12526"/>
                </a:solidFill>
                <a:latin typeface="Times New Roman" panose="02020603050405020304" pitchFamily="18" charset="0"/>
                <a:ea typeface="微软雅黑" panose="020B0503020204020204" pitchFamily="34" charset="-122"/>
                <a:cs typeface="Times New Roman" panose="02020603050405020304" pitchFamily="18" charset="0"/>
              </a:rPr>
              <a:t>不成立</a:t>
            </a:r>
            <a:r>
              <a:rPr lang="zh-CN" altLang="zh-CN" sz="14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57645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p:cTn id="40" dur="500" fill="hold"/>
                                        <p:tgtEl>
                                          <p:spTgt spid="12"/>
                                        </p:tgtEl>
                                        <p:attrNameLst>
                                          <p:attrName>ppt_w</p:attrName>
                                        </p:attrNameLst>
                                      </p:cBhvr>
                                      <p:tavLst>
                                        <p:tav tm="0">
                                          <p:val>
                                            <p:fltVal val="0"/>
                                          </p:val>
                                        </p:tav>
                                        <p:tav tm="100000">
                                          <p:val>
                                            <p:strVal val="#ppt_w"/>
                                          </p:val>
                                        </p:tav>
                                      </p:tavLst>
                                    </p:anim>
                                    <p:anim calcmode="lin" valueType="num">
                                      <p:cBhvr>
                                        <p:cTn id="41" dur="500" fill="hold"/>
                                        <p:tgtEl>
                                          <p:spTgt spid="12"/>
                                        </p:tgtEl>
                                        <p:attrNameLst>
                                          <p:attrName>ppt_h</p:attrName>
                                        </p:attrNameLst>
                                      </p:cBhvr>
                                      <p:tavLst>
                                        <p:tav tm="0">
                                          <p:val>
                                            <p:fltVal val="0"/>
                                          </p:val>
                                        </p:tav>
                                        <p:tav tm="100000">
                                          <p:val>
                                            <p:strVal val="#ppt_h"/>
                                          </p:val>
                                        </p:tav>
                                      </p:tavLst>
                                    </p:anim>
                                    <p:animEffect transition="in" filter="fade">
                                      <p:cBhvr>
                                        <p:cTn id="42" dur="500"/>
                                        <p:tgtEl>
                                          <p:spTgt spid="12"/>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animBg="1"/>
      <p:bldP spid="10" grpId="0" animBg="1"/>
      <p:bldP spid="11" grpId="0"/>
      <p:bldP spid="12" grpId="0" animBg="1"/>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484342" y="670819"/>
            <a:ext cx="3365552" cy="415498"/>
          </a:xfrm>
          <a:prstGeom prst="rect">
            <a:avLst/>
          </a:prstGeom>
          <a:noFill/>
        </p:spPr>
        <p:txBody>
          <a:bodyPr wrap="square">
            <a:spAutoFit/>
          </a:bodyPr>
          <a:lstStyle/>
          <a:p>
            <a:pPr algn="ctr" defTabSz="685783">
              <a:defRPr/>
            </a:pPr>
            <a:r>
              <a:rPr lang="zh-CN" altLang="en-US" sz="2100" b="1" dirty="0">
                <a:solidFill>
                  <a:prstClr val="white"/>
                </a:solidFill>
                <a:latin typeface="微软雅黑" panose="020B0503020204020204" pitchFamily="34" charset="-122"/>
                <a:ea typeface="微软雅黑" panose="020B0503020204020204" pitchFamily="34" charset="-122"/>
              </a:rPr>
              <a:t>目录</a:t>
            </a:r>
            <a:endParaRPr lang="en-US" altLang="zh-CN" sz="2100" b="1" dirty="0">
              <a:solidFill>
                <a:prstClr val="white"/>
              </a:solidFill>
              <a:latin typeface="微软雅黑" panose="020B0503020204020204" pitchFamily="34" charset="-122"/>
              <a:ea typeface="微软雅黑" panose="020B0503020204020204" pitchFamily="34" charset="-122"/>
            </a:endParaRPr>
          </a:p>
        </p:txBody>
      </p:sp>
      <p:grpSp>
        <p:nvGrpSpPr>
          <p:cNvPr id="26" name="组合 25">
            <a:extLst>
              <a:ext uri="{FF2B5EF4-FFF2-40B4-BE49-F238E27FC236}">
                <a16:creationId xmlns:a16="http://schemas.microsoft.com/office/drawing/2014/main" id="{A92E5465-8323-4BA0-B875-C9294E5C00EB}"/>
              </a:ext>
            </a:extLst>
          </p:cNvPr>
          <p:cNvGrpSpPr/>
          <p:nvPr/>
        </p:nvGrpSpPr>
        <p:grpSpPr>
          <a:xfrm>
            <a:off x="1079999" y="1661139"/>
            <a:ext cx="6984002" cy="710317"/>
            <a:chOff x="1889143" y="1855247"/>
            <a:chExt cx="8143714" cy="1019906"/>
          </a:xfrm>
        </p:grpSpPr>
        <p:grpSp>
          <p:nvGrpSpPr>
            <p:cNvPr id="27" name="组合 26">
              <a:extLst>
                <a:ext uri="{FF2B5EF4-FFF2-40B4-BE49-F238E27FC236}">
                  <a16:creationId xmlns:a16="http://schemas.microsoft.com/office/drawing/2014/main" id="{030DA1CD-6F8A-4A76-8FFB-CC0423E569D1}"/>
                </a:ext>
              </a:extLst>
            </p:cNvPr>
            <p:cNvGrpSpPr/>
            <p:nvPr/>
          </p:nvGrpSpPr>
          <p:grpSpPr>
            <a:xfrm>
              <a:off x="1889143" y="1855247"/>
              <a:ext cx="8143714" cy="1019906"/>
              <a:chOff x="825576" y="3082610"/>
              <a:chExt cx="7652215" cy="1953521"/>
            </a:xfrm>
          </p:grpSpPr>
          <p:sp>
            <p:nvSpPr>
              <p:cNvPr id="29" name="Rectangle 1">
                <a:extLst>
                  <a:ext uri="{FF2B5EF4-FFF2-40B4-BE49-F238E27FC236}">
                    <a16:creationId xmlns:a16="http://schemas.microsoft.com/office/drawing/2014/main" id="{48226BDB-4807-44F6-9D25-6038A90430FE}"/>
                  </a:ext>
                </a:extLst>
              </p:cNvPr>
              <p:cNvSpPr/>
              <p:nvPr/>
            </p:nvSpPr>
            <p:spPr>
              <a:xfrm>
                <a:off x="1079281" y="3082610"/>
                <a:ext cx="7398509" cy="1953521"/>
              </a:xfrm>
              <a:prstGeom prst="rect">
                <a:avLst/>
              </a:prstGeom>
              <a:solidFill>
                <a:srgbClr val="1F487C"/>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defTabSz="685783">
                  <a:defRPr/>
                </a:pPr>
                <a:endParaRPr lang="en-US" sz="900" kern="0">
                  <a:noFill/>
                  <a:latin typeface="Agency FB" panose="020B0503020202020204" pitchFamily="34" charset="0"/>
                  <a:ea typeface="微软雅黑"/>
                </a:endParaRPr>
              </a:p>
            </p:txBody>
          </p:sp>
          <p:sp>
            <p:nvSpPr>
              <p:cNvPr id="30" name="Oval 15">
                <a:extLst>
                  <a:ext uri="{FF2B5EF4-FFF2-40B4-BE49-F238E27FC236}">
                    <a16:creationId xmlns:a16="http://schemas.microsoft.com/office/drawing/2014/main" id="{AB1595A5-8F0B-4C2B-96CA-4EF6C0AF0C62}"/>
                  </a:ext>
                </a:extLst>
              </p:cNvPr>
              <p:cNvSpPr>
                <a:spLocks noChangeArrowheads="1"/>
              </p:cNvSpPr>
              <p:nvPr/>
            </p:nvSpPr>
            <p:spPr bwMode="auto">
              <a:xfrm>
                <a:off x="825576" y="3326801"/>
                <a:ext cx="552222" cy="1485113"/>
              </a:xfrm>
              <a:prstGeom prst="ellipse">
                <a:avLst/>
              </a:prstGeom>
              <a:solidFill>
                <a:srgbClr val="FF9900"/>
              </a:solidFill>
              <a:ln>
                <a:noFill/>
              </a:ln>
            </p:spPr>
            <p:txBody>
              <a:bodyPr vert="horz" wrap="square" lIns="45720" tIns="22860" rIns="45720" bIns="22860" numCol="1" anchor="t" anchorCtr="0" compatLnSpc="1"/>
              <a:lstStyle/>
              <a:p>
                <a:pPr algn="ctr" defTabSz="685783">
                  <a:defRPr/>
                </a:pPr>
                <a:endParaRPr lang="en-US" sz="900" kern="0" dirty="0">
                  <a:solidFill>
                    <a:prstClr val="black"/>
                  </a:solidFill>
                  <a:latin typeface="Agency FB" panose="020B0503020202020204" pitchFamily="34" charset="0"/>
                  <a:ea typeface="微软雅黑"/>
                </a:endParaRPr>
              </a:p>
            </p:txBody>
          </p:sp>
          <p:sp>
            <p:nvSpPr>
              <p:cNvPr id="31" name="文本框 30">
                <a:extLst>
                  <a:ext uri="{FF2B5EF4-FFF2-40B4-BE49-F238E27FC236}">
                    <a16:creationId xmlns:a16="http://schemas.microsoft.com/office/drawing/2014/main" id="{34FA8277-D471-45F1-BFAF-26E2F0554D8A}"/>
                  </a:ext>
                </a:extLst>
              </p:cNvPr>
              <p:cNvSpPr txBox="1"/>
              <p:nvPr/>
            </p:nvSpPr>
            <p:spPr>
              <a:xfrm>
                <a:off x="1586691" y="3230302"/>
                <a:ext cx="6891100" cy="1768718"/>
              </a:xfrm>
              <a:prstGeom prst="rect">
                <a:avLst/>
              </a:prstGeom>
              <a:noFill/>
            </p:spPr>
            <p:txBody>
              <a:bodyPr wrap="square" rtlCol="0">
                <a:spAutoFit/>
              </a:bodyPr>
              <a:lstStyle/>
              <a:p>
                <a:pPr algn="ctr" defTabSz="685783">
                  <a:lnSpc>
                    <a:spcPct val="150000"/>
                  </a:lnSpc>
                  <a:defRPr/>
                </a:pPr>
                <a:r>
                  <a:rPr lang="zh-CN" altLang="en-US" sz="1950" b="1" kern="0" dirty="0">
                    <a:solidFill>
                      <a:prstClr val="white"/>
                    </a:solidFill>
                    <a:latin typeface="Arial"/>
                    <a:ea typeface="微软雅黑"/>
                  </a:rPr>
                  <a:t>研究背景与研究意义</a:t>
                </a:r>
              </a:p>
            </p:txBody>
          </p:sp>
        </p:grpSp>
        <p:sp>
          <p:nvSpPr>
            <p:cNvPr id="28" name="文本框 27">
              <a:extLst>
                <a:ext uri="{FF2B5EF4-FFF2-40B4-BE49-F238E27FC236}">
                  <a16:creationId xmlns:a16="http://schemas.microsoft.com/office/drawing/2014/main" id="{C3D8DC37-D3B6-412E-88E2-83E95BA3CC88}"/>
                </a:ext>
              </a:extLst>
            </p:cNvPr>
            <p:cNvSpPr txBox="1"/>
            <p:nvPr/>
          </p:nvSpPr>
          <p:spPr>
            <a:xfrm>
              <a:off x="1949913" y="2021241"/>
              <a:ext cx="821429" cy="662880"/>
            </a:xfrm>
            <a:prstGeom prst="rect">
              <a:avLst/>
            </a:prstGeom>
            <a:noFill/>
          </p:spPr>
          <p:txBody>
            <a:bodyPr wrap="square" rtlCol="0">
              <a:spAutoFit/>
            </a:bodyPr>
            <a:lstStyle/>
            <a:p>
              <a:pPr defTabSz="685783">
                <a:defRPr/>
              </a:pPr>
              <a:r>
                <a:rPr lang="en-US" altLang="zh-CN" sz="2400" b="1" kern="0" dirty="0">
                  <a:solidFill>
                    <a:prstClr val="white"/>
                  </a:solidFill>
                  <a:latin typeface="Arial Black" panose="020B0A04020102020204" pitchFamily="34" charset="0"/>
                  <a:ea typeface="微软雅黑"/>
                </a:rPr>
                <a:t>1</a:t>
              </a:r>
              <a:endParaRPr lang="zh-CN" altLang="en-US" sz="2400" b="1" kern="0" dirty="0">
                <a:solidFill>
                  <a:prstClr val="white"/>
                </a:solidFill>
                <a:latin typeface="Arial Black" panose="020B0A04020102020204" pitchFamily="34" charset="0"/>
                <a:ea typeface="微软雅黑"/>
              </a:endParaRPr>
            </a:p>
          </p:txBody>
        </p:sp>
      </p:grpSp>
      <p:grpSp>
        <p:nvGrpSpPr>
          <p:cNvPr id="21" name="组合 20">
            <a:extLst>
              <a:ext uri="{FF2B5EF4-FFF2-40B4-BE49-F238E27FC236}">
                <a16:creationId xmlns:a16="http://schemas.microsoft.com/office/drawing/2014/main" id="{800ED056-757F-4946-A6B3-92565E7348D8}"/>
              </a:ext>
            </a:extLst>
          </p:cNvPr>
          <p:cNvGrpSpPr/>
          <p:nvPr/>
        </p:nvGrpSpPr>
        <p:grpSpPr>
          <a:xfrm>
            <a:off x="1089802" y="4180301"/>
            <a:ext cx="6984001" cy="714739"/>
            <a:chOff x="1889143" y="1855247"/>
            <a:chExt cx="8143713" cy="1026256"/>
          </a:xfrm>
        </p:grpSpPr>
        <p:grpSp>
          <p:nvGrpSpPr>
            <p:cNvPr id="22" name="组合 21">
              <a:extLst>
                <a:ext uri="{FF2B5EF4-FFF2-40B4-BE49-F238E27FC236}">
                  <a16:creationId xmlns:a16="http://schemas.microsoft.com/office/drawing/2014/main" id="{AD180B26-5460-40E4-AD77-D5CEB3788C8C}"/>
                </a:ext>
              </a:extLst>
            </p:cNvPr>
            <p:cNvGrpSpPr/>
            <p:nvPr/>
          </p:nvGrpSpPr>
          <p:grpSpPr>
            <a:xfrm>
              <a:off x="1889143" y="1855247"/>
              <a:ext cx="8143713" cy="1019906"/>
              <a:chOff x="825576" y="3082610"/>
              <a:chExt cx="7652214" cy="1953521"/>
            </a:xfrm>
          </p:grpSpPr>
          <p:sp>
            <p:nvSpPr>
              <p:cNvPr id="24" name="Rectangle 1">
                <a:extLst>
                  <a:ext uri="{FF2B5EF4-FFF2-40B4-BE49-F238E27FC236}">
                    <a16:creationId xmlns:a16="http://schemas.microsoft.com/office/drawing/2014/main" id="{BBB82557-5683-4CB1-B220-27186D662E9C}"/>
                  </a:ext>
                </a:extLst>
              </p:cNvPr>
              <p:cNvSpPr/>
              <p:nvPr/>
            </p:nvSpPr>
            <p:spPr>
              <a:xfrm>
                <a:off x="1079281" y="3082610"/>
                <a:ext cx="7398509" cy="1953521"/>
              </a:xfrm>
              <a:prstGeom prst="rect">
                <a:avLst/>
              </a:prstGeom>
              <a:solidFill>
                <a:srgbClr val="1F487C"/>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defTabSz="685783">
                  <a:defRPr/>
                </a:pPr>
                <a:endParaRPr lang="en-US" sz="900" kern="0">
                  <a:noFill/>
                  <a:latin typeface="Agency FB" panose="020B0503020202020204" pitchFamily="34" charset="0"/>
                  <a:ea typeface="微软雅黑"/>
                </a:endParaRPr>
              </a:p>
            </p:txBody>
          </p:sp>
          <p:sp>
            <p:nvSpPr>
              <p:cNvPr id="25" name="Oval 15">
                <a:extLst>
                  <a:ext uri="{FF2B5EF4-FFF2-40B4-BE49-F238E27FC236}">
                    <a16:creationId xmlns:a16="http://schemas.microsoft.com/office/drawing/2014/main" id="{3629D40F-6CC6-425D-A800-D1A705BC7A96}"/>
                  </a:ext>
                </a:extLst>
              </p:cNvPr>
              <p:cNvSpPr>
                <a:spLocks noChangeArrowheads="1"/>
              </p:cNvSpPr>
              <p:nvPr/>
            </p:nvSpPr>
            <p:spPr bwMode="auto">
              <a:xfrm>
                <a:off x="825576" y="3326799"/>
                <a:ext cx="591666" cy="1485113"/>
              </a:xfrm>
              <a:prstGeom prst="ellipse">
                <a:avLst/>
              </a:prstGeom>
              <a:solidFill>
                <a:srgbClr val="FF9900"/>
              </a:solidFill>
              <a:ln>
                <a:noFill/>
              </a:ln>
            </p:spPr>
            <p:txBody>
              <a:bodyPr vert="horz" wrap="square" lIns="45720" tIns="22860" rIns="45720" bIns="22860" numCol="1" anchor="t" anchorCtr="0" compatLnSpc="1"/>
              <a:lstStyle/>
              <a:p>
                <a:pPr algn="ctr" defTabSz="685783">
                  <a:defRPr/>
                </a:pPr>
                <a:endParaRPr lang="en-US" sz="900" kern="0" dirty="0">
                  <a:solidFill>
                    <a:prstClr val="black"/>
                  </a:solidFill>
                  <a:latin typeface="Agency FB" panose="020B0503020202020204" pitchFamily="34" charset="0"/>
                  <a:ea typeface="微软雅黑"/>
                </a:endParaRPr>
              </a:p>
            </p:txBody>
          </p:sp>
          <p:sp>
            <p:nvSpPr>
              <p:cNvPr id="44" name="文本框 43">
                <a:extLst>
                  <a:ext uri="{FF2B5EF4-FFF2-40B4-BE49-F238E27FC236}">
                    <a16:creationId xmlns:a16="http://schemas.microsoft.com/office/drawing/2014/main" id="{387A8AD7-ADFA-4967-9EA5-29CE152AA272}"/>
                  </a:ext>
                </a:extLst>
              </p:cNvPr>
              <p:cNvSpPr txBox="1"/>
              <p:nvPr/>
            </p:nvSpPr>
            <p:spPr>
              <a:xfrm>
                <a:off x="1575949" y="3222929"/>
                <a:ext cx="6891100" cy="1768718"/>
              </a:xfrm>
              <a:prstGeom prst="rect">
                <a:avLst/>
              </a:prstGeom>
              <a:noFill/>
            </p:spPr>
            <p:txBody>
              <a:bodyPr wrap="square" rtlCol="0">
                <a:spAutoFit/>
              </a:bodyPr>
              <a:lstStyle/>
              <a:p>
                <a:pPr algn="ctr" defTabSz="685783">
                  <a:lnSpc>
                    <a:spcPct val="150000"/>
                  </a:lnSpc>
                  <a:defRPr/>
                </a:pPr>
                <a:r>
                  <a:rPr lang="zh-CN" altLang="en-US" sz="1950" b="1" kern="0" dirty="0">
                    <a:solidFill>
                      <a:prstClr val="white"/>
                    </a:solidFill>
                    <a:latin typeface="Arial"/>
                    <a:ea typeface="微软雅黑"/>
                  </a:rPr>
                  <a:t>数据分析与假设检验</a:t>
                </a:r>
              </a:p>
            </p:txBody>
          </p:sp>
        </p:grpSp>
        <p:sp>
          <p:nvSpPr>
            <p:cNvPr id="23" name="文本框 22">
              <a:extLst>
                <a:ext uri="{FF2B5EF4-FFF2-40B4-BE49-F238E27FC236}">
                  <a16:creationId xmlns:a16="http://schemas.microsoft.com/office/drawing/2014/main" id="{CA324838-FEAD-4F83-8148-48E92363995D}"/>
                </a:ext>
              </a:extLst>
            </p:cNvPr>
            <p:cNvSpPr txBox="1"/>
            <p:nvPr/>
          </p:nvSpPr>
          <p:spPr>
            <a:xfrm>
              <a:off x="1901557" y="2009548"/>
              <a:ext cx="540000" cy="871955"/>
            </a:xfrm>
            <a:prstGeom prst="rect">
              <a:avLst/>
            </a:prstGeom>
            <a:noFill/>
          </p:spPr>
          <p:txBody>
            <a:bodyPr wrap="square" rtlCol="0">
              <a:spAutoFit/>
            </a:bodyPr>
            <a:lstStyle/>
            <a:p>
              <a:pPr algn="ctr" defTabSz="685783">
                <a:defRPr/>
              </a:pPr>
              <a:r>
                <a:rPr lang="en-US" altLang="zh-CN" sz="2400" b="1" kern="0" dirty="0">
                  <a:solidFill>
                    <a:prstClr val="white"/>
                  </a:solidFill>
                  <a:latin typeface="Arial Black" panose="020B0A04020102020204" pitchFamily="34" charset="0"/>
                  <a:ea typeface="微软雅黑"/>
                </a:rPr>
                <a:t>4</a:t>
              </a:r>
              <a:endParaRPr lang="zh-CN" altLang="en-US" sz="2400" b="1" kern="0" dirty="0">
                <a:solidFill>
                  <a:prstClr val="white"/>
                </a:solidFill>
                <a:latin typeface="Arial Black" panose="020B0A04020102020204" pitchFamily="34" charset="0"/>
                <a:ea typeface="微软雅黑"/>
              </a:endParaRPr>
            </a:p>
          </p:txBody>
        </p:sp>
      </p:grpSp>
      <p:grpSp>
        <p:nvGrpSpPr>
          <p:cNvPr id="45" name="组合 44">
            <a:extLst>
              <a:ext uri="{FF2B5EF4-FFF2-40B4-BE49-F238E27FC236}">
                <a16:creationId xmlns:a16="http://schemas.microsoft.com/office/drawing/2014/main" id="{E3B3B3A8-75F3-4148-B2F5-7AE997142ACA}"/>
              </a:ext>
            </a:extLst>
          </p:cNvPr>
          <p:cNvGrpSpPr/>
          <p:nvPr/>
        </p:nvGrpSpPr>
        <p:grpSpPr>
          <a:xfrm>
            <a:off x="1053802" y="2493651"/>
            <a:ext cx="7020002" cy="717526"/>
            <a:chOff x="1847165" y="1855247"/>
            <a:chExt cx="8185691" cy="1019906"/>
          </a:xfrm>
        </p:grpSpPr>
        <p:grpSp>
          <p:nvGrpSpPr>
            <p:cNvPr id="46" name="组合 45">
              <a:extLst>
                <a:ext uri="{FF2B5EF4-FFF2-40B4-BE49-F238E27FC236}">
                  <a16:creationId xmlns:a16="http://schemas.microsoft.com/office/drawing/2014/main" id="{F1768CC8-D714-442A-9A86-FC6D44A112BE}"/>
                </a:ext>
              </a:extLst>
            </p:cNvPr>
            <p:cNvGrpSpPr/>
            <p:nvPr/>
          </p:nvGrpSpPr>
          <p:grpSpPr>
            <a:xfrm>
              <a:off x="1889143" y="1855247"/>
              <a:ext cx="8143713" cy="1019906"/>
              <a:chOff x="825576" y="3082610"/>
              <a:chExt cx="7652214" cy="1953521"/>
            </a:xfrm>
          </p:grpSpPr>
          <p:sp>
            <p:nvSpPr>
              <p:cNvPr id="48" name="Rectangle 1">
                <a:extLst>
                  <a:ext uri="{FF2B5EF4-FFF2-40B4-BE49-F238E27FC236}">
                    <a16:creationId xmlns:a16="http://schemas.microsoft.com/office/drawing/2014/main" id="{F5E9AE7F-BE5C-4F4B-B10E-52670EE2D89E}"/>
                  </a:ext>
                </a:extLst>
              </p:cNvPr>
              <p:cNvSpPr/>
              <p:nvPr/>
            </p:nvSpPr>
            <p:spPr>
              <a:xfrm>
                <a:off x="1079281" y="3082610"/>
                <a:ext cx="7398509" cy="1953521"/>
              </a:xfrm>
              <a:prstGeom prst="rect">
                <a:avLst/>
              </a:prstGeom>
              <a:solidFill>
                <a:srgbClr val="1F487C"/>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defTabSz="685783">
                  <a:defRPr/>
                </a:pPr>
                <a:endParaRPr lang="en-US" sz="900" kern="0">
                  <a:noFill/>
                  <a:latin typeface="Agency FB" panose="020B0503020202020204" pitchFamily="34" charset="0"/>
                  <a:ea typeface="微软雅黑"/>
                </a:endParaRPr>
              </a:p>
            </p:txBody>
          </p:sp>
          <p:sp>
            <p:nvSpPr>
              <p:cNvPr id="49" name="Oval 15">
                <a:extLst>
                  <a:ext uri="{FF2B5EF4-FFF2-40B4-BE49-F238E27FC236}">
                    <a16:creationId xmlns:a16="http://schemas.microsoft.com/office/drawing/2014/main" id="{545F1F27-4199-49F7-AE8B-CDDBD1C70842}"/>
                  </a:ext>
                </a:extLst>
              </p:cNvPr>
              <p:cNvSpPr>
                <a:spLocks noChangeArrowheads="1"/>
              </p:cNvSpPr>
              <p:nvPr/>
            </p:nvSpPr>
            <p:spPr bwMode="auto">
              <a:xfrm>
                <a:off x="825576" y="3326800"/>
                <a:ext cx="591666" cy="1465141"/>
              </a:xfrm>
              <a:prstGeom prst="ellipse">
                <a:avLst/>
              </a:prstGeom>
              <a:solidFill>
                <a:srgbClr val="FF9900"/>
              </a:solidFill>
              <a:ln>
                <a:noFill/>
              </a:ln>
            </p:spPr>
            <p:txBody>
              <a:bodyPr vert="horz" wrap="square" lIns="45720" tIns="22860" rIns="45720" bIns="22860" numCol="1" anchor="t" anchorCtr="0" compatLnSpc="1"/>
              <a:lstStyle/>
              <a:p>
                <a:pPr algn="ctr" defTabSz="685783">
                  <a:defRPr/>
                </a:pPr>
                <a:endParaRPr lang="en-US" sz="900" kern="0" dirty="0">
                  <a:solidFill>
                    <a:prstClr val="black"/>
                  </a:solidFill>
                  <a:latin typeface="Agency FB" panose="020B0503020202020204" pitchFamily="34" charset="0"/>
                  <a:ea typeface="微软雅黑"/>
                </a:endParaRPr>
              </a:p>
            </p:txBody>
          </p:sp>
          <p:sp>
            <p:nvSpPr>
              <p:cNvPr id="50" name="文本框 49">
                <a:extLst>
                  <a:ext uri="{FF2B5EF4-FFF2-40B4-BE49-F238E27FC236}">
                    <a16:creationId xmlns:a16="http://schemas.microsoft.com/office/drawing/2014/main" id="{8CECCDBE-1657-415D-877C-09E8ACCFC696}"/>
                  </a:ext>
                </a:extLst>
              </p:cNvPr>
              <p:cNvSpPr txBox="1"/>
              <p:nvPr/>
            </p:nvSpPr>
            <p:spPr>
              <a:xfrm>
                <a:off x="1575950" y="3246195"/>
                <a:ext cx="6878817" cy="1768716"/>
              </a:xfrm>
              <a:prstGeom prst="rect">
                <a:avLst/>
              </a:prstGeom>
              <a:noFill/>
            </p:spPr>
            <p:txBody>
              <a:bodyPr wrap="square" rtlCol="0">
                <a:spAutoFit/>
              </a:bodyPr>
              <a:lstStyle/>
              <a:p>
                <a:pPr lvl="0" algn="ctr">
                  <a:lnSpc>
                    <a:spcPct val="150000"/>
                  </a:lnSpc>
                  <a:defRPr/>
                </a:pPr>
                <a:r>
                  <a:rPr lang="zh-CN" altLang="en-US" sz="1950" b="1" kern="0" dirty="0">
                    <a:solidFill>
                      <a:prstClr val="white"/>
                    </a:solidFill>
                    <a:latin typeface="Arial"/>
                    <a:ea typeface="微软雅黑"/>
                  </a:rPr>
                  <a:t>文献综述与研究假设</a:t>
                </a:r>
              </a:p>
            </p:txBody>
          </p:sp>
        </p:grpSp>
        <p:sp>
          <p:nvSpPr>
            <p:cNvPr id="47" name="文本框 46">
              <a:extLst>
                <a:ext uri="{FF2B5EF4-FFF2-40B4-BE49-F238E27FC236}">
                  <a16:creationId xmlns:a16="http://schemas.microsoft.com/office/drawing/2014/main" id="{52D31B52-6047-4FCA-BD5C-351640C67956}"/>
                </a:ext>
              </a:extLst>
            </p:cNvPr>
            <p:cNvSpPr txBox="1"/>
            <p:nvPr/>
          </p:nvSpPr>
          <p:spPr>
            <a:xfrm>
              <a:off x="1847165" y="1986909"/>
              <a:ext cx="713624" cy="871953"/>
            </a:xfrm>
            <a:prstGeom prst="rect">
              <a:avLst/>
            </a:prstGeom>
            <a:noFill/>
          </p:spPr>
          <p:txBody>
            <a:bodyPr wrap="square" rtlCol="0">
              <a:spAutoFit/>
            </a:bodyPr>
            <a:lstStyle/>
            <a:p>
              <a:pPr algn="ctr" defTabSz="685783">
                <a:defRPr/>
              </a:pPr>
              <a:r>
                <a:rPr lang="en-US" altLang="zh-CN" sz="2400" b="1" kern="0" dirty="0">
                  <a:solidFill>
                    <a:prstClr val="white"/>
                  </a:solidFill>
                  <a:latin typeface="Arial Black" panose="020B0A04020102020204" pitchFamily="34" charset="0"/>
                  <a:ea typeface="微软雅黑"/>
                </a:rPr>
                <a:t>2</a:t>
              </a:r>
              <a:endParaRPr lang="zh-CN" altLang="en-US" sz="2400" b="1" kern="0" dirty="0">
                <a:solidFill>
                  <a:prstClr val="white"/>
                </a:solidFill>
                <a:latin typeface="Arial Black" panose="020B0A04020102020204" pitchFamily="34" charset="0"/>
                <a:ea typeface="微软雅黑"/>
              </a:endParaRPr>
            </a:p>
          </p:txBody>
        </p:sp>
      </p:grpSp>
      <p:grpSp>
        <p:nvGrpSpPr>
          <p:cNvPr id="51" name="组合 50">
            <a:extLst>
              <a:ext uri="{FF2B5EF4-FFF2-40B4-BE49-F238E27FC236}">
                <a16:creationId xmlns:a16="http://schemas.microsoft.com/office/drawing/2014/main" id="{0F6B1374-30A0-44A6-995B-22405C505A5F}"/>
              </a:ext>
            </a:extLst>
          </p:cNvPr>
          <p:cNvGrpSpPr/>
          <p:nvPr/>
        </p:nvGrpSpPr>
        <p:grpSpPr>
          <a:xfrm>
            <a:off x="1089802" y="3340582"/>
            <a:ext cx="6984001" cy="731883"/>
            <a:chOff x="1889143" y="1855248"/>
            <a:chExt cx="8143713" cy="1050871"/>
          </a:xfrm>
        </p:grpSpPr>
        <p:grpSp>
          <p:nvGrpSpPr>
            <p:cNvPr id="52" name="组合 51">
              <a:extLst>
                <a:ext uri="{FF2B5EF4-FFF2-40B4-BE49-F238E27FC236}">
                  <a16:creationId xmlns:a16="http://schemas.microsoft.com/office/drawing/2014/main" id="{459E7896-726A-4628-A9F4-B4A045DF268B}"/>
                </a:ext>
              </a:extLst>
            </p:cNvPr>
            <p:cNvGrpSpPr/>
            <p:nvPr/>
          </p:nvGrpSpPr>
          <p:grpSpPr>
            <a:xfrm>
              <a:off x="1889143" y="1855248"/>
              <a:ext cx="8143713" cy="1029914"/>
              <a:chOff x="825576" y="3082610"/>
              <a:chExt cx="7652214" cy="1972690"/>
            </a:xfrm>
          </p:grpSpPr>
          <p:sp>
            <p:nvSpPr>
              <p:cNvPr id="54" name="Rectangle 1">
                <a:extLst>
                  <a:ext uri="{FF2B5EF4-FFF2-40B4-BE49-F238E27FC236}">
                    <a16:creationId xmlns:a16="http://schemas.microsoft.com/office/drawing/2014/main" id="{8D83D708-EC94-482B-A414-4C093679F618}"/>
                  </a:ext>
                </a:extLst>
              </p:cNvPr>
              <p:cNvSpPr/>
              <p:nvPr/>
            </p:nvSpPr>
            <p:spPr>
              <a:xfrm>
                <a:off x="1079281" y="3082610"/>
                <a:ext cx="7398509" cy="1953521"/>
              </a:xfrm>
              <a:prstGeom prst="rect">
                <a:avLst/>
              </a:prstGeom>
              <a:solidFill>
                <a:srgbClr val="1F487C"/>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defTabSz="685783">
                  <a:defRPr/>
                </a:pPr>
                <a:endParaRPr lang="en-US" sz="900" kern="0">
                  <a:noFill/>
                  <a:latin typeface="Agency FB" panose="020B0503020202020204" pitchFamily="34" charset="0"/>
                  <a:ea typeface="微软雅黑"/>
                </a:endParaRPr>
              </a:p>
            </p:txBody>
          </p:sp>
          <p:sp>
            <p:nvSpPr>
              <p:cNvPr id="55" name="Oval 15">
                <a:extLst>
                  <a:ext uri="{FF2B5EF4-FFF2-40B4-BE49-F238E27FC236}">
                    <a16:creationId xmlns:a16="http://schemas.microsoft.com/office/drawing/2014/main" id="{D0B1E17B-193E-4D3F-A3C0-6922C3B4ADD2}"/>
                  </a:ext>
                </a:extLst>
              </p:cNvPr>
              <p:cNvSpPr>
                <a:spLocks noChangeArrowheads="1"/>
              </p:cNvSpPr>
              <p:nvPr/>
            </p:nvSpPr>
            <p:spPr bwMode="auto">
              <a:xfrm>
                <a:off x="825576" y="3326799"/>
                <a:ext cx="591666" cy="1485113"/>
              </a:xfrm>
              <a:prstGeom prst="ellipse">
                <a:avLst/>
              </a:prstGeom>
              <a:solidFill>
                <a:srgbClr val="FF9900"/>
              </a:solidFill>
              <a:ln>
                <a:noFill/>
              </a:ln>
            </p:spPr>
            <p:txBody>
              <a:bodyPr vert="horz" wrap="square" lIns="45720" tIns="22860" rIns="45720" bIns="22860" numCol="1" anchor="t" anchorCtr="0" compatLnSpc="1"/>
              <a:lstStyle/>
              <a:p>
                <a:pPr algn="ctr" defTabSz="685783">
                  <a:defRPr/>
                </a:pPr>
                <a:endParaRPr lang="en-US" sz="900" kern="0" dirty="0">
                  <a:solidFill>
                    <a:prstClr val="black"/>
                  </a:solidFill>
                  <a:latin typeface="Agency FB" panose="020B0503020202020204" pitchFamily="34" charset="0"/>
                  <a:ea typeface="微软雅黑"/>
                </a:endParaRPr>
              </a:p>
            </p:txBody>
          </p:sp>
          <p:sp>
            <p:nvSpPr>
              <p:cNvPr id="56" name="文本框 55">
                <a:extLst>
                  <a:ext uri="{FF2B5EF4-FFF2-40B4-BE49-F238E27FC236}">
                    <a16:creationId xmlns:a16="http://schemas.microsoft.com/office/drawing/2014/main" id="{31A80ADA-DF17-48FA-B437-31E3025640C8}"/>
                  </a:ext>
                </a:extLst>
              </p:cNvPr>
              <p:cNvSpPr txBox="1"/>
              <p:nvPr/>
            </p:nvSpPr>
            <p:spPr>
              <a:xfrm>
                <a:off x="1575950" y="3286582"/>
                <a:ext cx="6878816" cy="1768718"/>
              </a:xfrm>
              <a:prstGeom prst="rect">
                <a:avLst/>
              </a:prstGeom>
              <a:noFill/>
            </p:spPr>
            <p:txBody>
              <a:bodyPr wrap="square" rtlCol="0">
                <a:spAutoFit/>
              </a:bodyPr>
              <a:lstStyle/>
              <a:p>
                <a:pPr lvl="0" algn="ctr">
                  <a:lnSpc>
                    <a:spcPct val="150000"/>
                  </a:lnSpc>
                </a:pPr>
                <a:r>
                  <a:rPr lang="zh-CN" altLang="en-US" sz="1950" b="1" kern="0" dirty="0">
                    <a:solidFill>
                      <a:prstClr val="white"/>
                    </a:solidFill>
                    <a:latin typeface="Arial"/>
                    <a:ea typeface="微软雅黑"/>
                  </a:rPr>
                  <a:t>研究设计与数据收集</a:t>
                </a:r>
              </a:p>
            </p:txBody>
          </p:sp>
        </p:grpSp>
        <p:sp>
          <p:nvSpPr>
            <p:cNvPr id="53" name="文本框 52">
              <a:extLst>
                <a:ext uri="{FF2B5EF4-FFF2-40B4-BE49-F238E27FC236}">
                  <a16:creationId xmlns:a16="http://schemas.microsoft.com/office/drawing/2014/main" id="{216BAE2D-C54D-4A6F-8613-4D54B4781143}"/>
                </a:ext>
              </a:extLst>
            </p:cNvPr>
            <p:cNvSpPr txBox="1"/>
            <p:nvPr/>
          </p:nvSpPr>
          <p:spPr>
            <a:xfrm>
              <a:off x="1938482" y="2034164"/>
              <a:ext cx="540000" cy="871955"/>
            </a:xfrm>
            <a:prstGeom prst="rect">
              <a:avLst/>
            </a:prstGeom>
            <a:noFill/>
          </p:spPr>
          <p:txBody>
            <a:bodyPr wrap="square" rtlCol="0">
              <a:spAutoFit/>
            </a:bodyPr>
            <a:lstStyle/>
            <a:p>
              <a:pPr algn="ctr" defTabSz="685783">
                <a:defRPr/>
              </a:pPr>
              <a:r>
                <a:rPr lang="en-US" altLang="zh-CN" sz="2400" b="1" kern="0" dirty="0">
                  <a:solidFill>
                    <a:prstClr val="white"/>
                  </a:solidFill>
                  <a:latin typeface="Arial Black" panose="020B0A04020102020204" pitchFamily="34" charset="0"/>
                  <a:ea typeface="微软雅黑"/>
                </a:rPr>
                <a:t>3</a:t>
              </a:r>
              <a:endParaRPr lang="zh-CN" altLang="en-US" sz="2400" b="1" kern="0" dirty="0">
                <a:solidFill>
                  <a:prstClr val="white"/>
                </a:solidFill>
                <a:latin typeface="Arial Black" panose="020B0A04020102020204" pitchFamily="34" charset="0"/>
                <a:ea typeface="微软雅黑"/>
              </a:endParaRPr>
            </a:p>
          </p:txBody>
        </p:sp>
      </p:grpSp>
      <p:grpSp>
        <p:nvGrpSpPr>
          <p:cNvPr id="57" name="组合 56">
            <a:extLst>
              <a:ext uri="{FF2B5EF4-FFF2-40B4-BE49-F238E27FC236}">
                <a16:creationId xmlns:a16="http://schemas.microsoft.com/office/drawing/2014/main" id="{3ACC3B36-352B-4BA8-8D94-F0596FE67129}"/>
              </a:ext>
            </a:extLst>
          </p:cNvPr>
          <p:cNvGrpSpPr/>
          <p:nvPr/>
        </p:nvGrpSpPr>
        <p:grpSpPr>
          <a:xfrm>
            <a:off x="1089802" y="5020023"/>
            <a:ext cx="6984001" cy="740345"/>
            <a:chOff x="1889143" y="1855247"/>
            <a:chExt cx="8143713" cy="1063022"/>
          </a:xfrm>
        </p:grpSpPr>
        <p:grpSp>
          <p:nvGrpSpPr>
            <p:cNvPr id="58" name="组合 57">
              <a:extLst>
                <a:ext uri="{FF2B5EF4-FFF2-40B4-BE49-F238E27FC236}">
                  <a16:creationId xmlns:a16="http://schemas.microsoft.com/office/drawing/2014/main" id="{14709DEE-D7CD-4555-995C-0796782E5935}"/>
                </a:ext>
              </a:extLst>
            </p:cNvPr>
            <p:cNvGrpSpPr/>
            <p:nvPr/>
          </p:nvGrpSpPr>
          <p:grpSpPr>
            <a:xfrm>
              <a:off x="1889143" y="1855247"/>
              <a:ext cx="8143713" cy="1019906"/>
              <a:chOff x="825576" y="3082610"/>
              <a:chExt cx="7652214" cy="1953521"/>
            </a:xfrm>
          </p:grpSpPr>
          <p:sp>
            <p:nvSpPr>
              <p:cNvPr id="60" name="Rectangle 1">
                <a:extLst>
                  <a:ext uri="{FF2B5EF4-FFF2-40B4-BE49-F238E27FC236}">
                    <a16:creationId xmlns:a16="http://schemas.microsoft.com/office/drawing/2014/main" id="{67F54DF9-2F84-4B31-AF14-57FAE4179849}"/>
                  </a:ext>
                </a:extLst>
              </p:cNvPr>
              <p:cNvSpPr/>
              <p:nvPr/>
            </p:nvSpPr>
            <p:spPr>
              <a:xfrm>
                <a:off x="1079281" y="3082610"/>
                <a:ext cx="7398509" cy="1953521"/>
              </a:xfrm>
              <a:prstGeom prst="rect">
                <a:avLst/>
              </a:prstGeom>
              <a:solidFill>
                <a:srgbClr val="1F487C"/>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defTabSz="685783">
                  <a:defRPr/>
                </a:pPr>
                <a:endParaRPr lang="en-US" sz="900" kern="0">
                  <a:noFill/>
                  <a:latin typeface="Agency FB" panose="020B0503020202020204" pitchFamily="34" charset="0"/>
                  <a:ea typeface="微软雅黑"/>
                </a:endParaRPr>
              </a:p>
            </p:txBody>
          </p:sp>
          <p:sp>
            <p:nvSpPr>
              <p:cNvPr id="61" name="Oval 15">
                <a:extLst>
                  <a:ext uri="{FF2B5EF4-FFF2-40B4-BE49-F238E27FC236}">
                    <a16:creationId xmlns:a16="http://schemas.microsoft.com/office/drawing/2014/main" id="{DECC549D-4E50-4566-B85C-951C7D3DDCB3}"/>
                  </a:ext>
                </a:extLst>
              </p:cNvPr>
              <p:cNvSpPr>
                <a:spLocks noChangeArrowheads="1"/>
              </p:cNvSpPr>
              <p:nvPr/>
            </p:nvSpPr>
            <p:spPr bwMode="auto">
              <a:xfrm>
                <a:off x="825576" y="3326799"/>
                <a:ext cx="591666" cy="1485113"/>
              </a:xfrm>
              <a:prstGeom prst="ellipse">
                <a:avLst/>
              </a:prstGeom>
              <a:solidFill>
                <a:srgbClr val="FF9900"/>
              </a:solidFill>
              <a:ln>
                <a:noFill/>
              </a:ln>
            </p:spPr>
            <p:txBody>
              <a:bodyPr vert="horz" wrap="square" lIns="45720" tIns="22860" rIns="45720" bIns="22860" numCol="1" anchor="t" anchorCtr="0" compatLnSpc="1"/>
              <a:lstStyle/>
              <a:p>
                <a:pPr algn="ctr" defTabSz="685783">
                  <a:defRPr/>
                </a:pPr>
                <a:endParaRPr lang="en-US" sz="900" kern="0" dirty="0">
                  <a:solidFill>
                    <a:prstClr val="black"/>
                  </a:solidFill>
                  <a:latin typeface="Agency FB" panose="020B0503020202020204" pitchFamily="34" charset="0"/>
                  <a:ea typeface="微软雅黑"/>
                </a:endParaRPr>
              </a:p>
            </p:txBody>
          </p:sp>
          <p:sp>
            <p:nvSpPr>
              <p:cNvPr id="62" name="文本框 61">
                <a:extLst>
                  <a:ext uri="{FF2B5EF4-FFF2-40B4-BE49-F238E27FC236}">
                    <a16:creationId xmlns:a16="http://schemas.microsoft.com/office/drawing/2014/main" id="{A47675FC-F446-4955-8D7D-70B514CC6A74}"/>
                  </a:ext>
                </a:extLst>
              </p:cNvPr>
              <p:cNvSpPr txBox="1"/>
              <p:nvPr/>
            </p:nvSpPr>
            <p:spPr>
              <a:xfrm>
                <a:off x="1575950" y="3175009"/>
                <a:ext cx="6878816" cy="1768718"/>
              </a:xfrm>
              <a:prstGeom prst="rect">
                <a:avLst/>
              </a:prstGeom>
              <a:noFill/>
            </p:spPr>
            <p:txBody>
              <a:bodyPr wrap="square" rtlCol="0">
                <a:spAutoFit/>
              </a:bodyPr>
              <a:lstStyle/>
              <a:p>
                <a:pPr algn="ctr" defTabSz="685783">
                  <a:lnSpc>
                    <a:spcPct val="150000"/>
                  </a:lnSpc>
                  <a:defRPr/>
                </a:pPr>
                <a:r>
                  <a:rPr lang="zh-CN" altLang="en-US" sz="1950" b="1" kern="0" dirty="0">
                    <a:solidFill>
                      <a:prstClr val="white"/>
                    </a:solidFill>
                    <a:latin typeface="Arial"/>
                    <a:ea typeface="微软雅黑"/>
                  </a:rPr>
                  <a:t>研究结论与未来展望</a:t>
                </a:r>
              </a:p>
            </p:txBody>
          </p:sp>
        </p:grpSp>
        <p:sp>
          <p:nvSpPr>
            <p:cNvPr id="59" name="文本框 58">
              <a:extLst>
                <a:ext uri="{FF2B5EF4-FFF2-40B4-BE49-F238E27FC236}">
                  <a16:creationId xmlns:a16="http://schemas.microsoft.com/office/drawing/2014/main" id="{2B6B1B3F-3334-458F-8683-96189CB7B83B}"/>
                </a:ext>
              </a:extLst>
            </p:cNvPr>
            <p:cNvSpPr txBox="1"/>
            <p:nvPr/>
          </p:nvSpPr>
          <p:spPr>
            <a:xfrm>
              <a:off x="1933977" y="2046314"/>
              <a:ext cx="540000" cy="871955"/>
            </a:xfrm>
            <a:prstGeom prst="rect">
              <a:avLst/>
            </a:prstGeom>
            <a:noFill/>
          </p:spPr>
          <p:txBody>
            <a:bodyPr wrap="square" rtlCol="0">
              <a:spAutoFit/>
            </a:bodyPr>
            <a:lstStyle/>
            <a:p>
              <a:pPr algn="ctr" defTabSz="685783">
                <a:defRPr/>
              </a:pPr>
              <a:r>
                <a:rPr lang="en-US" altLang="zh-CN" sz="2400" b="1" kern="0" dirty="0">
                  <a:solidFill>
                    <a:prstClr val="white"/>
                  </a:solidFill>
                  <a:latin typeface="Arial Black" panose="020B0A04020102020204" pitchFamily="34" charset="0"/>
                  <a:ea typeface="微软雅黑"/>
                </a:rPr>
                <a:t>5</a:t>
              </a:r>
              <a:endParaRPr lang="zh-CN" altLang="en-US" sz="2400" b="1" kern="0" dirty="0">
                <a:solidFill>
                  <a:prstClr val="white"/>
                </a:solidFill>
                <a:latin typeface="Arial Black" panose="020B0A04020102020204" pitchFamily="34" charset="0"/>
                <a:ea typeface="微软雅黑"/>
              </a:endParaRPr>
            </a:p>
          </p:txBody>
        </p:sp>
      </p:grpSp>
    </p:spTree>
    <p:extLst>
      <p:ext uri="{BB962C8B-B14F-4D97-AF65-F5344CB8AC3E}">
        <p14:creationId xmlns:p14="http://schemas.microsoft.com/office/powerpoint/2010/main" val="1227078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250"/>
                                        <p:tgtEl>
                                          <p:spTgt spid="2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wipe(left)">
                                      <p:cBhvr>
                                        <p:cTn id="11" dur="250"/>
                                        <p:tgtEl>
                                          <p:spTgt spid="45"/>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wipe(left)">
                                      <p:cBhvr>
                                        <p:cTn id="15" dur="250"/>
                                        <p:tgtEl>
                                          <p:spTgt spid="51"/>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250"/>
                                        <p:tgtEl>
                                          <p:spTgt spid="21"/>
                                        </p:tgtEl>
                                      </p:cBhvr>
                                    </p:animEffect>
                                  </p:childTnLst>
                                </p:cTn>
                              </p:par>
                            </p:childTnLst>
                          </p:cTn>
                        </p:par>
                        <p:par>
                          <p:cTn id="20" fill="hold">
                            <p:stCondLst>
                              <p:cond delay="1250"/>
                            </p:stCondLst>
                            <p:childTnLst>
                              <p:par>
                                <p:cTn id="21" presetID="22" presetClass="entr" presetSubtype="8" fill="hold"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left)">
                                      <p:cBhvr>
                                        <p:cTn id="23" dur="25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6CD6C5A-DC58-41FD-883B-602CFA094C3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69859" y="1945788"/>
            <a:ext cx="7804281" cy="3560931"/>
          </a:xfrm>
          <a:prstGeom prst="rect">
            <a:avLst/>
          </a:prstGeom>
          <a:effectLst>
            <a:outerShdw blurRad="50800" dist="38100" dir="2700000" algn="tl" rotWithShape="0">
              <a:prstClr val="black">
                <a:alpha val="40000"/>
              </a:prstClr>
            </a:outerShdw>
          </a:effectLst>
        </p:spPr>
      </p:pic>
      <p:sp>
        <p:nvSpPr>
          <p:cNvPr id="3" name="内容占位符 2">
            <a:extLst>
              <a:ext uri="{FF2B5EF4-FFF2-40B4-BE49-F238E27FC236}">
                <a16:creationId xmlns:a16="http://schemas.microsoft.com/office/drawing/2014/main" id="{34FEE19E-2FE5-4266-AA76-966FB20A2D99}"/>
              </a:ext>
            </a:extLst>
          </p:cNvPr>
          <p:cNvSpPr txBox="1">
            <a:spLocks/>
          </p:cNvSpPr>
          <p:nvPr/>
        </p:nvSpPr>
        <p:spPr>
          <a:xfrm>
            <a:off x="159489" y="388802"/>
            <a:ext cx="1453667" cy="359228"/>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lang="zh-CN" altLang="en-US" sz="2400"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800" b="1" dirty="0">
                <a:latin typeface="Arial Black" panose="020B0A04020102020204" pitchFamily="34" charset="0"/>
                <a:ea typeface="微软雅黑" panose="020B0503020204020204" pitchFamily="34" charset="-122"/>
              </a:rPr>
              <a:t>4</a:t>
            </a:r>
            <a:endParaRPr lang="zh-CN" altLang="en-US" sz="1800" b="1" dirty="0">
              <a:latin typeface="Arial Black" panose="020B0A04020102020204" pitchFamily="34" charset="0"/>
              <a:ea typeface="微软雅黑" panose="020B0503020204020204" pitchFamily="34" charset="-122"/>
            </a:endParaRPr>
          </a:p>
        </p:txBody>
      </p:sp>
      <p:sp>
        <p:nvSpPr>
          <p:cNvPr id="4" name="文本框 3">
            <a:extLst>
              <a:ext uri="{FF2B5EF4-FFF2-40B4-BE49-F238E27FC236}">
                <a16:creationId xmlns:a16="http://schemas.microsoft.com/office/drawing/2014/main" id="{69742846-9B54-4DD5-B805-E15F6678B8CF}"/>
              </a:ext>
            </a:extLst>
          </p:cNvPr>
          <p:cNvSpPr txBox="1"/>
          <p:nvPr/>
        </p:nvSpPr>
        <p:spPr>
          <a:xfrm>
            <a:off x="1613156" y="545622"/>
            <a:ext cx="3523300" cy="458908"/>
          </a:xfrm>
          <a:prstGeom prst="rect">
            <a:avLst/>
          </a:prstGeom>
          <a:noFill/>
        </p:spPr>
        <p:txBody>
          <a:bodyPr wrap="square">
            <a:spAutoFit/>
          </a:bodyPr>
          <a:lstStyle/>
          <a:p>
            <a:pPr>
              <a:lnSpc>
                <a:spcPct val="150000"/>
              </a:lnSpc>
              <a:spcBef>
                <a:spcPts val="750"/>
              </a:spcBef>
              <a:defRPr/>
            </a:pPr>
            <a:r>
              <a:rPr lang="zh-CN" altLang="en-US" b="1" dirty="0">
                <a:solidFill>
                  <a:prstClr val="white"/>
                </a:solidFill>
                <a:latin typeface="微软雅黑" panose="020B0503020204020204" pitchFamily="34" charset="-122"/>
                <a:ea typeface="微软雅黑" panose="020B0503020204020204" pitchFamily="34" charset="-122"/>
              </a:rPr>
              <a:t>修正模型</a:t>
            </a:r>
          </a:p>
        </p:txBody>
      </p:sp>
    </p:spTree>
    <p:extLst>
      <p:ext uri="{BB962C8B-B14F-4D97-AF65-F5344CB8AC3E}">
        <p14:creationId xmlns:p14="http://schemas.microsoft.com/office/powerpoint/2010/main" val="3805397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10F80554-338F-4A2B-B7C7-D3FE0351730B}"/>
              </a:ext>
            </a:extLst>
          </p:cNvPr>
          <p:cNvSpPr txBox="1">
            <a:spLocks/>
          </p:cNvSpPr>
          <p:nvPr/>
        </p:nvSpPr>
        <p:spPr>
          <a:xfrm>
            <a:off x="159489" y="392238"/>
            <a:ext cx="1453667" cy="359228"/>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lang="zh-CN" altLang="en-US" sz="2400"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800" b="1" dirty="0">
                <a:latin typeface="Arial Black" panose="020B0A04020102020204" pitchFamily="34" charset="0"/>
                <a:ea typeface="微软雅黑" panose="020B0503020204020204" pitchFamily="34" charset="-122"/>
              </a:rPr>
              <a:t>4</a:t>
            </a:r>
            <a:endParaRPr lang="zh-CN" altLang="en-US" sz="1800" b="1" dirty="0">
              <a:latin typeface="Arial Black" panose="020B0A04020102020204" pitchFamily="34" charset="0"/>
              <a:ea typeface="微软雅黑" panose="020B0503020204020204" pitchFamily="34" charset="-122"/>
            </a:endParaRPr>
          </a:p>
        </p:txBody>
      </p:sp>
      <p:sp>
        <p:nvSpPr>
          <p:cNvPr id="3" name="文本框 2">
            <a:extLst>
              <a:ext uri="{FF2B5EF4-FFF2-40B4-BE49-F238E27FC236}">
                <a16:creationId xmlns:a16="http://schemas.microsoft.com/office/drawing/2014/main" id="{AA4AD4D1-1389-4B64-95D5-E8293636AD3E}"/>
              </a:ext>
            </a:extLst>
          </p:cNvPr>
          <p:cNvSpPr txBox="1"/>
          <p:nvPr/>
        </p:nvSpPr>
        <p:spPr>
          <a:xfrm>
            <a:off x="1613156" y="549058"/>
            <a:ext cx="3523300" cy="458908"/>
          </a:xfrm>
          <a:prstGeom prst="rect">
            <a:avLst/>
          </a:prstGeom>
          <a:noFill/>
        </p:spPr>
        <p:txBody>
          <a:bodyPr wrap="square">
            <a:spAutoFit/>
          </a:bodyPr>
          <a:lstStyle/>
          <a:p>
            <a:pPr>
              <a:lnSpc>
                <a:spcPct val="150000"/>
              </a:lnSpc>
              <a:spcBef>
                <a:spcPts val="750"/>
              </a:spcBef>
              <a:defRPr/>
            </a:pPr>
            <a:r>
              <a:rPr lang="zh-CN" altLang="en-US" b="1" dirty="0">
                <a:solidFill>
                  <a:prstClr val="white"/>
                </a:solidFill>
                <a:latin typeface="微软雅黑" panose="020B0503020204020204" pitchFamily="34" charset="-122"/>
                <a:ea typeface="微软雅黑" panose="020B0503020204020204" pitchFamily="34" charset="-122"/>
              </a:rPr>
              <a:t>控制变量分析</a:t>
            </a:r>
          </a:p>
        </p:txBody>
      </p:sp>
      <p:grpSp>
        <p:nvGrpSpPr>
          <p:cNvPr id="5" name="组合 4">
            <a:extLst>
              <a:ext uri="{FF2B5EF4-FFF2-40B4-BE49-F238E27FC236}">
                <a16:creationId xmlns:a16="http://schemas.microsoft.com/office/drawing/2014/main" id="{51C07E40-B769-40EB-9485-69240B69ED01}"/>
              </a:ext>
            </a:extLst>
          </p:cNvPr>
          <p:cNvGrpSpPr/>
          <p:nvPr/>
        </p:nvGrpSpPr>
        <p:grpSpPr>
          <a:xfrm>
            <a:off x="411618" y="1658106"/>
            <a:ext cx="8134658" cy="614646"/>
            <a:chOff x="1435510" y="2802195"/>
            <a:chExt cx="4109884" cy="418966"/>
          </a:xfrm>
        </p:grpSpPr>
        <p:sp>
          <p:nvSpPr>
            <p:cNvPr id="8" name="矩形: 圆顶角 7">
              <a:extLst>
                <a:ext uri="{FF2B5EF4-FFF2-40B4-BE49-F238E27FC236}">
                  <a16:creationId xmlns:a16="http://schemas.microsoft.com/office/drawing/2014/main" id="{4F5761D6-0F6E-4F12-B3B1-C0CA4D42051E}"/>
                </a:ext>
              </a:extLst>
            </p:cNvPr>
            <p:cNvSpPr/>
            <p:nvPr/>
          </p:nvSpPr>
          <p:spPr>
            <a:xfrm>
              <a:off x="1435510" y="2802195"/>
              <a:ext cx="4109884" cy="418966"/>
            </a:xfrm>
            <a:prstGeom prst="round2SameRect">
              <a:avLst>
                <a:gd name="adj1" fmla="val 36827"/>
                <a:gd name="adj2" fmla="val 0"/>
              </a:avLst>
            </a:pr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文本框 8">
              <a:extLst>
                <a:ext uri="{FF2B5EF4-FFF2-40B4-BE49-F238E27FC236}">
                  <a16:creationId xmlns:a16="http://schemas.microsoft.com/office/drawing/2014/main" id="{54C29565-538E-47F1-BC22-E69D27A4878D}"/>
                </a:ext>
              </a:extLst>
            </p:cNvPr>
            <p:cNvSpPr txBox="1"/>
            <p:nvPr/>
          </p:nvSpPr>
          <p:spPr>
            <a:xfrm>
              <a:off x="1529537" y="2903040"/>
              <a:ext cx="3884961" cy="251751"/>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证据类型调节作用不显著的原因分析</a:t>
              </a:r>
            </a:p>
          </p:txBody>
        </p:sp>
      </p:grpSp>
      <p:grpSp>
        <p:nvGrpSpPr>
          <p:cNvPr id="10" name="组合 9">
            <a:extLst>
              <a:ext uri="{FF2B5EF4-FFF2-40B4-BE49-F238E27FC236}">
                <a16:creationId xmlns:a16="http://schemas.microsoft.com/office/drawing/2014/main" id="{2F643ABD-9DF3-495B-85E3-54D9B52F2D92}"/>
              </a:ext>
            </a:extLst>
          </p:cNvPr>
          <p:cNvGrpSpPr/>
          <p:nvPr/>
        </p:nvGrpSpPr>
        <p:grpSpPr>
          <a:xfrm>
            <a:off x="411620" y="2670839"/>
            <a:ext cx="1712119" cy="471521"/>
            <a:chOff x="3038248" y="2461532"/>
            <a:chExt cx="2282825" cy="509588"/>
          </a:xfrm>
        </p:grpSpPr>
        <p:sp>
          <p:nvSpPr>
            <p:cNvPr id="11" name="Freeform 9">
              <a:extLst>
                <a:ext uri="{FF2B5EF4-FFF2-40B4-BE49-F238E27FC236}">
                  <a16:creationId xmlns:a16="http://schemas.microsoft.com/office/drawing/2014/main" id="{6BEFC03D-46C1-440A-B3B8-7BBE4C8A78D5}"/>
                </a:ext>
              </a:extLst>
            </p:cNvPr>
            <p:cNvSpPr>
              <a:spLocks/>
            </p:cNvSpPr>
            <p:nvPr/>
          </p:nvSpPr>
          <p:spPr bwMode="auto">
            <a:xfrm>
              <a:off x="3203348" y="2461532"/>
              <a:ext cx="2117725" cy="509588"/>
            </a:xfrm>
            <a:custGeom>
              <a:avLst/>
              <a:gdLst>
                <a:gd name="T0" fmla="*/ 0 w 2601"/>
                <a:gd name="T1" fmla="*/ 2147483647 h 627"/>
                <a:gd name="T2" fmla="*/ 2147483647 w 2601"/>
                <a:gd name="T3" fmla="*/ 0 h 627"/>
                <a:gd name="T4" fmla="*/ 2147483647 w 2601"/>
                <a:gd name="T5" fmla="*/ 2147483647 h 627"/>
                <a:gd name="T6" fmla="*/ 2147483647 w 2601"/>
                <a:gd name="T7" fmla="*/ 2147483647 h 627"/>
                <a:gd name="T8" fmla="*/ 0 w 2601"/>
                <a:gd name="T9" fmla="*/ 2147483647 h 6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7">
                  <a:moveTo>
                    <a:pt x="0" y="118"/>
                  </a:moveTo>
                  <a:lnTo>
                    <a:pt x="2601" y="0"/>
                  </a:lnTo>
                  <a:lnTo>
                    <a:pt x="2601" y="517"/>
                  </a:lnTo>
                  <a:lnTo>
                    <a:pt x="189" y="627"/>
                  </a:lnTo>
                  <a:lnTo>
                    <a:pt x="0" y="118"/>
                  </a:lnTo>
                  <a:close/>
                </a:path>
              </a:pathLst>
            </a:custGeom>
            <a:solidFill>
              <a:srgbClr val="FF9900"/>
            </a:solidFill>
            <a:ln>
              <a:noFill/>
            </a:ln>
          </p:spPr>
          <p:txBody>
            <a:bodyPr/>
            <a:lstStyle/>
            <a:p>
              <a:pPr defTabSz="685783" fontAlgn="base">
                <a:spcBef>
                  <a:spcPct val="0"/>
                </a:spcBef>
                <a:spcAft>
                  <a:spcPct val="0"/>
                </a:spcAft>
                <a:defRPr/>
              </a:pPr>
              <a:endParaRPr lang="zh-CN" altLang="en-US" sz="1400" kern="0">
                <a:solidFill>
                  <a:srgbClr val="024C89"/>
                </a:solidFill>
                <a:ea typeface="宋体" panose="02010600030101010101" pitchFamily="2" charset="-122"/>
              </a:endParaRPr>
            </a:p>
          </p:txBody>
        </p:sp>
        <p:sp>
          <p:nvSpPr>
            <p:cNvPr id="12" name="Freeform 10">
              <a:extLst>
                <a:ext uri="{FF2B5EF4-FFF2-40B4-BE49-F238E27FC236}">
                  <a16:creationId xmlns:a16="http://schemas.microsoft.com/office/drawing/2014/main" id="{8FE8A1DA-48D3-48B2-84C6-2133582AE3C2}"/>
                </a:ext>
              </a:extLst>
            </p:cNvPr>
            <p:cNvSpPr>
              <a:spLocks/>
            </p:cNvSpPr>
            <p:nvPr/>
          </p:nvSpPr>
          <p:spPr bwMode="auto">
            <a:xfrm>
              <a:off x="3038248" y="2461532"/>
              <a:ext cx="2282825" cy="420688"/>
            </a:xfrm>
            <a:custGeom>
              <a:avLst/>
              <a:gdLst>
                <a:gd name="T0" fmla="*/ 0 w 2805"/>
                <a:gd name="T1" fmla="*/ 0 h 517"/>
                <a:gd name="T2" fmla="*/ 2147483647 w 2805"/>
                <a:gd name="T3" fmla="*/ 0 h 517"/>
                <a:gd name="T4" fmla="*/ 2147483647 w 2805"/>
                <a:gd name="T5" fmla="*/ 2147483647 h 517"/>
                <a:gd name="T6" fmla="*/ 2147483647 w 2805"/>
                <a:gd name="T7" fmla="*/ 2147483647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rgbClr val="1F487C"/>
            </a:solidFill>
            <a:ln>
              <a:noFill/>
            </a:ln>
          </p:spPr>
          <p:txBody>
            <a:bodyPr/>
            <a:lstStyle/>
            <a:p>
              <a:pPr defTabSz="685783" fontAlgn="base">
                <a:spcBef>
                  <a:spcPct val="0"/>
                </a:spcBef>
                <a:spcAft>
                  <a:spcPct val="0"/>
                </a:spcAft>
                <a:defRPr/>
              </a:pPr>
              <a:endParaRPr lang="zh-CN" altLang="en-US" sz="1400" kern="0" dirty="0">
                <a:solidFill>
                  <a:srgbClr val="024C89"/>
                </a:solidFill>
                <a:ea typeface="宋体" panose="02010600030101010101" pitchFamily="2" charset="-122"/>
              </a:endParaRPr>
            </a:p>
          </p:txBody>
        </p:sp>
        <p:sp>
          <p:nvSpPr>
            <p:cNvPr id="13" name="TextBox 15">
              <a:extLst>
                <a:ext uri="{FF2B5EF4-FFF2-40B4-BE49-F238E27FC236}">
                  <a16:creationId xmlns:a16="http://schemas.microsoft.com/office/drawing/2014/main" id="{C3014582-B50A-4FA5-B82D-25046DA1E891}"/>
                </a:ext>
              </a:extLst>
            </p:cNvPr>
            <p:cNvSpPr txBox="1">
              <a:spLocks noChangeArrowheads="1"/>
            </p:cNvSpPr>
            <p:nvPr/>
          </p:nvSpPr>
          <p:spPr bwMode="auto">
            <a:xfrm>
              <a:off x="3038248" y="2461532"/>
              <a:ext cx="2282825" cy="365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buFont typeface="Arial" panose="020B0604020202020204" pitchFamily="34" charset="0"/>
                <a:buNone/>
              </a:pPr>
              <a:r>
                <a:rPr lang="zh-CN" altLang="en-US" sz="1600" b="1" dirty="0">
                  <a:solidFill>
                    <a:srgbClr val="FFFFFF"/>
                  </a:solidFill>
                  <a:latin typeface="微软雅黑" panose="020B0503020204020204" pitchFamily="34" charset="-122"/>
                  <a:ea typeface="微软雅黑" panose="020B0503020204020204" pitchFamily="34" charset="-122"/>
                </a:rPr>
                <a:t>控制变量</a:t>
              </a:r>
            </a:p>
          </p:txBody>
        </p:sp>
      </p:grpSp>
      <p:sp>
        <p:nvSpPr>
          <p:cNvPr id="14" name="矩形 13">
            <a:extLst>
              <a:ext uri="{FF2B5EF4-FFF2-40B4-BE49-F238E27FC236}">
                <a16:creationId xmlns:a16="http://schemas.microsoft.com/office/drawing/2014/main" id="{C9DFE49E-BCB6-4D53-8C61-EE8A3A04EF25}"/>
              </a:ext>
            </a:extLst>
          </p:cNvPr>
          <p:cNvSpPr/>
          <p:nvPr/>
        </p:nvSpPr>
        <p:spPr>
          <a:xfrm>
            <a:off x="2508595" y="2481240"/>
            <a:ext cx="6037681" cy="1895519"/>
          </a:xfrm>
          <a:prstGeom prst="rect">
            <a:avLst/>
          </a:prstGeom>
        </p:spPr>
        <p:txBody>
          <a:bodyPr wrap="square">
            <a:spAutoFit/>
          </a:bodyPr>
          <a:lstStyle/>
          <a:p>
            <a:pPr>
              <a:lnSpc>
                <a:spcPct val="150000"/>
              </a:lnSpc>
            </a:pPr>
            <a:r>
              <a:rPr lang="zh-CN" altLang="zh-CN" sz="16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当控制证据类型时，感知信任和感知流畅性的中介作用仍显著，人格类型仍具有调节作用，同时值得注意的是，说服策略对受众态度的直接效应也显著（</a:t>
            </a:r>
            <a:r>
              <a:rPr lang="en-US" altLang="zh-CN" sz="1600" dirty="0">
                <a:latin typeface="微软雅黑" panose="020B0503020204020204" pitchFamily="34" charset="-122"/>
                <a:ea typeface="微软雅黑" panose="020B0503020204020204" pitchFamily="34" charset="-122"/>
              </a:rPr>
              <a:t>effect</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系数</a:t>
            </a:r>
            <a:r>
              <a:rPr lang="en-US" altLang="zh-CN" sz="1600" dirty="0">
                <a:latin typeface="微软雅黑" panose="020B0503020204020204" pitchFamily="34" charset="-122"/>
                <a:ea typeface="微软雅黑" panose="020B0503020204020204" pitchFamily="34" charset="-122"/>
              </a:rPr>
              <a:t>=-0.149</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latin typeface="微软雅黑" panose="020B0503020204020204" pitchFamily="34" charset="-122"/>
                <a:ea typeface="微软雅黑" panose="020B0503020204020204" pitchFamily="34" charset="-122"/>
              </a:rPr>
              <a:t>t=-3.138</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latin typeface="微软雅黑" panose="020B0503020204020204" pitchFamily="34" charset="-122"/>
                <a:ea typeface="微软雅黑" panose="020B0503020204020204" pitchFamily="34" charset="-122"/>
              </a:rPr>
              <a:t>p=0.002</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。这说明证据类型可能是劝说性健康信息影响受众态度的一个重要维度</a:t>
            </a:r>
            <a:r>
              <a:rPr lang="zh-CN" altLang="en-US" sz="16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dirty="0">
              <a:latin typeface="微软雅黑" panose="020B0503020204020204" pitchFamily="34" charset="-122"/>
              <a:ea typeface="微软雅黑" panose="020B0503020204020204" pitchFamily="34" charset="-122"/>
            </a:endParaRPr>
          </a:p>
        </p:txBody>
      </p:sp>
      <p:grpSp>
        <p:nvGrpSpPr>
          <p:cNvPr id="15" name="组合 14">
            <a:extLst>
              <a:ext uri="{FF2B5EF4-FFF2-40B4-BE49-F238E27FC236}">
                <a16:creationId xmlns:a16="http://schemas.microsoft.com/office/drawing/2014/main" id="{01A871DF-2BC8-49EC-B6FC-7C579AF9BE53}"/>
              </a:ext>
            </a:extLst>
          </p:cNvPr>
          <p:cNvGrpSpPr/>
          <p:nvPr/>
        </p:nvGrpSpPr>
        <p:grpSpPr>
          <a:xfrm>
            <a:off x="411618" y="4889786"/>
            <a:ext cx="1712119" cy="471521"/>
            <a:chOff x="3038248" y="2461532"/>
            <a:chExt cx="2282825" cy="509588"/>
          </a:xfrm>
        </p:grpSpPr>
        <p:sp>
          <p:nvSpPr>
            <p:cNvPr id="16" name="Freeform 9">
              <a:extLst>
                <a:ext uri="{FF2B5EF4-FFF2-40B4-BE49-F238E27FC236}">
                  <a16:creationId xmlns:a16="http://schemas.microsoft.com/office/drawing/2014/main" id="{9CDA0200-8068-4A9A-A877-28DD5AA69788}"/>
                </a:ext>
              </a:extLst>
            </p:cNvPr>
            <p:cNvSpPr>
              <a:spLocks/>
            </p:cNvSpPr>
            <p:nvPr/>
          </p:nvSpPr>
          <p:spPr bwMode="auto">
            <a:xfrm>
              <a:off x="3203348" y="2461532"/>
              <a:ext cx="2117725" cy="509588"/>
            </a:xfrm>
            <a:custGeom>
              <a:avLst/>
              <a:gdLst>
                <a:gd name="T0" fmla="*/ 0 w 2601"/>
                <a:gd name="T1" fmla="*/ 2147483647 h 627"/>
                <a:gd name="T2" fmla="*/ 2147483647 w 2601"/>
                <a:gd name="T3" fmla="*/ 0 h 627"/>
                <a:gd name="T4" fmla="*/ 2147483647 w 2601"/>
                <a:gd name="T5" fmla="*/ 2147483647 h 627"/>
                <a:gd name="T6" fmla="*/ 2147483647 w 2601"/>
                <a:gd name="T7" fmla="*/ 2147483647 h 627"/>
                <a:gd name="T8" fmla="*/ 0 w 2601"/>
                <a:gd name="T9" fmla="*/ 2147483647 h 6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7">
                  <a:moveTo>
                    <a:pt x="0" y="118"/>
                  </a:moveTo>
                  <a:lnTo>
                    <a:pt x="2601" y="0"/>
                  </a:lnTo>
                  <a:lnTo>
                    <a:pt x="2601" y="517"/>
                  </a:lnTo>
                  <a:lnTo>
                    <a:pt x="189" y="627"/>
                  </a:lnTo>
                  <a:lnTo>
                    <a:pt x="0" y="118"/>
                  </a:lnTo>
                  <a:close/>
                </a:path>
              </a:pathLst>
            </a:custGeom>
            <a:solidFill>
              <a:srgbClr val="FF9900"/>
            </a:solidFill>
            <a:ln>
              <a:noFill/>
            </a:ln>
          </p:spPr>
          <p:txBody>
            <a:bodyPr/>
            <a:lstStyle/>
            <a:p>
              <a:pPr defTabSz="685783" fontAlgn="base">
                <a:spcBef>
                  <a:spcPct val="0"/>
                </a:spcBef>
                <a:spcAft>
                  <a:spcPct val="0"/>
                </a:spcAft>
                <a:defRPr/>
              </a:pPr>
              <a:endParaRPr lang="zh-CN" altLang="en-US" sz="1400" kern="0">
                <a:solidFill>
                  <a:srgbClr val="024C89"/>
                </a:solidFill>
                <a:ea typeface="宋体" panose="02010600030101010101" pitchFamily="2" charset="-122"/>
              </a:endParaRPr>
            </a:p>
          </p:txBody>
        </p:sp>
        <p:sp>
          <p:nvSpPr>
            <p:cNvPr id="17" name="Freeform 10">
              <a:extLst>
                <a:ext uri="{FF2B5EF4-FFF2-40B4-BE49-F238E27FC236}">
                  <a16:creationId xmlns:a16="http://schemas.microsoft.com/office/drawing/2014/main" id="{FF5F9E83-6A3B-443C-B4E9-7684253D77DA}"/>
                </a:ext>
              </a:extLst>
            </p:cNvPr>
            <p:cNvSpPr>
              <a:spLocks/>
            </p:cNvSpPr>
            <p:nvPr/>
          </p:nvSpPr>
          <p:spPr bwMode="auto">
            <a:xfrm>
              <a:off x="3038248" y="2461532"/>
              <a:ext cx="2282825" cy="420688"/>
            </a:xfrm>
            <a:custGeom>
              <a:avLst/>
              <a:gdLst>
                <a:gd name="T0" fmla="*/ 0 w 2805"/>
                <a:gd name="T1" fmla="*/ 0 h 517"/>
                <a:gd name="T2" fmla="*/ 2147483647 w 2805"/>
                <a:gd name="T3" fmla="*/ 0 h 517"/>
                <a:gd name="T4" fmla="*/ 2147483647 w 2805"/>
                <a:gd name="T5" fmla="*/ 2147483647 h 517"/>
                <a:gd name="T6" fmla="*/ 2147483647 w 2805"/>
                <a:gd name="T7" fmla="*/ 2147483647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rgbClr val="1F487C"/>
            </a:solidFill>
            <a:ln>
              <a:noFill/>
            </a:ln>
          </p:spPr>
          <p:txBody>
            <a:bodyPr/>
            <a:lstStyle/>
            <a:p>
              <a:pPr defTabSz="685783" fontAlgn="base">
                <a:spcBef>
                  <a:spcPct val="0"/>
                </a:spcBef>
                <a:spcAft>
                  <a:spcPct val="0"/>
                </a:spcAft>
                <a:defRPr/>
              </a:pPr>
              <a:endParaRPr lang="zh-CN" altLang="en-US" sz="1400" kern="0" dirty="0">
                <a:solidFill>
                  <a:srgbClr val="024C89"/>
                </a:solidFill>
                <a:ea typeface="宋体" panose="02010600030101010101" pitchFamily="2" charset="-122"/>
              </a:endParaRPr>
            </a:p>
          </p:txBody>
        </p:sp>
        <p:sp>
          <p:nvSpPr>
            <p:cNvPr id="18" name="TextBox 15">
              <a:extLst>
                <a:ext uri="{FF2B5EF4-FFF2-40B4-BE49-F238E27FC236}">
                  <a16:creationId xmlns:a16="http://schemas.microsoft.com/office/drawing/2014/main" id="{A953F6C8-9080-4710-9A40-6FC3DD73A641}"/>
                </a:ext>
              </a:extLst>
            </p:cNvPr>
            <p:cNvSpPr txBox="1">
              <a:spLocks noChangeArrowheads="1"/>
            </p:cNvSpPr>
            <p:nvPr/>
          </p:nvSpPr>
          <p:spPr bwMode="auto">
            <a:xfrm>
              <a:off x="3038248" y="2461532"/>
              <a:ext cx="2282825" cy="365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buFont typeface="Arial" panose="020B0604020202020204" pitchFamily="34" charset="0"/>
                <a:buNone/>
              </a:pPr>
              <a:r>
                <a:rPr lang="zh-CN" altLang="en-US" sz="1600" b="1" dirty="0">
                  <a:solidFill>
                    <a:srgbClr val="FFFFFF"/>
                  </a:solidFill>
                  <a:latin typeface="微软雅黑" panose="020B0503020204020204" pitchFamily="34" charset="-122"/>
                  <a:ea typeface="微软雅黑" panose="020B0503020204020204" pitchFamily="34" charset="-122"/>
                </a:rPr>
                <a:t>自变量</a:t>
              </a:r>
            </a:p>
          </p:txBody>
        </p:sp>
      </p:grpSp>
      <p:sp>
        <p:nvSpPr>
          <p:cNvPr id="19" name="矩形 18">
            <a:extLst>
              <a:ext uri="{FF2B5EF4-FFF2-40B4-BE49-F238E27FC236}">
                <a16:creationId xmlns:a16="http://schemas.microsoft.com/office/drawing/2014/main" id="{6B05384B-BACD-4B3A-9A3B-52225D6AD33C}"/>
              </a:ext>
            </a:extLst>
          </p:cNvPr>
          <p:cNvSpPr/>
          <p:nvPr/>
        </p:nvSpPr>
        <p:spPr>
          <a:xfrm>
            <a:off x="2508595" y="4621466"/>
            <a:ext cx="6037681" cy="1156855"/>
          </a:xfrm>
          <a:prstGeom prst="rect">
            <a:avLst/>
          </a:prstGeom>
        </p:spPr>
        <p:txBody>
          <a:bodyPr wrap="square">
            <a:spAutoFit/>
          </a:bodyPr>
          <a:lstStyle/>
          <a:p>
            <a:pPr algn="just">
              <a:lnSpc>
                <a:spcPct val="150000"/>
              </a:lnSpc>
            </a:pPr>
            <a:r>
              <a:rPr lang="zh-CN" altLang="zh-CN" sz="16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感知信任和感知流畅性仍起到中介作用，证明了健康信息的证据类型本身对于受众态度就有较强的影响，且相比于记叙型，人们更倾向于相信和接受采用数据型证据表达的健康信息。</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964883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10072-55EA-45E6-A098-DC80FFF0EE53}"/>
              </a:ext>
            </a:extLst>
          </p:cNvPr>
          <p:cNvSpPr>
            <a:spLocks noGrp="1"/>
          </p:cNvSpPr>
          <p:nvPr>
            <p:ph type="title"/>
          </p:nvPr>
        </p:nvSpPr>
        <p:spPr>
          <a:xfrm>
            <a:off x="668308" y="1488289"/>
            <a:ext cx="2168013" cy="324512"/>
          </a:xfrm>
        </p:spPr>
        <p:txBody>
          <a:bodyPr>
            <a:noAutofit/>
          </a:bodyPr>
          <a:lstStyle/>
          <a:p>
            <a:r>
              <a:rPr lang="en-US" altLang="zh-CN" sz="3600" dirty="0">
                <a:latin typeface="Arial Black" panose="020B0A04020102020204" pitchFamily="34" charset="0"/>
              </a:rPr>
              <a:t>5</a:t>
            </a:r>
            <a:endParaRPr lang="zh-CN" altLang="en-US" sz="3600" dirty="0">
              <a:latin typeface="Arial Black" panose="020B0A04020102020204" pitchFamily="34" charset="0"/>
            </a:endParaRPr>
          </a:p>
        </p:txBody>
      </p:sp>
      <p:sp>
        <p:nvSpPr>
          <p:cNvPr id="4" name="文本占位符 3">
            <a:extLst>
              <a:ext uri="{FF2B5EF4-FFF2-40B4-BE49-F238E27FC236}">
                <a16:creationId xmlns:a16="http://schemas.microsoft.com/office/drawing/2014/main" id="{DC872A03-00F0-40F3-B79A-83AA910004CE}"/>
              </a:ext>
            </a:extLst>
          </p:cNvPr>
          <p:cNvSpPr>
            <a:spLocks noGrp="1"/>
          </p:cNvSpPr>
          <p:nvPr>
            <p:ph type="body" sz="quarter" idx="14"/>
          </p:nvPr>
        </p:nvSpPr>
        <p:spPr>
          <a:xfrm>
            <a:off x="3" y="2024745"/>
            <a:ext cx="9143999" cy="2162653"/>
          </a:xfrm>
        </p:spPr>
        <p:txBody>
          <a:bodyPr anchor="ctr" anchorCtr="0"/>
          <a:lstStyle/>
          <a:p>
            <a:pPr algn="ctr">
              <a:lnSpc>
                <a:spcPct val="100000"/>
              </a:lnSpc>
              <a:spcBef>
                <a:spcPts val="0"/>
              </a:spcBef>
            </a:pPr>
            <a:r>
              <a:rPr lang="zh-CN" altLang="en-US" b="1" dirty="0"/>
              <a:t>研究结论与未来展望</a:t>
            </a:r>
          </a:p>
        </p:txBody>
      </p:sp>
    </p:spTree>
    <p:extLst>
      <p:ext uri="{BB962C8B-B14F-4D97-AF65-F5344CB8AC3E}">
        <p14:creationId xmlns:p14="http://schemas.microsoft.com/office/powerpoint/2010/main" val="2718477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92836" y="584970"/>
            <a:ext cx="3523300" cy="458908"/>
          </a:xfrm>
          <a:prstGeom prst="rect">
            <a:avLst/>
          </a:prstGeom>
          <a:noFill/>
        </p:spPr>
        <p:txBody>
          <a:bodyPr wrap="square">
            <a:spAutoFit/>
          </a:bodyPr>
          <a:lstStyle/>
          <a:p>
            <a:pPr>
              <a:lnSpc>
                <a:spcPct val="150000"/>
              </a:lnSpc>
              <a:spcBef>
                <a:spcPts val="750"/>
              </a:spcBef>
              <a:defRPr/>
            </a:pPr>
            <a:r>
              <a:rPr lang="zh-CN" altLang="en-US" b="1" dirty="0">
                <a:solidFill>
                  <a:prstClr val="white"/>
                </a:solidFill>
                <a:latin typeface="微软雅黑" panose="020B0503020204020204" pitchFamily="34" charset="-122"/>
                <a:ea typeface="微软雅黑" panose="020B0503020204020204" pitchFamily="34" charset="-122"/>
              </a:rPr>
              <a:t>研究结论</a:t>
            </a:r>
          </a:p>
        </p:txBody>
      </p:sp>
      <p:sp>
        <p:nvSpPr>
          <p:cNvPr id="34" name="内容占位符 2">
            <a:extLst>
              <a:ext uri="{FF2B5EF4-FFF2-40B4-BE49-F238E27FC236}">
                <a16:creationId xmlns:a16="http://schemas.microsoft.com/office/drawing/2014/main" id="{EF733AE1-F875-4619-9EC2-661512017DA5}"/>
              </a:ext>
            </a:extLst>
          </p:cNvPr>
          <p:cNvSpPr txBox="1">
            <a:spLocks/>
          </p:cNvSpPr>
          <p:nvPr/>
        </p:nvSpPr>
        <p:spPr>
          <a:xfrm>
            <a:off x="139169" y="428150"/>
            <a:ext cx="1453667" cy="359228"/>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lang="zh-CN" altLang="en-US" sz="2400"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800" b="1" dirty="0">
                <a:latin typeface="Arial Black" panose="020B0A04020102020204" pitchFamily="34" charset="0"/>
                <a:ea typeface="微软雅黑" panose="020B0503020204020204" pitchFamily="34" charset="-122"/>
              </a:rPr>
              <a:t>5</a:t>
            </a:r>
            <a:endParaRPr lang="zh-CN" altLang="en-US" sz="1800" b="1" dirty="0">
              <a:latin typeface="Arial Black" panose="020B0A04020102020204" pitchFamily="34" charset="0"/>
              <a:ea typeface="微软雅黑" panose="020B0503020204020204" pitchFamily="34" charset="-122"/>
            </a:endParaRPr>
          </a:p>
        </p:txBody>
      </p:sp>
      <p:grpSp>
        <p:nvGrpSpPr>
          <p:cNvPr id="49" name="组合 48">
            <a:extLst>
              <a:ext uri="{FF2B5EF4-FFF2-40B4-BE49-F238E27FC236}">
                <a16:creationId xmlns:a16="http://schemas.microsoft.com/office/drawing/2014/main" id="{635A698C-D221-42D5-B50B-50528F835AA6}"/>
              </a:ext>
            </a:extLst>
          </p:cNvPr>
          <p:cNvGrpSpPr/>
          <p:nvPr/>
        </p:nvGrpSpPr>
        <p:grpSpPr>
          <a:xfrm>
            <a:off x="320850" y="1430524"/>
            <a:ext cx="8134658" cy="1550227"/>
            <a:chOff x="893896" y="2635048"/>
            <a:chExt cx="4109884" cy="1586365"/>
          </a:xfrm>
        </p:grpSpPr>
        <p:grpSp>
          <p:nvGrpSpPr>
            <p:cNvPr id="50" name="组合 49">
              <a:extLst>
                <a:ext uri="{FF2B5EF4-FFF2-40B4-BE49-F238E27FC236}">
                  <a16:creationId xmlns:a16="http://schemas.microsoft.com/office/drawing/2014/main" id="{5139C24F-F50E-4566-88EA-5158AF218A9A}"/>
                </a:ext>
              </a:extLst>
            </p:cNvPr>
            <p:cNvGrpSpPr/>
            <p:nvPr/>
          </p:nvGrpSpPr>
          <p:grpSpPr>
            <a:xfrm>
              <a:off x="893896" y="2635048"/>
              <a:ext cx="4109884" cy="1586365"/>
              <a:chOff x="1435510" y="2802195"/>
              <a:chExt cx="4109884" cy="1153877"/>
            </a:xfrm>
          </p:grpSpPr>
          <p:sp>
            <p:nvSpPr>
              <p:cNvPr id="53" name="矩形: 圆角 52">
                <a:extLst>
                  <a:ext uri="{FF2B5EF4-FFF2-40B4-BE49-F238E27FC236}">
                    <a16:creationId xmlns:a16="http://schemas.microsoft.com/office/drawing/2014/main" id="{F763D494-39D8-4661-A4E3-A10FDDEE3A8B}"/>
                  </a:ext>
                </a:extLst>
              </p:cNvPr>
              <p:cNvSpPr/>
              <p:nvPr/>
            </p:nvSpPr>
            <p:spPr>
              <a:xfrm>
                <a:off x="1435510" y="2802195"/>
                <a:ext cx="4109884" cy="1153877"/>
              </a:xfrm>
              <a:prstGeom prst="roundRect">
                <a:avLst>
                  <a:gd name="adj" fmla="val 8766"/>
                </a:avLst>
              </a:prstGeom>
              <a:noFill/>
              <a:ln w="38100">
                <a:solidFill>
                  <a:srgbClr val="1F48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5" name="矩形: 圆顶角 54">
                <a:extLst>
                  <a:ext uri="{FF2B5EF4-FFF2-40B4-BE49-F238E27FC236}">
                    <a16:creationId xmlns:a16="http://schemas.microsoft.com/office/drawing/2014/main" id="{F5B40FB4-7D96-452C-B2FD-A1F22BE8DBB1}"/>
                  </a:ext>
                </a:extLst>
              </p:cNvPr>
              <p:cNvSpPr/>
              <p:nvPr/>
            </p:nvSpPr>
            <p:spPr>
              <a:xfrm>
                <a:off x="1435510" y="2802195"/>
                <a:ext cx="4109884" cy="418966"/>
              </a:xfrm>
              <a:prstGeom prst="round2SameRect">
                <a:avLst>
                  <a:gd name="adj1" fmla="val 27765"/>
                  <a:gd name="adj2" fmla="val 0"/>
                </a:avLst>
              </a:pr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6" name="文本框 55">
                <a:extLst>
                  <a:ext uri="{FF2B5EF4-FFF2-40B4-BE49-F238E27FC236}">
                    <a16:creationId xmlns:a16="http://schemas.microsoft.com/office/drawing/2014/main" id="{D9775066-838D-4B91-A3FB-61A7F2AFBB46}"/>
                  </a:ext>
                </a:extLst>
              </p:cNvPr>
              <p:cNvSpPr txBox="1"/>
              <p:nvPr/>
            </p:nvSpPr>
            <p:spPr>
              <a:xfrm>
                <a:off x="1547971" y="2872073"/>
                <a:ext cx="3884961" cy="251995"/>
              </a:xfrm>
              <a:prstGeom prst="rect">
                <a:avLst/>
              </a:prstGeom>
              <a:noFill/>
            </p:spPr>
            <p:txBody>
              <a:bodyPr wrap="square" rtlCol="0">
                <a:spAutoFit/>
              </a:bodyPr>
              <a:lstStyle/>
              <a:p>
                <a:r>
                  <a:rPr lang="en-US" altLang="zh-CN" sz="1600" b="1" dirty="0">
                    <a:solidFill>
                      <a:schemeClr val="bg1"/>
                    </a:solidFill>
                    <a:latin typeface="微软雅黑" panose="020B0503020204020204" pitchFamily="34" charset="-122"/>
                    <a:ea typeface="微软雅黑" panose="020B0503020204020204" pitchFamily="34" charset="-122"/>
                  </a:rPr>
                  <a:t>1</a:t>
                </a:r>
                <a:r>
                  <a:rPr lang="zh-CN" altLang="en-US" sz="1600" b="1" dirty="0">
                    <a:solidFill>
                      <a:schemeClr val="bg1"/>
                    </a:solidFill>
                    <a:latin typeface="微软雅黑" panose="020B0503020204020204" pitchFamily="34" charset="-122"/>
                    <a:ea typeface="微软雅黑" panose="020B0503020204020204" pitchFamily="34" charset="-122"/>
                  </a:rPr>
                  <a:t>、劝说性健康信息的说服策略对受众态度影响显著</a:t>
                </a:r>
              </a:p>
            </p:txBody>
          </p:sp>
        </p:grpSp>
        <p:sp>
          <p:nvSpPr>
            <p:cNvPr id="52" name="矩形 51">
              <a:extLst>
                <a:ext uri="{FF2B5EF4-FFF2-40B4-BE49-F238E27FC236}">
                  <a16:creationId xmlns:a16="http://schemas.microsoft.com/office/drawing/2014/main" id="{715699DD-B894-4608-8830-D52F07DF1015}"/>
                </a:ext>
              </a:extLst>
            </p:cNvPr>
            <p:cNvSpPr/>
            <p:nvPr/>
          </p:nvSpPr>
          <p:spPr>
            <a:xfrm>
              <a:off x="1006357" y="3199979"/>
              <a:ext cx="3918389" cy="926351"/>
            </a:xfrm>
            <a:prstGeom prst="rect">
              <a:avLst/>
            </a:prstGeom>
          </p:spPr>
          <p:txBody>
            <a:bodyPr wrap="square">
              <a:spAutoFit/>
            </a:bodyPr>
            <a:lstStyle/>
            <a:p>
              <a:pPr algn="just">
                <a:lnSpc>
                  <a:spcPct val="130000"/>
                </a:lnSpc>
              </a:pP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劝说性健康信息的说服策略对受众态度影响显著，且相较于反驳型说服策略，诊断型说服策略可以更有效地影响受众态度。随着全民健康素养的提升，人们越来越注重健康信息的质量，对危言耸听标题党的健康信息嗤之以鼻，而对“摆事实、讲道理”诊断型说服策略有更高的接受度。</a:t>
              </a:r>
              <a:endParaRPr lang="zh-CN" altLang="en-US" sz="1400" dirty="0">
                <a:latin typeface="微软雅黑" panose="020B0503020204020204" pitchFamily="34" charset="-122"/>
                <a:ea typeface="微软雅黑" panose="020B0503020204020204" pitchFamily="34" charset="-122"/>
              </a:endParaRPr>
            </a:p>
          </p:txBody>
        </p:sp>
      </p:grpSp>
      <p:grpSp>
        <p:nvGrpSpPr>
          <p:cNvPr id="77" name="组合 76">
            <a:extLst>
              <a:ext uri="{FF2B5EF4-FFF2-40B4-BE49-F238E27FC236}">
                <a16:creationId xmlns:a16="http://schemas.microsoft.com/office/drawing/2014/main" id="{D01DA3F3-AF78-4EC6-AD4E-21E006201205}"/>
              </a:ext>
            </a:extLst>
          </p:cNvPr>
          <p:cNvGrpSpPr/>
          <p:nvPr/>
        </p:nvGrpSpPr>
        <p:grpSpPr>
          <a:xfrm>
            <a:off x="320849" y="3186553"/>
            <a:ext cx="8134660" cy="1331138"/>
            <a:chOff x="893895" y="2594328"/>
            <a:chExt cx="4109885" cy="1316101"/>
          </a:xfrm>
        </p:grpSpPr>
        <p:grpSp>
          <p:nvGrpSpPr>
            <p:cNvPr id="78" name="组合 77">
              <a:extLst>
                <a:ext uri="{FF2B5EF4-FFF2-40B4-BE49-F238E27FC236}">
                  <a16:creationId xmlns:a16="http://schemas.microsoft.com/office/drawing/2014/main" id="{E3343AEC-2182-467B-A6EF-B05B7B2FEAE1}"/>
                </a:ext>
              </a:extLst>
            </p:cNvPr>
            <p:cNvGrpSpPr/>
            <p:nvPr/>
          </p:nvGrpSpPr>
          <p:grpSpPr>
            <a:xfrm>
              <a:off x="893895" y="2594328"/>
              <a:ext cx="4109885" cy="1316101"/>
              <a:chOff x="1435509" y="2772578"/>
              <a:chExt cx="4109885" cy="957295"/>
            </a:xfrm>
          </p:grpSpPr>
          <p:sp>
            <p:nvSpPr>
              <p:cNvPr id="80" name="矩形: 圆角 79">
                <a:extLst>
                  <a:ext uri="{FF2B5EF4-FFF2-40B4-BE49-F238E27FC236}">
                    <a16:creationId xmlns:a16="http://schemas.microsoft.com/office/drawing/2014/main" id="{FD0D5719-2D79-435C-9915-542D8E6F801C}"/>
                  </a:ext>
                </a:extLst>
              </p:cNvPr>
              <p:cNvSpPr/>
              <p:nvPr/>
            </p:nvSpPr>
            <p:spPr>
              <a:xfrm>
                <a:off x="1435510" y="2802196"/>
                <a:ext cx="4109884" cy="927677"/>
              </a:xfrm>
              <a:prstGeom prst="roundRect">
                <a:avLst>
                  <a:gd name="adj" fmla="val 10729"/>
                </a:avLst>
              </a:prstGeom>
              <a:noFill/>
              <a:ln w="38100">
                <a:solidFill>
                  <a:srgbClr val="1F48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81" name="矩形: 圆顶角 80">
                <a:extLst>
                  <a:ext uri="{FF2B5EF4-FFF2-40B4-BE49-F238E27FC236}">
                    <a16:creationId xmlns:a16="http://schemas.microsoft.com/office/drawing/2014/main" id="{8DE22078-50DD-4C42-AC75-7AD4966D35E7}"/>
                  </a:ext>
                </a:extLst>
              </p:cNvPr>
              <p:cNvSpPr/>
              <p:nvPr/>
            </p:nvSpPr>
            <p:spPr>
              <a:xfrm>
                <a:off x="1435509" y="2772578"/>
                <a:ext cx="4109884" cy="418966"/>
              </a:xfrm>
              <a:prstGeom prst="round2SameRect">
                <a:avLst>
                  <a:gd name="adj1" fmla="val 36827"/>
                  <a:gd name="adj2" fmla="val 14007"/>
                </a:avLst>
              </a:pr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2" name="文本框 81">
                <a:extLst>
                  <a:ext uri="{FF2B5EF4-FFF2-40B4-BE49-F238E27FC236}">
                    <a16:creationId xmlns:a16="http://schemas.microsoft.com/office/drawing/2014/main" id="{4B28907B-38DD-4DF5-AA63-2E8DA5CD4B53}"/>
                  </a:ext>
                </a:extLst>
              </p:cNvPr>
              <p:cNvSpPr txBox="1"/>
              <p:nvPr/>
            </p:nvSpPr>
            <p:spPr>
              <a:xfrm>
                <a:off x="1547971" y="2874403"/>
                <a:ext cx="3884961" cy="240541"/>
              </a:xfrm>
              <a:prstGeom prst="rect">
                <a:avLst/>
              </a:prstGeom>
              <a:noFill/>
            </p:spPr>
            <p:txBody>
              <a:bodyPr wrap="square" rtlCol="0">
                <a:spAutoFit/>
              </a:bodyPr>
              <a:lstStyle/>
              <a:p>
                <a:r>
                  <a:rPr lang="en-US" altLang="zh-CN" sz="1500" b="1" dirty="0">
                    <a:solidFill>
                      <a:schemeClr val="bg1"/>
                    </a:solidFill>
                    <a:latin typeface="微软雅黑" panose="020B0503020204020204" pitchFamily="34" charset="-122"/>
                    <a:ea typeface="微软雅黑" panose="020B0503020204020204" pitchFamily="34" charset="-122"/>
                  </a:rPr>
                  <a:t>2</a:t>
                </a:r>
                <a:r>
                  <a:rPr lang="zh-CN" altLang="en-US" sz="1500" b="1" dirty="0">
                    <a:solidFill>
                      <a:schemeClr val="bg1"/>
                    </a:solidFill>
                    <a:latin typeface="微软雅黑" panose="020B0503020204020204" pitchFamily="34" charset="-122"/>
                    <a:ea typeface="微软雅黑" panose="020B0503020204020204" pitchFamily="34" charset="-122"/>
                  </a:rPr>
                  <a:t>、感知信任和感知流畅性在劝说性健康信息说服策略对受众态度的影响中具有中介作用</a:t>
                </a:r>
              </a:p>
            </p:txBody>
          </p:sp>
        </p:grpSp>
        <p:sp>
          <p:nvSpPr>
            <p:cNvPr id="79" name="矩形 78">
              <a:extLst>
                <a:ext uri="{FF2B5EF4-FFF2-40B4-BE49-F238E27FC236}">
                  <a16:creationId xmlns:a16="http://schemas.microsoft.com/office/drawing/2014/main" id="{EAA36A32-5181-49F4-9E46-E0F2EBB7551C}"/>
                </a:ext>
              </a:extLst>
            </p:cNvPr>
            <p:cNvSpPr/>
            <p:nvPr/>
          </p:nvSpPr>
          <p:spPr>
            <a:xfrm>
              <a:off x="1006357" y="3182188"/>
              <a:ext cx="3918389" cy="639746"/>
            </a:xfrm>
            <a:prstGeom prst="rect">
              <a:avLst/>
            </a:prstGeom>
          </p:spPr>
          <p:txBody>
            <a:bodyPr wrap="square">
              <a:spAutoFit/>
            </a:bodyPr>
            <a:lstStyle/>
            <a:p>
              <a:pPr algn="just">
                <a:lnSpc>
                  <a:spcPct val="130000"/>
                </a:lnSpc>
              </a:pP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想要有效影响受众对劝说性健康信息的态度，首先需要获取受众信任，并保证信息能够被较为轻松地读懂、理解，使受众在较低的认知负荷中采纳信息的建议。</a:t>
              </a:r>
              <a:endParaRPr lang="zh-CN" altLang="en-US" sz="1400" dirty="0">
                <a:latin typeface="微软雅黑" panose="020B0503020204020204" pitchFamily="34" charset="-122"/>
                <a:ea typeface="微软雅黑" panose="020B0503020204020204" pitchFamily="34" charset="-122"/>
              </a:endParaRPr>
            </a:p>
          </p:txBody>
        </p:sp>
      </p:grpSp>
      <p:grpSp>
        <p:nvGrpSpPr>
          <p:cNvPr id="16" name="组合 15">
            <a:extLst>
              <a:ext uri="{FF2B5EF4-FFF2-40B4-BE49-F238E27FC236}">
                <a16:creationId xmlns:a16="http://schemas.microsoft.com/office/drawing/2014/main" id="{929D8053-5D1E-48C4-9E02-F0345FAFF0A4}"/>
              </a:ext>
            </a:extLst>
          </p:cNvPr>
          <p:cNvGrpSpPr/>
          <p:nvPr/>
        </p:nvGrpSpPr>
        <p:grpSpPr>
          <a:xfrm>
            <a:off x="320848" y="4722029"/>
            <a:ext cx="8134660" cy="1707820"/>
            <a:chOff x="893895" y="2591406"/>
            <a:chExt cx="4109885" cy="1747634"/>
          </a:xfrm>
        </p:grpSpPr>
        <p:grpSp>
          <p:nvGrpSpPr>
            <p:cNvPr id="17" name="组合 16">
              <a:extLst>
                <a:ext uri="{FF2B5EF4-FFF2-40B4-BE49-F238E27FC236}">
                  <a16:creationId xmlns:a16="http://schemas.microsoft.com/office/drawing/2014/main" id="{47CBFB2D-4B39-4E15-81AE-C4A17DD62E16}"/>
                </a:ext>
              </a:extLst>
            </p:cNvPr>
            <p:cNvGrpSpPr/>
            <p:nvPr/>
          </p:nvGrpSpPr>
          <p:grpSpPr>
            <a:xfrm>
              <a:off x="893895" y="2591406"/>
              <a:ext cx="4109885" cy="1747634"/>
              <a:chOff x="1435509" y="2770453"/>
              <a:chExt cx="4109885" cy="1271180"/>
            </a:xfrm>
          </p:grpSpPr>
          <p:sp>
            <p:nvSpPr>
              <p:cNvPr id="19" name="矩形: 圆角 18">
                <a:extLst>
                  <a:ext uri="{FF2B5EF4-FFF2-40B4-BE49-F238E27FC236}">
                    <a16:creationId xmlns:a16="http://schemas.microsoft.com/office/drawing/2014/main" id="{6DC0DA63-D48C-425B-9845-E8DBCEAE1A27}"/>
                  </a:ext>
                </a:extLst>
              </p:cNvPr>
              <p:cNvSpPr/>
              <p:nvPr/>
            </p:nvSpPr>
            <p:spPr>
              <a:xfrm>
                <a:off x="1435510" y="2802195"/>
                <a:ext cx="4109884" cy="1239438"/>
              </a:xfrm>
              <a:prstGeom prst="roundRect">
                <a:avLst>
                  <a:gd name="adj" fmla="val 8811"/>
                </a:avLst>
              </a:prstGeom>
              <a:noFill/>
              <a:ln w="38100">
                <a:solidFill>
                  <a:srgbClr val="1F48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20" name="矩形: 圆顶角 19">
                <a:extLst>
                  <a:ext uri="{FF2B5EF4-FFF2-40B4-BE49-F238E27FC236}">
                    <a16:creationId xmlns:a16="http://schemas.microsoft.com/office/drawing/2014/main" id="{560D2399-0B2F-438F-97F7-E33D9B125877}"/>
                  </a:ext>
                </a:extLst>
              </p:cNvPr>
              <p:cNvSpPr/>
              <p:nvPr/>
            </p:nvSpPr>
            <p:spPr>
              <a:xfrm>
                <a:off x="1435509" y="2770453"/>
                <a:ext cx="4109884" cy="418966"/>
              </a:xfrm>
              <a:prstGeom prst="round2SameRect">
                <a:avLst>
                  <a:gd name="adj1" fmla="val 36827"/>
                  <a:gd name="adj2" fmla="val 0"/>
                </a:avLst>
              </a:pr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文本框 20">
                <a:extLst>
                  <a:ext uri="{FF2B5EF4-FFF2-40B4-BE49-F238E27FC236}">
                    <a16:creationId xmlns:a16="http://schemas.microsoft.com/office/drawing/2014/main" id="{320E7839-19B2-4D6A-93E0-C33E283BB03D}"/>
                  </a:ext>
                </a:extLst>
              </p:cNvPr>
              <p:cNvSpPr txBox="1"/>
              <p:nvPr/>
            </p:nvSpPr>
            <p:spPr>
              <a:xfrm>
                <a:off x="1547971" y="2874403"/>
                <a:ext cx="3884961" cy="251996"/>
              </a:xfrm>
              <a:prstGeom prst="rect">
                <a:avLst/>
              </a:prstGeom>
              <a:noFill/>
            </p:spPr>
            <p:txBody>
              <a:bodyPr wrap="square" rtlCol="0">
                <a:spAutoFit/>
              </a:bodyPr>
              <a:lstStyle/>
              <a:p>
                <a:r>
                  <a:rPr lang="en-US" altLang="zh-CN" sz="1600" b="1" dirty="0">
                    <a:solidFill>
                      <a:schemeClr val="bg1"/>
                    </a:solidFill>
                    <a:latin typeface="微软雅黑" panose="020B0503020204020204" pitchFamily="34" charset="-122"/>
                    <a:ea typeface="微软雅黑" panose="020B0503020204020204" pitchFamily="34" charset="-122"/>
                  </a:rPr>
                  <a:t>3</a:t>
                </a:r>
                <a:r>
                  <a:rPr lang="zh-CN" altLang="en-US" sz="1600" b="1" dirty="0">
                    <a:solidFill>
                      <a:schemeClr val="bg1"/>
                    </a:solidFill>
                    <a:latin typeface="微软雅黑" panose="020B0503020204020204" pitchFamily="34" charset="-122"/>
                    <a:ea typeface="微软雅黑" panose="020B0503020204020204" pitchFamily="34" charset="-122"/>
                  </a:rPr>
                  <a:t>、人格类型在健康信息说服策略对受众态度的影响中有显著的调节作用</a:t>
                </a:r>
              </a:p>
            </p:txBody>
          </p:sp>
        </p:grpSp>
        <p:sp>
          <p:nvSpPr>
            <p:cNvPr id="18" name="矩形 17">
              <a:extLst>
                <a:ext uri="{FF2B5EF4-FFF2-40B4-BE49-F238E27FC236}">
                  <a16:creationId xmlns:a16="http://schemas.microsoft.com/office/drawing/2014/main" id="{F70CE5F7-1A3E-4A83-B4B3-3D5A22FAE711}"/>
                </a:ext>
              </a:extLst>
            </p:cNvPr>
            <p:cNvSpPr/>
            <p:nvPr/>
          </p:nvSpPr>
          <p:spPr>
            <a:xfrm>
              <a:off x="1006357" y="3182187"/>
              <a:ext cx="3918389" cy="1047608"/>
            </a:xfrm>
            <a:prstGeom prst="rect">
              <a:avLst/>
            </a:prstGeom>
          </p:spPr>
          <p:txBody>
            <a:bodyPr wrap="square">
              <a:spAutoFit/>
            </a:bodyPr>
            <a:lstStyle/>
            <a:p>
              <a:pPr algn="just">
                <a:lnSpc>
                  <a:spcPct val="150000"/>
                </a:lnSpc>
              </a:pPr>
              <a:r>
                <a:rPr lang="zh-CN" altLang="zh-CN" sz="1400" dirty="0">
                  <a:latin typeface="微软雅黑" panose="020B0503020204020204" pitchFamily="34" charset="-122"/>
                  <a:ea typeface="微软雅黑" panose="020B0503020204020204" pitchFamily="34" charset="-122"/>
                </a:rPr>
                <a:t>具体表现为当受众为判断型人格（</a:t>
              </a:r>
              <a:r>
                <a:rPr lang="en-US" altLang="zh-CN" sz="1400" dirty="0">
                  <a:latin typeface="微软雅黑" panose="020B0503020204020204" pitchFamily="34" charset="-122"/>
                  <a:ea typeface="微软雅黑" panose="020B0503020204020204" pitchFamily="34" charset="-122"/>
                </a:rPr>
                <a:t>J</a:t>
              </a:r>
              <a:r>
                <a:rPr lang="zh-CN" altLang="zh-CN" sz="1400" dirty="0">
                  <a:latin typeface="微软雅黑" panose="020B0503020204020204" pitchFamily="34" charset="-122"/>
                  <a:ea typeface="微软雅黑" panose="020B0503020204020204" pitchFamily="34" charset="-122"/>
                </a:rPr>
                <a:t>型）时，反驳型比诊断型说服策略更能有效影响受众态度；而当受众为感知型人格（</a:t>
              </a:r>
              <a:r>
                <a:rPr lang="en-US" altLang="zh-CN" sz="1400" dirty="0">
                  <a:latin typeface="微软雅黑" panose="020B0503020204020204" pitchFamily="34" charset="-122"/>
                  <a:ea typeface="微软雅黑" panose="020B0503020204020204" pitchFamily="34" charset="-122"/>
                </a:rPr>
                <a:t>P</a:t>
              </a:r>
              <a:r>
                <a:rPr lang="zh-CN" altLang="zh-CN" sz="1400" dirty="0">
                  <a:latin typeface="微软雅黑" panose="020B0503020204020204" pitchFamily="34" charset="-122"/>
                  <a:ea typeface="微软雅黑" panose="020B0503020204020204" pitchFamily="34" charset="-122"/>
                </a:rPr>
                <a:t>型）时，诊断型比反驳型说服策略更能有效影响受众态度。这就要求健康信息在推送时识别受众的个性特征，实现精准的个性化信息推荐。</a:t>
              </a:r>
              <a:endParaRPr lang="zh-CN" altLang="en-US" sz="14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160742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up)">
                                      <p:cBhvr>
                                        <p:cTn id="7" dur="500"/>
                                        <p:tgtEl>
                                          <p:spTgt spid="4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7"/>
                                        </p:tgtEl>
                                        <p:attrNameLst>
                                          <p:attrName>style.visibility</p:attrName>
                                        </p:attrNameLst>
                                      </p:cBhvr>
                                      <p:to>
                                        <p:strVal val="visible"/>
                                      </p:to>
                                    </p:set>
                                    <p:animEffect transition="in" filter="wipe(up)">
                                      <p:cBhvr>
                                        <p:cTn id="11" dur="500"/>
                                        <p:tgtEl>
                                          <p:spTgt spid="77"/>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up)">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633476" y="545622"/>
            <a:ext cx="3523300" cy="458908"/>
          </a:xfrm>
          <a:prstGeom prst="rect">
            <a:avLst/>
          </a:prstGeom>
          <a:noFill/>
        </p:spPr>
        <p:txBody>
          <a:bodyPr wrap="square">
            <a:spAutoFit/>
          </a:bodyPr>
          <a:lstStyle/>
          <a:p>
            <a:pPr>
              <a:lnSpc>
                <a:spcPct val="150000"/>
              </a:lnSpc>
              <a:spcBef>
                <a:spcPts val="750"/>
              </a:spcBef>
              <a:defRPr/>
            </a:pPr>
            <a:r>
              <a:rPr lang="zh-CN" altLang="en-US" b="1" dirty="0">
                <a:solidFill>
                  <a:prstClr val="white"/>
                </a:solidFill>
                <a:latin typeface="微软雅黑" panose="020B0503020204020204" pitchFamily="34" charset="-122"/>
                <a:ea typeface="微软雅黑" panose="020B0503020204020204" pitchFamily="34" charset="-122"/>
              </a:rPr>
              <a:t>未来展望</a:t>
            </a:r>
          </a:p>
        </p:txBody>
      </p:sp>
      <p:sp>
        <p:nvSpPr>
          <p:cNvPr id="34" name="内容占位符 2">
            <a:extLst>
              <a:ext uri="{FF2B5EF4-FFF2-40B4-BE49-F238E27FC236}">
                <a16:creationId xmlns:a16="http://schemas.microsoft.com/office/drawing/2014/main" id="{EF733AE1-F875-4619-9EC2-661512017DA5}"/>
              </a:ext>
            </a:extLst>
          </p:cNvPr>
          <p:cNvSpPr txBox="1">
            <a:spLocks/>
          </p:cNvSpPr>
          <p:nvPr/>
        </p:nvSpPr>
        <p:spPr>
          <a:xfrm>
            <a:off x="179809" y="388802"/>
            <a:ext cx="1453667" cy="359228"/>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lang="zh-CN" altLang="en-US" sz="2400"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800" b="1" dirty="0">
                <a:latin typeface="Arial Black" panose="020B0A04020102020204" pitchFamily="34" charset="0"/>
                <a:ea typeface="微软雅黑" panose="020B0503020204020204" pitchFamily="34" charset="-122"/>
              </a:rPr>
              <a:t>5</a:t>
            </a:r>
            <a:endParaRPr lang="zh-CN" altLang="en-US" sz="1800" b="1" dirty="0">
              <a:latin typeface="Arial Black" panose="020B0A04020102020204" pitchFamily="34" charset="0"/>
              <a:ea typeface="微软雅黑" panose="020B0503020204020204" pitchFamily="34" charset="-122"/>
            </a:endParaRPr>
          </a:p>
        </p:txBody>
      </p:sp>
      <p:grpSp>
        <p:nvGrpSpPr>
          <p:cNvPr id="49" name="组合 48">
            <a:extLst>
              <a:ext uri="{FF2B5EF4-FFF2-40B4-BE49-F238E27FC236}">
                <a16:creationId xmlns:a16="http://schemas.microsoft.com/office/drawing/2014/main" id="{635A698C-D221-42D5-B50B-50528F835AA6}"/>
              </a:ext>
            </a:extLst>
          </p:cNvPr>
          <p:cNvGrpSpPr/>
          <p:nvPr/>
        </p:nvGrpSpPr>
        <p:grpSpPr>
          <a:xfrm>
            <a:off x="320851" y="1808480"/>
            <a:ext cx="8134658" cy="1498779"/>
            <a:chOff x="893896" y="2635048"/>
            <a:chExt cx="4109884" cy="1586365"/>
          </a:xfrm>
        </p:grpSpPr>
        <p:grpSp>
          <p:nvGrpSpPr>
            <p:cNvPr id="50" name="组合 49">
              <a:extLst>
                <a:ext uri="{FF2B5EF4-FFF2-40B4-BE49-F238E27FC236}">
                  <a16:creationId xmlns:a16="http://schemas.microsoft.com/office/drawing/2014/main" id="{5139C24F-F50E-4566-88EA-5158AF218A9A}"/>
                </a:ext>
              </a:extLst>
            </p:cNvPr>
            <p:cNvGrpSpPr/>
            <p:nvPr/>
          </p:nvGrpSpPr>
          <p:grpSpPr>
            <a:xfrm>
              <a:off x="893896" y="2635048"/>
              <a:ext cx="4109884" cy="1586365"/>
              <a:chOff x="1435510" y="2802195"/>
              <a:chExt cx="4109884" cy="1153877"/>
            </a:xfrm>
          </p:grpSpPr>
          <p:sp>
            <p:nvSpPr>
              <p:cNvPr id="53" name="矩形: 圆角 52">
                <a:extLst>
                  <a:ext uri="{FF2B5EF4-FFF2-40B4-BE49-F238E27FC236}">
                    <a16:creationId xmlns:a16="http://schemas.microsoft.com/office/drawing/2014/main" id="{F763D494-39D8-4661-A4E3-A10FDDEE3A8B}"/>
                  </a:ext>
                </a:extLst>
              </p:cNvPr>
              <p:cNvSpPr/>
              <p:nvPr/>
            </p:nvSpPr>
            <p:spPr>
              <a:xfrm>
                <a:off x="1435510" y="2802195"/>
                <a:ext cx="4109884" cy="1153877"/>
              </a:xfrm>
              <a:prstGeom prst="roundRect">
                <a:avLst>
                  <a:gd name="adj" fmla="val 9421"/>
                </a:avLst>
              </a:prstGeom>
              <a:noFill/>
              <a:ln w="38100">
                <a:solidFill>
                  <a:srgbClr val="1F48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5" name="矩形: 圆顶角 54">
                <a:extLst>
                  <a:ext uri="{FF2B5EF4-FFF2-40B4-BE49-F238E27FC236}">
                    <a16:creationId xmlns:a16="http://schemas.microsoft.com/office/drawing/2014/main" id="{F5B40FB4-7D96-452C-B2FD-A1F22BE8DBB1}"/>
                  </a:ext>
                </a:extLst>
              </p:cNvPr>
              <p:cNvSpPr/>
              <p:nvPr/>
            </p:nvSpPr>
            <p:spPr>
              <a:xfrm>
                <a:off x="1435510" y="2802195"/>
                <a:ext cx="4109884" cy="418966"/>
              </a:xfrm>
              <a:prstGeom prst="round2SameRect">
                <a:avLst>
                  <a:gd name="adj1" fmla="val 27765"/>
                  <a:gd name="adj2" fmla="val 0"/>
                </a:avLst>
              </a:pr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6" name="文本框 55">
                <a:extLst>
                  <a:ext uri="{FF2B5EF4-FFF2-40B4-BE49-F238E27FC236}">
                    <a16:creationId xmlns:a16="http://schemas.microsoft.com/office/drawing/2014/main" id="{D9775066-838D-4B91-A3FB-61A7F2AFBB46}"/>
                  </a:ext>
                </a:extLst>
              </p:cNvPr>
              <p:cNvSpPr txBox="1"/>
              <p:nvPr/>
            </p:nvSpPr>
            <p:spPr>
              <a:xfrm>
                <a:off x="1547971" y="2872073"/>
                <a:ext cx="3884961" cy="260645"/>
              </a:xfrm>
              <a:prstGeom prst="rect">
                <a:avLst/>
              </a:prstGeom>
              <a:noFill/>
            </p:spPr>
            <p:txBody>
              <a:bodyPr wrap="square" rtlCol="0">
                <a:spAutoFit/>
              </a:bodyPr>
              <a:lstStyle/>
              <a:p>
                <a:r>
                  <a:rPr lang="en-US" altLang="zh-CN" sz="1600" b="1" dirty="0">
                    <a:solidFill>
                      <a:schemeClr val="bg1"/>
                    </a:solidFill>
                    <a:latin typeface="微软雅黑" panose="020B0503020204020204" pitchFamily="34" charset="-122"/>
                    <a:ea typeface="微软雅黑" panose="020B0503020204020204" pitchFamily="34" charset="-122"/>
                  </a:rPr>
                  <a:t>1</a:t>
                </a:r>
                <a:r>
                  <a:rPr lang="zh-CN" altLang="en-US" sz="1600" b="1" dirty="0">
                    <a:solidFill>
                      <a:schemeClr val="bg1"/>
                    </a:solidFill>
                    <a:latin typeface="微软雅黑" panose="020B0503020204020204" pitchFamily="34" charset="-122"/>
                    <a:ea typeface="微软雅黑" panose="020B0503020204020204" pitchFamily="34" charset="-122"/>
                  </a:rPr>
                  <a:t>、探究更丰富的信息特征</a:t>
                </a:r>
              </a:p>
            </p:txBody>
          </p:sp>
        </p:grpSp>
        <p:sp>
          <p:nvSpPr>
            <p:cNvPr id="52" name="矩形 51">
              <a:extLst>
                <a:ext uri="{FF2B5EF4-FFF2-40B4-BE49-F238E27FC236}">
                  <a16:creationId xmlns:a16="http://schemas.microsoft.com/office/drawing/2014/main" id="{715699DD-B894-4608-8830-D52F07DF1015}"/>
                </a:ext>
              </a:extLst>
            </p:cNvPr>
            <p:cNvSpPr/>
            <p:nvPr/>
          </p:nvSpPr>
          <p:spPr>
            <a:xfrm>
              <a:off x="989643" y="3354843"/>
              <a:ext cx="3918389" cy="508342"/>
            </a:xfrm>
            <a:prstGeom prst="rect">
              <a:avLst/>
            </a:prstGeom>
          </p:spPr>
          <p:txBody>
            <a:bodyPr wrap="square">
              <a:spAutoFit/>
            </a:bodyPr>
            <a:lstStyle/>
            <a:p>
              <a:pPr algn="just">
                <a:lnSpc>
                  <a:spcPct val="130000"/>
                </a:lnSpc>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未来可以考虑更加丰富的信息特征，比如信息框架、修辞、人称等进行深入探索</a:t>
              </a:r>
              <a:endParaRPr lang="zh-CN" altLang="en-US" sz="1600" dirty="0">
                <a:latin typeface="微软雅黑" panose="020B0503020204020204" pitchFamily="34" charset="-122"/>
                <a:ea typeface="微软雅黑" panose="020B0503020204020204" pitchFamily="34" charset="-122"/>
              </a:endParaRPr>
            </a:p>
          </p:txBody>
        </p:sp>
      </p:grpSp>
      <p:grpSp>
        <p:nvGrpSpPr>
          <p:cNvPr id="77" name="组合 76">
            <a:extLst>
              <a:ext uri="{FF2B5EF4-FFF2-40B4-BE49-F238E27FC236}">
                <a16:creationId xmlns:a16="http://schemas.microsoft.com/office/drawing/2014/main" id="{D01DA3F3-AF78-4EC6-AD4E-21E006201205}"/>
              </a:ext>
            </a:extLst>
          </p:cNvPr>
          <p:cNvGrpSpPr/>
          <p:nvPr/>
        </p:nvGrpSpPr>
        <p:grpSpPr>
          <a:xfrm>
            <a:off x="320851" y="3637284"/>
            <a:ext cx="8134658" cy="1540543"/>
            <a:chOff x="893896" y="2626526"/>
            <a:chExt cx="4109884" cy="1292424"/>
          </a:xfrm>
        </p:grpSpPr>
        <p:grpSp>
          <p:nvGrpSpPr>
            <p:cNvPr id="78" name="组合 77">
              <a:extLst>
                <a:ext uri="{FF2B5EF4-FFF2-40B4-BE49-F238E27FC236}">
                  <a16:creationId xmlns:a16="http://schemas.microsoft.com/office/drawing/2014/main" id="{E3343AEC-2182-467B-A6EF-B05B7B2FEAE1}"/>
                </a:ext>
              </a:extLst>
            </p:cNvPr>
            <p:cNvGrpSpPr/>
            <p:nvPr/>
          </p:nvGrpSpPr>
          <p:grpSpPr>
            <a:xfrm>
              <a:off x="893896" y="2626526"/>
              <a:ext cx="4109884" cy="1283903"/>
              <a:chOff x="1435510" y="2795998"/>
              <a:chExt cx="4109884" cy="933875"/>
            </a:xfrm>
          </p:grpSpPr>
          <p:sp>
            <p:nvSpPr>
              <p:cNvPr id="80" name="矩形: 圆角 79">
                <a:extLst>
                  <a:ext uri="{FF2B5EF4-FFF2-40B4-BE49-F238E27FC236}">
                    <a16:creationId xmlns:a16="http://schemas.microsoft.com/office/drawing/2014/main" id="{FD0D5719-2D79-435C-9915-542D8E6F801C}"/>
                  </a:ext>
                </a:extLst>
              </p:cNvPr>
              <p:cNvSpPr/>
              <p:nvPr/>
            </p:nvSpPr>
            <p:spPr>
              <a:xfrm>
                <a:off x="1435510" y="2802196"/>
                <a:ext cx="4109884" cy="927677"/>
              </a:xfrm>
              <a:prstGeom prst="roundRect">
                <a:avLst>
                  <a:gd name="adj" fmla="val 10227"/>
                </a:avLst>
              </a:prstGeom>
              <a:noFill/>
              <a:ln w="38100">
                <a:solidFill>
                  <a:srgbClr val="1F48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81" name="矩形: 圆顶角 80">
                <a:extLst>
                  <a:ext uri="{FF2B5EF4-FFF2-40B4-BE49-F238E27FC236}">
                    <a16:creationId xmlns:a16="http://schemas.microsoft.com/office/drawing/2014/main" id="{8DE22078-50DD-4C42-AC75-7AD4966D35E7}"/>
                  </a:ext>
                </a:extLst>
              </p:cNvPr>
              <p:cNvSpPr/>
              <p:nvPr/>
            </p:nvSpPr>
            <p:spPr>
              <a:xfrm>
                <a:off x="1435510" y="2795998"/>
                <a:ext cx="4109884" cy="334792"/>
              </a:xfrm>
              <a:prstGeom prst="round2SameRect">
                <a:avLst>
                  <a:gd name="adj1" fmla="val 36827"/>
                  <a:gd name="adj2" fmla="val 15859"/>
                </a:avLst>
              </a:pr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2" name="文本框 81">
                <a:extLst>
                  <a:ext uri="{FF2B5EF4-FFF2-40B4-BE49-F238E27FC236}">
                    <a16:creationId xmlns:a16="http://schemas.microsoft.com/office/drawing/2014/main" id="{4B28907B-38DD-4DF5-AA63-2E8DA5CD4B53}"/>
                  </a:ext>
                </a:extLst>
              </p:cNvPr>
              <p:cNvSpPr txBox="1"/>
              <p:nvPr/>
            </p:nvSpPr>
            <p:spPr>
              <a:xfrm>
                <a:off x="1547971" y="2874403"/>
                <a:ext cx="3884961" cy="206593"/>
              </a:xfrm>
              <a:prstGeom prst="rect">
                <a:avLst/>
              </a:prstGeom>
              <a:noFill/>
            </p:spPr>
            <p:txBody>
              <a:bodyPr wrap="square" rtlCol="0">
                <a:spAutoFit/>
              </a:bodyPr>
              <a:lstStyle/>
              <a:p>
                <a:r>
                  <a:rPr lang="en-US" altLang="zh-CN" sz="1600" b="1" dirty="0">
                    <a:solidFill>
                      <a:schemeClr val="bg1"/>
                    </a:solidFill>
                    <a:latin typeface="微软雅黑" panose="020B0503020204020204" pitchFamily="34" charset="-122"/>
                    <a:ea typeface="微软雅黑" panose="020B0503020204020204" pitchFamily="34" charset="-122"/>
                  </a:rPr>
                  <a:t>2</a:t>
                </a:r>
                <a:r>
                  <a:rPr lang="zh-CN" altLang="en-US" sz="1600" b="1" dirty="0">
                    <a:solidFill>
                      <a:schemeClr val="bg1"/>
                    </a:solidFill>
                    <a:latin typeface="微软雅黑" panose="020B0503020204020204" pitchFamily="34" charset="-122"/>
                    <a:ea typeface="微软雅黑" panose="020B0503020204020204" pitchFamily="34" charset="-122"/>
                  </a:rPr>
                  <a:t>、测度实际健康信息行为</a:t>
                </a:r>
              </a:p>
            </p:txBody>
          </p:sp>
        </p:grpSp>
        <p:sp>
          <p:nvSpPr>
            <p:cNvPr id="79" name="矩形 78">
              <a:extLst>
                <a:ext uri="{FF2B5EF4-FFF2-40B4-BE49-F238E27FC236}">
                  <a16:creationId xmlns:a16="http://schemas.microsoft.com/office/drawing/2014/main" id="{EAA36A32-5181-49F4-9E46-E0F2EBB7551C}"/>
                </a:ext>
              </a:extLst>
            </p:cNvPr>
            <p:cNvSpPr/>
            <p:nvPr/>
          </p:nvSpPr>
          <p:spPr>
            <a:xfrm>
              <a:off x="1006357" y="3167139"/>
              <a:ext cx="3918389" cy="751811"/>
            </a:xfrm>
            <a:prstGeom prst="rect">
              <a:avLst/>
            </a:prstGeom>
          </p:spPr>
          <p:txBody>
            <a:bodyPr wrap="square">
              <a:spAutoFit/>
            </a:bodyPr>
            <a:lstStyle/>
            <a:p>
              <a:pPr algn="just">
                <a:lnSpc>
                  <a:spcPct val="130000"/>
                </a:lnSpc>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考虑通过跟踪实验或者模拟情境互动等方式实现对健康信息受众实际行为习惯的调研和测度。</a:t>
              </a:r>
              <a:endParaRPr lang="zh-CN" altLang="en-US" sz="16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758286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up)">
                                      <p:cBhvr>
                                        <p:cTn id="7" dur="500"/>
                                        <p:tgtEl>
                                          <p:spTgt spid="4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7"/>
                                        </p:tgtEl>
                                        <p:attrNameLst>
                                          <p:attrName>style.visibility</p:attrName>
                                        </p:attrNameLst>
                                      </p:cBhvr>
                                      <p:to>
                                        <p:strVal val="visible"/>
                                      </p:to>
                                    </p:set>
                                    <p:animEffect transition="in" filter="wipe(up)">
                                      <p:cBhvr>
                                        <p:cTn id="11"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976">
            <a:extLst>
              <a:ext uri="{FF2B5EF4-FFF2-40B4-BE49-F238E27FC236}">
                <a16:creationId xmlns:a16="http://schemas.microsoft.com/office/drawing/2014/main" id="{03A7F244-102B-41F6-B597-2CBF48B84EB5}"/>
              </a:ext>
            </a:extLst>
          </p:cNvPr>
          <p:cNvSpPr txBox="1"/>
          <p:nvPr/>
        </p:nvSpPr>
        <p:spPr>
          <a:xfrm>
            <a:off x="0" y="3399473"/>
            <a:ext cx="9144000" cy="600164"/>
          </a:xfrm>
          <a:prstGeom prst="rect">
            <a:avLst/>
          </a:prstGeom>
          <a:noFill/>
        </p:spPr>
        <p:txBody>
          <a:bodyPr wrap="square" rtlCol="0">
            <a:spAutoFit/>
          </a:bodyPr>
          <a:lstStyle/>
          <a:p>
            <a:pPr algn="ctr" defTabSz="685783">
              <a:defRPr/>
            </a:pPr>
            <a:r>
              <a:rPr lang="zh-CN" altLang="en-US" sz="3300" b="1" spc="450" dirty="0">
                <a:solidFill>
                  <a:prstClr val="white"/>
                </a:solidFill>
                <a:latin typeface="华文中宋" panose="02010600040101010101" pitchFamily="2" charset="-122"/>
                <a:ea typeface="华文中宋" panose="02010600040101010101" pitchFamily="2" charset="-122"/>
              </a:rPr>
              <a:t>请各位老师指正</a:t>
            </a:r>
          </a:p>
        </p:txBody>
      </p:sp>
      <p:sp>
        <p:nvSpPr>
          <p:cNvPr id="5" name="TextBox 976">
            <a:extLst>
              <a:ext uri="{FF2B5EF4-FFF2-40B4-BE49-F238E27FC236}">
                <a16:creationId xmlns:a16="http://schemas.microsoft.com/office/drawing/2014/main" id="{9A7972DA-6483-440B-8ADA-5B66EF9985A8}"/>
              </a:ext>
            </a:extLst>
          </p:cNvPr>
          <p:cNvSpPr txBox="1"/>
          <p:nvPr/>
        </p:nvSpPr>
        <p:spPr>
          <a:xfrm>
            <a:off x="-1" y="2563378"/>
            <a:ext cx="9144000" cy="784830"/>
          </a:xfrm>
          <a:prstGeom prst="rect">
            <a:avLst/>
          </a:prstGeom>
          <a:noFill/>
        </p:spPr>
        <p:txBody>
          <a:bodyPr wrap="square" rtlCol="0">
            <a:spAutoFit/>
          </a:bodyPr>
          <a:lstStyle/>
          <a:p>
            <a:pPr algn="ctr" defTabSz="685783">
              <a:defRPr/>
            </a:pPr>
            <a:r>
              <a:rPr lang="zh-CN" altLang="en-US" sz="4500" b="1" spc="450" dirty="0">
                <a:solidFill>
                  <a:prstClr val="white"/>
                </a:solidFill>
                <a:latin typeface="华文中宋" panose="02010600040101010101" pitchFamily="2" charset="-122"/>
                <a:ea typeface="华文中宋" panose="02010600040101010101" pitchFamily="2" charset="-122"/>
              </a:rPr>
              <a:t>谢谢聆听！</a:t>
            </a:r>
          </a:p>
        </p:txBody>
      </p:sp>
      <p:sp>
        <p:nvSpPr>
          <p:cNvPr id="6" name="文本框 5">
            <a:extLst>
              <a:ext uri="{FF2B5EF4-FFF2-40B4-BE49-F238E27FC236}">
                <a16:creationId xmlns:a16="http://schemas.microsoft.com/office/drawing/2014/main" id="{D9ADBB61-2493-4B55-A311-278E52520817}"/>
              </a:ext>
            </a:extLst>
          </p:cNvPr>
          <p:cNvSpPr txBox="1"/>
          <p:nvPr/>
        </p:nvSpPr>
        <p:spPr>
          <a:xfrm>
            <a:off x="2918316" y="4257064"/>
            <a:ext cx="3307373" cy="1032270"/>
          </a:xfrm>
          <a:prstGeom prst="rect">
            <a:avLst/>
          </a:prstGeom>
          <a:noFill/>
        </p:spPr>
        <p:txBody>
          <a:bodyPr wrap="square" rtlCol="0">
            <a:spAutoFit/>
          </a:bodyPr>
          <a:lstStyle/>
          <a:p>
            <a:pPr algn="ctr" defTabSz="685783">
              <a:lnSpc>
                <a:spcPct val="130000"/>
              </a:lnSpc>
              <a:defRPr/>
            </a:pPr>
            <a:r>
              <a:rPr lang="zh-CN" altLang="en-US" sz="1200" b="1" dirty="0">
                <a:solidFill>
                  <a:srgbClr val="1F487C"/>
                </a:solidFill>
                <a:latin typeface="微软雅黑" panose="020B0503020204020204" pitchFamily="34" charset="-122"/>
                <a:ea typeface="微软雅黑" panose="020B0503020204020204" pitchFamily="34" charset="-122"/>
              </a:rPr>
              <a:t>钱明辉、赵梦纯、钱诗怡、程周芳菲</a:t>
            </a:r>
            <a:endParaRPr lang="en-US" altLang="zh-CN" sz="1200" b="1" dirty="0">
              <a:solidFill>
                <a:srgbClr val="1F487C"/>
              </a:solidFill>
              <a:latin typeface="微软雅黑" panose="020B0503020204020204" pitchFamily="34" charset="-122"/>
              <a:ea typeface="微软雅黑" panose="020B0503020204020204" pitchFamily="34" charset="-122"/>
            </a:endParaRPr>
          </a:p>
          <a:p>
            <a:pPr algn="ctr" defTabSz="685783">
              <a:lnSpc>
                <a:spcPct val="130000"/>
              </a:lnSpc>
              <a:defRPr/>
            </a:pPr>
            <a:r>
              <a:rPr lang="zh-CN" altLang="en-US" sz="1200" b="1" dirty="0">
                <a:solidFill>
                  <a:srgbClr val="1F487C"/>
                </a:solidFill>
                <a:latin typeface="微软雅黑" panose="020B0503020204020204" pitchFamily="34" charset="-122"/>
                <a:ea typeface="微软雅黑" panose="020B0503020204020204" pitchFamily="34" charset="-122"/>
              </a:rPr>
              <a:t>汇报人：赵梦纯 </a:t>
            </a:r>
            <a:endParaRPr lang="en-US" altLang="zh-CN" sz="1200" b="1" dirty="0">
              <a:solidFill>
                <a:srgbClr val="1F487C"/>
              </a:solidFill>
              <a:latin typeface="微软雅黑" panose="020B0503020204020204" pitchFamily="34" charset="-122"/>
              <a:ea typeface="微软雅黑" panose="020B0503020204020204" pitchFamily="34" charset="-122"/>
            </a:endParaRPr>
          </a:p>
          <a:p>
            <a:pPr algn="ctr" defTabSz="685783">
              <a:lnSpc>
                <a:spcPct val="130000"/>
              </a:lnSpc>
              <a:defRPr/>
            </a:pPr>
            <a:r>
              <a:rPr lang="zh-CN" altLang="en-US" sz="1200" b="1" dirty="0">
                <a:solidFill>
                  <a:srgbClr val="1F487C"/>
                </a:solidFill>
                <a:latin typeface="微软雅黑" panose="020B0503020204020204" pitchFamily="34" charset="-122"/>
                <a:ea typeface="微软雅黑" panose="020B0503020204020204" pitchFamily="34" charset="-122"/>
              </a:rPr>
              <a:t>中国人民大学信息资源管理学院 </a:t>
            </a:r>
            <a:endParaRPr lang="en-US" altLang="zh-CN" sz="1200" b="1" dirty="0">
              <a:solidFill>
                <a:srgbClr val="1F487C"/>
              </a:solidFill>
              <a:latin typeface="微软雅黑" panose="020B0503020204020204" pitchFamily="34" charset="-122"/>
              <a:ea typeface="微软雅黑" panose="020B0503020204020204" pitchFamily="34" charset="-122"/>
            </a:endParaRPr>
          </a:p>
          <a:p>
            <a:pPr algn="ctr" defTabSz="685783">
              <a:lnSpc>
                <a:spcPct val="130000"/>
              </a:lnSpc>
              <a:defRPr/>
            </a:pPr>
            <a:r>
              <a:rPr lang="en-US" altLang="zh-CN" sz="1200" b="1" dirty="0">
                <a:solidFill>
                  <a:srgbClr val="E7E6E6">
                    <a:lumMod val="50000"/>
                  </a:srgbClr>
                </a:solidFill>
                <a:latin typeface="Arial Black" panose="020B0A04020102020204" pitchFamily="34" charset="0"/>
                <a:ea typeface="微软雅黑" panose="020B0503020204020204" pitchFamily="34" charset="-122"/>
              </a:rPr>
              <a:t>2023</a:t>
            </a:r>
            <a:r>
              <a:rPr lang="zh-CN" altLang="en-US" sz="1200" b="1" dirty="0">
                <a:solidFill>
                  <a:srgbClr val="E7E6E6">
                    <a:lumMod val="50000"/>
                  </a:srgbClr>
                </a:solidFill>
                <a:latin typeface="Arial Black" panose="020B0A04020102020204" pitchFamily="34" charset="0"/>
                <a:ea typeface="微软雅黑" panose="020B0503020204020204" pitchFamily="34" charset="-122"/>
              </a:rPr>
              <a:t>年</a:t>
            </a:r>
            <a:r>
              <a:rPr lang="en-US" altLang="zh-CN" sz="1200" b="1" dirty="0">
                <a:solidFill>
                  <a:srgbClr val="E7E6E6">
                    <a:lumMod val="50000"/>
                  </a:srgbClr>
                </a:solidFill>
                <a:latin typeface="Arial Black" panose="020B0A04020102020204" pitchFamily="34" charset="0"/>
                <a:ea typeface="微软雅黑" panose="020B0503020204020204" pitchFamily="34" charset="-122"/>
              </a:rPr>
              <a:t>7</a:t>
            </a:r>
            <a:r>
              <a:rPr lang="zh-CN" altLang="en-US" sz="1200" b="1" dirty="0">
                <a:solidFill>
                  <a:srgbClr val="E7E6E6">
                    <a:lumMod val="50000"/>
                  </a:srgbClr>
                </a:solidFill>
                <a:latin typeface="Arial Black" panose="020B0A04020102020204" pitchFamily="34" charset="0"/>
                <a:ea typeface="微软雅黑" panose="020B0503020204020204" pitchFamily="34" charset="-122"/>
              </a:rPr>
              <a:t>月</a:t>
            </a:r>
            <a:r>
              <a:rPr lang="en-US" altLang="zh-CN" sz="1200" b="1" dirty="0">
                <a:solidFill>
                  <a:srgbClr val="E7E6E6">
                    <a:lumMod val="50000"/>
                  </a:srgbClr>
                </a:solidFill>
                <a:latin typeface="Arial Black" panose="020B0A04020102020204" pitchFamily="34" charset="0"/>
                <a:ea typeface="微软雅黑" panose="020B0503020204020204" pitchFamily="34" charset="-122"/>
              </a:rPr>
              <a:t>13</a:t>
            </a:r>
            <a:r>
              <a:rPr lang="zh-CN" altLang="en-US" sz="1200" b="1" dirty="0">
                <a:solidFill>
                  <a:srgbClr val="E7E6E6">
                    <a:lumMod val="50000"/>
                  </a:srgbClr>
                </a:solidFill>
                <a:latin typeface="Arial Black" panose="020B0A04020102020204" pitchFamily="34" charset="0"/>
                <a:ea typeface="微软雅黑" panose="020B0503020204020204" pitchFamily="34" charset="-122"/>
              </a:rPr>
              <a:t>日</a:t>
            </a:r>
          </a:p>
        </p:txBody>
      </p:sp>
      <p:pic>
        <p:nvPicPr>
          <p:cNvPr id="7" name="图片 6">
            <a:extLst>
              <a:ext uri="{FF2B5EF4-FFF2-40B4-BE49-F238E27FC236}">
                <a16:creationId xmlns:a16="http://schemas.microsoft.com/office/drawing/2014/main" id="{BA88A564-541D-4A24-9131-64BA5909B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382" y="5306627"/>
            <a:ext cx="2439237" cy="488386"/>
          </a:xfrm>
          <a:prstGeom prst="rect">
            <a:avLst/>
          </a:prstGeom>
        </p:spPr>
      </p:pic>
    </p:spTree>
    <p:extLst>
      <p:ext uri="{BB962C8B-B14F-4D97-AF65-F5344CB8AC3E}">
        <p14:creationId xmlns:p14="http://schemas.microsoft.com/office/powerpoint/2010/main" val="2906518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10072-55EA-45E6-A098-DC80FFF0EE53}"/>
              </a:ext>
            </a:extLst>
          </p:cNvPr>
          <p:cNvSpPr>
            <a:spLocks noGrp="1"/>
          </p:cNvSpPr>
          <p:nvPr>
            <p:ph type="title"/>
          </p:nvPr>
        </p:nvSpPr>
        <p:spPr>
          <a:xfrm>
            <a:off x="658148" y="1467969"/>
            <a:ext cx="2168013" cy="324512"/>
          </a:xfrm>
        </p:spPr>
        <p:txBody>
          <a:bodyPr>
            <a:noAutofit/>
          </a:bodyPr>
          <a:lstStyle/>
          <a:p>
            <a:r>
              <a:rPr lang="en-US" altLang="zh-CN" sz="3600" dirty="0">
                <a:latin typeface="Arial Black" panose="020B0A04020102020204" pitchFamily="34" charset="0"/>
              </a:rPr>
              <a:t>1</a:t>
            </a:r>
            <a:endParaRPr lang="zh-CN" altLang="en-US" sz="3600" dirty="0">
              <a:latin typeface="Arial Black" panose="020B0A04020102020204" pitchFamily="34" charset="0"/>
            </a:endParaRPr>
          </a:p>
        </p:txBody>
      </p:sp>
      <p:sp>
        <p:nvSpPr>
          <p:cNvPr id="4" name="文本占位符 3">
            <a:extLst>
              <a:ext uri="{FF2B5EF4-FFF2-40B4-BE49-F238E27FC236}">
                <a16:creationId xmlns:a16="http://schemas.microsoft.com/office/drawing/2014/main" id="{DC872A03-00F0-40F3-B79A-83AA910004CE}"/>
              </a:ext>
            </a:extLst>
          </p:cNvPr>
          <p:cNvSpPr>
            <a:spLocks noGrp="1"/>
          </p:cNvSpPr>
          <p:nvPr>
            <p:ph type="body" sz="quarter" idx="14"/>
          </p:nvPr>
        </p:nvSpPr>
        <p:spPr>
          <a:xfrm>
            <a:off x="3" y="2024745"/>
            <a:ext cx="9143999" cy="2162653"/>
          </a:xfrm>
        </p:spPr>
        <p:txBody>
          <a:bodyPr anchor="ctr" anchorCtr="0"/>
          <a:lstStyle/>
          <a:p>
            <a:pPr algn="ctr">
              <a:lnSpc>
                <a:spcPct val="100000"/>
              </a:lnSpc>
              <a:spcBef>
                <a:spcPts val="0"/>
              </a:spcBef>
            </a:pPr>
            <a:r>
              <a:rPr lang="zh-CN" altLang="en-US" b="1" dirty="0"/>
              <a:t>研究背景与研究意义</a:t>
            </a:r>
            <a:endParaRPr lang="en-US" altLang="zh-CN" b="1" dirty="0"/>
          </a:p>
        </p:txBody>
      </p:sp>
    </p:spTree>
    <p:extLst>
      <p:ext uri="{BB962C8B-B14F-4D97-AF65-F5344CB8AC3E}">
        <p14:creationId xmlns:p14="http://schemas.microsoft.com/office/powerpoint/2010/main" val="3206016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653796" y="515142"/>
            <a:ext cx="3523300" cy="458908"/>
          </a:xfrm>
          <a:prstGeom prst="rect">
            <a:avLst/>
          </a:prstGeom>
          <a:noFill/>
        </p:spPr>
        <p:txBody>
          <a:bodyPr wrap="square">
            <a:spAutoFit/>
          </a:bodyPr>
          <a:lstStyle/>
          <a:p>
            <a:pPr>
              <a:lnSpc>
                <a:spcPct val="150000"/>
              </a:lnSpc>
              <a:spcBef>
                <a:spcPts val="750"/>
              </a:spcBef>
              <a:defRPr/>
            </a:pPr>
            <a:r>
              <a:rPr lang="zh-CN" altLang="en-US" b="1" dirty="0">
                <a:solidFill>
                  <a:prstClr val="white"/>
                </a:solidFill>
                <a:latin typeface="微软雅黑" panose="020B0503020204020204" pitchFamily="34" charset="-122"/>
                <a:ea typeface="微软雅黑" panose="020B0503020204020204" pitchFamily="34" charset="-122"/>
              </a:rPr>
              <a:t>选题背景</a:t>
            </a:r>
          </a:p>
        </p:txBody>
      </p:sp>
      <p:sp>
        <p:nvSpPr>
          <p:cNvPr id="34" name="内容占位符 2">
            <a:extLst>
              <a:ext uri="{FF2B5EF4-FFF2-40B4-BE49-F238E27FC236}">
                <a16:creationId xmlns:a16="http://schemas.microsoft.com/office/drawing/2014/main" id="{EF733AE1-F875-4619-9EC2-661512017DA5}"/>
              </a:ext>
            </a:extLst>
          </p:cNvPr>
          <p:cNvSpPr txBox="1">
            <a:spLocks/>
          </p:cNvSpPr>
          <p:nvPr/>
        </p:nvSpPr>
        <p:spPr>
          <a:xfrm>
            <a:off x="200129" y="358322"/>
            <a:ext cx="1453667" cy="359228"/>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lang="zh-CN" altLang="en-US" sz="2400"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800" b="1" dirty="0">
                <a:latin typeface="Arial Black" panose="020B0A04020102020204" pitchFamily="34" charset="0"/>
                <a:ea typeface="微软雅黑" panose="020B0503020204020204" pitchFamily="34" charset="-122"/>
              </a:rPr>
              <a:t>1</a:t>
            </a:r>
            <a:endParaRPr lang="zh-CN" altLang="en-US" sz="1800" b="1" dirty="0">
              <a:latin typeface="Arial Black" panose="020B0A04020102020204" pitchFamily="34" charset="0"/>
              <a:ea typeface="微软雅黑" panose="020B0503020204020204" pitchFamily="34" charset="-122"/>
            </a:endParaRPr>
          </a:p>
        </p:txBody>
      </p:sp>
      <p:sp>
        <p:nvSpPr>
          <p:cNvPr id="10" name="矩形 9">
            <a:extLst>
              <a:ext uri="{FF2B5EF4-FFF2-40B4-BE49-F238E27FC236}">
                <a16:creationId xmlns:a16="http://schemas.microsoft.com/office/drawing/2014/main" id="{6727E85D-CD86-49BA-A423-FC4F305A0E6F}"/>
              </a:ext>
            </a:extLst>
          </p:cNvPr>
          <p:cNvSpPr/>
          <p:nvPr/>
        </p:nvSpPr>
        <p:spPr>
          <a:xfrm>
            <a:off x="3249181" y="1712174"/>
            <a:ext cx="5480887" cy="3870419"/>
          </a:xfrm>
          <a:prstGeom prst="rect">
            <a:avLst/>
          </a:prstGeom>
        </p:spPr>
        <p:txBody>
          <a:bodyPr wrap="square">
            <a:spAutoFit/>
          </a:bodyPr>
          <a:lstStyle/>
          <a:p>
            <a:pPr marL="214308" indent="-214308">
              <a:lnSpc>
                <a:spcPct val="150000"/>
              </a:lnSpc>
              <a:spcBef>
                <a:spcPts val="450"/>
              </a:spcBef>
              <a:buFont typeface="Arial" panose="020B0604020202020204" pitchFamily="34" charset="0"/>
              <a:buChar char="•"/>
            </a:pPr>
            <a:r>
              <a:rPr lang="zh-CN" altLang="zh-CN" sz="16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《“健康中国</a:t>
            </a:r>
            <a:r>
              <a:rPr lang="en-US" altLang="zh-CN" sz="16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2030</a:t>
            </a:r>
            <a:r>
              <a:rPr lang="zh-CN" altLang="zh-CN" sz="16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”规划纲要》强调了</a:t>
            </a:r>
            <a:r>
              <a:rPr lang="zh-CN" altLang="zh-CN" sz="16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规范健康信息传播</a:t>
            </a:r>
            <a:r>
              <a:rPr lang="zh-CN" altLang="zh-CN" sz="16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的重要性，提出应建立健康知识和技能核心信息发布制度，要求各级各类媒体加大健康科学知识宣传力度，利用新媒体拓展健康教育，满足人民群众不断增长的</a:t>
            </a:r>
            <a:r>
              <a:rPr lang="zh-CN" altLang="zh-CN" sz="16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健康需求</a:t>
            </a:r>
            <a:r>
              <a:rPr lang="zh-CN" altLang="zh-CN" sz="16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6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marL="214308" indent="-214308">
              <a:lnSpc>
                <a:spcPct val="150000"/>
              </a:lnSpc>
              <a:spcBef>
                <a:spcPts val="450"/>
              </a:spcBef>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然而，当前健康信息质量参差不齐，供需不匹配的问题突出，特别是健康知识存在专业壁垒，给普通用户带来了较大的认知负担和理解难度。</a:t>
            </a:r>
            <a:endParaRPr lang="en-US" altLang="zh-CN" sz="1600" dirty="0">
              <a:latin typeface="微软雅黑" panose="020B0503020204020204" pitchFamily="34" charset="-122"/>
              <a:ea typeface="微软雅黑" panose="020B0503020204020204" pitchFamily="34" charset="-122"/>
            </a:endParaRPr>
          </a:p>
          <a:p>
            <a:pPr marL="214308" indent="-214308">
              <a:lnSpc>
                <a:spcPct val="150000"/>
              </a:lnSpc>
              <a:spcBef>
                <a:spcPts val="450"/>
              </a:spcBef>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因此，如何通过</a:t>
            </a:r>
            <a:r>
              <a:rPr lang="zh-CN" altLang="en-US" sz="1600" b="1" dirty="0">
                <a:latin typeface="微软雅黑" panose="020B0503020204020204" pitchFamily="34" charset="-122"/>
                <a:ea typeface="微软雅黑" panose="020B0503020204020204" pitchFamily="34" charset="-122"/>
              </a:rPr>
              <a:t>设计健康信息文本</a:t>
            </a:r>
            <a:r>
              <a:rPr lang="zh-CN" altLang="en-US" sz="1600" dirty="0">
                <a:latin typeface="微软雅黑" panose="020B0503020204020204" pitchFamily="34" charset="-122"/>
                <a:ea typeface="微软雅黑" panose="020B0503020204020204" pitchFamily="34" charset="-122"/>
              </a:rPr>
              <a:t>来劝说公众采纳正确的健康建议，做出有益于健康的行为，是健康信息传播亟需解决的重要问题。</a:t>
            </a:r>
          </a:p>
        </p:txBody>
      </p:sp>
      <p:pic>
        <p:nvPicPr>
          <p:cNvPr id="14" name="图片 13">
            <a:extLst>
              <a:ext uri="{FF2B5EF4-FFF2-40B4-BE49-F238E27FC236}">
                <a16:creationId xmlns:a16="http://schemas.microsoft.com/office/drawing/2014/main" id="{24C6A80F-AC6C-4DB5-8637-DF6DD644BF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292" y="2674032"/>
            <a:ext cx="2683773" cy="150993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43914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left)">
                                      <p:cBhvr>
                                        <p:cTn id="11" dur="500"/>
                                        <p:tgtEl>
                                          <p:spTgt spid="10">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640187" y="557869"/>
            <a:ext cx="3523300" cy="458908"/>
          </a:xfrm>
          <a:prstGeom prst="rect">
            <a:avLst/>
          </a:prstGeom>
          <a:noFill/>
        </p:spPr>
        <p:txBody>
          <a:bodyPr wrap="square">
            <a:spAutoFit/>
          </a:bodyPr>
          <a:lstStyle/>
          <a:p>
            <a:pPr>
              <a:lnSpc>
                <a:spcPct val="150000"/>
              </a:lnSpc>
              <a:spcBef>
                <a:spcPts val="750"/>
              </a:spcBef>
              <a:defRPr/>
            </a:pPr>
            <a:r>
              <a:rPr lang="zh-CN" altLang="en-US" b="1" dirty="0">
                <a:solidFill>
                  <a:prstClr val="white"/>
                </a:solidFill>
                <a:latin typeface="微软雅黑" panose="020B0503020204020204" pitchFamily="34" charset="-122"/>
                <a:ea typeface="微软雅黑" panose="020B0503020204020204" pitchFamily="34" charset="-122"/>
              </a:rPr>
              <a:t>选题背景</a:t>
            </a:r>
          </a:p>
        </p:txBody>
      </p:sp>
      <p:sp>
        <p:nvSpPr>
          <p:cNvPr id="34" name="内容占位符 2">
            <a:extLst>
              <a:ext uri="{FF2B5EF4-FFF2-40B4-BE49-F238E27FC236}">
                <a16:creationId xmlns:a16="http://schemas.microsoft.com/office/drawing/2014/main" id="{EF733AE1-F875-4619-9EC2-661512017DA5}"/>
              </a:ext>
            </a:extLst>
          </p:cNvPr>
          <p:cNvSpPr txBox="1">
            <a:spLocks/>
          </p:cNvSpPr>
          <p:nvPr/>
        </p:nvSpPr>
        <p:spPr>
          <a:xfrm>
            <a:off x="186520" y="401049"/>
            <a:ext cx="1453667" cy="359228"/>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lang="zh-CN" altLang="en-US" sz="2400"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800" b="1" dirty="0">
                <a:latin typeface="Arial Black" panose="020B0A04020102020204" pitchFamily="34" charset="0"/>
                <a:ea typeface="微软雅黑" panose="020B0503020204020204" pitchFamily="34" charset="-122"/>
              </a:rPr>
              <a:t>1</a:t>
            </a:r>
            <a:endParaRPr lang="zh-CN" altLang="en-US" sz="1800" b="1" dirty="0">
              <a:latin typeface="Arial Black" panose="020B0A04020102020204" pitchFamily="34" charset="0"/>
              <a:ea typeface="微软雅黑" panose="020B0503020204020204" pitchFamily="34" charset="-122"/>
            </a:endParaRPr>
          </a:p>
        </p:txBody>
      </p:sp>
      <p:grpSp>
        <p:nvGrpSpPr>
          <p:cNvPr id="16" name="组合 15">
            <a:extLst>
              <a:ext uri="{FF2B5EF4-FFF2-40B4-BE49-F238E27FC236}">
                <a16:creationId xmlns:a16="http://schemas.microsoft.com/office/drawing/2014/main" id="{FDECBDA7-2852-4C3A-AA5F-C89B9A627733}"/>
              </a:ext>
            </a:extLst>
          </p:cNvPr>
          <p:cNvGrpSpPr/>
          <p:nvPr/>
        </p:nvGrpSpPr>
        <p:grpSpPr>
          <a:xfrm>
            <a:off x="554827" y="1729054"/>
            <a:ext cx="8034347" cy="988412"/>
            <a:chOff x="739769" y="3139590"/>
            <a:chExt cx="10712462" cy="1317881"/>
          </a:xfrm>
        </p:grpSpPr>
        <p:sp>
          <p:nvSpPr>
            <p:cNvPr id="12" name="矩形 11">
              <a:extLst>
                <a:ext uri="{FF2B5EF4-FFF2-40B4-BE49-F238E27FC236}">
                  <a16:creationId xmlns:a16="http://schemas.microsoft.com/office/drawing/2014/main" id="{8D7B28C5-EBA1-4C94-8573-654BC38353AB}"/>
                </a:ext>
              </a:extLst>
            </p:cNvPr>
            <p:cNvSpPr/>
            <p:nvPr/>
          </p:nvSpPr>
          <p:spPr>
            <a:xfrm>
              <a:off x="2900080" y="3149743"/>
              <a:ext cx="8552151" cy="1307728"/>
            </a:xfrm>
            <a:prstGeom prst="rect">
              <a:avLst/>
            </a:prstGeom>
            <a:solidFill>
              <a:schemeClr val="accent5">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pic>
          <p:nvPicPr>
            <p:cNvPr id="3" name="图片 2">
              <a:extLst>
                <a:ext uri="{FF2B5EF4-FFF2-40B4-BE49-F238E27FC236}">
                  <a16:creationId xmlns:a16="http://schemas.microsoft.com/office/drawing/2014/main" id="{029E6FA3-3020-4BE0-9AD6-9065092347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769" y="3139591"/>
              <a:ext cx="2338322" cy="1307728"/>
            </a:xfrm>
            <a:prstGeom prst="rect">
              <a:avLst/>
            </a:prstGeom>
            <a:effectLst>
              <a:outerShdw blurRad="50800" dist="38100" dir="2700000" algn="tl" rotWithShape="0">
                <a:prstClr val="black">
                  <a:alpha val="40000"/>
                </a:prstClr>
              </a:outerShdw>
            </a:effectLst>
          </p:spPr>
        </p:pic>
        <p:grpSp>
          <p:nvGrpSpPr>
            <p:cNvPr id="11" name="组合 10">
              <a:extLst>
                <a:ext uri="{FF2B5EF4-FFF2-40B4-BE49-F238E27FC236}">
                  <a16:creationId xmlns:a16="http://schemas.microsoft.com/office/drawing/2014/main" id="{CEC3BF5C-6768-493B-8387-C845C64D46CC}"/>
                </a:ext>
              </a:extLst>
            </p:cNvPr>
            <p:cNvGrpSpPr/>
            <p:nvPr/>
          </p:nvGrpSpPr>
          <p:grpSpPr>
            <a:xfrm>
              <a:off x="3377366" y="3139590"/>
              <a:ext cx="7709108" cy="915623"/>
              <a:chOff x="3807670" y="2948104"/>
              <a:chExt cx="7709108" cy="915623"/>
            </a:xfrm>
          </p:grpSpPr>
          <p:sp>
            <p:nvSpPr>
              <p:cNvPr id="4" name="文本框 3">
                <a:extLst>
                  <a:ext uri="{FF2B5EF4-FFF2-40B4-BE49-F238E27FC236}">
                    <a16:creationId xmlns:a16="http://schemas.microsoft.com/office/drawing/2014/main" id="{F3322CED-B4C0-4E4D-AC85-7A9DE4AE89BA}"/>
                  </a:ext>
                </a:extLst>
              </p:cNvPr>
              <p:cNvSpPr txBox="1"/>
              <p:nvPr/>
            </p:nvSpPr>
            <p:spPr>
              <a:xfrm>
                <a:off x="3807670" y="2948104"/>
                <a:ext cx="541467" cy="800218"/>
              </a:xfrm>
              <a:prstGeom prst="rect">
                <a:avLst/>
              </a:prstGeom>
              <a:noFill/>
            </p:spPr>
            <p:txBody>
              <a:bodyPr wrap="square" rtlCol="0">
                <a:spAutoFit/>
              </a:bodyPr>
              <a:lstStyle/>
              <a:p>
                <a:r>
                  <a:rPr lang="zh-CN" altLang="en-US" sz="3300" b="1" dirty="0">
                    <a:solidFill>
                      <a:srgbClr val="1F487C"/>
                    </a:solidFill>
                    <a:latin typeface="Arial Black" panose="020B0A04020102020204" pitchFamily="34" charset="0"/>
                  </a:rPr>
                  <a:t>“</a:t>
                </a:r>
              </a:p>
            </p:txBody>
          </p:sp>
          <p:sp>
            <p:nvSpPr>
              <p:cNvPr id="9" name="文本框 8">
                <a:extLst>
                  <a:ext uri="{FF2B5EF4-FFF2-40B4-BE49-F238E27FC236}">
                    <a16:creationId xmlns:a16="http://schemas.microsoft.com/office/drawing/2014/main" id="{D98AFF1F-70DB-49FA-B1D1-895446842648}"/>
                  </a:ext>
                </a:extLst>
              </p:cNvPr>
              <p:cNvSpPr txBox="1"/>
              <p:nvPr/>
            </p:nvSpPr>
            <p:spPr>
              <a:xfrm>
                <a:off x="10975311" y="2948104"/>
                <a:ext cx="541467" cy="800218"/>
              </a:xfrm>
              <a:prstGeom prst="rect">
                <a:avLst/>
              </a:prstGeom>
              <a:noFill/>
            </p:spPr>
            <p:txBody>
              <a:bodyPr wrap="square" rtlCol="0">
                <a:spAutoFit/>
              </a:bodyPr>
              <a:lstStyle/>
              <a:p>
                <a:r>
                  <a:rPr lang="zh-CN" altLang="en-US" sz="3300" b="1" dirty="0">
                    <a:solidFill>
                      <a:srgbClr val="1F487C"/>
                    </a:solidFill>
                    <a:latin typeface="Arial Black" panose="020B0A04020102020204" pitchFamily="34" charset="0"/>
                  </a:rPr>
                  <a:t>”</a:t>
                </a:r>
              </a:p>
            </p:txBody>
          </p:sp>
          <p:sp>
            <p:nvSpPr>
              <p:cNvPr id="5" name="文本框 4">
                <a:extLst>
                  <a:ext uri="{FF2B5EF4-FFF2-40B4-BE49-F238E27FC236}">
                    <a16:creationId xmlns:a16="http://schemas.microsoft.com/office/drawing/2014/main" id="{6DAC6852-4228-4696-B2AC-ECB5DE5E4777}"/>
                  </a:ext>
                </a:extLst>
              </p:cNvPr>
              <p:cNvSpPr txBox="1"/>
              <p:nvPr/>
            </p:nvSpPr>
            <p:spPr>
              <a:xfrm>
                <a:off x="4127203" y="3360513"/>
                <a:ext cx="7070043" cy="503214"/>
              </a:xfrm>
              <a:prstGeom prst="rect">
                <a:avLst/>
              </a:prstGeom>
              <a:noFill/>
            </p:spPr>
            <p:txBody>
              <a:bodyPr wrap="square" rtlCol="0">
                <a:spAutoFit/>
              </a:bodyPr>
              <a:lstStyle/>
              <a:p>
                <a:pPr>
                  <a:lnSpc>
                    <a:spcPct val="150000"/>
                  </a:lnSpc>
                </a:pPr>
                <a:r>
                  <a:rPr lang="zh-CN" altLang="zh-CN" sz="1400" dirty="0">
                    <a:latin typeface="微软雅黑" panose="020B0503020204020204" pitchFamily="34" charset="-122"/>
                    <a:ea typeface="微软雅黑" panose="020B0503020204020204" pitchFamily="34" charset="-122"/>
                  </a:rPr>
                  <a:t>世界上</a:t>
                </a:r>
                <a:r>
                  <a:rPr lang="zh-CN" altLang="zh-CN" sz="1400" b="1" dirty="0">
                    <a:solidFill>
                      <a:srgbClr val="C12526"/>
                    </a:solidFill>
                    <a:latin typeface="微软雅黑" panose="020B0503020204020204" pitchFamily="34" charset="-122"/>
                    <a:ea typeface="微软雅黑" panose="020B0503020204020204" pitchFamily="34" charset="-122"/>
                  </a:rPr>
                  <a:t>超</a:t>
                </a:r>
                <a:r>
                  <a:rPr lang="en-US" altLang="zh-CN" sz="1400" b="1" dirty="0">
                    <a:solidFill>
                      <a:srgbClr val="C12526"/>
                    </a:solidFill>
                    <a:latin typeface="微软雅黑" panose="020B0503020204020204" pitchFamily="34" charset="-122"/>
                    <a:ea typeface="微软雅黑" panose="020B0503020204020204" pitchFamily="34" charset="-122"/>
                  </a:rPr>
                  <a:t>30%</a:t>
                </a:r>
                <a:r>
                  <a:rPr lang="zh-CN" altLang="zh-CN" sz="1400" dirty="0">
                    <a:latin typeface="微软雅黑" panose="020B0503020204020204" pitchFamily="34" charset="-122"/>
                    <a:ea typeface="微软雅黑" panose="020B0503020204020204" pitchFamily="34" charset="-122"/>
                  </a:rPr>
                  <a:t>的疾病是可以通过信息的沟通进而促进治疗效果的。</a:t>
                </a:r>
                <a:endParaRPr lang="zh-CN" altLang="en-US" sz="1400" dirty="0">
                  <a:latin typeface="微软雅黑" panose="020B0503020204020204" pitchFamily="34" charset="-122"/>
                  <a:ea typeface="微软雅黑" panose="020B0503020204020204" pitchFamily="34" charset="-122"/>
                </a:endParaRPr>
              </a:p>
            </p:txBody>
          </p:sp>
        </p:grpSp>
      </p:grpSp>
      <p:grpSp>
        <p:nvGrpSpPr>
          <p:cNvPr id="13" name="组合 12">
            <a:extLst>
              <a:ext uri="{FF2B5EF4-FFF2-40B4-BE49-F238E27FC236}">
                <a16:creationId xmlns:a16="http://schemas.microsoft.com/office/drawing/2014/main" id="{A37510F4-973E-4F44-B217-94EA198361E2}"/>
              </a:ext>
            </a:extLst>
          </p:cNvPr>
          <p:cNvGrpSpPr/>
          <p:nvPr/>
        </p:nvGrpSpPr>
        <p:grpSpPr>
          <a:xfrm>
            <a:off x="554825" y="3263639"/>
            <a:ext cx="1396536" cy="1931579"/>
            <a:chOff x="708991" y="2870541"/>
            <a:chExt cx="1862048" cy="2575439"/>
          </a:xfrm>
        </p:grpSpPr>
        <p:pic>
          <p:nvPicPr>
            <p:cNvPr id="6" name="图片 5">
              <a:extLst>
                <a:ext uri="{FF2B5EF4-FFF2-40B4-BE49-F238E27FC236}">
                  <a16:creationId xmlns:a16="http://schemas.microsoft.com/office/drawing/2014/main" id="{2BD86842-9110-4BBE-B928-4E54D6389E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500" y="2870541"/>
              <a:ext cx="1297413" cy="1805998"/>
            </a:xfrm>
            <a:prstGeom prst="ellipse">
              <a:avLst/>
            </a:prstGeom>
            <a:effectLst>
              <a:outerShdw blurRad="50800" dist="38100" dir="2700000" algn="tl" rotWithShape="0">
                <a:prstClr val="black">
                  <a:alpha val="40000"/>
                </a:prstClr>
              </a:outerShdw>
            </a:effectLst>
          </p:spPr>
        </p:pic>
        <p:sp>
          <p:nvSpPr>
            <p:cNvPr id="7" name="矩形 6">
              <a:extLst>
                <a:ext uri="{FF2B5EF4-FFF2-40B4-BE49-F238E27FC236}">
                  <a16:creationId xmlns:a16="http://schemas.microsoft.com/office/drawing/2014/main" id="{733CE9C6-D947-49D0-AC22-A8C94528D99D}"/>
                </a:ext>
              </a:extLst>
            </p:cNvPr>
            <p:cNvSpPr/>
            <p:nvPr/>
          </p:nvSpPr>
          <p:spPr>
            <a:xfrm>
              <a:off x="708991" y="4676539"/>
              <a:ext cx="1862048" cy="769441"/>
            </a:xfrm>
            <a:prstGeom prst="rect">
              <a:avLst/>
            </a:prstGeom>
          </p:spPr>
          <p:txBody>
            <a:bodyPr wrap="none">
              <a:spAutoFit/>
            </a:bodyPr>
            <a:lstStyle/>
            <a:p>
              <a:pPr algn="ctr"/>
              <a:r>
                <a:rPr lang="en-US" altLang="zh-CN" sz="1050" dirty="0" err="1">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rPr>
                <a:t>Icek</a:t>
              </a:r>
              <a:r>
                <a:rPr lang="en-US" altLang="zh-CN" sz="1050" dirty="0">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050" dirty="0" err="1">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rPr>
                <a:t>Ajzen</a:t>
              </a:r>
              <a:endParaRPr lang="en-US" altLang="zh-CN" sz="1050" dirty="0">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en-US" altLang="zh-CN" sz="1050" dirty="0">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rPr>
                <a:t>1988-1991</a:t>
              </a:r>
            </a:p>
            <a:p>
              <a:pPr algn="ctr"/>
              <a:r>
                <a:rPr lang="zh-CN" altLang="en-US" sz="1050" dirty="0">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rPr>
                <a:t>理性行为理论提出者</a:t>
              </a:r>
            </a:p>
          </p:txBody>
        </p:sp>
      </p:grpSp>
      <p:sp>
        <p:nvSpPr>
          <p:cNvPr id="10" name="矩形 9">
            <a:extLst>
              <a:ext uri="{FF2B5EF4-FFF2-40B4-BE49-F238E27FC236}">
                <a16:creationId xmlns:a16="http://schemas.microsoft.com/office/drawing/2014/main" id="{EA71931E-8EEC-4E99-A613-E17A934DA941}"/>
              </a:ext>
            </a:extLst>
          </p:cNvPr>
          <p:cNvSpPr/>
          <p:nvPr/>
        </p:nvSpPr>
        <p:spPr>
          <a:xfrm>
            <a:off x="2017495" y="3010158"/>
            <a:ext cx="6571680" cy="1023742"/>
          </a:xfrm>
          <a:prstGeom prst="rect">
            <a:avLst/>
          </a:prstGeom>
        </p:spPr>
        <p:txBody>
          <a:bodyPr wrap="square">
            <a:spAutoFit/>
          </a:bodyPr>
          <a:lstStyle/>
          <a:p>
            <a:pPr marL="214308" indent="-214308">
              <a:lnSpc>
                <a:spcPct val="150000"/>
              </a:lnSpc>
              <a:buFont typeface="Arial" panose="020B0604020202020204" pitchFamily="34" charset="0"/>
              <a:buChar char="•"/>
            </a:pPr>
            <a:r>
              <a:rPr lang="zh-CN"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在进行一项关于理性行为的研究时，发现了语言说服的神奇效力，他们提出通过语言沟通带来的说服可以实现受众态度的改变进而能够影响个体行为。</a:t>
            </a:r>
            <a:endPar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marL="214308" indent="-214308">
              <a:lnSpc>
                <a:spcPct val="150000"/>
              </a:lnSpc>
              <a:buFont typeface="Arial" panose="020B0604020202020204" pitchFamily="34" charset="0"/>
              <a:buChar char="•"/>
            </a:pPr>
            <a:r>
              <a:rPr lang="zh-CN"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这就要求就健康信息在</a:t>
            </a:r>
            <a:r>
              <a:rPr lang="zh-CN" altLang="zh-CN" sz="14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文本内容</a:t>
            </a:r>
            <a:r>
              <a:rPr lang="zh-CN"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上采用适当的</a:t>
            </a:r>
            <a:r>
              <a:rPr lang="zh-CN" altLang="zh-CN" sz="14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说服策略</a:t>
            </a: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400"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66182A54-5702-434B-AE67-6E38580C66A5}"/>
              </a:ext>
            </a:extLst>
          </p:cNvPr>
          <p:cNvSpPr/>
          <p:nvPr/>
        </p:nvSpPr>
        <p:spPr>
          <a:xfrm>
            <a:off x="2029524" y="4151238"/>
            <a:ext cx="6705186" cy="1925399"/>
          </a:xfrm>
          <a:prstGeom prst="rect">
            <a:avLst/>
          </a:prstGeom>
        </p:spPr>
        <p:txBody>
          <a:bodyPr wrap="square">
            <a:spAutoFit/>
          </a:bodyPr>
          <a:lstStyle/>
          <a:p>
            <a:pPr marL="214308" indent="-214308">
              <a:lnSpc>
                <a:spcPct val="150000"/>
              </a:lnSpc>
              <a:buFont typeface="Arial" panose="020B0604020202020204" pitchFamily="34" charset="0"/>
              <a:buChar char="•"/>
            </a:pPr>
            <a:r>
              <a:rPr lang="zh-CN" altLang="zh-CN" sz="1350" dirty="0">
                <a:latin typeface="微软雅黑" panose="020B0503020204020204" pitchFamily="34" charset="-122"/>
                <a:ea typeface="微软雅黑" panose="020B0503020204020204" pitchFamily="34" charset="-122"/>
              </a:rPr>
              <a:t>本文根据</a:t>
            </a:r>
            <a:r>
              <a:rPr lang="en-US" altLang="zh-CN" sz="1350" dirty="0">
                <a:latin typeface="微软雅黑" panose="020B0503020204020204" pitchFamily="34" charset="-122"/>
                <a:ea typeface="微软雅黑" panose="020B0503020204020204" pitchFamily="34" charset="-122"/>
              </a:rPr>
              <a:t>Ahluwalia</a:t>
            </a:r>
            <a:r>
              <a:rPr lang="zh-CN" altLang="zh-CN" sz="1350" dirty="0">
                <a:latin typeface="微软雅黑" panose="020B0503020204020204" pitchFamily="34" charset="-122"/>
                <a:ea typeface="微软雅黑" panose="020B0503020204020204" pitchFamily="34" charset="-122"/>
              </a:rPr>
              <a:t>等人的研究，将说服策略分为</a:t>
            </a:r>
            <a:r>
              <a:rPr lang="zh-CN" altLang="zh-CN" sz="1350" b="1" dirty="0">
                <a:latin typeface="微软雅黑" panose="020B0503020204020204" pitchFamily="34" charset="-122"/>
                <a:ea typeface="微软雅黑" panose="020B0503020204020204" pitchFamily="34" charset="-122"/>
              </a:rPr>
              <a:t>反驳型</a:t>
            </a:r>
            <a:r>
              <a:rPr lang="zh-CN" altLang="zh-CN" sz="1350" dirty="0">
                <a:latin typeface="微软雅黑" panose="020B0503020204020204" pitchFamily="34" charset="-122"/>
                <a:ea typeface="微软雅黑" panose="020B0503020204020204" pitchFamily="34" charset="-122"/>
              </a:rPr>
              <a:t>和</a:t>
            </a:r>
            <a:r>
              <a:rPr lang="zh-CN" altLang="zh-CN" sz="1350" b="1" dirty="0">
                <a:latin typeface="微软雅黑" panose="020B0503020204020204" pitchFamily="34" charset="-122"/>
                <a:ea typeface="微软雅黑" panose="020B0503020204020204" pitchFamily="34" charset="-122"/>
              </a:rPr>
              <a:t>诊断型</a:t>
            </a:r>
            <a:r>
              <a:rPr lang="zh-CN" altLang="zh-CN" sz="1350" dirty="0">
                <a:latin typeface="微软雅黑" panose="020B0503020204020204" pitchFamily="34" charset="-122"/>
                <a:ea typeface="微软雅黑" panose="020B0503020204020204" pitchFamily="34" charset="-122"/>
              </a:rPr>
              <a:t>，探究不同说服策略对受众态度影响的差异。</a:t>
            </a:r>
            <a:endParaRPr lang="en-US" altLang="zh-CN" sz="1350" dirty="0">
              <a:latin typeface="微软雅黑" panose="020B0503020204020204" pitchFamily="34" charset="-122"/>
              <a:ea typeface="微软雅黑" panose="020B0503020204020204" pitchFamily="34" charset="-122"/>
            </a:endParaRPr>
          </a:p>
          <a:p>
            <a:pPr marL="214308" indent="-214308">
              <a:lnSpc>
                <a:spcPct val="150000"/>
              </a:lnSpc>
              <a:buFont typeface="Arial" panose="020B0604020202020204" pitchFamily="34" charset="0"/>
              <a:buChar char="•"/>
            </a:pPr>
            <a:r>
              <a:rPr lang="zh-CN" altLang="zh-CN" sz="1350" dirty="0">
                <a:latin typeface="微软雅黑" panose="020B0503020204020204" pitchFamily="34" charset="-122"/>
                <a:ea typeface="微软雅黑" panose="020B0503020204020204" pitchFamily="34" charset="-122"/>
              </a:rPr>
              <a:t>研究表明，提供</a:t>
            </a:r>
            <a:r>
              <a:rPr lang="zh-CN" altLang="zh-CN" sz="1350" b="1" dirty="0">
                <a:latin typeface="微软雅黑" panose="020B0503020204020204" pitchFamily="34" charset="-122"/>
                <a:ea typeface="微软雅黑" panose="020B0503020204020204" pitchFamily="34" charset="-122"/>
              </a:rPr>
              <a:t>有力证据</a:t>
            </a:r>
            <a:r>
              <a:rPr lang="zh-CN" altLang="zh-CN" sz="1350" dirty="0">
                <a:latin typeface="微软雅黑" panose="020B0503020204020204" pitchFamily="34" charset="-122"/>
                <a:ea typeface="微软雅黑" panose="020B0503020204020204" pitchFamily="34" charset="-122"/>
              </a:rPr>
              <a:t>能够增强信息的说服力。证据类型主要分为</a:t>
            </a:r>
            <a:r>
              <a:rPr lang="zh-CN" altLang="zh-CN" sz="1350" b="1" dirty="0">
                <a:latin typeface="微软雅黑" panose="020B0503020204020204" pitchFamily="34" charset="-122"/>
                <a:ea typeface="微软雅黑" panose="020B0503020204020204" pitchFamily="34" charset="-122"/>
              </a:rPr>
              <a:t>数据型</a:t>
            </a:r>
            <a:r>
              <a:rPr lang="zh-CN" altLang="zh-CN" sz="1350" dirty="0">
                <a:latin typeface="微软雅黑" panose="020B0503020204020204" pitchFamily="34" charset="-122"/>
                <a:ea typeface="微软雅黑" panose="020B0503020204020204" pitchFamily="34" charset="-122"/>
              </a:rPr>
              <a:t>和</a:t>
            </a:r>
            <a:r>
              <a:rPr lang="zh-CN" altLang="zh-CN" sz="1350" b="1" dirty="0">
                <a:latin typeface="微软雅黑" panose="020B0503020204020204" pitchFamily="34" charset="-122"/>
                <a:ea typeface="微软雅黑" panose="020B0503020204020204" pitchFamily="34" charset="-122"/>
              </a:rPr>
              <a:t>记叙型</a:t>
            </a:r>
            <a:r>
              <a:rPr lang="zh-CN" altLang="zh-CN" sz="1350" dirty="0">
                <a:latin typeface="微软雅黑" panose="020B0503020204020204" pitchFamily="34" charset="-122"/>
                <a:ea typeface="微软雅黑" panose="020B0503020204020204" pitchFamily="34" charset="-122"/>
              </a:rPr>
              <a:t>两种，分别强调具体的统计数据或生动的场景描述。</a:t>
            </a:r>
            <a:endParaRPr lang="en-US" altLang="zh-CN" sz="1350" dirty="0">
              <a:latin typeface="微软雅黑" panose="020B0503020204020204" pitchFamily="34" charset="-122"/>
              <a:ea typeface="微软雅黑" panose="020B0503020204020204" pitchFamily="34" charset="-122"/>
            </a:endParaRPr>
          </a:p>
          <a:p>
            <a:pPr marL="214308" indent="-214308">
              <a:lnSpc>
                <a:spcPct val="150000"/>
              </a:lnSpc>
              <a:buFont typeface="Arial" panose="020B0604020202020204" pitchFamily="34" charset="0"/>
              <a:buChar char="•"/>
            </a:pPr>
            <a:r>
              <a:rPr lang="zh-CN" altLang="zh-CN" sz="1350" dirty="0">
                <a:latin typeface="微软雅黑" panose="020B0503020204020204" pitchFamily="34" charset="-122"/>
                <a:ea typeface="微软雅黑" panose="020B0503020204020204" pitchFamily="34" charset="-122"/>
              </a:rPr>
              <a:t>除关注健康信息的文本内容外，本研究还</a:t>
            </a:r>
            <a:r>
              <a:rPr lang="zh-CN" altLang="en-US" sz="1350" dirty="0">
                <a:latin typeface="微软雅黑" panose="020B0503020204020204" pitchFamily="34" charset="-122"/>
                <a:ea typeface="微软雅黑" panose="020B0503020204020204" pitchFamily="34" charset="-122"/>
              </a:rPr>
              <a:t>从</a:t>
            </a:r>
            <a:r>
              <a:rPr lang="zh-CN" altLang="en-US" sz="1350" b="1" dirty="0">
                <a:latin typeface="微软雅黑" panose="020B0503020204020204" pitchFamily="34" charset="-122"/>
                <a:ea typeface="微软雅黑" panose="020B0503020204020204" pitchFamily="34" charset="-122"/>
              </a:rPr>
              <a:t>说服受众</a:t>
            </a:r>
            <a:r>
              <a:rPr lang="zh-CN" altLang="en-US" sz="1350" dirty="0">
                <a:latin typeface="微软雅黑" panose="020B0503020204020204" pitchFamily="34" charset="-122"/>
                <a:ea typeface="微软雅黑" panose="020B0503020204020204" pitchFamily="34" charset="-122"/>
              </a:rPr>
              <a:t>角度，</a:t>
            </a:r>
            <a:r>
              <a:rPr lang="zh-CN" altLang="zh-CN" sz="1350" dirty="0">
                <a:latin typeface="微软雅黑" panose="020B0503020204020204" pitchFamily="34" charset="-122"/>
                <a:ea typeface="微软雅黑" panose="020B0503020204020204" pitchFamily="34" charset="-122"/>
              </a:rPr>
              <a:t>考虑</a:t>
            </a:r>
            <a:r>
              <a:rPr lang="en-US" altLang="zh-CN" sz="1350" b="1" dirty="0">
                <a:latin typeface="微软雅黑" panose="020B0503020204020204" pitchFamily="34" charset="-122"/>
                <a:ea typeface="微软雅黑" panose="020B0503020204020204" pitchFamily="34" charset="-122"/>
              </a:rPr>
              <a:t>MBTI</a:t>
            </a:r>
            <a:r>
              <a:rPr lang="zh-CN" altLang="zh-CN" sz="1350" b="1" dirty="0">
                <a:latin typeface="微软雅黑" panose="020B0503020204020204" pitchFamily="34" charset="-122"/>
                <a:ea typeface="微软雅黑" panose="020B0503020204020204" pitchFamily="34" charset="-122"/>
              </a:rPr>
              <a:t>人格类型</a:t>
            </a:r>
            <a:r>
              <a:rPr lang="zh-CN" altLang="zh-CN" sz="1350" dirty="0">
                <a:latin typeface="微软雅黑" panose="020B0503020204020204" pitchFamily="34" charset="-122"/>
                <a:ea typeface="微软雅黑" panose="020B0503020204020204" pitchFamily="34" charset="-122"/>
              </a:rPr>
              <a:t>对于受众在说服策略、表达上的偏好以及在信息加工处理上的差异。</a:t>
            </a:r>
            <a:endParaRPr lang="zh-CN" altLang="en-US" sz="135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737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250" fill="hold"/>
                                        <p:tgtEl>
                                          <p:spTgt spid="13"/>
                                        </p:tgtEl>
                                        <p:attrNameLst>
                                          <p:attrName>ppt_w</p:attrName>
                                        </p:attrNameLst>
                                      </p:cBhvr>
                                      <p:tavLst>
                                        <p:tav tm="0">
                                          <p:val>
                                            <p:fltVal val="0"/>
                                          </p:val>
                                        </p:tav>
                                        <p:tav tm="100000">
                                          <p:val>
                                            <p:strVal val="#ppt_w"/>
                                          </p:val>
                                        </p:tav>
                                      </p:tavLst>
                                    </p:anim>
                                    <p:anim calcmode="lin" valueType="num">
                                      <p:cBhvr>
                                        <p:cTn id="13" dur="250" fill="hold"/>
                                        <p:tgtEl>
                                          <p:spTgt spid="13"/>
                                        </p:tgtEl>
                                        <p:attrNameLst>
                                          <p:attrName>ppt_h</p:attrName>
                                        </p:attrNameLst>
                                      </p:cBhvr>
                                      <p:tavLst>
                                        <p:tav tm="0">
                                          <p:val>
                                            <p:fltVal val="0"/>
                                          </p:val>
                                        </p:tav>
                                        <p:tav tm="100000">
                                          <p:val>
                                            <p:strVal val="#ppt_h"/>
                                          </p:val>
                                        </p:tav>
                                      </p:tavLst>
                                    </p:anim>
                                    <p:animEffect transition="in" filter="fade">
                                      <p:cBhvr>
                                        <p:cTn id="14" dur="250"/>
                                        <p:tgtEl>
                                          <p:spTgt spid="13"/>
                                        </p:tgtEl>
                                      </p:cBhvr>
                                    </p:animEffect>
                                  </p:childTnLst>
                                </p:cTn>
                              </p:par>
                            </p:childTnLst>
                          </p:cTn>
                        </p:par>
                        <p:par>
                          <p:cTn id="15" fill="hold">
                            <p:stCondLst>
                              <p:cond delay="250"/>
                            </p:stCondLst>
                            <p:childTnLst>
                              <p:par>
                                <p:cTn id="16" presetID="22" presetClass="entr" presetSubtype="8" fill="hold" nodeType="after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Effect transition="in" filter="wipe(left)">
                                      <p:cBhvr>
                                        <p:cTn id="18" dur="500"/>
                                        <p:tgtEl>
                                          <p:spTgt spid="10">
                                            <p:txEl>
                                              <p:pRg st="0" end="0"/>
                                            </p:txEl>
                                          </p:spTgt>
                                        </p:tgtEl>
                                      </p:cBhvr>
                                    </p:animEffect>
                                  </p:childTnLst>
                                </p:cTn>
                              </p:par>
                            </p:childTnLst>
                          </p:cTn>
                        </p:par>
                        <p:par>
                          <p:cTn id="19" fill="hold">
                            <p:stCondLst>
                              <p:cond delay="750"/>
                            </p:stCondLst>
                            <p:childTnLst>
                              <p:par>
                                <p:cTn id="20" presetID="22" presetClass="entr" presetSubtype="8" fill="hold" nodeType="afterEffect">
                                  <p:stCondLst>
                                    <p:cond delay="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wipe(left)">
                                      <p:cBhvr>
                                        <p:cTn id="22" dur="500"/>
                                        <p:tgtEl>
                                          <p:spTgt spid="10">
                                            <p:txEl>
                                              <p:pRg st="1" end="1"/>
                                            </p:txEl>
                                          </p:spTgt>
                                        </p:tgtEl>
                                      </p:cBhvr>
                                    </p:animEffect>
                                  </p:childTnLst>
                                </p:cTn>
                              </p:par>
                            </p:childTnLst>
                          </p:cTn>
                        </p:par>
                        <p:par>
                          <p:cTn id="23" fill="hold">
                            <p:stCondLst>
                              <p:cond delay="1250"/>
                            </p:stCondLst>
                            <p:childTnLst>
                              <p:par>
                                <p:cTn id="24" presetID="22" presetClass="entr" presetSubtype="8" fill="hold" nodeType="afterEffect">
                                  <p:stCondLst>
                                    <p:cond delay="0"/>
                                  </p:stCondLst>
                                  <p:childTnLst>
                                    <p:set>
                                      <p:cBhvr>
                                        <p:cTn id="25" dur="1" fill="hold">
                                          <p:stCondLst>
                                            <p:cond delay="0"/>
                                          </p:stCondLst>
                                        </p:cTn>
                                        <p:tgtEl>
                                          <p:spTgt spid="2">
                                            <p:txEl>
                                              <p:pRg st="0" end="0"/>
                                            </p:txEl>
                                          </p:spTgt>
                                        </p:tgtEl>
                                        <p:attrNameLst>
                                          <p:attrName>style.visibility</p:attrName>
                                        </p:attrNameLst>
                                      </p:cBhvr>
                                      <p:to>
                                        <p:strVal val="visible"/>
                                      </p:to>
                                    </p:set>
                                    <p:animEffect transition="in" filter="wipe(left)">
                                      <p:cBhvr>
                                        <p:cTn id="26" dur="500"/>
                                        <p:tgtEl>
                                          <p:spTgt spid="2">
                                            <p:txEl>
                                              <p:pRg st="0" end="0"/>
                                            </p:txEl>
                                          </p:spTgt>
                                        </p:tgtEl>
                                      </p:cBhvr>
                                    </p:animEffect>
                                  </p:childTnLst>
                                </p:cTn>
                              </p:par>
                            </p:childTnLst>
                          </p:cTn>
                        </p:par>
                        <p:par>
                          <p:cTn id="27" fill="hold">
                            <p:stCondLst>
                              <p:cond delay="1750"/>
                            </p:stCondLst>
                            <p:childTnLst>
                              <p:par>
                                <p:cTn id="28" presetID="22" presetClass="entr" presetSubtype="8" fill="hold" nodeType="afterEffect">
                                  <p:stCondLst>
                                    <p:cond delay="0"/>
                                  </p:stCondLst>
                                  <p:childTnLst>
                                    <p:set>
                                      <p:cBhvr>
                                        <p:cTn id="29" dur="1" fill="hold">
                                          <p:stCondLst>
                                            <p:cond delay="0"/>
                                          </p:stCondLst>
                                        </p:cTn>
                                        <p:tgtEl>
                                          <p:spTgt spid="2">
                                            <p:txEl>
                                              <p:pRg st="1" end="1"/>
                                            </p:txEl>
                                          </p:spTgt>
                                        </p:tgtEl>
                                        <p:attrNameLst>
                                          <p:attrName>style.visibility</p:attrName>
                                        </p:attrNameLst>
                                      </p:cBhvr>
                                      <p:to>
                                        <p:strVal val="visible"/>
                                      </p:to>
                                    </p:set>
                                    <p:animEffect transition="in" filter="wipe(left)">
                                      <p:cBhvr>
                                        <p:cTn id="30" dur="500"/>
                                        <p:tgtEl>
                                          <p:spTgt spid="2">
                                            <p:txEl>
                                              <p:pRg st="1" end="1"/>
                                            </p:txEl>
                                          </p:spTgt>
                                        </p:tgtEl>
                                      </p:cBhvr>
                                    </p:animEffect>
                                  </p:childTnLst>
                                </p:cTn>
                              </p:par>
                            </p:childTnLst>
                          </p:cTn>
                        </p:par>
                        <p:par>
                          <p:cTn id="31" fill="hold">
                            <p:stCondLst>
                              <p:cond delay="2250"/>
                            </p:stCondLst>
                            <p:childTnLst>
                              <p:par>
                                <p:cTn id="32" presetID="22" presetClass="entr" presetSubtype="8" fill="hold" nodeType="after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wipe(left)">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10072-55EA-45E6-A098-DC80FFF0EE53}"/>
              </a:ext>
            </a:extLst>
          </p:cNvPr>
          <p:cNvSpPr>
            <a:spLocks noGrp="1"/>
          </p:cNvSpPr>
          <p:nvPr>
            <p:ph type="title"/>
          </p:nvPr>
        </p:nvSpPr>
        <p:spPr>
          <a:xfrm>
            <a:off x="658148" y="1488289"/>
            <a:ext cx="2168013" cy="324512"/>
          </a:xfrm>
        </p:spPr>
        <p:txBody>
          <a:bodyPr>
            <a:noAutofit/>
          </a:bodyPr>
          <a:lstStyle/>
          <a:p>
            <a:r>
              <a:rPr lang="en-US" altLang="zh-CN" sz="3600" dirty="0">
                <a:latin typeface="Arial Black" panose="020B0A04020102020204" pitchFamily="34" charset="0"/>
              </a:rPr>
              <a:t>2</a:t>
            </a:r>
            <a:endParaRPr lang="zh-CN" altLang="en-US" sz="3600" dirty="0">
              <a:latin typeface="Arial Black" panose="020B0A04020102020204" pitchFamily="34" charset="0"/>
            </a:endParaRPr>
          </a:p>
        </p:txBody>
      </p:sp>
      <p:sp>
        <p:nvSpPr>
          <p:cNvPr id="4" name="文本占位符 3">
            <a:extLst>
              <a:ext uri="{FF2B5EF4-FFF2-40B4-BE49-F238E27FC236}">
                <a16:creationId xmlns:a16="http://schemas.microsoft.com/office/drawing/2014/main" id="{DC872A03-00F0-40F3-B79A-83AA910004CE}"/>
              </a:ext>
            </a:extLst>
          </p:cNvPr>
          <p:cNvSpPr>
            <a:spLocks noGrp="1"/>
          </p:cNvSpPr>
          <p:nvPr>
            <p:ph type="body" sz="quarter" idx="14"/>
          </p:nvPr>
        </p:nvSpPr>
        <p:spPr>
          <a:xfrm>
            <a:off x="1" y="1955649"/>
            <a:ext cx="9143999" cy="2162653"/>
          </a:xfrm>
        </p:spPr>
        <p:txBody>
          <a:bodyPr anchor="ctr" anchorCtr="0"/>
          <a:lstStyle/>
          <a:p>
            <a:pPr algn="ctr">
              <a:lnSpc>
                <a:spcPct val="100000"/>
              </a:lnSpc>
              <a:spcBef>
                <a:spcPts val="0"/>
              </a:spcBef>
            </a:pPr>
            <a:r>
              <a:rPr lang="zh-CN" altLang="en-US" b="1" dirty="0"/>
              <a:t>文献综述与研究假设</a:t>
            </a:r>
          </a:p>
        </p:txBody>
      </p:sp>
    </p:spTree>
    <p:extLst>
      <p:ext uri="{BB962C8B-B14F-4D97-AF65-F5344CB8AC3E}">
        <p14:creationId xmlns:p14="http://schemas.microsoft.com/office/powerpoint/2010/main" val="1721860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653796" y="566141"/>
            <a:ext cx="3523300" cy="458908"/>
          </a:xfrm>
          <a:prstGeom prst="rect">
            <a:avLst/>
          </a:prstGeom>
          <a:noFill/>
        </p:spPr>
        <p:txBody>
          <a:bodyPr wrap="square">
            <a:spAutoFit/>
          </a:bodyPr>
          <a:lstStyle/>
          <a:p>
            <a:pPr>
              <a:lnSpc>
                <a:spcPct val="150000"/>
              </a:lnSpc>
              <a:spcBef>
                <a:spcPts val="750"/>
              </a:spcBef>
              <a:defRPr/>
            </a:pPr>
            <a:r>
              <a:rPr lang="zh-CN" altLang="en-US" b="1" dirty="0">
                <a:solidFill>
                  <a:prstClr val="white"/>
                </a:solidFill>
                <a:latin typeface="微软雅黑" panose="020B0503020204020204" pitchFamily="34" charset="-122"/>
                <a:ea typeface="微软雅黑" panose="020B0503020204020204" pitchFamily="34" charset="-122"/>
              </a:rPr>
              <a:t>劝说性健康信息</a:t>
            </a:r>
          </a:p>
        </p:txBody>
      </p:sp>
      <p:sp>
        <p:nvSpPr>
          <p:cNvPr id="34" name="内容占位符 2">
            <a:extLst>
              <a:ext uri="{FF2B5EF4-FFF2-40B4-BE49-F238E27FC236}">
                <a16:creationId xmlns:a16="http://schemas.microsoft.com/office/drawing/2014/main" id="{EF733AE1-F875-4619-9EC2-661512017DA5}"/>
              </a:ext>
            </a:extLst>
          </p:cNvPr>
          <p:cNvSpPr txBox="1">
            <a:spLocks/>
          </p:cNvSpPr>
          <p:nvPr/>
        </p:nvSpPr>
        <p:spPr>
          <a:xfrm>
            <a:off x="200129" y="409321"/>
            <a:ext cx="1453667" cy="359228"/>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lang="zh-CN" altLang="en-US" sz="2400"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800" b="1" dirty="0">
                <a:latin typeface="Arial Black" panose="020B0A04020102020204" pitchFamily="34" charset="0"/>
                <a:ea typeface="微软雅黑" panose="020B0503020204020204" pitchFamily="34" charset="-122"/>
              </a:rPr>
              <a:t>2.1</a:t>
            </a:r>
            <a:endParaRPr lang="zh-CN" altLang="en-US" sz="1800" b="1" dirty="0">
              <a:latin typeface="Arial Black" panose="020B0A04020102020204" pitchFamily="34" charset="0"/>
              <a:ea typeface="微软雅黑" panose="020B0503020204020204" pitchFamily="34" charset="-122"/>
            </a:endParaRPr>
          </a:p>
        </p:txBody>
      </p:sp>
      <p:sp>
        <p:nvSpPr>
          <p:cNvPr id="38" name="矩形 37">
            <a:extLst>
              <a:ext uri="{FF2B5EF4-FFF2-40B4-BE49-F238E27FC236}">
                <a16:creationId xmlns:a16="http://schemas.microsoft.com/office/drawing/2014/main" id="{240C1C75-2661-4869-BF4A-C3EACEA41616}"/>
              </a:ext>
            </a:extLst>
          </p:cNvPr>
          <p:cNvSpPr/>
          <p:nvPr/>
        </p:nvSpPr>
        <p:spPr>
          <a:xfrm>
            <a:off x="567183" y="1273872"/>
            <a:ext cx="8009633" cy="678904"/>
          </a:xfrm>
          <a:prstGeom prst="rect">
            <a:avLst/>
          </a:prstGeom>
        </p:spPr>
        <p:txBody>
          <a:bodyPr wrap="square">
            <a:spAutoFit/>
          </a:bodyPr>
          <a:lstStyle/>
          <a:p>
            <a:pPr marL="214308" indent="-214308" algn="just">
              <a:lnSpc>
                <a:spcPct val="150000"/>
              </a:lnSpc>
              <a:spcBef>
                <a:spcPts val="450"/>
              </a:spcBef>
              <a:buFont typeface="Arial" panose="020B0604020202020204" pitchFamily="34" charset="0"/>
              <a:buChar char="•"/>
            </a:pPr>
            <a:r>
              <a:rPr lang="zh-CN" altLang="en-US" sz="1350" dirty="0">
                <a:latin typeface="微软雅黑" panose="020B0503020204020204" pitchFamily="34" charset="-122"/>
                <a:ea typeface="微软雅黑" panose="020B0503020204020204" pitchFamily="34" charset="-122"/>
              </a:rPr>
              <a:t>本文关注的</a:t>
            </a:r>
            <a:r>
              <a:rPr lang="zh-CN" altLang="en-US" sz="1350" b="1" dirty="0">
                <a:latin typeface="微软雅黑" panose="020B0503020204020204" pitchFamily="34" charset="-122"/>
                <a:ea typeface="微软雅黑" panose="020B0503020204020204" pitchFamily="34" charset="-122"/>
              </a:rPr>
              <a:t>健康信息</a:t>
            </a:r>
            <a:r>
              <a:rPr lang="zh-CN" altLang="en-US" sz="1350" dirty="0">
                <a:latin typeface="微软雅黑" panose="020B0503020204020204" pitchFamily="34" charset="-122"/>
                <a:ea typeface="微软雅黑" panose="020B0503020204020204" pitchFamily="34" charset="-122"/>
              </a:rPr>
              <a:t>均指的是已经验证为真的正确的健康信息，不包括非事实的错误或欺骗性信息，或没有得到明确证据的推测性信息等伪健康信息。</a:t>
            </a:r>
            <a:endParaRPr lang="en-US" altLang="zh-CN" sz="1350" dirty="0">
              <a:latin typeface="微软雅黑" panose="020B0503020204020204" pitchFamily="34" charset="-122"/>
              <a:ea typeface="微软雅黑" panose="020B0503020204020204" pitchFamily="34" charset="-122"/>
            </a:endParaRPr>
          </a:p>
        </p:txBody>
      </p:sp>
      <p:graphicFrame>
        <p:nvGraphicFramePr>
          <p:cNvPr id="6" name="表格 5">
            <a:extLst>
              <a:ext uri="{FF2B5EF4-FFF2-40B4-BE49-F238E27FC236}">
                <a16:creationId xmlns:a16="http://schemas.microsoft.com/office/drawing/2014/main" id="{4A0D56CB-B9C7-455A-8CB2-8ABE4A80DC51}"/>
              </a:ext>
            </a:extLst>
          </p:cNvPr>
          <p:cNvGraphicFramePr>
            <a:graphicFrameLocks noGrp="1"/>
          </p:cNvGraphicFramePr>
          <p:nvPr>
            <p:extLst>
              <p:ext uri="{D42A27DB-BD31-4B8C-83A1-F6EECF244321}">
                <p14:modId xmlns:p14="http://schemas.microsoft.com/office/powerpoint/2010/main" val="2431550830"/>
              </p:ext>
            </p:extLst>
          </p:nvPr>
        </p:nvGraphicFramePr>
        <p:xfrm>
          <a:off x="743621" y="2025913"/>
          <a:ext cx="7656756" cy="1341120"/>
        </p:xfrm>
        <a:graphic>
          <a:graphicData uri="http://schemas.openxmlformats.org/drawingml/2006/table">
            <a:tbl>
              <a:tblPr firstRow="1" bandRow="1">
                <a:tableStyleId>{3B4B98B0-60AC-42C2-AFA5-B58CD77FA1E5}</a:tableStyleId>
              </a:tblPr>
              <a:tblGrid>
                <a:gridCol w="1377086">
                  <a:extLst>
                    <a:ext uri="{9D8B030D-6E8A-4147-A177-3AD203B41FA5}">
                      <a16:colId xmlns:a16="http://schemas.microsoft.com/office/drawing/2014/main" val="275539411"/>
                    </a:ext>
                  </a:extLst>
                </a:gridCol>
                <a:gridCol w="3139835">
                  <a:extLst>
                    <a:ext uri="{9D8B030D-6E8A-4147-A177-3AD203B41FA5}">
                      <a16:colId xmlns:a16="http://schemas.microsoft.com/office/drawing/2014/main" val="232548155"/>
                    </a:ext>
                  </a:extLst>
                </a:gridCol>
                <a:gridCol w="3139835">
                  <a:extLst>
                    <a:ext uri="{9D8B030D-6E8A-4147-A177-3AD203B41FA5}">
                      <a16:colId xmlns:a16="http://schemas.microsoft.com/office/drawing/2014/main" val="3237904454"/>
                    </a:ext>
                  </a:extLst>
                </a:gridCol>
              </a:tblGrid>
              <a:tr h="255039">
                <a:tc>
                  <a:txBody>
                    <a:bodyPr/>
                    <a:lstStyle/>
                    <a:p>
                      <a:pPr algn="ct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作者</a:t>
                      </a:r>
                    </a:p>
                  </a:txBody>
                  <a:tcPr marL="68580" marR="68580" marT="34290" marB="34290" anchor="ctr"/>
                </a:tc>
                <a:tc>
                  <a:txBody>
                    <a:bodyPr/>
                    <a:lstStyle/>
                    <a:p>
                      <a:pPr algn="ct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划分依据</a:t>
                      </a:r>
                    </a:p>
                  </a:txBody>
                  <a:tcPr marL="68580" marR="68580" marT="34290" marB="34290" anchor="ctr"/>
                </a:tc>
                <a:tc>
                  <a:txBody>
                    <a:bodyPr/>
                    <a:lstStyle/>
                    <a:p>
                      <a:pPr algn="ct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健康信息类型</a:t>
                      </a:r>
                    </a:p>
                  </a:txBody>
                  <a:tcPr marL="68580" marR="68580" marT="34290" marB="34290" anchor="ctr"/>
                </a:tc>
                <a:extLst>
                  <a:ext uri="{0D108BD9-81ED-4DB2-BD59-A6C34878D82A}">
                    <a16:rowId xmlns:a16="http://schemas.microsoft.com/office/drawing/2014/main" val="2708792346"/>
                  </a:ext>
                </a:extLst>
              </a:tr>
              <a:tr h="267166">
                <a:tc>
                  <a:txBody>
                    <a:bodyPr/>
                    <a:lstStyle/>
                    <a:p>
                      <a:pPr algn="ctr"/>
                      <a:r>
                        <a:rPr lang="en-US" altLang="zh-CN" sz="1400" kern="1200" dirty="0">
                          <a:effectLst/>
                          <a:latin typeface="Times New Roman" panose="02020603050405020304" pitchFamily="18" charset="0"/>
                          <a:ea typeface="微软雅黑" panose="020B0503020204020204" pitchFamily="34" charset="-122"/>
                          <a:cs typeface="Times New Roman" panose="02020603050405020304" pitchFamily="18" charset="0"/>
                        </a:rPr>
                        <a:t>Rothman A J</a:t>
                      </a:r>
                      <a:endParaRPr lang="zh-CN" altLang="en-US" sz="1400" dirty="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34290" marB="34290" anchor="ctr"/>
                </a:tc>
                <a:tc>
                  <a:txBody>
                    <a:bodyPr/>
                    <a:lstStyle/>
                    <a:p>
                      <a:pPr algn="ct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信息框架理论</a:t>
                      </a:r>
                    </a:p>
                  </a:txBody>
                  <a:tcPr marL="68580" marR="68580" marT="34290" marB="34290" anchor="ctr"/>
                </a:tc>
                <a:tc>
                  <a:txBody>
                    <a:bodyPr/>
                    <a:lstStyle/>
                    <a:p>
                      <a:pPr algn="ctr"/>
                      <a:r>
                        <a:rPr lang="zh-CN" altLang="zh-CN" sz="1400" kern="1200" dirty="0">
                          <a:effectLst/>
                          <a:latin typeface="Times New Roman" panose="02020603050405020304" pitchFamily="18" charset="0"/>
                          <a:ea typeface="微软雅黑" panose="020B0503020204020204" pitchFamily="34" charset="-122"/>
                          <a:cs typeface="Times New Roman" panose="02020603050405020304" pitchFamily="18" charset="0"/>
                        </a:rPr>
                        <a:t>促进性健康信息和防御性健康信息</a:t>
                      </a:r>
                      <a:endParaRPr lang="zh-CN" altLang="en-US" sz="1400" dirty="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34290" marB="34290" anchor="ctr"/>
                </a:tc>
                <a:extLst>
                  <a:ext uri="{0D108BD9-81ED-4DB2-BD59-A6C34878D82A}">
                    <a16:rowId xmlns:a16="http://schemas.microsoft.com/office/drawing/2014/main" val="3885364296"/>
                  </a:ext>
                </a:extLst>
              </a:tr>
              <a:tr h="448042">
                <a:tc>
                  <a:txBody>
                    <a:bodyPr/>
                    <a:lstStyle/>
                    <a:p>
                      <a:pPr algn="ctr"/>
                      <a:r>
                        <a:rPr lang="zh-CN" altLang="zh-CN" sz="1400" kern="1200" dirty="0">
                          <a:effectLst/>
                          <a:latin typeface="Times New Roman" panose="02020603050405020304" pitchFamily="18" charset="0"/>
                          <a:ea typeface="微软雅黑" panose="020B0503020204020204" pitchFamily="34" charset="-122"/>
                          <a:cs typeface="Times New Roman" panose="02020603050405020304" pitchFamily="18" charset="0"/>
                        </a:rPr>
                        <a:t>宋士杰</a:t>
                      </a:r>
                      <a:endParaRPr lang="zh-CN" altLang="en-US" sz="1400" dirty="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34290" marB="34290" anchor="ctr"/>
                </a:tc>
                <a:tc>
                  <a:txBody>
                    <a:bodyPr/>
                    <a:lstStyle/>
                    <a:p>
                      <a:pPr algn="ctr"/>
                      <a:r>
                        <a:rPr lang="zh-CN" altLang="zh-CN" sz="1400" kern="1200" dirty="0">
                          <a:effectLst/>
                          <a:latin typeface="Times New Roman" panose="02020603050405020304" pitchFamily="18" charset="0"/>
                          <a:ea typeface="微软雅黑" panose="020B0503020204020204" pitchFamily="34" charset="-122"/>
                          <a:cs typeface="Times New Roman" panose="02020603050405020304" pitchFamily="18" charset="0"/>
                        </a:rPr>
                        <a:t>信息来源</a:t>
                      </a:r>
                      <a:endParaRPr lang="zh-CN" altLang="en-US" sz="1400" dirty="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34290" marB="34290" anchor="ctr"/>
                </a:tc>
                <a:tc>
                  <a:txBody>
                    <a:bodyPr/>
                    <a:lstStyle/>
                    <a:p>
                      <a:pPr algn="ctr"/>
                      <a:r>
                        <a:rPr lang="zh-CN" altLang="zh-CN" sz="1400" kern="1200" dirty="0">
                          <a:effectLst/>
                          <a:latin typeface="Times New Roman" panose="02020603050405020304" pitchFamily="18" charset="0"/>
                          <a:ea typeface="微软雅黑" panose="020B0503020204020204" pitchFamily="34" charset="-122"/>
                          <a:cs typeface="Times New Roman" panose="02020603050405020304" pitchFamily="18" charset="0"/>
                        </a:rPr>
                        <a:t>政府健康信息、商业网站健康信息和社会问答健康信息</a:t>
                      </a:r>
                      <a:endParaRPr lang="zh-CN" altLang="en-US" sz="1400" dirty="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34290" marB="34290" anchor="ctr"/>
                </a:tc>
                <a:extLst>
                  <a:ext uri="{0D108BD9-81ED-4DB2-BD59-A6C34878D82A}">
                    <a16:rowId xmlns:a16="http://schemas.microsoft.com/office/drawing/2014/main" val="477797926"/>
                  </a:ext>
                </a:extLst>
              </a:tr>
              <a:tr h="255039">
                <a:tc>
                  <a:txBody>
                    <a:bodyPr/>
                    <a:lstStyle/>
                    <a:p>
                      <a:pPr algn="ctr"/>
                      <a:r>
                        <a:rPr lang="zh-CN" altLang="zh-CN" sz="1400" kern="1200" dirty="0">
                          <a:effectLst/>
                          <a:latin typeface="Times New Roman" panose="02020603050405020304" pitchFamily="18" charset="0"/>
                          <a:ea typeface="微软雅黑" panose="020B0503020204020204" pitchFamily="34" charset="-122"/>
                          <a:cs typeface="Times New Roman" panose="02020603050405020304" pitchFamily="18" charset="0"/>
                        </a:rPr>
                        <a:t>田梅</a:t>
                      </a:r>
                      <a:endParaRPr lang="zh-CN" altLang="en-US" sz="1400" dirty="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34290" marB="34290" anchor="ctr"/>
                </a:tc>
                <a:tc>
                  <a:txBody>
                    <a:bodyPr/>
                    <a:lstStyle/>
                    <a:p>
                      <a:pPr algn="ct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健康行为</a:t>
                      </a:r>
                    </a:p>
                  </a:txBody>
                  <a:tcPr marL="68580" marR="68580" marT="34290" marB="34290" anchor="ctr"/>
                </a:tc>
                <a:tc>
                  <a:txBody>
                    <a:bodyPr/>
                    <a:lstStyle/>
                    <a:p>
                      <a:pPr algn="ctr"/>
                      <a:r>
                        <a:rPr lang="zh-CN" altLang="zh-CN" sz="1400" kern="1200" dirty="0">
                          <a:effectLst/>
                          <a:latin typeface="Times New Roman" panose="02020603050405020304" pitchFamily="18" charset="0"/>
                          <a:ea typeface="微软雅黑" panose="020B0503020204020204" pitchFamily="34" charset="-122"/>
                          <a:cs typeface="Times New Roman" panose="02020603050405020304" pitchFamily="18" charset="0"/>
                        </a:rPr>
                        <a:t>需求、搜寻、分享、采纳</a:t>
                      </a:r>
                      <a:endParaRPr lang="zh-CN" altLang="en-US" sz="1400" dirty="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34290" marB="34290" anchor="ctr"/>
                </a:tc>
                <a:extLst>
                  <a:ext uri="{0D108BD9-81ED-4DB2-BD59-A6C34878D82A}">
                    <a16:rowId xmlns:a16="http://schemas.microsoft.com/office/drawing/2014/main" val="1875539343"/>
                  </a:ext>
                </a:extLst>
              </a:tr>
            </a:tbl>
          </a:graphicData>
        </a:graphic>
      </p:graphicFrame>
      <p:sp>
        <p:nvSpPr>
          <p:cNvPr id="11" name="矩形 10">
            <a:extLst>
              <a:ext uri="{FF2B5EF4-FFF2-40B4-BE49-F238E27FC236}">
                <a16:creationId xmlns:a16="http://schemas.microsoft.com/office/drawing/2014/main" id="{CFAEBF7D-84D8-464F-A708-999ABF65CE7F}"/>
              </a:ext>
            </a:extLst>
          </p:cNvPr>
          <p:cNvSpPr/>
          <p:nvPr/>
        </p:nvSpPr>
        <p:spPr>
          <a:xfrm>
            <a:off x="567183" y="3440170"/>
            <a:ext cx="7928950" cy="678904"/>
          </a:xfrm>
          <a:prstGeom prst="rect">
            <a:avLst/>
          </a:prstGeom>
        </p:spPr>
        <p:txBody>
          <a:bodyPr wrap="square">
            <a:spAutoFit/>
          </a:bodyPr>
          <a:lstStyle/>
          <a:p>
            <a:pPr marL="214308" indent="-214308">
              <a:lnSpc>
                <a:spcPct val="150000"/>
              </a:lnSpc>
              <a:buFont typeface="Arial" panose="020B0604020202020204" pitchFamily="34" charset="0"/>
              <a:buChar char="•"/>
            </a:pPr>
            <a:r>
              <a:rPr lang="zh-CN" altLang="en-US" sz="1350" dirty="0">
                <a:latin typeface="微软雅黑" panose="020B0503020204020204" pitchFamily="34" charset="-122"/>
                <a:ea typeface="微软雅黑" panose="020B0503020204020204" pitchFamily="34" charset="-122"/>
              </a:rPr>
              <a:t>国家卫计委在</a:t>
            </a:r>
            <a:r>
              <a:rPr lang="en-US" altLang="zh-CN" sz="1350" dirty="0">
                <a:latin typeface="微软雅黑" panose="020B0503020204020204" pitchFamily="34" charset="-122"/>
                <a:ea typeface="微软雅黑" panose="020B0503020204020204" pitchFamily="34" charset="-122"/>
              </a:rPr>
              <a:t>《</a:t>
            </a:r>
            <a:r>
              <a:rPr lang="zh-CN" altLang="en-US" sz="1350" dirty="0">
                <a:latin typeface="微软雅黑" panose="020B0503020204020204" pitchFamily="34" charset="-122"/>
                <a:ea typeface="微软雅黑" panose="020B0503020204020204" pitchFamily="34" charset="-122"/>
              </a:rPr>
              <a:t>健康科普信息生成与传播指南</a:t>
            </a:r>
            <a:r>
              <a:rPr lang="en-US" altLang="zh-CN" sz="1350" dirty="0">
                <a:latin typeface="微软雅黑" panose="020B0503020204020204" pitchFamily="34" charset="-122"/>
                <a:ea typeface="微软雅黑" panose="020B0503020204020204" pitchFamily="34" charset="-122"/>
              </a:rPr>
              <a:t>》</a:t>
            </a:r>
            <a:r>
              <a:rPr lang="zh-CN" altLang="en-US" sz="1350" dirty="0">
                <a:latin typeface="微软雅黑" panose="020B0503020204020204" pitchFamily="34" charset="-122"/>
                <a:ea typeface="微软雅黑" panose="020B0503020204020204" pitchFamily="34" charset="-122"/>
              </a:rPr>
              <a:t>中指出，健康科普信息的信息内容和传播形式都应服从于预期的传播目的，因此本研究从</a:t>
            </a:r>
            <a:r>
              <a:rPr lang="zh-CN" altLang="en-US" sz="1350" b="1" dirty="0">
                <a:latin typeface="微软雅黑" panose="020B0503020204020204" pitchFamily="34" charset="-122"/>
                <a:ea typeface="微软雅黑" panose="020B0503020204020204" pitchFamily="34" charset="-122"/>
              </a:rPr>
              <a:t>信息传播目的</a:t>
            </a:r>
            <a:r>
              <a:rPr lang="zh-CN" altLang="en-US" sz="1350" dirty="0">
                <a:latin typeface="微软雅黑" panose="020B0503020204020204" pitchFamily="34" charset="-122"/>
                <a:ea typeface="微软雅黑" panose="020B0503020204020204" pitchFamily="34" charset="-122"/>
              </a:rPr>
              <a:t>角度对健康信息进行分类。</a:t>
            </a:r>
          </a:p>
        </p:txBody>
      </p:sp>
      <p:sp>
        <p:nvSpPr>
          <p:cNvPr id="7" name="矩形 6">
            <a:extLst>
              <a:ext uri="{FF2B5EF4-FFF2-40B4-BE49-F238E27FC236}">
                <a16:creationId xmlns:a16="http://schemas.microsoft.com/office/drawing/2014/main" id="{03EBCECF-59A9-4F8D-8D59-64FCDF55C6B0}"/>
              </a:ext>
            </a:extLst>
          </p:cNvPr>
          <p:cNvSpPr/>
          <p:nvPr/>
        </p:nvSpPr>
        <p:spPr>
          <a:xfrm>
            <a:off x="2346960" y="5645327"/>
            <a:ext cx="6149173" cy="990528"/>
          </a:xfrm>
          <a:prstGeom prst="rect">
            <a:avLst/>
          </a:prstGeom>
        </p:spPr>
        <p:txBody>
          <a:bodyPr wrap="square">
            <a:spAutoFit/>
          </a:bodyPr>
          <a:lstStyle/>
          <a:p>
            <a:pPr marL="214308" indent="-214308">
              <a:lnSpc>
                <a:spcPct val="150000"/>
              </a:lnSpc>
              <a:buFont typeface="Arial" panose="020B0604020202020204" pitchFamily="34" charset="0"/>
              <a:buChar char="•"/>
            </a:pPr>
            <a:r>
              <a:rPr lang="zh-CN" altLang="en-US" sz="1350" dirty="0">
                <a:latin typeface="微软雅黑" panose="020B0503020204020204" pitchFamily="34" charset="-122"/>
                <a:ea typeface="微软雅黑" panose="020B0503020204020204" pitchFamily="34" charset="-122"/>
              </a:rPr>
              <a:t>相比于告知性健康信息，</a:t>
            </a:r>
            <a:r>
              <a:rPr lang="zh-CN" altLang="en-US" sz="1350" b="1" dirty="0">
                <a:latin typeface="微软雅黑" panose="020B0503020204020204" pitchFamily="34" charset="-122"/>
                <a:ea typeface="微软雅黑" panose="020B0503020204020204" pitchFamily="34" charset="-122"/>
              </a:rPr>
              <a:t>劝说性健康信息</a:t>
            </a:r>
            <a:r>
              <a:rPr lang="zh-CN" altLang="en-US" sz="1350" dirty="0">
                <a:latin typeface="微软雅黑" panose="020B0503020204020204" pitchFamily="34" charset="-122"/>
                <a:ea typeface="微软雅黑" panose="020B0503020204020204" pitchFamily="34" charset="-122"/>
              </a:rPr>
              <a:t>对于提升全民健康素养，形成良好的健康习惯有着更为直接的影响。因此，本研究以劝说性健康信息这一常见的信息类型为主要研究对象，旨在提升</a:t>
            </a:r>
            <a:r>
              <a:rPr lang="zh-CN" altLang="en-US" sz="1350" b="1" dirty="0">
                <a:latin typeface="微软雅黑" panose="020B0503020204020204" pitchFamily="34" charset="-122"/>
                <a:ea typeface="微软雅黑" panose="020B0503020204020204" pitchFamily="34" charset="-122"/>
              </a:rPr>
              <a:t>劝说性健康信息的说服效果</a:t>
            </a:r>
            <a:r>
              <a:rPr lang="zh-CN" altLang="en-US" sz="1350" dirty="0">
                <a:latin typeface="微软雅黑" panose="020B0503020204020204" pitchFamily="34" charset="-122"/>
                <a:ea typeface="微软雅黑" panose="020B0503020204020204" pitchFamily="34" charset="-122"/>
              </a:rPr>
              <a:t>。</a:t>
            </a:r>
          </a:p>
        </p:txBody>
      </p:sp>
      <p:grpSp>
        <p:nvGrpSpPr>
          <p:cNvPr id="9" name="组合 8">
            <a:extLst>
              <a:ext uri="{FF2B5EF4-FFF2-40B4-BE49-F238E27FC236}">
                <a16:creationId xmlns:a16="http://schemas.microsoft.com/office/drawing/2014/main" id="{D2B15CDA-14D9-4C27-96FF-8BB6A5E9C948}"/>
              </a:ext>
            </a:extLst>
          </p:cNvPr>
          <p:cNvGrpSpPr/>
          <p:nvPr/>
        </p:nvGrpSpPr>
        <p:grpSpPr>
          <a:xfrm>
            <a:off x="2476258" y="4325983"/>
            <a:ext cx="5924119" cy="598473"/>
            <a:chOff x="3590716" y="1580107"/>
            <a:chExt cx="7898825" cy="972000"/>
          </a:xfrm>
        </p:grpSpPr>
        <p:sp>
          <p:nvSpPr>
            <p:cNvPr id="10" name="矩形: 圆角 9">
              <a:extLst>
                <a:ext uri="{FF2B5EF4-FFF2-40B4-BE49-F238E27FC236}">
                  <a16:creationId xmlns:a16="http://schemas.microsoft.com/office/drawing/2014/main" id="{12D91F24-668E-4D97-ACC6-009F8D9BA5FE}"/>
                </a:ext>
              </a:extLst>
            </p:cNvPr>
            <p:cNvSpPr/>
            <p:nvPr/>
          </p:nvSpPr>
          <p:spPr>
            <a:xfrm>
              <a:off x="5174428" y="1580107"/>
              <a:ext cx="6315113" cy="972000"/>
            </a:xfrm>
            <a:prstGeom prst="roundRect">
              <a:avLst/>
            </a:prstGeom>
            <a:noFill/>
            <a:ln>
              <a:solidFill>
                <a:srgbClr val="1F48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圆角 11">
              <a:extLst>
                <a:ext uri="{FF2B5EF4-FFF2-40B4-BE49-F238E27FC236}">
                  <a16:creationId xmlns:a16="http://schemas.microsoft.com/office/drawing/2014/main" id="{CB02F46A-8B5C-4855-99CD-7F171DC4FC24}"/>
                </a:ext>
              </a:extLst>
            </p:cNvPr>
            <p:cNvSpPr/>
            <p:nvPr/>
          </p:nvSpPr>
          <p:spPr>
            <a:xfrm>
              <a:off x="3590716" y="1580107"/>
              <a:ext cx="2003259" cy="972000"/>
            </a:xfrm>
            <a:prstGeom prst="roundRect">
              <a:avLst/>
            </a:pr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latin typeface="微软雅黑" panose="020B0503020204020204" pitchFamily="34" charset="-122"/>
                  <a:ea typeface="微软雅黑" panose="020B0503020204020204" pitchFamily="34" charset="-122"/>
                </a:rPr>
                <a:t>告知性健康信息</a:t>
              </a:r>
              <a:endParaRPr lang="zh-CN" altLang="en-US" sz="1350" b="1" dirty="0"/>
            </a:p>
          </p:txBody>
        </p:sp>
        <p:sp>
          <p:nvSpPr>
            <p:cNvPr id="13" name="矩形 12">
              <a:extLst>
                <a:ext uri="{FF2B5EF4-FFF2-40B4-BE49-F238E27FC236}">
                  <a16:creationId xmlns:a16="http://schemas.microsoft.com/office/drawing/2014/main" id="{D7937376-BC3E-43F6-A0CE-6B8A824800A7}"/>
                </a:ext>
              </a:extLst>
            </p:cNvPr>
            <p:cNvSpPr/>
            <p:nvPr/>
          </p:nvSpPr>
          <p:spPr>
            <a:xfrm>
              <a:off x="5725467" y="1656670"/>
              <a:ext cx="4984192" cy="818873"/>
            </a:xfrm>
            <a:prstGeom prst="rect">
              <a:avLst/>
            </a:prstGeom>
          </p:spPr>
          <p:txBody>
            <a:bodyPr wrap="square">
              <a:spAutoFit/>
            </a:bodyPr>
            <a:lstStyle/>
            <a:p>
              <a:pPr marL="214308" indent="-214308" algn="just">
                <a:spcBef>
                  <a:spcPts val="450"/>
                </a:spcBef>
                <a:buFont typeface="Arial" panose="020B0604020202020204" pitchFamily="34" charset="0"/>
                <a:buChar char="•"/>
              </a:pPr>
              <a:r>
                <a:rPr lang="zh-CN" altLang="en-US" sz="1350" dirty="0">
                  <a:latin typeface="微软雅黑" panose="020B0503020204020204" pitchFamily="34" charset="-122"/>
                  <a:ea typeface="微软雅黑" panose="020B0503020204020204" pitchFamily="34" charset="-122"/>
                </a:rPr>
                <a:t>以向受众提供信息为目的。</a:t>
              </a:r>
              <a:endParaRPr lang="en-US" altLang="zh-CN" sz="1350" dirty="0">
                <a:latin typeface="微软雅黑" panose="020B0503020204020204" pitchFamily="34" charset="-122"/>
                <a:ea typeface="微软雅黑" panose="020B0503020204020204" pitchFamily="34" charset="-122"/>
              </a:endParaRPr>
            </a:p>
            <a:p>
              <a:pPr marL="214308" indent="-214308" algn="just">
                <a:spcBef>
                  <a:spcPts val="450"/>
                </a:spcBef>
                <a:buFont typeface="Arial" panose="020B0604020202020204" pitchFamily="34" charset="0"/>
                <a:buChar char="•"/>
              </a:pPr>
              <a:r>
                <a:rPr lang="zh-CN" altLang="en-US" sz="1350" dirty="0">
                  <a:latin typeface="微软雅黑" panose="020B0503020204020204" pitchFamily="34" charset="-122"/>
                  <a:ea typeface="微软雅黑" panose="020B0503020204020204" pitchFamily="34" charset="-122"/>
                </a:rPr>
                <a:t>比如“糖尿病的发病原因及治疗方案”</a:t>
              </a:r>
              <a:endParaRPr lang="en-US" altLang="zh-CN" sz="1350" dirty="0">
                <a:latin typeface="微软雅黑" panose="020B0503020204020204" pitchFamily="34" charset="-122"/>
                <a:ea typeface="微软雅黑" panose="020B0503020204020204" pitchFamily="34" charset="-122"/>
              </a:endParaRPr>
            </a:p>
          </p:txBody>
        </p:sp>
      </p:grpSp>
      <p:grpSp>
        <p:nvGrpSpPr>
          <p:cNvPr id="14" name="组合 13">
            <a:extLst>
              <a:ext uri="{FF2B5EF4-FFF2-40B4-BE49-F238E27FC236}">
                <a16:creationId xmlns:a16="http://schemas.microsoft.com/office/drawing/2014/main" id="{ED230729-06C1-4574-8475-32AA714C9766}"/>
              </a:ext>
            </a:extLst>
          </p:cNvPr>
          <p:cNvGrpSpPr/>
          <p:nvPr/>
        </p:nvGrpSpPr>
        <p:grpSpPr>
          <a:xfrm>
            <a:off x="2476258" y="4985655"/>
            <a:ext cx="5924119" cy="598473"/>
            <a:chOff x="3590716" y="2662459"/>
            <a:chExt cx="7898825" cy="972000"/>
          </a:xfrm>
        </p:grpSpPr>
        <p:sp>
          <p:nvSpPr>
            <p:cNvPr id="15" name="矩形: 圆角 14">
              <a:extLst>
                <a:ext uri="{FF2B5EF4-FFF2-40B4-BE49-F238E27FC236}">
                  <a16:creationId xmlns:a16="http://schemas.microsoft.com/office/drawing/2014/main" id="{20337CFB-A9CB-493F-A3EF-372B890C0485}"/>
                </a:ext>
              </a:extLst>
            </p:cNvPr>
            <p:cNvSpPr/>
            <p:nvPr/>
          </p:nvSpPr>
          <p:spPr>
            <a:xfrm>
              <a:off x="5174428" y="2662459"/>
              <a:ext cx="6315113" cy="972000"/>
            </a:xfrm>
            <a:prstGeom prst="roundRect">
              <a:avLst/>
            </a:prstGeom>
            <a:noFill/>
            <a:ln>
              <a:solidFill>
                <a:srgbClr val="1F48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矩形: 圆角 15">
              <a:extLst>
                <a:ext uri="{FF2B5EF4-FFF2-40B4-BE49-F238E27FC236}">
                  <a16:creationId xmlns:a16="http://schemas.microsoft.com/office/drawing/2014/main" id="{DB92B844-B09E-4104-AB8D-C27077077491}"/>
                </a:ext>
              </a:extLst>
            </p:cNvPr>
            <p:cNvSpPr/>
            <p:nvPr/>
          </p:nvSpPr>
          <p:spPr>
            <a:xfrm>
              <a:off x="3590716" y="2662459"/>
              <a:ext cx="2003259" cy="972000"/>
            </a:xfrm>
            <a:prstGeom prst="roundRect">
              <a:avLst/>
            </a:pr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latin typeface="微软雅黑" panose="020B0503020204020204" pitchFamily="34" charset="-122"/>
                  <a:ea typeface="微软雅黑" panose="020B0503020204020204" pitchFamily="34" charset="-122"/>
                </a:rPr>
                <a:t>劝说性健康信息</a:t>
              </a:r>
              <a:endParaRPr lang="zh-CN" altLang="en-US" sz="1350" b="1" dirty="0"/>
            </a:p>
          </p:txBody>
        </p:sp>
        <p:sp>
          <p:nvSpPr>
            <p:cNvPr id="17" name="矩形 16">
              <a:extLst>
                <a:ext uri="{FF2B5EF4-FFF2-40B4-BE49-F238E27FC236}">
                  <a16:creationId xmlns:a16="http://schemas.microsoft.com/office/drawing/2014/main" id="{F4694A7B-5080-45DE-BB82-EB6296F581F6}"/>
                </a:ext>
              </a:extLst>
            </p:cNvPr>
            <p:cNvSpPr/>
            <p:nvPr/>
          </p:nvSpPr>
          <p:spPr>
            <a:xfrm>
              <a:off x="5730424" y="2683108"/>
              <a:ext cx="5651542" cy="818873"/>
            </a:xfrm>
            <a:prstGeom prst="rect">
              <a:avLst/>
            </a:prstGeom>
          </p:spPr>
          <p:txBody>
            <a:bodyPr wrap="square">
              <a:spAutoFit/>
            </a:bodyPr>
            <a:lstStyle/>
            <a:p>
              <a:pPr marL="214308" indent="-214308" algn="just">
                <a:spcBef>
                  <a:spcPts val="450"/>
                </a:spcBef>
                <a:buFont typeface="Arial" panose="020B0604020202020204" pitchFamily="34" charset="0"/>
                <a:buChar char="•"/>
              </a:pPr>
              <a:r>
                <a:rPr lang="zh-CN" altLang="en-US" sz="1350" dirty="0">
                  <a:latin typeface="微软雅黑" panose="020B0503020204020204" pitchFamily="34" charset="-122"/>
                  <a:ea typeface="微软雅黑" panose="020B0503020204020204" pitchFamily="34" charset="-122"/>
                </a:rPr>
                <a:t>以说服受众，改变其观点态度和行为习惯为目的。</a:t>
              </a:r>
              <a:endParaRPr lang="en-US" altLang="zh-CN" sz="1350" dirty="0">
                <a:latin typeface="微软雅黑" panose="020B0503020204020204" pitchFamily="34" charset="-122"/>
                <a:ea typeface="微软雅黑" panose="020B0503020204020204" pitchFamily="34" charset="-122"/>
              </a:endParaRPr>
            </a:p>
            <a:p>
              <a:pPr marL="214308" indent="-214308" algn="just">
                <a:spcBef>
                  <a:spcPts val="450"/>
                </a:spcBef>
                <a:buFont typeface="Arial" panose="020B0604020202020204" pitchFamily="34" charset="0"/>
                <a:buChar char="•"/>
              </a:pPr>
              <a:r>
                <a:rPr lang="zh-CN" altLang="en-US" sz="1350" dirty="0">
                  <a:latin typeface="微软雅黑" panose="020B0503020204020204" pitchFamily="34" charset="-122"/>
                  <a:ea typeface="微软雅黑" panose="020B0503020204020204" pitchFamily="34" charset="-122"/>
                </a:rPr>
                <a:t>比如“建议加强运动，预防糖尿病”。</a:t>
              </a:r>
              <a:endParaRPr lang="en-US" altLang="zh-CN" sz="1350" dirty="0">
                <a:latin typeface="微软雅黑" panose="020B0503020204020204" pitchFamily="34" charset="-122"/>
                <a:ea typeface="微软雅黑" panose="020B0503020204020204" pitchFamily="34" charset="-122"/>
              </a:endParaRPr>
            </a:p>
          </p:txBody>
        </p:sp>
      </p:grpSp>
      <p:grpSp>
        <p:nvGrpSpPr>
          <p:cNvPr id="18" name="组合 17">
            <a:extLst>
              <a:ext uri="{FF2B5EF4-FFF2-40B4-BE49-F238E27FC236}">
                <a16:creationId xmlns:a16="http://schemas.microsoft.com/office/drawing/2014/main" id="{C1E410FB-B0C0-47F3-94F4-9D6E58AD5454}"/>
              </a:ext>
            </a:extLst>
          </p:cNvPr>
          <p:cNvGrpSpPr/>
          <p:nvPr/>
        </p:nvGrpSpPr>
        <p:grpSpPr>
          <a:xfrm>
            <a:off x="824304" y="4468920"/>
            <a:ext cx="1166854" cy="2067280"/>
            <a:chOff x="1181761" y="1456526"/>
            <a:chExt cx="1712260" cy="3033563"/>
          </a:xfrm>
        </p:grpSpPr>
        <p:pic>
          <p:nvPicPr>
            <p:cNvPr id="19" name="图片 18">
              <a:extLst>
                <a:ext uri="{FF2B5EF4-FFF2-40B4-BE49-F238E27FC236}">
                  <a16:creationId xmlns:a16="http://schemas.microsoft.com/office/drawing/2014/main" id="{1EE95F52-5483-4522-B59B-0F226BDE42F8}"/>
                </a:ext>
              </a:extLst>
            </p:cNvPr>
            <p:cNvPicPr>
              <a:picLocks noChangeAspect="1"/>
            </p:cNvPicPr>
            <p:nvPr/>
          </p:nvPicPr>
          <p:blipFill rotWithShape="1">
            <a:blip r:embed="rId3">
              <a:extLst>
                <a:ext uri="{28A0092B-C50C-407E-A947-70E740481C1C}">
                  <a14:useLocalDpi xmlns:a14="http://schemas.microsoft.com/office/drawing/2010/main" val="0"/>
                </a:ext>
              </a:extLst>
            </a:blip>
            <a:srcRect b="4794"/>
            <a:stretch/>
          </p:blipFill>
          <p:spPr>
            <a:xfrm>
              <a:off x="1181761" y="1456526"/>
              <a:ext cx="1712260" cy="2250105"/>
            </a:xfrm>
            <a:prstGeom prst="ellipse">
              <a:avLst/>
            </a:prstGeom>
            <a:effectLst>
              <a:outerShdw blurRad="50800" dist="38100" dir="2700000" algn="tl" rotWithShape="0">
                <a:prstClr val="black">
                  <a:alpha val="40000"/>
                </a:prstClr>
              </a:outerShdw>
            </a:effectLst>
          </p:spPr>
        </p:pic>
        <p:sp>
          <p:nvSpPr>
            <p:cNvPr id="20" name="矩形 19">
              <a:extLst>
                <a:ext uri="{FF2B5EF4-FFF2-40B4-BE49-F238E27FC236}">
                  <a16:creationId xmlns:a16="http://schemas.microsoft.com/office/drawing/2014/main" id="{257F74A4-78C9-4CF1-94E1-2B1A600D38CA}"/>
                </a:ext>
              </a:extLst>
            </p:cNvPr>
            <p:cNvSpPr/>
            <p:nvPr/>
          </p:nvSpPr>
          <p:spPr>
            <a:xfrm>
              <a:off x="1330524" y="3720648"/>
              <a:ext cx="1502977" cy="769441"/>
            </a:xfrm>
            <a:prstGeom prst="rect">
              <a:avLst/>
            </a:prstGeom>
          </p:spPr>
          <p:txBody>
            <a:bodyPr wrap="none">
              <a:spAutoFit/>
            </a:bodyPr>
            <a:lstStyle/>
            <a:p>
              <a:pPr algn="ctr"/>
              <a:r>
                <a:rPr lang="en-US" altLang="zh-CN" sz="1050" dirty="0">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rPr>
                <a:t>Philip Kotler</a:t>
              </a:r>
            </a:p>
            <a:p>
              <a:pPr algn="ctr"/>
              <a:r>
                <a:rPr lang="en-US" altLang="zh-CN" sz="1050" dirty="0">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rPr>
                <a:t>1931-</a:t>
              </a:r>
            </a:p>
            <a:p>
              <a:pPr algn="ctr"/>
              <a:r>
                <a:rPr lang="zh-CN" altLang="en-US" sz="1050" dirty="0">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rPr>
                <a:t>现代营销学之父</a:t>
              </a:r>
            </a:p>
          </p:txBody>
        </p:sp>
      </p:grpSp>
    </p:spTree>
    <p:extLst>
      <p:ext uri="{BB962C8B-B14F-4D97-AF65-F5344CB8AC3E}">
        <p14:creationId xmlns:p14="http://schemas.microsoft.com/office/powerpoint/2010/main" val="136100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par>
                          <p:cTn id="18" fill="hold">
                            <p:stCondLst>
                              <p:cond delay="1500"/>
                            </p:stCondLst>
                            <p:childTnLst>
                              <p:par>
                                <p:cTn id="19" presetID="1"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613155" y="525286"/>
            <a:ext cx="3523300" cy="458908"/>
          </a:xfrm>
          <a:prstGeom prst="rect">
            <a:avLst/>
          </a:prstGeom>
          <a:noFill/>
        </p:spPr>
        <p:txBody>
          <a:bodyPr wrap="square">
            <a:spAutoFit/>
          </a:bodyPr>
          <a:lstStyle/>
          <a:p>
            <a:pPr>
              <a:lnSpc>
                <a:spcPct val="150000"/>
              </a:lnSpc>
              <a:spcBef>
                <a:spcPts val="750"/>
              </a:spcBef>
              <a:defRPr/>
            </a:pPr>
            <a:r>
              <a:rPr lang="zh-CN" altLang="en-US" b="1" dirty="0">
                <a:solidFill>
                  <a:prstClr val="white"/>
                </a:solidFill>
                <a:latin typeface="微软雅黑" panose="020B0503020204020204" pitchFamily="34" charset="-122"/>
                <a:ea typeface="微软雅黑" panose="020B0503020204020204" pitchFamily="34" charset="-122"/>
              </a:rPr>
              <a:t>劝说性健康信息的说服策略</a:t>
            </a:r>
          </a:p>
        </p:txBody>
      </p:sp>
      <p:sp>
        <p:nvSpPr>
          <p:cNvPr id="34" name="内容占位符 2">
            <a:extLst>
              <a:ext uri="{FF2B5EF4-FFF2-40B4-BE49-F238E27FC236}">
                <a16:creationId xmlns:a16="http://schemas.microsoft.com/office/drawing/2014/main" id="{EF733AE1-F875-4619-9EC2-661512017DA5}"/>
              </a:ext>
            </a:extLst>
          </p:cNvPr>
          <p:cNvSpPr txBox="1">
            <a:spLocks/>
          </p:cNvSpPr>
          <p:nvPr/>
        </p:nvSpPr>
        <p:spPr>
          <a:xfrm>
            <a:off x="159488" y="368466"/>
            <a:ext cx="1453667" cy="359228"/>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lang="zh-CN" altLang="en-US" sz="2400"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800" b="1" dirty="0">
                <a:latin typeface="Arial Black" panose="020B0A04020102020204" pitchFamily="34" charset="0"/>
                <a:ea typeface="微软雅黑" panose="020B0503020204020204" pitchFamily="34" charset="-122"/>
              </a:rPr>
              <a:t>2.2</a:t>
            </a:r>
            <a:endParaRPr lang="zh-CN" altLang="en-US" sz="1800" b="1" dirty="0">
              <a:latin typeface="Arial Black" panose="020B0A04020102020204" pitchFamily="34" charset="0"/>
              <a:ea typeface="微软雅黑" panose="020B0503020204020204" pitchFamily="34" charset="-122"/>
            </a:endParaRPr>
          </a:p>
        </p:txBody>
      </p:sp>
      <p:grpSp>
        <p:nvGrpSpPr>
          <p:cNvPr id="14" name="组合 13">
            <a:extLst>
              <a:ext uri="{FF2B5EF4-FFF2-40B4-BE49-F238E27FC236}">
                <a16:creationId xmlns:a16="http://schemas.microsoft.com/office/drawing/2014/main" id="{4A2BCE58-0EB0-4254-9D35-EA7907CDE728}"/>
              </a:ext>
            </a:extLst>
          </p:cNvPr>
          <p:cNvGrpSpPr/>
          <p:nvPr/>
        </p:nvGrpSpPr>
        <p:grpSpPr>
          <a:xfrm>
            <a:off x="706584" y="1358218"/>
            <a:ext cx="7730836" cy="577449"/>
            <a:chOff x="3590716" y="1580107"/>
            <a:chExt cx="7898825" cy="989292"/>
          </a:xfrm>
        </p:grpSpPr>
        <p:sp>
          <p:nvSpPr>
            <p:cNvPr id="15" name="矩形: 圆角 14">
              <a:extLst>
                <a:ext uri="{FF2B5EF4-FFF2-40B4-BE49-F238E27FC236}">
                  <a16:creationId xmlns:a16="http://schemas.microsoft.com/office/drawing/2014/main" id="{6862FA63-63F8-46DA-891E-0A67467725C8}"/>
                </a:ext>
              </a:extLst>
            </p:cNvPr>
            <p:cNvSpPr/>
            <p:nvPr/>
          </p:nvSpPr>
          <p:spPr>
            <a:xfrm>
              <a:off x="5174428" y="1580107"/>
              <a:ext cx="6315113" cy="972000"/>
            </a:xfrm>
            <a:prstGeom prst="round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1350"/>
            </a:p>
          </p:txBody>
        </p:sp>
        <p:sp>
          <p:nvSpPr>
            <p:cNvPr id="16" name="矩形: 圆角 15">
              <a:extLst>
                <a:ext uri="{FF2B5EF4-FFF2-40B4-BE49-F238E27FC236}">
                  <a16:creationId xmlns:a16="http://schemas.microsoft.com/office/drawing/2014/main" id="{4E048743-928C-4DE7-AD5F-C683AFE3C209}"/>
                </a:ext>
              </a:extLst>
            </p:cNvPr>
            <p:cNvSpPr/>
            <p:nvPr/>
          </p:nvSpPr>
          <p:spPr>
            <a:xfrm>
              <a:off x="3590716" y="1580107"/>
              <a:ext cx="2003259" cy="9720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lnSpc>
                  <a:spcPct val="150000"/>
                </a:lnSpc>
              </a:pPr>
              <a:r>
                <a:rPr lang="zh-CN" altLang="en-US" sz="1350" b="1" dirty="0">
                  <a:latin typeface="微软雅黑" panose="020B0503020204020204" pitchFamily="34" charset="-122"/>
                  <a:ea typeface="微软雅黑" panose="020B0503020204020204" pitchFamily="34" charset="-122"/>
                </a:rPr>
                <a:t>反驳型说服策略</a:t>
              </a:r>
              <a:endParaRPr lang="zh-CN" altLang="en-US" sz="1350" b="1" dirty="0"/>
            </a:p>
          </p:txBody>
        </p:sp>
        <p:sp>
          <p:nvSpPr>
            <p:cNvPr id="17" name="矩形 16">
              <a:extLst>
                <a:ext uri="{FF2B5EF4-FFF2-40B4-BE49-F238E27FC236}">
                  <a16:creationId xmlns:a16="http://schemas.microsoft.com/office/drawing/2014/main" id="{88F2BA90-6925-41BC-9929-921040C54300}"/>
                </a:ext>
              </a:extLst>
            </p:cNvPr>
            <p:cNvSpPr/>
            <p:nvPr/>
          </p:nvSpPr>
          <p:spPr>
            <a:xfrm>
              <a:off x="5593976" y="1593150"/>
              <a:ext cx="5787991" cy="976249"/>
            </a:xfrm>
            <a:prstGeom prst="rect">
              <a:avLst/>
            </a:prstGeom>
          </p:spPr>
          <p:txBody>
            <a:bodyPr wrap="square">
              <a:spAutoFit/>
            </a:bodyPr>
            <a:lstStyle/>
            <a:p>
              <a:pPr marL="214308" indent="-214308" algn="just">
                <a:lnSpc>
                  <a:spcPct val="120000"/>
                </a:lnSpc>
                <a:spcBef>
                  <a:spcPts val="450"/>
                </a:spcBef>
                <a:buFont typeface="Arial" panose="020B0604020202020204" pitchFamily="34" charset="0"/>
                <a:buChar char="•"/>
              </a:pPr>
              <a:r>
                <a:rPr lang="zh-CN" altLang="en-US" sz="1350" dirty="0">
                  <a:latin typeface="微软雅黑" panose="020B0503020204020204" pitchFamily="34" charset="-122"/>
                  <a:ea typeface="微软雅黑" panose="020B0503020204020204" pitchFamily="34" charset="-122"/>
                </a:rPr>
                <a:t>企业通过直接质疑负面报道真实性的方式驳斥企业负面信息，直截了当地回应消费者。</a:t>
              </a:r>
              <a:endParaRPr lang="en-US" altLang="zh-CN" sz="1350" dirty="0">
                <a:latin typeface="微软雅黑" panose="020B0503020204020204" pitchFamily="34" charset="-122"/>
                <a:ea typeface="微软雅黑" panose="020B0503020204020204" pitchFamily="34" charset="-122"/>
              </a:endParaRPr>
            </a:p>
          </p:txBody>
        </p:sp>
      </p:grpSp>
      <p:grpSp>
        <p:nvGrpSpPr>
          <p:cNvPr id="18" name="组合 17">
            <a:extLst>
              <a:ext uri="{FF2B5EF4-FFF2-40B4-BE49-F238E27FC236}">
                <a16:creationId xmlns:a16="http://schemas.microsoft.com/office/drawing/2014/main" id="{E6C6A7C3-6FCD-43AD-B23C-D901C0B4F03C}"/>
              </a:ext>
            </a:extLst>
          </p:cNvPr>
          <p:cNvGrpSpPr/>
          <p:nvPr/>
        </p:nvGrpSpPr>
        <p:grpSpPr>
          <a:xfrm>
            <a:off x="706584" y="1982682"/>
            <a:ext cx="7730836" cy="597663"/>
            <a:chOff x="3590716" y="2662459"/>
            <a:chExt cx="7898825" cy="1023920"/>
          </a:xfrm>
        </p:grpSpPr>
        <p:sp>
          <p:nvSpPr>
            <p:cNvPr id="19" name="矩形: 圆角 18">
              <a:extLst>
                <a:ext uri="{FF2B5EF4-FFF2-40B4-BE49-F238E27FC236}">
                  <a16:creationId xmlns:a16="http://schemas.microsoft.com/office/drawing/2014/main" id="{F893378E-4374-48F9-92D9-CD49A20041AC}"/>
                </a:ext>
              </a:extLst>
            </p:cNvPr>
            <p:cNvSpPr/>
            <p:nvPr/>
          </p:nvSpPr>
          <p:spPr>
            <a:xfrm>
              <a:off x="5174428" y="2662459"/>
              <a:ext cx="6315113" cy="972000"/>
            </a:xfrm>
            <a:prstGeom prst="round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1350"/>
            </a:p>
          </p:txBody>
        </p:sp>
        <p:sp>
          <p:nvSpPr>
            <p:cNvPr id="20" name="矩形: 圆角 19">
              <a:extLst>
                <a:ext uri="{FF2B5EF4-FFF2-40B4-BE49-F238E27FC236}">
                  <a16:creationId xmlns:a16="http://schemas.microsoft.com/office/drawing/2014/main" id="{615D0136-4EE8-47A5-B5C1-886D07634D59}"/>
                </a:ext>
              </a:extLst>
            </p:cNvPr>
            <p:cNvSpPr/>
            <p:nvPr/>
          </p:nvSpPr>
          <p:spPr>
            <a:xfrm>
              <a:off x="3590716" y="2662459"/>
              <a:ext cx="2003259" cy="9720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81000" rtlCol="0" anchor="ctr"/>
            <a:lstStyle/>
            <a:p>
              <a:pPr algn="ctr">
                <a:lnSpc>
                  <a:spcPct val="150000"/>
                </a:lnSpc>
              </a:pPr>
              <a:r>
                <a:rPr lang="zh-CN" altLang="en-US" sz="1350" b="1" dirty="0">
                  <a:latin typeface="微软雅黑" panose="020B0503020204020204" pitchFamily="34" charset="-122"/>
                  <a:ea typeface="微软雅黑" panose="020B0503020204020204" pitchFamily="34" charset="-122"/>
                </a:rPr>
                <a:t>诊断型说服策略</a:t>
              </a:r>
              <a:endParaRPr lang="zh-CN" altLang="en-US" sz="1350" b="1" dirty="0"/>
            </a:p>
          </p:txBody>
        </p:sp>
        <p:sp>
          <p:nvSpPr>
            <p:cNvPr id="21" name="矩形 20">
              <a:extLst>
                <a:ext uri="{FF2B5EF4-FFF2-40B4-BE49-F238E27FC236}">
                  <a16:creationId xmlns:a16="http://schemas.microsoft.com/office/drawing/2014/main" id="{8FAB3343-990E-4BC6-87A6-FBB469D93220}"/>
                </a:ext>
              </a:extLst>
            </p:cNvPr>
            <p:cNvSpPr/>
            <p:nvPr/>
          </p:nvSpPr>
          <p:spPr>
            <a:xfrm>
              <a:off x="5593976" y="2710132"/>
              <a:ext cx="5787991" cy="976247"/>
            </a:xfrm>
            <a:prstGeom prst="rect">
              <a:avLst/>
            </a:prstGeom>
          </p:spPr>
          <p:txBody>
            <a:bodyPr wrap="square">
              <a:spAutoFit/>
            </a:bodyPr>
            <a:lstStyle/>
            <a:p>
              <a:pPr marL="214308" indent="-214308" algn="just">
                <a:lnSpc>
                  <a:spcPct val="120000"/>
                </a:lnSpc>
                <a:spcBef>
                  <a:spcPts val="450"/>
                </a:spcBef>
                <a:buFont typeface="Arial" panose="020B0604020202020204" pitchFamily="34" charset="0"/>
                <a:buChar char="•"/>
              </a:pPr>
              <a:r>
                <a:rPr lang="zh-CN" altLang="en-US" sz="1350" dirty="0">
                  <a:latin typeface="微软雅黑" panose="020B0503020204020204" pitchFamily="34" charset="-122"/>
                  <a:ea typeface="微软雅黑" panose="020B0503020204020204" pitchFamily="34" charset="-122"/>
                </a:rPr>
                <a:t>企业针对负面报道给消费者补充更多相关信息，来降低负面报道带来的消极影响。</a:t>
              </a:r>
              <a:endParaRPr lang="en-US" altLang="zh-CN" sz="1350" dirty="0">
                <a:latin typeface="微软雅黑" panose="020B0503020204020204" pitchFamily="34" charset="-122"/>
                <a:ea typeface="微软雅黑" panose="020B0503020204020204" pitchFamily="34" charset="-122"/>
              </a:endParaRPr>
            </a:p>
          </p:txBody>
        </p:sp>
      </p:grpSp>
      <p:sp>
        <p:nvSpPr>
          <p:cNvPr id="9" name="等腰三角形 8">
            <a:extLst>
              <a:ext uri="{FF2B5EF4-FFF2-40B4-BE49-F238E27FC236}">
                <a16:creationId xmlns:a16="http://schemas.microsoft.com/office/drawing/2014/main" id="{E0876122-1BB3-493F-98F1-CF0CD40DEA2A}"/>
              </a:ext>
            </a:extLst>
          </p:cNvPr>
          <p:cNvSpPr/>
          <p:nvPr/>
        </p:nvSpPr>
        <p:spPr>
          <a:xfrm rot="10800000">
            <a:off x="1016597" y="2614502"/>
            <a:ext cx="7463118" cy="135000"/>
          </a:xfrm>
          <a:prstGeom prst="triangle">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3" name="组合 22">
            <a:extLst>
              <a:ext uri="{FF2B5EF4-FFF2-40B4-BE49-F238E27FC236}">
                <a16:creationId xmlns:a16="http://schemas.microsoft.com/office/drawing/2014/main" id="{6012B0C1-FAF3-446C-A082-A11E47DD0147}"/>
              </a:ext>
            </a:extLst>
          </p:cNvPr>
          <p:cNvGrpSpPr/>
          <p:nvPr/>
        </p:nvGrpSpPr>
        <p:grpSpPr>
          <a:xfrm>
            <a:off x="1979025" y="2844475"/>
            <a:ext cx="6458396" cy="883255"/>
            <a:chOff x="3706767" y="1576157"/>
            <a:chExt cx="7782774" cy="998901"/>
          </a:xfrm>
        </p:grpSpPr>
        <p:sp>
          <p:nvSpPr>
            <p:cNvPr id="24" name="矩形: 圆角 23">
              <a:extLst>
                <a:ext uri="{FF2B5EF4-FFF2-40B4-BE49-F238E27FC236}">
                  <a16:creationId xmlns:a16="http://schemas.microsoft.com/office/drawing/2014/main" id="{BE01070B-1A86-4E7D-815F-3D60A816B5FE}"/>
                </a:ext>
              </a:extLst>
            </p:cNvPr>
            <p:cNvSpPr/>
            <p:nvPr/>
          </p:nvSpPr>
          <p:spPr>
            <a:xfrm>
              <a:off x="4486743" y="1580107"/>
              <a:ext cx="7002798" cy="972000"/>
            </a:xfrm>
            <a:prstGeom prst="roundRect">
              <a:avLst/>
            </a:prstGeom>
            <a:noFill/>
            <a:ln>
              <a:solidFill>
                <a:srgbClr val="1F48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矩形: 圆角 24">
              <a:extLst>
                <a:ext uri="{FF2B5EF4-FFF2-40B4-BE49-F238E27FC236}">
                  <a16:creationId xmlns:a16="http://schemas.microsoft.com/office/drawing/2014/main" id="{7B4A2120-E677-4C93-A05D-5E9EAE1D2C4D}"/>
                </a:ext>
              </a:extLst>
            </p:cNvPr>
            <p:cNvSpPr/>
            <p:nvPr/>
          </p:nvSpPr>
          <p:spPr>
            <a:xfrm>
              <a:off x="3706767" y="1580107"/>
              <a:ext cx="1158494" cy="972000"/>
            </a:xfrm>
            <a:prstGeom prst="roundRect">
              <a:avLst>
                <a:gd name="adj" fmla="val 13247"/>
              </a:avLst>
            </a:pr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latin typeface="微软雅黑" panose="020B0503020204020204" pitchFamily="34" charset="-122"/>
                  <a:ea typeface="微软雅黑" panose="020B0503020204020204" pitchFamily="34" charset="-122"/>
                </a:rPr>
                <a:t>反驳型</a:t>
              </a:r>
              <a:endParaRPr lang="zh-CN" altLang="en-US" sz="1350" b="1" dirty="0"/>
            </a:p>
          </p:txBody>
        </p:sp>
        <p:sp>
          <p:nvSpPr>
            <p:cNvPr id="26" name="矩形 25">
              <a:extLst>
                <a:ext uri="{FF2B5EF4-FFF2-40B4-BE49-F238E27FC236}">
                  <a16:creationId xmlns:a16="http://schemas.microsoft.com/office/drawing/2014/main" id="{1EE998AB-E7BB-403A-85ED-22A420BAF936}"/>
                </a:ext>
              </a:extLst>
            </p:cNvPr>
            <p:cNvSpPr/>
            <p:nvPr/>
          </p:nvSpPr>
          <p:spPr>
            <a:xfrm>
              <a:off x="4865262" y="1576157"/>
              <a:ext cx="6516705" cy="998901"/>
            </a:xfrm>
            <a:prstGeom prst="rect">
              <a:avLst/>
            </a:prstGeom>
          </p:spPr>
          <p:txBody>
            <a:bodyPr wrap="square">
              <a:spAutoFit/>
            </a:bodyPr>
            <a:lstStyle/>
            <a:p>
              <a:pPr marL="214308" indent="-214308" algn="just">
                <a:lnSpc>
                  <a:spcPct val="120000"/>
                </a:lnSpc>
                <a:spcBef>
                  <a:spcPts val="450"/>
                </a:spcBef>
                <a:buFont typeface="Arial" panose="020B0604020202020204" pitchFamily="34" charset="0"/>
                <a:buChar char="•"/>
              </a:pPr>
              <a:r>
                <a:rPr lang="zh-CN" altLang="en-US" sz="1350" dirty="0">
                  <a:latin typeface="微软雅黑" panose="020B0503020204020204" pitchFamily="34" charset="-122"/>
                  <a:ea typeface="微软雅黑" panose="020B0503020204020204" pitchFamily="34" charset="-122"/>
                </a:rPr>
                <a:t>侧重直接驳斥相反观点或批判错误行为，如直接指出某与健康相关的行为习惯是否应该保持或某疾病的严重后果</a:t>
              </a:r>
              <a:endParaRPr lang="en-US" altLang="zh-CN" sz="1350" dirty="0">
                <a:latin typeface="微软雅黑" panose="020B0503020204020204" pitchFamily="34" charset="-122"/>
                <a:ea typeface="微软雅黑" panose="020B0503020204020204" pitchFamily="34" charset="-122"/>
              </a:endParaRPr>
            </a:p>
            <a:p>
              <a:pPr marL="214308" indent="-214308" algn="just">
                <a:lnSpc>
                  <a:spcPct val="120000"/>
                </a:lnSpc>
                <a:spcBef>
                  <a:spcPts val="450"/>
                </a:spcBef>
                <a:buFont typeface="Arial" panose="020B0604020202020204" pitchFamily="34" charset="0"/>
                <a:buChar char="•"/>
              </a:pPr>
              <a:r>
                <a:rPr lang="zh-CN" altLang="en-US" sz="1350" dirty="0">
                  <a:latin typeface="微软雅黑" panose="020B0503020204020204" pitchFamily="34" charset="-122"/>
                  <a:ea typeface="微软雅黑" panose="020B0503020204020204" pitchFamily="34" charset="-122"/>
                </a:rPr>
                <a:t>强调信息数据的可信性和案例的有效性</a:t>
              </a:r>
              <a:endParaRPr lang="en-US" altLang="zh-CN" sz="135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D8409807-E034-47DC-A78B-CB9F291B4C9D}"/>
              </a:ext>
            </a:extLst>
          </p:cNvPr>
          <p:cNvGrpSpPr/>
          <p:nvPr/>
        </p:nvGrpSpPr>
        <p:grpSpPr>
          <a:xfrm>
            <a:off x="1962050" y="3755950"/>
            <a:ext cx="6475368" cy="883256"/>
            <a:chOff x="3697917" y="2662459"/>
            <a:chExt cx="7791624" cy="998905"/>
          </a:xfrm>
        </p:grpSpPr>
        <p:sp>
          <p:nvSpPr>
            <p:cNvPr id="28" name="矩形: 圆角 27">
              <a:extLst>
                <a:ext uri="{FF2B5EF4-FFF2-40B4-BE49-F238E27FC236}">
                  <a16:creationId xmlns:a16="http://schemas.microsoft.com/office/drawing/2014/main" id="{F6AD119F-F63B-4E26-9BE3-8E0FE06F244F}"/>
                </a:ext>
              </a:extLst>
            </p:cNvPr>
            <p:cNvSpPr/>
            <p:nvPr/>
          </p:nvSpPr>
          <p:spPr>
            <a:xfrm>
              <a:off x="4497764" y="2662459"/>
              <a:ext cx="6991777" cy="972000"/>
            </a:xfrm>
            <a:prstGeom prst="roundRect">
              <a:avLst/>
            </a:prstGeom>
            <a:noFill/>
            <a:ln>
              <a:solidFill>
                <a:srgbClr val="1F48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矩形: 圆角 28">
              <a:extLst>
                <a:ext uri="{FF2B5EF4-FFF2-40B4-BE49-F238E27FC236}">
                  <a16:creationId xmlns:a16="http://schemas.microsoft.com/office/drawing/2014/main" id="{0802864F-4C53-4CAF-8AD2-163A86DC6742}"/>
                </a:ext>
              </a:extLst>
            </p:cNvPr>
            <p:cNvSpPr/>
            <p:nvPr/>
          </p:nvSpPr>
          <p:spPr>
            <a:xfrm>
              <a:off x="3697917" y="2662459"/>
              <a:ext cx="1178366" cy="972000"/>
            </a:xfrm>
            <a:prstGeom prst="roundRect">
              <a:avLst>
                <a:gd name="adj" fmla="val 10967"/>
              </a:avLst>
            </a:pr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latin typeface="微软雅黑" panose="020B0503020204020204" pitchFamily="34" charset="-122"/>
                  <a:ea typeface="微软雅黑" panose="020B0503020204020204" pitchFamily="34" charset="-122"/>
                </a:rPr>
                <a:t>诊断型</a:t>
              </a:r>
              <a:endParaRPr lang="zh-CN" altLang="en-US" sz="1350" b="1" dirty="0"/>
            </a:p>
          </p:txBody>
        </p:sp>
        <p:sp>
          <p:nvSpPr>
            <p:cNvPr id="30" name="矩形 29">
              <a:extLst>
                <a:ext uri="{FF2B5EF4-FFF2-40B4-BE49-F238E27FC236}">
                  <a16:creationId xmlns:a16="http://schemas.microsoft.com/office/drawing/2014/main" id="{C2C55681-20A2-40F4-B6CF-4F47577C93EF}"/>
                </a:ext>
              </a:extLst>
            </p:cNvPr>
            <p:cNvSpPr/>
            <p:nvPr/>
          </p:nvSpPr>
          <p:spPr>
            <a:xfrm>
              <a:off x="4865262" y="2662460"/>
              <a:ext cx="6516704" cy="998904"/>
            </a:xfrm>
            <a:prstGeom prst="rect">
              <a:avLst/>
            </a:prstGeom>
          </p:spPr>
          <p:txBody>
            <a:bodyPr wrap="square">
              <a:spAutoFit/>
            </a:bodyPr>
            <a:lstStyle/>
            <a:p>
              <a:pPr marL="214308" indent="-214308" algn="just">
                <a:lnSpc>
                  <a:spcPct val="120000"/>
                </a:lnSpc>
                <a:spcBef>
                  <a:spcPts val="450"/>
                </a:spcBef>
                <a:buFont typeface="Arial" panose="020B0604020202020204" pitchFamily="34" charset="0"/>
                <a:buChar char="•"/>
              </a:pPr>
              <a:r>
                <a:rPr lang="zh-CN" altLang="en-US" sz="1350" dirty="0">
                  <a:latin typeface="微软雅黑" panose="020B0503020204020204" pitchFamily="34" charset="-122"/>
                  <a:ea typeface="微软雅黑" panose="020B0503020204020204" pitchFamily="34" charset="-122"/>
                </a:rPr>
                <a:t>添加更多补充信息描述，如针对某健康相关的习惯或某疾病给出更多相关信息去印证其对健康的影响。</a:t>
              </a:r>
              <a:endParaRPr lang="en-US" altLang="zh-CN" sz="1350" dirty="0">
                <a:latin typeface="微软雅黑" panose="020B0503020204020204" pitchFamily="34" charset="-122"/>
                <a:ea typeface="微软雅黑" panose="020B0503020204020204" pitchFamily="34" charset="-122"/>
              </a:endParaRPr>
            </a:p>
            <a:p>
              <a:pPr marL="214308" indent="-214308" algn="just">
                <a:lnSpc>
                  <a:spcPct val="120000"/>
                </a:lnSpc>
                <a:spcBef>
                  <a:spcPts val="450"/>
                </a:spcBef>
                <a:buFont typeface="Arial" panose="020B0604020202020204" pitchFamily="34" charset="0"/>
                <a:buChar char="•"/>
              </a:pPr>
              <a:r>
                <a:rPr lang="zh-CN" altLang="en-US" sz="1350" dirty="0">
                  <a:latin typeface="微软雅黑" panose="020B0503020204020204" pitchFamily="34" charset="-122"/>
                  <a:ea typeface="微软雅黑" panose="020B0503020204020204" pitchFamily="34" charset="-122"/>
                </a:rPr>
                <a:t>强调对相关信息诠释的全面性、丰富性</a:t>
              </a:r>
              <a:endParaRPr lang="en-US" altLang="zh-CN" sz="1350" dirty="0">
                <a:latin typeface="微软雅黑" panose="020B0503020204020204" pitchFamily="34" charset="-122"/>
                <a:ea typeface="微软雅黑" panose="020B0503020204020204" pitchFamily="34" charset="-122"/>
              </a:endParaRPr>
            </a:p>
          </p:txBody>
        </p:sp>
      </p:grpSp>
      <p:grpSp>
        <p:nvGrpSpPr>
          <p:cNvPr id="5" name="组合 4">
            <a:extLst>
              <a:ext uri="{FF2B5EF4-FFF2-40B4-BE49-F238E27FC236}">
                <a16:creationId xmlns:a16="http://schemas.microsoft.com/office/drawing/2014/main" id="{CE932DA7-F87D-4FA2-AB8E-9E9C9369D6BF}"/>
              </a:ext>
            </a:extLst>
          </p:cNvPr>
          <p:cNvGrpSpPr/>
          <p:nvPr/>
        </p:nvGrpSpPr>
        <p:grpSpPr>
          <a:xfrm>
            <a:off x="666023" y="2827411"/>
            <a:ext cx="1296028" cy="1827195"/>
            <a:chOff x="888029" y="4252480"/>
            <a:chExt cx="1728037" cy="2436260"/>
          </a:xfrm>
        </p:grpSpPr>
        <p:sp>
          <p:nvSpPr>
            <p:cNvPr id="32" name="矩形: 圆角 31">
              <a:extLst>
                <a:ext uri="{FF2B5EF4-FFF2-40B4-BE49-F238E27FC236}">
                  <a16:creationId xmlns:a16="http://schemas.microsoft.com/office/drawing/2014/main" id="{0996A92C-AEAD-444D-80DD-BDB71CFAEAC5}"/>
                </a:ext>
              </a:extLst>
            </p:cNvPr>
            <p:cNvSpPr/>
            <p:nvPr/>
          </p:nvSpPr>
          <p:spPr>
            <a:xfrm>
              <a:off x="888029" y="4252480"/>
              <a:ext cx="1262843" cy="2436260"/>
            </a:xfrm>
            <a:prstGeom prst="roundRect">
              <a:avLst>
                <a:gd name="adj" fmla="val 7357"/>
              </a:avLst>
            </a:pr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350" b="1" dirty="0">
                  <a:latin typeface="微软雅黑" panose="020B0503020204020204" pitchFamily="34" charset="-122"/>
                  <a:ea typeface="微软雅黑" panose="020B0503020204020204" pitchFamily="34" charset="-122"/>
                </a:rPr>
                <a:t>劝说性健康信息</a:t>
              </a:r>
              <a:endParaRPr lang="en-US" altLang="zh-CN" sz="1350" b="1" dirty="0">
                <a:latin typeface="微软雅黑" panose="020B0503020204020204" pitchFamily="34" charset="-122"/>
                <a:ea typeface="微软雅黑" panose="020B0503020204020204" pitchFamily="34" charset="-122"/>
              </a:endParaRPr>
            </a:p>
            <a:p>
              <a:pPr algn="ctr">
                <a:lnSpc>
                  <a:spcPct val="150000"/>
                </a:lnSpc>
              </a:pPr>
              <a:r>
                <a:rPr lang="zh-CN" altLang="en-US" sz="1350" b="1" dirty="0">
                  <a:latin typeface="微软雅黑" panose="020B0503020204020204" pitchFamily="34" charset="-122"/>
                  <a:ea typeface="微软雅黑" panose="020B0503020204020204" pitchFamily="34" charset="-122"/>
                </a:rPr>
                <a:t>说服策略</a:t>
              </a:r>
              <a:endParaRPr lang="zh-CN" altLang="en-US" sz="1350" b="1" dirty="0"/>
            </a:p>
          </p:txBody>
        </p:sp>
        <p:sp>
          <p:nvSpPr>
            <p:cNvPr id="31" name="左大括号 30">
              <a:extLst>
                <a:ext uri="{FF2B5EF4-FFF2-40B4-BE49-F238E27FC236}">
                  <a16:creationId xmlns:a16="http://schemas.microsoft.com/office/drawing/2014/main" id="{42387926-4334-4BE6-8731-23F0D502BAA5}"/>
                </a:ext>
              </a:extLst>
            </p:cNvPr>
            <p:cNvSpPr/>
            <p:nvPr/>
          </p:nvSpPr>
          <p:spPr>
            <a:xfrm>
              <a:off x="2219681" y="4637314"/>
              <a:ext cx="396385" cy="1663251"/>
            </a:xfrm>
            <a:prstGeom prst="leftBrace">
              <a:avLst>
                <a:gd name="adj1" fmla="val 28106"/>
                <a:gd name="adj2" fmla="val 50000"/>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grpSp>
      <p:sp>
        <p:nvSpPr>
          <p:cNvPr id="36" name="矩形 35">
            <a:extLst>
              <a:ext uri="{FF2B5EF4-FFF2-40B4-BE49-F238E27FC236}">
                <a16:creationId xmlns:a16="http://schemas.microsoft.com/office/drawing/2014/main" id="{13345F0D-4C50-4172-8A5D-808004D9DF5E}"/>
              </a:ext>
            </a:extLst>
          </p:cNvPr>
          <p:cNvSpPr/>
          <p:nvPr/>
        </p:nvSpPr>
        <p:spPr>
          <a:xfrm>
            <a:off x="1854746" y="4757815"/>
            <a:ext cx="6433457" cy="990528"/>
          </a:xfrm>
          <a:prstGeom prst="rect">
            <a:avLst/>
          </a:prstGeom>
        </p:spPr>
        <p:txBody>
          <a:bodyPr wrap="square">
            <a:spAutoFit/>
          </a:bodyPr>
          <a:lstStyle/>
          <a:p>
            <a:pPr marL="214308" indent="-214308">
              <a:lnSpc>
                <a:spcPct val="150000"/>
              </a:lnSpc>
              <a:buFont typeface="Arial" panose="020B0604020202020204" pitchFamily="34" charset="0"/>
              <a:buChar char="•"/>
            </a:pPr>
            <a:r>
              <a:rPr lang="zh-CN" altLang="en-US" sz="1350" b="1" dirty="0">
                <a:latin typeface="微软雅黑" panose="020B0503020204020204" pitchFamily="34" charset="-122"/>
                <a:ea typeface="微软雅黑" panose="020B0503020204020204" pitchFamily="34" charset="-122"/>
              </a:rPr>
              <a:t>说服效果</a:t>
            </a:r>
            <a:r>
              <a:rPr lang="zh-CN" altLang="en-US" sz="1350" dirty="0">
                <a:latin typeface="微软雅黑" panose="020B0503020204020204" pitchFamily="34" charset="-122"/>
                <a:ea typeface="微软雅黑" panose="020B0503020204020204" pitchFamily="34" charset="-122"/>
              </a:rPr>
              <a:t>指的是被说服者在多大程度上按照说服者预期的方向改变或更新了以往的态度。</a:t>
            </a:r>
            <a:endParaRPr lang="en-US" altLang="zh-CN" sz="1350" dirty="0">
              <a:latin typeface="微软雅黑" panose="020B0503020204020204" pitchFamily="34" charset="-122"/>
              <a:ea typeface="微软雅黑" panose="020B0503020204020204" pitchFamily="34" charset="-122"/>
            </a:endParaRPr>
          </a:p>
          <a:p>
            <a:pPr marL="214308" indent="-214308">
              <a:lnSpc>
                <a:spcPct val="150000"/>
              </a:lnSpc>
              <a:buFont typeface="Arial" panose="020B0604020202020204" pitchFamily="34" charset="0"/>
              <a:buChar char="•"/>
            </a:pPr>
            <a:r>
              <a:rPr lang="zh-CN" altLang="en-US" sz="1350" dirty="0">
                <a:latin typeface="微软雅黑" panose="020B0503020204020204" pitchFamily="34" charset="-122"/>
                <a:ea typeface="微软雅黑" panose="020B0503020204020204" pitchFamily="34" charset="-122"/>
              </a:rPr>
              <a:t>本研究以</a:t>
            </a:r>
            <a:r>
              <a:rPr lang="zh-CN" altLang="en-US" sz="1350" b="1" dirty="0">
                <a:latin typeface="微软雅黑" panose="020B0503020204020204" pitchFamily="34" charset="-122"/>
                <a:ea typeface="微软雅黑" panose="020B0503020204020204" pitchFamily="34" charset="-122"/>
              </a:rPr>
              <a:t>受众态度的变化</a:t>
            </a:r>
            <a:r>
              <a:rPr lang="zh-CN" altLang="en-US" sz="1350" dirty="0">
                <a:latin typeface="微软雅黑" panose="020B0503020204020204" pitchFamily="34" charset="-122"/>
                <a:ea typeface="微软雅黑" panose="020B0503020204020204" pitchFamily="34" charset="-122"/>
              </a:rPr>
              <a:t>作为衡量健康信息说服策略效果的因变量。</a:t>
            </a:r>
          </a:p>
        </p:txBody>
      </p:sp>
      <p:sp>
        <p:nvSpPr>
          <p:cNvPr id="37" name="箭头: 五边形 36">
            <a:extLst>
              <a:ext uri="{FF2B5EF4-FFF2-40B4-BE49-F238E27FC236}">
                <a16:creationId xmlns:a16="http://schemas.microsoft.com/office/drawing/2014/main" id="{6AA7D715-ABCE-4282-BF03-ABA73804AD5A}"/>
              </a:ext>
            </a:extLst>
          </p:cNvPr>
          <p:cNvSpPr/>
          <p:nvPr/>
        </p:nvSpPr>
        <p:spPr>
          <a:xfrm>
            <a:off x="666023" y="4757814"/>
            <a:ext cx="947132" cy="996689"/>
          </a:xfrm>
          <a:prstGeom prst="homePlate">
            <a:avLst>
              <a:gd name="adj" fmla="val 22071"/>
            </a:avLst>
          </a:prstGeom>
          <a:noFill/>
          <a:ln>
            <a:solidFill>
              <a:srgbClr val="1F48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350" b="1" dirty="0">
                <a:solidFill>
                  <a:schemeClr val="tx1"/>
                </a:solidFill>
                <a:latin typeface="微软雅黑" panose="020B0503020204020204" pitchFamily="34" charset="-122"/>
                <a:ea typeface="微软雅黑" panose="020B0503020204020204" pitchFamily="34" charset="-122"/>
              </a:rPr>
              <a:t>因变量</a:t>
            </a:r>
            <a:endParaRPr lang="zh-CN" altLang="en-US" sz="1350" b="1" dirty="0">
              <a:solidFill>
                <a:schemeClr val="tx1"/>
              </a:solidFill>
            </a:endParaRPr>
          </a:p>
        </p:txBody>
      </p:sp>
      <p:grpSp>
        <p:nvGrpSpPr>
          <p:cNvPr id="38" name="组合 37">
            <a:extLst>
              <a:ext uri="{FF2B5EF4-FFF2-40B4-BE49-F238E27FC236}">
                <a16:creationId xmlns:a16="http://schemas.microsoft.com/office/drawing/2014/main" id="{3E21B3C0-173D-422B-B474-0634308C3DEE}"/>
              </a:ext>
            </a:extLst>
          </p:cNvPr>
          <p:cNvGrpSpPr/>
          <p:nvPr/>
        </p:nvGrpSpPr>
        <p:grpSpPr>
          <a:xfrm>
            <a:off x="666023" y="5943514"/>
            <a:ext cx="7622177" cy="546020"/>
            <a:chOff x="1014549" y="4081712"/>
            <a:chExt cx="10162902" cy="728027"/>
          </a:xfrm>
        </p:grpSpPr>
        <p:sp>
          <p:nvSpPr>
            <p:cNvPr id="39" name="矩形: 圆角 38">
              <a:extLst>
                <a:ext uri="{FF2B5EF4-FFF2-40B4-BE49-F238E27FC236}">
                  <a16:creationId xmlns:a16="http://schemas.microsoft.com/office/drawing/2014/main" id="{2BBA8301-C27F-4AF7-A96A-D138376FB6F4}"/>
                </a:ext>
              </a:extLst>
            </p:cNvPr>
            <p:cNvSpPr/>
            <p:nvPr/>
          </p:nvSpPr>
          <p:spPr>
            <a:xfrm>
              <a:off x="1506389" y="4081712"/>
              <a:ext cx="9671062" cy="728027"/>
            </a:xfrm>
            <a:prstGeom prst="roundRect">
              <a:avLst/>
            </a:prstGeom>
            <a:solidFill>
              <a:schemeClr val="accent2">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chemeClr val="bg1"/>
                </a:solidFill>
              </a:endParaRPr>
            </a:p>
          </p:txBody>
        </p:sp>
        <p:sp>
          <p:nvSpPr>
            <p:cNvPr id="40" name="矩形: 圆角 39">
              <a:extLst>
                <a:ext uri="{FF2B5EF4-FFF2-40B4-BE49-F238E27FC236}">
                  <a16:creationId xmlns:a16="http://schemas.microsoft.com/office/drawing/2014/main" id="{C0969107-AD02-4341-8799-FBFA1796FC77}"/>
                </a:ext>
              </a:extLst>
            </p:cNvPr>
            <p:cNvSpPr/>
            <p:nvPr/>
          </p:nvSpPr>
          <p:spPr>
            <a:xfrm>
              <a:off x="1014549" y="4081712"/>
              <a:ext cx="1262843" cy="728027"/>
            </a:xfrm>
            <a:prstGeom prst="roundRect">
              <a:avLst/>
            </a:prstGeom>
            <a:solidFill>
              <a:srgbClr val="FF99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H1</a:t>
              </a:r>
              <a:endParaRPr lang="zh-CN" altLang="en-US" sz="1600" b="1" dirty="0">
                <a:solidFill>
                  <a:schemeClr val="bg1"/>
                </a:solidFill>
              </a:endParaRPr>
            </a:p>
          </p:txBody>
        </p:sp>
        <p:sp>
          <p:nvSpPr>
            <p:cNvPr id="41" name="矩形 40">
              <a:extLst>
                <a:ext uri="{FF2B5EF4-FFF2-40B4-BE49-F238E27FC236}">
                  <a16:creationId xmlns:a16="http://schemas.microsoft.com/office/drawing/2014/main" id="{90FF701B-D504-441F-B341-4FF2E62DF1B4}"/>
                </a:ext>
              </a:extLst>
            </p:cNvPr>
            <p:cNvSpPr/>
            <p:nvPr/>
          </p:nvSpPr>
          <p:spPr>
            <a:xfrm>
              <a:off x="2094754" y="4177081"/>
              <a:ext cx="7799570" cy="503215"/>
            </a:xfrm>
            <a:prstGeom prst="rect">
              <a:avLst/>
            </a:prstGeom>
          </p:spPr>
          <p:txBody>
            <a:bodyPr wrap="none">
              <a:spAutoFit/>
            </a:bodyPr>
            <a:lstStyle/>
            <a:p>
              <a:pPr indent="200020" algn="just">
                <a:lnSpc>
                  <a:spcPct val="150000"/>
                </a:lnSpc>
              </a:pPr>
              <a:r>
                <a:rPr lang="zh-CN" altLang="zh-CN"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劝说性健康信息的说服策略</a:t>
              </a:r>
              <a:r>
                <a:rPr lang="zh-CN" altLang="en-US"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（反驳型</a:t>
              </a:r>
              <a:r>
                <a:rPr lang="en-US" altLang="zh-CN"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诊断型）</a:t>
              </a:r>
              <a:r>
                <a:rPr lang="zh-CN" altLang="zh-CN"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对受众态度存在影响。</a:t>
              </a:r>
              <a:endPar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580409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2" presetClass="entr" presetSubtype="8"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left)">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500"/>
                                        <p:tgtEl>
                                          <p:spTgt spid="23"/>
                                        </p:tgtEl>
                                      </p:cBhvr>
                                    </p:animEffect>
                                  </p:childTnLst>
                                </p:cTn>
                              </p:par>
                              <p:par>
                                <p:cTn id="24" presetID="22" presetClass="entr" presetSubtype="8"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left)">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left)">
                                      <p:cBhvr>
                                        <p:cTn id="31" dur="500"/>
                                        <p:tgtEl>
                                          <p:spTgt spid="37"/>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ipe(left)">
                                      <p:cBhvr>
                                        <p:cTn id="34" dur="500"/>
                                        <p:tgtEl>
                                          <p:spTgt spid="3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wipe(left)">
                                      <p:cBhvr>
                                        <p:cTn id="3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6" grpId="0"/>
      <p:bldP spid="3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613156" y="564783"/>
            <a:ext cx="3523300" cy="458908"/>
          </a:xfrm>
          <a:prstGeom prst="rect">
            <a:avLst/>
          </a:prstGeom>
          <a:noFill/>
        </p:spPr>
        <p:txBody>
          <a:bodyPr wrap="square">
            <a:spAutoFit/>
          </a:bodyPr>
          <a:lstStyle/>
          <a:p>
            <a:pPr>
              <a:lnSpc>
                <a:spcPct val="150000"/>
              </a:lnSpc>
              <a:spcBef>
                <a:spcPts val="750"/>
              </a:spcBef>
              <a:defRPr/>
            </a:pPr>
            <a:r>
              <a:rPr lang="zh-CN" altLang="en-US" b="1" dirty="0">
                <a:solidFill>
                  <a:prstClr val="white"/>
                </a:solidFill>
                <a:latin typeface="微软雅黑" panose="020B0503020204020204" pitchFamily="34" charset="-122"/>
                <a:ea typeface="微软雅黑" panose="020B0503020204020204" pitchFamily="34" charset="-122"/>
              </a:rPr>
              <a:t>感知信任的中介作用</a:t>
            </a:r>
          </a:p>
        </p:txBody>
      </p:sp>
      <p:sp>
        <p:nvSpPr>
          <p:cNvPr id="34" name="内容占位符 2">
            <a:extLst>
              <a:ext uri="{FF2B5EF4-FFF2-40B4-BE49-F238E27FC236}">
                <a16:creationId xmlns:a16="http://schemas.microsoft.com/office/drawing/2014/main" id="{EF733AE1-F875-4619-9EC2-661512017DA5}"/>
              </a:ext>
            </a:extLst>
          </p:cNvPr>
          <p:cNvSpPr txBox="1">
            <a:spLocks/>
          </p:cNvSpPr>
          <p:nvPr/>
        </p:nvSpPr>
        <p:spPr>
          <a:xfrm>
            <a:off x="159489" y="407963"/>
            <a:ext cx="1453667" cy="359228"/>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lang="zh-CN" altLang="en-US" sz="2400"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800" b="1" dirty="0">
                <a:latin typeface="Arial Black" panose="020B0A04020102020204" pitchFamily="34" charset="0"/>
                <a:ea typeface="微软雅黑" panose="020B0503020204020204" pitchFamily="34" charset="-122"/>
              </a:rPr>
              <a:t>2.3</a:t>
            </a:r>
            <a:endParaRPr lang="zh-CN" altLang="en-US" sz="1800" b="1" dirty="0">
              <a:latin typeface="Arial Black" panose="020B0A04020102020204" pitchFamily="34" charset="0"/>
              <a:ea typeface="微软雅黑" panose="020B0503020204020204" pitchFamily="34" charset="-122"/>
            </a:endParaRPr>
          </a:p>
        </p:txBody>
      </p:sp>
      <p:grpSp>
        <p:nvGrpSpPr>
          <p:cNvPr id="15" name="组合 14">
            <a:extLst>
              <a:ext uri="{FF2B5EF4-FFF2-40B4-BE49-F238E27FC236}">
                <a16:creationId xmlns:a16="http://schemas.microsoft.com/office/drawing/2014/main" id="{5C921852-DFA1-4159-B06C-59BB3751CC8F}"/>
              </a:ext>
            </a:extLst>
          </p:cNvPr>
          <p:cNvGrpSpPr/>
          <p:nvPr/>
        </p:nvGrpSpPr>
        <p:grpSpPr>
          <a:xfrm>
            <a:off x="760911" y="1558941"/>
            <a:ext cx="7752805" cy="719405"/>
            <a:chOff x="1014549" y="1512363"/>
            <a:chExt cx="10337073" cy="959207"/>
          </a:xfrm>
        </p:grpSpPr>
        <p:sp>
          <p:nvSpPr>
            <p:cNvPr id="6" name="矩形 5">
              <a:extLst>
                <a:ext uri="{FF2B5EF4-FFF2-40B4-BE49-F238E27FC236}">
                  <a16:creationId xmlns:a16="http://schemas.microsoft.com/office/drawing/2014/main" id="{298BA31D-58D0-4FD5-81AA-1DCA198EE438}"/>
                </a:ext>
              </a:extLst>
            </p:cNvPr>
            <p:cNvSpPr/>
            <p:nvPr/>
          </p:nvSpPr>
          <p:spPr>
            <a:xfrm>
              <a:off x="3222170" y="1512363"/>
              <a:ext cx="8129452" cy="934102"/>
            </a:xfrm>
            <a:prstGeom prst="rect">
              <a:avLst/>
            </a:prstGeom>
          </p:spPr>
          <p:txBody>
            <a:bodyPr wrap="square">
              <a:spAutoFit/>
            </a:bodyPr>
            <a:lstStyle/>
            <a:p>
              <a:pPr marL="214308" indent="-214308">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用户采用信息系统时会根据其将会对自己有益的</a:t>
              </a:r>
              <a:r>
                <a:rPr lang="zh-CN" altLang="en-US" sz="1400" b="1" dirty="0">
                  <a:latin typeface="微软雅黑" panose="020B0503020204020204" pitchFamily="34" charset="-122"/>
                  <a:ea typeface="微软雅黑" panose="020B0503020204020204" pitchFamily="34" charset="-122"/>
                </a:rPr>
                <a:t>把握程度与信任</a:t>
              </a:r>
              <a:r>
                <a:rPr lang="zh-CN" altLang="en-US" sz="1400" dirty="0">
                  <a:latin typeface="微软雅黑" panose="020B0503020204020204" pitchFamily="34" charset="-122"/>
                  <a:ea typeface="微软雅黑" panose="020B0503020204020204" pitchFamily="34" charset="-122"/>
                </a:rPr>
                <a:t>做出决策，</a:t>
              </a:r>
              <a:r>
                <a:rPr lang="zh-CN" altLang="en-US" sz="1400" b="1" dirty="0">
                  <a:latin typeface="微软雅黑" panose="020B0503020204020204" pitchFamily="34" charset="-122"/>
                  <a:ea typeface="微软雅黑" panose="020B0503020204020204" pitchFamily="34" charset="-122"/>
                </a:rPr>
                <a:t>信任程度</a:t>
              </a:r>
              <a:r>
                <a:rPr lang="zh-CN" altLang="en-US" sz="1400" dirty="0">
                  <a:latin typeface="微软雅黑" panose="020B0503020204020204" pitchFamily="34" charset="-122"/>
                  <a:ea typeface="微软雅黑" panose="020B0503020204020204" pitchFamily="34" charset="-122"/>
                </a:rPr>
                <a:t>越高将越有可能使用该系统。</a:t>
              </a:r>
            </a:p>
          </p:txBody>
        </p:sp>
        <p:sp>
          <p:nvSpPr>
            <p:cNvPr id="33" name="箭头: 五边形 32">
              <a:extLst>
                <a:ext uri="{FF2B5EF4-FFF2-40B4-BE49-F238E27FC236}">
                  <a16:creationId xmlns:a16="http://schemas.microsoft.com/office/drawing/2014/main" id="{675FAE8C-84E4-41C2-B93F-3A7272D7F536}"/>
                </a:ext>
              </a:extLst>
            </p:cNvPr>
            <p:cNvSpPr/>
            <p:nvPr/>
          </p:nvSpPr>
          <p:spPr>
            <a:xfrm>
              <a:off x="1014549" y="1597162"/>
              <a:ext cx="1938221" cy="874408"/>
            </a:xfrm>
            <a:prstGeom prst="homePlate">
              <a:avLst>
                <a:gd name="adj" fmla="val 22071"/>
              </a:avLst>
            </a:prstGeom>
            <a:noFill/>
            <a:ln>
              <a:solidFill>
                <a:srgbClr val="1F487C"/>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lnSpc>
                  <a:spcPct val="150000"/>
                </a:lnSpc>
              </a:pPr>
              <a:r>
                <a:rPr lang="zh-CN" altLang="en-US" sz="1400" b="1" dirty="0">
                  <a:solidFill>
                    <a:schemeClr val="tx1"/>
                  </a:solidFill>
                  <a:latin typeface="微软雅黑" panose="020B0503020204020204" pitchFamily="34" charset="-122"/>
                  <a:ea typeface="微软雅黑" panose="020B0503020204020204" pitchFamily="34" charset="-122"/>
                </a:rPr>
                <a:t>技术接受模型</a:t>
              </a: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lnSpc>
                  <a:spcPct val="150000"/>
                </a:lnSpc>
              </a:pPr>
              <a:r>
                <a:rPr lang="en-US" altLang="zh-CN" sz="1400" b="1" dirty="0">
                  <a:solidFill>
                    <a:schemeClr val="tx1"/>
                  </a:solidFill>
                  <a:latin typeface="微软雅黑" panose="020B0503020204020204" pitchFamily="34" charset="-122"/>
                  <a:ea typeface="微软雅黑" panose="020B0503020204020204" pitchFamily="34" charset="-122"/>
                </a:rPr>
                <a:t>TAM</a:t>
              </a:r>
              <a:endParaRPr lang="zh-CN" altLang="en-US" sz="1400" b="1" dirty="0">
                <a:solidFill>
                  <a:schemeClr val="tx1"/>
                </a:solidFill>
              </a:endParaRPr>
            </a:p>
          </p:txBody>
        </p:sp>
      </p:grpSp>
      <p:grpSp>
        <p:nvGrpSpPr>
          <p:cNvPr id="13" name="组合 12">
            <a:extLst>
              <a:ext uri="{FF2B5EF4-FFF2-40B4-BE49-F238E27FC236}">
                <a16:creationId xmlns:a16="http://schemas.microsoft.com/office/drawing/2014/main" id="{6E99CFF8-0C40-4B9F-A8DF-A3C23E9DF848}"/>
              </a:ext>
            </a:extLst>
          </p:cNvPr>
          <p:cNvGrpSpPr/>
          <p:nvPr/>
        </p:nvGrpSpPr>
        <p:grpSpPr>
          <a:xfrm>
            <a:off x="760914" y="5481767"/>
            <a:ext cx="7622177" cy="546020"/>
            <a:chOff x="1014549" y="4081712"/>
            <a:chExt cx="10162902" cy="728027"/>
          </a:xfrm>
        </p:grpSpPr>
        <p:sp>
          <p:nvSpPr>
            <p:cNvPr id="35" name="矩形: 圆角 34">
              <a:extLst>
                <a:ext uri="{FF2B5EF4-FFF2-40B4-BE49-F238E27FC236}">
                  <a16:creationId xmlns:a16="http://schemas.microsoft.com/office/drawing/2014/main" id="{CFBF4F81-CB4B-4146-8370-56ECDFD60468}"/>
                </a:ext>
              </a:extLst>
            </p:cNvPr>
            <p:cNvSpPr/>
            <p:nvPr/>
          </p:nvSpPr>
          <p:spPr>
            <a:xfrm>
              <a:off x="1506389" y="4081712"/>
              <a:ext cx="9671062" cy="728027"/>
            </a:xfrm>
            <a:prstGeom prst="roundRect">
              <a:avLst/>
            </a:prstGeom>
            <a:solidFill>
              <a:schemeClr val="accent2">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chemeClr val="bg1"/>
                </a:solidFill>
              </a:endParaRPr>
            </a:p>
          </p:txBody>
        </p:sp>
        <p:sp>
          <p:nvSpPr>
            <p:cNvPr id="12" name="矩形: 圆角 11">
              <a:extLst>
                <a:ext uri="{FF2B5EF4-FFF2-40B4-BE49-F238E27FC236}">
                  <a16:creationId xmlns:a16="http://schemas.microsoft.com/office/drawing/2014/main" id="{9A3048D9-9A9E-46EA-B502-845675653CE4}"/>
                </a:ext>
              </a:extLst>
            </p:cNvPr>
            <p:cNvSpPr/>
            <p:nvPr/>
          </p:nvSpPr>
          <p:spPr>
            <a:xfrm>
              <a:off x="1014549" y="4081712"/>
              <a:ext cx="1262843" cy="728027"/>
            </a:xfrm>
            <a:prstGeom prst="roundRect">
              <a:avLst/>
            </a:prstGeom>
            <a:solidFill>
              <a:srgbClr val="FF99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H2</a:t>
              </a:r>
              <a:endParaRPr lang="zh-CN" altLang="en-US" sz="1600" b="1" dirty="0">
                <a:solidFill>
                  <a:schemeClr val="bg1"/>
                </a:solidFill>
              </a:endParaRPr>
            </a:p>
          </p:txBody>
        </p:sp>
        <p:sp>
          <p:nvSpPr>
            <p:cNvPr id="11" name="矩形 10">
              <a:extLst>
                <a:ext uri="{FF2B5EF4-FFF2-40B4-BE49-F238E27FC236}">
                  <a16:creationId xmlns:a16="http://schemas.microsoft.com/office/drawing/2014/main" id="{5646B90E-6F62-4245-A154-DC633CACF2A5}"/>
                </a:ext>
              </a:extLst>
            </p:cNvPr>
            <p:cNvSpPr/>
            <p:nvPr/>
          </p:nvSpPr>
          <p:spPr>
            <a:xfrm>
              <a:off x="2505124" y="4177081"/>
              <a:ext cx="6978833" cy="503215"/>
            </a:xfrm>
            <a:prstGeom prst="rect">
              <a:avLst/>
            </a:prstGeom>
          </p:spPr>
          <p:txBody>
            <a:bodyPr wrap="none">
              <a:spAutoFit/>
            </a:bodyPr>
            <a:lstStyle/>
            <a:p>
              <a:pPr indent="200020" algn="just">
                <a:lnSpc>
                  <a:spcPct val="150000"/>
                </a:lnSpc>
              </a:pPr>
              <a:r>
                <a:rPr lang="zh-CN" altLang="en-US"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劝说性健康信息说服策略对受众态度的影响由感知信任中介。</a:t>
              </a:r>
              <a:endPar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16" name="组合 15">
            <a:extLst>
              <a:ext uri="{FF2B5EF4-FFF2-40B4-BE49-F238E27FC236}">
                <a16:creationId xmlns:a16="http://schemas.microsoft.com/office/drawing/2014/main" id="{74761CBD-8AC0-4BFA-8FC6-3EED67040FD1}"/>
              </a:ext>
            </a:extLst>
          </p:cNvPr>
          <p:cNvGrpSpPr/>
          <p:nvPr/>
        </p:nvGrpSpPr>
        <p:grpSpPr>
          <a:xfrm>
            <a:off x="760911" y="2551242"/>
            <a:ext cx="7393577" cy="700576"/>
            <a:chOff x="1014549" y="2594697"/>
            <a:chExt cx="9858102" cy="934101"/>
          </a:xfrm>
        </p:grpSpPr>
        <p:sp>
          <p:nvSpPr>
            <p:cNvPr id="14" name="箭头: 五边形 13">
              <a:extLst>
                <a:ext uri="{FF2B5EF4-FFF2-40B4-BE49-F238E27FC236}">
                  <a16:creationId xmlns:a16="http://schemas.microsoft.com/office/drawing/2014/main" id="{53112B8D-3F27-4608-B615-1B68AC9329E7}"/>
                </a:ext>
              </a:extLst>
            </p:cNvPr>
            <p:cNvSpPr/>
            <p:nvPr/>
          </p:nvSpPr>
          <p:spPr>
            <a:xfrm>
              <a:off x="1014549" y="2640308"/>
              <a:ext cx="1938221" cy="874408"/>
            </a:xfrm>
            <a:prstGeom prst="homePlate">
              <a:avLst>
                <a:gd name="adj" fmla="val 22071"/>
              </a:avLst>
            </a:prstGeom>
            <a:noFill/>
            <a:ln>
              <a:solidFill>
                <a:srgbClr val="1F487C"/>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lnSpc>
                  <a:spcPct val="150000"/>
                </a:lnSpc>
              </a:pPr>
              <a:r>
                <a:rPr lang="zh-CN" altLang="en-US" sz="1400" b="1" dirty="0">
                  <a:solidFill>
                    <a:schemeClr val="tx1"/>
                  </a:solidFill>
                  <a:latin typeface="微软雅黑" panose="020B0503020204020204" pitchFamily="34" charset="-122"/>
                  <a:ea typeface="微软雅黑" panose="020B0503020204020204" pitchFamily="34" charset="-122"/>
                </a:rPr>
                <a:t>信息采纳模型</a:t>
              </a: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lnSpc>
                  <a:spcPct val="150000"/>
                </a:lnSpc>
              </a:pPr>
              <a:r>
                <a:rPr lang="en-US" altLang="zh-CN" sz="1400" b="1" dirty="0">
                  <a:solidFill>
                    <a:schemeClr val="tx1"/>
                  </a:solidFill>
                  <a:latin typeface="微软雅黑" panose="020B0503020204020204" pitchFamily="34" charset="-122"/>
                  <a:ea typeface="微软雅黑" panose="020B0503020204020204" pitchFamily="34" charset="-122"/>
                </a:rPr>
                <a:t>IAM</a:t>
              </a:r>
              <a:endParaRPr lang="zh-CN" altLang="en-US" sz="1400" b="1" dirty="0">
                <a:solidFill>
                  <a:schemeClr val="tx1"/>
                </a:solidFill>
              </a:endParaRPr>
            </a:p>
          </p:txBody>
        </p:sp>
        <p:sp>
          <p:nvSpPr>
            <p:cNvPr id="4" name="矩形 3">
              <a:extLst>
                <a:ext uri="{FF2B5EF4-FFF2-40B4-BE49-F238E27FC236}">
                  <a16:creationId xmlns:a16="http://schemas.microsoft.com/office/drawing/2014/main" id="{6C0F0871-5371-4DD8-B38C-BE23C30B72E2}"/>
                </a:ext>
              </a:extLst>
            </p:cNvPr>
            <p:cNvSpPr/>
            <p:nvPr/>
          </p:nvSpPr>
          <p:spPr>
            <a:xfrm>
              <a:off x="3222170" y="2594697"/>
              <a:ext cx="7650481" cy="934101"/>
            </a:xfrm>
            <a:prstGeom prst="rect">
              <a:avLst/>
            </a:prstGeom>
          </p:spPr>
          <p:txBody>
            <a:bodyPr wrap="square">
              <a:spAutoFit/>
            </a:bodyPr>
            <a:lstStyle/>
            <a:p>
              <a:pPr marL="214308" indent="-214308">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信息质量、有用性和来源可靠度将会影响用户对于信息的采纳，其中信息质量和来源可靠度均指向</a:t>
              </a:r>
              <a:r>
                <a:rPr lang="zh-CN" altLang="en-US" sz="1400" b="1" dirty="0">
                  <a:latin typeface="微软雅黑" panose="020B0503020204020204" pitchFamily="34" charset="-122"/>
                  <a:ea typeface="微软雅黑" panose="020B0503020204020204" pitchFamily="34" charset="-122"/>
                </a:rPr>
                <a:t>信息可信度</a:t>
              </a:r>
              <a:r>
                <a:rPr lang="zh-CN" altLang="en-US" sz="1400" dirty="0">
                  <a:latin typeface="微软雅黑" panose="020B0503020204020204" pitchFamily="34" charset="-122"/>
                  <a:ea typeface="微软雅黑" panose="020B0503020204020204" pitchFamily="34" charset="-122"/>
                </a:rPr>
                <a:t>。</a:t>
              </a:r>
            </a:p>
          </p:txBody>
        </p:sp>
      </p:grpSp>
      <p:sp>
        <p:nvSpPr>
          <p:cNvPr id="5" name="矩形 4">
            <a:extLst>
              <a:ext uri="{FF2B5EF4-FFF2-40B4-BE49-F238E27FC236}">
                <a16:creationId xmlns:a16="http://schemas.microsoft.com/office/drawing/2014/main" id="{4E89AA44-3B28-4C75-B519-BDFACCAF8339}"/>
              </a:ext>
            </a:extLst>
          </p:cNvPr>
          <p:cNvSpPr/>
          <p:nvPr/>
        </p:nvSpPr>
        <p:spPr>
          <a:xfrm>
            <a:off x="760914" y="3537212"/>
            <a:ext cx="7622177" cy="1023742"/>
          </a:xfrm>
          <a:prstGeom prst="rect">
            <a:avLst/>
          </a:prstGeom>
        </p:spPr>
        <p:txBody>
          <a:bodyPr wrap="square">
            <a:spAutoFit/>
          </a:bodyPr>
          <a:lstStyle/>
          <a:p>
            <a:pPr marL="214308" indent="-214308">
              <a:lnSpc>
                <a:spcPct val="150000"/>
              </a:lnSpc>
              <a:buFont typeface="Arial" panose="020B0604020202020204" pitchFamily="34" charset="0"/>
              <a:buChar char="•"/>
            </a:pP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本研究因变量</a:t>
            </a:r>
            <a:r>
              <a:rPr lang="zh-CN"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落脚于信息受众态度，这与</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TAM</a:t>
            </a:r>
            <a:r>
              <a:rPr lang="zh-CN"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IAM</a:t>
            </a:r>
            <a:r>
              <a:rPr lang="zh-CN"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所强调的观点也是相互迎合的。</a:t>
            </a:r>
            <a:endPar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marL="214308" indent="-214308">
              <a:lnSpc>
                <a:spcPct val="150000"/>
              </a:lnSpc>
              <a:buFont typeface="Arial" panose="020B0604020202020204" pitchFamily="34" charset="0"/>
              <a:buChar char="•"/>
            </a:pPr>
            <a:r>
              <a:rPr lang="zh-CN" altLang="en-US"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健康信息与个人的自身利益密切相关，受众更注重信息的可信性</a:t>
            </a:r>
            <a:r>
              <a:rPr lang="zh-CN"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，即在受众采纳健康信息的观点时，会先感知到该健康信息真实可信，而后受众的态度与行为随之受到影响</a:t>
            </a:r>
            <a:r>
              <a:rPr lang="en-US" altLang="zh-CN" sz="1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400"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AC58425F-E4BA-4FFE-AF69-B7BA60D84A39}"/>
              </a:ext>
            </a:extLst>
          </p:cNvPr>
          <p:cNvSpPr/>
          <p:nvPr/>
        </p:nvSpPr>
        <p:spPr>
          <a:xfrm>
            <a:off x="747520" y="4762973"/>
            <a:ext cx="7496768" cy="307777"/>
          </a:xfrm>
          <a:prstGeom prst="rect">
            <a:avLst/>
          </a:prstGeom>
        </p:spPr>
        <p:txBody>
          <a:bodyPr wrap="square">
            <a:spAutoFit/>
          </a:bodyPr>
          <a:lstStyle/>
          <a:p>
            <a:pPr marL="214308" indent="-214308">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本研究认为</a:t>
            </a:r>
            <a:r>
              <a:rPr lang="zh-CN" altLang="en-US" sz="1400" b="1" dirty="0">
                <a:latin typeface="微软雅黑" panose="020B0503020204020204" pitchFamily="34" charset="-122"/>
                <a:ea typeface="微软雅黑" panose="020B0503020204020204" pitchFamily="34" charset="-122"/>
              </a:rPr>
              <a:t>感知信任</a:t>
            </a:r>
            <a:r>
              <a:rPr lang="zh-CN" altLang="en-US" sz="1400" dirty="0">
                <a:latin typeface="微软雅黑" panose="020B0503020204020204" pitchFamily="34" charset="-122"/>
                <a:ea typeface="微软雅黑" panose="020B0503020204020204" pitchFamily="34" charset="-122"/>
              </a:rPr>
              <a:t>是指受众接收处理健康信息过程中对健康信息感知到的可信程度。</a:t>
            </a:r>
          </a:p>
        </p:txBody>
      </p:sp>
    </p:spTree>
    <p:extLst>
      <p:ext uri="{BB962C8B-B14F-4D97-AF65-F5344CB8AC3E}">
        <p14:creationId xmlns:p14="http://schemas.microsoft.com/office/powerpoint/2010/main" val="370786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2370</TotalTime>
  <Words>4975</Words>
  <Application>Microsoft Office PowerPoint</Application>
  <PresentationFormat>全屏显示(4:3)</PresentationFormat>
  <Paragraphs>422</Paragraphs>
  <Slides>25</Slides>
  <Notes>23</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25</vt:i4>
      </vt:variant>
    </vt:vector>
  </HeadingPairs>
  <TitlesOfParts>
    <vt:vector size="38" baseType="lpstr">
      <vt:lpstr>等线</vt:lpstr>
      <vt:lpstr>等线 Light</vt:lpstr>
      <vt:lpstr>华文中宋</vt:lpstr>
      <vt:lpstr>宋体</vt:lpstr>
      <vt:lpstr>微软雅黑</vt:lpstr>
      <vt:lpstr>Agency FB</vt:lpstr>
      <vt:lpstr>Arial</vt:lpstr>
      <vt:lpstr>Arial Black</vt:lpstr>
      <vt:lpstr>Calibri</vt:lpstr>
      <vt:lpstr>Calibri Light</vt:lpstr>
      <vt:lpstr>Times New Roman</vt:lpstr>
      <vt:lpstr>Office 主题</vt:lpstr>
      <vt:lpstr>Office 主题​​</vt:lpstr>
      <vt:lpstr>PowerPoint 演示文稿</vt:lpstr>
      <vt:lpstr>PowerPoint 演示文稿</vt:lpstr>
      <vt:lpstr>1</vt:lpstr>
      <vt:lpstr>PowerPoint 演示文稿</vt:lpstr>
      <vt:lpstr>PowerPoint 演示文稿</vt:lpstr>
      <vt:lpstr>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vt:lpstr>
      <vt:lpstr>PowerPoint 演示文稿</vt:lpstr>
      <vt:lpstr>PowerPoint 演示文稿</vt:lpstr>
      <vt:lpstr>4</vt:lpstr>
      <vt:lpstr>PowerPoint 演示文稿</vt:lpstr>
      <vt:lpstr>PowerPoint 演示文稿</vt:lpstr>
      <vt:lpstr>PowerPoint 演示文稿</vt:lpstr>
      <vt:lpstr>PowerPoint 演示文稿</vt:lpstr>
      <vt:lpstr>5</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赵梦纯</dc:creator>
  <cp:lastModifiedBy>赵梦纯</cp:lastModifiedBy>
  <cp:revision>161</cp:revision>
  <dcterms:created xsi:type="dcterms:W3CDTF">2022-07-05T12:09:12Z</dcterms:created>
  <dcterms:modified xsi:type="dcterms:W3CDTF">2023-07-12T08:43:51Z</dcterms:modified>
</cp:coreProperties>
</file>