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5">
  <p:sldMasterIdLst>
    <p:sldMasterId id="2147483654" r:id="rId1"/>
  </p:sldMasterIdLst>
  <p:notesMasterIdLst>
    <p:notesMasterId r:id="rId15"/>
  </p:notesMasterIdLst>
  <p:handoutMasterIdLst>
    <p:handoutMasterId r:id="rId16"/>
  </p:handoutMasterIdLst>
  <p:sldIdLst>
    <p:sldId id="336" r:id="rId2"/>
    <p:sldId id="774" r:id="rId3"/>
    <p:sldId id="4721" r:id="rId4"/>
    <p:sldId id="4769" r:id="rId5"/>
    <p:sldId id="4767" r:id="rId6"/>
    <p:sldId id="4768" r:id="rId7"/>
    <p:sldId id="4763" r:id="rId8"/>
    <p:sldId id="4754" r:id="rId9"/>
    <p:sldId id="4755" r:id="rId10"/>
    <p:sldId id="4756" r:id="rId11"/>
    <p:sldId id="4766" r:id="rId12"/>
    <p:sldId id="4758" r:id="rId13"/>
    <p:sldId id="4747" r:id="rId14"/>
  </p:sldIdLst>
  <p:sldSz cx="9144000" cy="6858000" type="screen4x3"/>
  <p:notesSz cx="6858000" cy="9144000"/>
  <p:embeddedFontLst>
    <p:embeddedFont>
      <p:font typeface="黑体" panose="02010609060101010101" pitchFamily="49" charset="-122"/>
      <p:regular r:id="rId17"/>
    </p:embeddedFont>
    <p:embeddedFont>
      <p:font typeface="楷体" panose="02010609060101010101" pitchFamily="49" charset="-122"/>
      <p:regular r:id="rId18"/>
    </p:embeddedFont>
    <p:embeddedFont>
      <p:font typeface="微软雅黑" panose="020B0503020204020204" pitchFamily="34" charset="-122"/>
      <p:regular r:id="rId19"/>
      <p:bold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Impact" panose="020B0806030902050204" pitchFamily="34" charset="0"/>
      <p:regular r:id="rId27"/>
    </p:embeddedFont>
    <p:embeddedFont>
      <p:font typeface="Tahoma" panose="020B0604030504040204" pitchFamily="34" charset="0"/>
      <p:regular r:id="rId28"/>
      <p:bold r:id="rId29"/>
    </p:embeddedFont>
  </p:embeddedFontLst>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userDrawn="1">
          <p15:clr>
            <a:srgbClr val="A4A3A4"/>
          </p15:clr>
        </p15:guide>
        <p15:guide id="2" pos="158" userDrawn="1">
          <p15:clr>
            <a:srgbClr val="A4A3A4"/>
          </p15:clr>
        </p15:guide>
        <p15:guide id="3" pos="5602" userDrawn="1">
          <p15:clr>
            <a:srgbClr val="A4A3A4"/>
          </p15:clr>
        </p15:guide>
        <p15:guide id="4" orient="horz" pos="4110" userDrawn="1">
          <p15:clr>
            <a:srgbClr val="A4A3A4"/>
          </p15:clr>
        </p15:guide>
        <p15:guide id="5" orient="horz" pos="411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23487C"/>
    <a:srgbClr val="E6E6E6"/>
    <a:srgbClr val="7F7F7F"/>
    <a:srgbClr val="002832"/>
    <a:srgbClr val="003E4C"/>
    <a:srgbClr val="009900"/>
    <a:srgbClr val="339933"/>
    <a:srgbClr val="00CC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4660"/>
  </p:normalViewPr>
  <p:slideViewPr>
    <p:cSldViewPr snapToGrid="0">
      <p:cViewPr varScale="1">
        <p:scale>
          <a:sx n="86" d="100"/>
          <a:sy n="86" d="100"/>
        </p:scale>
        <p:origin x="1454" y="62"/>
      </p:cViewPr>
      <p:guideLst>
        <p:guide orient="horz" pos="210"/>
        <p:guide pos="158"/>
        <p:guide pos="5602"/>
        <p:guide orient="horz" pos="4110"/>
        <p:guide orient="horz" pos="4114"/>
      </p:guideLst>
    </p:cSldViewPr>
  </p:slideViewPr>
  <p:notesTextViewPr>
    <p:cViewPr>
      <p:scale>
        <a:sx n="1" d="1"/>
        <a:sy n="1" d="1"/>
      </p:scale>
      <p:origin x="0" y="0"/>
    </p:cViewPr>
  </p:notesTextViewPr>
  <p:notesViewPr>
    <p:cSldViewPr snapToGrid="0">
      <p:cViewPr varScale="1">
        <p:scale>
          <a:sx n="65" d="100"/>
          <a:sy n="65" d="100"/>
        </p:scale>
        <p:origin x="-292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5880A8-5A33-4D25-AC64-2EBDDB49DA5D}" type="datetimeFigureOut">
              <a:rPr lang="zh-CN" altLang="en-US" smtClean="0"/>
              <a:t>2023/7/12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45B042-62F2-4522-A37C-FDA70907D181}" type="slidenum">
              <a:rPr lang="zh-CN" altLang="en-US" smtClean="0"/>
              <a:t>‹#›</a:t>
            </a:fld>
            <a:endParaRPr lang="zh-CN" altLang="en-US"/>
          </a:p>
        </p:txBody>
      </p:sp>
    </p:spTree>
    <p:extLst>
      <p:ext uri="{BB962C8B-B14F-4D97-AF65-F5344CB8AC3E}">
        <p14:creationId xmlns:p14="http://schemas.microsoft.com/office/powerpoint/2010/main" val="2965249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FC1036-42F5-4F6E-AE8F-DB7A60E8DD99}"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144992-0148-43D9-ADAD-30F32725E05E}" type="slidenum">
              <a:rPr lang="zh-CN" altLang="en-US" smtClean="0"/>
              <a:t>‹#›</a:t>
            </a:fld>
            <a:endParaRPr lang="zh-CN" altLang="en-US"/>
          </a:p>
        </p:txBody>
      </p:sp>
    </p:spTree>
    <p:extLst>
      <p:ext uri="{BB962C8B-B14F-4D97-AF65-F5344CB8AC3E}">
        <p14:creationId xmlns:p14="http://schemas.microsoft.com/office/powerpoint/2010/main" val="121494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extLst>
      <p:ext uri="{BB962C8B-B14F-4D97-AF65-F5344CB8AC3E}">
        <p14:creationId xmlns:p14="http://schemas.microsoft.com/office/powerpoint/2010/main" val="37523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11</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326097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12</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169695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3</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168225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4</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313400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5</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69827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6</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168179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7</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196165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8</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396015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9</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78928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p:spPr>
        <p:txBody>
          <a:bodyPr/>
          <a:lstStyle/>
          <a:p>
            <a:pPr eaLnBrk="1" hangingPunct="1">
              <a:spcBef>
                <a:spcPct val="0"/>
              </a:spcBef>
            </a:pPr>
            <a:r>
              <a:rPr lang="zh-CN" altLang="en-US">
                <a:latin typeface="Arial" pitchFamily="34" charset="0"/>
              </a:rPr>
              <a:t>目录没有教学教改成果</a:t>
            </a:r>
            <a:r>
              <a:rPr lang="en-US" altLang="zh-CN">
                <a:latin typeface="Arial" pitchFamily="34" charset="0"/>
              </a:rPr>
              <a:t>5.4</a:t>
            </a:r>
            <a:r>
              <a:rPr lang="zh-CN" altLang="en-US">
                <a:latin typeface="Arial" pitchFamily="34" charset="0"/>
              </a:rPr>
              <a:t>漏了</a:t>
            </a:r>
          </a:p>
        </p:txBody>
      </p:sp>
      <p:sp>
        <p:nvSpPr>
          <p:cNvPr id="563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6D482C-8193-4154-8D44-0C447A332577}" type="slidenum">
              <a:rPr lang="zh-CN" altLang="en-US" sz="1200">
                <a:solidFill>
                  <a:srgbClr val="000000"/>
                </a:solidFill>
                <a:latin typeface="Tahoma" pitchFamily="34" charset="0"/>
              </a:rPr>
              <a:pPr algn="r"/>
              <a:t>10</a:t>
            </a:fld>
            <a:endParaRPr lang="en-US" altLang="zh-CN" sz="1200">
              <a:solidFill>
                <a:srgbClr val="000000"/>
              </a:solidFill>
              <a:latin typeface="Tahoma" pitchFamily="34" charset="0"/>
            </a:endParaRPr>
          </a:p>
        </p:txBody>
      </p:sp>
    </p:spTree>
    <p:extLst>
      <p:ext uri="{BB962C8B-B14F-4D97-AF65-F5344CB8AC3E}">
        <p14:creationId xmlns:p14="http://schemas.microsoft.com/office/powerpoint/2010/main" val="336638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816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698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902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3" name="图片占位符 22"/>
          <p:cNvSpPr>
            <a:spLocks noGrp="1"/>
          </p:cNvSpPr>
          <p:nvPr>
            <p:ph type="pic" sz="quarter" idx="12"/>
          </p:nvPr>
        </p:nvSpPr>
        <p:spPr>
          <a:xfrm>
            <a:off x="8168097" y="3345440"/>
            <a:ext cx="975905"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 fmla="*/ 1301207 w 1301207"/>
              <a:gd name="connsiteY0" fmla="*/ 0 h 3069398"/>
              <a:gd name="connsiteX1" fmla="*/ 1288508 w 1301207"/>
              <a:gd name="connsiteY1" fmla="*/ 1251960 h 3069398"/>
              <a:gd name="connsiteX2" fmla="*/ 1301207 w 1301207"/>
              <a:gd name="connsiteY2" fmla="*/ 3069398 h 3069398"/>
              <a:gd name="connsiteX3" fmla="*/ 165104 w 1301207"/>
              <a:gd name="connsiteY3" fmla="*/ 1933295 h 3069398"/>
              <a:gd name="connsiteX4" fmla="*/ 165104 w 1301207"/>
              <a:gd name="connsiteY4" fmla="*/ 1136103 h 3069398"/>
              <a:gd name="connsiteX5" fmla="*/ 1301207 w 1301207"/>
              <a:gd name="connsiteY5" fmla="*/ 0 h 3069398"/>
              <a:gd name="connsiteX0" fmla="*/ 1288508 w 1379948"/>
              <a:gd name="connsiteY0" fmla="*/ 1251960 h 3069398"/>
              <a:gd name="connsiteX1" fmla="*/ 1301207 w 1379948"/>
              <a:gd name="connsiteY1" fmla="*/ 3069398 h 3069398"/>
              <a:gd name="connsiteX2" fmla="*/ 165104 w 1379948"/>
              <a:gd name="connsiteY2" fmla="*/ 1933295 h 3069398"/>
              <a:gd name="connsiteX3" fmla="*/ 165104 w 1379948"/>
              <a:gd name="connsiteY3" fmla="*/ 1136103 h 3069398"/>
              <a:gd name="connsiteX4" fmla="*/ 1301207 w 1379948"/>
              <a:gd name="connsiteY4" fmla="*/ 0 h 3069398"/>
              <a:gd name="connsiteX5" fmla="*/ 1379948 w 1379948"/>
              <a:gd name="connsiteY5" fmla="*/ 1343400 h 3069398"/>
              <a:gd name="connsiteX0" fmla="*/ 1288508 w 1301207"/>
              <a:gd name="connsiteY0" fmla="*/ 1251960 h 3069398"/>
              <a:gd name="connsiteX1" fmla="*/ 1301207 w 1301207"/>
              <a:gd name="connsiteY1" fmla="*/ 3069398 h 3069398"/>
              <a:gd name="connsiteX2" fmla="*/ 165104 w 1301207"/>
              <a:gd name="connsiteY2" fmla="*/ 1933295 h 3069398"/>
              <a:gd name="connsiteX3" fmla="*/ 165104 w 1301207"/>
              <a:gd name="connsiteY3" fmla="*/ 1136103 h 3069398"/>
              <a:gd name="connsiteX4" fmla="*/ 1301207 w 1301207"/>
              <a:gd name="connsiteY4" fmla="*/ 0 h 3069398"/>
              <a:gd name="connsiteX0" fmla="*/ 1301207 w 1301207"/>
              <a:gd name="connsiteY0" fmla="*/ 3069398 h 3069398"/>
              <a:gd name="connsiteX1" fmla="*/ 165104 w 1301207"/>
              <a:gd name="connsiteY1" fmla="*/ 1933295 h 3069398"/>
              <a:gd name="connsiteX2" fmla="*/ 165104 w 1301207"/>
              <a:gd name="connsiteY2" fmla="*/ 1136103 h 3069398"/>
              <a:gd name="connsiteX3" fmla="*/ 1301207 w 1301207"/>
              <a:gd name="connsiteY3" fmla="*/ 0 h 3069398"/>
            </a:gdLst>
            <a:ahLst/>
            <a:cxnLst>
              <a:cxn ang="0">
                <a:pos x="connsiteX0" y="connsiteY0"/>
              </a:cxn>
              <a:cxn ang="0">
                <a:pos x="connsiteX1" y="connsiteY1"/>
              </a:cxn>
              <a:cxn ang="0">
                <a:pos x="connsiteX2" y="connsiteY2"/>
              </a:cxn>
              <a:cxn ang="0">
                <a:pos x="connsiteX3" y="connsiteY3"/>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defRPr>
            </a:lvl1pPr>
          </a:lstStyle>
          <a:p>
            <a:pPr marL="0" lvl="0" algn="ctr"/>
            <a:endParaRPr lang="zh-CN" altLang="en-US"/>
          </a:p>
        </p:txBody>
      </p:sp>
      <p:sp>
        <p:nvSpPr>
          <p:cNvPr id="20" name="图片占位符 19"/>
          <p:cNvSpPr>
            <a:spLocks noGrp="1"/>
          </p:cNvSpPr>
          <p:nvPr>
            <p:ph type="pic" sz="quarter" idx="11"/>
          </p:nvPr>
        </p:nvSpPr>
        <p:spPr>
          <a:xfrm>
            <a:off x="6233521" y="142672"/>
            <a:ext cx="2910482"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defRPr>
            </a:lvl1pPr>
          </a:lstStyle>
          <a:p>
            <a:pPr marL="0" lvl="0" algn="ctr"/>
            <a:endParaRPr lang="zh-CN" altLang="en-US"/>
          </a:p>
        </p:txBody>
      </p:sp>
      <p:sp>
        <p:nvSpPr>
          <p:cNvPr id="12" name="图片占位符 11"/>
          <p:cNvSpPr>
            <a:spLocks noGrp="1"/>
          </p:cNvSpPr>
          <p:nvPr>
            <p:ph type="pic" sz="quarter" idx="10"/>
          </p:nvPr>
        </p:nvSpPr>
        <p:spPr>
          <a:xfrm>
            <a:off x="4356189" y="3"/>
            <a:ext cx="3122562"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 fmla="*/ 0 w 4163416"/>
              <a:gd name="connsiteY0" fmla="*/ 1 h 1879306"/>
              <a:gd name="connsiteX1" fmla="*/ 2002248 w 4163416"/>
              <a:gd name="connsiteY1" fmla="*/ 0 h 1879306"/>
              <a:gd name="connsiteX2" fmla="*/ 4163416 w 4163416"/>
              <a:gd name="connsiteY2" fmla="*/ 1 h 1879306"/>
              <a:gd name="connsiteX3" fmla="*/ 4146874 w 4163416"/>
              <a:gd name="connsiteY3" fmla="*/ 31437 h 1879306"/>
              <a:gd name="connsiteX4" fmla="*/ 4074640 w 4163416"/>
              <a:gd name="connsiteY4" fmla="*/ 119866 h 1879306"/>
              <a:gd name="connsiteX5" fmla="*/ 2480303 w 4163416"/>
              <a:gd name="connsiteY5" fmla="*/ 1714203 h 1879306"/>
              <a:gd name="connsiteX6" fmla="*/ 1683111 w 4163416"/>
              <a:gd name="connsiteY6" fmla="*/ 1714203 h 1879306"/>
              <a:gd name="connsiteX7" fmla="*/ 88774 w 4163416"/>
              <a:gd name="connsiteY7" fmla="*/ 119866 h 1879306"/>
              <a:gd name="connsiteX8" fmla="*/ 16541 w 4163416"/>
              <a:gd name="connsiteY8" fmla="*/ 31437 h 1879306"/>
              <a:gd name="connsiteX9" fmla="*/ 0 w 4163416"/>
              <a:gd name="connsiteY9" fmla="*/ 1 h 1879306"/>
              <a:gd name="connsiteX0" fmla="*/ 2002248 w 4163416"/>
              <a:gd name="connsiteY0" fmla="*/ 0 h 1879306"/>
              <a:gd name="connsiteX1" fmla="*/ 4163416 w 4163416"/>
              <a:gd name="connsiteY1" fmla="*/ 1 h 1879306"/>
              <a:gd name="connsiteX2" fmla="*/ 4146874 w 4163416"/>
              <a:gd name="connsiteY2" fmla="*/ 31437 h 1879306"/>
              <a:gd name="connsiteX3" fmla="*/ 4074640 w 4163416"/>
              <a:gd name="connsiteY3" fmla="*/ 119866 h 1879306"/>
              <a:gd name="connsiteX4" fmla="*/ 2480303 w 4163416"/>
              <a:gd name="connsiteY4" fmla="*/ 1714203 h 1879306"/>
              <a:gd name="connsiteX5" fmla="*/ 1683111 w 4163416"/>
              <a:gd name="connsiteY5" fmla="*/ 1714203 h 1879306"/>
              <a:gd name="connsiteX6" fmla="*/ 88774 w 4163416"/>
              <a:gd name="connsiteY6" fmla="*/ 119866 h 1879306"/>
              <a:gd name="connsiteX7" fmla="*/ 16541 w 4163416"/>
              <a:gd name="connsiteY7" fmla="*/ 31437 h 1879306"/>
              <a:gd name="connsiteX8" fmla="*/ 0 w 4163416"/>
              <a:gd name="connsiteY8" fmla="*/ 1 h 1879306"/>
              <a:gd name="connsiteX9" fmla="*/ 2093688 w 4163416"/>
              <a:gd name="connsiteY9" fmla="*/ 91440 h 1879306"/>
              <a:gd name="connsiteX0" fmla="*/ 2002248 w 4163416"/>
              <a:gd name="connsiteY0" fmla="*/ 0 h 1879306"/>
              <a:gd name="connsiteX1" fmla="*/ 4163416 w 4163416"/>
              <a:gd name="connsiteY1" fmla="*/ 1 h 1879306"/>
              <a:gd name="connsiteX2" fmla="*/ 4146874 w 4163416"/>
              <a:gd name="connsiteY2" fmla="*/ 31437 h 1879306"/>
              <a:gd name="connsiteX3" fmla="*/ 4074640 w 4163416"/>
              <a:gd name="connsiteY3" fmla="*/ 119866 h 1879306"/>
              <a:gd name="connsiteX4" fmla="*/ 2480303 w 4163416"/>
              <a:gd name="connsiteY4" fmla="*/ 1714203 h 1879306"/>
              <a:gd name="connsiteX5" fmla="*/ 1683111 w 4163416"/>
              <a:gd name="connsiteY5" fmla="*/ 1714203 h 1879306"/>
              <a:gd name="connsiteX6" fmla="*/ 88774 w 4163416"/>
              <a:gd name="connsiteY6" fmla="*/ 119866 h 1879306"/>
              <a:gd name="connsiteX7" fmla="*/ 16541 w 4163416"/>
              <a:gd name="connsiteY7" fmla="*/ 31437 h 1879306"/>
              <a:gd name="connsiteX8" fmla="*/ 0 w 4163416"/>
              <a:gd name="connsiteY8" fmla="*/ 1 h 1879306"/>
              <a:gd name="connsiteX0" fmla="*/ 4163416 w 4163416"/>
              <a:gd name="connsiteY0" fmla="*/ 0 h 1879305"/>
              <a:gd name="connsiteX1" fmla="*/ 4146874 w 4163416"/>
              <a:gd name="connsiteY1" fmla="*/ 31436 h 1879305"/>
              <a:gd name="connsiteX2" fmla="*/ 4074640 w 4163416"/>
              <a:gd name="connsiteY2" fmla="*/ 119865 h 1879305"/>
              <a:gd name="connsiteX3" fmla="*/ 2480303 w 4163416"/>
              <a:gd name="connsiteY3" fmla="*/ 1714202 h 1879305"/>
              <a:gd name="connsiteX4" fmla="*/ 1683111 w 4163416"/>
              <a:gd name="connsiteY4" fmla="*/ 1714202 h 1879305"/>
              <a:gd name="connsiteX5" fmla="*/ 88774 w 4163416"/>
              <a:gd name="connsiteY5" fmla="*/ 119865 h 1879305"/>
              <a:gd name="connsiteX6" fmla="*/ 16541 w 4163416"/>
              <a:gd name="connsiteY6" fmla="*/ 31436 h 1879305"/>
              <a:gd name="connsiteX7" fmla="*/ 0 w 4163416"/>
              <a:gd name="connsiteY7" fmla="*/ 0 h 187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350">
                <a:solidFill>
                  <a:schemeClr val="lt1"/>
                </a:solidFill>
              </a:defRPr>
            </a:lvl1pPr>
          </a:lstStyle>
          <a:p>
            <a:pPr marL="0" lvl="0" algn="ctr"/>
            <a:endParaRPr lang="zh-CN" altLang="en-US"/>
          </a:p>
        </p:txBody>
      </p:sp>
    </p:spTree>
    <p:extLst>
      <p:ext uri="{BB962C8B-B14F-4D97-AF65-F5344CB8AC3E}">
        <p14:creationId xmlns:p14="http://schemas.microsoft.com/office/powerpoint/2010/main" val="3549417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4500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矩形: 圆角 13"/>
          <p:cNvSpPr/>
          <p:nvPr userDrawn="1"/>
        </p:nvSpPr>
        <p:spPr>
          <a:xfrm rot="2700000">
            <a:off x="404873" y="519835"/>
            <a:ext cx="206402" cy="154802"/>
          </a:xfrm>
          <a:prstGeom prst="roundRect">
            <a:avLst>
              <a:gd name="adj" fmla="val 199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790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296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60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088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244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352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B4E85-8735-44B4-B526-B3F0741BAD99}" type="datetimeFigureOut">
              <a:rPr lang="zh-CN" altLang="en-US" smtClean="0"/>
              <a:t>2023/7/12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97E2D7-14FE-4193-9BFA-ACEF2A4C4A90}" type="slidenum">
              <a:rPr lang="zh-CN" altLang="en-US" smtClean="0"/>
              <a:t>‹#›</a:t>
            </a:fld>
            <a:endParaRPr lang="zh-CN" altLang="en-US"/>
          </a:p>
        </p:txBody>
      </p:sp>
    </p:spTree>
    <p:extLst>
      <p:ext uri="{BB962C8B-B14F-4D97-AF65-F5344CB8AC3E}">
        <p14:creationId xmlns:p14="http://schemas.microsoft.com/office/powerpoint/2010/main" val="304572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3B4E85-8735-44B4-B526-B3F0741BAD99}"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97E2D7-14FE-4193-9BFA-ACEF2A4C4A90}" type="slidenum">
              <a:rPr lang="zh-CN" altLang="en-US" smtClean="0"/>
              <a:t>‹#›</a:t>
            </a:fld>
            <a:endParaRPr lang="zh-CN" altLang="en-US"/>
          </a:p>
        </p:txBody>
      </p:sp>
    </p:spTree>
    <p:extLst>
      <p:ext uri="{BB962C8B-B14F-4D97-AF65-F5344CB8AC3E}">
        <p14:creationId xmlns:p14="http://schemas.microsoft.com/office/powerpoint/2010/main" val="135526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651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8675335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49"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8.emf"/><Relationship Id="rId5" Type="http://schemas.openxmlformats.org/officeDocument/2006/relationships/package" Target="../embeddings/Microsoft_Visio_Drawing.vsdx"/><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6233">
            <a:off x="3996398" y="4817070"/>
            <a:ext cx="7302934" cy="5445178"/>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 fmla="*/ 210727 w 6764267"/>
              <a:gd name="connsiteY0" fmla="*/ 210726 h 6764267"/>
              <a:gd name="connsiteX1" fmla="*/ 719464 w 6764267"/>
              <a:gd name="connsiteY1" fmla="*/ 0 h 6764267"/>
              <a:gd name="connsiteX2" fmla="*/ 6764267 w 6764267"/>
              <a:gd name="connsiteY2" fmla="*/ 0 h 6764267"/>
              <a:gd name="connsiteX3" fmla="*/ 3308399 w 6764267"/>
              <a:gd name="connsiteY3" fmla="*/ 3454528 h 6764267"/>
              <a:gd name="connsiteX4" fmla="*/ 0 w 6764267"/>
              <a:gd name="connsiteY4" fmla="*/ 6764267 h 6764267"/>
              <a:gd name="connsiteX5" fmla="*/ 0 w 6764267"/>
              <a:gd name="connsiteY5" fmla="*/ 719463 h 6764267"/>
              <a:gd name="connsiteX6" fmla="*/ 210727 w 6764267"/>
              <a:gd name="connsiteY6" fmla="*/ 210726 h 6764267"/>
              <a:gd name="connsiteX0" fmla="*/ 3308399 w 6764267"/>
              <a:gd name="connsiteY0" fmla="*/ 3454528 h 6764267"/>
              <a:gd name="connsiteX1" fmla="*/ 0 w 6764267"/>
              <a:gd name="connsiteY1" fmla="*/ 6764267 h 6764267"/>
              <a:gd name="connsiteX2" fmla="*/ 0 w 6764267"/>
              <a:gd name="connsiteY2" fmla="*/ 719463 h 6764267"/>
              <a:gd name="connsiteX3" fmla="*/ 210727 w 6764267"/>
              <a:gd name="connsiteY3" fmla="*/ 210726 h 6764267"/>
              <a:gd name="connsiteX4" fmla="*/ 719464 w 6764267"/>
              <a:gd name="connsiteY4" fmla="*/ 0 h 6764267"/>
              <a:gd name="connsiteX5" fmla="*/ 6764267 w 6764267"/>
              <a:gd name="connsiteY5" fmla="*/ 0 h 6764267"/>
              <a:gd name="connsiteX6" fmla="*/ 3399839 w 6764267"/>
              <a:gd name="connsiteY6" fmla="*/ 3545968 h 6764267"/>
              <a:gd name="connsiteX0" fmla="*/ 3308399 w 6764267"/>
              <a:gd name="connsiteY0" fmla="*/ 3454528 h 6764267"/>
              <a:gd name="connsiteX1" fmla="*/ 0 w 6764267"/>
              <a:gd name="connsiteY1" fmla="*/ 6764267 h 6764267"/>
              <a:gd name="connsiteX2" fmla="*/ 0 w 6764267"/>
              <a:gd name="connsiteY2" fmla="*/ 719463 h 6764267"/>
              <a:gd name="connsiteX3" fmla="*/ 210727 w 6764267"/>
              <a:gd name="connsiteY3" fmla="*/ 210726 h 6764267"/>
              <a:gd name="connsiteX4" fmla="*/ 719464 w 6764267"/>
              <a:gd name="connsiteY4" fmla="*/ 0 h 6764267"/>
              <a:gd name="connsiteX5" fmla="*/ 6764267 w 6764267"/>
              <a:gd name="connsiteY5" fmla="*/ 0 h 6764267"/>
              <a:gd name="connsiteX0" fmla="*/ 0 w 6764267"/>
              <a:gd name="connsiteY0" fmla="*/ 6764267 h 6764267"/>
              <a:gd name="connsiteX1" fmla="*/ 0 w 6764267"/>
              <a:gd name="connsiteY1" fmla="*/ 719463 h 6764267"/>
              <a:gd name="connsiteX2" fmla="*/ 210727 w 6764267"/>
              <a:gd name="connsiteY2" fmla="*/ 210726 h 6764267"/>
              <a:gd name="connsiteX3" fmla="*/ 719464 w 6764267"/>
              <a:gd name="connsiteY3" fmla="*/ 0 h 6764267"/>
              <a:gd name="connsiteX4" fmla="*/ 6764267 w 6764267"/>
              <a:gd name="connsiteY4" fmla="*/ 0 h 676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solidFill>
            <a:srgbClr val="23487C"/>
          </a:solidFill>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28" name="图片占位符 27"/>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8913967" y="3031336"/>
            <a:ext cx="975905" cy="2302049"/>
          </a:xfrm>
        </p:spPr>
      </p:pic>
      <p:pic>
        <p:nvPicPr>
          <p:cNvPr id="26" name="图片占位符 25"/>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l="12312" r="12312"/>
          <a:stretch>
            <a:fillRect/>
          </a:stretch>
        </p:blipFill>
        <p:spPr>
          <a:xfrm>
            <a:off x="6697964" y="301839"/>
            <a:ext cx="3212829" cy="3569808"/>
          </a:xfrm>
        </p:spPr>
      </p:pic>
      <p:pic>
        <p:nvPicPr>
          <p:cNvPr id="21" name="图片占位符 20"/>
          <p:cNvPicPr>
            <a:picLocks noGrp="1" noChangeAspect="1"/>
          </p:cNvPicPr>
          <p:nvPr>
            <p:ph type="pic" sz="quarter" idx="10"/>
          </p:nvPr>
        </p:nvPicPr>
        <p:blipFill>
          <a:blip r:embed="rId5" cstate="screen">
            <a:extLst>
              <a:ext uri="{28A0092B-C50C-407E-A947-70E740481C1C}">
                <a14:useLocalDpi xmlns:a14="http://schemas.microsoft.com/office/drawing/2010/main"/>
              </a:ext>
            </a:extLst>
          </a:blip>
          <a:srcRect l="12486" r="12486"/>
          <a:stretch>
            <a:fillRect/>
          </a:stretch>
        </p:blipFill>
        <p:spPr>
          <a:xfrm>
            <a:off x="4598635" y="-8879"/>
            <a:ext cx="3634720" cy="1535834"/>
          </a:xfrm>
        </p:spPr>
      </p:pic>
      <p:sp>
        <p:nvSpPr>
          <p:cNvPr id="29" name="文本框 28"/>
          <p:cNvSpPr txBox="1"/>
          <p:nvPr/>
        </p:nvSpPr>
        <p:spPr>
          <a:xfrm>
            <a:off x="121351" y="2232373"/>
            <a:ext cx="6785476" cy="1015663"/>
          </a:xfrm>
          <a:prstGeom prst="rect">
            <a:avLst/>
          </a:prstGeom>
          <a:noFill/>
        </p:spPr>
        <p:txBody>
          <a:bodyPr wrap="squar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dirty="0">
                <a:solidFill>
                  <a:srgbClr val="002060"/>
                </a:solidFill>
                <a:latin typeface="Times New Roman" panose="02020603050405020304" pitchFamily="18" charset="0"/>
                <a:ea typeface="Times New Roman" panose="02020603050405020304" pitchFamily="18" charset="0"/>
              </a:rPr>
              <a:t>重大突发事件下社交媒体信息传播中</a:t>
            </a:r>
            <a:endParaRPr lang="en-US" altLang="zh-CN" dirty="0">
              <a:solidFill>
                <a:srgbClr val="002060"/>
              </a:solidFill>
              <a:latin typeface="Times New Roman" panose="02020603050405020304" pitchFamily="18" charset="0"/>
              <a:ea typeface="Times New Roman" panose="02020603050405020304" pitchFamily="18" charset="0"/>
            </a:endParaRPr>
          </a:p>
          <a:p>
            <a:r>
              <a:rPr lang="zh-CN" altLang="en-US" sz="3200" dirty="0">
                <a:solidFill>
                  <a:srgbClr val="002060"/>
                </a:solidFill>
                <a:latin typeface="Times New Roman" panose="02020603050405020304" pitchFamily="18" charset="0"/>
                <a:ea typeface="黑体" panose="02010609060101010101" pitchFamily="49" charset="-122"/>
              </a:rPr>
              <a:t>算法意识对算法抵抗行为的影响研究</a:t>
            </a:r>
            <a:endParaRPr lang="zh-CN" altLang="zh-CN" sz="7200" dirty="0">
              <a:solidFill>
                <a:srgbClr val="002060"/>
              </a:solidFill>
              <a:latin typeface="黑体" panose="02010609060101010101" pitchFamily="49" charset="-122"/>
              <a:ea typeface="黑体" panose="02010609060101010101" pitchFamily="49" charset="-122"/>
            </a:endParaRPr>
          </a:p>
        </p:txBody>
      </p:sp>
      <p:grpSp>
        <p:nvGrpSpPr>
          <p:cNvPr id="6" name="组合 5">
            <a:extLst>
              <a:ext uri="{FF2B5EF4-FFF2-40B4-BE49-F238E27FC236}">
                <a16:creationId xmlns:a16="http://schemas.microsoft.com/office/drawing/2014/main" id="{0AB1A9AE-1588-6B34-DEC0-980309356091}"/>
              </a:ext>
            </a:extLst>
          </p:cNvPr>
          <p:cNvGrpSpPr/>
          <p:nvPr/>
        </p:nvGrpSpPr>
        <p:grpSpPr>
          <a:xfrm>
            <a:off x="408373" y="4897235"/>
            <a:ext cx="2148396" cy="445029"/>
            <a:chOff x="372862" y="3927701"/>
            <a:chExt cx="2148396" cy="445029"/>
          </a:xfrm>
        </p:grpSpPr>
        <p:sp>
          <p:nvSpPr>
            <p:cNvPr id="30" name="矩形: 圆角 29"/>
            <p:cNvSpPr/>
            <p:nvPr/>
          </p:nvSpPr>
          <p:spPr>
            <a:xfrm>
              <a:off x="372862" y="3927701"/>
              <a:ext cx="2148396" cy="445029"/>
            </a:xfrm>
            <a:prstGeom prst="roundRect">
              <a:avLst>
                <a:gd name="adj" fmla="val 50000"/>
              </a:avLst>
            </a:prstGeom>
            <a:solidFill>
              <a:srgbClr val="23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文本框 32"/>
            <p:cNvSpPr txBox="1"/>
            <p:nvPr/>
          </p:nvSpPr>
          <p:spPr>
            <a:xfrm>
              <a:off x="468114" y="3983721"/>
              <a:ext cx="1996060" cy="307777"/>
            </a:xfrm>
            <a:prstGeom prst="rect">
              <a:avLst/>
            </a:prstGeom>
            <a:solidFill>
              <a:srgbClr val="23487C"/>
            </a:solid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吉林大学 </a:t>
              </a:r>
              <a:r>
                <a:rPr lang="en-US" altLang="zh-CN" sz="1400" b="0" dirty="0">
                  <a:solidFill>
                    <a:schemeClr val="bg1"/>
                  </a:solidFill>
                </a:rPr>
                <a:t>Jilin University</a:t>
              </a:r>
              <a:endParaRPr lang="zh-CN" altLang="en-US" sz="1100" b="0" dirty="0">
                <a:solidFill>
                  <a:schemeClr val="bg1"/>
                </a:solidFill>
              </a:endParaRPr>
            </a:p>
          </p:txBody>
        </p:sp>
      </p:grpSp>
      <p:grpSp>
        <p:nvGrpSpPr>
          <p:cNvPr id="7" name="组合 6">
            <a:extLst>
              <a:ext uri="{FF2B5EF4-FFF2-40B4-BE49-F238E27FC236}">
                <a16:creationId xmlns:a16="http://schemas.microsoft.com/office/drawing/2014/main" id="{0DE0C993-A785-6122-D042-3907DFC758D7}"/>
              </a:ext>
            </a:extLst>
          </p:cNvPr>
          <p:cNvGrpSpPr/>
          <p:nvPr/>
        </p:nvGrpSpPr>
        <p:grpSpPr>
          <a:xfrm>
            <a:off x="395487" y="4235790"/>
            <a:ext cx="2148396" cy="445029"/>
            <a:chOff x="207576" y="3113856"/>
            <a:chExt cx="2148396" cy="445029"/>
          </a:xfrm>
        </p:grpSpPr>
        <p:sp>
          <p:nvSpPr>
            <p:cNvPr id="8" name="矩形: 圆角 7">
              <a:extLst>
                <a:ext uri="{FF2B5EF4-FFF2-40B4-BE49-F238E27FC236}">
                  <a16:creationId xmlns:a16="http://schemas.microsoft.com/office/drawing/2014/main" id="{1BC058C2-772D-050D-ECDA-1E28ED9BEDF4}"/>
                </a:ext>
              </a:extLst>
            </p:cNvPr>
            <p:cNvSpPr/>
            <p:nvPr/>
          </p:nvSpPr>
          <p:spPr>
            <a:xfrm>
              <a:off x="207576" y="3113856"/>
              <a:ext cx="2148396" cy="445029"/>
            </a:xfrm>
            <a:prstGeom prst="roundRect">
              <a:avLst>
                <a:gd name="adj" fmla="val 50000"/>
              </a:avLst>
            </a:prstGeom>
            <a:solidFill>
              <a:srgbClr val="23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文本框 8">
              <a:extLst>
                <a:ext uri="{FF2B5EF4-FFF2-40B4-BE49-F238E27FC236}">
                  <a16:creationId xmlns:a16="http://schemas.microsoft.com/office/drawing/2014/main" id="{D7E90F44-D620-4FAC-D7BB-300409CDB3B1}"/>
                </a:ext>
              </a:extLst>
            </p:cNvPr>
            <p:cNvSpPr txBox="1"/>
            <p:nvPr/>
          </p:nvSpPr>
          <p:spPr>
            <a:xfrm>
              <a:off x="926098" y="3182481"/>
              <a:ext cx="723275" cy="307777"/>
            </a:xfrm>
            <a:prstGeom prst="rect">
              <a:avLst/>
            </a:prstGeom>
            <a:solidFill>
              <a:srgbClr val="23487C"/>
            </a:solid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刘宇桐</a:t>
              </a:r>
              <a:endParaRPr lang="zh-CN" altLang="en-US" sz="1100" b="0" dirty="0">
                <a:solidFill>
                  <a:schemeClr val="bg1"/>
                </a:solidFill>
              </a:endParaRPr>
            </a:p>
          </p:txBody>
        </p:sp>
      </p:grpSp>
    </p:spTree>
    <p:extLst>
      <p:ext uri="{BB962C8B-B14F-4D97-AF65-F5344CB8AC3E}">
        <p14:creationId xmlns:p14="http://schemas.microsoft.com/office/powerpoint/2010/main" val="2217243381"/>
      </p:ext>
    </p:extLst>
  </p:cSld>
  <p:clrMapOvr>
    <a:masterClrMapping/>
  </p:clrMapOvr>
  <mc:AlternateContent xmlns:mc="http://schemas.openxmlformats.org/markup-compatibility/2006" xmlns:p14="http://schemas.microsoft.com/office/powerpoint/2010/main">
    <mc:Choice Requires="p14">
      <p:transition spd="med" p14:dur="700" advTm="12646">
        <p:fade/>
      </p:transition>
    </mc:Choice>
    <mc:Fallback xmlns="">
      <p:transition spd="med" advTm="126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1+#ppt_w/2"/>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1+#ppt_w/2"/>
                                          </p:val>
                                        </p:tav>
                                        <p:tav tm="100000">
                                          <p:val>
                                            <p:strVal val="#ppt_x"/>
                                          </p:val>
                                        </p:tav>
                                      </p:tavLst>
                                    </p:anim>
                                    <p:anim calcmode="lin" valueType="num">
                                      <p:cBhvr additive="base">
                                        <p:cTn id="16" dur="10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3">
            <a:extLst>
              <a:ext uri="{FF2B5EF4-FFF2-40B4-BE49-F238E27FC236}">
                <a16:creationId xmlns:a16="http://schemas.microsoft.com/office/drawing/2014/main" id="{4D9006E1-D73E-4C72-9E03-7595B41D3138}"/>
              </a:ext>
            </a:extLst>
          </p:cNvPr>
          <p:cNvSpPr>
            <a:spLocks noChangeArrowheads="1"/>
          </p:cNvSpPr>
          <p:nvPr/>
        </p:nvSpPr>
        <p:spPr bwMode="auto">
          <a:xfrm>
            <a:off x="805469" y="347293"/>
            <a:ext cx="224162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5.</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数据分析结果</a:t>
            </a:r>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58050" y="183199"/>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302892"/>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11" name="Rectangle 4">
            <a:extLst>
              <a:ext uri="{FF2B5EF4-FFF2-40B4-BE49-F238E27FC236}">
                <a16:creationId xmlns:a16="http://schemas.microsoft.com/office/drawing/2014/main" id="{F1B175AD-C4F0-36B1-AF59-FC168F6C1B97}"/>
              </a:ext>
            </a:extLst>
          </p:cNvPr>
          <p:cNvSpPr>
            <a:spLocks noChangeArrowheads="1"/>
          </p:cNvSpPr>
          <p:nvPr/>
        </p:nvSpPr>
        <p:spPr bwMode="auto">
          <a:xfrm>
            <a:off x="432804" y="3895201"/>
            <a:ext cx="4273408"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783"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
        <p:nvSpPr>
          <p:cNvPr id="2" name="矩形 1">
            <a:extLst>
              <a:ext uri="{FF2B5EF4-FFF2-40B4-BE49-F238E27FC236}">
                <a16:creationId xmlns:a16="http://schemas.microsoft.com/office/drawing/2014/main" id="{60C0D72B-5E67-51E9-E755-288C406680D7}"/>
              </a:ext>
            </a:extLst>
          </p:cNvPr>
          <p:cNvSpPr/>
          <p:nvPr/>
        </p:nvSpPr>
        <p:spPr bwMode="auto">
          <a:xfrm>
            <a:off x="107300" y="1137701"/>
            <a:ext cx="1396338" cy="1039954"/>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3" name="Text Box 20">
            <a:extLst>
              <a:ext uri="{FF2B5EF4-FFF2-40B4-BE49-F238E27FC236}">
                <a16:creationId xmlns:a16="http://schemas.microsoft.com/office/drawing/2014/main" id="{57A1EEAD-5858-C044-3BF4-F3AE67DF4C62}"/>
              </a:ext>
            </a:extLst>
          </p:cNvPr>
          <p:cNvSpPr txBox="1">
            <a:spLocks noChangeArrowheads="1"/>
          </p:cNvSpPr>
          <p:nvPr/>
        </p:nvSpPr>
        <p:spPr bwMode="auto">
          <a:xfrm>
            <a:off x="189656" y="1467578"/>
            <a:ext cx="124934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数据分析</a:t>
            </a:r>
          </a:p>
        </p:txBody>
      </p:sp>
      <p:sp>
        <p:nvSpPr>
          <p:cNvPr id="6" name="矩形 5">
            <a:extLst>
              <a:ext uri="{FF2B5EF4-FFF2-40B4-BE49-F238E27FC236}">
                <a16:creationId xmlns:a16="http://schemas.microsoft.com/office/drawing/2014/main" id="{E372826C-4CD5-69D3-CD86-56773921774F}"/>
              </a:ext>
            </a:extLst>
          </p:cNvPr>
          <p:cNvSpPr/>
          <p:nvPr/>
        </p:nvSpPr>
        <p:spPr>
          <a:xfrm>
            <a:off x="1731292" y="1010932"/>
            <a:ext cx="6895607" cy="2531719"/>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en-US" altLang="zh-CN" sz="1600" dirty="0"/>
              <a:t>CB-SEM</a:t>
            </a:r>
          </a:p>
          <a:p>
            <a:pPr marL="257168" indent="-257168">
              <a:lnSpc>
                <a:spcPct val="125000"/>
              </a:lnSpc>
              <a:buClr>
                <a:srgbClr val="C00000"/>
              </a:buClr>
              <a:buFont typeface="Wingdings" panose="05000000000000000000" pitchFamily="2" charset="2"/>
              <a:buChar char="n"/>
            </a:pPr>
            <a:r>
              <a:rPr lang="zh-CN" altLang="en-US" sz="1600" dirty="0"/>
              <a:t>利用</a:t>
            </a:r>
            <a:r>
              <a:rPr lang="en-US" altLang="zh-CN" sz="1600" dirty="0"/>
              <a:t>Harman</a:t>
            </a:r>
            <a:r>
              <a:rPr lang="zh-CN" altLang="en-US" sz="1600" dirty="0"/>
              <a:t>单因素检验，无严重的共同方法偏差</a:t>
            </a:r>
            <a:endParaRPr lang="en-US" altLang="zh-CN" sz="1600" dirty="0"/>
          </a:p>
          <a:p>
            <a:pPr marL="257168" indent="-257168">
              <a:lnSpc>
                <a:spcPct val="125000"/>
              </a:lnSpc>
              <a:buClr>
                <a:srgbClr val="C00000"/>
              </a:buClr>
              <a:buFont typeface="Wingdings" panose="05000000000000000000" pitchFamily="2" charset="2"/>
              <a:buChar char="n"/>
            </a:pPr>
            <a:r>
              <a:rPr lang="en-US" altLang="zh-CN" sz="1600" dirty="0">
                <a:latin typeface="Times New Roman" panose="02020603050405020304" pitchFamily="18" charset="0"/>
                <a:ea typeface="宋体" panose="02010600030101010101" pitchFamily="2" charset="-122"/>
              </a:rPr>
              <a:t>KMO</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rPr>
              <a:t> Bartlett’s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球形检验</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符合标准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验证性分析，因子载荷符合标准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AVE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符合标准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区别效度检验符合标准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模型拟合度符合标准</a:t>
            </a:r>
            <a:endParaRPr lang="en-US" altLang="zh-CN" sz="1600" dirty="0"/>
          </a:p>
          <a:p>
            <a:pPr marL="257168" indent="-257168">
              <a:lnSpc>
                <a:spcPct val="125000"/>
              </a:lnSpc>
              <a:buClr>
                <a:srgbClr val="C00000"/>
              </a:buClr>
              <a:buFont typeface="Wingdings" panose="05000000000000000000" pitchFamily="2" charset="2"/>
              <a:buChar char="n"/>
            </a:pPr>
            <a:endParaRPr lang="zh-CN" altLang="zh-CN" sz="1600" dirty="0"/>
          </a:p>
        </p:txBody>
      </p:sp>
      <p:graphicFrame>
        <p:nvGraphicFramePr>
          <p:cNvPr id="7" name="表格 6">
            <a:extLst>
              <a:ext uri="{FF2B5EF4-FFF2-40B4-BE49-F238E27FC236}">
                <a16:creationId xmlns:a16="http://schemas.microsoft.com/office/drawing/2014/main" id="{5157F5ED-E5A7-AD68-1938-2176528D8A7E}"/>
              </a:ext>
            </a:extLst>
          </p:cNvPr>
          <p:cNvGraphicFramePr>
            <a:graphicFrameLocks noGrp="1"/>
          </p:cNvGraphicFramePr>
          <p:nvPr>
            <p:extLst>
              <p:ext uri="{D42A27DB-BD31-4B8C-83A1-F6EECF244321}">
                <p14:modId xmlns:p14="http://schemas.microsoft.com/office/powerpoint/2010/main" val="3911856667"/>
              </p:ext>
            </p:extLst>
          </p:nvPr>
        </p:nvGraphicFramePr>
        <p:xfrm>
          <a:off x="861903" y="3492505"/>
          <a:ext cx="7438718" cy="2622252"/>
        </p:xfrm>
        <a:graphic>
          <a:graphicData uri="http://schemas.openxmlformats.org/drawingml/2006/table">
            <a:tbl>
              <a:tblPr firstRow="1" firstCol="1" bandRow="1">
                <a:tableStyleId>{5C22544A-7EE6-4342-B048-85BDC9FD1C3A}</a:tableStyleId>
              </a:tblPr>
              <a:tblGrid>
                <a:gridCol w="899329">
                  <a:extLst>
                    <a:ext uri="{9D8B030D-6E8A-4147-A177-3AD203B41FA5}">
                      <a16:colId xmlns:a16="http://schemas.microsoft.com/office/drawing/2014/main" val="3226168011"/>
                    </a:ext>
                  </a:extLst>
                </a:gridCol>
                <a:gridCol w="2570828">
                  <a:extLst>
                    <a:ext uri="{9D8B030D-6E8A-4147-A177-3AD203B41FA5}">
                      <a16:colId xmlns:a16="http://schemas.microsoft.com/office/drawing/2014/main" val="2721299424"/>
                    </a:ext>
                  </a:extLst>
                </a:gridCol>
                <a:gridCol w="1235496">
                  <a:extLst>
                    <a:ext uri="{9D8B030D-6E8A-4147-A177-3AD203B41FA5}">
                      <a16:colId xmlns:a16="http://schemas.microsoft.com/office/drawing/2014/main" val="3296425928"/>
                    </a:ext>
                  </a:extLst>
                </a:gridCol>
                <a:gridCol w="911022">
                  <a:extLst>
                    <a:ext uri="{9D8B030D-6E8A-4147-A177-3AD203B41FA5}">
                      <a16:colId xmlns:a16="http://schemas.microsoft.com/office/drawing/2014/main" val="3622725734"/>
                    </a:ext>
                  </a:extLst>
                </a:gridCol>
                <a:gridCol w="711346">
                  <a:extLst>
                    <a:ext uri="{9D8B030D-6E8A-4147-A177-3AD203B41FA5}">
                      <a16:colId xmlns:a16="http://schemas.microsoft.com/office/drawing/2014/main" val="3034620225"/>
                    </a:ext>
                  </a:extLst>
                </a:gridCol>
                <a:gridCol w="1110697">
                  <a:extLst>
                    <a:ext uri="{9D8B030D-6E8A-4147-A177-3AD203B41FA5}">
                      <a16:colId xmlns:a16="http://schemas.microsoft.com/office/drawing/2014/main" val="3237240076"/>
                    </a:ext>
                  </a:extLst>
                </a:gridCol>
              </a:tblGrid>
              <a:tr h="235508">
                <a:tc>
                  <a:txBody>
                    <a:bodyPr/>
                    <a:lstStyle/>
                    <a:p>
                      <a:pPr indent="127000" algn="just"/>
                      <a:r>
                        <a:rPr lang="zh-CN" sz="1300" kern="100" dirty="0">
                          <a:effectLst/>
                        </a:rPr>
                        <a:t>假设</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266700" algn="just"/>
                      <a:r>
                        <a:rPr lang="zh-CN" sz="1300" kern="100" dirty="0">
                          <a:effectLst/>
                        </a:rPr>
                        <a:t>路径关系</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dirty="0">
                          <a:effectLst/>
                        </a:rPr>
                        <a:t>标准化系数</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ctr"/>
                      <a:r>
                        <a:rPr lang="en-US" sz="1300" kern="100">
                          <a:effectLst/>
                        </a:rPr>
                        <a:t>T</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266700" algn="just"/>
                      <a:r>
                        <a:rPr lang="en-US" sz="1300" kern="100" dirty="0">
                          <a:effectLst/>
                        </a:rPr>
                        <a:t>P</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dirty="0">
                          <a:effectLst/>
                        </a:rPr>
                        <a:t>检验结论</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19055701"/>
                  </a:ext>
                </a:extLst>
              </a:tr>
              <a:tr h="235508">
                <a:tc>
                  <a:txBody>
                    <a:bodyPr/>
                    <a:lstStyle/>
                    <a:p>
                      <a:pPr indent="126365" algn="just"/>
                      <a:r>
                        <a:rPr lang="en-US" sz="1300" kern="100">
                          <a:effectLst/>
                        </a:rPr>
                        <a:t>H1</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dirty="0">
                          <a:effectLst/>
                        </a:rPr>
                        <a:t>感知严重性</a:t>
                      </a:r>
                      <a:r>
                        <a:rPr lang="en-US" sz="1300" kern="100" dirty="0">
                          <a:effectLst/>
                        </a:rPr>
                        <a:t>→</a:t>
                      </a:r>
                      <a:r>
                        <a:rPr lang="zh-CN" sz="1300" kern="100" dirty="0">
                          <a:effectLst/>
                        </a:rPr>
                        <a:t>情感反应</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0.279</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5.82</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成立</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4156547695"/>
                  </a:ext>
                </a:extLst>
              </a:tr>
              <a:tr h="235508">
                <a:tc>
                  <a:txBody>
                    <a:bodyPr/>
                    <a:lstStyle/>
                    <a:p>
                      <a:pPr indent="126365" algn="just"/>
                      <a:r>
                        <a:rPr lang="en-US" sz="1300" kern="100">
                          <a:effectLst/>
                        </a:rPr>
                        <a:t>H2</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感知可能性</a:t>
                      </a:r>
                      <a:r>
                        <a:rPr lang="en-US" sz="1300" kern="100">
                          <a:effectLst/>
                        </a:rPr>
                        <a:t>→</a:t>
                      </a:r>
                      <a:r>
                        <a:rPr lang="zh-CN" sz="1300" kern="100">
                          <a:effectLst/>
                        </a:rPr>
                        <a:t>情感反应 </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dirty="0">
                          <a:effectLst/>
                        </a:rPr>
                        <a:t>0.2</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4.528</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成立</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709445386"/>
                  </a:ext>
                </a:extLst>
              </a:tr>
              <a:tr h="235508">
                <a:tc>
                  <a:txBody>
                    <a:bodyPr/>
                    <a:lstStyle/>
                    <a:p>
                      <a:pPr indent="126365" algn="just"/>
                      <a:r>
                        <a:rPr lang="en-US" sz="1300" kern="100">
                          <a:effectLst/>
                        </a:rPr>
                        <a:t>H3</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感知不可控</a:t>
                      </a:r>
                      <a:r>
                        <a:rPr lang="en-US" sz="1300" kern="100">
                          <a:effectLst/>
                        </a:rPr>
                        <a:t>→</a:t>
                      </a:r>
                      <a:r>
                        <a:rPr lang="zh-CN" sz="1300" kern="100">
                          <a:effectLst/>
                        </a:rPr>
                        <a:t>情感反应</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0.334</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6.601</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dirty="0">
                          <a:effectLst/>
                        </a:rPr>
                        <a:t>***</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成立</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935937498"/>
                  </a:ext>
                </a:extLst>
              </a:tr>
              <a:tr h="235508">
                <a:tc>
                  <a:txBody>
                    <a:bodyPr/>
                    <a:lstStyle/>
                    <a:p>
                      <a:pPr indent="126365" algn="just"/>
                      <a:r>
                        <a:rPr lang="en-US" sz="1300" kern="100">
                          <a:effectLst/>
                        </a:rPr>
                        <a:t>H4</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情感反应</a:t>
                      </a:r>
                      <a:r>
                        <a:rPr lang="en-US" sz="1300" kern="100">
                          <a:effectLst/>
                        </a:rPr>
                        <a:t>→</a:t>
                      </a:r>
                      <a:r>
                        <a:rPr lang="zh-CN" sz="1300" kern="100">
                          <a:effectLst/>
                        </a:rPr>
                        <a:t>信息不充分</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0.693</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4.182</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dirty="0">
                          <a:effectLst/>
                        </a:rPr>
                        <a:t>***</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成立</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4121571748"/>
                  </a:ext>
                </a:extLst>
              </a:tr>
              <a:tr h="235508">
                <a:tc>
                  <a:txBody>
                    <a:bodyPr/>
                    <a:lstStyle/>
                    <a:p>
                      <a:pPr indent="126365" algn="just"/>
                      <a:r>
                        <a:rPr lang="en-US" sz="1300" kern="100">
                          <a:effectLst/>
                        </a:rPr>
                        <a:t>H5</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信息不充分</a:t>
                      </a:r>
                      <a:r>
                        <a:rPr lang="en-US" sz="1300" kern="100">
                          <a:effectLst/>
                        </a:rPr>
                        <a:t>→</a:t>
                      </a:r>
                      <a:r>
                        <a:rPr lang="zh-CN" sz="1300" kern="100">
                          <a:effectLst/>
                        </a:rPr>
                        <a:t>算法抵抗</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0.162</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2.093</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altLang="zh-CN" sz="1300" kern="100" dirty="0">
                          <a:effectLst/>
                        </a:rPr>
                        <a:t>*</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dirty="0">
                          <a:effectLst/>
                        </a:rPr>
                        <a:t>成立</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969372578"/>
                  </a:ext>
                </a:extLst>
              </a:tr>
              <a:tr h="235508">
                <a:tc>
                  <a:txBody>
                    <a:bodyPr/>
                    <a:lstStyle/>
                    <a:p>
                      <a:pPr indent="126365" algn="just"/>
                      <a:r>
                        <a:rPr lang="en-US" sz="1300" kern="100">
                          <a:effectLst/>
                        </a:rPr>
                        <a:t>H6a</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算法功能意识</a:t>
                      </a:r>
                      <a:r>
                        <a:rPr lang="en-US" sz="1300" kern="100">
                          <a:effectLst/>
                        </a:rPr>
                        <a:t>→</a:t>
                      </a:r>
                      <a:r>
                        <a:rPr lang="zh-CN" sz="1300" kern="100">
                          <a:effectLst/>
                        </a:rPr>
                        <a:t>信息不充分</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0.486</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2.719</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altLang="zh-CN" sz="1300" kern="100" dirty="0">
                          <a:effectLst/>
                        </a:rPr>
                        <a:t>**</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dirty="0">
                          <a:effectLst/>
                        </a:rPr>
                        <a:t>成立</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598886755"/>
                  </a:ext>
                </a:extLst>
              </a:tr>
              <a:tr h="369094">
                <a:tc>
                  <a:txBody>
                    <a:bodyPr/>
                    <a:lstStyle/>
                    <a:p>
                      <a:pPr indent="126365" algn="just"/>
                      <a:r>
                        <a:rPr lang="en-US" sz="1300" kern="100">
                          <a:effectLst/>
                        </a:rPr>
                        <a:t>H6b</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算法功能意识</a:t>
                      </a:r>
                      <a:r>
                        <a:rPr lang="en-US" sz="1300" kern="100">
                          <a:effectLst/>
                        </a:rPr>
                        <a:t>→</a:t>
                      </a:r>
                      <a:r>
                        <a:rPr lang="zh-CN" sz="1300" kern="100">
                          <a:effectLst/>
                        </a:rPr>
                        <a:t>算法抵抗</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0.057</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0.758</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dirty="0">
                          <a:effectLst/>
                        </a:rPr>
                        <a:t>0.448</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不成立</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586393770"/>
                  </a:ext>
                </a:extLst>
              </a:tr>
              <a:tr h="369094">
                <a:tc>
                  <a:txBody>
                    <a:bodyPr/>
                    <a:lstStyle/>
                    <a:p>
                      <a:pPr indent="126365" algn="just"/>
                      <a:r>
                        <a:rPr lang="en-US" sz="1300" kern="100">
                          <a:effectLst/>
                        </a:rPr>
                        <a:t>H7a</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算法</a:t>
                      </a:r>
                      <a:r>
                        <a:rPr lang="en-US" sz="1300" kern="100">
                          <a:effectLst/>
                        </a:rPr>
                        <a:t>FEAT</a:t>
                      </a:r>
                      <a:r>
                        <a:rPr lang="zh-CN" sz="1300" kern="100">
                          <a:effectLst/>
                        </a:rPr>
                        <a:t>意识</a:t>
                      </a:r>
                      <a:r>
                        <a:rPr lang="en-US" sz="1300" kern="100">
                          <a:effectLst/>
                        </a:rPr>
                        <a:t>→</a:t>
                      </a:r>
                      <a:r>
                        <a:rPr lang="zh-CN" sz="1300" kern="100">
                          <a:effectLst/>
                        </a:rPr>
                        <a:t>信息不充分</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-0.275</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-1.576</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0.115</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不成立</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581370228"/>
                  </a:ext>
                </a:extLst>
              </a:tr>
              <a:tr h="235508">
                <a:tc>
                  <a:txBody>
                    <a:bodyPr/>
                    <a:lstStyle/>
                    <a:p>
                      <a:pPr indent="126365" algn="just"/>
                      <a:r>
                        <a:rPr lang="en-US" sz="1300" kern="100">
                          <a:effectLst/>
                        </a:rPr>
                        <a:t>H7b</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zh-CN" sz="1300" kern="100">
                          <a:effectLst/>
                        </a:rPr>
                        <a:t>算法</a:t>
                      </a:r>
                      <a:r>
                        <a:rPr lang="en-US" sz="1300" kern="100">
                          <a:effectLst/>
                        </a:rPr>
                        <a:t>FEAT</a:t>
                      </a:r>
                      <a:r>
                        <a:rPr lang="zh-CN" sz="1300" kern="100">
                          <a:effectLst/>
                        </a:rPr>
                        <a:t>意识</a:t>
                      </a:r>
                      <a:r>
                        <a:rPr lang="en-US" sz="1300" kern="100">
                          <a:effectLst/>
                        </a:rPr>
                        <a:t>→</a:t>
                      </a:r>
                      <a:r>
                        <a:rPr lang="zh-CN" sz="1300" kern="100">
                          <a:effectLst/>
                        </a:rPr>
                        <a:t>算法抵抗</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0.466</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7000" algn="just"/>
                      <a:r>
                        <a:rPr lang="en-US" sz="1300" kern="100">
                          <a:effectLst/>
                        </a:rPr>
                        <a:t>7.149</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en-US" sz="1300" kern="100">
                          <a:effectLst/>
                        </a:rPr>
                        <a:t>***</a:t>
                      </a:r>
                      <a:endParaRPr lang="zh-CN" sz="13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tc>
                  <a:txBody>
                    <a:bodyPr/>
                    <a:lstStyle/>
                    <a:p>
                      <a:pPr indent="126365" algn="just"/>
                      <a:r>
                        <a:rPr lang="zh-CN" sz="1300" kern="100" dirty="0">
                          <a:effectLst/>
                        </a:rPr>
                        <a:t>成立</a:t>
                      </a:r>
                      <a:endParaRPr lang="zh-CN" sz="13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559175019"/>
                  </a:ext>
                </a:extLst>
              </a:tr>
            </a:tbl>
          </a:graphicData>
        </a:graphic>
      </p:graphicFrame>
      <p:sp>
        <p:nvSpPr>
          <p:cNvPr id="8" name="Rectangle 2">
            <a:extLst>
              <a:ext uri="{FF2B5EF4-FFF2-40B4-BE49-F238E27FC236}">
                <a16:creationId xmlns:a16="http://schemas.microsoft.com/office/drawing/2014/main" id="{92186FB8-4DD2-E196-93B1-51A18835FD5B}"/>
              </a:ext>
            </a:extLst>
          </p:cNvPr>
          <p:cNvSpPr>
            <a:spLocks noChangeArrowheads="1"/>
          </p:cNvSpPr>
          <p:nvPr/>
        </p:nvSpPr>
        <p:spPr bwMode="auto">
          <a:xfrm>
            <a:off x="4755946" y="272357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Tree>
    <p:custDataLst>
      <p:tags r:id="rId1"/>
    </p:custDataLst>
    <p:extLst>
      <p:ext uri="{BB962C8B-B14F-4D97-AF65-F5344CB8AC3E}">
        <p14:creationId xmlns:p14="http://schemas.microsoft.com/office/powerpoint/2010/main" val="3571270905"/>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3">
            <a:extLst>
              <a:ext uri="{FF2B5EF4-FFF2-40B4-BE49-F238E27FC236}">
                <a16:creationId xmlns:a16="http://schemas.microsoft.com/office/drawing/2014/main" id="{4D9006E1-D73E-4C72-9E03-7595B41D3138}"/>
              </a:ext>
            </a:extLst>
          </p:cNvPr>
          <p:cNvSpPr>
            <a:spLocks noChangeArrowheads="1"/>
          </p:cNvSpPr>
          <p:nvPr/>
        </p:nvSpPr>
        <p:spPr bwMode="auto">
          <a:xfrm>
            <a:off x="805468" y="354968"/>
            <a:ext cx="1711032"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6. </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研究发现</a:t>
            </a:r>
          </a:p>
        </p:txBody>
      </p:sp>
      <p:sp>
        <p:nvSpPr>
          <p:cNvPr id="31" name="矩形 30">
            <a:extLst>
              <a:ext uri="{FF2B5EF4-FFF2-40B4-BE49-F238E27FC236}">
                <a16:creationId xmlns:a16="http://schemas.microsoft.com/office/drawing/2014/main" id="{EE3A5AE6-94A4-4C13-B299-BA7344E46C7E}"/>
              </a:ext>
            </a:extLst>
          </p:cNvPr>
          <p:cNvSpPr/>
          <p:nvPr/>
        </p:nvSpPr>
        <p:spPr bwMode="auto">
          <a:xfrm>
            <a:off x="1812668" y="3878785"/>
            <a:ext cx="6923882" cy="1308031"/>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0" lvl="1" algn="just" eaLnBrk="0" hangingPunct="0">
              <a:buClr>
                <a:srgbClr val="FF0000"/>
              </a:buClr>
              <a:tabLst>
                <a:tab pos="6391115" algn="r"/>
              </a:tabLst>
            </a:pPr>
            <a:endParaRPr lang="en-US" altLang="zh-CN" sz="1000" b="1" dirty="0">
              <a:latin typeface="楷体" panose="02010609060101010101" pitchFamily="49" charset="-122"/>
              <a:ea typeface="楷体" panose="02010609060101010101" pitchFamily="49" charset="-122"/>
            </a:endParaRPr>
          </a:p>
        </p:txBody>
      </p:sp>
      <p:sp>
        <p:nvSpPr>
          <p:cNvPr id="46" name="矩形 45">
            <a:extLst>
              <a:ext uri="{FF2B5EF4-FFF2-40B4-BE49-F238E27FC236}">
                <a16:creationId xmlns:a16="http://schemas.microsoft.com/office/drawing/2014/main" id="{69DB0607-3904-4F2A-B724-3C96E4AA98F3}"/>
              </a:ext>
            </a:extLst>
          </p:cNvPr>
          <p:cNvSpPr/>
          <p:nvPr/>
        </p:nvSpPr>
        <p:spPr bwMode="auto">
          <a:xfrm>
            <a:off x="252547" y="3899421"/>
            <a:ext cx="1396338" cy="1278523"/>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47" name="Text Box 20">
            <a:extLst>
              <a:ext uri="{FF2B5EF4-FFF2-40B4-BE49-F238E27FC236}">
                <a16:creationId xmlns:a16="http://schemas.microsoft.com/office/drawing/2014/main" id="{B0A9674B-E9AF-4DD9-9E5B-7FF3643E453C}"/>
              </a:ext>
            </a:extLst>
          </p:cNvPr>
          <p:cNvSpPr txBox="1">
            <a:spLocks noChangeArrowheads="1"/>
          </p:cNvSpPr>
          <p:nvPr/>
        </p:nvSpPr>
        <p:spPr bwMode="auto">
          <a:xfrm>
            <a:off x="269296" y="4389156"/>
            <a:ext cx="132283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理论意义</a:t>
            </a:r>
          </a:p>
        </p:txBody>
      </p:sp>
      <p:sp>
        <p:nvSpPr>
          <p:cNvPr id="52" name="矩形 51">
            <a:extLst>
              <a:ext uri="{FF2B5EF4-FFF2-40B4-BE49-F238E27FC236}">
                <a16:creationId xmlns:a16="http://schemas.microsoft.com/office/drawing/2014/main" id="{0E684664-CF4F-4881-B39B-2D4F03DBB370}"/>
              </a:ext>
            </a:extLst>
          </p:cNvPr>
          <p:cNvSpPr/>
          <p:nvPr/>
        </p:nvSpPr>
        <p:spPr bwMode="auto">
          <a:xfrm>
            <a:off x="1806702" y="1230794"/>
            <a:ext cx="6923883" cy="2412137"/>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endParaRPr lang="zh-CN" altLang="en-US" sz="1400" b="1" dirty="0">
              <a:latin typeface="楷体" panose="02010609060101010101" pitchFamily="49" charset="-122"/>
              <a:ea typeface="楷体" panose="02010609060101010101" pitchFamily="49" charset="-122"/>
            </a:endParaRPr>
          </a:p>
        </p:txBody>
      </p:sp>
      <p:sp>
        <p:nvSpPr>
          <p:cNvPr id="53" name="矩形 52">
            <a:extLst>
              <a:ext uri="{FF2B5EF4-FFF2-40B4-BE49-F238E27FC236}">
                <a16:creationId xmlns:a16="http://schemas.microsoft.com/office/drawing/2014/main" id="{4A58BF82-00CE-4E37-A3B8-6FAB5163ED75}"/>
              </a:ext>
            </a:extLst>
          </p:cNvPr>
          <p:cNvSpPr/>
          <p:nvPr/>
        </p:nvSpPr>
        <p:spPr bwMode="auto">
          <a:xfrm>
            <a:off x="250856" y="1235036"/>
            <a:ext cx="1396338" cy="2429027"/>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4" name="Text Box 20">
            <a:extLst>
              <a:ext uri="{FF2B5EF4-FFF2-40B4-BE49-F238E27FC236}">
                <a16:creationId xmlns:a16="http://schemas.microsoft.com/office/drawing/2014/main" id="{8B3EA15B-F476-46EC-AA3C-605B4183E2CA}"/>
              </a:ext>
            </a:extLst>
          </p:cNvPr>
          <p:cNvSpPr txBox="1">
            <a:spLocks noChangeArrowheads="1"/>
          </p:cNvSpPr>
          <p:nvPr/>
        </p:nvSpPr>
        <p:spPr bwMode="auto">
          <a:xfrm>
            <a:off x="359080" y="2239053"/>
            <a:ext cx="124934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研究发现</a:t>
            </a:r>
            <a:r>
              <a:rPr lang="en-US" altLang="zh-CN"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9" name="Rectangle 22">
            <a:extLst>
              <a:ext uri="{FF2B5EF4-FFF2-40B4-BE49-F238E27FC236}">
                <a16:creationId xmlns:a16="http://schemas.microsoft.com/office/drawing/2014/main" id="{9F941660-E7E3-4DE6-8053-2C35D610A362}"/>
              </a:ext>
            </a:extLst>
          </p:cNvPr>
          <p:cNvSpPr>
            <a:spLocks noChangeArrowheads="1"/>
          </p:cNvSpPr>
          <p:nvPr/>
        </p:nvSpPr>
        <p:spPr bwMode="auto">
          <a:xfrm>
            <a:off x="1867781" y="3931643"/>
            <a:ext cx="6868769" cy="1129092"/>
          </a:xfrm>
          <a:prstGeom prst="rect">
            <a:avLst/>
          </a:prstGeom>
          <a:noFill/>
          <a:ln w="6350">
            <a:noFill/>
            <a:miter lim="800000"/>
            <a:headEnd/>
            <a:tailEnd/>
          </a:ln>
        </p:spPr>
        <p:txBody>
          <a:bodyPr wrap="square" lIns="0" tIns="0" rIns="0" bIns="0" anchor="ctr">
            <a:spAutoFit/>
          </a:bodyPr>
          <a:lstStyle/>
          <a:p>
            <a:pPr marL="214308" indent="-214308" algn="just">
              <a:lnSpc>
                <a:spcPct val="125000"/>
              </a:lnSpc>
              <a:buClr>
                <a:srgbClr val="C00000"/>
              </a:buClr>
              <a:buFont typeface="Wingdings" panose="05000000000000000000" pitchFamily="2" charset="2"/>
              <a:buChar char="n"/>
            </a:pPr>
            <a:r>
              <a:rPr lang="zh-CN" altLang="en-US" sz="1500" dirty="0">
                <a:ea typeface="宋体" panose="02010600030101010101" pitchFamily="2" charset="-122"/>
                <a:cs typeface="Times New Roman" panose="02020603050405020304" pitchFamily="18" charset="0"/>
              </a:rPr>
              <a:t>构建了重大突发事件社交媒体信息传播中的算法抵抗行为影响机理模型</a:t>
            </a:r>
            <a:endParaRPr lang="en-US" altLang="zh-CN" sz="1500" dirty="0">
              <a:ea typeface="宋体" panose="02010600030101010101" pitchFamily="2" charset="-122"/>
              <a:cs typeface="Times New Roman" panose="02020603050405020304" pitchFamily="18" charset="0"/>
            </a:endParaRPr>
          </a:p>
          <a:p>
            <a:pPr marL="214308" indent="-214308" algn="just">
              <a:lnSpc>
                <a:spcPct val="125000"/>
              </a:lnSpc>
              <a:buClr>
                <a:srgbClr val="C00000"/>
              </a:buClr>
              <a:buFont typeface="Wingdings" panose="05000000000000000000" pitchFamily="2" charset="2"/>
              <a:buChar char="n"/>
            </a:pPr>
            <a:r>
              <a:rPr lang="zh-CN" altLang="en-US" sz="1500" dirty="0">
                <a:ea typeface="宋体" panose="02010600030101010101" pitchFamily="2" charset="-122"/>
                <a:cs typeface="Times New Roman" panose="02020603050405020304" pitchFamily="18" charset="0"/>
              </a:rPr>
              <a:t>检验了不同类型的算法意识对算法抵抗行为的影响</a:t>
            </a:r>
            <a:endParaRPr lang="en-US" altLang="zh-CN" sz="1500" dirty="0">
              <a:ea typeface="宋体" panose="02010600030101010101" pitchFamily="2" charset="-122"/>
              <a:cs typeface="Times New Roman" panose="02020603050405020304" pitchFamily="18" charset="0"/>
            </a:endParaRPr>
          </a:p>
          <a:p>
            <a:pPr marL="214308" indent="-214308" algn="just">
              <a:lnSpc>
                <a:spcPct val="125000"/>
              </a:lnSpc>
              <a:buClr>
                <a:srgbClr val="C00000"/>
              </a:buClr>
              <a:buFont typeface="Wingdings" panose="05000000000000000000" pitchFamily="2" charset="2"/>
              <a:buChar char="n"/>
            </a:pPr>
            <a:r>
              <a:rPr lang="zh-CN" altLang="en-US" sz="1500" dirty="0">
                <a:ea typeface="宋体" panose="02010600030101010101" pitchFamily="2" charset="-122"/>
                <a:cs typeface="Times New Roman" panose="02020603050405020304" pitchFamily="18" charset="0"/>
              </a:rPr>
              <a:t>基于研究发现，为重大突发事件社交媒体信息传播和算法鸿沟治理提供理论参考。</a:t>
            </a:r>
            <a:endParaRPr lang="en-US" altLang="zh-CN" sz="1500" dirty="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C2E59AA-07A4-4262-8955-B68CC32E28EE}"/>
              </a:ext>
            </a:extLst>
          </p:cNvPr>
          <p:cNvSpPr/>
          <p:nvPr/>
        </p:nvSpPr>
        <p:spPr>
          <a:xfrm>
            <a:off x="1782008" y="1205799"/>
            <a:ext cx="6895607" cy="2492670"/>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sz="1400" dirty="0">
                <a:ea typeface="宋体" panose="02010600030101010101" pitchFamily="2" charset="-122"/>
                <a:cs typeface="Times New Roman" panose="02020603050405020304" pitchFamily="18" charset="0"/>
              </a:rPr>
              <a:t>感知风险正向影响用户负向情感反应，感知不可控影响最为显著。进一步丰富了重大突发事件情境下的感知风险内涵。</a:t>
            </a:r>
            <a:endParaRPr lang="en-US" altLang="zh-CN" sz="1400" dirty="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400" dirty="0">
                <a:ea typeface="宋体" panose="02010600030101010101" pitchFamily="2" charset="-122"/>
                <a:cs typeface="Times New Roman" panose="02020603050405020304" pitchFamily="18" charset="0"/>
              </a:rPr>
              <a:t>信息不充分正向影响用户算法抵抗行为，说明用户的信息需求是用户参与算法的重要动因。</a:t>
            </a:r>
            <a:endParaRPr lang="en-US" altLang="zh-CN" sz="1400" dirty="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400" dirty="0">
                <a:ea typeface="宋体" panose="02010600030101010101" pitchFamily="2" charset="-122"/>
                <a:cs typeface="Times New Roman" panose="02020603050405020304" pitchFamily="18" charset="0"/>
              </a:rPr>
              <a:t>算法功能意识正向影响用户信息不充分，对算法抵抗行为影响不显著</a:t>
            </a:r>
            <a:r>
              <a:rPr lang="zh-CN" altLang="zh-CN" sz="1400" dirty="0">
                <a:ea typeface="宋体" panose="02010600030101010101" pitchFamily="2" charset="-122"/>
                <a:cs typeface="Times New Roman" panose="02020603050405020304" pitchFamily="18" charset="0"/>
              </a:rPr>
              <a:t>。</a:t>
            </a:r>
            <a:r>
              <a:rPr lang="zh-CN" altLang="en-US" sz="1400" dirty="0">
                <a:ea typeface="宋体" panose="02010600030101010101" pitchFamily="2" charset="-122"/>
                <a:cs typeface="Times New Roman" panose="02020603050405020304" pitchFamily="18" charset="0"/>
              </a:rPr>
              <a:t>说明用户对算法功能存在的意识水平会影响用户信息需求，但对于用户算法行为并没有直接影响。</a:t>
            </a:r>
            <a:endParaRPr lang="en-US" altLang="zh-CN" sz="1400" dirty="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400" dirty="0">
                <a:ea typeface="宋体" panose="02010600030101010101" pitchFamily="2" charset="-122"/>
                <a:cs typeface="Times New Roman" panose="02020603050405020304" pitchFamily="18" charset="0"/>
              </a:rPr>
              <a:t>算法</a:t>
            </a:r>
            <a:r>
              <a:rPr lang="en-US" altLang="zh-CN" sz="1400" dirty="0">
                <a:ea typeface="宋体" panose="02010600030101010101" pitchFamily="2" charset="-122"/>
                <a:cs typeface="Times New Roman" panose="02020603050405020304" pitchFamily="18" charset="0"/>
              </a:rPr>
              <a:t>FEAT</a:t>
            </a:r>
            <a:r>
              <a:rPr lang="zh-CN" altLang="en-US" sz="1400" dirty="0">
                <a:ea typeface="宋体" panose="02010600030101010101" pitchFamily="2" charset="-122"/>
                <a:cs typeface="Times New Roman" panose="02020603050405020304" pitchFamily="18" charset="0"/>
              </a:rPr>
              <a:t>意识正向影响算法抵抗对信息不充分影响不显著，说明算法意识类型影响存在差异。用户对算法伦理的意识水平更容易激发用户的算法抵抗行为</a:t>
            </a:r>
            <a:endParaRPr lang="zh-CN" altLang="zh-CN" sz="1400" b="1" dirty="0"/>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58050" y="190874"/>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310567"/>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3" name="矩形 2">
            <a:extLst>
              <a:ext uri="{FF2B5EF4-FFF2-40B4-BE49-F238E27FC236}">
                <a16:creationId xmlns:a16="http://schemas.microsoft.com/office/drawing/2014/main" id="{CD82170E-4BB6-B14A-0192-6E5170DA7B93}"/>
              </a:ext>
            </a:extLst>
          </p:cNvPr>
          <p:cNvSpPr/>
          <p:nvPr/>
        </p:nvSpPr>
        <p:spPr bwMode="auto">
          <a:xfrm>
            <a:off x="1812666" y="5484043"/>
            <a:ext cx="6923882" cy="1308031"/>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0" lvl="1" algn="just" eaLnBrk="0" hangingPunct="0">
              <a:buClr>
                <a:srgbClr val="FF0000"/>
              </a:buClr>
              <a:tabLst>
                <a:tab pos="6391115" algn="r"/>
              </a:tabLst>
            </a:pPr>
            <a:endParaRPr lang="en-US" altLang="zh-CN" sz="1000" b="1"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36EC8D2E-3E04-706A-B3DD-42D1EDD391B8}"/>
              </a:ext>
            </a:extLst>
          </p:cNvPr>
          <p:cNvSpPr/>
          <p:nvPr/>
        </p:nvSpPr>
        <p:spPr bwMode="auto">
          <a:xfrm>
            <a:off x="252547" y="5504679"/>
            <a:ext cx="1396338" cy="1278523"/>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 name="Text Box 20">
            <a:extLst>
              <a:ext uri="{FF2B5EF4-FFF2-40B4-BE49-F238E27FC236}">
                <a16:creationId xmlns:a16="http://schemas.microsoft.com/office/drawing/2014/main" id="{6E0AAD56-8C47-0B6E-1B38-4D881595A065}"/>
              </a:ext>
            </a:extLst>
          </p:cNvPr>
          <p:cNvSpPr txBox="1">
            <a:spLocks noChangeArrowheads="1"/>
          </p:cNvSpPr>
          <p:nvPr/>
        </p:nvSpPr>
        <p:spPr bwMode="auto">
          <a:xfrm>
            <a:off x="269296" y="5990686"/>
            <a:ext cx="132283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实践价值</a:t>
            </a:r>
          </a:p>
        </p:txBody>
      </p:sp>
      <p:sp>
        <p:nvSpPr>
          <p:cNvPr id="6" name="Rectangle 22">
            <a:extLst>
              <a:ext uri="{FF2B5EF4-FFF2-40B4-BE49-F238E27FC236}">
                <a16:creationId xmlns:a16="http://schemas.microsoft.com/office/drawing/2014/main" id="{D7BF0C52-7F6F-EBC8-B708-C4DC794B00E3}"/>
              </a:ext>
            </a:extLst>
          </p:cNvPr>
          <p:cNvSpPr>
            <a:spLocks noChangeArrowheads="1"/>
          </p:cNvSpPr>
          <p:nvPr/>
        </p:nvSpPr>
        <p:spPr bwMode="auto">
          <a:xfrm>
            <a:off x="1867780" y="5536902"/>
            <a:ext cx="6868769" cy="1129092"/>
          </a:xfrm>
          <a:prstGeom prst="rect">
            <a:avLst/>
          </a:prstGeom>
          <a:noFill/>
          <a:ln w="6350">
            <a:noFill/>
            <a:miter lim="800000"/>
            <a:headEnd/>
            <a:tailEnd/>
          </a:ln>
        </p:spPr>
        <p:txBody>
          <a:bodyPr wrap="square" lIns="0" tIns="0" rIns="0" bIns="0" anchor="ctr">
            <a:spAutoFit/>
          </a:bodyPr>
          <a:lstStyle/>
          <a:p>
            <a:pPr marL="214308" indent="-214308" algn="just">
              <a:lnSpc>
                <a:spcPct val="125000"/>
              </a:lnSpc>
              <a:buClr>
                <a:srgbClr val="C00000"/>
              </a:buClr>
              <a:buFont typeface="Wingdings" panose="05000000000000000000" pitchFamily="2" charset="2"/>
              <a:buChar char="n"/>
            </a:pPr>
            <a:r>
              <a:rPr lang="zh-CN" altLang="en-US" sz="1500" dirty="0">
                <a:ea typeface="宋体" panose="02010600030101010101" pitchFamily="2" charset="-122"/>
                <a:cs typeface="Times New Roman" panose="02020603050405020304" pitchFamily="18" charset="0"/>
              </a:rPr>
              <a:t>本文提出的理论模型有助于对重大突发事件社交媒体平台治理和舆情管理提供参考。</a:t>
            </a:r>
            <a:endParaRPr lang="en-US" altLang="zh-CN" sz="1500" dirty="0">
              <a:ea typeface="宋体" panose="02010600030101010101" pitchFamily="2" charset="-122"/>
              <a:cs typeface="Times New Roman" panose="02020603050405020304" pitchFamily="18" charset="0"/>
            </a:endParaRPr>
          </a:p>
          <a:p>
            <a:pPr marL="214308" indent="-214308" algn="just">
              <a:lnSpc>
                <a:spcPct val="125000"/>
              </a:lnSpc>
              <a:buClr>
                <a:srgbClr val="C00000"/>
              </a:buClr>
              <a:buFont typeface="Wingdings" panose="05000000000000000000" pitchFamily="2" charset="2"/>
              <a:buChar char="n"/>
            </a:pPr>
            <a:r>
              <a:rPr lang="zh-CN" altLang="en-US" sz="1500" dirty="0">
                <a:ea typeface="宋体" panose="02010600030101010101" pitchFamily="2" charset="-122"/>
                <a:cs typeface="Times New Roman" panose="02020603050405020304" pitchFamily="18" charset="0"/>
              </a:rPr>
              <a:t>本研究验证了算法</a:t>
            </a:r>
            <a:r>
              <a:rPr lang="en-US" altLang="zh-CN" sz="1500" dirty="0">
                <a:ea typeface="宋体" panose="02010600030101010101" pitchFamily="2" charset="-122"/>
                <a:cs typeface="Times New Roman" panose="02020603050405020304" pitchFamily="18" charset="0"/>
              </a:rPr>
              <a:t>FEAT</a:t>
            </a:r>
            <a:r>
              <a:rPr lang="zh-CN" altLang="en-US" sz="1500" dirty="0">
                <a:ea typeface="宋体" panose="02010600030101010101" pitchFamily="2" charset="-122"/>
                <a:cs typeface="Times New Roman" panose="02020603050405020304" pitchFamily="18" charset="0"/>
              </a:rPr>
              <a:t>意识对用户算法抵抗行为的重要影响，为用户算法素养培养和算法治理提供研究依据。</a:t>
            </a:r>
          </a:p>
        </p:txBody>
      </p:sp>
    </p:spTree>
    <p:custDataLst>
      <p:tags r:id="rId1"/>
    </p:custDataLst>
    <p:extLst>
      <p:ext uri="{BB962C8B-B14F-4D97-AF65-F5344CB8AC3E}">
        <p14:creationId xmlns:p14="http://schemas.microsoft.com/office/powerpoint/2010/main" val="1332666630"/>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3">
            <a:extLst>
              <a:ext uri="{FF2B5EF4-FFF2-40B4-BE49-F238E27FC236}">
                <a16:creationId xmlns:a16="http://schemas.microsoft.com/office/drawing/2014/main" id="{4D9006E1-D73E-4C72-9E03-7595B41D3138}"/>
              </a:ext>
            </a:extLst>
          </p:cNvPr>
          <p:cNvSpPr>
            <a:spLocks noChangeArrowheads="1"/>
          </p:cNvSpPr>
          <p:nvPr/>
        </p:nvSpPr>
        <p:spPr bwMode="auto">
          <a:xfrm>
            <a:off x="805470" y="314278"/>
            <a:ext cx="1095479"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7. </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结论</a:t>
            </a:r>
          </a:p>
        </p:txBody>
      </p:sp>
      <p:sp>
        <p:nvSpPr>
          <p:cNvPr id="31" name="矩形 30">
            <a:extLst>
              <a:ext uri="{FF2B5EF4-FFF2-40B4-BE49-F238E27FC236}">
                <a16:creationId xmlns:a16="http://schemas.microsoft.com/office/drawing/2014/main" id="{EE3A5AE6-94A4-4C13-B299-BA7344E46C7E}"/>
              </a:ext>
            </a:extLst>
          </p:cNvPr>
          <p:cNvSpPr/>
          <p:nvPr/>
        </p:nvSpPr>
        <p:spPr bwMode="auto">
          <a:xfrm>
            <a:off x="1821546" y="3177443"/>
            <a:ext cx="6923882" cy="1308031"/>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0" lvl="1" algn="just" eaLnBrk="0" hangingPunct="0">
              <a:buClr>
                <a:srgbClr val="FF0000"/>
              </a:buClr>
              <a:tabLst>
                <a:tab pos="6391115" algn="r"/>
              </a:tabLst>
            </a:pPr>
            <a:endParaRPr lang="en-US" altLang="zh-CN" sz="1050" b="1" dirty="0">
              <a:latin typeface="楷体" panose="02010609060101010101" pitchFamily="49" charset="-122"/>
              <a:ea typeface="楷体" panose="02010609060101010101" pitchFamily="49" charset="-122"/>
            </a:endParaRPr>
          </a:p>
        </p:txBody>
      </p:sp>
      <p:sp>
        <p:nvSpPr>
          <p:cNvPr id="46" name="矩形 45">
            <a:extLst>
              <a:ext uri="{FF2B5EF4-FFF2-40B4-BE49-F238E27FC236}">
                <a16:creationId xmlns:a16="http://schemas.microsoft.com/office/drawing/2014/main" id="{69DB0607-3904-4F2A-B724-3C96E4AA98F3}"/>
              </a:ext>
            </a:extLst>
          </p:cNvPr>
          <p:cNvSpPr/>
          <p:nvPr/>
        </p:nvSpPr>
        <p:spPr bwMode="auto">
          <a:xfrm>
            <a:off x="276703" y="3206948"/>
            <a:ext cx="1396338" cy="1278523"/>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47" name="Text Box 20">
            <a:extLst>
              <a:ext uri="{FF2B5EF4-FFF2-40B4-BE49-F238E27FC236}">
                <a16:creationId xmlns:a16="http://schemas.microsoft.com/office/drawing/2014/main" id="{B0A9674B-E9AF-4DD9-9E5B-7FF3643E453C}"/>
              </a:ext>
            </a:extLst>
          </p:cNvPr>
          <p:cNvSpPr txBox="1">
            <a:spLocks noChangeArrowheads="1"/>
          </p:cNvSpPr>
          <p:nvPr/>
        </p:nvSpPr>
        <p:spPr bwMode="auto">
          <a:xfrm>
            <a:off x="304575" y="3684080"/>
            <a:ext cx="132283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未来展望</a:t>
            </a:r>
          </a:p>
        </p:txBody>
      </p:sp>
      <p:sp>
        <p:nvSpPr>
          <p:cNvPr id="52" name="矩形 51">
            <a:extLst>
              <a:ext uri="{FF2B5EF4-FFF2-40B4-BE49-F238E27FC236}">
                <a16:creationId xmlns:a16="http://schemas.microsoft.com/office/drawing/2014/main" id="{0E684664-CF4F-4881-B39B-2D4F03DBB370}"/>
              </a:ext>
            </a:extLst>
          </p:cNvPr>
          <p:cNvSpPr/>
          <p:nvPr/>
        </p:nvSpPr>
        <p:spPr bwMode="auto">
          <a:xfrm>
            <a:off x="1835438" y="1498439"/>
            <a:ext cx="6923883" cy="1306760"/>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endParaRPr lang="zh-CN" altLang="en-US" sz="1600" b="1" dirty="0">
              <a:latin typeface="楷体" panose="02010609060101010101" pitchFamily="49" charset="-122"/>
              <a:ea typeface="楷体" panose="02010609060101010101" pitchFamily="49" charset="-122"/>
            </a:endParaRPr>
          </a:p>
        </p:txBody>
      </p:sp>
      <p:sp>
        <p:nvSpPr>
          <p:cNvPr id="53" name="矩形 52">
            <a:extLst>
              <a:ext uri="{FF2B5EF4-FFF2-40B4-BE49-F238E27FC236}">
                <a16:creationId xmlns:a16="http://schemas.microsoft.com/office/drawing/2014/main" id="{4A58BF82-00CE-4E37-A3B8-6FAB5163ED75}"/>
              </a:ext>
            </a:extLst>
          </p:cNvPr>
          <p:cNvSpPr/>
          <p:nvPr/>
        </p:nvSpPr>
        <p:spPr bwMode="auto">
          <a:xfrm>
            <a:off x="276703" y="1491453"/>
            <a:ext cx="1396338" cy="1278523"/>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4" name="Text Box 20">
            <a:extLst>
              <a:ext uri="{FF2B5EF4-FFF2-40B4-BE49-F238E27FC236}">
                <a16:creationId xmlns:a16="http://schemas.microsoft.com/office/drawing/2014/main" id="{8B3EA15B-F476-46EC-AA3C-605B4183E2CA}"/>
              </a:ext>
            </a:extLst>
          </p:cNvPr>
          <p:cNvSpPr txBox="1">
            <a:spLocks noChangeArrowheads="1"/>
          </p:cNvSpPr>
          <p:nvPr/>
        </p:nvSpPr>
        <p:spPr bwMode="auto">
          <a:xfrm>
            <a:off x="365559" y="1956702"/>
            <a:ext cx="124934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研究局限</a:t>
            </a:r>
            <a:r>
              <a:rPr lang="en-US" altLang="zh-CN"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9" name="Rectangle 22">
            <a:extLst>
              <a:ext uri="{FF2B5EF4-FFF2-40B4-BE49-F238E27FC236}">
                <a16:creationId xmlns:a16="http://schemas.microsoft.com/office/drawing/2014/main" id="{9F941660-E7E3-4DE6-8053-2C35D610A362}"/>
              </a:ext>
            </a:extLst>
          </p:cNvPr>
          <p:cNvSpPr>
            <a:spLocks noChangeArrowheads="1"/>
          </p:cNvSpPr>
          <p:nvPr/>
        </p:nvSpPr>
        <p:spPr bwMode="auto">
          <a:xfrm>
            <a:off x="1876659" y="3203608"/>
            <a:ext cx="6868769" cy="1204304"/>
          </a:xfrm>
          <a:prstGeom prst="rect">
            <a:avLst/>
          </a:prstGeom>
          <a:noFill/>
          <a:ln w="6350">
            <a:noFill/>
            <a:miter lim="800000"/>
            <a:headEnd/>
            <a:tailEnd/>
          </a:ln>
        </p:spPr>
        <p:txBody>
          <a:bodyPr wrap="square" lIns="0" tIns="0" rIns="0" bIns="0" anchor="ctr">
            <a:spAutoFit/>
          </a:bodyPr>
          <a:lstStyle/>
          <a:p>
            <a:pPr marL="214308" indent="-214308" algn="just">
              <a:lnSpc>
                <a:spcPct val="125000"/>
              </a:lnSpc>
              <a:buClr>
                <a:srgbClr val="C00000"/>
              </a:buClr>
              <a:buFont typeface="Wingdings" panose="05000000000000000000" pitchFamily="2" charset="2"/>
              <a:buChar char="n"/>
            </a:pPr>
            <a:r>
              <a:rPr lang="zh-CN" altLang="zh-CN" sz="1600" dirty="0">
                <a:ea typeface="宋体" panose="02010600030101010101" pitchFamily="2" charset="-122"/>
                <a:cs typeface="Times New Roman" panose="02020603050405020304" pitchFamily="18" charset="0"/>
              </a:rPr>
              <a:t>未来研究团队拟针对不同类型社交媒体进行深入分析，并采用质性研究和混合方法研究来完善本研究理论模型。研究团队将结合社会学、心理学等多学科理论，继续围绕重大突发事件社交媒体推荐算法下的用户行为展开更加深入的研究，为重大突发事件应急管理和算法治理提供对策建议</a:t>
            </a:r>
            <a:r>
              <a:rPr lang="zh-CN" altLang="en-US" sz="1600" dirty="0">
                <a:ea typeface="宋体" panose="02010600030101010101" pitchFamily="2" charset="-122"/>
                <a:cs typeface="Times New Roman" panose="02020603050405020304" pitchFamily="18" charset="0"/>
              </a:rPr>
              <a:t>。</a:t>
            </a:r>
            <a:endParaRPr lang="zh-CN" altLang="en-US" dirty="0"/>
          </a:p>
        </p:txBody>
      </p:sp>
      <p:sp>
        <p:nvSpPr>
          <p:cNvPr id="2" name="矩形 1">
            <a:extLst>
              <a:ext uri="{FF2B5EF4-FFF2-40B4-BE49-F238E27FC236}">
                <a16:creationId xmlns:a16="http://schemas.microsoft.com/office/drawing/2014/main" id="{FC2E59AA-07A4-4262-8955-B68CC32E28EE}"/>
              </a:ext>
            </a:extLst>
          </p:cNvPr>
          <p:cNvSpPr/>
          <p:nvPr/>
        </p:nvSpPr>
        <p:spPr>
          <a:xfrm>
            <a:off x="1816852" y="1482397"/>
            <a:ext cx="6895607" cy="1296637"/>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zh-CN" sz="1600" dirty="0">
                <a:ea typeface="宋体" panose="02010600030101010101" pitchFamily="2" charset="-122"/>
                <a:cs typeface="Times New Roman" panose="02020603050405020304" pitchFamily="18" charset="0"/>
              </a:rPr>
              <a:t>首先本研究未能区分不同社交媒体平台</a:t>
            </a:r>
            <a:r>
              <a:rPr lang="zh-CN" altLang="en-US" sz="1600" dirty="0">
                <a:ea typeface="宋体" panose="02010600030101010101" pitchFamily="2" charset="-122"/>
                <a:cs typeface="Times New Roman" panose="02020603050405020304" pitchFamily="18" charset="0"/>
              </a:rPr>
              <a:t>，研究还有待进一步深入。</a:t>
            </a:r>
            <a:endParaRPr lang="en-US" altLang="zh-CN" sz="1600" dirty="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en-US" sz="1600" dirty="0">
                <a:ea typeface="宋体" panose="02010600030101010101" pitchFamily="2" charset="-122"/>
                <a:cs typeface="Times New Roman" panose="02020603050405020304" pitchFamily="18" charset="0"/>
              </a:rPr>
              <a:t>本研究未能针对</a:t>
            </a:r>
            <a:r>
              <a:rPr lang="zh-CN" altLang="zh-CN" sz="1600" dirty="0">
                <a:ea typeface="宋体" panose="02010600030101010101" pitchFamily="2" charset="-122"/>
                <a:cs typeface="Times New Roman" panose="02020603050405020304" pitchFamily="18" charset="0"/>
              </a:rPr>
              <a:t>具体推荐算法技术类型，研究贡献尚有不足。</a:t>
            </a:r>
            <a:endParaRPr lang="en-US" altLang="zh-CN" sz="1600" dirty="0">
              <a:ea typeface="宋体" panose="02010600030101010101" pitchFamily="2" charset="-122"/>
              <a:cs typeface="Times New Roman" panose="02020603050405020304" pitchFamily="18" charset="0"/>
            </a:endParaRPr>
          </a:p>
          <a:p>
            <a:pPr marL="257168" indent="-257168">
              <a:lnSpc>
                <a:spcPct val="125000"/>
              </a:lnSpc>
              <a:buClr>
                <a:srgbClr val="C00000"/>
              </a:buClr>
              <a:buFont typeface="Wingdings" panose="05000000000000000000" pitchFamily="2" charset="2"/>
              <a:buChar char="n"/>
            </a:pPr>
            <a:r>
              <a:rPr lang="zh-CN" altLang="zh-CN" sz="1600" dirty="0">
                <a:ea typeface="宋体" panose="02010600030101010101" pitchFamily="2" charset="-122"/>
                <a:cs typeface="Times New Roman" panose="02020603050405020304" pitchFamily="18" charset="0"/>
              </a:rPr>
              <a:t>本研究的研究对象未能针对老年等算法意识和能力较为薄弱的人群进一步</a:t>
            </a:r>
            <a:r>
              <a:rPr lang="zh-CN" altLang="en-US" sz="1600" dirty="0">
                <a:ea typeface="宋体" panose="02010600030101010101" pitchFamily="2" charset="-122"/>
                <a:cs typeface="Times New Roman" panose="02020603050405020304" pitchFamily="18" charset="0"/>
              </a:rPr>
              <a:t>展开</a:t>
            </a:r>
            <a:r>
              <a:rPr lang="zh-CN" altLang="zh-CN" sz="1600" dirty="0">
                <a:ea typeface="宋体" panose="02010600030101010101" pitchFamily="2" charset="-122"/>
                <a:cs typeface="Times New Roman" panose="02020603050405020304" pitchFamily="18" charset="0"/>
              </a:rPr>
              <a:t>。</a:t>
            </a:r>
            <a:endParaRPr lang="zh-CN" altLang="zh-CN" b="1" dirty="0"/>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193970" y="144492"/>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269877"/>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Tree>
    <p:custDataLst>
      <p:tags r:id="rId1"/>
    </p:custDataLst>
    <p:extLst>
      <p:ext uri="{BB962C8B-B14F-4D97-AF65-F5344CB8AC3E}">
        <p14:creationId xmlns:p14="http://schemas.microsoft.com/office/powerpoint/2010/main" val="4106164424"/>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DE53E05C-C609-1657-AD44-E79AC4BD5CC3}"/>
              </a:ext>
            </a:extLst>
          </p:cNvPr>
          <p:cNvSpPr/>
          <p:nvPr/>
        </p:nvSpPr>
        <p:spPr>
          <a:xfrm rot="5400000" flipH="1" flipV="1">
            <a:off x="5116266" y="2697273"/>
            <a:ext cx="997924" cy="667757"/>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2060"/>
              </a:solidFill>
            </a:endParaRPr>
          </a:p>
        </p:txBody>
      </p:sp>
      <p:sp>
        <p:nvSpPr>
          <p:cNvPr id="3" name="等腰三角形 2"/>
          <p:cNvSpPr/>
          <p:nvPr/>
        </p:nvSpPr>
        <p:spPr>
          <a:xfrm rot="16200000">
            <a:off x="5221778" y="1028856"/>
            <a:ext cx="901446" cy="525780"/>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任意多边形 38"/>
          <p:cNvSpPr/>
          <p:nvPr/>
        </p:nvSpPr>
        <p:spPr>
          <a:xfrm>
            <a:off x="566284" y="792246"/>
            <a:ext cx="3321234" cy="5313773"/>
          </a:xfrm>
          <a:custGeom>
            <a:avLst/>
            <a:gdLst>
              <a:gd name="connsiteX0" fmla="*/ 0 w 4312308"/>
              <a:gd name="connsiteY0" fmla="*/ 0 h 6858000"/>
              <a:gd name="connsiteX1" fmla="*/ 968650 w 4312308"/>
              <a:gd name="connsiteY1" fmla="*/ 0 h 6858000"/>
              <a:gd name="connsiteX2" fmla="*/ 991508 w 4312308"/>
              <a:gd name="connsiteY2" fmla="*/ 0 h 6858000"/>
              <a:gd name="connsiteX3" fmla="*/ 4204954 w 4312308"/>
              <a:gd name="connsiteY3" fmla="*/ 1 h 6858000"/>
              <a:gd name="connsiteX4" fmla="*/ 829512 w 4312308"/>
              <a:gd name="connsiteY4" fmla="*/ 3383636 h 6858000"/>
              <a:gd name="connsiteX5" fmla="*/ 4312308 w 4312308"/>
              <a:gd name="connsiteY5" fmla="*/ 6858000 h 6858000"/>
              <a:gd name="connsiteX6" fmla="*/ 991508 w 4312308"/>
              <a:gd name="connsiteY6" fmla="*/ 6858000 h 6858000"/>
              <a:gd name="connsiteX7" fmla="*/ 968650 w 4312308"/>
              <a:gd name="connsiteY7" fmla="*/ 6858000 h 6858000"/>
              <a:gd name="connsiteX8" fmla="*/ 0 w 431230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308" h="6858000">
                <a:moveTo>
                  <a:pt x="0" y="0"/>
                </a:moveTo>
                <a:lnTo>
                  <a:pt x="968650" y="0"/>
                </a:lnTo>
                <a:lnTo>
                  <a:pt x="991508" y="0"/>
                </a:lnTo>
                <a:lnTo>
                  <a:pt x="4204954" y="1"/>
                </a:lnTo>
                <a:lnTo>
                  <a:pt x="829512" y="3383636"/>
                </a:lnTo>
                <a:lnTo>
                  <a:pt x="4312308" y="6858000"/>
                </a:lnTo>
                <a:lnTo>
                  <a:pt x="991508" y="6858000"/>
                </a:lnTo>
                <a:lnTo>
                  <a:pt x="968650" y="6858000"/>
                </a:lnTo>
                <a:lnTo>
                  <a:pt x="0" y="6858000"/>
                </a:lnTo>
                <a:close/>
              </a:path>
            </a:pathLst>
          </a:cu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sz="1350"/>
          </a:p>
        </p:txBody>
      </p:sp>
      <p:sp>
        <p:nvSpPr>
          <p:cNvPr id="21" name="TextBox 59"/>
          <p:cNvSpPr txBox="1">
            <a:spLocks noChangeArrowheads="1"/>
          </p:cNvSpPr>
          <p:nvPr/>
        </p:nvSpPr>
        <p:spPr bwMode="auto">
          <a:xfrm>
            <a:off x="2873926" y="2745093"/>
            <a:ext cx="4358439" cy="715581"/>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766">
              <a:defRPr/>
            </a:pPr>
            <a:r>
              <a:rPr lang="zh-CN" altLang="en-US" sz="4050" b="1" kern="0" dirty="0">
                <a:solidFill>
                  <a:schemeClr val="bg1"/>
                </a:solidFill>
                <a:latin typeface="微软雅黑" pitchFamily="34" charset="-122"/>
                <a:ea typeface="微软雅黑" pitchFamily="34" charset="-122"/>
              </a:rPr>
              <a:t>感谢老师的点评！</a:t>
            </a:r>
            <a:endParaRPr lang="en-US" altLang="zh-CN" sz="4050" kern="0" dirty="0">
              <a:solidFill>
                <a:schemeClr val="bg1"/>
              </a:solidFill>
              <a:latin typeface="Impact" panose="020B0806030902050204" pitchFamily="34" charset="0"/>
              <a:ea typeface="微软雅黑" pitchFamily="34" charset="-122"/>
            </a:endParaRPr>
          </a:p>
        </p:txBody>
      </p:sp>
      <p:sp>
        <p:nvSpPr>
          <p:cNvPr id="28" name="等腰三角形 27">
            <a:extLst>
              <a:ext uri="{FF2B5EF4-FFF2-40B4-BE49-F238E27FC236}">
                <a16:creationId xmlns:a16="http://schemas.microsoft.com/office/drawing/2014/main" id="{4A0346E8-AD68-4ABE-AC45-837AC032A39E}"/>
              </a:ext>
            </a:extLst>
          </p:cNvPr>
          <p:cNvSpPr/>
          <p:nvPr/>
        </p:nvSpPr>
        <p:spPr>
          <a:xfrm rot="16200000">
            <a:off x="5192524" y="4513648"/>
            <a:ext cx="901445" cy="525780"/>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等腰三角形 7">
            <a:extLst>
              <a:ext uri="{FF2B5EF4-FFF2-40B4-BE49-F238E27FC236}">
                <a16:creationId xmlns:a16="http://schemas.microsoft.com/office/drawing/2014/main" id="{02C46738-8EAB-F2BB-FDAD-20FE13D7BB73}"/>
              </a:ext>
            </a:extLst>
          </p:cNvPr>
          <p:cNvSpPr/>
          <p:nvPr/>
        </p:nvSpPr>
        <p:spPr>
          <a:xfrm rot="5400000" flipH="1" flipV="1">
            <a:off x="5102555" y="994267"/>
            <a:ext cx="997924" cy="667757"/>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2060"/>
              </a:solidFill>
            </a:endParaRPr>
          </a:p>
        </p:txBody>
      </p:sp>
      <p:sp>
        <p:nvSpPr>
          <p:cNvPr id="9" name="等腰三角形 8">
            <a:extLst>
              <a:ext uri="{FF2B5EF4-FFF2-40B4-BE49-F238E27FC236}">
                <a16:creationId xmlns:a16="http://schemas.microsoft.com/office/drawing/2014/main" id="{74134D5A-4697-CB49-212C-AF3A01A16AE7}"/>
              </a:ext>
            </a:extLst>
          </p:cNvPr>
          <p:cNvSpPr/>
          <p:nvPr/>
        </p:nvSpPr>
        <p:spPr>
          <a:xfrm rot="5400000" flipH="1" flipV="1">
            <a:off x="5127329" y="4446027"/>
            <a:ext cx="997924" cy="667757"/>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2060"/>
              </a:solidFill>
            </a:endParaRPr>
          </a:p>
        </p:txBody>
      </p:sp>
      <p:sp>
        <p:nvSpPr>
          <p:cNvPr id="10" name="任意多边形 38">
            <a:extLst>
              <a:ext uri="{FF2B5EF4-FFF2-40B4-BE49-F238E27FC236}">
                <a16:creationId xmlns:a16="http://schemas.microsoft.com/office/drawing/2014/main" id="{D1F496EC-8B0A-AA4C-742C-3D1E7FEDBD6E}"/>
              </a:ext>
            </a:extLst>
          </p:cNvPr>
          <p:cNvSpPr/>
          <p:nvPr/>
        </p:nvSpPr>
        <p:spPr>
          <a:xfrm>
            <a:off x="-13424" y="792245"/>
            <a:ext cx="3321234" cy="5313773"/>
          </a:xfrm>
          <a:custGeom>
            <a:avLst/>
            <a:gdLst>
              <a:gd name="connsiteX0" fmla="*/ 0 w 4312308"/>
              <a:gd name="connsiteY0" fmla="*/ 0 h 6858000"/>
              <a:gd name="connsiteX1" fmla="*/ 968650 w 4312308"/>
              <a:gd name="connsiteY1" fmla="*/ 0 h 6858000"/>
              <a:gd name="connsiteX2" fmla="*/ 991508 w 4312308"/>
              <a:gd name="connsiteY2" fmla="*/ 0 h 6858000"/>
              <a:gd name="connsiteX3" fmla="*/ 4204954 w 4312308"/>
              <a:gd name="connsiteY3" fmla="*/ 1 h 6858000"/>
              <a:gd name="connsiteX4" fmla="*/ 829512 w 4312308"/>
              <a:gd name="connsiteY4" fmla="*/ 3383636 h 6858000"/>
              <a:gd name="connsiteX5" fmla="*/ 4312308 w 4312308"/>
              <a:gd name="connsiteY5" fmla="*/ 6858000 h 6858000"/>
              <a:gd name="connsiteX6" fmla="*/ 991508 w 4312308"/>
              <a:gd name="connsiteY6" fmla="*/ 6858000 h 6858000"/>
              <a:gd name="connsiteX7" fmla="*/ 968650 w 4312308"/>
              <a:gd name="connsiteY7" fmla="*/ 6858000 h 6858000"/>
              <a:gd name="connsiteX8" fmla="*/ 0 w 431230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308" h="6858000">
                <a:moveTo>
                  <a:pt x="0" y="0"/>
                </a:moveTo>
                <a:lnTo>
                  <a:pt x="968650" y="0"/>
                </a:lnTo>
                <a:lnTo>
                  <a:pt x="991508" y="0"/>
                </a:lnTo>
                <a:lnTo>
                  <a:pt x="4204954" y="1"/>
                </a:lnTo>
                <a:lnTo>
                  <a:pt x="829512" y="3383636"/>
                </a:lnTo>
                <a:lnTo>
                  <a:pt x="4312308" y="6858000"/>
                </a:lnTo>
                <a:lnTo>
                  <a:pt x="991508" y="6858000"/>
                </a:lnTo>
                <a:lnTo>
                  <a:pt x="968650" y="6858000"/>
                </a:lnTo>
                <a:lnTo>
                  <a:pt x="0" y="6858000"/>
                </a:lnTo>
                <a:close/>
              </a:path>
            </a:pathLst>
          </a:cu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sz="1350"/>
          </a:p>
        </p:txBody>
      </p:sp>
      <p:pic>
        <p:nvPicPr>
          <p:cNvPr id="20" name="图片 5">
            <a:extLst>
              <a:ext uri="{FF2B5EF4-FFF2-40B4-BE49-F238E27FC236}">
                <a16:creationId xmlns:a16="http://schemas.microsoft.com/office/drawing/2014/main" id="{1837B0F0-CFAF-BD6D-94CE-94EF392C9DE8}"/>
              </a:ext>
            </a:extLst>
          </p:cNvPr>
          <p:cNvPicPr>
            <a:picLocks noChangeAspect="1"/>
          </p:cNvPicPr>
          <p:nvPr/>
        </p:nvPicPr>
        <p:blipFill>
          <a:blip r:embed="rId2"/>
          <a:srcRect/>
          <a:stretch>
            <a:fillRect/>
          </a:stretch>
        </p:blipFill>
        <p:spPr bwMode="auto">
          <a:xfrm>
            <a:off x="6980905" y="408863"/>
            <a:ext cx="1885950" cy="766763"/>
          </a:xfrm>
          <a:prstGeom prst="rect">
            <a:avLst/>
          </a:prstGeom>
          <a:noFill/>
          <a:ln w="9525">
            <a:noFill/>
            <a:miter lim="800000"/>
            <a:headEnd/>
            <a:tailEnd/>
          </a:ln>
        </p:spPr>
      </p:pic>
    </p:spTree>
    <p:extLst>
      <p:ext uri="{BB962C8B-B14F-4D97-AF65-F5344CB8AC3E}">
        <p14:creationId xmlns:p14="http://schemas.microsoft.com/office/powerpoint/2010/main" val="3978067454"/>
      </p:ext>
    </p:extLst>
  </p:cSld>
  <p:clrMapOvr>
    <a:masterClrMapping/>
  </p:clrMapOvr>
  <mc:AlternateContent xmlns:mc="http://schemas.openxmlformats.org/markup-compatibility/2006" xmlns:p14="http://schemas.microsoft.com/office/powerpoint/2010/main">
    <mc:Choice Requires="p14">
      <p:transition spd="slow" p14:dur="2000" advTm="17853"/>
    </mc:Choice>
    <mc:Fallback xmlns="">
      <p:transition spd="slow" advTm="178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7" y="-14816"/>
            <a:ext cx="9144000" cy="6872816"/>
          </a:xfrm>
          <a:prstGeom prst="rect">
            <a:avLst/>
          </a:prstGeom>
        </p:spPr>
      </p:pic>
      <p:sp>
        <p:nvSpPr>
          <p:cNvPr id="23" name="TextBox 65"/>
          <p:cNvSpPr txBox="1"/>
          <p:nvPr/>
        </p:nvSpPr>
        <p:spPr>
          <a:xfrm>
            <a:off x="4855770" y="1288420"/>
            <a:ext cx="1056701" cy="461665"/>
          </a:xfrm>
          <a:prstGeom prst="rect">
            <a:avLst/>
          </a:prstGeom>
          <a:noFill/>
        </p:spPr>
        <p:txBody>
          <a:bodyPr wrap="none" rtlCol="0">
            <a:spAutoFit/>
          </a:bodyPr>
          <a:lstStyle/>
          <a:p>
            <a:pPr algn="ctr"/>
            <a:r>
              <a:rPr lang="en-US" altLang="zh-CN" sz="2400" b="1" dirty="0">
                <a:solidFill>
                  <a:srgbClr val="002060"/>
                </a:solidFill>
                <a:latin typeface="Arial"/>
                <a:ea typeface="微软雅黑"/>
              </a:rPr>
              <a:t>1.</a:t>
            </a:r>
            <a:r>
              <a:rPr lang="zh-CN" altLang="en-US" sz="2400" b="1" dirty="0">
                <a:solidFill>
                  <a:srgbClr val="002060"/>
                </a:solidFill>
                <a:latin typeface="Arial"/>
                <a:ea typeface="微软雅黑"/>
              </a:rPr>
              <a:t>引言</a:t>
            </a:r>
          </a:p>
        </p:txBody>
      </p:sp>
      <p:sp>
        <p:nvSpPr>
          <p:cNvPr id="39" name="任意多边形 38"/>
          <p:cNvSpPr/>
          <p:nvPr/>
        </p:nvSpPr>
        <p:spPr>
          <a:xfrm>
            <a:off x="-36618" y="-14816"/>
            <a:ext cx="4057866" cy="6872816"/>
          </a:xfrm>
          <a:custGeom>
            <a:avLst/>
            <a:gdLst>
              <a:gd name="connsiteX0" fmla="*/ 0 w 4312308"/>
              <a:gd name="connsiteY0" fmla="*/ 0 h 6858000"/>
              <a:gd name="connsiteX1" fmla="*/ 968650 w 4312308"/>
              <a:gd name="connsiteY1" fmla="*/ 0 h 6858000"/>
              <a:gd name="connsiteX2" fmla="*/ 991508 w 4312308"/>
              <a:gd name="connsiteY2" fmla="*/ 0 h 6858000"/>
              <a:gd name="connsiteX3" fmla="*/ 4204954 w 4312308"/>
              <a:gd name="connsiteY3" fmla="*/ 1 h 6858000"/>
              <a:gd name="connsiteX4" fmla="*/ 829512 w 4312308"/>
              <a:gd name="connsiteY4" fmla="*/ 3383636 h 6858000"/>
              <a:gd name="connsiteX5" fmla="*/ 4312308 w 4312308"/>
              <a:gd name="connsiteY5" fmla="*/ 6858000 h 6858000"/>
              <a:gd name="connsiteX6" fmla="*/ 991508 w 4312308"/>
              <a:gd name="connsiteY6" fmla="*/ 6858000 h 6858000"/>
              <a:gd name="connsiteX7" fmla="*/ 968650 w 4312308"/>
              <a:gd name="connsiteY7" fmla="*/ 6858000 h 6858000"/>
              <a:gd name="connsiteX8" fmla="*/ 0 w 431230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308" h="6858000">
                <a:moveTo>
                  <a:pt x="0" y="0"/>
                </a:moveTo>
                <a:lnTo>
                  <a:pt x="968650" y="0"/>
                </a:lnTo>
                <a:lnTo>
                  <a:pt x="991508" y="0"/>
                </a:lnTo>
                <a:lnTo>
                  <a:pt x="4204954" y="1"/>
                </a:lnTo>
                <a:lnTo>
                  <a:pt x="829512" y="3383636"/>
                </a:lnTo>
                <a:lnTo>
                  <a:pt x="4312308" y="6858000"/>
                </a:lnTo>
                <a:lnTo>
                  <a:pt x="991508" y="6858000"/>
                </a:lnTo>
                <a:lnTo>
                  <a:pt x="968650" y="6858000"/>
                </a:lnTo>
                <a:lnTo>
                  <a:pt x="0" y="6858000"/>
                </a:lnTo>
                <a:close/>
              </a:path>
            </a:pathLst>
          </a:custGeom>
          <a:solidFill>
            <a:srgbClr val="00206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sz="1350" dirty="0"/>
          </a:p>
        </p:txBody>
      </p:sp>
      <p:sp>
        <p:nvSpPr>
          <p:cNvPr id="21" name="TextBox 59"/>
          <p:cNvSpPr txBox="1">
            <a:spLocks noChangeArrowheads="1"/>
          </p:cNvSpPr>
          <p:nvPr/>
        </p:nvSpPr>
        <p:spPr bwMode="auto">
          <a:xfrm>
            <a:off x="1738603" y="2384283"/>
            <a:ext cx="3587774" cy="1754326"/>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766">
              <a:defRPr/>
            </a:pPr>
            <a:r>
              <a:rPr lang="en-US" altLang="zh-CN" sz="5400" kern="0" dirty="0">
                <a:solidFill>
                  <a:schemeClr val="accent1">
                    <a:lumMod val="50000"/>
                  </a:schemeClr>
                </a:solidFill>
                <a:latin typeface="Impact" panose="020B0806030902050204" pitchFamily="34" charset="0"/>
                <a:ea typeface="微软雅黑" pitchFamily="34" charset="-122"/>
              </a:rPr>
              <a:t>Report Outline</a:t>
            </a:r>
            <a:endParaRPr lang="en-US" altLang="zh-CN" sz="10350" kern="0" dirty="0">
              <a:solidFill>
                <a:schemeClr val="accent1">
                  <a:lumMod val="50000"/>
                </a:schemeClr>
              </a:solidFill>
              <a:latin typeface="Impact" panose="020B0806030902050204" pitchFamily="34" charset="0"/>
              <a:ea typeface="微软雅黑" pitchFamily="34" charset="-122"/>
            </a:endParaRPr>
          </a:p>
        </p:txBody>
      </p:sp>
      <p:sp>
        <p:nvSpPr>
          <p:cNvPr id="2" name="TextBox 65">
            <a:extLst>
              <a:ext uri="{FF2B5EF4-FFF2-40B4-BE49-F238E27FC236}">
                <a16:creationId xmlns:a16="http://schemas.microsoft.com/office/drawing/2014/main" id="{627AF4BD-C0DD-CEFE-04F8-043F72C5D83E}"/>
              </a:ext>
            </a:extLst>
          </p:cNvPr>
          <p:cNvSpPr txBox="1"/>
          <p:nvPr/>
        </p:nvSpPr>
        <p:spPr>
          <a:xfrm>
            <a:off x="4855770" y="1863688"/>
            <a:ext cx="3264035" cy="830997"/>
          </a:xfrm>
          <a:prstGeom prst="rect">
            <a:avLst/>
          </a:prstGeom>
          <a:noFill/>
        </p:spPr>
        <p:txBody>
          <a:bodyPr wrap="none" rtlCol="0">
            <a:spAutoFit/>
          </a:bodyPr>
          <a:lstStyle/>
          <a:p>
            <a:pPr algn="ctr"/>
            <a:r>
              <a:rPr lang="en-US" altLang="zh-CN" sz="2400" b="1" dirty="0">
                <a:solidFill>
                  <a:srgbClr val="002060"/>
                </a:solidFill>
                <a:latin typeface="Arial"/>
                <a:ea typeface="微软雅黑"/>
              </a:rPr>
              <a:t>2.</a:t>
            </a:r>
            <a:r>
              <a:rPr lang="en-US" altLang="zh-CN" dirty="0"/>
              <a:t> </a:t>
            </a:r>
            <a:r>
              <a:rPr lang="zh-CN" altLang="en-US" sz="2400" b="1" dirty="0">
                <a:solidFill>
                  <a:srgbClr val="002060"/>
                </a:solidFill>
                <a:latin typeface="Arial"/>
                <a:ea typeface="微软雅黑"/>
              </a:rPr>
              <a:t>相关概念与文献综述</a:t>
            </a:r>
            <a:endParaRPr lang="en-US" altLang="zh-CN" sz="2400" b="1" dirty="0">
              <a:solidFill>
                <a:srgbClr val="002060"/>
              </a:solidFill>
              <a:latin typeface="Arial"/>
              <a:ea typeface="微软雅黑"/>
            </a:endParaRPr>
          </a:p>
          <a:p>
            <a:pPr algn="ctr"/>
            <a:r>
              <a:rPr lang="en-US" altLang="zh-CN" sz="2400" b="1" dirty="0">
                <a:solidFill>
                  <a:srgbClr val="002060"/>
                </a:solidFill>
                <a:latin typeface="Arial"/>
                <a:ea typeface="微软雅黑"/>
              </a:rPr>
              <a:t> </a:t>
            </a:r>
            <a:endParaRPr lang="zh-CN" altLang="en-US" sz="2400" b="1" dirty="0">
              <a:solidFill>
                <a:srgbClr val="002060"/>
              </a:solidFill>
              <a:latin typeface="Arial"/>
              <a:ea typeface="微软雅黑"/>
            </a:endParaRPr>
          </a:p>
        </p:txBody>
      </p:sp>
      <p:sp>
        <p:nvSpPr>
          <p:cNvPr id="7" name="TextBox 65">
            <a:extLst>
              <a:ext uri="{FF2B5EF4-FFF2-40B4-BE49-F238E27FC236}">
                <a16:creationId xmlns:a16="http://schemas.microsoft.com/office/drawing/2014/main" id="{1B98C34A-9162-EEE1-C2CA-5D1708FAE139}"/>
              </a:ext>
            </a:extLst>
          </p:cNvPr>
          <p:cNvSpPr txBox="1"/>
          <p:nvPr/>
        </p:nvSpPr>
        <p:spPr>
          <a:xfrm>
            <a:off x="4832973" y="2438937"/>
            <a:ext cx="3264035" cy="461665"/>
          </a:xfrm>
          <a:prstGeom prst="rect">
            <a:avLst/>
          </a:prstGeom>
          <a:noFill/>
        </p:spPr>
        <p:txBody>
          <a:bodyPr wrap="none" rtlCol="0">
            <a:spAutoFit/>
          </a:bodyPr>
          <a:lstStyle/>
          <a:p>
            <a:pPr algn="ctr"/>
            <a:r>
              <a:rPr lang="en-US" altLang="zh-CN" sz="2400" b="1" dirty="0">
                <a:solidFill>
                  <a:srgbClr val="002060"/>
                </a:solidFill>
                <a:latin typeface="Arial"/>
                <a:ea typeface="微软雅黑"/>
              </a:rPr>
              <a:t>3.</a:t>
            </a:r>
            <a:r>
              <a:rPr lang="en-US" altLang="zh-CN" dirty="0"/>
              <a:t> </a:t>
            </a:r>
            <a:r>
              <a:rPr lang="zh-CN" altLang="en-US" sz="2400" b="1" dirty="0">
                <a:solidFill>
                  <a:srgbClr val="002060"/>
                </a:solidFill>
                <a:latin typeface="Arial"/>
                <a:ea typeface="微软雅黑"/>
              </a:rPr>
              <a:t>研究假设与理论模型</a:t>
            </a:r>
          </a:p>
        </p:txBody>
      </p:sp>
      <p:sp>
        <p:nvSpPr>
          <p:cNvPr id="5" name="TextBox 65">
            <a:extLst>
              <a:ext uri="{FF2B5EF4-FFF2-40B4-BE49-F238E27FC236}">
                <a16:creationId xmlns:a16="http://schemas.microsoft.com/office/drawing/2014/main" id="{5D1057F2-849C-8936-ED0E-AF828FE7521A}"/>
              </a:ext>
            </a:extLst>
          </p:cNvPr>
          <p:cNvSpPr txBox="1"/>
          <p:nvPr/>
        </p:nvSpPr>
        <p:spPr>
          <a:xfrm>
            <a:off x="4832973" y="3468397"/>
            <a:ext cx="2648482" cy="461665"/>
          </a:xfrm>
          <a:prstGeom prst="rect">
            <a:avLst/>
          </a:prstGeom>
          <a:noFill/>
        </p:spPr>
        <p:txBody>
          <a:bodyPr wrap="none" rtlCol="0">
            <a:spAutoFit/>
          </a:bodyPr>
          <a:lstStyle/>
          <a:p>
            <a:pPr algn="ctr"/>
            <a:r>
              <a:rPr lang="en-US" altLang="zh-CN" sz="2400" b="1" dirty="0">
                <a:solidFill>
                  <a:srgbClr val="002060"/>
                </a:solidFill>
                <a:latin typeface="Arial"/>
                <a:ea typeface="微软雅黑"/>
              </a:rPr>
              <a:t>5.</a:t>
            </a:r>
            <a:r>
              <a:rPr lang="en-US" altLang="zh-CN" dirty="0"/>
              <a:t> </a:t>
            </a:r>
            <a:r>
              <a:rPr lang="zh-CN" altLang="en-US" sz="2400" b="1" dirty="0">
                <a:solidFill>
                  <a:srgbClr val="002060"/>
                </a:solidFill>
                <a:latin typeface="Arial"/>
                <a:ea typeface="微软雅黑"/>
              </a:rPr>
              <a:t>数据分析与结果</a:t>
            </a:r>
          </a:p>
        </p:txBody>
      </p:sp>
      <p:sp>
        <p:nvSpPr>
          <p:cNvPr id="10" name="TextBox 65">
            <a:extLst>
              <a:ext uri="{FF2B5EF4-FFF2-40B4-BE49-F238E27FC236}">
                <a16:creationId xmlns:a16="http://schemas.microsoft.com/office/drawing/2014/main" id="{D3CAD03D-2FBC-9203-6159-3A3B71DE1FF2}"/>
              </a:ext>
            </a:extLst>
          </p:cNvPr>
          <p:cNvSpPr txBox="1"/>
          <p:nvPr/>
        </p:nvSpPr>
        <p:spPr>
          <a:xfrm>
            <a:off x="4832748" y="4073210"/>
            <a:ext cx="1725152" cy="461665"/>
          </a:xfrm>
          <a:prstGeom prst="rect">
            <a:avLst/>
          </a:prstGeom>
          <a:noFill/>
        </p:spPr>
        <p:txBody>
          <a:bodyPr wrap="none" rtlCol="0">
            <a:spAutoFit/>
          </a:bodyPr>
          <a:lstStyle/>
          <a:p>
            <a:pPr algn="ctr"/>
            <a:r>
              <a:rPr lang="en-US" altLang="zh-CN" sz="2400" b="1" dirty="0">
                <a:solidFill>
                  <a:srgbClr val="002060"/>
                </a:solidFill>
                <a:latin typeface="Arial"/>
                <a:ea typeface="微软雅黑"/>
              </a:rPr>
              <a:t>6.</a:t>
            </a:r>
            <a:r>
              <a:rPr lang="en-US" altLang="zh-CN" dirty="0"/>
              <a:t> </a:t>
            </a:r>
            <a:r>
              <a:rPr lang="zh-CN" altLang="en-US" sz="2400" b="1" dirty="0">
                <a:solidFill>
                  <a:srgbClr val="002060"/>
                </a:solidFill>
                <a:latin typeface="Arial"/>
                <a:ea typeface="微软雅黑"/>
              </a:rPr>
              <a:t>讨论分析</a:t>
            </a:r>
          </a:p>
        </p:txBody>
      </p:sp>
      <p:sp>
        <p:nvSpPr>
          <p:cNvPr id="6" name="TextBox 65">
            <a:extLst>
              <a:ext uri="{FF2B5EF4-FFF2-40B4-BE49-F238E27FC236}">
                <a16:creationId xmlns:a16="http://schemas.microsoft.com/office/drawing/2014/main" id="{F7B43AA8-1A7F-8D97-B9EC-1106F97CAE51}"/>
              </a:ext>
            </a:extLst>
          </p:cNvPr>
          <p:cNvSpPr txBox="1"/>
          <p:nvPr/>
        </p:nvSpPr>
        <p:spPr>
          <a:xfrm>
            <a:off x="4832973" y="2954248"/>
            <a:ext cx="1725152" cy="461665"/>
          </a:xfrm>
          <a:prstGeom prst="rect">
            <a:avLst/>
          </a:prstGeom>
          <a:noFill/>
        </p:spPr>
        <p:txBody>
          <a:bodyPr wrap="none" rtlCol="0">
            <a:spAutoFit/>
          </a:bodyPr>
          <a:lstStyle/>
          <a:p>
            <a:pPr algn="ctr"/>
            <a:r>
              <a:rPr lang="en-US" altLang="zh-CN" sz="2400" b="1" dirty="0">
                <a:solidFill>
                  <a:srgbClr val="002060"/>
                </a:solidFill>
                <a:latin typeface="Arial"/>
                <a:ea typeface="微软雅黑"/>
              </a:rPr>
              <a:t>4.</a:t>
            </a:r>
            <a:r>
              <a:rPr lang="en-US" altLang="zh-CN" dirty="0"/>
              <a:t> </a:t>
            </a:r>
            <a:r>
              <a:rPr lang="zh-CN" altLang="en-US" sz="2400" b="1" dirty="0">
                <a:solidFill>
                  <a:srgbClr val="002060"/>
                </a:solidFill>
                <a:latin typeface="Arial"/>
                <a:ea typeface="微软雅黑"/>
              </a:rPr>
              <a:t>研究方法</a:t>
            </a:r>
          </a:p>
        </p:txBody>
      </p:sp>
      <p:sp>
        <p:nvSpPr>
          <p:cNvPr id="9" name="TextBox 65">
            <a:extLst>
              <a:ext uri="{FF2B5EF4-FFF2-40B4-BE49-F238E27FC236}">
                <a16:creationId xmlns:a16="http://schemas.microsoft.com/office/drawing/2014/main" id="{06C6FCAA-0C8E-4BF8-AD49-3AC9B65A66BB}"/>
              </a:ext>
            </a:extLst>
          </p:cNvPr>
          <p:cNvSpPr txBox="1"/>
          <p:nvPr/>
        </p:nvSpPr>
        <p:spPr>
          <a:xfrm>
            <a:off x="4855770" y="4629723"/>
            <a:ext cx="1109599" cy="461665"/>
          </a:xfrm>
          <a:prstGeom prst="rect">
            <a:avLst/>
          </a:prstGeom>
          <a:noFill/>
        </p:spPr>
        <p:txBody>
          <a:bodyPr wrap="none" rtlCol="0">
            <a:spAutoFit/>
          </a:bodyPr>
          <a:lstStyle/>
          <a:p>
            <a:pPr algn="ctr"/>
            <a:r>
              <a:rPr lang="en-US" altLang="zh-CN" sz="2400" b="1" dirty="0">
                <a:solidFill>
                  <a:srgbClr val="002060"/>
                </a:solidFill>
                <a:latin typeface="Arial"/>
                <a:ea typeface="微软雅黑"/>
              </a:rPr>
              <a:t>7.</a:t>
            </a:r>
            <a:r>
              <a:rPr lang="en-US" altLang="zh-CN" dirty="0"/>
              <a:t> </a:t>
            </a:r>
            <a:r>
              <a:rPr lang="zh-CN" altLang="en-US" sz="2400" b="1" dirty="0">
                <a:solidFill>
                  <a:srgbClr val="002060"/>
                </a:solidFill>
                <a:latin typeface="Arial"/>
                <a:ea typeface="微软雅黑"/>
              </a:rPr>
              <a:t>结论</a:t>
            </a:r>
          </a:p>
        </p:txBody>
      </p:sp>
    </p:spTree>
    <p:extLst>
      <p:ext uri="{BB962C8B-B14F-4D97-AF65-F5344CB8AC3E}">
        <p14:creationId xmlns:p14="http://schemas.microsoft.com/office/powerpoint/2010/main" val="334525714"/>
      </p:ext>
    </p:extLst>
  </p:cSld>
  <p:clrMapOvr>
    <a:masterClrMapping/>
  </p:clrMapOvr>
  <mc:AlternateContent xmlns:mc="http://schemas.openxmlformats.org/markup-compatibility/2006" xmlns:p14="http://schemas.microsoft.com/office/powerpoint/2010/main">
    <mc:Choice Requires="p14">
      <p:transition spd="slow" p14:dur="2000" advTm="4013"/>
    </mc:Choice>
    <mc:Fallback xmlns="">
      <p:transition spd="slow" advTm="4013"/>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4000">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34000">
                                          <p:cBhvr additive="base">
                                            <p:cTn id="7" dur="500" fill="hold"/>
                                            <p:tgtEl>
                                              <p:spTgt spid="39"/>
                                            </p:tgtEl>
                                            <p:attrNameLst>
                                              <p:attrName>ppt_x</p:attrName>
                                            </p:attrNameLst>
                                          </p:cBhvr>
                                          <p:tavLst>
                                            <p:tav tm="0">
                                              <p:val>
                                                <p:strVal val="0-#ppt_w/2"/>
                                              </p:val>
                                            </p:tav>
                                            <p:tav tm="100000">
                                              <p:val>
                                                <p:strVal val="#ppt_x"/>
                                              </p:val>
                                            </p:tav>
                                          </p:tavLst>
                                        </p:anim>
                                        <p:anim calcmode="lin" valueType="num" p14:bounceEnd="34000">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528" fill="hold" grpId="0" nodeType="afterEffect">
                                      <p:stCondLst>
                                        <p:cond delay="0"/>
                                      </p:stCondLst>
                                      <p:iterate type="lt">
                                        <p:tmPct val="18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 calcmode="lin" valueType="num">
                                          <p:cBhvr>
                                            <p:cTn id="14" dur="500" fill="hold"/>
                                            <p:tgtEl>
                                              <p:spTgt spid="21"/>
                                            </p:tgtEl>
                                            <p:attrNameLst>
                                              <p:attrName>ppt_x</p:attrName>
                                            </p:attrNameLst>
                                          </p:cBhvr>
                                          <p:tavLst>
                                            <p:tav tm="0">
                                              <p:val>
                                                <p:fltVal val="0.5"/>
                                              </p:val>
                                            </p:tav>
                                            <p:tav tm="100000">
                                              <p:val>
                                                <p:strVal val="#ppt_x"/>
                                              </p:val>
                                            </p:tav>
                                          </p:tavLst>
                                        </p:anim>
                                        <p:anim calcmode="lin" valueType="num">
                                          <p:cBhvr>
                                            <p:cTn id="15" dur="500" fill="hold"/>
                                            <p:tgtEl>
                                              <p:spTgt spid="21"/>
                                            </p:tgtEl>
                                            <p:attrNameLst>
                                              <p:attrName>ppt_y</p:attrName>
                                            </p:attrNameLst>
                                          </p:cBhvr>
                                          <p:tavLst>
                                            <p:tav tm="0">
                                              <p:val>
                                                <p:fltVal val="0.5"/>
                                              </p:val>
                                            </p:tav>
                                            <p:tav tm="100000">
                                              <p:val>
                                                <p:strVal val="#ppt_y"/>
                                              </p:val>
                                            </p:tav>
                                          </p:tavLst>
                                        </p:anim>
                                      </p:childTnLst>
                                    </p:cTn>
                                  </p:par>
                                </p:childTnLst>
                              </p:cTn>
                            </p:par>
                            <p:par>
                              <p:cTn id="16" fill="hold">
                                <p:stCondLst>
                                  <p:cond delay="2080"/>
                                </p:stCondLst>
                                <p:childTnLst>
                                  <p:par>
                                    <p:cTn id="17" presetID="14" presetClass="entr" presetSubtype="1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par>
                              <p:cTn id="20" fill="hold">
                                <p:stCondLst>
                                  <p:cond delay="258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308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3580"/>
                                </p:stCondLst>
                                <p:childTnLst>
                                  <p:par>
                                    <p:cTn id="29" presetID="14" presetClass="entr" presetSubtype="1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par>
                              <p:cTn id="32" fill="hold">
                                <p:stCondLst>
                                  <p:cond delay="4080"/>
                                </p:stCondLst>
                                <p:childTnLst>
                                  <p:par>
                                    <p:cTn id="33" presetID="14" presetClass="entr" presetSubtype="1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par>
                              <p:cTn id="36" fill="hold">
                                <p:stCondLst>
                                  <p:cond delay="4580"/>
                                </p:stCondLst>
                                <p:childTnLst>
                                  <p:par>
                                    <p:cTn id="37" presetID="14" presetClass="entr" presetSubtype="1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childTnLst>
                              </p:cTn>
                            </p:par>
                            <p:par>
                              <p:cTn id="40" fill="hold">
                                <p:stCondLst>
                                  <p:cond delay="5080"/>
                                </p:stCondLst>
                                <p:childTnLst>
                                  <p:par>
                                    <p:cTn id="41" presetID="14" presetClass="entr" presetSubtype="1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9" grpId="0" animBg="1"/>
          <p:bldP spid="21" grpId="0"/>
          <p:bldP spid="2" grpId="0"/>
          <p:bldP spid="7" grpId="0"/>
          <p:bldP spid="5" grpId="0"/>
          <p:bldP spid="10" grpId="0"/>
          <p:bldP spid="6"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528" fill="hold" grpId="0" nodeType="afterEffect">
                                      <p:stCondLst>
                                        <p:cond delay="0"/>
                                      </p:stCondLst>
                                      <p:iterate type="lt">
                                        <p:tmPct val="18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 calcmode="lin" valueType="num">
                                          <p:cBhvr>
                                            <p:cTn id="14" dur="500" fill="hold"/>
                                            <p:tgtEl>
                                              <p:spTgt spid="21"/>
                                            </p:tgtEl>
                                            <p:attrNameLst>
                                              <p:attrName>ppt_x</p:attrName>
                                            </p:attrNameLst>
                                          </p:cBhvr>
                                          <p:tavLst>
                                            <p:tav tm="0">
                                              <p:val>
                                                <p:fltVal val="0.5"/>
                                              </p:val>
                                            </p:tav>
                                            <p:tav tm="100000">
                                              <p:val>
                                                <p:strVal val="#ppt_x"/>
                                              </p:val>
                                            </p:tav>
                                          </p:tavLst>
                                        </p:anim>
                                        <p:anim calcmode="lin" valueType="num">
                                          <p:cBhvr>
                                            <p:cTn id="15" dur="500" fill="hold"/>
                                            <p:tgtEl>
                                              <p:spTgt spid="21"/>
                                            </p:tgtEl>
                                            <p:attrNameLst>
                                              <p:attrName>ppt_y</p:attrName>
                                            </p:attrNameLst>
                                          </p:cBhvr>
                                          <p:tavLst>
                                            <p:tav tm="0">
                                              <p:val>
                                                <p:fltVal val="0.5"/>
                                              </p:val>
                                            </p:tav>
                                            <p:tav tm="100000">
                                              <p:val>
                                                <p:strVal val="#ppt_y"/>
                                              </p:val>
                                            </p:tav>
                                          </p:tavLst>
                                        </p:anim>
                                      </p:childTnLst>
                                    </p:cTn>
                                  </p:par>
                                </p:childTnLst>
                              </p:cTn>
                            </p:par>
                            <p:par>
                              <p:cTn id="16" fill="hold">
                                <p:stCondLst>
                                  <p:cond delay="2080"/>
                                </p:stCondLst>
                                <p:childTnLst>
                                  <p:par>
                                    <p:cTn id="17" presetID="14" presetClass="entr" presetSubtype="1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par>
                              <p:cTn id="20" fill="hold">
                                <p:stCondLst>
                                  <p:cond delay="258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308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3580"/>
                                </p:stCondLst>
                                <p:childTnLst>
                                  <p:par>
                                    <p:cTn id="29" presetID="14" presetClass="entr" presetSubtype="1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par>
                              <p:cTn id="32" fill="hold">
                                <p:stCondLst>
                                  <p:cond delay="4080"/>
                                </p:stCondLst>
                                <p:childTnLst>
                                  <p:par>
                                    <p:cTn id="33" presetID="14" presetClass="entr" presetSubtype="1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par>
                              <p:cTn id="36" fill="hold">
                                <p:stCondLst>
                                  <p:cond delay="4580"/>
                                </p:stCondLst>
                                <p:childTnLst>
                                  <p:par>
                                    <p:cTn id="37" presetID="14" presetClass="entr" presetSubtype="1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childTnLst>
                              </p:cTn>
                            </p:par>
                            <p:par>
                              <p:cTn id="40" fill="hold">
                                <p:stCondLst>
                                  <p:cond delay="5080"/>
                                </p:stCondLst>
                                <p:childTnLst>
                                  <p:par>
                                    <p:cTn id="41" presetID="14" presetClass="entr" presetSubtype="1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9" grpId="0" animBg="1"/>
          <p:bldP spid="21" grpId="0"/>
          <p:bldP spid="2" grpId="0"/>
          <p:bldP spid="7" grpId="0"/>
          <p:bldP spid="5" grpId="0"/>
          <p:bldP spid="10" grpId="0"/>
          <p:bldP spid="6" grpId="0"/>
          <p:bldP spid="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EE3A5AE6-94A4-4C13-B299-BA7344E46C7E}"/>
              </a:ext>
            </a:extLst>
          </p:cNvPr>
          <p:cNvSpPr/>
          <p:nvPr/>
        </p:nvSpPr>
        <p:spPr bwMode="auto">
          <a:xfrm>
            <a:off x="1796131" y="2620225"/>
            <a:ext cx="6923882" cy="865646"/>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0" lvl="1" algn="just" eaLnBrk="0" hangingPunct="0">
              <a:buClr>
                <a:srgbClr val="FF0000"/>
              </a:buClr>
              <a:tabLst>
                <a:tab pos="6391115" algn="r"/>
              </a:tabLst>
            </a:pPr>
            <a:endParaRPr lang="en-US" altLang="zh-CN" sz="900" b="1" dirty="0">
              <a:latin typeface="楷体" panose="02010609060101010101" pitchFamily="49" charset="-122"/>
              <a:ea typeface="楷体" panose="02010609060101010101" pitchFamily="49" charset="-122"/>
            </a:endParaRPr>
          </a:p>
        </p:txBody>
      </p:sp>
      <p:sp>
        <p:nvSpPr>
          <p:cNvPr id="46" name="矩形 45">
            <a:extLst>
              <a:ext uri="{FF2B5EF4-FFF2-40B4-BE49-F238E27FC236}">
                <a16:creationId xmlns:a16="http://schemas.microsoft.com/office/drawing/2014/main" id="{69DB0607-3904-4F2A-B724-3C96E4AA98F3}"/>
              </a:ext>
            </a:extLst>
          </p:cNvPr>
          <p:cNvSpPr/>
          <p:nvPr/>
        </p:nvSpPr>
        <p:spPr bwMode="auto">
          <a:xfrm>
            <a:off x="295185" y="2620222"/>
            <a:ext cx="1396338" cy="865646"/>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47" name="Text Box 20">
            <a:extLst>
              <a:ext uri="{FF2B5EF4-FFF2-40B4-BE49-F238E27FC236}">
                <a16:creationId xmlns:a16="http://schemas.microsoft.com/office/drawing/2014/main" id="{B0A9674B-E9AF-4DD9-9E5B-7FF3643E453C}"/>
              </a:ext>
            </a:extLst>
          </p:cNvPr>
          <p:cNvSpPr txBox="1">
            <a:spLocks noChangeArrowheads="1"/>
          </p:cNvSpPr>
          <p:nvPr/>
        </p:nvSpPr>
        <p:spPr bwMode="auto">
          <a:xfrm>
            <a:off x="365587" y="2862204"/>
            <a:ext cx="132283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社交媒体</a:t>
            </a:r>
          </a:p>
        </p:txBody>
      </p:sp>
      <p:sp>
        <p:nvSpPr>
          <p:cNvPr id="48" name="矩形 47">
            <a:extLst>
              <a:ext uri="{FF2B5EF4-FFF2-40B4-BE49-F238E27FC236}">
                <a16:creationId xmlns:a16="http://schemas.microsoft.com/office/drawing/2014/main" id="{314079BC-F15B-4D86-BCA8-AD059B613BA3}"/>
              </a:ext>
            </a:extLst>
          </p:cNvPr>
          <p:cNvSpPr/>
          <p:nvPr/>
        </p:nvSpPr>
        <p:spPr bwMode="auto">
          <a:xfrm>
            <a:off x="1804241" y="3839287"/>
            <a:ext cx="6895607" cy="882238"/>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a:ea typeface="+mn-ea"/>
            </a:endParaRPr>
          </a:p>
        </p:txBody>
      </p:sp>
      <p:sp>
        <p:nvSpPr>
          <p:cNvPr id="49" name="矩形 48">
            <a:extLst>
              <a:ext uri="{FF2B5EF4-FFF2-40B4-BE49-F238E27FC236}">
                <a16:creationId xmlns:a16="http://schemas.microsoft.com/office/drawing/2014/main" id="{43BEF1AF-8AAE-4274-99E0-031CD900B63D}"/>
              </a:ext>
            </a:extLst>
          </p:cNvPr>
          <p:cNvSpPr/>
          <p:nvPr/>
        </p:nvSpPr>
        <p:spPr bwMode="auto">
          <a:xfrm>
            <a:off x="312896" y="3855877"/>
            <a:ext cx="1396338" cy="865646"/>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b="1" dirty="0">
              <a:solidFill>
                <a:schemeClr val="bg1"/>
              </a:solidFill>
              <a:ea typeface="+mn-ea"/>
            </a:endParaRPr>
          </a:p>
        </p:txBody>
      </p:sp>
      <p:sp>
        <p:nvSpPr>
          <p:cNvPr id="50" name="Text Box 20">
            <a:extLst>
              <a:ext uri="{FF2B5EF4-FFF2-40B4-BE49-F238E27FC236}">
                <a16:creationId xmlns:a16="http://schemas.microsoft.com/office/drawing/2014/main" id="{997ED6C3-9F1E-45BE-BE77-317AF9720212}"/>
              </a:ext>
            </a:extLst>
          </p:cNvPr>
          <p:cNvSpPr txBox="1">
            <a:spLocks noChangeArrowheads="1"/>
          </p:cNvSpPr>
          <p:nvPr/>
        </p:nvSpPr>
        <p:spPr bwMode="auto">
          <a:xfrm>
            <a:off x="364365" y="4022435"/>
            <a:ext cx="1293400" cy="553998"/>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算法</a:t>
            </a:r>
            <a:endParaRPr lang="en-US" altLang="zh-CN"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负面问题</a:t>
            </a:r>
          </a:p>
        </p:txBody>
      </p:sp>
      <p:sp>
        <p:nvSpPr>
          <p:cNvPr id="51" name="Rectangle 22">
            <a:extLst>
              <a:ext uri="{FF2B5EF4-FFF2-40B4-BE49-F238E27FC236}">
                <a16:creationId xmlns:a16="http://schemas.microsoft.com/office/drawing/2014/main" id="{870239AC-15F5-4BD1-A716-AD34E7C267EF}"/>
              </a:ext>
            </a:extLst>
          </p:cNvPr>
          <p:cNvSpPr>
            <a:spLocks noChangeArrowheads="1"/>
          </p:cNvSpPr>
          <p:nvPr/>
        </p:nvSpPr>
        <p:spPr bwMode="auto">
          <a:xfrm>
            <a:off x="1880180" y="3806295"/>
            <a:ext cx="6832011" cy="896527"/>
          </a:xfrm>
          <a:prstGeom prst="rect">
            <a:avLst/>
          </a:prstGeom>
          <a:noFill/>
          <a:ln w="6350">
            <a:noFill/>
            <a:miter lim="800000"/>
            <a:headEnd/>
            <a:tailEnd/>
          </a:ln>
        </p:spPr>
        <p:txBody>
          <a:bodyPr wrap="square" lIns="0" tIns="0" rIns="0" bIns="0" anchor="ctr">
            <a:spAutoFit/>
          </a:bodyPr>
          <a:lstStyle/>
          <a:p>
            <a:pPr marL="257168" indent="-257168" algn="just">
              <a:lnSpc>
                <a:spcPct val="125000"/>
              </a:lnSpc>
              <a:buClr>
                <a:srgbClr val="C00000"/>
              </a:buClr>
              <a:buFont typeface="Wingdings" panose="05000000000000000000" pitchFamily="2" charset="2"/>
              <a:buChar char="n"/>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由于社交媒体推荐算法自身技术缺陷以及受到平台资本利益驱使，可能产生算法歧视、隐私泄露和算法操纵用户认知和情绪等负面问题，不利于重大突发事件下的国家应急管理和信息传播中的舆情治理</a:t>
            </a:r>
            <a:endParaRPr lang="zh-CN" altLang="en-US" b="1" dirty="0"/>
          </a:p>
        </p:txBody>
      </p:sp>
      <p:sp>
        <p:nvSpPr>
          <p:cNvPr id="52" name="矩形 51">
            <a:extLst>
              <a:ext uri="{FF2B5EF4-FFF2-40B4-BE49-F238E27FC236}">
                <a16:creationId xmlns:a16="http://schemas.microsoft.com/office/drawing/2014/main" id="{0E684664-CF4F-4881-B39B-2D4F03DBB370}"/>
              </a:ext>
            </a:extLst>
          </p:cNvPr>
          <p:cNvSpPr/>
          <p:nvPr/>
        </p:nvSpPr>
        <p:spPr bwMode="auto">
          <a:xfrm>
            <a:off x="1777451" y="1313895"/>
            <a:ext cx="6923883" cy="1061763"/>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endParaRPr lang="zh-CN" altLang="en-US" sz="1350" b="1" dirty="0">
              <a:latin typeface="楷体" panose="02010609060101010101" pitchFamily="49" charset="-122"/>
              <a:ea typeface="楷体" panose="02010609060101010101" pitchFamily="49" charset="-122"/>
            </a:endParaRPr>
          </a:p>
        </p:txBody>
      </p:sp>
      <p:sp>
        <p:nvSpPr>
          <p:cNvPr id="53" name="矩形 52">
            <a:extLst>
              <a:ext uri="{FF2B5EF4-FFF2-40B4-BE49-F238E27FC236}">
                <a16:creationId xmlns:a16="http://schemas.microsoft.com/office/drawing/2014/main" id="{4A58BF82-00CE-4E37-A3B8-6FAB5163ED75}"/>
              </a:ext>
            </a:extLst>
          </p:cNvPr>
          <p:cNvSpPr/>
          <p:nvPr/>
        </p:nvSpPr>
        <p:spPr bwMode="auto">
          <a:xfrm>
            <a:off x="286109" y="1328530"/>
            <a:ext cx="1396338" cy="1047127"/>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4" name="Text Box 20">
            <a:extLst>
              <a:ext uri="{FF2B5EF4-FFF2-40B4-BE49-F238E27FC236}">
                <a16:creationId xmlns:a16="http://schemas.microsoft.com/office/drawing/2014/main" id="{8B3EA15B-F476-46EC-AA3C-605B4183E2CA}"/>
              </a:ext>
            </a:extLst>
          </p:cNvPr>
          <p:cNvSpPr txBox="1">
            <a:spLocks noChangeArrowheads="1"/>
          </p:cNvSpPr>
          <p:nvPr/>
        </p:nvSpPr>
        <p:spPr bwMode="auto">
          <a:xfrm>
            <a:off x="377558" y="1533601"/>
            <a:ext cx="1249347" cy="553998"/>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重大</a:t>
            </a:r>
            <a:endParaRPr lang="en-US" altLang="zh-CN"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突发事件</a:t>
            </a:r>
          </a:p>
        </p:txBody>
      </p:sp>
      <p:sp>
        <p:nvSpPr>
          <p:cNvPr id="59" name="Rectangle 22">
            <a:extLst>
              <a:ext uri="{FF2B5EF4-FFF2-40B4-BE49-F238E27FC236}">
                <a16:creationId xmlns:a16="http://schemas.microsoft.com/office/drawing/2014/main" id="{9F941660-E7E3-4DE6-8053-2C35D610A362}"/>
              </a:ext>
            </a:extLst>
          </p:cNvPr>
          <p:cNvSpPr>
            <a:spLocks noChangeArrowheads="1"/>
          </p:cNvSpPr>
          <p:nvPr/>
        </p:nvSpPr>
        <p:spPr bwMode="auto">
          <a:xfrm>
            <a:off x="1823687" y="2591853"/>
            <a:ext cx="6868769" cy="896527"/>
          </a:xfrm>
          <a:prstGeom prst="rect">
            <a:avLst/>
          </a:prstGeom>
          <a:noFill/>
          <a:ln w="6350">
            <a:noFill/>
            <a:miter lim="800000"/>
            <a:headEnd/>
            <a:tailEnd/>
          </a:ln>
        </p:spPr>
        <p:txBody>
          <a:bodyPr wrap="square" lIns="0" tIns="0" rIns="0" bIns="0" anchor="ctr">
            <a:spAutoFit/>
          </a:bodyPr>
          <a:lstStyle/>
          <a:p>
            <a:pPr marL="214308" indent="-214308" algn="just">
              <a:lnSpc>
                <a:spcPct val="125000"/>
              </a:lnSpc>
              <a:buClr>
                <a:srgbClr val="C00000"/>
              </a:buClr>
              <a:buFont typeface="Wingdings" panose="05000000000000000000" pitchFamily="2" charset="2"/>
              <a:buChar char="n"/>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目前抖音、视频号、微信和微博等社交媒体平台已经成为重大突发事件下人们获取信息的重要渠道。推荐算法广泛应用于各大社交媒体平台与的</a:t>
            </a:r>
            <a:r>
              <a:rPr lang="zh-CN" altLang="zh-CN" sz="16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信息推荐、新闻推送和内容推荐</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等信息服务</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 name="矩形 1">
            <a:extLst>
              <a:ext uri="{FF2B5EF4-FFF2-40B4-BE49-F238E27FC236}">
                <a16:creationId xmlns:a16="http://schemas.microsoft.com/office/drawing/2014/main" id="{FC2E59AA-07A4-4262-8955-B68CC32E28EE}"/>
              </a:ext>
            </a:extLst>
          </p:cNvPr>
          <p:cNvSpPr/>
          <p:nvPr/>
        </p:nvSpPr>
        <p:spPr>
          <a:xfrm>
            <a:off x="1752758" y="1339440"/>
            <a:ext cx="6895607" cy="988860"/>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sz="1600" dirty="0">
                <a:latin typeface="Times New Roman" panose="02020603050405020304" pitchFamily="18" charset="0"/>
                <a:ea typeface="Times New Roman" panose="02020603050405020304" pitchFamily="18" charset="0"/>
              </a:rPr>
              <a:t>近年来，自然灾害、公共卫生事件等重大突发事件给人类社会和人民生活带来高度的不确定性、波动性、复杂性和模糊性。重大突发事件下的应急管理成为我国社会治理和国家安全保障的重要问题。</a:t>
            </a:r>
            <a:endParaRPr lang="zh-CN" altLang="zh-CN" b="1" dirty="0"/>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82746" y="129076"/>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417257"/>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3" name="矩形 3">
            <a:extLst>
              <a:ext uri="{FF2B5EF4-FFF2-40B4-BE49-F238E27FC236}">
                <a16:creationId xmlns:a16="http://schemas.microsoft.com/office/drawing/2014/main" id="{99CE4F9A-8955-1F46-F334-77BEE931E2A9}"/>
              </a:ext>
            </a:extLst>
          </p:cNvPr>
          <p:cNvSpPr>
            <a:spLocks noChangeArrowheads="1"/>
          </p:cNvSpPr>
          <p:nvPr/>
        </p:nvSpPr>
        <p:spPr bwMode="auto">
          <a:xfrm>
            <a:off x="805470" y="461658"/>
            <a:ext cx="1010519"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1.</a:t>
            </a:r>
            <a:r>
              <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引言</a:t>
            </a:r>
            <a:endParaRPr lang="zh-CN" altLang="en-US" sz="2400"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0" name="矩形 9">
            <a:extLst>
              <a:ext uri="{FF2B5EF4-FFF2-40B4-BE49-F238E27FC236}">
                <a16:creationId xmlns:a16="http://schemas.microsoft.com/office/drawing/2014/main" id="{D5D2F89A-B2B9-1175-7962-B991DA5B9861}"/>
              </a:ext>
            </a:extLst>
          </p:cNvPr>
          <p:cNvSpPr/>
          <p:nvPr/>
        </p:nvSpPr>
        <p:spPr bwMode="auto">
          <a:xfrm>
            <a:off x="453524" y="5212765"/>
            <a:ext cx="8114473" cy="882081"/>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r>
              <a:rPr lang="zh-CN" altLang="en-US" b="1" dirty="0">
                <a:latin typeface="Times New Roman" panose="02020603050405020304" pitchFamily="18" charset="0"/>
                <a:ea typeface="楷体" panose="02010609060101010101" pitchFamily="49" charset="-122"/>
              </a:rPr>
              <a:t>      社交媒体用户的算法抵抗行为是用户主动参与算法规则，干预算法呈现的算法参与行为，是应对重大突发事件下社交媒体信息传播中算法负面问题的重要途径 。</a:t>
            </a:r>
            <a:endParaRPr lang="zh-CN" altLang="en-US" b="1" dirty="0">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3099283701"/>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B1A9738D-5443-429D-BB3E-98D7D09D53DB}"/>
              </a:ext>
            </a:extLst>
          </p:cNvPr>
          <p:cNvSpPr/>
          <p:nvPr/>
        </p:nvSpPr>
        <p:spPr>
          <a:xfrm>
            <a:off x="0" y="1042751"/>
            <a:ext cx="9144000" cy="4000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82746" y="129076"/>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417257"/>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3" name="矩形 3">
            <a:extLst>
              <a:ext uri="{FF2B5EF4-FFF2-40B4-BE49-F238E27FC236}">
                <a16:creationId xmlns:a16="http://schemas.microsoft.com/office/drawing/2014/main" id="{99CE4F9A-8955-1F46-F334-77BEE931E2A9}"/>
              </a:ext>
            </a:extLst>
          </p:cNvPr>
          <p:cNvSpPr>
            <a:spLocks noChangeArrowheads="1"/>
          </p:cNvSpPr>
          <p:nvPr/>
        </p:nvSpPr>
        <p:spPr bwMode="auto">
          <a:xfrm>
            <a:off x="805470" y="461658"/>
            <a:ext cx="1010519"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1.</a:t>
            </a:r>
            <a:r>
              <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引言</a:t>
            </a:r>
            <a:endParaRPr lang="zh-CN" altLang="en-US" sz="2400"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7" name="矩形 6">
            <a:extLst>
              <a:ext uri="{FF2B5EF4-FFF2-40B4-BE49-F238E27FC236}">
                <a16:creationId xmlns:a16="http://schemas.microsoft.com/office/drawing/2014/main" id="{14437A73-F038-1680-396C-A93E13A601A8}"/>
              </a:ext>
            </a:extLst>
          </p:cNvPr>
          <p:cNvSpPr/>
          <p:nvPr/>
        </p:nvSpPr>
        <p:spPr>
          <a:xfrm>
            <a:off x="383646" y="2306664"/>
            <a:ext cx="8114474" cy="408445"/>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b="1" dirty="0">
                <a:latin typeface="Times New Roman" panose="02020603050405020304" pitchFamily="18" charset="0"/>
                <a:ea typeface="Times New Roman" panose="02020603050405020304" pitchFamily="18" charset="0"/>
              </a:rPr>
              <a:t>构建重大突发事件信息传播中的算法抵抗行为影响机理模型并进行实证检验</a:t>
            </a:r>
            <a:endParaRPr lang="zh-CN" altLang="zh-CN" b="1" dirty="0"/>
          </a:p>
        </p:txBody>
      </p:sp>
      <p:sp>
        <p:nvSpPr>
          <p:cNvPr id="8" name="矩形 7">
            <a:extLst>
              <a:ext uri="{FF2B5EF4-FFF2-40B4-BE49-F238E27FC236}">
                <a16:creationId xmlns:a16="http://schemas.microsoft.com/office/drawing/2014/main" id="{74B1F3C3-209C-E7EC-E44A-DFE62FD1C003}"/>
              </a:ext>
            </a:extLst>
          </p:cNvPr>
          <p:cNvSpPr/>
          <p:nvPr/>
        </p:nvSpPr>
        <p:spPr>
          <a:xfrm>
            <a:off x="383646" y="2656146"/>
            <a:ext cx="8114474" cy="754694"/>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b="1" dirty="0">
                <a:latin typeface="Times New Roman" panose="02020603050405020304" pitchFamily="18" charset="0"/>
                <a:ea typeface="Times New Roman" panose="02020603050405020304" pitchFamily="18" charset="0"/>
              </a:rPr>
              <a:t>基于本文研究发现，针对如何提升用户的算法意识和算法抵抗行为提出对策建议。</a:t>
            </a:r>
            <a:endParaRPr lang="zh-CN" altLang="zh-CN" b="1" dirty="0"/>
          </a:p>
        </p:txBody>
      </p:sp>
      <p:sp>
        <p:nvSpPr>
          <p:cNvPr id="9" name="矩形 8">
            <a:extLst>
              <a:ext uri="{FF2B5EF4-FFF2-40B4-BE49-F238E27FC236}">
                <a16:creationId xmlns:a16="http://schemas.microsoft.com/office/drawing/2014/main" id="{81C4A222-669F-B52A-9506-2664F595F489}"/>
              </a:ext>
            </a:extLst>
          </p:cNvPr>
          <p:cNvSpPr/>
          <p:nvPr/>
        </p:nvSpPr>
        <p:spPr bwMode="auto">
          <a:xfrm>
            <a:off x="460485" y="3694068"/>
            <a:ext cx="8114473" cy="1093180"/>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r>
              <a:rPr lang="zh-CN" altLang="en-US" dirty="0">
                <a:latin typeface="Times New Roman" panose="02020603050405020304" pitchFamily="18" charset="0"/>
                <a:ea typeface="Times New Roman" panose="02020603050405020304" pitchFamily="18" charset="0"/>
              </a:rPr>
              <a:t>本研究在理论层面丰富重大突发事件信息传播研究内容，为算法抵抗行为后续研究提供参考。在实践层面，本研究从推荐算法视角和用户信息行为视角为重大突发事件信息传播的应急管理和舆情治理提供对策建议。</a:t>
            </a:r>
            <a:endParaRPr lang="zh-CN" altLang="en-US" b="1"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1EC88AAE-4ED4-B23F-114E-D9B7340C9626}"/>
              </a:ext>
            </a:extLst>
          </p:cNvPr>
          <p:cNvSpPr/>
          <p:nvPr/>
        </p:nvSpPr>
        <p:spPr bwMode="auto">
          <a:xfrm>
            <a:off x="170696" y="1159850"/>
            <a:ext cx="1396338" cy="1047127"/>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 name="Text Box 20">
            <a:extLst>
              <a:ext uri="{FF2B5EF4-FFF2-40B4-BE49-F238E27FC236}">
                <a16:creationId xmlns:a16="http://schemas.microsoft.com/office/drawing/2014/main" id="{AC42AE37-6D2F-11B1-5D03-AB1466616521}"/>
              </a:ext>
            </a:extLst>
          </p:cNvPr>
          <p:cNvSpPr txBox="1">
            <a:spLocks noChangeArrowheads="1"/>
          </p:cNvSpPr>
          <p:nvPr/>
        </p:nvSpPr>
        <p:spPr bwMode="auto">
          <a:xfrm>
            <a:off x="235511" y="1494542"/>
            <a:ext cx="124934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研究目标</a:t>
            </a:r>
          </a:p>
        </p:txBody>
      </p:sp>
    </p:spTree>
    <p:custDataLst>
      <p:tags r:id="rId1"/>
    </p:custDataLst>
    <p:extLst>
      <p:ext uri="{BB962C8B-B14F-4D97-AF65-F5344CB8AC3E}">
        <p14:creationId xmlns:p14="http://schemas.microsoft.com/office/powerpoint/2010/main" val="3365317785"/>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B1A9738D-5443-429D-BB3E-98D7D09D53DB}"/>
              </a:ext>
            </a:extLst>
          </p:cNvPr>
          <p:cNvSpPr/>
          <p:nvPr/>
        </p:nvSpPr>
        <p:spPr>
          <a:xfrm>
            <a:off x="0" y="1258738"/>
            <a:ext cx="9144000" cy="5135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矩形 3">
            <a:extLst>
              <a:ext uri="{FF2B5EF4-FFF2-40B4-BE49-F238E27FC236}">
                <a16:creationId xmlns:a16="http://schemas.microsoft.com/office/drawing/2014/main" id="{4D9006E1-D73E-4C72-9E03-7595B41D3138}"/>
              </a:ext>
            </a:extLst>
          </p:cNvPr>
          <p:cNvSpPr>
            <a:spLocks noChangeArrowheads="1"/>
          </p:cNvSpPr>
          <p:nvPr/>
        </p:nvSpPr>
        <p:spPr bwMode="auto">
          <a:xfrm>
            <a:off x="805471" y="389667"/>
            <a:ext cx="32499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2. </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相关概念与文献综述</a:t>
            </a:r>
          </a:p>
        </p:txBody>
      </p:sp>
      <p:sp>
        <p:nvSpPr>
          <p:cNvPr id="52" name="矩形 51">
            <a:extLst>
              <a:ext uri="{FF2B5EF4-FFF2-40B4-BE49-F238E27FC236}">
                <a16:creationId xmlns:a16="http://schemas.microsoft.com/office/drawing/2014/main" id="{0E684664-CF4F-4881-B39B-2D4F03DBB370}"/>
              </a:ext>
            </a:extLst>
          </p:cNvPr>
          <p:cNvSpPr/>
          <p:nvPr/>
        </p:nvSpPr>
        <p:spPr bwMode="auto">
          <a:xfrm>
            <a:off x="1833805" y="2719213"/>
            <a:ext cx="6923883" cy="1018837"/>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endParaRPr lang="zh-CN" altLang="en-US" sz="1350" b="1" dirty="0">
              <a:latin typeface="楷体" panose="02010609060101010101" pitchFamily="49" charset="-122"/>
              <a:ea typeface="楷体" panose="02010609060101010101" pitchFamily="49" charset="-122"/>
            </a:endParaRPr>
          </a:p>
        </p:txBody>
      </p:sp>
      <p:sp>
        <p:nvSpPr>
          <p:cNvPr id="53" name="矩形 52">
            <a:extLst>
              <a:ext uri="{FF2B5EF4-FFF2-40B4-BE49-F238E27FC236}">
                <a16:creationId xmlns:a16="http://schemas.microsoft.com/office/drawing/2014/main" id="{4A58BF82-00CE-4E37-A3B8-6FAB5163ED75}"/>
              </a:ext>
            </a:extLst>
          </p:cNvPr>
          <p:cNvSpPr/>
          <p:nvPr/>
        </p:nvSpPr>
        <p:spPr bwMode="auto">
          <a:xfrm>
            <a:off x="332145" y="2729945"/>
            <a:ext cx="1396338" cy="1002124"/>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4" name="Text Box 20">
            <a:extLst>
              <a:ext uri="{FF2B5EF4-FFF2-40B4-BE49-F238E27FC236}">
                <a16:creationId xmlns:a16="http://schemas.microsoft.com/office/drawing/2014/main" id="{8B3EA15B-F476-46EC-AA3C-605B4183E2CA}"/>
              </a:ext>
            </a:extLst>
          </p:cNvPr>
          <p:cNvSpPr txBox="1">
            <a:spLocks noChangeArrowheads="1"/>
          </p:cNvSpPr>
          <p:nvPr/>
        </p:nvSpPr>
        <p:spPr bwMode="auto">
          <a:xfrm>
            <a:off x="400522" y="3091328"/>
            <a:ext cx="1249347" cy="230832"/>
          </a:xfrm>
          <a:prstGeom prst="rect">
            <a:avLst/>
          </a:prstGeom>
          <a:noFill/>
          <a:ln w="6350">
            <a:noFill/>
            <a:miter lim="800000"/>
            <a:headEnd/>
            <a:tailEnd/>
          </a:ln>
        </p:spPr>
        <p:txBody>
          <a:bodyPr wrap="square" lIns="0" tIns="0" rIns="0" bIns="0" anchor="ctr">
            <a:spAutoFit/>
          </a:bodyPr>
          <a:lstStyle/>
          <a:p>
            <a:pPr algn="ctr" eaLnBrk="0" hangingPunct="0"/>
            <a:r>
              <a:rPr lang="en-US" altLang="zh-CN" sz="1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RISP</a:t>
            </a:r>
            <a:r>
              <a:rPr lang="zh-CN" altLang="en-US" sz="15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模型</a:t>
            </a:r>
            <a:endParaRPr lang="zh-CN" altLang="en-US" sz="1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FC2E59AA-07A4-4262-8955-B68CC32E28EE}"/>
              </a:ext>
            </a:extLst>
          </p:cNvPr>
          <p:cNvSpPr/>
          <p:nvPr/>
        </p:nvSpPr>
        <p:spPr>
          <a:xfrm>
            <a:off x="1833809" y="2686495"/>
            <a:ext cx="6895607" cy="1108893"/>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sz="1350" dirty="0">
                <a:latin typeface="Times New Roman" panose="02020603050405020304" pitchFamily="18" charset="0"/>
                <a:ea typeface="宋体" panose="02010600030101010101" pitchFamily="2" charset="-122"/>
              </a:rPr>
              <a:t>风险信息寻求与处理模型（</a:t>
            </a:r>
            <a:r>
              <a:rPr lang="en-US" altLang="zh-CN" sz="1350" dirty="0">
                <a:latin typeface="Times New Roman" panose="02020603050405020304" pitchFamily="18" charset="0"/>
                <a:ea typeface="宋体" panose="02010600030101010101" pitchFamily="2" charset="-122"/>
              </a:rPr>
              <a:t>Risk Information Seeking and Processing Model</a:t>
            </a:r>
            <a:r>
              <a:rPr lang="zh-CN" altLang="en-US" sz="1350" dirty="0">
                <a:latin typeface="Times New Roman" panose="02020603050405020304" pitchFamily="18" charset="0"/>
                <a:ea typeface="宋体" panose="02010600030101010101" pitchFamily="2" charset="-122"/>
              </a:rPr>
              <a:t>，简称</a:t>
            </a:r>
            <a:r>
              <a:rPr lang="en-US" altLang="zh-CN" sz="1350" dirty="0">
                <a:latin typeface="Times New Roman" panose="02020603050405020304" pitchFamily="18" charset="0"/>
                <a:ea typeface="宋体" panose="02010600030101010101" pitchFamily="2" charset="-122"/>
              </a:rPr>
              <a:t>RISP</a:t>
            </a:r>
            <a:r>
              <a:rPr lang="zh-CN" altLang="en-US" sz="1350" dirty="0">
                <a:latin typeface="Times New Roman" panose="02020603050405020304" pitchFamily="18" charset="0"/>
                <a:ea typeface="宋体" panose="02010600030101010101" pitchFamily="2" charset="-122"/>
              </a:rPr>
              <a:t>模型）是学者</a:t>
            </a:r>
            <a:r>
              <a:rPr lang="en-US" altLang="zh-CN" sz="1350" dirty="0">
                <a:latin typeface="Times New Roman" panose="02020603050405020304" pitchFamily="18" charset="0"/>
                <a:ea typeface="宋体" panose="02010600030101010101" pitchFamily="2" charset="-122"/>
              </a:rPr>
              <a:t>Griffin</a:t>
            </a:r>
            <a:r>
              <a:rPr lang="zh-CN" altLang="en-US" sz="1350" dirty="0">
                <a:latin typeface="Times New Roman" panose="02020603050405020304" pitchFamily="18" charset="0"/>
                <a:ea typeface="宋体" panose="02010600030101010101" pitchFamily="2" charset="-122"/>
              </a:rPr>
              <a:t>基于启发式</a:t>
            </a:r>
            <a:r>
              <a:rPr lang="en-US" altLang="zh-CN" sz="1350" dirty="0">
                <a:latin typeface="Times New Roman" panose="02020603050405020304" pitchFamily="18" charset="0"/>
                <a:ea typeface="宋体" panose="02010600030101010101" pitchFamily="2" charset="-122"/>
              </a:rPr>
              <a:t>—</a:t>
            </a:r>
            <a:r>
              <a:rPr lang="zh-CN" altLang="en-US" sz="1350" dirty="0">
                <a:latin typeface="Times New Roman" panose="02020603050405020304" pitchFamily="18" charset="0"/>
                <a:ea typeface="宋体" panose="02010600030101010101" pitchFamily="2" charset="-122"/>
              </a:rPr>
              <a:t>系统化双加工模型（ </a:t>
            </a:r>
            <a:r>
              <a:rPr lang="en-US" altLang="zh-CN" sz="1350" dirty="0">
                <a:latin typeface="Times New Roman" panose="02020603050405020304" pitchFamily="18" charset="0"/>
                <a:ea typeface="宋体" panose="02010600030101010101" pitchFamily="2" charset="-122"/>
              </a:rPr>
              <a:t>Heuristic-Systematic Model </a:t>
            </a:r>
            <a:r>
              <a:rPr lang="zh-CN" altLang="en-US" sz="1350" dirty="0">
                <a:latin typeface="Times New Roman" panose="02020603050405020304" pitchFamily="18" charset="0"/>
                <a:ea typeface="宋体" panose="02010600030101010101" pitchFamily="2" charset="-122"/>
              </a:rPr>
              <a:t>简称</a:t>
            </a:r>
            <a:r>
              <a:rPr lang="en-US" altLang="zh-CN" sz="1350" dirty="0">
                <a:latin typeface="Times New Roman" panose="02020603050405020304" pitchFamily="18" charset="0"/>
                <a:ea typeface="宋体" panose="02010600030101010101" pitchFamily="2" charset="-122"/>
              </a:rPr>
              <a:t>HSM</a:t>
            </a:r>
            <a:r>
              <a:rPr lang="zh-CN" altLang="en-US" sz="1350" dirty="0">
                <a:latin typeface="Times New Roman" panose="02020603050405020304" pitchFamily="18" charset="0"/>
                <a:ea typeface="宋体" panose="02010600030101010101" pitchFamily="2" charset="-122"/>
              </a:rPr>
              <a:t>）和计划行为理论（</a:t>
            </a:r>
            <a:r>
              <a:rPr lang="en-US" altLang="zh-CN" sz="1350" dirty="0">
                <a:latin typeface="Times New Roman" panose="02020603050405020304" pitchFamily="18" charset="0"/>
                <a:ea typeface="宋体" panose="02010600030101010101" pitchFamily="2" charset="-122"/>
              </a:rPr>
              <a:t>The theory of planned behavior, </a:t>
            </a:r>
            <a:r>
              <a:rPr lang="zh-CN" altLang="en-US" sz="1350" dirty="0">
                <a:latin typeface="Times New Roman" panose="02020603050405020304" pitchFamily="18" charset="0"/>
                <a:ea typeface="宋体" panose="02010600030101010101" pitchFamily="2" charset="-122"/>
              </a:rPr>
              <a:t>简称</a:t>
            </a:r>
            <a:r>
              <a:rPr lang="en-US" altLang="zh-CN" sz="1350" dirty="0">
                <a:latin typeface="Times New Roman" panose="02020603050405020304" pitchFamily="18" charset="0"/>
                <a:ea typeface="宋体" panose="02010600030101010101" pitchFamily="2" charset="-122"/>
              </a:rPr>
              <a:t>TPB</a:t>
            </a:r>
            <a:r>
              <a:rPr lang="zh-CN" altLang="en-US" sz="1350" dirty="0">
                <a:latin typeface="Times New Roman" panose="02020603050405020304" pitchFamily="18" charset="0"/>
                <a:ea typeface="宋体" panose="02010600030101010101" pitchFamily="2" charset="-122"/>
              </a:rPr>
              <a:t>），并整合风险管控和信息传播研究所提出的综合模型</a:t>
            </a:r>
            <a:endParaRPr lang="zh-CN" altLang="zh-CN" sz="1575" b="1" dirty="0"/>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82746" y="57085"/>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345266"/>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6" name="矩形 5">
            <a:extLst>
              <a:ext uri="{FF2B5EF4-FFF2-40B4-BE49-F238E27FC236}">
                <a16:creationId xmlns:a16="http://schemas.microsoft.com/office/drawing/2014/main" id="{1BF6CD6E-2296-222B-E757-0252A2DC85E5}"/>
              </a:ext>
            </a:extLst>
          </p:cNvPr>
          <p:cNvSpPr/>
          <p:nvPr/>
        </p:nvSpPr>
        <p:spPr bwMode="auto">
          <a:xfrm>
            <a:off x="1848658" y="1364415"/>
            <a:ext cx="6923883" cy="1018837"/>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endParaRPr lang="zh-CN" altLang="en-US" sz="1350" b="1"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DD887A41-2778-58D8-4F28-3928F8E17FE1}"/>
              </a:ext>
            </a:extLst>
          </p:cNvPr>
          <p:cNvSpPr/>
          <p:nvPr/>
        </p:nvSpPr>
        <p:spPr bwMode="auto">
          <a:xfrm>
            <a:off x="346998" y="1375147"/>
            <a:ext cx="1396338" cy="1002124"/>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9" name="Text Box 20">
            <a:extLst>
              <a:ext uri="{FF2B5EF4-FFF2-40B4-BE49-F238E27FC236}">
                <a16:creationId xmlns:a16="http://schemas.microsoft.com/office/drawing/2014/main" id="{4191B446-3235-2621-4990-DDD451AE2DD0}"/>
              </a:ext>
            </a:extLst>
          </p:cNvPr>
          <p:cNvSpPr txBox="1">
            <a:spLocks noChangeArrowheads="1"/>
          </p:cNvSpPr>
          <p:nvPr/>
        </p:nvSpPr>
        <p:spPr bwMode="auto">
          <a:xfrm>
            <a:off x="415375" y="1574947"/>
            <a:ext cx="1249347" cy="553998"/>
          </a:xfrm>
          <a:prstGeom prst="rect">
            <a:avLst/>
          </a:prstGeom>
          <a:noFill/>
          <a:ln w="6350">
            <a:noFill/>
            <a:miter lim="800000"/>
            <a:headEnd/>
            <a:tailEnd/>
          </a:ln>
        </p:spPr>
        <p:txBody>
          <a:bodyPr wrap="square" lIns="0" tIns="0" rIns="0" bIns="0" anchor="ctr">
            <a:spAutoFit/>
          </a:bodyPr>
          <a:lstStyle/>
          <a:p>
            <a:pPr algn="ctr" eaLnBrk="0" hangingPunct="0"/>
            <a:r>
              <a:rPr lang="zh-CN" altLang="en-US" sz="1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重大突发事件下的社交媒体用户信息行为</a:t>
            </a:r>
          </a:p>
        </p:txBody>
      </p:sp>
      <p:sp>
        <p:nvSpPr>
          <p:cNvPr id="10" name="矩形 9">
            <a:extLst>
              <a:ext uri="{FF2B5EF4-FFF2-40B4-BE49-F238E27FC236}">
                <a16:creationId xmlns:a16="http://schemas.microsoft.com/office/drawing/2014/main" id="{E8F92CCB-3A83-A96D-E883-AE02EC19054D}"/>
              </a:ext>
            </a:extLst>
          </p:cNvPr>
          <p:cNvSpPr/>
          <p:nvPr/>
        </p:nvSpPr>
        <p:spPr>
          <a:xfrm>
            <a:off x="1848662" y="1331697"/>
            <a:ext cx="6895607" cy="1108573"/>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sz="1350" dirty="0">
                <a:latin typeface="Times New Roman" panose="02020603050405020304" pitchFamily="18" charset="0"/>
                <a:ea typeface="宋体" panose="02010600030101010101" pitchFamily="2" charset="-122"/>
              </a:rPr>
              <a:t>以新冠疫情的重大突发公共卫生事件为例，事件中的社交媒体用户信息行为研究主要关注用户的信息获取行为、用户行为过程中的认知和情感要素、重大突发事件中信息和情境对用户信息行为的影响等。其中重大突发事件下社交媒体用户的负面情绪和风险感知是研究关注的重点。</a:t>
            </a:r>
            <a:endParaRPr lang="zh-CN" altLang="zh-CN" sz="1575" dirty="0"/>
          </a:p>
        </p:txBody>
      </p:sp>
      <p:pic>
        <p:nvPicPr>
          <p:cNvPr id="11" name="图片 10">
            <a:extLst>
              <a:ext uri="{FF2B5EF4-FFF2-40B4-BE49-F238E27FC236}">
                <a16:creationId xmlns:a16="http://schemas.microsoft.com/office/drawing/2014/main" id="{E0D9B716-3ECE-6595-67CC-96C0EC50958B}"/>
              </a:ext>
            </a:extLst>
          </p:cNvPr>
          <p:cNvPicPr>
            <a:picLocks noChangeAspect="1"/>
          </p:cNvPicPr>
          <p:nvPr/>
        </p:nvPicPr>
        <p:blipFill>
          <a:blip r:embed="rId5"/>
          <a:stretch>
            <a:fillRect/>
          </a:stretch>
        </p:blipFill>
        <p:spPr>
          <a:xfrm>
            <a:off x="2139522" y="3868027"/>
            <a:ext cx="4365917" cy="2741210"/>
          </a:xfrm>
          <a:prstGeom prst="rect">
            <a:avLst/>
          </a:prstGeom>
        </p:spPr>
      </p:pic>
    </p:spTree>
    <p:custDataLst>
      <p:tags r:id="rId1"/>
    </p:custDataLst>
    <p:extLst>
      <p:ext uri="{BB962C8B-B14F-4D97-AF65-F5344CB8AC3E}">
        <p14:creationId xmlns:p14="http://schemas.microsoft.com/office/powerpoint/2010/main" val="2657868102"/>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7B74DD5-09C9-1871-2484-62AAD309FA3C}"/>
              </a:ext>
            </a:extLst>
          </p:cNvPr>
          <p:cNvSpPr/>
          <p:nvPr/>
        </p:nvSpPr>
        <p:spPr bwMode="auto">
          <a:xfrm>
            <a:off x="1928764" y="2311610"/>
            <a:ext cx="6923882" cy="1018837"/>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0" lvl="1" algn="just" eaLnBrk="0" hangingPunct="0">
              <a:buClr>
                <a:srgbClr val="FF0000"/>
              </a:buClr>
              <a:tabLst>
                <a:tab pos="6391115" algn="r"/>
              </a:tabLst>
            </a:pPr>
            <a:endParaRPr lang="en-US" altLang="zh-CN" sz="900" b="1" dirty="0">
              <a:latin typeface="楷体" panose="02010609060101010101" pitchFamily="49" charset="-122"/>
              <a:ea typeface="楷体" panose="02010609060101010101" pitchFamily="49" charset="-122"/>
            </a:endParaRPr>
          </a:p>
        </p:txBody>
      </p:sp>
      <p:sp>
        <p:nvSpPr>
          <p:cNvPr id="44" name="矩形 3">
            <a:extLst>
              <a:ext uri="{FF2B5EF4-FFF2-40B4-BE49-F238E27FC236}">
                <a16:creationId xmlns:a16="http://schemas.microsoft.com/office/drawing/2014/main" id="{4D9006E1-D73E-4C72-9E03-7595B41D3138}"/>
              </a:ext>
            </a:extLst>
          </p:cNvPr>
          <p:cNvSpPr>
            <a:spLocks noChangeArrowheads="1"/>
          </p:cNvSpPr>
          <p:nvPr/>
        </p:nvSpPr>
        <p:spPr bwMode="auto">
          <a:xfrm>
            <a:off x="805471" y="389667"/>
            <a:ext cx="32499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2. </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相关概念与文献综述</a:t>
            </a:r>
          </a:p>
        </p:txBody>
      </p:sp>
      <p:sp>
        <p:nvSpPr>
          <p:cNvPr id="31" name="矩形 30">
            <a:extLst>
              <a:ext uri="{FF2B5EF4-FFF2-40B4-BE49-F238E27FC236}">
                <a16:creationId xmlns:a16="http://schemas.microsoft.com/office/drawing/2014/main" id="{EE3A5AE6-94A4-4C13-B299-BA7344E46C7E}"/>
              </a:ext>
            </a:extLst>
          </p:cNvPr>
          <p:cNvSpPr/>
          <p:nvPr/>
        </p:nvSpPr>
        <p:spPr bwMode="auto">
          <a:xfrm>
            <a:off x="1919889" y="1167996"/>
            <a:ext cx="6923882" cy="1018837"/>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0" lvl="1" algn="just" eaLnBrk="0" hangingPunct="0">
              <a:buClr>
                <a:srgbClr val="FF0000"/>
              </a:buClr>
              <a:tabLst>
                <a:tab pos="6391115" algn="r"/>
              </a:tabLst>
            </a:pPr>
            <a:endParaRPr lang="en-US" altLang="zh-CN" sz="900" b="1" dirty="0">
              <a:latin typeface="楷体" panose="02010609060101010101" pitchFamily="49" charset="-122"/>
              <a:ea typeface="楷体" panose="02010609060101010101" pitchFamily="49" charset="-122"/>
            </a:endParaRPr>
          </a:p>
        </p:txBody>
      </p:sp>
      <p:sp>
        <p:nvSpPr>
          <p:cNvPr id="46" name="矩形 45">
            <a:extLst>
              <a:ext uri="{FF2B5EF4-FFF2-40B4-BE49-F238E27FC236}">
                <a16:creationId xmlns:a16="http://schemas.microsoft.com/office/drawing/2014/main" id="{69DB0607-3904-4F2A-B724-3C96E4AA98F3}"/>
              </a:ext>
            </a:extLst>
          </p:cNvPr>
          <p:cNvSpPr/>
          <p:nvPr/>
        </p:nvSpPr>
        <p:spPr bwMode="auto">
          <a:xfrm>
            <a:off x="398479" y="1177037"/>
            <a:ext cx="1396338" cy="1018837"/>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47" name="Text Box 20">
            <a:extLst>
              <a:ext uri="{FF2B5EF4-FFF2-40B4-BE49-F238E27FC236}">
                <a16:creationId xmlns:a16="http://schemas.microsoft.com/office/drawing/2014/main" id="{B0A9674B-E9AF-4DD9-9E5B-7FF3643E453C}"/>
              </a:ext>
            </a:extLst>
          </p:cNvPr>
          <p:cNvSpPr txBox="1">
            <a:spLocks noChangeArrowheads="1"/>
          </p:cNvSpPr>
          <p:nvPr/>
        </p:nvSpPr>
        <p:spPr bwMode="auto">
          <a:xfrm>
            <a:off x="438456" y="1507419"/>
            <a:ext cx="1322837" cy="230832"/>
          </a:xfrm>
          <a:prstGeom prst="rect">
            <a:avLst/>
          </a:prstGeom>
          <a:noFill/>
          <a:ln w="6350">
            <a:noFill/>
            <a:miter lim="800000"/>
            <a:headEnd/>
            <a:tailEnd/>
          </a:ln>
        </p:spPr>
        <p:txBody>
          <a:bodyPr wrap="square" lIns="0" tIns="0" rIns="0" bIns="0" anchor="ctr">
            <a:spAutoFit/>
          </a:bodyPr>
          <a:lstStyle/>
          <a:p>
            <a:pPr algn="ctr" eaLnBrk="0" hangingPunct="0"/>
            <a:r>
              <a:rPr lang="zh-CN" altLang="en-US" sz="15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算法意识</a:t>
            </a:r>
          </a:p>
        </p:txBody>
      </p:sp>
      <p:sp>
        <p:nvSpPr>
          <p:cNvPr id="59" name="Rectangle 22">
            <a:extLst>
              <a:ext uri="{FF2B5EF4-FFF2-40B4-BE49-F238E27FC236}">
                <a16:creationId xmlns:a16="http://schemas.microsoft.com/office/drawing/2014/main" id="{9F941660-E7E3-4DE6-8053-2C35D610A362}"/>
              </a:ext>
            </a:extLst>
          </p:cNvPr>
          <p:cNvSpPr>
            <a:spLocks noChangeArrowheads="1"/>
          </p:cNvSpPr>
          <p:nvPr/>
        </p:nvSpPr>
        <p:spPr bwMode="auto">
          <a:xfrm>
            <a:off x="1933307" y="1197320"/>
            <a:ext cx="6868769" cy="1012328"/>
          </a:xfrm>
          <a:prstGeom prst="rect">
            <a:avLst/>
          </a:prstGeom>
          <a:noFill/>
          <a:ln w="6350">
            <a:noFill/>
            <a:miter lim="800000"/>
            <a:headEnd/>
            <a:tailEnd/>
          </a:ln>
        </p:spPr>
        <p:txBody>
          <a:bodyPr wrap="square" lIns="0" tIns="0" rIns="0" bIns="0" anchor="ctr">
            <a:spAutoFit/>
          </a:bodyPr>
          <a:lstStyle/>
          <a:p>
            <a:pPr marL="214308" indent="-214308" algn="just">
              <a:lnSpc>
                <a:spcPct val="125000"/>
              </a:lnSpc>
              <a:buClr>
                <a:srgbClr val="C00000"/>
              </a:buClr>
              <a:buFont typeface="Wingdings" panose="05000000000000000000" pitchFamily="2" charset="2"/>
              <a:buChar char="n"/>
            </a:pPr>
            <a:r>
              <a:rPr lang="zh-CN" altLang="zh-CN" sz="1350" dirty="0">
                <a:latin typeface="Times New Roman" panose="02020603050405020304" pitchFamily="18" charset="0"/>
                <a:ea typeface="宋体" panose="02010600030101010101" pitchFamily="2" charset="-122"/>
                <a:cs typeface="Times New Roman" panose="02020603050405020304" pitchFamily="18" charset="0"/>
              </a:rPr>
              <a:t>算法意识是算法素养的重要组成部分，是算法时代人与算法共存的关键</a:t>
            </a:r>
            <a:r>
              <a:rPr lang="zh-CN" altLang="en-US" sz="135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350" dirty="0">
                <a:latin typeface="Times New Roman" panose="02020603050405020304" pitchFamily="18" charset="0"/>
                <a:ea typeface="宋体" panose="02010600030101010101" pitchFamily="2" charset="-122"/>
                <a:cs typeface="Times New Roman" panose="02020603050405020304" pitchFamily="18" charset="0"/>
              </a:rPr>
              <a:t>学者吴丹认为算法意识是算法素养的重要内容，认为具备算法素养的人应当能够意识到并理解算法驱动的社会及其运行规则。学者邓胜利认为用户能够意识到算法的存在，洞察是否使用了算法</a:t>
            </a:r>
            <a:r>
              <a:rPr lang="zh-CN" altLang="en-US" sz="135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35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82746" y="57085"/>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345266"/>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3" name="矩形 2">
            <a:extLst>
              <a:ext uri="{FF2B5EF4-FFF2-40B4-BE49-F238E27FC236}">
                <a16:creationId xmlns:a16="http://schemas.microsoft.com/office/drawing/2014/main" id="{21B3A5A9-868F-E5B4-817E-26505210D351}"/>
              </a:ext>
            </a:extLst>
          </p:cNvPr>
          <p:cNvSpPr/>
          <p:nvPr/>
        </p:nvSpPr>
        <p:spPr bwMode="auto">
          <a:xfrm>
            <a:off x="398479" y="2330372"/>
            <a:ext cx="1396338" cy="1018837"/>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4" name="Rectangle 22">
            <a:extLst>
              <a:ext uri="{FF2B5EF4-FFF2-40B4-BE49-F238E27FC236}">
                <a16:creationId xmlns:a16="http://schemas.microsoft.com/office/drawing/2014/main" id="{B5B0E193-D4EF-1065-F6A3-163C591964AE}"/>
              </a:ext>
            </a:extLst>
          </p:cNvPr>
          <p:cNvSpPr>
            <a:spLocks noChangeArrowheads="1"/>
          </p:cNvSpPr>
          <p:nvPr/>
        </p:nvSpPr>
        <p:spPr bwMode="auto">
          <a:xfrm>
            <a:off x="1983873" y="2304852"/>
            <a:ext cx="6751476" cy="1016560"/>
          </a:xfrm>
          <a:prstGeom prst="rect">
            <a:avLst/>
          </a:prstGeom>
          <a:noFill/>
          <a:ln w="6350">
            <a:noFill/>
            <a:miter lim="800000"/>
            <a:headEnd/>
            <a:tailEnd/>
          </a:ln>
        </p:spPr>
        <p:txBody>
          <a:bodyPr wrap="square" lIns="0" tIns="0" rIns="0" bIns="0" anchor="ctr">
            <a:spAutoFit/>
          </a:bodyPr>
          <a:lstStyle/>
          <a:p>
            <a:pPr marL="214308" indent="-214308" algn="just">
              <a:lnSpc>
                <a:spcPct val="125000"/>
              </a:lnSpc>
              <a:buClr>
                <a:srgbClr val="C00000"/>
              </a:buClr>
              <a:buFont typeface="Wingdings" panose="05000000000000000000" pitchFamily="2" charset="2"/>
              <a:buChar char="n"/>
            </a:pPr>
            <a:r>
              <a:rPr lang="zh-CN" altLang="zh-CN" sz="1350" dirty="0">
                <a:latin typeface="Times New Roman" panose="02020603050405020304" pitchFamily="18" charset="0"/>
                <a:ea typeface="宋体" panose="02010600030101010101" pitchFamily="2" charset="-122"/>
                <a:cs typeface="Times New Roman" panose="02020603050405020304" pitchFamily="18" charset="0"/>
              </a:rPr>
              <a:t>算法抵抗行为是指用户有意识参与算法规则，是用户利用算法和主动算法纠正的重要行为。算法抵抗是社交媒体用户算法使用能力行为的表现。当用户在使用算法驱动的社交媒体平台形成算法意识的同时，随着用户逐渐认识到自身在算法运作过程中的重要作用，用户</a:t>
            </a:r>
            <a:r>
              <a:rPr lang="zh-CN" altLang="en-US" sz="1350" dirty="0">
                <a:latin typeface="Times New Roman" panose="02020603050405020304" pitchFamily="18" charset="0"/>
                <a:ea typeface="宋体" panose="02010600030101010101" pitchFamily="2" charset="-122"/>
                <a:cs typeface="Times New Roman" panose="02020603050405020304" pitchFamily="18" charset="0"/>
              </a:rPr>
              <a:t>会</a:t>
            </a:r>
            <a:r>
              <a:rPr lang="zh-CN" altLang="zh-CN" sz="1350" dirty="0">
                <a:latin typeface="Times New Roman" panose="02020603050405020304" pitchFamily="18" charset="0"/>
                <a:ea typeface="宋体" panose="02010600030101010101" pitchFamily="2" charset="-122"/>
                <a:cs typeface="Times New Roman" panose="02020603050405020304" pitchFamily="18" charset="0"/>
              </a:rPr>
              <a:t>开始抵抗干预算法以影响算法输出结果</a:t>
            </a:r>
            <a:endParaRPr lang="zh-CN" altLang="en-US" sz="1575" dirty="0"/>
          </a:p>
        </p:txBody>
      </p:sp>
      <p:sp>
        <p:nvSpPr>
          <p:cNvPr id="7" name="Text Box 20">
            <a:extLst>
              <a:ext uri="{FF2B5EF4-FFF2-40B4-BE49-F238E27FC236}">
                <a16:creationId xmlns:a16="http://schemas.microsoft.com/office/drawing/2014/main" id="{80B1ACDD-5900-0638-B716-9E54758F5FF0}"/>
              </a:ext>
            </a:extLst>
          </p:cNvPr>
          <p:cNvSpPr txBox="1">
            <a:spLocks noChangeArrowheads="1"/>
          </p:cNvSpPr>
          <p:nvPr/>
        </p:nvSpPr>
        <p:spPr bwMode="auto">
          <a:xfrm>
            <a:off x="471981" y="2722245"/>
            <a:ext cx="1322837" cy="230832"/>
          </a:xfrm>
          <a:prstGeom prst="rect">
            <a:avLst/>
          </a:prstGeom>
          <a:noFill/>
          <a:ln w="6350">
            <a:noFill/>
            <a:miter lim="800000"/>
            <a:headEnd/>
            <a:tailEnd/>
          </a:ln>
        </p:spPr>
        <p:txBody>
          <a:bodyPr wrap="square" lIns="0" tIns="0" rIns="0" bIns="0" anchor="ctr">
            <a:spAutoFit/>
          </a:bodyPr>
          <a:lstStyle/>
          <a:p>
            <a:pPr algn="ctr" eaLnBrk="0" hangingPunct="0"/>
            <a:r>
              <a:rPr lang="zh-CN" altLang="en-US" sz="15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算法抵抗</a:t>
            </a:r>
          </a:p>
        </p:txBody>
      </p:sp>
      <p:graphicFrame>
        <p:nvGraphicFramePr>
          <p:cNvPr id="17" name="表格 16">
            <a:extLst>
              <a:ext uri="{FF2B5EF4-FFF2-40B4-BE49-F238E27FC236}">
                <a16:creationId xmlns:a16="http://schemas.microsoft.com/office/drawing/2014/main" id="{8FAC61E1-C270-1D10-D11A-BD4297BB9FCE}"/>
              </a:ext>
            </a:extLst>
          </p:cNvPr>
          <p:cNvGraphicFramePr>
            <a:graphicFrameLocks noGrp="1"/>
          </p:cNvGraphicFramePr>
          <p:nvPr>
            <p:extLst>
              <p:ext uri="{D42A27DB-BD31-4B8C-83A1-F6EECF244321}">
                <p14:modId xmlns:p14="http://schemas.microsoft.com/office/powerpoint/2010/main" val="953792421"/>
              </p:ext>
            </p:extLst>
          </p:nvPr>
        </p:nvGraphicFramePr>
        <p:xfrm>
          <a:off x="438456" y="3395649"/>
          <a:ext cx="8445292" cy="3352800"/>
        </p:xfrm>
        <a:graphic>
          <a:graphicData uri="http://schemas.openxmlformats.org/drawingml/2006/table">
            <a:tbl>
              <a:tblPr firstRow="1" firstCol="1" bandRow="1">
                <a:tableStyleId>{5C22544A-7EE6-4342-B048-85BDC9FD1C3A}</a:tableStyleId>
              </a:tblPr>
              <a:tblGrid>
                <a:gridCol w="2111323">
                  <a:extLst>
                    <a:ext uri="{9D8B030D-6E8A-4147-A177-3AD203B41FA5}">
                      <a16:colId xmlns:a16="http://schemas.microsoft.com/office/drawing/2014/main" val="2713895573"/>
                    </a:ext>
                  </a:extLst>
                </a:gridCol>
                <a:gridCol w="2111323">
                  <a:extLst>
                    <a:ext uri="{9D8B030D-6E8A-4147-A177-3AD203B41FA5}">
                      <a16:colId xmlns:a16="http://schemas.microsoft.com/office/drawing/2014/main" val="542859192"/>
                    </a:ext>
                  </a:extLst>
                </a:gridCol>
                <a:gridCol w="2111323">
                  <a:extLst>
                    <a:ext uri="{9D8B030D-6E8A-4147-A177-3AD203B41FA5}">
                      <a16:colId xmlns:a16="http://schemas.microsoft.com/office/drawing/2014/main" val="3250924650"/>
                    </a:ext>
                  </a:extLst>
                </a:gridCol>
                <a:gridCol w="2111323">
                  <a:extLst>
                    <a:ext uri="{9D8B030D-6E8A-4147-A177-3AD203B41FA5}">
                      <a16:colId xmlns:a16="http://schemas.microsoft.com/office/drawing/2014/main" val="2759062181"/>
                    </a:ext>
                  </a:extLst>
                </a:gridCol>
              </a:tblGrid>
              <a:tr h="0">
                <a:tc>
                  <a:txBody>
                    <a:bodyPr/>
                    <a:lstStyle/>
                    <a:p>
                      <a:pPr indent="127000" algn="ctr"/>
                      <a:r>
                        <a:rPr lang="zh-CN" sz="1100" kern="100">
                          <a:effectLst/>
                        </a:rPr>
                        <a:t>研究内容</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算法意识类型</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47955" algn="ctr"/>
                      <a:r>
                        <a:rPr lang="zh-CN" sz="1100" kern="100">
                          <a:effectLst/>
                        </a:rPr>
                        <a:t>研究群体</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研究方法</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1327203"/>
                  </a:ext>
                </a:extLst>
              </a:tr>
              <a:tr h="0">
                <a:tc>
                  <a:txBody>
                    <a:bodyPr/>
                    <a:lstStyle/>
                    <a:p>
                      <a:pPr indent="127000" algn="ctr"/>
                      <a:r>
                        <a:rPr lang="zh-CN" sz="1100" kern="100">
                          <a:effectLst/>
                        </a:rPr>
                        <a:t>民间理论</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算法功能意识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30</a:t>
                      </a:r>
                      <a:r>
                        <a:rPr lang="zh-CN" sz="1100" kern="100">
                          <a:effectLst/>
                        </a:rPr>
                        <a:t>名德国用户</a:t>
                      </a:r>
                    </a:p>
                    <a:p>
                      <a:pPr indent="127000" algn="just"/>
                      <a:r>
                        <a:rPr lang="en-US" sz="1100" kern="100">
                          <a:effectLst/>
                        </a:rPr>
                        <a:t>331</a:t>
                      </a:r>
                      <a:r>
                        <a:rPr lang="zh-CN" sz="1100" kern="100">
                          <a:effectLst/>
                        </a:rPr>
                        <a:t>名德国人</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混合研究方法</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6290295"/>
                  </a:ext>
                </a:extLst>
              </a:tr>
              <a:tr h="0">
                <a:tc>
                  <a:txBody>
                    <a:bodyPr/>
                    <a:lstStyle/>
                    <a:p>
                      <a:pPr indent="127000" algn="ctr"/>
                      <a:r>
                        <a:rPr lang="zh-CN" sz="1100" kern="100">
                          <a:effectLst/>
                        </a:rPr>
                        <a:t>内容推荐</a:t>
                      </a:r>
                    </a:p>
                    <a:p>
                      <a:pPr indent="127000" algn="ctr"/>
                      <a:r>
                        <a:rPr lang="zh-CN" sz="1100" kern="100">
                          <a:effectLst/>
                        </a:rPr>
                        <a:t>自动排序</a:t>
                      </a:r>
                    </a:p>
                    <a:p>
                      <a:pPr indent="127000" algn="ctr"/>
                      <a:r>
                        <a:rPr lang="zh-CN" sz="1100" kern="100">
                          <a:effectLst/>
                        </a:rPr>
                        <a:t>人机交互</a:t>
                      </a:r>
                    </a:p>
                    <a:p>
                      <a:pPr indent="127000" algn="ctr"/>
                      <a:r>
                        <a:rPr lang="zh-CN" sz="1100" kern="100">
                          <a:effectLst/>
                        </a:rPr>
                        <a:t>伦理准则</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算法功能意识</a:t>
                      </a:r>
                    </a:p>
                    <a:p>
                      <a:pPr indent="127000" algn="ctr"/>
                      <a:r>
                        <a:rPr lang="zh-CN" sz="1100" kern="100">
                          <a:effectLst/>
                        </a:rPr>
                        <a:t>算法伦理意识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699</a:t>
                      </a:r>
                      <a:r>
                        <a:rPr lang="zh-CN" sz="1100" kern="100">
                          <a:effectLst/>
                        </a:rPr>
                        <a:t>名</a:t>
                      </a:r>
                      <a:r>
                        <a:rPr lang="en-US" sz="1100" kern="100">
                          <a:effectLst/>
                        </a:rPr>
                        <a:t>Facebook</a:t>
                      </a:r>
                      <a:r>
                        <a:rPr lang="zh-CN" sz="1100" kern="100">
                          <a:effectLst/>
                        </a:rPr>
                        <a:t>用户；</a:t>
                      </a:r>
                    </a:p>
                    <a:p>
                      <a:pPr indent="127000" algn="just"/>
                      <a:r>
                        <a:rPr lang="en-US" sz="1100" kern="100">
                          <a:effectLst/>
                        </a:rPr>
                        <a:t>741</a:t>
                      </a:r>
                      <a:r>
                        <a:rPr lang="zh-CN" sz="1100" kern="100">
                          <a:effectLst/>
                        </a:rPr>
                        <a:t>名</a:t>
                      </a:r>
                      <a:r>
                        <a:rPr lang="en-US" sz="1100" kern="100">
                          <a:effectLst/>
                        </a:rPr>
                        <a:t>Netflix</a:t>
                      </a:r>
                      <a:r>
                        <a:rPr lang="zh-CN" sz="1100" kern="100">
                          <a:effectLst/>
                        </a:rPr>
                        <a:t>用户；</a:t>
                      </a:r>
                    </a:p>
                    <a:p>
                      <a:pPr indent="127000" algn="just"/>
                      <a:r>
                        <a:rPr lang="en-US" sz="1100" kern="100">
                          <a:effectLst/>
                        </a:rPr>
                        <a:t>677</a:t>
                      </a:r>
                      <a:r>
                        <a:rPr lang="zh-CN" sz="1100" kern="100">
                          <a:effectLst/>
                        </a:rPr>
                        <a:t>名</a:t>
                      </a:r>
                      <a:r>
                        <a:rPr lang="en-US" sz="1100" kern="100">
                          <a:effectLst/>
                        </a:rPr>
                        <a:t>Youtube</a:t>
                      </a:r>
                      <a:r>
                        <a:rPr lang="zh-CN" sz="1100" kern="100">
                          <a:effectLst/>
                        </a:rPr>
                        <a:t>用户</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问卷调查</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29492"/>
                  </a:ext>
                </a:extLst>
              </a:tr>
              <a:tr h="0">
                <a:tc>
                  <a:txBody>
                    <a:bodyPr/>
                    <a:lstStyle/>
                    <a:p>
                      <a:pPr indent="127000" algn="ctr"/>
                      <a:r>
                        <a:rPr lang="zh-CN" sz="1100" kern="100">
                          <a:effectLst/>
                        </a:rPr>
                        <a:t>算法公平性</a:t>
                      </a:r>
                    </a:p>
                    <a:p>
                      <a:pPr indent="127000" algn="ctr"/>
                      <a:r>
                        <a:rPr lang="zh-CN" sz="1100" kern="100">
                          <a:effectLst/>
                        </a:rPr>
                        <a:t>算法可解释性</a:t>
                      </a:r>
                    </a:p>
                    <a:p>
                      <a:pPr indent="127000" algn="ctr"/>
                      <a:r>
                        <a:rPr lang="zh-CN" sz="1100" kern="100">
                          <a:effectLst/>
                        </a:rPr>
                        <a:t>算法可负责性</a:t>
                      </a:r>
                    </a:p>
                    <a:p>
                      <a:pPr indent="127000" algn="ctr"/>
                      <a:r>
                        <a:rPr lang="zh-CN" sz="1100" kern="100">
                          <a:effectLst/>
                        </a:rPr>
                        <a:t>算法透明性</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算法伦理意识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zh-CN" sz="1100" kern="100">
                          <a:effectLst/>
                        </a:rPr>
                        <a:t>高算法素养</a:t>
                      </a:r>
                      <a:r>
                        <a:rPr lang="en-US" sz="1100" kern="100">
                          <a:effectLst/>
                        </a:rPr>
                        <a:t>385</a:t>
                      </a:r>
                      <a:r>
                        <a:rPr lang="zh-CN" sz="1100" kern="100">
                          <a:effectLst/>
                        </a:rPr>
                        <a:t>人；</a:t>
                      </a:r>
                    </a:p>
                    <a:p>
                      <a:pPr indent="127000" algn="just"/>
                      <a:r>
                        <a:rPr lang="zh-CN" sz="1100" kern="100">
                          <a:effectLst/>
                        </a:rPr>
                        <a:t>低算法素养</a:t>
                      </a:r>
                      <a:r>
                        <a:rPr lang="en-US" sz="1100" kern="100">
                          <a:effectLst/>
                        </a:rPr>
                        <a:t>390</a:t>
                      </a:r>
                      <a:r>
                        <a:rPr lang="zh-CN" sz="1100" kern="100">
                          <a:effectLst/>
                        </a:rPr>
                        <a:t>人</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问卷调查</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5394267"/>
                  </a:ext>
                </a:extLst>
              </a:tr>
              <a:tr h="0">
                <a:tc>
                  <a:txBody>
                    <a:bodyPr/>
                    <a:lstStyle/>
                    <a:p>
                      <a:pPr indent="127000" algn="ctr"/>
                      <a:r>
                        <a:rPr lang="zh-CN" sz="1100" kern="100">
                          <a:effectLst/>
                        </a:rPr>
                        <a:t>算法偏见</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算法伦理意识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15</a:t>
                      </a:r>
                      <a:r>
                        <a:rPr lang="zh-CN" sz="1100" kern="100">
                          <a:effectLst/>
                        </a:rPr>
                        <a:t>名美国青少年</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访谈</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7377431"/>
                  </a:ext>
                </a:extLst>
              </a:tr>
              <a:tr h="0">
                <a:tc>
                  <a:txBody>
                    <a:bodyPr/>
                    <a:lstStyle/>
                    <a:p>
                      <a:pPr indent="127000" algn="ctr"/>
                      <a:r>
                        <a:rPr lang="zh-CN" sz="1100" kern="100">
                          <a:effectLst/>
                        </a:rPr>
                        <a:t>算法知识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算法功能意识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2018</a:t>
                      </a:r>
                      <a:r>
                        <a:rPr lang="zh-CN" sz="1100" kern="100">
                          <a:effectLst/>
                        </a:rPr>
                        <a:t>名美国人</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问卷调查</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1730904"/>
                  </a:ext>
                </a:extLst>
              </a:tr>
              <a:tr h="0">
                <a:tc>
                  <a:txBody>
                    <a:bodyPr/>
                    <a:lstStyle/>
                    <a:p>
                      <a:pPr indent="127000" algn="ctr"/>
                      <a:r>
                        <a:rPr lang="zh-CN" sz="1100" kern="100">
                          <a:effectLst/>
                        </a:rPr>
                        <a:t>算法误解</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算法功能意识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2106</a:t>
                      </a:r>
                      <a:r>
                        <a:rPr lang="zh-CN" sz="1100" kern="100">
                          <a:effectLst/>
                        </a:rPr>
                        <a:t>名荷兰人</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问卷调查</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5468705"/>
                  </a:ext>
                </a:extLst>
              </a:tr>
              <a:tr h="0">
                <a:tc>
                  <a:txBody>
                    <a:bodyPr/>
                    <a:lstStyle/>
                    <a:p>
                      <a:pPr indent="127000" algn="ctr"/>
                      <a:r>
                        <a:rPr lang="zh-CN" sz="1100" kern="100">
                          <a:effectLst/>
                        </a:rPr>
                        <a:t>算法存在</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算法功能意识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1624</a:t>
                      </a:r>
                      <a:r>
                        <a:rPr lang="zh-CN" sz="1100" kern="100">
                          <a:effectLst/>
                        </a:rPr>
                        <a:t>名挪威人</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问卷调查</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0544309"/>
                  </a:ext>
                </a:extLst>
              </a:tr>
              <a:tr h="0">
                <a:tc>
                  <a:txBody>
                    <a:bodyPr/>
                    <a:lstStyle/>
                    <a:p>
                      <a:pPr indent="127000" algn="ctr"/>
                      <a:r>
                        <a:rPr lang="zh-CN" sz="1100" kern="100" dirty="0">
                          <a:effectLst/>
                        </a:rPr>
                        <a:t>算法敏感性</a:t>
                      </a:r>
                    </a:p>
                    <a:p>
                      <a:pPr indent="127000" algn="ctr"/>
                      <a:r>
                        <a:rPr lang="zh-CN" sz="1100" kern="100" dirty="0">
                          <a:effectLst/>
                        </a:rPr>
                        <a:t>算法可信性</a:t>
                      </a:r>
                    </a:p>
                    <a:p>
                      <a:pPr indent="127000" algn="ctr"/>
                      <a:r>
                        <a:rPr lang="zh-CN" sz="1100" kern="100" dirty="0">
                          <a:effectLst/>
                        </a:rPr>
                        <a:t>算法伦理道德</a:t>
                      </a:r>
                    </a:p>
                    <a:p>
                      <a:pPr indent="127000" algn="ctr"/>
                      <a:r>
                        <a:rPr lang="zh-CN" sz="1100" kern="100" dirty="0">
                          <a:effectLst/>
                        </a:rPr>
                        <a:t>算法政策与法规</a:t>
                      </a:r>
                      <a:endParaRPr lang="zh-CN" sz="11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算法伦理意识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256</a:t>
                      </a:r>
                      <a:r>
                        <a:rPr lang="zh-CN" sz="1100" kern="100">
                          <a:effectLst/>
                        </a:rPr>
                        <a:t>名中国大学生</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问卷调查</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0927918"/>
                  </a:ext>
                </a:extLst>
              </a:tr>
              <a:tr h="0">
                <a:tc>
                  <a:txBody>
                    <a:bodyPr/>
                    <a:lstStyle/>
                    <a:p>
                      <a:pPr indent="127000" algn="ctr"/>
                      <a:r>
                        <a:rPr lang="zh-CN" sz="1100" kern="100">
                          <a:effectLst/>
                        </a:rPr>
                        <a:t>算法存在</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a:effectLst/>
                        </a:rPr>
                        <a:t>算法功能意识</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100" kern="100">
                          <a:effectLst/>
                        </a:rPr>
                        <a:t>577</a:t>
                      </a:r>
                      <a:r>
                        <a:rPr lang="zh-CN" sz="1100" kern="100">
                          <a:effectLst/>
                        </a:rPr>
                        <a:t>名中国大学生</a:t>
                      </a:r>
                      <a:endParaRPr lang="zh-CN" sz="11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r>
                        <a:rPr lang="zh-CN" sz="1100" kern="100" dirty="0">
                          <a:effectLst/>
                        </a:rPr>
                        <a:t>问卷调查</a:t>
                      </a:r>
                      <a:endParaRPr lang="zh-CN" sz="11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6825964"/>
                  </a:ext>
                </a:extLst>
              </a:tr>
            </a:tbl>
          </a:graphicData>
        </a:graphic>
      </p:graphicFrame>
    </p:spTree>
    <p:custDataLst>
      <p:tags r:id="rId1"/>
    </p:custDataLst>
    <p:extLst>
      <p:ext uri="{BB962C8B-B14F-4D97-AF65-F5344CB8AC3E}">
        <p14:creationId xmlns:p14="http://schemas.microsoft.com/office/powerpoint/2010/main" val="1185948027"/>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58050" y="102770"/>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329533"/>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3" name="Rectangle 2">
            <a:extLst>
              <a:ext uri="{FF2B5EF4-FFF2-40B4-BE49-F238E27FC236}">
                <a16:creationId xmlns:a16="http://schemas.microsoft.com/office/drawing/2014/main" id="{1983E2FD-84F4-7199-372D-53171A262BBF}"/>
              </a:ext>
            </a:extLst>
          </p:cNvPr>
          <p:cNvSpPr>
            <a:spLocks noChangeArrowheads="1"/>
          </p:cNvSpPr>
          <p:nvPr/>
        </p:nvSpPr>
        <p:spPr bwMode="auto">
          <a:xfrm>
            <a:off x="4162122" y="29754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2" name="矩形 3">
            <a:extLst>
              <a:ext uri="{FF2B5EF4-FFF2-40B4-BE49-F238E27FC236}">
                <a16:creationId xmlns:a16="http://schemas.microsoft.com/office/drawing/2014/main" id="{DDF3CE8A-88B9-B228-89DC-39F9966F86FE}"/>
              </a:ext>
            </a:extLst>
          </p:cNvPr>
          <p:cNvSpPr>
            <a:spLocks noChangeArrowheads="1"/>
          </p:cNvSpPr>
          <p:nvPr/>
        </p:nvSpPr>
        <p:spPr bwMode="auto">
          <a:xfrm>
            <a:off x="805470" y="373934"/>
            <a:ext cx="32499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3. </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研究假设与理论模型</a:t>
            </a:r>
          </a:p>
        </p:txBody>
      </p:sp>
      <p:graphicFrame>
        <p:nvGraphicFramePr>
          <p:cNvPr id="5" name="表格 6">
            <a:extLst>
              <a:ext uri="{FF2B5EF4-FFF2-40B4-BE49-F238E27FC236}">
                <a16:creationId xmlns:a16="http://schemas.microsoft.com/office/drawing/2014/main" id="{F15A62C4-D496-41EE-E4A6-62023B571CF1}"/>
              </a:ext>
            </a:extLst>
          </p:cNvPr>
          <p:cNvGraphicFramePr>
            <a:graphicFrameLocks noGrp="1"/>
          </p:cNvGraphicFramePr>
          <p:nvPr>
            <p:extLst>
              <p:ext uri="{D42A27DB-BD31-4B8C-83A1-F6EECF244321}">
                <p14:modId xmlns:p14="http://schemas.microsoft.com/office/powerpoint/2010/main" val="3830817409"/>
              </p:ext>
            </p:extLst>
          </p:nvPr>
        </p:nvGraphicFramePr>
        <p:xfrm>
          <a:off x="460485" y="1091954"/>
          <a:ext cx="7987906" cy="2805935"/>
        </p:xfrm>
        <a:graphic>
          <a:graphicData uri="http://schemas.openxmlformats.org/drawingml/2006/table">
            <a:tbl>
              <a:tblPr firstRow="1" bandRow="1">
                <a:tableStyleId>{5C22544A-7EE6-4342-B048-85BDC9FD1C3A}</a:tableStyleId>
              </a:tblPr>
              <a:tblGrid>
                <a:gridCol w="2552318">
                  <a:extLst>
                    <a:ext uri="{9D8B030D-6E8A-4147-A177-3AD203B41FA5}">
                      <a16:colId xmlns:a16="http://schemas.microsoft.com/office/drawing/2014/main" val="1389161736"/>
                    </a:ext>
                  </a:extLst>
                </a:gridCol>
                <a:gridCol w="5435588">
                  <a:extLst>
                    <a:ext uri="{9D8B030D-6E8A-4147-A177-3AD203B41FA5}">
                      <a16:colId xmlns:a16="http://schemas.microsoft.com/office/drawing/2014/main" val="379430509"/>
                    </a:ext>
                  </a:extLst>
                </a:gridCol>
              </a:tblGrid>
              <a:tr h="244579">
                <a:tc>
                  <a:txBody>
                    <a:bodyPr/>
                    <a:lstStyle/>
                    <a:p>
                      <a:r>
                        <a:rPr lang="zh-CN" altLang="en-US" sz="1400" dirty="0"/>
                        <a:t>变量名称</a:t>
                      </a:r>
                    </a:p>
                  </a:txBody>
                  <a:tcPr marL="68580" marR="68580" marT="34290" marB="34290"/>
                </a:tc>
                <a:tc>
                  <a:txBody>
                    <a:bodyPr/>
                    <a:lstStyle/>
                    <a:p>
                      <a:r>
                        <a:rPr lang="zh-CN" altLang="en-US" sz="1400" dirty="0"/>
                        <a:t>定义</a:t>
                      </a:r>
                    </a:p>
                  </a:txBody>
                  <a:tcPr marL="68580" marR="68580" marT="34290" marB="34290"/>
                </a:tc>
                <a:extLst>
                  <a:ext uri="{0D108BD9-81ED-4DB2-BD59-A6C34878D82A}">
                    <a16:rowId xmlns:a16="http://schemas.microsoft.com/office/drawing/2014/main" val="3084029803"/>
                  </a:ext>
                </a:extLst>
              </a:tr>
              <a:tr h="271020">
                <a:tc>
                  <a:txBody>
                    <a:bodyPr/>
                    <a:lstStyle/>
                    <a:p>
                      <a:r>
                        <a:rPr lang="zh-CN" altLang="en-US" sz="1600" dirty="0"/>
                        <a:t>感知严重性</a:t>
                      </a:r>
                    </a:p>
                  </a:txBody>
                  <a:tcPr marL="68580" marR="68580" marT="34290" marB="34290"/>
                </a:tc>
                <a:tc>
                  <a:txBody>
                    <a:bodyPr/>
                    <a:lstStyle/>
                    <a:p>
                      <a:r>
                        <a:rPr lang="zh-CN" altLang="zh-CN" sz="1400" kern="1200" dirty="0">
                          <a:solidFill>
                            <a:schemeClr val="dk1"/>
                          </a:solidFill>
                          <a:effectLst/>
                          <a:latin typeface="+mn-lt"/>
                          <a:ea typeface="+mn-ea"/>
                          <a:cs typeface="+mn-cs"/>
                        </a:rPr>
                        <a:t>公众对重大突发事件中的风险造成危害严重程度的感知</a:t>
                      </a:r>
                      <a:endParaRPr lang="zh-CN" altLang="en-US" sz="1400" dirty="0"/>
                    </a:p>
                  </a:txBody>
                  <a:tcPr marL="68580" marR="68580" marT="34290" marB="34290"/>
                </a:tc>
                <a:extLst>
                  <a:ext uri="{0D108BD9-81ED-4DB2-BD59-A6C34878D82A}">
                    <a16:rowId xmlns:a16="http://schemas.microsoft.com/office/drawing/2014/main" val="1918043278"/>
                  </a:ext>
                </a:extLst>
              </a:tr>
              <a:tr h="261261">
                <a:tc>
                  <a:txBody>
                    <a:bodyPr/>
                    <a:lstStyle/>
                    <a:p>
                      <a:r>
                        <a:rPr lang="zh-CN" altLang="en-US" sz="1400" dirty="0"/>
                        <a:t>感知可能性</a:t>
                      </a:r>
                    </a:p>
                  </a:txBody>
                  <a:tcPr marL="68580" marR="68580" marT="34290" marB="34290"/>
                </a:tc>
                <a:tc>
                  <a:txBody>
                    <a:bodyPr/>
                    <a:lstStyle/>
                    <a:p>
                      <a:r>
                        <a:rPr lang="zh-CN" altLang="zh-CN" sz="1400" kern="1200" dirty="0">
                          <a:solidFill>
                            <a:schemeClr val="dk1"/>
                          </a:solidFill>
                          <a:effectLst/>
                          <a:latin typeface="+mn-lt"/>
                          <a:ea typeface="+mn-ea"/>
                          <a:cs typeface="+mn-cs"/>
                        </a:rPr>
                        <a:t>重大突发事件中风险造成危害的概率感知程度</a:t>
                      </a:r>
                      <a:endParaRPr lang="zh-CN" altLang="en-US" sz="1400" dirty="0"/>
                    </a:p>
                  </a:txBody>
                  <a:tcPr marL="68580" marR="68580" marT="34290" marB="34290"/>
                </a:tc>
                <a:extLst>
                  <a:ext uri="{0D108BD9-81ED-4DB2-BD59-A6C34878D82A}">
                    <a16:rowId xmlns:a16="http://schemas.microsoft.com/office/drawing/2014/main" val="3156878784"/>
                  </a:ext>
                </a:extLst>
              </a:tr>
              <a:tr h="261261">
                <a:tc>
                  <a:txBody>
                    <a:bodyPr/>
                    <a:lstStyle/>
                    <a:p>
                      <a:r>
                        <a:rPr lang="zh-CN" altLang="en-US" sz="1400" dirty="0"/>
                        <a:t>感知不可控</a:t>
                      </a:r>
                    </a:p>
                  </a:txBody>
                  <a:tcPr marL="68580" marR="68580" marT="34290" marB="34290"/>
                </a:tc>
                <a:tc>
                  <a:txBody>
                    <a:bodyPr/>
                    <a:lstStyle/>
                    <a:p>
                      <a:r>
                        <a:rPr lang="zh-CN" altLang="en-US" sz="1400" kern="1200" dirty="0">
                          <a:solidFill>
                            <a:schemeClr val="dk1"/>
                          </a:solidFill>
                          <a:effectLst/>
                          <a:latin typeface="+mn-lt"/>
                          <a:ea typeface="+mn-ea"/>
                          <a:cs typeface="+mn-cs"/>
                        </a:rPr>
                        <a:t>重大突发事件</a:t>
                      </a:r>
                      <a:r>
                        <a:rPr lang="zh-CN" altLang="zh-CN" sz="1400" kern="1200" dirty="0">
                          <a:solidFill>
                            <a:schemeClr val="dk1"/>
                          </a:solidFill>
                          <a:effectLst/>
                          <a:latin typeface="+mn-lt"/>
                          <a:ea typeface="+mn-ea"/>
                          <a:cs typeface="+mn-cs"/>
                        </a:rPr>
                        <a:t>下政府机构是否能保护自己的感知水平</a:t>
                      </a:r>
                      <a:endParaRPr lang="zh-CN" altLang="en-US" sz="1400" dirty="0"/>
                    </a:p>
                  </a:txBody>
                  <a:tcPr marL="68580" marR="68580" marT="34290" marB="34290"/>
                </a:tc>
                <a:extLst>
                  <a:ext uri="{0D108BD9-81ED-4DB2-BD59-A6C34878D82A}">
                    <a16:rowId xmlns:a16="http://schemas.microsoft.com/office/drawing/2014/main" val="3927322737"/>
                  </a:ext>
                </a:extLst>
              </a:tr>
              <a:tr h="306575">
                <a:tc>
                  <a:txBody>
                    <a:bodyPr/>
                    <a:lstStyle/>
                    <a:p>
                      <a:r>
                        <a:rPr lang="zh-CN" altLang="en-US" sz="1400" dirty="0"/>
                        <a:t>情感反应</a:t>
                      </a:r>
                    </a:p>
                  </a:txBody>
                  <a:tcPr marL="68580" marR="68580" marT="34290" marB="34290"/>
                </a:tc>
                <a:tc>
                  <a:txBody>
                    <a:bodyPr/>
                    <a:lstStyle/>
                    <a:p>
                      <a:r>
                        <a:rPr lang="zh-CN" altLang="zh-CN" sz="1400" kern="1200" dirty="0">
                          <a:solidFill>
                            <a:schemeClr val="dk1"/>
                          </a:solidFill>
                          <a:effectLst/>
                          <a:latin typeface="+mn-lt"/>
                          <a:ea typeface="+mn-ea"/>
                          <a:cs typeface="+mn-cs"/>
                        </a:rPr>
                        <a:t>公众面对风险情境会基于对风险的认知判断产生的情绪唤醒反应</a:t>
                      </a:r>
                      <a:endParaRPr lang="zh-CN" altLang="en-US" sz="1400" dirty="0"/>
                    </a:p>
                  </a:txBody>
                  <a:tcPr marL="68580" marR="68580" marT="34290" marB="34290"/>
                </a:tc>
                <a:extLst>
                  <a:ext uri="{0D108BD9-81ED-4DB2-BD59-A6C34878D82A}">
                    <a16:rowId xmlns:a16="http://schemas.microsoft.com/office/drawing/2014/main" val="2244889950"/>
                  </a:ext>
                </a:extLst>
              </a:tr>
              <a:tr h="261261">
                <a:tc>
                  <a:txBody>
                    <a:bodyPr/>
                    <a:lstStyle/>
                    <a:p>
                      <a:r>
                        <a:rPr lang="zh-CN" altLang="en-US" sz="1400" dirty="0"/>
                        <a:t>信息不充分</a:t>
                      </a:r>
                    </a:p>
                  </a:txBody>
                  <a:tcPr marL="68580" marR="68580" marT="34290" marB="34290"/>
                </a:tc>
                <a:tc>
                  <a:txBody>
                    <a:bodyPr/>
                    <a:lstStyle/>
                    <a:p>
                      <a:r>
                        <a:rPr lang="zh-CN" altLang="zh-CN" sz="1400" kern="1200" dirty="0">
                          <a:solidFill>
                            <a:schemeClr val="dk1"/>
                          </a:solidFill>
                          <a:effectLst/>
                          <a:latin typeface="+mn-lt"/>
                          <a:ea typeface="+mn-ea"/>
                          <a:cs typeface="+mn-cs"/>
                        </a:rPr>
                        <a:t>人们对风险的已知程度和所期望的信息充分程度之间的差距</a:t>
                      </a:r>
                      <a:endParaRPr lang="zh-CN" altLang="en-US" sz="1400" dirty="0"/>
                    </a:p>
                  </a:txBody>
                  <a:tcPr marL="68580" marR="68580" marT="34290" marB="34290"/>
                </a:tc>
                <a:extLst>
                  <a:ext uri="{0D108BD9-81ED-4DB2-BD59-A6C34878D82A}">
                    <a16:rowId xmlns:a16="http://schemas.microsoft.com/office/drawing/2014/main" val="497366718"/>
                  </a:ext>
                </a:extLst>
              </a:tr>
              <a:tr h="244579">
                <a:tc>
                  <a:txBody>
                    <a:bodyPr/>
                    <a:lstStyle/>
                    <a:p>
                      <a:r>
                        <a:rPr lang="zh-CN" altLang="en-US" sz="1400" dirty="0"/>
                        <a:t>算法功能意识</a:t>
                      </a:r>
                    </a:p>
                  </a:txBody>
                  <a:tcPr marL="68580" marR="68580" marT="34290" marB="34290"/>
                </a:tc>
                <a:tc>
                  <a:txBody>
                    <a:bodyPr/>
                    <a:lstStyle/>
                    <a:p>
                      <a:r>
                        <a:rPr lang="zh-CN" altLang="en-US" sz="1400" dirty="0"/>
                        <a:t>对信息服务中的算法功能存在的意识水平</a:t>
                      </a:r>
                      <a:endParaRPr lang="en-US" altLang="zh-CN" sz="1400" dirty="0"/>
                    </a:p>
                  </a:txBody>
                  <a:tcPr marL="68580" marR="68580" marT="34290" marB="34290"/>
                </a:tc>
                <a:extLst>
                  <a:ext uri="{0D108BD9-81ED-4DB2-BD59-A6C34878D82A}">
                    <a16:rowId xmlns:a16="http://schemas.microsoft.com/office/drawing/2014/main" val="3165915524"/>
                  </a:ext>
                </a:extLst>
              </a:tr>
              <a:tr h="244579">
                <a:tc>
                  <a:txBody>
                    <a:bodyPr/>
                    <a:lstStyle/>
                    <a:p>
                      <a:r>
                        <a:rPr lang="zh-CN" altLang="en-US" sz="1400" dirty="0"/>
                        <a:t>算法</a:t>
                      </a:r>
                      <a:r>
                        <a:rPr lang="en-US" altLang="zh-CN" sz="1400" dirty="0"/>
                        <a:t>FEAT</a:t>
                      </a:r>
                      <a:r>
                        <a:rPr lang="zh-CN" altLang="en-US" sz="1400" dirty="0"/>
                        <a:t>意识</a:t>
                      </a:r>
                    </a:p>
                  </a:txBody>
                  <a:tcPr marL="68580" marR="68580" marT="34290" marB="34290"/>
                </a:tc>
                <a:tc>
                  <a:txBody>
                    <a:bodyPr/>
                    <a:lstStyle/>
                    <a:p>
                      <a:r>
                        <a:rPr lang="zh-CN" altLang="en-US" sz="1400" dirty="0"/>
                        <a:t>对算法公平性、可解释性、可负责性和透明性的意识水平</a:t>
                      </a:r>
                      <a:endParaRPr lang="en-US" altLang="zh-CN" sz="1400" dirty="0"/>
                    </a:p>
                  </a:txBody>
                  <a:tcPr marL="68580" marR="68580" marT="34290" marB="34290"/>
                </a:tc>
                <a:extLst>
                  <a:ext uri="{0D108BD9-81ED-4DB2-BD59-A6C34878D82A}">
                    <a16:rowId xmlns:a16="http://schemas.microsoft.com/office/drawing/2014/main" val="97468368"/>
                  </a:ext>
                </a:extLst>
              </a:tr>
              <a:tr h="429666">
                <a:tc>
                  <a:txBody>
                    <a:bodyPr/>
                    <a:lstStyle/>
                    <a:p>
                      <a:r>
                        <a:rPr lang="zh-CN" altLang="en-US" sz="1400" dirty="0"/>
                        <a:t>算法抵抗行为</a:t>
                      </a:r>
                    </a:p>
                  </a:txBody>
                  <a:tcPr marL="68580" marR="68580" marT="34290" marB="34290"/>
                </a:tc>
                <a:tc>
                  <a:txBody>
                    <a:bodyPr/>
                    <a:lstStyle/>
                    <a:p>
                      <a:r>
                        <a:rPr lang="zh-CN" altLang="zh-CN" sz="1400" kern="1200" dirty="0">
                          <a:solidFill>
                            <a:schemeClr val="dk1"/>
                          </a:solidFill>
                          <a:effectLst/>
                          <a:latin typeface="+mn-lt"/>
                          <a:ea typeface="+mn-ea"/>
                          <a:cs typeface="+mn-cs"/>
                        </a:rPr>
                        <a:t>是建立在用户对社交媒体平台算法规则的想象并试图干预算法的社交媒体参与行为。</a:t>
                      </a:r>
                      <a:endParaRPr lang="en-US" altLang="zh-CN" sz="1400" dirty="0"/>
                    </a:p>
                  </a:txBody>
                  <a:tcPr marL="68580" marR="68580" marT="34290" marB="34290"/>
                </a:tc>
                <a:extLst>
                  <a:ext uri="{0D108BD9-81ED-4DB2-BD59-A6C34878D82A}">
                    <a16:rowId xmlns:a16="http://schemas.microsoft.com/office/drawing/2014/main" val="1229998065"/>
                  </a:ext>
                </a:extLst>
              </a:tr>
            </a:tbl>
          </a:graphicData>
        </a:graphic>
      </p:graphicFrame>
      <p:sp>
        <p:nvSpPr>
          <p:cNvPr id="13" name="文本框 12">
            <a:extLst>
              <a:ext uri="{FF2B5EF4-FFF2-40B4-BE49-F238E27FC236}">
                <a16:creationId xmlns:a16="http://schemas.microsoft.com/office/drawing/2014/main" id="{6DAA82D1-4410-97E4-1ECF-4BAE0E5FA606}"/>
              </a:ext>
            </a:extLst>
          </p:cNvPr>
          <p:cNvSpPr txBox="1"/>
          <p:nvPr/>
        </p:nvSpPr>
        <p:spPr>
          <a:xfrm>
            <a:off x="253238" y="4113652"/>
            <a:ext cx="4715403" cy="2800767"/>
          </a:xfrm>
          <a:prstGeom prst="rect">
            <a:avLst/>
          </a:prstGeom>
          <a:noFill/>
        </p:spPr>
        <p:txBody>
          <a:bodyPr wrap="square">
            <a:spAutoFit/>
          </a:bodyPr>
          <a:lstStyle/>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H1</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：感知严重性正向影响负面情感反应</a:t>
            </a: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H2</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：感知可能性正向影响负面情感反应</a:t>
            </a: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H3</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：感知不可控正向影响负面情感反应</a:t>
            </a:r>
            <a:endPar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H4</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：负向情感反应正向影响信息不充分</a:t>
            </a:r>
            <a:endPar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H5</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：信息不充分会正向影响算法抵抗行为</a:t>
            </a: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H6a</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：算法功能意识会正向影响信息不充分</a:t>
            </a: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H6b</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：算法功能意识会正向影响算法抵抗</a:t>
            </a: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H7a</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FEAT</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意识会正向影响信息不充分</a:t>
            </a:r>
          </a:p>
          <a:p>
            <a:pPr indent="200020" algn="just"/>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H7b</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FEAT</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意识会正向影响算法抵抗</a:t>
            </a:r>
          </a:p>
          <a:p>
            <a:pPr indent="200020" algn="just"/>
            <a:endPar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00020" algn="just"/>
            <a:endPar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00022187"/>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58050" y="117426"/>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0" y="255520"/>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sp>
        <p:nvSpPr>
          <p:cNvPr id="3" name="Rectangle 2">
            <a:extLst>
              <a:ext uri="{FF2B5EF4-FFF2-40B4-BE49-F238E27FC236}">
                <a16:creationId xmlns:a16="http://schemas.microsoft.com/office/drawing/2014/main" id="{1983E2FD-84F4-7199-372D-53171A262BBF}"/>
              </a:ext>
            </a:extLst>
          </p:cNvPr>
          <p:cNvSpPr>
            <a:spLocks noChangeArrowheads="1"/>
          </p:cNvSpPr>
          <p:nvPr/>
        </p:nvSpPr>
        <p:spPr bwMode="auto">
          <a:xfrm>
            <a:off x="4162122" y="29754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2" name="矩形 3">
            <a:extLst>
              <a:ext uri="{FF2B5EF4-FFF2-40B4-BE49-F238E27FC236}">
                <a16:creationId xmlns:a16="http://schemas.microsoft.com/office/drawing/2014/main" id="{DDF3CE8A-88B9-B228-89DC-39F9966F86FE}"/>
              </a:ext>
            </a:extLst>
          </p:cNvPr>
          <p:cNvSpPr>
            <a:spLocks noChangeArrowheads="1"/>
          </p:cNvSpPr>
          <p:nvPr/>
        </p:nvSpPr>
        <p:spPr bwMode="auto">
          <a:xfrm>
            <a:off x="805470" y="299921"/>
            <a:ext cx="324991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3. </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研究假设与理论模型</a:t>
            </a:r>
          </a:p>
        </p:txBody>
      </p:sp>
      <p:sp>
        <p:nvSpPr>
          <p:cNvPr id="5" name="Rectangle 2">
            <a:extLst>
              <a:ext uri="{FF2B5EF4-FFF2-40B4-BE49-F238E27FC236}">
                <a16:creationId xmlns:a16="http://schemas.microsoft.com/office/drawing/2014/main" id="{B38243B9-85F9-8534-FF4C-E95282BB9227}"/>
              </a:ext>
            </a:extLst>
          </p:cNvPr>
          <p:cNvSpPr>
            <a:spLocks noChangeArrowheads="1"/>
          </p:cNvSpPr>
          <p:nvPr/>
        </p:nvSpPr>
        <p:spPr bwMode="auto">
          <a:xfrm>
            <a:off x="3773826" y="1917999"/>
            <a:ext cx="105698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a:extLst>
              <a:ext uri="{FF2B5EF4-FFF2-40B4-BE49-F238E27FC236}">
                <a16:creationId xmlns:a16="http://schemas.microsoft.com/office/drawing/2014/main" id="{48D041D1-345B-513F-5CFB-6CD57CB5DFD0}"/>
              </a:ext>
            </a:extLst>
          </p:cNvPr>
          <p:cNvGraphicFramePr>
            <a:graphicFrameLocks noChangeAspect="1"/>
          </p:cNvGraphicFramePr>
          <p:nvPr>
            <p:extLst>
              <p:ext uri="{D42A27DB-BD31-4B8C-83A1-F6EECF244321}">
                <p14:modId xmlns:p14="http://schemas.microsoft.com/office/powerpoint/2010/main" val="3967582666"/>
              </p:ext>
            </p:extLst>
          </p:nvPr>
        </p:nvGraphicFramePr>
        <p:xfrm>
          <a:off x="443884" y="1120059"/>
          <a:ext cx="8158578" cy="5138697"/>
        </p:xfrm>
        <a:graphic>
          <a:graphicData uri="http://schemas.openxmlformats.org/presentationml/2006/ole">
            <mc:AlternateContent xmlns:mc="http://schemas.openxmlformats.org/markup-compatibility/2006">
              <mc:Choice xmlns:v="urn:schemas-microsoft-com:vml" Requires="v">
                <p:oleObj name="Visio" r:id="rId5" imgW="9532960" imgH="5814165" progId="Visio.Drawing.15">
                  <p:embed/>
                </p:oleObj>
              </mc:Choice>
              <mc:Fallback>
                <p:oleObj name="Visio" r:id="rId5" imgW="9532960" imgH="5814165"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84" y="1120059"/>
                        <a:ext cx="8158578" cy="5138697"/>
                      </a:xfrm>
                      <a:prstGeom prst="rect">
                        <a:avLst/>
                      </a:prstGeom>
                      <a:noFill/>
                    </p:spPr>
                  </p:pic>
                </p:oleObj>
              </mc:Fallback>
            </mc:AlternateContent>
          </a:graphicData>
        </a:graphic>
      </p:graphicFrame>
    </p:spTree>
    <p:custDataLst>
      <p:tags r:id="rId1"/>
    </p:custDataLst>
    <p:extLst>
      <p:ext uri="{BB962C8B-B14F-4D97-AF65-F5344CB8AC3E}">
        <p14:creationId xmlns:p14="http://schemas.microsoft.com/office/powerpoint/2010/main" val="742634081"/>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B1A9738D-5443-429D-BB3E-98D7D09D53DB}"/>
              </a:ext>
            </a:extLst>
          </p:cNvPr>
          <p:cNvSpPr/>
          <p:nvPr/>
        </p:nvSpPr>
        <p:spPr>
          <a:xfrm>
            <a:off x="0" y="777635"/>
            <a:ext cx="9144000" cy="5135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矩形 3">
            <a:extLst>
              <a:ext uri="{FF2B5EF4-FFF2-40B4-BE49-F238E27FC236}">
                <a16:creationId xmlns:a16="http://schemas.microsoft.com/office/drawing/2014/main" id="{4D9006E1-D73E-4C72-9E03-7595B41D3138}"/>
              </a:ext>
            </a:extLst>
          </p:cNvPr>
          <p:cNvSpPr>
            <a:spLocks noChangeArrowheads="1"/>
          </p:cNvSpPr>
          <p:nvPr/>
        </p:nvSpPr>
        <p:spPr bwMode="auto">
          <a:xfrm>
            <a:off x="780772" y="389047"/>
            <a:ext cx="1626072"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400" b="1" dirty="0">
                <a:solidFill>
                  <a:schemeClr val="tx1">
                    <a:lumMod val="65000"/>
                    <a:lumOff val="35000"/>
                  </a:schemeClr>
                </a:solidFill>
                <a:latin typeface="Arial" panose="020B0604020202020204" pitchFamily="34" charset="0"/>
                <a:cs typeface="Arial" panose="020B0604020202020204" pitchFamily="34" charset="0"/>
              </a:rPr>
              <a:t>4.</a:t>
            </a:r>
            <a:r>
              <a:rPr lang="zh-CN" altLang="en-US" sz="2400" b="1" dirty="0">
                <a:solidFill>
                  <a:schemeClr val="tx1">
                    <a:lumMod val="65000"/>
                    <a:lumOff val="35000"/>
                  </a:schemeClr>
                </a:solidFill>
                <a:latin typeface="Arial" panose="020B0604020202020204" pitchFamily="34" charset="0"/>
                <a:cs typeface="Arial" panose="020B0604020202020204" pitchFamily="34" charset="0"/>
              </a:rPr>
              <a:t>研究方法</a:t>
            </a:r>
          </a:p>
        </p:txBody>
      </p:sp>
      <p:sp>
        <p:nvSpPr>
          <p:cNvPr id="52" name="矩形 51">
            <a:extLst>
              <a:ext uri="{FF2B5EF4-FFF2-40B4-BE49-F238E27FC236}">
                <a16:creationId xmlns:a16="http://schemas.microsoft.com/office/drawing/2014/main" id="{0E684664-CF4F-4881-B39B-2D4F03DBB370}"/>
              </a:ext>
            </a:extLst>
          </p:cNvPr>
          <p:cNvSpPr/>
          <p:nvPr/>
        </p:nvSpPr>
        <p:spPr bwMode="auto">
          <a:xfrm>
            <a:off x="1794919" y="1168765"/>
            <a:ext cx="6923883" cy="1088086"/>
          </a:xfrm>
          <a:prstGeom prst="rect">
            <a:avLst/>
          </a:prstGeom>
          <a:solidFill>
            <a:schemeClr val="bg1"/>
          </a:solidFill>
          <a:ln w="9525" cap="flat" cmpd="sng" algn="ctr">
            <a:solidFill>
              <a:schemeClr val="bg2">
                <a:lumMod val="50000"/>
              </a:schemeClr>
            </a:solidFill>
            <a:prstDash val="solid"/>
            <a:round/>
            <a:headEnd type="none" w="med" len="med"/>
            <a:tailEnd type="none" w="med" len="med"/>
          </a:ln>
          <a:effectLst/>
        </p:spPr>
        <p:txBody>
          <a:bodyPr/>
          <a:lstStyle/>
          <a:p>
            <a:pPr marL="142871" lvl="1" eaLnBrk="0" hangingPunct="0">
              <a:buClr>
                <a:srgbClr val="C00000"/>
              </a:buClr>
              <a:tabLst>
                <a:tab pos="6391115" algn="r"/>
              </a:tabLst>
            </a:pPr>
            <a:endParaRPr lang="zh-CN" altLang="en-US" sz="1350" b="1" dirty="0">
              <a:latin typeface="楷体" panose="02010609060101010101" pitchFamily="49" charset="-122"/>
              <a:ea typeface="楷体" panose="02010609060101010101" pitchFamily="49" charset="-122"/>
            </a:endParaRPr>
          </a:p>
        </p:txBody>
      </p:sp>
      <p:sp>
        <p:nvSpPr>
          <p:cNvPr id="53" name="矩形 52">
            <a:extLst>
              <a:ext uri="{FF2B5EF4-FFF2-40B4-BE49-F238E27FC236}">
                <a16:creationId xmlns:a16="http://schemas.microsoft.com/office/drawing/2014/main" id="{4A58BF82-00CE-4E37-A3B8-6FAB5163ED75}"/>
              </a:ext>
            </a:extLst>
          </p:cNvPr>
          <p:cNvSpPr/>
          <p:nvPr/>
        </p:nvSpPr>
        <p:spPr bwMode="auto">
          <a:xfrm>
            <a:off x="275300" y="1168765"/>
            <a:ext cx="1396338" cy="1039954"/>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style>
          <a:lnRef idx="0">
            <a:scrgbClr r="0" g="0" b="0"/>
          </a:lnRef>
          <a:fillRef idx="1002">
            <a:schemeClr val="dk2"/>
          </a:fillRef>
          <a:effectRef idx="0">
            <a:scrgbClr r="0" g="0" b="0"/>
          </a:effectRef>
          <a:fontRef idx="major"/>
        </p:style>
        <p:txBody>
          <a:bodyPr/>
          <a:ls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a:lstStyle>
          <a:p>
            <a:pPr>
              <a:defRPr/>
            </a:pPr>
            <a:endParaRPr lang="zh-CN" altLang="en-US" sz="1350" dirty="0">
              <a:solidFill>
                <a:schemeClr val="bg1"/>
              </a:solidFill>
              <a:ea typeface="+mn-ea"/>
            </a:endParaRPr>
          </a:p>
        </p:txBody>
      </p:sp>
      <p:sp>
        <p:nvSpPr>
          <p:cNvPr id="54" name="Text Box 20">
            <a:extLst>
              <a:ext uri="{FF2B5EF4-FFF2-40B4-BE49-F238E27FC236}">
                <a16:creationId xmlns:a16="http://schemas.microsoft.com/office/drawing/2014/main" id="{8B3EA15B-F476-46EC-AA3C-605B4183E2CA}"/>
              </a:ext>
            </a:extLst>
          </p:cNvPr>
          <p:cNvSpPr txBox="1">
            <a:spLocks noChangeArrowheads="1"/>
          </p:cNvSpPr>
          <p:nvPr/>
        </p:nvSpPr>
        <p:spPr bwMode="auto">
          <a:xfrm>
            <a:off x="368799" y="1505026"/>
            <a:ext cx="1249347" cy="276999"/>
          </a:xfrm>
          <a:prstGeom prst="rect">
            <a:avLst/>
          </a:prstGeom>
          <a:noFill/>
          <a:ln w="6350">
            <a:noFill/>
            <a:miter lim="800000"/>
            <a:headEnd/>
            <a:tailEnd/>
          </a:ln>
        </p:spPr>
        <p:txBody>
          <a:bodyPr wrap="square" lIns="0" tIns="0" rIns="0" bIns="0" anchor="ctr">
            <a:spAutoFit/>
          </a:bodyPr>
          <a:lstStyle/>
          <a:p>
            <a:pPr algn="ctr" eaLnBrk="0" hangingPunct="0"/>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数据收集</a:t>
            </a:r>
          </a:p>
        </p:txBody>
      </p:sp>
      <p:sp>
        <p:nvSpPr>
          <p:cNvPr id="2" name="矩形 1">
            <a:extLst>
              <a:ext uri="{FF2B5EF4-FFF2-40B4-BE49-F238E27FC236}">
                <a16:creationId xmlns:a16="http://schemas.microsoft.com/office/drawing/2014/main" id="{FC2E59AA-07A4-4262-8955-B68CC32E28EE}"/>
              </a:ext>
            </a:extLst>
          </p:cNvPr>
          <p:cNvSpPr/>
          <p:nvPr/>
        </p:nvSpPr>
        <p:spPr>
          <a:xfrm>
            <a:off x="1809056" y="1182300"/>
            <a:ext cx="6895607" cy="979371"/>
          </a:xfrm>
          <a:prstGeom prst="rect">
            <a:avLst/>
          </a:prstGeom>
        </p:spPr>
        <p:txBody>
          <a:bodyPr wrap="square">
            <a:spAutoFit/>
          </a:bodyPr>
          <a:lstStyle/>
          <a:p>
            <a:pPr marL="257168" indent="-257168">
              <a:lnSpc>
                <a:spcPct val="125000"/>
              </a:lnSpc>
              <a:buClr>
                <a:srgbClr val="C00000"/>
              </a:buClr>
              <a:buFont typeface="Wingdings" panose="05000000000000000000" pitchFamily="2" charset="2"/>
              <a:buChar char="n"/>
            </a:pPr>
            <a:r>
              <a:rPr lang="zh-CN" altLang="en-US" sz="1575" dirty="0"/>
              <a:t>微博平台用户</a:t>
            </a:r>
            <a:endParaRPr lang="en-US" altLang="zh-CN" sz="1575" dirty="0"/>
          </a:p>
          <a:p>
            <a:pPr marL="257168" indent="-257168">
              <a:lnSpc>
                <a:spcPct val="125000"/>
              </a:lnSpc>
              <a:buClr>
                <a:srgbClr val="C00000"/>
              </a:buClr>
              <a:buFont typeface="Wingdings" panose="05000000000000000000" pitchFamily="2" charset="2"/>
              <a:buChar char="n"/>
            </a:pPr>
            <a:r>
              <a:rPr lang="zh-CN" altLang="en-US" sz="1575" dirty="0"/>
              <a:t>问卷星平台 问卷收集</a:t>
            </a:r>
            <a:endParaRPr lang="en-US" altLang="zh-CN" sz="1575" dirty="0"/>
          </a:p>
          <a:p>
            <a:pPr marL="257168" indent="-257168">
              <a:lnSpc>
                <a:spcPct val="125000"/>
              </a:lnSpc>
              <a:buClr>
                <a:srgbClr val="C00000"/>
              </a:buClr>
              <a:buFont typeface="Wingdings" panose="05000000000000000000" pitchFamily="2" charset="2"/>
              <a:buChar char="n"/>
            </a:pPr>
            <a:r>
              <a:rPr lang="zh-CN" altLang="en-US" sz="1575" dirty="0"/>
              <a:t>总计收集</a:t>
            </a:r>
            <a:r>
              <a:rPr lang="en-US" altLang="zh-CN" sz="1575" dirty="0"/>
              <a:t>650</a:t>
            </a:r>
            <a:r>
              <a:rPr lang="zh-CN" altLang="en-US" sz="1575" dirty="0"/>
              <a:t>份，有效问卷</a:t>
            </a:r>
            <a:r>
              <a:rPr lang="en-US" altLang="zh-CN" sz="1575" dirty="0"/>
              <a:t>562</a:t>
            </a:r>
            <a:r>
              <a:rPr lang="zh-CN" altLang="en-US" sz="1575" dirty="0"/>
              <a:t>份，有效率为</a:t>
            </a:r>
            <a:r>
              <a:rPr lang="en-US" altLang="zh-CN" sz="1575" dirty="0"/>
              <a:t>86.5%</a:t>
            </a:r>
          </a:p>
        </p:txBody>
      </p:sp>
      <p:pic>
        <p:nvPicPr>
          <p:cNvPr id="26" name="图片 5">
            <a:extLst>
              <a:ext uri="{FF2B5EF4-FFF2-40B4-BE49-F238E27FC236}">
                <a16:creationId xmlns:a16="http://schemas.microsoft.com/office/drawing/2014/main" id="{50FE9604-A6DE-46B9-B154-02F2075C34AC}"/>
              </a:ext>
            </a:extLst>
          </p:cNvPr>
          <p:cNvPicPr>
            <a:picLocks noChangeAspect="1"/>
          </p:cNvPicPr>
          <p:nvPr/>
        </p:nvPicPr>
        <p:blipFill>
          <a:blip r:embed="rId4"/>
          <a:srcRect/>
          <a:stretch>
            <a:fillRect/>
          </a:stretch>
        </p:blipFill>
        <p:spPr bwMode="auto">
          <a:xfrm>
            <a:off x="7258050" y="56465"/>
            <a:ext cx="1885950" cy="766763"/>
          </a:xfrm>
          <a:prstGeom prst="rect">
            <a:avLst/>
          </a:prstGeom>
          <a:noFill/>
          <a:ln w="9525">
            <a:noFill/>
            <a:miter lim="800000"/>
            <a:headEnd/>
            <a:tailEnd/>
          </a:ln>
        </p:spPr>
      </p:pic>
      <p:grpSp>
        <p:nvGrpSpPr>
          <p:cNvPr id="22" name="组合 21">
            <a:extLst>
              <a:ext uri="{FF2B5EF4-FFF2-40B4-BE49-F238E27FC236}">
                <a16:creationId xmlns:a16="http://schemas.microsoft.com/office/drawing/2014/main" id="{069B34DE-DCF6-44DA-8D29-2D72F8B0806B}"/>
              </a:ext>
            </a:extLst>
          </p:cNvPr>
          <p:cNvGrpSpPr/>
          <p:nvPr/>
        </p:nvGrpSpPr>
        <p:grpSpPr>
          <a:xfrm>
            <a:off x="-24696" y="344646"/>
            <a:ext cx="667732" cy="540000"/>
            <a:chOff x="0" y="239302"/>
            <a:chExt cx="890309" cy="750461"/>
          </a:xfrm>
        </p:grpSpPr>
        <p:sp>
          <p:nvSpPr>
            <p:cNvPr id="23" name="矩形 22">
              <a:extLst>
                <a:ext uri="{FF2B5EF4-FFF2-40B4-BE49-F238E27FC236}">
                  <a16:creationId xmlns:a16="http://schemas.microsoft.com/office/drawing/2014/main" id="{CA88B8F5-4AFC-4B3B-80EF-5E3FB7C4A833}"/>
                </a:ext>
              </a:extLst>
            </p:cNvPr>
            <p:cNvSpPr/>
            <p:nvPr/>
          </p:nvSpPr>
          <p:spPr>
            <a:xfrm>
              <a:off x="0" y="239302"/>
              <a:ext cx="288000" cy="750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grpSp>
          <p:nvGrpSpPr>
            <p:cNvPr id="24" name="组合 23">
              <a:extLst>
                <a:ext uri="{FF2B5EF4-FFF2-40B4-BE49-F238E27FC236}">
                  <a16:creationId xmlns:a16="http://schemas.microsoft.com/office/drawing/2014/main" id="{79425699-6A47-4E5C-BE6F-589F81B1B04E}"/>
                </a:ext>
              </a:extLst>
            </p:cNvPr>
            <p:cNvGrpSpPr/>
            <p:nvPr/>
          </p:nvGrpSpPr>
          <p:grpSpPr>
            <a:xfrm>
              <a:off x="337650" y="239302"/>
              <a:ext cx="552659" cy="750461"/>
              <a:chOff x="337650" y="239302"/>
              <a:chExt cx="552659" cy="750461"/>
            </a:xfrm>
          </p:grpSpPr>
          <p:sp>
            <p:nvSpPr>
              <p:cNvPr id="27" name="直角三角形 26">
                <a:extLst>
                  <a:ext uri="{FF2B5EF4-FFF2-40B4-BE49-F238E27FC236}">
                    <a16:creationId xmlns:a16="http://schemas.microsoft.com/office/drawing/2014/main" id="{02DCDF38-173A-4ED9-90CB-FE6C2BAB4C70}"/>
                  </a:ext>
                </a:extLst>
              </p:cNvPr>
              <p:cNvSpPr/>
              <p:nvPr/>
            </p:nvSpPr>
            <p:spPr>
              <a:xfrm>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a:solidFill>
                    <a:srgbClr val="FFFFFF"/>
                  </a:solidFill>
                  <a:latin typeface="Arial"/>
                  <a:ea typeface="微软雅黑"/>
                </a:endParaRPr>
              </a:p>
            </p:txBody>
          </p:sp>
          <p:sp>
            <p:nvSpPr>
              <p:cNvPr id="28" name="直角三角形 27">
                <a:extLst>
                  <a:ext uri="{FF2B5EF4-FFF2-40B4-BE49-F238E27FC236}">
                    <a16:creationId xmlns:a16="http://schemas.microsoft.com/office/drawing/2014/main" id="{F66B7784-A207-43BE-9A17-D24CC3A6BD3C}"/>
                  </a:ext>
                </a:extLst>
              </p:cNvPr>
              <p:cNvSpPr/>
              <p:nvPr/>
            </p:nvSpPr>
            <p:spPr>
              <a:xfrm flipV="1">
                <a:off x="337650" y="239302"/>
                <a:ext cx="552659" cy="75046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defRPr/>
                </a:pPr>
                <a:endParaRPr lang="zh-CN" altLang="en-US" sz="1425" dirty="0">
                  <a:solidFill>
                    <a:srgbClr val="FFFFFF"/>
                  </a:solidFill>
                  <a:latin typeface="Arial"/>
                  <a:ea typeface="微软雅黑"/>
                </a:endParaRPr>
              </a:p>
            </p:txBody>
          </p:sp>
        </p:grpSp>
      </p:grpSp>
      <p:graphicFrame>
        <p:nvGraphicFramePr>
          <p:cNvPr id="4" name="表格 3">
            <a:extLst>
              <a:ext uri="{FF2B5EF4-FFF2-40B4-BE49-F238E27FC236}">
                <a16:creationId xmlns:a16="http://schemas.microsoft.com/office/drawing/2014/main" id="{C59DAE24-70C3-3AA9-03DA-07149689778F}"/>
              </a:ext>
            </a:extLst>
          </p:cNvPr>
          <p:cNvGraphicFramePr>
            <a:graphicFrameLocks noGrp="1"/>
          </p:cNvGraphicFramePr>
          <p:nvPr>
            <p:extLst>
              <p:ext uri="{D42A27DB-BD31-4B8C-83A1-F6EECF244321}">
                <p14:modId xmlns:p14="http://schemas.microsoft.com/office/powerpoint/2010/main" val="1356689732"/>
              </p:ext>
            </p:extLst>
          </p:nvPr>
        </p:nvGraphicFramePr>
        <p:xfrm>
          <a:off x="1363470" y="2714578"/>
          <a:ext cx="6582666" cy="3246120"/>
        </p:xfrm>
        <a:graphic>
          <a:graphicData uri="http://schemas.openxmlformats.org/drawingml/2006/table">
            <a:tbl>
              <a:tblPr firstRow="1" firstCol="1" bandRow="1">
                <a:tableStyleId>{5C22544A-7EE6-4342-B048-85BDC9FD1C3A}</a:tableStyleId>
              </a:tblPr>
              <a:tblGrid>
                <a:gridCol w="2116987">
                  <a:extLst>
                    <a:ext uri="{9D8B030D-6E8A-4147-A177-3AD203B41FA5}">
                      <a16:colId xmlns:a16="http://schemas.microsoft.com/office/drawing/2014/main" val="1355674361"/>
                    </a:ext>
                  </a:extLst>
                </a:gridCol>
                <a:gridCol w="1492331">
                  <a:extLst>
                    <a:ext uri="{9D8B030D-6E8A-4147-A177-3AD203B41FA5}">
                      <a16:colId xmlns:a16="http://schemas.microsoft.com/office/drawing/2014/main" val="1030273304"/>
                    </a:ext>
                  </a:extLst>
                </a:gridCol>
                <a:gridCol w="1499062">
                  <a:extLst>
                    <a:ext uri="{9D8B030D-6E8A-4147-A177-3AD203B41FA5}">
                      <a16:colId xmlns:a16="http://schemas.microsoft.com/office/drawing/2014/main" val="4246221723"/>
                    </a:ext>
                  </a:extLst>
                </a:gridCol>
                <a:gridCol w="1474286">
                  <a:extLst>
                    <a:ext uri="{9D8B030D-6E8A-4147-A177-3AD203B41FA5}">
                      <a16:colId xmlns:a16="http://schemas.microsoft.com/office/drawing/2014/main" val="960192257"/>
                    </a:ext>
                  </a:extLst>
                </a:gridCol>
              </a:tblGrid>
              <a:tr h="217170">
                <a:tc gridSpan="2">
                  <a:txBody>
                    <a:bodyPr/>
                    <a:lstStyle/>
                    <a:p>
                      <a:pPr indent="266700" algn="just"/>
                      <a:r>
                        <a:rPr lang="zh-CN" sz="1600" kern="100" dirty="0">
                          <a:effectLst/>
                        </a:rPr>
                        <a:t>分</a:t>
                      </a:r>
                      <a:r>
                        <a:rPr lang="en-US" sz="1600" kern="100" dirty="0">
                          <a:effectLst/>
                        </a:rPr>
                        <a:t>      </a:t>
                      </a:r>
                      <a:r>
                        <a:rPr lang="zh-CN" sz="1600" kern="100" dirty="0">
                          <a:effectLst/>
                        </a:rPr>
                        <a:t>类</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hMerge="1">
                  <a:txBody>
                    <a:bodyPr/>
                    <a:lstStyle/>
                    <a:p>
                      <a:endParaRPr lang="zh-CN" altLang="en-US"/>
                    </a:p>
                  </a:txBody>
                  <a:tcPr/>
                </a:tc>
                <a:tc>
                  <a:txBody>
                    <a:bodyPr/>
                    <a:lstStyle/>
                    <a:p>
                      <a:pPr indent="266700" algn="just"/>
                      <a:r>
                        <a:rPr lang="zh-CN" sz="1600" kern="100">
                          <a:effectLst/>
                        </a:rPr>
                        <a:t>数值</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zh-CN" sz="1600" kern="100">
                          <a:effectLst/>
                        </a:rPr>
                        <a:t>占比（</a:t>
                      </a:r>
                      <a:r>
                        <a:rPr lang="en-US" sz="1600" kern="100">
                          <a:effectLst/>
                        </a:rPr>
                        <a:t>%</a:t>
                      </a:r>
                      <a:r>
                        <a:rPr lang="zh-CN" sz="1600" kern="100">
                          <a:effectLst/>
                        </a:rPr>
                        <a:t>）</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700613713"/>
                  </a:ext>
                </a:extLst>
              </a:tr>
              <a:tr h="217170">
                <a:tc rowSpan="2">
                  <a:txBody>
                    <a:bodyPr/>
                    <a:lstStyle/>
                    <a:p>
                      <a:pPr indent="266700" algn="just"/>
                      <a:r>
                        <a:rPr lang="zh-CN" sz="1600" kern="100" dirty="0">
                          <a:effectLst/>
                        </a:rPr>
                        <a:t>性别</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zh-CN" sz="1600" kern="100">
                          <a:effectLst/>
                        </a:rPr>
                        <a:t>男</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310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55.2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826945361"/>
                  </a:ext>
                </a:extLst>
              </a:tr>
              <a:tr h="217170">
                <a:tc vMerge="1">
                  <a:txBody>
                    <a:bodyPr/>
                    <a:lstStyle/>
                    <a:p>
                      <a:endParaRPr lang="zh-CN" altLang="en-US"/>
                    </a:p>
                  </a:txBody>
                  <a:tcPr/>
                </a:tc>
                <a:tc>
                  <a:txBody>
                    <a:bodyPr/>
                    <a:lstStyle/>
                    <a:p>
                      <a:pPr indent="266700" algn="just"/>
                      <a:r>
                        <a:rPr lang="zh-CN" sz="1600" kern="100">
                          <a:effectLst/>
                        </a:rPr>
                        <a:t>女</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252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44.8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082135504"/>
                  </a:ext>
                </a:extLst>
              </a:tr>
              <a:tr h="434340">
                <a:tc rowSpan="3">
                  <a:txBody>
                    <a:bodyPr/>
                    <a:lstStyle/>
                    <a:p>
                      <a:pPr indent="266700" algn="just"/>
                      <a:r>
                        <a:rPr lang="zh-CN" sz="1600" kern="100">
                          <a:effectLst/>
                        </a:rPr>
                        <a:t>教育背景</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zh-CN" sz="1600" kern="100" dirty="0">
                          <a:effectLst/>
                        </a:rPr>
                        <a:t>高中及以下</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1.4</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822598148"/>
                  </a:ext>
                </a:extLst>
              </a:tr>
              <a:tr h="434340">
                <a:tc vMerge="1">
                  <a:txBody>
                    <a:bodyPr/>
                    <a:lstStyle/>
                    <a:p>
                      <a:endParaRPr lang="zh-CN" altLang="en-US"/>
                    </a:p>
                  </a:txBody>
                  <a:tcPr/>
                </a:tc>
                <a:tc>
                  <a:txBody>
                    <a:bodyPr/>
                    <a:lstStyle/>
                    <a:p>
                      <a:pPr indent="266700" algn="just"/>
                      <a:r>
                        <a:rPr lang="zh-CN" sz="1600" kern="100" dirty="0">
                          <a:effectLst/>
                        </a:rPr>
                        <a:t>大学本科</a:t>
                      </a:r>
                      <a:r>
                        <a:rPr lang="en-US" sz="1600" kern="100" dirty="0">
                          <a:effectLst/>
                        </a:rPr>
                        <a:t>/</a:t>
                      </a:r>
                      <a:r>
                        <a:rPr lang="zh-CN" sz="1600" kern="100" dirty="0">
                          <a:effectLst/>
                        </a:rPr>
                        <a:t>专科</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498</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88.6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55032892"/>
                  </a:ext>
                </a:extLst>
              </a:tr>
              <a:tr h="434340">
                <a:tc vMerge="1">
                  <a:txBody>
                    <a:bodyPr/>
                    <a:lstStyle/>
                    <a:p>
                      <a:endParaRPr lang="zh-CN" altLang="en-US"/>
                    </a:p>
                  </a:txBody>
                  <a:tcPr/>
                </a:tc>
                <a:tc>
                  <a:txBody>
                    <a:bodyPr/>
                    <a:lstStyle/>
                    <a:p>
                      <a:pPr indent="266700" algn="just"/>
                      <a:r>
                        <a:rPr lang="zh-CN" sz="1600" kern="100">
                          <a:effectLst/>
                        </a:rPr>
                        <a:t>硕士及以上</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dirty="0">
                          <a:effectLst/>
                        </a:rPr>
                        <a:t>56</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10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884306606"/>
                  </a:ext>
                </a:extLst>
              </a:tr>
              <a:tr h="217170">
                <a:tc rowSpan="3">
                  <a:txBody>
                    <a:bodyPr/>
                    <a:lstStyle/>
                    <a:p>
                      <a:pPr indent="266700" algn="just"/>
                      <a:r>
                        <a:rPr lang="zh-CN" sz="1600" kern="100">
                          <a:effectLst/>
                        </a:rPr>
                        <a:t>年龄</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15-19</a:t>
                      </a:r>
                      <a:r>
                        <a:rPr lang="zh-CN" sz="1600" kern="100">
                          <a:effectLst/>
                        </a:rPr>
                        <a:t>岁</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dirty="0">
                          <a:effectLst/>
                        </a:rPr>
                        <a:t>217</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38.6</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544676227"/>
                  </a:ext>
                </a:extLst>
              </a:tr>
              <a:tr h="217170">
                <a:tc vMerge="1">
                  <a:txBody>
                    <a:bodyPr/>
                    <a:lstStyle/>
                    <a:p>
                      <a:endParaRPr lang="zh-CN" altLang="en-US"/>
                    </a:p>
                  </a:txBody>
                  <a:tcPr/>
                </a:tc>
                <a:tc>
                  <a:txBody>
                    <a:bodyPr/>
                    <a:lstStyle/>
                    <a:p>
                      <a:pPr indent="266700" algn="just"/>
                      <a:r>
                        <a:rPr lang="en-US" sz="1600" kern="100">
                          <a:effectLst/>
                        </a:rPr>
                        <a:t>20-29</a:t>
                      </a:r>
                      <a:r>
                        <a:rPr lang="zh-CN" sz="1600" kern="100">
                          <a:effectLst/>
                        </a:rPr>
                        <a:t>岁</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330</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dirty="0">
                          <a:effectLst/>
                        </a:rPr>
                        <a:t>58.7</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50386440"/>
                  </a:ext>
                </a:extLst>
              </a:tr>
              <a:tr h="426720">
                <a:tc vMerge="1">
                  <a:txBody>
                    <a:bodyPr/>
                    <a:lstStyle/>
                    <a:p>
                      <a:endParaRPr lang="zh-CN" altLang="en-US"/>
                    </a:p>
                  </a:txBody>
                  <a:tcPr/>
                </a:tc>
                <a:tc>
                  <a:txBody>
                    <a:bodyPr/>
                    <a:lstStyle/>
                    <a:p>
                      <a:pPr indent="266700" algn="just"/>
                      <a:r>
                        <a:rPr lang="en-US" sz="1600" kern="100">
                          <a:effectLst/>
                        </a:rPr>
                        <a:t>30</a:t>
                      </a:r>
                      <a:r>
                        <a:rPr lang="zh-CN" sz="1600" kern="100">
                          <a:effectLst/>
                        </a:rPr>
                        <a:t>岁</a:t>
                      </a:r>
                      <a:r>
                        <a:rPr lang="en-US" sz="1600" kern="100">
                          <a:effectLst/>
                        </a:rPr>
                        <a:t>-34</a:t>
                      </a:r>
                      <a:r>
                        <a:rPr lang="zh-CN" sz="1600" kern="100">
                          <a:effectLst/>
                        </a:rPr>
                        <a:t>岁</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15</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dirty="0">
                          <a:effectLst/>
                        </a:rPr>
                        <a:t>2.6</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257201331"/>
                  </a:ext>
                </a:extLst>
              </a:tr>
              <a:tr h="217170">
                <a:tc>
                  <a:txBody>
                    <a:bodyPr/>
                    <a:lstStyle/>
                    <a:p>
                      <a:pPr indent="266700" algn="just"/>
                      <a:r>
                        <a:rPr lang="zh-CN" sz="1600" kern="100">
                          <a:effectLst/>
                        </a:rPr>
                        <a:t>总计</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 </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a:effectLst/>
                        </a:rPr>
                        <a:t>562</a:t>
                      </a:r>
                      <a:endPar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r>
                        <a:rPr lang="en-US" sz="1600" kern="100" dirty="0">
                          <a:effectLst/>
                        </a:rPr>
                        <a:t>100</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926215468"/>
                  </a:ext>
                </a:extLst>
              </a:tr>
            </a:tbl>
          </a:graphicData>
        </a:graphic>
      </p:graphicFrame>
    </p:spTree>
    <p:custDataLst>
      <p:tags r:id="rId1"/>
    </p:custDataLst>
    <p:extLst>
      <p:ext uri="{BB962C8B-B14F-4D97-AF65-F5344CB8AC3E}">
        <p14:creationId xmlns:p14="http://schemas.microsoft.com/office/powerpoint/2010/main" val="1742665938"/>
      </p:ext>
    </p:extLst>
  </p:cSld>
  <p:clrMapOvr>
    <a:masterClrMapping/>
  </p:clrMapOvr>
  <p:transition advTm="40785">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9631B8D-8D44-4E0B-8F26-485E6B50306D"/>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ldW5KFQ6tKGQEAAAHEQAAHQAAAHVuaXZlcnNhbC9jb21tb25fbWVzc2FnZXMubG5nrVhtb9s2EP5eoP+BEFBgA7a0HdCiGBIHtMTYRGTJleg42QsERmJsIpSY6cVt9mm/Zj9sv2RHyk7ivkBSEsA2TMr33PHunrujD48/5wptRFlJXRw5bw/eOEgUqc5ksTpyFuzk5w8OqmpeZFzpQhw5hXbQ8ejli0PFi1XDVwK+v3yB0GEuqgqW1cis7tdIZkfOfJy44WyOg4vEDydhMqYTZ+Tq/IYXt8jXK/1H+cMv7z98fvvu/Y+Hr7eSfYDiGfb9fShkkd696QEUsCj0E0AjfhKQc+aMzOcwuXDBfBoQZ7T9Mkx6HpEzZ2Q+O+UWUUQClsQ+9UhC4yQImfWFTxjxnNGFbtCabwSqNdpI8QnVawGRrGUpUKVkZh+kGjaKRnQp88IZpkESkZhF1GU0DJxRrMvy9icLy5t6rUtQV6FMVvxSiczqhJyxz29KUYFqXkNOIXjVawm/1DmXxUGn6ggvaTBJWBj6cUICb7fjjEiRIa/kRs1AlAjHJAKAkleifIRsYrPMiiOs1DCEKZ1MfXgzY8JUrtYK3vVQO+YEYjAXRZcU5AiJILvieBlGnnEaqEIc3fCq+qTLbC8/HgaqC5gGbggp6LIH4Mxg7IAhxhIqR1mKtO4Cm5E4xhOSjMNzSGTgXThEIjwFup0OkbggMVCExF0yAT6jE2wS3lBsl/87fqXcpLO6RTxNQc64byN1U8GOcSmwwDKtOhimJiYfFxA2iv3v0LhFBe/a1UpuBNhRZqLsVASVxSWeyaKPC/pbcoKpT7wE0soLlwmzJc9ozPktKnSNeLbhRSrQpUh5A7l+C88ymdlnJs5W/1+N/BvxeltVXm0LUuCR81dD7dmrYd8wq6nAproW+U3dpdo4bGv+Y6wwOf1dE/oc/XH6Y5cEOKLh80Smknmj2qr75PjcWTY0Rp1GPNFT/aP13JbEbW0dUyhYY6n7SxDopqZ/QANU/aVocAKK5m2JhhpOi6sBOoNwCxBo9FiMM3DVngln4MIB8ksyjimD2WgpLitZd44dlo1tgL4d2hTmPCVqcU/GS3GlYcJRgm/a6QO6kI10Z0AfDDd7rYJR5oPJAQCu2uQBSCVzsD/rgbmYkZ0H2gK/d5KlblRmyavktS3y4NsmF1+PTVelzu2u4tUuedsmc/wUK9rDRa3S+YD2f8e/3vF5QL/HRykmOHKniYsDl5hB33BV9RQCChhX+CxOfDw24sCFnNfpGprplW6KrCdQO6t75AQD2PbMseBluv7vn397YnxhSbuLtru/DgIBYpsqSO7Afg90Lao/u0AYHu/L2UUfqe3dZifX86rDKGThs9wheNtacp3D1kG3XkjybdAwY9idzoAHsU173ZQwug1BmOHoFGqZncKd0YyX11AImdZqEIp1tUnAepj2++tlUytZiCGyT2sl5sCMzhPsefauDeRTMr1ue2YGN4p0e+lWcOnuC+ZOcQB19gs8kcl6IKBtTbsqBERv1/c033zdqe5Wlf3L4vD1g38w/gdQSwMEFAACAAgAZXVuSg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BldW5K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GV1bko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GV1bkp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GV1bko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GV1bkpy/NGBZwAAAGsAAAAcAAAAdW5pdmVyc2FsL2xvY2FsX3NldHRpbmdzLnhtbA3MOwrDQAxF0d6rEOqdT+fCY3cpgyHOAoT9CAaNFGZESHaf6W5xuOP8zUoflHq4Jb6eLkywzffDXomf660fmGqI7aJuSGzONE/dqL6JPhDRYKW3yg9lRW4RuEtucimosJBoZz5P3R9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ZXVuSr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ZnVuSi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GZ1bkqV7pF+SwAAAGsAAAAbAAAAdW5pdmVyc2FsL3VuaXZlcnNhbC5wbmcueG1ss7GvyM1RKEstKs7Mz7NVMtQzULK34+WyKShKLctMLVeoAIoBBSFASaESyDVCcMszU0oygEIG5mYIwYzUzPSMElslCwNzuKA+0EwAUEsBAgAAFAACAAgAQ5RXRw3AMR7AAQAA2gMAAA8AAAAAAAAAAQAAAAAAAAAAAG5vbmUvcGxheWVyLnhtbFBLAQIAABQAAgAIAGV1bkoVDq0oZAQAAAcRAAAdAAAAAAAAAAEAAAAAAO0BAAB1bml2ZXJzYWwvY29tbW9uX21lc3NhZ2VzLmxuZ1BLAQIAABQAAgAIAGV1bkoIfgsjKQMAAIYMAAAnAAAAAAAAAAEAAAAAAIwGAAB1bml2ZXJzYWwvZmxhc2hfcHVibGlzaGluZ19zZXR0aW5ncy54bWxQSwECAAAUAAIACABldW5KtfwJZLoCAABVCgAAIQAAAAAAAAABAAAAAAD6CQAAdW5pdmVyc2FsL2ZsYXNoX3NraW5fc2V0dGluZ3MueG1sUEsBAgAAFAACAAgAZXVuSiqWD2f+AgAAlwsAACYAAAAAAAAAAQAAAAAA8wwAAHVuaXZlcnNhbC9odG1sX3B1Ymxpc2hpbmdfc2V0dGluZ3MueG1sUEsBAgAAFAACAAgAZXVuSmhxUpGaAQAAHwYAAB8AAAAAAAAAAQAAAAAANRAAAHVuaXZlcnNhbC9odG1sX3NraW5fc2V0dGluZ3MuanNQSwECAAAUAAIACABldW5KPTwv0cEAAADlAQAAGgAAAAAAAAABAAAAAAAMEgAAdW5pdmVyc2FsL2kxOG5fcHJlc2V0cy54bWxQSwECAAAUAAIACABldW5KcvzRgWcAAABrAAAAHAAAAAAAAAABAAAAAAAFEwAAdW5pdmVyc2FsL2xvY2FsX3NldHRpbmdzLnhtbFBLAQIAABQAAgAIAESUV0cjtE77+wIAALAIAAAUAAAAAAAAAAEAAAAAAKYTAAB1bml2ZXJzYWwvcGxheWVyLnhtbFBLAQIAABQAAgAIAGV1bkqwhyP0bAEAAPcCAAApAAAAAAAAAAEAAAAAANMWAAB1bml2ZXJzYWwvc2tpbl9jdXN0b21pemF0aW9uX3NldHRpbmdzLnhtbFBLAQIAABQAAgAIAGZ1bkoqijfmhxEAAPBhAAAXAAAAAAAAAAAAAAAAAIYYAAB1bml2ZXJzYWwvdW5pdmVyc2FsLnBuZ1BLAQIAABQAAgAIAGZ1bkqV7pF+SwAAAGsAAAAbAAAAAAAAAAEAAAAAAEIqAAB1bml2ZXJzYWwvdW5pdmVyc2FsLnBuZy54bWxQSwUGAAAAAAwADACGAwAAxioAAAAA"/>
  <p:tag name="ISPRING_SCORM_ENDPOINT" val="&lt;endpoint&gt;&lt;enable&gt;0&lt;/enable&gt;&lt;lrs&gt;http://&lt;/lrs&gt;&lt;auth&gt;0&lt;/auth&gt;&lt;login&gt;&lt;/login&gt;&lt;password&gt;&lt;/password&gt;&lt;key&gt;&lt;/key&gt;&lt;name&gt;&lt;/name&gt;&lt;email&gt;&lt;/email&gt;&lt;/endpoint&gt;&#10;"/>
  <p:tag name="ISPRING_PRESENTATION_TITLE" val="22"/>
</p:tagLst>
</file>

<file path=ppt/tags/tag10.xml><?xml version="1.0" encoding="utf-8"?>
<p:tagLst xmlns:a="http://schemas.openxmlformats.org/drawingml/2006/main" xmlns:r="http://schemas.openxmlformats.org/officeDocument/2006/relationships" xmlns:p="http://schemas.openxmlformats.org/presentationml/2006/main">
  <p:tag name="TIMING" val="|0.5|0"/>
</p:tagLst>
</file>

<file path=ppt/tags/tag11.xml><?xml version="1.0" encoding="utf-8"?>
<p:tagLst xmlns:a="http://schemas.openxmlformats.org/drawingml/2006/main" xmlns:r="http://schemas.openxmlformats.org/officeDocument/2006/relationships" xmlns:p="http://schemas.openxmlformats.org/presentationml/2006/main">
  <p:tag name="TIMING" val="|0.5|0"/>
</p:tagLst>
</file>

<file path=ppt/tags/tag2.xml><?xml version="1.0" encoding="utf-8"?>
<p:tagLst xmlns:a="http://schemas.openxmlformats.org/drawingml/2006/main" xmlns:r="http://schemas.openxmlformats.org/officeDocument/2006/relationships" xmlns:p="http://schemas.openxmlformats.org/presentationml/2006/main">
  <p:tag name="TIMING" val="|0.5|0"/>
</p:tagLst>
</file>

<file path=ppt/tags/tag3.xml><?xml version="1.0" encoding="utf-8"?>
<p:tagLst xmlns:a="http://schemas.openxmlformats.org/drawingml/2006/main" xmlns:r="http://schemas.openxmlformats.org/officeDocument/2006/relationships" xmlns:p="http://schemas.openxmlformats.org/presentationml/2006/main">
  <p:tag name="TIMING" val="|0.5|0"/>
</p:tagLst>
</file>

<file path=ppt/tags/tag4.xml><?xml version="1.0" encoding="utf-8"?>
<p:tagLst xmlns:a="http://schemas.openxmlformats.org/drawingml/2006/main" xmlns:r="http://schemas.openxmlformats.org/officeDocument/2006/relationships" xmlns:p="http://schemas.openxmlformats.org/presentationml/2006/main">
  <p:tag name="TIMING" val="|0.5|0"/>
</p:tagLst>
</file>

<file path=ppt/tags/tag5.xml><?xml version="1.0" encoding="utf-8"?>
<p:tagLst xmlns:a="http://schemas.openxmlformats.org/drawingml/2006/main" xmlns:r="http://schemas.openxmlformats.org/officeDocument/2006/relationships" xmlns:p="http://schemas.openxmlformats.org/presentationml/2006/main">
  <p:tag name="TIMING" val="|0.5|0"/>
</p:tagLst>
</file>

<file path=ppt/tags/tag6.xml><?xml version="1.0" encoding="utf-8"?>
<p:tagLst xmlns:a="http://schemas.openxmlformats.org/drawingml/2006/main" xmlns:r="http://schemas.openxmlformats.org/officeDocument/2006/relationships" xmlns:p="http://schemas.openxmlformats.org/presentationml/2006/main">
  <p:tag name="TIMING" val="|0.5|0"/>
</p:tagLst>
</file>

<file path=ppt/tags/tag7.xml><?xml version="1.0" encoding="utf-8"?>
<p:tagLst xmlns:a="http://schemas.openxmlformats.org/drawingml/2006/main" xmlns:r="http://schemas.openxmlformats.org/officeDocument/2006/relationships" xmlns:p="http://schemas.openxmlformats.org/presentationml/2006/main">
  <p:tag name="TIMING" val="|0.5|0"/>
</p:tagLst>
</file>

<file path=ppt/tags/tag8.xml><?xml version="1.0" encoding="utf-8"?>
<p:tagLst xmlns:a="http://schemas.openxmlformats.org/drawingml/2006/main" xmlns:r="http://schemas.openxmlformats.org/officeDocument/2006/relationships" xmlns:p="http://schemas.openxmlformats.org/presentationml/2006/main">
  <p:tag name="TIMING" val="|0.5|0"/>
</p:tagLst>
</file>

<file path=ppt/tags/tag9.xml><?xml version="1.0" encoding="utf-8"?>
<p:tagLst xmlns:a="http://schemas.openxmlformats.org/drawingml/2006/main" xmlns:r="http://schemas.openxmlformats.org/officeDocument/2006/relationships" xmlns:p="http://schemas.openxmlformats.org/presentationml/2006/main">
  <p:tag name="TIMING" val="|0.5|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7530</TotalTime>
  <Words>1765</Words>
  <Application>Microsoft Office PowerPoint</Application>
  <PresentationFormat>全屏显示(4:3)</PresentationFormat>
  <Paragraphs>272</Paragraphs>
  <Slides>13</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5" baseType="lpstr">
      <vt:lpstr>Times New Roman</vt:lpstr>
      <vt:lpstr>Calibri</vt:lpstr>
      <vt:lpstr>楷体</vt:lpstr>
      <vt:lpstr>Arial</vt:lpstr>
      <vt:lpstr>Tahoma</vt:lpstr>
      <vt:lpstr>Impact</vt:lpstr>
      <vt:lpstr>Calibri Light</vt:lpstr>
      <vt:lpstr>微软雅黑</vt:lpstr>
      <vt:lpstr>黑体</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dc:title>
  <dc:creator>Administrator</dc:creator>
  <cp:lastModifiedBy>L 刘</cp:lastModifiedBy>
  <cp:revision>834</cp:revision>
  <dcterms:created xsi:type="dcterms:W3CDTF">2016-12-03T13:43:23Z</dcterms:created>
  <dcterms:modified xsi:type="dcterms:W3CDTF">2023-07-11T17:05:39Z</dcterms:modified>
</cp:coreProperties>
</file>