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0"/>
  </p:notesMasterIdLst>
  <p:sldIdLst>
    <p:sldId id="355" r:id="rId2"/>
    <p:sldId id="372" r:id="rId3"/>
    <p:sldId id="326" r:id="rId4"/>
    <p:sldId id="282" r:id="rId5"/>
    <p:sldId id="318" r:id="rId6"/>
    <p:sldId id="327" r:id="rId7"/>
    <p:sldId id="286" r:id="rId8"/>
    <p:sldId id="304" r:id="rId9"/>
    <p:sldId id="328" r:id="rId10"/>
    <p:sldId id="364" r:id="rId11"/>
    <p:sldId id="374" r:id="rId12"/>
    <p:sldId id="375" r:id="rId13"/>
    <p:sldId id="332" r:id="rId14"/>
    <p:sldId id="359" r:id="rId15"/>
    <p:sldId id="357" r:id="rId16"/>
    <p:sldId id="361" r:id="rId17"/>
    <p:sldId id="365" r:id="rId18"/>
    <p:sldId id="28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636" userDrawn="1">
          <p15:clr>
            <a:srgbClr val="A4A3A4"/>
          </p15:clr>
        </p15:guide>
        <p15:guide id="3" orient="horz" pos="1049" userDrawn="1">
          <p15:clr>
            <a:srgbClr val="A4A3A4"/>
          </p15:clr>
        </p15:guide>
        <p15:guide id="4" pos="1469" userDrawn="1">
          <p15:clr>
            <a:srgbClr val="A4A3A4"/>
          </p15:clr>
        </p15:guide>
        <p15:guide id="5" pos="2999" userDrawn="1">
          <p15:clr>
            <a:srgbClr val="A4A3A4"/>
          </p15:clr>
        </p15:guide>
        <p15:guide id="6" pos="42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A59"/>
    <a:srgbClr val="CC3300"/>
    <a:srgbClr val="800000"/>
    <a:srgbClr val="8E0000"/>
    <a:srgbClr val="FC7B87"/>
    <a:srgbClr val="375D32"/>
    <a:srgbClr val="344735"/>
    <a:srgbClr val="8C9E4A"/>
    <a:srgbClr val="35553C"/>
    <a:srgbClr val="364C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14" autoAdjust="0"/>
  </p:normalViewPr>
  <p:slideViewPr>
    <p:cSldViewPr snapToGrid="0">
      <p:cViewPr varScale="1">
        <p:scale>
          <a:sx n="86" d="100"/>
          <a:sy n="86" d="100"/>
        </p:scale>
        <p:origin x="1382" y="62"/>
      </p:cViewPr>
      <p:guideLst>
        <p:guide pos="5636"/>
        <p:guide orient="horz" pos="1049"/>
        <p:guide pos="1469"/>
        <p:guide pos="2999"/>
        <p:guide pos="4258"/>
      </p:guideLst>
    </p:cSldViewPr>
  </p:slideViewPr>
  <p:notesTextViewPr>
    <p:cViewPr>
      <p:scale>
        <a:sx n="1" d="1"/>
        <a:sy n="1" d="1"/>
      </p:scale>
      <p:origin x="0" y="0"/>
    </p:cViewPr>
  </p:notesTextViewPr>
  <p:sorterViewPr>
    <p:cViewPr varScale="1">
      <p:scale>
        <a:sx n="1" d="1"/>
        <a:sy n="1" d="1"/>
      </p:scale>
      <p:origin x="0" y="-135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D54B0-679F-4848-8779-CC11031A7F74}" type="doc">
      <dgm:prSet loTypeId="urn:microsoft.com/office/officeart/2008/layout/HexagonCluster" loCatId="picture" qsTypeId="urn:microsoft.com/office/officeart/2005/8/quickstyle/simple1" qsCatId="simple" csTypeId="urn:microsoft.com/office/officeart/2005/8/colors/accent3_2" csCatId="accent3" phldr="1"/>
      <dgm:spPr/>
      <dgm:t>
        <a:bodyPr/>
        <a:lstStyle/>
        <a:p>
          <a:endParaRPr lang="zh-CN" altLang="en-US"/>
        </a:p>
      </dgm:t>
    </dgm:pt>
    <dgm:pt modelId="{874B3D34-2173-4617-A4A8-4CE120848AAD}">
      <dgm:prSet phldrT="[文本]" custT="1"/>
      <dgm:spPr>
        <a:solidFill>
          <a:schemeClr val="bg1">
            <a:alpha val="20000"/>
          </a:schemeClr>
        </a:solidFill>
        <a:ln>
          <a:solidFill>
            <a:schemeClr val="bg1"/>
          </a:solidFill>
        </a:ln>
      </dgm:spPr>
      <dgm:t>
        <a:bodyPr/>
        <a:lstStyle/>
        <a:p>
          <a:pPr marL="0" algn="ctr" defTabSz="914400" rtl="0" eaLnBrk="1" fontAlgn="base" latinLnBrk="1" hangingPunct="1">
            <a:spcBef>
              <a:spcPct val="0"/>
            </a:spcBef>
            <a:spcAft>
              <a:spcPct val="0"/>
            </a:spcAft>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02</a:t>
          </a:r>
          <a:endParaRPr kumimoji="1" lang="zh-CN" altLang="en-US" sz="1500" b="1" i="1" kern="1200" dirty="0">
            <a:solidFill>
              <a:schemeClr val="bg1"/>
            </a:solidFill>
            <a:latin typeface="Times New Roman" panose="02020603050405020304" pitchFamily="18" charset="0"/>
            <a:ea typeface="微软雅黑" pitchFamily="34" charset="-122"/>
            <a:cs typeface="Times New Roman" panose="02020603050405020304" pitchFamily="18" charset="0"/>
          </a:endParaRPr>
        </a:p>
      </dgm:t>
    </dgm:pt>
    <dgm:pt modelId="{B4CF2FE0-85EF-440A-A8F8-B9991F9397FD}" type="parTrans" cxnId="{96B582D7-7319-4642-89E6-6D0DFCCD61BA}">
      <dgm:prSet/>
      <dgm:spPr/>
      <dgm:t>
        <a:bodyPr/>
        <a:lstStyle/>
        <a:p>
          <a:endParaRPr lang="zh-CN" altLang="en-US"/>
        </a:p>
      </dgm:t>
    </dgm:pt>
    <dgm:pt modelId="{F0843940-A02D-4536-92F8-74F8C2E41AE1}" type="sibTrans" cxnId="{96B582D7-7319-4642-89E6-6D0DFCCD61BA}">
      <dgm:prSet/>
      <dgm:spPr>
        <a:noFill/>
        <a:ln>
          <a:noFill/>
        </a:ln>
      </dgm:spPr>
      <dgm:t>
        <a:bodyPr/>
        <a:lstStyle/>
        <a:p>
          <a:endParaRPr lang="zh-CN" altLang="en-US"/>
        </a:p>
      </dgm:t>
    </dgm:pt>
    <dgm:pt modelId="{D474965B-433D-4DC8-9D4D-3D7A85C17E4A}">
      <dgm:prSet phldrT="[文本]" custT="1"/>
      <dgm:spPr>
        <a:solidFill>
          <a:schemeClr val="bg1">
            <a:alpha val="20000"/>
          </a:schemeClr>
        </a:solidFill>
        <a:ln>
          <a:solidFill>
            <a:schemeClr val="bg1"/>
          </a:solidFill>
        </a:ln>
      </dgm:spPr>
      <dgm:t>
        <a:bodyPr/>
        <a:lstStyle/>
        <a:p>
          <a:pPr marL="0" algn="ctr" defTabSz="914400" rtl="0" eaLnBrk="1" fontAlgn="base" latinLnBrk="1" hangingPunct="1">
            <a:spcBef>
              <a:spcPct val="0"/>
            </a:spcBef>
            <a:spcAft>
              <a:spcPct val="0"/>
            </a:spcAft>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03</a:t>
          </a:r>
          <a:endParaRPr kumimoji="1" lang="zh-CN" altLang="en-US" sz="1500" b="1" i="1" kern="1200" dirty="0">
            <a:solidFill>
              <a:schemeClr val="bg1"/>
            </a:solidFill>
            <a:latin typeface="Times New Roman" panose="02020603050405020304" pitchFamily="18" charset="0"/>
            <a:ea typeface="微软雅黑" pitchFamily="34" charset="-122"/>
            <a:cs typeface="Times New Roman" panose="02020603050405020304" pitchFamily="18" charset="0"/>
          </a:endParaRPr>
        </a:p>
      </dgm:t>
    </dgm:pt>
    <dgm:pt modelId="{FB328FF2-E3BE-4918-8E8E-7D3E4474D69A}" type="parTrans" cxnId="{F1B09A5F-C755-44D3-A7A6-05AC7A15D02E}">
      <dgm:prSet/>
      <dgm:spPr/>
      <dgm:t>
        <a:bodyPr/>
        <a:lstStyle/>
        <a:p>
          <a:endParaRPr lang="zh-CN" altLang="en-US"/>
        </a:p>
      </dgm:t>
    </dgm:pt>
    <dgm:pt modelId="{2F20762E-F884-4A55-9012-8A83F8EF96C6}" type="sibTrans" cxnId="{F1B09A5F-C755-44D3-A7A6-05AC7A15D02E}">
      <dgm:prSet/>
      <dgm:spPr>
        <a:noFill/>
        <a:ln>
          <a:noFill/>
        </a:ln>
      </dgm:spPr>
      <dgm:t>
        <a:bodyPr/>
        <a:lstStyle/>
        <a:p>
          <a:endParaRPr lang="zh-CN" altLang="en-US"/>
        </a:p>
      </dgm:t>
    </dgm:pt>
    <dgm:pt modelId="{BDD07C43-87AD-4A57-98CE-75A147EA1841}">
      <dgm:prSet phldrT="[文本]" custT="1"/>
      <dgm:spPr>
        <a:solidFill>
          <a:schemeClr val="bg1">
            <a:alpha val="20000"/>
          </a:schemeClr>
        </a:solidFill>
        <a:ln>
          <a:solidFill>
            <a:schemeClr val="bg1"/>
          </a:solidFill>
        </a:ln>
      </dgm:spPr>
      <dgm:t>
        <a:bodyPr/>
        <a:lstStyle/>
        <a:p>
          <a:pPr marL="0" algn="ctr" defTabSz="914400" rtl="0" eaLnBrk="1" fontAlgn="base" latinLnBrk="1" hangingPunct="1">
            <a:spcBef>
              <a:spcPct val="0"/>
            </a:spcBef>
            <a:spcAft>
              <a:spcPct val="0"/>
            </a:spcAft>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01</a:t>
          </a:r>
          <a:endParaRPr kumimoji="1" lang="zh-CN" altLang="en-US" sz="1500" b="1" i="1" kern="1200" dirty="0">
            <a:solidFill>
              <a:schemeClr val="bg1">
                <a:lumMod val="95000"/>
              </a:schemeClr>
            </a:solidFill>
            <a:latin typeface="Times New Roman" panose="02020603050405020304" pitchFamily="18" charset="0"/>
            <a:ea typeface="微软雅黑" pitchFamily="34" charset="-122"/>
            <a:cs typeface="Times New Roman" panose="02020603050405020304" pitchFamily="18" charset="0"/>
          </a:endParaRPr>
        </a:p>
      </dgm:t>
    </dgm:pt>
    <dgm:pt modelId="{39D1E1B0-1E14-4306-89DF-8C96514FB7B1}" type="parTrans" cxnId="{DE88E97F-068A-475C-A60E-87B85C30F90B}">
      <dgm:prSet/>
      <dgm:spPr/>
      <dgm:t>
        <a:bodyPr/>
        <a:lstStyle/>
        <a:p>
          <a:endParaRPr lang="zh-CN" altLang="en-US"/>
        </a:p>
      </dgm:t>
    </dgm:pt>
    <dgm:pt modelId="{4F881A8F-1252-4E56-8CC3-D300109430A1}" type="sibTrans" cxnId="{DE88E97F-068A-475C-A60E-87B85C30F90B}">
      <dgm:prSet/>
      <dgm:spPr>
        <a:noFill/>
        <a:ln>
          <a:noFill/>
        </a:ln>
      </dgm:spPr>
      <dgm:t>
        <a:bodyPr/>
        <a:lstStyle/>
        <a:p>
          <a:endParaRPr lang="zh-CN" altLang="en-US"/>
        </a:p>
      </dgm:t>
    </dgm:pt>
    <dgm:pt modelId="{5D0A1ADB-ED34-4AC8-8054-86E7AD198F12}">
      <dgm:prSet custT="1"/>
      <dgm:spPr>
        <a:solidFill>
          <a:schemeClr val="bg1">
            <a:alpha val="20000"/>
          </a:schemeClr>
        </a:solidFill>
        <a:ln>
          <a:solidFill>
            <a:schemeClr val="bg1"/>
          </a:solidFill>
        </a:ln>
      </dgm:spPr>
      <dgm:t>
        <a:bodyPr/>
        <a:lstStyle/>
        <a:p>
          <a:r>
            <a:rPr lang="en-US" altLang="zh-CN" sz="1500" b="1" i="1" dirty="0">
              <a:latin typeface="Times New Roman" panose="02020603050405020304" pitchFamily="18" charset="0"/>
              <a:cs typeface="Times New Roman" panose="02020603050405020304" pitchFamily="18" charset="0"/>
            </a:rPr>
            <a:t>PART 04</a:t>
          </a:r>
          <a:endParaRPr lang="zh-CN" altLang="en-US" sz="1500" b="1" i="1" dirty="0">
            <a:latin typeface="Times New Roman" panose="02020603050405020304" pitchFamily="18" charset="0"/>
            <a:cs typeface="Times New Roman" panose="02020603050405020304" pitchFamily="18" charset="0"/>
          </a:endParaRPr>
        </a:p>
      </dgm:t>
    </dgm:pt>
    <dgm:pt modelId="{16A7BB25-1FEB-4F4B-AC1C-8529F8E38E87}" type="parTrans" cxnId="{E58E9548-7654-4E18-8712-BB7F9C53CD3B}">
      <dgm:prSet/>
      <dgm:spPr/>
      <dgm:t>
        <a:bodyPr/>
        <a:lstStyle/>
        <a:p>
          <a:endParaRPr lang="zh-CN" altLang="en-US"/>
        </a:p>
      </dgm:t>
    </dgm:pt>
    <dgm:pt modelId="{4AAE8B50-B4DD-4E15-BEBD-0A396B55BB06}" type="sibTrans" cxnId="{E58E9548-7654-4E18-8712-BB7F9C53CD3B}">
      <dgm:prSet/>
      <dgm:spPr>
        <a:noFill/>
        <a:ln>
          <a:noFill/>
        </a:ln>
      </dgm:spPr>
      <dgm:t>
        <a:bodyPr/>
        <a:lstStyle/>
        <a:p>
          <a:endParaRPr lang="zh-CN" altLang="en-US"/>
        </a:p>
      </dgm:t>
    </dgm:pt>
    <dgm:pt modelId="{81A24D50-0414-4D69-8DEC-A4907B98890B}" type="pres">
      <dgm:prSet presAssocID="{BF0D54B0-679F-4848-8779-CC11031A7F74}" presName="Name0" presStyleCnt="0">
        <dgm:presLayoutVars>
          <dgm:chMax val="21"/>
          <dgm:chPref val="21"/>
        </dgm:presLayoutVars>
      </dgm:prSet>
      <dgm:spPr/>
    </dgm:pt>
    <dgm:pt modelId="{F5681EC3-4467-402A-A766-62DB328868F1}" type="pres">
      <dgm:prSet presAssocID="{874B3D34-2173-4617-A4A8-4CE120848AAD}" presName="text1" presStyleCnt="0"/>
      <dgm:spPr/>
    </dgm:pt>
    <dgm:pt modelId="{F41CE24F-977C-478C-9601-8F134155CE63}" type="pres">
      <dgm:prSet presAssocID="{874B3D34-2173-4617-A4A8-4CE120848AAD}" presName="textRepeatNode" presStyleLbl="alignNode1" presStyleIdx="0" presStyleCnt="4">
        <dgm:presLayoutVars>
          <dgm:chMax val="0"/>
          <dgm:chPref val="0"/>
          <dgm:bulletEnabled val="1"/>
        </dgm:presLayoutVars>
      </dgm:prSet>
      <dgm:spPr/>
    </dgm:pt>
    <dgm:pt modelId="{7E4A5107-DE52-46A6-9821-E6CBA6A97AF2}" type="pres">
      <dgm:prSet presAssocID="{874B3D34-2173-4617-A4A8-4CE120848AAD}" presName="textaccent1" presStyleCnt="0"/>
      <dgm:spPr/>
    </dgm:pt>
    <dgm:pt modelId="{50F8BC9E-B915-4559-8099-FF8724D0FBB2}" type="pres">
      <dgm:prSet presAssocID="{874B3D34-2173-4617-A4A8-4CE120848AAD}" presName="accentRepeatNode" presStyleLbl="solidAlignAcc1" presStyleIdx="0" presStyleCnt="8"/>
      <dgm:spPr/>
    </dgm:pt>
    <dgm:pt modelId="{1519B198-21EF-43BE-BA0E-51D1E8615642}" type="pres">
      <dgm:prSet presAssocID="{F0843940-A02D-4536-92F8-74F8C2E41AE1}" presName="image1" presStyleCnt="0"/>
      <dgm:spPr/>
    </dgm:pt>
    <dgm:pt modelId="{D3CE6F8B-8371-41C5-A52C-7BF60B95A5D6}" type="pres">
      <dgm:prSet presAssocID="{F0843940-A02D-4536-92F8-74F8C2E41AE1}" presName="imageRepeatNode" presStyleLbl="alignAcc1" presStyleIdx="0" presStyleCnt="4"/>
      <dgm:spPr/>
    </dgm:pt>
    <dgm:pt modelId="{05EDFB7F-19DA-49E5-8D09-8A193D83E537}" type="pres">
      <dgm:prSet presAssocID="{F0843940-A02D-4536-92F8-74F8C2E41AE1}" presName="imageaccent1" presStyleCnt="0"/>
      <dgm:spPr/>
    </dgm:pt>
    <dgm:pt modelId="{D38AA61C-AE5C-4FAA-AB96-990EBDE9FE94}" type="pres">
      <dgm:prSet presAssocID="{F0843940-A02D-4536-92F8-74F8C2E41AE1}" presName="accentRepeatNode" presStyleLbl="solidAlignAcc1" presStyleIdx="1" presStyleCnt="8"/>
      <dgm:spPr>
        <a:noFill/>
        <a:ln>
          <a:noFill/>
        </a:ln>
      </dgm:spPr>
    </dgm:pt>
    <dgm:pt modelId="{F38537FD-BC6C-4A27-81A4-08530B49721A}" type="pres">
      <dgm:prSet presAssocID="{D474965B-433D-4DC8-9D4D-3D7A85C17E4A}" presName="text2" presStyleCnt="0"/>
      <dgm:spPr/>
    </dgm:pt>
    <dgm:pt modelId="{92D11336-22EE-40AA-82C4-484E9EF99D24}" type="pres">
      <dgm:prSet presAssocID="{D474965B-433D-4DC8-9D4D-3D7A85C17E4A}" presName="textRepeatNode" presStyleLbl="alignNode1" presStyleIdx="1" presStyleCnt="4">
        <dgm:presLayoutVars>
          <dgm:chMax val="0"/>
          <dgm:chPref val="0"/>
          <dgm:bulletEnabled val="1"/>
        </dgm:presLayoutVars>
      </dgm:prSet>
      <dgm:spPr/>
    </dgm:pt>
    <dgm:pt modelId="{9FFBB78D-B5F4-438D-9212-F72A95653CA0}" type="pres">
      <dgm:prSet presAssocID="{D474965B-433D-4DC8-9D4D-3D7A85C17E4A}" presName="textaccent2" presStyleCnt="0"/>
      <dgm:spPr/>
    </dgm:pt>
    <dgm:pt modelId="{AF4D9785-2AD1-4A55-8486-2575532FA688}" type="pres">
      <dgm:prSet presAssocID="{D474965B-433D-4DC8-9D4D-3D7A85C17E4A}" presName="accentRepeatNode" presStyleLbl="solidAlignAcc1" presStyleIdx="2" presStyleCnt="8"/>
      <dgm:spPr/>
    </dgm:pt>
    <dgm:pt modelId="{FB06275A-F897-4E13-8924-4DFB0E0F48FE}" type="pres">
      <dgm:prSet presAssocID="{2F20762E-F884-4A55-9012-8A83F8EF96C6}" presName="image2" presStyleCnt="0"/>
      <dgm:spPr/>
    </dgm:pt>
    <dgm:pt modelId="{A8227293-F99B-464F-BF58-92BB8F12AF9C}" type="pres">
      <dgm:prSet presAssocID="{2F20762E-F884-4A55-9012-8A83F8EF96C6}" presName="imageRepeatNode" presStyleLbl="alignAcc1" presStyleIdx="1" presStyleCnt="4"/>
      <dgm:spPr/>
    </dgm:pt>
    <dgm:pt modelId="{16BE4F36-BFD5-4A19-9776-AD33A67B90F7}" type="pres">
      <dgm:prSet presAssocID="{2F20762E-F884-4A55-9012-8A83F8EF96C6}" presName="imageaccent2" presStyleCnt="0"/>
      <dgm:spPr/>
    </dgm:pt>
    <dgm:pt modelId="{6F237F1F-E144-4F38-AAAC-431A7F6CE162}" type="pres">
      <dgm:prSet presAssocID="{2F20762E-F884-4A55-9012-8A83F8EF96C6}" presName="accentRepeatNode" presStyleLbl="solidAlignAcc1" presStyleIdx="3" presStyleCnt="8"/>
      <dgm:spPr>
        <a:noFill/>
        <a:ln>
          <a:noFill/>
        </a:ln>
      </dgm:spPr>
    </dgm:pt>
    <dgm:pt modelId="{AAF1AC2F-3957-4B35-8B49-4C4C15D2E318}" type="pres">
      <dgm:prSet presAssocID="{BDD07C43-87AD-4A57-98CE-75A147EA1841}" presName="text3" presStyleCnt="0"/>
      <dgm:spPr/>
    </dgm:pt>
    <dgm:pt modelId="{C8E4175A-7837-4970-B94B-93846CC8A053}" type="pres">
      <dgm:prSet presAssocID="{BDD07C43-87AD-4A57-98CE-75A147EA1841}" presName="textRepeatNode" presStyleLbl="alignNode1" presStyleIdx="2" presStyleCnt="4">
        <dgm:presLayoutVars>
          <dgm:chMax val="0"/>
          <dgm:chPref val="0"/>
          <dgm:bulletEnabled val="1"/>
        </dgm:presLayoutVars>
      </dgm:prSet>
      <dgm:spPr/>
    </dgm:pt>
    <dgm:pt modelId="{8EC4F79A-CBE3-4FB7-83DF-29639D94481A}" type="pres">
      <dgm:prSet presAssocID="{BDD07C43-87AD-4A57-98CE-75A147EA1841}" presName="textaccent3" presStyleCnt="0"/>
      <dgm:spPr/>
    </dgm:pt>
    <dgm:pt modelId="{8D7CB90F-AC56-4194-B95B-9162F724175D}" type="pres">
      <dgm:prSet presAssocID="{BDD07C43-87AD-4A57-98CE-75A147EA1841}" presName="accentRepeatNode" presStyleLbl="solidAlignAcc1" presStyleIdx="4" presStyleCnt="8"/>
      <dgm:spPr/>
    </dgm:pt>
    <dgm:pt modelId="{0984C78D-F3BB-448B-A349-C8C38AAF9428}" type="pres">
      <dgm:prSet presAssocID="{4F881A8F-1252-4E56-8CC3-D300109430A1}" presName="image3" presStyleCnt="0"/>
      <dgm:spPr/>
    </dgm:pt>
    <dgm:pt modelId="{9527070A-EF5C-4876-A47C-C6FA06AC48E5}" type="pres">
      <dgm:prSet presAssocID="{4F881A8F-1252-4E56-8CC3-D300109430A1}" presName="imageRepeatNode" presStyleLbl="alignAcc1" presStyleIdx="2" presStyleCnt="4"/>
      <dgm:spPr/>
    </dgm:pt>
    <dgm:pt modelId="{F245DEFC-F0F7-4C01-ABA4-4CCCB8D56CCC}" type="pres">
      <dgm:prSet presAssocID="{4F881A8F-1252-4E56-8CC3-D300109430A1}" presName="imageaccent3" presStyleCnt="0"/>
      <dgm:spPr/>
    </dgm:pt>
    <dgm:pt modelId="{2BC24FC1-083E-437C-8D01-0E5831EFCE2E}" type="pres">
      <dgm:prSet presAssocID="{4F881A8F-1252-4E56-8CC3-D300109430A1}" presName="accentRepeatNode" presStyleLbl="solidAlignAcc1" presStyleIdx="5" presStyleCnt="8"/>
      <dgm:spPr>
        <a:noFill/>
        <a:ln>
          <a:noFill/>
        </a:ln>
      </dgm:spPr>
    </dgm:pt>
    <dgm:pt modelId="{2D9FD3BB-D974-405D-9F65-6421495386E4}" type="pres">
      <dgm:prSet presAssocID="{5D0A1ADB-ED34-4AC8-8054-86E7AD198F12}" presName="text4" presStyleCnt="0"/>
      <dgm:spPr/>
    </dgm:pt>
    <dgm:pt modelId="{DE20733B-FC8A-4BB4-BBD3-567FCE947C00}" type="pres">
      <dgm:prSet presAssocID="{5D0A1ADB-ED34-4AC8-8054-86E7AD198F12}" presName="textRepeatNode" presStyleLbl="alignNode1" presStyleIdx="3" presStyleCnt="4">
        <dgm:presLayoutVars>
          <dgm:chMax val="0"/>
          <dgm:chPref val="0"/>
          <dgm:bulletEnabled val="1"/>
        </dgm:presLayoutVars>
      </dgm:prSet>
      <dgm:spPr/>
    </dgm:pt>
    <dgm:pt modelId="{1F33B18F-81F0-4355-81CC-87B9A007ACF0}" type="pres">
      <dgm:prSet presAssocID="{5D0A1ADB-ED34-4AC8-8054-86E7AD198F12}" presName="textaccent4" presStyleCnt="0"/>
      <dgm:spPr/>
    </dgm:pt>
    <dgm:pt modelId="{7F0582AD-1B08-410F-8073-8F4FCE76EFDC}" type="pres">
      <dgm:prSet presAssocID="{5D0A1ADB-ED34-4AC8-8054-86E7AD198F12}" presName="accentRepeatNode" presStyleLbl="solidAlignAcc1" presStyleIdx="6" presStyleCnt="8"/>
      <dgm:spPr/>
    </dgm:pt>
    <dgm:pt modelId="{660638FD-CB8D-4948-8F09-96CAA0506B3C}" type="pres">
      <dgm:prSet presAssocID="{4AAE8B50-B4DD-4E15-BEBD-0A396B55BB06}" presName="image4" presStyleCnt="0"/>
      <dgm:spPr/>
    </dgm:pt>
    <dgm:pt modelId="{9414DA5F-5E49-4CDC-8DD3-FB1B5415DE67}" type="pres">
      <dgm:prSet presAssocID="{4AAE8B50-B4DD-4E15-BEBD-0A396B55BB06}" presName="imageRepeatNode" presStyleLbl="alignAcc1" presStyleIdx="3" presStyleCnt="4"/>
      <dgm:spPr/>
    </dgm:pt>
    <dgm:pt modelId="{86891F1A-4EC6-4FB0-8475-D9A79FCD738A}" type="pres">
      <dgm:prSet presAssocID="{4AAE8B50-B4DD-4E15-BEBD-0A396B55BB06}" presName="imageaccent4" presStyleCnt="0"/>
      <dgm:spPr/>
    </dgm:pt>
    <dgm:pt modelId="{ADE6E80F-6FFC-46FE-8E44-861C21BFD0C4}" type="pres">
      <dgm:prSet presAssocID="{4AAE8B50-B4DD-4E15-BEBD-0A396B55BB06}" presName="accentRepeatNode" presStyleLbl="solidAlignAcc1" presStyleIdx="7" presStyleCnt="8"/>
      <dgm:spPr>
        <a:noFill/>
        <a:ln>
          <a:noFill/>
        </a:ln>
      </dgm:spPr>
    </dgm:pt>
  </dgm:ptLst>
  <dgm:cxnLst>
    <dgm:cxn modelId="{57AD0402-FD39-4999-9611-A0EE7C6D3AC0}" type="presOf" srcId="{BF0D54B0-679F-4848-8779-CC11031A7F74}" destId="{81A24D50-0414-4D69-8DEC-A4907B98890B}" srcOrd="0" destOrd="0" presId="urn:microsoft.com/office/officeart/2008/layout/HexagonCluster"/>
    <dgm:cxn modelId="{F79C5728-0DF8-412D-BCD2-6CDE1588464C}" type="presOf" srcId="{BDD07C43-87AD-4A57-98CE-75A147EA1841}" destId="{C8E4175A-7837-4970-B94B-93846CC8A053}" srcOrd="0" destOrd="0" presId="urn:microsoft.com/office/officeart/2008/layout/HexagonCluster"/>
    <dgm:cxn modelId="{F6283D2F-80B9-4A69-BBAD-A9A3287B2F74}" type="presOf" srcId="{874B3D34-2173-4617-A4A8-4CE120848AAD}" destId="{F41CE24F-977C-478C-9601-8F134155CE63}" srcOrd="0" destOrd="0" presId="urn:microsoft.com/office/officeart/2008/layout/HexagonCluster"/>
    <dgm:cxn modelId="{173D5136-D7A6-480C-B3A7-6126AB71B621}" type="presOf" srcId="{4AAE8B50-B4DD-4E15-BEBD-0A396B55BB06}" destId="{9414DA5F-5E49-4CDC-8DD3-FB1B5415DE67}" srcOrd="0" destOrd="0" presId="urn:microsoft.com/office/officeart/2008/layout/HexagonCluster"/>
    <dgm:cxn modelId="{89A6D439-F608-414C-8674-79F3DF0C465C}" type="presOf" srcId="{F0843940-A02D-4536-92F8-74F8C2E41AE1}" destId="{D3CE6F8B-8371-41C5-A52C-7BF60B95A5D6}" srcOrd="0" destOrd="0" presId="urn:microsoft.com/office/officeart/2008/layout/HexagonCluster"/>
    <dgm:cxn modelId="{F1B09A5F-C755-44D3-A7A6-05AC7A15D02E}" srcId="{BF0D54B0-679F-4848-8779-CC11031A7F74}" destId="{D474965B-433D-4DC8-9D4D-3D7A85C17E4A}" srcOrd="1" destOrd="0" parTransId="{FB328FF2-E3BE-4918-8E8E-7D3E4474D69A}" sibTransId="{2F20762E-F884-4A55-9012-8A83F8EF96C6}"/>
    <dgm:cxn modelId="{6BDCCC44-1F82-4609-87A2-9A4F98DCDA13}" type="presOf" srcId="{D474965B-433D-4DC8-9D4D-3D7A85C17E4A}" destId="{92D11336-22EE-40AA-82C4-484E9EF99D24}" srcOrd="0" destOrd="0" presId="urn:microsoft.com/office/officeart/2008/layout/HexagonCluster"/>
    <dgm:cxn modelId="{E58E9548-7654-4E18-8712-BB7F9C53CD3B}" srcId="{BF0D54B0-679F-4848-8779-CC11031A7F74}" destId="{5D0A1ADB-ED34-4AC8-8054-86E7AD198F12}" srcOrd="3" destOrd="0" parTransId="{16A7BB25-1FEB-4F4B-AC1C-8529F8E38E87}" sibTransId="{4AAE8B50-B4DD-4E15-BEBD-0A396B55BB06}"/>
    <dgm:cxn modelId="{FD353C71-85D2-4364-AC80-D50E5A54366E}" type="presOf" srcId="{5D0A1ADB-ED34-4AC8-8054-86E7AD198F12}" destId="{DE20733B-FC8A-4BB4-BBD3-567FCE947C00}" srcOrd="0" destOrd="0" presId="urn:microsoft.com/office/officeart/2008/layout/HexagonCluster"/>
    <dgm:cxn modelId="{DE88E97F-068A-475C-A60E-87B85C30F90B}" srcId="{BF0D54B0-679F-4848-8779-CC11031A7F74}" destId="{BDD07C43-87AD-4A57-98CE-75A147EA1841}" srcOrd="2" destOrd="0" parTransId="{39D1E1B0-1E14-4306-89DF-8C96514FB7B1}" sibTransId="{4F881A8F-1252-4E56-8CC3-D300109430A1}"/>
    <dgm:cxn modelId="{2601E3BE-3D25-4A1D-A6A0-F810CB3129B5}" type="presOf" srcId="{4F881A8F-1252-4E56-8CC3-D300109430A1}" destId="{9527070A-EF5C-4876-A47C-C6FA06AC48E5}" srcOrd="0" destOrd="0" presId="urn:microsoft.com/office/officeart/2008/layout/HexagonCluster"/>
    <dgm:cxn modelId="{96B582D7-7319-4642-89E6-6D0DFCCD61BA}" srcId="{BF0D54B0-679F-4848-8779-CC11031A7F74}" destId="{874B3D34-2173-4617-A4A8-4CE120848AAD}" srcOrd="0" destOrd="0" parTransId="{B4CF2FE0-85EF-440A-A8F8-B9991F9397FD}" sibTransId="{F0843940-A02D-4536-92F8-74F8C2E41AE1}"/>
    <dgm:cxn modelId="{E0ED8DDC-5940-4D19-9EDE-55F65CD3C815}" type="presOf" srcId="{2F20762E-F884-4A55-9012-8A83F8EF96C6}" destId="{A8227293-F99B-464F-BF58-92BB8F12AF9C}" srcOrd="0" destOrd="0" presId="urn:microsoft.com/office/officeart/2008/layout/HexagonCluster"/>
    <dgm:cxn modelId="{C8D62CA9-44B8-4273-978C-FC8CF5B0CD85}" type="presParOf" srcId="{81A24D50-0414-4D69-8DEC-A4907B98890B}" destId="{F5681EC3-4467-402A-A766-62DB328868F1}" srcOrd="0" destOrd="0" presId="urn:microsoft.com/office/officeart/2008/layout/HexagonCluster"/>
    <dgm:cxn modelId="{140165E5-2A57-4B66-A7DE-8E91AEC7C14D}" type="presParOf" srcId="{F5681EC3-4467-402A-A766-62DB328868F1}" destId="{F41CE24F-977C-478C-9601-8F134155CE63}" srcOrd="0" destOrd="0" presId="urn:microsoft.com/office/officeart/2008/layout/HexagonCluster"/>
    <dgm:cxn modelId="{4411DD83-98F9-4198-A49D-53C3436ABC73}" type="presParOf" srcId="{81A24D50-0414-4D69-8DEC-A4907B98890B}" destId="{7E4A5107-DE52-46A6-9821-E6CBA6A97AF2}" srcOrd="1" destOrd="0" presId="urn:microsoft.com/office/officeart/2008/layout/HexagonCluster"/>
    <dgm:cxn modelId="{39B77F53-3C2B-4E72-9847-7D620B2ADBD3}" type="presParOf" srcId="{7E4A5107-DE52-46A6-9821-E6CBA6A97AF2}" destId="{50F8BC9E-B915-4559-8099-FF8724D0FBB2}" srcOrd="0" destOrd="0" presId="urn:microsoft.com/office/officeart/2008/layout/HexagonCluster"/>
    <dgm:cxn modelId="{426E2BD5-40A0-4B90-84E2-BEAC3A3D0D50}" type="presParOf" srcId="{81A24D50-0414-4D69-8DEC-A4907B98890B}" destId="{1519B198-21EF-43BE-BA0E-51D1E8615642}" srcOrd="2" destOrd="0" presId="urn:microsoft.com/office/officeart/2008/layout/HexagonCluster"/>
    <dgm:cxn modelId="{835E497B-B6E2-40B3-8B7E-FABEF225763C}" type="presParOf" srcId="{1519B198-21EF-43BE-BA0E-51D1E8615642}" destId="{D3CE6F8B-8371-41C5-A52C-7BF60B95A5D6}" srcOrd="0" destOrd="0" presId="urn:microsoft.com/office/officeart/2008/layout/HexagonCluster"/>
    <dgm:cxn modelId="{E1191F07-A4BC-4C3A-AA63-0DDC4C469A75}" type="presParOf" srcId="{81A24D50-0414-4D69-8DEC-A4907B98890B}" destId="{05EDFB7F-19DA-49E5-8D09-8A193D83E537}" srcOrd="3" destOrd="0" presId="urn:microsoft.com/office/officeart/2008/layout/HexagonCluster"/>
    <dgm:cxn modelId="{7F35958F-41A5-4A27-8A62-7BA85777CBDB}" type="presParOf" srcId="{05EDFB7F-19DA-49E5-8D09-8A193D83E537}" destId="{D38AA61C-AE5C-4FAA-AB96-990EBDE9FE94}" srcOrd="0" destOrd="0" presId="urn:microsoft.com/office/officeart/2008/layout/HexagonCluster"/>
    <dgm:cxn modelId="{0584410A-0A9B-401A-AE69-62E3FD275ABD}" type="presParOf" srcId="{81A24D50-0414-4D69-8DEC-A4907B98890B}" destId="{F38537FD-BC6C-4A27-81A4-08530B49721A}" srcOrd="4" destOrd="0" presId="urn:microsoft.com/office/officeart/2008/layout/HexagonCluster"/>
    <dgm:cxn modelId="{03BE8FED-70F5-49FE-85BB-E7E0378EDEAE}" type="presParOf" srcId="{F38537FD-BC6C-4A27-81A4-08530B49721A}" destId="{92D11336-22EE-40AA-82C4-484E9EF99D24}" srcOrd="0" destOrd="0" presId="urn:microsoft.com/office/officeart/2008/layout/HexagonCluster"/>
    <dgm:cxn modelId="{B3CE37E0-E7D1-4DC3-B570-B4AB56E3F2C3}" type="presParOf" srcId="{81A24D50-0414-4D69-8DEC-A4907B98890B}" destId="{9FFBB78D-B5F4-438D-9212-F72A95653CA0}" srcOrd="5" destOrd="0" presId="urn:microsoft.com/office/officeart/2008/layout/HexagonCluster"/>
    <dgm:cxn modelId="{7EDB1B5B-531D-470E-B369-2DCBFB35D7BE}" type="presParOf" srcId="{9FFBB78D-B5F4-438D-9212-F72A95653CA0}" destId="{AF4D9785-2AD1-4A55-8486-2575532FA688}" srcOrd="0" destOrd="0" presId="urn:microsoft.com/office/officeart/2008/layout/HexagonCluster"/>
    <dgm:cxn modelId="{6A2F862C-0EF5-4F28-AE5C-01888E0A2758}" type="presParOf" srcId="{81A24D50-0414-4D69-8DEC-A4907B98890B}" destId="{FB06275A-F897-4E13-8924-4DFB0E0F48FE}" srcOrd="6" destOrd="0" presId="urn:microsoft.com/office/officeart/2008/layout/HexagonCluster"/>
    <dgm:cxn modelId="{1F81CD38-C033-4345-BE8D-8E21FE847D41}" type="presParOf" srcId="{FB06275A-F897-4E13-8924-4DFB0E0F48FE}" destId="{A8227293-F99B-464F-BF58-92BB8F12AF9C}" srcOrd="0" destOrd="0" presId="urn:microsoft.com/office/officeart/2008/layout/HexagonCluster"/>
    <dgm:cxn modelId="{A78F8660-59A6-4C38-8E3E-55D8D5F9081D}" type="presParOf" srcId="{81A24D50-0414-4D69-8DEC-A4907B98890B}" destId="{16BE4F36-BFD5-4A19-9776-AD33A67B90F7}" srcOrd="7" destOrd="0" presId="urn:microsoft.com/office/officeart/2008/layout/HexagonCluster"/>
    <dgm:cxn modelId="{4259209A-B786-458C-9345-AD4ABFF9B72A}" type="presParOf" srcId="{16BE4F36-BFD5-4A19-9776-AD33A67B90F7}" destId="{6F237F1F-E144-4F38-AAAC-431A7F6CE162}" srcOrd="0" destOrd="0" presId="urn:microsoft.com/office/officeart/2008/layout/HexagonCluster"/>
    <dgm:cxn modelId="{2FCD729F-BF4B-44F2-8D22-5A01F917A74D}" type="presParOf" srcId="{81A24D50-0414-4D69-8DEC-A4907B98890B}" destId="{AAF1AC2F-3957-4B35-8B49-4C4C15D2E318}" srcOrd="8" destOrd="0" presId="urn:microsoft.com/office/officeart/2008/layout/HexagonCluster"/>
    <dgm:cxn modelId="{AED8C080-1E7A-4D75-9C58-1691D97E37DC}" type="presParOf" srcId="{AAF1AC2F-3957-4B35-8B49-4C4C15D2E318}" destId="{C8E4175A-7837-4970-B94B-93846CC8A053}" srcOrd="0" destOrd="0" presId="urn:microsoft.com/office/officeart/2008/layout/HexagonCluster"/>
    <dgm:cxn modelId="{0DE4BB15-65B9-4BA4-8394-FE7B260D79E2}" type="presParOf" srcId="{81A24D50-0414-4D69-8DEC-A4907B98890B}" destId="{8EC4F79A-CBE3-4FB7-83DF-29639D94481A}" srcOrd="9" destOrd="0" presId="urn:microsoft.com/office/officeart/2008/layout/HexagonCluster"/>
    <dgm:cxn modelId="{1BB28CC3-A51C-460D-AEA0-AD28ECCFE396}" type="presParOf" srcId="{8EC4F79A-CBE3-4FB7-83DF-29639D94481A}" destId="{8D7CB90F-AC56-4194-B95B-9162F724175D}" srcOrd="0" destOrd="0" presId="urn:microsoft.com/office/officeart/2008/layout/HexagonCluster"/>
    <dgm:cxn modelId="{87DA5C0F-F65F-41AE-8825-8EF914DD2E33}" type="presParOf" srcId="{81A24D50-0414-4D69-8DEC-A4907B98890B}" destId="{0984C78D-F3BB-448B-A349-C8C38AAF9428}" srcOrd="10" destOrd="0" presId="urn:microsoft.com/office/officeart/2008/layout/HexagonCluster"/>
    <dgm:cxn modelId="{AB1B2C8E-8BBE-4605-8413-64A7069DDD36}" type="presParOf" srcId="{0984C78D-F3BB-448B-A349-C8C38AAF9428}" destId="{9527070A-EF5C-4876-A47C-C6FA06AC48E5}" srcOrd="0" destOrd="0" presId="urn:microsoft.com/office/officeart/2008/layout/HexagonCluster"/>
    <dgm:cxn modelId="{0F69CCAE-07A5-4C11-860A-03A7C5DBE8CC}" type="presParOf" srcId="{81A24D50-0414-4D69-8DEC-A4907B98890B}" destId="{F245DEFC-F0F7-4C01-ABA4-4CCCB8D56CCC}" srcOrd="11" destOrd="0" presId="urn:microsoft.com/office/officeart/2008/layout/HexagonCluster"/>
    <dgm:cxn modelId="{0B8FFB86-E02F-46B0-B6A8-07F62A7F2640}" type="presParOf" srcId="{F245DEFC-F0F7-4C01-ABA4-4CCCB8D56CCC}" destId="{2BC24FC1-083E-437C-8D01-0E5831EFCE2E}" srcOrd="0" destOrd="0" presId="urn:microsoft.com/office/officeart/2008/layout/HexagonCluster"/>
    <dgm:cxn modelId="{C0609A4F-0C31-4CE9-85CF-0EC10CFD81F5}" type="presParOf" srcId="{81A24D50-0414-4D69-8DEC-A4907B98890B}" destId="{2D9FD3BB-D974-405D-9F65-6421495386E4}" srcOrd="12" destOrd="0" presId="urn:microsoft.com/office/officeart/2008/layout/HexagonCluster"/>
    <dgm:cxn modelId="{1BBC7230-1A2F-4C76-B490-DE848C1F2489}" type="presParOf" srcId="{2D9FD3BB-D974-405D-9F65-6421495386E4}" destId="{DE20733B-FC8A-4BB4-BBD3-567FCE947C00}" srcOrd="0" destOrd="0" presId="urn:microsoft.com/office/officeart/2008/layout/HexagonCluster"/>
    <dgm:cxn modelId="{F887407D-D6D2-44E7-BFB7-F9C4CCF760C4}" type="presParOf" srcId="{81A24D50-0414-4D69-8DEC-A4907B98890B}" destId="{1F33B18F-81F0-4355-81CC-87B9A007ACF0}" srcOrd="13" destOrd="0" presId="urn:microsoft.com/office/officeart/2008/layout/HexagonCluster"/>
    <dgm:cxn modelId="{C48E5CB1-B515-4D8E-89BE-5BACF1FB7425}" type="presParOf" srcId="{1F33B18F-81F0-4355-81CC-87B9A007ACF0}" destId="{7F0582AD-1B08-410F-8073-8F4FCE76EFDC}" srcOrd="0" destOrd="0" presId="urn:microsoft.com/office/officeart/2008/layout/HexagonCluster"/>
    <dgm:cxn modelId="{E6888B36-8004-4FCF-B4D8-5835615193F3}" type="presParOf" srcId="{81A24D50-0414-4D69-8DEC-A4907B98890B}" destId="{660638FD-CB8D-4948-8F09-96CAA0506B3C}" srcOrd="14" destOrd="0" presId="urn:microsoft.com/office/officeart/2008/layout/HexagonCluster"/>
    <dgm:cxn modelId="{97C98D1C-509E-444A-B9F4-3B9F418B86BD}" type="presParOf" srcId="{660638FD-CB8D-4948-8F09-96CAA0506B3C}" destId="{9414DA5F-5E49-4CDC-8DD3-FB1B5415DE67}" srcOrd="0" destOrd="0" presId="urn:microsoft.com/office/officeart/2008/layout/HexagonCluster"/>
    <dgm:cxn modelId="{86E110BE-8021-496D-821B-8A32089EA762}" type="presParOf" srcId="{81A24D50-0414-4D69-8DEC-A4907B98890B}" destId="{86891F1A-4EC6-4FB0-8475-D9A79FCD738A}" srcOrd="15" destOrd="0" presId="urn:microsoft.com/office/officeart/2008/layout/HexagonCluster"/>
    <dgm:cxn modelId="{97EDF33C-3DF2-4EDD-9D80-D0090C3D66CF}" type="presParOf" srcId="{86891F1A-4EC6-4FB0-8475-D9A79FCD738A}" destId="{ADE6E80F-6FFC-46FE-8E44-861C21BFD0C4}" srcOrd="0" destOrd="0" presId="urn:microsoft.com/office/officeart/2008/layout/HexagonCluster"/>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CE24F-977C-478C-9601-8F134155CE63}">
      <dsp:nvSpPr>
        <dsp:cNvPr id="0" name=""/>
        <dsp:cNvSpPr/>
      </dsp:nvSpPr>
      <dsp:spPr>
        <a:xfrm>
          <a:off x="940004" y="1930808"/>
          <a:ext cx="1107322" cy="950508"/>
        </a:xfrm>
        <a:prstGeom prst="hexagon">
          <a:avLst>
            <a:gd name="adj" fmla="val 25000"/>
            <a:gd name="vf" fmla="val 115470"/>
          </a:avLst>
        </a:prstGeom>
        <a:solidFill>
          <a:schemeClr val="bg1">
            <a:alpha val="2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914400" rtl="0" eaLnBrk="1" fontAlgn="base" latinLnBrk="1" hangingPunct="1">
            <a:lnSpc>
              <a:spcPct val="90000"/>
            </a:lnSpc>
            <a:spcBef>
              <a:spcPct val="0"/>
            </a:spcBef>
            <a:spcAft>
              <a:spcPct val="0"/>
            </a:spcAft>
            <a:buNone/>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02</a:t>
          </a:r>
          <a:endParaRPr kumimoji="1" lang="zh-CN" altLang="en-US" sz="1500" b="1" i="1" kern="1200" dirty="0">
            <a:solidFill>
              <a:schemeClr val="bg1"/>
            </a:solidFill>
            <a:latin typeface="Times New Roman" panose="02020603050405020304" pitchFamily="18" charset="0"/>
            <a:ea typeface="微软雅黑" pitchFamily="34" charset="-122"/>
            <a:cs typeface="Times New Roman" panose="02020603050405020304" pitchFamily="18" charset="0"/>
          </a:endParaRPr>
        </a:p>
      </dsp:txBody>
      <dsp:txXfrm>
        <a:off x="1111490" y="2078009"/>
        <a:ext cx="764350" cy="656106"/>
      </dsp:txXfrm>
    </dsp:sp>
    <dsp:sp modelId="{50F8BC9E-B915-4559-8099-FF8724D0FBB2}">
      <dsp:nvSpPr>
        <dsp:cNvPr id="0" name=""/>
        <dsp:cNvSpPr/>
      </dsp:nvSpPr>
      <dsp:spPr>
        <a:xfrm>
          <a:off x="974638" y="2350830"/>
          <a:ext cx="129268" cy="11147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CE6F8B-8371-41C5-A52C-7BF60B95A5D6}">
      <dsp:nvSpPr>
        <dsp:cNvPr id="0" name=""/>
        <dsp:cNvSpPr/>
      </dsp:nvSpPr>
      <dsp:spPr>
        <a:xfrm>
          <a:off x="0" y="1414129"/>
          <a:ext cx="1107322" cy="950508"/>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8AA61C-AE5C-4FAA-AB96-990EBDE9FE94}">
      <dsp:nvSpPr>
        <dsp:cNvPr id="0" name=""/>
        <dsp:cNvSpPr/>
      </dsp:nvSpPr>
      <dsp:spPr>
        <a:xfrm>
          <a:off x="749759" y="2232832"/>
          <a:ext cx="129268" cy="111470"/>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2D11336-22EE-40AA-82C4-484E9EF99D24}">
      <dsp:nvSpPr>
        <dsp:cNvPr id="0" name=""/>
        <dsp:cNvSpPr/>
      </dsp:nvSpPr>
      <dsp:spPr>
        <a:xfrm>
          <a:off x="1879032" y="1406849"/>
          <a:ext cx="1107322" cy="950508"/>
        </a:xfrm>
        <a:prstGeom prst="hexagon">
          <a:avLst>
            <a:gd name="adj" fmla="val 25000"/>
            <a:gd name="vf" fmla="val 115470"/>
          </a:avLst>
        </a:prstGeom>
        <a:solidFill>
          <a:schemeClr val="bg1">
            <a:alpha val="2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914400" rtl="0" eaLnBrk="1" fontAlgn="base" latinLnBrk="1" hangingPunct="1">
            <a:lnSpc>
              <a:spcPct val="90000"/>
            </a:lnSpc>
            <a:spcBef>
              <a:spcPct val="0"/>
            </a:spcBef>
            <a:spcAft>
              <a:spcPct val="0"/>
            </a:spcAft>
            <a:buNone/>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03</a:t>
          </a:r>
          <a:endParaRPr kumimoji="1" lang="zh-CN" altLang="en-US" sz="1500" b="1" i="1" kern="1200" dirty="0">
            <a:solidFill>
              <a:schemeClr val="bg1"/>
            </a:solidFill>
            <a:latin typeface="Times New Roman" panose="02020603050405020304" pitchFamily="18" charset="0"/>
            <a:ea typeface="微软雅黑" pitchFamily="34" charset="-122"/>
            <a:cs typeface="Times New Roman" panose="02020603050405020304" pitchFamily="18" charset="0"/>
          </a:endParaRPr>
        </a:p>
      </dsp:txBody>
      <dsp:txXfrm>
        <a:off x="2050518" y="1554050"/>
        <a:ext cx="764350" cy="656106"/>
      </dsp:txXfrm>
    </dsp:sp>
    <dsp:sp modelId="{AF4D9785-2AD1-4A55-8486-2575532FA688}">
      <dsp:nvSpPr>
        <dsp:cNvPr id="0" name=""/>
        <dsp:cNvSpPr/>
      </dsp:nvSpPr>
      <dsp:spPr>
        <a:xfrm>
          <a:off x="2637572" y="2224547"/>
          <a:ext cx="129268" cy="11147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227293-F99B-464F-BF58-92BB8F12AF9C}">
      <dsp:nvSpPr>
        <dsp:cNvPr id="0" name=""/>
        <dsp:cNvSpPr/>
      </dsp:nvSpPr>
      <dsp:spPr>
        <a:xfrm>
          <a:off x="2822939" y="1929302"/>
          <a:ext cx="1107322" cy="950508"/>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F237F1F-E144-4F38-AAAC-431A7F6CE162}">
      <dsp:nvSpPr>
        <dsp:cNvPr id="0" name=""/>
        <dsp:cNvSpPr/>
      </dsp:nvSpPr>
      <dsp:spPr>
        <a:xfrm>
          <a:off x="2848305" y="2355098"/>
          <a:ext cx="129268" cy="111470"/>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8E4175A-7837-4970-B94B-93846CC8A053}">
      <dsp:nvSpPr>
        <dsp:cNvPr id="0" name=""/>
        <dsp:cNvSpPr/>
      </dsp:nvSpPr>
      <dsp:spPr>
        <a:xfrm>
          <a:off x="940004" y="894689"/>
          <a:ext cx="1107322" cy="950508"/>
        </a:xfrm>
        <a:prstGeom prst="hexagon">
          <a:avLst>
            <a:gd name="adj" fmla="val 25000"/>
            <a:gd name="vf" fmla="val 115470"/>
          </a:avLst>
        </a:prstGeom>
        <a:solidFill>
          <a:schemeClr val="bg1">
            <a:alpha val="2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914400" rtl="0" eaLnBrk="1" fontAlgn="base" latinLnBrk="1" hangingPunct="1">
            <a:lnSpc>
              <a:spcPct val="90000"/>
            </a:lnSpc>
            <a:spcBef>
              <a:spcPct val="0"/>
            </a:spcBef>
            <a:spcAft>
              <a:spcPct val="0"/>
            </a:spcAft>
            <a:buNone/>
          </a:pPr>
          <a:r>
            <a:rPr lang="en-US" altLang="zh-CN" sz="1500" b="1" i="1" kern="1200" dirty="0">
              <a:solidFill>
                <a:schemeClr val="bg1">
                  <a:lumMod val="95000"/>
                </a:schemeClr>
              </a:solidFill>
              <a:latin typeface="Times New Roman" panose="02020603050405020304" pitchFamily="18" charset="0"/>
              <a:cs typeface="Times New Roman" panose="02020603050405020304" pitchFamily="18" charset="0"/>
            </a:rPr>
            <a:t>PART 01</a:t>
          </a:r>
          <a:endParaRPr kumimoji="1" lang="zh-CN" altLang="en-US" sz="1500" b="1" i="1" kern="1200" dirty="0">
            <a:solidFill>
              <a:schemeClr val="bg1">
                <a:lumMod val="95000"/>
              </a:schemeClr>
            </a:solidFill>
            <a:latin typeface="Times New Roman" panose="02020603050405020304" pitchFamily="18" charset="0"/>
            <a:ea typeface="微软雅黑" pitchFamily="34" charset="-122"/>
            <a:cs typeface="Times New Roman" panose="02020603050405020304" pitchFamily="18" charset="0"/>
          </a:endParaRPr>
        </a:p>
      </dsp:txBody>
      <dsp:txXfrm>
        <a:off x="1111490" y="1041890"/>
        <a:ext cx="764350" cy="656106"/>
      </dsp:txXfrm>
    </dsp:sp>
    <dsp:sp modelId="{8D7CB90F-AC56-4194-B95B-9162F724175D}">
      <dsp:nvSpPr>
        <dsp:cNvPr id="0" name=""/>
        <dsp:cNvSpPr/>
      </dsp:nvSpPr>
      <dsp:spPr>
        <a:xfrm>
          <a:off x="1693666" y="914272"/>
          <a:ext cx="129268" cy="11147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27070A-EF5C-4876-A47C-C6FA06AC48E5}">
      <dsp:nvSpPr>
        <dsp:cNvPr id="0" name=""/>
        <dsp:cNvSpPr/>
      </dsp:nvSpPr>
      <dsp:spPr>
        <a:xfrm>
          <a:off x="1879032" y="370729"/>
          <a:ext cx="1107322" cy="950508"/>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BC24FC1-083E-437C-8D01-0E5831EFCE2E}">
      <dsp:nvSpPr>
        <dsp:cNvPr id="0" name=""/>
        <dsp:cNvSpPr/>
      </dsp:nvSpPr>
      <dsp:spPr>
        <a:xfrm>
          <a:off x="1904398" y="792006"/>
          <a:ext cx="129268" cy="111470"/>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E20733B-FC8A-4BB4-BBD3-567FCE947C00}">
      <dsp:nvSpPr>
        <dsp:cNvPr id="0" name=""/>
        <dsp:cNvSpPr/>
      </dsp:nvSpPr>
      <dsp:spPr>
        <a:xfrm>
          <a:off x="2822939" y="893183"/>
          <a:ext cx="1107322" cy="950508"/>
        </a:xfrm>
        <a:prstGeom prst="hexagon">
          <a:avLst>
            <a:gd name="adj" fmla="val 25000"/>
            <a:gd name="vf" fmla="val 115470"/>
          </a:avLst>
        </a:prstGeom>
        <a:solidFill>
          <a:schemeClr val="bg1">
            <a:alpha val="2000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9050" rIns="0" bIns="19050" numCol="1" spcCol="1270" anchor="ctr" anchorCtr="0">
          <a:noAutofit/>
        </a:bodyPr>
        <a:lstStyle/>
        <a:p>
          <a:pPr marL="0" lvl="0" indent="0" algn="ctr" defTabSz="666750">
            <a:lnSpc>
              <a:spcPct val="90000"/>
            </a:lnSpc>
            <a:spcBef>
              <a:spcPct val="0"/>
            </a:spcBef>
            <a:spcAft>
              <a:spcPct val="35000"/>
            </a:spcAft>
            <a:buNone/>
          </a:pPr>
          <a:r>
            <a:rPr lang="en-US" altLang="zh-CN" sz="1500" b="1" i="1" kern="1200" dirty="0">
              <a:latin typeface="Times New Roman" panose="02020603050405020304" pitchFamily="18" charset="0"/>
              <a:cs typeface="Times New Roman" panose="02020603050405020304" pitchFamily="18" charset="0"/>
            </a:rPr>
            <a:t>PART 04</a:t>
          </a:r>
          <a:endParaRPr lang="zh-CN" altLang="en-US" sz="1500" b="1" i="1" kern="1200" dirty="0">
            <a:latin typeface="Times New Roman" panose="02020603050405020304" pitchFamily="18" charset="0"/>
            <a:cs typeface="Times New Roman" panose="02020603050405020304" pitchFamily="18" charset="0"/>
          </a:endParaRPr>
        </a:p>
      </dsp:txBody>
      <dsp:txXfrm>
        <a:off x="2994425" y="1040384"/>
        <a:ext cx="764350" cy="656106"/>
      </dsp:txXfrm>
    </dsp:sp>
    <dsp:sp modelId="{7F0582AD-1B08-410F-8073-8F4FCE76EFDC}">
      <dsp:nvSpPr>
        <dsp:cNvPr id="0" name=""/>
        <dsp:cNvSpPr/>
      </dsp:nvSpPr>
      <dsp:spPr>
        <a:xfrm>
          <a:off x="3775139" y="1312702"/>
          <a:ext cx="129268" cy="111470"/>
        </a:xfrm>
        <a:prstGeom prst="hexagon">
          <a:avLst>
            <a:gd name="adj" fmla="val 25000"/>
            <a:gd name="vf" fmla="val 11547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14DA5F-5E49-4CDC-8DD3-FB1B5415DE67}">
      <dsp:nvSpPr>
        <dsp:cNvPr id="0" name=""/>
        <dsp:cNvSpPr/>
      </dsp:nvSpPr>
      <dsp:spPr>
        <a:xfrm>
          <a:off x="3770748" y="1415636"/>
          <a:ext cx="1107322" cy="950508"/>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DE6E80F-6FFC-46FE-8E44-861C21BFD0C4}">
      <dsp:nvSpPr>
        <dsp:cNvPr id="0" name=""/>
        <dsp:cNvSpPr/>
      </dsp:nvSpPr>
      <dsp:spPr>
        <a:xfrm>
          <a:off x="3994164" y="1432457"/>
          <a:ext cx="129268" cy="111470"/>
        </a:xfrm>
        <a:prstGeom prst="hexagon">
          <a:avLst>
            <a:gd name="adj" fmla="val 25000"/>
            <a:gd name="vf" fmla="val 11547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2A341-38B8-4316-8EED-D6104B937322}"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FD11A-F15D-4863-A12F-4EA7940144DE}" type="slidenum">
              <a:rPr lang="zh-CN" altLang="en-US" smtClean="0"/>
              <a:t>‹#›</a:t>
            </a:fld>
            <a:endParaRPr lang="zh-CN" altLang="en-US"/>
          </a:p>
        </p:txBody>
      </p:sp>
    </p:spTree>
    <p:extLst>
      <p:ext uri="{BB962C8B-B14F-4D97-AF65-F5344CB8AC3E}">
        <p14:creationId xmlns:p14="http://schemas.microsoft.com/office/powerpoint/2010/main" val="254987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1FD11A-F15D-4863-A12F-4EA7940144DE}" type="slidenum">
              <a:rPr lang="zh-CN" altLang="en-US" smtClean="0"/>
              <a:t>8</a:t>
            </a:fld>
            <a:endParaRPr lang="zh-CN" altLang="en-US"/>
          </a:p>
        </p:txBody>
      </p:sp>
    </p:spTree>
    <p:extLst>
      <p:ext uri="{BB962C8B-B14F-4D97-AF65-F5344CB8AC3E}">
        <p14:creationId xmlns:p14="http://schemas.microsoft.com/office/powerpoint/2010/main" val="209744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288717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3258261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54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92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3575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315405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255620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303378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368352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96021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425034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D78630-EDF1-4FF3-BAAF-80B3C9E88DCD}"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6D3EE5-E3B7-4BCA-A837-EDBE1C9139AA}" type="slidenum">
              <a:rPr lang="zh-CN" altLang="en-US" smtClean="0"/>
              <a:t>‹#›</a:t>
            </a:fld>
            <a:endParaRPr lang="zh-CN" altLang="en-US"/>
          </a:p>
        </p:txBody>
      </p:sp>
    </p:spTree>
    <p:extLst>
      <p:ext uri="{BB962C8B-B14F-4D97-AF65-F5344CB8AC3E}">
        <p14:creationId xmlns:p14="http://schemas.microsoft.com/office/powerpoint/2010/main" val="141349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7/12/2023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8C50440D-B193-BC5D-5026-31CE2928428A}"/>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1764"/>
          <a:stretch/>
        </p:blipFill>
        <p:spPr>
          <a:xfrm>
            <a:off x="0" y="-16042"/>
            <a:ext cx="9144000" cy="6874042"/>
          </a:xfrm>
          <a:prstGeom prst="rect">
            <a:avLst/>
          </a:prstGeom>
        </p:spPr>
      </p:pic>
    </p:spTree>
    <p:extLst>
      <p:ext uri="{BB962C8B-B14F-4D97-AF65-F5344CB8AC3E}">
        <p14:creationId xmlns:p14="http://schemas.microsoft.com/office/powerpoint/2010/main" val="39167483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2619" y="2119526"/>
            <a:ext cx="7525565" cy="1000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bg1"/>
                </a:solidFill>
                <a:latin typeface="宋体" panose="02010600030101010101" pitchFamily="2" charset="-122"/>
                <a:ea typeface="宋体" panose="02010600030101010101" pitchFamily="2" charset="-122"/>
              </a:rPr>
              <a:t>伐谋</a:t>
            </a:r>
            <a:r>
              <a:rPr lang="en-US" altLang="zh-CN" sz="3600" dirty="0">
                <a:solidFill>
                  <a:schemeClr val="bg1"/>
                </a:solidFill>
                <a:latin typeface="宋体" panose="02010600030101010101" pitchFamily="2" charset="-122"/>
                <a:ea typeface="宋体" panose="02010600030101010101" pitchFamily="2" charset="-122"/>
              </a:rPr>
              <a:t>·</a:t>
            </a:r>
            <a:r>
              <a:rPr lang="zh-CN" altLang="en-US" sz="3600" dirty="0">
                <a:solidFill>
                  <a:schemeClr val="bg1"/>
                </a:solidFill>
                <a:latin typeface="宋体" panose="02010600030101010101" pitchFamily="2" charset="-122"/>
                <a:ea typeface="宋体" panose="02010600030101010101" pitchFamily="2" charset="-122"/>
              </a:rPr>
              <a:t>可预见威胁：</a:t>
            </a:r>
            <a:r>
              <a:rPr lang="en-US" altLang="zh-CN" sz="3600" dirty="0">
                <a:solidFill>
                  <a:schemeClr val="bg1"/>
                </a:solidFill>
                <a:latin typeface="宋体" panose="02010600030101010101" pitchFamily="2" charset="-122"/>
                <a:ea typeface="宋体" panose="02010600030101010101" pitchFamily="2" charset="-122"/>
                <a:cs typeface="Times New Roman" panose="02020603050405020304" pitchFamily="18" charset="0"/>
              </a:rPr>
              <a:t>GPT</a:t>
            </a:r>
            <a:r>
              <a:rPr lang="zh-CN" altLang="en-US" sz="3600" dirty="0">
                <a:solidFill>
                  <a:schemeClr val="bg1"/>
                </a:solidFill>
                <a:latin typeface="宋体" panose="02010600030101010101" pitchFamily="2" charset="-122"/>
                <a:ea typeface="宋体" panose="02010600030101010101" pitchFamily="2" charset="-122"/>
              </a:rPr>
              <a:t>类技术或牵引负面舆情态势恶化</a:t>
            </a:r>
          </a:p>
        </p:txBody>
      </p:sp>
      <p:sp>
        <p:nvSpPr>
          <p:cNvPr id="13" name="任意多边形 12"/>
          <p:cNvSpPr/>
          <p:nvPr/>
        </p:nvSpPr>
        <p:spPr>
          <a:xfrm flipV="1">
            <a:off x="0" y="4692169"/>
            <a:ext cx="9144000" cy="1322901"/>
          </a:xfrm>
          <a:custGeom>
            <a:avLst/>
            <a:gdLst>
              <a:gd name="connsiteX0" fmla="*/ 0 w 12192000"/>
              <a:gd name="connsiteY0" fmla="*/ 1756611 h 1756611"/>
              <a:gd name="connsiteX1" fmla="*/ 5860210 w 12192000"/>
              <a:gd name="connsiteY1" fmla="*/ 1756611 h 1756611"/>
              <a:gd name="connsiteX2" fmla="*/ 6096001 w 12192000"/>
              <a:gd name="connsiteY2" fmla="*/ 1350075 h 1756611"/>
              <a:gd name="connsiteX3" fmla="*/ 6331792 w 12192000"/>
              <a:gd name="connsiteY3" fmla="*/ 1756611 h 1756611"/>
              <a:gd name="connsiteX4" fmla="*/ 12192000 w 12192000"/>
              <a:gd name="connsiteY4" fmla="*/ 1756611 h 1756611"/>
              <a:gd name="connsiteX5" fmla="*/ 12192000 w 12192000"/>
              <a:gd name="connsiteY5" fmla="*/ 0 h 1756611"/>
              <a:gd name="connsiteX6" fmla="*/ 0 w 12192000"/>
              <a:gd name="connsiteY6" fmla="*/ 0 h 1756611"/>
              <a:gd name="connsiteX7" fmla="*/ 0 w 12192000"/>
              <a:gd name="connsiteY7" fmla="*/ 1756611 h 175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756611">
                <a:moveTo>
                  <a:pt x="0" y="1756611"/>
                </a:moveTo>
                <a:lnTo>
                  <a:pt x="5860210" y="1756611"/>
                </a:lnTo>
                <a:lnTo>
                  <a:pt x="6096001" y="1350075"/>
                </a:lnTo>
                <a:lnTo>
                  <a:pt x="6331792" y="1756611"/>
                </a:lnTo>
                <a:lnTo>
                  <a:pt x="12192000" y="1756611"/>
                </a:lnTo>
                <a:lnTo>
                  <a:pt x="12192000" y="0"/>
                </a:lnTo>
                <a:lnTo>
                  <a:pt x="0" y="0"/>
                </a:lnTo>
                <a:lnTo>
                  <a:pt x="0" y="1756611"/>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16" name="矩形 15"/>
          <p:cNvSpPr/>
          <p:nvPr/>
        </p:nvSpPr>
        <p:spPr>
          <a:xfrm>
            <a:off x="2036380" y="4749465"/>
            <a:ext cx="5384564" cy="413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宋体" panose="02010600030101010101" pitchFamily="2" charset="-122"/>
                <a:ea typeface="宋体" panose="02010600030101010101" pitchFamily="2" charset="-122"/>
              </a:rPr>
              <a:t>报告人：</a:t>
            </a:r>
            <a:r>
              <a:rPr lang="zh-CN" altLang="en-US" sz="2000" dirty="0">
                <a:solidFill>
                  <a:schemeClr val="bg1"/>
                </a:solidFill>
                <a:latin typeface="宋体" panose="02010600030101010101" pitchFamily="2" charset="-122"/>
                <a:ea typeface="宋体" panose="02010600030101010101" pitchFamily="2" charset="-122"/>
              </a:rPr>
              <a:t>王帅</a:t>
            </a:r>
            <a:endParaRPr lang="en-US" altLang="zh-CN" sz="2000" dirty="0">
              <a:solidFill>
                <a:schemeClr val="bg1"/>
              </a:solidFill>
              <a:latin typeface="宋体" panose="02010600030101010101" pitchFamily="2" charset="-122"/>
              <a:ea typeface="宋体" panose="02010600030101010101" pitchFamily="2" charset="-122"/>
            </a:endParaRPr>
          </a:p>
          <a:p>
            <a:pPr algn="ctr"/>
            <a:r>
              <a:rPr lang="zh-CN" altLang="en-US" sz="2000" dirty="0">
                <a:solidFill>
                  <a:schemeClr val="bg1"/>
                </a:solidFill>
                <a:latin typeface="宋体" panose="02010600030101010101" pitchFamily="2" charset="-122"/>
                <a:ea typeface="宋体" panose="02010600030101010101" pitchFamily="2" charset="-122"/>
              </a:rPr>
              <a:t>            </a:t>
            </a:r>
            <a:endParaRPr lang="en-US" altLang="zh-CN" sz="2000" dirty="0">
              <a:solidFill>
                <a:schemeClr val="bg1"/>
              </a:solidFill>
              <a:latin typeface="宋体" panose="02010600030101010101" pitchFamily="2" charset="-122"/>
              <a:ea typeface="宋体" panose="02010600030101010101" pitchFamily="2" charset="-122"/>
            </a:endParaRPr>
          </a:p>
          <a:p>
            <a:pPr algn="ctr"/>
            <a:r>
              <a:rPr lang="zh-CN" altLang="en-US" sz="2000" b="1" dirty="0">
                <a:solidFill>
                  <a:schemeClr val="bg1"/>
                </a:solidFill>
                <a:latin typeface="宋体" panose="02010600030101010101" pitchFamily="2" charset="-122"/>
                <a:ea typeface="宋体" panose="02010600030101010101" pitchFamily="2" charset="-122"/>
              </a:rPr>
              <a:t>导   师 ：</a:t>
            </a:r>
            <a:r>
              <a:rPr lang="zh-CN" altLang="en-US" sz="2000" dirty="0">
                <a:solidFill>
                  <a:schemeClr val="bg1"/>
                </a:solidFill>
                <a:latin typeface="宋体" panose="02010600030101010101" pitchFamily="2" charset="-122"/>
                <a:ea typeface="宋体" panose="02010600030101010101" pitchFamily="2" charset="-122"/>
              </a:rPr>
              <a:t>周林兴教授</a:t>
            </a:r>
            <a:endParaRPr lang="en-US" altLang="zh-CN" sz="2000" dirty="0">
              <a:solidFill>
                <a:schemeClr val="bg1"/>
              </a:solidFill>
              <a:latin typeface="宋体" panose="02010600030101010101" pitchFamily="2" charset="-122"/>
              <a:ea typeface="宋体" panose="02010600030101010101" pitchFamily="2" charset="-122"/>
            </a:endParaRPr>
          </a:p>
          <a:p>
            <a:pPr algn="ctr"/>
            <a:endParaRPr lang="en-US" altLang="zh-CN" sz="2000" dirty="0">
              <a:solidFill>
                <a:schemeClr val="bg1"/>
              </a:solidFill>
              <a:latin typeface="宋体" panose="02010600030101010101" pitchFamily="2" charset="-122"/>
              <a:ea typeface="宋体" panose="02010600030101010101" pitchFamily="2" charset="-122"/>
            </a:endParaRPr>
          </a:p>
          <a:p>
            <a:pPr algn="ctr"/>
            <a:r>
              <a:rPr lang="zh-CN" altLang="en-US" sz="2000" b="1" dirty="0">
                <a:solidFill>
                  <a:schemeClr val="bg1"/>
                </a:solidFill>
                <a:latin typeface="宋体" panose="02010600030101010101" pitchFamily="2" charset="-122"/>
                <a:ea typeface="宋体" panose="02010600030101010101" pitchFamily="2" charset="-122"/>
              </a:rPr>
              <a:t>单   位 ：</a:t>
            </a:r>
            <a:r>
              <a:rPr lang="zh-CN" altLang="en-US" sz="2000" dirty="0">
                <a:solidFill>
                  <a:schemeClr val="bg1"/>
                </a:solidFill>
                <a:latin typeface="宋体" panose="02010600030101010101" pitchFamily="2" charset="-122"/>
                <a:ea typeface="宋体" panose="02010600030101010101" pitchFamily="2" charset="-122"/>
              </a:rPr>
              <a:t>上海大学文化遗产与信息管理学院</a:t>
            </a:r>
            <a:endParaRPr lang="en-US" altLang="zh-CN" sz="2000" dirty="0">
              <a:solidFill>
                <a:schemeClr val="bg1"/>
              </a:solidFill>
              <a:latin typeface="宋体" panose="02010600030101010101" pitchFamily="2" charset="-122"/>
              <a:ea typeface="宋体" panose="02010600030101010101" pitchFamily="2" charset="-122"/>
            </a:endParaRPr>
          </a:p>
          <a:p>
            <a:endParaRPr lang="en-US" altLang="zh-CN" sz="2000" dirty="0">
              <a:solidFill>
                <a:schemeClr val="bg1"/>
              </a:solidFill>
              <a:latin typeface="宋体" panose="02010600030101010101" pitchFamily="2" charset="-122"/>
              <a:ea typeface="宋体" panose="02010600030101010101" pitchFamily="2" charset="-122"/>
            </a:endParaRPr>
          </a:p>
          <a:p>
            <a:endParaRPr lang="en-US" altLang="zh-CN" sz="2000" dirty="0">
              <a:solidFill>
                <a:schemeClr val="bg1"/>
              </a:solidFill>
              <a:latin typeface="宋体" panose="02010600030101010101" pitchFamily="2" charset="-122"/>
              <a:ea typeface="宋体" panose="02010600030101010101" pitchFamily="2" charset="-122"/>
            </a:endParaRPr>
          </a:p>
          <a:p>
            <a:r>
              <a:rPr lang="zh-CN" altLang="en-US" sz="1600" dirty="0">
                <a:solidFill>
                  <a:schemeClr val="bg1"/>
                </a:solidFill>
                <a:latin typeface="宋体" panose="02010600030101010101" pitchFamily="2" charset="-122"/>
                <a:ea typeface="宋体" panose="02010600030101010101" pitchFamily="2" charset="-122"/>
              </a:rPr>
              <a:t>      </a:t>
            </a:r>
          </a:p>
        </p:txBody>
      </p:sp>
      <p:pic>
        <p:nvPicPr>
          <p:cNvPr id="9" name="图片 8">
            <a:extLst>
              <a:ext uri="{FF2B5EF4-FFF2-40B4-BE49-F238E27FC236}">
                <a16:creationId xmlns:a16="http://schemas.microsoft.com/office/drawing/2014/main" id="{0BAC1A94-6D50-9055-BDA5-71525D2EAF95}"/>
              </a:ext>
            </a:extLst>
          </p:cNvPr>
          <p:cNvPicPr>
            <a:picLocks noChangeAspect="1"/>
          </p:cNvPicPr>
          <p:nvPr/>
        </p:nvPicPr>
        <p:blipFill>
          <a:blip r:embed="rId2" cstate="print">
            <a:duotone>
              <a:schemeClr val="accent5">
                <a:shade val="45000"/>
                <a:satMod val="135000"/>
              </a:schemeClr>
              <a:prstClr val="white"/>
            </a:duotone>
            <a:extLst>
              <a:ext uri="{BEBA8EAE-BF5A-486C-A8C5-ECC9F3942E4B}">
                <a14:imgProps xmlns:a14="http://schemas.microsoft.com/office/drawing/2010/main">
                  <a14:imgLayer r:embed="rId3">
                    <a14:imgEffect>
                      <a14:artisticCrisscrossEtching/>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954"/>
            <a:ext cx="2476870" cy="117398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40654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86225" y="427364"/>
            <a:ext cx="4310795"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Presentation of empirical results</a:t>
            </a:r>
          </a:p>
        </p:txBody>
      </p:sp>
      <p:grpSp>
        <p:nvGrpSpPr>
          <p:cNvPr id="25" name="组合 24"/>
          <p:cNvGrpSpPr>
            <a:grpSpLocks noChangeAspect="1"/>
          </p:cNvGrpSpPr>
          <p:nvPr/>
        </p:nvGrpSpPr>
        <p:grpSpPr>
          <a:xfrm>
            <a:off x="91665" y="69869"/>
            <a:ext cx="614816" cy="618640"/>
            <a:chOff x="-258838" y="1348444"/>
            <a:chExt cx="4826026" cy="4856059"/>
          </a:xfrm>
        </p:grpSpPr>
        <p:sp>
          <p:nvSpPr>
            <p:cNvPr id="26" name="任意多边形 25"/>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任意多边形 26"/>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任意多边形 27"/>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139015" y="134746"/>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3.1</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3"/>
          <p:cNvSpPr>
            <a:spLocks noChangeArrowheads="1"/>
          </p:cNvSpPr>
          <p:nvPr/>
        </p:nvSpPr>
        <p:spPr bwMode="auto">
          <a:xfrm>
            <a:off x="790784" y="93315"/>
            <a:ext cx="198514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实证结果呈现</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îṡḻîdè">
            <a:extLst>
              <a:ext uri="{FF2B5EF4-FFF2-40B4-BE49-F238E27FC236}">
                <a16:creationId xmlns:a16="http://schemas.microsoft.com/office/drawing/2014/main" id="{89E004F7-6559-95EE-AC49-93455622103C}"/>
              </a:ext>
            </a:extLst>
          </p:cNvPr>
          <p:cNvSpPr/>
          <p:nvPr/>
        </p:nvSpPr>
        <p:spPr>
          <a:xfrm>
            <a:off x="2775929" y="1237906"/>
            <a:ext cx="2591081" cy="368268"/>
          </a:xfrm>
          <a:prstGeom prst="rect">
            <a:avLst/>
          </a:prstGeom>
          <a:noFill/>
          <a:ln w="25400">
            <a:noFill/>
          </a:ln>
        </p:spPr>
        <p:txBody>
          <a:bodyPr wrap="none" lIns="67500" tIns="35100" rIns="67500" bIns="35100" anchor="b">
            <a:noAutofit/>
          </a:bodyPr>
          <a:lstStyle/>
          <a:p>
            <a:pPr defTabSz="685800">
              <a:spcBef>
                <a:spcPct val="0"/>
              </a:spcBef>
              <a:defRPr/>
            </a:pPr>
            <a:r>
              <a:rPr lang="zh-CN" altLang="en-US" sz="3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负面舆情恶化态势</a:t>
            </a:r>
          </a:p>
        </p:txBody>
      </p:sp>
      <p:pic>
        <p:nvPicPr>
          <p:cNvPr id="6" name="图片 5">
            <a:extLst>
              <a:ext uri="{FF2B5EF4-FFF2-40B4-BE49-F238E27FC236}">
                <a16:creationId xmlns:a16="http://schemas.microsoft.com/office/drawing/2014/main" id="{1A8E60F9-476E-4A3E-8B6C-283B6D7C310D}"/>
              </a:ext>
            </a:extLst>
          </p:cNvPr>
          <p:cNvPicPr>
            <a:picLocks noChangeAspect="1"/>
          </p:cNvPicPr>
          <p:nvPr/>
        </p:nvPicPr>
        <p:blipFill>
          <a:blip r:embed="rId2"/>
          <a:stretch>
            <a:fillRect/>
          </a:stretch>
        </p:blipFill>
        <p:spPr>
          <a:xfrm>
            <a:off x="384695" y="1708147"/>
            <a:ext cx="8374610" cy="3441706"/>
          </a:xfrm>
          <a:prstGeom prst="rect">
            <a:avLst/>
          </a:prstGeom>
        </p:spPr>
      </p:pic>
      <p:sp>
        <p:nvSpPr>
          <p:cNvPr id="8" name="文本框 7">
            <a:extLst>
              <a:ext uri="{FF2B5EF4-FFF2-40B4-BE49-F238E27FC236}">
                <a16:creationId xmlns:a16="http://schemas.microsoft.com/office/drawing/2014/main" id="{37C3D2FD-F929-74DB-F35F-73E4590A4C38}"/>
              </a:ext>
            </a:extLst>
          </p:cNvPr>
          <p:cNvSpPr txBox="1"/>
          <p:nvPr/>
        </p:nvSpPr>
        <p:spPr>
          <a:xfrm>
            <a:off x="333445" y="5251826"/>
            <a:ext cx="8810555" cy="1471428"/>
          </a:xfrm>
          <a:prstGeom prst="rect">
            <a:avLst/>
          </a:prstGeom>
          <a:noFill/>
        </p:spPr>
        <p:txBody>
          <a:bodyPr wrap="square">
            <a:spAutoFit/>
          </a:bodyPr>
          <a:lstStyle/>
          <a:p>
            <a:pPr marL="214313" indent="-214313">
              <a:lnSpc>
                <a:spcPct val="120000"/>
              </a:lnSpc>
              <a:buFont typeface="Wingdings" panose="05000000000000000000" pitchFamily="2" charset="2"/>
              <a:buChar char="Ø"/>
            </a:pPr>
            <a:r>
              <a:rPr lang="zh-CN" altLang="en-US" sz="19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左图概况表明</a:t>
            </a:r>
            <a:r>
              <a:rPr lang="en-US" altLang="zh-CN" sz="19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9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Gab社区关于反女权主义舆情总体上可以分为4大类</a:t>
            </a:r>
            <a:r>
              <a:rPr lang="zh-CN" altLang="en-US" sz="19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，分别是：（1）仇视女权；（2）形象妖魔化；（3）宣扬女权消费主义；（4）去政治化。</a:t>
            </a:r>
            <a:endParaRPr lang="en-US" altLang="zh-CN" sz="19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14313" indent="-214313">
              <a:lnSpc>
                <a:spcPct val="120000"/>
              </a:lnSpc>
              <a:buFont typeface="Wingdings" panose="05000000000000000000" pitchFamily="2" charset="2"/>
              <a:buChar char="Ø"/>
            </a:pPr>
            <a:r>
              <a:rPr lang="zh-CN" altLang="en-US" sz="19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右图态势恶化趋势表明：负面舆情恶化态势在整个区间过程都出现了明显上涨水平，证实反女权言论繁多、意识形态对撞较为激烈，有条件开展进一步分析。</a:t>
            </a:r>
          </a:p>
        </p:txBody>
      </p:sp>
    </p:spTree>
    <p:extLst>
      <p:ext uri="{BB962C8B-B14F-4D97-AF65-F5344CB8AC3E}">
        <p14:creationId xmlns:p14="http://schemas.microsoft.com/office/powerpoint/2010/main" val="221548933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76496" y="333381"/>
            <a:ext cx="4310795"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Presentation of empirical results</a:t>
            </a:r>
          </a:p>
        </p:txBody>
      </p:sp>
      <p:grpSp>
        <p:nvGrpSpPr>
          <p:cNvPr id="25" name="组合 24"/>
          <p:cNvGrpSpPr>
            <a:grpSpLocks noChangeAspect="1"/>
          </p:cNvGrpSpPr>
          <p:nvPr/>
        </p:nvGrpSpPr>
        <p:grpSpPr>
          <a:xfrm>
            <a:off x="91665" y="60990"/>
            <a:ext cx="614816" cy="618640"/>
            <a:chOff x="-258838" y="1348444"/>
            <a:chExt cx="4826026" cy="4856059"/>
          </a:xfrm>
        </p:grpSpPr>
        <p:sp>
          <p:nvSpPr>
            <p:cNvPr id="26" name="任意多边形 25"/>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任意多边形 26"/>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任意多边形 27"/>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141163" y="143623"/>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3.1</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3"/>
          <p:cNvSpPr>
            <a:spLocks noChangeArrowheads="1"/>
          </p:cNvSpPr>
          <p:nvPr/>
        </p:nvSpPr>
        <p:spPr bwMode="auto">
          <a:xfrm>
            <a:off x="862351" y="72243"/>
            <a:ext cx="198514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实证结果呈现</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îṡḻîdè">
            <a:extLst>
              <a:ext uri="{FF2B5EF4-FFF2-40B4-BE49-F238E27FC236}">
                <a16:creationId xmlns:a16="http://schemas.microsoft.com/office/drawing/2014/main" id="{89E004F7-6559-95EE-AC49-93455622103C}"/>
              </a:ext>
            </a:extLst>
          </p:cNvPr>
          <p:cNvSpPr/>
          <p:nvPr/>
        </p:nvSpPr>
        <p:spPr>
          <a:xfrm>
            <a:off x="2067742" y="1179153"/>
            <a:ext cx="2591081" cy="368268"/>
          </a:xfrm>
          <a:prstGeom prst="rect">
            <a:avLst/>
          </a:prstGeom>
          <a:noFill/>
          <a:ln w="25400">
            <a:noFill/>
          </a:ln>
        </p:spPr>
        <p:txBody>
          <a:bodyPr wrap="none" lIns="67500" tIns="35100" rIns="67500" bIns="35100" anchor="b">
            <a:noAutofit/>
          </a:bodyPr>
          <a:lstStyle/>
          <a:p>
            <a:pPr defTabSz="685800">
              <a:spcBef>
                <a:spcPct val="0"/>
              </a:spcBef>
              <a:defRPr/>
            </a:pPr>
            <a:r>
              <a:rPr lang="en-US" altLang="zh-CN" sz="3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3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技术牵引作用表征</a:t>
            </a:r>
          </a:p>
        </p:txBody>
      </p:sp>
      <p:sp>
        <p:nvSpPr>
          <p:cNvPr id="8" name="文本框 7">
            <a:extLst>
              <a:ext uri="{FF2B5EF4-FFF2-40B4-BE49-F238E27FC236}">
                <a16:creationId xmlns:a16="http://schemas.microsoft.com/office/drawing/2014/main" id="{37C3D2FD-F929-74DB-F35F-73E4590A4C38}"/>
              </a:ext>
            </a:extLst>
          </p:cNvPr>
          <p:cNvSpPr txBox="1"/>
          <p:nvPr/>
        </p:nvSpPr>
        <p:spPr>
          <a:xfrm>
            <a:off x="147013" y="4779945"/>
            <a:ext cx="8970353" cy="1960986"/>
          </a:xfrm>
          <a:prstGeom prst="rect">
            <a:avLst/>
          </a:prstGeom>
          <a:noFill/>
        </p:spPr>
        <p:txBody>
          <a:bodyPr wrap="square">
            <a:spAutoFit/>
          </a:bodyPr>
          <a:lstStyle/>
          <a:p>
            <a:pPr marL="214313" indent="-214313">
              <a:lnSpc>
                <a:spcPct val="120000"/>
              </a:lnSpc>
              <a:buFont typeface="Wingdings" panose="05000000000000000000" pitchFamily="2" charset="2"/>
              <a:buChar char="Ø"/>
            </a:pP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左图为相关性热图矩阵</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，表明经不敏感舆情过滤，共保留仇视女权、宣扬消费主义与去政治化</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种负面舆情，将各负面舆情主要表现引申为子舆情</a:t>
            </a:r>
            <a:r>
              <a:rPr lang="en-US" altLang="zh-CN" sz="1460" dirty="0" err="1">
                <a:solidFill>
                  <a:schemeClr val="bg1"/>
                </a:solidFill>
                <a:latin typeface="Times New Roman" panose="02020603050405020304" pitchFamily="18" charset="0"/>
                <a:ea typeface="宋体" panose="02010600030101010101" pitchFamily="2" charset="-122"/>
                <a:cs typeface="Times New Roman" panose="02020603050405020304" pitchFamily="18" charset="0"/>
              </a:rPr>
              <a:t>a~m</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类技术生成的文本视为作用</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1~13</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，所得到的强相关组合有</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种，印证</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类技术能够牵引负面舆情态势恶化。</a:t>
            </a:r>
            <a:endPar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14313" indent="-214313">
              <a:lnSpc>
                <a:spcPct val="120000"/>
              </a:lnSpc>
              <a:buFont typeface="Wingdings" panose="05000000000000000000" pitchFamily="2" charset="2"/>
              <a:buChar char="Ø"/>
            </a:pP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右图为</a:t>
            </a:r>
            <a:r>
              <a:rPr lang="en-US" altLang="zh-CN"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Volcano</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作用混合图</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，表明约有</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1/5</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的事件位于</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类技术低牵引作用程度，约有</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的舆情事件未表现出明显的</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类技术牵引作用，还有约</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2/5</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的舆情事件成为</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类技术强牵引的主要作用点。</a:t>
            </a:r>
            <a:endPar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14313" indent="-214313">
              <a:lnSpc>
                <a:spcPct val="120000"/>
              </a:lnSpc>
              <a:buFont typeface="Wingdings" panose="05000000000000000000" pitchFamily="2" charset="2"/>
              <a:buChar char="Ø"/>
            </a:pP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综合来看，</a:t>
            </a:r>
            <a:r>
              <a:rPr lang="en-US" altLang="zh-CN"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类技术确系能够作为负面舆情发展的工具，且存在不同程度的牵引作用，使之有条件对社会与互联网安全造成消极影响，因此需要在不同的牵引作用之下，探讨可能存在的威胁类型和触发条件。</a:t>
            </a:r>
          </a:p>
        </p:txBody>
      </p:sp>
      <p:pic>
        <p:nvPicPr>
          <p:cNvPr id="5" name="图片 4">
            <a:extLst>
              <a:ext uri="{FF2B5EF4-FFF2-40B4-BE49-F238E27FC236}">
                <a16:creationId xmlns:a16="http://schemas.microsoft.com/office/drawing/2014/main" id="{797CAFBB-164F-D3E2-7545-4F155C08B37C}"/>
              </a:ext>
            </a:extLst>
          </p:cNvPr>
          <p:cNvPicPr>
            <a:picLocks noChangeAspect="1"/>
          </p:cNvPicPr>
          <p:nvPr/>
        </p:nvPicPr>
        <p:blipFill>
          <a:blip r:embed="rId2"/>
          <a:stretch>
            <a:fillRect/>
          </a:stretch>
        </p:blipFill>
        <p:spPr>
          <a:xfrm>
            <a:off x="706481" y="1622926"/>
            <a:ext cx="7552273" cy="3103751"/>
          </a:xfrm>
          <a:prstGeom prst="rect">
            <a:avLst/>
          </a:prstGeom>
        </p:spPr>
      </p:pic>
    </p:spTree>
    <p:extLst>
      <p:ext uri="{BB962C8B-B14F-4D97-AF65-F5344CB8AC3E}">
        <p14:creationId xmlns:p14="http://schemas.microsoft.com/office/powerpoint/2010/main" val="17523509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75990" y="387770"/>
            <a:ext cx="4310795"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Presentation of empirical results</a:t>
            </a:r>
          </a:p>
        </p:txBody>
      </p:sp>
      <p:grpSp>
        <p:nvGrpSpPr>
          <p:cNvPr id="25" name="组合 24"/>
          <p:cNvGrpSpPr>
            <a:grpSpLocks noChangeAspect="1"/>
          </p:cNvGrpSpPr>
          <p:nvPr/>
        </p:nvGrpSpPr>
        <p:grpSpPr>
          <a:xfrm>
            <a:off x="91666" y="78744"/>
            <a:ext cx="614816" cy="618640"/>
            <a:chOff x="-258838" y="1348444"/>
            <a:chExt cx="4826026" cy="4856059"/>
          </a:xfrm>
        </p:grpSpPr>
        <p:sp>
          <p:nvSpPr>
            <p:cNvPr id="26" name="任意多边形 25"/>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任意多边形 26"/>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任意多边形 27"/>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133381" y="152500"/>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3.1</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3"/>
          <p:cNvSpPr>
            <a:spLocks noChangeArrowheads="1"/>
          </p:cNvSpPr>
          <p:nvPr/>
        </p:nvSpPr>
        <p:spPr bwMode="auto">
          <a:xfrm>
            <a:off x="790785" y="102190"/>
            <a:ext cx="1985145"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实证结果呈现</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îṡḻîdè">
            <a:extLst>
              <a:ext uri="{FF2B5EF4-FFF2-40B4-BE49-F238E27FC236}">
                <a16:creationId xmlns:a16="http://schemas.microsoft.com/office/drawing/2014/main" id="{89E004F7-6559-95EE-AC49-93455622103C}"/>
              </a:ext>
            </a:extLst>
          </p:cNvPr>
          <p:cNvSpPr/>
          <p:nvPr/>
        </p:nvSpPr>
        <p:spPr>
          <a:xfrm>
            <a:off x="2630355" y="1227495"/>
            <a:ext cx="2591081" cy="368268"/>
          </a:xfrm>
          <a:prstGeom prst="rect">
            <a:avLst/>
          </a:prstGeom>
          <a:noFill/>
          <a:ln w="25400">
            <a:noFill/>
          </a:ln>
        </p:spPr>
        <p:txBody>
          <a:bodyPr wrap="none" lIns="67500" tIns="35100" rIns="67500" bIns="35100" anchor="b">
            <a:noAutofit/>
          </a:bodyPr>
          <a:lstStyle/>
          <a:p>
            <a:pPr defTabSz="685800">
              <a:spcBef>
                <a:spcPct val="0"/>
              </a:spcBef>
              <a:defRPr/>
            </a:pPr>
            <a:r>
              <a:rPr lang="zh-CN" altLang="en-US" sz="3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威胁触发机理分析</a:t>
            </a:r>
          </a:p>
        </p:txBody>
      </p:sp>
      <p:sp>
        <p:nvSpPr>
          <p:cNvPr id="8" name="文本框 7">
            <a:extLst>
              <a:ext uri="{FF2B5EF4-FFF2-40B4-BE49-F238E27FC236}">
                <a16:creationId xmlns:a16="http://schemas.microsoft.com/office/drawing/2014/main" id="{37C3D2FD-F929-74DB-F35F-73E4590A4C38}"/>
              </a:ext>
            </a:extLst>
          </p:cNvPr>
          <p:cNvSpPr txBox="1"/>
          <p:nvPr/>
        </p:nvSpPr>
        <p:spPr>
          <a:xfrm>
            <a:off x="173647" y="4790035"/>
            <a:ext cx="8970353" cy="1960986"/>
          </a:xfrm>
          <a:prstGeom prst="rect">
            <a:avLst/>
          </a:prstGeom>
          <a:noFill/>
        </p:spPr>
        <p:txBody>
          <a:bodyPr wrap="square">
            <a:spAutoFit/>
          </a:bodyPr>
          <a:lstStyle/>
          <a:p>
            <a:pPr marL="214313" indent="-214313">
              <a:lnSpc>
                <a:spcPct val="120000"/>
              </a:lnSpc>
              <a:buFont typeface="Wingdings" panose="05000000000000000000" pitchFamily="2" charset="2"/>
              <a:buChar char="Ø"/>
            </a:pP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左图为威胁点阵定位</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，表明这些点阵作为“威胁发生”的真实代表，具有内部不均、成簇存在的特点，相关威胁尚不存在明显的外部表现规律。</a:t>
            </a:r>
            <a:endPar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14313" indent="-214313">
              <a:lnSpc>
                <a:spcPct val="120000"/>
              </a:lnSpc>
              <a:buFont typeface="Wingdings" panose="05000000000000000000" pitchFamily="2" charset="2"/>
              <a:buChar char="Ø"/>
            </a:pP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右图为矩阵双侧</a:t>
            </a:r>
            <a:r>
              <a:rPr lang="en-US" altLang="zh-CN"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Bar</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图</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，表明反女权主义负面舆情大致的威胁构成情况，其中意识形态攻击威胁较小；歪曲认知共鸣、涟漪效应催化相比之下显得具有更高威胁且二者程度相当；再高的威胁是负面价值引导；最高的是恶性意见领袖。</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笔者在获取这一结果后</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，也回溯了舆情关联的原始链接，发现部分用户的</a:t>
            </a:r>
            <a:r>
              <a:rPr lang="en-US" altLang="zh-CN"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UGC</a:t>
            </a:r>
            <a:r>
              <a:rPr lang="zh-CN" altLang="en-US" sz="146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生成量、点赞评论等互动量较高，</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推测该类负面舆情确实可能受部分意见领袖所带动、由</a:t>
            </a:r>
            <a:r>
              <a:rPr lang="en-US" altLang="zh-CN"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6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类技术充当工具而持续恶化。因此认为，探讨从伐谋角度主动出击、化解这些可能存在的预见性威胁有重要价值。</a:t>
            </a:r>
          </a:p>
        </p:txBody>
      </p:sp>
      <p:pic>
        <p:nvPicPr>
          <p:cNvPr id="2" name="图片 1">
            <a:extLst>
              <a:ext uri="{FF2B5EF4-FFF2-40B4-BE49-F238E27FC236}">
                <a16:creationId xmlns:a16="http://schemas.microsoft.com/office/drawing/2014/main" id="{78C5DD58-49BF-90CB-44BC-3E47DFC5C31B}"/>
              </a:ext>
            </a:extLst>
          </p:cNvPr>
          <p:cNvPicPr>
            <a:picLocks noChangeAspect="1"/>
          </p:cNvPicPr>
          <p:nvPr/>
        </p:nvPicPr>
        <p:blipFill>
          <a:blip r:embed="rId2"/>
          <a:stretch>
            <a:fillRect/>
          </a:stretch>
        </p:blipFill>
        <p:spPr>
          <a:xfrm>
            <a:off x="702768" y="1624341"/>
            <a:ext cx="7454762" cy="3088030"/>
          </a:xfrm>
          <a:prstGeom prst="rect">
            <a:avLst/>
          </a:prstGeom>
        </p:spPr>
      </p:pic>
    </p:spTree>
    <p:extLst>
      <p:ext uri="{BB962C8B-B14F-4D97-AF65-F5344CB8AC3E}">
        <p14:creationId xmlns:p14="http://schemas.microsoft.com/office/powerpoint/2010/main" val="327419264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786226" y="427357"/>
            <a:ext cx="4450257"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Research results and significance</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8" name="组合 47"/>
          <p:cNvGrpSpPr>
            <a:grpSpLocks noChangeAspect="1"/>
          </p:cNvGrpSpPr>
          <p:nvPr/>
        </p:nvGrpSpPr>
        <p:grpSpPr>
          <a:xfrm>
            <a:off x="91666" y="92722"/>
            <a:ext cx="614816" cy="618640"/>
            <a:chOff x="-258838" y="1348444"/>
            <a:chExt cx="4826026" cy="4856059"/>
          </a:xfrm>
        </p:grpSpPr>
        <p:sp>
          <p:nvSpPr>
            <p:cNvPr id="49" name="任意多边形 48"/>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任意多边形 49"/>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任意多边形 50"/>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2" name="文本框 51"/>
          <p:cNvSpPr txBox="1"/>
          <p:nvPr/>
        </p:nvSpPr>
        <p:spPr>
          <a:xfrm>
            <a:off x="134671" y="157600"/>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3.2</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矩形 3"/>
          <p:cNvSpPr>
            <a:spLocks noChangeArrowheads="1"/>
          </p:cNvSpPr>
          <p:nvPr/>
        </p:nvSpPr>
        <p:spPr bwMode="auto">
          <a:xfrm>
            <a:off x="805077" y="118304"/>
            <a:ext cx="2292921"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研究结论与意义</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30C6E0DC-809F-420B-A6AD-AC51F2AB85C5}"/>
              </a:ext>
            </a:extLst>
          </p:cNvPr>
          <p:cNvGrpSpPr/>
          <p:nvPr/>
        </p:nvGrpSpPr>
        <p:grpSpPr>
          <a:xfrm>
            <a:off x="286976" y="1296896"/>
            <a:ext cx="8129021" cy="1810895"/>
            <a:chOff x="159840" y="1761266"/>
            <a:chExt cx="10838695" cy="2414527"/>
          </a:xfrm>
        </p:grpSpPr>
        <p:sp>
          <p:nvSpPr>
            <p:cNvPr id="39" name="矩形 38">
              <a:extLst>
                <a:ext uri="{FF2B5EF4-FFF2-40B4-BE49-F238E27FC236}">
                  <a16:creationId xmlns:a16="http://schemas.microsoft.com/office/drawing/2014/main" id="{257A428E-84CC-45FC-A9A3-87AA4A0D77DA}"/>
                </a:ext>
              </a:extLst>
            </p:cNvPr>
            <p:cNvSpPr/>
            <p:nvPr/>
          </p:nvSpPr>
          <p:spPr>
            <a:xfrm>
              <a:off x="159840" y="3765424"/>
              <a:ext cx="5080461" cy="410369"/>
            </a:xfrm>
            <a:prstGeom prst="rect">
              <a:avLst/>
            </a:prstGeom>
          </p:spPr>
          <p:txBody>
            <a:bodyPr wrap="square">
              <a:spAutoFit/>
            </a:bodyPr>
            <a:lstStyle/>
            <a:p>
              <a:pPr algn="just"/>
              <a:r>
                <a:rPr lang="en-US" altLang="zh-CN"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类技术能在负面舆情恶化中起到牵引作用</a:t>
              </a:r>
            </a:p>
          </p:txBody>
        </p:sp>
        <p:sp>
          <p:nvSpPr>
            <p:cNvPr id="40" name="矩形 39">
              <a:extLst>
                <a:ext uri="{FF2B5EF4-FFF2-40B4-BE49-F238E27FC236}">
                  <a16:creationId xmlns:a16="http://schemas.microsoft.com/office/drawing/2014/main" id="{C736581F-8A0B-4CCC-9232-D4310CFAEDB2}"/>
                </a:ext>
              </a:extLst>
            </p:cNvPr>
            <p:cNvSpPr/>
            <p:nvPr/>
          </p:nvSpPr>
          <p:spPr>
            <a:xfrm>
              <a:off x="2961621" y="2534519"/>
              <a:ext cx="4557361" cy="410369"/>
            </a:xfrm>
            <a:prstGeom prst="rect">
              <a:avLst/>
            </a:prstGeom>
          </p:spPr>
          <p:txBody>
            <a:bodyPr wrap="square">
              <a:spAutoFit/>
            </a:bodyPr>
            <a:lstStyle/>
            <a:p>
              <a:pPr algn="just"/>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牵引作用程度影响因素未可知</a:t>
              </a:r>
            </a:p>
          </p:txBody>
        </p:sp>
        <p:sp>
          <p:nvSpPr>
            <p:cNvPr id="41" name="矩形 40">
              <a:extLst>
                <a:ext uri="{FF2B5EF4-FFF2-40B4-BE49-F238E27FC236}">
                  <a16:creationId xmlns:a16="http://schemas.microsoft.com/office/drawing/2014/main" id="{444B67FD-453F-4386-9B67-DCC6C739499A}"/>
                </a:ext>
              </a:extLst>
            </p:cNvPr>
            <p:cNvSpPr/>
            <p:nvPr/>
          </p:nvSpPr>
          <p:spPr>
            <a:xfrm>
              <a:off x="5240301" y="3750425"/>
              <a:ext cx="4209224" cy="410369"/>
            </a:xfrm>
            <a:prstGeom prst="rect">
              <a:avLst/>
            </a:prstGeom>
          </p:spPr>
          <p:txBody>
            <a:bodyPr wrap="square">
              <a:spAutoFit/>
            </a:bodyPr>
            <a:lstStyle/>
            <a:p>
              <a:pPr algn="just"/>
              <a:r>
                <a:rPr lang="zh-CN" altLang="en-US" sz="1400" spc="-75"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相关威胁较复杂但能通过技术手段捕获</a:t>
              </a:r>
            </a:p>
          </p:txBody>
        </p:sp>
        <p:sp>
          <p:nvSpPr>
            <p:cNvPr id="42" name="矩形 41">
              <a:extLst>
                <a:ext uri="{FF2B5EF4-FFF2-40B4-BE49-F238E27FC236}">
                  <a16:creationId xmlns:a16="http://schemas.microsoft.com/office/drawing/2014/main" id="{8C198E2E-A78B-49C1-92E3-454FF04A2082}"/>
                </a:ext>
              </a:extLst>
            </p:cNvPr>
            <p:cNvSpPr/>
            <p:nvPr/>
          </p:nvSpPr>
          <p:spPr>
            <a:xfrm>
              <a:off x="6985930" y="1761266"/>
              <a:ext cx="3923324" cy="410369"/>
            </a:xfrm>
            <a:prstGeom prst="rect">
              <a:avLst/>
            </a:prstGeom>
          </p:spPr>
          <p:txBody>
            <a:bodyPr wrap="square">
              <a:spAutoFit/>
            </a:bodyPr>
            <a:lstStyle/>
            <a:p>
              <a:pPr algn="just"/>
              <a:r>
                <a:rPr lang="zh-CN" altLang="en-US" sz="1400" spc="-75"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威胁有扩大趋势应探讨主动化解策略</a:t>
              </a:r>
            </a:p>
          </p:txBody>
        </p:sp>
        <p:sp>
          <p:nvSpPr>
            <p:cNvPr id="46" name="任意多边形: 形状 45">
              <a:extLst>
                <a:ext uri="{FF2B5EF4-FFF2-40B4-BE49-F238E27FC236}">
                  <a16:creationId xmlns:a16="http://schemas.microsoft.com/office/drawing/2014/main" id="{529884FA-98A7-40B1-BC3B-1CF0E7E18A30}"/>
                </a:ext>
              </a:extLst>
            </p:cNvPr>
            <p:cNvSpPr/>
            <p:nvPr/>
          </p:nvSpPr>
          <p:spPr>
            <a:xfrm>
              <a:off x="1295064" y="2442901"/>
              <a:ext cx="8695475" cy="1168564"/>
            </a:xfrm>
            <a:custGeom>
              <a:avLst/>
              <a:gdLst>
                <a:gd name="connsiteX0" fmla="*/ 0 w 8695475"/>
                <a:gd name="connsiteY0" fmla="*/ 1168564 h 1168564"/>
                <a:gd name="connsiteX1" fmla="*/ 810409 w 8695475"/>
                <a:gd name="connsiteY1" fmla="*/ 819634 h 1168564"/>
                <a:gd name="connsiteX2" fmla="*/ 1715732 w 8695475"/>
                <a:gd name="connsiteY2" fmla="*/ 643998 h 1168564"/>
                <a:gd name="connsiteX3" fmla="*/ 2548044 w 8695475"/>
                <a:gd name="connsiteY3" fmla="*/ 732987 h 1168564"/>
                <a:gd name="connsiteX4" fmla="*/ 3482570 w 8695475"/>
                <a:gd name="connsiteY4" fmla="*/ 925015 h 1168564"/>
                <a:gd name="connsiteX5" fmla="*/ 4344087 w 8695475"/>
                <a:gd name="connsiteY5" fmla="*/ 988244 h 1168564"/>
                <a:gd name="connsiteX6" fmla="*/ 5796982 w 8695475"/>
                <a:gd name="connsiteY6" fmla="*/ 796216 h 1168564"/>
                <a:gd name="connsiteX7" fmla="*/ 6497878 w 8695475"/>
                <a:gd name="connsiteY7" fmla="*/ 379373 h 1168564"/>
                <a:gd name="connsiteX8" fmla="*/ 7454307 w 8695475"/>
                <a:gd name="connsiteY8" fmla="*/ 88989 h 1168564"/>
                <a:gd name="connsiteX9" fmla="*/ 8695475 w 8695475"/>
                <a:gd name="connsiteY9" fmla="*/ 0 h 1168564"/>
                <a:gd name="connsiteX10" fmla="*/ 8695475 w 8695475"/>
                <a:gd name="connsiteY10" fmla="*/ 0 h 116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95475" h="1168564" extrusionOk="0">
                  <a:moveTo>
                    <a:pt x="0" y="1168564"/>
                  </a:moveTo>
                  <a:cubicBezTo>
                    <a:pt x="249039" y="1029678"/>
                    <a:pt x="490287" y="919884"/>
                    <a:pt x="810409" y="819634"/>
                  </a:cubicBezTo>
                  <a:cubicBezTo>
                    <a:pt x="1147473" y="742966"/>
                    <a:pt x="1395924" y="659399"/>
                    <a:pt x="1715732" y="643998"/>
                  </a:cubicBezTo>
                  <a:cubicBezTo>
                    <a:pt x="1992681" y="641917"/>
                    <a:pt x="2245814" y="729024"/>
                    <a:pt x="2548044" y="732987"/>
                  </a:cubicBezTo>
                  <a:cubicBezTo>
                    <a:pt x="2779820" y="745520"/>
                    <a:pt x="3225733" y="902781"/>
                    <a:pt x="3482570" y="925015"/>
                  </a:cubicBezTo>
                  <a:cubicBezTo>
                    <a:pt x="3807552" y="970600"/>
                    <a:pt x="3971246" y="983172"/>
                    <a:pt x="4344087" y="988244"/>
                  </a:cubicBezTo>
                  <a:cubicBezTo>
                    <a:pt x="4654751" y="955281"/>
                    <a:pt x="5399115" y="934321"/>
                    <a:pt x="5796982" y="796216"/>
                  </a:cubicBezTo>
                  <a:cubicBezTo>
                    <a:pt x="6153639" y="672716"/>
                    <a:pt x="6197453" y="530880"/>
                    <a:pt x="6497878" y="379373"/>
                  </a:cubicBezTo>
                  <a:cubicBezTo>
                    <a:pt x="6819787" y="287080"/>
                    <a:pt x="7112869" y="158186"/>
                    <a:pt x="7454307" y="88989"/>
                  </a:cubicBezTo>
                  <a:cubicBezTo>
                    <a:pt x="7820573" y="25760"/>
                    <a:pt x="8695475" y="0"/>
                    <a:pt x="8695475" y="0"/>
                  </a:cubicBezTo>
                  <a:lnTo>
                    <a:pt x="8695475" y="0"/>
                  </a:lnTo>
                </a:path>
              </a:pathLst>
            </a:custGeom>
            <a:noFill/>
            <a:ln w="50800">
              <a:solidFill>
                <a:schemeClr val="bg1"/>
              </a:solidFill>
              <a:prstDash val="dash"/>
              <a:extLst>
                <a:ext uri="{C807C97D-BFC1-408E-A445-0C87EB9F89A2}">
                  <ask:lineSketchStyleProps xmlns:ask="http://schemas.microsoft.com/office/drawing/2018/sketchyshapes" sd="1219033472">
                    <a:custGeom>
                      <a:avLst/>
                      <a:gdLst>
                        <a:gd name="connsiteX0" fmla="*/ 0 w 6521606"/>
                        <a:gd name="connsiteY0" fmla="*/ 876423 h 876423"/>
                        <a:gd name="connsiteX1" fmla="*/ 607806 w 6521606"/>
                        <a:gd name="connsiteY1" fmla="*/ 614725 h 876423"/>
                        <a:gd name="connsiteX2" fmla="*/ 1286798 w 6521606"/>
                        <a:gd name="connsiteY2" fmla="*/ 482998 h 876423"/>
                        <a:gd name="connsiteX3" fmla="*/ 1911032 w 6521606"/>
                        <a:gd name="connsiteY3" fmla="*/ 549740 h 876423"/>
                        <a:gd name="connsiteX4" fmla="*/ 2611927 w 6521606"/>
                        <a:gd name="connsiteY4" fmla="*/ 693761 h 876423"/>
                        <a:gd name="connsiteX5" fmla="*/ 3258065 w 6521606"/>
                        <a:gd name="connsiteY5" fmla="*/ 741183 h 876423"/>
                        <a:gd name="connsiteX6" fmla="*/ 4347736 w 6521606"/>
                        <a:gd name="connsiteY6" fmla="*/ 597162 h 876423"/>
                        <a:gd name="connsiteX7" fmla="*/ 4873408 w 6521606"/>
                        <a:gd name="connsiteY7" fmla="*/ 284529 h 876423"/>
                        <a:gd name="connsiteX8" fmla="*/ 5590730 w 6521606"/>
                        <a:gd name="connsiteY8" fmla="*/ 66741 h 876423"/>
                        <a:gd name="connsiteX9" fmla="*/ 6521606 w 6521606"/>
                        <a:gd name="connsiteY9" fmla="*/ 0 h 876423"/>
                        <a:gd name="connsiteX10" fmla="*/ 6521606 w 6521606"/>
                        <a:gd name="connsiteY10" fmla="*/ 0 h 876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21606" h="876423" extrusionOk="0">
                          <a:moveTo>
                            <a:pt x="0" y="876423"/>
                          </a:moveTo>
                          <a:cubicBezTo>
                            <a:pt x="144887" y="746418"/>
                            <a:pt x="348446" y="697145"/>
                            <a:pt x="607806" y="614725"/>
                          </a:cubicBezTo>
                          <a:cubicBezTo>
                            <a:pt x="875280" y="560314"/>
                            <a:pt x="1031728" y="495033"/>
                            <a:pt x="1286798" y="482998"/>
                          </a:cubicBezTo>
                          <a:cubicBezTo>
                            <a:pt x="1472051" y="503369"/>
                            <a:pt x="1679480" y="573742"/>
                            <a:pt x="1911032" y="549740"/>
                          </a:cubicBezTo>
                          <a:cubicBezTo>
                            <a:pt x="2069828" y="550914"/>
                            <a:pt x="2445353" y="689534"/>
                            <a:pt x="2611927" y="693761"/>
                          </a:cubicBezTo>
                          <a:cubicBezTo>
                            <a:pt x="2879975" y="730834"/>
                            <a:pt x="2980042" y="734070"/>
                            <a:pt x="3258065" y="741183"/>
                          </a:cubicBezTo>
                          <a:cubicBezTo>
                            <a:pt x="3482908" y="715211"/>
                            <a:pt x="4030033" y="718914"/>
                            <a:pt x="4347736" y="597162"/>
                          </a:cubicBezTo>
                          <a:cubicBezTo>
                            <a:pt x="4612335" y="476940"/>
                            <a:pt x="4643799" y="404121"/>
                            <a:pt x="4873408" y="284529"/>
                          </a:cubicBezTo>
                          <a:cubicBezTo>
                            <a:pt x="5153281" y="236831"/>
                            <a:pt x="5348416" y="121949"/>
                            <a:pt x="5590730" y="66741"/>
                          </a:cubicBezTo>
                          <a:cubicBezTo>
                            <a:pt x="5865429" y="19320"/>
                            <a:pt x="6521606" y="0"/>
                            <a:pt x="6521606" y="0"/>
                          </a:cubicBezTo>
                          <a:lnTo>
                            <a:pt x="6521606" y="0"/>
                          </a:ln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4" name="椭圆 53">
              <a:extLst>
                <a:ext uri="{FF2B5EF4-FFF2-40B4-BE49-F238E27FC236}">
                  <a16:creationId xmlns:a16="http://schemas.microsoft.com/office/drawing/2014/main" id="{9F4EB74F-388D-41AF-A7C7-0DFDBB901F1E}"/>
                </a:ext>
              </a:extLst>
            </p:cNvPr>
            <p:cNvSpPr/>
            <p:nvPr/>
          </p:nvSpPr>
          <p:spPr>
            <a:xfrm>
              <a:off x="6616662" y="3025297"/>
              <a:ext cx="521208" cy="512064"/>
            </a:xfrm>
            <a:prstGeom prst="ellipse">
              <a:avLst/>
            </a:prstGeom>
            <a:solidFill>
              <a:srgbClr val="0A3F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椭圆 44">
              <a:extLst>
                <a:ext uri="{FF2B5EF4-FFF2-40B4-BE49-F238E27FC236}">
                  <a16:creationId xmlns:a16="http://schemas.microsoft.com/office/drawing/2014/main" id="{CD7973A9-B4CF-44F1-A10D-32E8093D80DC}"/>
                </a:ext>
              </a:extLst>
            </p:cNvPr>
            <p:cNvSpPr/>
            <p:nvPr/>
          </p:nvSpPr>
          <p:spPr>
            <a:xfrm>
              <a:off x="4065506" y="3057809"/>
              <a:ext cx="521208" cy="512064"/>
            </a:xfrm>
            <a:prstGeom prst="ellipse">
              <a:avLst/>
            </a:prstGeom>
            <a:solidFill>
              <a:srgbClr val="0A3F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椭圆 57">
              <a:extLst>
                <a:ext uri="{FF2B5EF4-FFF2-40B4-BE49-F238E27FC236}">
                  <a16:creationId xmlns:a16="http://schemas.microsoft.com/office/drawing/2014/main" id="{53D81CCC-5685-44A2-B2FD-8B814C2B6D98}"/>
                </a:ext>
              </a:extLst>
            </p:cNvPr>
            <p:cNvSpPr/>
            <p:nvPr/>
          </p:nvSpPr>
          <p:spPr>
            <a:xfrm>
              <a:off x="8550618" y="2262936"/>
              <a:ext cx="521208" cy="512064"/>
            </a:xfrm>
            <a:prstGeom prst="ellipse">
              <a:avLst/>
            </a:prstGeom>
            <a:solidFill>
              <a:srgbClr val="0A3F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椭圆 43">
              <a:extLst>
                <a:ext uri="{FF2B5EF4-FFF2-40B4-BE49-F238E27FC236}">
                  <a16:creationId xmlns:a16="http://schemas.microsoft.com/office/drawing/2014/main" id="{CF81B1CF-0994-4C8A-AB91-1CE10E7E80AC}"/>
                </a:ext>
              </a:extLst>
            </p:cNvPr>
            <p:cNvSpPr/>
            <p:nvPr/>
          </p:nvSpPr>
          <p:spPr>
            <a:xfrm>
              <a:off x="1639319" y="3084722"/>
              <a:ext cx="521208" cy="512064"/>
            </a:xfrm>
            <a:prstGeom prst="ellipse">
              <a:avLst/>
            </a:prstGeom>
            <a:solidFill>
              <a:srgbClr val="0A3F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形 5" descr="飞机 纯色填充">
              <a:extLst>
                <a:ext uri="{FF2B5EF4-FFF2-40B4-BE49-F238E27FC236}">
                  <a16:creationId xmlns:a16="http://schemas.microsoft.com/office/drawing/2014/main" id="{1FB105BA-DFCD-49EE-80AE-96B644EB4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6204876">
              <a:off x="10084135" y="2128320"/>
              <a:ext cx="914400" cy="914400"/>
            </a:xfrm>
            <a:prstGeom prst="rect">
              <a:avLst/>
            </a:prstGeom>
          </p:spPr>
        </p:pic>
      </p:grpSp>
      <p:sp>
        <p:nvSpPr>
          <p:cNvPr id="8" name="文本框 7">
            <a:extLst>
              <a:ext uri="{FF2B5EF4-FFF2-40B4-BE49-F238E27FC236}">
                <a16:creationId xmlns:a16="http://schemas.microsoft.com/office/drawing/2014/main" id="{B37AD2C0-52A3-4FE1-95B4-0651C18AF57B}"/>
              </a:ext>
            </a:extLst>
          </p:cNvPr>
          <p:cNvSpPr txBox="1"/>
          <p:nvPr/>
        </p:nvSpPr>
        <p:spPr>
          <a:xfrm>
            <a:off x="704058" y="3515665"/>
            <a:ext cx="7959719" cy="2862322"/>
          </a:xfrm>
          <a:prstGeom prst="rect">
            <a:avLst/>
          </a:prstGeom>
          <a:noFill/>
        </p:spPr>
        <p:txBody>
          <a:bodyPr wrap="square" rtlCol="0">
            <a:spAutoFit/>
          </a:bodyPr>
          <a:lstStyle/>
          <a:p>
            <a:pPr marL="214313" indent="-214313" algn="just">
              <a:buFont typeface="Wingdings" panose="05000000000000000000" pitchFamily="2" charset="2"/>
              <a:buChar char="Ø"/>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研究提出了</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条威胁化解的“伐谋”之“道”</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分别是：根据</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左传</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昭公二十五年</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先伐谋而后伐敌”确定的“欲伐先谋，情报主导威胁发现”；根据</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韩非子</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说林上</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兵在精，不在多；伐谋在速，不在迟”确定的“以近待远，使用技术对抗技术”；根据</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韩非子</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难一</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应变之道，伐谋而后动”确定的“以逸待劳，设置蜜罐诱饵漏洞”；根据</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史记</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项羽本纪</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伐谋莫矜众，胜敌莫轻敌”确定的“以饱待饥，重用数字身份机制”。</a:t>
            </a:r>
            <a:endPar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14313" indent="-214313" algn="just">
              <a:buFont typeface="Wingdings" panose="05000000000000000000" pitchFamily="2" charset="2"/>
              <a:buChar char="Ø"/>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研究意义</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第一是提出了可预见威胁“</a:t>
            </a: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类技术或将牵引负面舆情态势恶化”的重要性；第二是通过设计和实证确定这种可预见威胁已经或正在呈现扩大趋势。由此，应当对该现实问题引起充分重视，并持续开展相关研究。</a:t>
            </a:r>
          </a:p>
        </p:txBody>
      </p:sp>
    </p:spTree>
    <p:extLst>
      <p:ext uri="{BB962C8B-B14F-4D97-AF65-F5344CB8AC3E}">
        <p14:creationId xmlns:p14="http://schemas.microsoft.com/office/powerpoint/2010/main" val="28225927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7EA87B-E223-42C9-9A3D-1CD621E2B196}"/>
              </a:ext>
            </a:extLst>
          </p:cNvPr>
          <p:cNvSpPr txBox="1"/>
          <p:nvPr/>
        </p:nvSpPr>
        <p:spPr>
          <a:xfrm>
            <a:off x="2962736" y="3075057"/>
            <a:ext cx="3643771" cy="707886"/>
          </a:xfrm>
          <a:prstGeom prst="rect">
            <a:avLst/>
          </a:prstGeom>
          <a:noFill/>
        </p:spPr>
        <p:txBody>
          <a:bodyPr wrap="square" rtlCol="0">
            <a:spAutoFit/>
          </a:bodyPr>
          <a:lstStyle/>
          <a:p>
            <a:pPr marL="428625" indent="-428625">
              <a:buFont typeface="Wingdings" panose="05000000000000000000" pitchFamily="2" charset="2"/>
              <a:buChar char="Ø"/>
              <a:defRPr/>
            </a:pPr>
            <a:r>
              <a:rPr lang="zh-CN" altLang="en-US" sz="4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创新之处</a:t>
            </a:r>
          </a:p>
        </p:txBody>
      </p:sp>
      <p:grpSp>
        <p:nvGrpSpPr>
          <p:cNvPr id="6" name="组合 5">
            <a:extLst>
              <a:ext uri="{FF2B5EF4-FFF2-40B4-BE49-F238E27FC236}">
                <a16:creationId xmlns:a16="http://schemas.microsoft.com/office/drawing/2014/main" id="{C6734B42-E3D7-763A-BF4F-CB02C957E04E}"/>
              </a:ext>
            </a:extLst>
          </p:cNvPr>
          <p:cNvGrpSpPr/>
          <p:nvPr/>
        </p:nvGrpSpPr>
        <p:grpSpPr>
          <a:xfrm>
            <a:off x="321199" y="78303"/>
            <a:ext cx="2506910" cy="553998"/>
            <a:chOff x="1203768" y="2514600"/>
            <a:chExt cx="4502551" cy="1485856"/>
          </a:xfrm>
        </p:grpSpPr>
        <p:sp>
          <p:nvSpPr>
            <p:cNvPr id="7" name="矩形: 剪去对角 6">
              <a:extLst>
                <a:ext uri="{FF2B5EF4-FFF2-40B4-BE49-F238E27FC236}">
                  <a16:creationId xmlns:a16="http://schemas.microsoft.com/office/drawing/2014/main" id="{FE7F75B3-843C-3BD8-4AB1-B157761AE9E4}"/>
                </a:ext>
              </a:extLst>
            </p:cNvPr>
            <p:cNvSpPr/>
            <p:nvPr/>
          </p:nvSpPr>
          <p:spPr>
            <a:xfrm>
              <a:off x="1203768" y="2514600"/>
              <a:ext cx="4502551" cy="1420792"/>
            </a:xfrm>
            <a:prstGeom prst="snip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880B5229-BDD1-97DC-CC68-3BF1363395C9}"/>
                </a:ext>
              </a:extLst>
            </p:cNvPr>
            <p:cNvSpPr txBox="1"/>
            <p:nvPr/>
          </p:nvSpPr>
          <p:spPr>
            <a:xfrm>
              <a:off x="1840375" y="2514600"/>
              <a:ext cx="3229336" cy="1485856"/>
            </a:xfrm>
            <a:prstGeom prst="rect">
              <a:avLst/>
            </a:prstGeom>
            <a:noFill/>
          </p:spPr>
          <p:txBody>
            <a:bodyPr wrap="square" rtlCol="0">
              <a:spAutoFit/>
            </a:bodyPr>
            <a:lstStyle/>
            <a:p>
              <a:r>
                <a:rPr lang="en-US" altLang="zh-CN"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PART 04</a:t>
              </a:r>
              <a:endParaRPr lang="zh-CN" altLang="en-US"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02448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817414" y="347263"/>
            <a:ext cx="2226892"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Key innovations</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p:cNvGrpSpPr>
            <a:grpSpLocks noChangeAspect="1"/>
          </p:cNvGrpSpPr>
          <p:nvPr/>
        </p:nvGrpSpPr>
        <p:grpSpPr>
          <a:xfrm>
            <a:off x="118295" y="66096"/>
            <a:ext cx="614816" cy="618640"/>
            <a:chOff x="-258838" y="1348444"/>
            <a:chExt cx="4826026" cy="4856059"/>
          </a:xfrm>
        </p:grpSpPr>
        <p:sp>
          <p:nvSpPr>
            <p:cNvPr id="35" name="任意多边形 34"/>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任意多边形 35"/>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任意多边形 36"/>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8" name="文本框 37"/>
          <p:cNvSpPr txBox="1"/>
          <p:nvPr/>
        </p:nvSpPr>
        <p:spPr>
          <a:xfrm>
            <a:off x="254355" y="134022"/>
            <a:ext cx="338554"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
          <p:cNvSpPr>
            <a:spLocks noChangeArrowheads="1"/>
          </p:cNvSpPr>
          <p:nvPr/>
        </p:nvSpPr>
        <p:spPr bwMode="auto">
          <a:xfrm>
            <a:off x="845056" y="68687"/>
            <a:ext cx="1369592"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主要创新</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6DD8066A-4750-4641-8BBB-6D94BB390E6B}"/>
              </a:ext>
            </a:extLst>
          </p:cNvPr>
          <p:cNvSpPr txBox="1"/>
          <p:nvPr/>
        </p:nvSpPr>
        <p:spPr>
          <a:xfrm>
            <a:off x="592909" y="1634738"/>
            <a:ext cx="7905142" cy="378565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提出了一项新的可预见威胁“</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类技术牵引负面舆情态势恶化”。</a:t>
            </a:r>
            <a:endPar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提出了一种新的威胁确证方案，即从舆情相关文本的外部表征数据触发，摒弃传统方法论，从混合建模角度出发设计威胁识别的实现步骤。</a:t>
            </a:r>
            <a:endPar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pP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结合中国古代情报学术语“伐谋”的辐射范围、面向</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技术有可能作为负面舆情态势恶化有力工具的情形提出了</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条威胁化解之“道”。</a:t>
            </a:r>
            <a:endParaRPr lang="zh-CN" altLang="en-US" sz="2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76632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7EA87B-E223-42C9-9A3D-1CD621E2B196}"/>
              </a:ext>
            </a:extLst>
          </p:cNvPr>
          <p:cNvSpPr txBox="1"/>
          <p:nvPr/>
        </p:nvSpPr>
        <p:spPr>
          <a:xfrm>
            <a:off x="2961205" y="3075057"/>
            <a:ext cx="4404224" cy="707886"/>
          </a:xfrm>
          <a:prstGeom prst="rect">
            <a:avLst/>
          </a:prstGeom>
          <a:noFill/>
        </p:spPr>
        <p:txBody>
          <a:bodyPr wrap="square" rtlCol="0">
            <a:spAutoFit/>
          </a:bodyPr>
          <a:lstStyle/>
          <a:p>
            <a:pPr marL="428625" indent="-428625">
              <a:buFont typeface="Wingdings" panose="05000000000000000000" pitchFamily="2" charset="2"/>
              <a:buChar char="Ø"/>
              <a:defRPr/>
            </a:pPr>
            <a:r>
              <a:rPr lang="zh-CN" altLang="en-US" sz="4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不足及展望</a:t>
            </a:r>
          </a:p>
        </p:txBody>
      </p:sp>
      <p:grpSp>
        <p:nvGrpSpPr>
          <p:cNvPr id="6" name="组合 5">
            <a:extLst>
              <a:ext uri="{FF2B5EF4-FFF2-40B4-BE49-F238E27FC236}">
                <a16:creationId xmlns:a16="http://schemas.microsoft.com/office/drawing/2014/main" id="{218884B0-D773-2769-C6E3-0698871CD52C}"/>
              </a:ext>
            </a:extLst>
          </p:cNvPr>
          <p:cNvGrpSpPr/>
          <p:nvPr/>
        </p:nvGrpSpPr>
        <p:grpSpPr>
          <a:xfrm>
            <a:off x="321199" y="60549"/>
            <a:ext cx="2506910" cy="553998"/>
            <a:chOff x="1203768" y="2514600"/>
            <a:chExt cx="4502551" cy="1485856"/>
          </a:xfrm>
        </p:grpSpPr>
        <p:sp>
          <p:nvSpPr>
            <p:cNvPr id="7" name="矩形: 剪去对角 6">
              <a:extLst>
                <a:ext uri="{FF2B5EF4-FFF2-40B4-BE49-F238E27FC236}">
                  <a16:creationId xmlns:a16="http://schemas.microsoft.com/office/drawing/2014/main" id="{518B4801-01CE-409F-749B-5B613FCB0FE6}"/>
                </a:ext>
              </a:extLst>
            </p:cNvPr>
            <p:cNvSpPr/>
            <p:nvPr/>
          </p:nvSpPr>
          <p:spPr>
            <a:xfrm>
              <a:off x="1203768" y="2514600"/>
              <a:ext cx="4502551" cy="1420792"/>
            </a:xfrm>
            <a:prstGeom prst="snip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4457FEC-BF23-FA0C-333F-A2E35D770746}"/>
                </a:ext>
              </a:extLst>
            </p:cNvPr>
            <p:cNvSpPr txBox="1"/>
            <p:nvPr/>
          </p:nvSpPr>
          <p:spPr>
            <a:xfrm>
              <a:off x="1840375" y="2514600"/>
              <a:ext cx="3229336" cy="1485856"/>
            </a:xfrm>
            <a:prstGeom prst="rect">
              <a:avLst/>
            </a:prstGeom>
            <a:noFill/>
          </p:spPr>
          <p:txBody>
            <a:bodyPr wrap="square" rtlCol="0">
              <a:spAutoFit/>
            </a:bodyPr>
            <a:lstStyle/>
            <a:p>
              <a:r>
                <a:rPr lang="en-US" altLang="zh-CN"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PART 05</a:t>
              </a:r>
              <a:endParaRPr lang="zh-CN" altLang="en-US"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619607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803978" y="427362"/>
            <a:ext cx="4738798"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Research deficiencies and prospects</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6" name="组合 45"/>
          <p:cNvGrpSpPr>
            <a:grpSpLocks noChangeAspect="1"/>
          </p:cNvGrpSpPr>
          <p:nvPr/>
        </p:nvGrpSpPr>
        <p:grpSpPr>
          <a:xfrm>
            <a:off x="109418" y="92727"/>
            <a:ext cx="614816" cy="618640"/>
            <a:chOff x="-258838" y="1348444"/>
            <a:chExt cx="4826026" cy="4856059"/>
          </a:xfrm>
        </p:grpSpPr>
        <p:sp>
          <p:nvSpPr>
            <p:cNvPr id="47" name="任意多边形 46"/>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 name="任意多边形 54"/>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任意多边形 55"/>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7" name="文本框 56"/>
          <p:cNvSpPr txBox="1"/>
          <p:nvPr/>
        </p:nvSpPr>
        <p:spPr>
          <a:xfrm>
            <a:off x="263234" y="169531"/>
            <a:ext cx="338554"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5</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矩形 3"/>
          <p:cNvSpPr>
            <a:spLocks noChangeArrowheads="1"/>
          </p:cNvSpPr>
          <p:nvPr/>
        </p:nvSpPr>
        <p:spPr bwMode="auto">
          <a:xfrm>
            <a:off x="837563" y="100383"/>
            <a:ext cx="1677368"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不足及展望</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23A55EAB-8FC6-EAFD-8B7E-18B337738456}"/>
              </a:ext>
            </a:extLst>
          </p:cNvPr>
          <p:cNvSpPr txBox="1"/>
          <p:nvPr/>
        </p:nvSpPr>
        <p:spPr>
          <a:xfrm>
            <a:off x="717199" y="1677022"/>
            <a:ext cx="7778312" cy="1569660"/>
          </a:xfrm>
          <a:prstGeom prst="rect">
            <a:avLst/>
          </a:prstGeom>
          <a:noFill/>
        </p:spPr>
        <p:txBody>
          <a:bodyPr wrap="square" rtlCol="0">
            <a:spAutoFit/>
          </a:bodyPr>
          <a:lstStyle/>
          <a:p>
            <a:pPr marL="257175" indent="-257175">
              <a:buFont typeface="Wingdings" panose="05000000000000000000" pitchFamily="2" charset="2"/>
              <a:buChar char="Ø"/>
            </a:pP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提出了</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技术有可能会成为负面舆情态势恶化牵引工具这一假设，并通过实证对这一假设进行了确证。然而其牵引机理尚不明确、由何人牵引也未可知，未来还应持续跟进研究。</a:t>
            </a:r>
          </a:p>
        </p:txBody>
      </p:sp>
      <p:sp>
        <p:nvSpPr>
          <p:cNvPr id="5" name="文本框 4">
            <a:extLst>
              <a:ext uri="{FF2B5EF4-FFF2-40B4-BE49-F238E27FC236}">
                <a16:creationId xmlns:a16="http://schemas.microsoft.com/office/drawing/2014/main" id="{14A9E140-F0D9-3CBD-7E0C-F4A33B003AE0}"/>
              </a:ext>
            </a:extLst>
          </p:cNvPr>
          <p:cNvSpPr txBox="1"/>
          <p:nvPr/>
        </p:nvSpPr>
        <p:spPr>
          <a:xfrm>
            <a:off x="717199" y="4140673"/>
            <a:ext cx="7848431" cy="1569660"/>
          </a:xfrm>
          <a:prstGeom prst="rect">
            <a:avLst/>
          </a:prstGeom>
          <a:noFill/>
        </p:spPr>
        <p:txBody>
          <a:bodyPr wrap="square" rtlCol="0">
            <a:spAutoFit/>
          </a:bodyPr>
          <a:lstStyle/>
          <a:p>
            <a:pPr marL="257175" indent="-257175">
              <a:buFont typeface="Wingdings" panose="05000000000000000000" pitchFamily="2" charset="2"/>
              <a:buChar char="Ø"/>
            </a:pP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未来，应该持续对</a:t>
            </a:r>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技术在负面舆情方面的不利影响作进一步研究，并力图增强舆情治理工作“事前预防”的感知神经末梢，从而在威胁发生之初就快引快处、高效予以化解。</a:t>
            </a:r>
          </a:p>
        </p:txBody>
      </p:sp>
    </p:spTree>
    <p:extLst>
      <p:ext uri="{BB962C8B-B14F-4D97-AF65-F5344CB8AC3E}">
        <p14:creationId xmlns:p14="http://schemas.microsoft.com/office/powerpoint/2010/main" val="17354769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820955" y="2510402"/>
            <a:ext cx="4462220" cy="1107996"/>
          </a:xfrm>
          <a:prstGeom prst="rect">
            <a:avLst/>
          </a:prstGeom>
        </p:spPr>
        <p:txBody>
          <a:bodyPr wrap="square">
            <a:spAutoFit/>
          </a:bodyPr>
          <a:lstStyle/>
          <a:p>
            <a:r>
              <a:rPr lang="zh-CN" altLang="en-US" sz="33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感谢各位耐心倾听</a:t>
            </a:r>
            <a:endParaRPr lang="en-US" altLang="zh-CN" sz="33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3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敬请大家批评指正</a:t>
            </a:r>
            <a:endParaRPr lang="zh-CN" altLang="en-US" sz="33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5C83274F-D897-3098-29B6-858AC3418AA6}"/>
              </a:ext>
            </a:extLst>
          </p:cNvPr>
          <p:cNvPicPr>
            <a:picLocks noChangeAspect="1"/>
          </p:cNvPicPr>
          <p:nvPr/>
        </p:nvPicPr>
        <p:blipFill>
          <a:blip r:embed="rId2"/>
          <a:stretch>
            <a:fillRect/>
          </a:stretch>
        </p:blipFill>
        <p:spPr>
          <a:xfrm>
            <a:off x="0" y="0"/>
            <a:ext cx="3122717" cy="1553592"/>
          </a:xfrm>
          <a:prstGeom prst="rect">
            <a:avLst/>
          </a:prstGeom>
        </p:spPr>
      </p:pic>
      <p:sp>
        <p:nvSpPr>
          <p:cNvPr id="5" name="文本框 4">
            <a:extLst>
              <a:ext uri="{FF2B5EF4-FFF2-40B4-BE49-F238E27FC236}">
                <a16:creationId xmlns:a16="http://schemas.microsoft.com/office/drawing/2014/main" id="{F4DDDEBB-6587-5025-7A3D-21169E8D027F}"/>
              </a:ext>
            </a:extLst>
          </p:cNvPr>
          <p:cNvSpPr txBox="1"/>
          <p:nvPr/>
        </p:nvSpPr>
        <p:spPr>
          <a:xfrm>
            <a:off x="6290589" y="3698297"/>
            <a:ext cx="2782389" cy="784830"/>
          </a:xfrm>
          <a:prstGeom prst="rect">
            <a:avLst/>
          </a:prstGeom>
          <a:noFill/>
        </p:spPr>
        <p:txBody>
          <a:bodyPr wrap="square" rtlCol="0">
            <a:spAutoFit/>
          </a:bodyPr>
          <a:lstStyle/>
          <a:p>
            <a:r>
              <a:rPr lang="zh-CN" altLang="en-US" sz="1500"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rPr>
              <a:t>联系方式：</a:t>
            </a:r>
            <a:endParaRPr lang="en-US" altLang="zh-CN" sz="1500"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500"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rPr>
              <a:t>邮箱：</a:t>
            </a:r>
            <a:r>
              <a:rPr lang="en-US" altLang="zh-CN" sz="1500"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rPr>
              <a:t>tigerandwanga@163.com</a:t>
            </a:r>
          </a:p>
          <a:p>
            <a:r>
              <a:rPr lang="zh-CN" altLang="en-US" sz="1500"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rPr>
              <a:t>微信：</a:t>
            </a:r>
          </a:p>
        </p:txBody>
      </p:sp>
      <p:pic>
        <p:nvPicPr>
          <p:cNvPr id="6" name="图片 5">
            <a:extLst>
              <a:ext uri="{FF2B5EF4-FFF2-40B4-BE49-F238E27FC236}">
                <a16:creationId xmlns:a16="http://schemas.microsoft.com/office/drawing/2014/main" id="{B63E053D-1645-4445-EDF8-3A44FBB309FA}"/>
              </a:ext>
            </a:extLst>
          </p:cNvPr>
          <p:cNvPicPr>
            <a:picLocks noChangeAspect="1"/>
          </p:cNvPicPr>
          <p:nvPr/>
        </p:nvPicPr>
        <p:blipFill>
          <a:blip r:embed="rId3"/>
          <a:stretch>
            <a:fillRect/>
          </a:stretch>
        </p:blipFill>
        <p:spPr>
          <a:xfrm>
            <a:off x="6871317" y="4232713"/>
            <a:ext cx="2272683" cy="2625287"/>
          </a:xfrm>
          <a:prstGeom prst="rect">
            <a:avLst/>
          </a:prstGeom>
        </p:spPr>
      </p:pic>
    </p:spTree>
    <p:extLst>
      <p:ext uri="{BB962C8B-B14F-4D97-AF65-F5344CB8AC3E}">
        <p14:creationId xmlns:p14="http://schemas.microsoft.com/office/powerpoint/2010/main" val="6045268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a:off x="3184866" y="16010"/>
            <a:ext cx="2774269" cy="1082383"/>
          </a:xfrm>
          <a:custGeom>
            <a:avLst/>
            <a:gdLst>
              <a:gd name="connsiteX0" fmla="*/ 0 w 3699025"/>
              <a:gd name="connsiteY0" fmla="*/ 0 h 1443177"/>
              <a:gd name="connsiteX1" fmla="*/ 3699025 w 3699025"/>
              <a:gd name="connsiteY1" fmla="*/ 0 h 1443177"/>
              <a:gd name="connsiteX2" fmla="*/ 2977436 w 3699025"/>
              <a:gd name="connsiteY2" fmla="*/ 1443177 h 1443177"/>
              <a:gd name="connsiteX3" fmla="*/ 721589 w 3699025"/>
              <a:gd name="connsiteY3" fmla="*/ 1443177 h 1443177"/>
              <a:gd name="connsiteX4" fmla="*/ 0 w 3699025"/>
              <a:gd name="connsiteY4" fmla="*/ 0 h 1443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025" h="1443177">
                <a:moveTo>
                  <a:pt x="0" y="0"/>
                </a:moveTo>
                <a:lnTo>
                  <a:pt x="3699025" y="0"/>
                </a:lnTo>
                <a:lnTo>
                  <a:pt x="2977436" y="1443177"/>
                </a:lnTo>
                <a:lnTo>
                  <a:pt x="721589" y="1443177"/>
                </a:lnTo>
                <a:lnTo>
                  <a:pt x="0" y="0"/>
                </a:lnTo>
                <a:close/>
              </a:path>
            </a:pathLst>
          </a:custGeom>
          <a:solidFill>
            <a:schemeClr val="bg1">
              <a:lumMod val="95000"/>
              <a:alpha val="25000"/>
            </a:schemeClr>
          </a:solidFill>
          <a:ln>
            <a:noFill/>
          </a:ln>
        </p:spPr>
        <p:txBody>
          <a:bodyPr vert="horz" wrap="square" lIns="68580" tIns="34290" rIns="68580" bIns="34290" numCol="1" anchor="t" anchorCtr="0" compatLnSpc="1">
            <a:prstTxWarp prst="textNoShape">
              <a:avLst/>
            </a:prstTxWarp>
            <a:noAutofit/>
          </a:bodyPr>
          <a:lstStyle/>
          <a:p>
            <a:endParaRPr lang="zh-CN" altLang="en-US" sz="1350">
              <a:solidFill>
                <a:schemeClr val="bg1"/>
              </a:solidFill>
              <a:latin typeface="微软雅黑" pitchFamily="34" charset="-122"/>
              <a:ea typeface="微软雅黑" pitchFamily="34" charset="-122"/>
            </a:endParaRPr>
          </a:p>
        </p:txBody>
      </p:sp>
      <p:graphicFrame>
        <p:nvGraphicFramePr>
          <p:cNvPr id="5" name="图示 4"/>
          <p:cNvGraphicFramePr>
            <a:graphicFrameLocks noChangeAspect="1"/>
          </p:cNvGraphicFramePr>
          <p:nvPr>
            <p:extLst>
              <p:ext uri="{D42A27DB-BD31-4B8C-83A1-F6EECF244321}">
                <p14:modId xmlns:p14="http://schemas.microsoft.com/office/powerpoint/2010/main" val="1666581944"/>
              </p:ext>
            </p:extLst>
          </p:nvPr>
        </p:nvGraphicFramePr>
        <p:xfrm>
          <a:off x="2132965" y="1761624"/>
          <a:ext cx="4878071" cy="3252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组合 22"/>
          <p:cNvGrpSpPr/>
          <p:nvPr/>
        </p:nvGrpSpPr>
        <p:grpSpPr>
          <a:xfrm flipH="1">
            <a:off x="4467733" y="4234019"/>
            <a:ext cx="349175" cy="576919"/>
            <a:chOff x="7009334" y="4637636"/>
            <a:chExt cx="1451686" cy="404230"/>
          </a:xfrm>
        </p:grpSpPr>
        <p:cxnSp>
          <p:nvCxnSpPr>
            <p:cNvPr id="6" name="直接连接符 5"/>
            <p:cNvCxnSpPr/>
            <p:nvPr/>
          </p:nvCxnSpPr>
          <p:spPr>
            <a:xfrm>
              <a:off x="7009334" y="4637636"/>
              <a:ext cx="191361" cy="225965"/>
            </a:xfrm>
            <a:prstGeom prst="line">
              <a:avLst/>
            </a:prstGeom>
            <a:solidFill>
              <a:srgbClr val="99CC00">
                <a:alpha val="20000"/>
              </a:srgbClr>
            </a:solidFill>
            <a:ln w="12700" cap="rnd" algn="ctr">
              <a:solidFill>
                <a:schemeClr val="bg1">
                  <a:lumMod val="85000"/>
                </a:schemeClr>
              </a:solidFill>
              <a:prstDash val="sysDash"/>
              <a:round/>
              <a:headEnd type="oval"/>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接连接符 6"/>
            <p:cNvCxnSpPr/>
            <p:nvPr/>
          </p:nvCxnSpPr>
          <p:spPr>
            <a:xfrm>
              <a:off x="7189350" y="4863605"/>
              <a:ext cx="1271670" cy="178261"/>
            </a:xfrm>
            <a:prstGeom prst="line">
              <a:avLst/>
            </a:prstGeom>
            <a:solidFill>
              <a:srgbClr val="99CC00">
                <a:alpha val="20000"/>
              </a:srgbClr>
            </a:solidFill>
            <a:ln w="12700" cap="rnd" algn="ctr">
              <a:solidFill>
                <a:schemeClr val="bg1">
                  <a:lumMod val="85000"/>
                </a:schemeClr>
              </a:solidFill>
              <a:prstDash val="sysDash"/>
              <a:round/>
              <a:headEnd/>
              <a:tailEnd type="oval"/>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pSp>
        <p:nvGrpSpPr>
          <p:cNvPr id="21" name="组合 20"/>
          <p:cNvGrpSpPr/>
          <p:nvPr/>
        </p:nvGrpSpPr>
        <p:grpSpPr>
          <a:xfrm>
            <a:off x="2316764" y="2016703"/>
            <a:ext cx="1890210" cy="540000"/>
            <a:chOff x="3599444" y="1721349"/>
            <a:chExt cx="2520280" cy="720000"/>
          </a:xfrm>
        </p:grpSpPr>
        <p:cxnSp>
          <p:nvCxnSpPr>
            <p:cNvPr id="8" name="直接连接符 7"/>
            <p:cNvCxnSpPr/>
            <p:nvPr/>
          </p:nvCxnSpPr>
          <p:spPr>
            <a:xfrm flipV="1">
              <a:off x="5747158" y="1721349"/>
              <a:ext cx="372566" cy="720000"/>
            </a:xfrm>
            <a:prstGeom prst="line">
              <a:avLst/>
            </a:prstGeom>
            <a:solidFill>
              <a:srgbClr val="99CC00">
                <a:alpha val="20000"/>
              </a:srgbClr>
            </a:solidFill>
            <a:ln w="12700" cap="rnd" algn="ctr">
              <a:solidFill>
                <a:schemeClr val="bg1">
                  <a:lumMod val="85000"/>
                </a:schemeClr>
              </a:solidFill>
              <a:prstDash val="sysDash"/>
              <a:round/>
              <a:headEnd type="oval"/>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直接连接符 8"/>
            <p:cNvCxnSpPr/>
            <p:nvPr/>
          </p:nvCxnSpPr>
          <p:spPr>
            <a:xfrm flipH="1">
              <a:off x="3599444" y="1721349"/>
              <a:ext cx="2520000" cy="0"/>
            </a:xfrm>
            <a:prstGeom prst="line">
              <a:avLst/>
            </a:prstGeom>
            <a:solidFill>
              <a:srgbClr val="99CC00">
                <a:alpha val="20000"/>
              </a:srgbClr>
            </a:solidFill>
            <a:ln w="12700" cap="rnd" algn="ctr">
              <a:solidFill>
                <a:schemeClr val="bg1">
                  <a:lumMod val="85000"/>
                </a:schemeClr>
              </a:solidFill>
              <a:prstDash val="sysDash"/>
              <a:round/>
              <a:headEnd/>
              <a:tailEnd type="oval"/>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grpSp>
        <p:nvGrpSpPr>
          <p:cNvPr id="22" name="组合 21"/>
          <p:cNvGrpSpPr/>
          <p:nvPr/>
        </p:nvGrpSpPr>
        <p:grpSpPr>
          <a:xfrm>
            <a:off x="1412943" y="4212709"/>
            <a:ext cx="1867573" cy="540000"/>
            <a:chOff x="2404510" y="4649356"/>
            <a:chExt cx="2490097" cy="720000"/>
          </a:xfrm>
        </p:grpSpPr>
        <p:cxnSp>
          <p:nvCxnSpPr>
            <p:cNvPr id="10" name="直接连接符 9"/>
            <p:cNvCxnSpPr/>
            <p:nvPr/>
          </p:nvCxnSpPr>
          <p:spPr>
            <a:xfrm>
              <a:off x="4509515" y="4649356"/>
              <a:ext cx="372566" cy="720000"/>
            </a:xfrm>
            <a:prstGeom prst="line">
              <a:avLst/>
            </a:prstGeom>
            <a:solidFill>
              <a:srgbClr val="99CC00">
                <a:alpha val="20000"/>
              </a:srgbClr>
            </a:solidFill>
            <a:ln w="12700" cap="rnd" algn="ctr">
              <a:solidFill>
                <a:schemeClr val="bg1">
                  <a:lumMod val="85000"/>
                </a:schemeClr>
              </a:solidFill>
              <a:prstDash val="sysDash"/>
              <a:round/>
              <a:headEnd type="oval"/>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1" name="直接连接符 10"/>
            <p:cNvCxnSpPr/>
            <p:nvPr/>
          </p:nvCxnSpPr>
          <p:spPr>
            <a:xfrm flipH="1">
              <a:off x="2404510" y="5369356"/>
              <a:ext cx="2490097" cy="0"/>
            </a:xfrm>
            <a:prstGeom prst="line">
              <a:avLst/>
            </a:prstGeom>
            <a:solidFill>
              <a:srgbClr val="99CC00">
                <a:alpha val="20000"/>
              </a:srgbClr>
            </a:solidFill>
            <a:ln w="12700" cap="rnd" algn="ctr">
              <a:solidFill>
                <a:schemeClr val="bg1">
                  <a:lumMod val="85000"/>
                </a:schemeClr>
              </a:solidFill>
              <a:prstDash val="sysDash"/>
              <a:round/>
              <a:headEnd/>
              <a:tailEnd type="oval"/>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2" name="TextBox 3"/>
          <p:cNvSpPr txBox="1"/>
          <p:nvPr/>
        </p:nvSpPr>
        <p:spPr>
          <a:xfrm>
            <a:off x="1850994" y="2162706"/>
            <a:ext cx="1333872" cy="369332"/>
          </a:xfrm>
          <a:prstGeom prst="rect">
            <a:avLst/>
          </a:prstGeom>
          <a:noFill/>
        </p:spPr>
        <p:txBody>
          <a:bodyPr wrap="square">
            <a:spAutoFit/>
          </a:bodyPr>
          <a:lstStyle/>
          <a:p>
            <a:pPr algn="l">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研究基础</a:t>
            </a:r>
          </a:p>
        </p:txBody>
      </p:sp>
      <p:sp>
        <p:nvSpPr>
          <p:cNvPr id="14" name="TextBox 3"/>
          <p:cNvSpPr txBox="1"/>
          <p:nvPr/>
        </p:nvSpPr>
        <p:spPr>
          <a:xfrm>
            <a:off x="661443" y="4349354"/>
            <a:ext cx="1995440" cy="369332"/>
          </a:xfrm>
          <a:prstGeom prst="rect">
            <a:avLst/>
          </a:prstGeom>
          <a:noFill/>
        </p:spPr>
        <p:txBody>
          <a:bodyPr wrap="square">
            <a:spAutoFit/>
          </a:bodyPr>
          <a:lstStyle/>
          <a:p>
            <a:pPr>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研究内容与方法</a:t>
            </a:r>
          </a:p>
        </p:txBody>
      </p:sp>
      <p:grpSp>
        <p:nvGrpSpPr>
          <p:cNvPr id="17" name="组合 16"/>
          <p:cNvGrpSpPr/>
          <p:nvPr/>
        </p:nvGrpSpPr>
        <p:grpSpPr>
          <a:xfrm flipH="1">
            <a:off x="5838306" y="2525995"/>
            <a:ext cx="1558098" cy="540000"/>
            <a:chOff x="7331932" y="1721349"/>
            <a:chExt cx="2077464" cy="720000"/>
          </a:xfrm>
        </p:grpSpPr>
        <p:cxnSp>
          <p:nvCxnSpPr>
            <p:cNvPr id="15" name="直接连接符 14"/>
            <p:cNvCxnSpPr/>
            <p:nvPr/>
          </p:nvCxnSpPr>
          <p:spPr>
            <a:xfrm flipV="1">
              <a:off x="9036830" y="1721349"/>
              <a:ext cx="372566" cy="720000"/>
            </a:xfrm>
            <a:prstGeom prst="line">
              <a:avLst/>
            </a:prstGeom>
            <a:solidFill>
              <a:srgbClr val="99CC00">
                <a:alpha val="20000"/>
              </a:srgbClr>
            </a:solidFill>
            <a:ln w="12700" cap="rnd" algn="ctr">
              <a:solidFill>
                <a:schemeClr val="bg1">
                  <a:lumMod val="85000"/>
                </a:schemeClr>
              </a:solidFill>
              <a:prstDash val="sysDash"/>
              <a:round/>
              <a:headEnd type="oval"/>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接连接符 15"/>
            <p:cNvCxnSpPr/>
            <p:nvPr/>
          </p:nvCxnSpPr>
          <p:spPr>
            <a:xfrm flipH="1">
              <a:off x="7331932" y="1721349"/>
              <a:ext cx="2077184" cy="0"/>
            </a:xfrm>
            <a:prstGeom prst="line">
              <a:avLst/>
            </a:prstGeom>
            <a:solidFill>
              <a:srgbClr val="99CC00">
                <a:alpha val="20000"/>
              </a:srgbClr>
            </a:solidFill>
            <a:ln w="12700" cap="rnd" algn="ctr">
              <a:solidFill>
                <a:schemeClr val="bg1">
                  <a:lumMod val="85000"/>
                </a:schemeClr>
              </a:solidFill>
              <a:prstDash val="sysDash"/>
              <a:round/>
              <a:headEnd/>
              <a:tailEnd type="oval"/>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24" name="TextBox 59"/>
          <p:cNvSpPr txBox="1">
            <a:spLocks noChangeArrowheads="1"/>
          </p:cNvSpPr>
          <p:nvPr/>
        </p:nvSpPr>
        <p:spPr bwMode="auto">
          <a:xfrm flipH="1">
            <a:off x="3329862" y="104625"/>
            <a:ext cx="2484276" cy="954107"/>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zh-CN" altLang="en-US" sz="3600" b="1"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报告纲要</a:t>
            </a:r>
            <a:endParaRPr lang="en-US" altLang="zh-CN" sz="3600" b="1"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lgn="ctr" defTabSz="685800">
              <a:defRPr/>
            </a:pPr>
            <a:r>
              <a:rPr lang="en-US" altLang="zh-CN" i="1"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CONTENTS</a:t>
            </a:r>
            <a:endParaRPr lang="en-US" altLang="ko-KR" i="1"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17A746BC-F8D5-45BE-A7DA-5EECB6E513E4}"/>
              </a:ext>
            </a:extLst>
          </p:cNvPr>
          <p:cNvGrpSpPr/>
          <p:nvPr/>
        </p:nvGrpSpPr>
        <p:grpSpPr>
          <a:xfrm>
            <a:off x="4945959" y="3692548"/>
            <a:ext cx="1107322" cy="950508"/>
            <a:chOff x="3763919" y="1190910"/>
            <a:chExt cx="1476429" cy="1267344"/>
          </a:xfrm>
        </p:grpSpPr>
        <p:sp>
          <p:nvSpPr>
            <p:cNvPr id="26" name="六边形 25">
              <a:extLst>
                <a:ext uri="{FF2B5EF4-FFF2-40B4-BE49-F238E27FC236}">
                  <a16:creationId xmlns:a16="http://schemas.microsoft.com/office/drawing/2014/main" id="{CAF33FE6-A8CD-471B-8D55-36CBC463C29C}"/>
                </a:ext>
              </a:extLst>
            </p:cNvPr>
            <p:cNvSpPr/>
            <p:nvPr/>
          </p:nvSpPr>
          <p:spPr>
            <a:xfrm>
              <a:off x="3763919" y="1190910"/>
              <a:ext cx="1476429" cy="1267344"/>
            </a:xfrm>
            <a:prstGeom prst="hexagon">
              <a:avLst>
                <a:gd name="adj" fmla="val 25000"/>
                <a:gd name="vf" fmla="val 115470"/>
              </a:avLst>
            </a:prstGeom>
            <a:solidFill>
              <a:schemeClr val="bg1">
                <a:alpha val="20000"/>
              </a:schemeClr>
            </a:solidFill>
            <a:ln>
              <a:solidFill>
                <a:schemeClr val="bg1"/>
              </a:solid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27" name="六边形 4">
              <a:extLst>
                <a:ext uri="{FF2B5EF4-FFF2-40B4-BE49-F238E27FC236}">
                  <a16:creationId xmlns:a16="http://schemas.microsoft.com/office/drawing/2014/main" id="{4C5530C2-01F9-469F-9A65-5E1ECD34843F}"/>
                </a:ext>
              </a:extLst>
            </p:cNvPr>
            <p:cNvSpPr txBox="1"/>
            <p:nvPr/>
          </p:nvSpPr>
          <p:spPr>
            <a:xfrm>
              <a:off x="3992567" y="1387178"/>
              <a:ext cx="1019133" cy="8748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22860" rIns="0" bIns="22860" numCol="1" spcCol="1270" anchor="ctr" anchorCtr="0">
              <a:noAutofit/>
            </a:bodyPr>
            <a:lstStyle/>
            <a:p>
              <a:pPr algn="ctr" defTabSz="800100">
                <a:lnSpc>
                  <a:spcPct val="90000"/>
                </a:lnSpc>
                <a:spcBef>
                  <a:spcPct val="0"/>
                </a:spcBef>
                <a:spcAft>
                  <a:spcPct val="35000"/>
                </a:spcAft>
              </a:pPr>
              <a:r>
                <a:rPr lang="en-US" altLang="zh-CN" sz="1500" b="1" i="1" dirty="0">
                  <a:latin typeface="Times New Roman" panose="02020603050405020304" pitchFamily="18" charset="0"/>
                  <a:ea typeface="宋体" panose="02010600030101010101" pitchFamily="2" charset="-122"/>
                  <a:cs typeface="Times New Roman" panose="02020603050405020304" pitchFamily="18" charset="0"/>
                </a:rPr>
                <a:t>PART 05</a:t>
              </a:r>
              <a:endParaRPr lang="zh-CN" altLang="en-US" sz="1500" b="1" i="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8A8525EF-C2A1-44C5-9AE1-031668EC8E23}"/>
              </a:ext>
            </a:extLst>
          </p:cNvPr>
          <p:cNvGrpSpPr/>
          <p:nvPr/>
        </p:nvGrpSpPr>
        <p:grpSpPr>
          <a:xfrm flipH="1" flipV="1">
            <a:off x="5841139" y="4167802"/>
            <a:ext cx="1558098" cy="576918"/>
            <a:chOff x="7331932" y="1721349"/>
            <a:chExt cx="2077464" cy="720000"/>
          </a:xfrm>
        </p:grpSpPr>
        <p:cxnSp>
          <p:nvCxnSpPr>
            <p:cNvPr id="31" name="直接连接符 30">
              <a:extLst>
                <a:ext uri="{FF2B5EF4-FFF2-40B4-BE49-F238E27FC236}">
                  <a16:creationId xmlns:a16="http://schemas.microsoft.com/office/drawing/2014/main" id="{02F62FCA-309D-4FA7-91FB-D79C2F7CD185}"/>
                </a:ext>
              </a:extLst>
            </p:cNvPr>
            <p:cNvCxnSpPr/>
            <p:nvPr/>
          </p:nvCxnSpPr>
          <p:spPr>
            <a:xfrm flipV="1">
              <a:off x="9036830" y="1721349"/>
              <a:ext cx="372566" cy="720000"/>
            </a:xfrm>
            <a:prstGeom prst="line">
              <a:avLst/>
            </a:prstGeom>
            <a:solidFill>
              <a:srgbClr val="99CC00">
                <a:alpha val="20000"/>
              </a:srgbClr>
            </a:solidFill>
            <a:ln w="12700" cap="rnd" algn="ctr">
              <a:solidFill>
                <a:schemeClr val="bg1">
                  <a:lumMod val="85000"/>
                </a:schemeClr>
              </a:solidFill>
              <a:prstDash val="sysDash"/>
              <a:round/>
              <a:headEnd type="oval"/>
              <a:tailEn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接连接符 31">
              <a:extLst>
                <a:ext uri="{FF2B5EF4-FFF2-40B4-BE49-F238E27FC236}">
                  <a16:creationId xmlns:a16="http://schemas.microsoft.com/office/drawing/2014/main" id="{A83467ED-2044-4D5B-A27F-9B35BB608D41}"/>
                </a:ext>
              </a:extLst>
            </p:cNvPr>
            <p:cNvCxnSpPr/>
            <p:nvPr/>
          </p:nvCxnSpPr>
          <p:spPr>
            <a:xfrm flipH="1">
              <a:off x="7331932" y="1721349"/>
              <a:ext cx="2077184" cy="0"/>
            </a:xfrm>
            <a:prstGeom prst="line">
              <a:avLst/>
            </a:prstGeom>
            <a:solidFill>
              <a:srgbClr val="99CC00">
                <a:alpha val="20000"/>
              </a:srgbClr>
            </a:solidFill>
            <a:ln w="12700" cap="rnd" algn="ctr">
              <a:solidFill>
                <a:schemeClr val="bg1">
                  <a:lumMod val="85000"/>
                </a:schemeClr>
              </a:solidFill>
              <a:prstDash val="sysDash"/>
              <a:round/>
              <a:headEnd/>
              <a:tailEnd type="oval"/>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33" name="六边形 32">
            <a:extLst>
              <a:ext uri="{FF2B5EF4-FFF2-40B4-BE49-F238E27FC236}">
                <a16:creationId xmlns:a16="http://schemas.microsoft.com/office/drawing/2014/main" id="{C79D5FA8-0EC7-46CF-B2B7-4986A1B4E3E2}"/>
              </a:ext>
            </a:extLst>
          </p:cNvPr>
          <p:cNvSpPr/>
          <p:nvPr/>
        </p:nvSpPr>
        <p:spPr>
          <a:xfrm>
            <a:off x="5881577" y="4103890"/>
            <a:ext cx="129269" cy="111470"/>
          </a:xfrm>
          <a:prstGeom prst="hexagon">
            <a:avLst>
              <a:gd name="adj" fmla="val 25000"/>
              <a:gd name="vf" fmla="val 115470"/>
            </a:avLst>
          </a:prstGeom>
        </p:spPr>
        <p:style>
          <a:lnRef idx="2">
            <a:schemeClr val="accent3">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4" name="TextBox 3">
            <a:extLst>
              <a:ext uri="{FF2B5EF4-FFF2-40B4-BE49-F238E27FC236}">
                <a16:creationId xmlns:a16="http://schemas.microsoft.com/office/drawing/2014/main" id="{9F764099-4572-418F-90E6-35A13AAFF972}"/>
              </a:ext>
            </a:extLst>
          </p:cNvPr>
          <p:cNvSpPr txBox="1"/>
          <p:nvPr/>
        </p:nvSpPr>
        <p:spPr>
          <a:xfrm>
            <a:off x="6772174" y="4310009"/>
            <a:ext cx="1557887" cy="369332"/>
          </a:xfrm>
          <a:prstGeom prst="rect">
            <a:avLst/>
          </a:prstGeom>
          <a:noFill/>
        </p:spPr>
        <p:txBody>
          <a:bodyPr wrap="square">
            <a:spAutoFit/>
          </a:bodyPr>
          <a:lstStyle/>
          <a:p>
            <a:pPr algn="l">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不足及展望</a:t>
            </a:r>
          </a:p>
        </p:txBody>
      </p:sp>
      <p:sp>
        <p:nvSpPr>
          <p:cNvPr id="35" name="TextBox 3">
            <a:extLst>
              <a:ext uri="{FF2B5EF4-FFF2-40B4-BE49-F238E27FC236}">
                <a16:creationId xmlns:a16="http://schemas.microsoft.com/office/drawing/2014/main" id="{C1B63A16-E93A-463A-BCC2-0FB9D18990B7}"/>
              </a:ext>
            </a:extLst>
          </p:cNvPr>
          <p:cNvSpPr txBox="1"/>
          <p:nvPr/>
        </p:nvSpPr>
        <p:spPr>
          <a:xfrm>
            <a:off x="3726314" y="4840547"/>
            <a:ext cx="2014812" cy="369332"/>
          </a:xfrm>
          <a:prstGeom prst="rect">
            <a:avLst/>
          </a:prstGeom>
          <a:noFill/>
        </p:spPr>
        <p:txBody>
          <a:bodyPr wrap="square">
            <a:spAutoFit/>
          </a:bodyPr>
          <a:lstStyle/>
          <a:p>
            <a:pPr algn="l">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研究结论与意义</a:t>
            </a:r>
          </a:p>
        </p:txBody>
      </p:sp>
      <p:sp>
        <p:nvSpPr>
          <p:cNvPr id="36" name="TextBox 3">
            <a:extLst>
              <a:ext uri="{FF2B5EF4-FFF2-40B4-BE49-F238E27FC236}">
                <a16:creationId xmlns:a16="http://schemas.microsoft.com/office/drawing/2014/main" id="{583FEC57-92C1-4958-80F1-3FF6650AACC6}"/>
              </a:ext>
            </a:extLst>
          </p:cNvPr>
          <p:cNvSpPr txBox="1"/>
          <p:nvPr/>
        </p:nvSpPr>
        <p:spPr>
          <a:xfrm>
            <a:off x="6958631" y="2673945"/>
            <a:ext cx="1297602" cy="369332"/>
          </a:xfrm>
          <a:prstGeom prst="rect">
            <a:avLst/>
          </a:prstGeom>
          <a:noFill/>
        </p:spPr>
        <p:txBody>
          <a:bodyPr wrap="square">
            <a:spAutoFit/>
          </a:bodyPr>
          <a:lstStyle/>
          <a:p>
            <a:pPr algn="l">
              <a:defRPr/>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创新之处</a:t>
            </a:r>
          </a:p>
        </p:txBody>
      </p:sp>
    </p:spTree>
    <p:extLst>
      <p:ext uri="{BB962C8B-B14F-4D97-AF65-F5344CB8AC3E}">
        <p14:creationId xmlns:p14="http://schemas.microsoft.com/office/powerpoint/2010/main" val="25716029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4BE60476-4C69-4253-9EA9-691E354A023D}"/>
              </a:ext>
            </a:extLst>
          </p:cNvPr>
          <p:cNvGrpSpPr/>
          <p:nvPr/>
        </p:nvGrpSpPr>
        <p:grpSpPr>
          <a:xfrm>
            <a:off x="321199" y="158203"/>
            <a:ext cx="2506910" cy="553998"/>
            <a:chOff x="1203768" y="2514600"/>
            <a:chExt cx="4502551" cy="1485856"/>
          </a:xfrm>
        </p:grpSpPr>
        <p:sp>
          <p:nvSpPr>
            <p:cNvPr id="2" name="矩形: 剪去对角 1">
              <a:extLst>
                <a:ext uri="{FF2B5EF4-FFF2-40B4-BE49-F238E27FC236}">
                  <a16:creationId xmlns:a16="http://schemas.microsoft.com/office/drawing/2014/main" id="{635BF9B4-22FC-45BB-A089-80C03A258E59}"/>
                </a:ext>
              </a:extLst>
            </p:cNvPr>
            <p:cNvSpPr/>
            <p:nvPr/>
          </p:nvSpPr>
          <p:spPr>
            <a:xfrm>
              <a:off x="1203768" y="2514600"/>
              <a:ext cx="4502551" cy="1420792"/>
            </a:xfrm>
            <a:prstGeom prst="snip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9A9F1818-8B95-45A2-95FC-9C7B6C2E2EF4}"/>
                </a:ext>
              </a:extLst>
            </p:cNvPr>
            <p:cNvSpPr txBox="1"/>
            <p:nvPr/>
          </p:nvSpPr>
          <p:spPr>
            <a:xfrm>
              <a:off x="1840375" y="2514600"/>
              <a:ext cx="3229336" cy="1485856"/>
            </a:xfrm>
            <a:prstGeom prst="rect">
              <a:avLst/>
            </a:prstGeom>
            <a:noFill/>
          </p:spPr>
          <p:txBody>
            <a:bodyPr wrap="square" rtlCol="0">
              <a:spAutoFit/>
            </a:bodyPr>
            <a:lstStyle/>
            <a:p>
              <a:r>
                <a:rPr lang="en-US" altLang="zh-CN"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PART 01</a:t>
              </a:r>
              <a:endParaRPr lang="zh-CN" altLang="en-US"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 name="文本框 3">
            <a:extLst>
              <a:ext uri="{FF2B5EF4-FFF2-40B4-BE49-F238E27FC236}">
                <a16:creationId xmlns:a16="http://schemas.microsoft.com/office/drawing/2014/main" id="{C97EA87B-E223-42C9-9A3D-1CD621E2B196}"/>
              </a:ext>
            </a:extLst>
          </p:cNvPr>
          <p:cNvSpPr txBox="1"/>
          <p:nvPr/>
        </p:nvSpPr>
        <p:spPr>
          <a:xfrm>
            <a:off x="1060844" y="3158837"/>
            <a:ext cx="3717040" cy="707886"/>
          </a:xfrm>
          <a:prstGeom prst="rect">
            <a:avLst/>
          </a:prstGeom>
          <a:noFill/>
        </p:spPr>
        <p:txBody>
          <a:bodyPr wrap="square" rtlCol="0">
            <a:spAutoFit/>
          </a:bodyPr>
          <a:lstStyle/>
          <a:p>
            <a:pPr algn="ctr">
              <a:defRPr/>
            </a:pPr>
            <a:r>
              <a:rPr lang="zh-CN" altLang="en-US" sz="4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研究基础</a:t>
            </a:r>
          </a:p>
        </p:txBody>
      </p:sp>
      <p:cxnSp>
        <p:nvCxnSpPr>
          <p:cNvPr id="7" name="直接连接符 6">
            <a:extLst>
              <a:ext uri="{FF2B5EF4-FFF2-40B4-BE49-F238E27FC236}">
                <a16:creationId xmlns:a16="http://schemas.microsoft.com/office/drawing/2014/main" id="{D8B7893A-A814-444D-9911-18501946076C}"/>
              </a:ext>
            </a:extLst>
          </p:cNvPr>
          <p:cNvCxnSpPr>
            <a:cxnSpLocks/>
          </p:cNvCxnSpPr>
          <p:nvPr/>
        </p:nvCxnSpPr>
        <p:spPr>
          <a:xfrm>
            <a:off x="4947494" y="2155969"/>
            <a:ext cx="0" cy="3010835"/>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3">
            <a:extLst>
              <a:ext uri="{FF2B5EF4-FFF2-40B4-BE49-F238E27FC236}">
                <a16:creationId xmlns:a16="http://schemas.microsoft.com/office/drawing/2014/main" id="{4DF20981-CB95-4070-BA24-3914AC1E23C0}"/>
              </a:ext>
            </a:extLst>
          </p:cNvPr>
          <p:cNvSpPr txBox="1"/>
          <p:nvPr/>
        </p:nvSpPr>
        <p:spPr>
          <a:xfrm>
            <a:off x="5472358" y="2285027"/>
            <a:ext cx="3569873" cy="2554545"/>
          </a:xfrm>
          <a:prstGeom prst="rect">
            <a:avLst/>
          </a:prstGeom>
          <a:noFill/>
        </p:spPr>
        <p:txBody>
          <a:bodyPr wrap="square">
            <a:spAutoFit/>
          </a:bodyPr>
          <a:lstStyle/>
          <a:p>
            <a:pPr marL="257175" indent="-257175">
              <a:buFont typeface="Wingdings" panose="05000000000000000000" pitchFamily="2" charset="2"/>
              <a:buChar char="Ø"/>
              <a:defRPr/>
            </a:pPr>
            <a:r>
              <a:rPr lang="zh-CN" altLang="en-US" sz="2400" b="1" dirty="0">
                <a:solidFill>
                  <a:schemeClr val="bg1"/>
                </a:solidFill>
                <a:latin typeface="宋体" panose="02010600030101010101" pitchFamily="2" charset="-122"/>
                <a:ea typeface="宋体" panose="02010600030101010101" pitchFamily="2" charset="-122"/>
              </a:rPr>
              <a:t>选题背景及依据</a:t>
            </a:r>
            <a:endParaRPr lang="en-US" altLang="zh-CN" sz="2400" b="1" dirty="0">
              <a:solidFill>
                <a:schemeClr val="bg1"/>
              </a:solidFill>
              <a:latin typeface="宋体" panose="02010600030101010101" pitchFamily="2" charset="-122"/>
              <a:ea typeface="宋体" panose="02010600030101010101" pitchFamily="2" charset="-122"/>
            </a:endParaRPr>
          </a:p>
          <a:p>
            <a:pPr>
              <a:defRPr/>
            </a:pPr>
            <a:endParaRPr lang="en-US" altLang="zh-CN" sz="2800" b="1" dirty="0">
              <a:solidFill>
                <a:schemeClr val="bg1"/>
              </a:solidFill>
              <a:latin typeface="宋体" panose="02010600030101010101" pitchFamily="2" charset="-122"/>
              <a:ea typeface="宋体" panose="02010600030101010101" pitchFamily="2" charset="-122"/>
            </a:endParaRPr>
          </a:p>
          <a:p>
            <a:pPr>
              <a:defRPr/>
            </a:pPr>
            <a:endParaRPr lang="en-US" altLang="zh-CN" sz="2800" b="1" dirty="0">
              <a:solidFill>
                <a:schemeClr val="bg1"/>
              </a:solidFill>
              <a:latin typeface="宋体" panose="02010600030101010101" pitchFamily="2" charset="-122"/>
              <a:ea typeface="宋体" panose="02010600030101010101" pitchFamily="2" charset="-122"/>
            </a:endParaRPr>
          </a:p>
          <a:p>
            <a:pPr>
              <a:defRPr/>
            </a:pPr>
            <a:endParaRPr lang="en-US" altLang="zh-CN" sz="2800" b="1" dirty="0">
              <a:solidFill>
                <a:schemeClr val="bg1"/>
              </a:solidFill>
              <a:latin typeface="宋体" panose="02010600030101010101" pitchFamily="2" charset="-122"/>
              <a:ea typeface="宋体" panose="02010600030101010101" pitchFamily="2" charset="-122"/>
            </a:endParaRPr>
          </a:p>
          <a:p>
            <a:pPr>
              <a:defRPr/>
            </a:pPr>
            <a:endParaRPr lang="en-US" altLang="zh-CN" sz="2800" b="1" dirty="0">
              <a:solidFill>
                <a:schemeClr val="bg1"/>
              </a:solidFill>
              <a:latin typeface="宋体" panose="02010600030101010101" pitchFamily="2" charset="-122"/>
              <a:ea typeface="宋体" panose="02010600030101010101" pitchFamily="2" charset="-122"/>
            </a:endParaRPr>
          </a:p>
          <a:p>
            <a:pPr marL="257175" indent="-257175">
              <a:buFont typeface="Wingdings" panose="05000000000000000000" pitchFamily="2" charset="2"/>
              <a:buChar char="Ø"/>
              <a:defRPr/>
            </a:pPr>
            <a:r>
              <a:rPr lang="zh-CN" altLang="en-US" sz="2400" b="1" dirty="0">
                <a:solidFill>
                  <a:schemeClr val="bg1"/>
                </a:solidFill>
                <a:latin typeface="宋体" panose="02010600030101010101" pitchFamily="2" charset="-122"/>
                <a:ea typeface="宋体" panose="02010600030101010101" pitchFamily="2" charset="-122"/>
              </a:rPr>
              <a:t>相关研究综述</a:t>
            </a:r>
          </a:p>
        </p:txBody>
      </p:sp>
    </p:spTree>
    <p:extLst>
      <p:ext uri="{BB962C8B-B14F-4D97-AF65-F5344CB8AC3E}">
        <p14:creationId xmlns:p14="http://schemas.microsoft.com/office/powerpoint/2010/main" val="394969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1"/>
          <p:cNvSpPr/>
          <p:nvPr/>
        </p:nvSpPr>
        <p:spPr>
          <a:xfrm>
            <a:off x="929359" y="1220127"/>
            <a:ext cx="2290229" cy="5304960"/>
          </a:xfrm>
          <a:prstGeom prst="rect">
            <a:avLst/>
          </a:prstGeom>
          <a:solidFill>
            <a:schemeClr val="bg1">
              <a:lumMod val="95000"/>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Rectangle 2"/>
          <p:cNvSpPr/>
          <p:nvPr/>
        </p:nvSpPr>
        <p:spPr>
          <a:xfrm>
            <a:off x="3402967" y="1220127"/>
            <a:ext cx="2314148" cy="5304960"/>
          </a:xfrm>
          <a:prstGeom prst="rect">
            <a:avLst/>
          </a:prstGeom>
          <a:solidFill>
            <a:schemeClr val="bg1">
              <a:lumMod val="95000"/>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Rectangle 3"/>
          <p:cNvSpPr/>
          <p:nvPr/>
        </p:nvSpPr>
        <p:spPr>
          <a:xfrm>
            <a:off x="5895883" y="1220126"/>
            <a:ext cx="2314148" cy="5304960"/>
          </a:xfrm>
          <a:prstGeom prst="rect">
            <a:avLst/>
          </a:prstGeom>
          <a:solidFill>
            <a:schemeClr val="bg1">
              <a:lumMod val="95000"/>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1540365" y="1274583"/>
            <a:ext cx="1068227" cy="346243"/>
          </a:xfrm>
          <a:prstGeom prst="rect">
            <a:avLst/>
          </a:prstGeom>
        </p:spPr>
        <p:txBody>
          <a:bodyPr wrap="none" lIns="68573" tIns="34287" rIns="68573" bIns="34287">
            <a:spAutoFit/>
          </a:bodyPr>
          <a:lstStyle/>
          <a:p>
            <a:pPr algn="ct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现实事件</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p:cNvSpPr/>
          <p:nvPr/>
        </p:nvSpPr>
        <p:spPr>
          <a:xfrm>
            <a:off x="4037886" y="1287038"/>
            <a:ext cx="1068227" cy="346243"/>
          </a:xfrm>
          <a:prstGeom prst="rect">
            <a:avLst/>
          </a:prstGeom>
        </p:spPr>
        <p:txBody>
          <a:bodyPr wrap="none" lIns="68573" tIns="34287" rIns="68573" bIns="34287">
            <a:spAutoFit/>
          </a:bodyPr>
          <a:lstStyle/>
          <a:p>
            <a:pPr algn="ct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研究背景</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p:cNvSpPr/>
          <p:nvPr/>
        </p:nvSpPr>
        <p:spPr>
          <a:xfrm>
            <a:off x="6535414" y="1297666"/>
            <a:ext cx="1068227" cy="346243"/>
          </a:xfrm>
          <a:prstGeom prst="rect">
            <a:avLst/>
          </a:prstGeom>
        </p:spPr>
        <p:txBody>
          <a:bodyPr wrap="none" lIns="68573" tIns="34287" rIns="68573" bIns="34287">
            <a:spAutoFit/>
          </a:bodyPr>
          <a:lstStyle/>
          <a:p>
            <a:pPr algn="ct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选题依据</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p:cNvSpPr/>
          <p:nvPr/>
        </p:nvSpPr>
        <p:spPr>
          <a:xfrm>
            <a:off x="795104" y="418483"/>
            <a:ext cx="5235729"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Background and basis of topic selection</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p:cNvGrpSpPr>
            <a:grpSpLocks noChangeAspect="1"/>
          </p:cNvGrpSpPr>
          <p:nvPr/>
        </p:nvGrpSpPr>
        <p:grpSpPr>
          <a:xfrm>
            <a:off x="100544" y="83848"/>
            <a:ext cx="614816" cy="618640"/>
            <a:chOff x="-258838" y="1348444"/>
            <a:chExt cx="4826026" cy="4856059"/>
          </a:xfrm>
        </p:grpSpPr>
        <p:sp>
          <p:nvSpPr>
            <p:cNvPr id="35" name="任意多边形 34"/>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任意多边形 35"/>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任意多边形 36"/>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8" name="文本框 37"/>
          <p:cNvSpPr txBox="1"/>
          <p:nvPr/>
        </p:nvSpPr>
        <p:spPr>
          <a:xfrm>
            <a:off x="148858" y="160655"/>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1.1</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
          <p:cNvSpPr>
            <a:spLocks noChangeArrowheads="1"/>
          </p:cNvSpPr>
          <p:nvPr/>
        </p:nvSpPr>
        <p:spPr bwMode="auto">
          <a:xfrm>
            <a:off x="808062" y="118443"/>
            <a:ext cx="2292921"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选题背景及依据</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47">
            <a:extLst>
              <a:ext uri="{FF2B5EF4-FFF2-40B4-BE49-F238E27FC236}">
                <a16:creationId xmlns:a16="http://schemas.microsoft.com/office/drawing/2014/main" id="{2B9199FC-662F-4566-A00A-E24963C20739}"/>
              </a:ext>
            </a:extLst>
          </p:cNvPr>
          <p:cNvSpPr>
            <a:spLocks noChangeArrowheads="1"/>
          </p:cNvSpPr>
          <p:nvPr/>
        </p:nvSpPr>
        <p:spPr bwMode="auto">
          <a:xfrm>
            <a:off x="943962" y="1617839"/>
            <a:ext cx="2261022" cy="49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128588" indent="-128588"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以</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ChatGPT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为代表的</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类技术悄然兴起</a:t>
            </a:r>
            <a:endPar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a:p>
            <a:pPr marL="128588" indent="-128588"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俄乌冲突不断升级</a:t>
            </a:r>
            <a:endPar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a:p>
            <a:pPr marL="128588" indent="-128588"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在上述两重背景之下，笔者提出了一种假设，即当负面舆情弥散时，</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技术的盛行是否会催生更具威胁的安全隐患？带着这种假设，笔者对舆情问题尖锐的</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Facebook</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Twitter</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与</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Gab</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等国际互联网社区进行了调研，发现许多文本均出现过</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技术产物的影子。</a:t>
            </a:r>
            <a:endPar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a:p>
            <a:pPr marL="128588" indent="-128588"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值得庆幸的是，这些文本尚未在俄乌战争冲突网络战、舆情战中有显著体现。然而无法预料在未来有可能的对垒攻势中，</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技术产物以何种方式发挥“战术攻心”的价值作用。</a:t>
            </a:r>
          </a:p>
        </p:txBody>
      </p:sp>
      <p:sp>
        <p:nvSpPr>
          <p:cNvPr id="2" name="矩形 47">
            <a:extLst>
              <a:ext uri="{FF2B5EF4-FFF2-40B4-BE49-F238E27FC236}">
                <a16:creationId xmlns:a16="http://schemas.microsoft.com/office/drawing/2014/main" id="{B1D8DF49-6EFF-EE8A-D392-681B2B9147DF}"/>
              </a:ext>
            </a:extLst>
          </p:cNvPr>
          <p:cNvSpPr>
            <a:spLocks noChangeArrowheads="1"/>
          </p:cNvSpPr>
          <p:nvPr/>
        </p:nvSpPr>
        <p:spPr bwMode="auto">
          <a:xfrm>
            <a:off x="3383753" y="1669586"/>
            <a:ext cx="2261022" cy="324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214313" indent="-214313" algn="just">
              <a:lnSpc>
                <a:spcPct val="130000"/>
              </a:lnSpc>
              <a:spcBef>
                <a:spcPct val="0"/>
              </a:spcBef>
              <a:buFont typeface="Wingdings" panose="05000000000000000000" pitchFamily="2" charset="2"/>
              <a:buChar char="Ø"/>
            </a:pP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技术在推广人类普惠性应用方案的同时也把人类推向未知的风险边缘。</a:t>
            </a:r>
            <a:endPar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a:p>
            <a:pPr marL="214313" indent="-214313"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有必要对可预见威胁“</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类技术牵引负面舆情态势恶化”引起充分重视，并深入考据现象之下的威胁发现、建模与化解问题，从而分析现实危害性与社会危险性，响应技术安全、数据安全与情指勤舆号召，为增强忧患意识、践行国家总体安全观提供新基点。</a:t>
            </a:r>
          </a:p>
        </p:txBody>
      </p:sp>
      <p:sp>
        <p:nvSpPr>
          <p:cNvPr id="3" name="矩形 47">
            <a:extLst>
              <a:ext uri="{FF2B5EF4-FFF2-40B4-BE49-F238E27FC236}">
                <a16:creationId xmlns:a16="http://schemas.microsoft.com/office/drawing/2014/main" id="{206FA269-980E-117C-CED5-B4B0B30C5DD8}"/>
              </a:ext>
            </a:extLst>
          </p:cNvPr>
          <p:cNvSpPr>
            <a:spLocks noChangeArrowheads="1"/>
          </p:cNvSpPr>
          <p:nvPr/>
        </p:nvSpPr>
        <p:spPr bwMode="auto">
          <a:xfrm>
            <a:off x="5881279" y="1669586"/>
            <a:ext cx="2261022" cy="372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marL="214313" indent="-214313"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结合现实事件与研究背景能够提出三个主要问题，分别是：（</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1</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）如何表征负面舆情恶化态势、实现</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类技术牵引测度下的威胁识别；（</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2</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）如何厘清威胁触发机理；（</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3</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）有何化解策略。</a:t>
            </a:r>
            <a:endPar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a:p>
            <a:pPr marL="214313" indent="-214313" algn="just">
              <a:lnSpc>
                <a:spcPct val="130000"/>
              </a:lnSpc>
              <a:spcBef>
                <a:spcPct val="0"/>
              </a:spcBef>
              <a:buFont typeface="Wingdings" panose="05000000000000000000" pitchFamily="2" charset="2"/>
              <a:buChar char="Ø"/>
            </a:pP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结合上述设计，笔者根据中国古代情报学术语“伐谋”之辐射范围提供威胁化解的伐谋之“道”，并将题目设定为：伐谋</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可预见威胁：</a:t>
            </a:r>
            <a:r>
              <a:rPr lang="en-US" altLang="zh-CN"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GPT</a:t>
            </a:r>
            <a:r>
              <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rPr>
              <a:t>类技术或牵引负面舆情态势恶化。</a:t>
            </a:r>
          </a:p>
          <a:p>
            <a:pPr algn="just">
              <a:lnSpc>
                <a:spcPct val="130000"/>
              </a:lnSpc>
              <a:spcBef>
                <a:spcPct val="0"/>
              </a:spcBef>
              <a:buNone/>
            </a:pPr>
            <a:endParaRPr lang="zh-CN" altLang="en-US" sz="123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微软雅黑" pitchFamily="34" charset="-122"/>
            </a:endParaRPr>
          </a:p>
        </p:txBody>
      </p:sp>
    </p:spTree>
    <p:extLst>
      <p:ext uri="{BB962C8B-B14F-4D97-AF65-F5344CB8AC3E}">
        <p14:creationId xmlns:p14="http://schemas.microsoft.com/office/powerpoint/2010/main" val="234184908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95103" y="445113"/>
            <a:ext cx="3969356"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Overview of relevant research</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p:cNvGrpSpPr>
            <a:grpSpLocks noChangeAspect="1"/>
          </p:cNvGrpSpPr>
          <p:nvPr/>
        </p:nvGrpSpPr>
        <p:grpSpPr>
          <a:xfrm>
            <a:off x="100543" y="110478"/>
            <a:ext cx="614816" cy="618640"/>
            <a:chOff x="-258838" y="1348444"/>
            <a:chExt cx="4826026" cy="4856059"/>
          </a:xfrm>
        </p:grpSpPr>
        <p:sp>
          <p:nvSpPr>
            <p:cNvPr id="35" name="任意多边形 34"/>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任意多边形 35"/>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任意多边形 36"/>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8" name="文本框 37"/>
          <p:cNvSpPr txBox="1"/>
          <p:nvPr/>
        </p:nvSpPr>
        <p:spPr>
          <a:xfrm>
            <a:off x="116915" y="187282"/>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1.2</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矩形 3"/>
          <p:cNvSpPr>
            <a:spLocks noChangeArrowheads="1"/>
          </p:cNvSpPr>
          <p:nvPr/>
        </p:nvSpPr>
        <p:spPr bwMode="auto">
          <a:xfrm>
            <a:off x="801926" y="149397"/>
            <a:ext cx="2332626"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相关研究综述</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F024B226-9878-88D2-A1A6-0C375713BC51}"/>
              </a:ext>
            </a:extLst>
          </p:cNvPr>
          <p:cNvGrpSpPr/>
          <p:nvPr/>
        </p:nvGrpSpPr>
        <p:grpSpPr>
          <a:xfrm>
            <a:off x="2458449" y="2006414"/>
            <a:ext cx="4807212" cy="1166465"/>
            <a:chOff x="587712" y="1875826"/>
            <a:chExt cx="6409616" cy="1555286"/>
          </a:xfrm>
        </p:grpSpPr>
        <p:sp>
          <p:nvSpPr>
            <p:cNvPr id="71" name="矩形 70">
              <a:extLst>
                <a:ext uri="{FF2B5EF4-FFF2-40B4-BE49-F238E27FC236}">
                  <a16:creationId xmlns:a16="http://schemas.microsoft.com/office/drawing/2014/main" id="{35F3F545-328F-45E9-B7EF-9428EFC0E846}"/>
                </a:ext>
              </a:extLst>
            </p:cNvPr>
            <p:cNvSpPr/>
            <p:nvPr/>
          </p:nvSpPr>
          <p:spPr>
            <a:xfrm>
              <a:off x="4676063" y="1875826"/>
              <a:ext cx="2321265" cy="576224"/>
            </a:xfrm>
            <a:prstGeom prst="rect">
              <a:avLst/>
            </a:prstGeom>
          </p:spPr>
          <p:txBody>
            <a:bodyPr wrap="square" lIns="68579" tIns="34289" rIns="68579" bIns="34289">
              <a:spAutoFit/>
            </a:bodyPr>
            <a:lstStyle/>
            <a:p>
              <a:pPr>
                <a:lnSpc>
                  <a:spcPct val="150000"/>
                </a:lnSpc>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技术背景</a:t>
              </a:r>
            </a:p>
          </p:txBody>
        </p:sp>
        <p:sp>
          <p:nvSpPr>
            <p:cNvPr id="22" name="矩形 21">
              <a:extLst>
                <a:ext uri="{FF2B5EF4-FFF2-40B4-BE49-F238E27FC236}">
                  <a16:creationId xmlns:a16="http://schemas.microsoft.com/office/drawing/2014/main" id="{E753EAB5-5826-4AFA-B3A5-50435385B005}"/>
                </a:ext>
              </a:extLst>
            </p:cNvPr>
            <p:cNvSpPr/>
            <p:nvPr/>
          </p:nvSpPr>
          <p:spPr>
            <a:xfrm>
              <a:off x="587712" y="2385211"/>
              <a:ext cx="3516488" cy="576224"/>
            </a:xfrm>
            <a:prstGeom prst="rect">
              <a:avLst/>
            </a:prstGeom>
          </p:spPr>
          <p:txBody>
            <a:bodyPr wrap="square" lIns="68579" tIns="34289" rIns="68579" bIns="34289">
              <a:spAutoFit/>
            </a:bodyPr>
            <a:lstStyle/>
            <a:p>
              <a:pPr>
                <a:lnSpc>
                  <a:spcPct val="150000"/>
                </a:lnSpc>
              </a:pPr>
              <a:r>
                <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GTP</a:t>
              </a: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类技术应用</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6" name="组合 65">
              <a:extLst>
                <a:ext uri="{FF2B5EF4-FFF2-40B4-BE49-F238E27FC236}">
                  <a16:creationId xmlns:a16="http://schemas.microsoft.com/office/drawing/2014/main" id="{46B44E93-4636-4C38-B34D-85B7D1467526}"/>
                </a:ext>
              </a:extLst>
            </p:cNvPr>
            <p:cNvGrpSpPr/>
            <p:nvPr/>
          </p:nvGrpSpPr>
          <p:grpSpPr>
            <a:xfrm>
              <a:off x="2659743" y="2221265"/>
              <a:ext cx="2095544" cy="950540"/>
              <a:chOff x="2347965" y="2277370"/>
              <a:chExt cx="2994184" cy="2065890"/>
            </a:xfrm>
          </p:grpSpPr>
          <p:cxnSp>
            <p:nvCxnSpPr>
              <p:cNvPr id="67" name="直接连接符 66">
                <a:extLst>
                  <a:ext uri="{FF2B5EF4-FFF2-40B4-BE49-F238E27FC236}">
                    <a16:creationId xmlns:a16="http://schemas.microsoft.com/office/drawing/2014/main" id="{7F52B6B7-B397-48F7-A308-D6215DB45111}"/>
                  </a:ext>
                </a:extLst>
              </p:cNvPr>
              <p:cNvCxnSpPr>
                <a:cxnSpLocks/>
              </p:cNvCxnSpPr>
              <p:nvPr/>
            </p:nvCxnSpPr>
            <p:spPr>
              <a:xfrm>
                <a:off x="4887684" y="2278048"/>
                <a:ext cx="391886" cy="0"/>
              </a:xfrm>
              <a:prstGeom prst="line">
                <a:avLst/>
              </a:prstGeom>
              <a:ln w="254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38D17457-78F7-4F5C-8DC7-98285A4F89F6}"/>
                  </a:ext>
                </a:extLst>
              </p:cNvPr>
              <p:cNvCxnSpPr>
                <a:cxnSpLocks/>
              </p:cNvCxnSpPr>
              <p:nvPr/>
            </p:nvCxnSpPr>
            <p:spPr>
              <a:xfrm>
                <a:off x="4887684" y="4343260"/>
                <a:ext cx="402500" cy="0"/>
              </a:xfrm>
              <a:prstGeom prst="line">
                <a:avLst/>
              </a:prstGeom>
              <a:ln w="254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6CCB3B5-94A9-4C49-8EC8-72CB228D13FB}"/>
                  </a:ext>
                </a:extLst>
              </p:cNvPr>
              <p:cNvCxnSpPr/>
              <p:nvPr/>
            </p:nvCxnSpPr>
            <p:spPr>
              <a:xfrm>
                <a:off x="4887703" y="2277370"/>
                <a:ext cx="7531" cy="2057728"/>
              </a:xfrm>
              <a:prstGeom prst="line">
                <a:avLst/>
              </a:prstGeom>
              <a:ln w="25400">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191FADFE-37CC-4B91-9418-37B043730828}"/>
                  </a:ext>
                </a:extLst>
              </p:cNvPr>
              <p:cNvCxnSpPr>
                <a:cxnSpLocks/>
              </p:cNvCxnSpPr>
              <p:nvPr/>
            </p:nvCxnSpPr>
            <p:spPr>
              <a:xfrm>
                <a:off x="2347965" y="3386312"/>
                <a:ext cx="2994184" cy="0"/>
              </a:xfrm>
              <a:prstGeom prst="line">
                <a:avLst/>
              </a:prstGeom>
              <a:ln w="25400">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72" name="矩形 71">
              <a:extLst>
                <a:ext uri="{FF2B5EF4-FFF2-40B4-BE49-F238E27FC236}">
                  <a16:creationId xmlns:a16="http://schemas.microsoft.com/office/drawing/2014/main" id="{6821E4AE-6791-4153-917D-73710B42429A}"/>
                </a:ext>
              </a:extLst>
            </p:cNvPr>
            <p:cNvSpPr/>
            <p:nvPr/>
          </p:nvSpPr>
          <p:spPr>
            <a:xfrm>
              <a:off x="4667683" y="2854888"/>
              <a:ext cx="1759461" cy="576224"/>
            </a:xfrm>
            <a:prstGeom prst="rect">
              <a:avLst/>
            </a:prstGeom>
          </p:spPr>
          <p:txBody>
            <a:bodyPr wrap="square" lIns="68579" tIns="34289" rIns="68579" bIns="34289">
              <a:spAutoFit/>
            </a:bodyPr>
            <a:lstStyle/>
            <a:p>
              <a:pPr>
                <a:lnSpc>
                  <a:spcPct val="150000"/>
                </a:lnSpc>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既有挑战</a:t>
              </a:r>
            </a:p>
          </p:txBody>
        </p:sp>
        <p:sp>
          <p:nvSpPr>
            <p:cNvPr id="73" name="矩形 72">
              <a:extLst>
                <a:ext uri="{FF2B5EF4-FFF2-40B4-BE49-F238E27FC236}">
                  <a16:creationId xmlns:a16="http://schemas.microsoft.com/office/drawing/2014/main" id="{7E295351-7A0B-4C10-87CD-961D8FDBE6A9}"/>
                </a:ext>
              </a:extLst>
            </p:cNvPr>
            <p:cNvSpPr/>
            <p:nvPr/>
          </p:nvSpPr>
          <p:spPr>
            <a:xfrm>
              <a:off x="4676063" y="2390667"/>
              <a:ext cx="1820363" cy="576224"/>
            </a:xfrm>
            <a:prstGeom prst="rect">
              <a:avLst/>
            </a:prstGeom>
          </p:spPr>
          <p:txBody>
            <a:bodyPr wrap="square" lIns="68579" tIns="34289" rIns="68579" bIns="34289">
              <a:spAutoFit/>
            </a:bodyPr>
            <a:lstStyle/>
            <a:p>
              <a:pPr>
                <a:lnSpc>
                  <a:spcPct val="150000"/>
                </a:lnSpc>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应用表现</a:t>
              </a:r>
            </a:p>
          </p:txBody>
        </p:sp>
      </p:grpSp>
      <p:grpSp>
        <p:nvGrpSpPr>
          <p:cNvPr id="6" name="组合 5">
            <a:extLst>
              <a:ext uri="{FF2B5EF4-FFF2-40B4-BE49-F238E27FC236}">
                <a16:creationId xmlns:a16="http://schemas.microsoft.com/office/drawing/2014/main" id="{4562E7DD-FE09-A71B-7036-A9A0F24E99FA}"/>
              </a:ext>
            </a:extLst>
          </p:cNvPr>
          <p:cNvGrpSpPr/>
          <p:nvPr/>
        </p:nvGrpSpPr>
        <p:grpSpPr>
          <a:xfrm>
            <a:off x="2257356" y="4015150"/>
            <a:ext cx="5199456" cy="1145482"/>
            <a:chOff x="2059894" y="4170446"/>
            <a:chExt cx="6932608" cy="1527309"/>
          </a:xfrm>
        </p:grpSpPr>
        <p:sp>
          <p:nvSpPr>
            <p:cNvPr id="63" name="矩形 62">
              <a:extLst>
                <a:ext uri="{FF2B5EF4-FFF2-40B4-BE49-F238E27FC236}">
                  <a16:creationId xmlns:a16="http://schemas.microsoft.com/office/drawing/2014/main" id="{DAF2D8D6-D915-486E-935E-14D4D9168BF7}"/>
                </a:ext>
              </a:extLst>
            </p:cNvPr>
            <p:cNvSpPr/>
            <p:nvPr/>
          </p:nvSpPr>
          <p:spPr>
            <a:xfrm>
              <a:off x="6400187" y="4170446"/>
              <a:ext cx="2556797" cy="576224"/>
            </a:xfrm>
            <a:prstGeom prst="rect">
              <a:avLst/>
            </a:prstGeom>
          </p:spPr>
          <p:txBody>
            <a:bodyPr wrap="square" lIns="68579" tIns="34289" rIns="68579" bIns="34289">
              <a:spAutoFit/>
            </a:bodyPr>
            <a:lstStyle/>
            <a:p>
              <a:pPr>
                <a:lnSpc>
                  <a:spcPct val="150000"/>
                </a:lnSpc>
              </a:pPr>
              <a:r>
                <a:rPr lang="zh-CN" altLang="en-US" kern="0" spc="-8"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性质定义</a:t>
              </a:r>
            </a:p>
          </p:txBody>
        </p:sp>
        <p:sp>
          <p:nvSpPr>
            <p:cNvPr id="64" name="矩形 63">
              <a:extLst>
                <a:ext uri="{FF2B5EF4-FFF2-40B4-BE49-F238E27FC236}">
                  <a16:creationId xmlns:a16="http://schemas.microsoft.com/office/drawing/2014/main" id="{295FE13D-C32B-403B-B4AC-088FBD2159DF}"/>
                </a:ext>
              </a:extLst>
            </p:cNvPr>
            <p:cNvSpPr/>
            <p:nvPr/>
          </p:nvSpPr>
          <p:spPr>
            <a:xfrm>
              <a:off x="6420217" y="4632161"/>
              <a:ext cx="2572285" cy="576224"/>
            </a:xfrm>
            <a:prstGeom prst="rect">
              <a:avLst/>
            </a:prstGeom>
          </p:spPr>
          <p:txBody>
            <a:bodyPr wrap="square" lIns="68579" tIns="34289" rIns="68579" bIns="34289">
              <a:spAutoFit/>
            </a:bodyPr>
            <a:lstStyle/>
            <a:p>
              <a:pPr>
                <a:lnSpc>
                  <a:spcPct val="150000"/>
                </a:lnSpc>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监测疏导</a:t>
              </a:r>
            </a:p>
          </p:txBody>
        </p:sp>
        <p:sp>
          <p:nvSpPr>
            <p:cNvPr id="65" name="矩形 64">
              <a:extLst>
                <a:ext uri="{FF2B5EF4-FFF2-40B4-BE49-F238E27FC236}">
                  <a16:creationId xmlns:a16="http://schemas.microsoft.com/office/drawing/2014/main" id="{12863929-F373-433D-97BC-156BD981771E}"/>
                </a:ext>
              </a:extLst>
            </p:cNvPr>
            <p:cNvSpPr/>
            <p:nvPr/>
          </p:nvSpPr>
          <p:spPr>
            <a:xfrm>
              <a:off x="6450441" y="5121531"/>
              <a:ext cx="2506544" cy="576224"/>
            </a:xfrm>
            <a:prstGeom prst="rect">
              <a:avLst/>
            </a:prstGeom>
          </p:spPr>
          <p:txBody>
            <a:bodyPr wrap="square" lIns="68579" tIns="34289" rIns="68579" bIns="34289">
              <a:spAutoFit/>
            </a:bodyPr>
            <a:lstStyle/>
            <a:p>
              <a:pPr>
                <a:lnSpc>
                  <a:spcPct val="150000"/>
                </a:lnSpc>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现实困境</a:t>
              </a:r>
            </a:p>
          </p:txBody>
        </p:sp>
        <p:grpSp>
          <p:nvGrpSpPr>
            <p:cNvPr id="5" name="组合 4">
              <a:extLst>
                <a:ext uri="{FF2B5EF4-FFF2-40B4-BE49-F238E27FC236}">
                  <a16:creationId xmlns:a16="http://schemas.microsoft.com/office/drawing/2014/main" id="{FCAA20FA-C5C5-D0EA-1DA0-2D8669636F45}"/>
                </a:ext>
              </a:extLst>
            </p:cNvPr>
            <p:cNvGrpSpPr/>
            <p:nvPr/>
          </p:nvGrpSpPr>
          <p:grpSpPr>
            <a:xfrm>
              <a:off x="2059894" y="4466356"/>
              <a:ext cx="4407007" cy="950540"/>
              <a:chOff x="329327" y="4531633"/>
              <a:chExt cx="4407007" cy="950540"/>
            </a:xfrm>
          </p:grpSpPr>
          <p:sp>
            <p:nvSpPr>
              <p:cNvPr id="47" name="矩形 46">
                <a:extLst>
                  <a:ext uri="{FF2B5EF4-FFF2-40B4-BE49-F238E27FC236}">
                    <a16:creationId xmlns:a16="http://schemas.microsoft.com/office/drawing/2014/main" id="{93F42FF0-2496-427F-8A9E-5D90BD9CE60D}"/>
                  </a:ext>
                </a:extLst>
              </p:cNvPr>
              <p:cNvSpPr/>
              <p:nvPr/>
            </p:nvSpPr>
            <p:spPr>
              <a:xfrm>
                <a:off x="329327" y="4696468"/>
                <a:ext cx="3842990" cy="576224"/>
              </a:xfrm>
              <a:prstGeom prst="rect">
                <a:avLst/>
              </a:prstGeom>
            </p:spPr>
            <p:txBody>
              <a:bodyPr wrap="square" lIns="68579" tIns="34289" rIns="68579" bIns="34289">
                <a:spAutoFit/>
              </a:bodyPr>
              <a:lstStyle/>
              <a:p>
                <a:pPr>
                  <a:lnSpc>
                    <a:spcPct val="150000"/>
                  </a:lnSpc>
                </a:pPr>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负面舆情监测引导</a:t>
                </a:r>
                <a:endParaRPr lang="en-US" altLang="zh-CN"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5" name="组合 54">
                <a:extLst>
                  <a:ext uri="{FF2B5EF4-FFF2-40B4-BE49-F238E27FC236}">
                    <a16:creationId xmlns:a16="http://schemas.microsoft.com/office/drawing/2014/main" id="{46DA3230-E01E-499D-9D7F-922454CCFB81}"/>
                  </a:ext>
                </a:extLst>
              </p:cNvPr>
              <p:cNvGrpSpPr/>
              <p:nvPr/>
            </p:nvGrpSpPr>
            <p:grpSpPr>
              <a:xfrm>
                <a:off x="4509921" y="4531633"/>
                <a:ext cx="226413" cy="950540"/>
                <a:chOff x="4887684" y="2277370"/>
                <a:chExt cx="391886" cy="2065890"/>
              </a:xfrm>
            </p:grpSpPr>
            <p:cxnSp>
              <p:nvCxnSpPr>
                <p:cNvPr id="56" name="直接连接符 55">
                  <a:extLst>
                    <a:ext uri="{FF2B5EF4-FFF2-40B4-BE49-F238E27FC236}">
                      <a16:creationId xmlns:a16="http://schemas.microsoft.com/office/drawing/2014/main" id="{5DC1051F-D6B8-4B40-B3AD-E9C2B39C7406}"/>
                    </a:ext>
                  </a:extLst>
                </p:cNvPr>
                <p:cNvCxnSpPr/>
                <p:nvPr/>
              </p:nvCxnSpPr>
              <p:spPr>
                <a:xfrm>
                  <a:off x="4887684" y="2278048"/>
                  <a:ext cx="391886" cy="0"/>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57" name="直接连接符 56">
                  <a:extLst>
                    <a:ext uri="{FF2B5EF4-FFF2-40B4-BE49-F238E27FC236}">
                      <a16:creationId xmlns:a16="http://schemas.microsoft.com/office/drawing/2014/main" id="{0DE2635B-3F65-41BD-A056-E5F5B7128D65}"/>
                    </a:ext>
                  </a:extLst>
                </p:cNvPr>
                <p:cNvCxnSpPr/>
                <p:nvPr/>
              </p:nvCxnSpPr>
              <p:spPr>
                <a:xfrm>
                  <a:off x="4887684" y="4343260"/>
                  <a:ext cx="391886" cy="0"/>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59" name="直接连接符 58">
                  <a:extLst>
                    <a:ext uri="{FF2B5EF4-FFF2-40B4-BE49-F238E27FC236}">
                      <a16:creationId xmlns:a16="http://schemas.microsoft.com/office/drawing/2014/main" id="{F67AE9F7-2816-4ECB-A240-61DA8E5E8EDA}"/>
                    </a:ext>
                  </a:extLst>
                </p:cNvPr>
                <p:cNvCxnSpPr/>
                <p:nvPr/>
              </p:nvCxnSpPr>
              <p:spPr>
                <a:xfrm>
                  <a:off x="4887703" y="2277370"/>
                  <a:ext cx="7531" cy="2057728"/>
                </a:xfrm>
                <a:prstGeom prst="line">
                  <a:avLst/>
                </a:prstGeom>
                <a:ln w="28575"/>
              </p:spPr>
              <p:style>
                <a:lnRef idx="3">
                  <a:schemeClr val="accent3"/>
                </a:lnRef>
                <a:fillRef idx="0">
                  <a:schemeClr val="accent3"/>
                </a:fillRef>
                <a:effectRef idx="2">
                  <a:schemeClr val="accent3"/>
                </a:effectRef>
                <a:fontRef idx="minor">
                  <a:schemeClr val="tx1"/>
                </a:fontRef>
              </p:style>
            </p:cxnSp>
          </p:grpSp>
          <p:cxnSp>
            <p:nvCxnSpPr>
              <p:cNvPr id="7" name="直接连接符 6">
                <a:extLst>
                  <a:ext uri="{FF2B5EF4-FFF2-40B4-BE49-F238E27FC236}">
                    <a16:creationId xmlns:a16="http://schemas.microsoft.com/office/drawing/2014/main" id="{DDC5BC9F-0153-15B5-D150-97B31BA4C33E}"/>
                  </a:ext>
                </a:extLst>
              </p:cNvPr>
              <p:cNvCxnSpPr>
                <a:cxnSpLocks/>
              </p:cNvCxnSpPr>
              <p:nvPr/>
            </p:nvCxnSpPr>
            <p:spPr>
              <a:xfrm>
                <a:off x="2894230" y="5005025"/>
                <a:ext cx="1842104" cy="0"/>
              </a:xfrm>
              <a:prstGeom prst="line">
                <a:avLst/>
              </a:prstGeom>
              <a:ln w="25400">
                <a:solidFill>
                  <a:srgbClr val="B2B2B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255048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7EA87B-E223-42C9-9A3D-1CD621E2B196}"/>
              </a:ext>
            </a:extLst>
          </p:cNvPr>
          <p:cNvSpPr txBox="1"/>
          <p:nvPr/>
        </p:nvSpPr>
        <p:spPr>
          <a:xfrm>
            <a:off x="1306927" y="3215582"/>
            <a:ext cx="6240776" cy="707886"/>
          </a:xfrm>
          <a:prstGeom prst="rect">
            <a:avLst/>
          </a:prstGeom>
          <a:noFill/>
        </p:spPr>
        <p:txBody>
          <a:bodyPr wrap="square" rtlCol="0">
            <a:spAutoFit/>
          </a:bodyPr>
          <a:lstStyle/>
          <a:p>
            <a:pPr algn="l">
              <a:defRPr/>
            </a:pPr>
            <a:r>
              <a:rPr lang="zh-CN" altLang="en-US" sz="4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研究内容与方法</a:t>
            </a:r>
          </a:p>
        </p:txBody>
      </p:sp>
      <p:cxnSp>
        <p:nvCxnSpPr>
          <p:cNvPr id="6" name="直接连接符 5">
            <a:extLst>
              <a:ext uri="{FF2B5EF4-FFF2-40B4-BE49-F238E27FC236}">
                <a16:creationId xmlns:a16="http://schemas.microsoft.com/office/drawing/2014/main" id="{22C89D1B-3329-380E-9CEA-8A50B8E84091}"/>
              </a:ext>
            </a:extLst>
          </p:cNvPr>
          <p:cNvCxnSpPr>
            <a:cxnSpLocks/>
          </p:cNvCxnSpPr>
          <p:nvPr/>
        </p:nvCxnSpPr>
        <p:spPr>
          <a:xfrm>
            <a:off x="5633032" y="2116635"/>
            <a:ext cx="0" cy="3227722"/>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 name="TextBox 3">
            <a:extLst>
              <a:ext uri="{FF2B5EF4-FFF2-40B4-BE49-F238E27FC236}">
                <a16:creationId xmlns:a16="http://schemas.microsoft.com/office/drawing/2014/main" id="{87413D11-E8D2-4D90-4BF2-293E66A6A28F}"/>
              </a:ext>
            </a:extLst>
          </p:cNvPr>
          <p:cNvSpPr txBox="1"/>
          <p:nvPr/>
        </p:nvSpPr>
        <p:spPr>
          <a:xfrm>
            <a:off x="5997745" y="2324754"/>
            <a:ext cx="1753418" cy="2677656"/>
          </a:xfrm>
          <a:prstGeom prst="rect">
            <a:avLst/>
          </a:prstGeom>
          <a:noFill/>
        </p:spPr>
        <p:txBody>
          <a:bodyPr wrap="square">
            <a:spAutoFit/>
          </a:bodyPr>
          <a:lstStyle/>
          <a:p>
            <a:pPr marL="342900" indent="-342900">
              <a:buFont typeface="Wingdings" panose="05000000000000000000" pitchFamily="2" charset="2"/>
              <a:buChar char="Ø"/>
              <a:defRPr/>
            </a:pP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研究内容</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Ø"/>
              <a:defRPr/>
            </a:pP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研究方法</a:t>
            </a:r>
          </a:p>
        </p:txBody>
      </p:sp>
      <p:grpSp>
        <p:nvGrpSpPr>
          <p:cNvPr id="9" name="组合 8">
            <a:extLst>
              <a:ext uri="{FF2B5EF4-FFF2-40B4-BE49-F238E27FC236}">
                <a16:creationId xmlns:a16="http://schemas.microsoft.com/office/drawing/2014/main" id="{EE9B7A0E-DB97-252A-1175-14D844BA8B3C}"/>
              </a:ext>
            </a:extLst>
          </p:cNvPr>
          <p:cNvGrpSpPr/>
          <p:nvPr/>
        </p:nvGrpSpPr>
        <p:grpSpPr>
          <a:xfrm>
            <a:off x="321199" y="78308"/>
            <a:ext cx="2506910" cy="553998"/>
            <a:chOff x="1203768" y="2514600"/>
            <a:chExt cx="4502551" cy="1485856"/>
          </a:xfrm>
        </p:grpSpPr>
        <p:sp>
          <p:nvSpPr>
            <p:cNvPr id="10" name="矩形: 剪去对角 9">
              <a:extLst>
                <a:ext uri="{FF2B5EF4-FFF2-40B4-BE49-F238E27FC236}">
                  <a16:creationId xmlns:a16="http://schemas.microsoft.com/office/drawing/2014/main" id="{BA336CAE-F09D-DB2E-3B5B-48D8288C6CA9}"/>
                </a:ext>
              </a:extLst>
            </p:cNvPr>
            <p:cNvSpPr/>
            <p:nvPr/>
          </p:nvSpPr>
          <p:spPr>
            <a:xfrm>
              <a:off x="1203768" y="2514600"/>
              <a:ext cx="4502551" cy="1420792"/>
            </a:xfrm>
            <a:prstGeom prst="snip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E00737F5-295E-DC2B-6010-893EA5C1AA7E}"/>
                </a:ext>
              </a:extLst>
            </p:cNvPr>
            <p:cNvSpPr txBox="1"/>
            <p:nvPr/>
          </p:nvSpPr>
          <p:spPr>
            <a:xfrm>
              <a:off x="1840375" y="2514600"/>
              <a:ext cx="3229336" cy="1485856"/>
            </a:xfrm>
            <a:prstGeom prst="rect">
              <a:avLst/>
            </a:prstGeom>
            <a:noFill/>
          </p:spPr>
          <p:txBody>
            <a:bodyPr wrap="square" rtlCol="0">
              <a:spAutoFit/>
            </a:bodyPr>
            <a:lstStyle/>
            <a:p>
              <a:r>
                <a:rPr lang="en-US" altLang="zh-CN"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PART 02</a:t>
              </a:r>
              <a:endParaRPr lang="zh-CN" altLang="en-US"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74543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786225" y="427360"/>
            <a:ext cx="2501006"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Research contents</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8" name="组合 47"/>
          <p:cNvGrpSpPr>
            <a:grpSpLocks noChangeAspect="1"/>
          </p:cNvGrpSpPr>
          <p:nvPr/>
        </p:nvGrpSpPr>
        <p:grpSpPr>
          <a:xfrm>
            <a:off x="91665" y="92725"/>
            <a:ext cx="614816" cy="618640"/>
            <a:chOff x="-258838" y="1348444"/>
            <a:chExt cx="4826026" cy="4856059"/>
          </a:xfrm>
        </p:grpSpPr>
        <p:sp>
          <p:nvSpPr>
            <p:cNvPr id="49" name="任意多边形 48"/>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 name="任意多边形 49"/>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任意多边形 50"/>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2" name="文本框 51"/>
          <p:cNvSpPr txBox="1"/>
          <p:nvPr/>
        </p:nvSpPr>
        <p:spPr>
          <a:xfrm>
            <a:off x="121258" y="151773"/>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2.1</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 name="矩形 3"/>
          <p:cNvSpPr>
            <a:spLocks noChangeArrowheads="1"/>
          </p:cNvSpPr>
          <p:nvPr/>
        </p:nvSpPr>
        <p:spPr bwMode="auto">
          <a:xfrm>
            <a:off x="830046" y="159304"/>
            <a:ext cx="1369592"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研究内容</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7" name="组合 36">
            <a:extLst>
              <a:ext uri="{FF2B5EF4-FFF2-40B4-BE49-F238E27FC236}">
                <a16:creationId xmlns:a16="http://schemas.microsoft.com/office/drawing/2014/main" id="{81CE9795-A144-47DF-B51E-6106EC86FF4B}"/>
              </a:ext>
            </a:extLst>
          </p:cNvPr>
          <p:cNvGrpSpPr/>
          <p:nvPr/>
        </p:nvGrpSpPr>
        <p:grpSpPr>
          <a:xfrm>
            <a:off x="321825" y="1279257"/>
            <a:ext cx="8733346" cy="4864090"/>
            <a:chOff x="556819" y="1028157"/>
            <a:chExt cx="11024373" cy="5754690"/>
          </a:xfrm>
        </p:grpSpPr>
        <p:grpSp>
          <p:nvGrpSpPr>
            <p:cNvPr id="38" name="组合 37">
              <a:extLst>
                <a:ext uri="{FF2B5EF4-FFF2-40B4-BE49-F238E27FC236}">
                  <a16:creationId xmlns:a16="http://schemas.microsoft.com/office/drawing/2014/main" id="{DC0433DD-2D0A-4D78-9A49-FE30170F6E58}"/>
                </a:ext>
              </a:extLst>
            </p:cNvPr>
            <p:cNvGrpSpPr/>
            <p:nvPr/>
          </p:nvGrpSpPr>
          <p:grpSpPr>
            <a:xfrm>
              <a:off x="556819" y="1230458"/>
              <a:ext cx="9030802" cy="5552389"/>
              <a:chOff x="9952" y="963985"/>
              <a:chExt cx="8698510" cy="5348094"/>
            </a:xfrm>
          </p:grpSpPr>
          <p:cxnSp>
            <p:nvCxnSpPr>
              <p:cNvPr id="63" name="直接连接符 62">
                <a:extLst>
                  <a:ext uri="{FF2B5EF4-FFF2-40B4-BE49-F238E27FC236}">
                    <a16:creationId xmlns:a16="http://schemas.microsoft.com/office/drawing/2014/main" id="{2FE637D0-587F-4470-8997-8667EAF509DD}"/>
                  </a:ext>
                </a:extLst>
              </p:cNvPr>
              <p:cNvCxnSpPr/>
              <p:nvPr/>
            </p:nvCxnSpPr>
            <p:spPr>
              <a:xfrm flipH="1">
                <a:off x="6462805" y="4143180"/>
                <a:ext cx="309489" cy="890657"/>
              </a:xfrm>
              <a:prstGeom prst="line">
                <a:avLst/>
              </a:prstGeom>
              <a:ln w="152400" cap="rnd">
                <a:solidFill>
                  <a:schemeClr val="tx1">
                    <a:lumMod val="20000"/>
                    <a:lumOff val="80000"/>
                  </a:schemeClr>
                </a:solidFill>
                <a:round/>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10B48D6-A3C7-4132-812D-EE30C531B155}"/>
                  </a:ext>
                </a:extLst>
              </p:cNvPr>
              <p:cNvCxnSpPr/>
              <p:nvPr/>
            </p:nvCxnSpPr>
            <p:spPr>
              <a:xfrm flipH="1">
                <a:off x="3403539" y="5074643"/>
                <a:ext cx="275224" cy="828645"/>
              </a:xfrm>
              <a:prstGeom prst="line">
                <a:avLst/>
              </a:prstGeom>
              <a:ln w="152400" cap="rnd">
                <a:solidFill>
                  <a:schemeClr val="tx1">
                    <a:lumMod val="20000"/>
                    <a:lumOff val="80000"/>
                  </a:schemeClr>
                </a:solidFill>
                <a:round/>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DED9B9A6-347C-4B94-8D00-FC357DFA303A}"/>
                  </a:ext>
                </a:extLst>
              </p:cNvPr>
              <p:cNvCxnSpPr/>
              <p:nvPr/>
            </p:nvCxnSpPr>
            <p:spPr>
              <a:xfrm>
                <a:off x="249284" y="5985701"/>
                <a:ext cx="3175089" cy="0"/>
              </a:xfrm>
              <a:prstGeom prst="line">
                <a:avLst/>
              </a:prstGeom>
              <a:ln w="152400" cap="rnd">
                <a:solidFill>
                  <a:schemeClr val="tx1">
                    <a:lumMod val="20000"/>
                    <a:lumOff val="80000"/>
                  </a:schemeClr>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8AFCDA0B-7547-4D96-B40D-E3765DDD08E9}"/>
                  </a:ext>
                </a:extLst>
              </p:cNvPr>
              <p:cNvCxnSpPr/>
              <p:nvPr/>
            </p:nvCxnSpPr>
            <p:spPr>
              <a:xfrm>
                <a:off x="3678764" y="5072774"/>
                <a:ext cx="2844664" cy="0"/>
              </a:xfrm>
              <a:prstGeom prst="line">
                <a:avLst/>
              </a:prstGeom>
              <a:ln w="152400" cap="rnd">
                <a:solidFill>
                  <a:schemeClr val="tx1">
                    <a:lumMod val="20000"/>
                    <a:lumOff val="80000"/>
                  </a:schemeClr>
                </a:solidFill>
                <a:round/>
                <a:tailEnd type="arrow" w="sm" len="sm"/>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73DD8677-0ABE-4E17-8FAD-B06482EDC9A8}"/>
                  </a:ext>
                </a:extLst>
              </p:cNvPr>
              <p:cNvCxnSpPr/>
              <p:nvPr/>
            </p:nvCxnSpPr>
            <p:spPr>
              <a:xfrm>
                <a:off x="6781168" y="4143180"/>
                <a:ext cx="1927294" cy="0"/>
              </a:xfrm>
              <a:prstGeom prst="line">
                <a:avLst/>
              </a:prstGeom>
              <a:ln w="152400" cap="rnd">
                <a:solidFill>
                  <a:schemeClr val="tx1">
                    <a:lumMod val="20000"/>
                    <a:lumOff val="80000"/>
                  </a:schemeClr>
                </a:solidFill>
                <a:round/>
                <a:tailEnd type="arrow" w="sm" len="sm"/>
              </a:ln>
            </p:spPr>
            <p:style>
              <a:lnRef idx="1">
                <a:schemeClr val="accent1"/>
              </a:lnRef>
              <a:fillRef idx="0">
                <a:schemeClr val="accent1"/>
              </a:fillRef>
              <a:effectRef idx="0">
                <a:schemeClr val="accent1"/>
              </a:effectRef>
              <a:fontRef idx="minor">
                <a:schemeClr val="tx1"/>
              </a:fontRef>
            </p:style>
          </p:cxnSp>
          <p:sp>
            <p:nvSpPr>
              <p:cNvPr id="68" name="î$ḻïḍè">
                <a:extLst>
                  <a:ext uri="{FF2B5EF4-FFF2-40B4-BE49-F238E27FC236}">
                    <a16:creationId xmlns:a16="http://schemas.microsoft.com/office/drawing/2014/main" id="{5222AF8F-F60C-437B-872B-ED91BD9B0958}"/>
                  </a:ext>
                </a:extLst>
              </p:cNvPr>
              <p:cNvSpPr/>
              <p:nvPr/>
            </p:nvSpPr>
            <p:spPr>
              <a:xfrm>
                <a:off x="203404" y="5627518"/>
                <a:ext cx="684566" cy="684561"/>
              </a:xfrm>
              <a:prstGeom prst="ellipse">
                <a:avLst/>
              </a:prstGeom>
              <a:solidFill>
                <a:srgbClr val="8E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b">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isļiḋe">
                <a:extLst>
                  <a:ext uri="{FF2B5EF4-FFF2-40B4-BE49-F238E27FC236}">
                    <a16:creationId xmlns:a16="http://schemas.microsoft.com/office/drawing/2014/main" id="{ADF680ED-B19A-41E0-B395-E262296F4AE3}"/>
                  </a:ext>
                </a:extLst>
              </p:cNvPr>
              <p:cNvSpPr/>
              <p:nvPr/>
            </p:nvSpPr>
            <p:spPr>
              <a:xfrm>
                <a:off x="3361674" y="4691556"/>
                <a:ext cx="684566" cy="684561"/>
              </a:xfrm>
              <a:prstGeom prst="ellipse">
                <a:avLst/>
              </a:prstGeom>
              <a:solidFill>
                <a:srgbClr val="8E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b">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îŝ1iḓè">
                <a:extLst>
                  <a:ext uri="{FF2B5EF4-FFF2-40B4-BE49-F238E27FC236}">
                    <a16:creationId xmlns:a16="http://schemas.microsoft.com/office/drawing/2014/main" id="{F37F2F55-B17D-4098-91D5-B785DA84B050}"/>
                  </a:ext>
                </a:extLst>
              </p:cNvPr>
              <p:cNvSpPr/>
              <p:nvPr/>
            </p:nvSpPr>
            <p:spPr>
              <a:xfrm>
                <a:off x="6467693" y="3761963"/>
                <a:ext cx="684566" cy="684561"/>
              </a:xfrm>
              <a:prstGeom prst="ellipse">
                <a:avLst/>
              </a:prstGeom>
              <a:solidFill>
                <a:srgbClr val="8E000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anchor="b">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sz="21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1" name="ïşḷîḋè">
                <a:extLst>
                  <a:ext uri="{FF2B5EF4-FFF2-40B4-BE49-F238E27FC236}">
                    <a16:creationId xmlns:a16="http://schemas.microsoft.com/office/drawing/2014/main" id="{E618D490-359E-42CB-9E56-6DBC48843F92}"/>
                  </a:ext>
                </a:extLst>
              </p:cNvPr>
              <p:cNvGrpSpPr/>
              <p:nvPr/>
            </p:nvGrpSpPr>
            <p:grpSpPr>
              <a:xfrm>
                <a:off x="228672" y="4684451"/>
                <a:ext cx="1469086" cy="943067"/>
                <a:chOff x="747252" y="3736613"/>
                <a:chExt cx="1553496" cy="1691780"/>
              </a:xfrm>
            </p:grpSpPr>
            <p:cxnSp>
              <p:nvCxnSpPr>
                <p:cNvPr id="78" name="直接连接符 77">
                  <a:extLst>
                    <a:ext uri="{FF2B5EF4-FFF2-40B4-BE49-F238E27FC236}">
                      <a16:creationId xmlns:a16="http://schemas.microsoft.com/office/drawing/2014/main" id="{30732DAD-F7FD-4565-A050-386BBAF5A539}"/>
                    </a:ext>
                  </a:extLst>
                </p:cNvPr>
                <p:cNvCxnSpPr>
                  <a:stCxn id="68" idx="0"/>
                </p:cNvCxnSpPr>
                <p:nvPr/>
              </p:nvCxnSpPr>
              <p:spPr>
                <a:xfrm flipV="1">
                  <a:off x="1082483" y="3744000"/>
                  <a:ext cx="18517" cy="168439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A5C1A8D9-64D6-44B8-B5BA-4CC778C8C551}"/>
                    </a:ext>
                  </a:extLst>
                </p:cNvPr>
                <p:cNvCxnSpPr/>
                <p:nvPr/>
              </p:nvCxnSpPr>
              <p:spPr>
                <a:xfrm>
                  <a:off x="747252" y="3736613"/>
                  <a:ext cx="15534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îṥḻïḑé">
                <a:extLst>
                  <a:ext uri="{FF2B5EF4-FFF2-40B4-BE49-F238E27FC236}">
                    <a16:creationId xmlns:a16="http://schemas.microsoft.com/office/drawing/2014/main" id="{A03CD20D-A414-4034-9815-7B9D86764B47}"/>
                  </a:ext>
                </a:extLst>
              </p:cNvPr>
              <p:cNvGrpSpPr/>
              <p:nvPr/>
            </p:nvGrpSpPr>
            <p:grpSpPr>
              <a:xfrm>
                <a:off x="3344742" y="3569449"/>
                <a:ext cx="1469086" cy="1122107"/>
                <a:chOff x="4042364" y="2710194"/>
                <a:chExt cx="1553496" cy="1728459"/>
              </a:xfrm>
            </p:grpSpPr>
            <p:cxnSp>
              <p:nvCxnSpPr>
                <p:cNvPr id="76" name="直接连接符 75">
                  <a:extLst>
                    <a:ext uri="{FF2B5EF4-FFF2-40B4-BE49-F238E27FC236}">
                      <a16:creationId xmlns:a16="http://schemas.microsoft.com/office/drawing/2014/main" id="{E7431E80-E167-4322-9FF8-AE073FC53858}"/>
                    </a:ext>
                  </a:extLst>
                </p:cNvPr>
                <p:cNvCxnSpPr>
                  <a:stCxn id="69" idx="0"/>
                </p:cNvCxnSpPr>
                <p:nvPr/>
              </p:nvCxnSpPr>
              <p:spPr>
                <a:xfrm flipV="1">
                  <a:off x="4422219" y="2710194"/>
                  <a:ext cx="0" cy="1728459"/>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E88624B8-CFBB-4316-A355-1CE3F8239466}"/>
                    </a:ext>
                  </a:extLst>
                </p:cNvPr>
                <p:cNvCxnSpPr/>
                <p:nvPr/>
              </p:nvCxnSpPr>
              <p:spPr>
                <a:xfrm>
                  <a:off x="4042364" y="2712170"/>
                  <a:ext cx="155349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73" name="直接连接符 72">
                <a:extLst>
                  <a:ext uri="{FF2B5EF4-FFF2-40B4-BE49-F238E27FC236}">
                    <a16:creationId xmlns:a16="http://schemas.microsoft.com/office/drawing/2014/main" id="{FC6AB81A-3DBC-4F81-91C5-71322D952426}"/>
                  </a:ext>
                </a:extLst>
              </p:cNvPr>
              <p:cNvCxnSpPr>
                <a:stCxn id="70" idx="0"/>
              </p:cNvCxnSpPr>
              <p:nvPr/>
            </p:nvCxnSpPr>
            <p:spPr>
              <a:xfrm flipV="1">
                <a:off x="6819274" y="3004545"/>
                <a:ext cx="10989" cy="757418"/>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EB9E1FB4-A24E-4FC1-86A4-B58050244EF4}"/>
                  </a:ext>
                </a:extLst>
              </p:cNvPr>
              <p:cNvCxnSpPr/>
              <p:nvPr/>
            </p:nvCxnSpPr>
            <p:spPr>
              <a:xfrm>
                <a:off x="6468875" y="2984957"/>
                <a:ext cx="1469086"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026B0A06-D762-4921-868A-2B432A9E404A}"/>
                  </a:ext>
                </a:extLst>
              </p:cNvPr>
              <p:cNvSpPr/>
              <p:nvPr/>
            </p:nvSpPr>
            <p:spPr>
              <a:xfrm>
                <a:off x="9952" y="963985"/>
                <a:ext cx="2459639" cy="3787903"/>
              </a:xfrm>
              <a:prstGeom prst="rect">
                <a:avLst/>
              </a:prstGeom>
            </p:spPr>
            <p:txBody>
              <a:bodyPr wrap="square">
                <a:spAutoFit/>
              </a:bodyPr>
              <a:lstStyle/>
              <a:p>
                <a:pPr algn="just"/>
                <a:r>
                  <a:rPr lang="zh-CN" altLang="en-US" sz="1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实现研究设计。</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通过关系数据模型</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情境感知推理</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模拟退火算法完成舆情正负属性判断，利用萤火虫算法嵌套</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树模型分析恶化态势，从而构建</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类技术牵引作用测度、威胁建模及分类、威胁识别及应对方法以解决三个主要问题，据此实现通用性可预见威胁的识别与监测。</a:t>
                </a:r>
              </a:p>
            </p:txBody>
          </p:sp>
        </p:grpSp>
        <p:sp>
          <p:nvSpPr>
            <p:cNvPr id="60" name="矩形 59">
              <a:extLst>
                <a:ext uri="{FF2B5EF4-FFF2-40B4-BE49-F238E27FC236}">
                  <a16:creationId xmlns:a16="http://schemas.microsoft.com/office/drawing/2014/main" id="{F97A78C2-C24F-414C-811E-1760AFA4F6B8}"/>
                </a:ext>
              </a:extLst>
            </p:cNvPr>
            <p:cNvSpPr/>
            <p:nvPr/>
          </p:nvSpPr>
          <p:spPr>
            <a:xfrm>
              <a:off x="9587620" y="4287102"/>
              <a:ext cx="1993572" cy="436956"/>
            </a:xfrm>
            <a:prstGeom prst="rect">
              <a:avLst/>
            </a:prstGeom>
          </p:spPr>
          <p:txBody>
            <a:bodyPr wrap="none">
              <a:spAutoFit/>
            </a:bodyPr>
            <a:lstStyle/>
            <a:p>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主要研究内容</a:t>
              </a:r>
            </a:p>
          </p:txBody>
        </p:sp>
        <p:sp>
          <p:nvSpPr>
            <p:cNvPr id="61" name="矩形 60">
              <a:extLst>
                <a:ext uri="{FF2B5EF4-FFF2-40B4-BE49-F238E27FC236}">
                  <a16:creationId xmlns:a16="http://schemas.microsoft.com/office/drawing/2014/main" id="{71873973-5562-42D1-9EF1-E609EA598F6A}"/>
                </a:ext>
              </a:extLst>
            </p:cNvPr>
            <p:cNvSpPr/>
            <p:nvPr/>
          </p:nvSpPr>
          <p:spPr>
            <a:xfrm>
              <a:off x="3351968" y="1358531"/>
              <a:ext cx="3843686" cy="2567113"/>
            </a:xfrm>
            <a:prstGeom prst="rect">
              <a:avLst/>
            </a:prstGeom>
          </p:spPr>
          <p:txBody>
            <a:bodyPr wrap="square">
              <a:spAutoFit/>
            </a:bodyPr>
            <a:lstStyle/>
            <a:p>
              <a:pPr algn="just"/>
              <a:r>
                <a:rPr lang="zh-CN" altLang="en-US" sz="1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开展实证分析。</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通过对反女权主义舆情充斥的</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Gab</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社区进行实证研究后发现，</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类技术确实能在负面舆情态势恶化中起到一定作用，危害程度从低到高的威胁依次为意识形态攻击、歪曲认知共鸣、涟漪效应催化、负面价值引导与恶性意见领袖，由此实现题目所述可预见威胁的验真。</a:t>
              </a:r>
            </a:p>
          </p:txBody>
        </p:sp>
        <p:sp>
          <p:nvSpPr>
            <p:cNvPr id="62" name="矩形 61">
              <a:extLst>
                <a:ext uri="{FF2B5EF4-FFF2-40B4-BE49-F238E27FC236}">
                  <a16:creationId xmlns:a16="http://schemas.microsoft.com/office/drawing/2014/main" id="{5DEBC422-FCD2-4FEC-90B8-C962D74458D1}"/>
                </a:ext>
              </a:extLst>
            </p:cNvPr>
            <p:cNvSpPr/>
            <p:nvPr/>
          </p:nvSpPr>
          <p:spPr>
            <a:xfrm>
              <a:off x="7256178" y="1028157"/>
              <a:ext cx="3326296" cy="2294015"/>
            </a:xfrm>
            <a:prstGeom prst="rect">
              <a:avLst/>
            </a:prstGeom>
          </p:spPr>
          <p:txBody>
            <a:bodyPr wrap="square">
              <a:spAutoFit/>
            </a:bodyPr>
            <a:lstStyle/>
            <a:p>
              <a:pPr algn="just"/>
              <a:r>
                <a:rPr lang="zh-CN" altLang="en-US" sz="15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提出“伐谋”之“道”</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。以中国古代情报学术语伐谋为核心，分别引用</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韩非子</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史记</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左传</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等优秀典籍思想，围绕实证结果及其背后的原因探讨可预见威胁</a:t>
              </a:r>
              <a:r>
                <a:rPr lang="en-US" altLang="zh-CN"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——GPT</a:t>
              </a:r>
              <a:r>
                <a:rPr lang="zh-CN" altLang="en-US" sz="15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类技术牵引负面舆情态势恶化的化解策略。</a:t>
              </a:r>
            </a:p>
          </p:txBody>
        </p:sp>
      </p:grpSp>
      <p:sp>
        <p:nvSpPr>
          <p:cNvPr id="2" name="文本框 1">
            <a:hlinkClick r:id="" action="ppaction://noaction"/>
            <a:extLst>
              <a:ext uri="{FF2B5EF4-FFF2-40B4-BE49-F238E27FC236}">
                <a16:creationId xmlns:a16="http://schemas.microsoft.com/office/drawing/2014/main" id="{3D8A74B1-C5D7-4804-953C-583D7A64424C}"/>
              </a:ext>
            </a:extLst>
          </p:cNvPr>
          <p:cNvSpPr txBox="1"/>
          <p:nvPr/>
        </p:nvSpPr>
        <p:spPr>
          <a:xfrm>
            <a:off x="713917" y="5041616"/>
            <a:ext cx="1072960" cy="300082"/>
          </a:xfrm>
          <a:prstGeom prst="rect">
            <a:avLst/>
          </a:prstGeom>
          <a:noFill/>
        </p:spPr>
        <p:txBody>
          <a:bodyPr wrap="square" rtlCol="0">
            <a:spAutoFit/>
          </a:bodyPr>
          <a:lstStyle/>
          <a:p>
            <a:r>
              <a:rPr lang="zh-CN" altLang="en-US" sz="135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具体内容</a:t>
            </a:r>
          </a:p>
        </p:txBody>
      </p:sp>
      <p:sp>
        <p:nvSpPr>
          <p:cNvPr id="34" name="文本框 33">
            <a:hlinkClick r:id="" action="ppaction://noaction"/>
            <a:extLst>
              <a:ext uri="{FF2B5EF4-FFF2-40B4-BE49-F238E27FC236}">
                <a16:creationId xmlns:a16="http://schemas.microsoft.com/office/drawing/2014/main" id="{C0163CAC-B013-47BA-AFAB-47418D7FA2D7}"/>
              </a:ext>
            </a:extLst>
          </p:cNvPr>
          <p:cNvSpPr txBox="1"/>
          <p:nvPr/>
        </p:nvSpPr>
        <p:spPr>
          <a:xfrm>
            <a:off x="3324939" y="4063643"/>
            <a:ext cx="1467236" cy="300082"/>
          </a:xfrm>
          <a:prstGeom prst="rect">
            <a:avLst/>
          </a:prstGeom>
          <a:noFill/>
        </p:spPr>
        <p:txBody>
          <a:bodyPr wrap="square" rtlCol="0">
            <a:spAutoFit/>
          </a:bodyPr>
          <a:lstStyle/>
          <a:p>
            <a:r>
              <a:rPr lang="zh-CN" altLang="en-US" sz="135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具体内容</a:t>
            </a:r>
          </a:p>
        </p:txBody>
      </p:sp>
      <p:sp>
        <p:nvSpPr>
          <p:cNvPr id="35" name="文本框 34">
            <a:hlinkClick r:id="" action="ppaction://noaction"/>
            <a:extLst>
              <a:ext uri="{FF2B5EF4-FFF2-40B4-BE49-F238E27FC236}">
                <a16:creationId xmlns:a16="http://schemas.microsoft.com/office/drawing/2014/main" id="{A58AE212-3132-4D6B-97F2-5F242B84326E}"/>
              </a:ext>
            </a:extLst>
          </p:cNvPr>
          <p:cNvSpPr txBox="1"/>
          <p:nvPr/>
        </p:nvSpPr>
        <p:spPr>
          <a:xfrm>
            <a:off x="5938654" y="3499215"/>
            <a:ext cx="1288884" cy="300082"/>
          </a:xfrm>
          <a:prstGeom prst="rect">
            <a:avLst/>
          </a:prstGeom>
          <a:noFill/>
        </p:spPr>
        <p:txBody>
          <a:bodyPr wrap="square" rtlCol="0">
            <a:spAutoFit/>
          </a:bodyPr>
          <a:lstStyle/>
          <a:p>
            <a:r>
              <a:rPr lang="zh-CN" altLang="en-US" sz="135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具体内容</a:t>
            </a:r>
          </a:p>
        </p:txBody>
      </p:sp>
    </p:spTree>
    <p:extLst>
      <p:ext uri="{BB962C8B-B14F-4D97-AF65-F5344CB8AC3E}">
        <p14:creationId xmlns:p14="http://schemas.microsoft.com/office/powerpoint/2010/main" val="404282882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95293" y="376706"/>
            <a:ext cx="2501006" cy="461665"/>
          </a:xfrm>
          <a:prstGeom prst="rect">
            <a:avLst/>
          </a:prstGeom>
        </p:spPr>
        <p:txBody>
          <a:bodyPr wrap="none">
            <a:spAutoFit/>
          </a:bodyPr>
          <a:lstStyle/>
          <a:p>
            <a:r>
              <a:rPr lang="en-US" altLang="zh-CN"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Research methods</a:t>
            </a:r>
            <a:endParaRPr lang="zh-CN" altLang="en-US" sz="2400" b="1" i="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5" name="组合 24"/>
          <p:cNvGrpSpPr>
            <a:grpSpLocks noChangeAspect="1"/>
          </p:cNvGrpSpPr>
          <p:nvPr/>
        </p:nvGrpSpPr>
        <p:grpSpPr>
          <a:xfrm>
            <a:off x="100542" y="101604"/>
            <a:ext cx="614816" cy="618640"/>
            <a:chOff x="-258838" y="1348444"/>
            <a:chExt cx="4826026" cy="4856059"/>
          </a:xfrm>
        </p:grpSpPr>
        <p:sp>
          <p:nvSpPr>
            <p:cNvPr id="26" name="任意多边形 25"/>
            <p:cNvSpPr/>
            <p:nvPr/>
          </p:nvSpPr>
          <p:spPr>
            <a:xfrm rot="900000">
              <a:off x="-258838" y="1348444"/>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任意多边形 26"/>
            <p:cNvSpPr/>
            <p:nvPr/>
          </p:nvSpPr>
          <p:spPr>
            <a:xfrm rot="1800000">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任意多边形 27"/>
            <p:cNvSpPr/>
            <p:nvPr/>
          </p:nvSpPr>
          <p:spPr>
            <a:xfrm>
              <a:off x="-258838" y="1353050"/>
              <a:ext cx="4826026" cy="4851453"/>
            </a:xfrm>
            <a:custGeom>
              <a:avLst/>
              <a:gdLst>
                <a:gd name="connsiteX0" fmla="*/ 685805 w 4826026"/>
                <a:gd name="connsiteY0" fmla="*/ 698548 h 4851453"/>
                <a:gd name="connsiteX1" fmla="*/ 1727205 w 4826026"/>
                <a:gd name="connsiteY1" fmla="*/ 723948 h 4851453"/>
                <a:gd name="connsiteX2" fmla="*/ 2413005 w 4826026"/>
                <a:gd name="connsiteY2" fmla="*/ 48 h 4851453"/>
                <a:gd name="connsiteX3" fmla="*/ 3111505 w 4826026"/>
                <a:gd name="connsiteY3" fmla="*/ 762048 h 4851453"/>
                <a:gd name="connsiteX4" fmla="*/ 4127505 w 4826026"/>
                <a:gd name="connsiteY4" fmla="*/ 723948 h 4851453"/>
                <a:gd name="connsiteX5" fmla="*/ 4089405 w 4826026"/>
                <a:gd name="connsiteY5" fmla="*/ 1689148 h 4851453"/>
                <a:gd name="connsiteX6" fmla="*/ 4826005 w 4826026"/>
                <a:gd name="connsiteY6" fmla="*/ 2438448 h 4851453"/>
                <a:gd name="connsiteX7" fmla="*/ 4064005 w 4826026"/>
                <a:gd name="connsiteY7" fmla="*/ 3124248 h 4851453"/>
                <a:gd name="connsiteX8" fmla="*/ 4127505 w 4826026"/>
                <a:gd name="connsiteY8" fmla="*/ 4152948 h 4851453"/>
                <a:gd name="connsiteX9" fmla="*/ 3111505 w 4826026"/>
                <a:gd name="connsiteY9" fmla="*/ 4114848 h 4851453"/>
                <a:gd name="connsiteX10" fmla="*/ 2400305 w 4826026"/>
                <a:gd name="connsiteY10" fmla="*/ 4851448 h 4851453"/>
                <a:gd name="connsiteX11" fmla="*/ 1727205 w 4826026"/>
                <a:gd name="connsiteY11" fmla="*/ 4127548 h 4851453"/>
                <a:gd name="connsiteX12" fmla="*/ 698505 w 4826026"/>
                <a:gd name="connsiteY12" fmla="*/ 4127548 h 4851453"/>
                <a:gd name="connsiteX13" fmla="*/ 723905 w 4826026"/>
                <a:gd name="connsiteY13" fmla="*/ 3124248 h 4851453"/>
                <a:gd name="connsiteX14" fmla="*/ 5 w 4826026"/>
                <a:gd name="connsiteY14" fmla="*/ 2425748 h 4851453"/>
                <a:gd name="connsiteX15" fmla="*/ 736605 w 4826026"/>
                <a:gd name="connsiteY15" fmla="*/ 1727248 h 4851453"/>
                <a:gd name="connsiteX16" fmla="*/ 685805 w 4826026"/>
                <a:gd name="connsiteY16" fmla="*/ 698548 h 485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6026" h="4851453">
                  <a:moveTo>
                    <a:pt x="685805" y="698548"/>
                  </a:moveTo>
                  <a:cubicBezTo>
                    <a:pt x="850905" y="531331"/>
                    <a:pt x="1439338" y="840365"/>
                    <a:pt x="1727205" y="723948"/>
                  </a:cubicBezTo>
                  <a:cubicBezTo>
                    <a:pt x="2017072" y="607531"/>
                    <a:pt x="2182288" y="-6302"/>
                    <a:pt x="2413005" y="48"/>
                  </a:cubicBezTo>
                  <a:cubicBezTo>
                    <a:pt x="2643722" y="6398"/>
                    <a:pt x="2825755" y="641398"/>
                    <a:pt x="3111505" y="762048"/>
                  </a:cubicBezTo>
                  <a:cubicBezTo>
                    <a:pt x="3397255" y="882698"/>
                    <a:pt x="3964522" y="569431"/>
                    <a:pt x="4127505" y="723948"/>
                  </a:cubicBezTo>
                  <a:cubicBezTo>
                    <a:pt x="4290488" y="878465"/>
                    <a:pt x="3972988" y="1403398"/>
                    <a:pt x="4089405" y="1689148"/>
                  </a:cubicBezTo>
                  <a:cubicBezTo>
                    <a:pt x="4205822" y="1974898"/>
                    <a:pt x="4830238" y="2199265"/>
                    <a:pt x="4826005" y="2438448"/>
                  </a:cubicBezTo>
                  <a:cubicBezTo>
                    <a:pt x="4821772" y="2677631"/>
                    <a:pt x="4180422" y="2838498"/>
                    <a:pt x="4064005" y="3124248"/>
                  </a:cubicBezTo>
                  <a:cubicBezTo>
                    <a:pt x="3947588" y="3409998"/>
                    <a:pt x="4286255" y="3987848"/>
                    <a:pt x="4127505" y="4152948"/>
                  </a:cubicBezTo>
                  <a:cubicBezTo>
                    <a:pt x="3968755" y="4318048"/>
                    <a:pt x="3399372" y="3998431"/>
                    <a:pt x="3111505" y="4114848"/>
                  </a:cubicBezTo>
                  <a:cubicBezTo>
                    <a:pt x="2823638" y="4231265"/>
                    <a:pt x="2631022" y="4849331"/>
                    <a:pt x="2400305" y="4851448"/>
                  </a:cubicBezTo>
                  <a:cubicBezTo>
                    <a:pt x="2169588" y="4853565"/>
                    <a:pt x="2010838" y="4248198"/>
                    <a:pt x="1727205" y="4127548"/>
                  </a:cubicBezTo>
                  <a:cubicBezTo>
                    <a:pt x="1443572" y="4006898"/>
                    <a:pt x="865722" y="4294765"/>
                    <a:pt x="698505" y="4127548"/>
                  </a:cubicBezTo>
                  <a:cubicBezTo>
                    <a:pt x="531288" y="3960331"/>
                    <a:pt x="840322" y="3407881"/>
                    <a:pt x="723905" y="3124248"/>
                  </a:cubicBezTo>
                  <a:cubicBezTo>
                    <a:pt x="607488" y="2840615"/>
                    <a:pt x="-2112" y="2658581"/>
                    <a:pt x="5" y="2425748"/>
                  </a:cubicBezTo>
                  <a:cubicBezTo>
                    <a:pt x="2122" y="2192915"/>
                    <a:pt x="620188" y="2008765"/>
                    <a:pt x="736605" y="1727248"/>
                  </a:cubicBezTo>
                  <a:cubicBezTo>
                    <a:pt x="853022" y="1445731"/>
                    <a:pt x="520705" y="865765"/>
                    <a:pt x="685805" y="698548"/>
                  </a:cubicBez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9" name="文本框 28"/>
          <p:cNvSpPr txBox="1"/>
          <p:nvPr/>
        </p:nvSpPr>
        <p:spPr>
          <a:xfrm>
            <a:off x="141162" y="187286"/>
            <a:ext cx="569387" cy="461665"/>
          </a:xfrm>
          <a:prstGeom prst="rect">
            <a:avLst/>
          </a:prstGeom>
          <a:noFill/>
        </p:spPr>
        <p:txBody>
          <a:bodyPr wrap="none" rtlCol="0">
            <a:spAutoFit/>
          </a:bodyPr>
          <a:lstStyle/>
          <a:p>
            <a:r>
              <a:rPr lang="en-US" altLang="zh-CN"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2.2</a:t>
            </a:r>
            <a:endParaRPr lang="zh-CN" altLang="en-US" sz="2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3"/>
          <p:cNvSpPr>
            <a:spLocks noChangeArrowheads="1"/>
          </p:cNvSpPr>
          <p:nvPr/>
        </p:nvSpPr>
        <p:spPr bwMode="auto">
          <a:xfrm>
            <a:off x="799661" y="102190"/>
            <a:ext cx="1369592" cy="438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sym typeface="Impact" pitchFamily="34" charset="0"/>
              </a:rPr>
              <a:t>研究方法</a:t>
            </a:r>
            <a:endParaRPr lang="zh-CN" altLang="en-US" sz="2400" b="1" dirty="0">
              <a:solidFill>
                <a:schemeClr val="bg1">
                  <a:lumMod val="9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iṡ1ídé">
            <a:extLst>
              <a:ext uri="{FF2B5EF4-FFF2-40B4-BE49-F238E27FC236}">
                <a16:creationId xmlns:a16="http://schemas.microsoft.com/office/drawing/2014/main" id="{E3050FEF-4FD8-438C-BA5C-7A11644B462F}"/>
              </a:ext>
            </a:extLst>
          </p:cNvPr>
          <p:cNvSpPr/>
          <p:nvPr/>
        </p:nvSpPr>
        <p:spPr>
          <a:xfrm>
            <a:off x="3618268" y="4414192"/>
            <a:ext cx="697520" cy="1200053"/>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i$liḑé">
            <a:extLst>
              <a:ext uri="{FF2B5EF4-FFF2-40B4-BE49-F238E27FC236}">
                <a16:creationId xmlns:a16="http://schemas.microsoft.com/office/drawing/2014/main" id="{7D9B2AAD-F2A6-4D14-8130-FDF3E8ACBCAD}"/>
              </a:ext>
            </a:extLst>
          </p:cNvPr>
          <p:cNvSpPr/>
          <p:nvPr/>
        </p:nvSpPr>
        <p:spPr>
          <a:xfrm>
            <a:off x="3618268" y="3017807"/>
            <a:ext cx="697520" cy="1200053"/>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îṥlíḑè">
            <a:extLst>
              <a:ext uri="{FF2B5EF4-FFF2-40B4-BE49-F238E27FC236}">
                <a16:creationId xmlns:a16="http://schemas.microsoft.com/office/drawing/2014/main" id="{A420318E-BF52-4BC6-9E94-F54233652AD0}"/>
              </a:ext>
            </a:extLst>
          </p:cNvPr>
          <p:cNvSpPr/>
          <p:nvPr/>
        </p:nvSpPr>
        <p:spPr>
          <a:xfrm>
            <a:off x="3618268" y="1621422"/>
            <a:ext cx="697520" cy="1200053"/>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íSḻîdè">
            <a:extLst>
              <a:ext uri="{FF2B5EF4-FFF2-40B4-BE49-F238E27FC236}">
                <a16:creationId xmlns:a16="http://schemas.microsoft.com/office/drawing/2014/main" id="{CD8A6AF6-C8F8-4BB8-8E05-9BA48163ADE3}"/>
              </a:ext>
            </a:extLst>
          </p:cNvPr>
          <p:cNvSpPr/>
          <p:nvPr/>
        </p:nvSpPr>
        <p:spPr>
          <a:xfrm>
            <a:off x="3469583" y="3469150"/>
            <a:ext cx="297368" cy="297368"/>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350" dirty="0">
                <a:latin typeface="Times New Roman" panose="02020603050405020304" pitchFamily="18" charset="0"/>
                <a:ea typeface="宋体" panose="02010600030101010101" pitchFamily="2" charset="-122"/>
                <a:cs typeface="Times New Roman" panose="02020603050405020304" pitchFamily="18" charset="0"/>
              </a:rPr>
              <a:t>2</a:t>
            </a:r>
            <a:endParaRPr sz="135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íṣļiḋê">
            <a:extLst>
              <a:ext uri="{FF2B5EF4-FFF2-40B4-BE49-F238E27FC236}">
                <a16:creationId xmlns:a16="http://schemas.microsoft.com/office/drawing/2014/main" id="{5706266E-A4E1-4655-8E0E-FE4EB1004A8F}"/>
              </a:ext>
            </a:extLst>
          </p:cNvPr>
          <p:cNvSpPr/>
          <p:nvPr/>
        </p:nvSpPr>
        <p:spPr>
          <a:xfrm>
            <a:off x="3469583" y="2072764"/>
            <a:ext cx="297368" cy="297368"/>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350" dirty="0">
                <a:latin typeface="Times New Roman" panose="02020603050405020304" pitchFamily="18" charset="0"/>
                <a:ea typeface="宋体" panose="02010600030101010101" pitchFamily="2" charset="-122"/>
                <a:cs typeface="Times New Roman" panose="02020603050405020304" pitchFamily="18" charset="0"/>
              </a:rPr>
              <a:t>1</a:t>
            </a:r>
            <a:endParaRPr sz="135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4" name="ïSḷîḑé">
            <a:extLst>
              <a:ext uri="{FF2B5EF4-FFF2-40B4-BE49-F238E27FC236}">
                <a16:creationId xmlns:a16="http://schemas.microsoft.com/office/drawing/2014/main" id="{BCECB50C-E8FF-4A9D-8573-48320817074E}"/>
              </a:ext>
            </a:extLst>
          </p:cNvPr>
          <p:cNvSpPr/>
          <p:nvPr/>
        </p:nvSpPr>
        <p:spPr>
          <a:xfrm>
            <a:off x="3469583" y="4844933"/>
            <a:ext cx="297368" cy="297368"/>
          </a:xfrm>
          <a:prstGeom prst="ellipse">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1350" dirty="0">
                <a:latin typeface="Times New Roman" panose="02020603050405020304" pitchFamily="18" charset="0"/>
                <a:ea typeface="宋体" panose="02010600030101010101" pitchFamily="2" charset="-122"/>
                <a:cs typeface="Times New Roman" panose="02020603050405020304" pitchFamily="18" charset="0"/>
              </a:rPr>
              <a:t>3</a:t>
            </a:r>
            <a:endParaRPr sz="135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îSľïḑé">
            <a:extLst>
              <a:ext uri="{FF2B5EF4-FFF2-40B4-BE49-F238E27FC236}">
                <a16:creationId xmlns:a16="http://schemas.microsoft.com/office/drawing/2014/main" id="{B73C64E2-F4B7-43F3-8F16-B5C18D5D3A7D}"/>
              </a:ext>
            </a:extLst>
          </p:cNvPr>
          <p:cNvSpPr/>
          <p:nvPr/>
        </p:nvSpPr>
        <p:spPr>
          <a:xfrm>
            <a:off x="115664" y="3214058"/>
            <a:ext cx="1977578" cy="795077"/>
          </a:xfrm>
          <a:prstGeom prst="roundRect">
            <a:avLst>
              <a:gd name="adj" fmla="val 13693"/>
            </a:avLst>
          </a:prstGeom>
          <a:solidFill>
            <a:srgbClr val="173A5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67500" tIns="35100" rIns="67500" bIns="35100" anchor="ctr">
            <a:normAutofit/>
          </a:bodyPr>
          <a:lstStyle/>
          <a:p>
            <a:pPr algn="ctr">
              <a:lnSpc>
                <a:spcPct val="150000"/>
              </a:lnSpc>
            </a:pPr>
            <a:endParaRPr lang="zh-CN" altLang="en-US" sz="2100" b="1"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6" name="肘形连接符 35">
            <a:extLst>
              <a:ext uri="{FF2B5EF4-FFF2-40B4-BE49-F238E27FC236}">
                <a16:creationId xmlns:a16="http://schemas.microsoft.com/office/drawing/2014/main" id="{3FB408EC-FAB4-457E-B1D1-A82CC0D1A4C9}"/>
              </a:ext>
            </a:extLst>
          </p:cNvPr>
          <p:cNvCxnSpPr>
            <a:stCxn id="45" idx="3"/>
            <a:endCxn id="43" idx="2"/>
          </p:cNvCxnSpPr>
          <p:nvPr/>
        </p:nvCxnSpPr>
        <p:spPr>
          <a:xfrm flipV="1">
            <a:off x="2093242" y="2221449"/>
            <a:ext cx="1376342" cy="1390148"/>
          </a:xfrm>
          <a:prstGeom prst="bentConnector3">
            <a:avLst>
              <a:gd name="adj1" fmla="val 50000"/>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肘形连接符 36">
            <a:extLst>
              <a:ext uri="{FF2B5EF4-FFF2-40B4-BE49-F238E27FC236}">
                <a16:creationId xmlns:a16="http://schemas.microsoft.com/office/drawing/2014/main" id="{013D276B-FE55-455C-BC00-13F9653853A2}"/>
              </a:ext>
            </a:extLst>
          </p:cNvPr>
          <p:cNvCxnSpPr>
            <a:stCxn id="45" idx="3"/>
            <a:endCxn id="44" idx="2"/>
          </p:cNvCxnSpPr>
          <p:nvPr/>
        </p:nvCxnSpPr>
        <p:spPr>
          <a:xfrm>
            <a:off x="2093242" y="3611596"/>
            <a:ext cx="1376342" cy="1382021"/>
          </a:xfrm>
          <a:prstGeom prst="bentConnector3">
            <a:avLst>
              <a:gd name="adj1" fmla="val 50000"/>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471FB4C5-C844-4404-AF3C-A029640821D1}"/>
              </a:ext>
            </a:extLst>
          </p:cNvPr>
          <p:cNvCxnSpPr>
            <a:stCxn id="42" idx="2"/>
            <a:endCxn id="45" idx="3"/>
          </p:cNvCxnSpPr>
          <p:nvPr/>
        </p:nvCxnSpPr>
        <p:spPr>
          <a:xfrm flipH="1" flipV="1">
            <a:off x="2093242" y="3611597"/>
            <a:ext cx="1376342" cy="6237"/>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9" name="îşḻiḍe">
            <a:extLst>
              <a:ext uri="{FF2B5EF4-FFF2-40B4-BE49-F238E27FC236}">
                <a16:creationId xmlns:a16="http://schemas.microsoft.com/office/drawing/2014/main" id="{0F9083F4-6E82-47FF-806C-C59975758C60}"/>
              </a:ext>
            </a:extLst>
          </p:cNvPr>
          <p:cNvGrpSpPr/>
          <p:nvPr/>
        </p:nvGrpSpPr>
        <p:grpSpPr>
          <a:xfrm>
            <a:off x="4310321" y="1621423"/>
            <a:ext cx="4359494" cy="1205434"/>
            <a:chOff x="8664582" y="1473333"/>
            <a:chExt cx="5292993" cy="1050693"/>
          </a:xfrm>
          <a:noFill/>
        </p:grpSpPr>
        <p:sp>
          <p:nvSpPr>
            <p:cNvPr id="40" name="ïśļíde">
              <a:extLst>
                <a:ext uri="{FF2B5EF4-FFF2-40B4-BE49-F238E27FC236}">
                  <a16:creationId xmlns:a16="http://schemas.microsoft.com/office/drawing/2014/main" id="{7EA7A8FF-5241-4363-AB73-AB7AD9BF16F0}"/>
                </a:ext>
              </a:extLst>
            </p:cNvPr>
            <p:cNvSpPr txBox="1"/>
            <p:nvPr/>
          </p:nvSpPr>
          <p:spPr>
            <a:xfrm>
              <a:off x="8671220" y="1799018"/>
              <a:ext cx="5286355" cy="725008"/>
            </a:xfrm>
            <a:prstGeom prst="rect">
              <a:avLst/>
            </a:prstGeom>
            <a:noFill/>
            <a:ln w="25400">
              <a:solidFill>
                <a:schemeClr val="bg1">
                  <a:alpha val="99000"/>
                </a:schemeClr>
              </a:solidFill>
            </a:ln>
          </p:spPr>
          <p:txBody>
            <a:bodyPr wrap="square" lIns="67500" tIns="35100" rIns="67500" bIns="35100" anchor="t">
              <a:noAutofit/>
            </a:bodyPr>
            <a:lstStyle/>
            <a:p>
              <a:pPr algn="just" defTabSz="685800">
                <a:lnSpc>
                  <a:spcPct val="120000"/>
                </a:lnSpc>
                <a:spcBef>
                  <a:spcPct val="0"/>
                </a:spcBef>
                <a:defRPr/>
              </a:pPr>
              <a:r>
                <a:rPr lang="zh-CN" altLang="en-US"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利用网络调查法收集</a:t>
              </a:r>
              <a:r>
                <a:rPr lang="en-US" altLang="zh-CN"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Gab</a:t>
              </a:r>
              <a:r>
                <a:rPr lang="zh-CN" altLang="en-US" kern="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社区中的舆情文本关联数据</a:t>
              </a:r>
            </a:p>
          </p:txBody>
        </p:sp>
        <p:sp>
          <p:nvSpPr>
            <p:cNvPr id="41" name="îṡḻîdè">
              <a:extLst>
                <a:ext uri="{FF2B5EF4-FFF2-40B4-BE49-F238E27FC236}">
                  <a16:creationId xmlns:a16="http://schemas.microsoft.com/office/drawing/2014/main" id="{633988CF-B6EC-4BB2-809D-9431E850A479}"/>
                </a:ext>
              </a:extLst>
            </p:cNvPr>
            <p:cNvSpPr/>
            <p:nvPr/>
          </p:nvSpPr>
          <p:spPr>
            <a:xfrm>
              <a:off x="8664582" y="1473333"/>
              <a:ext cx="3352242" cy="320994"/>
            </a:xfrm>
            <a:prstGeom prst="rect">
              <a:avLst/>
            </a:prstGeom>
            <a:grpFill/>
            <a:ln w="25400">
              <a:solidFill>
                <a:schemeClr val="bg1"/>
              </a:solidFill>
            </a:ln>
          </p:spPr>
          <p:txBody>
            <a:bodyPr wrap="none" lIns="67500" tIns="35100" rIns="67500" bIns="35100" anchor="b">
              <a:noAutofit/>
            </a:bodyPr>
            <a:lstStyle/>
            <a:p>
              <a:pPr defTabSz="685800">
                <a:spcBef>
                  <a:spcPct val="0"/>
                </a:spcBef>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网络调查法</a:t>
              </a:r>
            </a:p>
          </p:txBody>
        </p:sp>
      </p:grpSp>
      <p:grpSp>
        <p:nvGrpSpPr>
          <p:cNvPr id="50" name="îşḻiḍe">
            <a:extLst>
              <a:ext uri="{FF2B5EF4-FFF2-40B4-BE49-F238E27FC236}">
                <a16:creationId xmlns:a16="http://schemas.microsoft.com/office/drawing/2014/main" id="{A9B5EE95-2B47-4102-A1E6-DAD91CF5CDB0}"/>
              </a:ext>
            </a:extLst>
          </p:cNvPr>
          <p:cNvGrpSpPr/>
          <p:nvPr/>
        </p:nvGrpSpPr>
        <p:grpSpPr>
          <a:xfrm>
            <a:off x="4323407" y="3018434"/>
            <a:ext cx="4354028" cy="1200053"/>
            <a:chOff x="8662571" y="1518901"/>
            <a:chExt cx="5286357" cy="1046003"/>
          </a:xfrm>
          <a:noFill/>
        </p:grpSpPr>
        <p:sp>
          <p:nvSpPr>
            <p:cNvPr id="51" name="ïśļíde">
              <a:extLst>
                <a:ext uri="{FF2B5EF4-FFF2-40B4-BE49-F238E27FC236}">
                  <a16:creationId xmlns:a16="http://schemas.microsoft.com/office/drawing/2014/main" id="{7BC57E66-D165-4DBE-8C8E-E963A8E49860}"/>
                </a:ext>
              </a:extLst>
            </p:cNvPr>
            <p:cNvSpPr txBox="1"/>
            <p:nvPr/>
          </p:nvSpPr>
          <p:spPr>
            <a:xfrm>
              <a:off x="8662573" y="1839896"/>
              <a:ext cx="5286355" cy="725008"/>
            </a:xfrm>
            <a:prstGeom prst="rect">
              <a:avLst/>
            </a:prstGeom>
            <a:noFill/>
            <a:ln w="25400">
              <a:solidFill>
                <a:schemeClr val="bg1">
                  <a:alpha val="99000"/>
                </a:schemeClr>
              </a:solidFill>
            </a:ln>
          </p:spPr>
          <p:txBody>
            <a:bodyPr wrap="square" lIns="67500" tIns="35100" rIns="67500" bIns="35100" anchor="t">
              <a:noAutofit/>
            </a:bodyPr>
            <a:lstStyle/>
            <a:p>
              <a:pPr algn="just" defTabSz="685800">
                <a:lnSpc>
                  <a:spcPct val="160000"/>
                </a:lnSpc>
                <a:spcBef>
                  <a:spcPct val="0"/>
                </a:spcBef>
                <a:defRPr/>
              </a:pPr>
              <a:endParaRPr lang="zh-CN" altLang="en-US" sz="225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2" name="îṡḻîdè">
              <a:extLst>
                <a:ext uri="{FF2B5EF4-FFF2-40B4-BE49-F238E27FC236}">
                  <a16:creationId xmlns:a16="http://schemas.microsoft.com/office/drawing/2014/main" id="{32BBCFD6-AF13-4907-8A29-84762DA99803}"/>
                </a:ext>
              </a:extLst>
            </p:cNvPr>
            <p:cNvSpPr/>
            <p:nvPr/>
          </p:nvSpPr>
          <p:spPr>
            <a:xfrm>
              <a:off x="8662571" y="1518901"/>
              <a:ext cx="3352242" cy="320994"/>
            </a:xfrm>
            <a:prstGeom prst="rect">
              <a:avLst/>
            </a:prstGeom>
            <a:grpFill/>
            <a:ln w="25400">
              <a:solidFill>
                <a:schemeClr val="bg1"/>
              </a:solidFill>
            </a:ln>
          </p:spPr>
          <p:txBody>
            <a:bodyPr wrap="none" lIns="67500" tIns="35100" rIns="67500" bIns="35100" anchor="b">
              <a:noAutofit/>
            </a:bodyPr>
            <a:lstStyle/>
            <a:p>
              <a:pPr defTabSz="685800">
                <a:spcBef>
                  <a:spcPct val="0"/>
                </a:spcBef>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混合建模方法</a:t>
              </a:r>
            </a:p>
          </p:txBody>
        </p:sp>
      </p:grpSp>
      <p:sp>
        <p:nvSpPr>
          <p:cNvPr id="2" name="文本框 1">
            <a:extLst>
              <a:ext uri="{FF2B5EF4-FFF2-40B4-BE49-F238E27FC236}">
                <a16:creationId xmlns:a16="http://schemas.microsoft.com/office/drawing/2014/main" id="{4BC57199-0083-4F87-8037-D92D02D5C159}"/>
              </a:ext>
            </a:extLst>
          </p:cNvPr>
          <p:cNvSpPr txBox="1"/>
          <p:nvPr/>
        </p:nvSpPr>
        <p:spPr>
          <a:xfrm>
            <a:off x="3743682" y="1934908"/>
            <a:ext cx="461665" cy="1194204"/>
          </a:xfrm>
          <a:prstGeom prst="rect">
            <a:avLst/>
          </a:prstGeom>
          <a:noFill/>
        </p:spPr>
        <p:txBody>
          <a:bodyPr vert="eaVert" wrap="square" rtlCol="0">
            <a:spAutoFit/>
          </a:bodyPr>
          <a:lstStyle/>
          <a:p>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传统</a:t>
            </a:r>
          </a:p>
        </p:txBody>
      </p:sp>
      <p:sp>
        <p:nvSpPr>
          <p:cNvPr id="53" name="文本框 52">
            <a:extLst>
              <a:ext uri="{FF2B5EF4-FFF2-40B4-BE49-F238E27FC236}">
                <a16:creationId xmlns:a16="http://schemas.microsoft.com/office/drawing/2014/main" id="{5B1BF4A9-59E3-4FB7-845D-B23EE1ADF21D}"/>
              </a:ext>
            </a:extLst>
          </p:cNvPr>
          <p:cNvSpPr txBox="1"/>
          <p:nvPr/>
        </p:nvSpPr>
        <p:spPr>
          <a:xfrm>
            <a:off x="3758847" y="3325445"/>
            <a:ext cx="461665" cy="1194204"/>
          </a:xfrm>
          <a:prstGeom prst="rect">
            <a:avLst/>
          </a:prstGeom>
          <a:noFill/>
        </p:spPr>
        <p:txBody>
          <a:bodyPr vert="eaVert" wrap="square" rtlCol="0">
            <a:spAutoFit/>
          </a:bodyPr>
          <a:lstStyle/>
          <a:p>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建模</a:t>
            </a:r>
          </a:p>
        </p:txBody>
      </p:sp>
      <p:sp>
        <p:nvSpPr>
          <p:cNvPr id="54" name="文本框 53">
            <a:extLst>
              <a:ext uri="{FF2B5EF4-FFF2-40B4-BE49-F238E27FC236}">
                <a16:creationId xmlns:a16="http://schemas.microsoft.com/office/drawing/2014/main" id="{C28E2ED3-8BF5-477B-A02C-5B3EC7CBB61B}"/>
              </a:ext>
            </a:extLst>
          </p:cNvPr>
          <p:cNvSpPr txBox="1"/>
          <p:nvPr/>
        </p:nvSpPr>
        <p:spPr>
          <a:xfrm>
            <a:off x="3754518" y="4715981"/>
            <a:ext cx="461665" cy="1194204"/>
          </a:xfrm>
          <a:prstGeom prst="rect">
            <a:avLst/>
          </a:prstGeom>
          <a:noFill/>
        </p:spPr>
        <p:txBody>
          <a:bodyPr vert="eaVert" wrap="square" rtlCol="0">
            <a:spAutoFit/>
          </a:bodyPr>
          <a:lstStyle/>
          <a:p>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网络</a:t>
            </a:r>
          </a:p>
        </p:txBody>
      </p:sp>
      <p:grpSp>
        <p:nvGrpSpPr>
          <p:cNvPr id="55" name="îşḻiḍe">
            <a:extLst>
              <a:ext uri="{FF2B5EF4-FFF2-40B4-BE49-F238E27FC236}">
                <a16:creationId xmlns:a16="http://schemas.microsoft.com/office/drawing/2014/main" id="{9D01B9BC-EAC2-41F7-A757-196B5E26D623}"/>
              </a:ext>
            </a:extLst>
          </p:cNvPr>
          <p:cNvGrpSpPr/>
          <p:nvPr/>
        </p:nvGrpSpPr>
        <p:grpSpPr>
          <a:xfrm>
            <a:off x="4323407" y="4414192"/>
            <a:ext cx="4354028" cy="1200053"/>
            <a:chOff x="8662571" y="1518901"/>
            <a:chExt cx="5286357" cy="1046003"/>
          </a:xfrm>
          <a:noFill/>
        </p:grpSpPr>
        <p:sp>
          <p:nvSpPr>
            <p:cNvPr id="56" name="ïśļíde">
              <a:extLst>
                <a:ext uri="{FF2B5EF4-FFF2-40B4-BE49-F238E27FC236}">
                  <a16:creationId xmlns:a16="http://schemas.microsoft.com/office/drawing/2014/main" id="{FCD61814-961D-4F88-9C8D-44968401D83C}"/>
                </a:ext>
              </a:extLst>
            </p:cNvPr>
            <p:cNvSpPr txBox="1"/>
            <p:nvPr/>
          </p:nvSpPr>
          <p:spPr>
            <a:xfrm>
              <a:off x="8662573" y="1839896"/>
              <a:ext cx="5286355" cy="725008"/>
            </a:xfrm>
            <a:prstGeom prst="rect">
              <a:avLst/>
            </a:prstGeom>
            <a:noFill/>
            <a:ln w="25400">
              <a:solidFill>
                <a:schemeClr val="bg1">
                  <a:alpha val="99000"/>
                </a:schemeClr>
              </a:solidFill>
            </a:ln>
          </p:spPr>
          <p:txBody>
            <a:bodyPr wrap="square" lIns="67500" tIns="35100" rIns="67500" bIns="35100" anchor="t">
              <a:noAutofit/>
            </a:bodyPr>
            <a:lstStyle/>
            <a:p>
              <a:pPr algn="just" defTabSz="685800">
                <a:lnSpc>
                  <a:spcPct val="150000"/>
                </a:lnSpc>
                <a:spcBef>
                  <a:spcPct val="0"/>
                </a:spcBef>
                <a:defRPr/>
              </a:pPr>
              <a:endParaRPr lang="zh-CN" altLang="en-US" sz="225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îṡḻîdè">
              <a:extLst>
                <a:ext uri="{FF2B5EF4-FFF2-40B4-BE49-F238E27FC236}">
                  <a16:creationId xmlns:a16="http://schemas.microsoft.com/office/drawing/2014/main" id="{8F220550-14A7-4FCD-936A-36485AE7C512}"/>
                </a:ext>
              </a:extLst>
            </p:cNvPr>
            <p:cNvSpPr/>
            <p:nvPr/>
          </p:nvSpPr>
          <p:spPr>
            <a:xfrm>
              <a:off x="8662571" y="1518901"/>
              <a:ext cx="3368131" cy="320994"/>
            </a:xfrm>
            <a:prstGeom prst="rect">
              <a:avLst/>
            </a:prstGeom>
            <a:grpFill/>
            <a:ln w="25400">
              <a:solidFill>
                <a:schemeClr val="bg1"/>
              </a:solidFill>
            </a:ln>
          </p:spPr>
          <p:txBody>
            <a:bodyPr wrap="none" lIns="67500" tIns="35100" rIns="67500" bIns="35100" anchor="b">
              <a:noAutofit/>
            </a:bodyPr>
            <a:lstStyle/>
            <a:p>
              <a:pPr defTabSz="685800">
                <a:spcBef>
                  <a:spcPct val="0"/>
                </a:spcBef>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高维定位网络</a:t>
              </a:r>
            </a:p>
          </p:txBody>
        </p:sp>
      </p:grpSp>
      <p:sp>
        <p:nvSpPr>
          <p:cNvPr id="3" name="文本框 2">
            <a:extLst>
              <a:ext uri="{FF2B5EF4-FFF2-40B4-BE49-F238E27FC236}">
                <a16:creationId xmlns:a16="http://schemas.microsoft.com/office/drawing/2014/main" id="{6FAA740C-BF1D-D5AE-84BE-AFF47522B326}"/>
              </a:ext>
            </a:extLst>
          </p:cNvPr>
          <p:cNvSpPr txBox="1"/>
          <p:nvPr/>
        </p:nvSpPr>
        <p:spPr>
          <a:xfrm>
            <a:off x="264594" y="3423358"/>
            <a:ext cx="2212586" cy="369332"/>
          </a:xfrm>
          <a:prstGeom prst="rect">
            <a:avLst/>
          </a:prstGeom>
          <a:noFill/>
        </p:spPr>
        <p:txBody>
          <a:bodyPr wrap="square" rtlCol="0">
            <a:spAutoFit/>
          </a:bodyPr>
          <a:lstStyle/>
          <a:p>
            <a:r>
              <a:rPr lang="zh-CN" altLang="en-US"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主要方法汇总</a:t>
            </a:r>
          </a:p>
        </p:txBody>
      </p:sp>
      <p:sp>
        <p:nvSpPr>
          <p:cNvPr id="4" name="文本框 3">
            <a:extLst>
              <a:ext uri="{FF2B5EF4-FFF2-40B4-BE49-F238E27FC236}">
                <a16:creationId xmlns:a16="http://schemas.microsoft.com/office/drawing/2014/main" id="{F1E35587-8AA2-F811-23CE-A776F2AB26EE}"/>
              </a:ext>
            </a:extLst>
          </p:cNvPr>
          <p:cNvSpPr txBox="1"/>
          <p:nvPr/>
        </p:nvSpPr>
        <p:spPr>
          <a:xfrm>
            <a:off x="4323407" y="3424358"/>
            <a:ext cx="4044099" cy="725327"/>
          </a:xfrm>
          <a:prstGeom prst="rect">
            <a:avLst/>
          </a:prstGeom>
          <a:noFill/>
        </p:spPr>
        <p:txBody>
          <a:bodyPr wrap="square" rtlCol="0">
            <a:spAutoFit/>
          </a:bodyPr>
          <a:lstStyle/>
          <a:p>
            <a:pPr algn="just">
              <a:lnSpc>
                <a:spcPct val="120000"/>
              </a:lnSpc>
              <a:spcBef>
                <a:spcPct val="0"/>
              </a:spcBef>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混合使用计量、数学、数据等多种建模方法实现研究设计</a:t>
            </a:r>
          </a:p>
        </p:txBody>
      </p:sp>
      <p:sp>
        <p:nvSpPr>
          <p:cNvPr id="6" name="文本框 5">
            <a:extLst>
              <a:ext uri="{FF2B5EF4-FFF2-40B4-BE49-F238E27FC236}">
                <a16:creationId xmlns:a16="http://schemas.microsoft.com/office/drawing/2014/main" id="{EF7E25DC-CB10-0CD4-4DB5-86D864E47768}"/>
              </a:ext>
            </a:extLst>
          </p:cNvPr>
          <p:cNvSpPr txBox="1"/>
          <p:nvPr/>
        </p:nvSpPr>
        <p:spPr>
          <a:xfrm>
            <a:off x="4315788" y="4797351"/>
            <a:ext cx="4044099" cy="725327"/>
          </a:xfrm>
          <a:prstGeom prst="rect">
            <a:avLst/>
          </a:prstGeom>
          <a:noFill/>
        </p:spPr>
        <p:txBody>
          <a:bodyPr wrap="square" rtlCol="0">
            <a:spAutoFit/>
          </a:bodyPr>
          <a:lstStyle/>
          <a:p>
            <a:pPr algn="just" defTabSz="685800">
              <a:lnSpc>
                <a:spcPct val="120000"/>
              </a:lnSpc>
              <a:spcBef>
                <a:spcPct val="0"/>
              </a:spcBef>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使用</a:t>
            </a:r>
            <a:r>
              <a:rPr lang="en-US" altLang="zh-CN"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Arena 3.0</a:t>
            </a: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作为技术支持，构建面向威胁定位的高维网络</a:t>
            </a:r>
          </a:p>
        </p:txBody>
      </p:sp>
    </p:spTree>
    <p:extLst>
      <p:ext uri="{BB962C8B-B14F-4D97-AF65-F5344CB8AC3E}">
        <p14:creationId xmlns:p14="http://schemas.microsoft.com/office/powerpoint/2010/main" val="27969911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1DE09CA-2539-4A7B-B7CA-391265714E6B}"/>
              </a:ext>
            </a:extLst>
          </p:cNvPr>
          <p:cNvSpPr txBox="1"/>
          <p:nvPr/>
        </p:nvSpPr>
        <p:spPr>
          <a:xfrm>
            <a:off x="1451612" y="3140459"/>
            <a:ext cx="6240776" cy="707886"/>
          </a:xfrm>
          <a:prstGeom prst="rect">
            <a:avLst/>
          </a:prstGeom>
          <a:noFill/>
        </p:spPr>
        <p:txBody>
          <a:bodyPr wrap="square" rtlCol="0">
            <a:spAutoFit/>
          </a:bodyPr>
          <a:lstStyle/>
          <a:p>
            <a:pPr algn="l">
              <a:defRPr/>
            </a:pPr>
            <a:r>
              <a:rPr lang="zh-CN" altLang="en-US" sz="4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研究结论与意义</a:t>
            </a:r>
          </a:p>
        </p:txBody>
      </p:sp>
      <p:cxnSp>
        <p:nvCxnSpPr>
          <p:cNvPr id="7" name="直接连接符 6">
            <a:extLst>
              <a:ext uri="{FF2B5EF4-FFF2-40B4-BE49-F238E27FC236}">
                <a16:creationId xmlns:a16="http://schemas.microsoft.com/office/drawing/2014/main" id="{57B2DBD1-8777-7D01-89F7-C7A72B220CC1}"/>
              </a:ext>
            </a:extLst>
          </p:cNvPr>
          <p:cNvCxnSpPr>
            <a:cxnSpLocks/>
          </p:cNvCxnSpPr>
          <p:nvPr/>
        </p:nvCxnSpPr>
        <p:spPr>
          <a:xfrm>
            <a:off x="5666244" y="1578415"/>
            <a:ext cx="0" cy="3579511"/>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TextBox 3">
            <a:extLst>
              <a:ext uri="{FF2B5EF4-FFF2-40B4-BE49-F238E27FC236}">
                <a16:creationId xmlns:a16="http://schemas.microsoft.com/office/drawing/2014/main" id="{32DD9DB6-AF4B-3148-4906-24F490A04C00}"/>
              </a:ext>
            </a:extLst>
          </p:cNvPr>
          <p:cNvSpPr txBox="1"/>
          <p:nvPr/>
        </p:nvSpPr>
        <p:spPr>
          <a:xfrm>
            <a:off x="6140815" y="2090172"/>
            <a:ext cx="3103145" cy="2677656"/>
          </a:xfrm>
          <a:prstGeom prst="rect">
            <a:avLst/>
          </a:prstGeom>
          <a:noFill/>
        </p:spPr>
        <p:txBody>
          <a:bodyPr wrap="square">
            <a:spAutoFit/>
          </a:bodyPr>
          <a:lstStyle/>
          <a:p>
            <a:pPr marL="257175" indent="-257175">
              <a:buFont typeface="Wingdings" panose="05000000000000000000" pitchFamily="2" charset="2"/>
              <a:buChar char="Ø"/>
              <a:defRPr/>
            </a:pP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实证结果呈现</a:t>
            </a: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a:defRPr/>
            </a:pPr>
            <a:endPar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a:p>
            <a:pPr marL="257175" indent="-257175">
              <a:buFont typeface="Wingdings" panose="05000000000000000000" pitchFamily="2" charset="2"/>
              <a:buChar char="Ø"/>
              <a:defRPr/>
            </a:pPr>
            <a:r>
              <a:rPr lang="zh-CN" altLang="en-US"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研究结论与意义</a:t>
            </a:r>
          </a:p>
        </p:txBody>
      </p:sp>
      <p:grpSp>
        <p:nvGrpSpPr>
          <p:cNvPr id="4" name="组合 3">
            <a:extLst>
              <a:ext uri="{FF2B5EF4-FFF2-40B4-BE49-F238E27FC236}">
                <a16:creationId xmlns:a16="http://schemas.microsoft.com/office/drawing/2014/main" id="{CBACD39F-1F05-6ACF-C6BA-9BAAB40286A3}"/>
              </a:ext>
            </a:extLst>
          </p:cNvPr>
          <p:cNvGrpSpPr/>
          <p:nvPr/>
        </p:nvGrpSpPr>
        <p:grpSpPr>
          <a:xfrm>
            <a:off x="321199" y="96059"/>
            <a:ext cx="2506910" cy="553998"/>
            <a:chOff x="1203768" y="2514600"/>
            <a:chExt cx="4502551" cy="1485856"/>
          </a:xfrm>
        </p:grpSpPr>
        <p:sp>
          <p:nvSpPr>
            <p:cNvPr id="9" name="矩形: 剪去对角 8">
              <a:extLst>
                <a:ext uri="{FF2B5EF4-FFF2-40B4-BE49-F238E27FC236}">
                  <a16:creationId xmlns:a16="http://schemas.microsoft.com/office/drawing/2014/main" id="{57486D44-9A8E-5B3E-48D2-7D363D5C462E}"/>
                </a:ext>
              </a:extLst>
            </p:cNvPr>
            <p:cNvSpPr/>
            <p:nvPr/>
          </p:nvSpPr>
          <p:spPr>
            <a:xfrm>
              <a:off x="1203768" y="2514600"/>
              <a:ext cx="4502551" cy="1420792"/>
            </a:xfrm>
            <a:prstGeom prst="snip2Diag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AB3C84E-CD1B-864E-335F-ED7CA3C87ABD}"/>
                </a:ext>
              </a:extLst>
            </p:cNvPr>
            <p:cNvSpPr txBox="1"/>
            <p:nvPr/>
          </p:nvSpPr>
          <p:spPr>
            <a:xfrm>
              <a:off x="1840375" y="2514600"/>
              <a:ext cx="3229336" cy="1485856"/>
            </a:xfrm>
            <a:prstGeom prst="rect">
              <a:avLst/>
            </a:prstGeom>
            <a:noFill/>
          </p:spPr>
          <p:txBody>
            <a:bodyPr wrap="square" rtlCol="0">
              <a:spAutoFit/>
            </a:bodyPr>
            <a:lstStyle/>
            <a:p>
              <a:r>
                <a:rPr lang="en-US" altLang="zh-CN"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PART 03</a:t>
              </a:r>
              <a:endParaRPr lang="zh-CN" altLang="en-US" sz="30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3843535033"/>
      </p:ext>
    </p:extLst>
  </p:cSld>
  <p:clrMapOvr>
    <a:masterClrMapping/>
  </p:clrMapOvr>
</p:sld>
</file>

<file path=ppt/theme/theme1.xml><?xml version="1.0" encoding="utf-8"?>
<a:theme xmlns:a="http://schemas.openxmlformats.org/drawingml/2006/main" name="Office Theme 2013 - 2022">
  <a:themeElements>
    <a:clrScheme name="Office Them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4905</TotalTime>
  <Words>1718</Words>
  <Application>Microsoft Office PowerPoint</Application>
  <PresentationFormat>全屏显示(4:3)</PresentationFormat>
  <Paragraphs>156</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宋体</vt:lpstr>
      <vt:lpstr>微软雅黑</vt:lpstr>
      <vt:lpstr>Arial</vt:lpstr>
      <vt:lpstr>Calibri</vt:lpstr>
      <vt:lpstr>Calibri Light</vt:lpstr>
      <vt:lpstr>Times New Roman</vt:lpstr>
      <vt:lpstr>Wingdings</vt:lpstr>
      <vt:lpstr>Office Theme 2013 - 2022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汪啊のMicro</cp:lastModifiedBy>
  <cp:revision>131</cp:revision>
  <dcterms:created xsi:type="dcterms:W3CDTF">2014-11-17T01:33:00Z</dcterms:created>
  <dcterms:modified xsi:type="dcterms:W3CDTF">2023-07-11T18:22:24Z</dcterms:modified>
</cp:coreProperties>
</file>