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23"/>
  </p:handoutMasterIdLst>
  <p:sldIdLst>
    <p:sldId id="257" r:id="rId4"/>
    <p:sldId id="1861" r:id="rId6"/>
    <p:sldId id="343" r:id="rId7"/>
    <p:sldId id="1749" r:id="rId8"/>
    <p:sldId id="299" r:id="rId9"/>
    <p:sldId id="1829" r:id="rId10"/>
    <p:sldId id="1845" r:id="rId11"/>
    <p:sldId id="1832" r:id="rId12"/>
    <p:sldId id="1806" r:id="rId13"/>
    <p:sldId id="1868" r:id="rId14"/>
    <p:sldId id="1863" r:id="rId15"/>
    <p:sldId id="1869" r:id="rId16"/>
    <p:sldId id="1871" r:id="rId17"/>
    <p:sldId id="1864" r:id="rId18"/>
    <p:sldId id="1872" r:id="rId19"/>
    <p:sldId id="1865" r:id="rId20"/>
    <p:sldId id="1767" r:id="rId21"/>
    <p:sldId id="270"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B0C"/>
    <a:srgbClr val="30557E"/>
    <a:srgbClr val="2F5597"/>
    <a:srgbClr val="315682"/>
    <a:srgbClr val="DAE3F3"/>
    <a:srgbClr val="FFFFFF"/>
    <a:srgbClr val="305485"/>
    <a:srgbClr val="76A6D2"/>
    <a:srgbClr val="4472C4"/>
    <a:srgbClr val="3457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93" autoAdjust="0"/>
    <p:restoredTop sz="90909" autoAdjust="0"/>
  </p:normalViewPr>
  <p:slideViewPr>
    <p:cSldViewPr snapToGrid="0">
      <p:cViewPr varScale="1">
        <p:scale>
          <a:sx n="104" d="100"/>
          <a:sy n="104" d="100"/>
        </p:scale>
        <p:origin x="744" y="78"/>
      </p:cViewPr>
      <p:guideLst/>
    </p:cSldViewPr>
  </p:slideViewPr>
  <p:notesTextViewPr>
    <p:cViewPr>
      <p:scale>
        <a:sx n="1" d="1"/>
        <a:sy n="1" d="1"/>
      </p:scale>
      <p:origin x="0" y="0"/>
    </p:cViewPr>
  </p:notesTextViewPr>
  <p:notesViewPr>
    <p:cSldViewPr snapToGrid="0">
      <p:cViewPr varScale="1">
        <p:scale>
          <a:sx n="76" d="100"/>
          <a:sy n="76" d="100"/>
        </p:scale>
        <p:origin x="2632"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gs" Target="tags/tag18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9.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71BB92-217A-4C5C-89B3-043F3EEC225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982E72-50FA-40B9-B4F9-085E3EB381B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7"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78"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130EE-760D-4575-B957-3A2C522A1798}" type="datetimeFigureOut">
              <a:rPr lang="zh-CN" altLang="en-US" smtClean="0"/>
            </a:fld>
            <a:endParaRPr lang="zh-CN" altLang="en-US"/>
          </a:p>
        </p:txBody>
      </p:sp>
      <p:sp>
        <p:nvSpPr>
          <p:cNvPr id="1048779"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80"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81"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82"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DFDF61-DA3A-4787-B56D-7FD06C3E552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幻灯片图像占位符 1"/>
          <p:cNvSpPr>
            <a:spLocks noGrp="1" noRot="1" noChangeAspect="1"/>
          </p:cNvSpPr>
          <p:nvPr>
            <p:ph type="sldImg"/>
          </p:nvPr>
        </p:nvSpPr>
        <p:spPr/>
      </p:sp>
      <p:sp>
        <p:nvSpPr>
          <p:cNvPr id="1048592" name="备注占位符 2"/>
          <p:cNvSpPr>
            <a:spLocks noGrp="1"/>
          </p:cNvSpPr>
          <p:nvPr>
            <p:ph type="body" idx="1"/>
          </p:nvPr>
        </p:nvSpPr>
        <p:spPr/>
        <p:txBody>
          <a:bodyPr/>
          <a:lstStyle/>
          <a:p>
            <a:endParaRPr lang="zh-CN" altLang="en-US" dirty="0"/>
          </a:p>
        </p:txBody>
      </p:sp>
      <p:sp>
        <p:nvSpPr>
          <p:cNvPr id="1048593" name="灯片编号占位符 3"/>
          <p:cNvSpPr>
            <a:spLocks noGrp="1"/>
          </p:cNvSpPr>
          <p:nvPr>
            <p:ph type="sldNum" sz="quarter" idx="5"/>
          </p:nvPr>
        </p:nvSpPr>
        <p:spPr/>
        <p:txBody>
          <a:bodyPr/>
          <a:lstStyle/>
          <a:p>
            <a:fld id="{32DFDF61-DA3A-4787-B56D-7FD06C3E552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根据广义上对在线健康社区的分类，本研究拟选择第二类在线健康社区，即综合性社区网站的健康医疗板块</a:t>
            </a:r>
            <a:r>
              <a:rPr lang="en-US" altLang="zh-CN" dirty="0"/>
              <a:t> </a:t>
            </a:r>
            <a:r>
              <a:rPr lang="zh-CN" altLang="en-US" dirty="0"/>
              <a:t>收集用户的知识交互数据，然后对相关参数进行</a:t>
            </a:r>
            <a:r>
              <a:rPr lang="zh-CN" altLang="en-US" dirty="0"/>
              <a:t>赋值。</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2DFDF61-DA3A-4787-B56D-7FD06C3E552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2DFDF61-DA3A-4787-B56D-7FD06C3E552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2DFDF61-DA3A-4787-B56D-7FD06C3E552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2DFDF61-DA3A-4787-B56D-7FD06C3E552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2DFDF61-DA3A-4787-B56D-7FD06C3E552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2DFDF61-DA3A-4787-B56D-7FD06C3E552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2DFDF61-DA3A-4787-B56D-7FD06C3E552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每个人是自己健康的</a:t>
            </a:r>
            <a:r>
              <a:rPr lang="zh-CN" altLang="en-US" dirty="0"/>
              <a:t>第一责任人。</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2DFDF61-DA3A-4787-B56D-7FD06C3E552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多数用户更倾向于隐藏健康知识以规避共享过程中的成本，最终导致集体的知识隐藏。这不仅不利于个人健康知识水平及技能的提高，也限制了社区的持续繁荣发展以及全民健康素养的提升，因此，有必要采取措施引导社区用户积极地参与到健康知识共享中。</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2DFDF61-DA3A-4787-B56D-7FD06C3E552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2DFDF61-DA3A-4787-B56D-7FD06C3E552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2DFDF61-DA3A-4787-B56D-7FD06C3E552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2DFDF61-DA3A-4787-B56D-7FD06C3E552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除此之外</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2DFDF61-DA3A-4787-B56D-7FD06C3E552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2DFDF61-DA3A-4787-B56D-7FD06C3E552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2DFDF61-DA3A-4787-B56D-7FD06C3E552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727"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1048728"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1048729" name="日期占位符 3"/>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30" name="页脚占位符 4"/>
          <p:cNvSpPr>
            <a:spLocks noGrp="1"/>
          </p:cNvSpPr>
          <p:nvPr>
            <p:ph type="ftr" sz="quarter" idx="11"/>
          </p:nvPr>
        </p:nvSpPr>
        <p:spPr/>
        <p:txBody>
          <a:bodyPr/>
          <a:lstStyle/>
          <a:p>
            <a:endParaRPr lang="zh-CN" altLang="en-US"/>
          </a:p>
        </p:txBody>
      </p:sp>
      <p:sp>
        <p:nvSpPr>
          <p:cNvPr id="1048731" name="灯片编号占位符 5"/>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47" name="标题 1"/>
          <p:cNvSpPr>
            <a:spLocks noGrp="1"/>
          </p:cNvSpPr>
          <p:nvPr>
            <p:ph type="title"/>
          </p:nvPr>
        </p:nvSpPr>
        <p:spPr/>
        <p:txBody>
          <a:bodyPr/>
          <a:lstStyle/>
          <a:p>
            <a:r>
              <a:rPr lang="zh-CN" altLang="en-US"/>
              <a:t>单击此处编辑母版标题样式</a:t>
            </a:r>
            <a:endParaRPr lang="zh-CN" altLang="en-US"/>
          </a:p>
        </p:txBody>
      </p:sp>
      <p:sp>
        <p:nvSpPr>
          <p:cNvPr id="1048748"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49" name="日期占位符 3"/>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50" name="页脚占位符 4"/>
          <p:cNvSpPr>
            <a:spLocks noGrp="1"/>
          </p:cNvSpPr>
          <p:nvPr>
            <p:ph type="ftr" sz="quarter" idx="11"/>
          </p:nvPr>
        </p:nvSpPr>
        <p:spPr/>
        <p:txBody>
          <a:bodyPr/>
          <a:lstStyle/>
          <a:p>
            <a:endParaRPr lang="zh-CN" altLang="en-US"/>
          </a:p>
        </p:txBody>
      </p:sp>
      <p:sp>
        <p:nvSpPr>
          <p:cNvPr id="1048751" name="灯片编号占位符 5"/>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104861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pic>
        <p:nvPicPr>
          <p:cNvPr id="2097158" name="图片 6"/>
          <p:cNvPicPr>
            <a:picLocks noChangeAspect="1"/>
          </p:cNvPicPr>
          <p:nvPr userDrawn="1"/>
        </p:nvPicPr>
        <p:blipFill>
          <a:blip r:embed="rId2"/>
          <a:stretch>
            <a:fillRect/>
          </a:stretch>
        </p:blipFill>
        <p:spPr>
          <a:xfrm>
            <a:off x="0" y="0"/>
            <a:ext cx="2743200" cy="927525"/>
          </a:xfrm>
          <a:prstGeom prst="rect">
            <a:avLst/>
          </a:prstGeom>
        </p:spPr>
      </p:pic>
      <p:sp>
        <p:nvSpPr>
          <p:cNvPr id="1048613" name="矩形 7"/>
          <p:cNvSpPr/>
          <p:nvPr userDrawn="1"/>
        </p:nvSpPr>
        <p:spPr>
          <a:xfrm>
            <a:off x="8724901" y="0"/>
            <a:ext cx="3467100" cy="6858000"/>
          </a:xfrm>
          <a:prstGeom prst="rect">
            <a:avLst/>
          </a:prstGeom>
          <a:solidFill>
            <a:schemeClr val="accent1">
              <a:lumMod val="40000"/>
              <a:lumOff val="60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048614" name="矩形 9"/>
          <p:cNvSpPr/>
          <p:nvPr userDrawn="1"/>
        </p:nvSpPr>
        <p:spPr>
          <a:xfrm>
            <a:off x="-1" y="5778000"/>
            <a:ext cx="360000" cy="36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5" name="矩形 10"/>
          <p:cNvSpPr/>
          <p:nvPr userDrawn="1"/>
        </p:nvSpPr>
        <p:spPr>
          <a:xfrm>
            <a:off x="-1" y="6498000"/>
            <a:ext cx="360000" cy="36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6" name="矩形 11"/>
          <p:cNvSpPr/>
          <p:nvPr userDrawn="1"/>
        </p:nvSpPr>
        <p:spPr>
          <a:xfrm>
            <a:off x="359999" y="6138000"/>
            <a:ext cx="360000" cy="36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727"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1048728"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1048729" name="日期占位符 3"/>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30" name="页脚占位符 4"/>
          <p:cNvSpPr>
            <a:spLocks noGrp="1"/>
          </p:cNvSpPr>
          <p:nvPr>
            <p:ph type="ftr" sz="quarter" idx="11"/>
          </p:nvPr>
        </p:nvSpPr>
        <p:spPr/>
        <p:txBody>
          <a:bodyPr/>
          <a:lstStyle/>
          <a:p>
            <a:endParaRPr lang="zh-CN" altLang="en-US"/>
          </a:p>
        </p:txBody>
      </p:sp>
      <p:sp>
        <p:nvSpPr>
          <p:cNvPr id="1048731" name="灯片编号占位符 5"/>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736" name="标题 1"/>
          <p:cNvSpPr>
            <a:spLocks noGrp="1"/>
          </p:cNvSpPr>
          <p:nvPr>
            <p:ph type="title"/>
          </p:nvPr>
        </p:nvSpPr>
        <p:spPr/>
        <p:txBody>
          <a:bodyPr/>
          <a:lstStyle/>
          <a:p>
            <a:r>
              <a:rPr lang="zh-CN" altLang="en-US" dirty="0"/>
              <a:t>单击此处编辑母版标题样式</a:t>
            </a:r>
            <a:endParaRPr lang="zh-CN" altLang="en-US" dirty="0"/>
          </a:p>
        </p:txBody>
      </p:sp>
      <p:sp>
        <p:nvSpPr>
          <p:cNvPr id="1048737"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38" name="日期占位符 3"/>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39" name="页脚占位符 4"/>
          <p:cNvSpPr>
            <a:spLocks noGrp="1"/>
          </p:cNvSpPr>
          <p:nvPr>
            <p:ph type="ftr" sz="quarter" idx="11"/>
          </p:nvPr>
        </p:nvSpPr>
        <p:spPr/>
        <p:txBody>
          <a:bodyPr/>
          <a:lstStyle/>
          <a:p>
            <a:endParaRPr lang="zh-CN" altLang="en-US"/>
          </a:p>
        </p:txBody>
      </p:sp>
      <p:sp>
        <p:nvSpPr>
          <p:cNvPr id="1048740" name="灯片编号占位符 5"/>
          <p:cNvSpPr>
            <a:spLocks noGrp="1"/>
          </p:cNvSpPr>
          <p:nvPr>
            <p:ph type="sldNum" sz="quarter" idx="12"/>
          </p:nvPr>
        </p:nvSpPr>
        <p:spPr/>
        <p:txBody>
          <a:bodyPr/>
          <a:lstStyle/>
          <a:p>
            <a:fld id="{E32AC638-2FBF-40EF-915F-9142CD5888E1}" type="slidenum">
              <a:rPr lang="zh-CN" altLang="en-US" smtClean="0"/>
            </a:fld>
            <a:endParaRPr lang="zh-CN" altLang="en-US"/>
          </a:p>
        </p:txBody>
      </p:sp>
      <p:sp>
        <p:nvSpPr>
          <p:cNvPr id="2" name="矩形 1"/>
          <p:cNvSpPr/>
          <p:nvPr userDrawn="1"/>
        </p:nvSpPr>
        <p:spPr>
          <a:xfrm>
            <a:off x="0" y="6176963"/>
            <a:ext cx="12192000" cy="6810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5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104875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1048754" name="日期占位符 3"/>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55" name="页脚占位符 4"/>
          <p:cNvSpPr>
            <a:spLocks noGrp="1"/>
          </p:cNvSpPr>
          <p:nvPr>
            <p:ph type="ftr" sz="quarter" idx="11"/>
          </p:nvPr>
        </p:nvSpPr>
        <p:spPr/>
        <p:txBody>
          <a:bodyPr/>
          <a:lstStyle/>
          <a:p>
            <a:endParaRPr lang="zh-CN" altLang="en-US"/>
          </a:p>
        </p:txBody>
      </p:sp>
      <p:sp>
        <p:nvSpPr>
          <p:cNvPr id="1048756" name="灯片编号占位符 5"/>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57" name="标题 1"/>
          <p:cNvSpPr>
            <a:spLocks noGrp="1"/>
          </p:cNvSpPr>
          <p:nvPr>
            <p:ph type="title"/>
          </p:nvPr>
        </p:nvSpPr>
        <p:spPr/>
        <p:txBody>
          <a:bodyPr/>
          <a:lstStyle/>
          <a:p>
            <a:r>
              <a:rPr lang="zh-CN" altLang="en-US"/>
              <a:t>单击此处编辑母版标题样式</a:t>
            </a:r>
            <a:endParaRPr lang="zh-CN" altLang="en-US"/>
          </a:p>
        </p:txBody>
      </p:sp>
      <p:sp>
        <p:nvSpPr>
          <p:cNvPr id="1048758"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59"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60" name="日期占位符 4"/>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61" name="页脚占位符 5"/>
          <p:cNvSpPr>
            <a:spLocks noGrp="1"/>
          </p:cNvSpPr>
          <p:nvPr>
            <p:ph type="ftr" sz="quarter" idx="11"/>
          </p:nvPr>
        </p:nvSpPr>
        <p:spPr/>
        <p:txBody>
          <a:bodyPr/>
          <a:lstStyle/>
          <a:p>
            <a:endParaRPr lang="zh-CN" altLang="en-US"/>
          </a:p>
        </p:txBody>
      </p:sp>
      <p:sp>
        <p:nvSpPr>
          <p:cNvPr id="1048762" name="灯片编号占位符 6"/>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63"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1048764"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8765"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66"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8767"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68" name="日期占位符 6"/>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69" name="页脚占位符 7"/>
          <p:cNvSpPr>
            <a:spLocks noGrp="1"/>
          </p:cNvSpPr>
          <p:nvPr>
            <p:ph type="ftr" sz="quarter" idx="11"/>
          </p:nvPr>
        </p:nvSpPr>
        <p:spPr/>
        <p:txBody>
          <a:bodyPr/>
          <a:lstStyle/>
          <a:p>
            <a:endParaRPr lang="zh-CN" altLang="en-US"/>
          </a:p>
        </p:txBody>
      </p:sp>
      <p:sp>
        <p:nvSpPr>
          <p:cNvPr id="1048770" name="灯片编号占位符 8"/>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32" name="标题 1"/>
          <p:cNvSpPr>
            <a:spLocks noGrp="1"/>
          </p:cNvSpPr>
          <p:nvPr>
            <p:ph type="title"/>
          </p:nvPr>
        </p:nvSpPr>
        <p:spPr/>
        <p:txBody>
          <a:bodyPr/>
          <a:lstStyle/>
          <a:p>
            <a:r>
              <a:rPr lang="zh-CN" altLang="en-US"/>
              <a:t>单击此处编辑母版标题样式</a:t>
            </a:r>
            <a:endParaRPr lang="zh-CN" altLang="en-US"/>
          </a:p>
        </p:txBody>
      </p:sp>
      <p:sp>
        <p:nvSpPr>
          <p:cNvPr id="1048733" name="日期占位符 2"/>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34" name="页脚占位符 3"/>
          <p:cNvSpPr>
            <a:spLocks noGrp="1"/>
          </p:cNvSpPr>
          <p:nvPr>
            <p:ph type="ftr" sz="quarter" idx="11"/>
          </p:nvPr>
        </p:nvSpPr>
        <p:spPr/>
        <p:txBody>
          <a:bodyPr/>
          <a:lstStyle/>
          <a:p>
            <a:endParaRPr lang="zh-CN" altLang="en-US"/>
          </a:p>
        </p:txBody>
      </p:sp>
      <p:sp>
        <p:nvSpPr>
          <p:cNvPr id="1048735" name="灯片编号占位符 4"/>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582" name="页脚占位符 2"/>
          <p:cNvSpPr>
            <a:spLocks noGrp="1"/>
          </p:cNvSpPr>
          <p:nvPr>
            <p:ph type="ftr" sz="quarter" idx="11"/>
          </p:nvPr>
        </p:nvSpPr>
        <p:spPr/>
        <p:txBody>
          <a:bodyPr/>
          <a:lstStyle/>
          <a:p>
            <a:endParaRPr lang="zh-CN" altLang="en-US"/>
          </a:p>
        </p:txBody>
      </p:sp>
      <p:sp>
        <p:nvSpPr>
          <p:cNvPr id="1048583" name="灯片编号占位符 3"/>
          <p:cNvSpPr>
            <a:spLocks noGrp="1"/>
          </p:cNvSpPr>
          <p:nvPr>
            <p:ph type="sldNum" sz="quarter" idx="12"/>
          </p:nvPr>
        </p:nvSpPr>
        <p:spPr/>
        <p:txBody>
          <a:bodyPr/>
          <a:lstStyle/>
          <a:p>
            <a:fld id="{E32AC638-2FBF-40EF-915F-9142CD5888E1}" type="slidenum">
              <a:rPr lang="zh-CN" altLang="en-US" smtClean="0"/>
            </a:fld>
            <a:endParaRPr lang="zh-CN" altLang="en-US"/>
          </a:p>
        </p:txBody>
      </p:sp>
      <p:pic>
        <p:nvPicPr>
          <p:cNvPr id="5" name="图片 33"/>
          <p:cNvPicPr>
            <a:picLocks noChangeAspect="1"/>
          </p:cNvPicPr>
          <p:nvPr userDrawn="1"/>
        </p:nvPicPr>
        <p:blipFill>
          <a:blip r:embed="rId2" cstate="print"/>
          <a:stretch>
            <a:fillRect/>
          </a:stretch>
        </p:blipFill>
        <p:spPr>
          <a:xfrm>
            <a:off x="10040941" y="14472"/>
            <a:ext cx="2059340" cy="696169"/>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7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77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7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774" name="日期占位符 4"/>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75" name="页脚占位符 5"/>
          <p:cNvSpPr>
            <a:spLocks noGrp="1"/>
          </p:cNvSpPr>
          <p:nvPr>
            <p:ph type="ftr" sz="quarter" idx="11"/>
          </p:nvPr>
        </p:nvSpPr>
        <p:spPr/>
        <p:txBody>
          <a:bodyPr/>
          <a:lstStyle/>
          <a:p>
            <a:endParaRPr lang="zh-CN" altLang="en-US"/>
          </a:p>
        </p:txBody>
      </p:sp>
      <p:sp>
        <p:nvSpPr>
          <p:cNvPr id="1048776" name="灯片编号占位符 6"/>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736" name="标题 1"/>
          <p:cNvSpPr>
            <a:spLocks noGrp="1"/>
          </p:cNvSpPr>
          <p:nvPr>
            <p:ph type="title"/>
          </p:nvPr>
        </p:nvSpPr>
        <p:spPr/>
        <p:txBody>
          <a:bodyPr/>
          <a:lstStyle/>
          <a:p>
            <a:r>
              <a:rPr lang="zh-CN" altLang="en-US" dirty="0"/>
              <a:t>单击此处编辑母版标题样式</a:t>
            </a:r>
            <a:endParaRPr lang="zh-CN" altLang="en-US" dirty="0"/>
          </a:p>
        </p:txBody>
      </p:sp>
      <p:sp>
        <p:nvSpPr>
          <p:cNvPr id="1048737"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38" name="日期占位符 3"/>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39" name="页脚占位符 4"/>
          <p:cNvSpPr>
            <a:spLocks noGrp="1"/>
          </p:cNvSpPr>
          <p:nvPr>
            <p:ph type="ftr" sz="quarter" idx="11"/>
          </p:nvPr>
        </p:nvSpPr>
        <p:spPr/>
        <p:txBody>
          <a:bodyPr/>
          <a:lstStyle/>
          <a:p>
            <a:endParaRPr lang="zh-CN" altLang="en-US"/>
          </a:p>
        </p:txBody>
      </p:sp>
      <p:sp>
        <p:nvSpPr>
          <p:cNvPr id="1048740" name="灯片编号占位符 5"/>
          <p:cNvSpPr>
            <a:spLocks noGrp="1"/>
          </p:cNvSpPr>
          <p:nvPr>
            <p:ph type="sldNum" sz="quarter" idx="12"/>
          </p:nvPr>
        </p:nvSpPr>
        <p:spPr/>
        <p:txBody>
          <a:bodyPr/>
          <a:lstStyle/>
          <a:p>
            <a:fld id="{E32AC638-2FBF-40EF-915F-9142CD5888E1}" type="slidenum">
              <a:rPr lang="zh-CN" altLang="en-US" smtClean="0"/>
            </a:fld>
            <a:endParaRPr lang="zh-CN" altLang="en-US"/>
          </a:p>
        </p:txBody>
      </p:sp>
      <p:sp>
        <p:nvSpPr>
          <p:cNvPr id="2" name="矩形 1"/>
          <p:cNvSpPr/>
          <p:nvPr userDrawn="1"/>
        </p:nvSpPr>
        <p:spPr>
          <a:xfrm>
            <a:off x="0" y="6176963"/>
            <a:ext cx="12192000" cy="6810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4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742"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4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744" name="日期占位符 4"/>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45" name="页脚占位符 5"/>
          <p:cNvSpPr>
            <a:spLocks noGrp="1"/>
          </p:cNvSpPr>
          <p:nvPr>
            <p:ph type="ftr" sz="quarter" idx="11"/>
          </p:nvPr>
        </p:nvSpPr>
        <p:spPr/>
        <p:txBody>
          <a:bodyPr/>
          <a:lstStyle/>
          <a:p>
            <a:endParaRPr lang="zh-CN" altLang="en-US"/>
          </a:p>
        </p:txBody>
      </p:sp>
      <p:sp>
        <p:nvSpPr>
          <p:cNvPr id="1048746" name="灯片编号占位符 6"/>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47" name="标题 1"/>
          <p:cNvSpPr>
            <a:spLocks noGrp="1"/>
          </p:cNvSpPr>
          <p:nvPr>
            <p:ph type="title"/>
          </p:nvPr>
        </p:nvSpPr>
        <p:spPr/>
        <p:txBody>
          <a:bodyPr/>
          <a:lstStyle/>
          <a:p>
            <a:r>
              <a:rPr lang="zh-CN" altLang="en-US"/>
              <a:t>单击此处编辑母版标题样式</a:t>
            </a:r>
            <a:endParaRPr lang="zh-CN" altLang="en-US"/>
          </a:p>
        </p:txBody>
      </p:sp>
      <p:sp>
        <p:nvSpPr>
          <p:cNvPr id="1048748"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49" name="日期占位符 3"/>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50" name="页脚占位符 4"/>
          <p:cNvSpPr>
            <a:spLocks noGrp="1"/>
          </p:cNvSpPr>
          <p:nvPr>
            <p:ph type="ftr" sz="quarter" idx="11"/>
          </p:nvPr>
        </p:nvSpPr>
        <p:spPr/>
        <p:txBody>
          <a:bodyPr/>
          <a:lstStyle/>
          <a:p>
            <a:endParaRPr lang="zh-CN" altLang="en-US"/>
          </a:p>
        </p:txBody>
      </p:sp>
      <p:sp>
        <p:nvSpPr>
          <p:cNvPr id="1048751" name="灯片编号占位符 5"/>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104861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pic>
        <p:nvPicPr>
          <p:cNvPr id="2097158" name="图片 6"/>
          <p:cNvPicPr>
            <a:picLocks noChangeAspect="1"/>
          </p:cNvPicPr>
          <p:nvPr userDrawn="1"/>
        </p:nvPicPr>
        <p:blipFill>
          <a:blip r:embed="rId2"/>
          <a:stretch>
            <a:fillRect/>
          </a:stretch>
        </p:blipFill>
        <p:spPr>
          <a:xfrm>
            <a:off x="0" y="0"/>
            <a:ext cx="2743200" cy="927525"/>
          </a:xfrm>
          <a:prstGeom prst="rect">
            <a:avLst/>
          </a:prstGeom>
        </p:spPr>
      </p:pic>
      <p:sp>
        <p:nvSpPr>
          <p:cNvPr id="1048613" name="矩形 7"/>
          <p:cNvSpPr/>
          <p:nvPr userDrawn="1"/>
        </p:nvSpPr>
        <p:spPr>
          <a:xfrm>
            <a:off x="8724901" y="0"/>
            <a:ext cx="3467100" cy="6858000"/>
          </a:xfrm>
          <a:prstGeom prst="rect">
            <a:avLst/>
          </a:prstGeom>
          <a:solidFill>
            <a:schemeClr val="accent1">
              <a:lumMod val="40000"/>
              <a:lumOff val="60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048614" name="矩形 9"/>
          <p:cNvSpPr/>
          <p:nvPr userDrawn="1"/>
        </p:nvSpPr>
        <p:spPr>
          <a:xfrm>
            <a:off x="-1" y="5778000"/>
            <a:ext cx="360000" cy="36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5" name="矩形 10"/>
          <p:cNvSpPr/>
          <p:nvPr userDrawn="1"/>
        </p:nvSpPr>
        <p:spPr>
          <a:xfrm>
            <a:off x="-1" y="6498000"/>
            <a:ext cx="360000" cy="36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6" name="矩形 11"/>
          <p:cNvSpPr/>
          <p:nvPr userDrawn="1"/>
        </p:nvSpPr>
        <p:spPr>
          <a:xfrm>
            <a:off x="359999" y="6138000"/>
            <a:ext cx="360000" cy="36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5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104875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1048754" name="日期占位符 3"/>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55" name="页脚占位符 4"/>
          <p:cNvSpPr>
            <a:spLocks noGrp="1"/>
          </p:cNvSpPr>
          <p:nvPr>
            <p:ph type="ftr" sz="quarter" idx="11"/>
          </p:nvPr>
        </p:nvSpPr>
        <p:spPr/>
        <p:txBody>
          <a:bodyPr/>
          <a:lstStyle/>
          <a:p>
            <a:endParaRPr lang="zh-CN" altLang="en-US"/>
          </a:p>
        </p:txBody>
      </p:sp>
      <p:sp>
        <p:nvSpPr>
          <p:cNvPr id="1048756" name="灯片编号占位符 5"/>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57" name="标题 1"/>
          <p:cNvSpPr>
            <a:spLocks noGrp="1"/>
          </p:cNvSpPr>
          <p:nvPr>
            <p:ph type="title"/>
          </p:nvPr>
        </p:nvSpPr>
        <p:spPr/>
        <p:txBody>
          <a:bodyPr/>
          <a:lstStyle/>
          <a:p>
            <a:r>
              <a:rPr lang="zh-CN" altLang="en-US"/>
              <a:t>单击此处编辑母版标题样式</a:t>
            </a:r>
            <a:endParaRPr lang="zh-CN" altLang="en-US"/>
          </a:p>
        </p:txBody>
      </p:sp>
      <p:sp>
        <p:nvSpPr>
          <p:cNvPr id="1048758"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59"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60" name="日期占位符 4"/>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61" name="页脚占位符 5"/>
          <p:cNvSpPr>
            <a:spLocks noGrp="1"/>
          </p:cNvSpPr>
          <p:nvPr>
            <p:ph type="ftr" sz="quarter" idx="11"/>
          </p:nvPr>
        </p:nvSpPr>
        <p:spPr/>
        <p:txBody>
          <a:bodyPr/>
          <a:lstStyle/>
          <a:p>
            <a:endParaRPr lang="zh-CN" altLang="en-US"/>
          </a:p>
        </p:txBody>
      </p:sp>
      <p:sp>
        <p:nvSpPr>
          <p:cNvPr id="1048762" name="灯片编号占位符 6"/>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63"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1048764"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8765"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66"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8767"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68" name="日期占位符 6"/>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69" name="页脚占位符 7"/>
          <p:cNvSpPr>
            <a:spLocks noGrp="1"/>
          </p:cNvSpPr>
          <p:nvPr>
            <p:ph type="ftr" sz="quarter" idx="11"/>
          </p:nvPr>
        </p:nvSpPr>
        <p:spPr/>
        <p:txBody>
          <a:bodyPr/>
          <a:lstStyle/>
          <a:p>
            <a:endParaRPr lang="zh-CN" altLang="en-US"/>
          </a:p>
        </p:txBody>
      </p:sp>
      <p:sp>
        <p:nvSpPr>
          <p:cNvPr id="1048770" name="灯片编号占位符 8"/>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32" name="标题 1"/>
          <p:cNvSpPr>
            <a:spLocks noGrp="1"/>
          </p:cNvSpPr>
          <p:nvPr>
            <p:ph type="title"/>
          </p:nvPr>
        </p:nvSpPr>
        <p:spPr/>
        <p:txBody>
          <a:bodyPr/>
          <a:lstStyle/>
          <a:p>
            <a:r>
              <a:rPr lang="zh-CN" altLang="en-US"/>
              <a:t>单击此处编辑母版标题样式</a:t>
            </a:r>
            <a:endParaRPr lang="zh-CN" altLang="en-US"/>
          </a:p>
        </p:txBody>
      </p:sp>
      <p:sp>
        <p:nvSpPr>
          <p:cNvPr id="1048733" name="日期占位符 2"/>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34" name="页脚占位符 3"/>
          <p:cNvSpPr>
            <a:spLocks noGrp="1"/>
          </p:cNvSpPr>
          <p:nvPr>
            <p:ph type="ftr" sz="quarter" idx="11"/>
          </p:nvPr>
        </p:nvSpPr>
        <p:spPr/>
        <p:txBody>
          <a:bodyPr/>
          <a:lstStyle/>
          <a:p>
            <a:endParaRPr lang="zh-CN" altLang="en-US"/>
          </a:p>
        </p:txBody>
      </p:sp>
      <p:sp>
        <p:nvSpPr>
          <p:cNvPr id="1048735" name="灯片编号占位符 4"/>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582" name="页脚占位符 2"/>
          <p:cNvSpPr>
            <a:spLocks noGrp="1"/>
          </p:cNvSpPr>
          <p:nvPr>
            <p:ph type="ftr" sz="quarter" idx="11"/>
          </p:nvPr>
        </p:nvSpPr>
        <p:spPr/>
        <p:txBody>
          <a:bodyPr/>
          <a:lstStyle/>
          <a:p>
            <a:endParaRPr lang="zh-CN" altLang="en-US"/>
          </a:p>
        </p:txBody>
      </p:sp>
      <p:sp>
        <p:nvSpPr>
          <p:cNvPr id="1048583" name="灯片编号占位符 3"/>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7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77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77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774" name="日期占位符 4"/>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75" name="页脚占位符 5"/>
          <p:cNvSpPr>
            <a:spLocks noGrp="1"/>
          </p:cNvSpPr>
          <p:nvPr>
            <p:ph type="ftr" sz="quarter" idx="11"/>
          </p:nvPr>
        </p:nvSpPr>
        <p:spPr/>
        <p:txBody>
          <a:bodyPr/>
          <a:lstStyle/>
          <a:p>
            <a:endParaRPr lang="zh-CN" altLang="en-US"/>
          </a:p>
        </p:txBody>
      </p:sp>
      <p:sp>
        <p:nvSpPr>
          <p:cNvPr id="1048776" name="灯片编号占位符 6"/>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4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742"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4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744" name="日期占位符 4"/>
          <p:cNvSpPr>
            <a:spLocks noGrp="1"/>
          </p:cNvSpPr>
          <p:nvPr>
            <p:ph type="dt" sz="half" idx="10"/>
          </p:nvPr>
        </p:nvSpPr>
        <p:spPr/>
        <p:txBody>
          <a:bodyPr/>
          <a:lstStyle/>
          <a:p>
            <a:fld id="{A2690578-D54B-4B49-9785-60A7621A6CB7}" type="datetimeFigureOut">
              <a:rPr lang="zh-CN" altLang="en-US" smtClean="0"/>
            </a:fld>
            <a:endParaRPr lang="zh-CN" altLang="en-US"/>
          </a:p>
        </p:txBody>
      </p:sp>
      <p:sp>
        <p:nvSpPr>
          <p:cNvPr id="1048745" name="页脚占位符 5"/>
          <p:cNvSpPr>
            <a:spLocks noGrp="1"/>
          </p:cNvSpPr>
          <p:nvPr>
            <p:ph type="ftr" sz="quarter" idx="11"/>
          </p:nvPr>
        </p:nvSpPr>
        <p:spPr/>
        <p:txBody>
          <a:bodyPr/>
          <a:lstStyle/>
          <a:p>
            <a:endParaRPr lang="zh-CN" altLang="en-US"/>
          </a:p>
        </p:txBody>
      </p:sp>
      <p:sp>
        <p:nvSpPr>
          <p:cNvPr id="1048746" name="灯片编号占位符 6"/>
          <p:cNvSpPr>
            <a:spLocks noGrp="1"/>
          </p:cNvSpPr>
          <p:nvPr>
            <p:ph type="sldNum" sz="quarter" idx="12"/>
          </p:nvPr>
        </p:nvSpPr>
        <p:spPr/>
        <p:txBody>
          <a:bodyPr/>
          <a:lstStyle/>
          <a:p>
            <a:fld id="{E32AC638-2FBF-40EF-915F-9142CD5888E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90578-D54B-4B49-9785-60A7621A6CB7}" type="datetimeFigureOut">
              <a:rPr lang="zh-CN" altLang="en-US" smtClean="0"/>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AC638-2FBF-40EF-915F-9142CD5888E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90578-D54B-4B49-9785-60A7621A6CB7}" type="datetimeFigureOut">
              <a:rPr lang="zh-CN" altLang="en-US" smtClean="0"/>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AC638-2FBF-40EF-915F-9142CD5888E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9" Type="http://schemas.openxmlformats.org/officeDocument/2006/relationships/image" Target="../media/image7.wmf"/><Relationship Id="rId8" Type="http://schemas.openxmlformats.org/officeDocument/2006/relationships/oleObject" Target="../embeddings/oleObject3.bin"/><Relationship Id="rId7" Type="http://schemas.openxmlformats.org/officeDocument/2006/relationships/tags" Target="../tags/tag98.x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tags" Target="../tags/tag97.xml"/><Relationship Id="rId3" Type="http://schemas.openxmlformats.org/officeDocument/2006/relationships/image" Target="../media/image5.wmf"/><Relationship Id="rId27" Type="http://schemas.openxmlformats.org/officeDocument/2006/relationships/notesSlide" Target="../notesSlides/notesSlide9.xml"/><Relationship Id="rId26" Type="http://schemas.openxmlformats.org/officeDocument/2006/relationships/vmlDrawing" Target="../drawings/vmlDrawing1.vml"/><Relationship Id="rId25" Type="http://schemas.openxmlformats.org/officeDocument/2006/relationships/slideLayout" Target="../slideLayouts/slideLayout18.xml"/><Relationship Id="rId24" Type="http://schemas.openxmlformats.org/officeDocument/2006/relationships/tags" Target="../tags/tag110.xml"/><Relationship Id="rId23" Type="http://schemas.openxmlformats.org/officeDocument/2006/relationships/tags" Target="../tags/tag109.xml"/><Relationship Id="rId22" Type="http://schemas.openxmlformats.org/officeDocument/2006/relationships/tags" Target="../tags/tag108.xml"/><Relationship Id="rId21" Type="http://schemas.openxmlformats.org/officeDocument/2006/relationships/tags" Target="../tags/tag107.xml"/><Relationship Id="rId20" Type="http://schemas.openxmlformats.org/officeDocument/2006/relationships/tags" Target="../tags/tag106.xml"/><Relationship Id="rId2" Type="http://schemas.openxmlformats.org/officeDocument/2006/relationships/oleObject" Target="../embeddings/oleObject1.bin"/><Relationship Id="rId19" Type="http://schemas.openxmlformats.org/officeDocument/2006/relationships/tags" Target="../tags/tag105.xml"/><Relationship Id="rId18" Type="http://schemas.openxmlformats.org/officeDocument/2006/relationships/tags" Target="../tags/tag104.xml"/><Relationship Id="rId17" Type="http://schemas.openxmlformats.org/officeDocument/2006/relationships/tags" Target="../tags/tag103.xml"/><Relationship Id="rId16" Type="http://schemas.openxmlformats.org/officeDocument/2006/relationships/tags" Target="../tags/tag102.xml"/><Relationship Id="rId15" Type="http://schemas.openxmlformats.org/officeDocument/2006/relationships/tags" Target="../tags/tag101.xml"/><Relationship Id="rId14" Type="http://schemas.openxmlformats.org/officeDocument/2006/relationships/image" Target="../media/image9.wmf"/><Relationship Id="rId13" Type="http://schemas.openxmlformats.org/officeDocument/2006/relationships/oleObject" Target="../embeddings/oleObject4.bin"/><Relationship Id="rId12" Type="http://schemas.openxmlformats.org/officeDocument/2006/relationships/tags" Target="../tags/tag100.xml"/><Relationship Id="rId11" Type="http://schemas.openxmlformats.org/officeDocument/2006/relationships/tags" Target="../tags/tag99.xml"/><Relationship Id="rId10" Type="http://schemas.openxmlformats.org/officeDocument/2006/relationships/image" Target="../media/image8.png"/><Relationship Id="rId1" Type="http://schemas.openxmlformats.org/officeDocument/2006/relationships/tags" Target="../tags/tag96.xml"/></Relationships>
</file>

<file path=ppt/slides/_rels/slide11.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4" Type="http://schemas.openxmlformats.org/officeDocument/2006/relationships/notesSlide" Target="../notesSlides/notesSlide10.xml"/><Relationship Id="rId13" Type="http://schemas.openxmlformats.org/officeDocument/2006/relationships/slideLayout" Target="../slideLayouts/slideLayout18.xml"/><Relationship Id="rId12" Type="http://schemas.openxmlformats.org/officeDocument/2006/relationships/tags" Target="../tags/tag122.xml"/><Relationship Id="rId11" Type="http://schemas.openxmlformats.org/officeDocument/2006/relationships/tags" Target="../tags/tag121.xml"/><Relationship Id="rId10" Type="http://schemas.openxmlformats.org/officeDocument/2006/relationships/tags" Target="../tags/tag120.xml"/><Relationship Id="rId1" Type="http://schemas.openxmlformats.org/officeDocument/2006/relationships/tags" Target="../tags/tag111.xml"/></Relationships>
</file>

<file path=ppt/slides/_rels/slide12.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3" Type="http://schemas.openxmlformats.org/officeDocument/2006/relationships/notesSlide" Target="../notesSlides/notesSlide11.xml"/><Relationship Id="rId12" Type="http://schemas.openxmlformats.org/officeDocument/2006/relationships/slideLayout" Target="../slideLayouts/slideLayout18.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tags" Target="../tags/tag123.xml"/></Relationships>
</file>

<file path=ppt/slides/_rels/slide1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2" Type="http://schemas.openxmlformats.org/officeDocument/2006/relationships/notesSlide" Target="../notesSlides/notesSlide12.xml"/><Relationship Id="rId11" Type="http://schemas.openxmlformats.org/officeDocument/2006/relationships/slideLayout" Target="../slideLayouts/slideLayout18.xml"/><Relationship Id="rId10" Type="http://schemas.openxmlformats.org/officeDocument/2006/relationships/tags" Target="../tags/tag143.xml"/><Relationship Id="rId1" Type="http://schemas.openxmlformats.org/officeDocument/2006/relationships/tags" Target="../tags/tag134.xml"/></Relationships>
</file>

<file path=ppt/slides/_rels/slide14.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9" Type="http://schemas.openxmlformats.org/officeDocument/2006/relationships/notesSlide" Target="../notesSlides/notesSlide13.xml"/><Relationship Id="rId18" Type="http://schemas.openxmlformats.org/officeDocument/2006/relationships/slideLayout" Target="../slideLayouts/slideLayout18.xml"/><Relationship Id="rId17" Type="http://schemas.openxmlformats.org/officeDocument/2006/relationships/tags" Target="../tags/tag160.xml"/><Relationship Id="rId16" Type="http://schemas.openxmlformats.org/officeDocument/2006/relationships/tags" Target="../tags/tag159.xml"/><Relationship Id="rId15" Type="http://schemas.openxmlformats.org/officeDocument/2006/relationships/tags" Target="../tags/tag158.xml"/><Relationship Id="rId14" Type="http://schemas.openxmlformats.org/officeDocument/2006/relationships/tags" Target="../tags/tag157.xml"/><Relationship Id="rId13" Type="http://schemas.openxmlformats.org/officeDocument/2006/relationships/tags" Target="../tags/tag156.xml"/><Relationship Id="rId12" Type="http://schemas.openxmlformats.org/officeDocument/2006/relationships/tags" Target="../tags/tag155.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tags" Target="../tags/tag144.xml"/></Relationships>
</file>

<file path=ppt/slides/_rels/slide15.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3" Type="http://schemas.openxmlformats.org/officeDocument/2006/relationships/notesSlide" Target="../notesSlides/notesSlide14.xml"/><Relationship Id="rId12" Type="http://schemas.openxmlformats.org/officeDocument/2006/relationships/slideLayout" Target="../slideLayouts/slideLayout18.xml"/><Relationship Id="rId11" Type="http://schemas.openxmlformats.org/officeDocument/2006/relationships/tags" Target="../tags/tag170.xml"/><Relationship Id="rId10" Type="http://schemas.openxmlformats.org/officeDocument/2006/relationships/image" Target="../media/image10.jpeg"/><Relationship Id="rId1" Type="http://schemas.openxmlformats.org/officeDocument/2006/relationships/tags" Target="../tags/tag161.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18.xml"/><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81.xml"/><Relationship Id="rId2" Type="http://schemas.openxmlformats.org/officeDocument/2006/relationships/image" Target="../media/image2.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3" Type="http://schemas.openxmlformats.org/officeDocument/2006/relationships/notesSlide" Target="../notesSlides/notesSlide2.xml"/><Relationship Id="rId12" Type="http://schemas.openxmlformats.org/officeDocument/2006/relationships/slideLayout" Target="../slideLayouts/slideLayout18.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3" Type="http://schemas.openxmlformats.org/officeDocument/2006/relationships/notesSlide" Target="../notesSlides/notesSlide3.xml"/><Relationship Id="rId12" Type="http://schemas.openxmlformats.org/officeDocument/2006/relationships/slideLayout" Target="../slideLayouts/slideLayout18.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4" Type="http://schemas.openxmlformats.org/officeDocument/2006/relationships/notesSlide" Target="../notesSlides/notesSlide4.xml"/><Relationship Id="rId13" Type="http://schemas.openxmlformats.org/officeDocument/2006/relationships/slideLayout" Target="../slideLayouts/slideLayout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tags" Target="../tags/tag25.xml"/></Relationships>
</file>

<file path=ppt/slides/_rels/slide6.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5" Type="http://schemas.openxmlformats.org/officeDocument/2006/relationships/notesSlide" Target="../notesSlides/notesSlide5.xml"/><Relationship Id="rId14" Type="http://schemas.openxmlformats.org/officeDocument/2006/relationships/slideLayout" Target="../slideLayouts/slideLayout7.xml"/><Relationship Id="rId13" Type="http://schemas.openxmlformats.org/officeDocument/2006/relationships/tags" Target="../tags/tag49.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7.xml"/></Relationships>
</file>

<file path=ppt/slides/_rels/slide7.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6" Type="http://schemas.openxmlformats.org/officeDocument/2006/relationships/notesSlide" Target="../notesSlides/notesSlide6.xml"/><Relationship Id="rId15" Type="http://schemas.openxmlformats.org/officeDocument/2006/relationships/slideLayout" Target="../slideLayouts/slideLayout7.xml"/><Relationship Id="rId14" Type="http://schemas.openxmlformats.org/officeDocument/2006/relationships/tags" Target="../tags/tag63.xml"/><Relationship Id="rId13" Type="http://schemas.openxmlformats.org/officeDocument/2006/relationships/tags" Target="../tags/tag62.xml"/><Relationship Id="rId12" Type="http://schemas.openxmlformats.org/officeDocument/2006/relationships/tags" Target="../tags/tag61.xml"/><Relationship Id="rId11" Type="http://schemas.openxmlformats.org/officeDocument/2006/relationships/tags" Target="../tags/tag60.xml"/><Relationship Id="rId10" Type="http://schemas.openxmlformats.org/officeDocument/2006/relationships/tags" Target="../tags/tag59.xml"/><Relationship Id="rId1" Type="http://schemas.openxmlformats.org/officeDocument/2006/relationships/tags" Target="../tags/tag50.xml"/></Relationships>
</file>

<file path=ppt/slides/_rels/slide8.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6" Type="http://schemas.openxmlformats.org/officeDocument/2006/relationships/notesSlide" Target="../notesSlides/notesSlide7.xml"/><Relationship Id="rId15" Type="http://schemas.openxmlformats.org/officeDocument/2006/relationships/slideLayout" Target="../slideLayouts/slideLayout7.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tags" Target="../tags/tag64.xml"/></Relationships>
</file>

<file path=ppt/slides/_rels/slide9.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0" Type="http://schemas.openxmlformats.org/officeDocument/2006/relationships/notesSlide" Target="../notesSlides/notesSlide8.xml"/><Relationship Id="rId2" Type="http://schemas.openxmlformats.org/officeDocument/2006/relationships/tags" Target="../tags/tag79.xml"/><Relationship Id="rId19" Type="http://schemas.openxmlformats.org/officeDocument/2006/relationships/slideLayout" Target="../slideLayouts/slideLayout7.xml"/><Relationship Id="rId18" Type="http://schemas.openxmlformats.org/officeDocument/2006/relationships/tags" Target="../tags/tag95.xml"/><Relationship Id="rId17" Type="http://schemas.openxmlformats.org/officeDocument/2006/relationships/tags" Target="../tags/tag94.xml"/><Relationship Id="rId16" Type="http://schemas.openxmlformats.org/officeDocument/2006/relationships/tags" Target="../tags/tag93.xml"/><Relationship Id="rId15" Type="http://schemas.openxmlformats.org/officeDocument/2006/relationships/tags" Target="../tags/tag92.xml"/><Relationship Id="rId14" Type="http://schemas.openxmlformats.org/officeDocument/2006/relationships/tags" Target="../tags/tag91.xml"/><Relationship Id="rId13" Type="http://schemas.openxmlformats.org/officeDocument/2006/relationships/tags" Target="../tags/tag90.xml"/><Relationship Id="rId12" Type="http://schemas.openxmlformats.org/officeDocument/2006/relationships/tags" Target="../tags/tag89.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图片占位符 10"/>
          <p:cNvPicPr>
            <a:picLocks noChangeAspect="1"/>
          </p:cNvPicPr>
          <p:nvPr/>
        </p:nvPicPr>
        <p:blipFill rotWithShape="1">
          <a:blip r:embed="rId1"/>
          <a:srcRect t="8356" r="1467" b="8356"/>
          <a:stretch>
            <a:fillRect/>
          </a:stretch>
        </p:blipFill>
        <p:spPr>
          <a:xfrm>
            <a:off x="3162025" y="0"/>
            <a:ext cx="9032515" cy="6858000"/>
          </a:xfrm>
          <a:prstGeom prst="rect">
            <a:avLst/>
          </a:prstGeom>
        </p:spPr>
      </p:pic>
      <p:sp>
        <p:nvSpPr>
          <p:cNvPr id="1048584" name="矩形 2"/>
          <p:cNvSpPr/>
          <p:nvPr/>
        </p:nvSpPr>
        <p:spPr>
          <a:xfrm>
            <a:off x="16042" y="0"/>
            <a:ext cx="12181840" cy="6858000"/>
          </a:xfrm>
          <a:prstGeom prst="rect">
            <a:avLst/>
          </a:prstGeom>
          <a:gradFill flip="none" rotWithShape="1">
            <a:gsLst>
              <a:gs pos="0">
                <a:schemeClr val="bg1"/>
              </a:gs>
              <a:gs pos="100000">
                <a:schemeClr val="bg1">
                  <a:alpha val="43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48585" name="矩形 3"/>
          <p:cNvSpPr/>
          <p:nvPr/>
        </p:nvSpPr>
        <p:spPr>
          <a:xfrm>
            <a:off x="-35727" y="311"/>
            <a:ext cx="12181840" cy="6870700"/>
          </a:xfrm>
          <a:prstGeom prst="rect">
            <a:avLst/>
          </a:prstGeom>
          <a:gradFill flip="none" rotWithShape="1">
            <a:gsLst>
              <a:gs pos="0">
                <a:schemeClr val="accent5">
                  <a:lumMod val="5000"/>
                  <a:lumOff val="95000"/>
                  <a:alpha val="0"/>
                </a:schemeClr>
              </a:gs>
              <a:gs pos="78000">
                <a:schemeClr val="accent5">
                  <a:lumMod val="45000"/>
                  <a:lumOff val="55000"/>
                </a:schemeClr>
              </a:gs>
              <a:gs pos="100000">
                <a:schemeClr val="accent5">
                  <a:lumMod val="45000"/>
                  <a:lumOff val="5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Arial" panose="020B0604020202020204" pitchFamily="34" charset="0"/>
            </a:endParaRPr>
          </a:p>
        </p:txBody>
      </p:sp>
      <p:pic>
        <p:nvPicPr>
          <p:cNvPr id="2097153" name="图片 4"/>
          <p:cNvPicPr>
            <a:picLocks noChangeAspect="1"/>
          </p:cNvPicPr>
          <p:nvPr/>
        </p:nvPicPr>
        <p:blipFill>
          <a:blip r:embed="rId2" cstate="print"/>
          <a:stretch>
            <a:fillRect/>
          </a:stretch>
        </p:blipFill>
        <p:spPr>
          <a:xfrm>
            <a:off x="596651" y="373177"/>
            <a:ext cx="3823147" cy="1292431"/>
          </a:xfrm>
          <a:prstGeom prst="rect">
            <a:avLst/>
          </a:prstGeom>
        </p:spPr>
      </p:pic>
      <p:grpSp>
        <p:nvGrpSpPr>
          <p:cNvPr id="26" name="组合 6"/>
          <p:cNvGrpSpPr/>
          <p:nvPr/>
        </p:nvGrpSpPr>
        <p:grpSpPr>
          <a:xfrm>
            <a:off x="662727" y="1136451"/>
            <a:ext cx="11627580" cy="2584728"/>
            <a:chOff x="395966" y="2925438"/>
            <a:chExt cx="6240677" cy="2451166"/>
          </a:xfrm>
        </p:grpSpPr>
        <p:sp>
          <p:nvSpPr>
            <p:cNvPr id="1048587" name="文本框 7"/>
            <p:cNvSpPr txBox="1"/>
            <p:nvPr/>
          </p:nvSpPr>
          <p:spPr>
            <a:xfrm>
              <a:off x="395967" y="2925438"/>
              <a:ext cx="6240676" cy="2450902"/>
            </a:xfrm>
            <a:prstGeom prst="rect">
              <a:avLst/>
            </a:prstGeom>
            <a:noFill/>
          </p:spPr>
          <p:txBody>
            <a:bodyPr wrap="square" rtlCol="0">
              <a:spAutoFit/>
            </a:bodyPr>
            <a:lstStyle/>
            <a:p>
              <a:pPr lvl="0" algn="l">
                <a:lnSpc>
                  <a:spcPct val="150000"/>
                </a:lnSpc>
                <a:buClrTx/>
                <a:buSzTx/>
                <a:buFontTx/>
              </a:pPr>
              <a:endParaRPr lang="zh-CN" altLang="en-US" sz="3600" b="1" spc="300">
                <a:solidFill>
                  <a:srgbClr val="315682"/>
                </a:solidFill>
                <a:latin typeface="微软雅黑" panose="020B0503020204020204" pitchFamily="34" charset="-122"/>
                <a:ea typeface="微软雅黑" panose="020B0503020204020204" pitchFamily="34" charset="-122"/>
                <a:cs typeface="+mn-ea"/>
                <a:sym typeface="Arial" panose="020B0604020202020204" pitchFamily="34" charset="0"/>
              </a:endParaRPr>
            </a:p>
            <a:p>
              <a:pPr lvl="0" algn="l">
                <a:lnSpc>
                  <a:spcPct val="150000"/>
                </a:lnSpc>
                <a:buClrTx/>
                <a:buSzTx/>
                <a:buFontTx/>
              </a:pPr>
              <a:r>
                <a:rPr lang="zh-CN" altLang="en-US" sz="3600" b="1" spc="300">
                  <a:solidFill>
                    <a:srgbClr val="315682"/>
                  </a:solidFill>
                  <a:latin typeface="微软雅黑" panose="020B0503020204020204" pitchFamily="34" charset="-122"/>
                  <a:ea typeface="微软雅黑" panose="020B0503020204020204" pitchFamily="34" charset="-122"/>
                  <a:cs typeface="+mn-ea"/>
                  <a:sym typeface="Arial" panose="020B0604020202020204" pitchFamily="34" charset="0"/>
                </a:rPr>
                <a:t>社区激励视角下</a:t>
              </a:r>
              <a:endParaRPr lang="zh-CN" altLang="en-US" sz="3600" b="1" spc="300">
                <a:solidFill>
                  <a:srgbClr val="315682"/>
                </a:solidFill>
                <a:latin typeface="微软雅黑" panose="020B0503020204020204" pitchFamily="34" charset="-122"/>
                <a:ea typeface="微软雅黑" panose="020B0503020204020204" pitchFamily="34" charset="-122"/>
                <a:cs typeface="+mn-ea"/>
                <a:sym typeface="Arial" panose="020B0604020202020204" pitchFamily="34" charset="0"/>
              </a:endParaRPr>
            </a:p>
            <a:p>
              <a:pPr lvl="0" algn="l">
                <a:lnSpc>
                  <a:spcPct val="150000"/>
                </a:lnSpc>
                <a:buClrTx/>
                <a:buSzTx/>
                <a:buFontTx/>
              </a:pPr>
              <a:r>
                <a:rPr lang="zh-CN" altLang="en-US" sz="3600" b="1" spc="300">
                  <a:solidFill>
                    <a:srgbClr val="315682"/>
                  </a:solidFill>
                  <a:latin typeface="微软雅黑" panose="020B0503020204020204" pitchFamily="34" charset="-122"/>
                  <a:ea typeface="微软雅黑" panose="020B0503020204020204" pitchFamily="34" charset="-122"/>
                  <a:cs typeface="+mn-ea"/>
                  <a:sym typeface="Arial" panose="020B0604020202020204" pitchFamily="34" charset="0"/>
                </a:rPr>
                <a:t>在线健康社区知识共享与隐藏三方演化博弈研究</a:t>
              </a:r>
              <a:endParaRPr lang="zh-CN" altLang="en-US" sz="3600" b="1" spc="300">
                <a:solidFill>
                  <a:srgbClr val="31568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cxnSp>
          <p:nvCxnSpPr>
            <p:cNvPr id="3145728" name="直接连接符 8"/>
            <p:cNvCxnSpPr/>
            <p:nvPr/>
          </p:nvCxnSpPr>
          <p:spPr>
            <a:xfrm flipV="1">
              <a:off x="395966" y="5326020"/>
              <a:ext cx="5731111" cy="50584"/>
            </a:xfrm>
            <a:prstGeom prst="line">
              <a:avLst/>
            </a:prstGeom>
          </p:spPr>
          <p:style>
            <a:lnRef idx="3">
              <a:schemeClr val="accent1"/>
            </a:lnRef>
            <a:fillRef idx="0">
              <a:schemeClr val="accent1"/>
            </a:fillRef>
            <a:effectRef idx="2">
              <a:schemeClr val="accent1"/>
            </a:effectRef>
            <a:fontRef idx="minor">
              <a:schemeClr val="tx1"/>
            </a:fontRef>
          </p:style>
        </p:cxnSp>
      </p:grpSp>
      <p:sp>
        <p:nvSpPr>
          <p:cNvPr id="12" name="文本框 9"/>
          <p:cNvSpPr txBox="1"/>
          <p:nvPr/>
        </p:nvSpPr>
        <p:spPr>
          <a:xfrm>
            <a:off x="5415937" y="4709547"/>
            <a:ext cx="3948067" cy="1476375"/>
          </a:xfrm>
          <a:prstGeom prst="rect">
            <a:avLst/>
          </a:prstGeom>
          <a:noFill/>
        </p:spPr>
        <p:txBody>
          <a:bodyPr wrap="square" rtlCol="0">
            <a:spAutoFit/>
          </a:bodyPr>
          <a:lstStyle/>
          <a:p>
            <a:pPr fontAlgn="auto">
              <a:lnSpc>
                <a:spcPct val="150000"/>
              </a:lnSpc>
            </a:pPr>
            <a:r>
              <a:rPr lang="zh-CN" altLang="en-US" sz="2000" b="1" spc="100">
                <a:solidFill>
                  <a:srgbClr val="315682"/>
                </a:solidFill>
                <a:latin typeface="微软雅黑" panose="020B0503020204020204" pitchFamily="34" charset="-122"/>
                <a:ea typeface="微软雅黑" panose="020B0503020204020204" pitchFamily="34" charset="-122"/>
                <a:cs typeface="+mn-ea"/>
                <a:sym typeface="Arial" panose="020B0604020202020204" pitchFamily="34" charset="0"/>
              </a:rPr>
              <a:t>汇报人：龚宇新</a:t>
            </a:r>
            <a:endParaRPr lang="zh-CN" altLang="en-US" sz="2000" b="1" spc="100">
              <a:solidFill>
                <a:srgbClr val="315682"/>
              </a:solidFill>
              <a:latin typeface="微软雅黑" panose="020B0503020204020204" pitchFamily="34" charset="-122"/>
              <a:ea typeface="微软雅黑" panose="020B0503020204020204" pitchFamily="34" charset="-122"/>
              <a:cs typeface="+mn-ea"/>
              <a:sym typeface="Arial" panose="020B0604020202020204" pitchFamily="34" charset="0"/>
            </a:endParaRPr>
          </a:p>
          <a:p>
            <a:pPr fontAlgn="auto">
              <a:lnSpc>
                <a:spcPct val="150000"/>
              </a:lnSpc>
            </a:pPr>
            <a:r>
              <a:rPr lang="zh-CN" altLang="en-US" sz="2000" b="1" spc="100">
                <a:solidFill>
                  <a:srgbClr val="315682"/>
                </a:solidFill>
                <a:latin typeface="微软雅黑" panose="020B0503020204020204" pitchFamily="34" charset="-122"/>
                <a:ea typeface="微软雅黑" panose="020B0503020204020204" pitchFamily="34" charset="-122"/>
                <a:cs typeface="+mn-ea"/>
                <a:sym typeface="Arial" panose="020B0604020202020204" pitchFamily="34" charset="0"/>
              </a:rPr>
              <a:t>指导老师：向菲</a:t>
            </a:r>
            <a:endParaRPr lang="zh-CN" altLang="en-US" sz="2000" b="1" spc="100">
              <a:solidFill>
                <a:srgbClr val="315682"/>
              </a:solidFill>
              <a:latin typeface="微软雅黑" panose="020B0503020204020204" pitchFamily="34" charset="-122"/>
              <a:ea typeface="微软雅黑" panose="020B0503020204020204" pitchFamily="34" charset="-122"/>
              <a:cs typeface="+mn-ea"/>
              <a:sym typeface="Arial" panose="020B0604020202020204" pitchFamily="34" charset="0"/>
            </a:endParaRPr>
          </a:p>
          <a:p>
            <a:pPr fontAlgn="auto">
              <a:lnSpc>
                <a:spcPct val="150000"/>
              </a:lnSpc>
            </a:pPr>
            <a:r>
              <a:rPr lang="zh-CN" altLang="en-US" sz="2000" b="1" spc="100" dirty="0">
                <a:solidFill>
                  <a:srgbClr val="315682"/>
                </a:solidFill>
                <a:latin typeface="微软雅黑" panose="020B0503020204020204" pitchFamily="34" charset="-122"/>
                <a:ea typeface="微软雅黑" panose="020B0503020204020204" pitchFamily="34" charset="-122"/>
                <a:cs typeface="+mn-ea"/>
                <a:sym typeface="+mn-ea"/>
              </a:rPr>
              <a:t>时   间：</a:t>
            </a:r>
            <a:r>
              <a:rPr lang="en-US" altLang="zh-CN" sz="2000" b="1" spc="100">
                <a:solidFill>
                  <a:srgbClr val="315682"/>
                </a:solidFill>
                <a:latin typeface="微软雅黑" panose="020B0503020204020204" pitchFamily="34" charset="-122"/>
                <a:ea typeface="微软雅黑" panose="020B0503020204020204" pitchFamily="34" charset="-122"/>
                <a:cs typeface="+mn-ea"/>
                <a:sym typeface="+mn-ea"/>
              </a:rPr>
              <a:t>2023</a:t>
            </a:r>
            <a:r>
              <a:rPr lang="zh-CN" altLang="en-US" sz="2000" b="1" spc="100">
                <a:solidFill>
                  <a:srgbClr val="315682"/>
                </a:solidFill>
                <a:latin typeface="微软雅黑" panose="020B0503020204020204" pitchFamily="34" charset="-122"/>
                <a:ea typeface="微软雅黑" panose="020B0503020204020204" pitchFamily="34" charset="-122"/>
                <a:cs typeface="+mn-ea"/>
                <a:sym typeface="+mn-ea"/>
              </a:rPr>
              <a:t>年</a:t>
            </a:r>
            <a:r>
              <a:rPr lang="en-US" altLang="zh-CN" sz="2000" b="1" spc="100">
                <a:solidFill>
                  <a:srgbClr val="315682"/>
                </a:solidFill>
                <a:latin typeface="微软雅黑" panose="020B0503020204020204" pitchFamily="34" charset="-122"/>
                <a:ea typeface="微软雅黑" panose="020B0503020204020204" pitchFamily="34" charset="-122"/>
                <a:cs typeface="+mn-ea"/>
                <a:sym typeface="+mn-ea"/>
              </a:rPr>
              <a:t>12</a:t>
            </a:r>
            <a:r>
              <a:rPr lang="zh-CN" altLang="en-US" sz="2000" b="1" spc="100">
                <a:solidFill>
                  <a:srgbClr val="315682"/>
                </a:solidFill>
                <a:latin typeface="微软雅黑" panose="020B0503020204020204" pitchFamily="34" charset="-122"/>
                <a:ea typeface="微软雅黑" panose="020B0503020204020204" pitchFamily="34" charset="-122"/>
                <a:cs typeface="+mn-ea"/>
                <a:sym typeface="+mn-ea"/>
              </a:rPr>
              <a:t>月</a:t>
            </a:r>
            <a:r>
              <a:rPr lang="en-US" altLang="zh-CN" sz="2000" b="1" spc="100">
                <a:solidFill>
                  <a:srgbClr val="315682"/>
                </a:solidFill>
                <a:latin typeface="微软雅黑" panose="020B0503020204020204" pitchFamily="34" charset="-122"/>
                <a:ea typeface="微软雅黑" panose="020B0503020204020204" pitchFamily="34" charset="-122"/>
                <a:cs typeface="+mn-ea"/>
                <a:sym typeface="+mn-ea"/>
              </a:rPr>
              <a:t>04</a:t>
            </a:r>
            <a:r>
              <a:rPr lang="zh-CN" altLang="en-US" sz="2000" b="1" spc="100">
                <a:solidFill>
                  <a:srgbClr val="315682"/>
                </a:solidFill>
                <a:latin typeface="微软雅黑" panose="020B0503020204020204" pitchFamily="34" charset="-122"/>
                <a:ea typeface="微软雅黑" panose="020B0503020204020204" pitchFamily="34" charset="-122"/>
                <a:cs typeface="+mn-ea"/>
                <a:sym typeface="+mn-ea"/>
              </a:rPr>
              <a:t>日</a:t>
            </a:r>
            <a:endParaRPr lang="zh-CN" altLang="en-US" sz="2000" b="1" spc="100" dirty="0">
              <a:solidFill>
                <a:srgbClr val="31568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 name="文本框 1"/>
          <p:cNvSpPr txBox="1"/>
          <p:nvPr/>
        </p:nvSpPr>
        <p:spPr>
          <a:xfrm>
            <a:off x="11807190" y="6418580"/>
            <a:ext cx="339090" cy="439420"/>
          </a:xfrm>
          <a:prstGeom prst="rect">
            <a:avLst/>
          </a:prstGeom>
          <a:noFill/>
        </p:spPr>
        <p:txBody>
          <a:bodyPr wrap="square" rtlCol="0">
            <a:noAutofit/>
          </a:bodyPr>
          <a:lstStyle/>
          <a:p>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620395" y="1113790"/>
            <a:ext cx="10998835" cy="4951730"/>
          </a:xfrm>
          <a:prstGeom prst="roundRect">
            <a:avLst>
              <a:gd name="adj" fmla="val 4304"/>
            </a:avLst>
          </a:prstGeom>
          <a:solidFill>
            <a:srgbClr val="DAE3F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2" name="文本框 1"/>
          <p:cNvSpPr txBox="1"/>
          <p:nvPr/>
        </p:nvSpPr>
        <p:spPr>
          <a:xfrm>
            <a:off x="730885" y="2098040"/>
            <a:ext cx="3961130" cy="398780"/>
          </a:xfrm>
          <a:prstGeom prst="rect">
            <a:avLst/>
          </a:prstGeom>
          <a:noFill/>
        </p:spPr>
        <p:txBody>
          <a:bodyPr wrap="square" rtlCol="0">
            <a:spAutoFit/>
          </a:bodyPr>
          <a:p>
            <a:r>
              <a:rPr lang="en-US" altLang="zh-CN" sz="2000" b="1">
                <a:solidFill>
                  <a:srgbClr val="131B0C"/>
                </a:solidFill>
              </a:rPr>
              <a:t>(2) </a:t>
            </a:r>
            <a:r>
              <a:rPr lang="zh-CN" altLang="en-US" sz="2000" b="1">
                <a:solidFill>
                  <a:srgbClr val="131B0C"/>
                </a:solidFill>
              </a:rPr>
              <a:t>复制动态方程计算：</a:t>
            </a:r>
            <a:endParaRPr lang="zh-CN" altLang="en-US" sz="2000" b="1">
              <a:solidFill>
                <a:srgbClr val="131B0C"/>
              </a:solidFill>
            </a:endParaRPr>
          </a:p>
        </p:txBody>
      </p:sp>
      <p:graphicFrame>
        <p:nvGraphicFramePr>
          <p:cNvPr id="5" name="对象 -2147482624"/>
          <p:cNvGraphicFramePr>
            <a:graphicFrameLocks noChangeAspect="1"/>
          </p:cNvGraphicFramePr>
          <p:nvPr>
            <p:custDataLst>
              <p:tags r:id="rId1"/>
            </p:custDataLst>
          </p:nvPr>
        </p:nvGraphicFramePr>
        <p:xfrm>
          <a:off x="1512570" y="2466340"/>
          <a:ext cx="3089910" cy="495935"/>
        </p:xfrm>
        <a:graphic>
          <a:graphicData uri="http://schemas.openxmlformats.org/presentationml/2006/ole">
            <mc:AlternateContent xmlns:mc="http://schemas.openxmlformats.org/markup-compatibility/2006">
              <mc:Choice xmlns:v="urn:schemas-microsoft-com:vml" Requires="v">
                <p:oleObj spid="_x0000_s3076" name="" r:id="rId2" imgW="2425700" imgH="393700" progId="Equation.KSEE3">
                  <p:embed/>
                </p:oleObj>
              </mc:Choice>
              <mc:Fallback>
                <p:oleObj name="" r:id="rId2" imgW="2425700" imgH="393700" progId="Equation.KSEE3">
                  <p:embed/>
                  <p:pic>
                    <p:nvPicPr>
                      <p:cNvPr id="0" name="图片 3075"/>
                      <p:cNvPicPr/>
                      <p:nvPr/>
                    </p:nvPicPr>
                    <p:blipFill>
                      <a:blip r:embed="rId3"/>
                      <a:stretch>
                        <a:fillRect/>
                      </a:stretch>
                    </p:blipFill>
                    <p:spPr>
                      <a:xfrm>
                        <a:off x="1512570" y="2466340"/>
                        <a:ext cx="3089910" cy="495935"/>
                      </a:xfrm>
                      <a:prstGeom prst="rect">
                        <a:avLst/>
                      </a:prstGeom>
                      <a:noFill/>
                      <a:ln w="38100">
                        <a:noFill/>
                        <a:miter/>
                      </a:ln>
                    </p:spPr>
                  </p:pic>
                </p:oleObj>
              </mc:Fallback>
            </mc:AlternateContent>
          </a:graphicData>
        </a:graphic>
      </p:graphicFrame>
      <p:graphicFrame>
        <p:nvGraphicFramePr>
          <p:cNvPr id="8" name="对象 -2147482611"/>
          <p:cNvGraphicFramePr>
            <a:graphicFrameLocks noChangeAspect="1"/>
          </p:cNvGraphicFramePr>
          <p:nvPr>
            <p:custDataLst>
              <p:tags r:id="rId4"/>
            </p:custDataLst>
          </p:nvPr>
        </p:nvGraphicFramePr>
        <p:xfrm>
          <a:off x="1525588" y="2927350"/>
          <a:ext cx="3063875" cy="492760"/>
        </p:xfrm>
        <a:graphic>
          <a:graphicData uri="http://schemas.openxmlformats.org/presentationml/2006/ole">
            <mc:AlternateContent xmlns:mc="http://schemas.openxmlformats.org/markup-compatibility/2006">
              <mc:Choice xmlns:v="urn:schemas-microsoft-com:vml" Requires="v">
                <p:oleObj spid="_x0000_s10" name="" r:id="rId5" imgW="2565400" imgH="393700" progId="Equation.KSEE3">
                  <p:embed/>
                </p:oleObj>
              </mc:Choice>
              <mc:Fallback>
                <p:oleObj name="" r:id="rId5" imgW="2565400" imgH="393700" progId="Equation.KSEE3">
                  <p:embed/>
                  <p:pic>
                    <p:nvPicPr>
                      <p:cNvPr id="0" name="图片 4"/>
                      <p:cNvPicPr/>
                      <p:nvPr/>
                    </p:nvPicPr>
                    <p:blipFill>
                      <a:blip r:embed="rId6"/>
                      <a:stretch>
                        <a:fillRect/>
                      </a:stretch>
                    </p:blipFill>
                    <p:spPr>
                      <a:xfrm>
                        <a:off x="1525588" y="2927350"/>
                        <a:ext cx="3063875" cy="492760"/>
                      </a:xfrm>
                      <a:prstGeom prst="rect">
                        <a:avLst/>
                      </a:prstGeom>
                      <a:noFill/>
                      <a:ln w="38100">
                        <a:noFill/>
                        <a:miter/>
                      </a:ln>
                    </p:spPr>
                  </p:pic>
                </p:oleObj>
              </mc:Fallback>
            </mc:AlternateContent>
          </a:graphicData>
        </a:graphic>
      </p:graphicFrame>
      <p:graphicFrame>
        <p:nvGraphicFramePr>
          <p:cNvPr id="11" name="对象 -2147482622"/>
          <p:cNvGraphicFramePr>
            <a:graphicFrameLocks noChangeAspect="1"/>
          </p:cNvGraphicFramePr>
          <p:nvPr>
            <p:custDataLst>
              <p:tags r:id="rId7"/>
            </p:custDataLst>
          </p:nvPr>
        </p:nvGraphicFramePr>
        <p:xfrm>
          <a:off x="1521460" y="3430270"/>
          <a:ext cx="3072130" cy="492125"/>
        </p:xfrm>
        <a:graphic>
          <a:graphicData uri="http://schemas.openxmlformats.org/presentationml/2006/ole">
            <mc:AlternateContent xmlns:mc="http://schemas.openxmlformats.org/markup-compatibility/2006">
              <mc:Choice xmlns:v="urn:schemas-microsoft-com:vml" Requires="v">
                <p:oleObj spid="_x0000_s21" name="" r:id="rId8" imgW="2602865" imgH="393700" progId="Equation.KSEE3">
                  <p:embed/>
                </p:oleObj>
              </mc:Choice>
              <mc:Fallback>
                <p:oleObj name="" r:id="rId8" imgW="2602865" imgH="393700" progId="Equation.KSEE3">
                  <p:embed/>
                  <p:pic>
                    <p:nvPicPr>
                      <p:cNvPr id="0" name="图片 7"/>
                      <p:cNvPicPr/>
                      <p:nvPr/>
                    </p:nvPicPr>
                    <p:blipFill>
                      <a:blip r:embed="rId9"/>
                      <a:stretch>
                        <a:fillRect/>
                      </a:stretch>
                    </p:blipFill>
                    <p:spPr>
                      <a:xfrm>
                        <a:off x="1521460" y="3430270"/>
                        <a:ext cx="3072130" cy="492125"/>
                      </a:xfrm>
                      <a:prstGeom prst="rect">
                        <a:avLst/>
                      </a:prstGeom>
                      <a:noFill/>
                      <a:ln w="38100">
                        <a:noFill/>
                        <a:miter/>
                      </a:ln>
                    </p:spPr>
                  </p:pic>
                </p:oleObj>
              </mc:Fallback>
            </mc:AlternateContent>
          </a:graphicData>
        </a:graphic>
      </p:graphicFrame>
      <mc:AlternateContent xmlns:mc="http://schemas.openxmlformats.org/markup-compatibility/2006">
        <mc:Choice xmlns:a14="http://schemas.microsoft.com/office/drawing/2010/main" Requires="a14">
          <p:sp>
            <p:nvSpPr>
              <p:cNvPr id="22" name="文本框 21"/>
              <p:cNvSpPr txBox="1"/>
              <p:nvPr/>
            </p:nvSpPr>
            <p:spPr>
              <a:xfrm>
                <a:off x="779145" y="3850640"/>
                <a:ext cx="4970145" cy="2103755"/>
              </a:xfrm>
              <a:prstGeom prst="rect">
                <a:avLst/>
              </a:prstGeom>
              <a:noFill/>
            </p:spPr>
            <p:txBody>
              <a:bodyPr wrap="square" rtlCol="0">
                <a:noAutofit/>
              </a:bodyPr>
              <a:p>
                <a:pPr algn="just">
                  <a:lnSpc>
                    <a:spcPct val="120000"/>
                  </a:lnSpc>
                </a:pPr>
                <a:r>
                  <a:rPr lang="zh-CN" altLang="en-US" sz="1600" i="1">
                    <a:solidFill>
                      <a:srgbClr val="131B0C"/>
                    </a:solidFill>
                  </a:rPr>
                  <a:t>x</a:t>
                </a:r>
                <a:r>
                  <a:rPr lang="zh-CN" altLang="en-US" sz="1600">
                    <a:solidFill>
                      <a:srgbClr val="131B0C"/>
                    </a:solidFill>
                  </a:rPr>
                  <a:t>, </a:t>
                </a:r>
                <a:r>
                  <a:rPr lang="zh-CN" altLang="en-US" sz="1600" i="1">
                    <a:solidFill>
                      <a:srgbClr val="131B0C"/>
                    </a:solidFill>
                  </a:rPr>
                  <a:t>y</a:t>
                </a:r>
                <a:r>
                  <a:rPr lang="zh-CN" altLang="en-US" sz="1600">
                    <a:solidFill>
                      <a:srgbClr val="131B0C"/>
                    </a:solidFill>
                  </a:rPr>
                  <a:t>, </a:t>
                </a:r>
                <a:r>
                  <a:rPr lang="zh-CN" altLang="en-US" sz="1600" i="1">
                    <a:solidFill>
                      <a:srgbClr val="131B0C"/>
                    </a:solidFill>
                  </a:rPr>
                  <a:t>z</a:t>
                </a:r>
                <a:r>
                  <a:rPr lang="zh-CN" altLang="en-US" sz="1600">
                    <a:solidFill>
                      <a:srgbClr val="131B0C"/>
                    </a:solidFill>
                  </a:rPr>
                  <a:t>分别为共享者选择知识共享、潜水者选择知识共享、在线健康社区选择强激励的概率，且</a:t>
                </a:r>
                <a:r>
                  <a:rPr lang="zh-CN" altLang="en-US" sz="1600" i="1">
                    <a:solidFill>
                      <a:srgbClr val="131B0C"/>
                    </a:solidFill>
                    <a:sym typeface="+mn-ea"/>
                  </a:rPr>
                  <a:t>x</a:t>
                </a:r>
                <a:r>
                  <a:rPr lang="zh-CN" altLang="en-US" sz="1600">
                    <a:solidFill>
                      <a:srgbClr val="131B0C"/>
                    </a:solidFill>
                    <a:sym typeface="+mn-ea"/>
                  </a:rPr>
                  <a:t>, </a:t>
                </a:r>
                <a:r>
                  <a:rPr lang="zh-CN" altLang="en-US" sz="1600" i="1">
                    <a:solidFill>
                      <a:srgbClr val="131B0C"/>
                    </a:solidFill>
                    <a:sym typeface="+mn-ea"/>
                  </a:rPr>
                  <a:t>y</a:t>
                </a:r>
                <a:r>
                  <a:rPr lang="zh-CN" altLang="en-US" sz="1600">
                    <a:solidFill>
                      <a:srgbClr val="131B0C"/>
                    </a:solidFill>
                    <a:sym typeface="+mn-ea"/>
                  </a:rPr>
                  <a:t>, </a:t>
                </a:r>
                <a:r>
                  <a:rPr lang="zh-CN" altLang="en-US" sz="1600" i="1">
                    <a:solidFill>
                      <a:srgbClr val="131B0C"/>
                    </a:solidFill>
                    <a:sym typeface="+mn-ea"/>
                  </a:rPr>
                  <a:t>z</a:t>
                </a:r>
                <a:r>
                  <a:rPr lang="zh-CN" altLang="en-US" sz="1600">
                    <a:solidFill>
                      <a:srgbClr val="131B0C"/>
                    </a:solidFill>
                  </a:rPr>
                  <a:t>∈[0,1]；</a:t>
                </a:r>
                <a:r>
                  <a:rPr lang="zh-CN" altLang="en-US" sz="1600" i="1">
                    <a:solidFill>
                      <a:srgbClr val="131B0C"/>
                    </a:solidFill>
                  </a:rPr>
                  <a:t>P</a:t>
                </a:r>
                <a:r>
                  <a:rPr lang="zh-CN" altLang="en-US" sz="1600" baseline="-25000">
                    <a:solidFill>
                      <a:srgbClr val="131B0C"/>
                    </a:solidFill>
                  </a:rPr>
                  <a:t>1</a:t>
                </a:r>
                <a:r>
                  <a:rPr lang="zh-CN" altLang="en-US" sz="1600">
                    <a:solidFill>
                      <a:srgbClr val="131B0C"/>
                    </a:solidFill>
                  </a:rPr>
                  <a:t>、</a:t>
                </a:r>
                <a:r>
                  <a:rPr lang="zh-CN" altLang="en-US" sz="1600" i="1">
                    <a:solidFill>
                      <a:srgbClr val="131B0C"/>
                    </a:solidFill>
                  </a:rPr>
                  <a:t>P</a:t>
                </a:r>
                <a:r>
                  <a:rPr lang="zh-CN" altLang="en-US" sz="1600" baseline="-25000">
                    <a:solidFill>
                      <a:srgbClr val="131B0C"/>
                    </a:solidFill>
                  </a:rPr>
                  <a:t>2</a:t>
                </a:r>
                <a:r>
                  <a:rPr lang="zh-CN" altLang="en-US" sz="1600">
                    <a:solidFill>
                      <a:srgbClr val="131B0C"/>
                    </a:solidFill>
                  </a:rPr>
                  <a:t>分别为共享者选择知识共享、</a:t>
                </a:r>
                <a14:m>
                  <m:oMath xmlns:m="http://schemas.openxmlformats.org/officeDocument/2006/math">
                    <m:acc>
                      <m:accPr>
                        <m:chr m:val="̅"/>
                        <m:ctrlPr>
                          <a:rPr lang="en-US" altLang="zh-CN" sz="1600" i="1">
                            <a:solidFill>
                              <a:srgbClr val="131B0C"/>
                            </a:solidFill>
                            <a:latin typeface="Cambria Math" panose="02040503050406030204" charset="0"/>
                            <a:cs typeface="Cambria Math" panose="02040503050406030204" charset="0"/>
                          </a:rPr>
                        </m:ctrlPr>
                      </m:accPr>
                      <m:e>
                        <m:r>
                          <a:rPr lang="en-US" altLang="zh-CN" sz="1600" i="1">
                            <a:solidFill>
                              <a:srgbClr val="131B0C"/>
                            </a:solidFill>
                            <a:latin typeface="Cambria Math" panose="02040503050406030204" charset="0"/>
                            <a:cs typeface="Cambria Math" panose="02040503050406030204" charset="0"/>
                          </a:rPr>
                          <m:t>𝑃</m:t>
                        </m:r>
                      </m:e>
                    </m:acc>
                  </m:oMath>
                </a14:m>
                <a:r>
                  <a:rPr lang="zh-CN" altLang="en-US" sz="1600">
                    <a:solidFill>
                      <a:srgbClr val="131B0C"/>
                    </a:solidFill>
                  </a:rPr>
                  <a:t>知识隐藏的期望收益，为平均收益；</a:t>
                </a:r>
                <a:r>
                  <a:rPr lang="zh-CN" altLang="en-US" sz="1600" i="1">
                    <a:solidFill>
                      <a:srgbClr val="131B0C"/>
                    </a:solidFill>
                  </a:rPr>
                  <a:t>G</a:t>
                </a:r>
                <a:r>
                  <a:rPr lang="zh-CN" altLang="en-US" sz="1600" baseline="-25000">
                    <a:solidFill>
                      <a:srgbClr val="131B0C"/>
                    </a:solidFill>
                  </a:rPr>
                  <a:t>1</a:t>
                </a:r>
                <a:r>
                  <a:rPr lang="zh-CN" altLang="en-US" sz="1600">
                    <a:solidFill>
                      <a:srgbClr val="131B0C"/>
                    </a:solidFill>
                  </a:rPr>
                  <a:t>、</a:t>
                </a:r>
                <a:r>
                  <a:rPr lang="zh-CN" altLang="en-US" sz="1600" i="1">
                    <a:solidFill>
                      <a:srgbClr val="131B0C"/>
                    </a:solidFill>
                  </a:rPr>
                  <a:t>G</a:t>
                </a:r>
                <a:r>
                  <a:rPr lang="zh-CN" altLang="en-US" sz="1600" baseline="-25000">
                    <a:solidFill>
                      <a:srgbClr val="131B0C"/>
                    </a:solidFill>
                  </a:rPr>
                  <a:t>2</a:t>
                </a:r>
                <a:r>
                  <a:rPr lang="zh-CN" altLang="en-US" sz="1600">
                    <a:solidFill>
                      <a:srgbClr val="131B0C"/>
                    </a:solidFill>
                  </a:rPr>
                  <a:t>分别为潜水者选择知识共享、知识隐藏的期望收益，</a:t>
                </a:r>
                <a14:m>
                  <m:oMath xmlns:m="http://schemas.openxmlformats.org/officeDocument/2006/math">
                    <m:acc>
                      <m:accPr>
                        <m:chr m:val="̅"/>
                        <m:ctrlPr>
                          <a:rPr lang="en-US" altLang="zh-CN" sz="1600" i="1">
                            <a:solidFill>
                              <a:srgbClr val="131B0C"/>
                            </a:solidFill>
                            <a:latin typeface="Cambria Math" panose="02040503050406030204" charset="0"/>
                            <a:cs typeface="Cambria Math" panose="02040503050406030204" charset="0"/>
                          </a:rPr>
                        </m:ctrlPr>
                      </m:accPr>
                      <m:e>
                        <m:r>
                          <a:rPr lang="en-US" altLang="zh-CN" sz="1600" i="1">
                            <a:solidFill>
                              <a:srgbClr val="131B0C"/>
                            </a:solidFill>
                            <a:latin typeface="Cambria Math" panose="02040503050406030204" charset="0"/>
                            <a:cs typeface="Cambria Math" panose="02040503050406030204" charset="0"/>
                          </a:rPr>
                          <m:t>𝐺</m:t>
                        </m:r>
                      </m:e>
                    </m:acc>
                  </m:oMath>
                </a14:m>
                <a:r>
                  <a:rPr lang="zh-CN" altLang="en-US" sz="1600">
                    <a:solidFill>
                      <a:srgbClr val="131B0C"/>
                    </a:solidFill>
                  </a:rPr>
                  <a:t>为平均收益；</a:t>
                </a:r>
                <a:r>
                  <a:rPr lang="zh-CN" altLang="en-US" sz="1600" i="1">
                    <a:solidFill>
                      <a:srgbClr val="131B0C"/>
                    </a:solidFill>
                  </a:rPr>
                  <a:t>H</a:t>
                </a:r>
                <a:r>
                  <a:rPr lang="zh-CN" altLang="en-US" sz="1600" baseline="-25000">
                    <a:solidFill>
                      <a:srgbClr val="131B0C"/>
                    </a:solidFill>
                  </a:rPr>
                  <a:t>1</a:t>
                </a:r>
                <a:r>
                  <a:rPr lang="zh-CN" altLang="en-US" sz="1600">
                    <a:solidFill>
                      <a:srgbClr val="131B0C"/>
                    </a:solidFill>
                  </a:rPr>
                  <a:t>、</a:t>
                </a:r>
                <a:r>
                  <a:rPr lang="zh-CN" altLang="en-US" sz="1600" i="1">
                    <a:solidFill>
                      <a:srgbClr val="131B0C"/>
                    </a:solidFill>
                  </a:rPr>
                  <a:t>H</a:t>
                </a:r>
                <a:r>
                  <a:rPr lang="zh-CN" altLang="en-US" sz="1600" baseline="-25000">
                    <a:solidFill>
                      <a:srgbClr val="131B0C"/>
                    </a:solidFill>
                  </a:rPr>
                  <a:t>2</a:t>
                </a:r>
                <a:r>
                  <a:rPr lang="zh-CN" altLang="en-US" sz="1600">
                    <a:solidFill>
                      <a:srgbClr val="131B0C"/>
                    </a:solidFill>
                  </a:rPr>
                  <a:t>分别为在线健康社区选择强激励、弱激励的期望收益，</a:t>
                </a:r>
                <a14:m>
                  <m:oMath xmlns:m="http://schemas.openxmlformats.org/officeDocument/2006/math">
                    <m:acc>
                      <m:accPr>
                        <m:chr m:val="̅"/>
                        <m:ctrlPr>
                          <a:rPr lang="en-US" altLang="zh-CN" sz="1600" i="1">
                            <a:solidFill>
                              <a:srgbClr val="131B0C"/>
                            </a:solidFill>
                            <a:latin typeface="Cambria Math" panose="02040503050406030204" charset="0"/>
                            <a:cs typeface="Cambria Math" panose="02040503050406030204" charset="0"/>
                          </a:rPr>
                        </m:ctrlPr>
                      </m:accPr>
                      <m:e>
                        <m:r>
                          <a:rPr lang="en-US" altLang="zh-CN" sz="1600" i="1">
                            <a:solidFill>
                              <a:srgbClr val="131B0C"/>
                            </a:solidFill>
                            <a:latin typeface="Cambria Math" panose="02040503050406030204" charset="0"/>
                            <a:cs typeface="Cambria Math" panose="02040503050406030204" charset="0"/>
                          </a:rPr>
                          <m:t>𝐻</m:t>
                        </m:r>
                      </m:e>
                    </m:acc>
                  </m:oMath>
                </a14:m>
                <a:r>
                  <a:rPr lang="zh-CN" altLang="en-US" sz="1600">
                    <a:solidFill>
                      <a:srgbClr val="131B0C"/>
                    </a:solidFill>
                  </a:rPr>
                  <a:t>为平均收益。</a:t>
                </a:r>
                <a:endParaRPr lang="zh-CN" altLang="en-US" sz="1600">
                  <a:solidFill>
                    <a:srgbClr val="131B0C"/>
                  </a:solidFill>
                </a:endParaRPr>
              </a:p>
            </p:txBody>
          </p:sp>
        </mc:Choice>
        <mc:Fallback>
          <p:sp>
            <p:nvSpPr>
              <p:cNvPr id="22" name="文本框 21"/>
              <p:cNvSpPr txBox="1">
                <a:spLocks noRot="1" noChangeAspect="1" noMove="1" noResize="1" noEditPoints="1" noAdjustHandles="1" noChangeArrowheads="1" noChangeShapeType="1" noTextEdit="1"/>
              </p:cNvSpPr>
              <p:nvPr/>
            </p:nvSpPr>
            <p:spPr>
              <a:xfrm>
                <a:off x="779145" y="3850640"/>
                <a:ext cx="4970145" cy="2103755"/>
              </a:xfrm>
              <a:prstGeom prst="rect">
                <a:avLst/>
              </a:prstGeom>
              <a:blipFill rotWithShape="1">
                <a:blip r:embed="rId10"/>
                <a:stretch>
                  <a:fillRect r="-767" b="-91"/>
                </a:stretch>
              </a:blipFill>
            </p:spPr>
            <p:txBody>
              <a:bodyPr/>
              <a:lstStyle/>
              <a:p>
                <a:r>
                  <a:rPr lang="zh-CN" altLang="en-US">
                    <a:noFill/>
                  </a:rPr>
                  <a:t> </a:t>
                </a:r>
              </a:p>
            </p:txBody>
          </p:sp>
        </mc:Fallback>
      </mc:AlternateContent>
      <p:sp>
        <p:nvSpPr>
          <p:cNvPr id="24" name="文本框 23"/>
          <p:cNvSpPr txBox="1"/>
          <p:nvPr>
            <p:custDataLst>
              <p:tags r:id="rId11"/>
            </p:custDataLst>
          </p:nvPr>
        </p:nvSpPr>
        <p:spPr>
          <a:xfrm>
            <a:off x="6468110" y="2094230"/>
            <a:ext cx="5020945" cy="1569720"/>
          </a:xfrm>
          <a:prstGeom prst="rect">
            <a:avLst/>
          </a:prstGeom>
          <a:noFill/>
        </p:spPr>
        <p:txBody>
          <a:bodyPr wrap="square" rtlCol="0">
            <a:noAutofit/>
          </a:bodyPr>
          <a:p>
            <a:pPr algn="just">
              <a:lnSpc>
                <a:spcPct val="120000"/>
              </a:lnSpc>
            </a:pPr>
            <a:r>
              <a:rPr lang="en-US" altLang="zh-CN" sz="2000" b="1">
                <a:solidFill>
                  <a:srgbClr val="131B0C"/>
                </a:solidFill>
              </a:rPr>
              <a:t>(3) </a:t>
            </a:r>
            <a:r>
              <a:rPr lang="zh-CN" altLang="en-US" sz="2000" b="1">
                <a:solidFill>
                  <a:srgbClr val="131B0C"/>
                </a:solidFill>
              </a:rPr>
              <a:t>均衡点的稳定性分析：</a:t>
            </a:r>
            <a:endParaRPr lang="zh-CN" altLang="en-US" sz="2000" b="1">
              <a:solidFill>
                <a:srgbClr val="131B0C"/>
              </a:solidFill>
            </a:endParaRPr>
          </a:p>
          <a:p>
            <a:pPr algn="just">
              <a:lnSpc>
                <a:spcPct val="120000"/>
              </a:lnSpc>
            </a:pPr>
            <a:r>
              <a:rPr lang="zh-CN" altLang="en-US">
                <a:solidFill>
                  <a:srgbClr val="131B0C"/>
                </a:solidFill>
              </a:rPr>
              <a:t>由三方主体的复制动态方程求解出系统的均衡点，再通过雅可比矩阵对均衡点的稳定性进性判断，得到演化稳定策略。</a:t>
            </a:r>
            <a:endParaRPr lang="zh-CN" altLang="en-US">
              <a:solidFill>
                <a:srgbClr val="131B0C"/>
              </a:solidFill>
            </a:endParaRPr>
          </a:p>
        </p:txBody>
      </p:sp>
      <p:graphicFrame>
        <p:nvGraphicFramePr>
          <p:cNvPr id="25" name="对象 -2147482612"/>
          <p:cNvGraphicFramePr>
            <a:graphicFrameLocks noChangeAspect="1"/>
          </p:cNvGraphicFramePr>
          <p:nvPr>
            <p:custDataLst>
              <p:tags r:id="rId12"/>
            </p:custDataLst>
          </p:nvPr>
        </p:nvGraphicFramePr>
        <p:xfrm>
          <a:off x="7120255" y="3876675"/>
          <a:ext cx="2937510" cy="1674495"/>
        </p:xfrm>
        <a:graphic>
          <a:graphicData uri="http://schemas.openxmlformats.org/presentationml/2006/ole">
            <mc:AlternateContent xmlns:mc="http://schemas.openxmlformats.org/markup-compatibility/2006">
              <mc:Choice xmlns:v="urn:schemas-microsoft-com:vml" Requires="v">
                <p:oleObj spid="_x0000_s26" name="" r:id="rId13" imgW="2184400" imgH="1244600" progId="Equation.KSEE3">
                  <p:embed/>
                </p:oleObj>
              </mc:Choice>
              <mc:Fallback>
                <p:oleObj name="" r:id="rId13" imgW="2184400" imgH="1244600" progId="Equation.KSEE3">
                  <p:embed/>
                  <p:pic>
                    <p:nvPicPr>
                      <p:cNvPr id="0" name="图片 21"/>
                      <p:cNvPicPr/>
                      <p:nvPr/>
                    </p:nvPicPr>
                    <p:blipFill>
                      <a:blip r:embed="rId14"/>
                      <a:stretch>
                        <a:fillRect/>
                      </a:stretch>
                    </p:blipFill>
                    <p:spPr>
                      <a:xfrm>
                        <a:off x="7120255" y="3876675"/>
                        <a:ext cx="2937510" cy="1674495"/>
                      </a:xfrm>
                      <a:prstGeom prst="rect">
                        <a:avLst/>
                      </a:prstGeom>
                      <a:noFill/>
                      <a:ln w="38100">
                        <a:noFill/>
                        <a:miter/>
                      </a:ln>
                    </p:spPr>
                  </p:pic>
                </p:oleObj>
              </mc:Fallback>
            </mc:AlternateContent>
          </a:graphicData>
        </a:graphic>
      </p:graphicFrame>
      <p:sp>
        <p:nvSpPr>
          <p:cNvPr id="27" name="文本框 11"/>
          <p:cNvSpPr txBox="1"/>
          <p:nvPr>
            <p:custDataLst>
              <p:tags r:id="rId15"/>
            </p:custDataLst>
          </p:nvPr>
        </p:nvSpPr>
        <p:spPr>
          <a:xfrm>
            <a:off x="730250" y="471170"/>
            <a:ext cx="11461750" cy="460375"/>
          </a:xfrm>
          <a:prstGeom prst="rect">
            <a:avLst/>
          </a:prstGeom>
          <a:noFill/>
        </p:spPr>
        <p:txBody>
          <a:bodyPr wrap="square">
            <a:spAutoFit/>
          </a:bodyPr>
          <a:p>
            <a:pPr marR="0" indent="0" defTabSz="914400" fontAlgn="base">
              <a:lnSpc>
                <a:spcPct val="100000"/>
              </a:lnSpc>
              <a:spcBef>
                <a:spcPct val="0"/>
              </a:spcBef>
              <a:spcAft>
                <a:spcPct val="0"/>
              </a:spcAft>
              <a:buClrTx/>
              <a:buSzTx/>
              <a:buFontTx/>
              <a:buNone/>
              <a:defRPr/>
            </a:pPr>
            <a:r>
              <a:rPr kumimoji="0" lang="zh-CN" altLang="en-US" sz="2400" b="1" i="0" kern="1200" cap="none" spc="0" normalizeH="0" baseline="0" noProof="0">
                <a:solidFill>
                  <a:srgbClr val="30557F"/>
                </a:solidFill>
                <a:latin typeface="微软雅黑" panose="020B0503020204020204" pitchFamily="34" charset="-122"/>
                <a:ea typeface="微软雅黑" panose="020B0503020204020204" pitchFamily="34" charset="-122"/>
                <a:cs typeface="+mn-cs"/>
              </a:rPr>
              <a:t>研究目标</a:t>
            </a:r>
            <a:r>
              <a:rPr kumimoji="0" lang="zh-CN" altLang="en-US" sz="2400" b="1" i="0" kern="1200" cap="none" spc="0" normalizeH="0" baseline="0" noProof="0">
                <a:solidFill>
                  <a:srgbClr val="30557F"/>
                </a:solidFill>
                <a:latin typeface="微软雅黑" panose="020B0503020204020204" pitchFamily="34" charset="-122"/>
                <a:ea typeface="微软雅黑" panose="020B0503020204020204" pitchFamily="34" charset="-122"/>
                <a:cs typeface="+mn-cs"/>
              </a:rPr>
              <a:t>一：构建在线健康社区知识共享与隐藏三方演化博弈模型</a:t>
            </a:r>
            <a:endParaRPr kumimoji="0" lang="zh-CN" altLang="en-US" sz="2400" b="1" i="0" kern="1200" cap="none" spc="0" normalizeH="0" baseline="0" noProof="0">
              <a:solidFill>
                <a:srgbClr val="30557F"/>
              </a:solidFill>
              <a:latin typeface="微软雅黑" panose="020B0503020204020204" pitchFamily="34" charset="-122"/>
              <a:ea typeface="微软雅黑" panose="020B0503020204020204" pitchFamily="34" charset="-122"/>
              <a:cs typeface="+mn-cs"/>
            </a:endParaRPr>
          </a:p>
        </p:txBody>
      </p:sp>
      <p:sp>
        <p:nvSpPr>
          <p:cNvPr id="28" name="矩形 27"/>
          <p:cNvSpPr/>
          <p:nvPr>
            <p:custDataLst>
              <p:tags r:id="rId16"/>
            </p:custDataLst>
          </p:nvPr>
        </p:nvSpPr>
        <p:spPr>
          <a:xfrm>
            <a:off x="-4" y="6274669"/>
            <a:ext cx="12192000" cy="5833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29" name="直接连接符 28"/>
          <p:cNvCxnSpPr/>
          <p:nvPr>
            <p:custDataLst>
              <p:tags r:id="rId17"/>
            </p:custDataLst>
          </p:nvPr>
        </p:nvCxnSpPr>
        <p:spPr>
          <a:xfrm>
            <a:off x="3044975"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30" name="直接连接符 29"/>
          <p:cNvCxnSpPr/>
          <p:nvPr>
            <p:custDataLst>
              <p:tags r:id="rId18"/>
            </p:custDataLst>
          </p:nvPr>
        </p:nvCxnSpPr>
        <p:spPr>
          <a:xfrm>
            <a:off x="6869203"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31" name="直接连接符 30"/>
          <p:cNvCxnSpPr/>
          <p:nvPr>
            <p:custDataLst>
              <p:tags r:id="rId19"/>
            </p:custDataLst>
          </p:nvPr>
        </p:nvCxnSpPr>
        <p:spPr>
          <a:xfrm>
            <a:off x="8781317"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sp>
        <p:nvSpPr>
          <p:cNvPr id="32" name="文本框 31"/>
          <p:cNvSpPr txBox="1"/>
          <p:nvPr>
            <p:custDataLst>
              <p:tags r:id="rId20"/>
            </p:custDataLst>
          </p:nvPr>
        </p:nvSpPr>
        <p:spPr>
          <a:xfrm>
            <a:off x="11740515" y="6364605"/>
            <a:ext cx="442595" cy="439420"/>
          </a:xfrm>
          <a:prstGeom prst="rect">
            <a:avLst/>
          </a:prstGeom>
          <a:noFill/>
        </p:spPr>
        <p:txBody>
          <a:bodyPr wrap="square" rtlCol="0">
            <a:noAutofit/>
          </a:bodyPr>
          <a:lstStyle/>
          <a:p>
            <a:r>
              <a:rPr lang="en-US" altLang="zh-CN" sz="2000">
                <a:solidFill>
                  <a:srgbClr val="131B0C"/>
                </a:solidFill>
              </a:rPr>
              <a:t>10</a:t>
            </a:r>
            <a:endParaRPr lang="en-US" altLang="zh-CN" sz="2000">
              <a:solidFill>
                <a:srgbClr val="131B0C"/>
              </a:solidFill>
            </a:endParaRPr>
          </a:p>
        </p:txBody>
      </p:sp>
      <p:sp>
        <p:nvSpPr>
          <p:cNvPr id="33" name="文本框 32"/>
          <p:cNvSpPr txBox="1">
            <a:spLocks noChangeArrowheads="1"/>
          </p:cNvSpPr>
          <p:nvPr>
            <p:custDataLst>
              <p:tags r:id="rId21"/>
            </p:custDataLst>
          </p:nvPr>
        </p:nvSpPr>
        <p:spPr bwMode="auto">
          <a:xfrm>
            <a:off x="1227691" y="6295665"/>
            <a:ext cx="1584000" cy="539791"/>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立项依据</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58" name="文本框 6"/>
          <p:cNvSpPr txBox="1">
            <a:spLocks noChangeArrowheads="1"/>
          </p:cNvSpPr>
          <p:nvPr>
            <p:custDataLst>
              <p:tags r:id="rId22"/>
            </p:custDataLst>
          </p:nvPr>
        </p:nvSpPr>
        <p:spPr bwMode="auto">
          <a:xfrm>
            <a:off x="9004935" y="6311691"/>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algn="l" defTabSz="914400" rtl="0" eaLnBrk="1" fontAlgn="base" latinLnBrk="0" hangingPunct="1">
              <a:lnSpc>
                <a:spcPct val="100000"/>
              </a:lnSpc>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创</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新点</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34" name="文本框 6"/>
          <p:cNvSpPr txBox="1">
            <a:spLocks noChangeArrowheads="1"/>
          </p:cNvSpPr>
          <p:nvPr>
            <p:custDataLst>
              <p:tags r:id="rId23"/>
            </p:custDataLst>
          </p:nvPr>
        </p:nvSpPr>
        <p:spPr bwMode="auto">
          <a:xfrm>
            <a:off x="7033260" y="6312206"/>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研究</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方案</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35" name="文本框 6"/>
          <p:cNvSpPr txBox="1">
            <a:spLocks noChangeArrowheads="1"/>
          </p:cNvSpPr>
          <p:nvPr>
            <p:custDataLst>
              <p:tags r:id="rId24"/>
            </p:custDataLst>
          </p:nvPr>
        </p:nvSpPr>
        <p:spPr bwMode="auto">
          <a:xfrm>
            <a:off x="4165471" y="6312326"/>
            <a:ext cx="1584000" cy="523220"/>
          </a:xfrm>
          <a:prstGeom prst="rect">
            <a:avLst/>
          </a:prstGeom>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30547F"/>
                </a:solidFill>
                <a:effectLst/>
                <a:uLnTx/>
                <a:uFillTx/>
                <a:latin typeface="微软雅黑" panose="020B0503020204020204" pitchFamily="34" charset="-122"/>
                <a:ea typeface="微软雅黑" panose="020B0503020204020204" pitchFamily="34" charset="-122"/>
                <a:cs typeface="+mn-cs"/>
              </a:rPr>
              <a:t>研究目标</a:t>
            </a:r>
            <a:r>
              <a:rPr kumimoji="0" lang="zh-CN" altLang="en-US" sz="2400" b="1" i="0" u="none" strike="noStrike" kern="1200" cap="none" spc="0" normalizeH="0" baseline="0" noProof="0">
                <a:ln>
                  <a:noFill/>
                </a:ln>
                <a:solidFill>
                  <a:srgbClr val="30547F"/>
                </a:solidFill>
                <a:effectLst/>
                <a:uLnTx/>
                <a:uFillTx/>
                <a:latin typeface="微软雅黑" panose="020B0503020204020204" pitchFamily="34" charset="-122"/>
                <a:ea typeface="微软雅黑" panose="020B0503020204020204" pitchFamily="34" charset="-122"/>
                <a:cs typeface="+mn-cs"/>
              </a:rPr>
              <a:t>与内容</a:t>
            </a:r>
            <a:endParaRPr kumimoji="0" lang="zh-CN" altLang="en-US" sz="2400" b="1" i="0" u="none" strike="noStrike" kern="1200" cap="none" spc="0" normalizeH="0" baseline="0" noProof="0" dirty="0">
              <a:ln>
                <a:noFill/>
              </a:ln>
              <a:solidFill>
                <a:srgbClr val="30547F"/>
              </a:solidFill>
              <a:effectLst/>
              <a:uLnTx/>
              <a:uFillTx/>
              <a:latin typeface="微软雅黑" panose="020B0503020204020204" pitchFamily="34" charset="-122"/>
              <a:ea typeface="微软雅黑" panose="020B0503020204020204" pitchFamily="34" charset="-122"/>
              <a:cs typeface="+mn-cs"/>
            </a:endParaRPr>
          </a:p>
        </p:txBody>
      </p:sp>
      <p:sp>
        <p:nvSpPr>
          <p:cNvPr id="36" name="文本框 35"/>
          <p:cNvSpPr txBox="1"/>
          <p:nvPr/>
        </p:nvSpPr>
        <p:spPr>
          <a:xfrm>
            <a:off x="727710" y="1196975"/>
            <a:ext cx="10761980" cy="792480"/>
          </a:xfrm>
          <a:prstGeom prst="rect">
            <a:avLst/>
          </a:prstGeom>
          <a:noFill/>
        </p:spPr>
        <p:txBody>
          <a:bodyPr wrap="square" rtlCol="0">
            <a:spAutoFit/>
          </a:bodyPr>
          <a:p>
            <a:pPr algn="just">
              <a:lnSpc>
                <a:spcPct val="120000"/>
              </a:lnSpc>
            </a:pPr>
            <a:r>
              <a:rPr lang="en-US" altLang="zh-CN" sz="2000" b="1">
                <a:solidFill>
                  <a:srgbClr val="131B0C"/>
                </a:solidFill>
              </a:rPr>
              <a:t>(1) </a:t>
            </a:r>
            <a:r>
              <a:rPr lang="zh-CN" altLang="en-US" sz="2000" b="1">
                <a:solidFill>
                  <a:srgbClr val="131B0C"/>
                </a:solidFill>
              </a:rPr>
              <a:t>博弈主体及策略集的确定：</a:t>
            </a:r>
            <a:r>
              <a:rPr lang="zh-CN" altLang="en-US">
                <a:solidFill>
                  <a:srgbClr val="131B0C"/>
                </a:solidFill>
              </a:rPr>
              <a:t>根据共享频次的不同将用户细分为</a:t>
            </a:r>
            <a:r>
              <a:rPr lang="zh-CN" altLang="en-US" b="1">
                <a:solidFill>
                  <a:srgbClr val="FF0000"/>
                </a:solidFill>
              </a:rPr>
              <a:t>共享者</a:t>
            </a:r>
            <a:r>
              <a:rPr lang="zh-CN" altLang="en-US">
                <a:solidFill>
                  <a:srgbClr val="131B0C"/>
                </a:solidFill>
              </a:rPr>
              <a:t>和</a:t>
            </a:r>
            <a:r>
              <a:rPr lang="zh-CN" altLang="en-US" b="1">
                <a:solidFill>
                  <a:srgbClr val="FF0000"/>
                </a:solidFill>
              </a:rPr>
              <a:t>潜水者</a:t>
            </a:r>
            <a:r>
              <a:rPr lang="zh-CN" altLang="en-US">
                <a:solidFill>
                  <a:srgbClr val="131B0C"/>
                </a:solidFill>
              </a:rPr>
              <a:t>两类群体，具有相同的策略空间，即知识共享和知识隐藏，加入</a:t>
            </a:r>
            <a:r>
              <a:rPr lang="zh-CN" altLang="en-US" b="1">
                <a:solidFill>
                  <a:srgbClr val="FF0000"/>
                </a:solidFill>
              </a:rPr>
              <a:t>在线健康社区</a:t>
            </a:r>
            <a:r>
              <a:rPr lang="zh-CN" altLang="en-US">
                <a:solidFill>
                  <a:srgbClr val="131B0C"/>
                </a:solidFill>
              </a:rPr>
              <a:t>这一博弈主体，其策略有强激励和弱激励。</a:t>
            </a:r>
            <a:endParaRPr lang="zh-CN" altLang="en-US">
              <a:solidFill>
                <a:srgbClr val="131B0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620395" y="1560195"/>
            <a:ext cx="10997565" cy="4103370"/>
          </a:xfrm>
          <a:prstGeom prst="roundRect">
            <a:avLst>
              <a:gd name="adj" fmla="val 4304"/>
            </a:avLst>
          </a:prstGeom>
          <a:solidFill>
            <a:srgbClr val="DAE3F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 name="文本框 9"/>
          <p:cNvSpPr txBox="1"/>
          <p:nvPr>
            <p:custDataLst>
              <p:tags r:id="rId1"/>
            </p:custDataLst>
          </p:nvPr>
        </p:nvSpPr>
        <p:spPr>
          <a:xfrm>
            <a:off x="857250" y="3162300"/>
            <a:ext cx="10529570" cy="1038860"/>
          </a:xfrm>
          <a:prstGeom prst="rect">
            <a:avLst/>
          </a:prstGeom>
          <a:noFill/>
        </p:spPr>
        <p:txBody>
          <a:bodyPr wrap="square">
            <a:noAutofit/>
          </a:bodyPr>
          <a:p>
            <a:pPr algn="l" fontAlgn="auto">
              <a:lnSpc>
                <a:spcPct val="150000"/>
              </a:lnSpc>
            </a:pPr>
            <a:r>
              <a:rPr lang="zh-CN" altLang="en-US" sz="20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rPr>
              <a:t>首先对不同情形下的演化稳定策略进行仿真分析，探究共享者、潜水者和在线健康社区三方主体博弈策略的</a:t>
            </a:r>
            <a:r>
              <a:rPr lang="zh-CN" altLang="en-US" sz="20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演化过程及机制</a:t>
            </a:r>
            <a:r>
              <a:rPr lang="zh-CN" altLang="en-US" sz="20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endParaRPr>
          </a:p>
          <a:p>
            <a:pPr algn="l" fontAlgn="auto">
              <a:lnSpc>
                <a:spcPct val="150000"/>
              </a:lnSpc>
            </a:pPr>
            <a:endParaRPr lang="zh-CN" altLang="en-US" sz="20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endParaRPr>
          </a:p>
          <a:p>
            <a:pPr algn="l" fontAlgn="auto">
              <a:lnSpc>
                <a:spcPct val="150000"/>
              </a:lnSpc>
            </a:pPr>
            <a:endParaRPr lang="zh-CN" altLang="en-US" sz="20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10"/>
          <p:cNvSpPr txBox="1"/>
          <p:nvPr>
            <p:custDataLst>
              <p:tags r:id="rId2"/>
            </p:custDataLst>
          </p:nvPr>
        </p:nvSpPr>
        <p:spPr>
          <a:xfrm>
            <a:off x="857250" y="1844675"/>
            <a:ext cx="10529570" cy="1014730"/>
          </a:xfrm>
          <a:prstGeom prst="rect">
            <a:avLst/>
          </a:prstGeom>
          <a:noFill/>
        </p:spPr>
        <p:txBody>
          <a:bodyPr wrap="square">
            <a:spAutoFit/>
          </a:bodyPr>
          <a:p>
            <a:pPr algn="l" fontAlgn="auto">
              <a:lnSpc>
                <a:spcPct val="150000"/>
              </a:lnSpc>
            </a:pPr>
            <a:r>
              <a:rPr lang="zh-CN" altLang="en-US" sz="20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rPr>
              <a:t>广义上，根据专业性程度可将在线健康社区分为专业性较强的健康医疗网站、综合性社区网站的健康医疗板块和患者、健康知识爱好者自发组建的即时聊天群组三种类型。</a:t>
            </a:r>
            <a:endParaRPr lang="zh-CN" altLang="en-US" sz="20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文本框 11"/>
          <p:cNvSpPr txBox="1"/>
          <p:nvPr>
            <p:custDataLst>
              <p:tags r:id="rId3"/>
            </p:custDataLst>
          </p:nvPr>
        </p:nvSpPr>
        <p:spPr>
          <a:xfrm>
            <a:off x="595630" y="524510"/>
            <a:ext cx="11596370" cy="460375"/>
          </a:xfrm>
          <a:prstGeom prst="rect">
            <a:avLst/>
          </a:prstGeom>
          <a:noFill/>
        </p:spPr>
        <p:txBody>
          <a:bodyPr wrap="square">
            <a:spAutoFit/>
          </a:bodyPr>
          <a:p>
            <a:pPr marR="0" indent="0" defTabSz="914400" fontAlgn="base">
              <a:lnSpc>
                <a:spcPct val="100000"/>
              </a:lnSpc>
              <a:spcBef>
                <a:spcPct val="0"/>
              </a:spcBef>
              <a:spcAft>
                <a:spcPct val="0"/>
              </a:spcAft>
              <a:buClrTx/>
              <a:buSzTx/>
              <a:buFontTx/>
              <a:buNone/>
              <a:defRPr/>
            </a:pPr>
            <a:r>
              <a:rPr kumimoji="0" lang="zh-CN" altLang="en-US" sz="2400" b="1" i="0" kern="1200" cap="none" spc="0" normalizeH="0" baseline="0" noProof="0">
                <a:solidFill>
                  <a:srgbClr val="30557F"/>
                </a:solidFill>
                <a:latin typeface="微软雅黑" panose="020B0503020204020204" pitchFamily="34" charset="-122"/>
                <a:ea typeface="微软雅黑" panose="020B0503020204020204" pitchFamily="34" charset="-122"/>
                <a:cs typeface="+mn-cs"/>
              </a:rPr>
              <a:t>研究目标</a:t>
            </a:r>
            <a:r>
              <a:rPr kumimoji="0" lang="zh-CN" altLang="en-US" sz="2400" b="1" i="0" kern="1200" cap="none" spc="0" normalizeH="0" baseline="0" noProof="0">
                <a:solidFill>
                  <a:srgbClr val="30557F"/>
                </a:solidFill>
                <a:latin typeface="微软雅黑" panose="020B0503020204020204" pitchFamily="34" charset="-122"/>
                <a:ea typeface="微软雅黑" panose="020B0503020204020204" pitchFamily="34" charset="-122"/>
                <a:cs typeface="+mn-cs"/>
              </a:rPr>
              <a:t>二：仿真模拟共享者、潜水者、在线健康社区三方主体策略选择的演化过程</a:t>
            </a:r>
            <a:endParaRPr kumimoji="0" lang="zh-CN" altLang="en-US" sz="2400" b="1" i="0" kern="1200" cap="none" spc="0" normalizeH="0" baseline="0" noProof="0">
              <a:solidFill>
                <a:srgbClr val="30557F"/>
              </a:solidFill>
              <a:latin typeface="微软雅黑" panose="020B0503020204020204" pitchFamily="34" charset="-122"/>
              <a:ea typeface="微软雅黑" panose="020B0503020204020204" pitchFamily="34" charset="-122"/>
              <a:cs typeface="+mn-cs"/>
            </a:endParaRPr>
          </a:p>
        </p:txBody>
      </p:sp>
      <p:sp>
        <p:nvSpPr>
          <p:cNvPr id="23" name="矩形 22"/>
          <p:cNvSpPr/>
          <p:nvPr>
            <p:custDataLst>
              <p:tags r:id="rId4"/>
            </p:custDataLst>
          </p:nvPr>
        </p:nvSpPr>
        <p:spPr>
          <a:xfrm>
            <a:off x="-4" y="6274669"/>
            <a:ext cx="12192000" cy="5833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24" name="直接连接符 23"/>
          <p:cNvCxnSpPr/>
          <p:nvPr>
            <p:custDataLst>
              <p:tags r:id="rId5"/>
            </p:custDataLst>
          </p:nvPr>
        </p:nvCxnSpPr>
        <p:spPr>
          <a:xfrm>
            <a:off x="3044975"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25" name="直接连接符 24"/>
          <p:cNvCxnSpPr/>
          <p:nvPr>
            <p:custDataLst>
              <p:tags r:id="rId6"/>
            </p:custDataLst>
          </p:nvPr>
        </p:nvCxnSpPr>
        <p:spPr>
          <a:xfrm>
            <a:off x="6869203"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26" name="直接连接符 25"/>
          <p:cNvCxnSpPr/>
          <p:nvPr>
            <p:custDataLst>
              <p:tags r:id="rId7"/>
            </p:custDataLst>
          </p:nvPr>
        </p:nvCxnSpPr>
        <p:spPr>
          <a:xfrm>
            <a:off x="8781317"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sp>
        <p:nvSpPr>
          <p:cNvPr id="31" name="文本框 30"/>
          <p:cNvSpPr txBox="1">
            <a:spLocks noChangeArrowheads="1"/>
          </p:cNvSpPr>
          <p:nvPr>
            <p:custDataLst>
              <p:tags r:id="rId8"/>
            </p:custDataLst>
          </p:nvPr>
        </p:nvSpPr>
        <p:spPr bwMode="auto">
          <a:xfrm>
            <a:off x="1227691" y="6295665"/>
            <a:ext cx="1584000" cy="539791"/>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立项依据</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58" name="文本框 6"/>
          <p:cNvSpPr txBox="1">
            <a:spLocks noChangeArrowheads="1"/>
          </p:cNvSpPr>
          <p:nvPr>
            <p:custDataLst>
              <p:tags r:id="rId9"/>
            </p:custDataLst>
          </p:nvPr>
        </p:nvSpPr>
        <p:spPr bwMode="auto">
          <a:xfrm>
            <a:off x="9004935" y="6311691"/>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algn="l" defTabSz="914400" rtl="0" eaLnBrk="1" fontAlgn="base" latinLnBrk="0" hangingPunct="1">
              <a:lnSpc>
                <a:spcPct val="100000"/>
              </a:lnSpc>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创</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新点</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32" name="文本框 6"/>
          <p:cNvSpPr txBox="1">
            <a:spLocks noChangeArrowheads="1"/>
          </p:cNvSpPr>
          <p:nvPr>
            <p:custDataLst>
              <p:tags r:id="rId10"/>
            </p:custDataLst>
          </p:nvPr>
        </p:nvSpPr>
        <p:spPr bwMode="auto">
          <a:xfrm>
            <a:off x="7033260" y="6312206"/>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研究</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方案</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33" name="文本框 6"/>
          <p:cNvSpPr txBox="1">
            <a:spLocks noChangeArrowheads="1"/>
          </p:cNvSpPr>
          <p:nvPr>
            <p:custDataLst>
              <p:tags r:id="rId11"/>
            </p:custDataLst>
          </p:nvPr>
        </p:nvSpPr>
        <p:spPr bwMode="auto">
          <a:xfrm>
            <a:off x="4165471" y="6312326"/>
            <a:ext cx="1584000" cy="523220"/>
          </a:xfrm>
          <a:prstGeom prst="rect">
            <a:avLst/>
          </a:prstGeom>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30547F"/>
                </a:solidFill>
                <a:effectLst/>
                <a:uLnTx/>
                <a:uFillTx/>
                <a:latin typeface="微软雅黑" panose="020B0503020204020204" pitchFamily="34" charset="-122"/>
                <a:ea typeface="微软雅黑" panose="020B0503020204020204" pitchFamily="34" charset="-122"/>
                <a:cs typeface="+mn-cs"/>
              </a:rPr>
              <a:t>研究目标</a:t>
            </a:r>
            <a:r>
              <a:rPr kumimoji="0" lang="zh-CN" altLang="en-US" sz="2400" b="1" i="0" u="none" strike="noStrike" kern="1200" cap="none" spc="0" normalizeH="0" baseline="0" noProof="0">
                <a:ln>
                  <a:noFill/>
                </a:ln>
                <a:solidFill>
                  <a:srgbClr val="30547F"/>
                </a:solidFill>
                <a:effectLst/>
                <a:uLnTx/>
                <a:uFillTx/>
                <a:latin typeface="微软雅黑" panose="020B0503020204020204" pitchFamily="34" charset="-122"/>
                <a:ea typeface="微软雅黑" panose="020B0503020204020204" pitchFamily="34" charset="-122"/>
                <a:cs typeface="+mn-cs"/>
              </a:rPr>
              <a:t>与内容</a:t>
            </a:r>
            <a:endParaRPr kumimoji="0" lang="zh-CN" altLang="en-US" sz="2400" b="1" i="0" u="none" strike="noStrike" kern="1200" cap="none" spc="0" normalizeH="0" baseline="0" noProof="0" dirty="0">
              <a:ln>
                <a:noFill/>
              </a:ln>
              <a:solidFill>
                <a:srgbClr val="30547F"/>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857250" y="4504055"/>
            <a:ext cx="10448290" cy="1014730"/>
          </a:xfrm>
          <a:prstGeom prst="rect">
            <a:avLst/>
          </a:prstGeom>
          <a:noFill/>
        </p:spPr>
        <p:txBody>
          <a:bodyPr wrap="square" rtlCol="0">
            <a:spAutoFit/>
          </a:bodyPr>
          <a:p>
            <a:pPr algn="l" fontAlgn="auto">
              <a:lnSpc>
                <a:spcPct val="150000"/>
              </a:lnSpc>
            </a:pPr>
            <a:r>
              <a:rPr lang="zh-CN" altLang="en-US" sz="20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其次调整相关参数，通过灵敏度分析研究影响共享者选择共享行为、潜水者从知识隐藏转向知识共享的</a:t>
            </a:r>
            <a:r>
              <a:rPr lang="zh-CN" altLang="en-US" sz="20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关键因素</a:t>
            </a:r>
            <a:r>
              <a:rPr lang="zh-CN" altLang="en-US" sz="20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2000"/>
          </a:p>
        </p:txBody>
      </p:sp>
      <p:sp>
        <p:nvSpPr>
          <p:cNvPr id="3" name="文本框 2"/>
          <p:cNvSpPr txBox="1"/>
          <p:nvPr>
            <p:custDataLst>
              <p:tags r:id="rId12"/>
            </p:custDataLst>
          </p:nvPr>
        </p:nvSpPr>
        <p:spPr>
          <a:xfrm>
            <a:off x="11617325" y="6418580"/>
            <a:ext cx="528955" cy="439420"/>
          </a:xfrm>
          <a:prstGeom prst="rect">
            <a:avLst/>
          </a:prstGeom>
          <a:noFill/>
        </p:spPr>
        <p:txBody>
          <a:bodyPr wrap="square" rtlCol="0">
            <a:noAutofit/>
          </a:bodyPr>
          <a:lstStyle/>
          <a:p>
            <a:r>
              <a:rPr lang="en-US" altLang="zh-CN" sz="2000">
                <a:solidFill>
                  <a:srgbClr val="131B0C"/>
                </a:solidFill>
                <a:latin typeface="Times New Roman" panose="02020603050405020304" pitchFamily="18" charset="0"/>
                <a:cs typeface="Times New Roman" panose="02020603050405020304" pitchFamily="18" charset="0"/>
              </a:rPr>
              <a:t>11</a:t>
            </a:r>
            <a:endParaRPr lang="en-US" altLang="zh-CN" sz="2000">
              <a:solidFill>
                <a:srgbClr val="131B0C"/>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620395" y="2143125"/>
            <a:ext cx="10997565" cy="2572385"/>
          </a:xfrm>
          <a:prstGeom prst="roundRect">
            <a:avLst>
              <a:gd name="adj" fmla="val 4304"/>
            </a:avLst>
          </a:prstGeom>
          <a:solidFill>
            <a:srgbClr val="DAE3F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 name="文本框 9"/>
          <p:cNvSpPr txBox="1"/>
          <p:nvPr>
            <p:custDataLst>
              <p:tags r:id="rId1"/>
            </p:custDataLst>
          </p:nvPr>
        </p:nvSpPr>
        <p:spPr>
          <a:xfrm>
            <a:off x="854710" y="2275205"/>
            <a:ext cx="10529570" cy="2306955"/>
          </a:xfrm>
          <a:prstGeom prst="rect">
            <a:avLst/>
          </a:prstGeom>
          <a:noFill/>
        </p:spPr>
        <p:txBody>
          <a:bodyPr wrap="square">
            <a:spAutoFit/>
          </a:bodyPr>
          <a:p>
            <a:pPr algn="just" fontAlgn="auto">
              <a:lnSpc>
                <a:spcPct val="150000"/>
              </a:lnSpc>
            </a:pP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rPr>
              <a:t>通过引入小世界网络、无标度网络等复杂网络结构，结合演化博弈方法，在演化规则上，考虑到有限理性个体在策略选择过程中可能会犯错误，选用</a:t>
            </a:r>
            <a:r>
              <a:rPr lang="zh-CN" altLang="en-US" sz="2400" kern="100">
                <a:solidFill>
                  <a:srgbClr val="131B0C"/>
                </a:solidFill>
                <a:latin typeface="Times New Roman" panose="02020603050405020304" pitchFamily="18" charset="0"/>
                <a:ea typeface="微软雅黑" panose="020B0503020204020204" pitchFamily="34" charset="-122"/>
                <a:cs typeface="Times New Roman" panose="02020603050405020304" pitchFamily="18" charset="0"/>
              </a:rPr>
              <a:t>Fermi</a:t>
            </a: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rPr>
              <a:t>更新规则，引入噪声参数，允许博弈个体非理性的概率模仿，探究不同网络结构对用户知识共享策略选择的影响。</a:t>
            </a:r>
            <a:endPar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1"/>
          <p:cNvSpPr txBox="1"/>
          <p:nvPr>
            <p:custDataLst>
              <p:tags r:id="rId2"/>
            </p:custDataLst>
          </p:nvPr>
        </p:nvSpPr>
        <p:spPr>
          <a:xfrm>
            <a:off x="730250" y="471170"/>
            <a:ext cx="8804910" cy="460375"/>
          </a:xfrm>
          <a:prstGeom prst="rect">
            <a:avLst/>
          </a:prstGeom>
          <a:noFill/>
        </p:spPr>
        <p:txBody>
          <a:bodyPr wrap="square">
            <a:spAutoFit/>
          </a:bodyPr>
          <a:p>
            <a:pPr marR="0" indent="0" defTabSz="914400" fontAlgn="base">
              <a:lnSpc>
                <a:spcPct val="100000"/>
              </a:lnSpc>
              <a:spcBef>
                <a:spcPct val="0"/>
              </a:spcBef>
              <a:spcAft>
                <a:spcPct val="0"/>
              </a:spcAft>
              <a:buClrTx/>
              <a:buSzTx/>
              <a:buFontTx/>
              <a:buNone/>
              <a:defRPr/>
            </a:pPr>
            <a:r>
              <a:rPr kumimoji="0" lang="zh-CN" altLang="en-US" sz="2400" b="1" i="0" kern="1200" cap="none" spc="0" normalizeH="0" baseline="0" noProof="0">
                <a:solidFill>
                  <a:srgbClr val="30557F"/>
                </a:solidFill>
                <a:latin typeface="微软雅黑" panose="020B0503020204020204" pitchFamily="34" charset="-122"/>
                <a:ea typeface="微软雅黑" panose="020B0503020204020204" pitchFamily="34" charset="-122"/>
                <a:cs typeface="+mn-cs"/>
              </a:rPr>
              <a:t>研究目标</a:t>
            </a:r>
            <a:r>
              <a:rPr kumimoji="0" lang="zh-CN" altLang="en-US" sz="2400" b="1" i="0" kern="1200" cap="none" spc="0" normalizeH="0" baseline="0" noProof="0">
                <a:solidFill>
                  <a:srgbClr val="30557F"/>
                </a:solidFill>
                <a:latin typeface="微软雅黑" panose="020B0503020204020204" pitchFamily="34" charset="-122"/>
                <a:ea typeface="微软雅黑" panose="020B0503020204020204" pitchFamily="34" charset="-122"/>
                <a:cs typeface="+mn-cs"/>
              </a:rPr>
              <a:t>三：探究网络结构对知识共享稳定均衡水平的影响</a:t>
            </a:r>
            <a:endParaRPr kumimoji="0" lang="zh-CN" altLang="en-US" sz="2400" b="1" i="0" kern="1200" cap="none" spc="0" normalizeH="0" baseline="0" noProof="0">
              <a:solidFill>
                <a:srgbClr val="30557F"/>
              </a:solidFill>
              <a:latin typeface="微软雅黑" panose="020B0503020204020204" pitchFamily="34" charset="-122"/>
              <a:ea typeface="微软雅黑" panose="020B0503020204020204" pitchFamily="34" charset="-122"/>
              <a:cs typeface="+mn-cs"/>
            </a:endParaRPr>
          </a:p>
        </p:txBody>
      </p:sp>
      <p:sp>
        <p:nvSpPr>
          <p:cNvPr id="5" name="矩形 4"/>
          <p:cNvSpPr/>
          <p:nvPr>
            <p:custDataLst>
              <p:tags r:id="rId3"/>
            </p:custDataLst>
          </p:nvPr>
        </p:nvSpPr>
        <p:spPr>
          <a:xfrm>
            <a:off x="-4" y="6274669"/>
            <a:ext cx="12192000" cy="5833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21" name="直接连接符 20"/>
          <p:cNvCxnSpPr/>
          <p:nvPr>
            <p:custDataLst>
              <p:tags r:id="rId4"/>
            </p:custDataLst>
          </p:nvPr>
        </p:nvCxnSpPr>
        <p:spPr>
          <a:xfrm>
            <a:off x="3044975"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22" name="直接连接符 21"/>
          <p:cNvCxnSpPr/>
          <p:nvPr>
            <p:custDataLst>
              <p:tags r:id="rId5"/>
            </p:custDataLst>
          </p:nvPr>
        </p:nvCxnSpPr>
        <p:spPr>
          <a:xfrm>
            <a:off x="6869203"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23" name="直接连接符 22"/>
          <p:cNvCxnSpPr/>
          <p:nvPr>
            <p:custDataLst>
              <p:tags r:id="rId6"/>
            </p:custDataLst>
          </p:nvPr>
        </p:nvCxnSpPr>
        <p:spPr>
          <a:xfrm>
            <a:off x="8781317"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sp>
        <p:nvSpPr>
          <p:cNvPr id="25" name="文本框 24"/>
          <p:cNvSpPr txBox="1">
            <a:spLocks noChangeArrowheads="1"/>
          </p:cNvSpPr>
          <p:nvPr>
            <p:custDataLst>
              <p:tags r:id="rId7"/>
            </p:custDataLst>
          </p:nvPr>
        </p:nvSpPr>
        <p:spPr bwMode="auto">
          <a:xfrm>
            <a:off x="1227691" y="6295665"/>
            <a:ext cx="1584000" cy="539791"/>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立项依据</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58" name="文本框 6"/>
          <p:cNvSpPr txBox="1">
            <a:spLocks noChangeArrowheads="1"/>
          </p:cNvSpPr>
          <p:nvPr>
            <p:custDataLst>
              <p:tags r:id="rId8"/>
            </p:custDataLst>
          </p:nvPr>
        </p:nvSpPr>
        <p:spPr bwMode="auto">
          <a:xfrm>
            <a:off x="9004935" y="6311691"/>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algn="l" defTabSz="914400" rtl="0" eaLnBrk="1" fontAlgn="base" latinLnBrk="0" hangingPunct="1">
              <a:lnSpc>
                <a:spcPct val="100000"/>
              </a:lnSpc>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创</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新点</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8" name="文本框 6"/>
          <p:cNvSpPr txBox="1">
            <a:spLocks noChangeArrowheads="1"/>
          </p:cNvSpPr>
          <p:nvPr>
            <p:custDataLst>
              <p:tags r:id="rId9"/>
            </p:custDataLst>
          </p:nvPr>
        </p:nvSpPr>
        <p:spPr bwMode="auto">
          <a:xfrm>
            <a:off x="7033260" y="6312206"/>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研究</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方案</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26" name="文本框 6"/>
          <p:cNvSpPr txBox="1">
            <a:spLocks noChangeArrowheads="1"/>
          </p:cNvSpPr>
          <p:nvPr>
            <p:custDataLst>
              <p:tags r:id="rId10"/>
            </p:custDataLst>
          </p:nvPr>
        </p:nvSpPr>
        <p:spPr bwMode="auto">
          <a:xfrm>
            <a:off x="4165471" y="6312326"/>
            <a:ext cx="1584000" cy="523220"/>
          </a:xfrm>
          <a:prstGeom prst="rect">
            <a:avLst/>
          </a:prstGeom>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30547F"/>
                </a:solidFill>
                <a:effectLst/>
                <a:uLnTx/>
                <a:uFillTx/>
                <a:latin typeface="微软雅黑" panose="020B0503020204020204" pitchFamily="34" charset="-122"/>
                <a:ea typeface="微软雅黑" panose="020B0503020204020204" pitchFamily="34" charset="-122"/>
                <a:cs typeface="+mn-cs"/>
              </a:rPr>
              <a:t>研究目标</a:t>
            </a:r>
            <a:r>
              <a:rPr kumimoji="0" lang="zh-CN" altLang="en-US" sz="2400" b="1" i="0" u="none" strike="noStrike" kern="1200" cap="none" spc="0" normalizeH="0" baseline="0" noProof="0">
                <a:ln>
                  <a:noFill/>
                </a:ln>
                <a:solidFill>
                  <a:srgbClr val="30547F"/>
                </a:solidFill>
                <a:effectLst/>
                <a:uLnTx/>
                <a:uFillTx/>
                <a:latin typeface="微软雅黑" panose="020B0503020204020204" pitchFamily="34" charset="-122"/>
                <a:ea typeface="微软雅黑" panose="020B0503020204020204" pitchFamily="34" charset="-122"/>
                <a:cs typeface="+mn-cs"/>
              </a:rPr>
              <a:t>与内容</a:t>
            </a:r>
            <a:endParaRPr kumimoji="0" lang="zh-CN" altLang="en-US" sz="2400" b="1" i="0" u="none" strike="noStrike" kern="1200" cap="none" spc="0" normalizeH="0" baseline="0" noProof="0" dirty="0">
              <a:ln>
                <a:noFill/>
              </a:ln>
              <a:solidFill>
                <a:srgbClr val="30547F"/>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custDataLst>
              <p:tags r:id="rId11"/>
            </p:custDataLst>
          </p:nvPr>
        </p:nvSpPr>
        <p:spPr>
          <a:xfrm>
            <a:off x="11617325" y="6418580"/>
            <a:ext cx="528955" cy="439420"/>
          </a:xfrm>
          <a:prstGeom prst="rect">
            <a:avLst/>
          </a:prstGeom>
          <a:noFill/>
        </p:spPr>
        <p:txBody>
          <a:bodyPr wrap="square" rtlCol="0">
            <a:noAutofit/>
          </a:bodyPr>
          <a:p>
            <a:r>
              <a:rPr lang="en-US" altLang="zh-CN" sz="2000">
                <a:solidFill>
                  <a:srgbClr val="131B0C"/>
                </a:solidFill>
                <a:latin typeface="Times New Roman" panose="02020603050405020304" pitchFamily="18" charset="0"/>
                <a:cs typeface="Times New Roman" panose="02020603050405020304" pitchFamily="18" charset="0"/>
              </a:rPr>
              <a:t>12</a:t>
            </a:r>
            <a:endParaRPr lang="en-US" altLang="zh-CN" sz="2000">
              <a:solidFill>
                <a:srgbClr val="131B0C"/>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6" name="文本框 11"/>
          <p:cNvSpPr txBox="1"/>
          <p:nvPr>
            <p:custDataLst>
              <p:tags r:id="rId1"/>
            </p:custDataLst>
          </p:nvPr>
        </p:nvSpPr>
        <p:spPr>
          <a:xfrm>
            <a:off x="729958" y="471270"/>
            <a:ext cx="6093912" cy="521970"/>
          </a:xfrm>
          <a:prstGeom prst="rect">
            <a:avLst/>
          </a:prstGeom>
          <a:noFill/>
        </p:spPr>
        <p:txBody>
          <a:bodyPr wrap="square">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拟解决的关键科学问题</a:t>
            </a:r>
            <a:endParaRPr kumimoji="0" lang="zh-CN" altLang="en-US"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custDataLst>
              <p:tags r:id="rId2"/>
            </p:custDataLst>
          </p:nvPr>
        </p:nvSpPr>
        <p:spPr>
          <a:xfrm>
            <a:off x="451485" y="1597660"/>
            <a:ext cx="11392535" cy="3415030"/>
          </a:xfrm>
          <a:prstGeom prst="rect">
            <a:avLst/>
          </a:prstGeom>
          <a:noFill/>
        </p:spPr>
        <p:txBody>
          <a:bodyPr wrap="square" rtlCol="0">
            <a:spAutoFit/>
          </a:bodyPr>
          <a:p>
            <a:pPr marL="285750" indent="-285750" fontAlgn="auto">
              <a:lnSpc>
                <a:spcPct val="150000"/>
              </a:lnSpc>
              <a:buFont typeface="Wingdings" panose="05000000000000000000" pitchFamily="2" charset="2"/>
              <a:buChar char="p"/>
            </a:pP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构建在线健康社区、共享者和潜水者三方演化博弈模型，当社区选择不同激励程度策略时，探究用户在知识共享与知识隐藏行为之间的</a:t>
            </a:r>
            <a:r>
              <a:rPr lang="zh-CN" altLang="en-US" sz="24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决策规律</a:t>
            </a: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，发现影响用户从知识隐藏向知识共享的</a:t>
            </a:r>
            <a:r>
              <a:rPr lang="zh-CN" altLang="en-US" sz="24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关键因素</a:t>
            </a: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285750" indent="-285750" fontAlgn="auto">
              <a:lnSpc>
                <a:spcPct val="150000"/>
              </a:lnSpc>
              <a:buFont typeface="Wingdings" panose="05000000000000000000" pitchFamily="2" charset="2"/>
              <a:buChar char="p"/>
            </a:pPr>
            <a:endPar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285750" indent="-285750" fontAlgn="auto">
              <a:lnSpc>
                <a:spcPct val="150000"/>
              </a:lnSpc>
              <a:buFont typeface="Wingdings" panose="05000000000000000000" pitchFamily="2" charset="2"/>
              <a:buChar char="p"/>
            </a:pPr>
            <a:r>
              <a:rPr lang="zh-CN" altLang="en-US" sz="2400">
                <a:solidFill>
                  <a:srgbClr val="131B0C"/>
                </a:solidFill>
                <a:latin typeface="微软雅黑" panose="020B0503020204020204" pitchFamily="34" charset="-122"/>
                <a:ea typeface="微软雅黑" panose="020B0503020204020204" pitchFamily="34" charset="-122"/>
              </a:rPr>
              <a:t>引入复杂网络，探究</a:t>
            </a:r>
            <a:r>
              <a:rPr lang="zh-CN" altLang="en-US" sz="2400">
                <a:solidFill>
                  <a:srgbClr val="131B0C"/>
                </a:solidFill>
                <a:latin typeface="微软雅黑" panose="020B0503020204020204" pitchFamily="34" charset="-122"/>
                <a:ea typeface="微软雅黑" panose="020B0503020204020204" pitchFamily="34" charset="-122"/>
              </a:rPr>
              <a:t>网络结构对用户策略选择的影响，发现有利于提高知识共享水平的社区网络结构。</a:t>
            </a:r>
            <a:endParaRPr lang="zh-CN" altLang="en-US" sz="2400">
              <a:solidFill>
                <a:srgbClr val="131B0C"/>
              </a:solidFill>
              <a:latin typeface="微软雅黑" panose="020B0503020204020204" pitchFamily="34" charset="-122"/>
              <a:ea typeface="微软雅黑" panose="020B0503020204020204" pitchFamily="34" charset="-122"/>
            </a:endParaRPr>
          </a:p>
        </p:txBody>
      </p:sp>
      <p:sp>
        <p:nvSpPr>
          <p:cNvPr id="11" name="矩形 10"/>
          <p:cNvSpPr/>
          <p:nvPr>
            <p:custDataLst>
              <p:tags r:id="rId3"/>
            </p:custDataLst>
          </p:nvPr>
        </p:nvSpPr>
        <p:spPr>
          <a:xfrm>
            <a:off x="-4" y="6274669"/>
            <a:ext cx="12192000" cy="5833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21" name="直接连接符 20"/>
          <p:cNvCxnSpPr/>
          <p:nvPr>
            <p:custDataLst>
              <p:tags r:id="rId4"/>
            </p:custDataLst>
          </p:nvPr>
        </p:nvCxnSpPr>
        <p:spPr>
          <a:xfrm>
            <a:off x="3044975"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22" name="直接连接符 21"/>
          <p:cNvCxnSpPr/>
          <p:nvPr>
            <p:custDataLst>
              <p:tags r:id="rId5"/>
            </p:custDataLst>
          </p:nvPr>
        </p:nvCxnSpPr>
        <p:spPr>
          <a:xfrm>
            <a:off x="6869203"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23" name="直接连接符 22"/>
          <p:cNvCxnSpPr/>
          <p:nvPr>
            <p:custDataLst>
              <p:tags r:id="rId6"/>
            </p:custDataLst>
          </p:nvPr>
        </p:nvCxnSpPr>
        <p:spPr>
          <a:xfrm>
            <a:off x="8781317"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sp>
        <p:nvSpPr>
          <p:cNvPr id="25" name="文本框 24"/>
          <p:cNvSpPr txBox="1">
            <a:spLocks noChangeArrowheads="1"/>
          </p:cNvSpPr>
          <p:nvPr>
            <p:custDataLst>
              <p:tags r:id="rId7"/>
            </p:custDataLst>
          </p:nvPr>
        </p:nvSpPr>
        <p:spPr bwMode="auto">
          <a:xfrm>
            <a:off x="1227691" y="6295665"/>
            <a:ext cx="1584000" cy="539791"/>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立项依据</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58" name="文本框 6"/>
          <p:cNvSpPr txBox="1">
            <a:spLocks noChangeArrowheads="1"/>
          </p:cNvSpPr>
          <p:nvPr>
            <p:custDataLst>
              <p:tags r:id="rId8"/>
            </p:custDataLst>
          </p:nvPr>
        </p:nvSpPr>
        <p:spPr bwMode="auto">
          <a:xfrm>
            <a:off x="9004935" y="6311691"/>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algn="l" defTabSz="914400" rtl="0" eaLnBrk="1" fontAlgn="base" latinLnBrk="0" hangingPunct="1">
              <a:lnSpc>
                <a:spcPct val="100000"/>
              </a:lnSpc>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创</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新点</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48" name="文本框 6"/>
          <p:cNvSpPr txBox="1">
            <a:spLocks noChangeArrowheads="1"/>
          </p:cNvSpPr>
          <p:nvPr/>
        </p:nvSpPr>
        <p:spPr bwMode="auto">
          <a:xfrm>
            <a:off x="7033260" y="6312206"/>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研究</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方案</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9" name="文本框 6"/>
          <p:cNvSpPr txBox="1">
            <a:spLocks noChangeArrowheads="1"/>
          </p:cNvSpPr>
          <p:nvPr>
            <p:custDataLst>
              <p:tags r:id="rId9"/>
            </p:custDataLst>
          </p:nvPr>
        </p:nvSpPr>
        <p:spPr bwMode="auto">
          <a:xfrm>
            <a:off x="4165471" y="6312326"/>
            <a:ext cx="1584000" cy="523220"/>
          </a:xfrm>
          <a:prstGeom prst="rect">
            <a:avLst/>
          </a:prstGeom>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30547F"/>
                </a:solidFill>
                <a:effectLst/>
                <a:uLnTx/>
                <a:uFillTx/>
                <a:latin typeface="微软雅黑" panose="020B0503020204020204" pitchFamily="34" charset="-122"/>
                <a:ea typeface="微软雅黑" panose="020B0503020204020204" pitchFamily="34" charset="-122"/>
                <a:cs typeface="+mn-cs"/>
              </a:rPr>
              <a:t>研究目标</a:t>
            </a:r>
            <a:r>
              <a:rPr kumimoji="0" lang="zh-CN" altLang="en-US" sz="2400" b="1" i="0" u="none" strike="noStrike" kern="1200" cap="none" spc="0" normalizeH="0" baseline="0" noProof="0">
                <a:ln>
                  <a:noFill/>
                </a:ln>
                <a:solidFill>
                  <a:srgbClr val="30547F"/>
                </a:solidFill>
                <a:effectLst/>
                <a:uLnTx/>
                <a:uFillTx/>
                <a:latin typeface="微软雅黑" panose="020B0503020204020204" pitchFamily="34" charset="-122"/>
                <a:ea typeface="微软雅黑" panose="020B0503020204020204" pitchFamily="34" charset="-122"/>
                <a:cs typeface="+mn-cs"/>
              </a:rPr>
              <a:t>与内容</a:t>
            </a:r>
            <a:endParaRPr kumimoji="0" lang="zh-CN" altLang="en-US" sz="2400" b="1" i="0" u="none" strike="noStrike" kern="1200" cap="none" spc="0" normalizeH="0" baseline="0" noProof="0" dirty="0">
              <a:ln>
                <a:noFill/>
              </a:ln>
              <a:solidFill>
                <a:srgbClr val="30547F"/>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custDataLst>
              <p:tags r:id="rId10"/>
            </p:custDataLst>
          </p:nvPr>
        </p:nvSpPr>
        <p:spPr>
          <a:xfrm>
            <a:off x="11617325" y="6418580"/>
            <a:ext cx="528955" cy="439420"/>
          </a:xfrm>
          <a:prstGeom prst="rect">
            <a:avLst/>
          </a:prstGeom>
          <a:noFill/>
        </p:spPr>
        <p:txBody>
          <a:bodyPr wrap="square" rtlCol="0">
            <a:noAutofit/>
          </a:bodyPr>
          <a:lstStyle/>
          <a:p>
            <a:r>
              <a:rPr lang="en-US" altLang="zh-CN" sz="2000">
                <a:solidFill>
                  <a:srgbClr val="131B0C"/>
                </a:solidFill>
                <a:latin typeface="Times New Roman" panose="02020603050405020304" pitchFamily="18" charset="0"/>
                <a:cs typeface="Times New Roman" panose="02020603050405020304" pitchFamily="18" charset="0"/>
              </a:rPr>
              <a:t>13</a:t>
            </a:r>
            <a:endParaRPr lang="en-US" altLang="zh-CN" sz="2000">
              <a:solidFill>
                <a:srgbClr val="131B0C"/>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6" name="文本框 11"/>
          <p:cNvSpPr txBox="1"/>
          <p:nvPr>
            <p:custDataLst>
              <p:tags r:id="rId1"/>
            </p:custDataLst>
          </p:nvPr>
        </p:nvSpPr>
        <p:spPr>
          <a:xfrm>
            <a:off x="729958" y="471270"/>
            <a:ext cx="6093912" cy="521970"/>
          </a:xfrm>
          <a:prstGeom prst="rect">
            <a:avLst/>
          </a:prstGeom>
          <a:noFill/>
        </p:spPr>
        <p:txBody>
          <a:bodyPr wrap="square">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3.1 </a:t>
            </a:r>
            <a:r>
              <a:rPr kumimoji="0" lang="zh-CN" altLang="en-US"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研究方法</a:t>
            </a:r>
            <a:endParaRPr kumimoji="0" lang="zh-CN" altLang="en-US"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custDataLst>
              <p:tags r:id="rId2"/>
            </p:custDataLst>
          </p:nvPr>
        </p:nvSpPr>
        <p:spPr>
          <a:xfrm>
            <a:off x="-4" y="6274669"/>
            <a:ext cx="12192000" cy="5833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custDataLst>
              <p:tags r:id="rId3"/>
            </p:custDataLst>
          </p:nvPr>
        </p:nvCxnSpPr>
        <p:spPr>
          <a:xfrm>
            <a:off x="3044975"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10" name="直接连接符 9"/>
          <p:cNvCxnSpPr/>
          <p:nvPr>
            <p:custDataLst>
              <p:tags r:id="rId4"/>
            </p:custDataLst>
          </p:nvPr>
        </p:nvCxnSpPr>
        <p:spPr>
          <a:xfrm>
            <a:off x="6869203"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11" name="直接连接符 10"/>
          <p:cNvCxnSpPr/>
          <p:nvPr>
            <p:custDataLst>
              <p:tags r:id="rId5"/>
            </p:custDataLst>
          </p:nvPr>
        </p:nvCxnSpPr>
        <p:spPr>
          <a:xfrm>
            <a:off x="8781317"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sp>
        <p:nvSpPr>
          <p:cNvPr id="13" name="文本框 12"/>
          <p:cNvSpPr txBox="1">
            <a:spLocks noChangeArrowheads="1"/>
          </p:cNvSpPr>
          <p:nvPr>
            <p:custDataLst>
              <p:tags r:id="rId6"/>
            </p:custDataLst>
          </p:nvPr>
        </p:nvSpPr>
        <p:spPr bwMode="auto">
          <a:xfrm>
            <a:off x="1227691" y="6295665"/>
            <a:ext cx="1584000" cy="539791"/>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立项依据</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14" name="文本框 6"/>
          <p:cNvSpPr txBox="1">
            <a:spLocks noChangeArrowheads="1"/>
          </p:cNvSpPr>
          <p:nvPr>
            <p:custDataLst>
              <p:tags r:id="rId7"/>
            </p:custDataLst>
          </p:nvPr>
        </p:nvSpPr>
        <p:spPr bwMode="auto">
          <a:xfrm>
            <a:off x="4130417" y="6308947"/>
            <a:ext cx="1584000" cy="523220"/>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研究</a:t>
            </a:r>
            <a:r>
              <a:rPr lang="zh-CN" altLang="en-US" sz="2000">
                <a:solidFill>
                  <a:srgbClr val="4472C4">
                    <a:lumMod val="40000"/>
                    <a:lumOff val="60000"/>
                  </a:srgbClr>
                </a:solidFill>
                <a:latin typeface="微软雅黑" panose="020B0503020204020204" pitchFamily="34" charset="-122"/>
                <a:ea typeface="微软雅黑" panose="020B0503020204020204" pitchFamily="34" charset="-122"/>
              </a:rPr>
              <a:t>目标与</a:t>
            </a:r>
            <a:r>
              <a:rPr lang="zh-CN" altLang="en-US" sz="2000">
                <a:solidFill>
                  <a:srgbClr val="4472C4">
                    <a:lumMod val="40000"/>
                    <a:lumOff val="60000"/>
                  </a:srgbClr>
                </a:solidFill>
                <a:latin typeface="微软雅黑" panose="020B0503020204020204" pitchFamily="34" charset="-122"/>
                <a:ea typeface="微软雅黑" panose="020B0503020204020204" pitchFamily="34" charset="-122"/>
              </a:rPr>
              <a:t>内容</a:t>
            </a:r>
            <a:endParaRPr lang="zh-CN" altLang="en-US" sz="2000">
              <a:solidFill>
                <a:srgbClr val="4472C4">
                  <a:lumMod val="40000"/>
                  <a:lumOff val="60000"/>
                </a:srgbClr>
              </a:solidFill>
              <a:latin typeface="微软雅黑" panose="020B0503020204020204" pitchFamily="34" charset="-122"/>
              <a:ea typeface="微软雅黑" panose="020B0503020204020204" pitchFamily="34" charset="-122"/>
            </a:endParaRPr>
          </a:p>
        </p:txBody>
      </p:sp>
      <p:sp>
        <p:nvSpPr>
          <p:cNvPr id="58" name="文本框 6"/>
          <p:cNvSpPr txBox="1">
            <a:spLocks noChangeArrowheads="1"/>
          </p:cNvSpPr>
          <p:nvPr>
            <p:custDataLst>
              <p:tags r:id="rId8"/>
            </p:custDataLst>
          </p:nvPr>
        </p:nvSpPr>
        <p:spPr bwMode="auto">
          <a:xfrm>
            <a:off x="9004935" y="6311691"/>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algn="l" defTabSz="914400" rtl="0" eaLnBrk="1" fontAlgn="base" latinLnBrk="0" hangingPunct="1">
              <a:lnSpc>
                <a:spcPct val="100000"/>
              </a:lnSpc>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创</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新点</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15" name="文本框 6"/>
          <p:cNvSpPr txBox="1">
            <a:spLocks noChangeArrowheads="1"/>
          </p:cNvSpPr>
          <p:nvPr>
            <p:custDataLst>
              <p:tags r:id="rId9"/>
            </p:custDataLst>
          </p:nvPr>
        </p:nvSpPr>
        <p:spPr bwMode="auto">
          <a:xfrm>
            <a:off x="7033260" y="6308516"/>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30547F"/>
                </a:solidFill>
                <a:effectLst/>
                <a:uLnTx/>
                <a:uFillTx/>
                <a:latin typeface="微软雅黑" panose="020B0503020204020204" pitchFamily="34" charset="-122"/>
                <a:ea typeface="微软雅黑" panose="020B0503020204020204" pitchFamily="34" charset="-122"/>
                <a:cs typeface="+mn-cs"/>
              </a:rPr>
              <a:t>研究方案</a:t>
            </a:r>
            <a:endParaRPr kumimoji="0" lang="zh-CN" altLang="en-US" sz="2400" b="1" i="0" u="none" strike="noStrike" kern="1200" cap="none" spc="0" normalizeH="0" baseline="0" noProof="0" dirty="0">
              <a:ln>
                <a:noFill/>
              </a:ln>
              <a:solidFill>
                <a:srgbClr val="30547F"/>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custDataLst>
              <p:tags r:id="rId10"/>
            </p:custDataLst>
          </p:nvPr>
        </p:nvSpPr>
        <p:spPr>
          <a:xfrm>
            <a:off x="730250" y="2428558"/>
            <a:ext cx="1751330" cy="550545"/>
          </a:xfrm>
          <a:prstGeom prst="rect">
            <a:avLst/>
          </a:prstGeom>
          <a:solidFill>
            <a:schemeClr val="accent1">
              <a:lumMod val="7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演化博弈方法</a:t>
            </a:r>
            <a:endParaRPr kumimoji="0" lang="zh-CN" alt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7" name="矩形 26"/>
          <p:cNvSpPr/>
          <p:nvPr>
            <p:custDataLst>
              <p:tags r:id="rId11"/>
            </p:custDataLst>
          </p:nvPr>
        </p:nvSpPr>
        <p:spPr>
          <a:xfrm>
            <a:off x="730250" y="3358198"/>
            <a:ext cx="1751330" cy="550545"/>
          </a:xfrm>
          <a:prstGeom prst="rect">
            <a:avLst/>
          </a:prstGeom>
          <a:solidFill>
            <a:schemeClr val="accent1">
              <a:lumMod val="7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仿真分析法</a:t>
            </a:r>
            <a:endParaRPr kumimoji="0" lang="zh-CN" alt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38" name="矩形 37"/>
          <p:cNvSpPr/>
          <p:nvPr>
            <p:custDataLst>
              <p:tags r:id="rId12"/>
            </p:custDataLst>
          </p:nvPr>
        </p:nvSpPr>
        <p:spPr>
          <a:xfrm>
            <a:off x="730250" y="4384040"/>
            <a:ext cx="3628390" cy="550545"/>
          </a:xfrm>
          <a:prstGeom prst="rect">
            <a:avLst/>
          </a:prstGeom>
          <a:solidFill>
            <a:schemeClr val="accent1">
              <a:lumMod val="7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基于复杂网络的演化博弈方法</a:t>
            </a:r>
            <a:endParaRPr kumimoji="0" lang="zh-CN" alt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55" name="文本框 54"/>
          <p:cNvSpPr txBox="1"/>
          <p:nvPr/>
        </p:nvSpPr>
        <p:spPr>
          <a:xfrm>
            <a:off x="2818765" y="3164840"/>
            <a:ext cx="8798560" cy="922020"/>
          </a:xfrm>
          <a:prstGeom prst="rect">
            <a:avLst/>
          </a:prstGeom>
          <a:noFill/>
        </p:spPr>
        <p:txBody>
          <a:bodyPr wrap="square" rtlCol="0">
            <a:spAutoFit/>
          </a:bodyPr>
          <a:p>
            <a:pPr algn="just">
              <a:lnSpc>
                <a:spcPct val="150000"/>
              </a:lnSpc>
            </a:pPr>
            <a:r>
              <a:rPr lang="zh-CN" altLang="en-US">
                <a:solidFill>
                  <a:srgbClr val="131B0C"/>
                </a:solidFill>
                <a:latin typeface="微软雅黑" panose="020B0503020204020204" pitchFamily="34" charset="-122"/>
                <a:ea typeface="微软雅黑" panose="020B0503020204020204" pitchFamily="34" charset="-122"/>
                <a:cs typeface="微软雅黑" panose="020B0503020204020204" pitchFamily="34" charset="-122"/>
              </a:rPr>
              <a:t>为了检验演化稳定性分析的有效性，直观地模拟三方博弈主体策略选择的过程以及各参数对演化结果的影响，需要对各参数进行赋值，通过</a:t>
            </a:r>
            <a:r>
              <a:rPr lang="zh-CN" altLang="en-US">
                <a:solidFill>
                  <a:srgbClr val="131B0C"/>
                </a:solidFill>
                <a:latin typeface="Times New Roman" panose="02020603050405020304" pitchFamily="18" charset="0"/>
                <a:ea typeface="微软雅黑" panose="020B0503020204020204" pitchFamily="34" charset="-122"/>
                <a:cs typeface="Times New Roman" panose="02020603050405020304" pitchFamily="18" charset="0"/>
              </a:rPr>
              <a:t>MatLab</a:t>
            </a:r>
            <a:r>
              <a:rPr lang="zh-CN" altLang="en-US">
                <a:solidFill>
                  <a:srgbClr val="131B0C"/>
                </a:solidFill>
                <a:latin typeface="微软雅黑" panose="020B0503020204020204" pitchFamily="34" charset="-122"/>
                <a:ea typeface="微软雅黑" panose="020B0503020204020204" pitchFamily="34" charset="-122"/>
                <a:cs typeface="微软雅黑" panose="020B0503020204020204" pitchFamily="34" charset="-122"/>
              </a:rPr>
              <a:t>进行数值实验。</a:t>
            </a:r>
            <a:endParaRPr lang="zh-CN" altLang="en-US">
              <a:solidFill>
                <a:srgbClr val="131B0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6" name="文本框 55"/>
          <p:cNvSpPr txBox="1"/>
          <p:nvPr>
            <p:custDataLst>
              <p:tags r:id="rId13"/>
            </p:custDataLst>
          </p:nvPr>
        </p:nvSpPr>
        <p:spPr>
          <a:xfrm>
            <a:off x="4655820" y="4196715"/>
            <a:ext cx="6953885" cy="1337945"/>
          </a:xfrm>
          <a:prstGeom prst="rect">
            <a:avLst/>
          </a:prstGeom>
          <a:noFill/>
        </p:spPr>
        <p:txBody>
          <a:bodyPr wrap="square" rtlCol="0">
            <a:spAutoFit/>
          </a:bodyPr>
          <a:p>
            <a:pPr algn="just">
              <a:lnSpc>
                <a:spcPct val="150000"/>
              </a:lnSpc>
            </a:pPr>
            <a:r>
              <a:rPr lang="zh-CN" altLang="en-US">
                <a:solidFill>
                  <a:srgbClr val="131B0C"/>
                </a:solidFill>
                <a:latin typeface="微软雅黑" panose="020B0503020204020204" pitchFamily="34" charset="-122"/>
                <a:ea typeface="微软雅黑" panose="020B0503020204020204" pitchFamily="34" charset="-122"/>
                <a:cs typeface="微软雅黑" panose="020B0503020204020204" pitchFamily="34" charset="-122"/>
              </a:rPr>
              <a:t>在演化博弈方法基础上，引入随机网络、小世界网络和无标度网络等网络结构；在演化规则上，有复制更新规则、学习最优规则和</a:t>
            </a:r>
            <a:r>
              <a:rPr lang="zh-CN" altLang="en-US">
                <a:solidFill>
                  <a:srgbClr val="131B0C"/>
                </a:solidFill>
                <a:latin typeface="Times New Roman" panose="02020603050405020304" pitchFamily="18" charset="0"/>
                <a:ea typeface="微软雅黑" panose="020B0503020204020204" pitchFamily="34" charset="-122"/>
                <a:cs typeface="Times New Roman" panose="02020603050405020304" pitchFamily="18" charset="0"/>
              </a:rPr>
              <a:t>Fermi</a:t>
            </a:r>
            <a:r>
              <a:rPr lang="zh-CN" altLang="en-US">
                <a:solidFill>
                  <a:srgbClr val="131B0C"/>
                </a:solidFill>
                <a:latin typeface="微软雅黑" panose="020B0503020204020204" pitchFamily="34" charset="-122"/>
                <a:ea typeface="微软雅黑" panose="020B0503020204020204" pitchFamily="34" charset="-122"/>
                <a:cs typeface="微软雅黑" panose="020B0503020204020204" pitchFamily="34" charset="-122"/>
              </a:rPr>
              <a:t>规则。</a:t>
            </a:r>
            <a:endParaRPr lang="zh-CN" altLang="en-US">
              <a:solidFill>
                <a:srgbClr val="131B0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7" name="文本框 56"/>
          <p:cNvSpPr txBox="1"/>
          <p:nvPr>
            <p:custDataLst>
              <p:tags r:id="rId14"/>
            </p:custDataLst>
          </p:nvPr>
        </p:nvSpPr>
        <p:spPr>
          <a:xfrm>
            <a:off x="2818765" y="2242820"/>
            <a:ext cx="8798560" cy="922020"/>
          </a:xfrm>
          <a:prstGeom prst="rect">
            <a:avLst/>
          </a:prstGeom>
          <a:noFill/>
        </p:spPr>
        <p:txBody>
          <a:bodyPr wrap="square" rtlCol="0">
            <a:spAutoFit/>
          </a:bodyPr>
          <a:p>
            <a:pPr algn="just">
              <a:lnSpc>
                <a:spcPct val="150000"/>
              </a:lnSpc>
            </a:pPr>
            <a:r>
              <a:rPr lang="zh-CN" altLang="en-US">
                <a:solidFill>
                  <a:srgbClr val="131B0C"/>
                </a:solidFill>
                <a:latin typeface="微软雅黑" panose="020B0503020204020204" pitchFamily="34" charset="-122"/>
                <a:ea typeface="微软雅黑" panose="020B0503020204020204" pitchFamily="34" charset="-122"/>
              </a:rPr>
              <a:t>演化博弈方法是一种研究生物进化或社会行为的数学模型，</a:t>
            </a:r>
            <a:r>
              <a:rPr lang="zh-CN" altLang="en-US">
                <a:solidFill>
                  <a:srgbClr val="131B0C"/>
                </a:solidFill>
                <a:latin typeface="微软雅黑" panose="020B0503020204020204" pitchFamily="34" charset="-122"/>
                <a:ea typeface="微软雅黑" panose="020B0503020204020204" pitchFamily="34" charset="-122"/>
              </a:rPr>
              <a:t>重点分析有界理性群体参与者如何通过学习和模仿的过程达到稳定平衡。</a:t>
            </a:r>
            <a:endParaRPr lang="zh-CN" altLang="en-US">
              <a:solidFill>
                <a:srgbClr val="131B0C"/>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15"/>
            </p:custDataLst>
          </p:nvPr>
        </p:nvSpPr>
        <p:spPr>
          <a:xfrm>
            <a:off x="11617325" y="6418580"/>
            <a:ext cx="528955" cy="439420"/>
          </a:xfrm>
          <a:prstGeom prst="rect">
            <a:avLst/>
          </a:prstGeom>
          <a:noFill/>
        </p:spPr>
        <p:txBody>
          <a:bodyPr wrap="square" rtlCol="0">
            <a:noAutofit/>
          </a:bodyPr>
          <a:lstStyle/>
          <a:p>
            <a:r>
              <a:rPr lang="en-US" altLang="zh-CN" sz="2000">
                <a:solidFill>
                  <a:srgbClr val="131B0C"/>
                </a:solidFill>
                <a:latin typeface="Times New Roman" panose="02020603050405020304" pitchFamily="18" charset="0"/>
                <a:cs typeface="Times New Roman" panose="02020603050405020304" pitchFamily="18" charset="0"/>
              </a:rPr>
              <a:t>14</a:t>
            </a:r>
            <a:endParaRPr lang="en-US" altLang="zh-CN" sz="2000">
              <a:solidFill>
                <a:srgbClr val="131B0C"/>
              </a:solidFill>
              <a:latin typeface="Times New Roman" panose="02020603050405020304" pitchFamily="18" charset="0"/>
              <a:cs typeface="Times New Roman" panose="02020603050405020304" pitchFamily="18" charset="0"/>
            </a:endParaRPr>
          </a:p>
        </p:txBody>
      </p:sp>
      <p:sp>
        <p:nvSpPr>
          <p:cNvPr id="2" name="矩形 1"/>
          <p:cNvSpPr/>
          <p:nvPr>
            <p:custDataLst>
              <p:tags r:id="rId16"/>
            </p:custDataLst>
          </p:nvPr>
        </p:nvSpPr>
        <p:spPr>
          <a:xfrm>
            <a:off x="730250" y="1383983"/>
            <a:ext cx="1751330" cy="550545"/>
          </a:xfrm>
          <a:prstGeom prst="rect">
            <a:avLst/>
          </a:prstGeom>
          <a:solidFill>
            <a:schemeClr val="accent1">
              <a:lumMod val="7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文献</a:t>
            </a:r>
            <a:r>
              <a:rPr kumimoji="0" lang="zh-CN" alt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研究法</a:t>
            </a:r>
            <a:endParaRPr kumimoji="0" lang="zh-CN" alt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custDataLst>
              <p:tags r:id="rId17"/>
            </p:custDataLst>
          </p:nvPr>
        </p:nvSpPr>
        <p:spPr>
          <a:xfrm>
            <a:off x="2818765" y="1198245"/>
            <a:ext cx="8798560" cy="922020"/>
          </a:xfrm>
          <a:prstGeom prst="rect">
            <a:avLst/>
          </a:prstGeom>
          <a:noFill/>
        </p:spPr>
        <p:txBody>
          <a:bodyPr wrap="square" rtlCol="0">
            <a:spAutoFit/>
          </a:bodyPr>
          <a:p>
            <a:pPr algn="just">
              <a:lnSpc>
                <a:spcPct val="150000"/>
              </a:lnSpc>
            </a:pPr>
            <a:r>
              <a:rPr lang="zh-CN" altLang="en-US">
                <a:solidFill>
                  <a:srgbClr val="131B0C"/>
                </a:solidFill>
                <a:latin typeface="微软雅黑" panose="020B0503020204020204" pitchFamily="34" charset="-122"/>
                <a:ea typeface="微软雅黑" panose="020B0503020204020204" pitchFamily="34" charset="-122"/>
                <a:sym typeface="+mn-ea"/>
              </a:rPr>
              <a:t>梳理</a:t>
            </a:r>
            <a:r>
              <a:rPr lang="zh-CN" altLang="en-US">
                <a:solidFill>
                  <a:srgbClr val="131B0C"/>
                </a:solidFill>
                <a:latin typeface="微软雅黑" panose="020B0503020204020204" pitchFamily="34" charset="-122"/>
                <a:ea typeface="微软雅黑" panose="020B0503020204020204" pitchFamily="34" charset="-122"/>
              </a:rPr>
              <a:t>在线健康社区知识共享与隐藏行为的研究现状、研究方法及成果，同时在归纳总结的基础上发现过往研究的不足，由此确定本文的研究内容。</a:t>
            </a:r>
            <a:endParaRPr lang="zh-CN" altLang="en-US">
              <a:solidFill>
                <a:srgbClr val="131B0C"/>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6" name="文本框 11"/>
          <p:cNvSpPr txBox="1"/>
          <p:nvPr>
            <p:custDataLst>
              <p:tags r:id="rId1"/>
            </p:custDataLst>
          </p:nvPr>
        </p:nvSpPr>
        <p:spPr>
          <a:xfrm>
            <a:off x="729958" y="471270"/>
            <a:ext cx="6093912" cy="521970"/>
          </a:xfrm>
          <a:prstGeom prst="rect">
            <a:avLst/>
          </a:prstGeom>
          <a:noFill/>
        </p:spPr>
        <p:txBody>
          <a:bodyPr wrap="square">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3.2 </a:t>
            </a:r>
            <a:r>
              <a:rPr kumimoji="0" lang="zh-CN" altLang="en-US"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技术路线图</a:t>
            </a:r>
            <a:endParaRPr kumimoji="0" lang="zh-CN" altLang="en-US"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custDataLst>
              <p:tags r:id="rId2"/>
            </p:custDataLst>
          </p:nvPr>
        </p:nvSpPr>
        <p:spPr>
          <a:xfrm>
            <a:off x="-4" y="6274669"/>
            <a:ext cx="12192000" cy="5833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7" name="直接连接符 6"/>
          <p:cNvCxnSpPr/>
          <p:nvPr>
            <p:custDataLst>
              <p:tags r:id="rId3"/>
            </p:custDataLst>
          </p:nvPr>
        </p:nvCxnSpPr>
        <p:spPr>
          <a:xfrm>
            <a:off x="3044975"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8" name="直接连接符 7"/>
          <p:cNvCxnSpPr/>
          <p:nvPr>
            <p:custDataLst>
              <p:tags r:id="rId4"/>
            </p:custDataLst>
          </p:nvPr>
        </p:nvCxnSpPr>
        <p:spPr>
          <a:xfrm>
            <a:off x="6869203"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9" name="直接连接符 8"/>
          <p:cNvCxnSpPr/>
          <p:nvPr>
            <p:custDataLst>
              <p:tags r:id="rId5"/>
            </p:custDataLst>
          </p:nvPr>
        </p:nvCxnSpPr>
        <p:spPr>
          <a:xfrm>
            <a:off x="8781317"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sp>
        <p:nvSpPr>
          <p:cNvPr id="11" name="文本框 10"/>
          <p:cNvSpPr txBox="1">
            <a:spLocks noChangeArrowheads="1"/>
          </p:cNvSpPr>
          <p:nvPr>
            <p:custDataLst>
              <p:tags r:id="rId6"/>
            </p:custDataLst>
          </p:nvPr>
        </p:nvSpPr>
        <p:spPr bwMode="auto">
          <a:xfrm>
            <a:off x="1227691" y="6295665"/>
            <a:ext cx="1584000" cy="539791"/>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立项依据</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12" name="文本框 6"/>
          <p:cNvSpPr txBox="1">
            <a:spLocks noChangeArrowheads="1"/>
          </p:cNvSpPr>
          <p:nvPr>
            <p:custDataLst>
              <p:tags r:id="rId7"/>
            </p:custDataLst>
          </p:nvPr>
        </p:nvSpPr>
        <p:spPr bwMode="auto">
          <a:xfrm>
            <a:off x="4130417" y="6308947"/>
            <a:ext cx="1584000" cy="523220"/>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研究</a:t>
            </a:r>
            <a:r>
              <a:rPr lang="zh-CN" altLang="en-US" sz="2000">
                <a:solidFill>
                  <a:srgbClr val="4472C4">
                    <a:lumMod val="40000"/>
                    <a:lumOff val="60000"/>
                  </a:srgbClr>
                </a:solidFill>
                <a:latin typeface="微软雅黑" panose="020B0503020204020204" pitchFamily="34" charset="-122"/>
                <a:ea typeface="微软雅黑" panose="020B0503020204020204" pitchFamily="34" charset="-122"/>
              </a:rPr>
              <a:t>目标与</a:t>
            </a:r>
            <a:r>
              <a:rPr lang="zh-CN" altLang="en-US" sz="2000">
                <a:solidFill>
                  <a:srgbClr val="4472C4">
                    <a:lumMod val="40000"/>
                    <a:lumOff val="60000"/>
                  </a:srgbClr>
                </a:solidFill>
                <a:latin typeface="微软雅黑" panose="020B0503020204020204" pitchFamily="34" charset="-122"/>
                <a:ea typeface="微软雅黑" panose="020B0503020204020204" pitchFamily="34" charset="-122"/>
              </a:rPr>
              <a:t>内容</a:t>
            </a:r>
            <a:endParaRPr lang="zh-CN" altLang="en-US" sz="2000">
              <a:solidFill>
                <a:srgbClr val="4472C4">
                  <a:lumMod val="40000"/>
                  <a:lumOff val="60000"/>
                </a:srgbClr>
              </a:solidFill>
              <a:latin typeface="微软雅黑" panose="020B0503020204020204" pitchFamily="34" charset="-122"/>
              <a:ea typeface="微软雅黑" panose="020B0503020204020204" pitchFamily="34" charset="-122"/>
            </a:endParaRPr>
          </a:p>
        </p:txBody>
      </p:sp>
      <p:sp>
        <p:nvSpPr>
          <p:cNvPr id="58" name="文本框 6"/>
          <p:cNvSpPr txBox="1">
            <a:spLocks noChangeArrowheads="1"/>
          </p:cNvSpPr>
          <p:nvPr>
            <p:custDataLst>
              <p:tags r:id="rId8"/>
            </p:custDataLst>
          </p:nvPr>
        </p:nvSpPr>
        <p:spPr bwMode="auto">
          <a:xfrm>
            <a:off x="9004935" y="6311691"/>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algn="l" defTabSz="914400" rtl="0" eaLnBrk="1" fontAlgn="base" latinLnBrk="0" hangingPunct="1">
              <a:lnSpc>
                <a:spcPct val="100000"/>
              </a:lnSpc>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创</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新点</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13" name="文本框 6"/>
          <p:cNvSpPr txBox="1">
            <a:spLocks noChangeArrowheads="1"/>
          </p:cNvSpPr>
          <p:nvPr>
            <p:custDataLst>
              <p:tags r:id="rId9"/>
            </p:custDataLst>
          </p:nvPr>
        </p:nvSpPr>
        <p:spPr bwMode="auto">
          <a:xfrm>
            <a:off x="7033260" y="6308516"/>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30547F"/>
                </a:solidFill>
                <a:effectLst/>
                <a:uLnTx/>
                <a:uFillTx/>
                <a:latin typeface="微软雅黑" panose="020B0503020204020204" pitchFamily="34" charset="-122"/>
                <a:ea typeface="微软雅黑" panose="020B0503020204020204" pitchFamily="34" charset="-122"/>
                <a:cs typeface="+mn-cs"/>
              </a:rPr>
              <a:t>研究方案</a:t>
            </a:r>
            <a:endParaRPr kumimoji="0" lang="zh-CN" altLang="en-US" sz="2400" b="1" i="0" u="none" strike="noStrike" kern="1200" cap="none" spc="0" normalizeH="0" baseline="0" noProof="0" dirty="0">
              <a:ln>
                <a:noFill/>
              </a:ln>
              <a:solidFill>
                <a:srgbClr val="30547F"/>
              </a:solidFill>
              <a:effectLst/>
              <a:uLnTx/>
              <a:uFillTx/>
              <a:latin typeface="微软雅黑" panose="020B0503020204020204" pitchFamily="34" charset="-122"/>
              <a:ea typeface="微软雅黑" panose="020B0503020204020204" pitchFamily="34" charset="-122"/>
              <a:cs typeface="+mn-cs"/>
            </a:endParaRPr>
          </a:p>
        </p:txBody>
      </p:sp>
      <p:pic>
        <p:nvPicPr>
          <p:cNvPr id="2" name="图片 1" descr="未命名文件"/>
          <p:cNvPicPr>
            <a:picLocks noChangeAspect="1"/>
          </p:cNvPicPr>
          <p:nvPr/>
        </p:nvPicPr>
        <p:blipFill>
          <a:blip r:embed="rId10"/>
          <a:stretch>
            <a:fillRect/>
          </a:stretch>
        </p:blipFill>
        <p:spPr>
          <a:xfrm>
            <a:off x="3935095" y="338455"/>
            <a:ext cx="5395595" cy="5935980"/>
          </a:xfrm>
          <a:prstGeom prst="rect">
            <a:avLst/>
          </a:prstGeom>
        </p:spPr>
      </p:pic>
      <p:sp>
        <p:nvSpPr>
          <p:cNvPr id="3" name="文本框 2"/>
          <p:cNvSpPr txBox="1"/>
          <p:nvPr>
            <p:custDataLst>
              <p:tags r:id="rId11"/>
            </p:custDataLst>
          </p:nvPr>
        </p:nvSpPr>
        <p:spPr>
          <a:xfrm>
            <a:off x="11617325" y="6418580"/>
            <a:ext cx="528955" cy="439420"/>
          </a:xfrm>
          <a:prstGeom prst="rect">
            <a:avLst/>
          </a:prstGeom>
          <a:noFill/>
        </p:spPr>
        <p:txBody>
          <a:bodyPr wrap="square" rtlCol="0">
            <a:noAutofit/>
          </a:bodyPr>
          <a:lstStyle/>
          <a:p>
            <a:r>
              <a:rPr lang="en-US" altLang="zh-CN" sz="2000">
                <a:solidFill>
                  <a:srgbClr val="131B0C"/>
                </a:solidFill>
                <a:latin typeface="Times New Roman" panose="02020603050405020304" pitchFamily="18" charset="0"/>
                <a:cs typeface="Times New Roman" panose="02020603050405020304" pitchFamily="18" charset="0"/>
              </a:rPr>
              <a:t>15</a:t>
            </a:r>
            <a:endParaRPr lang="en-US" altLang="zh-CN" sz="2000">
              <a:solidFill>
                <a:srgbClr val="131B0C"/>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43" name="矩形 42"/>
          <p:cNvSpPr/>
          <p:nvPr/>
        </p:nvSpPr>
        <p:spPr>
          <a:xfrm>
            <a:off x="-4" y="6274669"/>
            <a:ext cx="12192000" cy="5833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50" name="直接连接符 49"/>
          <p:cNvCxnSpPr/>
          <p:nvPr/>
        </p:nvCxnSpPr>
        <p:spPr>
          <a:xfrm>
            <a:off x="3044975"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52" name="直接连接符 51"/>
          <p:cNvCxnSpPr/>
          <p:nvPr/>
        </p:nvCxnSpPr>
        <p:spPr>
          <a:xfrm>
            <a:off x="6869203"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53" name="直接连接符 52"/>
          <p:cNvCxnSpPr/>
          <p:nvPr/>
        </p:nvCxnSpPr>
        <p:spPr>
          <a:xfrm>
            <a:off x="8781317"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sp>
        <p:nvSpPr>
          <p:cNvPr id="4" name="文本框 3"/>
          <p:cNvSpPr txBox="1">
            <a:spLocks noChangeArrowheads="1"/>
          </p:cNvSpPr>
          <p:nvPr>
            <p:custDataLst>
              <p:tags r:id="rId1"/>
            </p:custDataLst>
          </p:nvPr>
        </p:nvSpPr>
        <p:spPr bwMode="auto">
          <a:xfrm>
            <a:off x="1227691" y="6295665"/>
            <a:ext cx="1584000" cy="539791"/>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立项依据</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46" name="文本框 6"/>
          <p:cNvSpPr txBox="1">
            <a:spLocks noChangeArrowheads="1"/>
          </p:cNvSpPr>
          <p:nvPr>
            <p:custDataLst>
              <p:tags r:id="rId2"/>
            </p:custDataLst>
          </p:nvPr>
        </p:nvSpPr>
        <p:spPr bwMode="auto">
          <a:xfrm>
            <a:off x="4130417" y="6308947"/>
            <a:ext cx="1584000" cy="523220"/>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研究</a:t>
            </a:r>
            <a:r>
              <a:rPr lang="zh-CN" altLang="en-US" sz="2000">
                <a:solidFill>
                  <a:srgbClr val="4472C4">
                    <a:lumMod val="40000"/>
                    <a:lumOff val="60000"/>
                  </a:srgbClr>
                </a:solidFill>
                <a:latin typeface="微软雅黑" panose="020B0503020204020204" pitchFamily="34" charset="-122"/>
                <a:ea typeface="微软雅黑" panose="020B0503020204020204" pitchFamily="34" charset="-122"/>
              </a:rPr>
              <a:t>目标与</a:t>
            </a:r>
            <a:r>
              <a:rPr lang="zh-CN" altLang="en-US" sz="2000">
                <a:solidFill>
                  <a:srgbClr val="4472C4">
                    <a:lumMod val="40000"/>
                    <a:lumOff val="60000"/>
                  </a:srgbClr>
                </a:solidFill>
                <a:latin typeface="微软雅黑" panose="020B0503020204020204" pitchFamily="34" charset="-122"/>
                <a:ea typeface="微软雅黑" panose="020B0503020204020204" pitchFamily="34" charset="-122"/>
              </a:rPr>
              <a:t>内容</a:t>
            </a:r>
            <a:endParaRPr lang="zh-CN" altLang="en-US" sz="2000">
              <a:solidFill>
                <a:srgbClr val="4472C4">
                  <a:lumMod val="40000"/>
                  <a:lumOff val="60000"/>
                </a:srgbClr>
              </a:solidFill>
              <a:latin typeface="微软雅黑" panose="020B0503020204020204" pitchFamily="34" charset="-122"/>
              <a:ea typeface="微软雅黑" panose="020B0503020204020204" pitchFamily="34" charset="-122"/>
            </a:endParaRPr>
          </a:p>
        </p:txBody>
      </p:sp>
      <p:sp>
        <p:nvSpPr>
          <p:cNvPr id="48" name="文本框 6"/>
          <p:cNvSpPr txBox="1">
            <a:spLocks noChangeArrowheads="1"/>
          </p:cNvSpPr>
          <p:nvPr>
            <p:custDataLst>
              <p:tags r:id="rId3"/>
            </p:custDataLst>
          </p:nvPr>
        </p:nvSpPr>
        <p:spPr bwMode="auto">
          <a:xfrm>
            <a:off x="7033260" y="6308947"/>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研究</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方案</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58" name="文本框 6"/>
          <p:cNvSpPr txBox="1">
            <a:spLocks noChangeArrowheads="1"/>
          </p:cNvSpPr>
          <p:nvPr>
            <p:custDataLst>
              <p:tags r:id="rId4"/>
            </p:custDataLst>
          </p:nvPr>
        </p:nvSpPr>
        <p:spPr bwMode="auto">
          <a:xfrm>
            <a:off x="9004935" y="6311691"/>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30547F"/>
                </a:solidFill>
                <a:effectLst/>
                <a:uLnTx/>
                <a:uFillTx/>
                <a:latin typeface="微软雅黑" panose="020B0503020204020204" pitchFamily="34" charset="-122"/>
                <a:ea typeface="微软雅黑" panose="020B0503020204020204" pitchFamily="34" charset="-122"/>
                <a:cs typeface="+mn-cs"/>
              </a:rPr>
              <a:t>创新</a:t>
            </a:r>
            <a:r>
              <a:rPr kumimoji="0" lang="zh-CN" altLang="en-US" sz="2400" b="1" i="0" u="none" strike="noStrike" kern="1200" cap="none" spc="0" normalizeH="0" baseline="0" noProof="0" dirty="0">
                <a:ln>
                  <a:noFill/>
                </a:ln>
                <a:solidFill>
                  <a:srgbClr val="30547F"/>
                </a:solidFill>
                <a:effectLst/>
                <a:uLnTx/>
                <a:uFillTx/>
                <a:latin typeface="微软雅黑" panose="020B0503020204020204" pitchFamily="34" charset="-122"/>
                <a:ea typeface="微软雅黑" panose="020B0503020204020204" pitchFamily="34" charset="-122"/>
                <a:cs typeface="+mn-cs"/>
              </a:rPr>
              <a:t>点</a:t>
            </a:r>
            <a:endParaRPr kumimoji="0" lang="zh-CN" altLang="en-US" sz="2400" b="1" i="0" u="none" strike="noStrike" kern="1200" cap="none" spc="0" normalizeH="0" baseline="0" noProof="0" dirty="0">
              <a:ln>
                <a:noFill/>
              </a:ln>
              <a:solidFill>
                <a:srgbClr val="30547F"/>
              </a:solidFill>
              <a:effectLst/>
              <a:uLnTx/>
              <a:uFillTx/>
              <a:latin typeface="微软雅黑" panose="020B0503020204020204" pitchFamily="34" charset="-122"/>
              <a:ea typeface="微软雅黑" panose="020B0503020204020204" pitchFamily="34" charset="-122"/>
              <a:cs typeface="+mn-cs"/>
            </a:endParaRPr>
          </a:p>
        </p:txBody>
      </p:sp>
      <p:sp>
        <p:nvSpPr>
          <p:cNvPr id="6" name="文本框 11"/>
          <p:cNvSpPr txBox="1"/>
          <p:nvPr>
            <p:custDataLst>
              <p:tags r:id="rId5"/>
            </p:custDataLst>
          </p:nvPr>
        </p:nvSpPr>
        <p:spPr>
          <a:xfrm>
            <a:off x="729958" y="471270"/>
            <a:ext cx="6093912" cy="521970"/>
          </a:xfrm>
          <a:prstGeom prst="rect">
            <a:avLst/>
          </a:prstGeom>
          <a:noFill/>
        </p:spPr>
        <p:txBody>
          <a:bodyPr wrap="square">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4 </a:t>
            </a:r>
            <a:r>
              <a:rPr kumimoji="0" lang="zh-CN" altLang="en-US"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创新</a:t>
            </a:r>
            <a:r>
              <a:rPr kumimoji="0" lang="zh-CN" altLang="en-US"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点</a:t>
            </a:r>
            <a:endParaRPr kumimoji="0" lang="zh-CN" altLang="en-US"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endParaRPr>
          </a:p>
        </p:txBody>
      </p:sp>
      <p:sp>
        <p:nvSpPr>
          <p:cNvPr id="9" name="文本框 8"/>
          <p:cNvSpPr txBox="1"/>
          <p:nvPr>
            <p:custDataLst>
              <p:tags r:id="rId6"/>
            </p:custDataLst>
          </p:nvPr>
        </p:nvSpPr>
        <p:spPr>
          <a:xfrm>
            <a:off x="451485" y="1292225"/>
            <a:ext cx="11392535" cy="4545330"/>
          </a:xfrm>
          <a:prstGeom prst="rect">
            <a:avLst/>
          </a:prstGeom>
          <a:noFill/>
        </p:spPr>
        <p:txBody>
          <a:bodyPr wrap="square" rtlCol="0">
            <a:noAutofit/>
          </a:bodyPr>
          <a:p>
            <a:pPr marL="285750" indent="-285750" fontAlgn="auto">
              <a:lnSpc>
                <a:spcPct val="150000"/>
              </a:lnSpc>
              <a:buFont typeface="Wingdings" panose="05000000000000000000" pitchFamily="2" charset="2"/>
              <a:buChar char="p"/>
            </a:pP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相关研究主要针对在线健康社区不同类型用户的知识共享（或知识隐藏）行为进行两方演化博弈研究。而在线健康社区作为一个重要的主体，其激励制度会对用户的行为选择产生影响。因此引入在线健康社区这一博弈主体，在</a:t>
            </a:r>
            <a:r>
              <a:rPr lang="zh-CN" altLang="en-US" sz="24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社区激励视角</a:t>
            </a: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下探究用户知识共享与隐藏行为的决策变化规律。</a:t>
            </a:r>
            <a:endPar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285750" indent="-285750" fontAlgn="auto">
              <a:lnSpc>
                <a:spcPct val="150000"/>
              </a:lnSpc>
              <a:buFont typeface="Wingdings" panose="05000000000000000000" pitchFamily="2" charset="2"/>
              <a:buChar char="p"/>
            </a:pPr>
            <a:endParaRPr lang="zh-CN" altLang="en-US" sz="2400" b="1">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pitchFamily="2" charset="2"/>
              <a:buChar char="p"/>
            </a:pPr>
            <a:r>
              <a:rPr lang="zh-CN" altLang="en-US" sz="2400">
                <a:solidFill>
                  <a:srgbClr val="131B0C"/>
                </a:solidFill>
                <a:latin typeface="微软雅黑" panose="020B0503020204020204" pitchFamily="34" charset="-122"/>
                <a:ea typeface="微软雅黑" panose="020B0503020204020204" pitchFamily="34" charset="-122"/>
              </a:rPr>
              <a:t>基于复杂网络的演化博弈方法在在线健康社区用户知识共享与隐藏行为研究中较少应用，本研究通过引入小世界网络、无标度网络等复杂网络结构，探究不同网络结构对用户策略选择的影响。</a:t>
            </a:r>
            <a:endParaRPr lang="zh-CN" altLang="en-US" sz="2400">
              <a:solidFill>
                <a:srgbClr val="131B0C"/>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7"/>
            </p:custDataLst>
          </p:nvPr>
        </p:nvSpPr>
        <p:spPr>
          <a:xfrm>
            <a:off x="11617325" y="6418580"/>
            <a:ext cx="528955" cy="439420"/>
          </a:xfrm>
          <a:prstGeom prst="rect">
            <a:avLst/>
          </a:prstGeom>
          <a:noFill/>
        </p:spPr>
        <p:txBody>
          <a:bodyPr wrap="square" rtlCol="0">
            <a:noAutofit/>
          </a:bodyPr>
          <a:lstStyle/>
          <a:p>
            <a:r>
              <a:rPr lang="en-US" altLang="zh-CN" sz="2000">
                <a:solidFill>
                  <a:srgbClr val="131B0C"/>
                </a:solidFill>
                <a:latin typeface="Times New Roman" panose="02020603050405020304" pitchFamily="18" charset="0"/>
                <a:cs typeface="Times New Roman" panose="02020603050405020304" pitchFamily="18" charset="0"/>
              </a:rPr>
              <a:t>16</a:t>
            </a:r>
            <a:endParaRPr lang="en-US" altLang="zh-CN" sz="2000">
              <a:solidFill>
                <a:srgbClr val="131B0C"/>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3" name="文本框 2"/>
          <p:cNvSpPr txBox="1"/>
          <p:nvPr/>
        </p:nvSpPr>
        <p:spPr>
          <a:xfrm>
            <a:off x="739206" y="432491"/>
            <a:ext cx="10690794" cy="521970"/>
          </a:xfrm>
          <a:prstGeom prst="rect">
            <a:avLst/>
          </a:prstGeom>
          <a:noFill/>
        </p:spPr>
        <p:txBody>
          <a:bodyPr wrap="square" rtlCol="0">
            <a:spAutoFit/>
          </a:bodyPr>
          <a:lstStyle/>
          <a:p>
            <a:pPr marR="0" indent="0" defTabSz="914400" fontAlgn="base">
              <a:lnSpc>
                <a:spcPct val="100000"/>
              </a:lnSpc>
              <a:spcBef>
                <a:spcPct val="0"/>
              </a:spcBef>
              <a:spcAft>
                <a:spcPct val="0"/>
              </a:spcAft>
              <a:buClrTx/>
              <a:buSzTx/>
              <a:buFontTx/>
              <a:buNone/>
              <a:defRPr/>
            </a:pPr>
            <a:r>
              <a:rPr kumimoji="0" lang="zh-CN" altLang="en-US" sz="2800" b="1" i="0" kern="1200" cap="none" spc="0" normalizeH="0" baseline="0" noProof="0">
                <a:solidFill>
                  <a:srgbClr val="30557F"/>
                </a:solidFill>
                <a:latin typeface="微软雅黑" panose="020B0503020204020204" pitchFamily="34" charset="-122"/>
                <a:ea typeface="微软雅黑" panose="020B0503020204020204" pitchFamily="34" charset="-122"/>
                <a:cs typeface="+mn-cs"/>
              </a:rPr>
              <a:t>研究进度</a:t>
            </a:r>
            <a:r>
              <a:rPr kumimoji="0" lang="zh-CN" altLang="en-US" sz="2800" b="1" i="0" kern="1200" cap="none" spc="0" normalizeH="0" baseline="0" noProof="0">
                <a:solidFill>
                  <a:srgbClr val="30557F"/>
                </a:solidFill>
                <a:latin typeface="微软雅黑" panose="020B0503020204020204" pitchFamily="34" charset="-122"/>
                <a:ea typeface="微软雅黑" panose="020B0503020204020204" pitchFamily="34" charset="-122"/>
                <a:cs typeface="+mn-cs"/>
              </a:rPr>
              <a:t>安排</a:t>
            </a:r>
            <a:endParaRPr kumimoji="0" lang="zh-CN" altLang="en-US" sz="2800" b="1" i="0" kern="1200" cap="none" spc="0" normalizeH="0" baseline="0" noProof="0">
              <a:solidFill>
                <a:srgbClr val="30557F"/>
              </a:solidFill>
              <a:latin typeface="微软雅黑" panose="020B0503020204020204" pitchFamily="34" charset="-122"/>
              <a:ea typeface="微软雅黑" panose="020B0503020204020204" pitchFamily="34" charset="-122"/>
              <a:cs typeface="+mn-cs"/>
            </a:endParaRPr>
          </a:p>
        </p:txBody>
      </p:sp>
      <p:graphicFrame>
        <p:nvGraphicFramePr>
          <p:cNvPr id="4" name="表格 3"/>
          <p:cNvGraphicFramePr/>
          <p:nvPr>
            <p:custDataLst>
              <p:tags r:id="rId1"/>
            </p:custDataLst>
          </p:nvPr>
        </p:nvGraphicFramePr>
        <p:xfrm>
          <a:off x="1209040" y="1541145"/>
          <a:ext cx="9377045" cy="4112260"/>
        </p:xfrm>
        <a:graphic>
          <a:graphicData uri="http://schemas.openxmlformats.org/drawingml/2006/table">
            <a:tbl>
              <a:tblPr/>
              <a:tblGrid>
                <a:gridCol w="2404745"/>
                <a:gridCol w="995680"/>
                <a:gridCol w="996950"/>
                <a:gridCol w="995680"/>
                <a:gridCol w="995680"/>
                <a:gridCol w="995680"/>
                <a:gridCol w="996950"/>
                <a:gridCol w="995680"/>
              </a:tblGrid>
              <a:tr h="450215">
                <a:tc rowSpan="3">
                  <a:txBody>
                    <a:bodyPr/>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研究计划</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7">
                  <a:txBody>
                    <a:bodyPr/>
                    <a:p>
                      <a:pPr indent="0" algn="ctr">
                        <a:buNone/>
                      </a:pPr>
                      <a:r>
                        <a:rPr lang="en-US" sz="1800" b="1">
                          <a:latin typeface="宋体" panose="02010600030101010101" pitchFamily="2" charset="-122"/>
                          <a:ea typeface="宋体" panose="02010600030101010101" pitchFamily="2" charset="-122"/>
                          <a:cs typeface="宋体" panose="02010600030101010101" pitchFamily="2" charset="-122"/>
                        </a:rPr>
                        <a:t>时间安排（年/月）</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0703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2023</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2024</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3">
                  <a:txBody>
                    <a:bodyPr/>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2025</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0703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12</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1-4</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5-9</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10-12</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1</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2</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3</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703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方法学习</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AE3F3"/>
                    </a:solid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640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演化博弈模型构建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AE3F3"/>
                    </a:solid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703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数据收集与处理</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AE3F3"/>
                    </a:solid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AE3F3"/>
                    </a:solid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703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仿真分析</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AE3F3"/>
                    </a:solid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703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引入复杂网络</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AE3F3"/>
                    </a:solid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640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结果分析与讨论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AE3F3"/>
                    </a:solid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703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论文撰写及修改</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AE3F3"/>
                    </a:solid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AE3F3"/>
                    </a:solid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AE3F3"/>
                    </a:solid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AE3F3"/>
                    </a:solidFill>
                  </a:tcPr>
                </a:tc>
              </a:tr>
            </a:tbl>
          </a:graphicData>
        </a:graphic>
      </p:graphicFrame>
      <p:sp>
        <p:nvSpPr>
          <p:cNvPr id="5" name="文本框 4"/>
          <p:cNvSpPr txBox="1"/>
          <p:nvPr>
            <p:custDataLst>
              <p:tags r:id="rId2"/>
            </p:custDataLst>
          </p:nvPr>
        </p:nvSpPr>
        <p:spPr>
          <a:xfrm>
            <a:off x="11617325" y="6418580"/>
            <a:ext cx="528955" cy="439420"/>
          </a:xfrm>
          <a:prstGeom prst="rect">
            <a:avLst/>
          </a:prstGeom>
          <a:noFill/>
        </p:spPr>
        <p:txBody>
          <a:bodyPr wrap="square" rtlCol="0">
            <a:noAutofit/>
          </a:bodyPr>
          <a:lstStyle/>
          <a:p>
            <a:r>
              <a:rPr lang="en-US" altLang="zh-CN" sz="2000">
                <a:solidFill>
                  <a:srgbClr val="131B0C"/>
                </a:solidFill>
                <a:latin typeface="Times New Roman" panose="02020603050405020304" pitchFamily="18" charset="0"/>
                <a:cs typeface="Times New Roman" panose="02020603050405020304" pitchFamily="18" charset="0"/>
              </a:rPr>
              <a:t>17</a:t>
            </a:r>
            <a:endParaRPr lang="en-US" altLang="zh-CN" sz="2000">
              <a:solidFill>
                <a:srgbClr val="131B0C"/>
              </a:solidFill>
              <a:latin typeface="Times New Roman" panose="02020603050405020304" pitchFamily="18" charset="0"/>
              <a:cs typeface="Times New Roman" panose="02020603050405020304" pitchFamily="18" charset="0"/>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1" name="图片占位符 10"/>
          <p:cNvPicPr>
            <a:picLocks noChangeAspect="1"/>
          </p:cNvPicPr>
          <p:nvPr/>
        </p:nvPicPr>
        <p:blipFill rotWithShape="1">
          <a:blip r:embed="rId1"/>
          <a:srcRect l="19084" t="8356" r="1467" b="8356"/>
          <a:stretch>
            <a:fillRect/>
          </a:stretch>
        </p:blipFill>
        <p:spPr>
          <a:xfrm>
            <a:off x="0" y="0"/>
            <a:ext cx="7283115" cy="6858000"/>
          </a:xfrm>
          <a:prstGeom prst="rect">
            <a:avLst/>
          </a:prstGeom>
        </p:spPr>
      </p:pic>
      <p:sp>
        <p:nvSpPr>
          <p:cNvPr id="1048720" name="矩形 2"/>
          <p:cNvSpPr/>
          <p:nvPr/>
        </p:nvSpPr>
        <p:spPr>
          <a:xfrm>
            <a:off x="0" y="0"/>
            <a:ext cx="12181840" cy="6858000"/>
          </a:xfrm>
          <a:prstGeom prst="rect">
            <a:avLst/>
          </a:prstGeom>
          <a:gradFill flip="none" rotWithShape="1">
            <a:gsLst>
              <a:gs pos="0">
                <a:schemeClr val="bg1"/>
              </a:gs>
              <a:gs pos="100000">
                <a:schemeClr val="bg1">
                  <a:alpha val="43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21" name="矩形 1"/>
          <p:cNvSpPr/>
          <p:nvPr/>
        </p:nvSpPr>
        <p:spPr>
          <a:xfrm>
            <a:off x="10160" y="-12700"/>
            <a:ext cx="12181840" cy="6870700"/>
          </a:xfrm>
          <a:prstGeom prst="rect">
            <a:avLst/>
          </a:prstGeom>
          <a:gradFill flip="none" rotWithShape="1">
            <a:gsLst>
              <a:gs pos="0">
                <a:schemeClr val="accent5">
                  <a:lumMod val="5000"/>
                  <a:lumOff val="95000"/>
                  <a:alpha val="0"/>
                </a:schemeClr>
              </a:gs>
              <a:gs pos="67000">
                <a:schemeClr val="accent1">
                  <a:lumMod val="20000"/>
                  <a:lumOff val="80000"/>
                </a:schemeClr>
              </a:gs>
              <a:gs pos="99000">
                <a:schemeClr val="accent5">
                  <a:lumMod val="30000"/>
                  <a:lumOff val="70000"/>
                </a:schemeClr>
              </a:gs>
              <a:gs pos="100000">
                <a:schemeClr val="accent5">
                  <a:lumMod val="45000"/>
                  <a:lumOff val="5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1200" cap="none" spc="30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72" name="图片 4"/>
          <p:cNvPicPr>
            <a:picLocks noChangeAspect="1"/>
          </p:cNvPicPr>
          <p:nvPr/>
        </p:nvPicPr>
        <p:blipFill>
          <a:blip r:embed="rId2" cstate="print"/>
          <a:stretch>
            <a:fillRect/>
          </a:stretch>
        </p:blipFill>
        <p:spPr>
          <a:xfrm>
            <a:off x="8106186" y="0"/>
            <a:ext cx="3823147" cy="1292431"/>
          </a:xfrm>
          <a:prstGeom prst="rect">
            <a:avLst/>
          </a:prstGeom>
        </p:spPr>
      </p:pic>
      <p:sp>
        <p:nvSpPr>
          <p:cNvPr id="1048722" name="文本框 7"/>
          <p:cNvSpPr txBox="1"/>
          <p:nvPr/>
        </p:nvSpPr>
        <p:spPr>
          <a:xfrm>
            <a:off x="1842135" y="2748280"/>
            <a:ext cx="8736330" cy="10147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000" b="1" i="0" u="none" strike="noStrike" kern="1200" cap="none" spc="30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rPr>
              <a:t>敬请</a:t>
            </a:r>
            <a:r>
              <a:rPr kumimoji="0" lang="zh-CN" altLang="en-US" sz="6000" b="1" i="0" u="none" strike="noStrike" kern="1200" cap="none" spc="30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rPr>
              <a:t>各位专家批评指正</a:t>
            </a:r>
            <a:endParaRPr kumimoji="0" lang="zh-CN" altLang="en-US" sz="6000" b="1" i="0" u="none" strike="noStrike" kern="1200" cap="none" spc="30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endParaRPr>
          </a:p>
        </p:txBody>
      </p:sp>
      <p:sp>
        <p:nvSpPr>
          <p:cNvPr id="1048726" name="文本框 14"/>
          <p:cNvSpPr txBox="1"/>
          <p:nvPr/>
        </p:nvSpPr>
        <p:spPr>
          <a:xfrm>
            <a:off x="9570720" y="6345283"/>
            <a:ext cx="655828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10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明德厚学   求是创新</a:t>
            </a:r>
            <a:endParaRPr kumimoji="0" lang="zh-CN" altLang="en-US" sz="1800" b="0" i="0" u="none" strike="noStrike" kern="1200" cap="none" spc="10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文本框 1"/>
          <p:cNvSpPr txBox="1"/>
          <p:nvPr>
            <p:custDataLst>
              <p:tags r:id="rId3"/>
            </p:custDataLst>
          </p:nvPr>
        </p:nvSpPr>
        <p:spPr>
          <a:xfrm>
            <a:off x="2998788" y="4016375"/>
            <a:ext cx="6423025" cy="427990"/>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p>
            <a:pPr algn="l" rtl="0" eaLnBrk="1" fontAlgn="auto" latinLnBrk="0" hangingPunct="1">
              <a:lnSpc>
                <a:spcPts val="1800"/>
              </a:lnSpc>
            </a:pPr>
            <a:r>
              <a:rPr lang="zh-CN" altLang="en-US" sz="2400" b="1" kern="100" dirty="0">
                <a:solidFill>
                  <a:srgbClr val="315682"/>
                </a:solidFill>
                <a:latin typeface="微软雅黑" panose="020B0503020204020204" pitchFamily="34" charset="-122"/>
                <a:ea typeface="微软雅黑" panose="020B0503020204020204" pitchFamily="34" charset="-122"/>
                <a:sym typeface="Times New Roman" panose="02020603050405020304"/>
              </a:rPr>
              <a:t>汇报人丨龚宇新</a:t>
            </a:r>
            <a:r>
              <a:rPr lang="en-US" altLang="zh-CN" sz="2400" b="1" kern="100" dirty="0">
                <a:solidFill>
                  <a:srgbClr val="315682"/>
                </a:solidFill>
                <a:latin typeface="微软雅黑" panose="020B0503020204020204" pitchFamily="34" charset="-122"/>
                <a:ea typeface="微软雅黑" panose="020B0503020204020204" pitchFamily="34" charset="-122"/>
                <a:sym typeface="Times New Roman" panose="02020603050405020304"/>
              </a:rPr>
              <a:t>        </a:t>
            </a:r>
            <a:r>
              <a:rPr lang="zh-CN" altLang="en-US" sz="2400" b="1" kern="100" dirty="0">
                <a:solidFill>
                  <a:srgbClr val="315682"/>
                </a:solidFill>
                <a:latin typeface="微软雅黑" panose="020B0503020204020204" pitchFamily="34" charset="-122"/>
                <a:ea typeface="微软雅黑" panose="020B0503020204020204" pitchFamily="34" charset="-122"/>
                <a:sym typeface="Times New Roman" panose="02020603050405020304"/>
              </a:rPr>
              <a:t>时间丨</a:t>
            </a:r>
            <a:r>
              <a:rPr lang="en-US" altLang="zh-CN" sz="2400" b="1" kern="100" dirty="0">
                <a:solidFill>
                  <a:srgbClr val="315682"/>
                </a:solidFill>
                <a:latin typeface="微软雅黑" panose="020B0503020204020204" pitchFamily="34" charset="-122"/>
                <a:ea typeface="微软雅黑" panose="020B0503020204020204" pitchFamily="34" charset="-122"/>
                <a:sym typeface="Times New Roman" panose="02020603050405020304"/>
              </a:rPr>
              <a:t>2023</a:t>
            </a:r>
            <a:r>
              <a:rPr lang="zh-CN" altLang="en-US" sz="2400" b="1" kern="100" dirty="0">
                <a:solidFill>
                  <a:srgbClr val="315682"/>
                </a:solidFill>
                <a:latin typeface="微软雅黑" panose="020B0503020204020204" pitchFamily="34" charset="-122"/>
                <a:ea typeface="微软雅黑" panose="020B0503020204020204" pitchFamily="34" charset="-122"/>
                <a:sym typeface="Times New Roman" panose="02020603050405020304"/>
              </a:rPr>
              <a:t>年</a:t>
            </a:r>
            <a:r>
              <a:rPr lang="en-US" altLang="zh-CN" sz="2400" b="1" kern="100" dirty="0">
                <a:solidFill>
                  <a:srgbClr val="315682"/>
                </a:solidFill>
                <a:latin typeface="微软雅黑" panose="020B0503020204020204" pitchFamily="34" charset="-122"/>
                <a:ea typeface="微软雅黑" panose="020B0503020204020204" pitchFamily="34" charset="-122"/>
                <a:sym typeface="Times New Roman" panose="02020603050405020304"/>
              </a:rPr>
              <a:t>12</a:t>
            </a:r>
            <a:r>
              <a:rPr lang="zh-CN" altLang="en-US" sz="2400" b="1" kern="100" dirty="0">
                <a:solidFill>
                  <a:srgbClr val="315682"/>
                </a:solidFill>
                <a:latin typeface="微软雅黑" panose="020B0503020204020204" pitchFamily="34" charset="-122"/>
                <a:ea typeface="微软雅黑" panose="020B0503020204020204" pitchFamily="34" charset="-122"/>
                <a:sym typeface="Times New Roman" panose="02020603050405020304"/>
              </a:rPr>
              <a:t>月</a:t>
            </a:r>
            <a:r>
              <a:rPr lang="en-US" altLang="zh-CN" sz="2400" b="1" kern="100" dirty="0">
                <a:solidFill>
                  <a:srgbClr val="315682"/>
                </a:solidFill>
                <a:latin typeface="微软雅黑" panose="020B0503020204020204" pitchFamily="34" charset="-122"/>
                <a:ea typeface="微软雅黑" panose="020B0503020204020204" pitchFamily="34" charset="-122"/>
                <a:sym typeface="Times New Roman" panose="02020603050405020304"/>
              </a:rPr>
              <a:t>04</a:t>
            </a:r>
            <a:r>
              <a:rPr lang="zh-CN" altLang="en-US" sz="2400" b="1" kern="100" dirty="0">
                <a:solidFill>
                  <a:srgbClr val="315682"/>
                </a:solidFill>
                <a:latin typeface="微软雅黑" panose="020B0503020204020204" pitchFamily="34" charset="-122"/>
                <a:ea typeface="微软雅黑" panose="020B0503020204020204" pitchFamily="34" charset="-122"/>
                <a:sym typeface="Times New Roman" panose="02020603050405020304"/>
              </a:rPr>
              <a:t>日</a:t>
            </a:r>
            <a:endParaRPr lang="zh-CN" altLang="en-US" sz="2400" b="1" kern="100" dirty="0">
              <a:solidFill>
                <a:srgbClr val="315682"/>
              </a:solidFill>
              <a:latin typeface="微软雅黑" panose="020B0503020204020204" pitchFamily="34" charset="-122"/>
              <a:ea typeface="微软雅黑" panose="020B0503020204020204" pitchFamily="34" charset="-122"/>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2"/>
          <p:cNvPicPr>
            <a:picLocks noChangeAspect="1"/>
          </p:cNvPicPr>
          <p:nvPr>
            <p:custDataLst>
              <p:tags r:id="rId1"/>
            </p:custDataLst>
          </p:nvPr>
        </p:nvPicPr>
        <p:blipFill rotWithShape="1">
          <a:blip r:embed="rId2"/>
          <a:srcRect l="53884" t="41510" r="-53884" b="273"/>
          <a:stretch>
            <a:fillRect/>
          </a:stretch>
        </p:blipFill>
        <p:spPr>
          <a:xfrm>
            <a:off x="-13575" y="-8248"/>
            <a:ext cx="10345750" cy="6018974"/>
          </a:xfrm>
          <a:prstGeom prst="rect">
            <a:avLst/>
          </a:prstGeom>
        </p:spPr>
      </p:pic>
      <p:sp>
        <p:nvSpPr>
          <p:cNvPr id="1048594" name="文本框 6"/>
          <p:cNvSpPr txBox="1">
            <a:spLocks noChangeArrowheads="1"/>
          </p:cNvSpPr>
          <p:nvPr/>
        </p:nvSpPr>
        <p:spPr bwMode="auto">
          <a:xfrm>
            <a:off x="6830207" y="1200234"/>
            <a:ext cx="1605280" cy="521970"/>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pPr>
            <a:r>
              <a:rPr lang="zh-CN" altLang="en-US" sz="2800" b="1" dirty="0">
                <a:solidFill>
                  <a:srgbClr val="345780"/>
                </a:solidFill>
                <a:latin typeface="微软雅黑" panose="020B0503020204020204" pitchFamily="34" charset="-122"/>
                <a:ea typeface="微软雅黑" panose="020B0503020204020204" pitchFamily="34" charset="-122"/>
              </a:rPr>
              <a:t>立项依据</a:t>
            </a:r>
            <a:endParaRPr lang="zh-CN" altLang="en-US" sz="2800" b="1" dirty="0">
              <a:solidFill>
                <a:srgbClr val="345780"/>
              </a:solidFill>
              <a:latin typeface="微软雅黑" panose="020B0503020204020204" pitchFamily="34" charset="-122"/>
              <a:ea typeface="微软雅黑" panose="020B0503020204020204" pitchFamily="34" charset="-122"/>
            </a:endParaRPr>
          </a:p>
        </p:txBody>
      </p:sp>
      <p:sp>
        <p:nvSpPr>
          <p:cNvPr id="1048596" name="文本框 6"/>
          <p:cNvSpPr txBox="1">
            <a:spLocks noChangeArrowheads="1"/>
          </p:cNvSpPr>
          <p:nvPr/>
        </p:nvSpPr>
        <p:spPr bwMode="auto">
          <a:xfrm>
            <a:off x="6830208" y="2486024"/>
            <a:ext cx="2672080" cy="521970"/>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pPr>
            <a:r>
              <a:rPr lang="zh-CN" altLang="en-US" sz="2800" b="1" dirty="0">
                <a:solidFill>
                  <a:srgbClr val="345780"/>
                </a:solidFill>
                <a:latin typeface="微软雅黑" panose="020B0503020204020204" pitchFamily="34" charset="-122"/>
                <a:ea typeface="微软雅黑" panose="020B0503020204020204" pitchFamily="34" charset="-122"/>
              </a:rPr>
              <a:t>研究目标与内容</a:t>
            </a:r>
            <a:endParaRPr lang="zh-CN" altLang="en-US" sz="2800" b="1" dirty="0">
              <a:solidFill>
                <a:srgbClr val="345780"/>
              </a:solidFill>
              <a:latin typeface="微软雅黑" panose="020B0503020204020204" pitchFamily="34" charset="-122"/>
              <a:ea typeface="微软雅黑" panose="020B0503020204020204" pitchFamily="34" charset="-122"/>
            </a:endParaRPr>
          </a:p>
        </p:txBody>
      </p:sp>
      <p:sp>
        <p:nvSpPr>
          <p:cNvPr id="1048598" name="文本框 6"/>
          <p:cNvSpPr txBox="1">
            <a:spLocks noChangeArrowheads="1"/>
          </p:cNvSpPr>
          <p:nvPr/>
        </p:nvSpPr>
        <p:spPr bwMode="auto">
          <a:xfrm>
            <a:off x="6830208" y="3808625"/>
            <a:ext cx="1605280" cy="521970"/>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pPr>
            <a:r>
              <a:rPr lang="zh-CN" altLang="en-US" sz="2800" b="1" dirty="0">
                <a:solidFill>
                  <a:srgbClr val="345780"/>
                </a:solidFill>
                <a:latin typeface="微软雅黑" panose="020B0503020204020204" pitchFamily="34" charset="-122"/>
                <a:ea typeface="微软雅黑" panose="020B0503020204020204" pitchFamily="34" charset="-122"/>
              </a:rPr>
              <a:t>研究方案</a:t>
            </a:r>
            <a:endParaRPr lang="zh-CN" altLang="en-US" sz="2800" b="1" dirty="0">
              <a:solidFill>
                <a:srgbClr val="345780"/>
              </a:solidFill>
              <a:latin typeface="微软雅黑" panose="020B0503020204020204" pitchFamily="34" charset="-122"/>
              <a:ea typeface="微软雅黑" panose="020B0503020204020204" pitchFamily="34" charset="-122"/>
            </a:endParaRPr>
          </a:p>
        </p:txBody>
      </p:sp>
      <p:sp>
        <p:nvSpPr>
          <p:cNvPr id="1048600" name="文本框 6"/>
          <p:cNvSpPr txBox="1">
            <a:spLocks noChangeArrowheads="1"/>
          </p:cNvSpPr>
          <p:nvPr/>
        </p:nvSpPr>
        <p:spPr bwMode="auto">
          <a:xfrm>
            <a:off x="6830207" y="5152140"/>
            <a:ext cx="1249680" cy="521970"/>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pPr>
            <a:r>
              <a:rPr lang="zh-CN" altLang="en-US" sz="2800" b="1" dirty="0">
                <a:solidFill>
                  <a:srgbClr val="345780"/>
                </a:solidFill>
                <a:latin typeface="微软雅黑" panose="020B0503020204020204" pitchFamily="34" charset="-122"/>
                <a:ea typeface="微软雅黑" panose="020B0503020204020204" pitchFamily="34" charset="-122"/>
              </a:rPr>
              <a:t>创新点</a:t>
            </a:r>
            <a:endParaRPr lang="zh-CN" altLang="en-US" sz="2800" b="1" dirty="0">
              <a:solidFill>
                <a:srgbClr val="345780"/>
              </a:solidFill>
              <a:latin typeface="微软雅黑" panose="020B0503020204020204" pitchFamily="34" charset="-122"/>
              <a:ea typeface="微软雅黑" panose="020B0503020204020204" pitchFamily="34" charset="-122"/>
            </a:endParaRPr>
          </a:p>
        </p:txBody>
      </p:sp>
      <p:grpSp>
        <p:nvGrpSpPr>
          <p:cNvPr id="33" name="组合 9"/>
          <p:cNvGrpSpPr/>
          <p:nvPr/>
        </p:nvGrpSpPr>
        <p:grpSpPr>
          <a:xfrm>
            <a:off x="6132765" y="1139093"/>
            <a:ext cx="651631" cy="644252"/>
            <a:chOff x="5316408" y="1023858"/>
            <a:chExt cx="488723" cy="483189"/>
          </a:xfrm>
        </p:grpSpPr>
        <p:sp>
          <p:nvSpPr>
            <p:cNvPr id="1048602" name="椭圆 10"/>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85A299"/>
                </a:solidFill>
                <a:latin typeface="Times New Roman" panose="02020603050405020304" pitchFamily="18" charset="0"/>
                <a:cs typeface="Times New Roman" panose="02020603050405020304" pitchFamily="18" charset="0"/>
              </a:endParaRPr>
            </a:p>
          </p:txBody>
        </p:sp>
        <p:sp>
          <p:nvSpPr>
            <p:cNvPr id="1048603" name="矩形 11"/>
            <p:cNvSpPr/>
            <p:nvPr/>
          </p:nvSpPr>
          <p:spPr bwMode="auto">
            <a:xfrm>
              <a:off x="5363171" y="1034619"/>
              <a:ext cx="441960" cy="437674"/>
            </a:xfrm>
            <a:prstGeom prst="rect">
              <a:avLst/>
            </a:prstGeom>
            <a:noFill/>
            <a:ln>
              <a:noFill/>
            </a:ln>
          </p:spPr>
          <p:txBody>
            <a:bodyPr wrap="none">
              <a:spAutoFit/>
            </a:bodyPr>
            <a:lstStyle/>
            <a:p>
              <a:pPr algn="ctr"/>
              <a:r>
                <a:rPr lang="en-US" altLang="zh-CN" sz="3200" b="1" kern="1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01</a:t>
              </a:r>
              <a:endParaRPr lang="en-US" altLang="zh-CN" sz="3200" b="1" kern="1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4" name="组合 12"/>
          <p:cNvGrpSpPr/>
          <p:nvPr/>
        </p:nvGrpSpPr>
        <p:grpSpPr>
          <a:xfrm>
            <a:off x="6161263" y="2424883"/>
            <a:ext cx="651631" cy="644252"/>
            <a:chOff x="5316408" y="1023858"/>
            <a:chExt cx="488723" cy="483189"/>
          </a:xfrm>
        </p:grpSpPr>
        <p:sp>
          <p:nvSpPr>
            <p:cNvPr id="1048604" name="椭圆 13"/>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85A299"/>
                </a:solidFill>
                <a:latin typeface="Times New Roman" panose="02020603050405020304" pitchFamily="18" charset="0"/>
                <a:cs typeface="Times New Roman" panose="02020603050405020304" pitchFamily="18" charset="0"/>
              </a:endParaRPr>
            </a:p>
          </p:txBody>
        </p:sp>
        <p:sp>
          <p:nvSpPr>
            <p:cNvPr id="1048605" name="矩形 14"/>
            <p:cNvSpPr/>
            <p:nvPr/>
          </p:nvSpPr>
          <p:spPr bwMode="auto">
            <a:xfrm>
              <a:off x="5363171" y="1034619"/>
              <a:ext cx="441960" cy="437674"/>
            </a:xfrm>
            <a:prstGeom prst="rect">
              <a:avLst/>
            </a:prstGeom>
            <a:noFill/>
            <a:ln>
              <a:noFill/>
            </a:ln>
          </p:spPr>
          <p:txBody>
            <a:bodyPr wrap="none">
              <a:spAutoFit/>
            </a:bodyPr>
            <a:lstStyle/>
            <a:p>
              <a:pPr algn="ctr"/>
              <a:r>
                <a:rPr lang="en-US" altLang="zh-CN" sz="3200" b="1" kern="1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02</a:t>
              </a:r>
              <a:endParaRPr lang="en-US" altLang="zh-CN" sz="3200" b="1" kern="1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5" name="组合 15"/>
          <p:cNvGrpSpPr/>
          <p:nvPr/>
        </p:nvGrpSpPr>
        <p:grpSpPr>
          <a:xfrm>
            <a:off x="6157005" y="3747484"/>
            <a:ext cx="651631" cy="644252"/>
            <a:chOff x="5316408" y="1023858"/>
            <a:chExt cx="488723" cy="483189"/>
          </a:xfrm>
        </p:grpSpPr>
        <p:sp>
          <p:nvSpPr>
            <p:cNvPr id="1048606" name="椭圆 16"/>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85A299"/>
                </a:solidFill>
                <a:latin typeface="Times New Roman" panose="02020603050405020304" pitchFamily="18" charset="0"/>
                <a:cs typeface="Times New Roman" panose="02020603050405020304" pitchFamily="18" charset="0"/>
              </a:endParaRPr>
            </a:p>
          </p:txBody>
        </p:sp>
        <p:sp>
          <p:nvSpPr>
            <p:cNvPr id="1048607" name="矩形 17"/>
            <p:cNvSpPr/>
            <p:nvPr/>
          </p:nvSpPr>
          <p:spPr bwMode="auto">
            <a:xfrm>
              <a:off x="5363171" y="1034619"/>
              <a:ext cx="441960" cy="437674"/>
            </a:xfrm>
            <a:prstGeom prst="rect">
              <a:avLst/>
            </a:prstGeom>
            <a:noFill/>
            <a:ln>
              <a:noFill/>
            </a:ln>
          </p:spPr>
          <p:txBody>
            <a:bodyPr wrap="none">
              <a:spAutoFit/>
            </a:bodyPr>
            <a:lstStyle/>
            <a:p>
              <a:pPr algn="ctr"/>
              <a:r>
                <a:rPr lang="en-US" altLang="zh-CN" sz="3200" b="1" kern="1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03</a:t>
              </a:r>
              <a:endParaRPr lang="en-US" altLang="zh-CN" sz="3200" b="1" kern="1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6" name="组合 18"/>
          <p:cNvGrpSpPr/>
          <p:nvPr/>
        </p:nvGrpSpPr>
        <p:grpSpPr>
          <a:xfrm>
            <a:off x="6193956" y="5090999"/>
            <a:ext cx="651631" cy="644252"/>
            <a:chOff x="5316408" y="1023858"/>
            <a:chExt cx="488723" cy="483189"/>
          </a:xfrm>
        </p:grpSpPr>
        <p:sp>
          <p:nvSpPr>
            <p:cNvPr id="1048608" name="椭圆 19"/>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rgbClr val="85A299"/>
                </a:solidFill>
                <a:latin typeface="Times New Roman" panose="02020603050405020304" pitchFamily="18" charset="0"/>
                <a:cs typeface="Times New Roman" panose="02020603050405020304" pitchFamily="18" charset="0"/>
              </a:endParaRPr>
            </a:p>
          </p:txBody>
        </p:sp>
        <p:sp>
          <p:nvSpPr>
            <p:cNvPr id="1048609" name="矩形 20"/>
            <p:cNvSpPr/>
            <p:nvPr/>
          </p:nvSpPr>
          <p:spPr bwMode="auto">
            <a:xfrm>
              <a:off x="5363171" y="1034619"/>
              <a:ext cx="441960" cy="437674"/>
            </a:xfrm>
            <a:prstGeom prst="rect">
              <a:avLst/>
            </a:prstGeom>
            <a:noFill/>
            <a:ln>
              <a:noFill/>
            </a:ln>
          </p:spPr>
          <p:txBody>
            <a:bodyPr wrap="none">
              <a:spAutoFit/>
            </a:bodyPr>
            <a:lstStyle/>
            <a:p>
              <a:pPr algn="ctr"/>
              <a:r>
                <a:rPr lang="en-US" altLang="zh-CN" sz="3200" b="1" kern="1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04</a:t>
              </a:r>
              <a:endParaRPr lang="en-US" altLang="zh-CN" sz="3200" b="1" kern="1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048610" name="标题 1"/>
          <p:cNvSpPr txBox="1"/>
          <p:nvPr/>
        </p:nvSpPr>
        <p:spPr>
          <a:xfrm>
            <a:off x="937790" y="814563"/>
            <a:ext cx="2893102" cy="1479029"/>
          </a:xfrm>
          <a:prstGeom prst="rect">
            <a:avLst/>
          </a:prstGeom>
        </p:spPr>
        <p:txBody>
          <a:bodyPr vert="horz" lIns="91440" tIns="45720" rIns="91440" bIns="45720" rtlCol="0" anchor="ctr">
            <a:noAutofit/>
          </a:bodyPr>
          <a:lstStyle>
            <a:lvl1pPr algn="dist" defTabSz="914400" rtl="0" eaLnBrk="1" latinLnBrk="0" hangingPunct="1">
              <a:lnSpc>
                <a:spcPct val="90000"/>
              </a:lnSpc>
              <a:spcBef>
                <a:spcPct val="0"/>
              </a:spcBef>
              <a:buNone/>
              <a:defRPr sz="6600" kern="1200">
                <a:solidFill>
                  <a:schemeClr val="accent1"/>
                </a:solidFill>
                <a:latin typeface="思源宋体 CN Heavy" panose="02020900000000000000" pitchFamily="18" charset="-122"/>
                <a:ea typeface="思源宋体 CN Heavy" panose="02020900000000000000" pitchFamily="18" charset="-122"/>
                <a:cs typeface="+mj-cs"/>
              </a:defRPr>
            </a:lvl1pPr>
          </a:lstStyle>
          <a:p>
            <a:pPr algn="just"/>
            <a:r>
              <a:rPr lang="zh-CN" altLang="en-US" dirty="0">
                <a:solidFill>
                  <a:srgbClr val="3F6188"/>
                </a:solidFill>
                <a:latin typeface="Arial" panose="020B0604020202020204" pitchFamily="34" charset="0"/>
                <a:ea typeface="微软雅黑" panose="020B0503020204020204" pitchFamily="34" charset="-122"/>
                <a:sym typeface="Arial" panose="020B0604020202020204" pitchFamily="34" charset="0"/>
              </a:rPr>
              <a:t>目  录</a:t>
            </a:r>
            <a:endParaRPr lang="zh-CN" altLang="en-US" dirty="0">
              <a:solidFill>
                <a:srgbClr val="3F6188"/>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11" name="文本占位符 2"/>
          <p:cNvSpPr txBox="1"/>
          <p:nvPr/>
        </p:nvSpPr>
        <p:spPr>
          <a:xfrm>
            <a:off x="-33464" y="1786991"/>
            <a:ext cx="4140200" cy="1479550"/>
          </a:xfrm>
          <a:prstGeom prst="rect">
            <a:avLst/>
          </a:prstGeom>
        </p:spPr>
        <p:txBody>
          <a:bodyPr vert="horz" lIns="91440" tIns="45720" rIns="91440" bIns="45720" rtlCol="0" anchor="ctr">
            <a:noAutofit/>
          </a:bodyPr>
          <a:lstStyle>
            <a:lvl1pPr marL="0" indent="0" algn="dist" defTabSz="914400" rtl="0" eaLnBrk="1" latinLnBrk="0" hangingPunct="1">
              <a:lnSpc>
                <a:spcPct val="90000"/>
              </a:lnSpc>
              <a:spcBef>
                <a:spcPts val="1000"/>
              </a:spcBef>
              <a:buFontTx/>
              <a:buNone/>
              <a:defRPr lang="zh-CN" altLang="en-US" sz="4800" kern="1200" smtClean="0">
                <a:solidFill>
                  <a:schemeClr val="accent1"/>
                </a:solidFill>
                <a:latin typeface="+mj-lt"/>
                <a:ea typeface="+mj-ea"/>
                <a:cs typeface="+mj-cs"/>
              </a:defRPr>
            </a:lvl1pPr>
            <a:lvl2pPr marL="457200" indent="0" algn="l" defTabSz="914400" rtl="0" eaLnBrk="1" latinLnBrk="0" hangingPunct="1">
              <a:lnSpc>
                <a:spcPct val="90000"/>
              </a:lnSpc>
              <a:spcBef>
                <a:spcPts val="500"/>
              </a:spcBef>
              <a:buFontTx/>
              <a:buNone/>
              <a:defRPr lang="zh-CN" altLang="en-US" sz="1800" kern="1200" smtClean="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lang="zh-CN" altLang="en-US" sz="1800" kern="1200" smtClean="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lang="zh-CN" altLang="en-US" sz="1800" kern="1200" smtClean="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3600" dirty="0">
                <a:solidFill>
                  <a:srgbClr val="3F6188"/>
                </a:solidFill>
                <a:latin typeface="Arial" panose="020B0604020202020204" pitchFamily="34" charset="0"/>
                <a:ea typeface="微软雅黑" panose="020B0503020204020204" pitchFamily="34" charset="-122"/>
                <a:sym typeface="Arial" panose="020B0604020202020204" pitchFamily="34" charset="0"/>
              </a:rPr>
              <a:t>contents</a:t>
            </a:r>
            <a:endParaRPr lang="en-US" sz="3600" dirty="0">
              <a:solidFill>
                <a:srgbClr val="3F6188"/>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097157" name="图片 33"/>
          <p:cNvPicPr>
            <a:picLocks noChangeAspect="1"/>
          </p:cNvPicPr>
          <p:nvPr/>
        </p:nvPicPr>
        <p:blipFill>
          <a:blip r:embed="rId3" cstate="print"/>
          <a:stretch>
            <a:fillRect/>
          </a:stretch>
        </p:blipFill>
        <p:spPr>
          <a:xfrm>
            <a:off x="10040941" y="14472"/>
            <a:ext cx="2059340" cy="696169"/>
          </a:xfrm>
          <a:prstGeom prst="rect">
            <a:avLst/>
          </a:prstGeom>
        </p:spPr>
      </p:pic>
      <p:sp>
        <p:nvSpPr>
          <p:cNvPr id="3" name="文本框 2"/>
          <p:cNvSpPr txBox="1"/>
          <p:nvPr>
            <p:custDataLst>
              <p:tags r:id="rId4"/>
            </p:custDataLst>
          </p:nvPr>
        </p:nvSpPr>
        <p:spPr>
          <a:xfrm>
            <a:off x="11807190" y="6418580"/>
            <a:ext cx="339090" cy="439420"/>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2</a:t>
            </a:r>
            <a:endParaRPr lang="en-US" altLang="zh-CN"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620395" y="1159510"/>
            <a:ext cx="10997565" cy="4612640"/>
          </a:xfrm>
          <a:prstGeom prst="roundRect">
            <a:avLst>
              <a:gd name="adj" fmla="val 4304"/>
            </a:avLst>
          </a:prstGeom>
          <a:solidFill>
            <a:srgbClr val="DAE3F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10565" y="419735"/>
            <a:ext cx="9487535" cy="52197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800" b="1">
                <a:solidFill>
                  <a:srgbClr val="30557F"/>
                </a:solidFill>
                <a:latin typeface="微软雅黑" panose="020B0503020204020204" pitchFamily="34" charset="-122"/>
                <a:ea typeface="微软雅黑" panose="020B0503020204020204" pitchFamily="34" charset="-122"/>
              </a:rPr>
              <a:t>1.1 </a:t>
            </a:r>
            <a:r>
              <a:rPr lang="zh-CN" altLang="en-US" sz="2800" b="1">
                <a:solidFill>
                  <a:srgbClr val="30557F"/>
                </a:solidFill>
                <a:latin typeface="微软雅黑" panose="020B0503020204020204" pitchFamily="34" charset="-122"/>
                <a:ea typeface="微软雅黑" panose="020B0503020204020204" pitchFamily="34" charset="-122"/>
              </a:rPr>
              <a:t>研究背景</a:t>
            </a:r>
            <a:endParaRPr lang="zh-CN" altLang="en-US" sz="2800" b="1">
              <a:solidFill>
                <a:srgbClr val="30557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01395" y="1351280"/>
            <a:ext cx="10616565" cy="1476375"/>
          </a:xfrm>
          <a:prstGeom prst="rect">
            <a:avLst/>
          </a:prstGeom>
          <a:noFill/>
        </p:spPr>
        <p:txBody>
          <a:bodyPr wrap="square" rtlCol="0">
            <a:spAutoFit/>
          </a:bodyPr>
          <a:p>
            <a:pPr marL="285750" indent="-285750" fontAlgn="auto">
              <a:lnSpc>
                <a:spcPct val="150000"/>
              </a:lnSpc>
              <a:buFont typeface="Wingdings" panose="05000000000000000000" charset="0"/>
              <a:buChar char="l"/>
            </a:pPr>
            <a:r>
              <a:rPr lang="zh-CN" altLang="en-US" sz="2400" b="1">
                <a:solidFill>
                  <a:srgbClr val="131B0C"/>
                </a:solidFill>
              </a:rPr>
              <a:t>在线健康社区成为人们获取和共享健康知识的</a:t>
            </a:r>
            <a:r>
              <a:rPr lang="zh-CN" altLang="en-US" sz="2400" b="1">
                <a:solidFill>
                  <a:srgbClr val="131B0C"/>
                </a:solidFill>
              </a:rPr>
              <a:t>重要渠道</a:t>
            </a:r>
            <a:endParaRPr lang="zh-CN" altLang="en-US" sz="2400" b="1">
              <a:solidFill>
                <a:srgbClr val="131B0C"/>
              </a:solidFill>
            </a:endParaRPr>
          </a:p>
          <a:p>
            <a:pPr indent="0" fontAlgn="auto">
              <a:lnSpc>
                <a:spcPct val="150000"/>
              </a:lnSpc>
              <a:buNone/>
            </a:pPr>
            <a:r>
              <a:rPr lang="zh-CN" altLang="en-US">
                <a:solidFill>
                  <a:srgbClr val="131B0C"/>
                </a:solidFill>
              </a:rPr>
              <a:t>在线健康社区作为“互联网+健康医疗”战略下的新型医疗服务平台，有益于缓解医疗健康资源总量有限、分布不均衡等现实问题。</a:t>
            </a:r>
            <a:endParaRPr lang="zh-CN" altLang="en-US">
              <a:solidFill>
                <a:srgbClr val="131B0C"/>
              </a:solidFill>
            </a:endParaRPr>
          </a:p>
        </p:txBody>
      </p:sp>
      <p:sp>
        <p:nvSpPr>
          <p:cNvPr id="5" name="文本框 4"/>
          <p:cNvSpPr txBox="1"/>
          <p:nvPr>
            <p:custDataLst>
              <p:tags r:id="rId1"/>
            </p:custDataLst>
          </p:nvPr>
        </p:nvSpPr>
        <p:spPr>
          <a:xfrm>
            <a:off x="1002665" y="2846070"/>
            <a:ext cx="10616565" cy="1476375"/>
          </a:xfrm>
          <a:prstGeom prst="rect">
            <a:avLst/>
          </a:prstGeom>
          <a:noFill/>
        </p:spPr>
        <p:txBody>
          <a:bodyPr wrap="square" rtlCol="0">
            <a:spAutoFit/>
          </a:bodyPr>
          <a:p>
            <a:pPr marL="285750" indent="-285750" fontAlgn="auto">
              <a:lnSpc>
                <a:spcPct val="150000"/>
              </a:lnSpc>
              <a:buFont typeface="Wingdings" panose="05000000000000000000" charset="0"/>
              <a:buChar char="l"/>
            </a:pPr>
            <a:r>
              <a:rPr lang="zh-CN" altLang="en-US" sz="2400" b="1">
                <a:solidFill>
                  <a:srgbClr val="131B0C"/>
                </a:solidFill>
                <a:sym typeface="+mn-ea"/>
              </a:rPr>
              <a:t>大多</a:t>
            </a:r>
            <a:r>
              <a:rPr lang="zh-CN" altLang="en-US" sz="2400" b="1">
                <a:solidFill>
                  <a:srgbClr val="131B0C"/>
                </a:solidFill>
              </a:rPr>
              <a:t>用户是消极参与者，知识隐藏现象普遍存在</a:t>
            </a:r>
            <a:endParaRPr lang="zh-CN" altLang="en-US" sz="2400" b="1">
              <a:solidFill>
                <a:srgbClr val="131B0C"/>
              </a:solidFill>
            </a:endParaRPr>
          </a:p>
          <a:p>
            <a:pPr indent="0" fontAlgn="auto">
              <a:lnSpc>
                <a:spcPct val="150000"/>
              </a:lnSpc>
              <a:buNone/>
            </a:pPr>
            <a:r>
              <a:rPr lang="zh-CN" altLang="en-US" kern="100">
                <a:solidFill>
                  <a:srgbClr val="131B0C"/>
                </a:solidFill>
                <a:latin typeface="Times New Roman" panose="02020603050405020304" pitchFamily="18" charset="0"/>
                <a:ea typeface="微软雅黑" panose="020B0503020204020204" pitchFamily="34" charset="-122"/>
                <a:cs typeface="Times New Roman" panose="02020603050405020304" pitchFamily="18" charset="0"/>
                <a:sym typeface="+mn-ea"/>
              </a:rPr>
              <a:t>“90-9-1”的经典格局，健康知识具有敏感、复杂的特点，多数用户更倾向于隐藏健康知识以规避共享过程中的成本。</a:t>
            </a:r>
            <a:endParaRPr lang="zh-CN" altLang="en-US" kern="100">
              <a:solidFill>
                <a:srgbClr val="131B0C"/>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9" name="文本框 8"/>
          <p:cNvSpPr txBox="1"/>
          <p:nvPr>
            <p:custDataLst>
              <p:tags r:id="rId2"/>
            </p:custDataLst>
          </p:nvPr>
        </p:nvSpPr>
        <p:spPr>
          <a:xfrm>
            <a:off x="1003300" y="4340860"/>
            <a:ext cx="10616565" cy="1060450"/>
          </a:xfrm>
          <a:prstGeom prst="rect">
            <a:avLst/>
          </a:prstGeom>
          <a:noFill/>
        </p:spPr>
        <p:txBody>
          <a:bodyPr wrap="square" rtlCol="0">
            <a:spAutoFit/>
          </a:bodyPr>
          <a:p>
            <a:pPr marL="285750" indent="-285750" fontAlgn="auto">
              <a:lnSpc>
                <a:spcPct val="150000"/>
              </a:lnSpc>
              <a:buFont typeface="Wingdings" panose="05000000000000000000" charset="0"/>
              <a:buChar char="l"/>
            </a:pPr>
            <a:r>
              <a:rPr lang="zh-CN" altLang="en-US" sz="2400" b="1">
                <a:solidFill>
                  <a:srgbClr val="131B0C"/>
                </a:solidFill>
              </a:rPr>
              <a:t>有必要探究在线健康社区用户知识共享与隐藏行为的</a:t>
            </a:r>
            <a:r>
              <a:rPr lang="zh-CN" altLang="en-US" sz="2400" b="1">
                <a:solidFill>
                  <a:srgbClr val="131B0C"/>
                </a:solidFill>
              </a:rPr>
              <a:t>演化规律</a:t>
            </a:r>
            <a:endParaRPr lang="zh-CN" altLang="en-US" sz="2400" b="1">
              <a:solidFill>
                <a:srgbClr val="131B0C"/>
              </a:solidFill>
            </a:endParaRPr>
          </a:p>
          <a:p>
            <a:pPr indent="0" fontAlgn="auto">
              <a:lnSpc>
                <a:spcPct val="150000"/>
              </a:lnSpc>
              <a:buNone/>
            </a:pPr>
            <a:r>
              <a:rPr lang="en-US" altLang="zh-CN" kern="100">
                <a:solidFill>
                  <a:srgbClr val="131B0C"/>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kern="100">
                <a:solidFill>
                  <a:srgbClr val="131B0C"/>
                </a:solidFill>
                <a:latin typeface="Times New Roman" panose="02020603050405020304" pitchFamily="18" charset="0"/>
                <a:ea typeface="微软雅黑" panose="020B0503020204020204" pitchFamily="34" charset="-122"/>
                <a:cs typeface="Times New Roman" panose="02020603050405020304" pitchFamily="18" charset="0"/>
                <a:sym typeface="+mn-ea"/>
              </a:rPr>
              <a:t>促进用户的健康知识共享、社区的持续繁荣与</a:t>
            </a:r>
            <a:r>
              <a:rPr lang="zh-CN" altLang="en-US" kern="100">
                <a:solidFill>
                  <a:srgbClr val="131B0C"/>
                </a:solidFill>
                <a:latin typeface="Times New Roman" panose="02020603050405020304" pitchFamily="18" charset="0"/>
                <a:ea typeface="微软雅黑" panose="020B0503020204020204" pitchFamily="34" charset="-122"/>
                <a:cs typeface="Times New Roman" panose="02020603050405020304" pitchFamily="18" charset="0"/>
                <a:sym typeface="+mn-ea"/>
              </a:rPr>
              <a:t>发展。</a:t>
            </a:r>
            <a:endParaRPr lang="zh-CN" altLang="en-US" kern="100">
              <a:solidFill>
                <a:srgbClr val="131B0C"/>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37" name="矩形 36"/>
          <p:cNvSpPr/>
          <p:nvPr>
            <p:custDataLst>
              <p:tags r:id="rId3"/>
            </p:custDataLst>
          </p:nvPr>
        </p:nvSpPr>
        <p:spPr>
          <a:xfrm>
            <a:off x="-4" y="6274669"/>
            <a:ext cx="12192000" cy="5833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38" name="直接连接符 37"/>
          <p:cNvCxnSpPr/>
          <p:nvPr>
            <p:custDataLst>
              <p:tags r:id="rId4"/>
            </p:custDataLst>
          </p:nvPr>
        </p:nvCxnSpPr>
        <p:spPr>
          <a:xfrm>
            <a:off x="3044975"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39" name="直接连接符 38"/>
          <p:cNvCxnSpPr/>
          <p:nvPr>
            <p:custDataLst>
              <p:tags r:id="rId5"/>
            </p:custDataLst>
          </p:nvPr>
        </p:nvCxnSpPr>
        <p:spPr>
          <a:xfrm>
            <a:off x="6869203"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41" name="直接连接符 40"/>
          <p:cNvCxnSpPr/>
          <p:nvPr>
            <p:custDataLst>
              <p:tags r:id="rId6"/>
            </p:custDataLst>
          </p:nvPr>
        </p:nvCxnSpPr>
        <p:spPr>
          <a:xfrm>
            <a:off x="8781317"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sp>
        <p:nvSpPr>
          <p:cNvPr id="42" name="文本框 41"/>
          <p:cNvSpPr txBox="1"/>
          <p:nvPr>
            <p:custDataLst>
              <p:tags r:id="rId7"/>
            </p:custDataLst>
          </p:nvPr>
        </p:nvSpPr>
        <p:spPr>
          <a:xfrm>
            <a:off x="11844020" y="6312535"/>
            <a:ext cx="339090" cy="439420"/>
          </a:xfrm>
          <a:prstGeom prst="rect">
            <a:avLst/>
          </a:prstGeom>
          <a:noFill/>
        </p:spPr>
        <p:txBody>
          <a:bodyPr wrap="square" rtlCol="0">
            <a:noAutofit/>
          </a:bodyPr>
          <a:lstStyle/>
          <a:p>
            <a:r>
              <a:rPr lang="en-US" altLang="zh-CN" sz="2000">
                <a:solidFill>
                  <a:srgbClr val="131B0C"/>
                </a:solidFill>
              </a:rPr>
              <a:t>3</a:t>
            </a:r>
            <a:endParaRPr lang="en-US" altLang="zh-CN" sz="2000">
              <a:solidFill>
                <a:srgbClr val="131B0C"/>
              </a:solidFill>
            </a:endParaRPr>
          </a:p>
        </p:txBody>
      </p:sp>
      <p:sp>
        <p:nvSpPr>
          <p:cNvPr id="58" name="文本框 6"/>
          <p:cNvSpPr txBox="1">
            <a:spLocks noChangeArrowheads="1"/>
          </p:cNvSpPr>
          <p:nvPr>
            <p:custDataLst>
              <p:tags r:id="rId8"/>
            </p:custDataLst>
          </p:nvPr>
        </p:nvSpPr>
        <p:spPr bwMode="auto">
          <a:xfrm>
            <a:off x="9004935" y="6311691"/>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algn="l" defTabSz="914400" rtl="0" eaLnBrk="1" fontAlgn="base" latinLnBrk="0" hangingPunct="1">
              <a:lnSpc>
                <a:spcPct val="100000"/>
              </a:lnSpc>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创</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新点</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10" name="文本框 6"/>
          <p:cNvSpPr txBox="1">
            <a:spLocks noChangeArrowheads="1"/>
          </p:cNvSpPr>
          <p:nvPr>
            <p:custDataLst>
              <p:tags r:id="rId9"/>
            </p:custDataLst>
          </p:nvPr>
        </p:nvSpPr>
        <p:spPr bwMode="auto">
          <a:xfrm>
            <a:off x="7033260" y="6312206"/>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研究</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方案</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11" name="文本框 6"/>
          <p:cNvSpPr txBox="1">
            <a:spLocks noChangeArrowheads="1"/>
          </p:cNvSpPr>
          <p:nvPr>
            <p:custDataLst>
              <p:tags r:id="rId10"/>
            </p:custDataLst>
          </p:nvPr>
        </p:nvSpPr>
        <p:spPr bwMode="auto">
          <a:xfrm>
            <a:off x="1169906" y="6295665"/>
            <a:ext cx="1584000" cy="539791"/>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30547F"/>
                </a:solidFill>
                <a:latin typeface="微软雅黑" panose="020B0503020204020204" pitchFamily="34" charset="-122"/>
                <a:ea typeface="微软雅黑" panose="020B0503020204020204" pitchFamily="34" charset="-122"/>
              </a:rPr>
              <a:t>立项依据</a:t>
            </a:r>
            <a:endParaRPr lang="zh-CN" altLang="en-US" sz="2400" b="1" dirty="0">
              <a:solidFill>
                <a:srgbClr val="30547F"/>
              </a:solidFill>
              <a:latin typeface="微软雅黑" panose="020B0503020204020204" pitchFamily="34" charset="-122"/>
              <a:ea typeface="微软雅黑" panose="020B0503020204020204" pitchFamily="34" charset="-122"/>
            </a:endParaRPr>
          </a:p>
        </p:txBody>
      </p:sp>
      <p:sp>
        <p:nvSpPr>
          <p:cNvPr id="12" name="文本框 6"/>
          <p:cNvSpPr txBox="1">
            <a:spLocks noChangeArrowheads="1"/>
          </p:cNvSpPr>
          <p:nvPr>
            <p:custDataLst>
              <p:tags r:id="rId11"/>
            </p:custDataLst>
          </p:nvPr>
        </p:nvSpPr>
        <p:spPr bwMode="auto">
          <a:xfrm>
            <a:off x="4019292" y="6312757"/>
            <a:ext cx="1584000" cy="523220"/>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研究</a:t>
            </a:r>
            <a:r>
              <a:rPr lang="zh-CN" altLang="en-US" sz="2000">
                <a:solidFill>
                  <a:srgbClr val="4472C4">
                    <a:lumMod val="40000"/>
                    <a:lumOff val="60000"/>
                  </a:srgbClr>
                </a:solidFill>
                <a:latin typeface="微软雅黑" panose="020B0503020204020204" pitchFamily="34" charset="-122"/>
                <a:ea typeface="微软雅黑" panose="020B0503020204020204" pitchFamily="34" charset="-122"/>
              </a:rPr>
              <a:t>目标与</a:t>
            </a:r>
            <a:r>
              <a:rPr lang="zh-CN" altLang="en-US" sz="2000">
                <a:solidFill>
                  <a:srgbClr val="4472C4">
                    <a:lumMod val="40000"/>
                    <a:lumOff val="60000"/>
                  </a:srgbClr>
                </a:solidFill>
                <a:latin typeface="微软雅黑" panose="020B0503020204020204" pitchFamily="34" charset="-122"/>
                <a:ea typeface="微软雅黑" panose="020B0503020204020204" pitchFamily="34" charset="-122"/>
              </a:rPr>
              <a:t>内容</a:t>
            </a:r>
            <a:endParaRPr lang="zh-CN" altLang="en-US" sz="2000">
              <a:solidFill>
                <a:srgbClr val="4472C4">
                  <a:lumMod val="40000"/>
                  <a:lumOff val="60000"/>
                </a:srgb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810260" y="1475740"/>
            <a:ext cx="10437495" cy="4189730"/>
          </a:xfrm>
          <a:prstGeom prst="roundRect">
            <a:avLst>
              <a:gd name="adj" fmla="val 4304"/>
            </a:avLst>
          </a:prstGeom>
          <a:solidFill>
            <a:srgbClr val="DAE3F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10565" y="400050"/>
            <a:ext cx="4723130" cy="52197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1.2 </a:t>
            </a:r>
            <a:r>
              <a:rPr kumimoji="0" lang="zh-CN" altLang="en-US"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文献综述</a:t>
            </a:r>
            <a:r>
              <a:rPr kumimoji="0" lang="en-US" altLang="zh-CN"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概念界定</a:t>
            </a:r>
            <a:endParaRPr kumimoji="0" lang="zh-CN" altLang="en-US" sz="24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custDataLst>
              <p:tags r:id="rId1"/>
            </p:custDataLst>
          </p:nvPr>
        </p:nvSpPr>
        <p:spPr>
          <a:xfrm>
            <a:off x="889000" y="1753870"/>
            <a:ext cx="10259695" cy="1693545"/>
          </a:xfrm>
          <a:prstGeom prst="rect">
            <a:avLst/>
          </a:prstGeom>
          <a:noFill/>
        </p:spPr>
        <p:txBody>
          <a:bodyPr wrap="square" rtlCol="0">
            <a:noAutofit/>
          </a:bodyPr>
          <a:p>
            <a:pPr indent="0" algn="l">
              <a:lnSpc>
                <a:spcPct val="150000"/>
              </a:lnSpc>
              <a:spcBef>
                <a:spcPts val="0"/>
              </a:spcBef>
              <a:spcAft>
                <a:spcPts val="0"/>
              </a:spcAft>
              <a:buClrTx/>
              <a:buSzTx/>
              <a:buNone/>
              <a:defRPr/>
            </a:pPr>
            <a:r>
              <a:rPr lang="zh-CN" altLang="en-US" sz="2400" b="1"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在线健康社区知识共享行为</a:t>
            </a: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指社区用户</a:t>
            </a:r>
            <a:r>
              <a:rPr lang="zh-CN" altLang="en-US" sz="24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相互交流、共享与健康相关的知识、经验、技能和有价值的信息</a:t>
            </a: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等行为，其本质是一种特殊的社交行为。</a:t>
            </a:r>
            <a:endPar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l">
              <a:lnSpc>
                <a:spcPct val="150000"/>
              </a:lnSpc>
              <a:spcBef>
                <a:spcPts val="0"/>
              </a:spcBef>
              <a:spcAft>
                <a:spcPts val="0"/>
              </a:spcAft>
              <a:buClrTx/>
              <a:buSzTx/>
              <a:buFontTx/>
              <a:defRPr/>
            </a:pPr>
            <a:r>
              <a:rPr lang="zh-CN" altLang="en-US" sz="20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常见的表现形式有回复其他用户提问、分享健康知识或经验、发布健康主题讨论贴等。</a:t>
            </a:r>
            <a:endParaRPr lang="zh-CN" altLang="en-US" sz="20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l">
              <a:lnSpc>
                <a:spcPct val="150000"/>
              </a:lnSpc>
              <a:spcBef>
                <a:spcPts val="0"/>
              </a:spcBef>
              <a:spcAft>
                <a:spcPts val="0"/>
              </a:spcAft>
              <a:buClrTx/>
              <a:buSzTx/>
              <a:buFontTx/>
              <a:defRPr/>
            </a:pPr>
            <a:endParaRPr lang="zh-CN" altLang="en-US" sz="2400" b="1"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l">
              <a:lnSpc>
                <a:spcPct val="150000"/>
              </a:lnSpc>
              <a:spcBef>
                <a:spcPts val="0"/>
              </a:spcBef>
              <a:spcAft>
                <a:spcPts val="0"/>
              </a:spcAft>
              <a:buClrTx/>
              <a:buSzTx/>
              <a:buFontTx/>
              <a:defRPr/>
            </a:pPr>
            <a:endParaRPr lang="zh-CN" altLang="en-US" sz="2400" b="1"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 name="文本框 1"/>
          <p:cNvSpPr txBox="1"/>
          <p:nvPr>
            <p:custDataLst>
              <p:tags r:id="rId2"/>
            </p:custDataLst>
          </p:nvPr>
        </p:nvSpPr>
        <p:spPr>
          <a:xfrm>
            <a:off x="889000" y="3678555"/>
            <a:ext cx="10259060" cy="1863725"/>
          </a:xfrm>
          <a:prstGeom prst="rect">
            <a:avLst/>
          </a:prstGeom>
          <a:noFill/>
        </p:spPr>
        <p:txBody>
          <a:bodyPr wrap="square" rtlCol="0">
            <a:noAutofit/>
          </a:bodyPr>
          <a:p>
            <a:pPr indent="0" algn="l">
              <a:lnSpc>
                <a:spcPct val="150000"/>
              </a:lnSpc>
              <a:spcBef>
                <a:spcPts val="0"/>
              </a:spcBef>
              <a:spcAft>
                <a:spcPts val="0"/>
              </a:spcAft>
              <a:buClrTx/>
              <a:buSzTx/>
              <a:buNone/>
              <a:defRPr/>
            </a:pPr>
            <a:r>
              <a:rPr lang="zh-CN" altLang="en-US" sz="2400" b="1"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在线健康社区知识隐藏行为</a:t>
            </a: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指在面对他人的健康知识需求时，有意或无意地</a:t>
            </a:r>
            <a:r>
              <a:rPr lang="zh-CN" altLang="en-US" sz="24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保守和保留知识</a:t>
            </a: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l">
              <a:lnSpc>
                <a:spcPct val="150000"/>
              </a:lnSpc>
              <a:spcBef>
                <a:spcPts val="0"/>
              </a:spcBef>
              <a:spcAft>
                <a:spcPts val="0"/>
              </a:spcAft>
              <a:buClrTx/>
              <a:buSzTx/>
              <a:buFontTx/>
              <a:defRPr/>
            </a:pPr>
            <a:r>
              <a:rPr lang="zh-CN" altLang="en-US" sz="20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如面对知识需求不予应答、只提供部分显性知识而非更有价值的隐性知识等。</a:t>
            </a:r>
            <a:endParaRPr lang="zh-CN" altLang="en-US" sz="20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l">
              <a:lnSpc>
                <a:spcPct val="150000"/>
              </a:lnSpc>
              <a:spcBef>
                <a:spcPts val="0"/>
              </a:spcBef>
              <a:spcAft>
                <a:spcPts val="0"/>
              </a:spcAft>
              <a:buClrTx/>
              <a:buSzTx/>
              <a:buFontTx/>
              <a:defRPr/>
            </a:pPr>
            <a:endParaRPr lang="zh-CN" altLang="en-US" sz="2400" b="1"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l">
              <a:lnSpc>
                <a:spcPct val="150000"/>
              </a:lnSpc>
              <a:spcBef>
                <a:spcPts val="0"/>
              </a:spcBef>
              <a:spcAft>
                <a:spcPts val="0"/>
              </a:spcAft>
              <a:buClrTx/>
              <a:buSzTx/>
              <a:buFontTx/>
              <a:defRPr/>
            </a:pPr>
            <a:endParaRPr lang="zh-CN" altLang="en-US" sz="2400" b="1"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5" name="矩形 4"/>
          <p:cNvSpPr/>
          <p:nvPr>
            <p:custDataLst>
              <p:tags r:id="rId3"/>
            </p:custDataLst>
          </p:nvPr>
        </p:nvSpPr>
        <p:spPr>
          <a:xfrm>
            <a:off x="-4" y="6274669"/>
            <a:ext cx="12192000" cy="5833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6" name="直接连接符 5"/>
          <p:cNvCxnSpPr/>
          <p:nvPr>
            <p:custDataLst>
              <p:tags r:id="rId4"/>
            </p:custDataLst>
          </p:nvPr>
        </p:nvCxnSpPr>
        <p:spPr>
          <a:xfrm>
            <a:off x="3044975"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9" name="直接连接符 8"/>
          <p:cNvCxnSpPr/>
          <p:nvPr>
            <p:custDataLst>
              <p:tags r:id="rId5"/>
            </p:custDataLst>
          </p:nvPr>
        </p:nvCxnSpPr>
        <p:spPr>
          <a:xfrm>
            <a:off x="6869203"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11" name="直接连接符 10"/>
          <p:cNvCxnSpPr/>
          <p:nvPr>
            <p:custDataLst>
              <p:tags r:id="rId6"/>
            </p:custDataLst>
          </p:nvPr>
        </p:nvCxnSpPr>
        <p:spPr>
          <a:xfrm>
            <a:off x="8781317"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sp>
        <p:nvSpPr>
          <p:cNvPr id="42" name="文本框 41"/>
          <p:cNvSpPr txBox="1"/>
          <p:nvPr>
            <p:custDataLst>
              <p:tags r:id="rId7"/>
            </p:custDataLst>
          </p:nvPr>
        </p:nvSpPr>
        <p:spPr>
          <a:xfrm>
            <a:off x="11844020" y="6312535"/>
            <a:ext cx="339090" cy="439420"/>
          </a:xfrm>
          <a:prstGeom prst="rect">
            <a:avLst/>
          </a:prstGeom>
          <a:noFill/>
        </p:spPr>
        <p:txBody>
          <a:bodyPr wrap="square" rtlCol="0">
            <a:noAutofit/>
          </a:bodyPr>
          <a:lstStyle/>
          <a:p>
            <a:r>
              <a:rPr lang="en-US" altLang="zh-CN" sz="2000">
                <a:solidFill>
                  <a:srgbClr val="131B0C"/>
                </a:solidFill>
              </a:rPr>
              <a:t>4</a:t>
            </a:r>
            <a:endParaRPr lang="en-US" altLang="zh-CN" sz="2000">
              <a:solidFill>
                <a:srgbClr val="131B0C"/>
              </a:solidFill>
            </a:endParaRPr>
          </a:p>
        </p:txBody>
      </p:sp>
      <p:sp>
        <p:nvSpPr>
          <p:cNvPr id="58" name="文本框 6"/>
          <p:cNvSpPr txBox="1">
            <a:spLocks noChangeArrowheads="1"/>
          </p:cNvSpPr>
          <p:nvPr>
            <p:custDataLst>
              <p:tags r:id="rId8"/>
            </p:custDataLst>
          </p:nvPr>
        </p:nvSpPr>
        <p:spPr bwMode="auto">
          <a:xfrm>
            <a:off x="9004935" y="6311691"/>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algn="l" defTabSz="914400" rtl="0" eaLnBrk="1" fontAlgn="base" latinLnBrk="0" hangingPunct="1">
              <a:lnSpc>
                <a:spcPct val="100000"/>
              </a:lnSpc>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创</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新点</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51" name="文本框 6"/>
          <p:cNvSpPr txBox="1">
            <a:spLocks noChangeArrowheads="1"/>
          </p:cNvSpPr>
          <p:nvPr>
            <p:custDataLst>
              <p:tags r:id="rId9"/>
            </p:custDataLst>
          </p:nvPr>
        </p:nvSpPr>
        <p:spPr bwMode="auto">
          <a:xfrm>
            <a:off x="7033260" y="6312206"/>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研究</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方案</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13" name="文本框 6"/>
          <p:cNvSpPr txBox="1">
            <a:spLocks noChangeArrowheads="1"/>
          </p:cNvSpPr>
          <p:nvPr>
            <p:custDataLst>
              <p:tags r:id="rId10"/>
            </p:custDataLst>
          </p:nvPr>
        </p:nvSpPr>
        <p:spPr bwMode="auto">
          <a:xfrm>
            <a:off x="1169906" y="6295665"/>
            <a:ext cx="1584000" cy="539791"/>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30547F"/>
                </a:solidFill>
                <a:latin typeface="微软雅黑" panose="020B0503020204020204" pitchFamily="34" charset="-122"/>
                <a:ea typeface="微软雅黑" panose="020B0503020204020204" pitchFamily="34" charset="-122"/>
              </a:rPr>
              <a:t>立项依据</a:t>
            </a:r>
            <a:endParaRPr lang="zh-CN" altLang="en-US" sz="2400" b="1" dirty="0">
              <a:solidFill>
                <a:srgbClr val="30547F"/>
              </a:solidFill>
              <a:latin typeface="微软雅黑" panose="020B0503020204020204" pitchFamily="34" charset="-122"/>
              <a:ea typeface="微软雅黑" panose="020B0503020204020204" pitchFamily="34" charset="-122"/>
            </a:endParaRPr>
          </a:p>
        </p:txBody>
      </p:sp>
      <p:sp>
        <p:nvSpPr>
          <p:cNvPr id="14" name="文本框 6"/>
          <p:cNvSpPr txBox="1">
            <a:spLocks noChangeArrowheads="1"/>
          </p:cNvSpPr>
          <p:nvPr>
            <p:custDataLst>
              <p:tags r:id="rId11"/>
            </p:custDataLst>
          </p:nvPr>
        </p:nvSpPr>
        <p:spPr bwMode="auto">
          <a:xfrm>
            <a:off x="4019292" y="6312757"/>
            <a:ext cx="1584000" cy="523220"/>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研究</a:t>
            </a:r>
            <a:r>
              <a:rPr lang="zh-CN" altLang="en-US" sz="2000">
                <a:solidFill>
                  <a:srgbClr val="4472C4">
                    <a:lumMod val="40000"/>
                    <a:lumOff val="60000"/>
                  </a:srgbClr>
                </a:solidFill>
                <a:latin typeface="微软雅黑" panose="020B0503020204020204" pitchFamily="34" charset="-122"/>
                <a:ea typeface="微软雅黑" panose="020B0503020204020204" pitchFamily="34" charset="-122"/>
              </a:rPr>
              <a:t>目标与</a:t>
            </a:r>
            <a:r>
              <a:rPr lang="zh-CN" altLang="en-US" sz="2000">
                <a:solidFill>
                  <a:srgbClr val="4472C4">
                    <a:lumMod val="40000"/>
                    <a:lumOff val="60000"/>
                  </a:srgbClr>
                </a:solidFill>
                <a:latin typeface="微软雅黑" panose="020B0503020204020204" pitchFamily="34" charset="-122"/>
                <a:ea typeface="微软雅黑" panose="020B0503020204020204" pitchFamily="34" charset="-122"/>
              </a:rPr>
              <a:t>内容</a:t>
            </a:r>
            <a:endParaRPr lang="zh-CN" altLang="en-US" sz="2000">
              <a:solidFill>
                <a:srgbClr val="4472C4">
                  <a:lumMod val="40000"/>
                  <a:lumOff val="60000"/>
                </a:srgb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5" name="文本框 11"/>
          <p:cNvSpPr txBox="1"/>
          <p:nvPr/>
        </p:nvSpPr>
        <p:spPr>
          <a:xfrm>
            <a:off x="730250" y="471170"/>
            <a:ext cx="10484485" cy="52197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1.2 </a:t>
            </a:r>
            <a:r>
              <a:rPr kumimoji="0" lang="zh-CN" altLang="en-US"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文献综述</a:t>
            </a:r>
            <a:r>
              <a:rPr kumimoji="0" lang="en-US" altLang="zh-CN"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a:t>
            </a:r>
            <a:r>
              <a:rPr lang="zh-CN" sz="2400" b="1" noProof="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静态视角下</a:t>
            </a:r>
            <a:r>
              <a:rPr lang="zh-CN" sz="2400" b="1" noProof="0">
                <a:ln>
                  <a:noFill/>
                </a:ln>
                <a:solidFill>
                  <a:srgbClr val="3055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在线健康社区知识共享与隐藏行为研究</a:t>
            </a:r>
            <a:endParaRPr kumimoji="0" lang="zh-CN" altLang="zh-CN" sz="2400" b="1" i="0" u="none" strike="noStrike" kern="1200" cap="none" spc="0" normalizeH="0" baseline="0" noProof="0">
              <a:ln>
                <a:noFill/>
              </a:ln>
              <a:solidFill>
                <a:srgbClr val="3055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1" name="矩形: 圆角 6"/>
          <p:cNvSpPr/>
          <p:nvPr>
            <p:custDataLst>
              <p:tags r:id="rId1"/>
            </p:custDataLst>
          </p:nvPr>
        </p:nvSpPr>
        <p:spPr>
          <a:xfrm>
            <a:off x="620395" y="1635125"/>
            <a:ext cx="10997565" cy="3611245"/>
          </a:xfrm>
          <a:prstGeom prst="roundRect">
            <a:avLst>
              <a:gd name="adj" fmla="val 4304"/>
            </a:avLst>
          </a:prstGeom>
          <a:solidFill>
            <a:srgbClr val="DAE3F3"/>
          </a:solidFill>
          <a:ln w="12700" cap="flat" cmpd="sng" algn="ctr">
            <a:noFill/>
            <a:prstDash val="solid"/>
            <a:miter lim="800000"/>
          </a:ln>
          <a:effectLst/>
        </p:spPr>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 name="文本框 21"/>
          <p:cNvSpPr txBox="1"/>
          <p:nvPr>
            <p:custDataLst>
              <p:tags r:id="rId2"/>
            </p:custDataLst>
          </p:nvPr>
        </p:nvSpPr>
        <p:spPr>
          <a:xfrm>
            <a:off x="788670" y="1790700"/>
            <a:ext cx="10628630" cy="1741170"/>
          </a:xfrm>
          <a:prstGeom prst="rect">
            <a:avLst/>
          </a:prstGeom>
          <a:noFill/>
        </p:spPr>
        <p:txBody>
          <a:bodyPr wrap="square" rtlCol="0">
            <a:noAutofit/>
          </a:bodyPr>
          <a:p>
            <a:pPr algn="just">
              <a:lnSpc>
                <a:spcPct val="150000"/>
              </a:lnSpc>
              <a:spcBef>
                <a:spcPts val="0"/>
              </a:spcBef>
              <a:spcAft>
                <a:spcPts val="0"/>
              </a:spcAft>
              <a:buClrTx/>
              <a:buSzTx/>
              <a:buFontTx/>
              <a:defRPr/>
            </a:pP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大多数文献是从静态视角对健康知识共享或知识隐藏单一行为的</a:t>
            </a:r>
            <a:r>
              <a:rPr lang="zh-CN" altLang="en-US" sz="24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影响因素、行为动机</a:t>
            </a: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等方面进行研究，对于如何促进知识共享或抑制知识隐藏形成了一定的研究成果。</a:t>
            </a:r>
            <a:endPar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l">
              <a:lnSpc>
                <a:spcPct val="150000"/>
              </a:lnSpc>
              <a:spcBef>
                <a:spcPts val="0"/>
              </a:spcBef>
              <a:spcAft>
                <a:spcPts val="0"/>
              </a:spcAft>
              <a:buClrTx/>
              <a:buSzTx/>
              <a:buFontTx/>
              <a:defRPr/>
            </a:pPr>
            <a:endParaRPr lang="zh-CN" altLang="en-US" sz="2400" b="1"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l">
              <a:lnSpc>
                <a:spcPct val="150000"/>
              </a:lnSpc>
              <a:spcBef>
                <a:spcPts val="0"/>
              </a:spcBef>
              <a:spcAft>
                <a:spcPts val="0"/>
              </a:spcAft>
              <a:buClrTx/>
              <a:buSzTx/>
              <a:buFontTx/>
              <a:defRPr/>
            </a:pPr>
            <a:endParaRPr lang="zh-CN" altLang="en-US" sz="2400" b="1"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3" name="文本框 22"/>
          <p:cNvSpPr txBox="1"/>
          <p:nvPr>
            <p:custDataLst>
              <p:tags r:id="rId3"/>
            </p:custDataLst>
          </p:nvPr>
        </p:nvSpPr>
        <p:spPr>
          <a:xfrm>
            <a:off x="730250" y="3783330"/>
            <a:ext cx="10771505" cy="1288415"/>
          </a:xfrm>
          <a:prstGeom prst="rect">
            <a:avLst/>
          </a:prstGeom>
          <a:noFill/>
        </p:spPr>
        <p:txBody>
          <a:bodyPr wrap="square" rtlCol="0">
            <a:noAutofit/>
          </a:bodyPr>
          <a:p>
            <a:pPr algn="just">
              <a:lnSpc>
                <a:spcPct val="150000"/>
              </a:lnSpc>
              <a:spcBef>
                <a:spcPts val="0"/>
              </a:spcBef>
              <a:spcAft>
                <a:spcPts val="0"/>
              </a:spcAft>
              <a:buClrTx/>
              <a:buSzTx/>
              <a:buFontTx/>
              <a:defRPr/>
            </a:pP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然而，用户对健康知识共享与知识隐藏的选择过程是</a:t>
            </a:r>
            <a:r>
              <a:rPr lang="zh-CN" altLang="en-US" sz="24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动态变化</a:t>
            </a: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的，仅从静态视角进行研究忽视了时间因素以及社交关系变化对用户行为带来的长期影响。</a:t>
            </a:r>
            <a:endPar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l">
              <a:lnSpc>
                <a:spcPct val="150000"/>
              </a:lnSpc>
              <a:spcBef>
                <a:spcPts val="0"/>
              </a:spcBef>
              <a:spcAft>
                <a:spcPts val="0"/>
              </a:spcAft>
              <a:buClrTx/>
              <a:buSzTx/>
              <a:buFontTx/>
              <a:defRPr/>
            </a:pPr>
            <a:endParaRPr lang="zh-CN" altLang="en-US" sz="2400" b="1"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l">
              <a:lnSpc>
                <a:spcPct val="150000"/>
              </a:lnSpc>
              <a:spcBef>
                <a:spcPts val="0"/>
              </a:spcBef>
              <a:spcAft>
                <a:spcPts val="0"/>
              </a:spcAft>
              <a:buClrTx/>
              <a:buSzTx/>
              <a:buFontTx/>
              <a:defRPr/>
            </a:pPr>
            <a:endParaRPr lang="zh-CN" altLang="en-US" sz="2400" b="1"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9" name="矩形 18"/>
          <p:cNvSpPr/>
          <p:nvPr>
            <p:custDataLst>
              <p:tags r:id="rId4"/>
            </p:custDataLst>
          </p:nvPr>
        </p:nvSpPr>
        <p:spPr>
          <a:xfrm>
            <a:off x="-4" y="6274669"/>
            <a:ext cx="12192000" cy="5833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20" name="直接连接符 19"/>
          <p:cNvCxnSpPr/>
          <p:nvPr>
            <p:custDataLst>
              <p:tags r:id="rId5"/>
            </p:custDataLst>
          </p:nvPr>
        </p:nvCxnSpPr>
        <p:spPr>
          <a:xfrm>
            <a:off x="3044975"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25" name="直接连接符 24"/>
          <p:cNvCxnSpPr/>
          <p:nvPr>
            <p:custDataLst>
              <p:tags r:id="rId6"/>
            </p:custDataLst>
          </p:nvPr>
        </p:nvCxnSpPr>
        <p:spPr>
          <a:xfrm>
            <a:off x="6869203"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27" name="直接连接符 26"/>
          <p:cNvCxnSpPr/>
          <p:nvPr>
            <p:custDataLst>
              <p:tags r:id="rId7"/>
            </p:custDataLst>
          </p:nvPr>
        </p:nvCxnSpPr>
        <p:spPr>
          <a:xfrm>
            <a:off x="8781317"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sp>
        <p:nvSpPr>
          <p:cNvPr id="28" name="文本框 27"/>
          <p:cNvSpPr txBox="1"/>
          <p:nvPr>
            <p:custDataLst>
              <p:tags r:id="rId8"/>
            </p:custDataLst>
          </p:nvPr>
        </p:nvSpPr>
        <p:spPr>
          <a:xfrm>
            <a:off x="11844020" y="6312535"/>
            <a:ext cx="339090" cy="439420"/>
          </a:xfrm>
          <a:prstGeom prst="rect">
            <a:avLst/>
          </a:prstGeom>
          <a:noFill/>
        </p:spPr>
        <p:txBody>
          <a:bodyPr wrap="square" rtlCol="0">
            <a:noAutofit/>
          </a:bodyPr>
          <a:lstStyle/>
          <a:p>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5</a:t>
            </a:r>
            <a:endParaRPr lang="en-US" altLang="zh-CN"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文本框 6"/>
          <p:cNvSpPr txBox="1">
            <a:spLocks noChangeArrowheads="1"/>
          </p:cNvSpPr>
          <p:nvPr>
            <p:custDataLst>
              <p:tags r:id="rId9"/>
            </p:custDataLst>
          </p:nvPr>
        </p:nvSpPr>
        <p:spPr bwMode="auto">
          <a:xfrm>
            <a:off x="9004935" y="6311691"/>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algn="l" defTabSz="914400" rtl="0" eaLnBrk="1" fontAlgn="base" latinLnBrk="0" hangingPunct="1">
              <a:lnSpc>
                <a:spcPct val="100000"/>
              </a:lnSpc>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创</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新点</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30" name="文本框 6"/>
          <p:cNvSpPr txBox="1">
            <a:spLocks noChangeArrowheads="1"/>
          </p:cNvSpPr>
          <p:nvPr>
            <p:custDataLst>
              <p:tags r:id="rId10"/>
            </p:custDataLst>
          </p:nvPr>
        </p:nvSpPr>
        <p:spPr bwMode="auto">
          <a:xfrm>
            <a:off x="7033260" y="6312206"/>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研究</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方案</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31" name="文本框 6"/>
          <p:cNvSpPr txBox="1">
            <a:spLocks noChangeArrowheads="1"/>
          </p:cNvSpPr>
          <p:nvPr>
            <p:custDataLst>
              <p:tags r:id="rId11"/>
            </p:custDataLst>
          </p:nvPr>
        </p:nvSpPr>
        <p:spPr bwMode="auto">
          <a:xfrm>
            <a:off x="1169906" y="6295665"/>
            <a:ext cx="1584000" cy="539791"/>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30547F"/>
                </a:solidFill>
                <a:latin typeface="微软雅黑" panose="020B0503020204020204" pitchFamily="34" charset="-122"/>
                <a:ea typeface="微软雅黑" panose="020B0503020204020204" pitchFamily="34" charset="-122"/>
              </a:rPr>
              <a:t>立项依据</a:t>
            </a:r>
            <a:endParaRPr lang="zh-CN" altLang="en-US" sz="2400" b="1" dirty="0">
              <a:solidFill>
                <a:srgbClr val="30547F"/>
              </a:solidFill>
              <a:latin typeface="微软雅黑" panose="020B0503020204020204" pitchFamily="34" charset="-122"/>
              <a:ea typeface="微软雅黑" panose="020B0503020204020204" pitchFamily="34" charset="-122"/>
            </a:endParaRPr>
          </a:p>
        </p:txBody>
      </p:sp>
      <p:sp>
        <p:nvSpPr>
          <p:cNvPr id="32" name="文本框 6"/>
          <p:cNvSpPr txBox="1">
            <a:spLocks noChangeArrowheads="1"/>
          </p:cNvSpPr>
          <p:nvPr>
            <p:custDataLst>
              <p:tags r:id="rId12"/>
            </p:custDataLst>
          </p:nvPr>
        </p:nvSpPr>
        <p:spPr bwMode="auto">
          <a:xfrm>
            <a:off x="4019292" y="6312757"/>
            <a:ext cx="1584000" cy="523220"/>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研究</a:t>
            </a:r>
            <a:r>
              <a:rPr lang="zh-CN" altLang="en-US" sz="2000">
                <a:solidFill>
                  <a:srgbClr val="4472C4">
                    <a:lumMod val="40000"/>
                    <a:lumOff val="60000"/>
                  </a:srgbClr>
                </a:solidFill>
                <a:latin typeface="微软雅黑" panose="020B0503020204020204" pitchFamily="34" charset="-122"/>
                <a:ea typeface="微软雅黑" panose="020B0503020204020204" pitchFamily="34" charset="-122"/>
              </a:rPr>
              <a:t>目标与</a:t>
            </a:r>
            <a:r>
              <a:rPr lang="zh-CN" altLang="en-US" sz="2000">
                <a:solidFill>
                  <a:srgbClr val="4472C4">
                    <a:lumMod val="40000"/>
                    <a:lumOff val="60000"/>
                  </a:srgbClr>
                </a:solidFill>
                <a:latin typeface="微软雅黑" panose="020B0503020204020204" pitchFamily="34" charset="-122"/>
                <a:ea typeface="微软雅黑" panose="020B0503020204020204" pitchFamily="34" charset="-122"/>
              </a:rPr>
              <a:t>内容</a:t>
            </a:r>
            <a:endParaRPr lang="zh-CN" altLang="en-US" sz="2000">
              <a:solidFill>
                <a:srgbClr val="4472C4">
                  <a:lumMod val="40000"/>
                  <a:lumOff val="60000"/>
                </a:srgb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grpSp>
        <p:nvGrpSpPr>
          <p:cNvPr id="6" name="组合 5"/>
          <p:cNvGrpSpPr/>
          <p:nvPr/>
        </p:nvGrpSpPr>
        <p:grpSpPr>
          <a:xfrm>
            <a:off x="582295" y="1292225"/>
            <a:ext cx="2608580" cy="527050"/>
            <a:chOff x="5815566" y="1250318"/>
            <a:chExt cx="2626000" cy="582757"/>
          </a:xfrm>
          <a:solidFill>
            <a:schemeClr val="accent1">
              <a:lumMod val="75000"/>
            </a:schemeClr>
          </a:solidFill>
        </p:grpSpPr>
        <p:sp>
          <p:nvSpPr>
            <p:cNvPr id="7" name="矩形 6"/>
            <p:cNvSpPr/>
            <p:nvPr/>
          </p:nvSpPr>
          <p:spPr>
            <a:xfrm>
              <a:off x="6083867" y="1251722"/>
              <a:ext cx="2093254" cy="580651"/>
            </a:xfrm>
            <a:prstGeom prst="rect">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sz="24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演化博弈</a:t>
              </a:r>
              <a:r>
                <a:rPr kumimoji="0" lang="zh-CN" sz="24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理论</a:t>
              </a:r>
              <a:endParaRPr kumimoji="0" lang="zh-CN" sz="24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rot="10800000">
              <a:off x="8152304" y="1252424"/>
              <a:ext cx="125096" cy="580651"/>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 name="矩形 8"/>
            <p:cNvSpPr/>
            <p:nvPr/>
          </p:nvSpPr>
          <p:spPr>
            <a:xfrm rot="10800000">
              <a:off x="8291522" y="1251868"/>
              <a:ext cx="90000" cy="580571"/>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10" name="矩形 9"/>
            <p:cNvSpPr/>
            <p:nvPr/>
          </p:nvSpPr>
          <p:spPr>
            <a:xfrm rot="10800000">
              <a:off x="8394766" y="1251868"/>
              <a:ext cx="46800" cy="580571"/>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endParaRPr>
            </a:p>
          </p:txBody>
        </p:sp>
        <p:grpSp>
          <p:nvGrpSpPr>
            <p:cNvPr id="11" name="组合 10"/>
            <p:cNvGrpSpPr/>
            <p:nvPr/>
          </p:nvGrpSpPr>
          <p:grpSpPr>
            <a:xfrm>
              <a:off x="5815566" y="1250318"/>
              <a:ext cx="287082" cy="581353"/>
              <a:chOff x="3750434" y="1251269"/>
              <a:chExt cx="287082" cy="581353"/>
            </a:xfrm>
            <a:grpFill/>
          </p:grpSpPr>
          <p:sp>
            <p:nvSpPr>
              <p:cNvPr id="12" name="矩形 11"/>
              <p:cNvSpPr/>
              <p:nvPr/>
            </p:nvSpPr>
            <p:spPr>
              <a:xfrm rot="10800000">
                <a:off x="3919799" y="1251971"/>
                <a:ext cx="117717" cy="580651"/>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13" name="矩形 12"/>
              <p:cNvSpPr/>
              <p:nvPr/>
            </p:nvSpPr>
            <p:spPr>
              <a:xfrm rot="10800000">
                <a:off x="3814765" y="1251270"/>
                <a:ext cx="90000" cy="580571"/>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rPr>
                  <a:t> </a:t>
                </a:r>
                <a:endParaRPr kumimoji="0" lang="zh-CN" altLang="en-US"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14" name="矩形 13"/>
              <p:cNvSpPr/>
              <p:nvPr/>
            </p:nvSpPr>
            <p:spPr>
              <a:xfrm rot="10800000">
                <a:off x="3750434" y="1251269"/>
                <a:ext cx="46800" cy="580571"/>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endParaRPr>
              </a:p>
            </p:txBody>
          </p:sp>
        </p:grpSp>
      </p:grpSp>
      <p:sp>
        <p:nvSpPr>
          <p:cNvPr id="21" name="矩形: 圆角 6"/>
          <p:cNvSpPr/>
          <p:nvPr>
            <p:custDataLst>
              <p:tags r:id="rId1"/>
            </p:custDataLst>
          </p:nvPr>
        </p:nvSpPr>
        <p:spPr>
          <a:xfrm>
            <a:off x="560705" y="1845945"/>
            <a:ext cx="10997565" cy="3838575"/>
          </a:xfrm>
          <a:prstGeom prst="roundRect">
            <a:avLst>
              <a:gd name="adj" fmla="val 4304"/>
            </a:avLst>
          </a:prstGeom>
          <a:solidFill>
            <a:srgbClr val="DAE3F3"/>
          </a:solidFill>
          <a:ln w="12700" cap="flat" cmpd="sng" algn="ctr">
            <a:noFill/>
            <a:prstDash val="solid"/>
            <a:miter lim="800000"/>
          </a:ln>
          <a:effectLst/>
        </p:spPr>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 name="文本框 21"/>
          <p:cNvSpPr txBox="1"/>
          <p:nvPr>
            <p:custDataLst>
              <p:tags r:id="rId2"/>
            </p:custDataLst>
          </p:nvPr>
        </p:nvSpPr>
        <p:spPr>
          <a:xfrm>
            <a:off x="670560" y="2008505"/>
            <a:ext cx="10713720" cy="1812925"/>
          </a:xfrm>
          <a:prstGeom prst="rect">
            <a:avLst/>
          </a:prstGeom>
          <a:noFill/>
        </p:spPr>
        <p:txBody>
          <a:bodyPr wrap="square" rtlCol="0">
            <a:noAutofit/>
          </a:bodyPr>
          <a:p>
            <a:pPr algn="just">
              <a:lnSpc>
                <a:spcPct val="150000"/>
              </a:lnSpc>
              <a:spcBef>
                <a:spcPts val="0"/>
              </a:spcBef>
              <a:spcAft>
                <a:spcPts val="0"/>
              </a:spcAft>
              <a:buClrTx/>
              <a:buSzTx/>
              <a:buFontTx/>
              <a:defRPr/>
            </a:pP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演化博弈理论将进化生物学和理性经济学的思想相结合，认为博弈参与方不再是完全理性的，而是</a:t>
            </a:r>
            <a:r>
              <a:rPr lang="zh-CN" altLang="en-US" sz="24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有限理性</a:t>
            </a: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的，博弈参与方会通过不断试错及模仿收益更高的策略，最终实现系统均衡，达到演化稳定状态。</a:t>
            </a:r>
            <a:endPar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just">
              <a:lnSpc>
                <a:spcPct val="150000"/>
              </a:lnSpc>
              <a:spcBef>
                <a:spcPts val="0"/>
              </a:spcBef>
              <a:spcAft>
                <a:spcPts val="0"/>
              </a:spcAft>
              <a:buClrTx/>
              <a:buSzTx/>
              <a:buFontTx/>
              <a:defRPr/>
            </a:pPr>
            <a:endParaRPr lang="zh-CN" altLang="en-US" sz="2400" b="1"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just">
              <a:lnSpc>
                <a:spcPct val="150000"/>
              </a:lnSpc>
              <a:spcBef>
                <a:spcPts val="0"/>
              </a:spcBef>
              <a:spcAft>
                <a:spcPts val="0"/>
              </a:spcAft>
              <a:buClrTx/>
              <a:buSzTx/>
              <a:buFontTx/>
              <a:defRPr/>
            </a:pPr>
            <a:endParaRPr lang="zh-CN" altLang="en-US" sz="2000" b="1"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l">
              <a:lnSpc>
                <a:spcPct val="150000"/>
              </a:lnSpc>
              <a:spcBef>
                <a:spcPts val="0"/>
              </a:spcBef>
              <a:spcAft>
                <a:spcPts val="0"/>
              </a:spcAft>
              <a:buClrTx/>
              <a:buSzTx/>
              <a:buFontTx/>
              <a:defRPr/>
            </a:pPr>
            <a:endParaRPr lang="zh-CN" altLang="en-US" sz="2400" b="1"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l">
              <a:lnSpc>
                <a:spcPct val="150000"/>
              </a:lnSpc>
              <a:spcBef>
                <a:spcPts val="0"/>
              </a:spcBef>
              <a:spcAft>
                <a:spcPts val="0"/>
              </a:spcAft>
              <a:buClrTx/>
              <a:buSzTx/>
              <a:buFontTx/>
              <a:defRPr/>
            </a:pPr>
            <a:endParaRPr lang="zh-CN" altLang="en-US" sz="2400" b="1"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4" name="文本框 11"/>
          <p:cNvSpPr txBox="1"/>
          <p:nvPr>
            <p:custDataLst>
              <p:tags r:id="rId3"/>
            </p:custDataLst>
          </p:nvPr>
        </p:nvSpPr>
        <p:spPr>
          <a:xfrm>
            <a:off x="730250" y="471170"/>
            <a:ext cx="10484485" cy="521970"/>
          </a:xfrm>
          <a:prstGeom prst="rect">
            <a:avLst/>
          </a:prstGeom>
          <a:noFill/>
        </p:spPr>
        <p:txBody>
          <a:bodyPr wrap="square">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1.2 </a:t>
            </a:r>
            <a:r>
              <a:rPr kumimoji="0" lang="zh-CN" altLang="en-US"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文献综述</a:t>
            </a:r>
            <a:r>
              <a:rPr kumimoji="0" lang="en-US" altLang="zh-CN"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动态</a:t>
            </a:r>
            <a:r>
              <a:rPr lang="zh-CN" sz="2400" b="1" noProof="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视角下</a:t>
            </a:r>
            <a:r>
              <a:rPr lang="zh-CN" sz="2400" b="1" noProof="0">
                <a:ln>
                  <a:noFill/>
                </a:ln>
                <a:solidFill>
                  <a:srgbClr val="3055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在线健康社区知识共享与隐藏行为研究</a:t>
            </a:r>
            <a:endParaRPr kumimoji="0" lang="zh-CN" altLang="zh-CN" sz="2400" b="1" i="0" u="none" strike="noStrike" kern="1200" cap="none" spc="0" normalizeH="0" baseline="0" noProof="0">
              <a:ln>
                <a:noFill/>
              </a:ln>
              <a:solidFill>
                <a:srgbClr val="3055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5" name="文本框 24"/>
          <p:cNvSpPr txBox="1"/>
          <p:nvPr>
            <p:custDataLst>
              <p:tags r:id="rId4"/>
            </p:custDataLst>
          </p:nvPr>
        </p:nvSpPr>
        <p:spPr>
          <a:xfrm>
            <a:off x="670560" y="3821430"/>
            <a:ext cx="10713720" cy="1812925"/>
          </a:xfrm>
          <a:prstGeom prst="rect">
            <a:avLst/>
          </a:prstGeom>
          <a:noFill/>
        </p:spPr>
        <p:txBody>
          <a:bodyPr wrap="square" rtlCol="0">
            <a:noAutofit/>
          </a:bodyPr>
          <a:p>
            <a:pPr algn="just">
              <a:lnSpc>
                <a:spcPct val="150000"/>
              </a:lnSpc>
              <a:spcBef>
                <a:spcPts val="0"/>
              </a:spcBef>
              <a:spcAft>
                <a:spcPts val="0"/>
              </a:spcAft>
              <a:buClrTx/>
              <a:buSzTx/>
              <a:buFontTx/>
              <a:defRPr/>
            </a:pPr>
            <a:r>
              <a:rPr lang="zh-CN" altLang="en-US" sz="2400" kern="10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用户在在线健康社区的知识共享行为既有可能获得收益也有可能遭遇损失，其行为选择会相应地发生</a:t>
            </a:r>
            <a:r>
              <a:rPr lang="zh-CN" altLang="en-US" sz="24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变化</a:t>
            </a:r>
            <a:r>
              <a:rPr lang="zh-CN" altLang="en-US" sz="2400" kern="10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。因此，用户之间的知识共享与</a:t>
            </a:r>
            <a:r>
              <a:rPr lang="zh-CN" altLang="en-US" sz="2400" kern="10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隐藏行为可以被描述为一种博弈</a:t>
            </a:r>
            <a:r>
              <a:rPr lang="zh-CN" altLang="en-US" sz="2400" kern="10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过程。</a:t>
            </a:r>
            <a:endParaRPr lang="zh-CN" altLang="en-US" sz="2400" kern="10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just">
              <a:lnSpc>
                <a:spcPct val="150000"/>
              </a:lnSpc>
              <a:spcBef>
                <a:spcPts val="0"/>
              </a:spcBef>
              <a:spcAft>
                <a:spcPts val="0"/>
              </a:spcAft>
              <a:buClrTx/>
              <a:buSzTx/>
              <a:buFontTx/>
              <a:defRPr/>
            </a:pPr>
            <a:endParaRPr lang="zh-CN" altLang="en-US" sz="2000" b="1"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l">
              <a:lnSpc>
                <a:spcPct val="150000"/>
              </a:lnSpc>
              <a:spcBef>
                <a:spcPts val="0"/>
              </a:spcBef>
              <a:spcAft>
                <a:spcPts val="0"/>
              </a:spcAft>
              <a:buClrTx/>
              <a:buSzTx/>
              <a:buFontTx/>
              <a:defRPr/>
            </a:pPr>
            <a:endParaRPr lang="zh-CN" altLang="en-US" sz="2400" b="1"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l">
              <a:lnSpc>
                <a:spcPct val="150000"/>
              </a:lnSpc>
              <a:spcBef>
                <a:spcPts val="0"/>
              </a:spcBef>
              <a:spcAft>
                <a:spcPts val="0"/>
              </a:spcAft>
              <a:buClrTx/>
              <a:buSzTx/>
              <a:buFontTx/>
              <a:defRPr/>
            </a:pPr>
            <a:endParaRPr lang="zh-CN" altLang="en-US" sz="2400" b="1"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37" name="矩形 36"/>
          <p:cNvSpPr/>
          <p:nvPr>
            <p:custDataLst>
              <p:tags r:id="rId5"/>
            </p:custDataLst>
          </p:nvPr>
        </p:nvSpPr>
        <p:spPr>
          <a:xfrm>
            <a:off x="-4" y="6274669"/>
            <a:ext cx="12192000" cy="5833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38" name="直接连接符 37"/>
          <p:cNvCxnSpPr/>
          <p:nvPr>
            <p:custDataLst>
              <p:tags r:id="rId6"/>
            </p:custDataLst>
          </p:nvPr>
        </p:nvCxnSpPr>
        <p:spPr>
          <a:xfrm>
            <a:off x="3044975"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39" name="直接连接符 38"/>
          <p:cNvCxnSpPr/>
          <p:nvPr>
            <p:custDataLst>
              <p:tags r:id="rId7"/>
            </p:custDataLst>
          </p:nvPr>
        </p:nvCxnSpPr>
        <p:spPr>
          <a:xfrm>
            <a:off x="6869203"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41" name="直接连接符 40"/>
          <p:cNvCxnSpPr/>
          <p:nvPr>
            <p:custDataLst>
              <p:tags r:id="rId8"/>
            </p:custDataLst>
          </p:nvPr>
        </p:nvCxnSpPr>
        <p:spPr>
          <a:xfrm>
            <a:off x="8781317"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sp>
        <p:nvSpPr>
          <p:cNvPr id="29" name="文本框 6"/>
          <p:cNvSpPr txBox="1">
            <a:spLocks noChangeArrowheads="1"/>
          </p:cNvSpPr>
          <p:nvPr>
            <p:custDataLst>
              <p:tags r:id="rId9"/>
            </p:custDataLst>
          </p:nvPr>
        </p:nvSpPr>
        <p:spPr bwMode="auto">
          <a:xfrm>
            <a:off x="9004935" y="6311691"/>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algn="l" defTabSz="914400" rtl="0" eaLnBrk="1" fontAlgn="base" latinLnBrk="0" hangingPunct="1">
              <a:lnSpc>
                <a:spcPct val="100000"/>
              </a:lnSpc>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创</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新点</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51" name="文本框 6"/>
          <p:cNvSpPr txBox="1">
            <a:spLocks noChangeArrowheads="1"/>
          </p:cNvSpPr>
          <p:nvPr>
            <p:custDataLst>
              <p:tags r:id="rId10"/>
            </p:custDataLst>
          </p:nvPr>
        </p:nvSpPr>
        <p:spPr bwMode="auto">
          <a:xfrm>
            <a:off x="7033260" y="6312206"/>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研究</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方案</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30" name="文本框 6"/>
          <p:cNvSpPr txBox="1">
            <a:spLocks noChangeArrowheads="1"/>
          </p:cNvSpPr>
          <p:nvPr>
            <p:custDataLst>
              <p:tags r:id="rId11"/>
            </p:custDataLst>
          </p:nvPr>
        </p:nvSpPr>
        <p:spPr bwMode="auto">
          <a:xfrm>
            <a:off x="1169906" y="6295665"/>
            <a:ext cx="1584000" cy="539791"/>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30547F"/>
                </a:solidFill>
                <a:latin typeface="微软雅黑" panose="020B0503020204020204" pitchFamily="34" charset="-122"/>
                <a:ea typeface="微软雅黑" panose="020B0503020204020204" pitchFamily="34" charset="-122"/>
              </a:rPr>
              <a:t>立项依据</a:t>
            </a:r>
            <a:endParaRPr lang="zh-CN" altLang="en-US" sz="2400" b="1" dirty="0">
              <a:solidFill>
                <a:srgbClr val="30547F"/>
              </a:solidFill>
              <a:latin typeface="微软雅黑" panose="020B0503020204020204" pitchFamily="34" charset="-122"/>
              <a:ea typeface="微软雅黑" panose="020B0503020204020204" pitchFamily="34" charset="-122"/>
            </a:endParaRPr>
          </a:p>
        </p:txBody>
      </p:sp>
      <p:sp>
        <p:nvSpPr>
          <p:cNvPr id="31" name="文本框 6"/>
          <p:cNvSpPr txBox="1">
            <a:spLocks noChangeArrowheads="1"/>
          </p:cNvSpPr>
          <p:nvPr>
            <p:custDataLst>
              <p:tags r:id="rId12"/>
            </p:custDataLst>
          </p:nvPr>
        </p:nvSpPr>
        <p:spPr bwMode="auto">
          <a:xfrm>
            <a:off x="4019292" y="6312757"/>
            <a:ext cx="1584000" cy="523220"/>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研究</a:t>
            </a:r>
            <a:r>
              <a:rPr lang="zh-CN" altLang="en-US" sz="2000">
                <a:solidFill>
                  <a:srgbClr val="4472C4">
                    <a:lumMod val="40000"/>
                    <a:lumOff val="60000"/>
                  </a:srgbClr>
                </a:solidFill>
                <a:latin typeface="微软雅黑" panose="020B0503020204020204" pitchFamily="34" charset="-122"/>
                <a:ea typeface="微软雅黑" panose="020B0503020204020204" pitchFamily="34" charset="-122"/>
              </a:rPr>
              <a:t>目标与</a:t>
            </a:r>
            <a:r>
              <a:rPr lang="zh-CN" altLang="en-US" sz="2000">
                <a:solidFill>
                  <a:srgbClr val="4472C4">
                    <a:lumMod val="40000"/>
                    <a:lumOff val="60000"/>
                  </a:srgbClr>
                </a:solidFill>
                <a:latin typeface="微软雅黑" panose="020B0503020204020204" pitchFamily="34" charset="-122"/>
                <a:ea typeface="微软雅黑" panose="020B0503020204020204" pitchFamily="34" charset="-122"/>
              </a:rPr>
              <a:t>内容</a:t>
            </a:r>
            <a:endParaRPr lang="zh-CN" altLang="en-US" sz="2000">
              <a:solidFill>
                <a:srgbClr val="4472C4">
                  <a:lumMod val="40000"/>
                  <a:lumOff val="60000"/>
                </a:srgbClr>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13"/>
            </p:custDataLst>
          </p:nvPr>
        </p:nvSpPr>
        <p:spPr>
          <a:xfrm>
            <a:off x="11807190" y="6418580"/>
            <a:ext cx="339090" cy="439420"/>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6</a:t>
            </a:r>
            <a:endParaRPr lang="en-US" altLang="zh-CN"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21" name="矩形: 圆角 6"/>
          <p:cNvSpPr/>
          <p:nvPr>
            <p:custDataLst>
              <p:tags r:id="rId1"/>
            </p:custDataLst>
          </p:nvPr>
        </p:nvSpPr>
        <p:spPr>
          <a:xfrm>
            <a:off x="620395" y="1206500"/>
            <a:ext cx="10997565" cy="1917700"/>
          </a:xfrm>
          <a:prstGeom prst="roundRect">
            <a:avLst>
              <a:gd name="adj" fmla="val 4304"/>
            </a:avLst>
          </a:prstGeom>
          <a:solidFill>
            <a:srgbClr val="DAE3F3"/>
          </a:solidFill>
          <a:ln w="12700" cap="flat" cmpd="sng" algn="ctr">
            <a:noFill/>
            <a:prstDash val="solid"/>
            <a:miter lim="800000"/>
          </a:ln>
          <a:effectLst/>
        </p:spPr>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two-left-arrows_44887"/>
          <p:cNvSpPr/>
          <p:nvPr>
            <p:custDataLst>
              <p:tags r:id="rId2"/>
            </p:custDataLst>
          </p:nvPr>
        </p:nvSpPr>
        <p:spPr>
          <a:xfrm rot="16200000">
            <a:off x="5814335" y="3313658"/>
            <a:ext cx="609685" cy="401341"/>
          </a:xfrm>
          <a:custGeom>
            <a:avLst/>
            <a:gdLst>
              <a:gd name="connsiteX0" fmla="*/ 453146 w 608558"/>
              <a:gd name="connsiteY0" fmla="*/ 0 h 400600"/>
              <a:gd name="connsiteX1" fmla="*/ 601522 w 608558"/>
              <a:gd name="connsiteY1" fmla="*/ 0 h 400600"/>
              <a:gd name="connsiteX2" fmla="*/ 607511 w 608558"/>
              <a:gd name="connsiteY2" fmla="*/ 9687 h 400600"/>
              <a:gd name="connsiteX3" fmla="*/ 447073 w 608558"/>
              <a:gd name="connsiteY3" fmla="*/ 188761 h 400600"/>
              <a:gd name="connsiteX4" fmla="*/ 447073 w 608558"/>
              <a:gd name="connsiteY4" fmla="*/ 208218 h 400600"/>
              <a:gd name="connsiteX5" fmla="*/ 607511 w 608558"/>
              <a:gd name="connsiteY5" fmla="*/ 390914 h 400600"/>
              <a:gd name="connsiteX6" fmla="*/ 601522 w 608558"/>
              <a:gd name="connsiteY6" fmla="*/ 400600 h 400600"/>
              <a:gd name="connsiteX7" fmla="*/ 453146 w 608558"/>
              <a:gd name="connsiteY7" fmla="*/ 400600 h 400600"/>
              <a:gd name="connsiteX8" fmla="*/ 437372 w 608558"/>
              <a:gd name="connsiteY8" fmla="*/ 390914 h 400600"/>
              <a:gd name="connsiteX9" fmla="*/ 277018 w 608558"/>
              <a:gd name="connsiteY9" fmla="*/ 208218 h 400600"/>
              <a:gd name="connsiteX10" fmla="*/ 277018 w 608558"/>
              <a:gd name="connsiteY10" fmla="*/ 188761 h 400600"/>
              <a:gd name="connsiteX11" fmla="*/ 412404 w 608558"/>
              <a:gd name="connsiteY11" fmla="*/ 37651 h 400600"/>
              <a:gd name="connsiteX12" fmla="*/ 453146 w 608558"/>
              <a:gd name="connsiteY12" fmla="*/ 0 h 400600"/>
              <a:gd name="connsiteX13" fmla="*/ 178152 w 608558"/>
              <a:gd name="connsiteY13" fmla="*/ 0 h 400600"/>
              <a:gd name="connsiteX14" fmla="*/ 326528 w 608558"/>
              <a:gd name="connsiteY14" fmla="*/ 0 h 400600"/>
              <a:gd name="connsiteX15" fmla="*/ 332517 w 608558"/>
              <a:gd name="connsiteY15" fmla="*/ 9687 h 400600"/>
              <a:gd name="connsiteX16" fmla="*/ 172163 w 608558"/>
              <a:gd name="connsiteY16" fmla="*/ 188761 h 400600"/>
              <a:gd name="connsiteX17" fmla="*/ 172163 w 608558"/>
              <a:gd name="connsiteY17" fmla="*/ 208218 h 400600"/>
              <a:gd name="connsiteX18" fmla="*/ 332517 w 608558"/>
              <a:gd name="connsiteY18" fmla="*/ 390914 h 400600"/>
              <a:gd name="connsiteX19" fmla="*/ 326528 w 608558"/>
              <a:gd name="connsiteY19" fmla="*/ 400600 h 400600"/>
              <a:gd name="connsiteX20" fmla="*/ 178152 w 608558"/>
              <a:gd name="connsiteY20" fmla="*/ 400600 h 400600"/>
              <a:gd name="connsiteX21" fmla="*/ 162378 w 608558"/>
              <a:gd name="connsiteY21" fmla="*/ 390914 h 400600"/>
              <a:gd name="connsiteX22" fmla="*/ 2024 w 608558"/>
              <a:gd name="connsiteY22" fmla="*/ 208218 h 400600"/>
              <a:gd name="connsiteX23" fmla="*/ 2024 w 608558"/>
              <a:gd name="connsiteY23" fmla="*/ 188761 h 400600"/>
              <a:gd name="connsiteX24" fmla="*/ 153521 w 608558"/>
              <a:gd name="connsiteY24" fmla="*/ 19710 h 400600"/>
              <a:gd name="connsiteX25" fmla="*/ 178152 w 608558"/>
              <a:gd name="connsiteY25" fmla="*/ 0 h 4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8558" h="400600">
                <a:moveTo>
                  <a:pt x="453146" y="0"/>
                </a:moveTo>
                <a:lnTo>
                  <a:pt x="601522" y="0"/>
                </a:lnTo>
                <a:cubicBezTo>
                  <a:pt x="607511" y="0"/>
                  <a:pt x="610210" y="4380"/>
                  <a:pt x="607511" y="9687"/>
                </a:cubicBezTo>
                <a:lnTo>
                  <a:pt x="447073" y="188761"/>
                </a:lnTo>
                <a:cubicBezTo>
                  <a:pt x="444458" y="194151"/>
                  <a:pt x="444458" y="202827"/>
                  <a:pt x="447073" y="208218"/>
                </a:cubicBezTo>
                <a:lnTo>
                  <a:pt x="607511" y="390914"/>
                </a:lnTo>
                <a:cubicBezTo>
                  <a:pt x="610210" y="396304"/>
                  <a:pt x="607511" y="400600"/>
                  <a:pt x="601522" y="400600"/>
                </a:cubicBezTo>
                <a:lnTo>
                  <a:pt x="453146" y="400600"/>
                </a:lnTo>
                <a:cubicBezTo>
                  <a:pt x="447157" y="400600"/>
                  <a:pt x="440071" y="396304"/>
                  <a:pt x="437372" y="390914"/>
                </a:cubicBezTo>
                <a:lnTo>
                  <a:pt x="277018" y="208218"/>
                </a:lnTo>
                <a:cubicBezTo>
                  <a:pt x="274319" y="202827"/>
                  <a:pt x="274319" y="194151"/>
                  <a:pt x="277018" y="188761"/>
                </a:cubicBezTo>
                <a:cubicBezTo>
                  <a:pt x="277862" y="187076"/>
                  <a:pt x="396630" y="55255"/>
                  <a:pt x="412404" y="37651"/>
                </a:cubicBezTo>
                <a:cubicBezTo>
                  <a:pt x="421345" y="27628"/>
                  <a:pt x="439397" y="0"/>
                  <a:pt x="453146" y="0"/>
                </a:cubicBezTo>
                <a:close/>
                <a:moveTo>
                  <a:pt x="178152" y="0"/>
                </a:moveTo>
                <a:lnTo>
                  <a:pt x="326528" y="0"/>
                </a:lnTo>
                <a:cubicBezTo>
                  <a:pt x="332517" y="0"/>
                  <a:pt x="335216" y="4380"/>
                  <a:pt x="332517" y="9687"/>
                </a:cubicBezTo>
                <a:lnTo>
                  <a:pt x="172163" y="188761"/>
                </a:lnTo>
                <a:cubicBezTo>
                  <a:pt x="169464" y="194151"/>
                  <a:pt x="169464" y="202827"/>
                  <a:pt x="172163" y="208218"/>
                </a:cubicBezTo>
                <a:lnTo>
                  <a:pt x="332517" y="390914"/>
                </a:lnTo>
                <a:cubicBezTo>
                  <a:pt x="335216" y="396220"/>
                  <a:pt x="332517" y="400600"/>
                  <a:pt x="326528" y="400600"/>
                </a:cubicBezTo>
                <a:lnTo>
                  <a:pt x="178152" y="400600"/>
                </a:lnTo>
                <a:cubicBezTo>
                  <a:pt x="172163" y="400600"/>
                  <a:pt x="165077" y="396220"/>
                  <a:pt x="162378" y="390914"/>
                </a:cubicBezTo>
                <a:lnTo>
                  <a:pt x="2024" y="208218"/>
                </a:lnTo>
                <a:cubicBezTo>
                  <a:pt x="-675" y="202827"/>
                  <a:pt x="-675" y="194151"/>
                  <a:pt x="2024" y="188761"/>
                </a:cubicBezTo>
                <a:cubicBezTo>
                  <a:pt x="26065" y="161975"/>
                  <a:pt x="144917" y="29565"/>
                  <a:pt x="153521" y="19710"/>
                </a:cubicBezTo>
                <a:cubicBezTo>
                  <a:pt x="159932" y="12214"/>
                  <a:pt x="166849" y="0"/>
                  <a:pt x="17815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文本框 1"/>
          <p:cNvSpPr txBox="1"/>
          <p:nvPr>
            <p:custDataLst>
              <p:tags r:id="rId3"/>
            </p:custDataLst>
          </p:nvPr>
        </p:nvSpPr>
        <p:spPr>
          <a:xfrm>
            <a:off x="487045" y="3733800"/>
            <a:ext cx="11130915" cy="1802765"/>
          </a:xfrm>
          <a:prstGeom prst="rect">
            <a:avLst/>
          </a:prstGeom>
          <a:noFill/>
        </p:spPr>
        <p:txBody>
          <a:bodyPr wrap="square" rtlCol="0">
            <a:noAutofit/>
          </a:bodyPr>
          <a:p>
            <a:pPr algn="just">
              <a:lnSpc>
                <a:spcPct val="150000"/>
              </a:lnSpc>
              <a:spcBef>
                <a:spcPts val="0"/>
              </a:spcBef>
              <a:spcAft>
                <a:spcPts val="0"/>
              </a:spcAft>
              <a:buClrTx/>
              <a:buSzTx/>
              <a:buFontTx/>
              <a:defRPr/>
            </a:pP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在线健康社区作为一个重要的主体，一方面社区</a:t>
            </a: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的激励制度会对用户的行为选择产生影响；</a:t>
            </a: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另一方面，社区对不同激励策略带来的实际收益无法预测，需要通过不断的学习和反复试错以找到利益最大化的策略，符合演化博弈有限理性的前提。</a:t>
            </a:r>
            <a:endPar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5" name="文本框 11"/>
          <p:cNvSpPr txBox="1"/>
          <p:nvPr>
            <p:custDataLst>
              <p:tags r:id="rId4"/>
            </p:custDataLst>
          </p:nvPr>
        </p:nvSpPr>
        <p:spPr>
          <a:xfrm>
            <a:off x="730250" y="471170"/>
            <a:ext cx="10484485" cy="521970"/>
          </a:xfrm>
          <a:prstGeom prst="rect">
            <a:avLst/>
          </a:prstGeom>
          <a:noFill/>
        </p:spPr>
        <p:txBody>
          <a:bodyPr wrap="square">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1.2 </a:t>
            </a:r>
            <a:r>
              <a:rPr kumimoji="0" lang="zh-CN" altLang="en-US"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文献综述</a:t>
            </a:r>
            <a:r>
              <a:rPr kumimoji="0" lang="en-US" altLang="zh-CN"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动态</a:t>
            </a:r>
            <a:r>
              <a:rPr lang="zh-CN" sz="2400" b="1" noProof="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视角下</a:t>
            </a:r>
            <a:r>
              <a:rPr lang="zh-CN" sz="2400" b="1" noProof="0">
                <a:ln>
                  <a:noFill/>
                </a:ln>
                <a:solidFill>
                  <a:srgbClr val="3055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在线健康社区知识共享与隐藏行为研究</a:t>
            </a:r>
            <a:endParaRPr kumimoji="0" lang="zh-CN" altLang="zh-CN" sz="2400" b="1" i="0" u="none" strike="noStrike" kern="1200" cap="none" spc="0" normalizeH="0" baseline="0" noProof="0">
              <a:ln>
                <a:noFill/>
              </a:ln>
              <a:solidFill>
                <a:srgbClr val="30557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6" name="文本框 15"/>
          <p:cNvSpPr txBox="1"/>
          <p:nvPr>
            <p:custDataLst>
              <p:tags r:id="rId5"/>
            </p:custDataLst>
          </p:nvPr>
        </p:nvSpPr>
        <p:spPr>
          <a:xfrm>
            <a:off x="762635" y="1292860"/>
            <a:ext cx="10713720" cy="1831340"/>
          </a:xfrm>
          <a:prstGeom prst="rect">
            <a:avLst/>
          </a:prstGeom>
          <a:noFill/>
        </p:spPr>
        <p:txBody>
          <a:bodyPr wrap="square" rtlCol="0">
            <a:noAutofit/>
          </a:bodyPr>
          <a:p>
            <a:pPr algn="just">
              <a:lnSpc>
                <a:spcPct val="150000"/>
              </a:lnSpc>
              <a:spcBef>
                <a:spcPts val="0"/>
              </a:spcBef>
              <a:spcAft>
                <a:spcPts val="0"/>
              </a:spcAft>
              <a:buClrTx/>
              <a:buSzTx/>
              <a:buFontTx/>
              <a:defRPr/>
            </a:pPr>
            <a:r>
              <a:rPr sz="2400" kern="100">
                <a:solidFill>
                  <a:srgbClr val="131B0C"/>
                </a:solidFill>
                <a:ea typeface="微软雅黑" panose="020B0503020204020204" pitchFamily="34" charset="-122"/>
                <a:cs typeface="Times New Roman" panose="02020603050405020304" pitchFamily="18" charset="0"/>
                <a:sym typeface="+mn-ea"/>
              </a:rPr>
              <a:t>关于在线健康社区知识共享与隐藏行为在动态视角下的演化研究主要由国内学者开展且数量相对较少</a:t>
            </a:r>
            <a:r>
              <a:rPr lang="zh-CN" sz="2400" kern="100">
                <a:solidFill>
                  <a:srgbClr val="131B0C"/>
                </a:solidFill>
                <a:ea typeface="微软雅黑" panose="020B0503020204020204" pitchFamily="34" charset="-122"/>
                <a:cs typeface="Times New Roman" panose="02020603050405020304" pitchFamily="18" charset="0"/>
                <a:sym typeface="+mn-ea"/>
              </a:rPr>
              <a:t>。</a:t>
            </a:r>
            <a:r>
              <a:rPr sz="2400" kern="100">
                <a:solidFill>
                  <a:srgbClr val="131B0C"/>
                </a:solidFill>
                <a:ea typeface="微软雅黑" panose="020B0503020204020204" pitchFamily="34" charset="-122"/>
                <a:cs typeface="Times New Roman" panose="02020603050405020304" pitchFamily="18" charset="0"/>
                <a:sym typeface="+mn-ea"/>
              </a:rPr>
              <a:t>主要针对医生和患者、高级用户和普通用户、共享者和潜水者</a:t>
            </a:r>
            <a:r>
              <a:rPr lang="zh-CN" sz="2400" kern="100">
                <a:solidFill>
                  <a:srgbClr val="131B0C"/>
                </a:solidFill>
                <a:ea typeface="微软雅黑" panose="020B0503020204020204" pitchFamily="34" charset="-122"/>
                <a:cs typeface="Times New Roman" panose="02020603050405020304" pitchFamily="18" charset="0"/>
                <a:sym typeface="+mn-ea"/>
              </a:rPr>
              <a:t>等不同类型用户进行</a:t>
            </a:r>
            <a:r>
              <a:rPr sz="2400" kern="100">
                <a:solidFill>
                  <a:srgbClr val="131B0C"/>
                </a:solidFill>
                <a:ea typeface="微软雅黑" panose="020B0503020204020204" pitchFamily="34" charset="-122"/>
                <a:cs typeface="Times New Roman" panose="02020603050405020304" pitchFamily="18" charset="0"/>
                <a:sym typeface="+mn-ea"/>
              </a:rPr>
              <a:t>研究</a:t>
            </a:r>
            <a:r>
              <a:rPr lang="zh-CN" sz="2400" kern="100">
                <a:solidFill>
                  <a:srgbClr val="131B0C"/>
                </a:solidFill>
                <a:ea typeface="微软雅黑" panose="020B0503020204020204" pitchFamily="34" charset="-122"/>
                <a:cs typeface="Times New Roman" panose="02020603050405020304" pitchFamily="18" charset="0"/>
                <a:sym typeface="+mn-ea"/>
              </a:rPr>
              <a:t>。</a:t>
            </a:r>
            <a:r>
              <a:rPr lang="zh-CN" sz="2400" b="1" kern="100">
                <a:solidFill>
                  <a:srgbClr val="FF0000"/>
                </a:solidFill>
                <a:ea typeface="微软雅黑" panose="020B0503020204020204" pitchFamily="34" charset="-122"/>
                <a:cs typeface="Times New Roman" panose="02020603050405020304" pitchFamily="18" charset="0"/>
                <a:sym typeface="+mn-ea"/>
              </a:rPr>
              <a:t>未加入在线健康社区这一博弈主体</a:t>
            </a:r>
            <a:endParaRPr lang="zh-CN" sz="2400" b="1" kern="100">
              <a:solidFill>
                <a:srgbClr val="FF0000"/>
              </a:solidFill>
              <a:ea typeface="微软雅黑" panose="020B0503020204020204" pitchFamily="34" charset="-122"/>
              <a:cs typeface="Times New Roman" panose="02020603050405020304" pitchFamily="18" charset="0"/>
              <a:sym typeface="+mn-ea"/>
            </a:endParaRPr>
          </a:p>
        </p:txBody>
      </p:sp>
      <p:sp>
        <p:nvSpPr>
          <p:cNvPr id="37" name="矩形 36"/>
          <p:cNvSpPr/>
          <p:nvPr>
            <p:custDataLst>
              <p:tags r:id="rId6"/>
            </p:custDataLst>
          </p:nvPr>
        </p:nvSpPr>
        <p:spPr>
          <a:xfrm>
            <a:off x="-4" y="6274669"/>
            <a:ext cx="12192000" cy="5833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38" name="直接连接符 37"/>
          <p:cNvCxnSpPr/>
          <p:nvPr>
            <p:custDataLst>
              <p:tags r:id="rId7"/>
            </p:custDataLst>
          </p:nvPr>
        </p:nvCxnSpPr>
        <p:spPr>
          <a:xfrm>
            <a:off x="3044975"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39" name="直接连接符 38"/>
          <p:cNvCxnSpPr/>
          <p:nvPr>
            <p:custDataLst>
              <p:tags r:id="rId8"/>
            </p:custDataLst>
          </p:nvPr>
        </p:nvCxnSpPr>
        <p:spPr>
          <a:xfrm>
            <a:off x="6869203"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41" name="直接连接符 40"/>
          <p:cNvCxnSpPr/>
          <p:nvPr>
            <p:custDataLst>
              <p:tags r:id="rId9"/>
            </p:custDataLst>
          </p:nvPr>
        </p:nvCxnSpPr>
        <p:spPr>
          <a:xfrm>
            <a:off x="8781317"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sp>
        <p:nvSpPr>
          <p:cNvPr id="20" name="文本框 6"/>
          <p:cNvSpPr txBox="1">
            <a:spLocks noChangeArrowheads="1"/>
          </p:cNvSpPr>
          <p:nvPr>
            <p:custDataLst>
              <p:tags r:id="rId10"/>
            </p:custDataLst>
          </p:nvPr>
        </p:nvSpPr>
        <p:spPr bwMode="auto">
          <a:xfrm>
            <a:off x="9004935" y="6311691"/>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algn="l" defTabSz="914400" rtl="0" eaLnBrk="1" fontAlgn="base" latinLnBrk="0" hangingPunct="1">
              <a:lnSpc>
                <a:spcPct val="100000"/>
              </a:lnSpc>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创</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新点</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51" name="文本框 6"/>
          <p:cNvSpPr txBox="1">
            <a:spLocks noChangeArrowheads="1"/>
          </p:cNvSpPr>
          <p:nvPr>
            <p:custDataLst>
              <p:tags r:id="rId11"/>
            </p:custDataLst>
          </p:nvPr>
        </p:nvSpPr>
        <p:spPr bwMode="auto">
          <a:xfrm>
            <a:off x="7033260" y="6312206"/>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研究</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方案</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25" name="文本框 6"/>
          <p:cNvSpPr txBox="1">
            <a:spLocks noChangeArrowheads="1"/>
          </p:cNvSpPr>
          <p:nvPr>
            <p:custDataLst>
              <p:tags r:id="rId12"/>
            </p:custDataLst>
          </p:nvPr>
        </p:nvSpPr>
        <p:spPr bwMode="auto">
          <a:xfrm>
            <a:off x="1169906" y="6295665"/>
            <a:ext cx="1584000" cy="539791"/>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30547F"/>
                </a:solidFill>
                <a:latin typeface="微软雅黑" panose="020B0503020204020204" pitchFamily="34" charset="-122"/>
                <a:ea typeface="微软雅黑" panose="020B0503020204020204" pitchFamily="34" charset="-122"/>
              </a:rPr>
              <a:t>立项依据</a:t>
            </a:r>
            <a:endParaRPr lang="zh-CN" altLang="en-US" sz="2400" b="1" dirty="0">
              <a:solidFill>
                <a:srgbClr val="30547F"/>
              </a:solidFill>
              <a:latin typeface="微软雅黑" panose="020B0503020204020204" pitchFamily="34" charset="-122"/>
              <a:ea typeface="微软雅黑" panose="020B0503020204020204" pitchFamily="34" charset="-122"/>
            </a:endParaRPr>
          </a:p>
        </p:txBody>
      </p:sp>
      <p:sp>
        <p:nvSpPr>
          <p:cNvPr id="27" name="文本框 6"/>
          <p:cNvSpPr txBox="1">
            <a:spLocks noChangeArrowheads="1"/>
          </p:cNvSpPr>
          <p:nvPr>
            <p:custDataLst>
              <p:tags r:id="rId13"/>
            </p:custDataLst>
          </p:nvPr>
        </p:nvSpPr>
        <p:spPr bwMode="auto">
          <a:xfrm>
            <a:off x="4019292" y="6312757"/>
            <a:ext cx="1584000" cy="523220"/>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研究</a:t>
            </a:r>
            <a:r>
              <a:rPr lang="zh-CN" altLang="en-US" sz="2000">
                <a:solidFill>
                  <a:srgbClr val="4472C4">
                    <a:lumMod val="40000"/>
                    <a:lumOff val="60000"/>
                  </a:srgbClr>
                </a:solidFill>
                <a:latin typeface="微软雅黑" panose="020B0503020204020204" pitchFamily="34" charset="-122"/>
                <a:ea typeface="微软雅黑" panose="020B0503020204020204" pitchFamily="34" charset="-122"/>
              </a:rPr>
              <a:t>目标与</a:t>
            </a:r>
            <a:r>
              <a:rPr lang="zh-CN" altLang="en-US" sz="2000">
                <a:solidFill>
                  <a:srgbClr val="4472C4">
                    <a:lumMod val="40000"/>
                    <a:lumOff val="60000"/>
                  </a:srgbClr>
                </a:solidFill>
                <a:latin typeface="微软雅黑" panose="020B0503020204020204" pitchFamily="34" charset="-122"/>
                <a:ea typeface="微软雅黑" panose="020B0503020204020204" pitchFamily="34" charset="-122"/>
              </a:rPr>
              <a:t>内容</a:t>
            </a:r>
            <a:endParaRPr lang="zh-CN" altLang="en-US" sz="2000">
              <a:solidFill>
                <a:srgbClr val="4472C4">
                  <a:lumMod val="40000"/>
                  <a:lumOff val="60000"/>
                </a:srgbClr>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14"/>
            </p:custDataLst>
          </p:nvPr>
        </p:nvSpPr>
        <p:spPr>
          <a:xfrm>
            <a:off x="11807190" y="6418580"/>
            <a:ext cx="339090" cy="439420"/>
          </a:xfrm>
          <a:prstGeom prst="rect">
            <a:avLst/>
          </a:prstGeom>
          <a:noFill/>
        </p:spPr>
        <p:txBody>
          <a:bodyPr wrap="square" rtlCol="0">
            <a:noAutofit/>
          </a:bodyPr>
          <a:lstStyle/>
          <a:p>
            <a:r>
              <a:rPr lang="en-US" altLang="zh-CN" sz="2000">
                <a:latin typeface="Times New Roman" panose="02020603050405020304" pitchFamily="18" charset="0"/>
                <a:cs typeface="Times New Roman" panose="02020603050405020304" pitchFamily="18" charset="0"/>
              </a:rPr>
              <a:t>7</a:t>
            </a:r>
            <a:endParaRPr lang="en-US" altLang="zh-CN"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5" name="矩形: 圆角 6"/>
          <p:cNvSpPr/>
          <p:nvPr>
            <p:custDataLst>
              <p:tags r:id="rId1"/>
            </p:custDataLst>
          </p:nvPr>
        </p:nvSpPr>
        <p:spPr>
          <a:xfrm>
            <a:off x="614045" y="1504315"/>
            <a:ext cx="10997565" cy="4225290"/>
          </a:xfrm>
          <a:prstGeom prst="roundRect">
            <a:avLst>
              <a:gd name="adj" fmla="val 4304"/>
            </a:avLst>
          </a:prstGeom>
          <a:solidFill>
            <a:srgbClr val="DAE3F3"/>
          </a:solidFill>
          <a:ln w="12700" cap="flat" cmpd="sng" algn="ctr">
            <a:noFill/>
            <a:prstDash val="solid"/>
            <a:miter lim="800000"/>
          </a:ln>
          <a:effectLst/>
        </p:spPr>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文本框 15"/>
          <p:cNvSpPr txBox="1"/>
          <p:nvPr>
            <p:custDataLst>
              <p:tags r:id="rId2"/>
            </p:custDataLst>
          </p:nvPr>
        </p:nvSpPr>
        <p:spPr>
          <a:xfrm>
            <a:off x="723900" y="1638935"/>
            <a:ext cx="10713720" cy="986155"/>
          </a:xfrm>
          <a:prstGeom prst="rect">
            <a:avLst/>
          </a:prstGeom>
          <a:noFill/>
        </p:spPr>
        <p:txBody>
          <a:bodyPr wrap="square" rtlCol="0">
            <a:noAutofit/>
          </a:bodyPr>
          <a:p>
            <a:pPr algn="just">
              <a:lnSpc>
                <a:spcPct val="150000"/>
              </a:lnSpc>
              <a:spcBef>
                <a:spcPts val="0"/>
              </a:spcBef>
              <a:spcAft>
                <a:spcPts val="0"/>
              </a:spcAft>
              <a:buClrTx/>
              <a:buSzTx/>
              <a:buFontTx/>
              <a:defRPr/>
            </a:pP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演化博弈理论假设个体间以</a:t>
            </a:r>
            <a:r>
              <a:rPr lang="zh-CN" altLang="en-US" sz="24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均匀混合</a:t>
            </a: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的方式交互，每个博弈主体都可以观察其他主体的策略并根据这些观察结果选择最佳策略。</a:t>
            </a:r>
            <a:endPar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just">
              <a:lnSpc>
                <a:spcPct val="150000"/>
              </a:lnSpc>
              <a:spcBef>
                <a:spcPts val="0"/>
              </a:spcBef>
              <a:spcAft>
                <a:spcPts val="0"/>
              </a:spcAft>
              <a:buClrTx/>
              <a:buSzTx/>
              <a:buFontTx/>
              <a:defRPr/>
            </a:pPr>
            <a:endParaRPr lang="zh-CN" altLang="en-US" sz="2400" b="1"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l">
              <a:lnSpc>
                <a:spcPct val="150000"/>
              </a:lnSpc>
              <a:spcBef>
                <a:spcPts val="0"/>
              </a:spcBef>
              <a:spcAft>
                <a:spcPts val="0"/>
              </a:spcAft>
              <a:buClrTx/>
              <a:buSzTx/>
              <a:buFontTx/>
              <a:defRPr/>
            </a:pPr>
            <a:endParaRPr lang="zh-CN" altLang="en-US" sz="2400" b="1"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l">
              <a:lnSpc>
                <a:spcPct val="150000"/>
              </a:lnSpc>
              <a:spcBef>
                <a:spcPts val="0"/>
              </a:spcBef>
              <a:spcAft>
                <a:spcPts val="0"/>
              </a:spcAft>
              <a:buClrTx/>
              <a:buSzTx/>
              <a:buFontTx/>
              <a:defRPr/>
            </a:pPr>
            <a:endParaRPr lang="zh-CN" altLang="en-US" sz="2400" b="1"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3" name="文本框 22"/>
          <p:cNvSpPr txBox="1"/>
          <p:nvPr>
            <p:custDataLst>
              <p:tags r:id="rId3"/>
            </p:custDataLst>
          </p:nvPr>
        </p:nvSpPr>
        <p:spPr>
          <a:xfrm>
            <a:off x="723900" y="3074670"/>
            <a:ext cx="10771505" cy="1208405"/>
          </a:xfrm>
          <a:prstGeom prst="rect">
            <a:avLst/>
          </a:prstGeom>
          <a:noFill/>
        </p:spPr>
        <p:txBody>
          <a:bodyPr wrap="square" rtlCol="0">
            <a:noAutofit/>
          </a:bodyPr>
          <a:p>
            <a:pPr algn="just">
              <a:lnSpc>
                <a:spcPct val="150000"/>
              </a:lnSpc>
              <a:spcBef>
                <a:spcPts val="0"/>
              </a:spcBef>
              <a:spcAft>
                <a:spcPts val="0"/>
              </a:spcAft>
              <a:buClrTx/>
              <a:buSzTx/>
              <a:buFontTx/>
              <a:defRPr/>
            </a:pP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有研究从社会网络视角出发分析在线健康社区知识共享网络的整体结构特性，发现其具有</a:t>
            </a:r>
            <a:r>
              <a:rPr lang="zh-CN" altLang="en-US" sz="24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无标度性和小世界效应</a:t>
            </a: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7" name="文本框 16"/>
          <p:cNvSpPr txBox="1"/>
          <p:nvPr>
            <p:custDataLst>
              <p:tags r:id="rId4"/>
            </p:custDataLst>
          </p:nvPr>
        </p:nvSpPr>
        <p:spPr>
          <a:xfrm>
            <a:off x="723900" y="4494530"/>
            <a:ext cx="10771505" cy="1235075"/>
          </a:xfrm>
          <a:prstGeom prst="rect">
            <a:avLst/>
          </a:prstGeom>
          <a:noFill/>
        </p:spPr>
        <p:txBody>
          <a:bodyPr wrap="square" rtlCol="0">
            <a:noAutofit/>
          </a:bodyPr>
          <a:p>
            <a:pPr algn="just">
              <a:lnSpc>
                <a:spcPct val="150000"/>
              </a:lnSpc>
              <a:spcBef>
                <a:spcPts val="0"/>
              </a:spcBef>
              <a:spcAft>
                <a:spcPts val="0"/>
              </a:spcAft>
              <a:buClrTx/>
              <a:buSzTx/>
              <a:buFontTx/>
              <a:defRPr/>
            </a:pP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可以通过引入复杂网络结构如小世界网络、无标度网络</a:t>
            </a:r>
            <a:r>
              <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rPr>
              <a:t>等，结合演化博弈探究网络结构对用户策略选择的影响，更能反映现实场景。</a:t>
            </a:r>
            <a:endParaRPr lang="zh-CN" altLang="en-US" sz="2400" kern="100">
              <a:solidFill>
                <a:srgbClr val="131B0C"/>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3" name="文本框 11"/>
          <p:cNvSpPr txBox="1"/>
          <p:nvPr>
            <p:custDataLst>
              <p:tags r:id="rId5"/>
            </p:custDataLst>
          </p:nvPr>
        </p:nvSpPr>
        <p:spPr>
          <a:xfrm>
            <a:off x="730250" y="471170"/>
            <a:ext cx="10484485" cy="521970"/>
          </a:xfrm>
          <a:prstGeom prst="rect">
            <a:avLst/>
          </a:prstGeom>
          <a:noFill/>
        </p:spPr>
        <p:txBody>
          <a:bodyPr wrap="square">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1.2 </a:t>
            </a:r>
            <a:r>
              <a:rPr kumimoji="0" lang="zh-CN" altLang="en-US"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文献综述</a:t>
            </a:r>
            <a:r>
              <a:rPr kumimoji="0" lang="en-US" altLang="zh-CN"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演化博弈模型的扩展：</a:t>
            </a:r>
            <a:r>
              <a:rPr kumimoji="0" lang="zh-CN" altLang="en-US" sz="24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引入复杂网络</a:t>
            </a:r>
            <a:endParaRPr kumimoji="0" lang="zh-CN" altLang="en-US" sz="24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endParaRPr>
          </a:p>
        </p:txBody>
      </p:sp>
      <p:sp>
        <p:nvSpPr>
          <p:cNvPr id="42" name="矩形 41"/>
          <p:cNvSpPr/>
          <p:nvPr>
            <p:custDataLst>
              <p:tags r:id="rId6"/>
            </p:custDataLst>
          </p:nvPr>
        </p:nvSpPr>
        <p:spPr>
          <a:xfrm>
            <a:off x="-4" y="6274669"/>
            <a:ext cx="12192000" cy="5833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47" name="直接连接符 46"/>
          <p:cNvCxnSpPr/>
          <p:nvPr>
            <p:custDataLst>
              <p:tags r:id="rId7"/>
            </p:custDataLst>
          </p:nvPr>
        </p:nvCxnSpPr>
        <p:spPr>
          <a:xfrm>
            <a:off x="3044975"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51" name="直接连接符 50"/>
          <p:cNvCxnSpPr/>
          <p:nvPr>
            <p:custDataLst>
              <p:tags r:id="rId8"/>
            </p:custDataLst>
          </p:nvPr>
        </p:nvCxnSpPr>
        <p:spPr>
          <a:xfrm>
            <a:off x="6869203"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54" name="直接连接符 53"/>
          <p:cNvCxnSpPr/>
          <p:nvPr>
            <p:custDataLst>
              <p:tags r:id="rId9"/>
            </p:custDataLst>
          </p:nvPr>
        </p:nvCxnSpPr>
        <p:spPr>
          <a:xfrm>
            <a:off x="8781317"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sp>
        <p:nvSpPr>
          <p:cNvPr id="58" name="文本框 6"/>
          <p:cNvSpPr txBox="1">
            <a:spLocks noChangeArrowheads="1"/>
          </p:cNvSpPr>
          <p:nvPr>
            <p:custDataLst>
              <p:tags r:id="rId10"/>
            </p:custDataLst>
          </p:nvPr>
        </p:nvSpPr>
        <p:spPr bwMode="auto">
          <a:xfrm>
            <a:off x="9004935" y="6311691"/>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algn="l" defTabSz="914400" rtl="0" eaLnBrk="1" fontAlgn="base" latinLnBrk="0" hangingPunct="1">
              <a:lnSpc>
                <a:spcPct val="100000"/>
              </a:lnSpc>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创</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新点</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56" name="文本框 6"/>
          <p:cNvSpPr txBox="1">
            <a:spLocks noChangeArrowheads="1"/>
          </p:cNvSpPr>
          <p:nvPr>
            <p:custDataLst>
              <p:tags r:id="rId11"/>
            </p:custDataLst>
          </p:nvPr>
        </p:nvSpPr>
        <p:spPr bwMode="auto">
          <a:xfrm>
            <a:off x="7033260" y="6312206"/>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研究</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方案</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57" name="文本框 6"/>
          <p:cNvSpPr txBox="1">
            <a:spLocks noChangeArrowheads="1"/>
          </p:cNvSpPr>
          <p:nvPr>
            <p:custDataLst>
              <p:tags r:id="rId12"/>
            </p:custDataLst>
          </p:nvPr>
        </p:nvSpPr>
        <p:spPr bwMode="auto">
          <a:xfrm>
            <a:off x="1169906" y="6295665"/>
            <a:ext cx="1584000" cy="539791"/>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30547F"/>
                </a:solidFill>
                <a:latin typeface="微软雅黑" panose="020B0503020204020204" pitchFamily="34" charset="-122"/>
                <a:ea typeface="微软雅黑" panose="020B0503020204020204" pitchFamily="34" charset="-122"/>
              </a:rPr>
              <a:t>立项依据</a:t>
            </a:r>
            <a:endParaRPr lang="zh-CN" altLang="en-US" sz="2400" b="1" dirty="0">
              <a:solidFill>
                <a:srgbClr val="30547F"/>
              </a:solidFill>
              <a:latin typeface="微软雅黑" panose="020B0503020204020204" pitchFamily="34" charset="-122"/>
              <a:ea typeface="微软雅黑" panose="020B0503020204020204" pitchFamily="34" charset="-122"/>
            </a:endParaRPr>
          </a:p>
        </p:txBody>
      </p:sp>
      <p:sp>
        <p:nvSpPr>
          <p:cNvPr id="59" name="文本框 6"/>
          <p:cNvSpPr txBox="1">
            <a:spLocks noChangeArrowheads="1"/>
          </p:cNvSpPr>
          <p:nvPr>
            <p:custDataLst>
              <p:tags r:id="rId13"/>
            </p:custDataLst>
          </p:nvPr>
        </p:nvSpPr>
        <p:spPr bwMode="auto">
          <a:xfrm>
            <a:off x="4019292" y="6312757"/>
            <a:ext cx="1584000" cy="523220"/>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研究</a:t>
            </a:r>
            <a:r>
              <a:rPr lang="zh-CN" altLang="en-US" sz="2000">
                <a:solidFill>
                  <a:srgbClr val="4472C4">
                    <a:lumMod val="40000"/>
                    <a:lumOff val="60000"/>
                  </a:srgbClr>
                </a:solidFill>
                <a:latin typeface="微软雅黑" panose="020B0503020204020204" pitchFamily="34" charset="-122"/>
                <a:ea typeface="微软雅黑" panose="020B0503020204020204" pitchFamily="34" charset="-122"/>
              </a:rPr>
              <a:t>目标与</a:t>
            </a:r>
            <a:r>
              <a:rPr lang="zh-CN" altLang="en-US" sz="2000">
                <a:solidFill>
                  <a:srgbClr val="4472C4">
                    <a:lumMod val="40000"/>
                    <a:lumOff val="60000"/>
                  </a:srgbClr>
                </a:solidFill>
                <a:latin typeface="微软雅黑" panose="020B0503020204020204" pitchFamily="34" charset="-122"/>
                <a:ea typeface="微软雅黑" panose="020B0503020204020204" pitchFamily="34" charset="-122"/>
              </a:rPr>
              <a:t>内容</a:t>
            </a:r>
            <a:endParaRPr lang="zh-CN" altLang="en-US" sz="2000">
              <a:solidFill>
                <a:srgbClr val="4472C4">
                  <a:lumMod val="40000"/>
                  <a:lumOff val="60000"/>
                </a:srgbClr>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14"/>
            </p:custDataLst>
          </p:nvPr>
        </p:nvSpPr>
        <p:spPr>
          <a:xfrm>
            <a:off x="11807190" y="6418580"/>
            <a:ext cx="339090" cy="439420"/>
          </a:xfrm>
          <a:prstGeom prst="rect">
            <a:avLst/>
          </a:prstGeom>
          <a:noFill/>
        </p:spPr>
        <p:txBody>
          <a:bodyPr wrap="square" rtlCol="0">
            <a:noAutofit/>
          </a:bodyPr>
          <a:lstStyle/>
          <a:p>
            <a:r>
              <a:rPr lang="en-US" altLang="zh-CN" sz="2000">
                <a:latin typeface="Times New Roman" panose="02020603050405020304" pitchFamily="18" charset="0"/>
                <a:cs typeface="Times New Roman" panose="02020603050405020304" pitchFamily="18" charset="0"/>
              </a:rPr>
              <a:t>8</a:t>
            </a:r>
            <a:endParaRPr lang="en-US" altLang="zh-CN"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29958" y="471270"/>
            <a:ext cx="6093912" cy="52197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1.3 </a:t>
            </a:r>
            <a:r>
              <a:rPr kumimoji="0" lang="zh-CN" altLang="en-US" sz="2800" b="1" i="0" u="none" strike="noStrike" kern="1200" cap="none" spc="0" normalizeH="0" baseline="0" noProof="0">
                <a:ln>
                  <a:noFill/>
                </a:ln>
                <a:solidFill>
                  <a:srgbClr val="30557F"/>
                </a:solidFill>
                <a:effectLst/>
                <a:uLnTx/>
                <a:uFillTx/>
                <a:latin typeface="微软雅黑" panose="020B0503020204020204" pitchFamily="34" charset="-122"/>
                <a:ea typeface="微软雅黑" panose="020B0503020204020204" pitchFamily="34" charset="-122"/>
                <a:cs typeface="+mn-cs"/>
              </a:rPr>
              <a:t>研究</a:t>
            </a:r>
            <a:r>
              <a:rPr lang="zh-CN" altLang="en-US" sz="2800" b="1">
                <a:solidFill>
                  <a:srgbClr val="30557F"/>
                </a:solidFill>
                <a:latin typeface="微软雅黑" panose="020B0503020204020204" pitchFamily="34" charset="-122"/>
                <a:ea typeface="微软雅黑" panose="020B0503020204020204" pitchFamily="34" charset="-122"/>
              </a:rPr>
              <a:t>意义</a:t>
            </a:r>
            <a:endParaRPr kumimoji="0" lang="zh-CN" altLang="en-US" sz="2800" b="1" i="0" u="none" strike="noStrike" kern="1200" cap="none" spc="0" normalizeH="0" baseline="0" noProof="0" dirty="0">
              <a:ln>
                <a:noFill/>
              </a:ln>
              <a:solidFill>
                <a:srgbClr val="30557F"/>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4"/>
          <p:cNvGrpSpPr/>
          <p:nvPr/>
        </p:nvGrpSpPr>
        <p:grpSpPr>
          <a:xfrm>
            <a:off x="610740" y="1184768"/>
            <a:ext cx="2285263" cy="552497"/>
            <a:chOff x="5815566" y="1250318"/>
            <a:chExt cx="2626000" cy="582757"/>
          </a:xfrm>
          <a:solidFill>
            <a:schemeClr val="accent1">
              <a:lumMod val="75000"/>
            </a:schemeClr>
          </a:solidFill>
        </p:grpSpPr>
        <p:sp>
          <p:nvSpPr>
            <p:cNvPr id="6" name="矩形 5"/>
            <p:cNvSpPr/>
            <p:nvPr/>
          </p:nvSpPr>
          <p:spPr>
            <a:xfrm>
              <a:off x="6185999" y="1251868"/>
              <a:ext cx="1890326" cy="580571"/>
            </a:xfrm>
            <a:prstGeom prst="rect">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理论意义</a:t>
              </a:r>
              <a:endParaRPr kumimoji="0" lang="zh-CN" alt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rot="10800000">
              <a:off x="8097436" y="1252504"/>
              <a:ext cx="180000" cy="580571"/>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8" name="矩形 7"/>
            <p:cNvSpPr/>
            <p:nvPr/>
          </p:nvSpPr>
          <p:spPr>
            <a:xfrm rot="10800000">
              <a:off x="8291522" y="1251868"/>
              <a:ext cx="90000" cy="580571"/>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9" name="矩形 8"/>
            <p:cNvSpPr/>
            <p:nvPr/>
          </p:nvSpPr>
          <p:spPr>
            <a:xfrm rot="10800000">
              <a:off x="8394766" y="1251868"/>
              <a:ext cx="46800" cy="580571"/>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endParaRPr>
            </a:p>
          </p:txBody>
        </p:sp>
        <p:grpSp>
          <p:nvGrpSpPr>
            <p:cNvPr id="10" name="组合 9"/>
            <p:cNvGrpSpPr/>
            <p:nvPr/>
          </p:nvGrpSpPr>
          <p:grpSpPr>
            <a:xfrm>
              <a:off x="5815566" y="1250318"/>
              <a:ext cx="349322" cy="581170"/>
              <a:chOff x="3750434" y="1251269"/>
              <a:chExt cx="349322" cy="581170"/>
            </a:xfrm>
            <a:grpFill/>
          </p:grpSpPr>
          <p:sp>
            <p:nvSpPr>
              <p:cNvPr id="11" name="矩形 10"/>
              <p:cNvSpPr/>
              <p:nvPr/>
            </p:nvSpPr>
            <p:spPr>
              <a:xfrm rot="10800000">
                <a:off x="3919756" y="1251868"/>
                <a:ext cx="180000" cy="580571"/>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12" name="矩形 11"/>
              <p:cNvSpPr/>
              <p:nvPr/>
            </p:nvSpPr>
            <p:spPr>
              <a:xfrm rot="10800000">
                <a:off x="3814765" y="1251270"/>
                <a:ext cx="90000" cy="580571"/>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rPr>
                  <a:t> </a:t>
                </a:r>
                <a:endParaRPr kumimoji="0" lang="zh-CN" altLang="en-US"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13" name="矩形 12"/>
              <p:cNvSpPr/>
              <p:nvPr/>
            </p:nvSpPr>
            <p:spPr>
              <a:xfrm rot="10800000">
                <a:off x="3750434" y="1251269"/>
                <a:ext cx="46800" cy="580571"/>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endParaRPr>
              </a:p>
            </p:txBody>
          </p:sp>
        </p:grpSp>
      </p:grpSp>
      <p:sp>
        <p:nvSpPr>
          <p:cNvPr id="2097192" name="文本框 2097191"/>
          <p:cNvSpPr txBox="1"/>
          <p:nvPr/>
        </p:nvSpPr>
        <p:spPr>
          <a:xfrm>
            <a:off x="-342265" y="1737360"/>
            <a:ext cx="11513185" cy="1605280"/>
          </a:xfrm>
          <a:prstGeom prst="rect">
            <a:avLst/>
          </a:prstGeom>
          <a:noFill/>
        </p:spPr>
        <p:txBody>
          <a:bodyPr wrap="square" rtlCol="0">
            <a:noAutofit/>
          </a:bodyPr>
          <a:lstStyle/>
          <a:p>
            <a:pPr marL="342900" marR="0" lvl="0" indent="-342900" algn="l" defTabSz="914400" rtl="0" fontAlgn="auto">
              <a:lnSpc>
                <a:spcPts val="2880"/>
              </a:lnSpc>
              <a:spcBef>
                <a:spcPts val="0"/>
              </a:spcBef>
              <a:spcAft>
                <a:spcPts val="0"/>
              </a:spcAft>
              <a:buClrTx/>
              <a:buSzTx/>
              <a:buFont typeface="Wingdings" panose="05000000000000000000" charset="0"/>
              <a:buChar char="l"/>
              <a:defRPr/>
            </a:pPr>
            <a:endParaRPr sz="2400">
              <a:latin typeface="微软雅黑" panose="020B0503020204020204" pitchFamily="34" charset="-122"/>
              <a:ea typeface="微软雅黑" panose="020B0503020204020204" pitchFamily="34" charset="-122"/>
            </a:endParaRPr>
          </a:p>
        </p:txBody>
      </p:sp>
      <p:grpSp>
        <p:nvGrpSpPr>
          <p:cNvPr id="23" name="组合 22"/>
          <p:cNvGrpSpPr/>
          <p:nvPr/>
        </p:nvGrpSpPr>
        <p:grpSpPr>
          <a:xfrm>
            <a:off x="610740" y="3987658"/>
            <a:ext cx="2285263" cy="552497"/>
            <a:chOff x="5815566" y="1250318"/>
            <a:chExt cx="2626000" cy="582757"/>
          </a:xfrm>
          <a:solidFill>
            <a:schemeClr val="accent1">
              <a:lumMod val="75000"/>
            </a:schemeClr>
          </a:solidFill>
        </p:grpSpPr>
        <p:sp>
          <p:nvSpPr>
            <p:cNvPr id="24" name="矩形 23"/>
            <p:cNvSpPr/>
            <p:nvPr>
              <p:custDataLst>
                <p:tags r:id="rId1"/>
              </p:custDataLst>
            </p:nvPr>
          </p:nvSpPr>
          <p:spPr>
            <a:xfrm>
              <a:off x="6185999" y="1251868"/>
              <a:ext cx="1890326" cy="580571"/>
            </a:xfrm>
            <a:prstGeom prst="rect">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现实意义</a:t>
              </a:r>
              <a:endParaRPr kumimoji="0" lang="zh-CN" alt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5" name="矩形 24"/>
            <p:cNvSpPr/>
            <p:nvPr>
              <p:custDataLst>
                <p:tags r:id="rId2"/>
              </p:custDataLst>
            </p:nvPr>
          </p:nvSpPr>
          <p:spPr>
            <a:xfrm rot="10800000">
              <a:off x="8097436" y="1252504"/>
              <a:ext cx="180000" cy="580571"/>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26" name="矩形 25"/>
            <p:cNvSpPr/>
            <p:nvPr>
              <p:custDataLst>
                <p:tags r:id="rId3"/>
              </p:custDataLst>
            </p:nvPr>
          </p:nvSpPr>
          <p:spPr>
            <a:xfrm rot="10800000">
              <a:off x="8291522" y="1251868"/>
              <a:ext cx="90000" cy="580571"/>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27" name="矩形 26"/>
            <p:cNvSpPr/>
            <p:nvPr>
              <p:custDataLst>
                <p:tags r:id="rId4"/>
              </p:custDataLst>
            </p:nvPr>
          </p:nvSpPr>
          <p:spPr>
            <a:xfrm rot="10800000">
              <a:off x="8394766" y="1251868"/>
              <a:ext cx="46800" cy="580571"/>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endParaRPr>
            </a:p>
          </p:txBody>
        </p:sp>
        <p:grpSp>
          <p:nvGrpSpPr>
            <p:cNvPr id="28" name="组合 27"/>
            <p:cNvGrpSpPr/>
            <p:nvPr/>
          </p:nvGrpSpPr>
          <p:grpSpPr>
            <a:xfrm>
              <a:off x="5815566" y="1250318"/>
              <a:ext cx="349322" cy="581170"/>
              <a:chOff x="3750434" y="1251269"/>
              <a:chExt cx="349322" cy="581170"/>
            </a:xfrm>
            <a:grpFill/>
          </p:grpSpPr>
          <p:sp>
            <p:nvSpPr>
              <p:cNvPr id="29" name="矩形 28"/>
              <p:cNvSpPr/>
              <p:nvPr>
                <p:custDataLst>
                  <p:tags r:id="rId5"/>
                </p:custDataLst>
              </p:nvPr>
            </p:nvSpPr>
            <p:spPr>
              <a:xfrm rot="10800000">
                <a:off x="3919756" y="1251868"/>
                <a:ext cx="180000" cy="580571"/>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0" name="矩形 29"/>
              <p:cNvSpPr/>
              <p:nvPr>
                <p:custDataLst>
                  <p:tags r:id="rId6"/>
                </p:custDataLst>
              </p:nvPr>
            </p:nvSpPr>
            <p:spPr>
              <a:xfrm rot="10800000">
                <a:off x="3814765" y="1251270"/>
                <a:ext cx="90000" cy="580571"/>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rPr>
                  <a:t> </a:t>
                </a:r>
                <a:endParaRPr kumimoji="0" lang="zh-CN" altLang="en-US"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endParaRPr>
              </a:p>
            </p:txBody>
          </p:sp>
          <p:sp>
            <p:nvSpPr>
              <p:cNvPr id="32" name="矩形 31"/>
              <p:cNvSpPr/>
              <p:nvPr>
                <p:custDataLst>
                  <p:tags r:id="rId7"/>
                </p:custDataLst>
              </p:nvPr>
            </p:nvSpPr>
            <p:spPr>
              <a:xfrm rot="10800000">
                <a:off x="3750434" y="1251269"/>
                <a:ext cx="46800" cy="580571"/>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黑体 CN Normal" panose="020B0400000000000000" pitchFamily="34" charset="-122"/>
                  <a:ea typeface="思源黑体 CN Normal" panose="020B0400000000000000" pitchFamily="34" charset="-122"/>
                  <a:cs typeface="+mn-cs"/>
                </a:endParaRPr>
              </a:p>
            </p:txBody>
          </p:sp>
        </p:grpSp>
      </p:grpSp>
      <p:sp>
        <p:nvSpPr>
          <p:cNvPr id="34" name="文本框 33"/>
          <p:cNvSpPr txBox="1"/>
          <p:nvPr>
            <p:custDataLst>
              <p:tags r:id="rId8"/>
            </p:custDataLst>
          </p:nvPr>
        </p:nvSpPr>
        <p:spPr>
          <a:xfrm>
            <a:off x="376555" y="4602480"/>
            <a:ext cx="11513820" cy="1576705"/>
          </a:xfrm>
          <a:prstGeom prst="rect">
            <a:avLst/>
          </a:prstGeom>
          <a:noFill/>
        </p:spPr>
        <p:txBody>
          <a:bodyPr wrap="square" rtlCol="0">
            <a:noAutofit/>
          </a:bodyPr>
          <a:p>
            <a:pPr marL="342900" marR="0" lvl="0" indent="-342900" algn="l" defTabSz="914400" rtl="0" eaLnBrk="1" fontAlgn="auto" latinLnBrk="0" hangingPunct="1">
              <a:lnSpc>
                <a:spcPct val="130000"/>
              </a:lnSpc>
              <a:spcBef>
                <a:spcPts val="0"/>
              </a:spcBef>
              <a:spcAft>
                <a:spcPts val="0"/>
              </a:spcAft>
              <a:buClrTx/>
              <a:buSzTx/>
              <a:buFont typeface="Wingdings" panose="05000000000000000000" charset="0"/>
              <a:buChar char="l"/>
              <a:defRPr/>
            </a:pPr>
            <a:r>
              <a:rPr sz="2400">
                <a:latin typeface="微软雅黑" panose="020B0503020204020204" pitchFamily="34" charset="-122"/>
                <a:ea typeface="微软雅黑" panose="020B0503020204020204" pitchFamily="34" charset="-122"/>
              </a:rPr>
              <a:t>通过动态视角探究用户对知识共享与隐藏行为的决策规律，进而发现影响其动态决策的关键因素，从而为提升社区知识共享活跃度、进而提高用户整体健康知识水平提供管理和运营的参考建议。</a:t>
            </a:r>
            <a:endParaRPr sz="2400">
              <a:latin typeface="微软雅黑" panose="020B0503020204020204" pitchFamily="34" charset="-122"/>
              <a:ea typeface="微软雅黑" panose="020B0503020204020204" pitchFamily="34" charset="-122"/>
            </a:endParaRPr>
          </a:p>
        </p:txBody>
      </p:sp>
      <p:sp>
        <p:nvSpPr>
          <p:cNvPr id="35" name="文本框 34"/>
          <p:cNvSpPr txBox="1"/>
          <p:nvPr>
            <p:custDataLst>
              <p:tags r:id="rId9"/>
            </p:custDataLst>
          </p:nvPr>
        </p:nvSpPr>
        <p:spPr>
          <a:xfrm>
            <a:off x="354330" y="1852295"/>
            <a:ext cx="11513820" cy="2034540"/>
          </a:xfrm>
          <a:prstGeom prst="rect">
            <a:avLst/>
          </a:prstGeom>
          <a:noFill/>
        </p:spPr>
        <p:txBody>
          <a:bodyPr wrap="square" rtlCol="0">
            <a:noAutofit/>
          </a:bodyPr>
          <a:p>
            <a:pPr marL="342900" marR="0" lvl="0" indent="-342900" algn="l" defTabSz="914400" rtl="0" eaLnBrk="1" fontAlgn="auto" latinLnBrk="0" hangingPunct="1">
              <a:lnSpc>
                <a:spcPct val="130000"/>
              </a:lnSpc>
              <a:spcBef>
                <a:spcPts val="0"/>
              </a:spcBef>
              <a:spcAft>
                <a:spcPts val="0"/>
              </a:spcAft>
              <a:buClrTx/>
              <a:buSzTx/>
              <a:buFont typeface="Wingdings" panose="05000000000000000000" charset="0"/>
              <a:buChar char="l"/>
              <a:defRPr/>
            </a:pPr>
            <a:r>
              <a:rPr sz="2400">
                <a:latin typeface="微软雅黑" panose="020B0503020204020204" pitchFamily="34" charset="-122"/>
                <a:ea typeface="微软雅黑" panose="020B0503020204020204" pitchFamily="34" charset="-122"/>
              </a:rPr>
              <a:t>通过构建共享者、潜水者</a:t>
            </a:r>
            <a:r>
              <a:rPr lang="zh-CN" sz="2400">
                <a:latin typeface="微软雅黑" panose="020B0503020204020204" pitchFamily="34" charset="-122"/>
                <a:ea typeface="微软雅黑" panose="020B0503020204020204" pitchFamily="34" charset="-122"/>
              </a:rPr>
              <a:t>、</a:t>
            </a:r>
            <a:r>
              <a:rPr sz="2400">
                <a:latin typeface="微软雅黑" panose="020B0503020204020204" pitchFamily="34" charset="-122"/>
                <a:ea typeface="微软雅黑" panose="020B0503020204020204" pitchFamily="34" charset="-122"/>
              </a:rPr>
              <a:t>在线健康社区三方演化博弈模型，使用在线健康社区的真实数据进行仿真分析，</a:t>
            </a:r>
            <a:r>
              <a:rPr sz="2400">
                <a:solidFill>
                  <a:srgbClr val="131B0C"/>
                </a:solidFill>
                <a:latin typeface="微软雅黑" panose="020B0503020204020204" pitchFamily="34" charset="-122"/>
                <a:ea typeface="微软雅黑" panose="020B0503020204020204" pitchFamily="34" charset="-122"/>
              </a:rPr>
              <a:t>丰富</a:t>
            </a:r>
            <a:r>
              <a:rPr lang="zh-CN" sz="2400">
                <a:solidFill>
                  <a:srgbClr val="131B0C"/>
                </a:solidFill>
                <a:latin typeface="微软雅黑" panose="020B0503020204020204" pitchFamily="34" charset="-122"/>
                <a:ea typeface="微软雅黑" panose="020B0503020204020204" pitchFamily="34" charset="-122"/>
              </a:rPr>
              <a:t>该领域</a:t>
            </a:r>
            <a:r>
              <a:rPr sz="2400">
                <a:latin typeface="微软雅黑" panose="020B0503020204020204" pitchFamily="34" charset="-122"/>
                <a:ea typeface="微软雅黑" panose="020B0503020204020204" pitchFamily="34" charset="-122"/>
              </a:rPr>
              <a:t>基于</a:t>
            </a:r>
            <a:r>
              <a:rPr lang="zh-CN" sz="2400">
                <a:latin typeface="微软雅黑" panose="020B0503020204020204" pitchFamily="34" charset="-122"/>
                <a:ea typeface="微软雅黑" panose="020B0503020204020204" pitchFamily="34" charset="-122"/>
              </a:rPr>
              <a:t>社区激励视角下</a:t>
            </a:r>
            <a:r>
              <a:rPr sz="2400">
                <a:latin typeface="微软雅黑" panose="020B0503020204020204" pitchFamily="34" charset="-122"/>
                <a:ea typeface="微软雅黑" panose="020B0503020204020204" pitchFamily="34" charset="-122"/>
              </a:rPr>
              <a:t>的演化博弈研究。</a:t>
            </a:r>
            <a:endParaRPr sz="2400">
              <a:latin typeface="微软雅黑" panose="020B0503020204020204" pitchFamily="34" charset="-122"/>
              <a:ea typeface="微软雅黑" panose="020B0503020204020204" pitchFamily="34" charset="-122"/>
            </a:endParaRPr>
          </a:p>
          <a:p>
            <a:pPr marL="342900" marR="0" lvl="0" indent="-342900" algn="l" defTabSz="914400" rtl="0" eaLnBrk="1" fontAlgn="auto" latinLnBrk="0" hangingPunct="1">
              <a:lnSpc>
                <a:spcPct val="130000"/>
              </a:lnSpc>
              <a:spcBef>
                <a:spcPts val="0"/>
              </a:spcBef>
              <a:spcAft>
                <a:spcPts val="0"/>
              </a:spcAft>
              <a:buClrTx/>
              <a:buSzTx/>
              <a:buFont typeface="Wingdings" panose="05000000000000000000" charset="0"/>
              <a:buChar char="l"/>
              <a:defRPr/>
            </a:pPr>
            <a:r>
              <a:rPr sz="2400">
                <a:latin typeface="微软雅黑" panose="020B0503020204020204" pitchFamily="34" charset="-122"/>
                <a:ea typeface="微软雅黑" panose="020B0503020204020204" pitchFamily="34" charset="-122"/>
              </a:rPr>
              <a:t>另外引入复杂网络，探究网络结构对用户策略选择的影响，发现有利于提高知识共享水平的社区网络结构。</a:t>
            </a:r>
            <a:endParaRPr sz="2400">
              <a:latin typeface="微软雅黑" panose="020B0503020204020204" pitchFamily="34" charset="-122"/>
              <a:ea typeface="微软雅黑" panose="020B0503020204020204" pitchFamily="34" charset="-122"/>
            </a:endParaRPr>
          </a:p>
        </p:txBody>
      </p:sp>
      <p:sp>
        <p:nvSpPr>
          <p:cNvPr id="37" name="矩形 36"/>
          <p:cNvSpPr/>
          <p:nvPr>
            <p:custDataLst>
              <p:tags r:id="rId10"/>
            </p:custDataLst>
          </p:nvPr>
        </p:nvSpPr>
        <p:spPr>
          <a:xfrm>
            <a:off x="-4" y="6274669"/>
            <a:ext cx="12192000" cy="5833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38" name="直接连接符 37"/>
          <p:cNvCxnSpPr/>
          <p:nvPr>
            <p:custDataLst>
              <p:tags r:id="rId11"/>
            </p:custDataLst>
          </p:nvPr>
        </p:nvCxnSpPr>
        <p:spPr>
          <a:xfrm>
            <a:off x="3044975"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39" name="直接连接符 38"/>
          <p:cNvCxnSpPr/>
          <p:nvPr>
            <p:custDataLst>
              <p:tags r:id="rId12"/>
            </p:custDataLst>
          </p:nvPr>
        </p:nvCxnSpPr>
        <p:spPr>
          <a:xfrm>
            <a:off x="6869203"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cxnSp>
        <p:nvCxnSpPr>
          <p:cNvPr id="41" name="直接连接符 40"/>
          <p:cNvCxnSpPr/>
          <p:nvPr>
            <p:custDataLst>
              <p:tags r:id="rId13"/>
            </p:custDataLst>
          </p:nvPr>
        </p:nvCxnSpPr>
        <p:spPr>
          <a:xfrm>
            <a:off x="8781317" y="6364802"/>
            <a:ext cx="0" cy="370008"/>
          </a:xfrm>
          <a:prstGeom prst="line">
            <a:avLst/>
          </a:prstGeom>
          <a:ln w="28575">
            <a:solidFill>
              <a:srgbClr val="B4C7E7"/>
            </a:solidFill>
          </a:ln>
        </p:spPr>
        <p:style>
          <a:lnRef idx="1">
            <a:schemeClr val="accent5"/>
          </a:lnRef>
          <a:fillRef idx="0">
            <a:schemeClr val="accent5"/>
          </a:fillRef>
          <a:effectRef idx="0">
            <a:schemeClr val="accent5"/>
          </a:effectRef>
          <a:fontRef idx="minor">
            <a:schemeClr val="tx1"/>
          </a:fontRef>
        </p:style>
      </p:cxnSp>
      <p:sp>
        <p:nvSpPr>
          <p:cNvPr id="42" name="文本框 41"/>
          <p:cNvSpPr txBox="1"/>
          <p:nvPr>
            <p:custDataLst>
              <p:tags r:id="rId14"/>
            </p:custDataLst>
          </p:nvPr>
        </p:nvSpPr>
        <p:spPr>
          <a:xfrm>
            <a:off x="11844020" y="6312535"/>
            <a:ext cx="339090" cy="439420"/>
          </a:xfrm>
          <a:prstGeom prst="rect">
            <a:avLst/>
          </a:prstGeom>
          <a:noFill/>
        </p:spPr>
        <p:txBody>
          <a:bodyPr wrap="square" rtlCol="0">
            <a:noAutofit/>
          </a:bodyPr>
          <a:lstStyle/>
          <a:p>
            <a:r>
              <a:rPr lang="en-US" altLang="zh-CN" sz="2000">
                <a:latin typeface="Times New Roman" panose="02020603050405020304" pitchFamily="18" charset="0"/>
                <a:cs typeface="Times New Roman" panose="02020603050405020304" pitchFamily="18" charset="0"/>
              </a:rPr>
              <a:t>9</a:t>
            </a:r>
            <a:endParaRPr lang="en-US" altLang="zh-CN" sz="2000">
              <a:latin typeface="Times New Roman" panose="02020603050405020304" pitchFamily="18" charset="0"/>
              <a:cs typeface="Times New Roman" panose="02020603050405020304" pitchFamily="18" charset="0"/>
            </a:endParaRPr>
          </a:p>
        </p:txBody>
      </p:sp>
      <p:sp>
        <p:nvSpPr>
          <p:cNvPr id="58" name="文本框 6"/>
          <p:cNvSpPr txBox="1">
            <a:spLocks noChangeArrowheads="1"/>
          </p:cNvSpPr>
          <p:nvPr>
            <p:custDataLst>
              <p:tags r:id="rId15"/>
            </p:custDataLst>
          </p:nvPr>
        </p:nvSpPr>
        <p:spPr bwMode="auto">
          <a:xfrm>
            <a:off x="9004935" y="6311691"/>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algn="l" defTabSz="914400" rtl="0" eaLnBrk="1" fontAlgn="base" latinLnBrk="0" hangingPunct="1">
              <a:lnSpc>
                <a:spcPct val="100000"/>
              </a:lnSpc>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创</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新点</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51" name="文本框 6"/>
          <p:cNvSpPr txBox="1">
            <a:spLocks noChangeArrowheads="1"/>
          </p:cNvSpPr>
          <p:nvPr>
            <p:custDataLst>
              <p:tags r:id="rId16"/>
            </p:custDataLst>
          </p:nvPr>
        </p:nvSpPr>
        <p:spPr bwMode="auto">
          <a:xfrm>
            <a:off x="7033260" y="6312206"/>
            <a:ext cx="1584000" cy="523220"/>
          </a:xfrm>
          <a:prstGeom prst="rect">
            <a:avLst/>
          </a:prstGeom>
          <a:noFill/>
          <a:ln>
            <a:noFill/>
          </a:ln>
        </p:spPr>
        <p:txBody>
          <a:bodyPr wrap="none" anchor="ctr" anchorCtr="1">
            <a:noAutofit/>
          </a:bodyPr>
          <a:lstStyle>
            <a:defPPr>
              <a:defRPr lang="zh-CN"/>
            </a:defPPr>
            <a:lvl1pPr fontAlgn="base">
              <a:spcBef>
                <a:spcPct val="0"/>
              </a:spcBef>
              <a:spcAft>
                <a:spcPct val="0"/>
              </a:spcAft>
              <a:defRPr sz="2800" b="1">
                <a:solidFill>
                  <a:schemeClr val="accent1">
                    <a:lumMod val="40000"/>
                    <a:lumOff val="60000"/>
                  </a:schemeClr>
                </a:solidFill>
                <a:latin typeface="微软雅黑" panose="020B0503020204020204" pitchFamily="34" charset="-122"/>
                <a:ea typeface="微软雅黑" panose="020B0503020204020204" pitchFamily="34" charset="-122"/>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研究</a:t>
            </a:r>
            <a:r>
              <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方案</a:t>
            </a:r>
            <a:endParaRPr kumimoji="0" lang="zh-CN" altLang="en-US" sz="2000" b="0" i="0" u="none" strike="noStrike" kern="1200" cap="none" spc="0" normalizeH="0" baseline="0" noProof="0" dirty="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endParaRPr>
          </a:p>
        </p:txBody>
      </p:sp>
      <p:sp>
        <p:nvSpPr>
          <p:cNvPr id="45" name="文本框 6"/>
          <p:cNvSpPr txBox="1">
            <a:spLocks noChangeArrowheads="1"/>
          </p:cNvSpPr>
          <p:nvPr>
            <p:custDataLst>
              <p:tags r:id="rId17"/>
            </p:custDataLst>
          </p:nvPr>
        </p:nvSpPr>
        <p:spPr bwMode="auto">
          <a:xfrm>
            <a:off x="1169906" y="6295665"/>
            <a:ext cx="1584000" cy="539791"/>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b="1" dirty="0">
                <a:solidFill>
                  <a:srgbClr val="30547F"/>
                </a:solidFill>
                <a:latin typeface="微软雅黑" panose="020B0503020204020204" pitchFamily="34" charset="-122"/>
                <a:ea typeface="微软雅黑" panose="020B0503020204020204" pitchFamily="34" charset="-122"/>
              </a:rPr>
              <a:t>立项依据</a:t>
            </a:r>
            <a:endParaRPr lang="zh-CN" altLang="en-US" sz="2400" b="1" dirty="0">
              <a:solidFill>
                <a:srgbClr val="30547F"/>
              </a:solidFill>
              <a:latin typeface="微软雅黑" panose="020B0503020204020204" pitchFamily="34" charset="-122"/>
              <a:ea typeface="微软雅黑" panose="020B0503020204020204" pitchFamily="34" charset="-122"/>
            </a:endParaRPr>
          </a:p>
        </p:txBody>
      </p:sp>
      <p:sp>
        <p:nvSpPr>
          <p:cNvPr id="46" name="文本框 6"/>
          <p:cNvSpPr txBox="1">
            <a:spLocks noChangeArrowheads="1"/>
          </p:cNvSpPr>
          <p:nvPr>
            <p:custDataLst>
              <p:tags r:id="rId18"/>
            </p:custDataLst>
          </p:nvPr>
        </p:nvSpPr>
        <p:spPr bwMode="auto">
          <a:xfrm>
            <a:off x="4019292" y="6312757"/>
            <a:ext cx="1584000" cy="523220"/>
          </a:xfrm>
          <a:prstGeom prst="rect">
            <a:avLst/>
          </a:prstGeom>
          <a:noFill/>
          <a:ln>
            <a:noFill/>
          </a:ln>
        </p:spPr>
        <p:txBody>
          <a:bodyPr wrap="none" anchor="ctr" anchorCtr="1">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4472C4">
                    <a:lumMod val="40000"/>
                    <a:lumOff val="60000"/>
                  </a:srgbClr>
                </a:solidFill>
                <a:effectLst/>
                <a:uLnTx/>
                <a:uFillTx/>
                <a:latin typeface="微软雅黑" panose="020B0503020204020204" pitchFamily="34" charset="-122"/>
                <a:ea typeface="微软雅黑" panose="020B0503020204020204" pitchFamily="34" charset="-122"/>
                <a:cs typeface="+mn-cs"/>
              </a:rPr>
              <a:t>研究</a:t>
            </a:r>
            <a:r>
              <a:rPr lang="zh-CN" altLang="en-US" sz="2000">
                <a:solidFill>
                  <a:srgbClr val="4472C4">
                    <a:lumMod val="40000"/>
                    <a:lumOff val="60000"/>
                  </a:srgbClr>
                </a:solidFill>
                <a:latin typeface="微软雅黑" panose="020B0503020204020204" pitchFamily="34" charset="-122"/>
                <a:ea typeface="微软雅黑" panose="020B0503020204020204" pitchFamily="34" charset="-122"/>
              </a:rPr>
              <a:t>目标与</a:t>
            </a:r>
            <a:r>
              <a:rPr lang="zh-CN" altLang="en-US" sz="2000">
                <a:solidFill>
                  <a:srgbClr val="4472C4">
                    <a:lumMod val="40000"/>
                    <a:lumOff val="60000"/>
                  </a:srgbClr>
                </a:solidFill>
                <a:latin typeface="微软雅黑" panose="020B0503020204020204" pitchFamily="34" charset="-122"/>
                <a:ea typeface="微软雅黑" panose="020B0503020204020204" pitchFamily="34" charset="-122"/>
              </a:rPr>
              <a:t>内容</a:t>
            </a:r>
            <a:endParaRPr lang="zh-CN" altLang="en-US" sz="2000">
              <a:solidFill>
                <a:srgbClr val="4472C4">
                  <a:lumMod val="40000"/>
                  <a:lumOff val="60000"/>
                </a:srgbClr>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TABLE_ENDDRAG_ORIGIN_RECT" val="646*279"/>
  <p:tag name="TABLE_ENDDRAG_RECT" val="267*198*646*279"/>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ISLIDE.ICON" val="#94620;"/>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PP_MARK_KEY" val="3322ece5-7beb-4976-808c-450d94efe4bb"/>
  <p:tag name="COMMONDATA" val="eyJoZGlkIjoiMzg3YjljYTRkZGQzMDdjZGMzNjY5YjE4NTNmNjljNjcifQ=="/>
  <p:tag name="commondata" val="eyJoZGlkIjoiZDcyMWY3NGZhZjQ0ZmExNGYyZDIwNmIzMDNlMGNiMDQifQ=="/>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2F5496"/>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一般格式">
      <a:majorFont>
        <a:latin typeface="Times New Roman"/>
        <a:ea typeface="微软雅黑"/>
        <a:cs typeface=""/>
      </a:majorFont>
      <a:minorFont>
        <a:latin typeface="Times New Roman"/>
        <a:ea typeface=" 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3476</Words>
  <Application>WPS 演示</Application>
  <PresentationFormat>宽屏</PresentationFormat>
  <Paragraphs>480</Paragraphs>
  <Slides>18</Slides>
  <Notes>24</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4</vt:i4>
      </vt:variant>
      <vt:variant>
        <vt:lpstr>幻灯片标题</vt:lpstr>
      </vt:variant>
      <vt:variant>
        <vt:i4>18</vt:i4>
      </vt:variant>
    </vt:vector>
  </HeadingPairs>
  <TitlesOfParts>
    <vt:vector size="40" baseType="lpstr">
      <vt:lpstr>Arial</vt:lpstr>
      <vt:lpstr>宋体</vt:lpstr>
      <vt:lpstr>Wingdings</vt:lpstr>
      <vt:lpstr>微软雅黑</vt:lpstr>
      <vt:lpstr>Calibri Light</vt:lpstr>
      <vt:lpstr>方正宋刻本秀楷简体</vt:lpstr>
      <vt:lpstr>Times New Roman</vt:lpstr>
      <vt:lpstr>思源宋体 CN Heavy</vt:lpstr>
      <vt:lpstr>等线</vt:lpstr>
      <vt:lpstr>Wingdings</vt:lpstr>
      <vt:lpstr>思源黑体 CN Normal</vt:lpstr>
      <vt:lpstr>黑体</vt:lpstr>
      <vt:lpstr>Cambria Math</vt:lpstr>
      <vt:lpstr>Arial Unicode MS</vt:lpstr>
      <vt:lpstr>等线 Light</vt:lpstr>
      <vt:lpstr>Times New Roman</vt:lpstr>
      <vt:lpstr>Office 主题​​</vt:lpstr>
      <vt:lpstr>1_Office 主题​​</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 天田</dc:creator>
  <cp:lastModifiedBy>dream  it  possible     </cp:lastModifiedBy>
  <cp:revision>872</cp:revision>
  <dcterms:created xsi:type="dcterms:W3CDTF">2022-03-09T01:46:00Z</dcterms:created>
  <dcterms:modified xsi:type="dcterms:W3CDTF">2023-12-03T19:20:54Z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4F7DA8E87D1347DF91623BE42D28D523</vt:lpwstr>
  </property>
  <property fmtid="{D5CDD505-2E9C-101B-9397-08002B2CF9AE}" pid="3" name="KSOProductBuildVer">
    <vt:lpwstr>2052-12.1.0.15990</vt:lpwstr>
  </property>
</Properties>
</file>