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10">
  <p:sldMasterIdLst>
    <p:sldMasterId id="2147483648" r:id="rId1"/>
  </p:sldMasterIdLst>
  <p:notesMasterIdLst>
    <p:notesMasterId r:id="rId20"/>
  </p:notesMasterIdLst>
  <p:handoutMasterIdLst>
    <p:handoutMasterId r:id="rId21"/>
  </p:handoutMasterIdLst>
  <p:sldIdLst>
    <p:sldId id="257" r:id="rId2"/>
    <p:sldId id="259" r:id="rId3"/>
    <p:sldId id="280" r:id="rId4"/>
    <p:sldId id="361" r:id="rId5"/>
    <p:sldId id="431" r:id="rId6"/>
    <p:sldId id="433" r:id="rId7"/>
    <p:sldId id="437" r:id="rId8"/>
    <p:sldId id="436" r:id="rId9"/>
    <p:sldId id="434" r:id="rId10"/>
    <p:sldId id="439" r:id="rId11"/>
    <p:sldId id="440" r:id="rId12"/>
    <p:sldId id="443" r:id="rId13"/>
    <p:sldId id="393" r:id="rId14"/>
    <p:sldId id="444" r:id="rId15"/>
    <p:sldId id="445" r:id="rId16"/>
    <p:sldId id="446" r:id="rId17"/>
    <p:sldId id="449" r:id="rId18"/>
    <p:sldId id="284" r:id="rId19"/>
  </p:sldIdLst>
  <p:sldSz cx="9144000" cy="5143500" type="screen16x9"/>
  <p:notesSz cx="6797675" cy="9928225"/>
  <p:custDataLst>
    <p:tags r:id="rId22"/>
  </p:custDataLst>
  <p:defaultTextStyle>
    <a:defPPr>
      <a:defRPr lang="zh-CN"/>
    </a:defPPr>
    <a:lvl1pPr marL="0" algn="l" defTabSz="816335" rtl="0" eaLnBrk="1" latinLnBrk="0" hangingPunct="1">
      <a:defRPr sz="1600" kern="1200">
        <a:solidFill>
          <a:schemeClr val="tx1"/>
        </a:solidFill>
        <a:latin typeface="+mn-lt"/>
        <a:ea typeface="+mn-ea"/>
        <a:cs typeface="+mn-cs"/>
      </a:defRPr>
    </a:lvl1pPr>
    <a:lvl2pPr marL="408167" algn="l" defTabSz="816335" rtl="0" eaLnBrk="1" latinLnBrk="0" hangingPunct="1">
      <a:defRPr sz="1600" kern="1200">
        <a:solidFill>
          <a:schemeClr val="tx1"/>
        </a:solidFill>
        <a:latin typeface="+mn-lt"/>
        <a:ea typeface="+mn-ea"/>
        <a:cs typeface="+mn-cs"/>
      </a:defRPr>
    </a:lvl2pPr>
    <a:lvl3pPr marL="816335" algn="l" defTabSz="816335" rtl="0" eaLnBrk="1" latinLnBrk="0" hangingPunct="1">
      <a:defRPr sz="1600" kern="1200">
        <a:solidFill>
          <a:schemeClr val="tx1"/>
        </a:solidFill>
        <a:latin typeface="+mn-lt"/>
        <a:ea typeface="+mn-ea"/>
        <a:cs typeface="+mn-cs"/>
      </a:defRPr>
    </a:lvl3pPr>
    <a:lvl4pPr marL="1224502" algn="l" defTabSz="816335" rtl="0" eaLnBrk="1" latinLnBrk="0" hangingPunct="1">
      <a:defRPr sz="1600" kern="1200">
        <a:solidFill>
          <a:schemeClr val="tx1"/>
        </a:solidFill>
        <a:latin typeface="+mn-lt"/>
        <a:ea typeface="+mn-ea"/>
        <a:cs typeface="+mn-cs"/>
      </a:defRPr>
    </a:lvl4pPr>
    <a:lvl5pPr marL="1632669" algn="l" defTabSz="816335" rtl="0" eaLnBrk="1" latinLnBrk="0" hangingPunct="1">
      <a:defRPr sz="1600" kern="1200">
        <a:solidFill>
          <a:schemeClr val="tx1"/>
        </a:solidFill>
        <a:latin typeface="+mn-lt"/>
        <a:ea typeface="+mn-ea"/>
        <a:cs typeface="+mn-cs"/>
      </a:defRPr>
    </a:lvl5pPr>
    <a:lvl6pPr marL="2040836" algn="l" defTabSz="816335" rtl="0" eaLnBrk="1" latinLnBrk="0" hangingPunct="1">
      <a:defRPr sz="1600" kern="1200">
        <a:solidFill>
          <a:schemeClr val="tx1"/>
        </a:solidFill>
        <a:latin typeface="+mn-lt"/>
        <a:ea typeface="+mn-ea"/>
        <a:cs typeface="+mn-cs"/>
      </a:defRPr>
    </a:lvl6pPr>
    <a:lvl7pPr marL="2449004" algn="l" defTabSz="816335" rtl="0" eaLnBrk="1" latinLnBrk="0" hangingPunct="1">
      <a:defRPr sz="1600" kern="1200">
        <a:solidFill>
          <a:schemeClr val="tx1"/>
        </a:solidFill>
        <a:latin typeface="+mn-lt"/>
        <a:ea typeface="+mn-ea"/>
        <a:cs typeface="+mn-cs"/>
      </a:defRPr>
    </a:lvl7pPr>
    <a:lvl8pPr marL="2857172" algn="l" defTabSz="816335" rtl="0" eaLnBrk="1" latinLnBrk="0" hangingPunct="1">
      <a:defRPr sz="1600" kern="1200">
        <a:solidFill>
          <a:schemeClr val="tx1"/>
        </a:solidFill>
        <a:latin typeface="+mn-lt"/>
        <a:ea typeface="+mn-ea"/>
        <a:cs typeface="+mn-cs"/>
      </a:defRPr>
    </a:lvl8pPr>
    <a:lvl9pPr marL="3265339" algn="l" defTabSz="81633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C00000"/>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8" autoAdjust="0"/>
    <p:restoredTop sz="94660"/>
  </p:normalViewPr>
  <p:slideViewPr>
    <p:cSldViewPr>
      <p:cViewPr>
        <p:scale>
          <a:sx n="98" d="100"/>
          <a:sy n="98" d="100"/>
        </p:scale>
        <p:origin x="-250" y="134"/>
      </p:cViewPr>
      <p:guideLst>
        <p:guide orient="horz" pos="1621"/>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4FBC65FF-2074-4CEC-824B-FA891AFCD9A7}" type="datetimeFigureOut">
              <a:rPr lang="zh-CN" altLang="en-US" smtClean="0"/>
              <a:t>2023-7-12</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D4C300F0-F347-4253-8AE1-4B67BDB2004F}" type="slidenum">
              <a:rPr lang="zh-CN" altLang="en-US" smtClean="0"/>
              <a:t>‹#›</a:t>
            </a:fld>
            <a:endParaRPr lang="zh-CN" altLang="en-US"/>
          </a:p>
        </p:txBody>
      </p:sp>
    </p:spTree>
    <p:extLst>
      <p:ext uri="{BB962C8B-B14F-4D97-AF65-F5344CB8AC3E}">
        <p14:creationId xmlns:p14="http://schemas.microsoft.com/office/powerpoint/2010/main" val="2279675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30402" rtl="0" eaLnBrk="1" latinLnBrk="0" hangingPunct="1">
      <a:defRPr sz="1200" kern="1200">
        <a:solidFill>
          <a:schemeClr val="tx1"/>
        </a:solidFill>
        <a:latin typeface="+mn-lt"/>
        <a:ea typeface="+mn-ea"/>
        <a:cs typeface="+mn-cs"/>
      </a:defRPr>
    </a:lvl1pPr>
    <a:lvl2pPr marL="465201" algn="l" defTabSz="930402" rtl="0" eaLnBrk="1" latinLnBrk="0" hangingPunct="1">
      <a:defRPr sz="1200" kern="1200">
        <a:solidFill>
          <a:schemeClr val="tx1"/>
        </a:solidFill>
        <a:latin typeface="+mn-lt"/>
        <a:ea typeface="+mn-ea"/>
        <a:cs typeface="+mn-cs"/>
      </a:defRPr>
    </a:lvl2pPr>
    <a:lvl3pPr marL="930402" algn="l" defTabSz="930402" rtl="0" eaLnBrk="1" latinLnBrk="0" hangingPunct="1">
      <a:defRPr sz="1200" kern="1200">
        <a:solidFill>
          <a:schemeClr val="tx1"/>
        </a:solidFill>
        <a:latin typeface="+mn-lt"/>
        <a:ea typeface="+mn-ea"/>
        <a:cs typeface="+mn-cs"/>
      </a:defRPr>
    </a:lvl3pPr>
    <a:lvl4pPr marL="1395603" algn="l" defTabSz="930402" rtl="0" eaLnBrk="1" latinLnBrk="0" hangingPunct="1">
      <a:defRPr sz="1200" kern="1200">
        <a:solidFill>
          <a:schemeClr val="tx1"/>
        </a:solidFill>
        <a:latin typeface="+mn-lt"/>
        <a:ea typeface="+mn-ea"/>
        <a:cs typeface="+mn-cs"/>
      </a:defRPr>
    </a:lvl4pPr>
    <a:lvl5pPr marL="1860804" algn="l" defTabSz="930402" rtl="0" eaLnBrk="1" latinLnBrk="0" hangingPunct="1">
      <a:defRPr sz="1200" kern="1200">
        <a:solidFill>
          <a:schemeClr val="tx1"/>
        </a:solidFill>
        <a:latin typeface="+mn-lt"/>
        <a:ea typeface="+mn-ea"/>
        <a:cs typeface="+mn-cs"/>
      </a:defRPr>
    </a:lvl5pPr>
    <a:lvl6pPr marL="2326005" algn="l" defTabSz="930402" rtl="0" eaLnBrk="1" latinLnBrk="0" hangingPunct="1">
      <a:defRPr sz="1200" kern="1200">
        <a:solidFill>
          <a:schemeClr val="tx1"/>
        </a:solidFill>
        <a:latin typeface="+mn-lt"/>
        <a:ea typeface="+mn-ea"/>
        <a:cs typeface="+mn-cs"/>
      </a:defRPr>
    </a:lvl6pPr>
    <a:lvl7pPr marL="2791206" algn="l" defTabSz="930402" rtl="0" eaLnBrk="1" latinLnBrk="0" hangingPunct="1">
      <a:defRPr sz="1200" kern="1200">
        <a:solidFill>
          <a:schemeClr val="tx1"/>
        </a:solidFill>
        <a:latin typeface="+mn-lt"/>
        <a:ea typeface="+mn-ea"/>
        <a:cs typeface="+mn-cs"/>
      </a:defRPr>
    </a:lvl7pPr>
    <a:lvl8pPr marL="3256407" algn="l" defTabSz="930402" rtl="0" eaLnBrk="1" latinLnBrk="0" hangingPunct="1">
      <a:defRPr sz="1200" kern="1200">
        <a:solidFill>
          <a:schemeClr val="tx1"/>
        </a:solidFill>
        <a:latin typeface="+mn-lt"/>
        <a:ea typeface="+mn-ea"/>
        <a:cs typeface="+mn-cs"/>
      </a:defRPr>
    </a:lvl8pPr>
    <a:lvl9pPr marL="3721608" algn="l" defTabSz="93040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1092663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2803386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251058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2675509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125169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1280636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1486364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17679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293378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273964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2269430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1842810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241054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1527750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250313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0688" y="1241425"/>
            <a:ext cx="5956300" cy="334962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378589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597819"/>
            <a:ext cx="7772400" cy="1102518"/>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1" cy="1314450"/>
          </a:xfrm>
        </p:spPr>
        <p:txBody>
          <a:bodyPr/>
          <a:lstStyle>
            <a:lvl1pPr marL="0" indent="0" algn="ctr">
              <a:buNone/>
              <a:defRPr>
                <a:solidFill>
                  <a:schemeClr val="tx1">
                    <a:tint val="75000"/>
                  </a:schemeClr>
                </a:solidFill>
              </a:defRPr>
            </a:lvl1pPr>
            <a:lvl2pPr marL="408167" indent="0" algn="ctr">
              <a:buNone/>
              <a:defRPr>
                <a:solidFill>
                  <a:schemeClr val="tx1">
                    <a:tint val="75000"/>
                  </a:schemeClr>
                </a:solidFill>
              </a:defRPr>
            </a:lvl2pPr>
            <a:lvl3pPr marL="816335" indent="0" algn="ctr">
              <a:buNone/>
              <a:defRPr>
                <a:solidFill>
                  <a:schemeClr val="tx1">
                    <a:tint val="75000"/>
                  </a:schemeClr>
                </a:solidFill>
              </a:defRPr>
            </a:lvl3pPr>
            <a:lvl4pPr marL="1224502" indent="0" algn="ctr">
              <a:buNone/>
              <a:defRPr>
                <a:solidFill>
                  <a:schemeClr val="tx1">
                    <a:tint val="75000"/>
                  </a:schemeClr>
                </a:solidFill>
              </a:defRPr>
            </a:lvl4pPr>
            <a:lvl5pPr marL="1632669" indent="0" algn="ctr">
              <a:buNone/>
              <a:defRPr>
                <a:solidFill>
                  <a:schemeClr val="tx1">
                    <a:tint val="75000"/>
                  </a:schemeClr>
                </a:solidFill>
              </a:defRPr>
            </a:lvl5pPr>
            <a:lvl6pPr marL="2040836" indent="0" algn="ctr">
              <a:buNone/>
              <a:defRPr>
                <a:solidFill>
                  <a:schemeClr val="tx1">
                    <a:tint val="75000"/>
                  </a:schemeClr>
                </a:solidFill>
              </a:defRPr>
            </a:lvl6pPr>
            <a:lvl7pPr marL="2449004" indent="0" algn="ctr">
              <a:buNone/>
              <a:defRPr>
                <a:solidFill>
                  <a:schemeClr val="tx1">
                    <a:tint val="75000"/>
                  </a:schemeClr>
                </a:solidFill>
              </a:defRPr>
            </a:lvl7pPr>
            <a:lvl8pPr marL="2857172" indent="0" algn="ctr">
              <a:buNone/>
              <a:defRPr>
                <a:solidFill>
                  <a:schemeClr val="tx1">
                    <a:tint val="75000"/>
                  </a:schemeClr>
                </a:solidFill>
              </a:defRPr>
            </a:lvl8pPr>
            <a:lvl9pPr marL="32653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79"/>
            <a:ext cx="2057400" cy="438864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1556"/>
          </a:xfrm>
        </p:spPr>
        <p:txBody>
          <a:bodyPr anchor="t"/>
          <a:lstStyle>
            <a:lvl1pPr algn="l">
              <a:defRPr sz="36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800">
                <a:solidFill>
                  <a:schemeClr val="tx1">
                    <a:tint val="75000"/>
                  </a:schemeClr>
                </a:solidFill>
              </a:defRPr>
            </a:lvl1pPr>
            <a:lvl2pPr marL="408167" indent="0">
              <a:buNone/>
              <a:defRPr sz="1600">
                <a:solidFill>
                  <a:schemeClr val="tx1">
                    <a:tint val="75000"/>
                  </a:schemeClr>
                </a:solidFill>
              </a:defRPr>
            </a:lvl2pPr>
            <a:lvl3pPr marL="816335" indent="0">
              <a:buNone/>
              <a:defRPr sz="1400">
                <a:solidFill>
                  <a:schemeClr val="tx1">
                    <a:tint val="75000"/>
                  </a:schemeClr>
                </a:solidFill>
              </a:defRPr>
            </a:lvl3pPr>
            <a:lvl4pPr marL="1224502" indent="0">
              <a:buNone/>
              <a:defRPr sz="1200">
                <a:solidFill>
                  <a:schemeClr val="tx1">
                    <a:tint val="75000"/>
                  </a:schemeClr>
                </a:solidFill>
              </a:defRPr>
            </a:lvl4pPr>
            <a:lvl5pPr marL="1632669" indent="0">
              <a:buNone/>
              <a:defRPr sz="1200">
                <a:solidFill>
                  <a:schemeClr val="tx1">
                    <a:tint val="75000"/>
                  </a:schemeClr>
                </a:solidFill>
              </a:defRPr>
            </a:lvl5pPr>
            <a:lvl6pPr marL="2040836" indent="0">
              <a:buNone/>
              <a:defRPr sz="1200">
                <a:solidFill>
                  <a:schemeClr val="tx1">
                    <a:tint val="75000"/>
                  </a:schemeClr>
                </a:solidFill>
              </a:defRPr>
            </a:lvl6pPr>
            <a:lvl7pPr marL="2449004" indent="0">
              <a:buNone/>
              <a:defRPr sz="1200">
                <a:solidFill>
                  <a:schemeClr val="tx1">
                    <a:tint val="75000"/>
                  </a:schemeClr>
                </a:solidFill>
              </a:defRPr>
            </a:lvl7pPr>
            <a:lvl8pPr marL="2857172" indent="0">
              <a:buNone/>
              <a:defRPr sz="1200">
                <a:solidFill>
                  <a:schemeClr val="tx1">
                    <a:tint val="75000"/>
                  </a:schemeClr>
                </a:solidFill>
              </a:defRPr>
            </a:lvl8pPr>
            <a:lvl9pPr marL="3265339"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47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200150"/>
            <a:ext cx="4038600" cy="339447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1"/>
          </a:xfrm>
        </p:spPr>
        <p:txBody>
          <a:bodyPr anchor="b"/>
          <a:lstStyle>
            <a:lvl1pPr marL="0" indent="0">
              <a:buNone/>
              <a:defRPr sz="2100" b="1"/>
            </a:lvl1pPr>
            <a:lvl2pPr marL="408167" indent="0">
              <a:buNone/>
              <a:defRPr sz="1800" b="1"/>
            </a:lvl2pPr>
            <a:lvl3pPr marL="816335" indent="0">
              <a:buNone/>
              <a:defRPr sz="1600" b="1"/>
            </a:lvl3pPr>
            <a:lvl4pPr marL="1224502" indent="0">
              <a:buNone/>
              <a:defRPr sz="1400" b="1"/>
            </a:lvl4pPr>
            <a:lvl5pPr marL="1632669" indent="0">
              <a:buNone/>
              <a:defRPr sz="1400" b="1"/>
            </a:lvl5pPr>
            <a:lvl6pPr marL="2040836" indent="0">
              <a:buNone/>
              <a:defRPr sz="1400" b="1"/>
            </a:lvl6pPr>
            <a:lvl7pPr marL="2449004" indent="0">
              <a:buNone/>
              <a:defRPr sz="1400" b="1"/>
            </a:lvl7pPr>
            <a:lvl8pPr marL="2857172" indent="0">
              <a:buNone/>
              <a:defRPr sz="1400" b="1"/>
            </a:lvl8pPr>
            <a:lvl9pPr marL="3265339"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7200" y="1631157"/>
            <a:ext cx="4040188" cy="2963466"/>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1335"/>
            <a:ext cx="4041775" cy="479821"/>
          </a:xfrm>
        </p:spPr>
        <p:txBody>
          <a:bodyPr anchor="b"/>
          <a:lstStyle>
            <a:lvl1pPr marL="0" indent="0">
              <a:buNone/>
              <a:defRPr sz="2100" b="1"/>
            </a:lvl1pPr>
            <a:lvl2pPr marL="408167" indent="0">
              <a:buNone/>
              <a:defRPr sz="1800" b="1"/>
            </a:lvl2pPr>
            <a:lvl3pPr marL="816335" indent="0">
              <a:buNone/>
              <a:defRPr sz="1600" b="1"/>
            </a:lvl3pPr>
            <a:lvl4pPr marL="1224502" indent="0">
              <a:buNone/>
              <a:defRPr sz="1400" b="1"/>
            </a:lvl4pPr>
            <a:lvl5pPr marL="1632669" indent="0">
              <a:buNone/>
              <a:defRPr sz="1400" b="1"/>
            </a:lvl5pPr>
            <a:lvl6pPr marL="2040836" indent="0">
              <a:buNone/>
              <a:defRPr sz="1400" b="1"/>
            </a:lvl6pPr>
            <a:lvl7pPr marL="2449004" indent="0">
              <a:buNone/>
              <a:defRPr sz="1400" b="1"/>
            </a:lvl7pPr>
            <a:lvl8pPr marL="2857172" indent="0">
              <a:buNone/>
              <a:defRPr sz="1400" b="1"/>
            </a:lvl8pPr>
            <a:lvl9pPr marL="3265339"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645025" y="1631157"/>
            <a:ext cx="4041775" cy="2963466"/>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8"/>
            <a:ext cx="3008313" cy="871537"/>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75051" y="204787"/>
            <a:ext cx="5111750" cy="438983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200"/>
            </a:lvl1pPr>
            <a:lvl2pPr marL="408167" indent="0">
              <a:buNone/>
              <a:defRPr sz="1100"/>
            </a:lvl2pPr>
            <a:lvl3pPr marL="816335" indent="0">
              <a:buNone/>
              <a:defRPr sz="900"/>
            </a:lvl3pPr>
            <a:lvl4pPr marL="1224502" indent="0">
              <a:buNone/>
              <a:defRPr sz="800"/>
            </a:lvl4pPr>
            <a:lvl5pPr marL="1632669" indent="0">
              <a:buNone/>
              <a:defRPr sz="800"/>
            </a:lvl5pPr>
            <a:lvl6pPr marL="2040836" indent="0">
              <a:buNone/>
              <a:defRPr sz="800"/>
            </a:lvl6pPr>
            <a:lvl7pPr marL="2449004" indent="0">
              <a:buNone/>
              <a:defRPr sz="800"/>
            </a:lvl7pPr>
            <a:lvl8pPr marL="2857172" indent="0">
              <a:buNone/>
              <a:defRPr sz="800"/>
            </a:lvl8pPr>
            <a:lvl9pPr marL="3265339"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0"/>
            <a:ext cx="5486400" cy="425053"/>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92289" y="459581"/>
            <a:ext cx="5486400" cy="3086100"/>
          </a:xfrm>
        </p:spPr>
        <p:txBody>
          <a:bodyPr/>
          <a:lstStyle>
            <a:lvl1pPr marL="0" indent="0">
              <a:buNone/>
              <a:defRPr sz="2800"/>
            </a:lvl1pPr>
            <a:lvl2pPr marL="408167" indent="0">
              <a:buNone/>
              <a:defRPr sz="2500"/>
            </a:lvl2pPr>
            <a:lvl3pPr marL="816335" indent="0">
              <a:buNone/>
              <a:defRPr sz="2100"/>
            </a:lvl3pPr>
            <a:lvl4pPr marL="1224502" indent="0">
              <a:buNone/>
              <a:defRPr sz="1800"/>
            </a:lvl4pPr>
            <a:lvl5pPr marL="1632669" indent="0">
              <a:buNone/>
              <a:defRPr sz="1800"/>
            </a:lvl5pPr>
            <a:lvl6pPr marL="2040836" indent="0">
              <a:buNone/>
              <a:defRPr sz="1800"/>
            </a:lvl6pPr>
            <a:lvl7pPr marL="2449004" indent="0">
              <a:buNone/>
              <a:defRPr sz="1800"/>
            </a:lvl7pPr>
            <a:lvl8pPr marL="2857172" indent="0">
              <a:buNone/>
              <a:defRPr sz="1800"/>
            </a:lvl8pPr>
            <a:lvl9pPr marL="3265339" indent="0">
              <a:buNone/>
              <a:defRPr sz="1800"/>
            </a:lvl9pPr>
          </a:lstStyle>
          <a:p>
            <a:endParaRPr lang="zh-CN" altLang="en-US"/>
          </a:p>
        </p:txBody>
      </p:sp>
      <p:sp>
        <p:nvSpPr>
          <p:cNvPr id="4" name="文本占位符 3"/>
          <p:cNvSpPr>
            <a:spLocks noGrp="1"/>
          </p:cNvSpPr>
          <p:nvPr>
            <p:ph type="body" sz="half" idx="2"/>
          </p:nvPr>
        </p:nvSpPr>
        <p:spPr>
          <a:xfrm>
            <a:off x="1792289" y="4025504"/>
            <a:ext cx="5486400" cy="603646"/>
          </a:xfrm>
        </p:spPr>
        <p:txBody>
          <a:bodyPr/>
          <a:lstStyle>
            <a:lvl1pPr marL="0" indent="0">
              <a:buNone/>
              <a:defRPr sz="1200"/>
            </a:lvl1pPr>
            <a:lvl2pPr marL="408167" indent="0">
              <a:buNone/>
              <a:defRPr sz="1100"/>
            </a:lvl2pPr>
            <a:lvl3pPr marL="816335" indent="0">
              <a:buNone/>
              <a:defRPr sz="900"/>
            </a:lvl3pPr>
            <a:lvl4pPr marL="1224502" indent="0">
              <a:buNone/>
              <a:defRPr sz="800"/>
            </a:lvl4pPr>
            <a:lvl5pPr marL="1632669" indent="0">
              <a:buNone/>
              <a:defRPr sz="800"/>
            </a:lvl5pPr>
            <a:lvl6pPr marL="2040836" indent="0">
              <a:buNone/>
              <a:defRPr sz="800"/>
            </a:lvl6pPr>
            <a:lvl7pPr marL="2449004" indent="0">
              <a:buNone/>
              <a:defRPr sz="800"/>
            </a:lvl7pPr>
            <a:lvl8pPr marL="2857172" indent="0">
              <a:buNone/>
              <a:defRPr sz="800"/>
            </a:lvl8pPr>
            <a:lvl9pPr marL="3265339"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1" cy="857250"/>
          </a:xfrm>
          <a:prstGeom prst="rect">
            <a:avLst/>
          </a:prstGeom>
        </p:spPr>
        <p:txBody>
          <a:bodyPr vert="horz" lIns="81633" tIns="40817" rIns="81633" bIns="40817"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00150"/>
            <a:ext cx="8229601" cy="3394473"/>
          </a:xfrm>
          <a:prstGeom prst="rect">
            <a:avLst/>
          </a:prstGeom>
        </p:spPr>
        <p:txBody>
          <a:bodyPr vert="horz" lIns="81633" tIns="40817" rIns="81633" bIns="40817"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1" cy="273844"/>
          </a:xfrm>
          <a:prstGeom prst="rect">
            <a:avLst/>
          </a:prstGeom>
        </p:spPr>
        <p:txBody>
          <a:bodyPr vert="horz" lIns="81633" tIns="40817" rIns="81633" bIns="40817" rtlCol="0" anchor="ctr"/>
          <a:lstStyle>
            <a:lvl1pPr algn="l">
              <a:defRPr sz="11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2023-7-12</a:t>
            </a:fld>
            <a:endParaRPr lang="zh-CN" altLang="en-US" dirty="0"/>
          </a:p>
        </p:txBody>
      </p:sp>
      <p:sp>
        <p:nvSpPr>
          <p:cNvPr id="5" name="页脚占位符 4"/>
          <p:cNvSpPr>
            <a:spLocks noGrp="1"/>
          </p:cNvSpPr>
          <p:nvPr>
            <p:ph type="ftr" sz="quarter" idx="3"/>
          </p:nvPr>
        </p:nvSpPr>
        <p:spPr>
          <a:xfrm>
            <a:off x="3124201" y="4767263"/>
            <a:ext cx="2895600" cy="273844"/>
          </a:xfrm>
          <a:prstGeom prst="rect">
            <a:avLst/>
          </a:prstGeom>
        </p:spPr>
        <p:txBody>
          <a:bodyPr vert="horz" lIns="81633" tIns="40817" rIns="81633" bIns="40817" rtlCol="0" anchor="ctr"/>
          <a:lstStyle>
            <a:lvl1pPr algn="ctr">
              <a:defRPr sz="11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7263"/>
            <a:ext cx="2133601" cy="273844"/>
          </a:xfrm>
          <a:prstGeom prst="rect">
            <a:avLst/>
          </a:prstGeom>
        </p:spPr>
        <p:txBody>
          <a:bodyPr vert="horz" lIns="81633" tIns="40817" rIns="81633" bIns="40817" rtlCol="0" anchor="ctr"/>
          <a:lstStyle>
            <a:lvl1pPr algn="r">
              <a:defRPr sz="11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816335" rtl="0" eaLnBrk="1" latinLnBrk="0" hangingPunct="1">
        <a:spcBef>
          <a:spcPct val="0"/>
        </a:spcBef>
        <a:buNone/>
        <a:defRPr sz="4000" kern="1200">
          <a:solidFill>
            <a:schemeClr val="tx1"/>
          </a:solidFill>
          <a:latin typeface="+mj-lt"/>
          <a:ea typeface="微软雅黑" panose="020B0503020204020204" pitchFamily="34" charset="-122"/>
          <a:cs typeface="+mj-cs"/>
        </a:defRPr>
      </a:lvl1pPr>
    </p:titleStyle>
    <p:bodyStyle>
      <a:lvl1pPr marL="306125" indent="-306125" algn="l" defTabSz="81633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63272" indent="-255105" algn="l" defTabSz="81633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20418" indent="-204084" algn="l" defTabSz="81633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28585" indent="-204084" algn="l" defTabSz="81633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36753" indent="-204084" algn="l" defTabSz="81633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44920" indent="-204084" algn="l" defTabSz="81633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87" indent="-204084" algn="l" defTabSz="81633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256" indent="-204084" algn="l" defTabSz="81633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423" indent="-204084" algn="l" defTabSz="81633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16335" rtl="0" eaLnBrk="1" latinLnBrk="0" hangingPunct="1">
        <a:defRPr sz="1600" kern="1200">
          <a:solidFill>
            <a:schemeClr val="tx1"/>
          </a:solidFill>
          <a:latin typeface="+mn-lt"/>
          <a:ea typeface="+mn-ea"/>
          <a:cs typeface="+mn-cs"/>
        </a:defRPr>
      </a:lvl1pPr>
      <a:lvl2pPr marL="408167" algn="l" defTabSz="816335" rtl="0" eaLnBrk="1" latinLnBrk="0" hangingPunct="1">
        <a:defRPr sz="1600" kern="1200">
          <a:solidFill>
            <a:schemeClr val="tx1"/>
          </a:solidFill>
          <a:latin typeface="+mn-lt"/>
          <a:ea typeface="+mn-ea"/>
          <a:cs typeface="+mn-cs"/>
        </a:defRPr>
      </a:lvl2pPr>
      <a:lvl3pPr marL="816335" algn="l" defTabSz="816335" rtl="0" eaLnBrk="1" latinLnBrk="0" hangingPunct="1">
        <a:defRPr sz="1600" kern="1200">
          <a:solidFill>
            <a:schemeClr val="tx1"/>
          </a:solidFill>
          <a:latin typeface="+mn-lt"/>
          <a:ea typeface="+mn-ea"/>
          <a:cs typeface="+mn-cs"/>
        </a:defRPr>
      </a:lvl3pPr>
      <a:lvl4pPr marL="1224502" algn="l" defTabSz="816335" rtl="0" eaLnBrk="1" latinLnBrk="0" hangingPunct="1">
        <a:defRPr sz="1600" kern="1200">
          <a:solidFill>
            <a:schemeClr val="tx1"/>
          </a:solidFill>
          <a:latin typeface="+mn-lt"/>
          <a:ea typeface="+mn-ea"/>
          <a:cs typeface="+mn-cs"/>
        </a:defRPr>
      </a:lvl4pPr>
      <a:lvl5pPr marL="1632669" algn="l" defTabSz="816335" rtl="0" eaLnBrk="1" latinLnBrk="0" hangingPunct="1">
        <a:defRPr sz="1600" kern="1200">
          <a:solidFill>
            <a:schemeClr val="tx1"/>
          </a:solidFill>
          <a:latin typeface="+mn-lt"/>
          <a:ea typeface="+mn-ea"/>
          <a:cs typeface="+mn-cs"/>
        </a:defRPr>
      </a:lvl5pPr>
      <a:lvl6pPr marL="2040836" algn="l" defTabSz="816335" rtl="0" eaLnBrk="1" latinLnBrk="0" hangingPunct="1">
        <a:defRPr sz="1600" kern="1200">
          <a:solidFill>
            <a:schemeClr val="tx1"/>
          </a:solidFill>
          <a:latin typeface="+mn-lt"/>
          <a:ea typeface="+mn-ea"/>
          <a:cs typeface="+mn-cs"/>
        </a:defRPr>
      </a:lvl6pPr>
      <a:lvl7pPr marL="2449004" algn="l" defTabSz="816335" rtl="0" eaLnBrk="1" latinLnBrk="0" hangingPunct="1">
        <a:defRPr sz="1600" kern="1200">
          <a:solidFill>
            <a:schemeClr val="tx1"/>
          </a:solidFill>
          <a:latin typeface="+mn-lt"/>
          <a:ea typeface="+mn-ea"/>
          <a:cs typeface="+mn-cs"/>
        </a:defRPr>
      </a:lvl7pPr>
      <a:lvl8pPr marL="2857172" algn="l" defTabSz="816335" rtl="0" eaLnBrk="1" latinLnBrk="0" hangingPunct="1">
        <a:defRPr sz="1600" kern="1200">
          <a:solidFill>
            <a:schemeClr val="tx1"/>
          </a:solidFill>
          <a:latin typeface="+mn-lt"/>
          <a:ea typeface="+mn-ea"/>
          <a:cs typeface="+mn-cs"/>
        </a:defRPr>
      </a:lvl8pPr>
      <a:lvl9pPr marL="3265339" algn="l" defTabSz="81633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12.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1542999"/>
            <a:ext cx="9144000" cy="257187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dirty="0">
              <a:solidFill>
                <a:srgbClr val="C00000"/>
              </a:solidFill>
              <a:ea typeface="微软雅黑" panose="020B0503020204020204" pitchFamily="34" charset="-122"/>
            </a:endParaRPr>
          </a:p>
        </p:txBody>
      </p:sp>
      <p:sp>
        <p:nvSpPr>
          <p:cNvPr id="4" name="矩形 3"/>
          <p:cNvSpPr/>
          <p:nvPr/>
        </p:nvSpPr>
        <p:spPr>
          <a:xfrm>
            <a:off x="694997" y="1910410"/>
            <a:ext cx="7754004" cy="946403"/>
          </a:xfrm>
          <a:prstGeom prst="rect">
            <a:avLst/>
          </a:prstGeom>
        </p:spPr>
        <p:txBody>
          <a:bodyPr wrap="square" lIns="91431" tIns="45715" rIns="91431" bIns="45715">
            <a:spAutoFit/>
          </a:bodyPr>
          <a:lstStyle/>
          <a:p>
            <a:pPr algn="ctr">
              <a:lnSpc>
                <a:spcPct val="150000"/>
              </a:lnSpc>
            </a:pPr>
            <a:r>
              <a:rPr lang="zh-CN" altLang="en-US" sz="3700" b="1" dirty="0">
                <a:solidFill>
                  <a:schemeClr val="bg1"/>
                </a:solidFill>
                <a:latin typeface="微软雅黑" panose="020B0503020204020204" pitchFamily="34" charset="-122"/>
                <a:ea typeface="微软雅黑" panose="020B0503020204020204" pitchFamily="34" charset="-122"/>
              </a:rPr>
              <a:t>预见性</a:t>
            </a:r>
            <a:r>
              <a:rPr lang="zh-CN" altLang="en-US" sz="3700" b="1" dirty="0">
                <a:solidFill>
                  <a:schemeClr val="bg1"/>
                </a:solidFill>
                <a:latin typeface="微软雅黑" panose="020B0503020204020204" pitchFamily="34" charset="-122"/>
                <a:ea typeface="微软雅黑" panose="020B0503020204020204" pitchFamily="34" charset="-122"/>
              </a:rPr>
              <a:t>科技情报工作的组织管理</a:t>
            </a:r>
            <a:r>
              <a:rPr lang="zh-CN" altLang="en-US" sz="3700" b="1" dirty="0">
                <a:solidFill>
                  <a:schemeClr val="bg1"/>
                </a:solidFill>
                <a:latin typeface="微软雅黑" panose="020B0503020204020204" pitchFamily="34" charset="-122"/>
                <a:ea typeface="微软雅黑" panose="020B0503020204020204" pitchFamily="34" charset="-122"/>
              </a:rPr>
              <a:t>研究</a:t>
            </a:r>
            <a:endParaRPr lang="en-US" altLang="zh-CN" sz="37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353356" y="3306572"/>
            <a:ext cx="6510438" cy="659563"/>
            <a:chOff x="1476226" y="3240236"/>
            <a:chExt cx="6120680" cy="646331"/>
          </a:xfrm>
        </p:grpSpPr>
        <p:cxnSp>
          <p:nvCxnSpPr>
            <p:cNvPr id="13" name="直接连接符 12"/>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80382" y="3240236"/>
              <a:ext cx="3240360" cy="646331"/>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  </a:t>
              </a:r>
              <a:r>
                <a:rPr lang="en-US" altLang="zh-CN" sz="1800" b="1" dirty="0" smtClean="0">
                  <a:solidFill>
                    <a:schemeClr val="bg1"/>
                  </a:solidFill>
                  <a:latin typeface="微软雅黑" panose="020B0503020204020204" pitchFamily="34" charset="-122"/>
                  <a:ea typeface="微软雅黑" panose="020B0503020204020204" pitchFamily="34" charset="-122"/>
                </a:rPr>
                <a:t>2022</a:t>
              </a:r>
              <a:r>
                <a:rPr lang="zh-CN" altLang="en-US" sz="1800" b="1" dirty="0" smtClean="0">
                  <a:solidFill>
                    <a:schemeClr val="bg1"/>
                  </a:solidFill>
                  <a:latin typeface="微软雅黑" panose="020B0503020204020204" pitchFamily="34" charset="-122"/>
                  <a:ea typeface="微软雅黑" panose="020B0503020204020204" pitchFamily="34" charset="-122"/>
                </a:rPr>
                <a:t>级</a:t>
              </a:r>
              <a:r>
                <a:rPr lang="zh-CN" altLang="en-US" sz="1800" b="1" dirty="0">
                  <a:solidFill>
                    <a:schemeClr val="bg1"/>
                  </a:solidFill>
                  <a:latin typeface="微软雅黑" panose="020B0503020204020204" pitchFamily="34" charset="-122"/>
                  <a:ea typeface="微软雅黑" panose="020B0503020204020204" pitchFamily="34" charset="-122"/>
                </a:rPr>
                <a:t>博士生：李国俊</a:t>
              </a:r>
              <a:endParaRPr lang="en-US" altLang="zh-CN" sz="1800" b="1" dirty="0">
                <a:solidFill>
                  <a:schemeClr val="bg1"/>
                </a:solidFill>
                <a:latin typeface="微软雅黑" panose="020B0503020204020204" pitchFamily="34" charset="-122"/>
                <a:ea typeface="微软雅黑" panose="020B0503020204020204" pitchFamily="34" charset="-122"/>
              </a:endParaRPr>
            </a:p>
            <a:p>
              <a:pPr algn="ctr"/>
              <a:r>
                <a:rPr lang="zh-CN" altLang="en-US" sz="1800" b="1" dirty="0">
                  <a:solidFill>
                    <a:schemeClr val="bg1"/>
                  </a:solidFill>
                  <a:latin typeface="微软雅黑" panose="020B0503020204020204" pitchFamily="34" charset="-122"/>
                  <a:ea typeface="微软雅黑" panose="020B0503020204020204" pitchFamily="34" charset="-122"/>
                </a:rPr>
                <a:t>导师：王延飞  徐扬</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3767338" y="4283411"/>
            <a:ext cx="1828775" cy="345485"/>
          </a:xfrm>
          <a:prstGeom prst="rect">
            <a:avLst/>
          </a:prstGeom>
          <a:noFill/>
        </p:spPr>
        <p:txBody>
          <a:bodyPr wrap="square" lIns="93040" tIns="46520" rIns="93040" bIns="46520" rtlCol="0">
            <a:spAutoFit/>
          </a:bodyPr>
          <a:lstStyle/>
          <a:p>
            <a:r>
              <a:rPr lang="en-US" altLang="zh-CN" dirty="0" smtClean="0"/>
              <a:t>2023</a:t>
            </a:r>
            <a:r>
              <a:rPr lang="zh-CN" altLang="en-US" dirty="0" smtClean="0"/>
              <a:t>年</a:t>
            </a:r>
            <a:r>
              <a:rPr lang="en-US" altLang="zh-CN" dirty="0"/>
              <a:t>7</a:t>
            </a:r>
            <a:r>
              <a:rPr lang="zh-CN" altLang="en-US" dirty="0" smtClean="0"/>
              <a:t>月</a:t>
            </a:r>
            <a:r>
              <a:rPr lang="en-US" altLang="zh-CN" dirty="0" smtClean="0"/>
              <a:t>13</a:t>
            </a:r>
            <a:r>
              <a:rPr lang="zh-CN" altLang="en-US" dirty="0" smtClean="0"/>
              <a:t>日</a:t>
            </a:r>
            <a:endParaRPr lang="zh-CN" altLang="en-US" dirty="0"/>
          </a:p>
        </p:txBody>
      </p:sp>
    </p:spTree>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E180D4A7-C9FB-4DFB-919C-405C955672EB}">
      <p14:showEvtLst xmlns:p14="http://schemas.microsoft.com/office/powerpoint/2010/main">
        <p14:playEvt time="77"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994007"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预见性科技情报项目的组织</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实施</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1" name="Freeform 6"/>
          <p:cNvSpPr>
            <a:spLocks/>
          </p:cNvSpPr>
          <p:nvPr/>
        </p:nvSpPr>
        <p:spPr bwMode="auto">
          <a:xfrm>
            <a:off x="109496" y="955142"/>
            <a:ext cx="951256" cy="763918"/>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8B0012"/>
          </a:solidFill>
          <a:ln>
            <a:noFill/>
          </a:ln>
          <a:extLst/>
        </p:spPr>
        <p:txBody>
          <a:bodyPr vert="horz" wrap="square" lIns="68573" tIns="215978" rIns="68573" bIns="3428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研究</a:t>
            </a:r>
            <a:r>
              <a:rPr lang="zh-CN" altLang="en-US" sz="1500" dirty="0">
                <a:solidFill>
                  <a:schemeClr val="bg1"/>
                </a:solidFill>
                <a:latin typeface="微软雅黑" pitchFamily="34" charset="-122"/>
                <a:ea typeface="微软雅黑" pitchFamily="34" charset="-122"/>
              </a:rPr>
              <a:t>问题</a:t>
            </a:r>
            <a:endParaRPr lang="zh-CN" altLang="en-US" sz="1500" dirty="0">
              <a:solidFill>
                <a:schemeClr val="bg1"/>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44055083"/>
              </p:ext>
            </p:extLst>
          </p:nvPr>
        </p:nvGraphicFramePr>
        <p:xfrm>
          <a:off x="585123" y="2078679"/>
          <a:ext cx="8049800" cy="1959552"/>
        </p:xfrm>
        <a:graphic>
          <a:graphicData uri="http://schemas.openxmlformats.org/drawingml/2006/table">
            <a:tbl>
              <a:tblPr firstRow="1" firstCol="1" bandRow="1">
                <a:tableStyleId>{5C22544A-7EE6-4342-B048-85BDC9FD1C3A}</a:tableStyleId>
              </a:tblPr>
              <a:tblGrid>
                <a:gridCol w="1383238">
                  <a:extLst>
                    <a:ext uri="{9D8B030D-6E8A-4147-A177-3AD203B41FA5}">
                      <a16:colId xmlns:a16="http://schemas.microsoft.com/office/drawing/2014/main" xmlns="" val="2007350686"/>
                    </a:ext>
                  </a:extLst>
                </a:gridCol>
                <a:gridCol w="4434585">
                  <a:extLst>
                    <a:ext uri="{9D8B030D-6E8A-4147-A177-3AD203B41FA5}">
                      <a16:colId xmlns:a16="http://schemas.microsoft.com/office/drawing/2014/main" xmlns="" val="1106836985"/>
                    </a:ext>
                  </a:extLst>
                </a:gridCol>
                <a:gridCol w="1115988">
                  <a:extLst>
                    <a:ext uri="{9D8B030D-6E8A-4147-A177-3AD203B41FA5}">
                      <a16:colId xmlns:a16="http://schemas.microsoft.com/office/drawing/2014/main" xmlns="" val="2851558592"/>
                    </a:ext>
                  </a:extLst>
                </a:gridCol>
                <a:gridCol w="1115988">
                  <a:extLst>
                    <a:ext uri="{9D8B030D-6E8A-4147-A177-3AD203B41FA5}">
                      <a16:colId xmlns:a16="http://schemas.microsoft.com/office/drawing/2014/main" xmlns="" val="2501101161"/>
                    </a:ext>
                  </a:extLst>
                </a:gridCol>
              </a:tblGrid>
              <a:tr h="279936">
                <a:tc>
                  <a:txBody>
                    <a:bodyPr/>
                    <a:lstStyle/>
                    <a:p>
                      <a:pPr algn="just">
                        <a:spcAft>
                          <a:spcPts val="0"/>
                        </a:spcAft>
                      </a:pPr>
                      <a:r>
                        <a:rPr lang="zh-CN" sz="1800" kern="100" dirty="0" smtClean="0">
                          <a:effectLst/>
                        </a:rPr>
                        <a:t>项目名称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altLang="en-US" sz="1800" kern="100" dirty="0" smtClean="0">
                          <a:effectLst/>
                        </a:rPr>
                        <a:t>研究</a:t>
                      </a:r>
                      <a:r>
                        <a:rPr lang="zh-CN" sz="1800" kern="100" dirty="0" smtClean="0">
                          <a:effectLst/>
                        </a:rPr>
                        <a:t>问题</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smtClean="0">
                          <a:effectLst/>
                        </a:rPr>
                        <a:t>核心概念</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情报类型</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extLst>
                  <a:ext uri="{0D108BD9-81ED-4DB2-BD59-A6C34878D82A}">
                    <a16:rowId xmlns:a16="http://schemas.microsoft.com/office/drawing/2014/main" xmlns="" val="1128767566"/>
                  </a:ext>
                </a:extLst>
              </a:tr>
              <a:tr h="279936">
                <a:tc>
                  <a:txBody>
                    <a:bodyPr/>
                    <a:lstStyle/>
                    <a:p>
                      <a:pPr algn="just">
                        <a:spcAft>
                          <a:spcPts val="0"/>
                        </a:spcAft>
                      </a:pPr>
                      <a:r>
                        <a:rPr lang="en-US" sz="1800" kern="100" smtClean="0">
                          <a:effectLst/>
                        </a:rPr>
                        <a:t>FUSE</a:t>
                      </a:r>
                      <a:r>
                        <a:rPr lang="zh-CN" sz="1800" kern="100" smtClean="0">
                          <a:effectLst/>
                        </a:rPr>
                        <a:t>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如何预测新兴技术</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smtClean="0">
                          <a:effectLst/>
                        </a:rPr>
                        <a:t>新兴技术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smtClean="0">
                          <a:effectLst/>
                        </a:rPr>
                        <a:t>已知情报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extLst>
                  <a:ext uri="{0D108BD9-81ED-4DB2-BD59-A6C34878D82A}">
                    <a16:rowId xmlns:a16="http://schemas.microsoft.com/office/drawing/2014/main" xmlns="" val="1460331141"/>
                  </a:ext>
                </a:extLst>
              </a:tr>
              <a:tr h="559872">
                <a:tc>
                  <a:txBody>
                    <a:bodyPr/>
                    <a:lstStyle/>
                    <a:p>
                      <a:pPr algn="just">
                        <a:spcAft>
                          <a:spcPts val="0"/>
                        </a:spcAft>
                      </a:pPr>
                      <a:r>
                        <a:rPr lang="en-US" sz="1800" kern="100" smtClean="0">
                          <a:effectLst/>
                        </a:rPr>
                        <a:t>ForeST</a:t>
                      </a:r>
                      <a:r>
                        <a:rPr lang="zh-CN" sz="1800" kern="100" smtClean="0">
                          <a:effectLst/>
                        </a:rPr>
                        <a:t>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如何及时准确预测重要的科学技术里程碑事件</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预测市场</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smtClean="0">
                          <a:effectLst/>
                        </a:rPr>
                        <a:t>已知情报</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extLst>
                  <a:ext uri="{0D108BD9-81ED-4DB2-BD59-A6C34878D82A}">
                    <a16:rowId xmlns:a16="http://schemas.microsoft.com/office/drawing/2014/main" xmlns="" val="2761788465"/>
                  </a:ext>
                </a:extLst>
              </a:tr>
              <a:tr h="559872">
                <a:tc>
                  <a:txBody>
                    <a:bodyPr/>
                    <a:lstStyle/>
                    <a:p>
                      <a:pPr algn="just">
                        <a:spcAft>
                          <a:spcPts val="0"/>
                        </a:spcAft>
                      </a:pPr>
                      <a:r>
                        <a:rPr lang="en-US" sz="1800" kern="100" smtClean="0">
                          <a:effectLst/>
                        </a:rPr>
                        <a:t>ACE</a:t>
                      </a:r>
                      <a:r>
                        <a:rPr lang="zh-CN" sz="1800" kern="100" smtClean="0">
                          <a:effectLst/>
                        </a:rPr>
                        <a:t>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如何提高一系列事件情报预测概率的正确性、精准性和时效性（风险评估）</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预测聚合</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或然情报</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extLst>
                  <a:ext uri="{0D108BD9-81ED-4DB2-BD59-A6C34878D82A}">
                    <a16:rowId xmlns:a16="http://schemas.microsoft.com/office/drawing/2014/main" xmlns="" val="361679538"/>
                  </a:ext>
                </a:extLst>
              </a:tr>
              <a:tr h="279936">
                <a:tc>
                  <a:txBody>
                    <a:bodyPr/>
                    <a:lstStyle/>
                    <a:p>
                      <a:pPr algn="just">
                        <a:spcAft>
                          <a:spcPts val="0"/>
                        </a:spcAft>
                      </a:pPr>
                      <a:r>
                        <a:rPr lang="en-US" sz="1800" kern="100" smtClean="0">
                          <a:effectLst/>
                        </a:rPr>
                        <a:t>OSI</a:t>
                      </a:r>
                      <a:r>
                        <a:rPr lang="zh-CN" sz="1800" kern="100" smtClean="0">
                          <a:effectLst/>
                        </a:rPr>
                        <a:t>项目</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smtClean="0">
                          <a:effectLst/>
                        </a:rPr>
                        <a:t>如何预测社会重大事件（不确定性事件）</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smtClean="0">
                          <a:effectLst/>
                        </a:rPr>
                        <a:t>事件类型</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tc>
                  <a:txBody>
                    <a:bodyPr/>
                    <a:lstStyle/>
                    <a:p>
                      <a:pPr algn="just">
                        <a:spcAft>
                          <a:spcPts val="0"/>
                        </a:spcAft>
                      </a:pPr>
                      <a:r>
                        <a:rPr lang="zh-CN" sz="1800" kern="100" dirty="0" smtClean="0">
                          <a:effectLst/>
                        </a:rPr>
                        <a:t>未然情报</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tc>
                <a:extLst>
                  <a:ext uri="{0D108BD9-81ED-4DB2-BD59-A6C34878D82A}">
                    <a16:rowId xmlns:a16="http://schemas.microsoft.com/office/drawing/2014/main" xmlns="" val="2553326895"/>
                  </a:ext>
                </a:extLst>
              </a:tr>
            </a:tbl>
          </a:graphicData>
        </a:graphic>
      </p:graphicFrame>
      <p:sp>
        <p:nvSpPr>
          <p:cNvPr id="3" name="矩形 2"/>
          <p:cNvSpPr/>
          <p:nvPr/>
        </p:nvSpPr>
        <p:spPr>
          <a:xfrm>
            <a:off x="2659794" y="1369367"/>
            <a:ext cx="3900458" cy="471116"/>
          </a:xfrm>
          <a:prstGeom prst="rect">
            <a:avLst/>
          </a:prstGeom>
        </p:spPr>
        <p:txBody>
          <a:bodyPr wrap="none" lIns="93040" tIns="46520" rIns="93040" bIns="46520">
            <a:spAutoFit/>
          </a:bodyPr>
          <a:lstStyle/>
          <a:p>
            <a:pPr indent="271367" algn="ctr">
              <a:lnSpc>
                <a:spcPct val="150000"/>
              </a:lnSpc>
            </a:pPr>
            <a:r>
              <a:rPr lang="en-US" altLang="zh-CN" kern="100" dirty="0">
                <a:latin typeface="黑体" panose="02010609060101010101" pitchFamily="49" charset="-122"/>
                <a:cs typeface="Times New Roman" panose="02020603050405020304" pitchFamily="18" charset="0"/>
              </a:rPr>
              <a:t>IARPA</a:t>
            </a:r>
            <a:r>
              <a:rPr lang="zh-CN" altLang="zh-CN" kern="100" dirty="0">
                <a:latin typeface="Calibri" panose="020F0502020204030204" pitchFamily="34" charset="0"/>
                <a:ea typeface="黑体" panose="02010609060101010101" pitchFamily="49" charset="-122"/>
                <a:cs typeface="Times New Roman" panose="02020603050405020304" pitchFamily="18" charset="0"/>
              </a:rPr>
              <a:t>预见性科技情报项目的研究问题</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703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994007"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预见性科技情报项目的组织</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实施</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1" name="Freeform 6"/>
          <p:cNvSpPr>
            <a:spLocks/>
          </p:cNvSpPr>
          <p:nvPr/>
        </p:nvSpPr>
        <p:spPr bwMode="auto">
          <a:xfrm>
            <a:off x="109496" y="955142"/>
            <a:ext cx="951256" cy="763918"/>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8B0012"/>
          </a:solidFill>
          <a:ln>
            <a:noFill/>
          </a:ln>
          <a:extLst/>
        </p:spPr>
        <p:txBody>
          <a:bodyPr vert="horz" wrap="square" lIns="68573" tIns="215978" rIns="68573" bIns="3428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线索来源</a:t>
            </a:r>
            <a:endParaRPr lang="zh-CN" altLang="en-US" sz="1500" dirty="0">
              <a:solidFill>
                <a:schemeClr val="bg1"/>
              </a:solidFill>
              <a:latin typeface="微软雅黑" pitchFamily="34" charset="-122"/>
              <a:ea typeface="微软雅黑" pitchFamily="34" charset="-122"/>
            </a:endParaRPr>
          </a:p>
        </p:txBody>
      </p:sp>
      <p:sp>
        <p:nvSpPr>
          <p:cNvPr id="3" name="矩形 2"/>
          <p:cNvSpPr/>
          <p:nvPr/>
        </p:nvSpPr>
        <p:spPr>
          <a:xfrm>
            <a:off x="2659793" y="1469518"/>
            <a:ext cx="3900458" cy="471116"/>
          </a:xfrm>
          <a:prstGeom prst="rect">
            <a:avLst/>
          </a:prstGeom>
        </p:spPr>
        <p:txBody>
          <a:bodyPr wrap="none" lIns="93040" tIns="46520" rIns="93040" bIns="46520">
            <a:spAutoFit/>
          </a:bodyPr>
          <a:lstStyle/>
          <a:p>
            <a:pPr indent="271367" algn="ctr">
              <a:lnSpc>
                <a:spcPct val="150000"/>
              </a:lnSpc>
            </a:pPr>
            <a:r>
              <a:rPr lang="en-US" altLang="zh-CN" kern="100" dirty="0">
                <a:latin typeface="黑体" panose="02010609060101010101" pitchFamily="49" charset="-122"/>
                <a:cs typeface="Times New Roman" panose="02020603050405020304" pitchFamily="18" charset="0"/>
              </a:rPr>
              <a:t>IARPA</a:t>
            </a:r>
            <a:r>
              <a:rPr lang="zh-CN" altLang="zh-CN" kern="100" dirty="0">
                <a:latin typeface="Calibri" panose="020F0502020204030204" pitchFamily="34" charset="0"/>
                <a:ea typeface="黑体" panose="02010609060101010101" pitchFamily="49" charset="-122"/>
                <a:cs typeface="Times New Roman" panose="02020603050405020304" pitchFamily="18" charset="0"/>
              </a:rPr>
              <a:t>预见性科技情报项目</a:t>
            </a:r>
            <a:r>
              <a:rPr lang="zh-CN" altLang="zh-CN" kern="100" dirty="0" smtClean="0">
                <a:latin typeface="Calibri" panose="020F0502020204030204" pitchFamily="34" charset="0"/>
                <a:ea typeface="黑体" panose="02010609060101010101" pitchFamily="49" charset="-122"/>
                <a:cs typeface="Times New Roman" panose="02020603050405020304" pitchFamily="18" charset="0"/>
              </a:rPr>
              <a:t>的</a:t>
            </a:r>
            <a:r>
              <a:rPr lang="zh-CN" altLang="en-US" kern="100" dirty="0" smtClean="0">
                <a:latin typeface="Calibri" panose="020F0502020204030204" pitchFamily="34" charset="0"/>
                <a:ea typeface="黑体" panose="02010609060101010101" pitchFamily="49" charset="-122"/>
                <a:cs typeface="Times New Roman" panose="02020603050405020304" pitchFamily="18" charset="0"/>
              </a:rPr>
              <a:t>线索来源</a:t>
            </a:r>
            <a:endParaRPr lang="zh-CN" altLang="zh-CN" kern="100" dirty="0">
              <a:latin typeface="Calibri" panose="020F0502020204030204" pitchFamily="34"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417471096"/>
              </p:ext>
            </p:extLst>
          </p:nvPr>
        </p:nvGraphicFramePr>
        <p:xfrm>
          <a:off x="545505" y="1983892"/>
          <a:ext cx="8269252" cy="2426112"/>
        </p:xfrm>
        <a:graphic>
          <a:graphicData uri="http://schemas.openxmlformats.org/drawingml/2006/table">
            <a:tbl>
              <a:tblPr firstRow="1" firstCol="1" bandRow="1">
                <a:tableStyleId>{5C22544A-7EE6-4342-B048-85BDC9FD1C3A}</a:tableStyleId>
              </a:tblPr>
              <a:tblGrid>
                <a:gridCol w="1272468">
                  <a:extLst>
                    <a:ext uri="{9D8B030D-6E8A-4147-A177-3AD203B41FA5}">
                      <a16:colId xmlns:a16="http://schemas.microsoft.com/office/drawing/2014/main" xmlns="" val="2957152640"/>
                    </a:ext>
                  </a:extLst>
                </a:gridCol>
                <a:gridCol w="1583611">
                  <a:extLst>
                    <a:ext uri="{9D8B030D-6E8A-4147-A177-3AD203B41FA5}">
                      <a16:colId xmlns:a16="http://schemas.microsoft.com/office/drawing/2014/main" xmlns="" val="1485040925"/>
                    </a:ext>
                  </a:extLst>
                </a:gridCol>
                <a:gridCol w="2340831">
                  <a:extLst>
                    <a:ext uri="{9D8B030D-6E8A-4147-A177-3AD203B41FA5}">
                      <a16:colId xmlns:a16="http://schemas.microsoft.com/office/drawing/2014/main" xmlns="" val="2703122263"/>
                    </a:ext>
                  </a:extLst>
                </a:gridCol>
                <a:gridCol w="1975077">
                  <a:extLst>
                    <a:ext uri="{9D8B030D-6E8A-4147-A177-3AD203B41FA5}">
                      <a16:colId xmlns:a16="http://schemas.microsoft.com/office/drawing/2014/main" xmlns="" val="2640781418"/>
                    </a:ext>
                  </a:extLst>
                </a:gridCol>
                <a:gridCol w="1097265">
                  <a:extLst>
                    <a:ext uri="{9D8B030D-6E8A-4147-A177-3AD203B41FA5}">
                      <a16:colId xmlns:a16="http://schemas.microsoft.com/office/drawing/2014/main" xmlns="" val="1646811027"/>
                    </a:ext>
                  </a:extLst>
                </a:gridCol>
              </a:tblGrid>
              <a:tr h="186624">
                <a:tc>
                  <a:txBody>
                    <a:bodyPr/>
                    <a:lstStyle/>
                    <a:p>
                      <a:pPr algn="just">
                        <a:spcAft>
                          <a:spcPts val="0"/>
                        </a:spcAft>
                      </a:pPr>
                      <a:r>
                        <a:rPr lang="zh-CN" sz="1200" kern="100" dirty="0">
                          <a:effectLst/>
                        </a:rPr>
                        <a:t>项目名称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数据类型</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数据来源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技术方法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目标对象</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663166793"/>
                  </a:ext>
                </a:extLst>
              </a:tr>
              <a:tr h="933120">
                <a:tc>
                  <a:txBody>
                    <a:bodyPr/>
                    <a:lstStyle/>
                    <a:p>
                      <a:pPr algn="just">
                        <a:spcAft>
                          <a:spcPts val="0"/>
                        </a:spcAft>
                      </a:pPr>
                      <a:r>
                        <a:rPr lang="en-US" sz="1200" kern="100" dirty="0">
                          <a:effectLst/>
                        </a:rPr>
                        <a:t>FUSE</a:t>
                      </a:r>
                      <a:r>
                        <a:rPr lang="zh-CN" sz="1200" kern="100" dirty="0" smtClean="0">
                          <a:effectLst/>
                        </a:rPr>
                        <a:t>项目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dirty="0">
                          <a:effectLst/>
                        </a:rPr>
                        <a:t>科技文献、专利文献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dirty="0">
                          <a:effectLst/>
                        </a:rPr>
                        <a:t>数据来源：</a:t>
                      </a:r>
                      <a:r>
                        <a:rPr lang="en-US" sz="1200" kern="100" dirty="0" err="1">
                          <a:effectLst/>
                        </a:rPr>
                        <a:t>Elseiver</a:t>
                      </a:r>
                      <a:r>
                        <a:rPr lang="zh-CN" sz="1200" kern="100" dirty="0">
                          <a:effectLst/>
                        </a:rPr>
                        <a:t>、</a:t>
                      </a:r>
                      <a:r>
                        <a:rPr lang="en-US" sz="1200" kern="100" dirty="0">
                          <a:effectLst/>
                        </a:rPr>
                        <a:t>IEEE</a:t>
                      </a:r>
                      <a:r>
                        <a:rPr lang="zh-CN" sz="1200" kern="100" dirty="0">
                          <a:effectLst/>
                        </a:rPr>
                        <a:t>、</a:t>
                      </a:r>
                      <a:r>
                        <a:rPr lang="en-US" sz="1200" kern="100" dirty="0">
                          <a:effectLst/>
                        </a:rPr>
                        <a:t>Lexis-Nexis</a:t>
                      </a:r>
                      <a:r>
                        <a:rPr lang="zh-CN" sz="1200" kern="100" dirty="0">
                          <a:effectLst/>
                        </a:rPr>
                        <a:t>、</a:t>
                      </a:r>
                      <a:r>
                        <a:rPr lang="en-US" sz="1200" kern="100" dirty="0" err="1">
                          <a:effectLst/>
                        </a:rPr>
                        <a:t>Pubmed</a:t>
                      </a:r>
                      <a:r>
                        <a:rPr lang="en-US" sz="1200" kern="100" dirty="0">
                          <a:effectLst/>
                        </a:rPr>
                        <a:t> Central</a:t>
                      </a:r>
                      <a:r>
                        <a:rPr lang="zh-CN" sz="1200" kern="100" dirty="0">
                          <a:effectLst/>
                        </a:rPr>
                        <a:t>、</a:t>
                      </a:r>
                      <a:r>
                        <a:rPr lang="en-US" sz="1200" kern="100" dirty="0">
                          <a:effectLst/>
                        </a:rPr>
                        <a:t>Scopus</a:t>
                      </a:r>
                      <a:r>
                        <a:rPr lang="zh-CN" sz="1200" kern="100" dirty="0">
                          <a:effectLst/>
                        </a:rPr>
                        <a:t>、</a:t>
                      </a:r>
                      <a:r>
                        <a:rPr lang="en-US" sz="1200" kern="100" dirty="0">
                          <a:effectLst/>
                        </a:rPr>
                        <a:t>SPIE</a:t>
                      </a:r>
                      <a:r>
                        <a:rPr lang="zh-CN" sz="1200" kern="100" dirty="0">
                          <a:effectLst/>
                        </a:rPr>
                        <a:t>、</a:t>
                      </a:r>
                      <a:r>
                        <a:rPr lang="en-US" sz="1200" kern="100" dirty="0">
                          <a:effectLst/>
                        </a:rPr>
                        <a:t>Web of Science</a:t>
                      </a:r>
                      <a:endParaRPr lang="zh-CN" sz="1200" kern="100" dirty="0">
                        <a:effectLst/>
                      </a:endParaRPr>
                    </a:p>
                    <a:p>
                      <a:pPr algn="just">
                        <a:spcAft>
                          <a:spcPts val="0"/>
                        </a:spcAft>
                      </a:pPr>
                      <a:r>
                        <a:rPr lang="zh-CN" sz="1200" kern="100" dirty="0">
                          <a:effectLst/>
                        </a:rPr>
                        <a:t>数据格式：</a:t>
                      </a:r>
                      <a:r>
                        <a:rPr lang="en-US" sz="1200" kern="100" dirty="0">
                          <a:effectLst/>
                        </a:rPr>
                        <a:t>Full-text XML</a:t>
                      </a:r>
                      <a:endParaRPr lang="zh-CN" sz="1200" kern="100" dirty="0">
                        <a:effectLst/>
                      </a:endParaRPr>
                    </a:p>
                    <a:p>
                      <a:pPr algn="just">
                        <a:spcAft>
                          <a:spcPts val="0"/>
                        </a:spcAft>
                      </a:pPr>
                      <a:r>
                        <a:rPr lang="zh-CN" sz="1200" kern="100" dirty="0">
                          <a:effectLst/>
                        </a:rPr>
                        <a:t>语种：主要是中文、英文文献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自然语言处理、社会网络分析、文本分析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dirty="0">
                          <a:effectLst/>
                        </a:rPr>
                        <a:t>新兴技术</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1601467939"/>
                  </a:ext>
                </a:extLst>
              </a:tr>
              <a:tr h="373248">
                <a:tc>
                  <a:txBody>
                    <a:bodyPr/>
                    <a:lstStyle/>
                    <a:p>
                      <a:pPr algn="just">
                        <a:spcAft>
                          <a:spcPts val="0"/>
                        </a:spcAft>
                      </a:pPr>
                      <a:r>
                        <a:rPr lang="en-US" sz="1200" kern="100" dirty="0" err="1">
                          <a:effectLst/>
                        </a:rPr>
                        <a:t>ForeST</a:t>
                      </a:r>
                      <a:r>
                        <a:rPr lang="zh-CN" sz="1200" kern="100" dirty="0" smtClean="0">
                          <a:effectLst/>
                        </a:rPr>
                        <a:t>项目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专家判断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专家判断来自：科学家和工程师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众包、机器学习、自然语言处理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科技事件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2394596446"/>
                  </a:ext>
                </a:extLst>
              </a:tr>
              <a:tr h="186624">
                <a:tc>
                  <a:txBody>
                    <a:bodyPr/>
                    <a:lstStyle/>
                    <a:p>
                      <a:pPr algn="just">
                        <a:spcAft>
                          <a:spcPts val="0"/>
                        </a:spcAft>
                      </a:pPr>
                      <a:r>
                        <a:rPr lang="en-US" sz="1200" kern="100" dirty="0">
                          <a:effectLst/>
                        </a:rPr>
                        <a:t>ACE</a:t>
                      </a:r>
                      <a:r>
                        <a:rPr lang="zh-CN" sz="1200" kern="100" dirty="0" smtClean="0">
                          <a:effectLst/>
                        </a:rPr>
                        <a:t>项目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专家判断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情报分析人员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机器学习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地缘政治事件</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60450007"/>
                  </a:ext>
                </a:extLst>
              </a:tr>
              <a:tr h="746496">
                <a:tc>
                  <a:txBody>
                    <a:bodyPr/>
                    <a:lstStyle/>
                    <a:p>
                      <a:pPr algn="just">
                        <a:spcAft>
                          <a:spcPts val="0"/>
                        </a:spcAft>
                      </a:pPr>
                      <a:r>
                        <a:rPr lang="en-US" sz="1200" kern="100" dirty="0">
                          <a:effectLst/>
                        </a:rPr>
                        <a:t>OSI</a:t>
                      </a:r>
                      <a:r>
                        <a:rPr lang="zh-CN" sz="1200" kern="100" dirty="0" smtClean="0">
                          <a:effectLst/>
                        </a:rPr>
                        <a:t>项目</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社交媒体、搜索引擎、新闻、网络流量、维基百科、高空图像、金融市场</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公开的信息来源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机器学习</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dirty="0">
                          <a:effectLst/>
                        </a:rPr>
                        <a:t>社会重大事件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1221408569"/>
                  </a:ext>
                </a:extLst>
              </a:tr>
            </a:tbl>
          </a:graphicData>
        </a:graphic>
      </p:graphicFrame>
    </p:spTree>
    <p:extLst>
      <p:ext uri="{BB962C8B-B14F-4D97-AF65-F5344CB8AC3E}">
        <p14:creationId xmlns:p14="http://schemas.microsoft.com/office/powerpoint/2010/main" val="345294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 y="1763446"/>
            <a:ext cx="9151690" cy="183850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82940" y="1915200"/>
            <a:ext cx="1527485" cy="1317889"/>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49538" fontAlgn="base">
              <a:spcBef>
                <a:spcPct val="0"/>
              </a:spcBef>
              <a:spcAft>
                <a:spcPct val="0"/>
              </a:spcAft>
              <a:defRPr/>
            </a:pPr>
            <a:r>
              <a:rPr lang="en-US" altLang="zh-CN" sz="6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6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1645960" y="2277821"/>
            <a:ext cx="7323784" cy="6281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49538" fontAlgn="base">
              <a:spcBef>
                <a:spcPct val="0"/>
              </a:spcBef>
              <a:spcAft>
                <a:spcPct val="0"/>
              </a:spcAft>
            </a:pP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我国预见性</a:t>
            </a: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情报工作的重点</a:t>
            </a: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抓手</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4189505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628252"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预见性情报工作的重点</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抓手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5" name="TextBox 5"/>
          <p:cNvSpPr txBox="1"/>
          <p:nvPr/>
        </p:nvSpPr>
        <p:spPr>
          <a:xfrm>
            <a:off x="493074" y="881660"/>
            <a:ext cx="7736475" cy="2330788"/>
          </a:xfrm>
          <a:prstGeom prst="rect">
            <a:avLst/>
          </a:prstGeom>
          <a:noFill/>
        </p:spPr>
        <p:txBody>
          <a:bodyPr wrap="square" lIns="68560" tIns="34280" rIns="68560" bIns="34280" rtlCol="0">
            <a:spAutoFit/>
          </a:bodyPr>
          <a:lstStyle/>
          <a:p>
            <a:pPr marL="290751" indent="-290751" algn="just">
              <a:lnSpc>
                <a:spcPct val="150000"/>
              </a:lnSpc>
              <a:buFont typeface="Wingdings" panose="05000000000000000000" pitchFamily="2" charset="2"/>
              <a:buChar char="Ø"/>
            </a:pPr>
            <a:r>
              <a:rPr lang="zh-CN" altLang="en-US" sz="2400" dirty="0">
                <a:solidFill>
                  <a:srgbClr val="8B0012"/>
                </a:solidFill>
                <a:latin typeface="微软雅黑" panose="020B0503020204020204" pitchFamily="34" charset="-122"/>
                <a:ea typeface="微软雅黑" panose="020B0503020204020204" pitchFamily="34" charset="-122"/>
                <a:sym typeface="+mn-lt"/>
              </a:rPr>
              <a:t>从</a:t>
            </a:r>
            <a:r>
              <a:rPr lang="en-US" altLang="zh-CN" sz="2400" dirty="0">
                <a:solidFill>
                  <a:srgbClr val="8B0012"/>
                </a:solidFill>
                <a:latin typeface="微软雅黑" panose="020B0503020204020204" pitchFamily="34" charset="-122"/>
                <a:ea typeface="微软雅黑" panose="020B0503020204020204" pitchFamily="34" charset="-122"/>
                <a:sym typeface="+mn-lt"/>
              </a:rPr>
              <a:t>IARPA</a:t>
            </a:r>
            <a:r>
              <a:rPr lang="zh-CN" altLang="en-US" sz="2400" dirty="0">
                <a:solidFill>
                  <a:srgbClr val="8B0012"/>
                </a:solidFill>
                <a:latin typeface="微软雅黑" panose="020B0503020204020204" pitchFamily="34" charset="-122"/>
                <a:ea typeface="微软雅黑" panose="020B0503020204020204" pitchFamily="34" charset="-122"/>
                <a:sym typeface="+mn-lt"/>
              </a:rPr>
              <a:t>的项目实践来看，以情报机构</a:t>
            </a:r>
            <a:r>
              <a:rPr lang="en-US" altLang="zh-CN" sz="2400" dirty="0">
                <a:solidFill>
                  <a:srgbClr val="8B0012"/>
                </a:solidFill>
                <a:latin typeface="微软雅黑" panose="020B0503020204020204" pitchFamily="34" charset="-122"/>
                <a:ea typeface="微软雅黑" panose="020B0503020204020204" pitchFamily="34" charset="-122"/>
                <a:sym typeface="+mn-lt"/>
              </a:rPr>
              <a:t>IARPA</a:t>
            </a:r>
            <a:r>
              <a:rPr lang="zh-CN" altLang="en-US" sz="2400" dirty="0">
                <a:solidFill>
                  <a:srgbClr val="8B0012"/>
                </a:solidFill>
                <a:latin typeface="微软雅黑" panose="020B0503020204020204" pitchFamily="34" charset="-122"/>
                <a:ea typeface="微软雅黑" panose="020B0503020204020204" pitchFamily="34" charset="-122"/>
                <a:sym typeface="+mn-lt"/>
              </a:rPr>
              <a:t>为牵头组织</a:t>
            </a:r>
            <a:r>
              <a:rPr lang="zh-CN" altLang="en-US" sz="2400" dirty="0">
                <a:solidFill>
                  <a:srgbClr val="8B0012"/>
                </a:solidFill>
                <a:latin typeface="微软雅黑" panose="020B0503020204020204" pitchFamily="34" charset="-122"/>
                <a:ea typeface="微软雅黑" panose="020B0503020204020204" pitchFamily="34" charset="-122"/>
                <a:sym typeface="+mn-lt"/>
              </a:rPr>
              <a:t>的预见性情报项目</a:t>
            </a:r>
            <a:r>
              <a:rPr lang="zh-CN" altLang="en-US" sz="2400" dirty="0">
                <a:solidFill>
                  <a:srgbClr val="8B0012"/>
                </a:solidFill>
                <a:latin typeface="微软雅黑" panose="020B0503020204020204" pitchFamily="34" charset="-122"/>
                <a:ea typeface="微软雅黑" panose="020B0503020204020204" pitchFamily="34" charset="-122"/>
                <a:sym typeface="+mn-lt"/>
              </a:rPr>
              <a:t>具有</a:t>
            </a:r>
            <a:r>
              <a:rPr lang="zh-CN" altLang="en-US" sz="2400" b="1" dirty="0">
                <a:solidFill>
                  <a:srgbClr val="8B0012"/>
                </a:solidFill>
                <a:latin typeface="微软雅黑" panose="020B0503020204020204" pitchFamily="34" charset="-122"/>
                <a:ea typeface="微软雅黑" panose="020B0503020204020204" pitchFamily="34" charset="-122"/>
                <a:sym typeface="+mn-lt"/>
              </a:rPr>
              <a:t>中介性</a:t>
            </a:r>
            <a:r>
              <a:rPr lang="zh-CN" altLang="en-US" sz="2400" dirty="0">
                <a:solidFill>
                  <a:srgbClr val="8B0012"/>
                </a:solidFill>
                <a:latin typeface="微软雅黑" panose="020B0503020204020204" pitchFamily="34" charset="-122"/>
                <a:ea typeface="微软雅黑" panose="020B0503020204020204" pitchFamily="34" charset="-122"/>
                <a:sym typeface="+mn-lt"/>
              </a:rPr>
              <a:t>、</a:t>
            </a:r>
            <a:r>
              <a:rPr lang="zh-CN" altLang="en-US" sz="2400" b="1" dirty="0">
                <a:solidFill>
                  <a:srgbClr val="8B0012"/>
                </a:solidFill>
                <a:latin typeface="微软雅黑" panose="020B0503020204020204" pitchFamily="34" charset="-122"/>
                <a:ea typeface="微软雅黑" panose="020B0503020204020204" pitchFamily="34" charset="-122"/>
                <a:sym typeface="+mn-lt"/>
              </a:rPr>
              <a:t>前瞻性</a:t>
            </a:r>
            <a:r>
              <a:rPr lang="zh-CN" altLang="en-US" sz="2400" dirty="0">
                <a:solidFill>
                  <a:srgbClr val="8B0012"/>
                </a:solidFill>
                <a:latin typeface="微软雅黑" panose="020B0503020204020204" pitchFamily="34" charset="-122"/>
                <a:ea typeface="微软雅黑" panose="020B0503020204020204" pitchFamily="34" charset="-122"/>
                <a:sym typeface="+mn-lt"/>
              </a:rPr>
              <a:t>等独特的优势，借鉴这些特殊关切，可以梳理出我国情报机构</a:t>
            </a:r>
            <a:r>
              <a:rPr lang="zh-CN" altLang="en-US" sz="2400" dirty="0">
                <a:solidFill>
                  <a:srgbClr val="8B0012"/>
                </a:solidFill>
                <a:latin typeface="微软雅黑" panose="020B0503020204020204" pitchFamily="34" charset="-122"/>
                <a:ea typeface="微软雅黑" panose="020B0503020204020204" pitchFamily="34" charset="-122"/>
                <a:sym typeface="+mn-lt"/>
              </a:rPr>
              <a:t>开展预见性</a:t>
            </a:r>
            <a:r>
              <a:rPr lang="zh-CN" altLang="en-US" sz="2400" dirty="0">
                <a:solidFill>
                  <a:srgbClr val="8B0012"/>
                </a:solidFill>
                <a:latin typeface="微软雅黑" panose="020B0503020204020204" pitchFamily="34" charset="-122"/>
                <a:ea typeface="微软雅黑" panose="020B0503020204020204" pitchFamily="34" charset="-122"/>
                <a:sym typeface="+mn-lt"/>
              </a:rPr>
              <a:t>情报工作所需把握的重点</a:t>
            </a:r>
            <a:r>
              <a:rPr lang="zh-CN" altLang="en-US" sz="2400" dirty="0">
                <a:solidFill>
                  <a:srgbClr val="8B0012"/>
                </a:solidFill>
                <a:latin typeface="微软雅黑" panose="020B0503020204020204" pitchFamily="34" charset="-122"/>
                <a:ea typeface="微软雅黑" panose="020B0503020204020204" pitchFamily="34" charset="-122"/>
                <a:sym typeface="+mn-lt"/>
              </a:rPr>
              <a:t>。</a:t>
            </a:r>
            <a:endParaRPr lang="en-US" altLang="zh-CN" sz="2400" dirty="0">
              <a:solidFill>
                <a:srgbClr val="8B0012"/>
              </a:solidFill>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3826576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628252"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预见性情报工作的重点</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抓手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5" name="TextBox 5"/>
          <p:cNvSpPr txBox="1"/>
          <p:nvPr/>
        </p:nvSpPr>
        <p:spPr>
          <a:xfrm>
            <a:off x="493074" y="881660"/>
            <a:ext cx="7736475" cy="3037463"/>
          </a:xfrm>
          <a:prstGeom prst="rect">
            <a:avLst/>
          </a:prstGeom>
          <a:noFill/>
        </p:spPr>
        <p:txBody>
          <a:bodyPr wrap="square" lIns="68560" tIns="34280" rIns="68560" bIns="34280" rtlCol="0">
            <a:spAutoFit/>
          </a:bodyPr>
          <a:lstStyle/>
          <a:p>
            <a:pPr marL="290751" indent="-290751" algn="just">
              <a:lnSpc>
                <a:spcPct val="150000"/>
              </a:lnSpc>
              <a:buFont typeface="Wingdings" panose="05000000000000000000" pitchFamily="2" charset="2"/>
              <a:buChar char="Ø"/>
            </a:pPr>
            <a:r>
              <a:rPr lang="zh-CN" altLang="en-US" sz="1800" dirty="0">
                <a:solidFill>
                  <a:srgbClr val="8B0012"/>
                </a:solidFill>
                <a:latin typeface="微软雅黑" panose="020B0503020204020204" pitchFamily="34" charset="-122"/>
                <a:ea typeface="微软雅黑" panose="020B0503020204020204" pitchFamily="34" charset="-122"/>
                <a:sym typeface="+mn-lt"/>
              </a:rPr>
              <a:t>加强情报机构的中介性</a:t>
            </a:r>
            <a:r>
              <a:rPr lang="zh-CN" altLang="en-US" sz="1800" dirty="0">
                <a:solidFill>
                  <a:srgbClr val="8B0012"/>
                </a:solidFill>
                <a:latin typeface="微软雅黑" panose="020B0503020204020204" pitchFamily="34" charset="-122"/>
                <a:ea typeface="微软雅黑" panose="020B0503020204020204" pitchFamily="34" charset="-122"/>
                <a:sym typeface="+mn-lt"/>
              </a:rPr>
              <a:t>。</a:t>
            </a:r>
            <a:endParaRPr lang="en-US" altLang="zh-CN" sz="1800" dirty="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endParaRPr lang="en-US" altLang="zh-CN" sz="1800" dirty="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r>
              <a:rPr lang="zh-CN" altLang="en-US" sz="1800" dirty="0">
                <a:solidFill>
                  <a:srgbClr val="8B0012"/>
                </a:solidFill>
                <a:latin typeface="微软雅黑" panose="020B0503020204020204" pitchFamily="34" charset="-122"/>
                <a:ea typeface="微软雅黑" panose="020B0503020204020204" pitchFamily="34" charset="-122"/>
                <a:sym typeface="+mn-lt"/>
              </a:rPr>
              <a:t>面对跨学科的重要且复杂的学术问题，需要多个学科的科研力量，协调不同领域的</a:t>
            </a:r>
            <a:r>
              <a:rPr lang="zh-CN" altLang="en-US" sz="1800" dirty="0">
                <a:solidFill>
                  <a:srgbClr val="8B0012"/>
                </a:solidFill>
                <a:latin typeface="微软雅黑" panose="020B0503020204020204" pitchFamily="34" charset="-122"/>
                <a:ea typeface="微软雅黑" panose="020B0503020204020204" pitchFamily="34" charset="-122"/>
                <a:sym typeface="+mn-lt"/>
              </a:rPr>
              <a:t>专家。</a:t>
            </a:r>
            <a:endParaRPr lang="en-US" altLang="zh-CN" sz="1800" dirty="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r>
              <a:rPr lang="zh-CN" altLang="en-US" sz="1800" dirty="0">
                <a:solidFill>
                  <a:srgbClr val="8B0012"/>
                </a:solidFill>
                <a:latin typeface="微软雅黑" panose="020B0503020204020204" pitchFamily="34" charset="-122"/>
                <a:ea typeface="微软雅黑" panose="020B0503020204020204" pitchFamily="34" charset="-122"/>
                <a:sym typeface="+mn-lt"/>
              </a:rPr>
              <a:t>在</a:t>
            </a:r>
            <a:r>
              <a:rPr lang="zh-CN" altLang="en-US" sz="1800" dirty="0">
                <a:solidFill>
                  <a:srgbClr val="8B0012"/>
                </a:solidFill>
                <a:latin typeface="微软雅黑" panose="020B0503020204020204" pitchFamily="34" charset="-122"/>
                <a:ea typeface="微软雅黑" panose="020B0503020204020204" pitchFamily="34" charset="-122"/>
                <a:sym typeface="+mn-lt"/>
              </a:rPr>
              <a:t>这个过程中，美国情报机构</a:t>
            </a:r>
            <a:r>
              <a:rPr lang="en-US" altLang="zh-CN" sz="1800" dirty="0">
                <a:solidFill>
                  <a:srgbClr val="8B0012"/>
                </a:solidFill>
                <a:latin typeface="微软雅黑" panose="020B0503020204020204" pitchFamily="34" charset="-122"/>
                <a:ea typeface="微软雅黑" panose="020B0503020204020204" pitchFamily="34" charset="-122"/>
                <a:sym typeface="+mn-lt"/>
              </a:rPr>
              <a:t>IARPA</a:t>
            </a:r>
            <a:r>
              <a:rPr lang="zh-CN" altLang="en-US" sz="1800" dirty="0">
                <a:solidFill>
                  <a:srgbClr val="8B0012"/>
                </a:solidFill>
                <a:latin typeface="微软雅黑" panose="020B0503020204020204" pitchFamily="34" charset="-122"/>
                <a:ea typeface="微软雅黑" panose="020B0503020204020204" pitchFamily="34" charset="-122"/>
                <a:sym typeface="+mn-lt"/>
              </a:rPr>
              <a:t>，体现情报机构的</a:t>
            </a:r>
            <a:r>
              <a:rPr lang="zh-CN" altLang="en-US" sz="1800" b="1" dirty="0">
                <a:solidFill>
                  <a:srgbClr val="8B0012"/>
                </a:solidFill>
                <a:latin typeface="微软雅黑" panose="020B0503020204020204" pitchFamily="34" charset="-122"/>
                <a:ea typeface="微软雅黑" panose="020B0503020204020204" pitchFamily="34" charset="-122"/>
                <a:sym typeface="+mn-lt"/>
              </a:rPr>
              <a:t>中介性</a:t>
            </a:r>
            <a:r>
              <a:rPr lang="zh-CN" altLang="en-US" sz="1800" dirty="0">
                <a:solidFill>
                  <a:srgbClr val="8B0012"/>
                </a:solidFill>
                <a:latin typeface="微软雅黑" panose="020B0503020204020204" pitchFamily="34" charset="-122"/>
                <a:ea typeface="微软雅黑" panose="020B0503020204020204" pitchFamily="34" charset="-122"/>
                <a:sym typeface="+mn-lt"/>
              </a:rPr>
              <a:t>，保证了整个协调组织的公平性和有效性，同时</a:t>
            </a:r>
            <a:r>
              <a:rPr lang="en-US" altLang="zh-CN" sz="1800" dirty="0">
                <a:solidFill>
                  <a:srgbClr val="8B0012"/>
                </a:solidFill>
                <a:latin typeface="微软雅黑" panose="020B0503020204020204" pitchFamily="34" charset="-122"/>
                <a:ea typeface="微软雅黑" panose="020B0503020204020204" pitchFamily="34" charset="-122"/>
                <a:sym typeface="+mn-lt"/>
              </a:rPr>
              <a:t>IARPA</a:t>
            </a:r>
            <a:r>
              <a:rPr lang="zh-CN" altLang="en-US" sz="1800" dirty="0">
                <a:solidFill>
                  <a:srgbClr val="8B0012"/>
                </a:solidFill>
                <a:latin typeface="微软雅黑" panose="020B0503020204020204" pitchFamily="34" charset="-122"/>
                <a:ea typeface="微软雅黑" panose="020B0503020204020204" pitchFamily="34" charset="-122"/>
                <a:sym typeface="+mn-lt"/>
              </a:rPr>
              <a:t>具有情报界的</a:t>
            </a:r>
            <a:r>
              <a:rPr lang="zh-CN" altLang="en-US" sz="1800" b="1" dirty="0">
                <a:solidFill>
                  <a:srgbClr val="8B0012"/>
                </a:solidFill>
                <a:latin typeface="微软雅黑" panose="020B0503020204020204" pitchFamily="34" charset="-122"/>
                <a:ea typeface="微软雅黑" panose="020B0503020204020204" pitchFamily="34" charset="-122"/>
                <a:sym typeface="+mn-lt"/>
              </a:rPr>
              <a:t>学术性</a:t>
            </a:r>
            <a:r>
              <a:rPr lang="zh-CN" altLang="en-US" sz="1800" dirty="0">
                <a:solidFill>
                  <a:srgbClr val="8B0012"/>
                </a:solidFill>
                <a:latin typeface="微软雅黑" panose="020B0503020204020204" pitchFamily="34" charset="-122"/>
                <a:ea typeface="微软雅黑" panose="020B0503020204020204" pitchFamily="34" charset="-122"/>
                <a:sym typeface="+mn-lt"/>
              </a:rPr>
              <a:t>，保障了项目的</a:t>
            </a:r>
            <a:r>
              <a:rPr lang="zh-CN" altLang="en-US" sz="1800" b="1" dirty="0">
                <a:solidFill>
                  <a:srgbClr val="8B0012"/>
                </a:solidFill>
                <a:latin typeface="微软雅黑" panose="020B0503020204020204" pitchFamily="34" charset="-122"/>
                <a:ea typeface="微软雅黑" panose="020B0503020204020204" pitchFamily="34" charset="-122"/>
                <a:sym typeface="+mn-lt"/>
              </a:rPr>
              <a:t>学术属性</a:t>
            </a:r>
            <a:r>
              <a:rPr lang="zh-CN" altLang="en-US" sz="1800" dirty="0">
                <a:solidFill>
                  <a:srgbClr val="8B0012"/>
                </a:solidFill>
                <a:latin typeface="微软雅黑" panose="020B0503020204020204" pitchFamily="34" charset="-122"/>
                <a:ea typeface="微软雅黑" panose="020B0503020204020204" pitchFamily="34" charset="-122"/>
                <a:sym typeface="+mn-lt"/>
              </a:rPr>
              <a:t>和</a:t>
            </a:r>
            <a:r>
              <a:rPr lang="zh-CN" altLang="en-US" sz="1800" b="1" dirty="0">
                <a:solidFill>
                  <a:srgbClr val="8B0012"/>
                </a:solidFill>
                <a:latin typeface="微软雅黑" panose="020B0503020204020204" pitchFamily="34" charset="-122"/>
                <a:ea typeface="微软雅黑" panose="020B0503020204020204" pitchFamily="34" charset="-122"/>
                <a:sym typeface="+mn-lt"/>
              </a:rPr>
              <a:t>评价的客观性</a:t>
            </a:r>
            <a:r>
              <a:rPr lang="zh-CN" altLang="en-US" sz="1800" dirty="0">
                <a:solidFill>
                  <a:srgbClr val="8B0012"/>
                </a:solidFill>
                <a:latin typeface="微软雅黑" panose="020B0503020204020204" pitchFamily="34" charset="-122"/>
                <a:ea typeface="微软雅黑" panose="020B0503020204020204" pitchFamily="34" charset="-122"/>
                <a:sym typeface="+mn-lt"/>
              </a:rPr>
              <a:t>。</a:t>
            </a:r>
            <a:endParaRPr lang="en-US" altLang="zh-CN" sz="1800" dirty="0">
              <a:solidFill>
                <a:srgbClr val="8B0012"/>
              </a:solidFill>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3234564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628252"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预见性情报工作的重点</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抓手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5" name="TextBox 5"/>
          <p:cNvSpPr txBox="1"/>
          <p:nvPr/>
        </p:nvSpPr>
        <p:spPr>
          <a:xfrm>
            <a:off x="109791" y="881660"/>
            <a:ext cx="8868941" cy="1953895"/>
          </a:xfrm>
          <a:prstGeom prst="rect">
            <a:avLst/>
          </a:prstGeom>
          <a:noFill/>
          <a:ln>
            <a:solidFill>
              <a:srgbClr val="C00000"/>
            </a:solidFill>
          </a:ln>
        </p:spPr>
        <p:txBody>
          <a:bodyPr wrap="square" lIns="68560" tIns="34280" rIns="68560" bIns="34280" rtlCol="0">
            <a:spAutoFit/>
          </a:bodyPr>
          <a:lstStyle/>
          <a:p>
            <a:pPr marL="290751" indent="-290751" algn="just">
              <a:lnSpc>
                <a:spcPct val="15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sym typeface="+mn-lt"/>
              </a:rPr>
              <a:t>例如</a:t>
            </a:r>
            <a:r>
              <a:rPr lang="en-US" altLang="zh-CN" dirty="0">
                <a:solidFill>
                  <a:srgbClr val="8B0012"/>
                </a:solidFill>
                <a:latin typeface="微软雅黑" panose="020B0503020204020204" pitchFamily="34" charset="-122"/>
                <a:ea typeface="微软雅黑" panose="020B0503020204020204" pitchFamily="34" charset="-122"/>
                <a:sym typeface="+mn-lt"/>
              </a:rPr>
              <a:t>FUSE</a:t>
            </a:r>
            <a:r>
              <a:rPr lang="zh-CN" altLang="en-US" dirty="0">
                <a:solidFill>
                  <a:srgbClr val="8B0012"/>
                </a:solidFill>
                <a:latin typeface="微软雅黑" panose="020B0503020204020204" pitchFamily="34" charset="-122"/>
                <a:ea typeface="微软雅黑" panose="020B0503020204020204" pitchFamily="34" charset="-122"/>
                <a:sym typeface="+mn-lt"/>
              </a:rPr>
              <a:t>项目，对于新兴技术的假设，</a:t>
            </a:r>
            <a:r>
              <a:rPr lang="zh-CN" altLang="en-US" b="1" dirty="0">
                <a:solidFill>
                  <a:srgbClr val="8B0012"/>
                </a:solidFill>
                <a:latin typeface="微软雅黑" panose="020B0503020204020204" pitchFamily="34" charset="-122"/>
                <a:ea typeface="微软雅黑" panose="020B0503020204020204" pitchFamily="34" charset="-122"/>
                <a:sym typeface="+mn-lt"/>
              </a:rPr>
              <a:t>四支队伍</a:t>
            </a:r>
            <a:r>
              <a:rPr lang="zh-CN" altLang="en-US" dirty="0">
                <a:solidFill>
                  <a:srgbClr val="8B0012"/>
                </a:solidFill>
                <a:latin typeface="微软雅黑" panose="020B0503020204020204" pitchFamily="34" charset="-122"/>
                <a:ea typeface="微软雅黑" panose="020B0503020204020204" pitchFamily="34" charset="-122"/>
                <a:sym typeface="+mn-lt"/>
              </a:rPr>
              <a:t>提出了</a:t>
            </a:r>
            <a:r>
              <a:rPr lang="zh-CN" altLang="en-US" b="1" dirty="0">
                <a:solidFill>
                  <a:srgbClr val="8B0012"/>
                </a:solidFill>
                <a:latin typeface="微软雅黑" panose="020B0503020204020204" pitchFamily="34" charset="-122"/>
                <a:ea typeface="微软雅黑" panose="020B0503020204020204" pitchFamily="34" charset="-122"/>
                <a:sym typeface="+mn-lt"/>
              </a:rPr>
              <a:t>四种</a:t>
            </a:r>
            <a:r>
              <a:rPr lang="zh-CN" altLang="en-US" b="1" dirty="0" smtClean="0">
                <a:solidFill>
                  <a:srgbClr val="8B0012"/>
                </a:solidFill>
                <a:latin typeface="微软雅黑" panose="020B0503020204020204" pitchFamily="34" charset="-122"/>
                <a:ea typeface="微软雅黑" panose="020B0503020204020204" pitchFamily="34" charset="-122"/>
                <a:sym typeface="+mn-lt"/>
              </a:rPr>
              <a:t>假设</a:t>
            </a:r>
            <a:r>
              <a:rPr lang="zh-CN" altLang="en-US" dirty="0" smtClean="0">
                <a:solidFill>
                  <a:srgbClr val="8B0012"/>
                </a:solidFill>
                <a:latin typeface="微软雅黑" panose="020B0503020204020204" pitchFamily="34" charset="-122"/>
                <a:ea typeface="微软雅黑" panose="020B0503020204020204" pitchFamily="34" charset="-122"/>
                <a:sym typeface="+mn-lt"/>
              </a:rPr>
              <a:t>：</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698918" lvl="1" indent="-290751" algn="just">
              <a:lnSpc>
                <a:spcPct val="150000"/>
              </a:lnSpc>
              <a:buFont typeface="Wingdings" panose="05000000000000000000" pitchFamily="2" charset="2"/>
              <a:buChar char="l"/>
            </a:pPr>
            <a:r>
              <a:rPr lang="en-US" altLang="zh-CN" dirty="0" smtClean="0">
                <a:solidFill>
                  <a:srgbClr val="8B0012"/>
                </a:solidFill>
                <a:latin typeface="微软雅黑" panose="020B0503020204020204" pitchFamily="34" charset="-122"/>
                <a:ea typeface="微软雅黑" panose="020B0503020204020204" pitchFamily="34" charset="-122"/>
                <a:sym typeface="+mn-lt"/>
              </a:rPr>
              <a:t>Columbia</a:t>
            </a:r>
            <a:r>
              <a:rPr lang="zh-CN" altLang="en-US" dirty="0">
                <a:solidFill>
                  <a:srgbClr val="8B0012"/>
                </a:solidFill>
                <a:latin typeface="微软雅黑" panose="020B0503020204020204" pitchFamily="34" charset="-122"/>
                <a:ea typeface="微软雅黑" panose="020B0503020204020204" pitchFamily="34" charset="-122"/>
                <a:sym typeface="+mn-lt"/>
              </a:rPr>
              <a:t>团队认为一个概念被其所在的领域之外接受就是</a:t>
            </a:r>
            <a:r>
              <a:rPr lang="zh-CN" altLang="en-US" b="1" dirty="0">
                <a:solidFill>
                  <a:srgbClr val="8B0012"/>
                </a:solidFill>
                <a:latin typeface="微软雅黑" panose="020B0503020204020204" pitchFamily="34" charset="-122"/>
                <a:ea typeface="微软雅黑" panose="020B0503020204020204" pitchFamily="34" charset="-122"/>
                <a:sym typeface="+mn-lt"/>
              </a:rPr>
              <a:t>新兴</a:t>
            </a:r>
            <a:r>
              <a:rPr lang="zh-CN" altLang="en-US" b="1" dirty="0" smtClean="0">
                <a:solidFill>
                  <a:srgbClr val="8B0012"/>
                </a:solidFill>
                <a:latin typeface="微软雅黑" panose="020B0503020204020204" pitchFamily="34" charset="-122"/>
                <a:ea typeface="微软雅黑" panose="020B0503020204020204" pitchFamily="34" charset="-122"/>
                <a:sym typeface="+mn-lt"/>
              </a:rPr>
              <a:t>技术</a:t>
            </a:r>
            <a:endParaRPr lang="en-US" altLang="zh-CN" b="1" dirty="0" smtClean="0">
              <a:solidFill>
                <a:srgbClr val="8B0012"/>
              </a:solidFill>
              <a:latin typeface="微软雅黑" panose="020B0503020204020204" pitchFamily="34" charset="-122"/>
              <a:ea typeface="微软雅黑" panose="020B0503020204020204" pitchFamily="34" charset="-122"/>
              <a:sym typeface="+mn-lt"/>
            </a:endParaRPr>
          </a:p>
          <a:p>
            <a:pPr marL="698918" lvl="1" indent="-290751" algn="just">
              <a:lnSpc>
                <a:spcPct val="150000"/>
              </a:lnSpc>
              <a:buFont typeface="Wingdings" panose="05000000000000000000" pitchFamily="2" charset="2"/>
              <a:buChar char="l"/>
            </a:pPr>
            <a:r>
              <a:rPr lang="en-US" altLang="zh-CN" dirty="0" smtClean="0">
                <a:solidFill>
                  <a:srgbClr val="8B0012"/>
                </a:solidFill>
                <a:latin typeface="微软雅黑" panose="020B0503020204020204" pitchFamily="34" charset="-122"/>
                <a:ea typeface="微软雅黑" panose="020B0503020204020204" pitchFamily="34" charset="-122"/>
                <a:sym typeface="+mn-lt"/>
              </a:rPr>
              <a:t>BAE</a:t>
            </a:r>
            <a:r>
              <a:rPr lang="zh-CN" altLang="en-US" dirty="0">
                <a:solidFill>
                  <a:srgbClr val="8B0012"/>
                </a:solidFill>
                <a:latin typeface="微软雅黑" panose="020B0503020204020204" pitchFamily="34" charset="-122"/>
                <a:ea typeface="微软雅黑" panose="020B0503020204020204" pitchFamily="34" charset="-122"/>
                <a:sym typeface="+mn-lt"/>
              </a:rPr>
              <a:t>认为当概念的网络在健壮性增强时表示是</a:t>
            </a:r>
            <a:r>
              <a:rPr lang="zh-CN" altLang="en-US" b="1" dirty="0">
                <a:solidFill>
                  <a:srgbClr val="8B0012"/>
                </a:solidFill>
                <a:latin typeface="微软雅黑" panose="020B0503020204020204" pitchFamily="34" charset="-122"/>
                <a:ea typeface="微软雅黑" panose="020B0503020204020204" pitchFamily="34" charset="-122"/>
                <a:sym typeface="+mn-lt"/>
              </a:rPr>
              <a:t>新兴</a:t>
            </a:r>
            <a:r>
              <a:rPr lang="zh-CN" altLang="en-US" b="1" dirty="0" smtClean="0">
                <a:solidFill>
                  <a:srgbClr val="8B0012"/>
                </a:solidFill>
                <a:latin typeface="微软雅黑" panose="020B0503020204020204" pitchFamily="34" charset="-122"/>
                <a:ea typeface="微软雅黑" panose="020B0503020204020204" pitchFamily="34" charset="-122"/>
                <a:sym typeface="+mn-lt"/>
              </a:rPr>
              <a:t>技术</a:t>
            </a:r>
            <a:endParaRPr lang="en-US" altLang="zh-CN" b="1" dirty="0" smtClean="0">
              <a:solidFill>
                <a:srgbClr val="8B0012"/>
              </a:solidFill>
              <a:latin typeface="微软雅黑" panose="020B0503020204020204" pitchFamily="34" charset="-122"/>
              <a:ea typeface="微软雅黑" panose="020B0503020204020204" pitchFamily="34" charset="-122"/>
              <a:sym typeface="+mn-lt"/>
            </a:endParaRPr>
          </a:p>
          <a:p>
            <a:pPr marL="698918" lvl="1" indent="-290751" algn="just">
              <a:lnSpc>
                <a:spcPct val="150000"/>
              </a:lnSpc>
              <a:buFont typeface="Wingdings" panose="05000000000000000000" pitchFamily="2" charset="2"/>
              <a:buChar char="l"/>
            </a:pPr>
            <a:r>
              <a:rPr lang="en-US" altLang="zh-CN" dirty="0" smtClean="0">
                <a:solidFill>
                  <a:srgbClr val="8B0012"/>
                </a:solidFill>
                <a:latin typeface="微软雅黑" panose="020B0503020204020204" pitchFamily="34" charset="-122"/>
                <a:ea typeface="微软雅黑" panose="020B0503020204020204" pitchFamily="34" charset="-122"/>
                <a:sym typeface="+mn-lt"/>
              </a:rPr>
              <a:t>Raytheon </a:t>
            </a:r>
            <a:r>
              <a:rPr lang="en-US" altLang="zh-CN" dirty="0">
                <a:solidFill>
                  <a:srgbClr val="8B0012"/>
                </a:solidFill>
                <a:latin typeface="微软雅黑" panose="020B0503020204020204" pitchFamily="34" charset="-122"/>
                <a:ea typeface="微软雅黑" panose="020B0503020204020204" pitchFamily="34" charset="-122"/>
                <a:sym typeface="+mn-lt"/>
              </a:rPr>
              <a:t>BBN</a:t>
            </a:r>
            <a:r>
              <a:rPr lang="zh-CN" altLang="en-US" dirty="0">
                <a:solidFill>
                  <a:srgbClr val="8B0012"/>
                </a:solidFill>
                <a:latin typeface="微软雅黑" panose="020B0503020204020204" pitchFamily="34" charset="-122"/>
                <a:ea typeface="微软雅黑" panose="020B0503020204020204" pitchFamily="34" charset="-122"/>
                <a:sym typeface="+mn-lt"/>
              </a:rPr>
              <a:t>则认为</a:t>
            </a:r>
            <a:r>
              <a:rPr lang="zh-CN" altLang="en-US" b="1" dirty="0">
                <a:solidFill>
                  <a:srgbClr val="8B0012"/>
                </a:solidFill>
                <a:latin typeface="微软雅黑" panose="020B0503020204020204" pitchFamily="34" charset="-122"/>
                <a:ea typeface="微软雅黑" panose="020B0503020204020204" pitchFamily="34" charset="-122"/>
                <a:sym typeface="+mn-lt"/>
              </a:rPr>
              <a:t>新兴技术</a:t>
            </a:r>
            <a:r>
              <a:rPr lang="zh-CN" altLang="en-US" dirty="0">
                <a:solidFill>
                  <a:srgbClr val="8B0012"/>
                </a:solidFill>
                <a:latin typeface="微软雅黑" panose="020B0503020204020204" pitchFamily="34" charset="-122"/>
                <a:ea typeface="微软雅黑" panose="020B0503020204020204" pitchFamily="34" charset="-122"/>
                <a:sym typeface="+mn-lt"/>
              </a:rPr>
              <a:t>具有概念新颖、出乎意外、显著的和不断增长的</a:t>
            </a:r>
            <a:r>
              <a:rPr lang="zh-CN" altLang="en-US" dirty="0" smtClean="0">
                <a:solidFill>
                  <a:srgbClr val="8B0012"/>
                </a:solidFill>
                <a:latin typeface="微软雅黑" panose="020B0503020204020204" pitchFamily="34" charset="-122"/>
                <a:ea typeface="微软雅黑" panose="020B0503020204020204" pitchFamily="34" charset="-122"/>
                <a:sym typeface="+mn-lt"/>
              </a:rPr>
              <a:t>特点</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698918" lvl="1" indent="-290751" algn="just">
              <a:lnSpc>
                <a:spcPct val="150000"/>
              </a:lnSpc>
              <a:buFont typeface="Wingdings" panose="05000000000000000000" pitchFamily="2" charset="2"/>
              <a:buChar char="l"/>
            </a:pPr>
            <a:r>
              <a:rPr lang="en-US" altLang="zh-CN" dirty="0" smtClean="0">
                <a:solidFill>
                  <a:srgbClr val="8B0012"/>
                </a:solidFill>
                <a:latin typeface="微软雅黑" panose="020B0503020204020204" pitchFamily="34" charset="-122"/>
                <a:ea typeface="微软雅黑" panose="020B0503020204020204" pitchFamily="34" charset="-122"/>
                <a:sym typeface="+mn-lt"/>
              </a:rPr>
              <a:t>SRI</a:t>
            </a:r>
            <a:r>
              <a:rPr lang="zh-CN" altLang="en-US" dirty="0">
                <a:solidFill>
                  <a:srgbClr val="8B0012"/>
                </a:solidFill>
                <a:latin typeface="微软雅黑" panose="020B0503020204020204" pitchFamily="34" charset="-122"/>
                <a:ea typeface="微软雅黑" panose="020B0503020204020204" pitchFamily="34" charset="-122"/>
                <a:sym typeface="+mn-lt"/>
              </a:rPr>
              <a:t>团队则认为当概念实现了之前无法实现的能力并且持续存在时就是</a:t>
            </a:r>
            <a:r>
              <a:rPr lang="zh-CN" altLang="en-US" b="1" dirty="0">
                <a:solidFill>
                  <a:srgbClr val="8B0012"/>
                </a:solidFill>
                <a:latin typeface="微软雅黑" panose="020B0503020204020204" pitchFamily="34" charset="-122"/>
                <a:ea typeface="微软雅黑" panose="020B0503020204020204" pitchFamily="34" charset="-122"/>
                <a:sym typeface="+mn-lt"/>
              </a:rPr>
              <a:t>新兴技术</a:t>
            </a:r>
            <a:r>
              <a:rPr lang="zh-CN" altLang="en-US" dirty="0" smtClean="0">
                <a:solidFill>
                  <a:srgbClr val="8B0012"/>
                </a:solidFill>
                <a:latin typeface="微软雅黑" panose="020B0503020204020204" pitchFamily="34" charset="-122"/>
                <a:ea typeface="微软雅黑" panose="020B0503020204020204" pitchFamily="34" charset="-122"/>
                <a:sym typeface="+mn-lt"/>
              </a:rPr>
              <a:t>。</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p:txBody>
      </p:sp>
      <p:sp>
        <p:nvSpPr>
          <p:cNvPr id="10" name="TextBox 5"/>
          <p:cNvSpPr txBox="1"/>
          <p:nvPr/>
        </p:nvSpPr>
        <p:spPr>
          <a:xfrm>
            <a:off x="126560" y="2965924"/>
            <a:ext cx="8868941" cy="1953895"/>
          </a:xfrm>
          <a:prstGeom prst="rect">
            <a:avLst/>
          </a:prstGeom>
          <a:noFill/>
          <a:ln>
            <a:solidFill>
              <a:srgbClr val="C00000"/>
            </a:solidFill>
          </a:ln>
        </p:spPr>
        <p:txBody>
          <a:bodyPr wrap="square" lIns="68560" tIns="34280" rIns="68560" bIns="34280" rtlCol="0">
            <a:spAutoFit/>
          </a:bodyPr>
          <a:lstStyle/>
          <a:p>
            <a:pPr marL="290751" indent="-290751" algn="just">
              <a:lnSpc>
                <a:spcPct val="15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sym typeface="+mn-lt"/>
              </a:rPr>
              <a:t>面对</a:t>
            </a:r>
            <a:r>
              <a:rPr lang="zh-CN" altLang="en-US" dirty="0">
                <a:solidFill>
                  <a:srgbClr val="8B0012"/>
                </a:solidFill>
                <a:latin typeface="微软雅黑" panose="020B0503020204020204" pitchFamily="34" charset="-122"/>
                <a:ea typeface="微软雅黑" panose="020B0503020204020204" pitchFamily="34" charset="-122"/>
                <a:sym typeface="+mn-lt"/>
              </a:rPr>
              <a:t>提出这四种合理假设的团队，</a:t>
            </a:r>
            <a:r>
              <a:rPr lang="en-US" altLang="zh-CN" dirty="0">
                <a:solidFill>
                  <a:srgbClr val="8B0012"/>
                </a:solidFill>
                <a:latin typeface="微软雅黑" panose="020B0503020204020204" pitchFamily="34" charset="-122"/>
                <a:ea typeface="微软雅黑" panose="020B0503020204020204" pitchFamily="34" charset="-122"/>
                <a:sym typeface="+mn-lt"/>
              </a:rPr>
              <a:t>IARPA</a:t>
            </a:r>
            <a:r>
              <a:rPr lang="zh-CN" altLang="en-US" dirty="0">
                <a:solidFill>
                  <a:srgbClr val="8B0012"/>
                </a:solidFill>
                <a:latin typeface="微软雅黑" panose="020B0503020204020204" pitchFamily="34" charset="-122"/>
                <a:ea typeface="微软雅黑" panose="020B0503020204020204" pitchFamily="34" charset="-122"/>
                <a:sym typeface="+mn-lt"/>
              </a:rPr>
              <a:t>并没有只选择其中一个团队，而是让这四个团队同时进行研发，通过最终的实践结果来进行评判</a:t>
            </a:r>
            <a:r>
              <a:rPr lang="zh-CN" altLang="en-US" dirty="0" smtClean="0">
                <a:solidFill>
                  <a:srgbClr val="8B0012"/>
                </a:solidFill>
                <a:latin typeface="微软雅黑" panose="020B0503020204020204" pitchFamily="34" charset="-122"/>
                <a:ea typeface="微软雅黑" panose="020B0503020204020204" pitchFamily="34" charset="-122"/>
                <a:sym typeface="+mn-lt"/>
              </a:rPr>
              <a:t>。</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sym typeface="+mn-lt"/>
              </a:rPr>
              <a:t>从</a:t>
            </a:r>
            <a:r>
              <a:rPr lang="zh-CN" altLang="en-US" dirty="0">
                <a:solidFill>
                  <a:srgbClr val="8B0012"/>
                </a:solidFill>
                <a:latin typeface="微软雅黑" panose="020B0503020204020204" pitchFamily="34" charset="-122"/>
                <a:ea typeface="微软雅黑" panose="020B0503020204020204" pitchFamily="34" charset="-122"/>
                <a:sym typeface="+mn-lt"/>
              </a:rPr>
              <a:t>情报的角度来说，这种</a:t>
            </a:r>
            <a:r>
              <a:rPr lang="zh-CN" altLang="en-US" b="1" dirty="0">
                <a:solidFill>
                  <a:srgbClr val="8B0012"/>
                </a:solidFill>
                <a:latin typeface="微软雅黑" panose="020B0503020204020204" pitchFamily="34" charset="-122"/>
                <a:ea typeface="微软雅黑" panose="020B0503020204020204" pitchFamily="34" charset="-122"/>
                <a:sym typeface="+mn-lt"/>
              </a:rPr>
              <a:t>齐头并进</a:t>
            </a:r>
            <a:r>
              <a:rPr lang="zh-CN" altLang="en-US" dirty="0">
                <a:solidFill>
                  <a:srgbClr val="8B0012"/>
                </a:solidFill>
                <a:latin typeface="微软雅黑" panose="020B0503020204020204" pitchFamily="34" charset="-122"/>
                <a:ea typeface="微软雅黑" panose="020B0503020204020204" pitchFamily="34" charset="-122"/>
                <a:sym typeface="+mn-lt"/>
              </a:rPr>
              <a:t>的策略可以减少未来场景的不确定性，增强情报机构预测未来的能力，防止因选择错误而导致的情报失误</a:t>
            </a:r>
            <a:r>
              <a:rPr lang="zh-CN" altLang="en-US" dirty="0" smtClean="0">
                <a:solidFill>
                  <a:srgbClr val="8B0012"/>
                </a:solidFill>
                <a:latin typeface="微软雅黑" panose="020B0503020204020204" pitchFamily="34" charset="-122"/>
                <a:ea typeface="微软雅黑" panose="020B0503020204020204" pitchFamily="34" charset="-122"/>
                <a:sym typeface="+mn-lt"/>
              </a:rPr>
              <a:t>。</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sym typeface="+mn-lt"/>
              </a:rPr>
              <a:t>发挥情报机构在</a:t>
            </a:r>
            <a:r>
              <a:rPr lang="zh-CN" altLang="en-US" b="1" dirty="0">
                <a:solidFill>
                  <a:srgbClr val="8B0012"/>
                </a:solidFill>
                <a:latin typeface="微软雅黑" panose="020B0503020204020204" pitchFamily="34" charset="-122"/>
                <a:ea typeface="微软雅黑" panose="020B0503020204020204" pitchFamily="34" charset="-122"/>
                <a:sym typeface="+mn-lt"/>
              </a:rPr>
              <a:t>有组织科研模式</a:t>
            </a:r>
            <a:r>
              <a:rPr lang="zh-CN" altLang="en-US" dirty="0">
                <a:solidFill>
                  <a:srgbClr val="8B0012"/>
                </a:solidFill>
                <a:latin typeface="微软雅黑" panose="020B0503020204020204" pitchFamily="34" charset="-122"/>
                <a:ea typeface="微软雅黑" panose="020B0503020204020204" pitchFamily="34" charset="-122"/>
                <a:sym typeface="+mn-lt"/>
              </a:rPr>
              <a:t>下</a:t>
            </a:r>
            <a:r>
              <a:rPr lang="zh-CN" altLang="en-US" dirty="0" smtClean="0">
                <a:solidFill>
                  <a:srgbClr val="8B0012"/>
                </a:solidFill>
                <a:latin typeface="微软雅黑" panose="020B0503020204020204" pitchFamily="34" charset="-122"/>
                <a:ea typeface="微软雅黑" panose="020B0503020204020204" pitchFamily="34" charset="-122"/>
                <a:sym typeface="+mn-lt"/>
              </a:rPr>
              <a:t>的</a:t>
            </a:r>
            <a:r>
              <a:rPr lang="zh-CN" altLang="en-US" dirty="0">
                <a:solidFill>
                  <a:srgbClr val="8B0012"/>
                </a:solidFill>
                <a:latin typeface="微软雅黑" panose="020B0503020204020204" pitchFamily="34" charset="-122"/>
                <a:ea typeface="微软雅黑" panose="020B0503020204020204" pitchFamily="34" charset="-122"/>
                <a:sym typeface="+mn-lt"/>
              </a:rPr>
              <a:t>独特</a:t>
            </a:r>
            <a:r>
              <a:rPr lang="zh-CN" altLang="en-US" dirty="0" smtClean="0">
                <a:solidFill>
                  <a:srgbClr val="8B0012"/>
                </a:solidFill>
                <a:latin typeface="微软雅黑" panose="020B0503020204020204" pitchFamily="34" charset="-122"/>
                <a:ea typeface="微软雅黑" panose="020B0503020204020204" pitchFamily="34" charset="-122"/>
                <a:sym typeface="+mn-lt"/>
              </a:rPr>
              <a:t>作用也非常有启发</a:t>
            </a:r>
            <a:endParaRPr lang="en-US" altLang="zh-CN" dirty="0">
              <a:solidFill>
                <a:srgbClr val="8B0012"/>
              </a:solidFill>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1898800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628252"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预见性情报工作的重点</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抓手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5" name="TextBox 5"/>
          <p:cNvSpPr txBox="1"/>
          <p:nvPr/>
        </p:nvSpPr>
        <p:spPr>
          <a:xfrm>
            <a:off x="109791" y="881660"/>
            <a:ext cx="8868941" cy="3084575"/>
          </a:xfrm>
          <a:prstGeom prst="rect">
            <a:avLst/>
          </a:prstGeom>
          <a:noFill/>
        </p:spPr>
        <p:txBody>
          <a:bodyPr wrap="square" lIns="68560" tIns="34280" rIns="68560" bIns="34280" rtlCol="0">
            <a:spAutoFit/>
          </a:bodyPr>
          <a:lstStyle/>
          <a:p>
            <a:pPr marL="290751" indent="-290751" algn="just">
              <a:lnSpc>
                <a:spcPct val="15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sym typeface="+mn-lt"/>
              </a:rPr>
              <a:t>提高情报机构的前瞻性</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sym typeface="+mn-lt"/>
              </a:rPr>
              <a:t>情报机构的任务目标之一就是</a:t>
            </a:r>
            <a:r>
              <a:rPr lang="zh-CN" altLang="en-US" b="1" dirty="0">
                <a:solidFill>
                  <a:srgbClr val="8B0012"/>
                </a:solidFill>
                <a:latin typeface="微软雅黑" panose="020B0503020204020204" pitchFamily="34" charset="-122"/>
                <a:ea typeface="微软雅黑" panose="020B0503020204020204" pitchFamily="34" charset="-122"/>
                <a:sym typeface="+mn-lt"/>
              </a:rPr>
              <a:t>减少未来的不确定性</a:t>
            </a:r>
            <a:r>
              <a:rPr lang="zh-CN" altLang="en-US" dirty="0">
                <a:solidFill>
                  <a:srgbClr val="8B0012"/>
                </a:solidFill>
                <a:latin typeface="微软雅黑" panose="020B0503020204020204" pitchFamily="34" charset="-122"/>
                <a:ea typeface="微软雅黑" panose="020B0503020204020204" pitchFamily="34" charset="-122"/>
                <a:sym typeface="+mn-lt"/>
              </a:rPr>
              <a:t>，因此，为了获得未来的</a:t>
            </a:r>
            <a:r>
              <a:rPr lang="zh-CN" altLang="en-US" b="1" dirty="0">
                <a:solidFill>
                  <a:srgbClr val="8B0012"/>
                </a:solidFill>
                <a:latin typeface="微软雅黑" panose="020B0503020204020204" pitchFamily="34" charset="-122"/>
                <a:ea typeface="微软雅黑" panose="020B0503020204020204" pitchFamily="34" charset="-122"/>
                <a:sym typeface="+mn-lt"/>
              </a:rPr>
              <a:t>竞争优势</a:t>
            </a:r>
            <a:r>
              <a:rPr lang="zh-CN" altLang="en-US" dirty="0">
                <a:solidFill>
                  <a:srgbClr val="8B0012"/>
                </a:solidFill>
                <a:latin typeface="微软雅黑" panose="020B0503020204020204" pitchFamily="34" charset="-122"/>
                <a:ea typeface="微软雅黑" panose="020B0503020204020204" pitchFamily="34" charset="-122"/>
                <a:sym typeface="+mn-lt"/>
              </a:rPr>
              <a:t>，需要提前对影响未来的事件和技术进行预测，从而提前准备和布局，这也是</a:t>
            </a:r>
            <a:r>
              <a:rPr lang="en-US" altLang="zh-CN" dirty="0">
                <a:solidFill>
                  <a:srgbClr val="8B0012"/>
                </a:solidFill>
                <a:latin typeface="微软雅黑" panose="020B0503020204020204" pitchFamily="34" charset="-122"/>
                <a:ea typeface="微软雅黑" panose="020B0503020204020204" pitchFamily="34" charset="-122"/>
                <a:sym typeface="+mn-lt"/>
              </a:rPr>
              <a:t>IARPA</a:t>
            </a:r>
            <a:r>
              <a:rPr lang="zh-CN" altLang="en-US" dirty="0">
                <a:solidFill>
                  <a:srgbClr val="8B0012"/>
                </a:solidFill>
                <a:latin typeface="微软雅黑" panose="020B0503020204020204" pitchFamily="34" charset="-122"/>
                <a:ea typeface="微软雅黑" panose="020B0503020204020204" pitchFamily="34" charset="-122"/>
                <a:sym typeface="+mn-lt"/>
              </a:rPr>
              <a:t>组织开展各类项目的意义所在</a:t>
            </a:r>
            <a:r>
              <a:rPr lang="zh-CN" altLang="en-US" dirty="0" smtClean="0">
                <a:solidFill>
                  <a:srgbClr val="8B0012"/>
                </a:solidFill>
                <a:latin typeface="微软雅黑" panose="020B0503020204020204" pitchFamily="34" charset="-122"/>
                <a:ea typeface="微软雅黑" panose="020B0503020204020204" pitchFamily="34" charset="-122"/>
                <a:sym typeface="+mn-lt"/>
              </a:rPr>
              <a:t>。</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sym typeface="+mn-lt"/>
              </a:rPr>
              <a:t>从</a:t>
            </a:r>
            <a:r>
              <a:rPr lang="zh-CN" altLang="en-US" dirty="0">
                <a:solidFill>
                  <a:srgbClr val="8B0012"/>
                </a:solidFill>
                <a:latin typeface="微软雅黑" panose="020B0503020204020204" pitchFamily="34" charset="-122"/>
                <a:ea typeface="微软雅黑" panose="020B0503020204020204" pitchFamily="34" charset="-122"/>
                <a:sym typeface="+mn-lt"/>
              </a:rPr>
              <a:t>这四个项目来看，虽然这些项目的开始时间在</a:t>
            </a:r>
            <a:r>
              <a:rPr lang="en-US" altLang="zh-CN" dirty="0">
                <a:solidFill>
                  <a:srgbClr val="8B0012"/>
                </a:solidFill>
                <a:latin typeface="微软雅黑" panose="020B0503020204020204" pitchFamily="34" charset="-122"/>
                <a:ea typeface="微软雅黑" panose="020B0503020204020204" pitchFamily="34" charset="-122"/>
                <a:sym typeface="+mn-lt"/>
              </a:rPr>
              <a:t>2010</a:t>
            </a:r>
            <a:r>
              <a:rPr lang="zh-CN" altLang="en-US" dirty="0">
                <a:solidFill>
                  <a:srgbClr val="8B0012"/>
                </a:solidFill>
                <a:latin typeface="微软雅黑" panose="020B0503020204020204" pitchFamily="34" charset="-122"/>
                <a:ea typeface="微软雅黑" panose="020B0503020204020204" pitchFamily="34" charset="-122"/>
                <a:sym typeface="+mn-lt"/>
              </a:rPr>
              <a:t>年左右，但是从当前的视角来看，这些项目所提出的问题和关注视角仍然具有重要的战略意义，这种</a:t>
            </a:r>
            <a:r>
              <a:rPr lang="zh-CN" altLang="en-US" b="1" dirty="0">
                <a:solidFill>
                  <a:srgbClr val="8B0012"/>
                </a:solidFill>
                <a:latin typeface="微软雅黑" panose="020B0503020204020204" pitchFamily="34" charset="-122"/>
                <a:ea typeface="微软雅黑" panose="020B0503020204020204" pitchFamily="34" charset="-122"/>
                <a:sym typeface="+mn-lt"/>
              </a:rPr>
              <a:t>高度前瞻性的情报关切</a:t>
            </a:r>
            <a:r>
              <a:rPr lang="zh-CN" altLang="en-US" dirty="0">
                <a:solidFill>
                  <a:srgbClr val="8B0012"/>
                </a:solidFill>
                <a:latin typeface="微软雅黑" panose="020B0503020204020204" pitchFamily="34" charset="-122"/>
                <a:ea typeface="微软雅黑" panose="020B0503020204020204" pitchFamily="34" charset="-122"/>
                <a:sym typeface="+mn-lt"/>
              </a:rPr>
              <a:t>值得我国情报机构借鉴</a:t>
            </a:r>
            <a:r>
              <a:rPr lang="zh-CN" altLang="en-US" dirty="0" smtClean="0">
                <a:solidFill>
                  <a:srgbClr val="8B0012"/>
                </a:solidFill>
                <a:latin typeface="微软雅黑" panose="020B0503020204020204" pitchFamily="34" charset="-122"/>
                <a:ea typeface="微软雅黑" panose="020B0503020204020204" pitchFamily="34" charset="-122"/>
                <a:sym typeface="+mn-lt"/>
              </a:rPr>
              <a:t>。</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p:txBody>
      </p:sp>
    </p:spTree>
    <p:extLst>
      <p:ext uri="{BB962C8B-B14F-4D97-AF65-F5344CB8AC3E}">
        <p14:creationId xmlns:p14="http://schemas.microsoft.com/office/powerpoint/2010/main" val="1050795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628252"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预见性情报工作的重点</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抓手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5" name="TextBox 5"/>
          <p:cNvSpPr txBox="1"/>
          <p:nvPr/>
        </p:nvSpPr>
        <p:spPr>
          <a:xfrm>
            <a:off x="109791" y="881660"/>
            <a:ext cx="8868941" cy="1200110"/>
          </a:xfrm>
          <a:prstGeom prst="rect">
            <a:avLst/>
          </a:prstGeom>
          <a:noFill/>
        </p:spPr>
        <p:txBody>
          <a:bodyPr wrap="square" lIns="68560" tIns="34280" rIns="68560" bIns="34280" rtlCol="0">
            <a:spAutoFit/>
          </a:bodyPr>
          <a:lstStyle/>
          <a:p>
            <a:pPr marL="290751" indent="-290751" algn="just">
              <a:lnSpc>
                <a:spcPct val="15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sym typeface="+mn-lt"/>
              </a:rPr>
              <a:t>犹</a:t>
            </a:r>
            <a:r>
              <a:rPr lang="zh-CN" altLang="en-US" dirty="0">
                <a:solidFill>
                  <a:srgbClr val="8B0012"/>
                </a:solidFill>
                <a:latin typeface="微软雅黑" panose="020B0503020204020204" pitchFamily="34" charset="-122"/>
                <a:ea typeface="微软雅黑" panose="020B0503020204020204" pitchFamily="34" charset="-122"/>
                <a:sym typeface="+mn-lt"/>
              </a:rPr>
              <a:t>他州立大学</a:t>
            </a:r>
            <a:r>
              <a:rPr lang="zh-CN" altLang="en-US" dirty="0" smtClean="0">
                <a:solidFill>
                  <a:srgbClr val="8B0012"/>
                </a:solidFill>
                <a:latin typeface="微软雅黑" panose="020B0503020204020204" pitchFamily="34" charset="-122"/>
                <a:ea typeface="微软雅黑" panose="020B0503020204020204" pitchFamily="34" charset="-122"/>
                <a:sym typeface="+mn-lt"/>
              </a:rPr>
              <a:t>的预见性情报中心</a:t>
            </a: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a:p>
            <a:pPr marL="290751" indent="-290751" algn="just">
              <a:lnSpc>
                <a:spcPct val="150000"/>
              </a:lnSpc>
              <a:buFont typeface="Wingdings" panose="05000000000000000000" pitchFamily="2" charset="2"/>
              <a:buChar char="Ø"/>
            </a:pPr>
            <a:endParaRPr lang="en-US" altLang="zh-CN" dirty="0" smtClean="0">
              <a:solidFill>
                <a:srgbClr val="8B0012"/>
              </a:solidFill>
              <a:latin typeface="微软雅黑" panose="020B0503020204020204" pitchFamily="34" charset="-122"/>
              <a:ea typeface="微软雅黑" panose="020B0503020204020204" pitchFamily="34" charset="-122"/>
              <a:sym typeface="+mn-lt"/>
            </a:endParaRPr>
          </a:p>
        </p:txBody>
      </p:sp>
      <p:pic>
        <p:nvPicPr>
          <p:cNvPr id="2" name="图片 1"/>
          <p:cNvPicPr>
            <a:picLocks noChangeAspect="1"/>
          </p:cNvPicPr>
          <p:nvPr/>
        </p:nvPicPr>
        <p:blipFill>
          <a:blip r:embed="rId4"/>
          <a:stretch>
            <a:fillRect/>
          </a:stretch>
        </p:blipFill>
        <p:spPr>
          <a:xfrm>
            <a:off x="3547886" y="749859"/>
            <a:ext cx="4817761" cy="572693"/>
          </a:xfrm>
          <a:prstGeom prst="rect">
            <a:avLst/>
          </a:prstGeom>
        </p:spPr>
      </p:pic>
      <p:pic>
        <p:nvPicPr>
          <p:cNvPr id="3" name="图片 2"/>
          <p:cNvPicPr>
            <a:picLocks noChangeAspect="1"/>
          </p:cNvPicPr>
          <p:nvPr/>
        </p:nvPicPr>
        <p:blipFill>
          <a:blip r:embed="rId5"/>
          <a:stretch>
            <a:fillRect/>
          </a:stretch>
        </p:blipFill>
        <p:spPr>
          <a:xfrm>
            <a:off x="160617" y="1322553"/>
            <a:ext cx="7059547" cy="3757848"/>
          </a:xfrm>
          <a:prstGeom prst="rect">
            <a:avLst/>
          </a:prstGeom>
        </p:spPr>
      </p:pic>
    </p:spTree>
    <p:extLst>
      <p:ext uri="{BB962C8B-B14F-4D97-AF65-F5344CB8AC3E}">
        <p14:creationId xmlns:p14="http://schemas.microsoft.com/office/powerpoint/2010/main" val="414435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2204339"/>
            <a:ext cx="9144000" cy="183850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dirty="0">
              <a:ea typeface="微软雅黑" panose="020B0503020204020204" pitchFamily="34" charset="-122"/>
            </a:endParaRPr>
          </a:p>
        </p:txBody>
      </p:sp>
      <p:sp>
        <p:nvSpPr>
          <p:cNvPr id="4" name="矩形 3"/>
          <p:cNvSpPr/>
          <p:nvPr/>
        </p:nvSpPr>
        <p:spPr>
          <a:xfrm>
            <a:off x="936167" y="2147299"/>
            <a:ext cx="7344816" cy="1914243"/>
          </a:xfrm>
          <a:prstGeom prst="rect">
            <a:avLst/>
          </a:prstGeom>
        </p:spPr>
        <p:txBody>
          <a:bodyPr wrap="square" lIns="91431" tIns="45715" rIns="91431" bIns="45715">
            <a:spAutoFit/>
          </a:bodyPr>
          <a:lstStyle/>
          <a:p>
            <a:pPr algn="ctr"/>
            <a:r>
              <a:rPr lang="zh-CN" altLang="en-US" sz="4900" b="1" dirty="0">
                <a:solidFill>
                  <a:schemeClr val="bg1"/>
                </a:solidFill>
                <a:latin typeface="微软雅黑" panose="020B0503020204020204" pitchFamily="34" charset="-122"/>
                <a:ea typeface="微软雅黑" panose="020B0503020204020204" pitchFamily="34" charset="-122"/>
              </a:rPr>
              <a:t>谢谢</a:t>
            </a:r>
            <a:endParaRPr lang="en-US" altLang="zh-CN" sz="4900" b="1" dirty="0">
              <a:solidFill>
                <a:schemeClr val="bg1"/>
              </a:solidFill>
              <a:latin typeface="微软雅黑" panose="020B0503020204020204" pitchFamily="34" charset="-122"/>
              <a:ea typeface="微软雅黑" panose="020B0503020204020204" pitchFamily="34" charset="-122"/>
            </a:endParaRPr>
          </a:p>
          <a:p>
            <a:pPr algn="ctr"/>
            <a:r>
              <a:rPr lang="zh-CN" altLang="en-US" sz="4900" b="1" dirty="0">
                <a:solidFill>
                  <a:schemeClr val="bg1"/>
                </a:solidFill>
                <a:latin typeface="微软雅黑" panose="020B0503020204020204" pitchFamily="34" charset="-122"/>
                <a:ea typeface="微软雅黑" panose="020B0503020204020204" pitchFamily="34" charset="-122"/>
              </a:rPr>
              <a:t>请批指正</a:t>
            </a:r>
            <a:endParaRPr lang="en-US" altLang="zh-CN" sz="49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ligj@lib.pku.edu.cn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51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9" y="351406"/>
            <a:ext cx="372660" cy="37265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zh-CN" altLang="en-US" dirty="0">
              <a:ea typeface="微软雅黑" panose="020B0503020204020204" pitchFamily="34" charset="-122"/>
            </a:endParaRPr>
          </a:p>
        </p:txBody>
      </p:sp>
      <p:sp>
        <p:nvSpPr>
          <p:cNvPr id="3" name="矩形 2"/>
          <p:cNvSpPr/>
          <p:nvPr/>
        </p:nvSpPr>
        <p:spPr>
          <a:xfrm>
            <a:off x="507136" y="551221"/>
            <a:ext cx="248440" cy="2484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a:defRPr/>
            </a:pPr>
            <a:endParaRPr lang="zh-CN" altLang="en-US" dirty="0">
              <a:ea typeface="微软雅黑" panose="020B0503020204020204" pitchFamily="34" charset="-122"/>
            </a:endParaRPr>
          </a:p>
        </p:txBody>
      </p:sp>
      <p:sp>
        <p:nvSpPr>
          <p:cNvPr id="4" name="MH_Other_1"/>
          <p:cNvSpPr/>
          <p:nvPr>
            <p:custDataLst>
              <p:tags r:id="rId2"/>
            </p:custDataLst>
          </p:nvPr>
        </p:nvSpPr>
        <p:spPr>
          <a:xfrm flipV="1">
            <a:off x="3581366" y="1620546"/>
            <a:ext cx="83339" cy="76196"/>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2"/>
          <p:cNvSpPr/>
          <p:nvPr>
            <p:custDataLst>
              <p:tags r:id="rId3"/>
            </p:custDataLst>
          </p:nvPr>
        </p:nvSpPr>
        <p:spPr>
          <a:xfrm>
            <a:off x="3581366" y="1270918"/>
            <a:ext cx="83339" cy="76196"/>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5"/>
          <p:cNvSpPr/>
          <p:nvPr>
            <p:custDataLst>
              <p:tags r:id="rId4"/>
            </p:custDataLst>
          </p:nvPr>
        </p:nvSpPr>
        <p:spPr>
          <a:xfrm flipV="1">
            <a:off x="3581366" y="2642519"/>
            <a:ext cx="83339" cy="76196"/>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6"/>
          <p:cNvSpPr/>
          <p:nvPr>
            <p:custDataLst>
              <p:tags r:id="rId5"/>
            </p:custDataLst>
          </p:nvPr>
        </p:nvSpPr>
        <p:spPr>
          <a:xfrm>
            <a:off x="3581366" y="2290163"/>
            <a:ext cx="83339" cy="75006"/>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9"/>
          <p:cNvSpPr/>
          <p:nvPr>
            <p:custDataLst>
              <p:tags r:id="rId6"/>
            </p:custDataLst>
          </p:nvPr>
        </p:nvSpPr>
        <p:spPr>
          <a:xfrm>
            <a:off x="2952750" y="1281237"/>
            <a:ext cx="1224234" cy="415506"/>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7"/>
            </p:custDataLst>
          </p:nvPr>
        </p:nvSpPr>
        <p:spPr>
          <a:xfrm>
            <a:off x="2952750" y="2304214"/>
            <a:ext cx="1224234" cy="41450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1"/>
          <p:cNvSpPr/>
          <p:nvPr>
            <p:custDataLst>
              <p:tags r:id="rId8"/>
            </p:custDataLst>
          </p:nvPr>
        </p:nvSpPr>
        <p:spPr>
          <a:xfrm>
            <a:off x="2743225" y="1281237"/>
            <a:ext cx="838141" cy="415506"/>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49538"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3"/>
          <p:cNvSpPr/>
          <p:nvPr>
            <p:custDataLst>
              <p:tags r:id="rId9"/>
            </p:custDataLst>
          </p:nvPr>
        </p:nvSpPr>
        <p:spPr>
          <a:xfrm>
            <a:off x="2743225" y="2304214"/>
            <a:ext cx="838141" cy="41450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49538"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10"/>
            </p:custDataLst>
          </p:nvPr>
        </p:nvSpPr>
        <p:spPr>
          <a:xfrm>
            <a:off x="4490163" y="1347114"/>
            <a:ext cx="1983762" cy="31407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49538"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预见性</a:t>
            </a: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情报简介</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3"/>
          <p:cNvSpPr/>
          <p:nvPr>
            <p:custDataLst>
              <p:tags r:id="rId11"/>
            </p:custDataLst>
          </p:nvPr>
        </p:nvSpPr>
        <p:spPr>
          <a:xfrm>
            <a:off x="4490163" y="2387574"/>
            <a:ext cx="3739386" cy="31407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49538"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预见性科技情报项目的组织</a:t>
            </a: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实施</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12"/>
            </p:custDataLst>
          </p:nvPr>
        </p:nvSpPr>
        <p:spPr>
          <a:xfrm>
            <a:off x="1097556" y="657684"/>
            <a:ext cx="923330" cy="2698377"/>
          </a:xfrm>
          <a:prstGeom prst="rect">
            <a:avLst/>
          </a:prstGeom>
          <a:noFill/>
        </p:spPr>
        <p:txBody>
          <a:bodyPr vert="eaVert" wrap="square" lIns="0" tIns="0" rIns="0" bIns="0" rtlCol="0" anchor="ctr" anchorCtr="0">
            <a:spAutoFit/>
          </a:bodyPr>
          <a:lstStyle/>
          <a:p>
            <a:pPr algn="ctr" defTabSz="649538" fontAlgn="base">
              <a:spcBef>
                <a:spcPct val="0"/>
              </a:spcBef>
              <a:spcAft>
                <a:spcPct val="0"/>
              </a:spcAft>
            </a:pPr>
            <a:r>
              <a:rPr lang="zh-CN" altLang="en-US" sz="6000" b="1" dirty="0">
                <a:solidFill>
                  <a:srgbClr val="8B0012"/>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25" name="MH_Others_2"/>
          <p:cNvSpPr txBox="1"/>
          <p:nvPr>
            <p:custDataLst>
              <p:tags r:id="rId13"/>
            </p:custDataLst>
          </p:nvPr>
        </p:nvSpPr>
        <p:spPr>
          <a:xfrm rot="5400000">
            <a:off x="-281994" y="1854788"/>
            <a:ext cx="2346166" cy="343928"/>
          </a:xfrm>
          <a:prstGeom prst="rect">
            <a:avLst/>
          </a:prstGeom>
          <a:noFill/>
        </p:spPr>
        <p:txBody>
          <a:bodyPr wrap="square" lIns="0" tIns="0" rIns="0" bIns="0">
            <a:spAutoFit/>
          </a:bodyPr>
          <a:lstStyle/>
          <a:p>
            <a:pPr algn="ctr" defTabSz="649538" fontAlgn="base">
              <a:spcBef>
                <a:spcPct val="0"/>
              </a:spcBef>
              <a:spcAft>
                <a:spcPct val="0"/>
              </a:spcAft>
              <a:defRPr/>
            </a:pPr>
            <a:r>
              <a:rPr lang="en-US" altLang="zh-CN" sz="2200" dirty="0">
                <a:solidFill>
                  <a:srgbClr val="FFC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00"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Other_5"/>
          <p:cNvSpPr/>
          <p:nvPr>
            <p:custDataLst>
              <p:tags r:id="rId14"/>
            </p:custDataLst>
          </p:nvPr>
        </p:nvSpPr>
        <p:spPr>
          <a:xfrm flipV="1">
            <a:off x="3581366" y="3647404"/>
            <a:ext cx="83339" cy="76196"/>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Other_6"/>
          <p:cNvSpPr/>
          <p:nvPr>
            <p:custDataLst>
              <p:tags r:id="rId15"/>
            </p:custDataLst>
          </p:nvPr>
        </p:nvSpPr>
        <p:spPr>
          <a:xfrm>
            <a:off x="3581366" y="3312741"/>
            <a:ext cx="83339" cy="75006"/>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11"/>
          <p:cNvSpPr/>
          <p:nvPr>
            <p:custDataLst>
              <p:tags r:id="rId16"/>
            </p:custDataLst>
          </p:nvPr>
        </p:nvSpPr>
        <p:spPr>
          <a:xfrm>
            <a:off x="2952750" y="3309100"/>
            <a:ext cx="1224234" cy="41450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anchor="ctr"/>
          <a:lstStyle/>
          <a:p>
            <a:pPr algn="ctr" defTabSz="649538"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SubTitle_3"/>
          <p:cNvSpPr/>
          <p:nvPr>
            <p:custDataLst>
              <p:tags r:id="rId17"/>
            </p:custDataLst>
          </p:nvPr>
        </p:nvSpPr>
        <p:spPr>
          <a:xfrm>
            <a:off x="2743225" y="3309100"/>
            <a:ext cx="838141" cy="41450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49538"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Entry_3"/>
          <p:cNvSpPr/>
          <p:nvPr>
            <p:custDataLst>
              <p:tags r:id="rId18"/>
            </p:custDataLst>
          </p:nvPr>
        </p:nvSpPr>
        <p:spPr>
          <a:xfrm>
            <a:off x="4490163" y="3392460"/>
            <a:ext cx="3666235" cy="31407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49538"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我国预见性</a:t>
            </a: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情报工作的重点</a:t>
            </a: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抓手</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101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 y="1763446"/>
            <a:ext cx="9151690" cy="183850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2239854" y="1915200"/>
            <a:ext cx="1527485" cy="1317889"/>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49538" fontAlgn="base">
              <a:spcBef>
                <a:spcPct val="0"/>
              </a:spcBef>
              <a:spcAft>
                <a:spcPct val="0"/>
              </a:spcAft>
              <a:defRPr/>
            </a:pPr>
            <a:r>
              <a:rPr lang="en-US" altLang="zh-CN" sz="6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6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3840490" y="2238115"/>
            <a:ext cx="3803851" cy="8480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49538" fontAlgn="base">
              <a:spcBef>
                <a:spcPct val="0"/>
              </a:spcBef>
              <a:spcAft>
                <a:spcPct val="0"/>
              </a:spcAft>
            </a:pP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预见性</a:t>
            </a: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情报简介</a:t>
            </a:r>
          </a:p>
          <a:p>
            <a:pPr defTabSz="649538" fontAlgn="base">
              <a:spcBef>
                <a:spcPct val="0"/>
              </a:spcBef>
              <a:spcAft>
                <a:spcPct val="0"/>
              </a:spcAft>
            </a:pP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50014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2018931"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情报</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简介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20" name="TextBox 5"/>
          <p:cNvSpPr txBox="1"/>
          <p:nvPr/>
        </p:nvSpPr>
        <p:spPr>
          <a:xfrm>
            <a:off x="1005131" y="734695"/>
            <a:ext cx="7736475" cy="4089622"/>
          </a:xfrm>
          <a:prstGeom prst="rect">
            <a:avLst/>
          </a:prstGeom>
          <a:noFill/>
        </p:spPr>
        <p:txBody>
          <a:bodyPr wrap="square" lIns="68560" tIns="34280" rIns="68560" bIns="34280" rtlCol="0">
            <a:spAutoFit/>
          </a:bodyPr>
          <a:lstStyle/>
          <a:p>
            <a:pPr marL="290751" indent="-290751" algn="just">
              <a:lnSpc>
                <a:spcPct val="200000"/>
              </a:lnSpc>
              <a:buFont typeface="Wingdings" panose="05000000000000000000" pitchFamily="2" charset="2"/>
              <a:buChar char="Ø"/>
            </a:pP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预见性情报</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对应的英文为：</a:t>
            </a:r>
            <a:r>
              <a:rPr lang="en-US" altLang="zh-CN" dirty="0" smtClean="0">
                <a:solidFill>
                  <a:srgbClr val="8B0012"/>
                </a:solidFill>
                <a:latin typeface="微软雅黑" panose="020B0503020204020204" pitchFamily="34" charset="-122"/>
                <a:ea typeface="微软雅黑" panose="020B0503020204020204" pitchFamily="34" charset="-122"/>
              </a:rPr>
              <a:t>“</a:t>
            </a:r>
            <a:r>
              <a:rPr lang="en-US" altLang="zh-CN" dirty="0">
                <a:solidFill>
                  <a:srgbClr val="8B0012"/>
                </a:solidFill>
                <a:latin typeface="微软雅黑" panose="020B0503020204020204" pitchFamily="34" charset="-122"/>
                <a:ea typeface="微软雅黑" panose="020B0503020204020204" pitchFamily="34" charset="-122"/>
              </a:rPr>
              <a:t>Anticipatory Intelligence</a:t>
            </a:r>
            <a:r>
              <a:rPr lang="en-US" altLang="zh-CN" dirty="0" smtClean="0">
                <a:solidFill>
                  <a:srgbClr val="8B0012"/>
                </a:solidFill>
                <a:latin typeface="微软雅黑" panose="020B0503020204020204" pitchFamily="34" charset="-122"/>
                <a:ea typeface="微软雅黑" panose="020B0503020204020204" pitchFamily="34" charset="-122"/>
              </a:rPr>
              <a:t>”</a:t>
            </a:r>
          </a:p>
          <a:p>
            <a:pPr marL="290751" indent="-290751" algn="just">
              <a:lnSpc>
                <a:spcPct val="20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rPr>
              <a:t>第一次</a:t>
            </a:r>
            <a:r>
              <a:rPr lang="zh-CN" altLang="en-US" dirty="0">
                <a:solidFill>
                  <a:srgbClr val="8B0012"/>
                </a:solidFill>
                <a:latin typeface="微软雅黑" panose="020B0503020204020204" pitchFamily="34" charset="-122"/>
                <a:ea typeface="微软雅黑" panose="020B0503020204020204" pitchFamily="34" charset="-122"/>
              </a:rPr>
              <a:t>出现在</a:t>
            </a:r>
            <a:r>
              <a:rPr lang="en-US" altLang="zh-CN" dirty="0">
                <a:solidFill>
                  <a:srgbClr val="8B0012"/>
                </a:solidFill>
                <a:latin typeface="微软雅黑" panose="020B0503020204020204" pitchFamily="34" charset="-122"/>
                <a:ea typeface="微软雅黑" panose="020B0503020204020204" pitchFamily="34" charset="-122"/>
              </a:rPr>
              <a:t>《</a:t>
            </a:r>
            <a:r>
              <a:rPr lang="zh-CN" altLang="en-US" dirty="0">
                <a:solidFill>
                  <a:srgbClr val="8B0012"/>
                </a:solidFill>
                <a:latin typeface="微软雅黑" panose="020B0503020204020204" pitchFamily="34" charset="-122"/>
                <a:ea typeface="微软雅黑" panose="020B0503020204020204" pitchFamily="34" charset="-122"/>
              </a:rPr>
              <a:t>美国国家情报战略</a:t>
            </a:r>
            <a:r>
              <a:rPr lang="en-US" altLang="zh-CN" dirty="0">
                <a:solidFill>
                  <a:srgbClr val="8B0012"/>
                </a:solidFill>
                <a:latin typeface="微软雅黑" panose="020B0503020204020204" pitchFamily="34" charset="-122"/>
                <a:ea typeface="微软雅黑" panose="020B0503020204020204" pitchFamily="34" charset="-122"/>
              </a:rPr>
              <a:t>》</a:t>
            </a:r>
            <a:r>
              <a:rPr lang="zh-CN" altLang="en-US" dirty="0">
                <a:solidFill>
                  <a:srgbClr val="8B0012"/>
                </a:solidFill>
                <a:latin typeface="微软雅黑" panose="020B0503020204020204" pitchFamily="34" charset="-122"/>
                <a:ea typeface="微软雅黑" panose="020B0503020204020204" pitchFamily="34" charset="-122"/>
              </a:rPr>
              <a:t>报告中的时间是</a:t>
            </a:r>
            <a:r>
              <a:rPr lang="en-US" altLang="zh-CN" b="1" dirty="0">
                <a:solidFill>
                  <a:srgbClr val="8B0012"/>
                </a:solidFill>
                <a:latin typeface="微软雅黑" panose="020B0503020204020204" pitchFamily="34" charset="-122"/>
                <a:ea typeface="微软雅黑" panose="020B0503020204020204" pitchFamily="34" charset="-122"/>
              </a:rPr>
              <a:t>2014</a:t>
            </a:r>
            <a:r>
              <a:rPr lang="zh-CN" altLang="en-US" dirty="0">
                <a:solidFill>
                  <a:srgbClr val="8B0012"/>
                </a:solidFill>
                <a:latin typeface="微软雅黑" panose="020B0503020204020204" pitchFamily="34" charset="-122"/>
                <a:ea typeface="微软雅黑" panose="020B0503020204020204" pitchFamily="34" charset="-122"/>
              </a:rPr>
              <a:t>年，在</a:t>
            </a:r>
            <a:r>
              <a:rPr lang="en-US" altLang="zh-CN" dirty="0">
                <a:solidFill>
                  <a:srgbClr val="8B0012"/>
                </a:solidFill>
                <a:latin typeface="微软雅黑" panose="020B0503020204020204" pitchFamily="34" charset="-122"/>
                <a:ea typeface="微软雅黑" panose="020B0503020204020204" pitchFamily="34" charset="-122"/>
              </a:rPr>
              <a:t>2019</a:t>
            </a:r>
            <a:r>
              <a:rPr lang="zh-CN" altLang="en-US" dirty="0">
                <a:solidFill>
                  <a:srgbClr val="8B0012"/>
                </a:solidFill>
                <a:latin typeface="微软雅黑" panose="020B0503020204020204" pitchFamily="34" charset="-122"/>
                <a:ea typeface="微软雅黑" panose="020B0503020204020204" pitchFamily="34" charset="-122"/>
              </a:rPr>
              <a:t>版</a:t>
            </a:r>
            <a:r>
              <a:rPr lang="en-US" altLang="zh-CN" dirty="0">
                <a:solidFill>
                  <a:srgbClr val="8B0012"/>
                </a:solidFill>
                <a:latin typeface="微软雅黑" panose="020B0503020204020204" pitchFamily="34" charset="-122"/>
                <a:ea typeface="微软雅黑" panose="020B0503020204020204" pitchFamily="34" charset="-122"/>
              </a:rPr>
              <a:t>《</a:t>
            </a:r>
            <a:r>
              <a:rPr lang="zh-CN" altLang="en-US" dirty="0">
                <a:solidFill>
                  <a:srgbClr val="8B0012"/>
                </a:solidFill>
                <a:latin typeface="微软雅黑" panose="020B0503020204020204" pitchFamily="34" charset="-122"/>
                <a:ea typeface="微软雅黑" panose="020B0503020204020204" pitchFamily="34" charset="-122"/>
              </a:rPr>
              <a:t>美国国家情报战略</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报告中</a:t>
            </a:r>
            <a:r>
              <a:rPr lang="zh-CN" altLang="en-US" dirty="0">
                <a:solidFill>
                  <a:srgbClr val="8B0012"/>
                </a:solidFill>
                <a:latin typeface="微软雅黑" panose="020B0503020204020204" pitchFamily="34" charset="-122"/>
                <a:ea typeface="微软雅黑" panose="020B0503020204020204" pitchFamily="34" charset="-122"/>
              </a:rPr>
              <a:t>对“</a:t>
            </a:r>
            <a:r>
              <a:rPr lang="en-US" altLang="zh-CN" dirty="0">
                <a:solidFill>
                  <a:srgbClr val="8B0012"/>
                </a:solidFill>
                <a:latin typeface="微软雅黑" panose="020B0503020204020204" pitchFamily="34" charset="-122"/>
                <a:ea typeface="微软雅黑" panose="020B0503020204020204" pitchFamily="34" charset="-122"/>
              </a:rPr>
              <a:t>Anticipatory Intelligence”</a:t>
            </a:r>
            <a:r>
              <a:rPr lang="zh-CN" altLang="en-US" dirty="0">
                <a:solidFill>
                  <a:srgbClr val="8B0012"/>
                </a:solidFill>
                <a:latin typeface="微软雅黑" panose="020B0503020204020204" pitchFamily="34" charset="-122"/>
                <a:ea typeface="微软雅黑" panose="020B0503020204020204" pitchFamily="34" charset="-122"/>
              </a:rPr>
              <a:t>进行了详细</a:t>
            </a:r>
            <a:r>
              <a:rPr lang="zh-CN" altLang="en-US" dirty="0" smtClean="0">
                <a:solidFill>
                  <a:srgbClr val="8B0012"/>
                </a:solidFill>
                <a:latin typeface="微软雅黑" panose="020B0503020204020204" pitchFamily="34" charset="-122"/>
                <a:ea typeface="微软雅黑" panose="020B0503020204020204" pitchFamily="34" charset="-122"/>
              </a:rPr>
              <a:t>阐述</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290751" indent="-290751" algn="just">
              <a:lnSpc>
                <a:spcPct val="20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rPr>
              <a:t>预见性</a:t>
            </a:r>
            <a:r>
              <a:rPr lang="zh-CN" altLang="en-US" dirty="0">
                <a:solidFill>
                  <a:srgbClr val="8B0012"/>
                </a:solidFill>
                <a:latin typeface="微软雅黑" panose="020B0503020204020204" pitchFamily="34" charset="-122"/>
                <a:ea typeface="微软雅黑" panose="020B0503020204020204" pitchFamily="34" charset="-122"/>
              </a:rPr>
              <a:t>情报</a:t>
            </a:r>
            <a:r>
              <a:rPr lang="en-US" altLang="zh-CN" dirty="0">
                <a:solidFill>
                  <a:srgbClr val="8B0012"/>
                </a:solidFill>
                <a:latin typeface="微软雅黑" panose="020B0503020204020204" pitchFamily="34" charset="-122"/>
                <a:ea typeface="微软雅黑" panose="020B0503020204020204" pitchFamily="34" charset="-122"/>
              </a:rPr>
              <a:t>(Anticipatory Intelligence)</a:t>
            </a:r>
            <a:r>
              <a:rPr lang="zh-CN" altLang="en-US" dirty="0">
                <a:solidFill>
                  <a:srgbClr val="8B0012"/>
                </a:solidFill>
                <a:latin typeface="微软雅黑" panose="020B0503020204020204" pitchFamily="34" charset="-122"/>
                <a:ea typeface="微软雅黑" panose="020B0503020204020204" pitchFamily="34" charset="-122"/>
              </a:rPr>
              <a:t>是指</a:t>
            </a:r>
            <a:r>
              <a:rPr lang="zh-CN" altLang="en-US" b="1" dirty="0">
                <a:solidFill>
                  <a:srgbClr val="8B0012"/>
                </a:solidFill>
                <a:latin typeface="微软雅黑" panose="020B0503020204020204" pitchFamily="34" charset="-122"/>
                <a:ea typeface="微软雅黑" panose="020B0503020204020204" pitchFamily="34" charset="-122"/>
              </a:rPr>
              <a:t>识别和评估</a:t>
            </a:r>
            <a:r>
              <a:rPr lang="zh-CN" altLang="en-US" dirty="0">
                <a:solidFill>
                  <a:srgbClr val="8B0012"/>
                </a:solidFill>
                <a:latin typeface="微软雅黑" panose="020B0503020204020204" pitchFamily="34" charset="-122"/>
                <a:ea typeface="微软雅黑" panose="020B0503020204020204" pitchFamily="34" charset="-122"/>
              </a:rPr>
              <a:t>新的、正在出现的趋势，不断变化的条件，以及未被充分重视的现象，从而挑战长期存在的假设，鼓励新的观点，识别新的机会，并对未来的威胁提出</a:t>
            </a:r>
            <a:r>
              <a:rPr lang="zh-CN" altLang="en-US" b="1" dirty="0">
                <a:solidFill>
                  <a:srgbClr val="8B0012"/>
                </a:solidFill>
                <a:latin typeface="微软雅黑" panose="020B0503020204020204" pitchFamily="34" charset="-122"/>
                <a:ea typeface="微软雅黑" panose="020B0503020204020204" pitchFamily="34" charset="-122"/>
              </a:rPr>
              <a:t>预警</a:t>
            </a:r>
            <a:r>
              <a:rPr lang="zh-CN" altLang="en-US" dirty="0" smtClean="0">
                <a:solidFill>
                  <a:srgbClr val="8B0012"/>
                </a:solidFill>
                <a:latin typeface="微软雅黑" panose="020B0503020204020204" pitchFamily="34" charset="-122"/>
                <a:ea typeface="微软雅黑" panose="020B0503020204020204" pitchFamily="34" charset="-122"/>
              </a:rPr>
              <a:t>。</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290751" indent="-290751" algn="just">
              <a:lnSpc>
                <a:spcPct val="20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rPr>
              <a:t>预见性</a:t>
            </a:r>
            <a:r>
              <a:rPr lang="zh-CN" altLang="en-US" dirty="0">
                <a:solidFill>
                  <a:srgbClr val="8B0012"/>
                </a:solidFill>
                <a:latin typeface="微软雅黑" panose="020B0503020204020204" pitchFamily="34" charset="-122"/>
                <a:ea typeface="微软雅黑" panose="020B0503020204020204" pitchFamily="34" charset="-122"/>
              </a:rPr>
              <a:t>情报通常利用</a:t>
            </a:r>
            <a:r>
              <a:rPr lang="zh-CN" altLang="en-US" b="1" dirty="0">
                <a:solidFill>
                  <a:srgbClr val="8B0012"/>
                </a:solidFill>
                <a:latin typeface="微软雅黑" panose="020B0503020204020204" pitchFamily="34" charset="-122"/>
                <a:ea typeface="微软雅黑" panose="020B0503020204020204" pitchFamily="34" charset="-122"/>
              </a:rPr>
              <a:t>跨学科的方法</a:t>
            </a:r>
            <a:r>
              <a:rPr lang="zh-CN" altLang="en-US" dirty="0">
                <a:solidFill>
                  <a:srgbClr val="8B0012"/>
                </a:solidFill>
                <a:latin typeface="微软雅黑" panose="020B0503020204020204" pitchFamily="34" charset="-122"/>
                <a:ea typeface="微软雅黑" panose="020B0503020204020204" pitchFamily="34" charset="-122"/>
              </a:rPr>
              <a:t>，并利用专门的技术</a:t>
            </a:r>
            <a:r>
              <a:rPr lang="zh-CN" altLang="en-US" dirty="0" smtClean="0">
                <a:solidFill>
                  <a:srgbClr val="8B0012"/>
                </a:solidFill>
                <a:latin typeface="微软雅黑" panose="020B0503020204020204" pitchFamily="34" charset="-122"/>
                <a:ea typeface="微软雅黑" panose="020B0503020204020204" pitchFamily="34" charset="-122"/>
              </a:rPr>
              <a:t>从</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b="1" dirty="0" smtClean="0">
                <a:solidFill>
                  <a:srgbClr val="8B0012"/>
                </a:solidFill>
                <a:latin typeface="微软雅黑" panose="020B0503020204020204" pitchFamily="34" charset="-122"/>
                <a:ea typeface="微软雅黑" panose="020B0503020204020204" pitchFamily="34" charset="-122"/>
              </a:rPr>
              <a:t>弱信号</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中</a:t>
            </a:r>
            <a:r>
              <a:rPr lang="zh-CN" altLang="en-US" dirty="0">
                <a:solidFill>
                  <a:srgbClr val="8B0012"/>
                </a:solidFill>
                <a:latin typeface="微软雅黑" panose="020B0503020204020204" pitchFamily="34" charset="-122"/>
                <a:ea typeface="微软雅黑" panose="020B0503020204020204" pitchFamily="34" charset="-122"/>
              </a:rPr>
              <a:t>识别新出现的问题，从而应对高度的</a:t>
            </a:r>
            <a:r>
              <a:rPr lang="zh-CN" altLang="en-US" b="1" dirty="0">
                <a:solidFill>
                  <a:srgbClr val="8B0012"/>
                </a:solidFill>
                <a:latin typeface="微软雅黑" panose="020B0503020204020204" pitchFamily="34" charset="-122"/>
                <a:ea typeface="微软雅黑" panose="020B0503020204020204" pitchFamily="34" charset="-122"/>
              </a:rPr>
              <a:t>不确定性</a:t>
            </a:r>
            <a:r>
              <a:rPr lang="zh-CN" altLang="en-US" dirty="0">
                <a:solidFill>
                  <a:srgbClr val="8B0012"/>
                </a:solidFill>
                <a:latin typeface="微软雅黑" panose="020B0503020204020204" pitchFamily="34" charset="-122"/>
                <a:ea typeface="微软雅黑" panose="020B0503020204020204" pitchFamily="34" charset="-122"/>
              </a:rPr>
              <a:t>，并考虑替代的</a:t>
            </a:r>
            <a:r>
              <a:rPr lang="zh-CN" altLang="en-US" dirty="0" smtClean="0">
                <a:solidFill>
                  <a:srgbClr val="8B0012"/>
                </a:solidFill>
                <a:latin typeface="微软雅黑" panose="020B0503020204020204" pitchFamily="34" charset="-122"/>
                <a:ea typeface="微软雅黑" panose="020B0503020204020204" pitchFamily="34" charset="-122"/>
              </a:rPr>
              <a:t>未来。</a:t>
            </a:r>
            <a:endParaRPr lang="en-US" altLang="zh-CN" dirty="0">
              <a:solidFill>
                <a:srgbClr val="8B0012"/>
              </a:solidFill>
              <a:latin typeface="微软雅黑" panose="020B0503020204020204" pitchFamily="34" charset="-122"/>
              <a:ea typeface="微软雅黑" panose="020B0503020204020204" pitchFamily="34" charset="-122"/>
            </a:endParaRPr>
          </a:p>
        </p:txBody>
      </p:sp>
      <p:sp>
        <p:nvSpPr>
          <p:cNvPr id="11" name="Freeform 6"/>
          <p:cNvSpPr>
            <a:spLocks/>
          </p:cNvSpPr>
          <p:nvPr/>
        </p:nvSpPr>
        <p:spPr bwMode="auto">
          <a:xfrm>
            <a:off x="109496" y="955142"/>
            <a:ext cx="895634" cy="763918"/>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8B0012"/>
          </a:solidFill>
          <a:ln>
            <a:noFill/>
          </a:ln>
          <a:extLst/>
        </p:spPr>
        <p:txBody>
          <a:bodyPr vert="horz" wrap="square" lIns="68573" tIns="215978" rIns="68573" bIns="3428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定义</a:t>
            </a:r>
            <a:endParaRPr lang="zh-CN" altLang="en-US" sz="15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9745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2018931"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情报</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简介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20" name="TextBox 5"/>
          <p:cNvSpPr txBox="1"/>
          <p:nvPr/>
        </p:nvSpPr>
        <p:spPr>
          <a:xfrm>
            <a:off x="1005131" y="734695"/>
            <a:ext cx="7736475" cy="4089622"/>
          </a:xfrm>
          <a:prstGeom prst="rect">
            <a:avLst/>
          </a:prstGeom>
          <a:noFill/>
        </p:spPr>
        <p:txBody>
          <a:bodyPr wrap="square" lIns="68560" tIns="34280" rIns="68560" bIns="34280" rtlCol="0">
            <a:spAutoFit/>
          </a:bodyPr>
          <a:lstStyle/>
          <a:p>
            <a:pPr marL="290751" indent="-290751" algn="just">
              <a:lnSpc>
                <a:spcPct val="20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rPr>
              <a:t>预见性情报是</a:t>
            </a:r>
            <a:r>
              <a:rPr lang="zh-CN" altLang="en-US" dirty="0">
                <a:solidFill>
                  <a:srgbClr val="8B0012"/>
                </a:solidFill>
                <a:latin typeface="微软雅黑" panose="020B0503020204020204" pitchFamily="34" charset="-122"/>
                <a:ea typeface="微软雅黑" panose="020B0503020204020204" pitchFamily="34" charset="-122"/>
              </a:rPr>
              <a:t>一种相对较新的</a:t>
            </a:r>
            <a:r>
              <a:rPr lang="zh-CN" altLang="en-US" b="1" dirty="0">
                <a:solidFill>
                  <a:srgbClr val="8B0012"/>
                </a:solidFill>
                <a:latin typeface="微软雅黑" panose="020B0503020204020204" pitchFamily="34" charset="-122"/>
                <a:ea typeface="微软雅黑" panose="020B0503020204020204" pitchFamily="34" charset="-122"/>
              </a:rPr>
              <a:t>情报类型</a:t>
            </a:r>
            <a:r>
              <a:rPr lang="zh-CN" altLang="en-US" dirty="0">
                <a:solidFill>
                  <a:srgbClr val="8B0012"/>
                </a:solidFill>
                <a:latin typeface="微软雅黑" panose="020B0503020204020204" pitchFamily="34" charset="-122"/>
                <a:ea typeface="微软雅黑" panose="020B0503020204020204" pitchFamily="34" charset="-122"/>
              </a:rPr>
              <a:t>，有别于情报界传统上关注的 </a:t>
            </a:r>
            <a:r>
              <a:rPr lang="en-US" altLang="zh-CN" dirty="0">
                <a:solidFill>
                  <a:srgbClr val="8B0012"/>
                </a:solidFill>
                <a:latin typeface="微软雅黑" panose="020B0503020204020204" pitchFamily="34" charset="-122"/>
                <a:ea typeface="微软雅黑" panose="020B0503020204020204" pitchFamily="34" charset="-122"/>
              </a:rPr>
              <a:t>"</a:t>
            </a:r>
            <a:r>
              <a:rPr lang="zh-CN" altLang="en-US" b="1" dirty="0">
                <a:solidFill>
                  <a:srgbClr val="8B0012"/>
                </a:solidFill>
                <a:latin typeface="微软雅黑" panose="020B0503020204020204" pitchFamily="34" charset="-122"/>
                <a:ea typeface="微软雅黑" panose="020B0503020204020204" pitchFamily="34" charset="-122"/>
              </a:rPr>
              <a:t>战略情报</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290751" indent="-290751" algn="just">
              <a:lnSpc>
                <a:spcPct val="20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rPr>
              <a:t>它的诞生是由于认识</a:t>
            </a:r>
            <a:r>
              <a:rPr lang="zh-CN" altLang="en-US" dirty="0" smtClean="0">
                <a:solidFill>
                  <a:srgbClr val="8B0012"/>
                </a:solidFill>
                <a:latin typeface="微软雅黑" panose="020B0503020204020204" pitchFamily="34" charset="-122"/>
                <a:ea typeface="微软雅黑" panose="020B0503020204020204" pitchFamily="34" charset="-122"/>
              </a:rPr>
              <a:t>到：</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698918" lvl="1" indent="-290751" algn="just">
              <a:lnSpc>
                <a:spcPct val="200000"/>
              </a:lnSpc>
              <a:buFont typeface="Arial" panose="020B0604020202020204" pitchFamily="34" charset="0"/>
              <a:buChar char="•"/>
            </a:pPr>
            <a:r>
              <a:rPr lang="zh-CN" altLang="en-US" dirty="0" smtClean="0">
                <a:solidFill>
                  <a:srgbClr val="8B0012"/>
                </a:solidFill>
                <a:latin typeface="微软雅黑" panose="020B0503020204020204" pitchFamily="34" charset="-122"/>
                <a:ea typeface="微软雅黑" panose="020B0503020204020204" pitchFamily="34" charset="-122"/>
              </a:rPr>
              <a:t>以美国苏联为首的</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冷战</a:t>
            </a:r>
            <a:r>
              <a:rPr lang="en-US" altLang="zh-CN" dirty="0" smtClean="0">
                <a:solidFill>
                  <a:srgbClr val="8B0012"/>
                </a:solidFill>
                <a:latin typeface="微软雅黑" panose="020B0503020204020204" pitchFamily="34" charset="-122"/>
                <a:ea typeface="微软雅黑" panose="020B0503020204020204" pitchFamily="34" charset="-122"/>
              </a:rPr>
              <a:t>”</a:t>
            </a:r>
            <a:r>
              <a:rPr lang="zh-CN" altLang="en-US" dirty="0" smtClean="0">
                <a:solidFill>
                  <a:srgbClr val="8B0012"/>
                </a:solidFill>
                <a:latin typeface="微软雅黑" panose="020B0503020204020204" pitchFamily="34" charset="-122"/>
                <a:ea typeface="微软雅黑" panose="020B0503020204020204" pitchFamily="34" charset="-122"/>
              </a:rPr>
              <a:t>（</a:t>
            </a:r>
            <a:r>
              <a:rPr lang="en-US" altLang="zh-CN" dirty="0" smtClean="0">
                <a:solidFill>
                  <a:srgbClr val="8B0012"/>
                </a:solidFill>
                <a:latin typeface="微软雅黑" panose="020B0503020204020204" pitchFamily="34" charset="-122"/>
                <a:ea typeface="微软雅黑" panose="020B0503020204020204" pitchFamily="34" charset="-122"/>
              </a:rPr>
              <a:t>1947-1991</a:t>
            </a:r>
            <a:r>
              <a:rPr lang="zh-CN" altLang="en-US" dirty="0" smtClean="0">
                <a:solidFill>
                  <a:srgbClr val="8B0012"/>
                </a:solidFill>
                <a:latin typeface="微软雅黑" panose="020B0503020204020204" pitchFamily="34" charset="-122"/>
                <a:ea typeface="微软雅黑" panose="020B0503020204020204" pitchFamily="34" charset="-122"/>
              </a:rPr>
              <a:t>）结束后，全球的</a:t>
            </a:r>
            <a:r>
              <a:rPr lang="zh-CN" altLang="en-US" b="1" dirty="0" smtClean="0">
                <a:solidFill>
                  <a:srgbClr val="8B0012"/>
                </a:solidFill>
                <a:latin typeface="微软雅黑" panose="020B0503020204020204" pitchFamily="34" charset="-122"/>
                <a:ea typeface="微软雅黑" panose="020B0503020204020204" pitchFamily="34" charset="-122"/>
              </a:rPr>
              <a:t>安全环境</a:t>
            </a:r>
            <a:r>
              <a:rPr lang="zh-CN" altLang="en-US" b="1" dirty="0">
                <a:solidFill>
                  <a:srgbClr val="8B0012"/>
                </a:solidFill>
                <a:latin typeface="微软雅黑" panose="020B0503020204020204" pitchFamily="34" charset="-122"/>
                <a:ea typeface="微软雅黑" panose="020B0503020204020204" pitchFamily="34" charset="-122"/>
              </a:rPr>
              <a:t>复杂性</a:t>
            </a:r>
            <a:r>
              <a:rPr lang="zh-CN" altLang="en-US" dirty="0" smtClean="0">
                <a:solidFill>
                  <a:srgbClr val="8B0012"/>
                </a:solidFill>
                <a:latin typeface="微软雅黑" panose="020B0503020204020204" pitchFamily="34" charset="-122"/>
                <a:ea typeface="微软雅黑" panose="020B0503020204020204" pitchFamily="34" charset="-122"/>
              </a:rPr>
              <a:t>激增（虚拟上和物理上相互</a:t>
            </a:r>
            <a:r>
              <a:rPr lang="zh-CN" altLang="en-US" dirty="0">
                <a:solidFill>
                  <a:srgbClr val="8B0012"/>
                </a:solidFill>
                <a:latin typeface="微软雅黑" panose="020B0503020204020204" pitchFamily="34" charset="-122"/>
                <a:ea typeface="微软雅黑" panose="020B0503020204020204" pitchFamily="34" charset="-122"/>
              </a:rPr>
              <a:t>联系和相互</a:t>
            </a:r>
            <a:r>
              <a:rPr lang="zh-CN" altLang="en-US" dirty="0" smtClean="0">
                <a:solidFill>
                  <a:srgbClr val="8B0012"/>
                </a:solidFill>
                <a:latin typeface="微软雅黑" panose="020B0503020204020204" pitchFamily="34" charset="-122"/>
                <a:ea typeface="微软雅黑" panose="020B0503020204020204" pitchFamily="34" charset="-122"/>
              </a:rPr>
              <a:t>依存越来越紧密）</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698918" lvl="1" indent="-290751" algn="just">
              <a:lnSpc>
                <a:spcPct val="200000"/>
              </a:lnSpc>
              <a:buFont typeface="Arial" panose="020B0604020202020204" pitchFamily="34" charset="0"/>
              <a:buChar char="•"/>
            </a:pPr>
            <a:r>
              <a:rPr lang="zh-CN" altLang="en-US" dirty="0" smtClean="0">
                <a:solidFill>
                  <a:srgbClr val="8B0012"/>
                </a:solidFill>
                <a:latin typeface="微软雅黑" panose="020B0503020204020204" pitchFamily="34" charset="-122"/>
                <a:ea typeface="微软雅黑" panose="020B0503020204020204" pitchFamily="34" charset="-122"/>
              </a:rPr>
              <a:t>产生</a:t>
            </a:r>
            <a:r>
              <a:rPr lang="zh-CN" altLang="en-US" b="1" dirty="0" smtClean="0">
                <a:solidFill>
                  <a:srgbClr val="8B0012"/>
                </a:solidFill>
                <a:latin typeface="微软雅黑" panose="020B0503020204020204" pitchFamily="34" charset="-122"/>
                <a:ea typeface="微软雅黑" panose="020B0503020204020204" pitchFamily="34" charset="-122"/>
              </a:rPr>
              <a:t>突发事件</a:t>
            </a:r>
            <a:r>
              <a:rPr lang="zh-CN" altLang="en-US" dirty="0" smtClean="0">
                <a:solidFill>
                  <a:srgbClr val="8B0012"/>
                </a:solidFill>
                <a:latin typeface="微软雅黑" panose="020B0503020204020204" pitchFamily="34" charset="-122"/>
                <a:ea typeface="微软雅黑" panose="020B0503020204020204" pitchFamily="34" charset="-122"/>
              </a:rPr>
              <a:t>的倾向越来越明显</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290751" indent="-290751" algn="just">
              <a:lnSpc>
                <a:spcPct val="20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rPr>
              <a:t>这种新的战略环境意味着情报界仅仅进行传统的</a:t>
            </a:r>
            <a:r>
              <a:rPr lang="zh-CN" altLang="en-US" b="1" dirty="0">
                <a:solidFill>
                  <a:srgbClr val="8B0012"/>
                </a:solidFill>
                <a:latin typeface="微软雅黑" panose="020B0503020204020204" pitchFamily="34" charset="-122"/>
                <a:ea typeface="微软雅黑" panose="020B0503020204020204" pitchFamily="34" charset="-122"/>
              </a:rPr>
              <a:t>战略情报工作</a:t>
            </a:r>
            <a:r>
              <a:rPr lang="zh-CN" altLang="en-US" dirty="0">
                <a:solidFill>
                  <a:srgbClr val="8B0012"/>
                </a:solidFill>
                <a:latin typeface="微软雅黑" panose="020B0503020204020204" pitchFamily="34" charset="-122"/>
                <a:ea typeface="微软雅黑" panose="020B0503020204020204" pitchFamily="34" charset="-122"/>
              </a:rPr>
              <a:t>已经不够（在问题出现后预测其未来，为时已晚</a:t>
            </a:r>
            <a:r>
              <a:rPr lang="zh-CN" altLang="en-US" dirty="0" smtClean="0">
                <a:solidFill>
                  <a:srgbClr val="8B0012"/>
                </a:solidFill>
                <a:latin typeface="微软雅黑" panose="020B0503020204020204" pitchFamily="34" charset="-122"/>
                <a:ea typeface="微软雅黑" panose="020B0503020204020204" pitchFamily="34" charset="-122"/>
              </a:rPr>
              <a:t>）</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290751" indent="-290751" algn="just">
              <a:lnSpc>
                <a:spcPct val="20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rPr>
              <a:t>情报界应该需要</a:t>
            </a:r>
            <a:r>
              <a:rPr lang="zh-CN" altLang="en-US" b="1" dirty="0" smtClean="0">
                <a:solidFill>
                  <a:srgbClr val="8B0012"/>
                </a:solidFill>
                <a:latin typeface="微软雅黑" panose="020B0503020204020204" pitchFamily="34" charset="-122"/>
                <a:ea typeface="微软雅黑" panose="020B0503020204020204" pitchFamily="34" charset="-122"/>
              </a:rPr>
              <a:t>预见</a:t>
            </a:r>
            <a:r>
              <a:rPr lang="zh-CN" altLang="en-US" dirty="0" smtClean="0">
                <a:solidFill>
                  <a:srgbClr val="8B0012"/>
                </a:solidFill>
                <a:latin typeface="微软雅黑" panose="020B0503020204020204" pitchFamily="34" charset="-122"/>
                <a:ea typeface="微软雅黑" panose="020B0503020204020204" pitchFamily="34" charset="-122"/>
              </a:rPr>
              <a:t>（</a:t>
            </a:r>
            <a:r>
              <a:rPr lang="zh-CN" altLang="en-US" dirty="0">
                <a:solidFill>
                  <a:srgbClr val="8B0012"/>
                </a:solidFill>
                <a:latin typeface="微软雅黑" panose="020B0503020204020204" pitchFamily="34" charset="-122"/>
                <a:ea typeface="微软雅黑" panose="020B0503020204020204" pitchFamily="34" charset="-122"/>
              </a:rPr>
              <a:t>这与</a:t>
            </a:r>
            <a:r>
              <a:rPr lang="zh-CN" altLang="en-US" b="1" dirty="0">
                <a:solidFill>
                  <a:srgbClr val="8B0012"/>
                </a:solidFill>
                <a:latin typeface="微软雅黑" panose="020B0503020204020204" pitchFamily="34" charset="-122"/>
                <a:ea typeface="微软雅黑" panose="020B0503020204020204" pitchFamily="34" charset="-122"/>
              </a:rPr>
              <a:t>预测</a:t>
            </a:r>
            <a:r>
              <a:rPr lang="zh-CN" altLang="en-US" dirty="0">
                <a:solidFill>
                  <a:srgbClr val="8B0012"/>
                </a:solidFill>
                <a:latin typeface="微软雅黑" panose="020B0503020204020204" pitchFamily="34" charset="-122"/>
                <a:ea typeface="微软雅黑" panose="020B0503020204020204" pitchFamily="34" charset="-122"/>
              </a:rPr>
              <a:t>不同</a:t>
            </a:r>
            <a:r>
              <a:rPr lang="zh-CN" altLang="en-US" dirty="0" smtClean="0">
                <a:solidFill>
                  <a:srgbClr val="8B0012"/>
                </a:solidFill>
                <a:latin typeface="微软雅黑" panose="020B0503020204020204" pitchFamily="34" charset="-122"/>
                <a:ea typeface="微软雅黑" panose="020B0503020204020204" pitchFamily="34" charset="-122"/>
              </a:rPr>
              <a:t>），是在</a:t>
            </a:r>
            <a:r>
              <a:rPr lang="zh-CN" altLang="en-US" dirty="0">
                <a:solidFill>
                  <a:srgbClr val="8B0012"/>
                </a:solidFill>
                <a:latin typeface="微软雅黑" panose="020B0503020204020204" pitchFamily="34" charset="-122"/>
                <a:ea typeface="微软雅黑" panose="020B0503020204020204" pitchFamily="34" charset="-122"/>
              </a:rPr>
              <a:t>可能性出现</a:t>
            </a:r>
            <a:r>
              <a:rPr lang="zh-CN" altLang="en-US" b="1" dirty="0" smtClean="0">
                <a:solidFill>
                  <a:srgbClr val="8B0012"/>
                </a:solidFill>
                <a:latin typeface="微软雅黑" panose="020B0503020204020204" pitchFamily="34" charset="-122"/>
                <a:ea typeface="微软雅黑" panose="020B0503020204020204" pitchFamily="34" charset="-122"/>
              </a:rPr>
              <a:t>之前进行</a:t>
            </a:r>
            <a:r>
              <a:rPr lang="zh-CN" altLang="en-US" dirty="0" smtClean="0">
                <a:solidFill>
                  <a:srgbClr val="8B0012"/>
                </a:solidFill>
                <a:latin typeface="微软雅黑" panose="020B0503020204020204" pitchFamily="34" charset="-122"/>
                <a:ea typeface="微软雅黑" panose="020B0503020204020204" pitchFamily="34" charset="-122"/>
              </a:rPr>
              <a:t>想象</a:t>
            </a:r>
            <a:r>
              <a:rPr lang="zh-CN" altLang="en-US" dirty="0">
                <a:solidFill>
                  <a:srgbClr val="8B0012"/>
                </a:solidFill>
                <a:latin typeface="微软雅黑" panose="020B0503020204020204" pitchFamily="34" charset="-122"/>
                <a:ea typeface="微软雅黑" panose="020B0503020204020204" pitchFamily="34" charset="-122"/>
              </a:rPr>
              <a:t>或</a:t>
            </a:r>
            <a:r>
              <a:rPr lang="zh-CN" altLang="en-US" dirty="0" smtClean="0">
                <a:solidFill>
                  <a:srgbClr val="8B0012"/>
                </a:solidFill>
                <a:latin typeface="微软雅黑" panose="020B0503020204020204" pitchFamily="34" charset="-122"/>
                <a:ea typeface="微软雅黑" panose="020B0503020204020204" pitchFamily="34" charset="-122"/>
              </a:rPr>
              <a:t>设想</a:t>
            </a:r>
            <a:endParaRPr lang="en-US" altLang="zh-CN" dirty="0" smtClean="0">
              <a:solidFill>
                <a:srgbClr val="8B0012"/>
              </a:solidFill>
              <a:latin typeface="微软雅黑" panose="020B0503020204020204" pitchFamily="34" charset="-122"/>
              <a:ea typeface="微软雅黑" panose="020B0503020204020204" pitchFamily="34" charset="-122"/>
            </a:endParaRPr>
          </a:p>
        </p:txBody>
      </p:sp>
      <p:sp>
        <p:nvSpPr>
          <p:cNvPr id="11" name="Freeform 6"/>
          <p:cNvSpPr>
            <a:spLocks/>
          </p:cNvSpPr>
          <p:nvPr/>
        </p:nvSpPr>
        <p:spPr bwMode="auto">
          <a:xfrm>
            <a:off x="109496" y="955142"/>
            <a:ext cx="895634" cy="763918"/>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8B0012"/>
          </a:solidFill>
          <a:ln>
            <a:noFill/>
          </a:ln>
          <a:extLst/>
        </p:spPr>
        <p:txBody>
          <a:bodyPr vert="horz" wrap="square" lIns="68573" tIns="215978" rIns="68573" bIns="3428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背景</a:t>
            </a:r>
            <a:endParaRPr lang="zh-CN" altLang="en-US" sz="15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1976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2018931" cy="314078"/>
          </a:xfrm>
          <a:prstGeom prst="rect">
            <a:avLst/>
          </a:prstGeom>
          <a:noFill/>
        </p:spPr>
        <p:txBody>
          <a:bodyPr wrap="square" lIns="0" tIns="0" rIns="0" bIns="0" rtlCol="0" anchor="ctr">
            <a:spAutoFit/>
          </a:bodyPr>
          <a:lstStyle/>
          <a:p>
            <a:pPr defTabSz="649538"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预见性</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情报</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简介</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20" name="TextBox 5"/>
          <p:cNvSpPr txBox="1"/>
          <p:nvPr/>
        </p:nvSpPr>
        <p:spPr>
          <a:xfrm>
            <a:off x="987602" y="734695"/>
            <a:ext cx="7990371" cy="2079527"/>
          </a:xfrm>
          <a:prstGeom prst="rect">
            <a:avLst/>
          </a:prstGeom>
          <a:noFill/>
        </p:spPr>
        <p:txBody>
          <a:bodyPr wrap="square" lIns="68560" tIns="34280" rIns="68560" bIns="34280" rtlCol="0">
            <a:spAutoFit/>
          </a:bodyPr>
          <a:lstStyle/>
          <a:p>
            <a:pPr marL="290751" indent="-290751" algn="just">
              <a:lnSpc>
                <a:spcPct val="200000"/>
              </a:lnSpc>
              <a:buFont typeface="Wingdings" panose="05000000000000000000" pitchFamily="2" charset="2"/>
              <a:buChar char="Ø"/>
            </a:pPr>
            <a:r>
              <a:rPr lang="zh-CN" altLang="en-US" dirty="0" smtClean="0">
                <a:solidFill>
                  <a:srgbClr val="8B0012"/>
                </a:solidFill>
                <a:latin typeface="微软雅黑" panose="020B0503020204020204" pitchFamily="34" charset="-122"/>
                <a:ea typeface="微软雅黑" panose="020B0503020204020204" pitchFamily="34" charset="-122"/>
              </a:rPr>
              <a:t>预见性情报（</a:t>
            </a:r>
            <a:r>
              <a:rPr lang="en-US" altLang="zh-CN" dirty="0">
                <a:solidFill>
                  <a:srgbClr val="8B0012"/>
                </a:solidFill>
                <a:latin typeface="微软雅黑" panose="020B0503020204020204" pitchFamily="34" charset="-122"/>
                <a:ea typeface="微软雅黑" panose="020B0503020204020204" pitchFamily="34" charset="-122"/>
              </a:rPr>
              <a:t>Anticipatory Intelligence</a:t>
            </a:r>
            <a:r>
              <a:rPr lang="zh-CN" altLang="en-US" dirty="0" smtClean="0">
                <a:solidFill>
                  <a:srgbClr val="8B0012"/>
                </a:solidFill>
                <a:latin typeface="微软雅黑" panose="020B0503020204020204" pitchFamily="34" charset="-122"/>
                <a:ea typeface="微软雅黑" panose="020B0503020204020204" pitchFamily="34" charset="-122"/>
              </a:rPr>
              <a:t>）以</a:t>
            </a:r>
            <a:r>
              <a:rPr lang="zh-CN" altLang="en-US" b="1" dirty="0">
                <a:solidFill>
                  <a:srgbClr val="8B0012"/>
                </a:solidFill>
                <a:latin typeface="微软雅黑" panose="020B0503020204020204" pitchFamily="34" charset="-122"/>
                <a:ea typeface="微软雅黑" panose="020B0503020204020204" pitchFamily="34" charset="-122"/>
              </a:rPr>
              <a:t>预见</a:t>
            </a:r>
            <a:r>
              <a:rPr lang="zh-CN" altLang="en-US" dirty="0">
                <a:solidFill>
                  <a:srgbClr val="8B0012"/>
                </a:solidFill>
                <a:latin typeface="微软雅黑" panose="020B0503020204020204" pitchFamily="34" charset="-122"/>
                <a:ea typeface="微软雅黑" panose="020B0503020204020204" pitchFamily="34" charset="-122"/>
              </a:rPr>
              <a:t>（</a:t>
            </a:r>
            <a:r>
              <a:rPr lang="en-US" altLang="zh-CN" dirty="0">
                <a:solidFill>
                  <a:srgbClr val="8B0012"/>
                </a:solidFill>
                <a:latin typeface="微软雅黑" panose="020B0503020204020204" pitchFamily="34" charset="-122"/>
                <a:ea typeface="微软雅黑" panose="020B0503020204020204" pitchFamily="34" charset="-122"/>
              </a:rPr>
              <a:t>foresight</a:t>
            </a:r>
            <a:r>
              <a:rPr lang="zh-CN" altLang="en-US" dirty="0">
                <a:solidFill>
                  <a:srgbClr val="8B0012"/>
                </a:solidFill>
                <a:latin typeface="微软雅黑" panose="020B0503020204020204" pitchFamily="34" charset="-122"/>
                <a:ea typeface="微软雅黑" panose="020B0503020204020204" pitchFamily="34" charset="-122"/>
              </a:rPr>
              <a:t>，识别新出现的问题）、</a:t>
            </a:r>
            <a:r>
              <a:rPr lang="zh-CN" altLang="en-US" b="1" dirty="0">
                <a:solidFill>
                  <a:srgbClr val="8B0012"/>
                </a:solidFill>
                <a:latin typeface="微软雅黑" panose="020B0503020204020204" pitchFamily="34" charset="-122"/>
                <a:ea typeface="微软雅黑" panose="020B0503020204020204" pitchFamily="34" charset="-122"/>
              </a:rPr>
              <a:t>预测</a:t>
            </a:r>
            <a:r>
              <a:rPr lang="zh-CN" altLang="en-US" dirty="0">
                <a:solidFill>
                  <a:srgbClr val="8B0012"/>
                </a:solidFill>
                <a:latin typeface="微软雅黑" panose="020B0503020204020204" pitchFamily="34" charset="-122"/>
                <a:ea typeface="微软雅黑" panose="020B0503020204020204" pitchFamily="34" charset="-122"/>
              </a:rPr>
              <a:t>（</a:t>
            </a:r>
            <a:r>
              <a:rPr lang="en-US" altLang="zh-CN" dirty="0">
                <a:solidFill>
                  <a:srgbClr val="8B0012"/>
                </a:solidFill>
                <a:latin typeface="微软雅黑" panose="020B0503020204020204" pitchFamily="34" charset="-122"/>
                <a:ea typeface="微软雅黑" panose="020B0503020204020204" pitchFamily="34" charset="-122"/>
              </a:rPr>
              <a:t>forecasting</a:t>
            </a:r>
            <a:r>
              <a:rPr lang="zh-CN" altLang="en-US" dirty="0">
                <a:solidFill>
                  <a:srgbClr val="8B0012"/>
                </a:solidFill>
                <a:latin typeface="微软雅黑" panose="020B0503020204020204" pitchFamily="34" charset="-122"/>
                <a:ea typeface="微软雅黑" panose="020B0503020204020204" pitchFamily="34" charset="-122"/>
              </a:rPr>
              <a:t>，开发潜在的情景）、</a:t>
            </a:r>
            <a:r>
              <a:rPr lang="zh-CN" altLang="en-US" b="1" dirty="0">
                <a:solidFill>
                  <a:srgbClr val="8B0012"/>
                </a:solidFill>
                <a:latin typeface="微软雅黑" panose="020B0503020204020204" pitchFamily="34" charset="-122"/>
                <a:ea typeface="微软雅黑" panose="020B0503020204020204" pitchFamily="34" charset="-122"/>
              </a:rPr>
              <a:t>预警</a:t>
            </a:r>
            <a:r>
              <a:rPr lang="en-US" altLang="zh-CN" dirty="0">
                <a:solidFill>
                  <a:srgbClr val="8B0012"/>
                </a:solidFill>
                <a:latin typeface="微软雅黑" panose="020B0503020204020204" pitchFamily="34" charset="-122"/>
                <a:ea typeface="微软雅黑" panose="020B0503020204020204" pitchFamily="34" charset="-122"/>
              </a:rPr>
              <a:t>(Warning)</a:t>
            </a:r>
            <a:r>
              <a:rPr lang="zh-CN" altLang="en-US" dirty="0">
                <a:solidFill>
                  <a:srgbClr val="8B0012"/>
                </a:solidFill>
                <a:latin typeface="微软雅黑" panose="020B0503020204020204" pitchFamily="34" charset="-122"/>
                <a:ea typeface="微软雅黑" panose="020B0503020204020204" pitchFamily="34" charset="-122"/>
              </a:rPr>
              <a:t>的方式来展望</a:t>
            </a:r>
            <a:r>
              <a:rPr lang="zh-CN" altLang="en-US" dirty="0" smtClean="0">
                <a:solidFill>
                  <a:srgbClr val="8B0012"/>
                </a:solidFill>
                <a:latin typeface="微软雅黑" panose="020B0503020204020204" pitchFamily="34" charset="-122"/>
                <a:ea typeface="微软雅黑" panose="020B0503020204020204" pitchFamily="34" charset="-122"/>
              </a:rPr>
              <a:t>未来。</a:t>
            </a:r>
            <a:endParaRPr lang="en-US" altLang="zh-CN" dirty="0" smtClean="0">
              <a:solidFill>
                <a:srgbClr val="8B0012"/>
              </a:solidFill>
              <a:latin typeface="微软雅黑" panose="020B0503020204020204" pitchFamily="34" charset="-122"/>
              <a:ea typeface="微软雅黑" panose="020B0503020204020204" pitchFamily="34" charset="-122"/>
            </a:endParaRPr>
          </a:p>
          <a:p>
            <a:pPr marL="290751" indent="-290751" algn="just">
              <a:lnSpc>
                <a:spcPct val="20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rPr>
              <a:t>情报感知目标是：对“未知”问题进行感知探索，“</a:t>
            </a:r>
            <a:r>
              <a:rPr lang="zh-CN" altLang="en-US" b="1" dirty="0">
                <a:solidFill>
                  <a:srgbClr val="8B0012"/>
                </a:solidFill>
                <a:latin typeface="微软雅黑" panose="020B0503020204020204" pitchFamily="34" charset="-122"/>
                <a:ea typeface="微软雅黑" panose="020B0503020204020204" pitchFamily="34" charset="-122"/>
              </a:rPr>
              <a:t>早醒远眺</a:t>
            </a:r>
            <a:r>
              <a:rPr lang="zh-CN" altLang="en-US" dirty="0">
                <a:solidFill>
                  <a:srgbClr val="8B0012"/>
                </a:solidFill>
                <a:latin typeface="微软雅黑" panose="020B0503020204020204" pitchFamily="34" charset="-122"/>
                <a:ea typeface="微软雅黑" panose="020B0503020204020204" pitchFamily="34" charset="-122"/>
              </a:rPr>
              <a:t>”，对不确定的未来揭示预警，从而</a:t>
            </a:r>
            <a:r>
              <a:rPr lang="zh-CN" altLang="en-US" b="1" dirty="0">
                <a:solidFill>
                  <a:srgbClr val="8B0012"/>
                </a:solidFill>
                <a:latin typeface="微软雅黑" panose="020B0503020204020204" pitchFamily="34" charset="-122"/>
                <a:ea typeface="微软雅黑" panose="020B0503020204020204" pitchFamily="34" charset="-122"/>
              </a:rPr>
              <a:t>减少意外</a:t>
            </a:r>
            <a:r>
              <a:rPr lang="zh-CN" altLang="en-US" dirty="0">
                <a:solidFill>
                  <a:srgbClr val="8B0012"/>
                </a:solidFill>
                <a:latin typeface="微软雅黑" panose="020B0503020204020204" pitchFamily="34" charset="-122"/>
                <a:ea typeface="微软雅黑" panose="020B0503020204020204" pitchFamily="34" charset="-122"/>
              </a:rPr>
              <a:t>和</a:t>
            </a:r>
            <a:r>
              <a:rPr lang="zh-CN" altLang="en-US" b="1" dirty="0">
                <a:solidFill>
                  <a:srgbClr val="8B0012"/>
                </a:solidFill>
                <a:latin typeface="微软雅黑" panose="020B0503020204020204" pitchFamily="34" charset="-122"/>
                <a:ea typeface="微软雅黑" panose="020B0503020204020204" pitchFamily="34" charset="-122"/>
              </a:rPr>
              <a:t>不确定性</a:t>
            </a:r>
            <a:r>
              <a:rPr lang="zh-CN" altLang="en-US" dirty="0" smtClean="0">
                <a:solidFill>
                  <a:srgbClr val="8B0012"/>
                </a:solidFill>
                <a:latin typeface="微软雅黑" panose="020B0503020204020204" pitchFamily="34" charset="-122"/>
                <a:ea typeface="微软雅黑" panose="020B0503020204020204" pitchFamily="34" charset="-122"/>
              </a:rPr>
              <a:t>。</a:t>
            </a:r>
            <a:endParaRPr lang="en-US" altLang="zh-CN" dirty="0" smtClean="0">
              <a:solidFill>
                <a:srgbClr val="8B0012"/>
              </a:solidFill>
              <a:latin typeface="微软雅黑" panose="020B0503020204020204" pitchFamily="34" charset="-122"/>
              <a:ea typeface="微软雅黑" panose="020B0503020204020204" pitchFamily="34" charset="-122"/>
            </a:endParaRPr>
          </a:p>
        </p:txBody>
      </p:sp>
      <p:sp>
        <p:nvSpPr>
          <p:cNvPr id="11" name="Freeform 6"/>
          <p:cNvSpPr>
            <a:spLocks/>
          </p:cNvSpPr>
          <p:nvPr/>
        </p:nvSpPr>
        <p:spPr bwMode="auto">
          <a:xfrm>
            <a:off x="109496" y="955142"/>
            <a:ext cx="895634" cy="763918"/>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8B0012"/>
          </a:solidFill>
          <a:ln>
            <a:noFill/>
          </a:ln>
          <a:extLst/>
        </p:spPr>
        <p:txBody>
          <a:bodyPr vert="horz" wrap="square" lIns="68573" tIns="215978" rIns="68573" bIns="34287" numCol="1" anchor="t" anchorCtr="0" compatLnSpc="1">
            <a:prstTxWarp prst="textNoShape">
              <a:avLst/>
            </a:prstTxWarp>
          </a:bodyPr>
          <a:lstStyle/>
          <a:p>
            <a:pPr algn="ctr"/>
            <a:r>
              <a:rPr lang="zh-CN" altLang="en-US" sz="1500" dirty="0">
                <a:solidFill>
                  <a:schemeClr val="bg1"/>
                </a:solidFill>
                <a:latin typeface="微软雅黑" pitchFamily="34" charset="-122"/>
                <a:ea typeface="微软雅黑" pitchFamily="34" charset="-122"/>
              </a:rPr>
              <a:t>背景</a:t>
            </a:r>
            <a:endParaRPr lang="zh-CN" altLang="en-US" sz="1500" dirty="0">
              <a:solidFill>
                <a:schemeClr val="bg1"/>
              </a:solidFill>
              <a:latin typeface="微软雅黑" pitchFamily="34" charset="-122"/>
              <a:ea typeface="微软雅黑" pitchFamily="34" charset="-122"/>
            </a:endParaRPr>
          </a:p>
        </p:txBody>
      </p:sp>
      <p:sp>
        <p:nvSpPr>
          <p:cNvPr id="2" name="矩形 1"/>
          <p:cNvSpPr/>
          <p:nvPr/>
        </p:nvSpPr>
        <p:spPr>
          <a:xfrm>
            <a:off x="182941" y="2814222"/>
            <a:ext cx="8795030" cy="1601795"/>
          </a:xfrm>
          <a:prstGeom prst="rect">
            <a:avLst/>
          </a:prstGeom>
        </p:spPr>
        <p:txBody>
          <a:bodyPr wrap="square" lIns="93040" tIns="46520" rIns="93040" bIns="46520">
            <a:spAutoFit/>
          </a:bodyPr>
          <a:lstStyle/>
          <a:p>
            <a:pPr marL="290751" indent="-290751" algn="just">
              <a:lnSpc>
                <a:spcPct val="200000"/>
              </a:lnSpc>
              <a:buFont typeface="Wingdings" panose="05000000000000000000" pitchFamily="2" charset="2"/>
              <a:buChar char="Ø"/>
            </a:pPr>
            <a:r>
              <a:rPr lang="zh-CN" altLang="en-US" dirty="0">
                <a:solidFill>
                  <a:srgbClr val="8B0012"/>
                </a:solidFill>
                <a:latin typeface="微软雅黑" panose="020B0503020204020204" pitchFamily="34" charset="-122"/>
                <a:ea typeface="微软雅黑" panose="020B0503020204020204" pitchFamily="34" charset="-122"/>
              </a:rPr>
              <a:t>为解决情报早发现，早识别的问题，探索美国情报机构开展</a:t>
            </a:r>
            <a:r>
              <a:rPr lang="zh-CN" altLang="en-US" b="1" dirty="0">
                <a:solidFill>
                  <a:srgbClr val="8B0012"/>
                </a:solidFill>
                <a:latin typeface="微软雅黑" panose="020B0503020204020204" pitchFamily="34" charset="-122"/>
                <a:ea typeface="微软雅黑" panose="020B0503020204020204" pitchFamily="34" charset="-122"/>
              </a:rPr>
              <a:t>预见性科技情报工作</a:t>
            </a:r>
            <a:r>
              <a:rPr lang="zh-CN" altLang="en-US" dirty="0">
                <a:solidFill>
                  <a:srgbClr val="8B0012"/>
                </a:solidFill>
                <a:latin typeface="微软雅黑" panose="020B0503020204020204" pitchFamily="34" charset="-122"/>
                <a:ea typeface="微软雅黑" panose="020B0503020204020204" pitchFamily="34" charset="-122"/>
              </a:rPr>
              <a:t>的实践，以美国情报高级研究计划局（</a:t>
            </a:r>
            <a:r>
              <a:rPr lang="en-US" altLang="zh-CN" dirty="0">
                <a:solidFill>
                  <a:srgbClr val="8B0012"/>
                </a:solidFill>
                <a:latin typeface="微软雅黑" panose="020B0503020204020204" pitchFamily="34" charset="-122"/>
                <a:ea typeface="微软雅黑" panose="020B0503020204020204" pitchFamily="34" charset="-122"/>
              </a:rPr>
              <a:t>IARPA</a:t>
            </a:r>
            <a:r>
              <a:rPr lang="zh-CN" altLang="en-US" dirty="0">
                <a:solidFill>
                  <a:srgbClr val="8B0012"/>
                </a:solidFill>
                <a:latin typeface="微软雅黑" panose="020B0503020204020204" pitchFamily="34" charset="-122"/>
                <a:ea typeface="微软雅黑" panose="020B0503020204020204" pitchFamily="34" charset="-122"/>
              </a:rPr>
              <a:t>）组织的</a:t>
            </a:r>
            <a:r>
              <a:rPr lang="en-US" altLang="zh-CN" dirty="0">
                <a:solidFill>
                  <a:srgbClr val="8B0012"/>
                </a:solidFill>
                <a:latin typeface="微软雅黑" panose="020B0503020204020204" pitchFamily="34" charset="-122"/>
                <a:ea typeface="微软雅黑" panose="020B0503020204020204" pitchFamily="34" charset="-122"/>
              </a:rPr>
              <a:t>4</a:t>
            </a:r>
            <a:r>
              <a:rPr lang="zh-CN" altLang="en-US" dirty="0">
                <a:solidFill>
                  <a:srgbClr val="8B0012"/>
                </a:solidFill>
                <a:latin typeface="微软雅黑" panose="020B0503020204020204" pitchFamily="34" charset="-122"/>
                <a:ea typeface="微软雅黑" panose="020B0503020204020204" pitchFamily="34" charset="-122"/>
              </a:rPr>
              <a:t>个项目为例，结合具体的任务场景，分析</a:t>
            </a:r>
            <a:r>
              <a:rPr lang="zh-CN" altLang="en-US" b="1" dirty="0">
                <a:solidFill>
                  <a:srgbClr val="8B0012"/>
                </a:solidFill>
                <a:latin typeface="微软雅黑" panose="020B0503020204020204" pitchFamily="34" charset="-122"/>
                <a:ea typeface="微软雅黑" panose="020B0503020204020204" pitchFamily="34" charset="-122"/>
              </a:rPr>
              <a:t>预见性科技情报项目</a:t>
            </a:r>
            <a:r>
              <a:rPr lang="zh-CN" altLang="en-US" dirty="0">
                <a:solidFill>
                  <a:srgbClr val="8B0012"/>
                </a:solidFill>
                <a:latin typeface="微软雅黑" panose="020B0503020204020204" pitchFamily="34" charset="-122"/>
                <a:ea typeface="微软雅黑" panose="020B0503020204020204" pitchFamily="34" charset="-122"/>
              </a:rPr>
              <a:t>的实施情况、总结项目的特点和影响力，为国内情报机构提供参考和借鉴。</a:t>
            </a:r>
            <a:endParaRPr lang="en-US" altLang="zh-CN" dirty="0">
              <a:solidFill>
                <a:srgbClr val="8B001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1869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 y="1763446"/>
            <a:ext cx="9151690" cy="1838509"/>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82940" y="1915200"/>
            <a:ext cx="1527485" cy="1317889"/>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49538" fontAlgn="base">
              <a:spcBef>
                <a:spcPct val="0"/>
              </a:spcBef>
              <a:spcAft>
                <a:spcPct val="0"/>
              </a:spcAft>
              <a:defRPr/>
            </a:pPr>
            <a:r>
              <a:rPr lang="en-US" altLang="zh-CN" sz="6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6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1710425" y="2348040"/>
            <a:ext cx="7323784" cy="6281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49538" fontAlgn="base">
              <a:spcBef>
                <a:spcPct val="0"/>
              </a:spcBef>
              <a:spcAft>
                <a:spcPct val="0"/>
              </a:spcAft>
            </a:pP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预见性科技情报项目的组织</a:t>
            </a:r>
            <a:r>
              <a:rPr lang="zh-CN" altLang="en-US" sz="4100" dirty="0">
                <a:solidFill>
                  <a:schemeClr val="bg1"/>
                </a:solidFill>
                <a:latin typeface="Arial" panose="020B0604020202020204" pitchFamily="34" charset="0"/>
                <a:ea typeface="微软雅黑" panose="020B0503020204020204" pitchFamily="34" charset="-122"/>
                <a:sym typeface="Arial" panose="020B0604020202020204" pitchFamily="34" charset="0"/>
              </a:rPr>
              <a:t>实施</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2400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994007" cy="314078"/>
          </a:xfrm>
          <a:prstGeom prst="rect">
            <a:avLst/>
          </a:prstGeom>
          <a:noFill/>
        </p:spPr>
        <p:txBody>
          <a:bodyPr wrap="square" lIns="0" tIns="0" rIns="0" bIns="0" rtlCol="0" anchor="ctr">
            <a:spAutoFit/>
          </a:bodyPr>
          <a:lstStyle/>
          <a:p>
            <a:pPr defTabSz="649538"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IARPA</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的预见性科技情报</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项目</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054" y="1061886"/>
            <a:ext cx="6364136" cy="380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289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5311" y="321612"/>
            <a:ext cx="2970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4" name="矩形 33"/>
          <p:cNvSpPr/>
          <p:nvPr/>
        </p:nvSpPr>
        <p:spPr>
          <a:xfrm>
            <a:off x="370610" y="321595"/>
            <a:ext cx="122463" cy="5040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77993" y="323480"/>
            <a:ext cx="3994007" cy="314078"/>
          </a:xfrm>
          <a:prstGeom prst="rect">
            <a:avLst/>
          </a:prstGeom>
          <a:noFill/>
        </p:spPr>
        <p:txBody>
          <a:bodyPr wrap="square" lIns="0" tIns="0" rIns="0" bIns="0" rtlCol="0" anchor="ctr">
            <a:spAutoFit/>
          </a:bodyPr>
          <a:lstStyle/>
          <a:p>
            <a:pPr defTabSz="649538" fontAlgn="base">
              <a:spcBef>
                <a:spcPct val="0"/>
              </a:spcBef>
              <a:spcAft>
                <a:spcPct val="0"/>
              </a:spcAft>
            </a:pPr>
            <a:r>
              <a:rPr lang="en-US" altLang="zh-CN" sz="2000" b="1" dirty="0">
                <a:solidFill>
                  <a:prstClr val="black">
                    <a:lumMod val="65000"/>
                    <a:lumOff val="35000"/>
                  </a:prstClr>
                </a:solidFill>
                <a:ea typeface="微软雅黑" panose="020B0503020204020204" pitchFamily="34" charset="-122"/>
                <a:sym typeface="Arial" panose="020B0604020202020204" pitchFamily="34" charset="0"/>
              </a:rPr>
              <a:t>IARPA</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的预见性科技情报</a:t>
            </a: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项目</a:t>
            </a:r>
            <a:endParaRPr lang="zh-CN" altLang="en-US" sz="2500" b="1" dirty="0">
              <a:solidFill>
                <a:prstClr val="black">
                  <a:lumMod val="65000"/>
                  <a:lumOff val="35000"/>
                </a:prstClr>
              </a:solidFill>
              <a:ea typeface="微软雅黑" panose="020B0503020204020204" pitchFamily="34" charset="-122"/>
              <a:sym typeface="Arial" panose="020B0604020202020204" pitchFamily="34" charset="0"/>
            </a:endParaRPr>
          </a:p>
        </p:txBody>
      </p:sp>
      <p:sp>
        <p:nvSpPr>
          <p:cNvPr id="39" name="矩形 38"/>
          <p:cNvSpPr/>
          <p:nvPr/>
        </p:nvSpPr>
        <p:spPr>
          <a:xfrm>
            <a:off x="8995501" y="321595"/>
            <a:ext cx="148500" cy="50405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defTabSz="685095"/>
            <a:endParaRPr lang="zh-CN" altLang="en-US" sz="1700" dirty="0">
              <a:solidFill>
                <a:srgbClr val="4E639C"/>
              </a:solidFill>
              <a:ea typeface="微软雅黑" panose="020B0503020204020204" pitchFamily="34" charset="-122"/>
            </a:endParaRPr>
          </a:p>
        </p:txBody>
      </p:sp>
      <p:pic>
        <p:nvPicPr>
          <p:cNvPr id="71" name="图片 70"/>
          <p:cNvPicPr>
            <a:picLocks noChangeAspect="1"/>
          </p:cNvPicPr>
          <p:nvPr/>
        </p:nvPicPr>
        <p:blipFill rotWithShape="1">
          <a:blip r:embed="rId3" cstate="print">
            <a:extLst>
              <a:ext uri="{28A0092B-C50C-407E-A947-70E740481C1C}">
                <a14:useLocalDpi xmlns:a14="http://schemas.microsoft.com/office/drawing/2010/main" val="0"/>
              </a:ext>
            </a:extLst>
          </a:blip>
          <a:srcRect l="-1" r="69696"/>
          <a:stretch/>
        </p:blipFill>
        <p:spPr>
          <a:xfrm>
            <a:off x="8449002" y="327020"/>
            <a:ext cx="529729" cy="493208"/>
          </a:xfrm>
          <a:prstGeom prst="rect">
            <a:avLst/>
          </a:prstGeom>
        </p:spPr>
      </p:pic>
      <p:sp>
        <p:nvSpPr>
          <p:cNvPr id="13" name="Freeform 12"/>
          <p:cNvSpPr>
            <a:spLocks noEditPoints="1"/>
          </p:cNvSpPr>
          <p:nvPr/>
        </p:nvSpPr>
        <p:spPr bwMode="auto">
          <a:xfrm>
            <a:off x="4928339" y="3856447"/>
            <a:ext cx="364113" cy="363569"/>
          </a:xfrm>
          <a:custGeom>
            <a:avLst/>
            <a:gdLst>
              <a:gd name="T0" fmla="*/ 192 w 283"/>
              <a:gd name="T1" fmla="*/ 43 h 283"/>
              <a:gd name="T2" fmla="*/ 181 w 283"/>
              <a:gd name="T3" fmla="*/ 33 h 283"/>
              <a:gd name="T4" fmla="*/ 257 w 283"/>
              <a:gd name="T5" fmla="*/ 136 h 283"/>
              <a:gd name="T6" fmla="*/ 283 w 283"/>
              <a:gd name="T7" fmla="*/ 136 h 283"/>
              <a:gd name="T8" fmla="*/ 240 w 283"/>
              <a:gd name="T9" fmla="*/ 179 h 283"/>
              <a:gd name="T10" fmla="*/ 196 w 283"/>
              <a:gd name="T11" fmla="*/ 136 h 283"/>
              <a:gd name="T12" fmla="*/ 221 w 283"/>
              <a:gd name="T13" fmla="*/ 136 h 283"/>
              <a:gd name="T14" fmla="*/ 169 w 283"/>
              <a:gd name="T15" fmla="*/ 66 h 283"/>
              <a:gd name="T16" fmla="*/ 192 w 283"/>
              <a:gd name="T17" fmla="*/ 43 h 283"/>
              <a:gd name="T18" fmla="*/ 192 w 283"/>
              <a:gd name="T19" fmla="*/ 43 h 283"/>
              <a:gd name="T20" fmla="*/ 217 w 283"/>
              <a:gd name="T21" fmla="*/ 169 h 283"/>
              <a:gd name="T22" fmla="*/ 217 w 283"/>
              <a:gd name="T23" fmla="*/ 169 h 283"/>
              <a:gd name="T24" fmla="*/ 147 w 283"/>
              <a:gd name="T25" fmla="*/ 221 h 283"/>
              <a:gd name="T26" fmla="*/ 147 w 283"/>
              <a:gd name="T27" fmla="*/ 196 h 283"/>
              <a:gd name="T28" fmla="*/ 104 w 283"/>
              <a:gd name="T29" fmla="*/ 240 h 283"/>
              <a:gd name="T30" fmla="*/ 147 w 283"/>
              <a:gd name="T31" fmla="*/ 283 h 283"/>
              <a:gd name="T32" fmla="*/ 147 w 283"/>
              <a:gd name="T33" fmla="*/ 257 h 283"/>
              <a:gd name="T34" fmla="*/ 251 w 283"/>
              <a:gd name="T35" fmla="*/ 181 h 283"/>
              <a:gd name="T36" fmla="*/ 240 w 283"/>
              <a:gd name="T37" fmla="*/ 192 h 283"/>
              <a:gd name="T38" fmla="*/ 217 w 283"/>
              <a:gd name="T39" fmla="*/ 169 h 283"/>
              <a:gd name="T40" fmla="*/ 217 w 283"/>
              <a:gd name="T41" fmla="*/ 169 h 283"/>
              <a:gd name="T42" fmla="*/ 114 w 283"/>
              <a:gd name="T43" fmla="*/ 217 h 283"/>
              <a:gd name="T44" fmla="*/ 114 w 283"/>
              <a:gd name="T45" fmla="*/ 217 h 283"/>
              <a:gd name="T46" fmla="*/ 91 w 283"/>
              <a:gd name="T47" fmla="*/ 240 h 283"/>
              <a:gd name="T48" fmla="*/ 102 w 283"/>
              <a:gd name="T49" fmla="*/ 250 h 283"/>
              <a:gd name="T50" fmla="*/ 26 w 283"/>
              <a:gd name="T51" fmla="*/ 147 h 283"/>
              <a:gd name="T52" fmla="*/ 0 w 283"/>
              <a:gd name="T53" fmla="*/ 147 h 283"/>
              <a:gd name="T54" fmla="*/ 43 w 283"/>
              <a:gd name="T55" fmla="*/ 104 h 283"/>
              <a:gd name="T56" fmla="*/ 87 w 283"/>
              <a:gd name="T57" fmla="*/ 147 h 283"/>
              <a:gd name="T58" fmla="*/ 62 w 283"/>
              <a:gd name="T59" fmla="*/ 147 h 283"/>
              <a:gd name="T60" fmla="*/ 114 w 283"/>
              <a:gd name="T61" fmla="*/ 217 h 283"/>
              <a:gd name="T62" fmla="*/ 114 w 283"/>
              <a:gd name="T63" fmla="*/ 217 h 283"/>
              <a:gd name="T64" fmla="*/ 66 w 283"/>
              <a:gd name="T65" fmla="*/ 114 h 283"/>
              <a:gd name="T66" fmla="*/ 66 w 283"/>
              <a:gd name="T67" fmla="*/ 114 h 283"/>
              <a:gd name="T68" fmla="*/ 136 w 283"/>
              <a:gd name="T69" fmla="*/ 62 h 283"/>
              <a:gd name="T70" fmla="*/ 136 w 283"/>
              <a:gd name="T71" fmla="*/ 87 h 283"/>
              <a:gd name="T72" fmla="*/ 179 w 283"/>
              <a:gd name="T73" fmla="*/ 43 h 283"/>
              <a:gd name="T74" fmla="*/ 136 w 283"/>
              <a:gd name="T75" fmla="*/ 0 h 283"/>
              <a:gd name="T76" fmla="*/ 136 w 283"/>
              <a:gd name="T77" fmla="*/ 26 h 283"/>
              <a:gd name="T78" fmla="*/ 33 w 283"/>
              <a:gd name="T79" fmla="*/ 102 h 283"/>
              <a:gd name="T80" fmla="*/ 43 w 283"/>
              <a:gd name="T81" fmla="*/ 91 h 283"/>
              <a:gd name="T82" fmla="*/ 66 w 283"/>
              <a:gd name="T83" fmla="*/ 114 h 283"/>
              <a:gd name="T84" fmla="*/ 66 w 283"/>
              <a:gd name="T85" fmla="*/ 114 h 283"/>
              <a:gd name="T86" fmla="*/ 88 w 283"/>
              <a:gd name="T87" fmla="*/ 141 h 283"/>
              <a:gd name="T88" fmla="*/ 88 w 283"/>
              <a:gd name="T89" fmla="*/ 141 h 283"/>
              <a:gd name="T90" fmla="*/ 142 w 283"/>
              <a:gd name="T91" fmla="*/ 195 h 283"/>
              <a:gd name="T92" fmla="*/ 195 w 283"/>
              <a:gd name="T93" fmla="*/ 141 h 283"/>
              <a:gd name="T94" fmla="*/ 142 w 283"/>
              <a:gd name="T95" fmla="*/ 88 h 283"/>
              <a:gd name="T96" fmla="*/ 88 w 283"/>
              <a:gd name="T97" fmla="*/ 141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3" h="283">
                <a:moveTo>
                  <a:pt x="192" y="43"/>
                </a:moveTo>
                <a:cubicBezTo>
                  <a:pt x="181" y="33"/>
                  <a:pt x="181" y="33"/>
                  <a:pt x="181" y="33"/>
                </a:cubicBezTo>
                <a:cubicBezTo>
                  <a:pt x="224" y="48"/>
                  <a:pt x="255" y="88"/>
                  <a:pt x="257" y="136"/>
                </a:cubicBezTo>
                <a:cubicBezTo>
                  <a:pt x="283" y="136"/>
                  <a:pt x="283" y="136"/>
                  <a:pt x="283" y="136"/>
                </a:cubicBezTo>
                <a:cubicBezTo>
                  <a:pt x="240" y="179"/>
                  <a:pt x="240" y="179"/>
                  <a:pt x="240" y="179"/>
                </a:cubicBezTo>
                <a:cubicBezTo>
                  <a:pt x="196" y="136"/>
                  <a:pt x="196" y="136"/>
                  <a:pt x="196" y="136"/>
                </a:cubicBezTo>
                <a:cubicBezTo>
                  <a:pt x="221" y="136"/>
                  <a:pt x="221" y="136"/>
                  <a:pt x="221" y="136"/>
                </a:cubicBezTo>
                <a:cubicBezTo>
                  <a:pt x="219" y="104"/>
                  <a:pt x="198" y="77"/>
                  <a:pt x="169" y="66"/>
                </a:cubicBezTo>
                <a:cubicBezTo>
                  <a:pt x="192" y="43"/>
                  <a:pt x="192" y="43"/>
                  <a:pt x="192" y="43"/>
                </a:cubicBezTo>
                <a:cubicBezTo>
                  <a:pt x="192" y="43"/>
                  <a:pt x="192" y="43"/>
                  <a:pt x="192" y="43"/>
                </a:cubicBezTo>
                <a:close/>
                <a:moveTo>
                  <a:pt x="217" y="169"/>
                </a:moveTo>
                <a:cubicBezTo>
                  <a:pt x="217" y="169"/>
                  <a:pt x="217" y="169"/>
                  <a:pt x="217" y="169"/>
                </a:cubicBezTo>
                <a:cubicBezTo>
                  <a:pt x="206" y="198"/>
                  <a:pt x="179" y="219"/>
                  <a:pt x="147" y="221"/>
                </a:cubicBezTo>
                <a:cubicBezTo>
                  <a:pt x="147" y="196"/>
                  <a:pt x="147" y="196"/>
                  <a:pt x="147" y="196"/>
                </a:cubicBezTo>
                <a:cubicBezTo>
                  <a:pt x="104" y="240"/>
                  <a:pt x="104" y="240"/>
                  <a:pt x="104" y="240"/>
                </a:cubicBezTo>
                <a:cubicBezTo>
                  <a:pt x="147" y="283"/>
                  <a:pt x="147" y="283"/>
                  <a:pt x="147" y="283"/>
                </a:cubicBezTo>
                <a:cubicBezTo>
                  <a:pt x="147" y="257"/>
                  <a:pt x="147" y="257"/>
                  <a:pt x="147" y="257"/>
                </a:cubicBezTo>
                <a:cubicBezTo>
                  <a:pt x="195" y="255"/>
                  <a:pt x="235" y="224"/>
                  <a:pt x="251" y="181"/>
                </a:cubicBezTo>
                <a:cubicBezTo>
                  <a:pt x="240" y="192"/>
                  <a:pt x="240" y="192"/>
                  <a:pt x="240" y="192"/>
                </a:cubicBezTo>
                <a:cubicBezTo>
                  <a:pt x="217" y="169"/>
                  <a:pt x="217" y="169"/>
                  <a:pt x="217" y="169"/>
                </a:cubicBezTo>
                <a:cubicBezTo>
                  <a:pt x="217" y="169"/>
                  <a:pt x="217" y="169"/>
                  <a:pt x="217" y="169"/>
                </a:cubicBezTo>
                <a:close/>
                <a:moveTo>
                  <a:pt x="114" y="217"/>
                </a:moveTo>
                <a:cubicBezTo>
                  <a:pt x="114" y="217"/>
                  <a:pt x="114" y="217"/>
                  <a:pt x="114" y="217"/>
                </a:cubicBezTo>
                <a:cubicBezTo>
                  <a:pt x="91" y="240"/>
                  <a:pt x="91" y="240"/>
                  <a:pt x="91" y="240"/>
                </a:cubicBezTo>
                <a:cubicBezTo>
                  <a:pt x="102" y="250"/>
                  <a:pt x="102" y="250"/>
                  <a:pt x="102" y="250"/>
                </a:cubicBezTo>
                <a:cubicBezTo>
                  <a:pt x="59" y="235"/>
                  <a:pt x="28" y="195"/>
                  <a:pt x="26" y="147"/>
                </a:cubicBezTo>
                <a:cubicBezTo>
                  <a:pt x="0" y="147"/>
                  <a:pt x="0" y="147"/>
                  <a:pt x="0" y="147"/>
                </a:cubicBezTo>
                <a:cubicBezTo>
                  <a:pt x="43" y="104"/>
                  <a:pt x="43" y="104"/>
                  <a:pt x="43" y="104"/>
                </a:cubicBezTo>
                <a:cubicBezTo>
                  <a:pt x="87" y="147"/>
                  <a:pt x="87" y="147"/>
                  <a:pt x="87" y="147"/>
                </a:cubicBezTo>
                <a:cubicBezTo>
                  <a:pt x="62" y="147"/>
                  <a:pt x="62" y="147"/>
                  <a:pt x="62" y="147"/>
                </a:cubicBezTo>
                <a:cubicBezTo>
                  <a:pt x="64" y="179"/>
                  <a:pt x="85" y="206"/>
                  <a:pt x="114" y="217"/>
                </a:cubicBezTo>
                <a:cubicBezTo>
                  <a:pt x="114" y="217"/>
                  <a:pt x="114" y="217"/>
                  <a:pt x="114" y="217"/>
                </a:cubicBezTo>
                <a:close/>
                <a:moveTo>
                  <a:pt x="66" y="114"/>
                </a:moveTo>
                <a:cubicBezTo>
                  <a:pt x="66" y="114"/>
                  <a:pt x="66" y="114"/>
                  <a:pt x="66" y="114"/>
                </a:cubicBezTo>
                <a:cubicBezTo>
                  <a:pt x="77" y="85"/>
                  <a:pt x="104" y="64"/>
                  <a:pt x="136" y="62"/>
                </a:cubicBezTo>
                <a:cubicBezTo>
                  <a:pt x="136" y="87"/>
                  <a:pt x="136" y="87"/>
                  <a:pt x="136" y="87"/>
                </a:cubicBezTo>
                <a:cubicBezTo>
                  <a:pt x="179" y="43"/>
                  <a:pt x="179" y="43"/>
                  <a:pt x="179" y="43"/>
                </a:cubicBezTo>
                <a:cubicBezTo>
                  <a:pt x="136" y="0"/>
                  <a:pt x="136" y="0"/>
                  <a:pt x="136" y="0"/>
                </a:cubicBezTo>
                <a:cubicBezTo>
                  <a:pt x="136" y="26"/>
                  <a:pt x="136" y="26"/>
                  <a:pt x="136" y="26"/>
                </a:cubicBezTo>
                <a:cubicBezTo>
                  <a:pt x="88" y="28"/>
                  <a:pt x="48" y="59"/>
                  <a:pt x="33" y="102"/>
                </a:cubicBezTo>
                <a:cubicBezTo>
                  <a:pt x="43" y="91"/>
                  <a:pt x="43" y="91"/>
                  <a:pt x="43" y="91"/>
                </a:cubicBezTo>
                <a:cubicBezTo>
                  <a:pt x="66" y="114"/>
                  <a:pt x="66" y="114"/>
                  <a:pt x="66" y="114"/>
                </a:cubicBezTo>
                <a:cubicBezTo>
                  <a:pt x="66" y="114"/>
                  <a:pt x="66" y="114"/>
                  <a:pt x="66" y="114"/>
                </a:cubicBezTo>
                <a:close/>
                <a:moveTo>
                  <a:pt x="88" y="141"/>
                </a:moveTo>
                <a:cubicBezTo>
                  <a:pt x="88" y="141"/>
                  <a:pt x="88" y="141"/>
                  <a:pt x="88" y="141"/>
                </a:cubicBezTo>
                <a:cubicBezTo>
                  <a:pt x="88" y="171"/>
                  <a:pt x="112" y="195"/>
                  <a:pt x="142" y="195"/>
                </a:cubicBezTo>
                <a:cubicBezTo>
                  <a:pt x="171" y="195"/>
                  <a:pt x="195" y="171"/>
                  <a:pt x="195" y="141"/>
                </a:cubicBezTo>
                <a:cubicBezTo>
                  <a:pt x="195" y="112"/>
                  <a:pt x="171" y="88"/>
                  <a:pt x="142" y="88"/>
                </a:cubicBezTo>
                <a:cubicBezTo>
                  <a:pt x="112" y="88"/>
                  <a:pt x="88" y="112"/>
                  <a:pt x="88" y="141"/>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sp>
        <p:nvSpPr>
          <p:cNvPr id="14" name="Freeform 13"/>
          <p:cNvSpPr>
            <a:spLocks noEditPoints="1"/>
          </p:cNvSpPr>
          <p:nvPr/>
        </p:nvSpPr>
        <p:spPr bwMode="auto">
          <a:xfrm>
            <a:off x="545504" y="2614258"/>
            <a:ext cx="351665" cy="351665"/>
          </a:xfrm>
          <a:custGeom>
            <a:avLst/>
            <a:gdLst>
              <a:gd name="T0" fmla="*/ 99 w 285"/>
              <a:gd name="T1" fmla="*/ 198 h 285"/>
              <a:gd name="T2" fmla="*/ 63 w 285"/>
              <a:gd name="T3" fmla="*/ 261 h 285"/>
              <a:gd name="T4" fmla="*/ 0 w 285"/>
              <a:gd name="T5" fmla="*/ 142 h 285"/>
              <a:gd name="T6" fmla="*/ 133 w 285"/>
              <a:gd name="T7" fmla="*/ 0 h 285"/>
              <a:gd name="T8" fmla="*/ 133 w 285"/>
              <a:gd name="T9" fmla="*/ 71 h 285"/>
              <a:gd name="T10" fmla="*/ 71 w 285"/>
              <a:gd name="T11" fmla="*/ 142 h 285"/>
              <a:gd name="T12" fmla="*/ 99 w 285"/>
              <a:gd name="T13" fmla="*/ 198 h 285"/>
              <a:gd name="T14" fmla="*/ 99 w 285"/>
              <a:gd name="T15" fmla="*/ 198 h 285"/>
              <a:gd name="T16" fmla="*/ 199 w 285"/>
              <a:gd name="T17" fmla="*/ 99 h 285"/>
              <a:gd name="T18" fmla="*/ 199 w 285"/>
              <a:gd name="T19" fmla="*/ 99 h 285"/>
              <a:gd name="T20" fmla="*/ 261 w 285"/>
              <a:gd name="T21" fmla="*/ 63 h 285"/>
              <a:gd name="T22" fmla="*/ 151 w 285"/>
              <a:gd name="T23" fmla="*/ 0 h 285"/>
              <a:gd name="T24" fmla="*/ 151 w 285"/>
              <a:gd name="T25" fmla="*/ 71 h 285"/>
              <a:gd name="T26" fmla="*/ 199 w 285"/>
              <a:gd name="T27" fmla="*/ 99 h 285"/>
              <a:gd name="T28" fmla="*/ 270 w 285"/>
              <a:gd name="T29" fmla="*/ 78 h 285"/>
              <a:gd name="T30" fmla="*/ 270 w 285"/>
              <a:gd name="T31" fmla="*/ 78 h 285"/>
              <a:gd name="T32" fmla="*/ 208 w 285"/>
              <a:gd name="T33" fmla="*/ 114 h 285"/>
              <a:gd name="T34" fmla="*/ 214 w 285"/>
              <a:gd name="T35" fmla="*/ 142 h 285"/>
              <a:gd name="T36" fmla="*/ 142 w 285"/>
              <a:gd name="T37" fmla="*/ 213 h 285"/>
              <a:gd name="T38" fmla="*/ 115 w 285"/>
              <a:gd name="T39" fmla="*/ 208 h 285"/>
              <a:gd name="T40" fmla="*/ 79 w 285"/>
              <a:gd name="T41" fmla="*/ 269 h 285"/>
              <a:gd name="T42" fmla="*/ 142 w 285"/>
              <a:gd name="T43" fmla="*/ 285 h 285"/>
              <a:gd name="T44" fmla="*/ 285 w 285"/>
              <a:gd name="T45" fmla="*/ 142 h 285"/>
              <a:gd name="T46" fmla="*/ 270 w 285"/>
              <a:gd name="T47" fmla="*/ 7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5" h="285">
                <a:moveTo>
                  <a:pt x="99" y="198"/>
                </a:moveTo>
                <a:cubicBezTo>
                  <a:pt x="63" y="261"/>
                  <a:pt x="63" y="261"/>
                  <a:pt x="63" y="261"/>
                </a:cubicBezTo>
                <a:cubicBezTo>
                  <a:pt x="25" y="235"/>
                  <a:pt x="0" y="191"/>
                  <a:pt x="0" y="142"/>
                </a:cubicBezTo>
                <a:cubicBezTo>
                  <a:pt x="0" y="66"/>
                  <a:pt x="59" y="4"/>
                  <a:pt x="133" y="0"/>
                </a:cubicBezTo>
                <a:cubicBezTo>
                  <a:pt x="133" y="71"/>
                  <a:pt x="133" y="71"/>
                  <a:pt x="133" y="71"/>
                </a:cubicBezTo>
                <a:cubicBezTo>
                  <a:pt x="98" y="76"/>
                  <a:pt x="71" y="106"/>
                  <a:pt x="71" y="142"/>
                </a:cubicBezTo>
                <a:cubicBezTo>
                  <a:pt x="71" y="165"/>
                  <a:pt x="82" y="185"/>
                  <a:pt x="99" y="198"/>
                </a:cubicBezTo>
                <a:cubicBezTo>
                  <a:pt x="99" y="198"/>
                  <a:pt x="99" y="198"/>
                  <a:pt x="99" y="198"/>
                </a:cubicBezTo>
                <a:close/>
                <a:moveTo>
                  <a:pt x="199" y="99"/>
                </a:moveTo>
                <a:cubicBezTo>
                  <a:pt x="199" y="99"/>
                  <a:pt x="199" y="99"/>
                  <a:pt x="199" y="99"/>
                </a:cubicBezTo>
                <a:cubicBezTo>
                  <a:pt x="261" y="63"/>
                  <a:pt x="261" y="63"/>
                  <a:pt x="261" y="63"/>
                </a:cubicBezTo>
                <a:cubicBezTo>
                  <a:pt x="237" y="27"/>
                  <a:pt x="197" y="2"/>
                  <a:pt x="151" y="0"/>
                </a:cubicBezTo>
                <a:cubicBezTo>
                  <a:pt x="151" y="71"/>
                  <a:pt x="151" y="71"/>
                  <a:pt x="151" y="71"/>
                </a:cubicBezTo>
                <a:cubicBezTo>
                  <a:pt x="171" y="74"/>
                  <a:pt x="188" y="84"/>
                  <a:pt x="199" y="99"/>
                </a:cubicBezTo>
                <a:close/>
                <a:moveTo>
                  <a:pt x="270" y="78"/>
                </a:moveTo>
                <a:cubicBezTo>
                  <a:pt x="270" y="78"/>
                  <a:pt x="270" y="78"/>
                  <a:pt x="270" y="78"/>
                </a:cubicBezTo>
                <a:cubicBezTo>
                  <a:pt x="208" y="114"/>
                  <a:pt x="208" y="114"/>
                  <a:pt x="208" y="114"/>
                </a:cubicBezTo>
                <a:cubicBezTo>
                  <a:pt x="212" y="123"/>
                  <a:pt x="214" y="132"/>
                  <a:pt x="214" y="142"/>
                </a:cubicBezTo>
                <a:cubicBezTo>
                  <a:pt x="214" y="181"/>
                  <a:pt x="182" y="213"/>
                  <a:pt x="142" y="213"/>
                </a:cubicBezTo>
                <a:cubicBezTo>
                  <a:pt x="133" y="213"/>
                  <a:pt x="123" y="211"/>
                  <a:pt x="115" y="208"/>
                </a:cubicBezTo>
                <a:cubicBezTo>
                  <a:pt x="79" y="269"/>
                  <a:pt x="79" y="269"/>
                  <a:pt x="79" y="269"/>
                </a:cubicBezTo>
                <a:cubicBezTo>
                  <a:pt x="98" y="279"/>
                  <a:pt x="120" y="285"/>
                  <a:pt x="142" y="285"/>
                </a:cubicBezTo>
                <a:cubicBezTo>
                  <a:pt x="221" y="285"/>
                  <a:pt x="285" y="221"/>
                  <a:pt x="285" y="142"/>
                </a:cubicBezTo>
                <a:cubicBezTo>
                  <a:pt x="285" y="119"/>
                  <a:pt x="280" y="97"/>
                  <a:pt x="270" y="78"/>
                </a:cubicBezTo>
                <a:close/>
              </a:path>
            </a:pathLst>
          </a:custGeom>
          <a:solidFill>
            <a:schemeClr val="bg1"/>
          </a:solidFill>
          <a:ln>
            <a:noFill/>
          </a:ln>
        </p:spPr>
        <p:txBody>
          <a:bodyPr vert="horz" wrap="square" lIns="68573" tIns="34287" rIns="68573" bIns="34287" numCol="1" anchor="t" anchorCtr="0" compatLnSpc="1">
            <a:prstTxWarp prst="textNoShape">
              <a:avLst/>
            </a:prstTxWarp>
          </a:bodyPr>
          <a:lstStyle/>
          <a:p>
            <a:endParaRPr lang="zh-CN" altLang="en-US" sz="1000" dirty="0">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796858198"/>
              </p:ext>
            </p:extLst>
          </p:nvPr>
        </p:nvGraphicFramePr>
        <p:xfrm>
          <a:off x="493074" y="1080179"/>
          <a:ext cx="8029079" cy="3916481"/>
        </p:xfrm>
        <a:graphic>
          <a:graphicData uri="http://schemas.openxmlformats.org/drawingml/2006/table">
            <a:tbl>
              <a:tblPr firstRow="1" firstCol="1" bandRow="1">
                <a:tableStyleId>{5C22544A-7EE6-4342-B048-85BDC9FD1C3A}</a:tableStyleId>
              </a:tblPr>
              <a:tblGrid>
                <a:gridCol w="1652604">
                  <a:extLst>
                    <a:ext uri="{9D8B030D-6E8A-4147-A177-3AD203B41FA5}">
                      <a16:colId xmlns:a16="http://schemas.microsoft.com/office/drawing/2014/main" xmlns="" val="3225563051"/>
                    </a:ext>
                  </a:extLst>
                </a:gridCol>
                <a:gridCol w="1621661">
                  <a:extLst>
                    <a:ext uri="{9D8B030D-6E8A-4147-A177-3AD203B41FA5}">
                      <a16:colId xmlns:a16="http://schemas.microsoft.com/office/drawing/2014/main" xmlns="" val="2186014969"/>
                    </a:ext>
                  </a:extLst>
                </a:gridCol>
                <a:gridCol w="3629242">
                  <a:extLst>
                    <a:ext uri="{9D8B030D-6E8A-4147-A177-3AD203B41FA5}">
                      <a16:colId xmlns:a16="http://schemas.microsoft.com/office/drawing/2014/main" xmlns="" val="1846193206"/>
                    </a:ext>
                  </a:extLst>
                </a:gridCol>
                <a:gridCol w="1125572">
                  <a:extLst>
                    <a:ext uri="{9D8B030D-6E8A-4147-A177-3AD203B41FA5}">
                      <a16:colId xmlns:a16="http://schemas.microsoft.com/office/drawing/2014/main" xmlns="" val="2622125479"/>
                    </a:ext>
                  </a:extLst>
                </a:gridCol>
              </a:tblGrid>
              <a:tr h="248779">
                <a:tc>
                  <a:txBody>
                    <a:bodyPr/>
                    <a:lstStyle/>
                    <a:p>
                      <a:pPr algn="just">
                        <a:spcAft>
                          <a:spcPts val="0"/>
                        </a:spcAft>
                      </a:pPr>
                      <a:r>
                        <a:rPr lang="zh-CN" sz="1200" kern="100">
                          <a:effectLst/>
                        </a:rPr>
                        <a:t>项目名称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项目时间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项目目标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just">
                        <a:spcAft>
                          <a:spcPts val="0"/>
                        </a:spcAft>
                      </a:pPr>
                      <a:r>
                        <a:rPr lang="zh-CN" sz="1200" kern="100">
                          <a:effectLst/>
                        </a:rPr>
                        <a:t>项目经理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3266120234"/>
                  </a:ext>
                </a:extLst>
              </a:tr>
              <a:tr h="1078735">
                <a:tc>
                  <a:txBody>
                    <a:bodyPr/>
                    <a:lstStyle/>
                    <a:p>
                      <a:pPr algn="l">
                        <a:spcAft>
                          <a:spcPts val="0"/>
                        </a:spcAft>
                      </a:pPr>
                      <a:r>
                        <a:rPr lang="en-US" sz="1200" kern="100" dirty="0">
                          <a:effectLst/>
                        </a:rPr>
                        <a:t>FUSE</a:t>
                      </a:r>
                      <a:r>
                        <a:rPr lang="zh-CN" sz="1200" kern="100" dirty="0">
                          <a:effectLst/>
                        </a:rPr>
                        <a:t>项目：</a:t>
                      </a:r>
                      <a:r>
                        <a:rPr lang="en-US" sz="1200" kern="100" dirty="0">
                          <a:effectLst/>
                        </a:rPr>
                        <a:t>FORESIGHT AND UNDERSTANDING FROM SCIENTIFIC EXPOSITION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dirty="0">
                          <a:effectLst/>
                        </a:rPr>
                        <a:t>发布时间：</a:t>
                      </a:r>
                      <a:r>
                        <a:rPr lang="en-US" sz="1200" kern="100" dirty="0">
                          <a:effectLst/>
                        </a:rPr>
                        <a:t>2010</a:t>
                      </a:r>
                      <a:r>
                        <a:rPr lang="zh-CN" sz="1200" kern="100" dirty="0">
                          <a:effectLst/>
                        </a:rPr>
                        <a:t>年</a:t>
                      </a:r>
                      <a:r>
                        <a:rPr lang="en-US" sz="1200" kern="100" dirty="0">
                          <a:effectLst/>
                        </a:rPr>
                        <a:t>9</a:t>
                      </a:r>
                      <a:r>
                        <a:rPr lang="zh-CN" sz="1200" kern="100" dirty="0">
                          <a:effectLst/>
                        </a:rPr>
                        <a:t>月</a:t>
                      </a:r>
                    </a:p>
                    <a:p>
                      <a:pPr algn="l">
                        <a:spcAft>
                          <a:spcPts val="0"/>
                        </a:spcAft>
                      </a:pPr>
                      <a:r>
                        <a:rPr lang="zh-CN" sz="1200" kern="100" dirty="0">
                          <a:effectLst/>
                        </a:rPr>
                        <a:t>实施时间：</a:t>
                      </a:r>
                      <a:r>
                        <a:rPr lang="en-US" sz="1200" kern="100" dirty="0">
                          <a:effectLst/>
                        </a:rPr>
                        <a:t>2011</a:t>
                      </a:r>
                      <a:r>
                        <a:rPr lang="zh-CN" sz="1200" kern="100" dirty="0">
                          <a:effectLst/>
                        </a:rPr>
                        <a:t>年至</a:t>
                      </a:r>
                      <a:r>
                        <a:rPr lang="en-US" sz="1200" kern="100" dirty="0">
                          <a:effectLst/>
                        </a:rPr>
                        <a:t>2016</a:t>
                      </a:r>
                      <a:r>
                        <a:rPr lang="zh-CN" sz="1200" kern="100" dirty="0">
                          <a:effectLst/>
                        </a:rPr>
                        <a:t>年</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dirty="0">
                          <a:effectLst/>
                        </a:rPr>
                        <a:t>基于已发表的科学、技术和专利文献中的公开信息，开发一套能够自动检测前沿技术的自动化分析工具，从而辅助情报分析人员对前沿技术进行系统、连续和全面的评估。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en-US" sz="1200" kern="100">
                          <a:effectLst/>
                        </a:rPr>
                        <a:t>Dewey Murdick</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2873948"/>
                  </a:ext>
                </a:extLst>
              </a:tr>
              <a:tr h="862989">
                <a:tc>
                  <a:txBody>
                    <a:bodyPr/>
                    <a:lstStyle/>
                    <a:p>
                      <a:pPr algn="l">
                        <a:spcAft>
                          <a:spcPts val="0"/>
                        </a:spcAft>
                      </a:pPr>
                      <a:r>
                        <a:rPr lang="en-US" sz="1200" kern="100" dirty="0" err="1">
                          <a:effectLst/>
                        </a:rPr>
                        <a:t>ForeST</a:t>
                      </a:r>
                      <a:r>
                        <a:rPr lang="zh-CN" sz="1200" kern="100" dirty="0">
                          <a:effectLst/>
                        </a:rPr>
                        <a:t>项目：</a:t>
                      </a:r>
                      <a:r>
                        <a:rPr lang="en-US" sz="1200" kern="100" dirty="0">
                          <a:effectLst/>
                        </a:rPr>
                        <a:t>FORECASTING SCIENCE &amp; TECHNOLOGY</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dirty="0">
                          <a:effectLst/>
                        </a:rPr>
                        <a:t>实施时间：</a:t>
                      </a:r>
                      <a:r>
                        <a:rPr lang="en-US" sz="1200" kern="100" dirty="0">
                          <a:effectLst/>
                        </a:rPr>
                        <a:t>2013</a:t>
                      </a:r>
                      <a:r>
                        <a:rPr lang="zh-CN" sz="1200" kern="100" dirty="0">
                          <a:effectLst/>
                        </a:rPr>
                        <a:t>年</a:t>
                      </a:r>
                      <a:r>
                        <a:rPr lang="en-US" sz="1200" kern="100" dirty="0">
                          <a:effectLst/>
                        </a:rPr>
                        <a:t>6</a:t>
                      </a:r>
                      <a:r>
                        <a:rPr lang="zh-CN" sz="1200" kern="100" dirty="0">
                          <a:effectLst/>
                        </a:rPr>
                        <a:t>月</a:t>
                      </a:r>
                      <a:r>
                        <a:rPr lang="en-US" sz="1200" kern="100" dirty="0">
                          <a:effectLst/>
                        </a:rPr>
                        <a:t>-2015</a:t>
                      </a:r>
                      <a:r>
                        <a:rPr lang="zh-CN" sz="1200" kern="100" dirty="0">
                          <a:effectLst/>
                        </a:rPr>
                        <a:t>年</a:t>
                      </a:r>
                      <a:r>
                        <a:rPr lang="en-US" sz="1200" kern="100" dirty="0">
                          <a:effectLst/>
                        </a:rPr>
                        <a:t>6</a:t>
                      </a:r>
                      <a:r>
                        <a:rPr lang="zh-CN" sz="1200" kern="100" dirty="0">
                          <a:effectLst/>
                        </a:rPr>
                        <a:t>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a:effectLst/>
                        </a:rPr>
                        <a:t>通过融合领域专家的判断，开发一套能够及时准确预测重要的科学技术里程碑事件的预测和测试方法。</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en-US" sz="1200" kern="100">
                          <a:effectLst/>
                        </a:rPr>
                        <a:t>Jason Matheny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2737817127"/>
                  </a:ext>
                </a:extLst>
              </a:tr>
              <a:tr h="862989">
                <a:tc>
                  <a:txBody>
                    <a:bodyPr/>
                    <a:lstStyle/>
                    <a:p>
                      <a:pPr algn="l">
                        <a:spcAft>
                          <a:spcPts val="0"/>
                        </a:spcAft>
                      </a:pPr>
                      <a:r>
                        <a:rPr lang="en-US" sz="1200" kern="100">
                          <a:effectLst/>
                        </a:rPr>
                        <a:t>OSI</a:t>
                      </a:r>
                      <a:r>
                        <a:rPr lang="zh-CN" sz="1200" kern="100">
                          <a:effectLst/>
                        </a:rPr>
                        <a:t>项目：</a:t>
                      </a:r>
                      <a:r>
                        <a:rPr lang="en-US" sz="1200" kern="100">
                          <a:effectLst/>
                        </a:rPr>
                        <a:t>OPEN SOURCE INDICATORS</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a:effectLst/>
                        </a:rPr>
                        <a:t>发布时间：</a:t>
                      </a:r>
                      <a:r>
                        <a:rPr lang="en-US" sz="1200" kern="100">
                          <a:effectLst/>
                        </a:rPr>
                        <a:t>2011</a:t>
                      </a:r>
                      <a:r>
                        <a:rPr lang="zh-CN" sz="1200" kern="100">
                          <a:effectLst/>
                        </a:rPr>
                        <a:t>年</a:t>
                      </a:r>
                      <a:r>
                        <a:rPr lang="en-US" sz="1200" kern="100">
                          <a:effectLst/>
                        </a:rPr>
                        <a:t>8</a:t>
                      </a:r>
                      <a:r>
                        <a:rPr lang="zh-CN" sz="1200" kern="100">
                          <a:effectLst/>
                        </a:rPr>
                        <a:t>月</a:t>
                      </a:r>
                    </a:p>
                    <a:p>
                      <a:pPr algn="l">
                        <a:spcAft>
                          <a:spcPts val="0"/>
                        </a:spcAft>
                      </a:pPr>
                      <a:r>
                        <a:rPr lang="zh-CN" sz="1200" kern="100">
                          <a:effectLst/>
                        </a:rPr>
                        <a:t>实施时间：</a:t>
                      </a:r>
                      <a:r>
                        <a:rPr lang="en-US" sz="1200" kern="100">
                          <a:effectLst/>
                        </a:rPr>
                        <a:t>2012</a:t>
                      </a:r>
                      <a:r>
                        <a:rPr lang="zh-CN" sz="1200" kern="100">
                          <a:effectLst/>
                        </a:rPr>
                        <a:t>年</a:t>
                      </a:r>
                      <a:r>
                        <a:rPr lang="en-US" sz="1200" kern="100">
                          <a:effectLst/>
                        </a:rPr>
                        <a:t>4</a:t>
                      </a:r>
                      <a:r>
                        <a:rPr lang="zh-CN" sz="1200" kern="100">
                          <a:effectLst/>
                        </a:rPr>
                        <a:t>月</a:t>
                      </a:r>
                      <a:r>
                        <a:rPr lang="en-US" sz="1200" kern="100">
                          <a:effectLst/>
                        </a:rPr>
                        <a:t>-2015</a:t>
                      </a:r>
                      <a:r>
                        <a:rPr lang="zh-CN" sz="1200" kern="100">
                          <a:effectLst/>
                        </a:rPr>
                        <a:t>年</a:t>
                      </a:r>
                      <a:r>
                        <a:rPr lang="en-US" sz="1200" kern="100">
                          <a:effectLst/>
                        </a:rPr>
                        <a:t>4</a:t>
                      </a:r>
                      <a:r>
                        <a:rPr lang="zh-CN" sz="1200" kern="100">
                          <a:effectLst/>
                        </a:rPr>
                        <a:t>月</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a:effectLst/>
                        </a:rPr>
                        <a:t>基于广泛的开源数据来对未来的社会重大事件提供预警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en-US" sz="1200" kern="100">
                          <a:effectLst/>
                        </a:rPr>
                        <a:t>Jason Matheny</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99345319"/>
                  </a:ext>
                </a:extLst>
              </a:tr>
              <a:tr h="862989">
                <a:tc>
                  <a:txBody>
                    <a:bodyPr/>
                    <a:lstStyle/>
                    <a:p>
                      <a:pPr algn="l">
                        <a:spcAft>
                          <a:spcPts val="0"/>
                        </a:spcAft>
                      </a:pPr>
                      <a:r>
                        <a:rPr lang="en-US" sz="1200" kern="100" dirty="0">
                          <a:effectLst/>
                        </a:rPr>
                        <a:t>ACE</a:t>
                      </a:r>
                      <a:r>
                        <a:rPr lang="zh-CN" sz="1200" kern="100" dirty="0">
                          <a:effectLst/>
                        </a:rPr>
                        <a:t>项目：</a:t>
                      </a:r>
                      <a:r>
                        <a:rPr lang="en-US" sz="1200" kern="100" dirty="0">
                          <a:effectLst/>
                        </a:rPr>
                        <a:t>AGGREGATIVE CONTINGENT ESTIMATION</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a:effectLst/>
                        </a:rPr>
                        <a:t>发布时间：</a:t>
                      </a:r>
                      <a:r>
                        <a:rPr lang="en-US" sz="1200" kern="100">
                          <a:effectLst/>
                        </a:rPr>
                        <a:t>2010</a:t>
                      </a:r>
                      <a:r>
                        <a:rPr lang="zh-CN" sz="1200" kern="100">
                          <a:effectLst/>
                        </a:rPr>
                        <a:t>年</a:t>
                      </a:r>
                      <a:r>
                        <a:rPr lang="en-US" sz="1200" kern="100">
                          <a:effectLst/>
                        </a:rPr>
                        <a:t>6</a:t>
                      </a:r>
                      <a:r>
                        <a:rPr lang="zh-CN" sz="1200" kern="100">
                          <a:effectLst/>
                        </a:rPr>
                        <a:t>月</a:t>
                      </a:r>
                    </a:p>
                    <a:p>
                      <a:pPr algn="l">
                        <a:spcAft>
                          <a:spcPts val="0"/>
                        </a:spcAft>
                      </a:pPr>
                      <a:r>
                        <a:rPr lang="zh-CN" sz="1200" kern="100">
                          <a:effectLst/>
                        </a:rPr>
                        <a:t>实施时间：</a:t>
                      </a:r>
                      <a:r>
                        <a:rPr lang="en-US" sz="1200" kern="100">
                          <a:effectLst/>
                        </a:rPr>
                        <a:t>2010</a:t>
                      </a:r>
                      <a:r>
                        <a:rPr lang="zh-CN" sz="1200" kern="100">
                          <a:effectLst/>
                        </a:rPr>
                        <a:t>年至</a:t>
                      </a:r>
                      <a:r>
                        <a:rPr lang="en-US" sz="1200" kern="100">
                          <a:effectLst/>
                        </a:rPr>
                        <a:t>2014</a:t>
                      </a:r>
                      <a:r>
                        <a:rPr lang="zh-CN" sz="1200" kern="100">
                          <a:effectLst/>
                        </a:rPr>
                        <a:t>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zh-CN" sz="1200" kern="100">
                          <a:effectLst/>
                        </a:rPr>
                        <a:t>通过综合情报分析人员的判断，极大地提高一系列事件情报预测的正确性、精准性和时效性。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tc>
                  <a:txBody>
                    <a:bodyPr/>
                    <a:lstStyle/>
                    <a:p>
                      <a:pPr algn="l">
                        <a:spcAft>
                          <a:spcPts val="0"/>
                        </a:spcAft>
                      </a:pPr>
                      <a:r>
                        <a:rPr lang="en-US" sz="1200" kern="100" dirty="0">
                          <a:effectLst/>
                        </a:rPr>
                        <a:t>Jason Matheny &amp; Dr. Steve </a:t>
                      </a:r>
                      <a:r>
                        <a:rPr lang="en-US" sz="1200" kern="100" dirty="0" err="1">
                          <a:effectLst/>
                        </a:rPr>
                        <a:t>Rieber</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9669" marR="69669" marT="0" marB="0" anchor="ctr"/>
                </a:tc>
                <a:extLst>
                  <a:ext uri="{0D108BD9-81ED-4DB2-BD59-A6C34878D82A}">
                    <a16:rowId xmlns:a16="http://schemas.microsoft.com/office/drawing/2014/main" xmlns="" val="1202926937"/>
                  </a:ext>
                </a:extLst>
              </a:tr>
            </a:tbl>
          </a:graphicData>
        </a:graphic>
      </p:graphicFrame>
      <p:sp>
        <p:nvSpPr>
          <p:cNvPr id="5" name="矩形 4"/>
          <p:cNvSpPr/>
          <p:nvPr/>
        </p:nvSpPr>
        <p:spPr>
          <a:xfrm>
            <a:off x="2962679" y="734695"/>
            <a:ext cx="2979668" cy="345485"/>
          </a:xfrm>
          <a:prstGeom prst="rect">
            <a:avLst/>
          </a:prstGeom>
        </p:spPr>
        <p:txBody>
          <a:bodyPr wrap="none" lIns="93040" tIns="46520" rIns="93040" bIns="46520">
            <a:spAutoFit/>
          </a:bodyPr>
          <a:lstStyle/>
          <a:p>
            <a:r>
              <a:rPr lang="en-US" altLang="zh-CN" dirty="0"/>
              <a:t>IARPA</a:t>
            </a:r>
            <a:r>
              <a:rPr lang="zh-CN" altLang="en-US" dirty="0"/>
              <a:t>预见性科技情报项目介绍</a:t>
            </a:r>
          </a:p>
        </p:txBody>
      </p:sp>
    </p:spTree>
    <p:extLst>
      <p:ext uri="{BB962C8B-B14F-4D97-AF65-F5344CB8AC3E}">
        <p14:creationId xmlns:p14="http://schemas.microsoft.com/office/powerpoint/2010/main" val="3585753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xml><?xml version="1.0" encoding="utf-8"?>
<p:tagLst xmlns:a="http://schemas.openxmlformats.org/drawingml/2006/main" xmlns:r="http://schemas.openxmlformats.org/officeDocument/2006/relationships" xmlns:p="http://schemas.openxmlformats.org/presentationml/2006/main">
  <p:tag name="TIMING" val="|3.3|2.5|1.4|1|1.8|1"/>
</p:tagLst>
</file>

<file path=ppt/tags/tag20.xml><?xml version="1.0" encoding="utf-8"?>
<p:tagLst xmlns:a="http://schemas.openxmlformats.org/drawingml/2006/main" xmlns:r="http://schemas.openxmlformats.org/officeDocument/2006/relationships" xmlns:p="http://schemas.openxmlformats.org/presentationml/2006/main">
  <p:tag name="TIMING" val="|1.6"/>
</p:tagLst>
</file>

<file path=ppt/tags/tag2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TIMING" val="|1.6"/>
</p:tagLst>
</file>

<file path=ppt/tags/tag2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TIMING" val="|1.6"/>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1404</Words>
  <Application>Microsoft Office PowerPoint</Application>
  <PresentationFormat>全屏显示(16:9)</PresentationFormat>
  <Paragraphs>160</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modified xsi:type="dcterms:W3CDTF">2023-07-12T08:37:18Z</dcterms:modified>
</cp:coreProperties>
</file>