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719" r:id="rId4"/>
    <p:sldId id="608" r:id="rId5"/>
    <p:sldId id="700" r:id="rId7"/>
    <p:sldId id="701" r:id="rId8"/>
    <p:sldId id="720" r:id="rId9"/>
    <p:sldId id="727" r:id="rId10"/>
    <p:sldId id="723" r:id="rId11"/>
    <p:sldId id="640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9A4"/>
    <a:srgbClr val="702354"/>
    <a:srgbClr val="F8D7BF"/>
    <a:srgbClr val="262E3E"/>
    <a:srgbClr val="F1D6A1"/>
    <a:srgbClr val="F6CDAF"/>
    <a:srgbClr val="F7F1D5"/>
    <a:srgbClr val="F8B9F1"/>
    <a:srgbClr val="F3EAC1"/>
    <a:srgbClr val="DCB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3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8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862D4-003C-4DFA-BE2E-8D1D1A316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996C4-706B-4DCD-B4B7-4CCBD40967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1560" y="5660592"/>
            <a:ext cx="2743200" cy="365125"/>
          </a:xfrm>
        </p:spPr>
        <p:txBody>
          <a:bodyPr/>
          <a:lstStyle>
            <a:lvl1pPr algn="ctr">
              <a:defRPr sz="240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BF6EFEB0-397A-40B7-91E7-8CC9BDD8B0F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2406501"/>
            <a:ext cx="9144000" cy="11034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657572"/>
            <a:ext cx="9144000" cy="89823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70235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1" name="流程图: 过程 10"/>
          <p:cNvSpPr/>
          <p:nvPr userDrawn="1"/>
        </p:nvSpPr>
        <p:spPr>
          <a:xfrm>
            <a:off x="0" y="6453336"/>
            <a:ext cx="12192000" cy="74286"/>
          </a:xfrm>
          <a:prstGeom prst="flowChartProcess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101"/>
            <a:ext cx="10515600" cy="91690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0235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流程图: 过程 17"/>
          <p:cNvSpPr/>
          <p:nvPr userDrawn="1"/>
        </p:nvSpPr>
        <p:spPr>
          <a:xfrm>
            <a:off x="0" y="908720"/>
            <a:ext cx="12192000" cy="74286"/>
          </a:xfrm>
          <a:prstGeom prst="flowChartProcess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3" descr="7-1401291K55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14195"/>
            <a:ext cx="1454331" cy="57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流程图: 过程 12"/>
          <p:cNvSpPr/>
          <p:nvPr userDrawn="1"/>
        </p:nvSpPr>
        <p:spPr>
          <a:xfrm>
            <a:off x="0" y="6453336"/>
            <a:ext cx="12192000" cy="74286"/>
          </a:xfrm>
          <a:prstGeom prst="flowChartProcess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FEB0-397A-40B7-91E7-8CC9BDD8B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0C22-5CD1-4767-92CA-908D5E8D5A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image" Target="../media/image4.svg"/><Relationship Id="rId12" Type="http://schemas.openxmlformats.org/officeDocument/2006/relationships/image" Target="../media/image3.png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7"/>
          <p:cNvSpPr/>
          <p:nvPr/>
        </p:nvSpPr>
        <p:spPr>
          <a:xfrm rot="10800000">
            <a:off x="-1082675" y="0"/>
            <a:ext cx="6835775" cy="6502400"/>
          </a:xfrm>
          <a:prstGeom prst="trapezoid">
            <a:avLst>
              <a:gd name="adj" fmla="val 26489"/>
            </a:avLst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7F006B">
                  <a:alpha val="100000"/>
                </a:srgbClr>
              </a:clrFrom>
              <a:clrTo>
                <a:srgbClr val="7F006B">
                  <a:alpha val="100000"/>
                  <a:alpha val="0"/>
                </a:srgbClr>
              </a:clrTo>
            </a:clrChange>
          </a:blip>
          <a:srcRect l="10692" t="19118" r="10168" b="24802"/>
          <a:stretch>
            <a:fillRect/>
          </a:stretch>
        </p:blipFill>
        <p:spPr>
          <a:xfrm>
            <a:off x="798195" y="3986530"/>
            <a:ext cx="3074035" cy="139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5125085" y="2298700"/>
            <a:ext cx="7066915" cy="4908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b="0" dirty="0">
                <a:solidFill>
                  <a:schemeClr val="tx1"/>
                </a:solidFill>
              </a:rPr>
              <a:t>期望视角下突发公共卫生事件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0" dirty="0">
                <a:solidFill>
                  <a:schemeClr val="tx1"/>
                </a:solidFill>
              </a:rPr>
              <a:t>信息公开质量研究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8250" y="3773805"/>
            <a:ext cx="714375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20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张书涵</a:t>
            </a:r>
            <a:r>
              <a:rPr lang="zh-CN" altLang="en-US" sz="2000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，李樵，李月琳</a:t>
            </a:r>
            <a:endParaRPr lang="zh-CN" altLang="en-US" sz="20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zh-CN" altLang="en-US" sz="1600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南开大学商学院信息资源管理系，南开大学信息行为科学研究中心</a:t>
            </a:r>
            <a:endParaRPr lang="en-US" altLang="zh-CN" sz="16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200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2023.7.13</a:t>
            </a:r>
            <a:endParaRPr lang="en-US" altLang="zh-CN" sz="12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45200" y="3302000"/>
            <a:ext cx="5226685" cy="30480"/>
          </a:xfrm>
          <a:prstGeom prst="line">
            <a:avLst/>
          </a:prstGeom>
          <a:ln>
            <a:solidFill>
              <a:srgbClr val="7023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7485" y="1120775"/>
            <a:ext cx="48507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2023年中国情报学年会</a:t>
            </a:r>
            <a:endParaRPr lang="zh-CN" altLang="en-US" sz="2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暨情报学与情报工作发展论坛</a:t>
            </a:r>
            <a:endParaRPr lang="zh-CN" altLang="en-US" sz="2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&amp;</a:t>
            </a:r>
            <a:endParaRPr lang="zh-CN" altLang="en-US" sz="2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第十三届全国情报学博士生学术论坛</a:t>
            </a:r>
            <a:endParaRPr lang="zh-CN" altLang="en-US" sz="20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 descr="7-1401291K55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272628"/>
            <a:ext cx="1454331" cy="57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流程图: 过程 17"/>
          <p:cNvSpPr/>
          <p:nvPr/>
        </p:nvSpPr>
        <p:spPr>
          <a:xfrm>
            <a:off x="0" y="908720"/>
            <a:ext cx="12192000" cy="74286"/>
          </a:xfrm>
          <a:prstGeom prst="flowChartProcess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0" y="6453336"/>
            <a:ext cx="12192000" cy="74286"/>
          </a:xfrm>
          <a:prstGeom prst="flowChartProcess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矩形 23"/>
          <p:cNvSpPr/>
          <p:nvPr/>
        </p:nvSpPr>
        <p:spPr>
          <a:xfrm>
            <a:off x="3744595" y="1612265"/>
            <a:ext cx="6218555" cy="324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  </a:t>
            </a:r>
            <a:r>
              <a:rPr lang="zh-CN" altLang="en-US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研究背景</a:t>
            </a:r>
            <a:endParaRPr lang="en-US" altLang="zh-CN" sz="2400" b="1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 algn="l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 </a:t>
            </a:r>
            <a:r>
              <a:rPr lang="zh-CN" altLang="en-US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研究设计与实施</a:t>
            </a:r>
            <a:endParaRPr lang="en-US" altLang="zh-CN" sz="2400" b="1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 algn="l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  </a:t>
            </a:r>
            <a:r>
              <a:rPr lang="zh-CN" altLang="en-US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研究结果</a:t>
            </a:r>
            <a:endParaRPr lang="zh-CN" altLang="en-US" sz="2400" b="1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突发公共卫生事件信息公开质量期望“维度-层次”模型</a:t>
            </a:r>
            <a:endParaRPr lang="zh-CN" altLang="en-US" b="1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 algn="l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  </a:t>
            </a:r>
            <a:r>
              <a:rPr lang="zh-CN" altLang="en-US" sz="24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讨论与结论</a:t>
            </a:r>
            <a:endParaRPr lang="zh-CN" altLang="en-US" sz="2400" b="1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-470535" y="982345"/>
            <a:ext cx="3779520" cy="5471160"/>
          </a:xfrm>
          <a:prstGeom prst="trapezoid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825" y="2835275"/>
            <a:ext cx="23374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7145" y="0"/>
            <a:ext cx="1715770" cy="6857365"/>
          </a:xfrm>
          <a:prstGeom prst="rect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23"/>
          <p:cNvSpPr/>
          <p:nvPr/>
        </p:nvSpPr>
        <p:spPr>
          <a:xfrm>
            <a:off x="91440" y="1417320"/>
            <a:ext cx="1498600" cy="55943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l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研究背景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0415" y="1170305"/>
            <a:ext cx="9108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《中华人民共和国政府信息公开条例》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2019</a:t>
            </a:r>
            <a:endParaRPr lang="en-US" altLang="zh-CN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突发公共卫生事件的紧迫性和多变性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——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及时、准确地获取高质量的信息成为公众迫切需求。</a:t>
            </a:r>
            <a:endParaRPr lang="en-US" altLang="zh-CN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1562735" y="1602105"/>
            <a:ext cx="263525" cy="435610"/>
          </a:xfrm>
          <a:prstGeom prst="homePlate">
            <a:avLst/>
          </a:prstGeom>
          <a:solidFill>
            <a:srgbClr val="7023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41320" y="2542540"/>
            <a:ext cx="8923655" cy="10160"/>
          </a:xfrm>
          <a:prstGeom prst="line">
            <a:avLst/>
          </a:prstGeom>
          <a:ln>
            <a:solidFill>
              <a:srgbClr val="702354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879580" y="2552700"/>
            <a:ext cx="10160" cy="1053465"/>
          </a:xfrm>
          <a:prstGeom prst="line">
            <a:avLst/>
          </a:prstGeom>
          <a:ln>
            <a:solidFill>
              <a:srgbClr val="70235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627360" y="1170305"/>
            <a:ext cx="531495" cy="1196975"/>
          </a:xfrm>
          <a:prstGeom prst="roundRect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现实背景</a:t>
            </a:r>
            <a:endParaRPr lang="zh-CN" altLang="en-US" b="1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26260" y="2785110"/>
            <a:ext cx="9252585" cy="2887980"/>
            <a:chOff x="2876" y="4386"/>
            <a:chExt cx="14571" cy="4548"/>
          </a:xfrm>
        </p:grpSpPr>
        <p:sp>
          <p:nvSpPr>
            <p:cNvPr id="10" name="圆角矩形 9"/>
            <p:cNvSpPr/>
            <p:nvPr/>
          </p:nvSpPr>
          <p:spPr>
            <a:xfrm>
              <a:off x="2876" y="5679"/>
              <a:ext cx="837" cy="1885"/>
            </a:xfrm>
            <a:prstGeom prst="roundRect">
              <a:avLst/>
            </a:prstGeom>
            <a:gradFill>
              <a:gsLst>
                <a:gs pos="50000">
                  <a:srgbClr val="F8E786"/>
                </a:gs>
                <a:gs pos="0">
                  <a:srgbClr val="FAEFAE"/>
                </a:gs>
                <a:gs pos="100000">
                  <a:srgbClr val="F5DE5D"/>
                </a:gs>
              </a:gsLst>
              <a:lin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理论背景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30" y="5265"/>
              <a:ext cx="9203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buFont typeface="Wingdings" panose="05000000000000000000" charset="0"/>
                <a:buChar char="Ø"/>
              </a:pPr>
              <a:r>
                <a:rPr lang="zh-CN" altLang="en-US" sz="2000">
                  <a:latin typeface="华文楷体" panose="02010600040101010101" charset="-122"/>
                  <a:ea typeface="华文楷体" panose="02010600040101010101" charset="-122"/>
                </a:rPr>
                <a:t>政府信息公开质量评价研究</a:t>
              </a: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342900" indent="-342900">
                <a:buFont typeface="Wingdings" panose="05000000000000000000" charset="0"/>
                <a:buChar char="Ø"/>
              </a:pP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342900" indent="-342900">
                <a:buFont typeface="Wingdings" panose="05000000000000000000" charset="0"/>
                <a:buChar char="Ø"/>
              </a:pP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342900" indent="-342900">
                <a:buFont typeface="Wingdings" panose="05000000000000000000" charset="0"/>
                <a:buChar char="Ø"/>
              </a:pP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342900" indent="-342900">
                <a:buFont typeface="Wingdings" panose="05000000000000000000" charset="0"/>
                <a:buChar char="Ø"/>
              </a:pP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342900" indent="-342900">
                <a:buFont typeface="Wingdings" panose="05000000000000000000" charset="0"/>
                <a:buChar char="Ø"/>
              </a:pPr>
              <a:r>
                <a:rPr lang="zh-CN" altLang="en-US" sz="2000">
                  <a:latin typeface="华文楷体" panose="02010600040101010101" charset="-122"/>
                  <a:ea typeface="华文楷体" panose="02010600040101010101" charset="-122"/>
                </a:rPr>
                <a:t>突发公共卫生事件背景下的公众期望研究</a:t>
              </a: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marL="342900" indent="-342900">
                <a:buFont typeface="Wingdings" panose="05000000000000000000" charset="0"/>
                <a:buChar char="Ø"/>
              </a:pPr>
              <a:endParaRPr lang="zh-CN" altLang="en-US" sz="20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9923" y="4514"/>
              <a:ext cx="750" cy="2073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026" y="4386"/>
              <a:ext cx="4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信息公开内容与形式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026" y="5332"/>
              <a:ext cx="4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政民互动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26" y="6278"/>
              <a:ext cx="4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信息公开全流程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12298" y="7224"/>
              <a:ext cx="479" cy="1558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949" y="6984"/>
              <a:ext cx="4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政府信息公开内容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949" y="8354"/>
              <a:ext cx="4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华文楷体" panose="02010600040101010101" charset="-122"/>
                  <a:ea typeface="华文楷体" panose="02010600040101010101" charset="-122"/>
                </a:rPr>
                <a:t>政府信息公开服务</a:t>
              </a:r>
              <a:endParaRPr lang="zh-CN" altLang="en-US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06270" y="5895340"/>
            <a:ext cx="9947275" cy="50673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公众期望的视角；信息公开质量是一个多维度、多层次的概念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7145" y="0"/>
            <a:ext cx="1691640" cy="6857365"/>
          </a:xfrm>
          <a:prstGeom prst="rect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23"/>
          <p:cNvSpPr/>
          <p:nvPr/>
        </p:nvSpPr>
        <p:spPr>
          <a:xfrm>
            <a:off x="-17145" y="2324735"/>
            <a:ext cx="1636395" cy="9029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1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研究设计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ctr">
              <a:lnSpc>
                <a:spcPct val="11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与实施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4978492" y="3366850"/>
            <a:ext cx="603885" cy="603885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6376024" y="4564136"/>
            <a:ext cx="603885" cy="603885"/>
          </a:xfrm>
          <a:prstGeom prst="ellipse">
            <a:avLst/>
          </a:prstGeom>
          <a:solidFill>
            <a:srgbClr val="8865DB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7968562" y="3366850"/>
            <a:ext cx="603885" cy="603885"/>
          </a:xfrm>
          <a:prstGeom prst="ellipse">
            <a:avLst/>
          </a:prstGeom>
          <a:solidFill>
            <a:srgbClr val="CB3416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10" name="直接箭头连接符 9"/>
          <p:cNvCxnSpPr>
            <a:stCxn id="7" idx="5"/>
            <a:endCxn id="8" idx="1"/>
          </p:cNvCxnSpPr>
          <p:nvPr>
            <p:custDataLst>
              <p:tags r:id="rId4"/>
            </p:custDataLst>
          </p:nvPr>
        </p:nvCxnSpPr>
        <p:spPr>
          <a:xfrm>
            <a:off x="5494311" y="3882668"/>
            <a:ext cx="970280" cy="770255"/>
          </a:xfrm>
          <a:prstGeom prst="straightConnector1">
            <a:avLst/>
          </a:prstGeom>
          <a:ln w="19050">
            <a:solidFill>
              <a:srgbClr val="F56A4A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cxnSp>
        <p:nvCxnSpPr>
          <p:cNvPr id="11" name="直接箭头连接符 10"/>
          <p:cNvCxnSpPr>
            <a:stCxn id="8" idx="7"/>
            <a:endCxn id="9" idx="3"/>
          </p:cNvCxnSpPr>
          <p:nvPr>
            <p:custDataLst>
              <p:tags r:id="rId5"/>
            </p:custDataLst>
          </p:nvPr>
        </p:nvCxnSpPr>
        <p:spPr>
          <a:xfrm flipV="1">
            <a:off x="6891430" y="3882582"/>
            <a:ext cx="1165225" cy="770255"/>
          </a:xfrm>
          <a:prstGeom prst="straightConnector1">
            <a:avLst/>
          </a:prstGeom>
          <a:ln w="19050">
            <a:solidFill>
              <a:srgbClr val="8865DB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sp>
        <p:nvSpPr>
          <p:cNvPr id="26634" name="Freeform 14"/>
          <p:cNvSpPr>
            <a:spLocks noChangeAspect="1" noEditPoints="1"/>
          </p:cNvSpPr>
          <p:nvPr>
            <p:custDataLst>
              <p:tags r:id="rId6"/>
            </p:custDataLst>
          </p:nvPr>
        </p:nvSpPr>
        <p:spPr>
          <a:xfrm>
            <a:off x="5144937" y="3472151"/>
            <a:ext cx="270994" cy="394331"/>
          </a:xfrm>
          <a:custGeom>
            <a:avLst/>
            <a:gdLst/>
            <a:ahLst/>
            <a:cxnLst>
              <a:cxn ang="0">
                <a:pos x="270781564" y="9260424"/>
              </a:cxn>
              <a:cxn ang="0">
                <a:pos x="421556504" y="163609622"/>
              </a:cxn>
              <a:cxn ang="0">
                <a:pos x="375400516" y="361175891"/>
              </a:cxn>
              <a:cxn ang="0">
                <a:pos x="356939174" y="432177752"/>
              </a:cxn>
              <a:cxn ang="0">
                <a:pos x="353861991" y="493917431"/>
              </a:cxn>
              <a:cxn ang="0">
                <a:pos x="326167345" y="574177959"/>
              </a:cxn>
              <a:cxn ang="0">
                <a:pos x="252318466" y="629744021"/>
              </a:cxn>
              <a:cxn ang="0">
                <a:pos x="113850501" y="583438383"/>
              </a:cxn>
              <a:cxn ang="0">
                <a:pos x="76926062" y="503177855"/>
              </a:cxn>
              <a:cxn ang="0">
                <a:pos x="76926062" y="450698601"/>
              </a:cxn>
              <a:cxn ang="0">
                <a:pos x="70771696" y="410568337"/>
              </a:cxn>
              <a:cxn ang="0">
                <a:pos x="18463098" y="290175787"/>
              </a:cxn>
              <a:cxn ang="0">
                <a:pos x="132313599" y="18522607"/>
              </a:cxn>
              <a:cxn ang="0">
                <a:pos x="203085295" y="0"/>
              </a:cxn>
              <a:cxn ang="0">
                <a:pos x="215394027" y="435264560"/>
              </a:cxn>
              <a:cxn ang="0">
                <a:pos x="320014735" y="416741953"/>
              </a:cxn>
              <a:cxn ang="0">
                <a:pos x="363093540" y="299436212"/>
              </a:cxn>
              <a:cxn ang="0">
                <a:pos x="323091918" y="80262286"/>
              </a:cxn>
              <a:cxn ang="0">
                <a:pos x="46155988" y="246958715"/>
              </a:cxn>
              <a:cxn ang="0">
                <a:pos x="110773318" y="419828761"/>
              </a:cxn>
              <a:cxn ang="0">
                <a:pos x="215394027" y="435264560"/>
              </a:cxn>
              <a:cxn ang="0">
                <a:pos x="132313599" y="453785409"/>
              </a:cxn>
              <a:cxn ang="0">
                <a:pos x="132313599" y="487742057"/>
              </a:cxn>
              <a:cxn ang="0">
                <a:pos x="298474454" y="487742057"/>
              </a:cxn>
              <a:cxn ang="0">
                <a:pos x="298474454" y="453785409"/>
              </a:cxn>
              <a:cxn ang="0">
                <a:pos x="215394027" y="506264663"/>
              </a:cxn>
              <a:cxn ang="0">
                <a:pos x="113850501" y="515525088"/>
              </a:cxn>
              <a:cxn ang="0">
                <a:pos x="249241283" y="540221311"/>
              </a:cxn>
              <a:cxn ang="0">
                <a:pos x="316937552" y="527874078"/>
              </a:cxn>
              <a:cxn ang="0">
                <a:pos x="215394027" y="506264663"/>
              </a:cxn>
              <a:cxn ang="0">
                <a:pos x="178469587" y="589613757"/>
              </a:cxn>
              <a:cxn ang="0">
                <a:pos x="283088539" y="558743918"/>
              </a:cxn>
            </a:cxnLst>
            <a:rect l="0" t="0" r="0" b="0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Freeform 17"/>
          <p:cNvSpPr>
            <a:spLocks noChangeAspect="1" noEditPoints="1"/>
          </p:cNvSpPr>
          <p:nvPr>
            <p:custDataLst>
              <p:tags r:id="rId7"/>
            </p:custDataLst>
          </p:nvPr>
        </p:nvSpPr>
        <p:spPr>
          <a:xfrm>
            <a:off x="6556022" y="4669437"/>
            <a:ext cx="244938" cy="394331"/>
          </a:xfrm>
          <a:custGeom>
            <a:avLst/>
            <a:gdLst/>
            <a:ahLst/>
            <a:cxnLst>
              <a:cxn ang="0">
                <a:pos x="300836799" y="0"/>
              </a:cxn>
              <a:cxn ang="0">
                <a:pos x="324644621" y="19611668"/>
              </a:cxn>
              <a:cxn ang="0">
                <a:pos x="328972647" y="37043441"/>
              </a:cxn>
              <a:cxn ang="0">
                <a:pos x="328972647" y="307242574"/>
              </a:cxn>
              <a:cxn ang="0">
                <a:pos x="328972647" y="494638198"/>
              </a:cxn>
              <a:cxn ang="0">
                <a:pos x="292179276" y="531681639"/>
              </a:cxn>
              <a:cxn ang="0">
                <a:pos x="36793371" y="531681639"/>
              </a:cxn>
              <a:cxn ang="0">
                <a:pos x="0" y="494638198"/>
              </a:cxn>
              <a:cxn ang="0">
                <a:pos x="0" y="41401754"/>
              </a:cxn>
              <a:cxn ang="0">
                <a:pos x="25971098" y="0"/>
              </a:cxn>
              <a:cxn ang="0">
                <a:pos x="300836799" y="0"/>
              </a:cxn>
              <a:cxn ang="0">
                <a:pos x="296508774" y="448878132"/>
              </a:cxn>
              <a:cxn ang="0">
                <a:pos x="296508774" y="84981926"/>
              </a:cxn>
              <a:cxn ang="0">
                <a:pos x="32463873" y="84981926"/>
              </a:cxn>
              <a:cxn ang="0">
                <a:pos x="32463873" y="448878132"/>
              </a:cxn>
              <a:cxn ang="0">
                <a:pos x="296508774" y="448878132"/>
              </a:cxn>
              <a:cxn ang="0">
                <a:pos x="164487060" y="34865024"/>
              </a:cxn>
              <a:cxn ang="0">
                <a:pos x="112543390" y="34865024"/>
              </a:cxn>
              <a:cxn ang="0">
                <a:pos x="106050616" y="34865024"/>
              </a:cxn>
              <a:cxn ang="0">
                <a:pos x="97393092" y="41401754"/>
              </a:cxn>
              <a:cxn ang="0">
                <a:pos x="106050616" y="50116902"/>
              </a:cxn>
              <a:cxn ang="0">
                <a:pos x="110378641" y="50116902"/>
              </a:cxn>
              <a:cxn ang="0">
                <a:pos x="218594006" y="50116902"/>
              </a:cxn>
              <a:cxn ang="0">
                <a:pos x="222922031" y="50116902"/>
              </a:cxn>
              <a:cxn ang="0">
                <a:pos x="229414806" y="41401754"/>
              </a:cxn>
              <a:cxn ang="0">
                <a:pos x="222922031" y="34865024"/>
              </a:cxn>
              <a:cxn ang="0">
                <a:pos x="218594006" y="34865024"/>
              </a:cxn>
              <a:cxn ang="0">
                <a:pos x="164487060" y="34865024"/>
              </a:cxn>
              <a:cxn ang="0">
                <a:pos x="188293409" y="490279885"/>
              </a:cxn>
              <a:cxn ang="0">
                <a:pos x="164487060" y="466311382"/>
              </a:cxn>
              <a:cxn ang="0">
                <a:pos x="138514489" y="490279885"/>
              </a:cxn>
              <a:cxn ang="0">
                <a:pos x="164487060" y="516428284"/>
              </a:cxn>
              <a:cxn ang="0">
                <a:pos x="188293409" y="490279885"/>
              </a:cxn>
            </a:cxnLst>
            <a:rect l="0" t="0" r="0" b="0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699799" y="3226822"/>
            <a:ext cx="1615902" cy="358322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 fontScale="90000" lnSpcReduction="10000"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 sz="2000">
                <a:solidFill>
                  <a:srgbClr val="F56A4A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</a:rPr>
              <a:t>问卷设计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7315701" y="4564136"/>
            <a:ext cx="1615902" cy="358322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 fontScale="90000" lnSpcReduction="10000"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 sz="2000">
                <a:solidFill>
                  <a:srgbClr val="F56A4A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r>
              <a:rPr lang="zh-CN" altLang="en-US" dirty="0">
                <a:solidFill>
                  <a:srgbClr val="8865DB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数据收集</a:t>
            </a:r>
            <a:endParaRPr lang="zh-CN" altLang="en-US" dirty="0">
              <a:solidFill>
                <a:srgbClr val="8865DB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8801100" y="3388995"/>
            <a:ext cx="2644775" cy="792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因子分析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Better-Worse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系数分析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8801297" y="3003885"/>
            <a:ext cx="1615902" cy="358322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normAutofit fontScale="90000" lnSpcReduction="10000"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 sz="2000">
                <a:solidFill>
                  <a:srgbClr val="F56A4A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r>
              <a:rPr lang="zh-CN" altLang="en-US" dirty="0">
                <a:solidFill>
                  <a:srgbClr val="CB3416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数据分析</a:t>
            </a:r>
            <a:endParaRPr lang="zh-CN" altLang="en-US" dirty="0">
              <a:solidFill>
                <a:srgbClr val="CB3416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pic>
        <p:nvPicPr>
          <p:cNvPr id="15" name="图片 14" descr="templates\docerresourceshop\icons\\32303038313138353b32303039303634383bcdb3bcc6cdbc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20380" y="2579370"/>
            <a:ext cx="394335" cy="394335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248525" y="4949825"/>
            <a:ext cx="3808095" cy="792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2023.2.28-2023.3.2</a:t>
            </a:r>
            <a:endParaRPr lang="en-US" altLang="zh-CN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回收问卷</a:t>
            </a:r>
            <a:r>
              <a:rPr lang="en-US" altLang="zh-CN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398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，有效问卷</a:t>
            </a:r>
            <a:r>
              <a:rPr lang="en-US" altLang="zh-CN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302 75.9%</a:t>
            </a:r>
            <a:endParaRPr lang="en-US" altLang="zh-CN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信效度检验</a:t>
            </a:r>
            <a:endParaRPr lang="en-US" altLang="zh-CN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2881630" y="3731895"/>
            <a:ext cx="3159760" cy="1437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指标确立</a:t>
            </a:r>
            <a:endParaRPr lang="zh-CN" altLang="en-US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问卷构成</a:t>
            </a:r>
            <a:endParaRPr lang="zh-CN" altLang="en-US" sz="20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人口统计学信息</a:t>
            </a:r>
            <a:endParaRPr lang="zh-CN" altLang="en-US" sz="16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Kano</a:t>
            </a:r>
            <a:r>
              <a:rPr lang="zh-CN" altLang="en-US" sz="16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模型结构问卷（</a:t>
            </a:r>
            <a:r>
              <a:rPr lang="en-US" altLang="zh-CN" sz="16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23</a:t>
            </a:r>
            <a:r>
              <a:rPr lang="zh-CN" altLang="en-US" sz="16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题项）</a:t>
            </a:r>
            <a:endParaRPr lang="zh-CN" altLang="en-US" sz="16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67280" y="1117600"/>
            <a:ext cx="9232900" cy="542290"/>
          </a:xfrm>
          <a:prstGeom prst="roundRect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研究问题：公众期望视角下，突发公共卫生事件信息公开质量有哪些不同的维度和层次？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940550" y="2174240"/>
            <a:ext cx="271145" cy="530860"/>
          </a:xfrm>
          <a:prstGeom prst="downArrow">
            <a:avLst/>
          </a:prstGeom>
          <a:solidFill>
            <a:srgbClr val="F6C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五边形 1"/>
          <p:cNvSpPr/>
          <p:nvPr/>
        </p:nvSpPr>
        <p:spPr>
          <a:xfrm>
            <a:off x="1537335" y="2579370"/>
            <a:ext cx="263525" cy="435610"/>
          </a:xfrm>
          <a:prstGeom prst="homePlate">
            <a:avLst/>
          </a:prstGeom>
          <a:solidFill>
            <a:srgbClr val="7023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7145" y="0"/>
            <a:ext cx="1638300" cy="6857365"/>
          </a:xfrm>
          <a:prstGeom prst="rect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23"/>
          <p:cNvSpPr/>
          <p:nvPr/>
        </p:nvSpPr>
        <p:spPr>
          <a:xfrm>
            <a:off x="101600" y="2818765"/>
            <a:ext cx="2269490" cy="5340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6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研究结果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3720" y="364490"/>
            <a:ext cx="4601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【因子分析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→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公众期望维度】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371090" y="1346835"/>
          <a:ext cx="3565525" cy="4989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205"/>
                <a:gridCol w="654050"/>
                <a:gridCol w="593725"/>
                <a:gridCol w="575945"/>
                <a:gridCol w="736600"/>
              </a:tblGrid>
              <a:tr h="282575">
                <a:tc rowSpan="2"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成分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共同度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 vMerge="1">
                  <a:tcP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R cap="flat">
                      <a:noFill/>
                    </a:lnR>
                    <a:lnB cap="flat">
                      <a:noFill/>
                    </a:lnB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10.规范性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.762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.810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9.完整性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.754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.829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8.精炼性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.735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.764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11.一致性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.710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.814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13.安抚性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.660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.707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5.相关性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.649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.707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21.易理解性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.630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.780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6.有用性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.535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.637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22.渠道多样性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.768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.841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23.形式多样性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.756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.814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21.易获取性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.740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.836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16.连续性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.713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.809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17.及时性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.697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.839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19.有序性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.662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.788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18.全面性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.603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.742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20.反馈性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.515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.708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1.可靠性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.805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.805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2.可信性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.782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.811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3.权威性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.714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.757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7.客观性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.713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.757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4.科学性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.699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.758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12.安全性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.545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1020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.702</a:t>
                      </a:r>
                      <a:endParaRPr lang="en-US" altLang="en-US" sz="1000" b="0">
                        <a:solidFill>
                          <a:srgbClr val="010205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方差百分比%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累计%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52.271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77.335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59330" y="1040130"/>
            <a:ext cx="3789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</a:t>
            </a:r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 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修正后的信息公开质量指标因子分析结果</a:t>
            </a:r>
            <a:endParaRPr lang="zh-CN" altLang="en-US"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11" name="ECB019B1-382A-4266-B25C-5B523AA43C14-1" descr="C:/Users/shuhan_Zhang/AppData/Local/Temp/wps.QvJATmwps"/>
          <p:cNvPicPr>
            <a:picLocks noChangeAspect="1"/>
          </p:cNvPicPr>
          <p:nvPr/>
        </p:nvPicPr>
        <p:blipFill>
          <a:blip r:embed="rId2"/>
          <a:srcRect l="3255" r="1633"/>
          <a:stretch>
            <a:fillRect/>
          </a:stretch>
        </p:blipFill>
        <p:spPr>
          <a:xfrm>
            <a:off x="5777230" y="2199640"/>
            <a:ext cx="6414770" cy="2053590"/>
          </a:xfrm>
          <a:prstGeom prst="rect">
            <a:avLst/>
          </a:prstGeom>
        </p:spPr>
      </p:pic>
      <p:sp>
        <p:nvSpPr>
          <p:cNvPr id="10" name="五边形 9"/>
          <p:cNvSpPr/>
          <p:nvPr/>
        </p:nvSpPr>
        <p:spPr>
          <a:xfrm>
            <a:off x="1410970" y="3008630"/>
            <a:ext cx="370840" cy="435610"/>
          </a:xfrm>
          <a:prstGeom prst="homePlate">
            <a:avLst/>
          </a:prstGeom>
          <a:solidFill>
            <a:srgbClr val="7023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48375" y="4253230"/>
            <a:ext cx="60020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黑体" panose="02010609060101010101" charset="-122"/>
              </a:rPr>
              <a:t>图</a:t>
            </a:r>
            <a:r>
              <a:rPr lang="en-US" b="0">
                <a:latin typeface="Times New Roman" panose="02020603050405020304" pitchFamily="18" charset="0"/>
              </a:rPr>
              <a:t>3</a:t>
            </a:r>
            <a:r>
              <a:rPr lang="en-US" b="0"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zh-CN" b="0">
                <a:ea typeface="黑体" panose="02010609060101010101" charset="-122"/>
              </a:rPr>
              <a:t>突发公共卫生事件公众期望的信息公开质量维度</a:t>
            </a:r>
            <a:endParaRPr lang="zh-CN" altLang="en-US" b="0"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1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7145" y="0"/>
            <a:ext cx="1638300" cy="6857365"/>
          </a:xfrm>
          <a:prstGeom prst="rect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23"/>
          <p:cNvSpPr/>
          <p:nvPr/>
        </p:nvSpPr>
        <p:spPr>
          <a:xfrm>
            <a:off x="101600" y="2818765"/>
            <a:ext cx="2269490" cy="5340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6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研究结果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3720" y="364490"/>
            <a:ext cx="5228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【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Better-Worse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系数分析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→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质量层次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】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1410970" y="3008630"/>
            <a:ext cx="370840" cy="435610"/>
          </a:xfrm>
          <a:prstGeom prst="homePlate">
            <a:avLst/>
          </a:prstGeom>
          <a:solidFill>
            <a:srgbClr val="7023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7455" y="5813425"/>
            <a:ext cx="64801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图</a:t>
            </a:r>
            <a:r>
              <a:rPr lang="en-US" altLang="zh-CN" sz="16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16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突发公共卫生事件信息公开质量Better-Worse系数象限图</a:t>
            </a:r>
            <a:endParaRPr lang="zh-CN" altLang="en-US" sz="16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320" y="1393190"/>
            <a:ext cx="7188200" cy="42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3720" y="364490"/>
            <a:ext cx="6937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【信息公开质量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维度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-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层次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模型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】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 descr="“维度-层次”模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4160" y="2363470"/>
            <a:ext cx="5059680" cy="3126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0" y="566483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图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突发公共卫生事件信息公开质量“维度-层次”模型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145" y="0"/>
            <a:ext cx="1638300" cy="6857365"/>
          </a:xfrm>
          <a:prstGeom prst="rect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23"/>
          <p:cNvSpPr/>
          <p:nvPr/>
        </p:nvSpPr>
        <p:spPr>
          <a:xfrm>
            <a:off x="101600" y="2818765"/>
            <a:ext cx="2269490" cy="5340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6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研究结果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1410970" y="3008630"/>
            <a:ext cx="370840" cy="435610"/>
          </a:xfrm>
          <a:prstGeom prst="homePlate">
            <a:avLst/>
          </a:prstGeom>
          <a:solidFill>
            <a:srgbClr val="7023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ECB019B1-382A-4266-B25C-5B523AA43C14-2" descr="C:/Users/shuhan_Zhang/AppData/Local/Temp/wps.QvJATmwps"/>
          <p:cNvPicPr>
            <a:picLocks noChangeAspect="1"/>
          </p:cNvPicPr>
          <p:nvPr/>
        </p:nvPicPr>
        <p:blipFill>
          <a:blip r:embed="rId3"/>
          <a:srcRect l="3255" r="1633"/>
          <a:stretch>
            <a:fillRect/>
          </a:stretch>
        </p:blipFill>
        <p:spPr>
          <a:xfrm>
            <a:off x="1781810" y="1343025"/>
            <a:ext cx="4834255" cy="154749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589905" y="3352800"/>
            <a:ext cx="1012825" cy="3136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539990" y="3519170"/>
            <a:ext cx="2411095" cy="8350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122410" y="3254375"/>
            <a:ext cx="828675" cy="1898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277475" y="2621915"/>
            <a:ext cx="1143000" cy="4775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rcRect l="6890" t="1776" r="9399" b="1075"/>
          <a:stretch>
            <a:fillRect/>
          </a:stretch>
        </p:blipFill>
        <p:spPr>
          <a:xfrm>
            <a:off x="2449195" y="3666490"/>
            <a:ext cx="3009900" cy="206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0" grpId="1" animBg="1"/>
      <p:bldP spid="4" grpId="1"/>
      <p:bldP spid="15" grpId="0" animBg="1"/>
      <p:bldP spid="14" grpId="0" animBg="1"/>
      <p:bldP spid="16" grpId="0" animBg="1"/>
      <p:bldP spid="15" grpId="1" animBg="1"/>
      <p:bldP spid="14" grpId="1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7145" y="0"/>
            <a:ext cx="1638300" cy="6857365"/>
          </a:xfrm>
          <a:prstGeom prst="rect">
            <a:avLst/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23"/>
          <p:cNvSpPr/>
          <p:nvPr/>
        </p:nvSpPr>
        <p:spPr>
          <a:xfrm>
            <a:off x="320675" y="4046220"/>
            <a:ext cx="963295" cy="68199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60000"/>
              </a:lnSpc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总结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1441450" y="4230370"/>
            <a:ext cx="370840" cy="435610"/>
          </a:xfrm>
          <a:prstGeom prst="homePlate">
            <a:avLst/>
          </a:prstGeom>
          <a:solidFill>
            <a:srgbClr val="70235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2190" y="1428115"/>
            <a:ext cx="9562465" cy="3051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理论贡献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拓展了政府信息公开质量的研究视角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</a:rPr>
              <a:t>——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公众期望视角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构建了多维度的公众期望下的信息公开质量特征框架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研究局限性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指标来源，加入访谈法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模型在其他情境的适用性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7"/>
          <p:cNvSpPr/>
          <p:nvPr/>
        </p:nvSpPr>
        <p:spPr>
          <a:xfrm rot="10800000">
            <a:off x="-1082675" y="0"/>
            <a:ext cx="6835775" cy="6502400"/>
          </a:xfrm>
          <a:prstGeom prst="trapezoid">
            <a:avLst>
              <a:gd name="adj" fmla="val 26489"/>
            </a:avLst>
          </a:prstGeom>
          <a:solidFill>
            <a:srgbClr val="702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clrChange>
              <a:clrFrom>
                <a:srgbClr val="7F006B">
                  <a:alpha val="100000"/>
                </a:srgbClr>
              </a:clrFrom>
              <a:clrTo>
                <a:srgbClr val="7F006B">
                  <a:alpha val="100000"/>
                  <a:alpha val="0"/>
                </a:srgbClr>
              </a:clrTo>
            </a:clrChange>
          </a:blip>
          <a:srcRect l="10692" t="19118" r="10168" b="24802"/>
          <a:stretch>
            <a:fillRect/>
          </a:stretch>
        </p:blipFill>
        <p:spPr>
          <a:xfrm>
            <a:off x="798195" y="3986530"/>
            <a:ext cx="3074035" cy="139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5268595" y="2791460"/>
            <a:ext cx="6670675" cy="570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702354"/>
                </a:solidFill>
                <a:effectLst/>
              </a:rPr>
              <a:t>请各位专家批评指正！</a:t>
            </a:r>
            <a:endParaRPr lang="zh-CN" altLang="en-US" sz="3200" dirty="0">
              <a:solidFill>
                <a:srgbClr val="702354"/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9065" y="4411980"/>
            <a:ext cx="6769735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1600" b="1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张书涵</a:t>
            </a:r>
            <a:r>
              <a:rPr lang="zh-CN" altLang="en-US" sz="1600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，李樵，李月琳</a:t>
            </a:r>
            <a:endParaRPr lang="zh-CN" altLang="en-US" sz="16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zh-CN" altLang="en-US" sz="1600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南开大学商学院信息资源管理系，南开大学信息行为科学研究中心</a:t>
            </a:r>
            <a:endParaRPr lang="en-US" altLang="zh-CN" sz="16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600" dirty="0">
                <a:solidFill>
                  <a:srgbClr val="70235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2023.7.13</a:t>
            </a:r>
            <a:endParaRPr lang="en-US" altLang="zh-CN" sz="16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600" dirty="0">
              <a:solidFill>
                <a:srgbClr val="70235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990590" y="3494405"/>
            <a:ext cx="5226685" cy="30480"/>
          </a:xfrm>
          <a:prstGeom prst="line">
            <a:avLst/>
          </a:prstGeom>
          <a:ln>
            <a:solidFill>
              <a:srgbClr val="7023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/>
        </p:nvSpPr>
        <p:spPr>
          <a:xfrm>
            <a:off x="94615" y="2362200"/>
            <a:ext cx="4973955" cy="4908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b="0" dirty="0">
                <a:solidFill>
                  <a:schemeClr val="bg1"/>
                </a:solidFill>
                <a:sym typeface="+mn-ea"/>
              </a:rPr>
              <a:t>期望视角下突发公共卫生事件</a:t>
            </a:r>
            <a:endParaRPr lang="zh-CN" altLang="en-US" sz="2800" b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0" dirty="0">
                <a:solidFill>
                  <a:schemeClr val="bg1"/>
                </a:solidFill>
                <a:sym typeface="+mn-ea"/>
              </a:rPr>
              <a:t>信息公开质量研究</a:t>
            </a:r>
            <a:endParaRPr lang="zh-CN" altLang="en-US" sz="2800" b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200,&quot;width&quot;:4841}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m1-1"/>
  <p:tag name="KSO_WM_UNIT_ID" val="diagram20170949_3*m_h_a*1_2_1"/>
  <p:tag name="KSO_WM_UNIT_TEXT_FILL_FORE_SCHEMECOLOR_INDEX" val="6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3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m1-1"/>
  <p:tag name="KSO_WM_UNIT_ID" val="diagram20170949_3*m_h_f*1_3_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m1-1"/>
  <p:tag name="KSO_WM_UNIT_ID" val="diagram20170949_3*m_h_a*1_3_1"/>
  <p:tag name="KSO_WM_UNIT_TEXT_FILL_FORE_SCHEMECOLOR_INDEX" val="9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2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m1-1"/>
  <p:tag name="KSO_WM_UNIT_ID" val="diagram20170949_3*m_h_f*1_2_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2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m1-1"/>
  <p:tag name="KSO_WM_UNIT_ID" val="diagram20170949_3*m_h_f*1_2_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TABLE_BEAUTIFY" val="smartTable{0082dc97-15c7-49ef-90a1-36fb6865dbc8}"/>
  <p:tag name="TABLE_ENDDRAG_ORIGIN_RECT" val="280*392"/>
  <p:tag name="TABLE_ENDDRAG_RECT" val="634*91*280*392"/>
</p:tagLst>
</file>

<file path=ppt/tags/tag16.xml><?xml version="1.0" encoding="utf-8"?>
<p:tagLst xmlns:p="http://schemas.openxmlformats.org/presentationml/2006/main">
  <p:tag name="KSO_WM_UNIT_PLACING_PICTURE_USER_VIEWPORT" val="{&quot;height&quot;:4924,&quot;width&quot;:7968}"/>
</p:tagLst>
</file>

<file path=ppt/tags/tag18.xml><?xml version="1.0" encoding="utf-8"?>
<p:tagLst xmlns:p="http://schemas.openxmlformats.org/presentationml/2006/main">
  <p:tag name="COMMONDATA" val="eyJoZGlkIjoiNmNhNmY3YjYwMTVlZjkwODg1YWRiNmY5ZjU4NTkyNTQifQ=="/>
  <p:tag name="KSO_WPP_MARK_KEY" val="f4544cb5-e769-4505-8287-aab42154fb0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DIAGRAM_GROUP_CODE" val="m1-1"/>
  <p:tag name="KSO_WM_UNIT_TYPE" val="m_h_i"/>
  <p:tag name="KSO_WM_UNIT_INDEX" val="1_1_1"/>
  <p:tag name="KSO_WM_UNIT_ID" val="diagram20170949_3*m_h_i*1_1_1"/>
  <p:tag name="KSO_WM_UNIT_LAYERLEVEL" val="1_1_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DIAGRAM_GROUP_CODE" val="m1-1"/>
  <p:tag name="KSO_WM_UNIT_TYPE" val="m_h_i"/>
  <p:tag name="KSO_WM_UNIT_INDEX" val="1_2_1"/>
  <p:tag name="KSO_WM_UNIT_ID" val="diagram20170949_3*m_h_i*1_2_1"/>
  <p:tag name="KSO_WM_UNIT_LAYERLEVEL" val="1_1_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DIAGRAM_GROUP_CODE" val="m1-1"/>
  <p:tag name="KSO_WM_UNIT_TYPE" val="m_h_i"/>
  <p:tag name="KSO_WM_UNIT_INDEX" val="1_3_1"/>
  <p:tag name="KSO_WM_UNIT_ID" val="diagram20170949_3*m_h_i*1_3_1"/>
  <p:tag name="KSO_WM_UNIT_LAYERLEVEL" val="1_1_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4"/>
  <p:tag name="KSO_WM_UNIT_LAYERLEVEL" val="1_1"/>
  <p:tag name="KSO_WM_DIAGRAM_GROUP_CODE" val="m1-1"/>
  <p:tag name="KSO_WM_UNIT_ID" val="diagram20170949_3*m_i*1_4"/>
  <p:tag name="KSO_WM_UNIT_LINE_FORE_SCHEMECOLOR_INDEX" val="7"/>
  <p:tag name="KSO_WM_UNIT_LINE_FILL_TYPE" val="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5"/>
  <p:tag name="KSO_WM_UNIT_LAYERLEVEL" val="1_1"/>
  <p:tag name="KSO_WM_DIAGRAM_GROUP_CODE" val="m1-1"/>
  <p:tag name="KSO_WM_UNIT_ID" val="diagram20170949_3*m_i*1_5"/>
  <p:tag name="KSO_WM_UNIT_LINE_FORE_SCHEMECOLOR_INDEX" val="6"/>
  <p:tag name="KSO_WM_UNIT_LINE_FILL_TYPE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DIAGRAM_GROUP_CODE" val="m1-1"/>
  <p:tag name="KSO_WM_UNIT_TYPE" val="m_h_i"/>
  <p:tag name="KSO_WM_UNIT_INDEX" val="1_1_2"/>
  <p:tag name="KSO_WM_UNIT_ID" val="diagram20170949_3*m_h_i*1_1_2"/>
  <p:tag name="KSO_WM_UNIT_LAYERLEVEL" val="1_1_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DIAGRAM_GROUP_CODE" val="m1-1"/>
  <p:tag name="KSO_WM_UNIT_TYPE" val="m_h_i"/>
  <p:tag name="KSO_WM_UNIT_INDEX" val="1_2_2"/>
  <p:tag name="KSO_WM_UNIT_ID" val="diagram20170949_3*m_h_i*1_2_2"/>
  <p:tag name="KSO_WM_UNIT_LAYERLEVEL" val="1_1_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UNIT_PRESET_TEXT_INDEX" val="3"/>
  <p:tag name="KSO_WM_UNIT_PRESET_TEXT_LEN" val="11"/>
  <p:tag name="KSO_WM_DIAGRAM_GROUP_CODE" val="m1-1"/>
  <p:tag name="KSO_WM_UNIT_ID" val="diagram20170949_3*m_h_a*1_1_1"/>
  <p:tag name="KSO_WM_UNIT_TEXT_FILL_FORE_SCHEMECOLOR_INDEX" val="7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wNzk2MTQ3ODQ0IiwKCSJHcm91cElkIiA6ICI0NjM3Nzg3NDciLAoJIkltYWdlIiA6ICJpVkJPUncwS0dnb0FBQUFOU1VoRVVnQUFBMmdBQUFRSENBWUFBQUNKRTBvOEFBQUFDWEJJV1hNQUFBc1RBQUFMRXdFQW1wd1lBQUFnQUVsRVFWUjRuT3pkZVZ4VTlmb0g4TTloMzNkWkJOUVVOOXdIRVRWelNVMVIwc3JxbDB1dVNibWs1cjFpWllrVUxra3VhV3FTS1NicFZUTU5MWTB5dldKR0lMamtMaW9xSUNqTElPc3dNNXpmSDhTNWpDeWlnak13bi9mcnhldk9PZWY3bkhuT3VZVHp6SGM1Q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OURRSUFBMjBuUVVSRVJFVFVFUENETTlVcm1Vd202OUtsU3o5dDUwRkVSRVJFMUJDd1FLTjZKWXJpQ0FNRGd6SGF6b09JaUlpSXFDRXcwbllDMUxnSmdqQldGRVV6bEExMUZMV2REeEVSRVJHUkxtTVBHdFVibVV6V0dVQXJRUkRjdTNidDJsdmIrUkFSRVJFUjZUb1dhRlNmWGl4L3dXR09SRVJFUkVRUHh3S042dFBZOGhlaUtBN1RaaUpFUkVSRVJBMEJDelNxRnpLWnJEMkE5dVhiZ2lDMDZOYXRXM2N0cGtSRVJFUkVwUE5Zb0ZHOUtDMHRIZjdnUGtFUXhsYlZsb2lJaUlpSXlyQkFvM3BSVlRIR1lZNUVSRVJFUkRVVHRKMEFOVDQrUGo2dFJGRk1xdXFZSUFpZEV4SVMvbjdhT1JFUkVSRVJOUVRzUWFNNlY5WHd4Z3JIT015UmlJaUlpS2dhTE5Db3pnbUNVTk9TK2dGUExSRWlJaUlpb2dhR1F4eXBUblhvMEtHWnFhbnB6WnJhcU5YcXRtZk9uTG55dEhJaUlpSWlJbW9vMklOR2RjclUxTlQvWVcwTURBdzR6SkdJaUlpSWlPaHBrOGxrb2t3bUU3V2RCeEVSRVJGUlE4QWVOQ0lpSWlJaUloM0JBbzJJaUlpSWlFaEhjSkdRQnFpMlF3WVRFeE0xL3Y5bEhPTVl4empHTVk1eGpHTWM0L1E1VGhURlAwNmRPdFduTnVmV0Z2YWdOVENQTXA5TGZBRGpHTWM0eGpHT2NZeGpIT01ZcDg5eGdpQThXOXR6YXd0NzBCcVk4Z0l0SVNGQjI2blVpbytQRDRDR2t5OFJFUkVSTlU3bG4wc2Y3SFhUTlViYVRvQ0lpSWlJaUtpK0pTUWtRQkFFblM3T0FBNXhKQ0lpSWlJaTBoa3MwSWlJaUlpSWlIUUVDN1NHWi82c1diTzBuUU1SRVJHUlRpZ3RMY1c3Nzc2TGtwSVNhVjlzYkN5KysrNjdhbU9DZzRPcjNMOW8wU0tVbHBiV2VZNzFMVFkyRnIvKytxdTBQWFhxMUlmR05MWjcwSmpvL0JoTXF1eFJWcmJSTmk0U1FrUkVSQS96d1FjZllOV3FWWThVVTF4Y0RBQ0lpWW5CM0xsekVSOGZMeDI3ZmZzMm5uLytlVnk0Y0FIR3hzYVZZbzJNaktCU3FRQUFwMCtmUm5SME5JS0NnaUFJQXBSS0pZeU1udjR5RFk5N0Q3WnYzNDRaTTJhZ2FkT21zTGEyQmdERXhjV2hSNDhlR20zbno1K1BsMTkrV2RyV3hYdFEzN2hJQ0JFUkVSRlJMU3hkdWhSTGx5NnRzWTFjTG9lOXZUMGUvSjU2OCtiTm1EaHhJanc4UENyRlBQUE1NOUpyVzF0Ym5EOS9IZ0FnaWlMMjdObURVYU5HSVNvcUNrcWxzZzZ1NHNrOHpqM0l6czdHanovK2lDTkhqcUJyMTY1U096TXpNOFRHeHRaNExsMjhCMVJHcDZ0SHFocDcwSWlJaUVqZlZGV2czYjE3RjIzYXRNR3RXN2RnWTJQejBIUEV4c1lpSmlZR0gzendBVHAxNm9TTkd6ZGkwcVJKeU16TWhMR3hNVkpUVStIdTdpNjFEd2tKd1pRcFUrcmxlaDdIZy9lZ2UvZnVqeFMvWk1rUzJOallOT2g3OENUWWcwYjFvbHUzYmdzM2J0eUl0OTkrVzl1cEVCRVJFZFVwSnljbm1KbVpTZHZGeGNYSXpNeXN0djJ5WmNzQVFDbzZKazJhVkczYmZmdjJJVDQrSHVXcnJJZUZoU0VpSWdLV2xwWlN6NW9nQ0VoT1R0YnE4TDVIdVFjblQ1NEVBUFRzMmJQR2M5cloyZUhRb1VNQWdMVnIxK3I4UGRCM3ZQTU5qQ0FJSWVIaDRTelFpSWlJcU5ISnlzclM2Q0dyNlpGVmx5OWZ4czZkTzZYdDU1NTdEa2xKU1RXZWYrblNwVkp2MEtCQmc3QjI3VnJNbmozN0NiT3VXNDl5RDhvbEp5Y2pQVDI5MnVOT1RrN1M2OWpZV0oyL0IvcU9CUm9SRVJFUk5UamJ0bTNEMHFWTFViNjZkVzE2MFB6OS9lSHI2eXZ0Q3c4UDF5aGVHaXFGUWxGakw1cVZsWlgwdXJIZWc4YUVCUm9SRVJFUk5UaHo1ODZGZzRPRFZLRFZwZ2V0WThlT0d0dHl1VnlhbDFTdVJZc1cwdXZvNkdoNGUzdlhUY0wxS0NjbkIwRFpVRWE1WEY3cGRVWGp4bzNUMkc0czk2QXhZWUZHUkVSRVJEckQxZFcxVnUwY0hCd3E3WE56YzRPbHBXV2wvUVVGQmJoejUwNmwvVzNidGtWS1NvcTByU3Z6cjJwN0R3WU5HcVJSaE9YbjUyc2NmM0FSa2ZJNWF4WHA2ajNRWjd6elJFUkVSS1FUREEwTmE1eEw5VEQzN3QycnNoQ3J1T2lHcm51VWUrRG41NGRmZnZtbDJ1TVZyN3Zpc0ViU2JTelFpSWlJaUVnbmxEODR1WnhDb1lDcHFTa0E0TUtGQzlMcnh1eFI3c0hpeFl1eGVQRmlhZHZPems0ajl2ang0L1dZS2RVWEZtaEVSRVJFcEpNbVRKaUEzYnQzdzh6TURJV0ZoWmcrZlhxTjdkVnFOYnk4dkNydEx5a3BxYko5VlErM3Jqai95c3ZMQzBlUEhuMmtuT3RhZGZkQXJWYWpYNzkrR20wZkhPTDQ0Snk3QlFzV1lQVG8wUnI3R3NJOXFDc0pDUWtRYXJNc3BwYXhRQ01pSWlJaW5SUWVIbzZWSzFlaXRMUVVOalkyVlQ2TXVuLy8vdExyRjE1NG9jb2hmOE9HRGF2eS9CWG5YdW1xNnU2Qm9hRmhwUjZ5Q1JNbVNLOUhqaHlKclZ1M1B2VDhEZUVlNkJ1ZHJ5QkprMHdtRTRHeWJ3QWFndkpWZ1JwS3ZrUkVSRVRVZURXRUhqUURiU2RBait6ekI1ZEhKU0lpSWlLaXhrSG5LMGlxVEt6NGVIa2R4eDQwSXFMRzU3ZmZmc1BBZ1FQUkFMNklKaUtTbEg4dVRVeE0xT2svWHV4Qkl5SWlva2N5ZVBCZ3FOVnFqWDNCd2NGVnRsMjBhQkZLUzB1ZlJscEVSSTBDQ3pRaUlxSkdLRDQrSGxaV1ZnLzl1WFhybGthY25aMmR4azl0VlZ6cSsvVHAwMWkrZkRrQUlDUWtoQVVhRWRFallJSFd3SFRyMW0zYXJsMjd0SjBHRVJIcE9GOWZYK1RuNXlNL1B4OHFsUXFYTDErV3R2UHo4N0Znd1FKNGUzdkQzZDFkSXk0M054ZHl1Unh5dVJ5NXVibTFmajlSRkxGbnp4NEFRRlJVRlBMeTh1cjBlb2lJOUFXWDJXOWdCRUZZLzlsbm4rSDExMS9YZGlxMXdybG5SRVRhcFZLcG9GQW9jTzNhTmFrWXUzanhJcFl0VzRZVEowN0EwTkN3eHZqVHAwOXJMR05lenNuSkNRQ3dkZXRXWExseUJZSWdJRFEwRko2ZW50aTVjeWN5TXpPeFpjc1dBSnJQVkFvSkNjR1VLVlBxNXVLSWlCb2hGbWhFUkVTTldIWjJOZ1JCd0pkZmZvbStmZnNDQUw3NjZpdms1K2ZEejg4UGdpRFUyTnZWdFd0WHlPVnlqWDJDSUNBek14TkdSa1pZdTNhdHRGaElXRmdZSWlJaVlHbHBpZlBuejB0dGs1T1RZV1RFanh4RVJMWEJJWTVFUkVTTldGcGFHdHEwYVlQazVHU2NPWE1HQVBERkYxOUFyVllqTGk1T1d0V3NKamR1M0tnMFY2MWNiR3dzWkRJWkFHRFFvRUZJVFUzRjdObXo2KzRDaUlqMERML09JaUlpYXNRdVhicUVkdTNhWWZMa3laZytmVHFPSFRzbURXdDg3NzMzRUJRVVZDbW1mUGhpdWExYnR5STVPUmtSRVJHVjJ2cjcrOFBYMTFmYURnOFByeFJQUkVTMXh4NDBJaUtpUnV6bzBhUG8xYXNYUm93WUFTY25KM3o0NFljQXlsWmRORFEweExCaHd5ckZaR1ptSWpNelU5cWVOV3NXOXUzYmh4czNibFJxTzI3Y09GaGJXMHZiY3JrY3paczNoNGVIQnp3OFBBQ1V6VUVyMzc1dzRVSmRYeUlSVWFQQ0hqUWlJcUpHcXFDZ0FOOS8vejMrL1BOUEFNRG16WnZScTFjdm5EMTdGbi8vL1RmaTQrTnJkUjRIQndmTW5Ea1RseTVkd2pQUFBGTmoyN1p0MnlJbEpVWGE1aHcwSXFKSHc3K1c5RmhLU2twZ2JHd3NUUXduSWlMZHMyTEZDdmo1K2FGMTY5WUFBQk1URTNUcTFBbDc5KzVGang0OVVGaFlXT3R6aFlhRzFsZWFSRVJQUlVKQ0FvUUc4T0dWUXh4Sjh1ZWZmMkxidG0yMWFydHExU3BzM0xpeDF1Y1dSUkVxbFFxRmhZWEl6czVHV2xvYXJseTVnb1NFQkJ3NWNnUzdkKy9HM3IxN0h6ZDFvcWRpenB3NXVIejVjclhIZzRPRHE5eS9hTkVpUHFpWG5ycTR1RGlFaFlYaDg4OC9SMUZSRWRhdlg0KzJiZHZDeU1nSU4yN2NnRXdtUTZkT25UQisvSGhFUjBkckZHczFQYVQ2NXMyYk1ESXlldWp5L0VSRTlIaDB2b0lrVFRLWlRBVHE1L2xpMmRuWmVPZWRkekJnd0FCTW16WU5BTEJ0MnpaNGVYbWhWNjllVXJ1NHVEak1tREVETGk0dU1ERXhxZkpjTzNmdWhMR3hNWUN5aDZVNk96dkR5TWdJeHNiR01ERXhnWm1aR2N6TXpHQnViZzVMUzB0WVcxdkR6czRPVTZaTWdZRkIyZmNHUTRZTVFmUG16YXM4djBxbGdscXR4dGF0Vyt2eUZoREIxZFVWeGNYRlVDZ1VzTFcxbGZaZnVuUUovZnYzeDhtVEo2c2RxbVZrWkFTVlNnV2c3TmxSMGRIUkNBb0tnaUFJVUNxVkhPSkZUOVg3Nzc4UE56YzNEQjA2Rkg1K2Z1aldyUnNXTGx5SUFRTUdTRzJ1WHIyS05XdldZTWVPSGRpOWV6Y0dEQmlBT1hQbVlQWHExUUNBTDcvOEVqTm56Z1FBakJrekJydDI3WUlnQ0pnd1lRSTJiZHFrOFg3bHYvL2w4ODdLcGFhbWFqd00yOHZMQzBlUEhxMm5xeVlpcWxsRDZFSFQrUVJKazB3bSszN2d3SUdqbGk5ZlhxZm5mZi85OTdGczJUSmtaMmRqNXN5WkNBc0xnMUtweE1TSkU3RjkrM1kwYmRvVVFOazNwOU9uVDRlVmxSVmVlKzAxdlBycXE5STU3dCsvajltelo2TlpzMllJQ1FtUjl2djQrQ0F1TGs3ajI5YlMwbExNbURFREd6WnNxRFluRm1pa0xmUG56MGZ6NXMxaFlXR0JaNTk5RnExYnQ4YjMzMytQaVJNbndzcktTcU50VkZRVWV2VG9BUUF3TkRURXJsMjdNR3JVS0h6eXlTZFFLcFg0OU5OUFdhQ1JWcWpWYXVudjd2WHIxOUd5WmN0YXRhMkpLSW9RUlZINklxMmlpbDlRRUJIcHFvWlFvSEdJWXdPVG1KajRhbDBXWnhrWkdRQ0F3NGNQQXlpYkNCNFpHUWxYVjFkODhza25tRFJwa2xTYzNiaHhBOU9uVDhmY3VYT3haczBhUkVSRTRKdHZ2a0ZwYVNuT25qMkxjZVBHd2NQREF3c1hMcXowUGp0MjdJQy92Ny8wTTN6NGNNVEZ4V25zOC9mM3I3UHJJbnBjYXJVYSsvZnZ4NXR2dm9relo4NWc4ZUxGQU1wK2g4K2RPNGYwOUhTa3A2Y2pQejhmTjI3Y1FJOGVQUkFiRzR1d3NEQUlnb0RRMEZERXhjVmg1ODZkQ0E4UHIzSVZ1MisrK1VhYmwwaDZvbUxCVlZOeDltRGJtZ2lDVUdWeEJvREZHZFdKckt3c3hNYkdZdWZPblpXT21abVpWUm16ZCs5ZUZCUVVBQUJ5YzNQeHlpdXZJQ2NuUnpxK2YvOSt4TWJHYXNRMGxDSHBNVEV4bURoeElrUlJySFhNeFlzWDhmenp6K08zMzM2cnNWMUR1UWQxeWNmSFJ4cU5wc3Qwdm9La3lzUkgrYSswQnRuWjJSZzVjaVNPSGoyS25qMTdhcXptdFhidFdseTRjQUdMRnkvRy9mdjMwYUpGQy96MTExL0l5TWpBaUJFakFKUVZkek5teklCQ29VQjZlanJtenAyTDBhTkhWM3FmcW5yUTFHbzFldlRvVWVWUXpibHo1MEl1bCtQTW1UUG8wcVZMbGJrWEZCUWdLU2tKWGJwMHdTdXZ2SUtBZ0lBbnZSMUVBSUJkdTNZaFBqNGVZV0ZoU0V4TWhKK2ZIMkpqWTlHN2QyL0V4TVNnUjQ4ZVVDcVZzTEd4UVZGUkVZQ3kvMTRVQ2dYZWYvOTlIRHAwQ0QvODhBTk9uanlKdUxnNEFHQVBHaEhSUS9qNStlSHMyYk1vTGk1RzU4NmQwYUpGQzBSRVJPREVpUk1ZUG53NGdMSUNyYmk0dUZMc3JGbXpjT0hDQlJ3OGVCREd4c1o0NTUxM0lKZkw4Wi8vL0FkWHIxNkZqNDhQM24vL2Zla1JFMERER1pKZVhGd01QejgvZlBycHA5TG5yNXJjdTNjUHp6NzdMSHIwNklHalI0L2k2TkdqOFBMeXFySnRRN2tIZGNuSHh3Y0FrSmlZcU5NMVVPTzc4MVJyZi83NUoyUXlXYVZ2VHZmdjM0K0RCdy9pdSsrK1EwSkNBclpzMllMSXlFajQrZmxCclZiandvVUxpSXVMdzVFalJ5Q1h5L0g4ODgvandvVUwyTGh4SXhJU0V1RHQ3WTFtelpyQnpjME5IVHAwQUlCSFd1MXg1Y3FWZFhxZHBMOXljbktrYjFWcmE5R2lSVWhQVDBka1pDUXNMQ3hnYjIrUHBVdVg0cm5ubmtOU1VoSjY5T2lCNU9Sa2VIcDZTakd4c2JHWU1tVUtBR0RRb0VGWXUzWXRacytlWGFmWFFrVFVtTzNldlJ1MnRyWndkM2ZIbVRObkFBQktwUktyVjYvRzhlUEhzWFRwMG1walY2eFlnZkhqeCtQNjlldG8yN1l0VnF4WWdjOCsrd3dxbFFxN2QrL0c0c1dMOGU2NzcyckVpS0tJUFh2MllOU29VWWlLaW9KU3Fhelg2NnV0QjRmUkEyWDNZY3lZTVpYMloyVmx3ZFRVVk5xK2ZmczJYbmpoQlF3ZlBoeXJWcTNDdDk5K2k3NTkrMkxYcmwzbzA2ZFBwWGhkdlFmRUFxM0I2ZGF0MjZ1Ly9mWWJCZzBhOU1Ubit1OS8vNHZubm50T1k5L1JvMGV4WnMwYWJOaXdBZmIyOWhnNGNDREN3OFB4MjIrLzRhKy8vc0l2di93Q0R3OFBkTy9lSGRPblQ0ZVBqNC8wRFV0R1JnYmk0K054N3R3NXhNYkc0c1VYWDBUNzl1MEJBQVlHQnZEMTlZV1RrNVAwWHM3T3p0S3d4cnQzNzFicVRldlZxeGM2ZGVva2JmLzk5OThhMjJscGFUaHc0TUFUM3dkcXZONTc3NzFIbnFkNCtmSmx1THE2SWlnb0NGOTk5UlZPbkRpQlE0Y09ZY0NBQWRpM2J4L0dqQm1EYytmT3dkdmJXNHJ4OS9lSHI2K3Z0QjBlSHE3eHUwNUVSRFZyMXF4WnBYM0d4c2FJaW9yQzRNR0RxeDJ1WjJkbkozME8rZlhYWHpXT3JWKy9Ybm9kRWhJQ2xVcUZRNGNPSVNZbVJocVM3dW5waVowN2R5SXpNeE5idG13QlVEWWt2V0pjK1Jkd1QwTkJRWUZHNzlXU0pVc3dkdXpZU25QeUJVSFFHUFo0OE9CQlRKZ3dBVk9uVHBXRzVvOGZQeDR1TGk1NCtlV1hNV25TSkFRSEI4UFMwaEt4c2JFNmZRK0lCVnFESXdqQzd2bno1ei94S280RkJRWDQ4ODgvRVJRVUpPM2J0MjhmdnZqaUMzejU1WmRTZDdnZ0NCZy9mankrL3ZwcmJOeTRFZlBtemNOenp6MEhRME5EbkRwMUNnQnc1Y29WdEduVFJqcFBVbElTamgwN0JoTVRFeFFXRm1xTUdUOTQ4S0QwT2pJeUV1UEdqUVB3dnk1bm9yb1VFUkdCaUlpSXg0cmR1SEVqdnZycUsvVHUzUnU5ZS9kR2ZuNCszbm5uSFlpaWlGOSsrUVY5Ky9hVjJwYi9IcGVUeStXVmZxY3IvbU1YSFIydFVlQVJFZWs3VjFkWGlLS0lnb0lDdUxxNkFpaWJIKy90N1kxRGh3NVYyYk1FbE0wNXErMXdQRUVRRUI4Zkw0M3FDUXNMUTBSRUJDd3RMWEgrL0htcGpUWWZyTDUwNlZKcFpOT1ZLMWNRRmhZbXJhVDZZRHRqWTJPa3BxWWlLQ2dJUC8vOE16WnQyb1JSbzBacHRCc3laQWdTRXhQeDFsdHZvV1hMbHBnNWN5WnNiVzExK2g0UU5UZ3ltVXlVeVdUaWt5b29LQkFQSGp3b2lxSW9xbFFxVVNhVGljT0dEUk9Ua3BJMDJwMCtmVm9zTEN3VVY2MWFKUllYRjR1aUtJcURCZzNTYVBQZzl2RGh3MFdGUWlHS29pamV2bjFiREFnSUVFVlJGTHQzN3k2MVVhdlZHdHRWWGRPSUVTTXFuYmVtYmFLNjBMMTdkOUhGeFVVRUlMcTR1SWd1TGk1aW56NTlSRkVVeFdIRGhvbGJ0MjRWSFIwZHhlVGs1RXF4aG9hR1ZaNFRnS2hVS3VzMWJ5S2lodTdJa1NNaUFERXZMMDhVUlZIOCtPT1B4WmRmZmxrc0xDd1VSVkVVVFUxTks4Vk1tREJCTEN3c0ZCMGRIYXY5MmJScGs5UjJ6Smd4NHVIRGg2Vy8xeU5HakJBakl5T2w4K25TMyt2QXdFQngzcng1TmJiNTczLy9LNzc2NnF2aXFsV3JSRnRiMnhwLzl1L2ZMeTVkdXJSQjNZTzZWdjQ1V3FzZjVtdEJweWZJVVdWMS9SeTBwS1FrQkFjSDQ4cVZLemgwNkJBY0hSMDFqZzhlUEJnUkVSRWF6N0R4OC9ORHUzYnRwTzFMbHk1cGJGKytmRm5xUVR0eDRnUzJiZHVHRFJzMndOZlhWMXFJNU83ZHV4ZzdkcXcwSE1ISHg2ZlNOVDMzM0hQU0VFbWc4aERIakl3TS9QampqM1Z3RjRncWUzRDRDRkEyTEhqZ3dJRVlOV3BVbFN1TVZiZk1lR09lY0UxRVZGZmVlT01ON055NUU3MTY5Y0tiYjc2SmFkT21ZZUhDaFRBME5FUndjSEMxaTRSVUpUYzNGeDkrK0NFdVhMaUFyVnUzU2tNb0l5TWpNWExrU05qYjIwT2xVaUVqSXdOT1RrNVNyNVUyLzE3UG5Uc1htemR2QmdDVWxKU2dwS1JFbytld3RMUVUrZm41c0xHeGtmYko1ZklxenlVSUF2THk4cXJzZWRUbGUxRGZHc29pSVZ4bVgwL2w1K2RqK2ZMbG1EUnBFZ1lQSGd3akk2TktTeWZmdkhrVEpTVWxjSE56MDlodlkyT0RyVnUzU2o4UGJsZWNlNU9Ra0NBdEZGS3hpMzc3OXUxUUtCU1lObTBhVHA0OHFURjVOejgvSDRHQmdSckZXVlZjWEZ3UUdCajQyUGVBNkdGU1VsSVFGeGVIZmZ2MkFRRCsrT01QV0ZoWTRPVEprN2grL2JxV3N5TWlhanpPblR1SDVPUmtXRnBhSWlvcUN2djI3VU5PVGc0KytlUVRMRml3UUdwMzgrWk4vUFhYWHpVdU82OVVLdEd1WFR0NGVYbmg4T0hER3ZQYnhvMGJCMnRyYTJsYkxwZWplZlBtMG1OUUFNM0hvbHk0Y0tFZXJyWnFLMWV1aEZ3dWgxd3V4K0RCZzdGczJUSnBXeTZYWTgyYU5SZ3laSWpHdnNlaHkvZUF5alMrMHBocXhjVEVCQ1ltSnRpeFl3YzhQRHh3OSs1ZHZQamlpeG9yT2dxQ2dHblRwbFVxM0hKemN6WG0zRHk0blptWkNhRHMyNStEQnc4aUxDd01RTmxDQ2xGUlVkaTdkeThNRFEwUkZSV0YwNmRQWS9ueTViQzF0VVhuenAwaGs4a3dhOWFzYXZPdXFuZmkrKysvMTNoZ050SGp5c3ZMdzdCaHc1Q2NuQXdURXhNTUdEQUFMVnEwZ0lPREEzNzQ0UWY4OGNjZk9IdjJMTmF0VzRmdTNidmpzODgrdytUSmt5dXRoRnIrRDF4RkZlZWdlWGw1NGVqUm8vVjhOVVJFRFVOcGFTbW1UWnVHOTk5L0grUEdqWU9Ua3hPbVRKbUN0OTkrVzNyMlpHRmhJUlFLQmNhUEg0OG1UWm9nTWpJUzI3WnR3N3g1ODZvOFoyNXVMa0pDUWhBU0VxS3gvOEdpcG0zYnRraEpTWkcyZFdIKzFaRWpSM0Rnd0FGTW1qUUpvaWhDRUFSa1ptYmk0NDgveHE1ZHU2cU1xV3BocW9yLzdnQmxYNDYvOE1JTGxkcnA0ajNRZHpyZHZVZVYxZlVReDhjeFlzUUlSRVZGVlh2OHRkZGV3M2ZmZlllVWxCU3NYcjBhUzVZc3daZ3hZMUJVVkFSZlgxOE1HellNeno3N3JEUkJ0YlMwRkh2MjdFRkVSQVFpSXlOaGIyLy90QzZGcUpMWTJGaDRlSGlnYWRPbTBwY1RRNGNPaFlXRkJiNysrbXRwR0hCVVZCVG16WnVILy96blAraldyUnVBNm9jNEVoRlI5UW9LQ3ZEV1cyOWh4NDRkc0xLeVFuNStQcTVjdVlLc3JDeTR1cnJDemMwTlptWm10UjdpV0Z4Y0RITno4eHA3MlhSOVNQckJnd2V4ZE9sU1pHWm1ZdmJzMmZqNjY2OFJFQkNBUllzVzFTcStwaUdPNVhUOUh0U0hoakxFVWFlVG84cDBvVUI3RktXbHBUQXdNRUIrZm42TmZ5UXF0aVhTTlVWRlJUQTNOOWQyR2tSRWpWYjVaNER5QXEwcStsU2dBV1dqaGdJREE3Rmx5eFlZR3h0ajZkS2xDQXdNMUJpZVdCMFdhRlhMeTh2RGdBRUQ3QklTRW5LMW5VdE5HdCtkSjUxU1huQTlyRGlyMkpaSTE3QTRJeUtxWDNYeEdTQWpJd04yZG5hNGRlc1dMQ3dzYWhXamEwUFNNek16RVJjWGgxOSsrUVU3ZCs1RXk1WXRjZno0Y1FpQ2dPRGdZSVNHaHVMZGQ5L0Y3Tm16cFJFZDFYM0dLbjljUVVYLyt0ZS9LZzM3MUxWN1VKK3NyYTJoNjhVWndBS05pSWlJaUhURWtpVkxxajIyYk5teUdtUDc5KytQcEtRa21KbVpZZTdjdWJWNnY0cHpyN1JOb1ZCQUpwUEJ6czRPTDd6d0F2YnYzdzlmWDEvcCtLKy8vb3BqeDQ3aGd3OCtRSk1tVGFRRjFxcnJjYXd0WGJvSFZJWkRIQnNZbVV6MmMrL2V2ZjNYcmwycjdWU0lpS2dSQ0E4UHI3UWlibFg3SGxkd2NIQ2xiK3dCWU5HaVJWaTRjQ0ZIVHhCVm9GYXJLeTA4VlpYeXhVUG8wUWtONE1icGZJSlVtVmpUb0dvaUl0STdnaUJvUEsveVFhbXBxZFhPeDZscUhzcUQrenc4UEpDV2xvYW1UWnNDZ1BSYXJWYkQxTlJVSTNiRWlCRllzMlpObGVjNmZmbzBvcU9qRVJRVTFLam51UkNSYmdvSUNFQmFXbHJ5cVZPbm50RjJMalhoWDBVaUlxSkdvS1poU2hXTG9JaUlDSHowMFVmU3RscXRyalFINWNGOUtTa3BzTE96azk3RHlzb0tLU2twMkxWckY0NGZQeTRWWkR0MjdFQnNiS3pHdVVSUnhKNDllekJxMUNoRVJVVkJxVlErL2tVU0VUMkJPM2Z1UUJDRUZ0ck80MkZZb0ZHOUtsL090S0dzT2tsRTFGQlZOZEcvbkZxdGxsNVBuRGdSTDczMEVteHRiU0VJQWdZT0hJakRodzlydEs5cVgxV2FOMitPN2R1M1M5dG56cHhCbHk1ZEFKUTlzaUltSmdhQ0lDQTBOQlNlbnA3WXVYTW5Nak16c1dYTEZnQ2FDeEdFaElSZ3lwUXB0YnBXSXFMR2pBVmFBOU90V3pmLzQ4ZVBvMCtmUHRwT2hZaUlkRWh0ZTlDQXNqbG1zYkd4Q0EwTnhkMjdkM0h0MmpXMGF0VUtRTm5LYjJscGFkaTNieDhPSERpQTVjdVh3OEhCQVhsNWVlallzU09Bc2tkUEFFQzdkdTF3L3Z4NTZieXhzYkVZTjI0Y0FDQStQbDZhSXhNV0ZvYUlpQWhZV2xwSzdma3dYQ0tpcXZHdllnTWpDTUxQczJmUFpvOFVFUkZKM04zZGE5MkRCZ0JCUVVIdzkvZUhuNThmZnYvOWQ2azRBNERzN0d3WUdCamdwWmRlZ29tSkNXN2N1QUVIQndkWVcxdmozTGx6QVA2M3JMZXRyUzJNalkyUmtaRUJhMnRyWEw5K0hSMDZkQUJRVnF5Vjk0Z05HalFJYTlldXhlelpzK3YwdW9tSUdpTVdhRVJFUkExY1Nrb0s1czZkaTk2OWUrUFZWMSt0ZER3Nk9scDZmZmJzV1FRRkJjSEp5UW10V3JWQ1VWRVJwazZkaXYzNzkwTVVSU2lWU2pnNU9XbjBiS1ducDFmWmd3YVVGVjlSVVZHd3M3UEQ0TUdEcFY0emYzOS9qU1hDdzhQRDRlVGtWT2ZYVGtUVTJMQkFJeUlpYXVBV0xWcUVyVnUzWXRldVhYanR0ZGZnN3U0T2xVcUY3T3hzT0RzN0F5aGJ5ZkgrL2ZzQWdQbno1OFBQenc5OSsvYkYxMTkvalczYnRnRUFMbDI2aFBidDIrUFRUei9GdEduVE5ONmpxaDQwQUJnelpneW1UNThPYTJ0ckxGNjhXTnBmUHRTeG5Gd3VsK1lsbDZzNEJ5MDZPaHJlM3Q1UGVDZUlpQm8rRm1oRVJFUU4xTDE3OXpCanhnd1VGQlFnSlNVRjBkSFJXTFpzR2Y3ODgwL3MyYk1IKy9idHc3WnQyeUNLSWt4TVRHQmxaWVhPblRzakl5TURRNGNPeGNpUkl4RVJFU0dkTHlvcUN1N3U3dmpsbDEvdzl0dHYxL2lNc21QSGppRXZMdy9EaHcrSHBhVWwxR3AxamZPajI3WnRxekZQam5QUWlJaXF4cWRERWhFUk5WQnhjWEZvMmJJbGZ2enhSNXcvZng1dnYvMDJWcTllRFZFVXNYTGxTa3llUEJrQWtKK2ZEMnRyYXdpQ2dNT0hENk4vLy82WU0yY09GaXhZZ0t5c0xBQkFSa1lHd3NMQzhONTc3MkhJa0NGWXZudzVBQ0EzTnhmcjFxMURZV0VoWG5qaEJiaTd1Nk93c0JDclZxM0M1Y3VYY2ZYcVZWeTdkZzIzYjk5R1JrYUcxdTRGRVZGandhK3RpSWlJR3FqaHc0ZmorZWVmeDJlZmZZYlBQLzhjbXpkdmhwK2ZIejcrK0dNNE96dGp3SUFCQU1xS0wwZEhSd0NBcjY4dmZ2LzlkN2k1dWVIWXNXTm8wcVFKMHRQVEVSQVFBSmxNaGpsejVzREF3QUFCQVFFb0tTbkIyMisvalN0WHJpQThQQnhkdW5SQmh3NGQ0T0RnZ0wxNzkrTFNwVXNZT0hBZ2xpeFpncXlzTEFRRUJDQTZPaHIyOXZiYXZDMUVSQTBhQ3pRaUlxSUc2dEtsUytqWHJ4L2F0MitQUC83NEF4NGVIcGc2ZFNwT25UcUZQWTZXSzU0QUFDQUFTVVJCVkh2Mm9LU2tCQUR3N2JmZlN2TzdiR3hzTUgvK2ZFUkdSc0xNekF5aG9hSG8xcTBiaGc0ZGlnMGJOc0RRMEJBQXNHZlBIZ1FHQnVLTk45N0FrU05IS3IzM3Q5OStpMW16WmlFNE9CZ1RKMDRFVVBZY05EOC9QeHcrZkJpZW5wNGE3YXRhWmJMaUhEUXZMeThjUFhxMER1NEtFVkhWTm03Y2lNREF3UDdhem9NYUdabE1Kc3BrTXJHaGFHajVFaEUxTkdmUG5oVkZVUlFWQ29YWXRtMWJjZno0OFdKZVhwNDRjdVJJMGREUVVEUXlNaExidDI4dm5qNTlXaU5PclZaTHI2OWR1MWJ0K1hOeWNpcnQ2OXk1c3hnY0hDenUyTEZEWTc5U3FSUlhyMTZ0Y1c1RFE4UEh1aTRpVVJURkw3LzhVcngzNzE2ZG4zZmh3b1ZWN2c4T0R0YjQvZFVHVTFQVE9qbVBVcWtVQnc4ZUxCWVdGb3B6NXN3UlMwcEtOSTdyOGoyb1Q5citMRjhiZ3JZVG9FY2prOGxFQUEzbU9XamxLM1kxbEh5SmlCcXluSndjRGkra1JtWGV2SGtvTGk3RzJyVnJLeDI3ZnYwNk9uZnVyTEV2UHo4ZmdpREExdFpXWTM5dWJpNHFmalkzTWpLQ1NxVUNBSncrZlJyUjBkRUlDZ3FDSUFoUUtwVmFYYnpHek13TXhjWEZpSStQbDRZcFAwZ1FCT1RsNVQzMFhQYjI5c2pKeWNIOCtmUFJ1M2R2akJ3NVVqcW15L2VnUGdubHp3TFJZWTN6empkdS81WEpaUDIwblFRUkVla2VGbWZVa0JrYUdxSjkrL1lBQUpWS0JVTkRRK201ZXVYUDRBT0FpeGN2UXExV28yWExsc2pQendkUVZwaTV1N3NEQUN3dExTR1h5d0VBQXdjT3hPSERoMkZtWnFieFhxSW9ZcytlUFJnMWFoU2lvcUtnVkNyci9mb2VsYSt2THo3Ly9IT2NPSEVDMzM3N3JiVC8zTGx6R0RKa2lMVHQ0ZUdCNHVMaUtzK1JtNXNyUFgvd20yKytRYXRXcmFSNzJSRHVnYjVpZ2RiQUpDWW05azlJU0dnUTNiTkVSRVJFdFZYK3JEMVJGREZ4NGtTMGF0VUtDeGN1ck5UT3pzNU9ldjNKSjU5ZzNMaHhLQ2dvUUxObXpTcTEvZU9QUHpTMlkyTmpFUk1UQTBFUUVCb2FDazlQVCt6Y3VST1ptWm5Zc21VTEFNMjVrU0VoSVpneVpVb2RYV0hOUm84ZWphTkhqMEtoVUVoek5pTWlJalNLTXdBNGRlb1V1blhySm0xblptWldXNkMxYU5FQ1o4K2VoWTJOamJSUGwrOUJmUXNNREVTM2J0Mk9uRHAxcXVxdVNSM0JBbzJJaUlpSXRDNDhQQndLaFFKdnZmVVd2dnZ1TzNoN2UyUFhybDNTOGJTME5EUnYzaHpyMTYrWDlqazRPR0RSb2tVWU1tUklwUWVkaTZKWTZWbCs4Zkh4VXE5Y1dGZ1lJaUlpWUdscGlmUG56d1BRN3ZQNWR1ellnVU9IRHNIZjMxOTZabUIyZGpiT25qMkxrcElTbUppWUFBQU9IejZNZnYwMEIxTzk5ZFpiT0hUb2tNYSthOWV1d2NYRkJmZnUzVU5CUVFIV3JWdUgwTkJRbmI0SDlTMGhJUUdDSVBUWGRoNFB3K2VnRVJFUkVaSFdkZTNhRmM4OTl4eHljM014WnN3WStQdjc0K3pac3poMzdodysrdWdqV0ZsWllmMzY5Umd6Wm93VUV4Z1lpSmlZR0h6enpUZm8xYXVYeHZtS2lvbzBldHVBc3Q0am1Vd0dBQmcwYUJCU1UxTXhlL2JzK3IrNFd0cTdkeThFUWNBTEw3eUE0OGVQdzhIQkFhMWJ0OGJ4NDhjQkFDVWxKZmpwcDUvdzBrc3ZhY1J0MnJRSjE2NWR3NEFCQTVDY25JeVVsQlNZbXBxaVdiTm1TRTFObGM0TDZQNDlJUGFnTlRqZHVuWHJkZWJNR1hUcDBrWGJxUkFSRVJIVm1UVnIxbURxMUttWU9uVXFWQ29WNXMyYmg1NDllMG9QV1Q5MjdKakcwRHNBTURFeHdieDU4ekJqeGd4czJMQkI0MWhLU29xMFdGazVmMzkvK1ByNlN0dmg0ZUhTSEMxdHUzLy9QcTVmdnc0VEV4Tjg5TkZIR0RWcUZIYnYzbzNYWDM4ZG16ZHZ4dlBQUDQ4ZE8zYWdjK2ZPYU4yNnRVYnNtMisraWVqb2FNamxjaHc1Y2dTQ0lPRDI3ZHRvMWFvVmJ0eTRnUzFidG1EYnRtMEFkUHNlVUJrV2FBMk1JQWduSmsrZXpGVVJpWWlJcU5Fb0tpckM3Tm16a1pTVWhMQ3dNUHoxMTErSWo0OUh6NTQ5WVdCZ2dKaVlHUHo3My85R2h3NGQ0T2JtaHU3ZHU2Tjc5KzRBL2pkZjZzRkZMbUpqWTNIMjdGbU5mZVBHamRQWWxzdmxsWXE0aWtWZ2RIUjBwYUdUOWVXTEw3N0FLNis4Z3BpWUdQVHQyeGY3OXUxRGl4WXQ0TzN0alRadDJpQStQaDZMRmkzQ045OThJOFdVRDMzY3RtMGJldlhxaGUrKyt3NkZoWVdZUEhreUFLQkRodzVZdDI0ZHJLeXMwSzVkT3dDNmZRK29EQXMwSWlJaUl0S3FsU3RYWXZmdTNXamJ0aTI2ZGV1R2Q5OTlGNzE2OVpMbVhSVVVGT0Q0OGVOSVRFekV5Wk1uTlphZlg3SmtDWXlNakJBU0VvTGR1M2VqUjQ4ZUtDMHR4VmRmZllYMDlIUUF3S1JKazZwODM3WnQyMHJ6dlFEdHpyKzZkdTBhL3ZXdmYrRzk5OTREQUkwaG14OTk5Qkg2OWV1SDExOS9IYzgvLzd5MC84NmRPM0J5Y3NMRml4ZHg0OFlOcEtXbFljbVNKZEk1ZXZUb2dmSGp4K1BYWDM5RmRuWTJIQndjS3Iydkx0MERLc003VDBSRVJFUmF0V0RCQWl4WXNBQ0E1bkw3RDBwS1N0SllzVEFpSWdMbnpwMURkSFEwL1AzOWNlN2NPUncrZkJpelpzMUNwMDZkY09IQ0JRREFoZzBiRUJBUWdIMzc5dWxzNGJGeDQwYVltcHBXMmw5WVdJalRwMC9Ed01BQWx5NWRRbXBxcXZSSWdkT25UNk5qeDQ1bzM3NDk5dTdkaTRDQUFJaWlpSTBiTndJQTl1elpBd3NMQ3d3WU1BQXpac3pBMEtGREs4MWZJOTNEUlVLSWlJaUlTR2VVTDdkZjFVOUZaODZjd2F4WnMvRFZWMTlod0lBQldMVnFGWktTa2hBUUVJQXpaODVnNWNxVk1EQXdRRTVPRG03ZXZJa1RKMDdvYkhFR29Ncmk3TUNCQStqY3VUTXlNaktRbkp5TXpwMDdvMlBIamxpeFlnVUtDZ3J3d3c4L1lQRGd3U2dvS01DbVRadlFwazBiekowN0YxOS8vVFZXcjE2TmRldldvV2ZQbmpoMDZCQ3VYcjJLbGkxYmF1SEs2RkhwN204cEVSRVJFZW1kdkx3OGpRZFRWOGZSMFJFclY2N0VHMis4QVFDUXlXUVlQSGd3M243N2JZU0doc0xVMUJRdnZmU1MxTnMwYytiTVN1Y29mOTVZUlJYblgzbDVlZUhvMGFPUGR5RlBJQ2NuQjhPR0RjUEZpeGNSR2hxS0dUTm1RQkFFaEllSFk4aVFJWmd6Wnc0U0VoSnc4T0JCZlA3NTUzajMzWGRoYW1xS3c0Y1B3OExDQW9zWEw4YjY5ZXR4OU9oUjNMbHpCMlBIam9WQ29haHlMcG11M2dOOUptZzdBWG8wTXBsTUJOQmdGZ2twbjNUYVVQSWxJaUlpN2JLenM0TmNMcS95bUptWldiVVBaUWFBbXpkdm9ubno1Zzk5RHlNakk2aFVxc2ZPc1Q0dFc3WU03Ny8vUG43NjZTZjA2dFdyeW5sanhjWEZFRVVSWjg2Y1FjK2VQYUZTcVRSNkI3T3lzbUJvYUNnOVptRHo1czF3YzNPRHY3Ky8xRWFYNzBGOUtmOWNtcGlZcU5NMWtFNG45N1IwNk5BaDZXRnRGQXJGbGFTa3BHRlBJNSthc0VBaklpS2l4cXlnb0FDV2xwYVBmSXpvWWZidjM0K0ZDeGRPUEgzNjlGWnQ1MUlURG5FRVlHcHEydXBoYlVSUnJQN3JHaUlpSWlLcUV6VVZZQ3pPNkVtOCtPS0xHREZpaEU0WFp3QUxOQURBMWF0WG55dC9MUWlDVGRPbVRVTUJxTlBTMGo0V1JURWZBTlJxZFlIV0VpUWlJaUlpSXIzQVZSd0I1T1hsSGMvTHl6c3VpcUpCczJiTjFsdFlXSFN6c0xEbzNxeFpzL1VBaEx5OHZPT0ZoWVdudEozblAwNVd0L1FzRVJFUkVSRTFiQ3pReXBoNmVIaUV0V25UNW9pSmlVbnp3c0xDazVtWm1WdE5URXllYWQyNjlWRVBENDh3QUpYWFB0V0N4TVJFMzhqSVNHMm5RVVJFUkVUVW9BUUhCME1tazIzUmRoNFB3eUdPQU5xM2J4OXZibTdlQ1FEdTNyMzdSVXBLU2hDQWtvS0Nnc09lbnA0Ym5KMmQvMjF1YnQ3MTZ0V3JnN1djS2hFUkVSRVJQWVlEQnc0QXdFUUFrN1NiU2MxWW9BRXdOemZ2cEZLcHNtL2R1alZKTHBkSGxlL1B5c3JhbHBlWGQ3SlZxMWE3akkyTjNiU1pZMFVuVDU1RWFHam9ROXY1K1BqZzQ0OC8xbXBjdVpxZVdxOExlVEtPY1l4akhPTVl4empHTVU1LzRuUVpsOWtIMEtaTm0rTzNiOThlWFZSVWRMdWFKdWJPenM0ejd0NjkrL2xUVGF3YVU2ZE9uWnFRa0JEK3NIWVdGaFpIWW1KaUFzdTNBd01EQnpDT2NZeGpIT01ZeHpqR01ZNXgraG9uaW1McXFWT25LaitkVzRld0J3M0F6WnMzSnprNk9zNndzN05UeXVYeXI0cUtpbElmYUZLa0s4VVpBQ1FtSm40SDRNakQydDI3ZDY5UUVJUzA4bTBmSDU4MExjU1Yvd2ZTV3NmelpCempHTWM0eGpHT2NZeGpYQ09QTXpBd3VQZXdjMm9iZTlBQTQ0NGRPMTR6TVRIeEJNb2VTSDMrL0hudmxpMWJSZ3FDWUg3dDJyWHF4K2JSUTVVL1dGdlhuOWhPUkVSRVJLUUw5SDRWUjFOVDB4WW1KaWFlY3JsOFgycHE2bnVtcHFhdHJhMnQvWEp5Y242eXNiRUpBTUFuSWhJUkVSRVIwVk9oOXdXYVFxRklWYXZWZVRrNU9ic3pNakpXRnhZV25qVTJObTZuVkNwdkM0SmdhR0ppMGx6Yk9SSVJFUkVSa1g3Z0hEU2dNRHM3ZTFQVHBrMFhpcUpZWEZwYW1tOXRiVDNBME5Cd0dBQVlHaHJtYWp0QklpSWlJaUxTRHl6UUFEUnAwdVE5QUdqWnN1VWVBTEN5c25vV0FBb0tDdjVieFlJaFJFUkVSRVJFOVlJRkdvRGMzTndmSzI2TG9xZ3NLaW82YytmT25UWGF5b21JaUlpSWlQUVBDelFBWEttUmlJaUlpSWgwQVF1ME1uWTFISk0vdFN5SWlJaUlpRWl2c1VBRElKUEpjcW83bHBpWWFBeEE5UlRUSVNJaUlpSWlQY1VDRFlBb2l1cUsyNElnR0ZiWUwyb2xLU0lpSWlJaTBqc3MwQUNjT25YcXdmdmczS1pObS8vY3YzLy9JQUIxVlRGRVJFUkVSRVIxVGU4ZlZGMk51N201dVQrNnVia3RBV0N2N1dTSWlJaUlpRWcvc0FjTmdJdUx5NXlLMndZR0JvNU5talFKRkFUQnlNVEV4S1drcEtUYU9XcEVSRVJFUkVSMWhRVWFBSGQzOTFWVjdTOHVMcjVVVWxKeTlXbm5RMFJFUkVSRStva0ZHb0Nzckt4dkttNkxvcWdxS1NtNWxwNmV2Z1djZzBaRVJFUkVSRThKQ3pRQU4yL2VmRXZiT1JBUkVSRVJFYkZBK3g4YmUzdjdGMDFOVGQwVkNrVnFUazVPRklBOGJTZEZSRVJFUkVUNlE5QjJBcnJBMHRLeWE2dFdyWDR4TWpKeUx0K25WQ3JUcjErLy9rSkJRY0hmMnN5dEtqS1pyRmJQWmt0TVROVDQvNWR4akdNYzR4akhPTVl4am5HTTArYzRVUlRqVHAwNjVWZWJjMnNMbDlrSDRPbnBHV0ZrWk9TY241OS9MQ3NyYTB0aFlXRzhzYkd4cTZlblo0UzJjM3NTNGdNWXh6akdNWTV4akdNYzR4akhPSDJPRXdTaFIyM1ByUzE2MzRObVlXSFJ0RjI3ZHFtWm1abWJidDI2TmJWOGY3Tm16YjUyY25KNkt6RXhzU21BTzFwTXNaSkgrYVhWTmg4Zkh3QkFRa0tDbGpNaElpSWlJbjFXL3JuMHdWNDNYYVAzUFdocXRkb0tBQlFLeGZtSys0dUxpeE1Cd01URVJLY2VWTjIxYTlmWjI3ZHYxM1lhUkVSRVJFUU5Ta0pDZ3M0WFp3QUxOQ2dVaXB1bHBhVkZqbzZPYjF0WVdQZ0NzTFcwdE96aTRPRHd0bGkyM1A0dGJlZFlrWUdCd2VvVksxWm9PdzBpSWlJaUlxb0hYTVVSVUdSbVpxNTFkbllPYXRldVhWekZBNW1abVJzQjVHc3BMeUlpSWlJaTBqTXMwQUNrcEtSOHFGYXI4NXljbk40eE5qWjJWNmxVV1ZsWldSR3BxYWtmYWpzM0lpSWlJaUxTSHl6UXlxanYzTGtUZXVmT25WQUFoZ0RVMms2SWlJaUlpSWpxam8rUEQyUXltYWpyODlCWW9GVmdhbXJheHRYVk5jak16TXo3L3YzN1A5KzVjMmM5Z0d4dDU5V1FjZlZHSWlJaUlxTGEwK3NDemRIUmNZS3BxV243aXZ2TXpNemFXMXBhOXJLMHRPemw3T3k4SUM4dmIxOU9Uczcybkp5Y2FBQUtMYVZLUkVSRVJFUjZRSzhMTkRzN3U5ZHNiVzJIVjNmYzBORFF6TTdPN2cwN083czNtamR2WG5EMzd0M1AwOUxTRmozRkZJbUlpSWlJU0kvb2RZRjI3ZHExTVFCTWFtcGphbXBxNit6c1BOUGEydm9GdFZwZC9KUlNJeUlpSWlJaVBhVFhCVnFUSmswbVdGaFlkS200Nzk2OWUrc2NIUjJuWkdWbGJYVjBkSnlRbVpuNWJaTW1UZWJjdUhGamRFNU96azV0NVVwRVJFUkVSSTJmWGhkb05qWTJReDRjNGlpWHl3ODFhZEprUm41K2ZteVRKazFteU9YeVF4VU9pMDg1eGFxc0hqMTY5Qnh0SjBGRVJFUkVSSFhQUU5zSmFGTnFhdXE3QUpDUmtiRWtKU1ZsZWkxQ2JPbzVwWWRLVEV4ODc5Ly8vbmU5blYraDREb29SRVJFUkVUYW90Y0ZXbkZ4OFQwQVVDcVZPUXFGNGw1TmJUMDhQRlk4ODh3ejY1OU9adHJ6NFljZjR1TEZpM1YrWGxFVW9WS3BVRmhZaU96c2JLU2xwZUhLbFN0SVNFakFrU05Ic0h2M2J1emR1N2ZPMzVlSWlQNUhxVlFpSnljSDE2OWZSMXhjSEg3NjZTZUVoNGRqeVpJbFVwdmMzRndzV3JTb3l2alpzMmRYZSs3ZzRPQXE5eTlhdEFpbHBhVlBsRGNSa1Q3UjZ5R09qOExZMkxpcGdZR0J2YmJ6cUVzTEZpekF6WnMzTmZabFoyZGo3dHk1Y0hSMDFOZ2ZHUmtKQU9qVHB3K2FObTJxY1N3NU9SbXVycTR3TXpQVDJMOTQ4V0swYnQwYXZyNitjSFoyaHBHUkVZeU5qV0ZpWWdJek16T1ltWm5CM053Y2xwYVdzTGEyaHAyZEhVcExTMkZnVVBhOXdaQWhROUM4ZWZNcWMxZXBWRkNyMWRpNmRlc1QzUU1pb3NiT3djRUJBR0JzYkF4alkyTllXbHJDMHRJU2RuWjJjSFIwaEtPakl4d2NIQ0NYeTJGblo0ZjQrSGlOZnh2ZWVPTU5KQ1VsQVFET256K1BQLzc0UXpwMjh1Uko2ZlhpeFlzUkVoSUNBRGg5K2pTaW82TVJGQlNFa0pBUWZQVFJSOUxmZGlJaXFoa0x0RnBLUzB0YmxKNmUvcW0yOCtqYXRldnM3ZHUzWTh5WU1VOThyc1dMRndNQU5tellnTU9IRDJQTm1qVlM4WFhzMkRHRWg0Y2pJaUlDUmthYXZ5YTdkdTNDZSsrOWgrenNiSWlpQ0xWYURWdGJXNDEvZkNzV1RxV2xwWWlLaW9LaG9hSEd2aGt6Wm1ERmloVlBmQjFFUkZTOSsvZnZRNlZTMWJwOWRIUTBEaHc0QUM4dkw3ejAwa3M0ZCs0Y3pwMDdCd0RvMkxHalZKUjE3TmhSSTA0VVJlelpzd2VqUm8xQ1ZGUVVsRXBsM1YwRUVWRWRTRWhJZ0NBSWdyYnplQmk5THRDYU5tMGFCQUJPVGs2VFMwdExDMnRxcTFBb0xnUFEraGdOQXdPRDFTdFdySGppQXUzbzBhUFl0R21UdEoyVmxZWFpzMmZEMU5RVUFKQ1NrZ0piVzF0TW5EaFJhbFBlaXdZQWx5NWR3c0dEQjZzOHQ3Ky9mNlY5TzNic3dIZmZmYWV4Nys3ZHU1WGFWbmRPSWlLcWY2V2xwZmpsbDErUWtwS0NIVHQySUMwdERRRFF2WHQzQU1DMWE5YzBYZ05BYkd3c1ltSmlJQWdDUWtORDRlbnBpWjA3ZHlJek14TmJ0bXdCQUxSbzBVSjZqNUNRRUV5Wk11VXBYaFVSVWNPaTF3V2F1Ym01REFETXpNemFhenVYcDYxLy8vN28zNy8vRTUxandvUUpWZTdQeWNtcHRHLzA2TkVZTjI2Y3RLMVdxOUdqUjQ4cUM3SzVjK2RDTHBjak16TVQ3dTd1VmI1SFFVRUJrcEtTTUhueVpMenl5aXNJQ0FoNHpLc2dJbXJjMUdvMTdPenNhbXd6YXRRb2ZQUE5OOWkxYXhmOC9Qenc5ZGRmSXlZbUJ2UG56MGVmUG4zUXQyOWZBSm85YU1lT0hRTUF4TWZIby93TDZiQ3dNRVJFUk1EUzBoTG56NThIQUFpQ2dPVGs1RXFqTVlpSXFHcDYvZGZ5MnJWckx3TXdmR0IzU1dKaW9qbUFrcHljbk84QldPWG41LzlSVWxKUzR5SWlEVlcvZnYzZzZlbFo3ZkhMbHk4alBqNWUybjdjWHVGSGlWdTVjdVZqdlFjUkVWVm1aR1FFdVZ5Tzl1M2JZOHVXTGVqWnM2Zkc4Zjc5KzZOVHAwNEFnTmF0VzhQYjJ4c2pSb3pBN3QyN2NmandZWTBoNnhrWkdaV0dObmJwMGtYcUVSczBhQkRXcmwxYjQySWlSRVJVTTcwdTBBQW9uWjJkWndNb3ZIdjM3allBZWYvc0w2N3d2OFZYcmx6cG81WHNucEtLYzhOcWE4YU1HVkNyMVJnNWNpU0FzbUdOUC8zMEV5NWN1SUNVbEJTcFhmbktYUVlHQnZEMTlZV1RrNU4wek5uWldScmllUGZ1WFNRa0pHaThSNjlldmFRUERRRHc5OTkvYTJ5bnBhWGh3SUVEajV3N0VaRytLQ2dvZ0ltSkNRRGdyYmZld3ZMbHkvSEREejlJeDJOaVluRGh3Z1hzMzc4ZkFPRGo0eU1kOC9YMWhhK3ZMK2JObTFmamUwUkdSc0xYMTFmYURnOFAxL2hiVDBTa0szeDhmQ0NUeWNURXhFU2Rub2VtN3dXYWdaT1QweFF6TTdOMlRaczIvZnptelp0dldWcGE5cWlxb1VxbFNrMVBUdzk3MmdrK0RUV3RoTml2WDc5Syt6SXlNaEFWRlFWcmEyc01HREFBUUZraGR2djJiY3lhTlF2UFBQTU03TzN0NGVmbmgrTGlZbzNWSFNzT2FZeU1qSlNHUFZiOFVFQkVSSFZETHBmRDNyNXNBZUpwMDZaaHpabzFPSERnQUFJQ0FwQ2ZuNC9Bd0VBc1c3WU0xdGJXMVo2amE5ZXVVS3ZWbGI3TXUzejVNdTdjdWFNeGZMMzhQUi84bTE1eERscDBkRFM4dmIyZjhNcUlpQm92ZlMvUVNpOWN1TkRKd2NIaFpRY0hoOGtxbGVxMnM3UHpkMVUxTEN3c1BOTllDN1FKRXlhZ3FLZ0k1dWJtbGY0UkxpejgzOW9wK2ZuNXNMUzB4SVlORy9EaWl5L0MzOThmYjc3NUpnUkJ3S1JKazlDOGVYUDgvUFBQaUlxS1FtaG9LTmF2WHc5QkVLUWxuaXNxTFMzRkYxOThVZWtmOW9xY25aMFJIaDR1YlFjRUJGVGFKaUtpNmwyOGVCR3RXclVDQUZoWVdPRGJiNy9GNjYrL2poOS8vQkVoSVNHUXlXU1lQSG55UTg4VEV4TURPenM3akJrekJ0dTJiWU9ob1NHNmR1MWFaZHUyYmR0cWpLVGdIRFFpb2tlajczOHRMWnMxYTdicW4wVkNCRk5UVTI4QXVISGp4cGptelp0dlNrbEptZTNrNURRdEx5L3ZpTFcxOVNBdDUxcm41cytmaitIRGh5TW9LQWg5K3ZUQjhlUEhzWHIxYXJpNnV1S05OOTdBMXExYjBhSkZDN3p6emp0WXNXSUZidCsrRFJjWEY0d2RPeFlPRGc3NCtlZWZzV1BIRG16YXRFbGF3dG5NekF3R0JnYjQ5dHR2WVc5dmp4TW5Uc0REdzZQU2UyZG1aajUwMG5wMmRqWUNBd09sN2F5c0xJM3R4eG1hU1VTa1QySmlZdENqeC84R2h2VHIxdy96NTg5SDc5NjkwYkZqUi96NDQ0L1Z4dDY1Y3dlSmlZblN0a3Fsd3JGangvaTNsNGlvbnVuMVV5TWRIQnplY0hKeW1tcGxaZldzcGFWbFR5TWpJMXNBVUt2Vk9RQkVwVklwQjZBVVJURmZ1NW5XdmZUMGRDUW5KMnZNTFZBcWxaZzFheGE2ZGVzR3VWd3VmY1BxN3U2T21UTm5JalkyRnQ3ZTN0aStmVHZrY2puV3JsMExBSGpsbFZmdzIyKy80ZXJWcTFpNmRDbHljbkx3NmFkbGo0eExTRWhBaHc0ZEFBQXpaODZVM212Nzl1MVFLQlNZTm0wYVRwNDhpWGZmZlZjNlZqN3NwbjM3bWhmWGRIRngwU2pZaUlqb2YxUXFGYlp0MjRhWFgzNFpRTm5RdzVDUUVDeGF0QWlCZ1lFb0tDakEwS0ZEOGROUFAyazhzMHlwVkNJdkx3OERCdzZFV3EzRzJMRmpZV0ppZ3VEZ1lCUVZGZUhOTjkvRTlldlhNWGJzV09uUkxFUkVWSGYwdWtBek5UVjFGVVZSa1ppWWFIZnExQ2xMaFVKeHE0YTJiVDA5UGRjOXpmenFVMEZCQWViTW1TT3RyamhvMENDOCtPS0xlUG5sbHhFVUZJVFhYMzlkR243NHdRY2Y0Ri8vK2hmMjdkdUhmdjM2NGNhTkcyalZxaFVzTEN4dy9mcDFPRGc0WVBQbXpmajk5OThoQ0FJbVRKaUFXN2R1NGVMRml6aDQ4S0EwVDgzZjN4OVJVVkdZTkdrU3pwMDdoNmlvS1B6Zi8vMGZsaTlmamovKytFUDZwbmJXckZsUXFWU1ZmZ0JVdWYvNzc3L1h3aDBrSXRKdFgzNzVKVnhjWEdCa1pJUTMzM3dUN3U3dU9INzhPSDcvL1hkODlkVlhPSGZ1SElZT0hZckF3RUE0T3p0TEt6SEd4Y1ZCcVZSaTNicDE2TkdqQnh3ZEhkRzNiMThrSnlmajl1M2JHREJnZ1BSdmdWd3VyL1MrSGg0ZUdqOUEyUnkwOHUwbmZjUUxFVkZqcCs5REhJWFMwdEppVTFOVDUyZWVlV2FubVpsWnUrb2FHaG9hbXBtYm0zZXE3dmhUdEhyMDZORnpudlFrclZxMWt1WWxBTUNpUll1cWJXdGtaSVJtelpxaFZhdFc2Tm16cC9Sc3N1blRwK1Bqano5R1VWRVJEQXdNNE9IaGdROCsrQUFtSmliWXRXc1hrcE9UNGVYbGhlYk5tMlBFaUJFb0tpcUNyNjh2cGt5WmdtZWZmUmFDSUtCLy8vN28yN2N2OXV6Wmc0OC8vaGlSa1pIWXZIbnprMTRlRVpIZUd6NThPQVlOR2dRckt5czBiZG9Vc2JHeEdpdmhtcHViSXlnb0NIUG56c1d2di80cURUdnYzYnMzNHVMaTBLNWRPNnhZc1FLblRwM0M2dFdyMGFkUDJZTEdreWRQeHFoUm8vRFJSeC9oMHFWTGNITnowM2pmaXZQUGlJam8wZW4wRXBQMXpjM043U01YRjVjUEwxeTRJUFAyOW82WHkrVS9PRGc0akU5S1N2SnYyYkxsOXpkdTNKam81dWIyNy92Mzd4K3l0N2NmbTVhV05qY25KMmUvdHZNV1JWSFUwdnMrOG5QUVNrdExZV0JnZ1B6OGZGaFpXZFdxTFJFUkVSRlJYU3RmWVZiWGw5blg2MC9ES3BVcXg4REF3TnpWMVhYdTlldlhYNzEzNzk2cTZ0cXExZW9DWFNqT3RPbHhIbEpkWG5BOXJEaXIySmFJaUlpSVNGL3A5U2ZpZS9mdWZhOVFLSzQ0T1RsTlVhdlZkMFJSRkFCQUVBUkxBREF5TXJJQVlBakFyS2J6RUJFUkVSRVIxUVdkN3Q1N1NveGNYVjBYMk52Ymo4ck56ZjNCMWRVMXVLcEdoWVdGWnk1ZHVsVDFRMStlb3E1ZHU4NmVOMi9lNmpGanhtZzdGU0lpSWlLaUJrVjRuQ0ZoVDVuT0oxamYzTjNkbDdpNHVIeWdWcXZsR1JrWlMweE5UZHRXMVU2aFVOeEtUMC8vNUdubjl5Q1pUQ1lDWmN2WEV4RVJFUkZSN1RXRUFrM2ZWM0ZFWm1ibUZnTURBNXZidDIrSEFMaW43WHlJaUlpSWlFaC82ZlVjTkFCUUtCUlhiOSsrUFJPYXhablJQME1kSGJTVVZxUGg0K01qclpoRFJFUkVSRVExMC9jQ3pkRGUzdjROVDAvUFZhaHdMOXpkM1pjMWJkcDBVZnYyN1ErYm01dTdhekUvSWlJaUlpS3FBejQrUHRKMElWMm0xd1dhcWFscHkyZWVlV1pIa3laTjVyUnMyWEkzQUNzQVNFMU4vVFEvUHovVzNOeThxNWVYMTBscmErc0FMYWRLUkVSRVJFUjZRSzhMTklWQ2NiMzh0WjJkM1NzZE9uUTRaVzV1M2d0QTdwVXJWd1prWldWdE1UWTJkbTNkdXZWK0x5K3YvYWFtcHEyMW1DNFJFUkVSRVRWeWVsMmdBVkNYbHBZV0tKWEsxSDlXY1BScTM3Nzk4WCtHUEJyZHZIbHo4dlhyMTBlV2xKVGNzckd4Q2ZqbnVXaEVSRVJFUkVUMVF0OExOS2pWNmp4QkVJeFRVMU1YM0xoeFk0UktwY3BwMHFUSm5FNmRPbDIydExRY0tKZkxvODZkTzlmNit2WHJyeFFVRkp6UmRyNUVSRVJFUk5SNDZmMHkrNldscFhsR1JrYk9BSkNUazdNL0p5ZW5VNnRXcmI2MnRiVWRMb3BpN2ovTlN1UnkrVjR0cGxtamRldlc0ZUxGaXc5dE4zMzZkSGg3ZXovVnVJYVNKK01ZeHpqR01ZNXhqR01jNC9RM1RwZm9mWUdtVnF2dm01aVl0QUFBR3h1YjRTWW1KdTdYcmwwTHNMVzFmYUd3c1BEa1A4MEVPenU3RitWeWVaVDJNcFZrT2pvNkhnQ3dzM3hIVkZUVXA1bVptZDBmRnVqaDRmR1J0N2UzOUlUcnB4RUhJUFNmVFg5ZHpwTnhqR01jNHhqSE9NWXhqbkY2RVNkLzJEbTBUZWVmcEYzZldyZHVmY1RhMnJyLzNidDMxemc3TzcrclZxdHp6NXc1NHc2Z0VBQ3NyYTJmOWZEd1dHOXVidDc1NnRXckwrYmw1UjNRWnI0ZE8zYjBORFUxTFVwSVNNZ3MzeWVUeVh3QU5IbFlyQ0FJSjU5Mm5DaUs5d0FnTVRGUjBPVThHY2M0eGpHT2NZeGpIT01ZMS9qakJFRzRtcENRY08xaDU5RW12Uy9Rdkx5ODl0dlkyQVFBZ0ZLcHZKT2NuUHhhWGw3ZUh3Q00zTjNkbDdtNHVNd0ZJT1RuNXg5TFRVMmR4WGxvajZiOFdST0ppWWw2Lzd0R1JFUkVSUFF3ZWozRXNVbVRKck9zcmEzOUFhQ2dvT0MvbHk5ZkhnM2dEZ0FyTHkrdkgyMXNiSjR2TFMwdFNrbEptWnVabWZtVmRyTWxJaUlpSXFMR1RxOEx0TnpjM01OTm16WXR5TWpJV0pLZW5oNEdvQlFBbWpScE1zSEd4dVo1bFVwMU55a3BLYUN3c0RCZXk2a1NFUkVSRVJIcEJidXFkcnE1dVgxa2FXblo1V2tuMDlqSVpES3hmSmdqRVJFUkVSSFZUTytmZytiZzRQQnl4VzBySzZ2K2JkcTBPWjZYbDNlOHdud3pjNVFWY3B4SDFMZmYvUUFBSUFCSlJFRlVSVVJFUkVSRTlVYXZDelJYVjllZ0ZpMWFiSFowZEh5emZKK2hvYUdUbFpYVnM0YUdoazdsK3p3OFBKYktaTEljQUM1YVNaU0lpSWlJaVBTQ1hoZG9KU1VsOXdDZ1diTm1tMTFjWE40SDRLamxsSWlJaUlpSVNJL3AvWkE5ZDNmM3oxMWNYUDcxejZaWVdscGFZR0JnWUtWUUtKTFZhblV1QUppWW1MZ2JHUms1SlNZbXVnRkkxMTYyRFErWDJTY2lJaUlpcWoyOVhzVVJBRkpUVS8rZG41Ly9pNk9qNDJSemMzTmZFeE1URHdBd05UVnRvZVhVaUlpSWlJaUk5SnV0cmUyck1wbE10TGUzSHczQURJQ1pwNmZuMm45NmdseTFuRjZEdzFVY2lZaUlpSWhxVCs5NzBLcFRXbHFxQkZBTUFLSW9xcldjRGhFUkVSRVI2UUc5WGlTRWlJaUlpSWhJbCtoMUQ1cWRuZDBydHJhMnd5cnVNekV4YVFFQXpzN083OWpaMlEwRkFFdEx5NTVhU0krSWlJaUlpUFNNWGhkb0ZoWVdQUndkSGFkVWRjemEybnJnMDg2SGlJaUlpSWowbTE0WGFObloyUnZ5OHZJT1ZOeG5aV1hWMzgzTjdkTTdkKzU4bkorZmZ4UUFuSnljWnRuYjI3K21sU1NKaUlpSWlFaHY2SFdCVmx4Y2ZMTzR1UGhteFgwR0JnYXVBRkJZV0hncEx5L3ZPRkMyc3FNMjhpTWlJaUw2Zi9idVBDNnFjdjhEK09mTXNPOElJdXBnTHBpNGRRUGNOYmUwSXNzMVVWTnpJVFVyTmJWcjVZYW1sbWhxWmQycjVzMzFtbWhxcWJuZ2tsdEpDa2h1S1dJc2dvQXNEakNNd0N6bjk0ZS9PWmVSUWJEQW1aSFArL1dhbDNQT2VaNXpubk1jNEh6bmVjNzNJYUxhcFZZSGFLWm90VnFsV3EzK1hhdlZLZzNyN3R5NXM2YWdvT0FRZ0R3ek5vMklpSWlJaUo1d2dya2JZR2J5Um8wYWZhMVdxeS9rNU9UOEFDREwzQTJxaXFyT0t4WVhGMmYwLzh0NnJNZDZyTWQ2ck1kNnJNZDZyRmViNjRtaStNdUZDeGU2VldYZjVsS3IwK3pYclZ0M3NyZTM5NlJHalJxdENRb0t5bXpidHUzdEZpMWEvTmE4ZWZPZm16ZHZmdlRCbDcyOWZUTnp0L2xSaUE5Z1BkWmpQZFpqUGRaalBkWmpQZGFyemZVRVFlaGExWDJiUzIzdlFZT2JtMXMvTnplMzdrNU9UcDNzN2UyYnlXUXlMN2xjYmc4VDErYmF0V3ZCYXJVNnpnek5OUElvSDFwekN3NE9CZ0RFeHNhYXVTVkVSRVJFVkpzWjdrc2Y3SFd6TkxYNkdUUWZINStaOWVyVm0zSHAwaVdGdmIzOTA3YTJ0cmFHYlNxVjZrNmRPblY2eU9YeStxSW9xaHMxYXZRTmFubVBJeEVSRVJHUnRZcU5qWVVnQ0JZZG5BRzFQRUNUeVdRdXRyYTJEUndkSFR2Nisvdi9ZR3RyVzgrd0xTTWpZNG10cmEzQ3ljbnAyYXlzckdVQUlKZkw3Y3pYMnZ1ZWZmYlpyNVl1WFlvUFAvelEzRTBoSWlJaUlxSnFWcXQ3aFBMeThuWUFnSyt2Nzd0Mzd0eFptcEdSTVM4akkyT2VYcTlYbHkwbmltSVJBT2oxZWtkenRMTXNtVXoyenM2ZE84M2REQ0lpSWlJaXFnRzFPa0FyTFMzOUl6OC8vMGRQVDgrUmNybmNJeU1qNDk4WkdSbUw5WHI5UFJzYkcyZTVYTzRvazhsc1JGRzBCUUJiVzF0bmM3ZVppSWlJaUlpZVhMVjZpQ01BWkdSa3ZPM2s1TlRPMTljMzNOZlhOenc3Ty90ckFLaGJ0KzU3aGpMTm1qWGJDUUJ5dWR6ZFhPMGtJaUlpSXFLL0xqZzRHRUZCUWFLbEp3bXAxVDFvQUtCV3ExV0NJRGdXRlJXZExTZ29PSzdUNmZJQTRONjllNWRMU2tyKzFPbDBkNVZLNVE4QUlKUEpQTXpiV2lJaW9zY3JNek1UVjY5ZU5YY3ppSWhxalZvZm9QbjYrazYzc2JHcGs1YVc5bFppWXVMenQyL2ZuZzhBU3FYeXg4TEN3dE1sSlNXcGYvNzU1d1FBc0xXMTlUSnZhNG1JaUNxbTArbnd4UmRmUUtQUlZGaEdvOUZnOGVMRjBHcTF1SFRwMGtQM0Z4OGZqODZkTytQMjdkdVZIdnVycjc2UzNxZW5wK1BBZ1FORzIvZnQyNGNIWjRrSkR3ODN1YThGQ3haQXI5ZFhla3dpb2lkUmJRL1E2dGFyVjIrbVNxV0tidENnd2NxQWdJRDRnSUNBZUxsYy9tQlAyVjBBb28yTlRUMVRPeUVpSXFwcHZyNitKbC9ObWpVREFJaWlpTGZlZWdzblRweUFUUGJ3UCsvejVzMkRTcVhDcEVtVE1IcjBhTnk3ZDY5Y21lM2J0Nk5idDI3SXlzckMyTEZqb1ZBb2pGN3o1czB6S2o5MzdsenBmWDUrUGthUEhvMm9xQ2dBd01tVEp6Rmp4Z3dVRnhjYjFWbXlaSW4wUGo0K0hzdVdMUU1BTEZ5NGtBRWFFZFZhdFRwQTgvWDFmVXN1bDd0bVoyZC9MWlBKYkF5dmtwS1NhMXF0TnF0TVVaMU9wOHMzVzBPSmlLald5OHpNUkU1T0RqSXpNNDNlMzd4NUUvZnUzY09JRVNOdzkrNWRSRVpHUWk2WFY3Z2ZXMXRiYWZ2eDQ4Zmg2T2lJOVBSMGFYdE9UZzVHang2TlJZc1dJVDQrSG1xMUdtbHBhVWhMUzhQMTY5ZlJ2MzkvTkcvZUhHKzk5VmFGeDJqVnFoVysrZVliWkdSa1FLdlZZdnIwNmRpOGVUTWNIWTJUSVl1aWlGMjdkZ0VBOXU3ZGk4TEN3cjl6aVlpSW5naTFPa2xJWm1abWhDQUkrcnQzNys2NGUvZnUxZ2UzMjluWnRaTEw1YTRBY1BQbXpVRXFsZXJFWTI4a0VSSFJROXkrZlJzdnZmUVNYbm5sRlN4ZXZGanFQWE54Y1RGWlhoUkY2UFY2S0JRS2FkMjJiZHZ3OGNjZlk4S0VDUWdNRE1TcnI3Nks2T2hvdlBiYWEvamlpeThRRUJDQVBYdjJZUGJzMlJnNWNpUysrdW9yNlRqKy92NEFnTUxDUXZqNysyUFlzR0hZdEdtVHRPK3hZOGVpWWNPR0dEcDBLQUFnSlNVRjU4K2Z4K25UcHlFSUFoWXZYZ3cvUHo5RVJrWWlKeWNIR3pac0FBQTBidHhZMnNmQ2hRc1JGaFpXZlJlTmlNaUMxZW9BemRYVnRhTmVyeGNCbEQ2NHpkUFQ4MVdaVE9hWm01dTdHUUFZbkJFUmtTVnlkWFhGaWhVcjBMZHZYNGlpaUhmZmZSZnZ2LzgrVkNxVnlmS1ptWmxvMDZZTmNuSnlURzZQajQrSGw5ZjlSNjdmZSs4OXZQRENDNmhmdno0VUNnVU9IRGlBSmsyYUdKVlBURXhFVkZRVVFrTkRrWmlZQ01CNDZLS05qUTNTMHRLTTZwdy9meDZDY0QrSjJ2TGx5N0Z4NDBZNE96dmp5cFVyQUFCQkVKQ2NuQXdibTFwOW0wSkV0VlN0L3Mwbmw4dTk3TzN0bjI3ZHVuVmlhbXJxZTI1dWJqME4yM1E2WGFGY0xuZHQwS0RCVXNPNi9Qejg3VVZGUmZGbWFlei9mREIxNnRRSU03ZUJpSWdzaEt1cksvcjI3UXNBbUQ1OU9tN2V2SWtHRFJwVVdON0R3d1A1K2ZrUVJWRUtrc3J5OHZMQ0gzLzhnUjA3ZHVDLy8vMHZPbmZ1ak9lZmZ4NWZmZlVWTGwyNlZDNUFBNENkTzNjQ0FLNWZ2NDRXTFZwVTJ1Ym82R2lwUjZ4UG56NVl2WG8xcGsyYlZxWHpKU0o2MHRYcVo5QU1aREtaZzV1Ylc4OTY5ZXJOTkx4c2JHdzhaVEtaZzYrdjd3ZUdsNTJkWFJ0enR6VXVMbTdabURGanpOME1JaUo2akY1Ly9YWDQrdnBDcDlOSnlVRWVmUC8yMjIvajFxMWIrT0dISDJCblp3ZmcvakJIRnhjWENJSWd2Vy9jdURGY1hWMlJsWlZWN2poSGpoeEI4K2JORVJvYUNrRVFFQlVWaFM1ZHV1Qzk5OTVEWW1JaTNuNzdiYU5FSVJjdVhFQitmajdPbmowTGpVYUQvdjM3NCtlZmZ6WXFvOVBwcFBlVEprMENBSVNFaEtCOSsvYlNjZGV0VzRmaHc0Yy9ub3RKUkdUaGFuVVAyb015TWpMbU9qczdkNVhKWk02R2RTVWxKVGUxV20xdWNYRnhnam5iUmtSRXRkZTJiZHRRVkZTRXVuWHJJak16RThEOW9ZT1ptWm5Jejg5SFNFZ0lPbmZ1aksrLy9ocUNJRWk5WTRaaGpvSWdJRE16VTNvdXJWMjdkcmh4NHdaOGZYMk5qdE90V3pmczI3Y1BBUUVCK1BYWFh6Rml4QWg0ZTNzak9Ua1pQajQrQUlDU2toS01HVE1HK2ZuNWFOV3FGU0lpSWhBYUdvcVZLMWRpMjdadFdMdDJyZEdRUmxOREhFZU5HbVcwckZRcUVSd2NiTFN1N0ROb1VWRlJhTldxMWQrNGdrUkUxb01CV2hsNnZiNUlGTVZTVVJUdERPdEVVU3pXNi9XRkQyUjFKQ0lpZXF3eU16UGg3ZTFkYnIyam95UG16NStQYnQyNkFRQSsrT0FEdUxtNVljNmNPUlh1Njlsbm44VnZ2LzJHNTU1N3J0eSs3dHk1ZytuVHArUGF0V3VJaUlpQXE2dXJGS0RkdUhFREkwZU9STXVXTGZIRER6OUFyOWZqWC8vNkZ5NWZ2b3lWSzFjaU9EZ1k2OWF0ZStSemE5R2loVkVReDJmUWlLZ214TWJHUWpBMXR0dkMxUG9oamc0T0RrMEVRWEIwZEhSczRlam9HR2hyYTl2UWt1YzdDd3dNbkw5MjdWcHpONE9vU3BZc1dWSmhvb0sveXhvbnVIMndoOERnd1Y2TXNzcG13d09Bdkx3OG93bUJUYkhHYTBPVk8zUG1ERnEzYmwxdXZaMmRIYnAxNndaUkZERno1a3ljUEhrU1U2ZE9mZWkrZXZYcWhmMzc5MHZMaHc0ZHdpKy8vQUlBeU03T3hvQUJBM0R0MmpXRWhvYkN3OE1EcjczMkd0NS8vMzEwNjlZTkV5ZE94S1pObTJCdmJ3OUhSMGRzMjdiTktIQjhjTDYwc2tNY0ZRcUY5THdhRVJHWlp2RVJaRTN5OFBBWTJMUnAwejJtdHQyNWMrY0xRUkJzWEYxZGUybzBta3kxV2gydlZxdmpUYVhqZjV5Q2dvSkU0UDQzQU5iQWNFTnFMZTJsNm5QeDRrVU1HalFJaVltSkpoTVJHQlFYRjhQUjBSSHU3dTVHNi9Qejg0M1c1ZWZuUTZQUlNOK28yOWpZUUt2VkFyaWZkUzRxS2dxelpzMkNJQWhHNVN4QnYzNzlzR2ZQSGp6enpEUFl2WHMzcGt5Wmd0emNYR243bFN0WGpHNjhWNjFhaFY2OWVnRUE2dGF0aSt6c2JHbmJEei84Z0o5Ly9obGZmUEZGaGNlenBtdERWU09LSWpwMjdJaFJvMFpKd1ZmWi8rZXNyQ3lNR3pjT09wME91M2J0Z291TEM1UktKWktTa3BDVWxJUWhRNFpnOU9qUlNFbEp3ZlhyMTNIKy9IbTBidDBhUjQ0Y1FjZU9IZkhHRzIrZ1ZhdFcrUERERDZWamxwYVc0c1NKRTlpMmJSdCsvUEZIakJneEF1SGg0YWhYei9SM21CNGVIbEFxbGVYV2wyMW5WYmZ4czBwRU5jVWFldEJxL1crK3dzTENFNDZPanMrb1ZLcGZ0RnB0cnBPVFUydEJFQnpNM1M0aWF4TWRIWTJYWG5wSldpNHNMSVNUa3hNOFBUMHJyR080bVpQTDVVWTNkbHF0RnJhMnRrYnJIdng5YXBqZ2RzaVFJZGk3ZHk4MEdrMTFuVXExcTErL1BvNGVQUW9BMkw5L1A5cTNiNCtsUzZVRXNmRDE5VVY4L01NVHhLYW5wNk5qeDQ3SXpjMkZ1N3U3TkxtdmdiKy9QMDZjT0FIQXVxNE5WYzNjdVhPUmtwS0NzV1BIbHR1MlpzMGF6SjgvSCtQSGo4ZVNKVXVrU2FqSGp4K1BreWRQb21YTGxuanp6VGZSb2tVTGhJYUdva1dMRnZEejg4T3NXYk13Yk5nd3JGbXpCc2VPSGNQNDhlTlJVRkNBanovK0dIRnhjVGgzN2h3Q0FnSXdiTmd3TEZ1MlRIb0dyU2FVblpQTm9Pd3phR1UvMzBSRVQ3cGFINkNWbEpTa09EZzROQzhwS1VuUWFyVnB0cmEybmpLWnpQVHNua1JVb1U2ZE9ra0IxYWxUcHpCMTZsVDg5dHR2c0xlM3I5YmpSRWRIVzkwRXR5KysrQ0orL3ZsbkFNQytmZnV3ZWZObXpKOC9IM3YzN2dVQTVPYm00dGxubjVYS3g4ZkhJelEwRkV1WExvVWdDRWhKU2NIZ3dZT1JtcHFLd01CQW5EdDN6dVIxdGNaclExWHowa3N2NGZubm40ZWJtNXUwenBBUjBkdmJHOTkvL3oyNmQrOXVWQ2N5TWhLMnRyWVY3blAyN05sUUtwVVlNR0FBV3JSb2dhNWR1OExXMWhZdFdyVEFjODg5aHk1ZHVxQnUzYm8xYzBJUGVEQ0pDQkZSVFFnT0RrWlFVSkFZRnhkbjBiMW9GdDI0bXViaDRUSFF6YzF0b0x1N2U1Kzh2THp0ZXIzK3JpR0xvMXF0dmlBSWdvMmJtOXRMaGl5T0JRVUZoem5FOGRGd2lHUHRrNXljakU2ZE9xRzR1RmpLR1BlZ2xKUVU2VnQrd3hCSHc4UzRCcm01dVVicmNuTnpvZEZvOE85Ly94c2xKU1g0OE1NUGNlalFJZXpldlJzeE1URTRkKzRjQU1zY0dsVlNVZ0s1WEk0MmJkb2dPam9hSGg0ZVJ0dDlmWDJsekh3R1M1Y3VoVXdtdzhxVkt6Rmt5QkFFQkFUZ2swOCtnVktwaEplWEYzUTZIVEl5TW96cXJGNjkydXF1RFpsZmFXa3BiRzF0SHpvVW1Zam9TV0M0TDdYMEFJMS9wY3VvWDcvK1lzTjd0VnA5QVFEczdlMmIyZHZiTjNOMmR1NVFVRkJ3Mkh5dEk3SjhpWW1KQ0FrSlFWWldGa1JSTkZuR2tBSzhMTGxjanB5Y0hHblpNTVN4N0RyRHphTTFUbkFiSEJ5TTB0SlNwS1Nrb0Z1M2JwZ3padzRpSXY0MzM3eXZyNjlSRDFyWHJsMHhac3dZaEllSFF5NlhJeVVsQmN1V0xVTlNVaEs2ZHUyS0lVT0dsQXZ5QU91OE5tUitoam5UaUlqSU1qQkErMzhGQlFVbnlpN3JkTHBDdVZ6dW1wbVpLZDFGbFphV1huN3NEU095RXFkUG44YWdRWVB3NmFlZll1TEVpVVpENlI1R3A5TTkwZzJpcVFsdVRhVWV0eVNYTDEvRzU1OS9qalZyMXVEOCtmTndkSFRFMnJWcmpRSlFBMjl2YjN6OTlkZlE2L1ZZdjM0OSt2VHBJMlhiTzN6NE1PYlBuMS9oY2F6eDJoQVJFWkd4V2gyZ2FiWGF1NldscFVtWExsMXFCcUNrc0xCUXlqbnM0ZUV4Mk1iR3hpc25KK2NiTXphUnlHckk1WExNbURFREV5Wk13TVNKRTVHY25HeXkzSVBEcU83ZHU0Zmk0bUtUcWVaTnJiUEdDVzd2M2J1SExWdTI0TzdkdStqVnF4ZCsrdWtuWEx0MnJkeXdSdUIvNXl5VHlaQ2VuZzRQRHcrbzFXbzRPVGtoUHo4ZmJkcTBBUUFVRkJRWUpWWjQ2NjIzTUhmdVhLTjlXY08xSVNJaUltTzFPa0JUcVZRbm5aeWNXaWtVaW8renM3Ty9MU2twdVc3WXBsUXFkNXV6YlVUV3BrdVhMdWpTcGNzajE3dDc5eTRDQXdPTm5sTTBESEVzRzhCVTlIeU1OVXh3TzN2MmJBd2RPaFFiTjI3RXlwVXI4Zjc3N3dPQTBiQkdVMkppWW5EMzdsMzA3ZHNYeDQ0ZFEzSnlNalp2M296eDQ4ZkR3OE1EYVdscFdMZHVIUVlQSG15eXA4d2FyZzBSRVJFWnE5Vi9wVjFjWExvM2JOaHd0U0FJY2g4Zm4xa2FqU2F6cEtRa1dhL1hLL1Y2ZlRFQVhkbnltWm1abjZyVmFtYTdJS29DZjMvL0twWDc4ODgvMGFSSmt4cHVqZm5jdlhzWE8zYnN3TFZyMTdCeDQwWXBrSDNZNU5RR3UzYnR3cHc1YzNEdTNEbE1tVElGclZ1M1JrRkJnVkdaZ29JQzlPelpFOGVPSGF0d2Zpb2lJaUt5SHJVNlFGT3BWS2V1WHIzYXNtN2R1bSs2dXJxKzVPam8rSXl0clcyRmQwM1oyZGtiSDJQekt2TFpxRkdqM2pkM0k0Z3FrNWlZYUhMOWd6MWhaODZjUVljT0hSNUhrOHpDMDlNVE8zZnVoS3VyYTdsdHB1WStNd1J1di96eUMzNy8vWGNNSGp3WWd3Y1BSbVJrSkRaczJJQWpSNDVBbzlGQXA3di8vZEg3NzcrUDMzNzdEU0VoSVRoNzlteTFUMnRBUkVSRWoxZXREdENjbloyZjkvUHorelFwS1dsa2JtN3VucFl0VzU1TlNFam9hV05qNDZIVmFndnExS2t6d3QzZFBTUXhNWEZveTVZdHo1cTd2UUFRRnhmM3o5allXQVpvWkZYUzA5TlJVbEtDNU9Sa09EZzRTQ24yTlJvTnRtelpna09IRHBtc0o0b2l0Rm90c3JPeklaUEpJSlBKeXBXeGhnbHVLeHY2cVZLcDRPam9pS3RYcjBvQjF2YnQyN0ZxMVNvNE96c0RBRjU3N1RYMDd0MGJvYUdoaUlxS1FwOCtmYVQ2MzM3N0xkUnFkYm5nekJxdURSRVJFUm1yMVFHYW01dGJMeWNucC9iTm16Yy9tcEdSTVI4QUJFSFFOV3pZY0VWaFllRlJ2VjZ2RmtWUnA5ZnJ5NmRhSTZJcSsrbW5uN0JxMVNyWTI5dGo4ZUxGVWk5YVRFd01talZyaG9DQUFLUHlnaURBMmRrWk9wME9MaTR1MEdnMDZOZXZuOGtBelpvbXVKMDRjYUxKOVFNR0RNRDE2OWRoWjJjbnBjWC80b3N2ak03WHpjME5ibTV1Mkx0M0wvUjZ2ZEUyVjFkWGt6MTAxblJ0aUlpSTZENkxucVN0cHRXdFcvZGRQeisvMWFJb2xnQ3dFUVJCZnVQR2plY2FOV3EwOGY4RHRHSVBENCtCTjI3YzZOTzZkZXNiTjI3Y2VMVnNwa2R6RVN1YVlNb0NjYUpxcWt4K2ZqN2MzZDByM0M2S0lqUWFEZWRxSWlJaW9yOU5xQ2pybUFVcC8zVjBMYUxWYXU4Q1FHSmk0bXVscGFVcDVtNVBWUVFHQms3ZXNXT0h1WnRCVkcwZUZwd0I5M3ZUR0p3UkVSRlJiVkhiQTdSOEFDZ3BLVWxLVFUwZFkrNzJWSVVnQ1ArS2lJaW92Q0FSRVJFUkVWbWRXaDJnaWFKWUNBQXVMaTZ0bkoyZE81dTdQVVJFUkpZbU16TVRWNjllTlhjemlJaHFqVm9kb09uMStnSUFhTlNvMGFaNjllcDliTzcyRUJFUlZVUVVSUncrZlBpUjZpUWxKUmt0SzVWS0xGMjZWRm91TFMzRmtpVkxvTkZvVE5hUGo0OUg1ODZkY2Z2MjdVcVA5ZFZYWDBudjA5UFRjZURBQWFQdCsvYnR3NE9QVUllSGg1dmMxNElGQzZEWDZ5czlKaEhSb3dnT0RrWlFVSkRGNTNLbzFRR2FLSXEyLy8rdkpqMDkvVDFUWld4c2JMd1ZDc1ZuajdkbFQ0N1kyRmdtQ0NFaXFnWXFsUXJIamgzRGdBRURrSnViQ3c4UER3UUVCSmg4SFRod0FGcXRGaUVoSWZqKysrK2xmYmk1dWVIWXNXTTRldlFvQUNBaUlnSUpDUW13dGJVdGQ3enQyN2VqVzdkdXlNckt3dGl4WTZGUUtJeGU4K2JOTXlvL2QrNWM2WDErZmo1R2p4Nk5xS2dvQU1ESmt5Y3hZOFlNRkJjWEc5VlpzbVNKOUQ0K1BoN0xsaTBEQUN4Y3VKQUJHaEhWV3JVNnpiNjN0L2RZblU1WGZQUG16WUU2bmU2ZVlYMUpTVW1LVnF1OUk1UEozR1F5bWJPN3Uvc0FjN2FUaUlocXQ3UzBORXlZTUFFZmZmUVJQdjMwVTJrdVFSdWI4bi9HUFQwOThmTExMd01BdG16WmdoZGZmQkhCd2NFSUNRbVJ5b3dmUHg1NWVYblNYSGtCQVFIdzlmWEZpUk1ua0pPVGcrblRweU11TGc3eDhmSHc5L2VYNmhVVkZlR2YvL3duL3ZqakQ3ejExbHNWdHJkVnExYjQ1cHR2a0pHUkFhMVdpK25UcDJQejVzMXdkSFEwS2llS0luYnQyb1VoUTRaZzc5NjlGZmJrRVJGUjdlSHM0dUxTRXdEczdPeGFQZjMwMDJlY25aM2JsdG51Ylc5djcyOTRBWEF5U3l2TENBb0tFb09DZ2tRaUlxcGQ5dTNiSno3OTlOT2lVcWtVUlZFVTNkM2RUWmJ6OHZJeVdqNTI3SmlvMVdxTjFtM2F0RW1jUG4xNnVib0ZCUVdpUXFFUUowK2VMQllVRklndnZQQ0MrTWNmZjRpaUtJcTdkKzhXQXdJQ3hFV0xGb2s2blU2cTA2eFpNN0ZaczJhaVRDWVRtelZySnM2ZVBWdHMyTENoOUFKZ3RLelZhc1d6WjgrS3k1WXRFK1Z5dWZqc3M4K0t2LzMybTlpcVZTdlJ4OGZIWkozMTY5Zi9yV3RIUkNTS29taTRqemIzL1h4bExINGVnSnBtYjIvZnpOZlg5Nk9Nakl5VnBhV2xKcCtDZG5Cd2VNck56YTNmblR0My92VzQyL2NndzRlS3d3YUppR29mblU2SDMzLy9IYmR1M2NLWU1XT2tIckN5TWpNemtaT1RZN0srWEM1SDI3WnR5NjIvZWZNbUNnc0xBUUM1dWJudzh2SUNBQnc4ZUJDVEprMUMvZnIxb1ZBbzhObG5uNkZKa3libDZrZEZSU0UwTkJSS3BiTGNOaHNiRzJpMVdxTjFxMWV2UmtsSkNUNzg4RU1jT25RSXUzZnZSa3hNRE02ZE93ZmcvdlFhR28zR1pBOGhFZEZmWlppZk55NHV6cUpqb0ZyOURCb0ErUGo0elBUeThncHIwNmJObGFlZmZ2cTRwNmZuQ0FBTy83OVo1dTN0L1ZhTEZpMHVLaFNLcit6czdGcWFzNjFFUkZSN2FUUWFmUExKSitqZnZ6ODhQRHdBQUpjdlh5NzNPblBtREFEZzg4OC9oNGVIQnh3Y0hLUjl1THE2SWo0K3Z0ekxNR1FTQUx5OHZQREhIMzlnNGNLRm1EWnRHanAzN295d3NERGN1SEVEbHk1ZE10bTJuVHQzQWdDdVg3OWVwWE9Kam81R1VGQVFBS0JQbno1SVQwL0h0R25USHYyaUVCRTlnU3c2ZW54TTZ0V3RXemZVMjl0N2dxT2pZMXNBME9sMCtUZHYzdXdtQ0lKbjgrYk5UNHFpcUxsMTY5YTBuSnljTmVadUxIdlFpSWhxSDFFVTBhNWRPOGhrTXV6WnN3Y0toUUllSGg0bWU5QUFZTktrU1pneVpRb0F3TUhCUVVyT1lXTmpnMmVmZmJaYytldlhyNk93c0JCSGpoekIyMisvRFFjSEJ3d2RPaFJ2dlBFR2Z2enhSM3owMFVjQWdEcDE2aGpWMjdkdkg1bzJiWXF1WGJzaUtTa0pDb1VDYTlhc3dlalJvNlV5NmVucGFOaXdJUUNnWDc5K1dMdDJMYlp1M1lvQkF3YkEwOU1UV3EwV1dWbFo4UGIybGdKRjlxQVJVVTJ3bGg2MFd2MmJ6OTdlM3I5cDA2YTdidDY4K1hwMmR2WnFSMGZIemo0K1BwTWRIUjFicWxTcVd5NHVMblZ2Mzc3OVFVRkJ3VEcxV2gxbjd2WUNnQ2lLbTE5NTVaVTNxbk9mT1RrNThQYjJMcmMrTXpNVHZyNisxWGtvSWlMNkN3UkJ3RC8vK1U4TUhEaFE2aEZUS3BWWXQyNGRKazZjV0czSDZkYXRHL2J0MjRlQWdBRDgrdXV2R0RGaUJMeTl2WkdjbkF3Zkh4OEFRRWxKQ2NhTUdZUDgvSHkwYXRVS0VSRVJDQTBOeGNxVks3RnQyemFzWGJzV2FXbHAwajV0Ykd5TWxnRmcxS2hSUnN0S3BWSzZjVEpvM0xpeDlENHFLZ3F0V3JXcXR2TWtJaUlMNWV2ck96OG9LRWdNQ0FpSUIrQmNacFBNc0sxcDA2YmYyOW5adFRaWEcwMnB6b2NsOVhxOTJLMWJOL0hYWDM4dHQ2MS8vLzRQcmF2UmFNUkJnd2FKaFlXRlZUcU9ScU1SaTRxS3hOemNYREU5UFYyOGZ2MjZHQk1USXg0L2ZsemNzV09IdUh2MzdyOThIbVE1SGt4UVVCVnF0VnJjdm4xN3VmVTZuVTVjczJhTldGUlVWRzdiL1BuelRlNHJQRHpjS0lHQnBUcDE2cFE0WnN3WVVhL1hQN1RjaVJNbkhubmYxbjV0cUx5TEZ5K0tUejMxVkxtWElBZ20xei8xMUZOU1hYdDdlK2w5UllsRnlxNC9lZktrK05KTEw0bU5HemNXSXlNanhRTUhEb2kvL2ZhYktJcWltSkNRSUxadjMxNTg0NDAzeE9MaVlsR3RWb3YxNnRVVHM3T3pLOXkzWEM2djhMd3EyZ1pBMUdnMEZkWWpJdm9ybUNURU90ajQrL3NmY0hOejYxdFVWUFRyclZ1M2hxclY2dHNBNE9ucE9WS2hVRVRZMnRvMkJDQVdGQlJFNWVUa3JGRXFsVCtZdWMwUVJiSGFQbGdwS1NrWVBIZ3dEaDQ4S0gwN2FqQmd3QUQ4K09PUEZkWXRMaTVHMTY1ZGNmcjBhVGc1Vlp6Z3NuMzc5dkR4OFlHTmpRMXNiVzFoWjJjSEJ3Y0hPRGc0d05IUkVjN096bkIxZFlXSGh3ZkN3c0lnazkxL05QTEZGMS9FVTA4OVpYS2ZXcTBXT3AwT216WnQrZ3RuVFRYSjI5dGJTbERnNitzTEZ4ZVhjbVZ5YzNOeDkrNWRhZm5PblR2bzNyMDdRa05EOGZISC81c3pmc1dLRmZqWHYvNkY4K2ZQbHh0YVZUYnhRSHg4UEtLaW9qQnIxaXlyR1JwVlhGeU1qaDA3WXRHaVJlamZ2MytGNVF6bm1acWFpbWVlZWFiQ2NtV1RNMWo3dGFIS3hjYkdZc0dDQllpS2lrTDM3dDB4Y2VKRURCMDZ0Rnc1alVZRFYxZFhhWWhqVlpLRTdOcTFDOW5aMlJnM2JoenM3ZTF4OXV4WkRCczJES0dob2RpeVpRdVdMRm1DTjk5OFU2cDcvUGh4OU83ZEd4NGVIbEFxbGVXR1haWWQ0Z2dBcTFhdGt0cHFLb0VJd0NHT1JGUXpPTVRST21nVEV4TUhOR3ZXYkx1N3Uzdi81czJiWDcxejU4N3EzTnpjNys3ZXZidnQ3dDI3M3pkdTNIaGRuVHAxM25CemMzdFJMcGU3V2tLQVZsMDZkKzRNUHo4LzJOblo0ZTIzMzVZQ0l3Y0hCNmhVS21SbVptTHc0TUVBZ04yN2Q1ZXJiNWl2cHJJL29IcTlIbnYzN2pWNkNGMnYxK09kZDk3QmloVXJxdXQweUFJcGxVcGtabWFXVy85ZzBPYmo0NE1qUjQ1ZytQRGhtREpsQ3VyV3JZdExseTRoSWlJQ3g0OGZMeGVjQWRZM2Y1S3BRRldqMGVEMTExOHZ0ejQzTnhmMjl2Wkc2eG8xYWlRRllSWGQxQnBZMjdXaHFzdk56Y1VubjN5Q0N4Y3VZTWVPSFdqY3VERjI3OTZOc1dQSFl1M2F0WmcvZno2NmQrOE80UDdjYVVPSERrVkpTUW5tekptREtWT21vSDc5K29pUGp5KzMzN0pCMVpBaFF3QUFwYVdsaUlxS3dyWnQyMUJZV0FpMVdvMkxGeStpWHIxNlJuVjc5KzV0dFB6Z2NFWlRReHlKaU13aE5qWVdnaUJZZEhBR01FQURnSHMzYjk0YzRPM3QvYWF2cisvOCt2WHJ6NjFmdi81Y3ZWNWZsSitmZjZDNHVQZ2lBQ1FrSlBTU3lXUm1ud2N0TUREd2pYMzc5dUhWVjEvOTIvdnk4L1BEamgwN01ITGtTS3hidHc3T3pzNElEUTNGNXMyYkFkenZRWHN3TUFzSkNjR2RPM2VNMW5YdTNObmsvdmZ2MzQvNjllc0RBTDc3N2p2ODk3Ly9OZHArNTg0ZG80bFRnZnNwbmNrNnZmSEdHemgzN2h6eTh2SVFFQkJRNVhxTEZpMUNSRVNFdE55a1NSTVVGUlZJQXJMdkFBQWdBRWxFUVZUQjJmbitxT05PblRwSjIxUXFGYUtqbzNINjlHa0lnb0RGaXhmRHo4OFBrWkdSeU1uSndZWU5Hd0FZUDd1eWNPRkNoSVdGL2MyeisvdUtpb3FNZWdRKytlUVRqQnc1c2x3dnNTQUlFRVZST2dlZFRvZkdqUnZqMkxGamFOYXNHWXFMaThzRmJ3YldlbTJvY2tsSlNZaUlpTUQzMzMrUHFWT25JaW9xU3Zvc3VicTZZdGV1WFlpTWpNVFlzV05oYTJ1TFYxOTlGUUVCQWFoWHJ4NHVYNzZNbFN0WG9uUG56dERwZEtoZnZ6NEVRWUJNSm9OT3AwTnBhU2swR2cyQ2dvTHc4ODgvWTlHaVJZaUxpOE81YytjUUVCQ0FZY09HWWRteVplVkdXVlFuVThsT3luNVcvZjM5Y2VMRWlSbzdQaEdSSldHQTl2OUtTa3IrS0MwdFRiS3pzL1BUYXJXNTkrN2RpOWZwZEVXRzdTcVY2aklBMHhQTFBFYUNJR3hhc0dCQnRRUm90MjdkUW1ob0tGSlRVekZ1M0xncTFkbXpady8wZWoyQSs5K1NqaGt6QnNlT0hUTXFvOWZyMGFOSEQ2T2J5QkVqUmhnOUZLN1Q2ZENoUXdlVEFkbU1HVE9nVkNxUms1TmpOQ3ltcktLaUlpUW1KbUw4K1BFWVBIZ3dYbm5sbFNxMW4yck81czJia1pTVWhLWk5tK0xhdFdzQTd2ZkdtZ3JXMUdxMTlIN2V2SG1ZTjIrZXRDeUtJbVF5R1ZKU1VxUzVtTW82Zi80OERGOStMVisrSEJzM2JvU3pzek91WExrQzRINkFrNXljYkhGRG96Nzk5Rk9wRnpraElRSExseS9IdSsrK2E3S2NyYTB0a3BPVEFkenZmVEM4QjRDOHZEeTR1Ym1aUElhMVhodXFuSmVYRjl6ZDNSRVhGNGRHalJxWkxETnMyREFNSGp3WVAvNzRJM1E2SFlZT0hZcXdzREFJZ29ELy9PYy9SbVgxZWowMEdnMWtNaG5rY3JrMGdnSUFXclJvZ2VlZWV3NWR1blJCM2JwMWEvUzhETmpEUmtUMFAvd3JEY2dhTm15NHJGNjllak8wV20xMmFtcnFXems1T1J0d2Y0NjQ0dnIxNjg4MWR3TnJpcUVIclcvZnZ0aXhZd2NBSURRMEZLR2hvU2d1TGtaNmVqcGVmdmxsdUxpNFlPREFnWGo5OWRlTjV0TzVkKzhlUEQwOXl6MS9abmpXb1d6WlIrbE5Ycmx5NWQ4NUxUSWpRNC9yUng5OWhFV0xGZ0dBRkt5VlpXcTRuNEhoQzRDeU40eGxSVWRIUzcwK2ZmcjB3ZXJWcTYxaS9xUVBQL3hRZXI5aXhRcE1tRERCWktCVnRwekIzYnQzOGZUVFQwT2owVUN2MTZPb3FFaWFCOHRBcVZSYTdiV2h5cm01dVJuMU5CdW9WQ3FqWlZ0Ylc3ejIybXVWN2s4bWsxWFlFenRod29TLzFFWlRrMVFEZU9odzNJZHRJeUtxcldwOWdOYW9VYVAvZUh0N2oxV3BWR2NTRWhJR0E4Z0dBRDgvdjY4ZEhCeWUxdWwwaFdadVlvMHg5S0RsNWVVaE5EUlVXcjlqeHc2c1dyVUtCdzRjd0hQUFBZZFpzMllaUFQ5bWtKS1NBajgvdjNMclMwcEtBQUQyOXZaR045dnQyN2MzU3VmdjQrTWpEWEc4YytkT3VibmRPbmZ1YlBRdys2VkxsNHlXYjkrK2pmMzc5LytWVTZjYUlJb2lEaHc0QUU5UFQyUm5aMlB1M01xLzI5RHBkSEIzZHplNXpkUm5Dd0RXckZtRDl1M2JTOHZyMXEwek9VMkVKWmt4WXdhKy9mWmJBUGVmNnlrdExZV0xpd3ZXclZzSDRINVFxbEtwakFLMlhidDI0ZGRmZjRWT3A4T0FBUU9RbHBZR2UzdDdyRisvSG1mT25JRy92Mys1YXh3U0VtSjExNGFJaU9oeENRNE9SbEJRa0dqcFNVSk1mMFZkUzlTcFV5ZlUyOXQ3YkVsSnlmV0VoSVNYOGYvQkdRQm9OSm83VGs1TzNUdzhQQWFac1lrMXlzL1BEK1BIajRlVGt4TjY5KzZObVRObjR0dHZ2OFhodzRmaDUrY0hKeWNudEcvZkhuUG56alg1TGVmNTgrZE5aZ01yTGk2R3JhMHQ1SEk1aW91TGpYclNEaDQ4S0wxR2pod3B2U2ZyOS8zMzN5TTRPQmd5bVF4ZmYvMDFzck96SzYwamw4dWhVcW1NWGw5KytTWGtjam1tVHAxYWJwdEtwY0tvVWFQZzZ1b3E3VU9wVk9LcHA1NkNRcUdRbm1OcDNMaXh0SHoxNnRVYU8rZXFXcmx5SlpSS0paUktKZnIyN1l1bFM1ZEt5MHFsRWw5KytTVmVmUEZGYVRrMU5SWHo1czJESUFpUXkrVTRkZXFVMU50eDh1UkpkTzdjR1lzWEx5NTNIR3U4TmtSRVJFUmx5ZXZXclR2RjJkbTVUd1hidmV2VnF6ZTlmdjM2aXdHWVBVRUlBQmptYjZnT0JRVUY0c1NKRThVbFM1YUlRNGNPRmVmUG55OXUzTGhSbkR0M3JpaUsvNXNIYmZyMDZXSmtaS1JSM2N6TVRMRlRwMDdpdFd2WHl1MzN6ei8vRkh2MjdDbUtvaWpldW5WTGZPV1ZWMFJSRk1WMjdkcEpaWFE2bmRHeXFYTjZjQjYyZnYzNlBYU1p6S3RIang1aWFtcXEwVHhvOXZiMllvc1dMY3E5QkVFd3VRKzFXaTAyYjk1Y1hMOSt2ZWpsNVNVZU9YS2t3dU5aNC94Sng0OGZGMlV5bWJobnp4NXAvclBzN0d4Um9WQ1luSXRRRkkzUFU2VlNpUjRlSHVLdFc3ZU01cllxTFMydHNFNVpsbnh0aUlpSWFwcTF6SU5XMjRjNDZyS3pzMWMvWkh0T1ZsYldxc2ZXbXNmc3hvMGJ1SGp4SXNMRHd6RnMyREFJZ29ETXpFeDgvZlhYUnVVbVRacUVwS1FrYWJtMHRCUno1c3hCejU0OTBhSkZpM0w3TFN3c2xETHdwYWFtbXN6T2xaT1RVKzRabWdmbDVlVmg0c1NKMG5KdWJxN1JzcWxobDJRK0d6WnNNRGtzc2FyUG9KV1dsbUxVcUZGbzA2WU53c0xDNE9IaGdVR0RCbUg5K3ZVWU5teFlqYlQ1Y2V2VnF4ZjI3OStQVHovOUZMTm56OGEwYWRQd3pUZmZJQ3dzck1Kc3FHVjkrZVdYNk5HalI3bWZxWTBiTjZKSGp4NTQrdW1uYTZycFJFUkU5SmpVNmlHT3RWbHhjVEUrL2ZSVFRKdzRFUTBhTklDbnB5ZSsrKzQ3TEYrK1hBcDhnb0tDQUFDWEwxL0d0bTNiQU53UG1pWlBuZ3kxV2wzaE0wWm56cHlSMHV2SHhzYWlkZXZXQUdDVXNXN2J0bTBvS1NuQjVNbVRFUk1UZ3lsVHBramJWQ29WSms2Y2lKWXRXejcwSE9yVnEyY1VzSkY1TlduUzVDL1h2WExsQ3JwMzc0NTc5KzVKMHpFTUdUSUUzM3p6RGNhTkc0ZisvZnZqM0xsejFkVlVzd29KQ2NIeDQ4ZlJxVk1udlBYV1c3aDQ4U0pjWFYybFNZSXJjdkhpUlVSRVJHREpraVVBN21kM05DUmx1SGp4SWhvMGFGRGpiU2NpSXFLYVY5dDcwR3F0TFZ1MlFLRlFZTXlZTVFDQXdNQkF2UHJxcStXeWVnMGVQQmdxbFFxelpzM0N6WnMzTVdIQ0JMUnQyeFpmZnZtbDFFdDIrUEJoUkVSRXdOblpHUnFOQm1xMUdwOTk5aGxLUzB0eDhPQkJMRisrSE1EOUc5TzllL2RpejU0OWtNdmwyTHQzTCtMajQ3RnMyVEs0dTd2am1XZWVRVkJRRUtaT25WcGh1MDA5Qy9mOTk5OVhLV3NabVVmWnVZd01ER24yNzk2OWk3ZmZmaHVIRHgvRzNMbHo4ZDU3N3hsbGJ4dytmRGdDQXdQeDNudnZvV1BIam5qKytlZXhmLzkrbytjYXJXWCtwSnljSEp3N2R3NkhEeDlHWkdRa21qWnRpak5uemtBUUJJU0hoMlB4NHNXWU1tVUtwazJiQmk4dkwxeTZkQWsrUGo2d3Q3Zkg1Y3VYRVJJU2dvOC8vbGo2d21QSWtDSHc4ZkdCWEM3SGlCRWpUUFpLV3N1MUlTSWlvdit4NkF3bVZKNWgzT3lER1E4ZlZVRkJBZXp0N1N0TXMyeUtYcS9IcVZPbjBMTm5UNlAxcGFXbHlNaklnRWFqZ1NBSVVDZ1VzTGUzeDU5Ly9vblBQLzhjbjN6eUNWNS8vWFhjdTNjUDdkdTN4OHN2djR5dVhidEtxZmYxZWoxMjdkcUZqUnMzWXV2V3JmRDA5UHhiNTBibXRYMzdkZ3dmUGh3QXNINzllcno1NXB2bHl2em5QLytSMHNHdlg3OGVnd1lOTWpubldWa1hMbHlBbDVlWE5BZVVqWTJOMWFUb0xpa3BRZlBtemVIaDRZRVhYbmdCdzRZTk04cTJDQUNuVHAzQ1J4OTloT0hEaDJQS2xDbG8wNllOa3BPVE1YYnNXSFRzMkJISnljbEc4OFU5akRWZEd5SWlvc2NsT0RnWUFHRHBXUnd0dW5GVVhsQlEwSS9kdTNmdnYycVZkVHdhcDlmcklaUEpvRktwSGpyM1ZkbXlSRThpblU1WHBlY21SVkY4cEhrRGlZaUlxR29Zb0ZHTkVVWFI0clBQRUJFUkVSRlpFbXNKME5oZFFVUkVSRVJFWkNFWW9CRVJFUkVSMFJQdnhJa1RFQVRoNGZNOFdRQUdhRlltTURDd1A3T3VFUkVSRVJFOUdsZFhWOFRHeHVhYnV4MlZzZWp4bDFSZWRXVnhKQ0lpSWlLcWJRUXJ5TVRGSGpTcVVjSEJ3ZElEbVVSRVpGNUxsaXlCU3FWNjVIb1pHUm1JaUlqQXczSlVoWWVIbTF5L1lNRUM2UFg2Uno0bUVWRnR4UUNOaUlpb0ZyaDQ4U0srL2ZaYk9EczdQM0pkRnhjWHJGKy9Ia2VQSHEyd3pKSWxTNlQzOGZIeFdMWnNHUUJnNGNLRkROQ0l5Q0wwNk5FRGdZR0JkODNkanNyWW1Mc0JSRVJFVlAyaW82UHgwa3N2U2N1RmhZVndjbktDcDZkbmhYV1VTaVdVU2lVOFBUMU5UaDQvWXNTSWN1c3VYTGdBUHo4L2lLS0lYYnQyWWNpUUlkaTdkeTgwR2szMW5BZ1JVVFZScVZSV2tTU0VBUm9SRWRFVHFGT25UbEFxbFFDQVU2ZE9ZZXJVcWZqdHQ5OWdiMjlmcGZvNU9UbFZLaGNkSFkzdDI3ZERFQVFzWHJ3WWZuNStpSXlNUkU1T0RqWnMyQUFBYU55NHNWUis0Y0tGQ0FzTGU3U1RJU0txUlJpZ0VSRVJQY0dTazVNUkdocUs0dUppTkd2V3pHU1psSlFVeU9YeWN1dTl2YjFObGk4b0tJQkdvNEZXcThYNTgrZGhlT1orK2ZMbDJMaHhJNXlkblhIbHloVUFnQ0FJU0U1T2hvME5iem1JaUtxQ3o2QVJrY1Y2V0VJQ0lxcGNZbUlpK3ZidGk2eXNMQ2lWU3FTbHBaVjdwYWVuVi9pemxwT1RnN2k0T0hUbzBBRTdkdXhBZkh3OCt2ZnZqM2J0MnVITW1UT1F5K1dJam81R1VGQVFBS0JQbno1SVQwL0h0R25USHVkcEVoRTlVUmlnRVZHTlNVcEt3dXpaczZGV3F5c3RHeEFRWUxTczErdlJxbFVyWkdkbm15elBqSEhHVnE5ZUxRMW5xeXBld3lmYjZkT24wYWxUSjh5YU5RdkEvV0dHcGw0UEVrWFJxRGV0VWFOR1dMRmlCVmF1WElrbVRab2dLQ2dJdi96eUM3cDI3UW9BQ0FrSlFmdjI3YVh5NjlhdHcvRGh3MnYyNUlpSW5tQVdQdzhBR2JPMmVkQU1LZmF0cGIxVXZYSnljdEM2ZFd1TUdUTkd5dWhXVnJ0MjdhVDNWNjVjUWV2V3JRRUFNMmZPaEpPVEUvNzV6MzhpSVNIQjVMNXRiR3lnMVdvQjNNOFlGeFVWaFZtelprRVFCR2cwR29zWlRpVUlBaG8yYkZqaDlySzlGenQzN3NUMDZkT050cXRVS21tWTJaOS8vb21tVFpzQ3VCLzg2blE2QU1EVnExZlJ2bjE3TkcvZUhBQ3dhOWN1eE1URTRJTVBQc0N0VzdmZzUrY0hBRWhMUzBOcGFTbGtzdnZmelZuTE5hUy81dGRmZjhXSkV5Y3dlL1pzQ0lKUVlTL1pnLy9mdDI3ZFF0dTJiVEZzMkRCRVJrWWFsYzNQejRlN3V6c0FRS3ZWb3Fpb1NOcXY0Zk4wL2ZwMVBQLzg4MUtkOVBSMG81K0JxS2dvdEdyVnFsclBsWWlvS2d6M3BYRnhjUllkQS9HdnIvVTUyS1ZMbHhCek40TElGRUVRMEtCQkE1U2RBOUxXMWhiYnRtM0R0bTNicEhXaUtPTDI3ZHRHTjR3QkFRR0lpWWtCQU9oME9nUUZCYUdnb0FCdDJyUkJjWEV4c3JLeThPOS8veHVqUm8yUzltRXRHZVBTMHRJcTNGWTJDQm82ZENpR0RoMEtEdzhQcVRmTXc4TURpWW1KQU82bk9qZTg5L0M0bjRSS3I5Zmo0NDgvUmxKU0VxNWN1WUlGQ3hhZ1VhTkdhTmFzR2ZyMjdZdDI3ZHJoenovL2hDaUthTkNnZ1JTY0FkWjFEZW5SZGVuU0JWMjZkSG5rZWlrcEtXalVxQkhXcmwyTHRXdlhTdXVMaTR2aDZPZ29mVFkvL1BCREpDVWxsYXZmb2tVTG84ODhuMEVqSW5vMC9HMXBaZUxpNGw2T2pZM2xnemxrc2E1ZnZ3NFhGNWVIbGxHcFZIQjFkUVVBT0RzN0l6QXdFS21wcWVqV3JSc3VYTGlBRHo3NEFOZXVYVVBQbmoxeCtQQmhmUDc1NThqSXlNQ29VYU1RSFIyTjA2ZFBXMVhHT0lWQ1VlRTJReS9ZdzdScDB3WUFjTy9lUGVsOVlXRWhnUHZERkUrZVBJbVhYMzRaaVltSjhQYjJSbWhvS1BiczJZUGx5NWVqYjkrKytPV1hYK0RsNVlVR0RSb0FnRlZlUS9yNy9QMzlxMVF1T2pyYXFIZmJGRkVVY2YzNmRYejk5ZGZWMFRRaUlpcURBUm9SVlp1ZE8zZkMwZEh4b1FFSmNEOG8yN2x6SjREN04zcGFyZGJvWDBOUFVtaG9LRDc0NEFPc1g3OGVaODZjQVFDcnpCaFgxUjYwaWx5K2ZCbkEvUjQwdzN0REQ5cWtTWk93YmRzMnhNVEVvRTJiTnJoOCtUTGF0R21EQ1JNbTRNS0ZDemgwNkJBQ0FnSmdaMmVITDcvOEVvQjFYa1A2K3d5OXJ3OHEyK090MCttd1ljTUdSRVJFU092VWFqVWNIUjJSbDVjbjljQUtnb0E5ZS9iVWJJT0ppR29wL3ZVbG9tcnoybXV2QVhoNFFQS2dnSUFBRkJVVndjWEZCWWNPSGNKYmI3MkZsaTFiQWdDKy9QSkw5TzdkR3lOSGpwVFdSVWRIUzcwNWZmcjB3ZXJWcXkwNlkxekRoZzJyM0lOMjl1eFpEQjA2RkFVRkJWQW9GS2hmdjM2bCsxY29GRVkzMkFiaDRlRTRjdVFJenAwN0I2MVdhelNubGJWZFE2cCs2ZW5wS0NrcFFYSnlNaHdjSEtTa0lMLysraXNjSEJ6dzhzc3ZTMlduVHAyS2pSczNRaTZYWStUSWtaWHUyOVRudld5UHJMKy9QMDZjT1BHM3o0R0k2RkZ0MjdZTkkwYU1lTmJjN2FpTVJUOGdSK1VGQmdiMitkZS8vbldrVTZkTzVtNUtsVEJKQ0ZWRXJWWmoyYkpsMkxScEV5SWlJakI3OW15OCtlYWJ5TXZMdzhDQkE3Rno1MDRjTzNZTW8wYU5Rbng4UFBMeThyQjQ4V0pjdTNZTkF3WU1nS2VuSjdSYUxiS3lzdUR0N1MzZFlGcGlnb3NaTTJhZ1M1Y3VVZ0JiVmxSVUZGNTQ0UVdqZFE4K2cxWlprcEJHalJyQng4ZEhTclJTVUZDQWhJUUU5T3JWQzlldlgwZFdWaGFhTkdrQ0FQam9vNDlnYjI5dmRkZVEvcDRIazRTc1c3Y09xMWF0Z3IyOVBVYVBIbzJaTTJkSzI4b21BbmtVWlpQT0VCRlpLc0hVdDVvV2huOTlyWXdnQ0VmZWVlY2RCanhra1h4OWZhWDN1Ym01OFBMeWtwWnpjbktNSnIxMWMzUERPKys4Zzh1WEw4UFoyUm1OR3pkR2h3NGRBTngvUmkwMU5SVkxsaXlCazVNVEFLQ29xQWdPRGc3bG5vMVJLcFhTRndFR1piK3ROM2ZHdUFVTEZtRFRwazNZc1dNSGhnNGRpb1lORzBLcjFTSXZMdzgrUGo0QTd2ZG1GQlFVU00vbGxUVmx5aFFzV3JRSWdIR1NrSG56NWtsbDdPenNwQ0dPaG44VEVoSnc3OTQ5M0w1OTJ5alJpQ21XZmczcDczc3dnK1BFaVJNeGNlSkVrMlgvU25BR2dNRVpFVkUxc2ZnSWtvd3h6VDVaZzhMQ1F0U3RXeGZGeGNVQS9wZjl6VlNhN3padDJpQWpJOE5vT04rMWE5Zkt6WXNXRWhLQzVjdVhTOHNWZlZ0dktiMC8yZG5aZU9lZGQxQlVWSVR2di84ZVVWRlJXTHAwS2M2ZVBZdGR1M2JoaHg5K3dKWXRXeUNLSXV6czdGQmFXaW9OVlN6YmcxYVdpNHNMVkNwVnVmVUtoUUsrdnI1R1BXZ0hEeDVFWW1JaVhuenh4UXIzWituWGtJaUlxTHBaUXc4YUo2b21vbXEzZGV0V1BQZmNjdzh0TTNYcVZLU21wdUx5NWNzUUJBR1hMMStXWHFiTW1UT25KcHBhWTg2ZE80ZW1UWnZpeHg5L3hKVXJWekJwMGlSOC92bm5FRVVSSzFldXhQang0d0g4TDZQbGczOHY5SG85VWxKU29GQW9wSmRhclRaYTNyaHhJNEQ3VXhuRXhNU2dXYk5taUltSmdaMmRIWDc0NFFkTW1qUUpqUnMzUmtGQndVTW5KaVlpSXFvTlJvd1lnY0RBd0F2bWJrZGwrUFVvRVZVYnZWNlBqUnMzWXU3Y3VUaDgrTEMwWGk2WFF4QUU1T1hsb1U2ZE90RHBkRGg4K0xEUk1MMnlQRHc4S2d6VXJFVy9mdjNRdTNkdlJFUkU0TFBQUHNPMzMzNkxqaDA3WXQ2OGVmRHg4VUd2WHIwQUFGbFpXZEpRMEppWUdIejc3YmNvS1NsQjE2NWQ4Y3d6enhnbFhIRnhjU21YZ0NVdExVMUtuMS9XekprenBlZUtQRHc4a0p5Y1hFTm5Ta1JFWkIwU0VoSWdDSUxGSndsaGdFWkUxU0l6TXhPZE8zZUd1N3M3RGg0OGFQU3NtSzJ0TFVhT0hJbW5ubm9LOXZiMjBHZzA2TnUzcnhTa0tKVkthWDR2VThzR2MrYk13WWdSSTR6V1dXckd1R3ZYcnFGSGp4NW8yYklsZnZubEZ5Z1VDaW4xL2E1ZHUxQmFXZ29BMkx4NXMvUjhsNCtQRDBKRFE3RjgrWEk0T3pzakxDek02RnpVYW5XNUhyQ1pNMmZpbFZkZUFRQWNQbndZU3FYU2FETHFxckRVYTBoRVJGUWJNVUFqb21yaDYrdUxuMzc2cWNKa0VsdTJiS21SNHo1S1N2L0hLU0FnQUVlUEhrWGJ0bTFSV2xxS1o1NTVCaDA3ZHNTSkV5Y3dhdFFvN04rL0g0SWdvSG56NXZqdXUrOEEzTS9HMktoUkkya2YvL25QZnlvOXp1Yk5tekYyN0ZqcGZXUmtKQ1pQbm14VXhqQ2NzaUtXZWcySmlJaHFJNHQvU0k2TU1Va0lrWFc2ZS9jdVBEMDl6ZDBNSWlLaVdzdHdYeG9YRjJmUk1SQ1RoQkFSUFFZTXpvaUlpS2dxR0tBUkVSRVJFUkZaQ0FabzF1ZGtVRkNRdWR0QVJFUkVSRVExZ0VsQ3JFeGNYRnpQMk5qWThyUDlFaEVSRVJHUjFXTVBHaEVSRVJFUmtZVmdnRVpFUkVSRVJFKzh0V3ZYUWhURm51WnVSMlVZb0ZtWndNREFIa3haVDBSRVJFVDBhTnExYTRjTEZ5NmNOSGM3S3NNQXpjb0lnbkJpNHNTSjVtNEdFUkVSRVJIVkFBWm9SRVJFVDZEYzNGd1VGeGNiclV0SlNjSFdyVnNmV3UvcTFhdkl5c29xdDM3cDBxVVYxZ2tQRHplNWZzR0NCZERyOVZWb0xSRVJHVEJBSXlJaWVnS3RXTEVDYjcvOXR0RzZuMzc2Q1dscGFRK3ROM2JzV01URXhKUmJ2MkRCZ2dyckxGbXlSSG9mSHgrUFpjdVdBUUFXTGx6SUFJMklMTWJNbVRNUkZCUzB4OXp0cUF3RE5DSWlvaWZReHg5L2pPVGtaR3pidGcwS2hRSUtoUUpUcDA3RlYxOTlKUzBiWG12WHJnVUE3TisvSHcwYk5rUy9mdjJnMSt2UnVuVnIrUHY3dzkvZkg2V2xwZEo3ZjM5L28yT0pvb2hkdTNZQkFQYnUzWXZDd3NMSGZyNUVSSlU1Y2VJRUFBdzBjek1xeFhuUWlJaUlua0EyTmpiWXUzY3Y3T3pzOFBycnIrUGF0V3VZUG4wNkRoNDhpRFp0MnVEMzMzK0hYQzZYeXBlV2xtTEpraVhZdFdzWHZ2MzJXK3pmdng5WHJseVJ0anM0T0NBeE1kSG9HTkhSMFRoOStqUUVRY0RpeFl2aDUrZUh5TWhJNU9Ua1lNT0dEUUNBeG8wYlMrVVhMbHlJc0xDd21qMXhJaUlyeHdDTmlJam9DZVhpNGlLOVg3QmdBZWJNbVFNQXVITGxDa1JSTkNxN1k4Y09YTDkrSFNFaElVaElTTUMrZmZ1TWVzb1VDb1cwbkorZmo3eThQSHorK2VjUUJBRUFzSHo1Y216Y3VCSE96czVTWUNjSUFwS1RrMkZqdzlzTklxS3E0aEJISWlLaUo4eS8vLzF2ZUhoNFNNRVRBT3pjdVJQRGh3K0hRcUVBY0w5bnl6REUwZC9mSDZHaG9VaE5UVVZRVUJER2p4K1BQbjM2NE9USmt3Z0xDME5NVEF4dTNMaUI1NTkvSGdrSkNRZ0lDTURISDMrTTZPaG9CQVVGQVFENjlPbUQ5UFIwVEpzMnpTem5URVQwcE9CWFdrUkVSRStZeVpNblkvTGt5VVlCbWs2bms5NVgxTE1WSHgrUEV5ZE80T0xGaXdDQXhNUkUvT01mLzhDWU1XTVFHUm1KZ3djUG9xaW9DR1BIamtWWVdCaTJidDJLOXUzYlMvWFhyVnNIYjIvdkdqNDdJcUluR3dNMElpSWlnbEtweE9qUm8vSDY2NjhqTWpJUzN0N2UyTEZqQnhvMGFJRGR1M2NqTFMwTmRldldoYXVycS9RYzJhaFJvOHJ0SXpnNDJHaGQyV2ZRb3FLaTBLcFZxeG8vRnlJaWE4WUF6ZnJFdEd6WnNwMjVHMEZFUk5iRE1LeXhyTEtCazUrZkh6WnQyZ1NOUm9PNHVEZ1VGUlZoNE1DQjJMSmxDNVl0V3daQkVCQVhGNGUyYmRzKzlEZ3RXclF3U3VQUFo5Q0lpQjZkVUhrUnNqVGlnMDkyV3pERE42bXhzYkZtYmdrUlVlMGpDRUs1WkNDRzlScU41cUdCVTJabUpycDE2d2JnZmhyOVAvLzhFMjV1YnFoYnQ2NVU1dnIxNjVETDViQ3hzWUZXcS8xTHh5RWllbHdNOTZWeGNYRVdIUU14U1FnUkVkRVRKanM3RzYrKytpcnExS21EdVhQbjR2YnQyNVhXS1MwdHhlKy8vNDR0VzdaZ3hvd1orT2FiYjVDWW1JakV4RVJNbmp3WnZyNithTlNvRWNhTUdZTS8vdmdEaVltSlJtbjZpWWlvZWpCQUl5SWllc0ljUFhvVVhsNWVTRTFOaFU2bnczUFBQWWM2ZGVyQXg4Y0hDb1VDalJvMWdwK2ZIN3k4dk9EdTdvNGVQWG9nTmpZV1lXRmhPSHYyTE5xMmJZdlhYMzhkU1VsSkdEdDJMRmFzV0lHOWUvZml6Smt6T0h2MkxEcDA2SURMbHkrWE8rNkRFMkFEeHRraWUvYnMrWml2QkJIUi95eFlzQUI2dlg2c3VkdFJHWXZ1M3FQeUFnTUQyMjNac3VWODY5YXR6ZDJVS3VFUVJ5S2l4MCt2MXdNQVpESlp1ZldscGFYUTZYVFMwTVNLaGgvdTI3Y1BZV0ZoR0QxNk5ENzY2Q01wTzZOT3A4T2tTWk9RbloyTlBYdjJRQ2FUVlRqRWtZakkwZ2hsMDl0YUtJdHZJQmtMQ2dvU0Flc0plQmlnRVJGWko1MU9CNzFlRDF0Ylc1UGJSVkdFRmR6bkVCRVpzWVlBalUvdEVoRVJVVGx5dWZ5aHo1aFp3VDBPRVpGVjRqTm9SRVJFUkVUMHhBc1BEMGRRVU5BR2M3ZWpNZ3pRaUlpSWlJam9pYmQvLzM0QUdHdm1abFNLQVJvUkVSRVJFWkdGWUlCR1JFUkVSRVJrSVJpZ0VSRVJFUkVSV1FnR2FFUkVSRVJFUkJhQ2FmYWZBREV4TVZpOGVIR2w1WUtEZ3pGdjNyekhXczlhMnNsNnJNZDZyTWQ2ck1kNnJNZDZ0YmVlSmVFa0psWW1LQ2dvMGRiV05qYzZPbnFrWWQzRWlSTjd4Y2JHcnF1c3JwT1QwOCtuVDUrZStEanJxZFhxWGdBUUd4dmIzSkxieVhxc3gzcXN4M3FzeDNxc3gzcFBmajFSRk5NdlhMaWdxR3cvNXNRZU5DdFRVbEx5YkZGUmtac2dDTGNONjRLRGcyOEQrTG15dXRuWjJlckhYYy9aMlRrZEFBUkJTTFRrZHJJZTY3RWU2N0VlNjdFZTY3SGVrMTlQSnBObFY3WVBvaWRhVUZDUUdCUVVKSnE3SFVSRVJFUkUxb0JKUW9pSWlJaUlpQ3dFQXpRaUlpSWlJaUlMd1FDTmlJaUlpSWpJUWpCQUl5SWlJaUlpc2hBTTBJaUlpSWlJaUN3RUF6UWlJaUlpSWlJTHdRQ05pSWlJaUlqSVFqQkFJeUlpSWlJaXNoQU0wSWlJaUlpSWlDd0VBelFpSWlJaUlpSUx3UUNOaUlpSWlJaklRakJBSXlJaUlpSWlzaEFNMElpSWlJaUlpQ3dFQXpRaUlpSWlJaUlMd1FDTmlJaUlpSWpJUWpCQUl5SWlJaUlpc2hDQ3VSdEFqeTRvS0Vpc1NybTR1RGlqLzEvV1l6M1dZejNXWXozV1l6M1dZNzFhWHU5YVhGeGN5NnJzMjF6WWcvWUVFeC9BZXF6SGVxekhlcXpIZXF6SGVxeFh5K3NGVkhYZjVzSWVOQ3YwS0I5YWN3c09EZ1lBeE1iR21ya2xSRVJFUkZTYkdlNUxIK3gxc3pRMjVtNEFFUkVSRVJGUlRZdU5qWVVnQ0JZZG5BRWM0bWgxQWdNRGZ4czllclM1bTBGRVJFUkVSRFdBQVpxVkVRU2h3OVdyVjgzZERDSWlJaUlpcWdFTTBJaUlpSWlJaUN3RUF6UWlJaUlpSW5yaUJRY0hWemw5dnpreFFDTWlJaUlpSXJJUUROQ0lpSWlJaUlnc0JBTTBJaUlpSWlJaUM4RUFqWWlJaUlpSXlFSndvbXFxVWJHeHNlWnVBaEVSRVJHUjFXQVBtaFhxMWF1WHVadEFSRVJFUkVRMWdBR2FsZEhyOVUwKytlUVRjemVEaUlpSWlJaHFBQU0wS3hNZkg1OXNaMmRuN21ZUUVSRVJFVkVOWUlCR1JFUkVSRVJrSVFSek40QWVuU2lLRmo4RE9oRVJFUkdScFJFRXdlTGpIL2FnV1puQXdNQXNjN2VCaUlpSWlJaHFCZ00wS3lNSWdvKzUyMEJVbXh3NmRBaGxPNjFGVWNTaFE0Zk0yQ0lpSWlKNmtqRkFvNGY2NVpkZnNIWHJWcU4xSlNVbG1EMTdOaElTRXFybEdLSW9RcXZWUXExV0l5OHZEN2R2MzBaQ1FnSmlZMlB4ODg4L1krZk9uZGl6WjArMUhJdHFwNytUK1RRa0pBUTZuVTVhMXVsMENBa0pNVmsyUER6YzVQb0ZDeFpBcjlmLzVUWVFWWWMvL3ZnRHZYdjN4dEdqUjZ0OTMvenNFeEZWSDRzZmcwbkdnb0tDeEVlZC9QbjgrZk40KysyM3ExVDIxS2xUY0hSMGxKWlZLaFhHamgyTDVjdVhvMG1USmdDQWlJZ0lxTlZxaEllSFF5YjdYNHpmdm4xNzFLdFg3Nkg3ejhyS3d2bno1NDNxK1BqNHdNYkdCcmEydHJDenM0T0Rnd01jSEJ6ZzZPZ0laMmRudUxxNndzUERBMkZoWWRMeFhuenhSVHoxMUZNbWo2SFZhcUhUNmJCcDA2WXFuVE05K1Z4Y1hLQlNxUUFBSGg0ZWNIRnhLVmRHcFZKQnFWUml3NFlOK09pamo3WU5GUXdBQUNBQVNVUkJWS1QxV1ZsWjVUN1hENjdMek13RUFOalkyRUNyMVFJQTR1UGpFUlVWaFZtelprRVFCR2cwR3RqWTJGVDd1UkZWUlhaMk5ycDI3WW9PSFRyZ3hJa1RPSEhpQlB6OS9ZM0tlSGg0bEt0WFdscUswdEpTa3o4elI0OGVSYnQyN1FEd3MwOUUxaUU0T0JnQUVCY1haOUV4RUg5ajFnTHQyN2MzQ29yMGVqMDZkT2lBVTZkT3djbkp5V1NkVjE1NXhXaDU0c1NKVUtsVThQTHlrdGIxNzk4ZkFEQjM3bHgwNnRRSkFMQi8vLzVLMjFLV1hxL0gzcjE3SVpmTGpkYTk4ODQ3V0xGaVJSWE9qcWhpYVdscEFPNzMwcWFscGNIWjJkbG9mVm1HbTlOeDQ4WmgzTGh4MEdxMXNMR3hnU0FJU0V0TGsyNHd0Vm90YkcxdHBhQ3NMRkVVc1d2WExnd1pNZ1I3OSs2RlJxT3BxVk1qcXJKYnQyN2hoUmRlUUw5Ky9iQnExU3BzM3J3WjNidDN4NDRkTzlDdFd6ZXBuRktwTEZkM3hJZ1JlT2FaWjR5K3REQ0ZuMzBpb3VyREFLMFdLaXdzaEsydGJZWEJHVkErMFBydXUrK1FtcHFLRHo3NDRLSDdmakN3TXlVcEtRbDE2dFNCdTd1N3RPLy8vdmUvUm1YdTNMbFRiaGpad1lNSEs5MDNVVmtEQnc0RUFCUVhGMlBnd0lIU3NvR0hoNGZKbTFKUkZOR3BVeWNzV3JRSXQyN2RNdnIyMzhiR0JyZHUzVElxSHgwZGpkT25UME1RQkN4ZXZCaCtmbjZJakl4RVRrNE9ObXpZQUFCbzNMaXhWSDdod29VSUN3dXJydE1rcXREQmd3Y3hac3dZVEpnd0FVdVdMQUVBdlBIR0c2aFhyeDRHRFJxRWNlUEdJVHc4WFByeUlpQWd3S2grUWtJQ3pwMDdWMjVFZ28yTkRTNWZ2c3pQUGhGUkRXQ0FWZ3VscHFhaVljT0dEeTN6M1hmZlllZk9uZEx5clZ1MzBLQkJBd3dlUExoYzJkMjdkMHZ2Syt0Qkd6eDRNQTRjT0lEZzRHQ3AxMjNFaUJFWU5XcVVWRWFuMDZGRGh3NG1BN0laTTJaQXFWUWlKeWVud25Nb0tpcENZbUlpeG84Zmo4R0RCMWNwYUtRblUweE1EQURBMWRWVmV2L1paNTlKMjhzTzBTMUxFQVRNblRzWHc0Y1B4L2J0MjZGUUtLQlFLRXlXUzBwS3d2bno1MkhJMnJ0OCtYSnMzTGdSenM3T3VITGxpbFF1T1RtWnc3em9zVWxQVDhlc1diTnc0TUFCckYrL0hrT0dEREhhL3VLTEx5SXVMZzV2dnZrbW1qWnRpbmZmZlJkejU4NUZZbUtpTkZUUjE5Zlg2UGt4WDE5Zm8rRzhBUGpaSnlLcUFmeU4rWVQ3L2ZmZjhlYWJiNVpicjlmcnl3MDNORGgvL2p4R2pCaUJFU05HQUFCU1VsSXdlZkprN05tenA4SWJXZ0J3ZEhURTlldlgwYUpGaXdyTGJOeTRFZSsrK3k3R2pSc25yWHVVNlNoV3JseFo1YkpFQnFZK3R5VWxKYWhUcDA2NTlSa1pHVGg0OENER2p4K1Bnd2NQb2xtelpnRHUzL0NXemVaNDc5NDllSGw1d2NiR0J0SFIwVkt2UUo4K2ZiQjY5V3BNbXphdGhzNkdxSEkzYjk1RWFXa3B3c1BERVJZVzl0QmVxNjFidCtMeTVjdVA5THZZZ0o5OUlxTHF4d0R0Q2ZlUGYvekQ2UGt6QUpnK2ZUcWVlKzQ1TkczYUZQLzR4ei9LL1ZFK2Z2dzR2dmppQzJtNW9LQUFlcjBlZ3dZTnF2QTRQLzc0SXlaUG5vd1BQdmdBYXJYYTZKbXlzcHljbkRCNjlHZzRPVGxKMzh6S1pESzBiOThlM3Q3ZVVqa2ZIeDlwaU9PZE8zZndZR0tVenAwN28yM2J0dEx5cFV1WGpKWnYzNzVkYVc4ZVBmbGF0R2lCZS9mdW9haW95R2lZRlhBLzBVZjM3dDNMMWRGcXRWaXpaZzJPSHorT0RSczJ3TmJXMXVTKzgvUHpwZWZXUWtKQ2pMN3dXTGR1bmRIbm1laHg2OTY5dS9UNWZ1Kzk5NlQxZ2lDZ3NMQ3dYTklQVXlNTmNuTnowYVpObTRjZWg1OTlJcUxxeHdDdGxybDE2eGJPblR1SDhQQndQUC84OHpoNzlpenM3T3lNeXZUdTNSdTllL2NHY1AvNWhjMmJOMlBUcGszbHlqM0kwT3ZXcmwwN25EdDN6cWpYSWpnNEdPZk9uVE1LM0lxTGkrSGc0Q0F0bHgzU3VIWHJWbW5Zb3lIakR0SC9zWGZuNFUxVWV4L0F2OU9tU2JxM3BCdWxGRm9RaGJJMXFLQ2dnQ0lLc2dnb2dxS0FLSmQ5RlM2K0NLaUlJRnhrRTBIdVJXVjFCd1d4Z0tMZ2hvQ1VyZXhsS2RCQ1M5ZDBUNXJNKzhja0lVbVRMa0NidFAxK25pZFBaemxuY21ZNmsrUTNaNW5LT252MkxNNmRPNGN1WGJyZzNMbHprTXZsNXFEcTBLRkQrT3V2djBybGFkaXdJWDc3N1Rlc1hyMGFoWVdGcFFLMDdPeHNCQVFFNFBEaHcyallzQ0VBV0RYUk5hV3hQVzh0QThUZHUzZWpSWXNXZDJNWGlhcU1TcVZDUWtLQ2VUNHNMS3hVR3A3N1JFUjNId08wR3NZNExLaFlia0k3UkZIRWdnVUwwTDkvZjd2REtRUEFuajE3OE9pamo4TER3d003ZCs3RTBxVkxZVEFZTUdqUUlMdnBZMk5qTVd2V0xQTjhTVWtKQkVFb3N5bWtTV1ptcHQwbVpnYURBY3VXTFN2MXhXOHBKQ1FFYTlhc01jLzM2dFdyMUR3UklEWEJFa1VSL2ZyMXc1WXRXOHgzKzNmczJJR2JOMithMDczeXlpdm1hYVZTaVdlZWVRYk5talhEbVRObnJLNlh4eDkvSE1lT0hZT3ZyeTgrKyt3elhMaHd3ZHdNMHVUZWUrKzFHaW1TL1hESVdlelZadG5XSm0vZXZCbmR1M2N2bGE0aU5XaTJlTzRURWQwNWZtTFdJU3RXckVCS1Nnb1dMVnJrTU0yc1diUHczWGZmWWZQbXpkaXpadzlXclZxRjZPaG84L3AyN2RyWnJYVXpOVWMwZFM2Mzl5QmZ5NkJwL1BqeENBZ0lzRHZ3UW5wNnVzTUEwaVF6TXhNalI0NDB6MmRrWkZqTk8ycGlTWFhQNnRXcnNXclZLaVFtSnFKLy8vN1l0V3NYVnE1Y2lYdnZ2ZGVxZWUrOGVmTXdmUGh3ODhoenI3LytPZ1lOR2xUcVhEeDgrREMwV3EzNUduajY2YWV4WmNzV0tCU0s2dHNwb2dwS1QwKzNtamNGVFBhZWEyYXJJalZvUkVSMDl6RkFxd09LaW9xd2NPRkNIRGh3QUd2V3JERVByNjlRS0pDYW1tcHVwcFdVbEFRUER3OXMyYklGVjY1Y3djYU5HODFENFpmSDFEeHg0OGFOMkw5L1AxYXVYR20xdmwyN2R2amhoeCtzQXFjVksxWWdKaVlHQURCdTNEano4czJiTjZPNHVCaWpSNC9HaUJFak1INzhlUE82dkx3OFRKa3lCYzJiTnkrelBLR2hvUmc1Y3FSVnJSclZQWjk4OGdsME9oMzY5dTBMUVJEUXNXTkhMRjY4R045ODh3MSsvLzEzZlBEQkI4akt5a0pnWUNCT25UcGw3cS81elRmZllQLysvVGg5K3JSNVd6S1pEQmtaR1ZDcFZPYmdMRGMzRjdtNXVRek9pSWlJYWdBZkh4L2s1dWFXZnI2T2kyR0FWc08wYTlmTy9vZ0ZEbHk5ZWhWanhveEJlSGc0MXExYlo5WGM1YVdYWHNMTEw3OXM3Z2VtMCtrd2ZQaHd2UERDQzVETDVZaUxpeXNWYUFGQXYzNzlTZzBzOHRGSEgySHo1czA0ZVBDZzFRQWpqbWkxV3NURnhabHI4M3IwNklGdDI3Wmg2OWF0Y0hkM3g3WnQyM0QwNkZFc1hMZ1EvdjcrYU4yNk5kUnFOU1pNbU9Cd202YmFPMHZmZlBNTm5uMzIyWExMUTdXUEtJcFlzbVFKdnYzMlcvUDUrc1VYWDJEbnpwM1l1M2N2NUhJNWhnNGRpbnZ1dVFkS3BSSjZ2Ujd2dmZjZUFHREpraVZZdm53NS9Qejh6TnNiUG53NG1qVnJadTZUSmdnQ1pESVo1czZkVytxOTdkVU1XellyYTlxMEtmYnUzWHNYOTVhb05FZTFaUFpxd3FaT25ZcTMzMzRiZXIzZS9DdzBuVTVuOVZ3MDIzbDdlTzRUa1N2YnQyOGZCRUVJZEhZNXlsUDVNWFhKcWRScXRXZzdvbUY1L3Z6elR6ejg4TU8zTllSeVpkN2p4bzBiNk4yN3Q5M0JST2JPbll1Wk0yZWErNlpkdkhnUlM1Y3V4WHZ2dlljWFhuZ0JoWVdGZU9DQkI5Q3paMDkwN05qUlhGYUR3WUJ2di8wV24zMzJHVFp1M0lqQVFKZS9wc2lGNU9YbFdmMUl6Y2pJZ0NpSzVZNHlaOW1Fc1RKa01wbmRHd1ZFTmNXK2ZmdlF1WFBuY3RQOStlZWY2Tml4bzNtZTV6NFIxUlJDVmY0Z3ZrdGN2b0JrN1hZQ05GZGxNQmpnNXVaVzZrZDBXV21KaUlpSWlHNVhUUWpRK0l1WG5NWVVjRldrc3pxRE15SWlJaUs2RXlrcEtZaU5qVzNrN0hLVWg3OTZheUNkVHVmc0loQVJFUkVSMVNpOWUvZUdJQWlYblYyTzhqQkFxNEVTRXhPZFhRUWlJaUlpSXFvQ0ROQnFvRTJiTmptN0NFUkVSRVJFVkFVWW9OVkFwbWVPRVJFUkVSRlI3Y0lBamFwVXUzYnQwSzVkTzJjWGc0aUlpSWlvUm1DQVJrUkVSRVJFNUNJWW9OVThOd01DQXB4ZEJpSWlJaUlpcWdJeVp4ZUFLaWMrUGo1RUZFWFIyZVVnSWlJaUlxSzdqelZvUkVSRVJFUkVMb0lCR2hFUkVSRVIxWHJ0MnJXREtJcDduVjJPOHJDSll3MFRHeHNibnBhV2hwQ1FFR2NYaFlpSWlJaW94bGl6WmcwRVFlanE3SEtVaHpWb05Zd2dDTWs5ZXZSd2RqR0lpSWlJaUtnS3NBYXRoaG8rZkxqZDVhMWJ0OGJreVpQTjg4ZU9IY1BTcFV2TDNWNVY1N010cjZ1V2svbVlqL21Zai9tWWovbVlqL2xxYjc2YWdBRmFEU09LNGsxQkVJS1BIejl1ZC8yVksxZittang1OHV1bSthKysrdXJoNDhlUC82ZTg3VloxUHR2eXVtbzVtWS81bUkvNW1JLzVtSS81bUsvMjVpc3ZqU3RnZ0ZiREZCWVdOdmYwOUd6bWFQM05temV6QkVFNFk1cHYxYXJWR1psTVZ1N0pXRlg1QkVINEN3QkVVWHpZbGN2SmZNekhmTXpIZk16SGZNekhmTFUvWDNscGlHbzl0Vm90cXRWcVByZU5pSWlJaUtnQ09FZ0lFUkVSRVJHUmkyQ0FSa1JFUkVSRTVDSVlvQkVSRVJFUkVia0lCbWhFUkVSRVJFUXVnZ0VhRVJFUkVSR1JpMkNBUmtSRVJFUkU1Q0w0SERRaXFnNHl0Vm85UWhURmx3QTBGd1NobnNXNk5mSHg4Zjh5emJSdDIvWTFOemUzTlJYWUp2TlZMRjlQTnplM053MEd3MWM2bmU2amt5ZFBhaXV3RGFwYXZCNmNsNC9YUS9YaXVlNjhmRHpYYXpEV29CRlJWWlBGeHNidUFiQmFFSVNPTmwvUTZOZXYzMGpSd3F4WnN5cnlSY1I4RmN3M2FkS2tId0E4NU9ibXRrU2hVT3lQaVltUlYyUTdWR1Y0UGZCNnFDdDRydk5jcDlza09Mc0FWTHVaSGxJZEh4L1BjNjJPVXF2Vi93S3dXaWFUWWNLRUNlamV2VHVDZ29JZ0NEd2xxb05HbzhIT25UdXhaTWtTYUxWYWlLSTQrOGlSSTNPZFhhNjZpdGVEYy9GNnFENDgxNTJMNTNyTnhobzBJcXBTb3RTMEJSTW1UTUNMTDc2STRPQmdma0ZYSXo4L1B3d2NPQkJ6NXN3QkFBaUM4S3lUaTFTbjhYcHdMbDRQMVlmbnVuUHhYSy9aR0tBUlVaVVNCQ0VNQUxwMzcrN3NvdFJwN2R1M04wMDJkbUl4Nmp4ZUQ2NkIxMFBWNDdudUduaXUxMHdNMElpb3FqVUJnS0NnSUdlWG8wNExDQWd3VGZvNXN4ekU2OEVWOEhxb0ZqelhYUURQOVpxSkFSb1JWUXMyYlhFdUhuL1h3ditIYy9INFZ4OGVhK2ZpOGErWkdLQVJFUkVSRVJHNUNBWm9SRVJFUkVSRUxvSUJHaEZSSGJGanh3NW90ZHBJWjVlRHlCWHdlcUM2Z3VkNnpjTUFqWWlvamdnTEMwTkNRc0pWWjVlRHlCWHdlcUM2Z3VkNnpjTUFqWWpJQldrMEdtY1hnZXF3dkx3OFp4ZUJxRnJ3WENkWHhBQ05pS3BhUXBNbVRlN0tobzRmUDQ2VksxZVdXcTdYNjlHcFV5Y1lESVpTNnhJVEUzSDI3Tm5iZmsrRHdWRGhZT21GRjE2d3UveWhoeDV5bU9lMzMzN0RraVZMU2kzdjNidDN4UXBJTmMxZHV4N0tZakFZc0hEaFF1aDBPdk95RXlkT0lDNHVydHk4ZXIwZS9mcjF3NDBiTnlyOGZsdTJiS25RTXFwVGF0VzVucGVYaDZGRGg1cm5SVkhFSzYrOGdybHo1OTVld1luS0lITjJBWWlvZG91UGoyOTErUEJoOFc1c0t5b3FDdlBtellOV3E4WGt5WlBOeXcwR0F3b0xDK0htVnZxZTA4cVZLOUd4WTBmY2UrKzlGWHFQczJmUDR0Q2hRN2g2OVNvdVhMaUFDeGN1b0h2MzduampqVGZLelh2ejVrMEF3SUVEQjdCMDZWTHpjcDFPaDhHREIxdWwvZnp6endFQW4zenlDWVlORzFibWRyZHYzNDdnNEdCMDZOQ2hRdnZnU00rZVBhRldxNi9FeDhlekw0S1QzTTNyb1N6SGpoM0RpUk1uNE9IaFlWNFdFaEtDV2JObTRZa25ub0JNVnZycnYyL2Z2Z0NBa3BJUzVPVGs0Ri8vK2xlcE5OOS8vNzNkOTVzL2Z6NzY5KzlmNXJJZVBYcmc1czJiQ0E0T0JnRHp0RjZ2aDF3dXQ4cmJ1WE5uVEpzMnJZSjdlM3Q0UFZTdDJuYXU3OW16QnhFUkVlYjVyNy8rR2dCdzhPQkIvUFBQUDdqLy92dk42MzcrK1djc1hyellLbjlCUVlINW1XVEp5Y2xvMEtBQkFDQWxKUVdIRGgycTFENVhGcy8xbW9jQkdoSFZHTDYrdmxpK2ZEbEdqeDZOL3YzN28xR2pSZ0NrdTZEdTd1NmwwdCs4ZVJOLy8vMDNqaDA3aHZuejU4UGYzeDlSVVZGWXUzWXQyclZyQng4ZkgzUGF2THc4SEQ1OEdDVWxKZERwZEdqYnRpMjJiZHVHZmZ2MlFTNlhRNi9YNDhFSEh5eVY1K0RCZytiM05oZ01PSFRvRU5xM2IyOE93QUNwQnMxeTN1VDMzMytIdDdjM3VuVHBnaXRYcmlBb0tNZ2NyQlVVRkdEZ3dJRzRmdjA2bEVvbC92ZS8vOTN4OFV0TlRRV0FobmU4SVhKNTMzLy9QWHIzN28wZVBYcVVXbWRaTyt2ajQyUCtvWm1XbG9iOSsvYzczS1psVGZEMjdkdngwVWNmbWVjTkJrT3A5N0pkRmhjWGg4NmRPNXRyTmpwMTZvUzR1RGo4OU5OUE9IcjBxRGtnMjdsekowNmNPRkdaM2IwdHZCNXFoNm8rMTAyKy9mWmJ2UHJxcXdDQStQaDRyRjI3Rm12WHJzWE5temN4ZmZwMExGKytITTJiTndjQWRPdldEZDI2ZFVQbnpwMnhiOTgrQU5KTkIxUFExNmxUSi9OMDU4NmRiMmUzSzRYbmVzM0RBSTJJYXBUUTBGQjg4ODAzVnJWbE9wME9vaWlXQ3RRMmJOaUFmdjM2WWZyMDZiai8vdnV4ZS9kdXE3dXBwaTlPQUdqWHJoMEFJQ1ltQmpFeE1RQ0FkOTU1cDlTZGZYdDVqaDgvaml0WHJrQ3YxMlB1M0xrWU0yWU0xcTFiWjFVK3l4cTBSeDk5Rk1PR0RjTkhIMzJFeFlzWDQ5S2xTM2pwcFpld1pNa1NmUFhWVndDa0wrMzE2OWRqeElnUmVPbWxsOHpCS0ZGNU1qTXo4ZXV2djJMYXRHa1lPSEJnaGZQcGRMb3kwMXMySWV2ZHV6ZTZkT2tDSHg4ZkNJS0FVYU5HWWZYcTFWYnA3UzJ6cDM3OSt0aTVjNmQ1L3Z6NTgyaldyRm1GeTAxMVYzV2M2d0J3NU1nUm5EeDVFaDA3ZHNSdnYvMkd1WFBuWXVIQ2hZaUlpRUJFUkFUZWVPTU5qQmt6QmhNblRrVGZ2bjBkUGh6YTlKN0Z4Y1htNllLQ2dncVhtK29PQm1oRVZLWGF0R2tUYytIQ0JkeHBYNFNaTTJlYTczais4c3N2VnV0eWMzTmhNQmh3OWVwVk5HN2NHSURVZE9YczJiTjQ4ODAzWVRBWUlJcWkzVm8yVzIrODhRWk9uVG9GblU0SG5VNW5iZ3BUVm4rYXhNUkVhTFZhZUhoNFlNYU1HWEIzZHkrM0JpMGhJUUdabVptWU5tMGF6cDA3aHllZmZCSWZmUENCZVgxQlFRR2VlKzQ1M0x4NUUrdldyY082ZGV2czFzSlJ6WEszcm9leWZQYlpad0FBYjI5dkhEbHlCRys5OVpiRHRCOTg4SUc1TEI0ZUh1WWJCUGJZMWlwczJiSUZKMDZjd0pneFk1Q1ptWWxyMTY2Wm00QTk4Y1FUMkxWckYvYnUzWXZmZi84ZEV5ZE9oSitmbjdsbUdKQitwQUpBNDhhTmNlSENCZk4yVDV3NGdaNDllMVo2djhtMTFLWnovY01QUHdRQW5ENTlHdlBuejhlc1diTVFHeHRyWHYvWVk0OGhNREFRTTJmT1JFUkVoRlZ6UjB1bTkrelVxWlBWelRpcUdtcTFlcHhPcC92eHhJa1RGNTFkbHNwaWdFWkVWY3JkM1QxaDRNQ0JPSHo0OEIxdFo5NjhlUUJ1MVZwWnVucFZHajM0eElrVDVnQk5KcFBoNDQ4L0JpQUZPeDRlSGc3dmFscWFQMzgrQUdEVnFsVll2MzY5dVJtS1hxOTNtT2Z5NWN2bUwvU0hIMzY0VkgrenhvMGJXeTN6OWZYRm1qVnJzR3ZYTHNURnhXSHAwcVdZUG4wNi9QejhBRWdCNTlTcFV4RVJFWUhaczJlWFcyYXFPZTdXOWVCSVVsSVNkdS9lYlo2UGpZMTEyRy9NVm1WckZZWU9IWXJ4NDhkajZOQ2hXTDE2dFZYL0hJMUdBemMzTjNUcDBnVWVIaDVJVGs2R241OGZ2THk4ckg2a0FsTFRNNWxNaHN6TVRIaDVlZUhhdFd1SWpvNnU4RDZUYTZvdDUvcjI3ZHVSblowTkFHalpzaVcrL1BKTGRPM2ExYXA1Kzk2OWUzSDU4bVY4OTkxM2tNdmxPSDc4T1A3OTczOGpQejhmUFhyMFFGQlEwTzNzSXQyNUZSNGVIaXZVYXZVUlVSUTNsWlNVN0RoeDRzUVpaeGVxSWhpZ0VWR05kK1RJRWJScDB3Wi8vUEdIVlorRHh4NTdESURVRjBhdjE1dm5kK3pZVWViMnNyS3lzSFhyVmhnTUJzeWNPUk52dnZsbXFhYU9saDU2NkNHMGFOSENQUC81NTU4Ny9QSjNkM2ZIbWpWckFFaUI0NG9WS3pCbnpoeHpjSmFjbkl6Smt5ZkR5OHNMTTJiTXFNRGVFOTJ5WThjT2pCczNEb3NXTFFLQUtxdFZPSC8rUEpZdFc0YUFnQUJFUkVTZ3VMZ1ljK2ZPeFcrLy9RWkFxc0YrN0xISHJHcXRmL3JwSjdzMWFBRFF2bjE3N051M0Q3Nit2dWpRb1VPRmJxWlEzVlpkNS9xMWE5Y3dhOVlzakJneEFnRE1uOVdBMUpkdCtmTGxpSStQeDF0dnZXWCtubWpkdW5XcFBwZWRPM2MydDhnb0tpb3lUN09KWTdXSUZRUWgxc1BENHoreHNiR25SRkhjcU5mcmZ6aFJIWjFkYnhNRE5DS3FrVFFhRFZKVFU5RzBhVlBzM3IwYk0yYk13RnR2dllXc3JDd0VCZ1lDdU5VVWN2LysvWmc5ZXpaKytPRUhLQlNLY3JlOWVQRmlQUDMwMC9qaWl5L1FzbVZMVEowNkZjdVhMM2VZM2w2SDhxdFhyOXJ0aEc2WmR0NjhlV2pkdWpVVUNnWDI3OStQckt3c0xGaXdBRUZCUWRCb05CZzBhQkFBS1dnN2NPQkF1ZVVtR2pKa0NQejgvTXcvV2l0YnEyRDYwZWhvdmFWaHc0YWhaY3VXZVBYVlY3RjE2MWJ6Y09PWEwxL0dnQUVETUdiTUdEejc3TE5XZWV6Vm9BSEFVMDg5aGZuejU4UGIyeHRqeDQ2dFVIbXBicXV1Yy8zVlYxKzFPMEx3b2tXTHNHdlhMdlR0MnhmZmZQTU52THk4eW56UFFZTUdZZlRvMFFDc0J3bFp0V3BWaGNwTWQ0Y2dDQzBFUVhqUHpjM3RQYlZhZlFIQVJnRGI0K1BqNHdGVSthaWpGY1VBamFxRldxMTJtWk9lYXI0TEZ5NWcrdlRwR0R0MkxKS1NrdUR1N280SEhuZ0EzYnQzeHllZmZJS3BVNmRhcFRjRlNyTm56OGFDQlF2S3ZEdS9mZnQySERseUJGOS8vVFcrK09JTERCNDhHTkhSMFpXK28yOXZhSDNnVmxOSnJWYUx6TXhNaElXRklUNCtIanFkRGhrWkdkRHBkS1g2dTkzdFBncThIbXN2eTd2N0p0MjdkNGVucDJlcDVZV0ZoZVltWWx1MmJNSG16WnZ4NDQ4L1l0S2tTZGkyYlJzU0VoSXdmZnAwODhBNlAvLzhNN1p0MjRZK2ZmcmdubnZ1UVdabUpzYU5HNGN1WGJwZzI3WnQ1dTN1MjdjUElTRWgyTDkvUC9yMzcyLzN4NjFKZkh3OENnb0swS2xUSjNoNmVrS3YxNk50MjdaM2VoZ3FoZGREelZSZDU3cUhoNGZkSnU2ZW5wNzQ4c3N2RVJJU0F1RFdJMXFHREJsaXQ3eW00S3lpeTZzQ3ovVlNtZ0NZQTJDT1dxMithcXhaMjNiOCtQR0RBRW8vV0xVYU1VQWpvaHFqc0xBUUFEQng0a1M4L2ZiYmlJcUt3dURCZ3pGNzltd0lnb0NYWDM0WkF3WU13Q09QUElJSEgzd1FnTlNmYS92MjdWaTVjaVhtejUrUDFhdFhsL21GZVB6NGNjeWJOOC9xYm1qNzl1M0w3SU4yTytSeXVkV2RVMUVVWVRBWXNHdlhybExOSXkyYmdoRlZWbFpXbGxWZkhSTlRiVzUrZmo1V3JWcUY3Nzc3RGw5KytTVW1UWnFFUG4zNjRPVEprL2oyMjIveC9QUFBZOVNvVVpnOGVUS21UWnNHbFVvRkR3OFB2UC8rK3hnN2RpeTZkT21DRFJzMkFKQkcxVnUvZmoyR0R4OE9wVktKOWV2WFk5aXdZY2pMeThPUFAvNklvcUlpakJrekJoY3ZYa1JSVVJFMmJkcUUyTmhZUkVaRzR0cTFhK2ErYVBYcTFhdldZMFMxUTFXYzZ4MDdkclQ3WHVQR2piTnF3bnY1OG1VY1BIaXdWSUJtTUJpUW1wcUtWMTU1eGJ5c3FLakk2ckVBWThhTXNXcWVUOVZQRkVVNWdIQ1pUT1lQd09sdHJCbWdVWldLajQ5MytrbE96blUzNzloZHZud1pqUm8xd29vVksrRGo0NFBSbzBlalc3ZHU1aS9RZXZYcVllclVxWmc2ZFNvV0xGaUFqaDA3NHIzMzNrUGJ0bTNSb2tVTHZQdnV1eGd5WkFoNjllb0Y0RllmTlV0dnZQRkdtWGY4N2VXeHg4UER3KzZvaTZZZkNnVUZCZGkyYlJzdVhyeUl4TVJFM0x4NUUrKy8vejRBbE9vYmNiZHIwSGhkT284cjNzSCsrdXV2MGJWclYzaDdlOFBEd3dNYWpRWitmbjZZTVdNR0JFRkFVbElTVHA0OGlTWk5tbUQrL1BuWXNXTUh4bzRkaTQ4Ly9oaEJRVUdJajQ5SFlHQWdNakl5TUhIaVJOeDMzMzE0NFlVWElBZ0NKazZjQ0oxT2h3RURCaUFwS1FsdnZ2a21talZyaHVqb2FIVHQyaFdMRnkvRzVjdVhNV3JVS0l3Yk53NDVPVG1ZT0hFaVZxNWNhYmVHcENyd2VxZ2F0ZVZjdHhlZ3llVnlKQ2NuSXpKU2V1NnpLSW80ZVBBZ29xS2lBQUNuVHAzQzk5OS9ENjFXaTFkZWVRWDMzSE9QdVM4YWNPc1pnTld0cnAzcjVaMkRvaWhlRXdRaFRxL1hmMzdzMkxHOVlCTkhJcUxLYTk2OE9iNzQ0Z3U0dTd0ajhPREJpSW1KS2RXY3NWZXZYc2pNek1TcVZhdnd5eSsvNE8rLy84Ym16WnNCQUkwYU5jS1dMVnNRSEJ3TXdIcTRmdFBva0dVRlo0N3lsRWVyMVFJQU1qSXl6TnRYS3BYUWFEUjQrT0dITVdMRUNJU0docHJUOSsvZjN5cC9VVkZSaGQ2blBEdDI3TUFUVHp3UmVWYzJSaldHd1dDdzI5L0cxTSttVzdkdTVzRU5ubnZ1T1R6enpETldOUU9pS0dMczJMR1F5V1JXendsY3ZudzVmdnp4UjhqbGNvd1pNd2FEQncvR3d3OC9qUC83di84em4rZi8rYzkvOE82NzcyTEdqQm5td1hFcy9mREREMWkwYUJGR2poeHBya0U0ZCs2Y2VXUkl5K3ZpYnVQMVVQdFUxYmx1YStEQWdSZzBhQkJFVVRTL2I0TUdEY3lQU3FsWHJ4NjZkKytPU1pNbXdkUFRFKys4ODQ3NXhpQWdmYVpiemdQU3RWQlZlSzdmSW9yaUpVRVFmalFZREp1UEhqMzZsN1BMUTBUa0ZHcTFXbFNyMWVMZGxwU1VWT2I2L1B4OGNkaXdZZUtSSTBmc3JoODBhRkNaODZJb2loMDZkREJQNi9WNjhaMTMzckZhLzg0Nzc0aDZ2ZDQ4Lyttbm45ck51MlhMRnZISko1OFVlL1RvSVM1YnRxek1jai82NktPbGxuWHQyclhNUEpYaDdQT2hycXVxNjhIV2xDbFR6Tk5qeG95eG0yYjgrUEYzL0Q2VzUvKzFhOWNjcHROb05LV1dQZi84OCtMcTFhdkZuVHQzV2kwdktTa1JOMi9lYkxYdHF1THM4NkUycTAzbnVzRmdFTC8rK3VzNzJvYXpPZnQ4Y0FiVE9haFdxOC9FeHNZdVZxdlZGYnVyNmdMcVZGVW5FVlUvVXhPRHFub1dUbGtNQmtPNU5XSlZtZDhWQ1J5LzNLbWNlVDFRYWJ3ZXFnN1BkZGRTRjgvMTJOalk5d3dHdzZaang0NmRkSFpaS290TkhJbW9xaVUwYWRLa3BUUGUrRTZEcTlvV25KRkxjTnIxUUZUTmVLNlRVeDA1Y3VUL25GMkcyMVhub21raXFuNTF0WG1GcStuWnN5ZFNVMU92eHNmSHN5K0NFL0Y2Y0EyOEhxb2V6M1hYd0hPOTV1SHRZU0tpT2lJMU5SVUFHanE3SEVTdWdOY0QxUlU4MTJzZUJtaEVSRVJFUkVRdWdnRWFFVldwTm0zYXhCdzllaFJzNmVKY1BQNnVnZGVEYStEeHIzbzgxMTBEajMvTnhBQ05pS3FVdTd2N0h5TkdqRUJtWnFhemkxS25hVFFhQUlBb2lubE9Ma3FkeHV2Qk5mQjZxSG84MTEwRHovV2FpUUVhRVZXMTB3Q3daODhlWjVlalRqdDA2QkFBUUJDRXk4NHRTWjNINjhFRjhIcW9GanpYWFFEUDlackp2ZndrUkVTM0x6UTAxRmNRaEtjT0hUcUVpSWdJcUZRcUtKVksxTUZIc2poRmJtNHUvdmpqRDh5ZVBSdDZ2UjZpS0s2OWNlTUdmekU1Q2E4SDUrTDFVSDE0cmpzWHovV2FqVmNKRVZXcG1KZ1l1VUtoMkE5QWJXLzl6Smt6MGI5L2YvUDh1KysraTYxYnQ1YTdYZWFyV0w2cFU2ZUtlL2Z1TlgzV245Rm9ORzBURXhPTHk5MFFWUWxlRDd3ZTZncWU2enpYNmZZeFFDT2lLaGNURXlPWHkrWC9GZ1RoV1FDTkFmaVoxaGtNaHBGSGp4NzlyMmxlclZhdkFmQmFlZHRrdmdybm13bmdlVkVVZjhqTnpYMmJYOURPeCt1QjEwTmR3WE9kNXpvUkVSRVJFUkVSRVJFUkVSRVJFUkVSRVJFUkVSRVJFUkVSRVJFUkVSRVJFUkVSRVJFUkVSRVJFUkVSRVJFUkVSRVJFUkVSQmFPcVVnQUFJQUJKUkVGVUVSRVJFUkVSRVJFUkVSRVJFUkVSRVJFUkVSRVJFUkVSRVJFUkVSRVJFUkVSRVJFUkVSRVJFUkVSRVJFUkVSRVJFUkVSRVJFUkVSRVJFUkVSRVJFUkVSRVJFUkVSRVJFUkVSRVJFUkVSRVJFUkVSRVJFUkVSRVJFUkVSRVJFUkVSRVJFUkVSRVJFUkVSRVJFUkVSRVJFUkVSRVJFUkVSRVJFUkVSRVJFUkVSRVJFUkVSRVJGVkc1bXpDMEJFUkhXVHU3TUxRRVJFZExkRlJFUXM5Zkx5YXBXWGwvY1hBQ2lWeXVqSXlNZzFmbjUrVCtiazVHd3JMMzlNVE16cDhQRHd1Y1hGeGFlTGlvck9scFZXTHBmSGVIbDVOZE5xdFZlTmk5d0RBd09mZDNOelUrcDB1cFM3c0R2dUFEeU1MMjhBOVJRS1JaaENvWWlXeStVdGZIeDhIdlQzOTM5Y0pwTkZGQmNYbjc3ZE53a0pDWGxkRUFTRlZxdTk3TzN0L1hoZ1lPQ0EvUHo4djhySzQrM3QzVWFsVW8wMEhtY0RnUHB5dVR6QzNkMDl5UExsNGVIaFcxSlNrbTNLRXhZV05xZTR1UGk4WHEvUEFDQkVSRVFzMCtsMDJTcVZhb2pCWU5DWGxKUmNLNmU0ZnNIQndhLzUrL3YzeWN2TCsrVjI5NW1JeUJYeERpRVJFZFUyb1NFaElSUHk4dkwrS0M0dU5nZE52cjYrdmR6ZDNaWDUrZm1IOUhwOWpuRjVmbFpXMXZhWW1KZ3pDb1hpWHRzTlJVZEhmMjg1WDF4Y2ZQYmt5WlAzV1M1cjFLalJVbDlmMzI0WEwxNGNrSjJkdlNVd01MQm5WRlRVNTNsNWVYK2ZPM2Z1WVFDaUthMWFyUlpSUVpjdVhScWNsWlgxUlV4TXpFbDdaYk9sMSt1emp4MDd0aHRBcnVtOVJGRXMwZWwweWZiU3krWHlScWI5Q1F3TTdCMFJFYkVvUHo5L3YwYWorZEhmMzcrWGw1ZFhlM2QzZDZYQllNaHIwS0RCRXN1ODhmSHhncCtmMzFQKy92Njlnb0tDUmhrTWh2eTh2THhmUTBORHB3WUdCcjVvKzE2V3gwMmxVbzFScVZSRE16SXkzZ1VBWDEvZlRpRWhJUk9LaW9wT0JnY0hqd3dPRGg2VGtKRFFHa0MyTWJ0N2NIRHdhSnROdWtWRVJDd1NCRUV1aW1LeFhxL1BNcTNRNlhSWHM3T3p2d2NSVVEzRkFJMklpR3FWb0tDZ3ZnQ0V6TXpNRFZGUlVaL2JybytNakZ4dG10WnF0VWxaV1ZuYlRmTUpDUW5OSFcyM1pjdVdwV3FuNnRXcjk1eXZyMiszNHVMaXhPenM3RzBBa0pXVjlVTm9hT2hoSHgrZkRxR2hvUk5TVTFPWG1kSVhGeGVmQlFDNVhCNGxDSUs4dUxqNEFvQVMwM3FGUW5HdktJcGFyVlo3U2EvWGF5emZLeTB0YlpuQllDZ1VSVEhmWUREa05talFZS2xPcDB1K2RPblN5NklvM3N6UHo3OEpJTjh5ajhGZ0tDa3BLVW0zdHo5eXVieVJhZHJYMTNjQUFIaDdlei9rN2UzOWtHbDUvZnIxNXlZbkowOEdnT3pzN0MxS3BiS0ZVcW04RHdDYU5tMGFaMG9YRVJHeE9DY241M3VEd1pBSEFDVWxKV21pS0lvQTRPSGhFV3A5eU9vTnljaklXT1BwNmRtOW9LQmdoMHFsR20xTUYxeFFVSEJVb1ZBMENRNE9mdEZnTU9RWEZCU2NLaXdzUE42d1ljTVZkdjhwQU1MRHc5K3huTS9OemQzREFJMklhaklHYUVSRVZLdlVxMWR2RUFDa3A2ZC9rWitmZjF3bWt3VTdTcHVibTN2QWN0NWVFT2FJVXFtTWlvaUlXQVVBMTY1ZEc0dGJnWmFZbEpRMHBubno1dnZEdzhQZkx5Z29PSnlibS9zSEFKaHFrVXcxZGhjdlh1eFNXRmhvYnM2blZxdEZyVlo3eWJhV0RnQjhmSHc2ZVhsNXRiTmM1dUhoMGFCWnMyWjdUUFB4OGZHQzVYbzNOemVaaDRkSFdIbjdjdVhLbFdGQlFVRkRzN096djAxTFMvc3dKQ1JrWWtCQXdEUHg4ZkZDYUdqb0pBQklUazcrZDBoSXlDUlRnSGJ1M0xsV3pabzFPNUdSa2JFMkl5TmpxVjZ2MTRTR2hzNEhnT1BIajk4RFFHUGFKOVA3TkdqUTRIVUFodHpjM0lOUlVWRWJ2THk4bGdZR0JnNEVnUHIxNjc5clN0ZXdZY01QQVNrb3ZYYnQybkVBU0U5UC96Zy9QLzl2UHorL3B6dzlQVnVtcHFiK3g1UStORFQwOWNMQ3dnU05Sck96c0xEd1dIbjdTMFRreWhpZ0VSRlJyYUZRS0pyNitQaDBNYzdtaG9TRXZLWlNxVVk0U204YjBKdytmYnFobzdUTm16ZS9hakViR2gwZHZVTW1rNmx1M3J5NU1pY25aN2VmbjkvVHhxWitld3NMQ3c5ZXYzNTlmdjM2OVdkR1IwZHZPM2Z1M0ZPRmhZVUg3MlRmVWxOVEY4dmxjbk50VklNR0RaYVVsSlNrcGFhbXpyZE1GeElTOG5yOSt2WGZORFhqZEhOejg3RzNQYjFlbnlPVHljTGF0R21UZmV6WXNRQUFDQWdJR0JBUUVEREFYdnFZbUpqemx2TjVlWGtKQUNDVHljSlVLdFdrd3NMQzArN3U3Z0VBMEtwVnEzUDJ0aEVRRU5CZkZFVlpaR1RrUjhYRnhSZVVTbVZiUVJEY1RVMGdUWUdyemY5RmFacG8xS2pScC9hbUFVQ3BWTVlFQmdZK2YvMzY5WGtGQlFWSDdMMC9FVkZOd0FDTmlJaHFqZERRMEFrQXpEL3UwOUxTL3FmUmFQWldOTDlORU9aUS9mcjFYMU1xbGMwMUdzMHZWNjllblF3Z29ISGp4cC9LWkxMZ0N4Y3VQSm1UazdQNyt2WHJzNzI5dmRWK2ZuNDlmSDE5SHcwSUNPaGVyMTY5SVlEVXhCRUFvcU9qOThLaWlhTnBYVXhNekJuZ1ZvMGJBR1JsWlgxdXFzMnlwN0N3OExSeG4vK1RscGIySDBmcHlwS1JrZkZwYW1ycU8yRmhZVy9YcTFmdlpjdDFhV2xweTMxOGZCN3k4dko2QUFBVUNzVTlBT0R2Ny8rMGNmMGliMi92OW5xOVhuUGl4SWt3QUVHZW5wNmV6WnMzdnlLS1lna0FYTDU4ZVZCUVVOQlVsVW8xSkRVMWRWNTRlUGdDNDdidXRheHBNMDFmdTNadFdscGEyb2VtNWZIeDhVSmtaT1JuUVVGQlF5MmJvN1pzMmZKMGVucjZ1aXRYcmd5N25mMG1JbklsRE5DSWlLalc4UFgxN1drNUh4SVM4bXBaTldoWldWa2JMZWNyMmdmdCt2WHI3d21DSUV0SlNWa0VRQmNaR1RsZkpwTUZaMmRuZjV1VGs3TWJRQUNBN01URXhBRXFsV3BnUmtiR3VvWU5HMzVvTzlpSFFxRm9ZdnMrZ2lESWJkSzV3VGpRaU8xZ0hUS1pMTVMwTENzcmE1TkdvOWxsV3FWV3EzVjZ2YjVJcjllbkFsS2ZNOHRCUXp3OFBDSzBXdTNsa3lkUE5qVnRUNlZTRFZlcFZNUHQ3WDk2ZXZwU1FSRGNUUUdhSUFpNndzTENFL241K1g5blpHUjhLUWlDNk9Qajg3aXBpV0h6NXMxLzhmVDBiR1V3R1BJek16TTNBRUIrZnY2bEprMmFQSm1YbC9mbmpSczNGc3JsOGdaQlFVSGp0VnJ0cFhQbnp2VnMxcXpaajNLNVBNcjBmOUJxdFdrdy9sWVJSZEhnNlA5QlJGU2JNRUFqSXFKYW83aTQrTFJlcjgveTh2SzZId0NTa3BMZXZINzllb1Zya3lyeG85K1FrcEx5RmdENCtQZzhHaFFVOUMrZFRuZmo0c1dMbzRLRGd5YzBhTkJnZm1KaVlxKzh2THhmTXpJeTFnSEExYXRYeDEyOWVuVWNBTVRHeGhZSmdxQ0lqNCtYQTlDWk5xcFdxMFhia1NMZDNOeTg5WHA5c2NVK25qMTU4dVI5SVNFaHI4dGtzcUNVbEpSWmFyVmE2NkNjT3RQdzlzWkJRZlNtZVE4UGozRGJ4QnFOSmk0akkyTzlTcVVhN3VmbjF4MEFCRUZRQUVDTEZpMHVXcVpWcVZUalBEMDlXM2w2ZXJZS0NncDZ6YlRjeTh0TGJSbmt1Ym01ZVllSGh5KzRjZVBHKytIaDRUTmtNbG13UXFFb2FkT21UZmJaczJmYkJBVUZqUmRGVWEvVmFyTkZVZFFEZ0Zhck5ZM2dXQVRBRXdCRVVkU3FWS3BoK2ZuNWUvUHo4L2ZhMjFtbFVobGRWRlIwMGQ0NklxS2FnZ0VhRVJIVkdzbkp5ZStHaElTOFpnclFZbUppOXBZMVJMMnhyNU1pUFQxOWRWWlcxdTZBZ0lDZUJvTkJJNHBpWVdSazVOcjA5UFExNmVucEN3QUlmbjUrQTVSS1pTdWJUZmcxYXRSb0hRRHh5cFVyTHdOSUx5Z29PT1htNXFhTWpvNys0dno1OCtyQ3drS3JZZTRWQ2tWVFFSQVVPcDB1RlJiQm1RTXltVXdXVWxKU2ttcTdQRHc4ZkE0QXBLU2t6SENVT1Q4Ly82L0V4TVNuQVBNQUpKZlBuRG5URmdCYXRteDUyWlJPcFZJTkF3QjNkL2NBcFZMWlZDYVQrUU5BL2ZyMTM1VEpaUFVBNE1hTkcrLzcrZms5YmpxMnljbko3OSs4ZWZOL2x1OFhGaFkyTVNnb2FOU1ZLMWRlMDJnMGY5aVdwNmlvS0xHNHVEaFJwOU5kTFNrcFNTMHFLcnB1T2lacXRmcTZLWjFwK3RxMWE5TUtDZ3AyQW9EQllNaTI3WGRtNjlLbFN5OHhRQ09pbW80QkdoRVIxUnFGaFlVSEFMeG11L3pHalJ0dlc4NEhCUVdOazhsa0tnQUlDQWpvMmFCQmd5Vnl1ZnpENE9EZ2NjWWFxbmFob2FIL0Rnd01ISnlkbmIxVEZNVjhIeCtmSi96OS9YdG1aMmQvYVd6RzZONjBhZE5OQ29XaWNYSnk4c3ljbkp5ZkFDQS9QLyszOVBUMGxVRkJRZU1iTm16NDVibHo1em9EMEp2ZVc2VlNEUUdBZ29LQ2Y4cmJIMjl2NythQ0lNaTBXbTBpQUlpaXFCZEZzVVNsVXIzbzV1Ym1vOVZxTHlrVWltYkc1WHFMcktKT3AwdjI5UFJzMmFwVksvTW9rWEs1dklubHZPbmgyc0hCd2FPTTcxZHFtUDM4L1B4OUJvTWhQeVVsWllhN3UvdUhwZ0FOd00ybVRaditxbFFxWTJ6TEhSa1orVi9MK2ZUMDlJK3ZYTGt5S2pNemMyMW1adVphTHkrdmNJVkMwYzdUMDFNTkFNWEZ4ZWRQbmp6NVlFeE16RUdGUW5GUGZIeDhvREZyb2IrL2Z5OWpXYS9GeDhlN1JVVkZiUWdJQ0hndUtTbHBWR1ptNXFjK1BqNlBSa1ZGZmFYVDZXNWtaV1h0S08rWUVoRzVPZ1pvUkVSVXB3VUhCNDhCWUVoTFMxc1dIQnc4enMzTnpROEFMbHk0MEY4UWhKTFEwTkMzVkNyVlM5ZXVYWHZkejgvdmlmRHc4TVU1T1RtdEd6WnN1TlRQejY4WEFJU0ZoVTJyWDcvK1RFRVFGSUlndUp1MjdlUGowN0YrL2ZvenJsKy9Qczg0M3pVME5QUU5BTWpNek54VVh0bjgvUHo2QUVCdWJ1N2ZBSEQ2OU9sbVFVRkIvNHFNakZ5ajErdUwzTjNkQTJKaVlzN2s1T1JzUzAxTlhXWEsxNnBWcTZTSzdMdENvWWdDZ0RObnpuUm8xS2pSLzJReVdWQnljdktVeG8wYmY1V2VudjYvM056Y1gxcTBhSEVxUHovL2J3QXkwN0V4dVhqeFltK0R3YUF3elR1cVFkTnF0VmtBMEtSSmsrKzl2YjBmTWozNklDVWw1ZCtBTk5Ka1lHQmdMOU9JazRHQmdiMEFRS2ZUcGZqNStUME9BUG41K1FrQXhFdVhMZzFyMUtoUmNlUEdqVDhKQ3d1YnBsUXE3eXNvS0RoNDVzeVpuZ0RNRDZ3bUlxcXBHS0FSRVZHdEZ4WVdOc2ZCS3BsV3E3MlNucDYrb2JpNE9MR29xT2lrVXFtTVVhdlZlWmFKdEZydHBiUzB0SThNQm9QR09GeSttSmVYOTJkd2NQQTRBQkFFd1VPdjEyc01Ca091WHEvWDZQWDZYRkVVODN4OWZYdUVoSVJNdjM3OStrYytQajV0N3Jubm5qaEJFT1FhalNZdUt5dnJpL0xLN2VQajB4VUFjbk56LzJqUm9zVnAwelBJQ2dvS2ppVWxKZjJyc0xEd2ZFUkV4SnpnNE9BeC92NytmYytmUC8rb3Q3ZjNZNDZHMWhjRXdjMTJYWnMyYmJLdlg3Lytya3FsR3BHU2tqS25xS2dvcWFTazVIcGtaT1FxblU1M1F4QUVkNDFHOC8xOTk5MzNqNWVYVnh1RHdaQVBXRC9mekpadERSb2dQZE5NTHBkSENvSWd6OHZMKzdPb3FPaDBUazdPYitIaDRmRHc4S2dmRlJXMXdaVFdOSzNSYUhaNWVucTJLaWtweWZUeDhYa3dMQ3hzaWtLaGlGWW9GREVBNE9ibTVnVkE4UEx5YXQrMmJkc2tZeTNhSmxQL1FDS2lta2dvUHdrUkVWSE5FUjRldnFCZXZYcURFaElTR2pkdDJuU1BVcWxza3BDUTBOZ3lqYVBsQUlKVUtsVXZ5eUNtcEtRa095c3I2MGNBbVRacDNSVUtSWFJ4Y2ZGRldEUmh0QlFjSER3aEp5Zm5KNjFXZXhxQUxDb3FhcU1vaXZyTGx5Ky9CcURBTnYxOTk5MTNWS3ZWWHJwNDhXSS80eUwvc0xDd0NUZHUzSmdiR1JuNXNjRmdLTXJPenQ2U2w1ZTN6ektmWEM2UENRb0tHcGlTa3VJb0VDMlRVcWxzRkJBUU1QVEdqUnZ2R0JmNWhvYUdqc2pPenY0eE5EUjAycFVyVjZZSEJ3ZS82T1hscGM3T3p0NlJrNVB6clZ3dUwvVXc3YkpvdGRwTVNIM3VyR3E1V3Jac2VibW9xT2hDWW1MaTQvYnllWHQ3dC9YeDhlbVNtNXY3ZTBSRXhKS2lvcUtqdWJtNWYyZGxaZjBLNExxWGwxZTRVcW5zcEZRcVk1Vks1YjNKeWNuL0xpNHVQbTl2VzBSRVJFUkVSSlo0WTVT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TZHNFJBTGc1dXhCRVJFUkVSSzZJUDVTcFdxblZhbldiTm0wNk83c2NSRVJFUkVTdWlBRWFWU3RSRlB1NHVibTk0T3h5RUJFUkVSRzVJcG16QzBCMXprc0FGSkNhT29wT0xnc1JFUkVSa1V0aERScFZHN1ZhM1ZvUWhDaEJFTUxidG0zN3NMUExRMFJFUkVUa2FoaWdVWFhxYlpwZ00wY2lJaUlpb3RJWW9GRjFldEUwSVlwaVQyY1doSWlJaUlqSUZURkFvMnFoVnF1YkEyaHVtaGNFb1hGc2JPejlUaXdTRVJFUkVaSExZWUJHMWNKZ01EeHR1MHdRaEJmdHBTVWlJaUlpcXFzWW9GRzFzQmVNc1prakVSRVJFWkUxd2RrRm9OcXZYYnQyVFVSUlRMUzNUaENFMW9jUEh6NVIzV1VpSWlJaUluSkZyRUdqS21ldmVhUEZPalp6SkNJaUlpSXlZb0JHVlU0UWhMS0cxTzlWYlFVaElpSWlJbkp4Yk9KSVZTb21KaVpTb1ZBa2xaVkdyOWZmZSt6WXNYUFZWU1lpSWlJaUlsZkZHalNxVWdxRm9rZDVhZHpjM05qTWtZaUlpSWlJcUxxcDFXcFJyVmFMemk0SEVSRVJFWkVyWWcwYUVSRVJFUkdSaTJDQVJrUkVSRVJFNUNJWW9CRVJFUkVSRWJrSUJtaEVSRVJFUkVRdWdnRWFFUkVSRVJHUmkyQ0FSa1JFUkVSRTVDSVlvQkVSRVJFUkVia0lCbWhFUkVSRVJFUXVnZ0VhRVJFUkVkVW1iZ0JXQUpCYkxPc0E0TVV5OHJ6dFlQbGJxSm0vbHpzQWVNSmkvcjhWeUZQYmpnRVJWWVJhclJiVmFyWG83SElRRVJHUlM1c1BvS2lTTDVOSEFCeXkyVjVEQU9jQmVEaDR2eEtMNmJZQXBodW5SUUN5MjkySk8zUzd4K0FGQUZrQVRnTDQyL2d5V0V5Ylh2MXMzczhWajBHZHhJTk5SRVJFUks3bURlT3JMQUdRQWhIQlp2a3JBRDREY00xT25rc1cwemtBWW96VEFvQUJBTDRGMEFlT0E3bnFkRHZIb0I2QXZnQzZBamhxa2E0SVVxMWFXVnp4R05SSkROQ0lpSWlJcUxZSWdWUXpOQkhBeWdxazd3Q3B4azBFOENhQXF3Q2VCeEFFWUxneHpXV0w5SE1BckwxTFphMEt1NDEvLzJlelBBSEFQM2JTL3g4QURXclhNYWp4R0tBUkVSRVJrYXRLaDNYelJTV2t3TUdSR2NhL3BxRGowekxTUGdQZ0FVaUJDUUJNQXpBTVFENXUxYXlKQUJyRHV2bGZkYXZNTWJqZitQZnZjcmFaRGVBcDQvUjR1UDR4SUtLcXdqNW9SRVJFVkFtMnZ4a3M1d05zNXU4RmtBd3ArS2lvVFFBZXc2M2c0M3RZRHliaUN2MnZLbk1NVEc2VXM4MTBpK21hY0F6cUZCNXNJaUlpSXFvTlhvTFVaMnU1Y2I0aU5XaHhzQjVRWkNTc2c1ZWFTb0d5YTlIeUxLWnI2ekVnb29wZ0RSb1JFUkZWUW1WcWorb1ovMWFtQnMzRVZIdDBMNlRCUlV3djBXYSt4VzFzKzA3ZFRnMmFTYmFEYVh0YytSalVLYXhCSXlJaUlpSlhWbDV6UFpOTU84dXVRK3BQWmNzYlFIMDd5ODhDaUxDWWQ1WCtWeFU5Qmo5REN0cE1mR3pXMnc0VWNqOUtjOVZqVUdjd1FDTWlJaUlpVjZVSEVIWUgrWU5oUHhBcnNyUE1WVlhtR0J3QThHUVo2eTMzMi9aWmNlUWlHS0FSRVJFUmthdXkvYTJxQUZCc25HNWhNVjJiVmVZWXpEUytUR3liTlhhNnUwV2pxc0FBallpSWlJaHFpblVBbm9OVUUrUUY0S055MHJzRFNMU3pYTzRndmIySFcxKzJtRTRFMEtXYzk2eHFqbzZCTzRCOU5tbHRtemdtMk16UEEvQzV6YkthY0F5STZHN2hJQ0ZFUkVSMEIvd0FoRVBxSStYbklNMTNGdE83SEtUNTBXYStKdld2cXNneE1Gbm5ZTnFlbW5RTWlPaHVZWUJHUkVSRVJPU1ltN01MUUVSRVJFUkVSQklHYUVSRVJIU251Z0VRbkYwSUlxTGFnQUVhRVJFUjNhbWZJQTFRWU9sdEIybmZBbjkvRUJFNXhBOUlJaUtpdXVFQkFIa1ZlRVhhNU11MmVWV1U1VkRmYlFGTU4wN1BBWDkvRUJFNXhBOUlJaUtpdXVFUXBDRzNmU0E5WnVkZWkza2ZTTU50bndLUWJKUFBIMENBOGVWZmlmY1RBQXd3VHZjQjRIdTdCU2NpSXFvMVJGSHNKNHJpZmxFVWkwU3lWQ3lLNGoraUtMN2c3UDhSRVZFMWt3RVFBVHhxc2F3NWdCd0FNWGJTaXpiVGJWRzZWazIwbU80TFlCcWtJYnVQQUhnUXdFa0FxWkNlcnlRYS81cGVJKzdPYmhFUkViazRVUXJPcUh5dk9mdC9SVVJValVJQUdBQjhaYkZzR1FBOXBDYU91VGJwYlFNMGUwUklnUjhBakFmd09xUUFyUnVraCtnZWRKQ1dpSWhzc0lsajdUYTkvQ1FFWUtLekMwQkVWSTNDQVp3RDBCaEFHK095aVpBRytYZ1F3T0VLYkNNS3BmdXFtWFFBRUcrYy9obEFBMGdCSUJFUlZRRHZZTlZ1c2M0dVFBM1J6TmtGSUNLcVJ2Y0JPQVBnRTBpMVc0OUNxajBEZ0NVQUZ0ckprMjR6UHhSU2dEZk1UdG80U1AzZFRFYmF5VTlFUkE2d0JxMTJVemk3QURXRWg3TUxRRVJVamJvQTJBOWdHNlRBNlQzajhwbVFBclVmN2VRSk1yNU1sZ040QmxKTm1xMk5zRzRtR1FBZ0NiZjZuQUhBWll2NUZwWGZCU0tpMm9zUGxhekZSRkYwMUZlQWJBaUN3R3VCaU9vQ2IwakIwa01BemdOUVFRcldMZ0JvQldrby91czJlVVRjK3IxZ09mMHVnRDhoMVppSmtHNTJsVmprSzRIOWxqcjIwaElSa1JHYk9OSmRvZFZxNGVIaEFjWTVSRVF1YlNxQUE1Q0NNd0RRQWpnQm9CK2tnVHk4S3JHdE4rOXUwWWlJQ0dBVFJ5ckQvdjM3c1dIRGhncWxYYkprQ1Q3KytPTUtiMXNVUlpTVWxLQ2dvQUNabVpsSVNVbkJ1WFBuY1Bqd1lmejY2Ni80K3V1dnNYWHIxdHN0T2xGMVdRcnBXVktPdk8xZytWdmc1eTlWdndjaERYLy9PZ0JQQUdNQW5JVlVreFVGYVdDUEV3RFdBK2dPNjJDdHJJZFVOekp1USs5Z1BSRVJWUUtyTzJxeE8yM2ltSm1aaVZHalJxRnIxNjRZUFhvMEFHRERoZzFvMnJRcEhucm9JWE82Z3djUFl1ellzUWdORFlWY0xyZTdyUysvL0JJZUhsSlhyd2NlZUFBaElTR1F5V1R3OFBDQVhDNkhVcW1FVXFtRXA2Y252TDI5NGV2cmk0Q0FBSXdZTVFKdWJ0THYyQ2VmZkJLTkdqV3l1LzJTa2hMbzlYcXNXN2Z1dHZhVlRSeXBERGNBS0NIMTZjeXhXSDRmZ0wwQTdvZmpwbHFXVGJ6YVF2clJ1eEJzNGtYT3NRQlM4OFdka0dyUmpnQjRCOEN2Rm1udUFUQUJ3R0FBenhuWExRVXd5YmgrSElBUGpkT2JBUXlFZEQ2dkEvQ3F6ZnVaenY5ck5zc2J3UHBoMkltUStzVVJFUkhZeEpFY21ERmpCaFlzV0lEVnExZGozTGh4Nk5PbkQzUTZIZGF1WFl2Tm16ZWIweVVsSmVIdHQ5OUdkSFEwbm52dU9Uejc3TFBtZFJxTkJoTW5Ua1JrWktRNU9BTUFnOEdBYmR1MndkM2QzV3JaMkxGanNYang0dXJaUWFLS0N3UHdQcVIrT3dXUSt0eWNCL0FzZ0tZby9lT3pEMjQ5ODBrQU1BREF0OGJsSEpDR25NazBDQWdBcUFGY3RKUG1QS1RubUUyeVNEdkpZdjJIRnRNdkFIZ1Iwbmx1S09OOUkyNm5zRVJFZFJVRE5MS1NtcHFLME5CUTdObXpCd0JRcjE0OWJOeTRFYUlvNHJYWFhzUHc0Y01SSGg0T0FMaDA2UkxHalJ1SEtWT21vR1hMbGhneFlnUnljbkl3ZlBod0pDUWs0TTAzMzBTYk5tMHdlL2JzVXUveitlZWZZOU9tVFZiTDB0TFMwS05IRDZ0bGNYRnhWYlNuUkJYbURxQTNnUGFRYWh1NlFCcGFmRENBbHBCR293T2tCL3dHQXlpRTlCeW9SeURWTEx3SjRDcUE1eUdOZ2pmY21ONlVEd0RtQUZoYlZUdEFaR1RaQk5GZWNPWW9iVmxFT0g1NE5YOWowTjJnZ2xTejJ3akFsemJyaWlDMWNMRFZEOEJ1QVBrQS9BRjhDbUFFZ0N6ait0NEFiZ0w0MnlMUDI1QStpMjI5QmVtenY2eWJFTlhwRVVqN01oeU9yejFielFHc2hEUmk2ODlscEtzcHg2RFdZN091V3F5eVRSd3pNelBSdDI5ZjdOMjdGeDA2ZE1DaFE3Y2VZN05peFFxY09uVUs4K2JOZzBhalFlUEdqWEhnd0FHa3BxYWlUNTgrQUtUZ2J1ellzU2d1THNhTkd6Y3daY29VREI0OHVOVDd0R3ZYRGdjUEhyU3FRZFByOVhqd3dRZHgrSERwNTZOT21USUYyZG5aT0hic0dOcTBhVk5xUFFEazUrY2pNVEVSYmRxMFFmLysvZEdyVjYvSzdEcWJPRkpaQmtJYTJXNGFwRnFIQTVBQ3NMOGdmVkVlaEZRenBvSFVyd2VRYWlBVWtKcVVQUVdnUDZTbWtBOGExN09KSXhGUjJRNEFhQTBwQURzTzZhYldNQUFQQTloaFRPTW9RRnNPNmZFTlBRRG9BS3lHOUxpSFFaQ0N2Y09RUHAvZnM4aFRVNXFrS3lFZG0xbVFIcFZSbm1CSUxUOE9RcnJCMkFWU3MySjdhc294cVBWNGQ0dk05dS9mRDdWYWJSVTRBY0QyN2RzUkZ4ZUhUWnMyNGZEaHcvajAwMCt4Y2VOR3RHL2ZIbnE5SHFkT25jTEJnd2Z4NjYrL0lqczdHNDg5OWhoT25UcUZqei8rR0ljUEgwYUxGaTBRR1JtSit2WHJJeVltQmdBcU5kcmpCeDk4Y0ZmM2srcTBRRWpEakZmR1c1Q2FPUTZCMU1ReEM4QWJBSDZIMU1UeElLUUg5bDYxeU5NQnQyckVmb1lVc0MyN3pUSVRFZFZGejBIcTk1c013SFIzMWdOU2s5dE9rRDZISFprS2FiQ2JhRWdENFV3RjhHOUl2M3VmZzlUY2Q0Vk5IbGR0a3A1blo1a0hwRDZndGxRQWlpM21HMEtxU2R3QllES0Fsd0g4QnVuRzR4OTI4cnZxTWFoekdLQ1IyYjU5Ky9ESUk0OVlMZHU3ZHkrV0wxK09WYXRXSVRBd0VJOC8vampXckZtRG4zLytHUWNPSE1DdVhic1FFUkdCKysrL0gyUEdqRUc3ZHUwZ2swbW5WV3BxS2c0ZE9vU0VoQVQ4L2ZmZjZOMjdONW8zYnc0QWNITnp3d01QUElDZ29GdlBQUTBKQ1RFM2NVeExTeXRWbS9iUVF3K2hWYXRXNXZrVEowNVl6YWVrcE9DSEgzNjR1d2VGYXBzbEFJWldNcys5a0FZS1dRaGdGS1M3dDA5QkdqemhHVWhma2kwQm5MTElFd2Zna01YOFNFZ1BCQ1lpb29xNVltZVpEbExnOEJPQWJnN3laZU5XVGM4VE51dkdXRXpQZ2ZRNytDbTRkcE4wYjFqWFh2MGZnRTJRK2tWYnNueEdJU0RWSHE0RDhGOUlBU2tnQmEycEFMWkNhdmI1TnFSbW9HeVc3MklZb0JFQXFZbmcvdjM3TVgzNmRQT3k3Nzc3RHN1V0xjT0hIMzZJcGsyYkFwQnF2bDUrK1dYODk3Ly94Y2NmZjR4cDA2YmhrVWNlZ2J1N080NGNPUUlBT0hmdUhKbzFhMmJlVG1KaUluNzc3VGZJNVhJVUZCUkFxYnpWR3NHeWo5bkdqUnN4Wk1nUUFGSXpTS0lxTU16NHVoMy9naFNnL1dWOCtVQnFOaU1BZUJMU1hVbVRqVFo1QXlBMXFiRjAyV0s2TzZ3RFBDS2l1dTRHcE05WGIrTTBBRHdPNmJQeUtkaXZXUUtrUG1jVmJZNG5RbXJDYnVvU01nM1NkMFErZ0JpTE5JMHJ1TDJxOEFadTlRbHRCcW1NSHpwSXA0TTBTdXBDQUQwaGphejZyVTI2WFpDYTYvOFBVbC9VRHlIVlZMcnlNU0NxUGNSS3lNL1BGK1BpNGtSUkZNV1NraEpSclZhTFBYdjJGQk1URTYzU0hUMTZWQ3dvS0JDWExGa2lGaFVWaWFJb2l0MjZkYk5LWXp2LzlOTlBpOFhGeGFJb2l1TFZxMWZGWHIxNmlhSW9pdmZmZjc4NWpWNnZ0NXBYcTlXbHl0aW5UNTlTMnkxcnZqS2MvYjhpbDNZSTBvOEQwZmozQnFUbWpZRFViT1JsU0xWajlwNUZGREkxQUFBZ0FFbEVRVlFCNGVqTFRBUnZrQkVSbGFjTHBNOUxIK1A4T3dDMjRGWi8zeUk3ZVQ0enJrOHY0elhDSXUwbUFJL2gxdWYxOTVCR0p6VnhwYy9yanlFRlgyVjVGTURYa0pxQ1pwZno2Z1ZnQm1yV01hZ1RlTEFKQU9EbDVZV25ubm9LaVltSm1ETm5EdHpjM0xCKy9YcW9WQ3FyZEsrLy9qbysrK3d6VEpwMGE5UmxqVWFEb1VPSE9weFBUNy9Wc3V2S2xTdUlpQ2c5NG5KNmVqb0NBZ0xLTEdObVppWkdqaHhwbnMvSXlMQ2F0KzA3UjNTWFBHRDhLMExxaTJacElZQTlrTzVRMmpZM0lTS2lPelBLK0hjM2dBMEFaa01LMHFaRGFwNW56ekRqM3lDYjVmNlFCZ1ZwQWFtSnBDbnRFTGh1ay9RUEFMeGluSlliWDNtUXlnZ0FicENDVjQxRm5nRGNhdEd4MUdLNUNNQVhwV3NlZjRCckg0TTZpUUVhQVFEeTh2THcwVWNmWWZ2MjdSZ3hZZ1F1WHJ4b2ZrQzBTVkpTRXJSYUxlclhyMisxM00vUHorb0IwVTg4OFlUVnZPV0lpb2NQSHpZUEZESnUzRGp6OHMyYk42TzR1QmlqUjQvR2lCRWpNSDc4ZUt1eVRaa3l4ZHgvelpIUTBGQ01IRGtTYTlhc3FjU2VFMVZLQklCdzQrczdBQjBoRFJ4eVA2VE82T1VOWFU1RVJCWFRFbEt6dW54SS9jNDJBZmdDVXBCbStmdTFFYVNiWndmaGVOaDVEd0JuSU4xVUd3L3I0ZUpkdVVuNkZPTUxrR3ExZmdmd0g0djF3eUQxRmJOK1JsSGx1Zkl4cUpNWW9CRUFRQzZYUXk2WDQvUFBQMGRFUkFUUzB0TFF1M2R2cTFvcFFSQXdldlRvVW9GYlRrNk91ZStZdlhsVERacFdxMFZjWEJ3V0xWb0VBT2pSb3dlMmJkdUdyVnUzd3QzZEhkdTJiY1BSbzBleGNPRkMrUHY3bzNYcjFsQ3IxWmd3WVlMRGNwZVVsRzVCOXMwMzMxZzlNSnZvRHZnQytCSFNqd1F0cElGQkxnUEloRFIwZmtkSXcwQ1BCZkFQcEZIQ1BrSHBaMGpaUHN3YXNQNnlTNFRVbEllSWlLU2FvVldRaHNMZkNLazJaeTJrSm41aHhwY1hwTWVacklmMFRMTWhBRjRDc01qQk52MGhEVzVoKzV3djIrWTdaMkg5Y0hWWDZIL1ZGVkp6eEU4aDljc1RJZFVRem9VMElxTTk5bXJBTHR2TXZ3Q3BkdEtXS3g0RG90cmh0anRrVlZMdjNyM0xYUC9zczgrS3hjWEY0b1VMRjhUeDQ4ZUx1Ym01WXUvZXZjVnUzYnFKYjd6eGh2ajc3NytMQm9QQm5GNnYxNHRmZmZXVjJMTm5UekV6TTdPcWl5K0tJdnVnVVprNlFQcWlzcnd6c1JOU1B3akxOc0I5SUgycHhWb3M0NWNaRVZIbGVRUDQzRGh0YXBMWERNQkRBS0p3Njlsbjl2cWcyYU5FK1E5MWR2VSt3ejBnTlYwOEJXblFxbjhnUFFhbW9pejc4am5pNnNlQXFPYXJsc2lta3ZSNnZTaUtvcGlibTF2aHROWEIyZjhycW5FOHkwOUNSRVIzd0hSVHpORm9qVURkQ3RBQXFSeWZRQ3FURnRMejNYd3JtSmNCV2czQ2cwM1Z5dFE4MHNlbnZNOElsR3BLU2VSQ0NwMWRBQ0tpV3M1UWZwSnloVUlhclRBU1VuL2hpbkMxSnVsQkFCNkU5RGlYNXlIMWRlNEVLV2g2RzlKenkxWUFXQVlndzVqSFVWQjd3ODZ5eFNqZDdOUFZqa0dkd3dDdGR0TkNHdkdIeXNabWFFUkVSSzdwLzhwWU42T2N2SHNCTklWVTAvWkJCZCt2OUZEVHpxTUFFQThweU53Tm9EZXNSMXQ4QXRLdyt2TWg5Y05iWVZ4ZS9sM3dzcm5TTVNDcVhVUlIvS2ZhMmdqV2JHZWMvYjhpSW5JaEl5dTQ3SFk1R2g3OUxWajM5U1Fpb0tMUEVCS3F0QlJVcmZqUHJNVkVVWHdScFlkT3BkSW1DNEt3dFB4a1JFUTFoZ2dndVl6MURlRDROMEFKU3Jld3NWMTJEZExqSmxLTTg2WnBkd0RGTm5tM0FiQWNqdGR5VzIwaERkbTkwRmhtRDdCVkF4SFZjV3ppV0lzSmdyQkpGRVV2QUJNaGpYN2s0ZVFpdVpJU0FCY0FyR1p3UmtTMVZGbk5sQ3lEb0dFQTNyV1lkMGZwUGlpMnl5SWdOYnN5dlVlZWNYb2dwUDR4cG9Cc01LU1JVQzBKQUFaQWVzQjdIL0M3aVlpSXlIblVhcldvVnFzNWFpSVJVZFVTSVFWVWpsNjJuOE1CdUZXanRzZk85dXd0eTdhWU5nMUswQjdTUTl4TkZnQjR4VGpkQWNBMFNNSGhFVWdESDV3RWtHcFJKc3N5amloai80aUlhaTNXb0JFUkVkVk9GYTFCQTZRK1poMGdqUWdYQXFBSnBGWUdnRFR5V3ppQVp5QTlMSGM2cEllMSt3SklNS1l4UFhyaURJQVlpKzEyd0sybTlnL2dWbUE0RFZMTlhiNUZlajRNbDRnSUROQ0lpSWhxbzJUWUh5cmJ4SGJnZ1lVQTRnQWNBUEFZYmdWbkFGQVAwcERuMzBFYUhUZ0tVb0NXQzZDbE1ZMnBCaTBIZ0E3UzhPYTVBS0loMVpJQlVyQzIxamo5TTREeGtJWUdKeUlpQ3d6UWlJaUlhcDhJU01PSy93WGdHenZydTF0TXQ0WVVvS1ZEQ3N3OEFmd1gwcERlQXFRK1l1bXdydGtLZy8wYU5FQUt2dnBBYWdMNUUyN1Ztc1hCZW9qd2tjYnRFaEVSa2JPd0R4b1JVYlY0QzlKRGF5MzdkdDJBVkFObTJRL05GMUtBMWhXQUY0Qi9BR3l3Mk01OXhuU2o3YnlIdlQ1b2dGUlRGZzlnSDZRQlEyeVpBcjE3VWJwZm5PVjhpd3JzSnhFUkVkMEpCbWhFUkZVcUdNQlhBSFpBcXRYcUMyQy9jZDBBM0FxK0JFaE5FVTBEZzRRQytBM0FMRmczYjV3T0tWajZEcVdmVVdZYm9EMEs0R25qL084QS9uQlFSa2Q5ekVTd1pROFJFVkgxWW9CR1JGU2xub1kwY3FJTXdQMlFhczNhUXdyRS9vUlVVd1pJTldlWnh1bkhBWndHMEI5U0VHWUt2RUlCM0FRd0ZWSU4yZ3pqY244QVl5SFZ4dTJHMU4vTkFHQXJnQ2tBN29IMFRMUWs0elpzTVVBaklpSnlGUXpRaUlpcW5DZUFtUUN5QVBRekxwc0xLWUF5YVFyZ3ZISGFEMEI5NC9Tanh1VmhrSm83N29JMG9JZ0FxVlp1TnFTZ2F4bWtVUmhqQWNoeHE0bmpmUUN1R05kTmhkVG5MTkNtZkF6UWlJaUlYQVVETkNLaUtuVWZwT2VLN1lYVWg4c1Awb0FmL3dCb0JDbVlrZ040QjhEM0Z2bFdRUnAxOFNhQWZ3RzREdUJUQUVxTE5Fb0E2d0g4YXVkOTh3QzhES24yYmJMRjh2VUF6Z0ZvYUxITUZLRFplemFiNWZ6ZWl1MHlFUkVSM1RZR2FFUkVWYTZWOGE4YzBuUEoxZ0h3Z2RTUHJBUlMzN05UQU5yWTVMUHNZeFpkeHZZRDdDdzdCbWxna2tFMnkyVUFKdHBzbTg4NW96c3hGa0JRRld6M2JRZkwzMExwL3BmVnJlZ3ViVWNHcVZteUo0QWxrRVpvdGVUS3g0Q0lxZ29ETkNLaWFtWGJ2SkNvcGxzRVlJV0RkZEdRYW5NdFg0QlVPNXR0ODdMOUxXSjU0NkF0cEFGeVRIbWQzZlRXRktBOWdOTDdaM3JsVm5CYldjYS83ME1hUk1pU0t4K0RPb1VIbTRpSXFQYksrbi8yN2p3K3JxcisvL2hyWnBMSm5pWnR0alpKVytoTzEwd3RpMnhGVVdTVDFjcW03QlZsRWZBSGl2QkZYRUJsRnpjRVJFQVdSUkNwQ0tLZ2lBZ29OT2tLcGJTbEswM1RwRW1icFpsa1p1N3ZqM01udVpuTVRLWnBPcE0wNytmak1ZL2NjKzQ1OTU2WlRwUDV6Tm42TGlJeWFBVXhDOWlBK2N3YXBEdXdXdUVvTncwelYzSWRwcmNZKytjVys3aVY3cDdmVnpFTDQwVDJTcmt3SzUwK2k5bkhMN0ozYVRCNEIvaC93Q2N4UTRyRFptRG1pNFp0cHVmd1pLY1JkTzgvZURGbTFkYndhemtVWGdNUkdXanFRUk1SRVpFRWhWY1VkV0dHNnQ3Y1J6bnNNZ2RpaHZvdXQvT2MrL1MxUi93OEZMZ08wM3RVQXh3TXJNVE01WXcyTi9MaS9qMlZmbmtLTXgvVTJZWmpNUnZRTzMwSmVNR1JqamNrY2oxbWJxclRZSDROaGlYMW9JbUlpSWpJWUxRUXlBQWVBczdGekoxYzREZy9Cck9kdzljY2VUc3djNlpldHNzN3VUQmJRampObzd0WDdqck1DcVN0d0hRN3p3TEdrNXE1azJjRG53TmVBaXJzdkpHWXplVzltSzB1d1BRSS9pdWk3a04yWGFjSm1LQ3JHTWpCek9lN2ljSDlHZ3hMbXZBbklpSWlJb1BSRXN5bTV5T0FKekdCeWl6TWtMNGZZSHJHdm1hZkMzc0FPQkxUeS9NV1BXWFJzN2NOVE85UnRYMzhDbENPMlVaaXNEZ05FeUQ5RFRnQ0U0QithQitEQ2RST3hDd0M1SFFKSmlEN0p5YTRxZ0Q4bUcwd3loM1hoY0gvR29qSXZxUWhqaUlpSXBLZ253R1gyc2RwbUpVSC80ZVpSL1lLSnZDSTVtdVk0R09LblE0UGNad00vTmsrRGc4RFBBK3pjWHU0ZDZnVU01OHRMSlVMWk9RRGY4ZTA5U2hNNzlkUndBM0E0M2FaOHpHdmgxTTc4RnU3dkI4ekxIR1RmZTVIZHAxM01OdHl3T0IrRFlZbHZkZ2lJaUlpTXRoa1lYcHhKbUtHM1IyQ0dZcjNObWFZNHBIQW5aaTVVbHN4ZS8yOWE5ZGRiLytNWE9UaVVFd1BuTlBqRWVrQ1lIRkUzbnJIOFdmcFBYUnlYL2s2OEVmTWMzMGRPTlZ1eTN1WS9RWG5ZWVp6T3VlRWhZYytmZ25UZzNndWtBMDhiSjlmaVJuYTJJTFpoZ01HOTJzZ0l2dWFldEJFUkVRa0FUZGloamorSHZnV2NEUW0rQWpMQVk3RDlDWTlSSGR2R2NBYm1QMysvbUNuLzRHWjF2TW1wa2NKek9ic1RySG1WNld5OStnUlRIQVZiZEdQYTRFMnU0elRPTXhxbHRPQVdzeFF5QmN4ODluQXZFNFdackdSa1JGMUIrTnJJQ0w3bWdJMEVSRVIyVU5CekZMdzBSNlJ3Y3NGbUhsbXg5am5abUFXQi9rcDhDdDZ6a0Y3Z2U3QVl6QUdKeG4yejhqbm1BMDhodWtGZXhzelp5enNGR0NSZlh3WTBJQ1p0MVpwNTMwYnN3Q0lCN2dmMHlzWE5oaGZBeEhaMXhTZ2lZaUl5QjZLWE5qRHlSbTh6QVoyQVdmWjZhOWlBcEMvWUlZSTVtQ0NsVUpNVDlNT1I5M0JISnc0bitOSndCck1LcFZGbUVWUkdvRnZZSjdmbzhDVjl2R3ZNY01jYndLK0IxeU4yUnZ1VmN6Q0lxL1NjOGpuWUg0TlJHUmZVWUFtSWlJaWV5alJIclFLek9xRllZZGdBclk3Nk82TmVoZ3pOTEFOdU4xUk5oeWNiSTU0Uk80Qjl0ckFQS1U5MG80Skt0L0NCS3RYWUhvRnc4N0FMQUx5SkNaWUs4WTh6MTlpZXR2QURCbGREVXpDTERTeUNhaWpaK0ExbUY4REVkbFhGS0NKaUlqSUhrcTBCeTJhY1FuZVl6RHY4ZlV0KytlSjlKNDNGcGFKV1ZqbFVEc2QyZU0xQ3JQNFI5aEZ3UEVSWlFiemF5QWkrNG9DTkJFUkVkbERPZjA4SnpJa2FhTnFFUkVSRVJuTVd2dDVUbVJJVW9BbUlpSWlJaUl5U0NoQUV4RVJFUkVSR1NRVW9JbUlpSWlJaUF3U0N0QkVSRVJFUkVRR0NRVm9JaUlpSWlJaWc0UUNOQkVSRVJFUmtVRkNBWnFJaUlpSWlNZ2dvUUJOUkVSRVJFUmtrRWhMZFFOazBIRWxXTTZLU1BjMzJFLzBQUmh3SnViT25adWVTS1hGaXhkM090TVRKMDdNU0tUZW1qVnIvTTcwK1BIak14T3B0Mzc5K25abmV1N2N1ZG1KMUZ1OGVIR2JNejFyMXF5Y1JPb3RXN2FzeHdhZFU2Wk15VXVrM2djZmZORHNUQjl5eUNINWlkVDc3My8vdTh1Wm5qTm5Ua0VpOVpZc1dkTGtUTStjT2JNd2tYckxseTl2ZEthblRwMDZLcEY2cTFhdGFuQ21KMCtlWEpSSXZkV3JWOWM3MDdObXpTcEpwTjZ5WmN2cW5Pa1pNMmFVSmxKdnhZb1YyNXpwNmRPbmx5VlNiK1hLbGJYT2RGVlYxWmhFNnRYVTFIenNUTSthTmFzaWtYckxsaTNiN0V6UG1ER2pNcEY2SzFhczJPUk1WMVZWalV1a1hrMU56UVpuZXM2Y09lTVRxYmRreVpMMXp2VE1tVE1QVEtUZTh1WEwxem5UYytmT25aQkl2Y1dMRjY5MXB1Zk1tVE1wa1hwTGxpejUwSm1lUFh2MjVFVHFMVjI2ZExVelBYUG16S21KMUZ1K2ZQa3FaOXJuODAxTHBGNTFkZlg3em5SVlZkVkJpZFNycWFsNXo1bWVOV3ZXakVUcUxWdTJiSVV6UFhmdTNKbUoxRnU4ZVBGeVo3cXFxbXAySXZWcWFtcVdPdE96WjgrdVNxVGUwcVZMYTV6cHVYUG4raEtwdDNqeDRtcG51cXFxNmhPSjFLdXBxWG5YbVo0elo4NjhST290V2JMa0hXZDYxcXhaaHlSU2I5bXlaZitOcUhkb2d2WGVkcWFycXFvT1M2UmVUVTNOVzg3MG5EbHpEaytrM3BJbFMvN2pUTStlUGZ1SVJPb3RYYnIwRFdlNnFxcnFxRVRxMWRUVXZCNVI3K2dFNi8zTG1aNDllL1l4aWRSYnVuVHBQNTFwbjgvM3FVVHFWVmRYLzhPWnJxcXFPamFSZWpVMU5hODQwN05uei81c0l2V1dMbDM2TjJmYTUvTWRsMGk5NnVycWw1M3BxcXFxNHhPcFYxTlQ4MUlpNVlZNkJXajdLWi9QRnhsQVJXTlZWMWYzQ0t4OFBsK29uL1dDaWRTTHpQRDVmSjNSQ3ZaMVA4dXlPaEs4WDQ5NitmbjU3VEhLeHEwM2N1VEkzWW5VVzc5K2ZXUTdXMk1Wam5lL3RMUzBsdjdVeThuSjJSV2piTng2bloyZE8vdFR6KzEyTjhZb0c3ZGVlbnI2anY3VXk4N09ybzlSTm02OTNOemM3ZjJwbDVhV3RpMUcyYmoxdkY1dmJZeXljZXRsWkdSczdVODlsOHUxcFQvMTB0TFNOc1VvRzdlZTErdmQySjk2THBkcmZYL3F1ZDN1ai9wVEx6MDlmVzJNc25IcldaYTFwai8xM0c3MzZoaGw0OWJ6ZUR3ZjlLZGVlbnI2K3pIS3hxMEh2QmV0WUYvMVhDN1h5djdVUzB0TFd4NmpiTng2bG1VdDYwODlsOHUxcEQvMVBCNVBkWXl5Y2V0WmxyVzRQL1ZjTHRjN01jckdyZWQydS8vWG4zcHBhV2x2eHlqYlY3MjNZcFNOVzgvbGNyM1puM3B1dC91TkdHWGoxdk40UFAvdVR6Mlh5L1d2R0dYN3F2ZGFmK3A1UEo1L3hDZ2J0eDd3YW4vcXVWeXV2L2VubnNmamVUbEcyYmoxZ0wvMnA1N0w1WHF4bi9mYkx5bEEyMzhsRXFEMXJtUlppUVJvMFFUNkxnTDBmczhsRktEMXlyQXNmN1NDQ1VnMFFJdlVGaVd2N3dzbEZxQkYwOXgza2FnU0NkQjZzU3lycWU5U1Vlc2xFcUJGcTlkbmdPWnl1YUw5T3lRU29FV1RhSURXTThPeUVnblFva2trMElybTQ3Nkw5R1paMXVhK1MwV1ZTSUFXN1g0YitpNFZ0ZDc2L3RRRDF2VmRKS3BFQXJSb0VnM1FlbVpZVmlJQldqU0pCbWlSRWduUWVsL0lzaElOMENLdGlKS1hpRVFDcmQ0TnNLeWxmWmVLcXFidklsRWxFcUQxa21DQUZxMWVJZ0ZhdEhwOUJtZ3hmbjhtRXFCRmsyaUExalBEc3Y0VHJXQUNFZzNRSXIwZUphL3ZDMWxXb2dGYXBIOUd5VXZrZm9rRVd0SHF2ZEozcWFqMUVnblFva2trUUlzbWtRQ3RGOHV5RWduUVJHUmY4UGw4Vm9LOWV5SWlJaUlpdzg2dzZDWVVFUkVSRVJFWkNoU2dpWWlJaUlpSURCSUswRVJFUkVSRVJBWUpCV2dpSWlJaUlpS0RoQUkwRVJFUkVSR1JRVUlCbW9pSWlJaUl5Q0NoQUUxRVJFUkVSR1NRVUlBbUlpSWlJaUl5U0NoQUV4RVJFUkVSR1NRVW9JbUlpSWlJaUF3U0N0QkVSRVJFUkVRR0NRVm9JaUlpSWlJaWc0UUNOQkVSRVJFUmtVSENsZW9HeUw1bFdkWnB3UFZBRlpDUjR1WU1KaDNBY3VCdWw4djFaS29iSXlJaUlpSUNDdENTYnZyMDZXdjZLdVAzKzFldldiUG1oTDI5bHgyYy9YRnZyek1NTEhTNVhBK211aEVpSWlJaUltbXBic0J3azVHUk1hR3ZNcFpsdFEvUTdhNGZvT3ZzNzc0T0tFQVRFUkVSa1pSVEQxcVM1ZVhsSFJFK2RybGMrV1BHalBrQkVQejQ0NC8vejdLc0ZvQmdNTmphMXRaV3M3ZjNzZ005RFd2c1c2Zkw1ZkttdWhFaUlpSWlJZ3JRVWlRM04vZW84ZVBIUCtiMWVzY0JkSFIwZkxSaHc0YnptNXViL3oxUTk3QXN5eHFvYSszdlhDNlgvaStJaUlpSVNNcHBGY2ZreTZpb3FMaGo4dVRKLy9SNnZlUGEydHJlcmErdmY5VHI5UjR3YWRLazF5b3FLdTVBdlY0aUlpSWlJc09TZWcyU2JOcTBhY3V5c3JKbUF0VFYxZjFrOCtiTjF3TWRvMGFOK2xKbFplVXYzVzUzVG5Oejh5c2ZmdmpoWi9iMlhnUFJnK2IzKzhuSTJQL2pSZldnaVlpSWlNaGdvRVZDa2l3cksydG1JQkRZc1hIanhndWJtcG9XaGZNYkdocCsyOXpjL082RUNST2VUazlQSDUzS05qcDkrOXZmNXBKTExtSGF0R2tEZWwzTHNnZ0dnM1IwZE5EZTNrNTdlenN0TFMwME56ZXphOWN1NnV2clNVdEw0N1RUVGh2USs0cUlTQS9wUUM1UUNCUUJ4VUM1Zlh5YlhXWUVjQTF3UzVUNlA4RXN0QlROZDRIdlJNbS9CZmdlRU9wbm0wVkU5bXZxTlVpeXlaTW52N0ZwMDZhemQrL2V2U2xHa2F5U2twTEw2K3JxN3R6YmUrMXBEOXFOTjk3SWhnMGJldVR0MkxFRHk3SVlOV3BVai96SEgzOGNnQ09PT0lJeFk4YjBPTGQrL1hyS3lzckl6TXpza1gvcnJiY3lhZElrNXMyYlIwbEpDV2xwYWFTbnArUDFlc25NekNRek01T3NyQ3h5Y25MSXk4dWpvS0NBaXkrK0dMZmJqTVE5N3JqakdEZHVYTlMyQndJQmdzRWdqejc2Nko0ODVTN3FRUk9SWVdTSC9iUFRmclRhanlhZ3dYN3NBRzYzODQ0RnpnVXV0T3Y5RHBob0gwOEhWanF1L1FuSGNZRHVMNExuQUorMXIybGhBc1BBUUQwaEVaSDlpWHJRa216RGhnMFhqaG8xNnZLQ2dvTE9wcWFtKzNmdjNyMGxvc2p1Z1FqTyt1UFdXMjhGNEplLy9DV3Z2dm9xOTkxM1gxZnc5ZnJyci9QQUF3L3d5Q09Qa0piVzgyM3o5Tk5QYzgwMTEzUUZjOEZna0JFalJuUUZWa0NQd0NrVUNyRm8wU0k4SGsrUHZNc3Z2NXk3N3Jwclh6NUZFUkdCZlBiczcvOW5nWk9BTmNDZmdCbjJBMkFGM1VIWmlvaDZMdUFNNEZuZzg1aWdURVJFK3FBQUxiblNKMDJhOUtyWDY2MEVHRGx5NUlLVksxY2VkT0NCQno3dWNybXkxcTVkZTJxcUd2YmFhNi94MEVNUGRhVWJHaHI0K3RlLzNqWC9iUFBtell3WU1ZSUxMcmlncTB5NEZ3MWcxYXBWdlBUU1MxR3ZmZnp4eC9mS2UrcXBwM2ppaVNkNjVOWFYxZlVxRyt1YUlpS1NGRzdnT0tBQ09Cc0lENWw0MS80NUllSVk0RkRnU0V4UDJVM0FKdUNMbUdHVDRWNjQ5WTU3ZkFmNDljQTNYVVJrYUZLQWxrUVpHUm5qdlY1dlpWTlQwNTlhVzF2L1ZWNWVmbmRlWHQ0aGpZMk5meGsvZnZ3alFBNW1tRW5Telo4L24vbno1Ky9WTmM0Ly8veW8rWTJOamIzeXpqNzdiTTQ3Nzd5dWREQVk1T0NERDQ0YWtGMTc3YlUwTlRWUlgxOVBlWGw1MUh1MHRyYXlaczBhTHJyb0lrNC8vWFJPT3Vta2ZqNExFWkg5bmdjemRER2VaNEdMZ1FYQWY0RkxNVUhYajRFM2dOZnRjczRldEtQc24vTXd3Um5BZGNBRm1MOXQwKzA4Q3hpUGhqaUtpRVNsQUMySi9INy9sbUF3Mk56WTJQaUh4c2JHSndzTEN5OUlUMCtmMnRIUnNkYmxjbm04WHUrNGpvNk85MUxaeHFPUFBwckt5c3FZNXovNDRBUGVlZWVkcm5SL3AyN3RTYjI3Nzc2N1gvY1FFWkdvQWtBQjhENm1SK3Z0aVBPdkFjdnQ0dytCOTRCRndCZUFUd1BPYitOSzZUMjBjU25kUFdLdkFGZGlGaE1SRVpFRUtFQkxycllkTzNZOE5HYk1tSnN0eTJvUGhVSXRlWGw1eDNnOG5oTUFQQjdQemxRM0VPZ3hOeXhSbDE5K09jRmdrRk5PT1FVd3d4ci84cGUvOE41Nzc3RjU4K2F1Y3FHUVdiVEw3WFl6Yjk0OGlvcUt1czZWbEpSMERYR3NxNnRqOGVMRlBlNXgyR0dITVhQbXpLNzA4dVhMZTZRLy92aGpYbmpoaFQxdXU0aklNSklEZE5qSER3SFhBNmM3emg4SkhBU2NiS2VkdjRqZnNSOTM5SEdQOCt4eVlRdUIrbjYyVjBSazJGR0FsbVRGeGNYWEFCeDQ0SUhQQXVUbTVoNE8wTnJhK3E4b0M0YWtSTHlWRUk4Kyt1aGVlZHUyYldQUm9rWGs1ZVZ4ekRISEFDWVEyN1JwRTFkZGRSVUhISEFBaFlXRkhITElJYlMzdC9kWTNkRTVwUEh4eHgvdkd2WTRkKzdjZ1hvNklpTFNyUUFJanp2L0pYQVZaZ0dRRnpETDdUOEFmQXRvam5PTkpaaGhrc0dJL0NuQWFPRHhpUHdDZWdaNjBITU8ybWN4dlhRaUlvSUN0S1RidVhQbjg4NjBaVm1kdTNmdlhycDE2OWI3VXRXbVNPZWZmejY3ZCs4bUt5dUxZRERZbzBldHJhMnQ2N2lscFlXY25CeCsrY3RmY3ZMSkozUDg4Y2Z6cFM5OUNaZkx4WVVYWHNpNGNlTjQ4Y1VYV2JSb0VULzR3US80eFM5K2djdmxZdVRJa2IzdUdRcUYrTWxQZnRKalhscWtrcElTSG5qZ2dhNzBTU2VkMUNzdElpSnhUUVBXMnNkdHdKZUJwNEZUTUl0MVZBTVBKM0NkSXpIejJKNEV2b1FKMXBiRUtQc0JacEdSTU0xQkV4R0pRd0Zha3FWeXBjYStmUE9iMytURUUwL2srdXV2NTRnamp1Q05OOTdnM252dnBheXNqTFBPT290SEgzMlU4ZVBIYzlsbGwzSFhYWGV4YWRNbVNrdExPZmZjY3hrNWNpUXZ2dmdpVHozMUZBODk5QkNCZ1BtN201bVppZHZ0NXJISEhxT3dzSkEzMzN5VGlvcUtYdmV1cjYrbm9LQWdidnQyN05qQndvVUx1OUlORFEwOTB2MFptaWtpTXN3Y0NmelBrZjRYWnVHUE56Rnp5VTZKVTNjMDRIT2swekFMZzBUMnBJbUl5RjV3OTExRUJsaEJuRWZLMU5iV3NuNzllcTY3N3JxdXZNN09UcTY2NmlxcXFxcG9hbXJpK2VlZjU3dmYvUzdsNWVWY2NjVVZ2UDMyMnh4MDBFRTgrZVNUTkRVMThkT2YvaFNBMDA4L25WZGVlWVVQUC95UUgvN3doelEyTnZMOTczOGZnTVdMRnpOOXVsbkk2NG9ycnVpNjE1TlBQb25mNytlclgvMHE3Nzc3TGxkZWVXWFh1WmFXRmhZdVhNaTBhZFBpUG9mUzB0SWVBWnVJaVBTUWh1bnRlczVPRjJCNnpXN0JERzNNQWY0S25FalBQY3ZTZ1R6Z1ZjelF4aWN3ODlpK0MyUUJ2d1VPdFBQOSsvZzVpSWpzOTlTRGxtUStuNi8zbXZPMjZ1cnFkRkkwNUtPMXRaV3JyNzY2YTNYRlk0ODlscE5QUHJsckg3VGR1M2R6MldXWEFYREREVGV3YXRVcWJyenhSbTY0NFFidXYvOStKa3lZUUhaMk51dldyZVBBQXcvazRZY2Y1c0VISDhUbGNuSCsrZWR6empubjhQNzc3L1BTU3k5eHh4MW1mdm54eHgvUG9rV0xlTzY1NS9CNFBDeGF0SWdsUzVadysrMjNNMkxFQ0diTm1vWFA1K09xcTY2SzJlNXdUNTNUTTg4OHc1bG5uam5RTDVHSXlGQjNCYkFOODNmbXQ1akZRZDRFUG9YWnl5d0xzK0xpQTBBMjhFZk1VdnNIWTRLMHl6RXJQeFpobHRuL0FLZ0V6c0wweFAwWkUvVHRqcmp2Wm5wYjd6aGVBOHpmdTZjbUlyTC82TjhhNmRKdlZWVlZQU0lLbDh2bEFiQXNLMWhUVTVQQkFBNFZzU3pMNnJ0VS8remF0WXRiYnJtRnUrKyttMDJiTmxGWldjbkxMNy9NWTQ4OXh1N2R1M0c3M1ZSVVZIREREVGRRV2xwS0tCUmkvZnIxM0h2dnZkeDIyMjJjYzg0NTdONjltM256NW5IQ0NTZHcrT0dIZHdXSG9WQ0laNTk5bGtjZWVZVEhIMytjd3NMQ2ZmVTB1cmo2dTErQWlNalFNUW5JQUZxQXIySVc4MWdlcFZ3YThCbk1ITE8zTUo4VnBnQ3JnRzhBVmNEOW1QM1F3a1lBUDhBRWRmKzA4d0xvaTJBUmtUMm1ENldwVnpKNTh1VGY3ZHExNjZYYTJ0cStsaTdlSS9zeVFMT3Z2OGY3b0lWQ0lkeHVOeTB0TGVUbTVpWlVOaGtVb0ltSWlJaklZS0E1YUtsWHQzUG56dWRIang1OUc3RHZ1NG9HVUg5aW1uREExVmR3NWl3cklpSWlJakpjYU9oQmtwV1dsbDd0VEx2ZDdsSEZ4Y1VMWFM1WG10ZnJMZTNvNklnNVI2MGZPZ0R2QUY1dmY2V2xua1ZFUkVSa1VGQ0FsbVRsNWVYM1JNdHZiMjlmMWRIUjhlRUEzMjQ1b0IyZis3YTI3eUlpSWlJaUl2dWVBclFrYTJobytMVXpiVmxXb0tPalkyMXRiZTF2R1BpOVpPN0JUQUtYK081UGRRTkVSRVJFUkVDTGhPejNMTXU2RlBnNk1KbWUrOW9NZHdGTXo5bjlMcGZyM2xRM1JrUkVSRVFFRktDbFNuNWhZZUhKR1JrWjVYNi9mMHRqWStNaW9EblZqVW9Hbjg5bkFWUlhWK3U5SnlJaUlpSVNRVU1ja3l3bkoyZk9oQWtUWGs1TFN5c0o1MVZVVk5TdVc3ZnVzNjJ0cmRIMm94RVJFUkVSa1dGQzY1Z25XV1ZsNVNOcGFXa2xMUzB0cnpjME5QeW1yYTN0bmZUMDlMTEt5c3BIVXQwMkVSRVJFUkZKTGZXZ0pWRjJkdmFZN096czJmWDE5UTl0M0xqeDBuRCsyTEZqSHl3cUtyb0VHQTFzVFYwTFJVUkVSRVFrbGRTRGxrVEJZREFYd08vM3IzVG10N2UzVndONHZkNGh0VkcxaUlpSWlJZ01MQVZvU2VUMyt6ZUVRcUhkbzBhTitrcDJkdlk4WUVST1RzN3NrU05IZnNWZWJuOWpxdHNvSWlJaUlpS3BveUdPeWVXdnI2Ly9hVWxKeWZWVHAwNzluL05FZlgzOXI0Q1dGTFZMUkVSRVJFUUdBUVZvU2JaNTgrWnZCNFBCNXFLaW9zdlMwOVBMQTRGQVEwTkR3eU5idG16NWRxcmJKaUlpSWlJaU1weDVVdDJBWlBQNWZGWjRMelFSRVJFUkVlbEpQV2dwa3BHUk1ibXNyT3o2ek16TWczYnQydlhpMXRsV3RZSUFBQ0FBU1VSQlZLMWJmd0hzU0hXN1JFUkVSRVFrZFJTZ0pjbW9VYVBPejhqSW1PYk15OHpNbkphVGszTllUazdPWVNVbEpUYzJOemYvcWJHeDhjbkd4c2EvQWY0VU5WVkVSRVJFUkZMRWxlb0dEQmNUSmt4NFljU0lFU2NtVWpZVUNyWFcxZFhkK2ZISEg5K3lqNXVWZE9IaGpkWFYxWHJ2aVlpSWlJaEVVQTlha3F4ZHUvWWN3QnV2VEVaR3hvaVNrcElyOHZMeVBoc01CdHVUMURRUkVSRVJFUmtrRktBbFNYRng4Zm5aMmRtem5YbmJ0Mi8vK2FoUm95NXVhR2g0ZE5Tb1VlZlgxOWMvVmx4Y2ZQVkhIMzEwZG1OajQrOVQxVllSRVJFUkVVa05CV2hKa3ArZmYxemtFTWVtcHFhL0ZoY1hYOTdTMHZKMmNYSHg1VTFOVFg5MW5OWktoeUlpSWlJaXc0dzcxUTBZTHJaczJYSWx3TFp0MjI3YnZIbnoxeEtva3IrUG15UWlJaUlpSW9PTUFyUWthVzl2M3c3UTJkblo2UGY3dDhjclcxRlJjZGNCQnh6d2krUzBURVJFUkVSRUJnc0ZhSU5RZW5yNkdMZmJYWmpxZG9pSWlJaUlTSElwUUJ1RVB2NzQ0MXZXcmwxN2NxcmJJU0lpSWlJaXlhVkZRcEprekpneDF3TVVGUlZkRkFxRjJ1S1Y5ZnY5SHdDaHBEUk1SRVJFUkVRR0RRVm9TWktWbGVVRHlNek1uSmJxdG9pSWlJaUl5T0NrQUMxSjFxNWRleHJnaWNqdXFLNnV6Z0k2R2hzYm53RnlXMXBhL3RQUjBSRjNFUkVSRVJFUkVkay9LVUJMbnM2U2twS3ZBMjExZFhXL0JacnQvSGJIei9iVnExY2ZrWkxXaVlpSWlJaEl5aWxBU3g1M1VWSFJ4Wm1abVZQSGpCbHo1NFlOR3k3SnljazVPRnJCUUNDd3BiYTI5bzU5MkJaWGxMeklqYkdqTFNBVHJWN1FtWmc3ZDI1NitMaTl2VDFhK2FnbVRweVlFWmtYQ0FSNjFWKy9mbjI3TXoxMzd0eHNnTTdPemw1bGc4RmdWOTdLbFN0Ym5PZW1UNStlRys4KzRicHIxcXpaNWN5Zk0yZE9RYno3aEMxZnZyelJtWjQ1YzJZaFFDZ1VpdHZPVmF0V05UalBWVlZWRlNkeXYyWExsdFU1MHpObXpDaU5MR05aVnE5NksxZXVySFdtcDArZlhoYlp6dXpzYkNMemFtcHFQbmJXbXpWclZrWGt0YU05MXhVclZteHlwdWZPblRzMmtYbzFOVFViSXU1M1FQZzQydlB5ZXIwdWdNV0xGNitOdU4rRXlMTFI2bGRYVjY5eHBtZlBuajA1VmxsbjN2TGx5MWM1ejgyY09YTnFaRG12MTl1cmJrMU56WHZPZWxWVlZRZEYzaWZhNjdKMDZkS1Z6dlRjdVhObkp0TE9tcHFhcFJIM214MnRYR1RlMHFWTGE1ejVQcDl2YnJ6N09PNzNic1Q5UHBGSU81Y3VYZm8vNTdsWnMyWWRHbG5lNC9GRXU5OWJ6dlNjT1hNK0dWbUdLTC9QbGl4WjhoOW4ydWZ6SFJtdFhaSFhxS21wK1ZlVWN5SWlJdjJpQUMxNVF1Kzk5OTdNa1NOSG5qWnk1TWlMQW9IQXBwS1NraWVpRld4cmExczZVQUdheitlTERMeWlxcTZ1N3ZIaHcrZnpCV09WalZmUHNxeU84SEZHUnErWUs2YjgvUHoydmt2Qit2WHJJKy9YQ3BDVzF2dXRISkhYbzE1R1JrYXo0emplTFh2VWM3dmRqWkVGM082b2k2SDJxSmVlbnI0ajNrMWkxWE81WEhXUkJhSTkxOGg2WHErM05scWh2dXBsWkdSc2pTeGdXVmE0TFRIcnBhV2w5UWk4RXIyZlpWa2JlaFZ3UmZzYzNPdCs2K0xkSk56bUtQZGIwN3QwVkQzcWVUeWVEL3BUTHowOS9mMjRoYnVmYStTLys4cklzaDVQNUFqcDN2VXN5MXFXd0wyaTNXOUpqSEp4N3dlODI2dEFBdjkrTHBmcm5RVHUxYXRlV2xyYVc3RUt4cXZuZHJ2L0U2dGd2SHJBNjEwbkVueGRxcXFxam9weW5WNGlnN3FxcXFxakUybWc2cW1lNnFtZTZ2WDZVc3pOZnJhNG5nSzA1TWtaTzNic1BmWWlJYTZNakl5REFENzY2S056eG8wYjk5RG16WnUvWGxSVTlOWG01dVovNXVYbEhidVAydEFyV0xNY24yUWo4cnZlNkM2WEsxcVpXSUZmVjRBV2NlbHdJbW8wWkZtV3Z6LzNDd2RvQ2JiTnFUbEdmdHk2bG1VMTlWRTJWanQ3QldneG5tZWtydm1JTWY2dFl0MXZXeC8zaVhYdlhnR2FzMnlNdHd1V1pXM3U1LzAyT3E2eEovVmlCV2g5dmFiT0hyVTl1ViswQUMyUmY3OVlBWm9GY1YvUDl5TExPc1Y1NzNRRmFJNXI5OWxPeTdLV1JNdnY2ejFxV2RaaVp6SmFrUmoxM2ttMGJJUzM0NVdQOC92c3pYajE0anpQcmdBdHh1K3pIdWJNbVRQZjVYSzlRdS81eHRGRUJxMnZKVkJIOVZSUDlWUlA5U0xxelpvMUsydlpzbVhSUGc4T1dRclFrbVRreUpGbkZSVVZYWXI1REJIYXRXdlhJb0JnTU5nSVdKMmRuVTFBcDJWWkxYRXZ0SWNpZTdnU1ZWTlRrOGdIakdqM2k5c2RGYXRIcjZhbUpyTS85NnVwcWNudHUxUnYxZFhWK2YyOFg3ODJFSytwcVJuVm4zclYxZFVsL2J4ZldUL3ZONmFmOTZ2czUvM0c5Yk5lcjZHS0NkYWIyTTk2VS9zdUZiVmVyNkdLaWFpcHFabmV6L3ZON3J0VTFQdFY5YlBlSi9wWkwrcnc3cjVVVjFjZjFzLzdIZDdQK3lYMGJXNll5K1g2dEdWWmIvVG5YcFpsOVd1WXBPcXBudXFwM25DdnQydlhyb1JHZlluME1ucjA2QnVycXFyYWdYd2dvN0N3OEN5ZnoyZmw1K2QvYnM2Y09TMGpSb3c0YytyVXFXK1BHVFBtbHRtelorK3VyS3o4ZWFyYnZDLzRmRDRyMFdHWElpSWlJaUxEalhyUWtzY1ZDb1hhTXpJeVNnNDQ0SURmWjJabXh2eEczdVB4WkdabFpjMU1adU5FUkVSRVJDVDFvcTV1SVB1R3krWHlXcGFWbHBtWk9ibXBxZW1aV09YOGZ2K2E3ZHUzNzh0VkhFVkVSRVJFWkJCU2dKWWtnVUNnMGUxMlo1V1ZsVjI3YnQyNk03ZHYzMzVQckxMQllMQzFzYkh4ejhsc240aUlpSWlJcEo0Q3RDVFp2bjM3TTM2L2YzVlJVZEhGd1dCd2EzaFBIWmZMbFFPUWxwYVdqVm41cTErTFpZaUlpSWlJeU5EWHJ4WCtwTi9TeXNyS2Jpd3NMRHhqNTg2ZGZ5d3JLL3RPdEVKdGJXMUxWNjFhTlNmWmpVdUc4QUloL1YxZFVrUkVSRVJrZjZaRlFwS292THo4ZTZXbHBUY0VnOEdtVUNqVTJ0RFE4T3RvNWZ4Ky84Wm8rU0lpSWlJaXNuOVRnSlpFOWZYMXYzRzczZm1iTm0zNkxvNE5pRVZFUkVSRVJFQnowSkxLNy9kL3VHblRwaXZvR1p5bDJVTWRSNmFvV1NJaUlpSWlNa2dvUUVzZVQyRmg0Vm1WbFpYMzRIamR5OHZMZnpSbXpKaGJwazJiOW1wV1ZsWjVDdHNuSWlJaUlpSXBwZ0F0U1RJeU1nNDg0SUFEbmlvdUxyNzZ3QU1QL0FPUUM3Qmx5NWJ2dDdTMHZKMlZsVFZuNHNTSjcrYmw1WjJVNHFhS2lJaUlpRWlLS0VCTEVyL2Z2eTU4WEZCUWNQcjA2ZE5yc3JLeURnTjJybDY5K3BpR2hvYmZwS2VubDAyYU5PblBFeWRPL0hOR1JzYWtGRFpYUkVSRVJFUlNRQUZhOGdSRG9WQnJaMmZubG0zYnR0MldrWkV4Y2RxMGFXL1lReDdUTm16WWNORzZkZXRPNmVqbzJKaWZuMytTdlMrYWlJaUlpSWdNSXdyUWtpZ1lERGE3WEs3MExWdTIzUGpSUng5OVBoQUlOQllYRjE4OWMrYk1EM0p5Y2o3ZDFOUzBhTVdLRlpQV3JWdDNlbXRyNjlKVXQxZEVSQ1NLTXVDZ1ZEZENSR1IvcFFBdGlVS2hVTFBMNWNvQWFHeHMvUE95WmN0bTd0eTU4eS9wNmVsakxNdmFhUmZyYUdwcWVpNkZ6UlRabDI3RW5uKzVEM3czUnY0dERON2ZkWXRqNU5mR3FYTitSSG9rY0VVZjl4bUtyNDBNREEvd2RTQTlUcGwwNENiTTFqc3orN2plSE9BdFlFd0M5M2ErTDh1QkV5TE9ud3k0SXZMMFhoVVJrZVNaT25YcXUxVlZWUjBBK2ZuNUp4WVZGUzBFR0RGaXhHY2R4VndGQlFXZlQwa0RrOERuODFrK244OUtkVHNrSldZQmErbjlnU3hTSm1BQlRSR1B5RHlMbm5zNUJoekhjNERyN2VQSWNvUEJYd0F2c0FyVEUvRXFzTVR4Nkl4SUgrT29HN21INHFuQVQvcTQzMUI2YlNSeHRURWVhKzN6THVCQjREbE1vQlpMT3VhOVVBQzhDZndXeUlwUzdpeWdCV2dETmtkNWZEK2lmSlBqK0NDZ0FRai92VHNhK0RES2ZmUmVGWkZoVDcvc2tpZzh4TEdpb3VJbkpTVWxWd2FEd1ozMTlmV1A3OXk1ODI4QWVYbDVoMWRVVlB3aUt5dHIxb2NmZm5oeWMzUHpDNmx1czhoZU9CVDRxeU9kaC9sZzF4aW5Ub0g5TStnNEJ2Tzdxak1pTHpMUWR3Rm5BTThDbnlkK2owR3FiUVdPdFk5UEF0NEJ2dVU0WDR2NWNCcFBPZkJmWUJTd0UvUGNuZFlBOCszam9mVGFTT0xLTUFGTitHKzU4emdMK0kyZC9pTG0vMVFzblk3em53THV3N3kvMXRoNVJjQTlnQS96dmx6anFKc0QzQUZNQSs2UGM0LzNnRXVCMFhhYjdnRytET3lPS0tmM3FvaUlKTS9FaVJQL0hPNUJtamx6NXNkNWVYbUgyNmZTeXN2TDcvVDVmQ0dmejJkTm5qejVYems1T2JOVDJ0aDlSRDFvdzlaUm1KNmdqQVRLWnRMelczUXdIK2dpM3pmaGI5UVBCYTZ6NjlRQUJ3TXJnVzJZYi9VdGVuN0xmM0cvbnNIQStnTG1RKzBxNE4vQUFjRDNpTjJEQnZBMGNDQlFCNHpEREk5MEEwdUovYm9PeGRkRzlrd2d5dkVZWUJsd0d6MkhCYmJFZUxRQ29TajUxMksrV05rRS9NSStmaG1ZYWwvdk5PQjl6UEJJNTMzVzJJK2cvZk5XZXI3UEl0OTNIdlJlRlJHUlpDc3VMcjZxcXFvcTRQUDVyQ2xUcHJ5RytSWVJJSGZpeEltditudythODZjT1cxRlJVV1hwYkNaKzV3Q3RHRnBQS1pIcUlub3c2TENIOURDd2tNYzZ5TWVrWG5oQU8xSzRQOWhQdGdkaS9rZytUL0g5UWJqMEtnTVRKdFcwYk5YTUN6YUhMUnZZWVo3MVFJL3h6enZyWmdlaU0zMmNhU2grTnJJbm9rV29PVUJuN0dQWGNEUE1QOFBZeW5EL0orS1paVGorSGhnSTZiMzlsbk1sd3ZSZkphZVF4eWRJcitBQWIxWFJVUWsyYnhlNy9UWnMyZnZMQ3NyK3lhT2J4cUxpNHN2OS9sODFxeFpzN1psWjJmUFMyRVRrMElCMnJBekVUUFBKTjYvZWVRSHJ6M3RRWHNDTXl3clhPZDU0Tnc0MXg4TVZnQ3JBYjk5ZkRZOWU4d2lIei9IOUNpOEJHd0JYc0FNTGJ1YjdxR04wVDRNRDhYWFJ2Wk10QURONlY3TSs4WWI1eHFabUY3YmVQTkRwd0hmd2J4dmZ3OHN4UFRTeFpvei9TRG1QVG1sanphSDZiMHFJaUlwRWUyYmNrYVBIbjNUL2pxa01aSUN0R0hsU015MzhwZGlQbHl0ai9HSS9PQ1ZnNW1yNWhRdlFEc1AwMk1RL21CWFNzOGV1Y0g2d2U1cVRBOWFlSkdFMXpEQld1VGpOZnU4R3pNdjZIM0hOVmJTL1hzbFdvQTJWRjhiNmR1VG1ONVVpKzdGUVp6SEhrd3YxTFAwSEFJYkhyNW9PWTVyZ1IyWW5yUkluOEY4eWJJY3VCblRFL2QxelAvUmFJdUZWQUVqTU8vZFZ1QUR6Q0kzc1lZNC9zcStqOTZySWlLU2ZDTkhqcnpRbWM3TnpaMC9lZkxrTjNKemMrYzdzck13SDdqNld1bHVTRktBTnF4OEV2aTJmYnduUFdoRm1Qa3drU3ZUV1ZIUzBWWnhuRUw4K1M2RFlmK21MTXdjc20zQTI1Z2haTEdXMW5mbUg0eFo0ank4a2IzemVZVWkwamM1NmcybDEwWVNGL2xsUnZqZmVRVHdOOHlTOWVHL0paRi9VeXg2Ym5ueEx1WkxsVWhaZE04NSt5VG0vZmRub01SUkpnUDRIYWFuTGdNVHlOMk0rZEpnTHZCQXhEV2o5YUJGbnRON1ZVUkU5cTJ5c3JMcmZUNmZOV3JVcUMrRjgwYU1HSEdteitlelJvd1ljV1k0cjZLaTRsNDdnSW4yVGVhUXB3QnQyTnFUQUcwU3ZmY0hpOWVERmhiclE5OWcvT2I5SHN5Y3NsV1lENzIvd1FSaTBZWTNPZ08wcjlsMS9vTVpscFlHWEdTZkMvZWdMY1FFdVU1RDZiV1J4RTNBekFjTEMvODdlNEVqSFBrL3h1eEI2QlFab0QyRW1RTVd6VkdZNE9zallBRm1IdHJCOXJsSm1MbGlqMktDc3l6TWU3YUlQWnVEMXRjNXZWZEZaTmpRTDdzazZlam8yQTR3ZHV6WWg5UFMwc3EzYmR2MllLcmJKSkprYS9vdUFwaVZDai9hbHcxSnNVTE1oOXlwd0FXWWZhZmVKUDdtMUdGbllGYkVPeGo0S1dhSVkzNUVtWHpNc01oUFkzcm9aUDkxQk9ZOUVLa0RlQVBUYTNZbmNEamRpNGJFOGsvTWNPUTc3ZlRuZ0diTWx3SEZtRGxocDJMbVRSNEdQSU5aV2ZSTG1PRHZJY2UxenFIbm9pT2JJKzdsaWNpN0J2aERIKzBURVJrMkZLQWx5WTRkTzM2VGxaVTF2YlMwOUJ2bDVlVS9MQzh2dnkwVUNyVUNWRlJVM0RGNjlPaWJBTHhlYjNscVd5cXl6MHlNa1IvWk0zWUVQVmR2Mjk4MFlwYlpiNDV5THRyZVorSEE3WEJnTnZCSCsvRkY0RUxNQis5MHV1ZnIzQWtjZ3VueE9BenpnVnIyUHk3Z2N1RHhHT2RMTVQyekhzeXFpQzJZNGZNSDBMM3k0aTh3V3paTUFlWUJ2OFM4ZC82TENiTGV3d1JvejlybHZaalZHYy9CekJmTHhteEFIL2xGd0Q4aTBoVVI2VUNVUEJFUnNTbEFTNkl0VzdiOHY1YVdscGRIalJwMVVWWlcxanl2MTFzQmtKR1JNVDdGVFJOSnRuTE1jS2p4UUR2ZG0rU21ZNzZSLzF5TWVpN003NjFpekp5clVKUXlrZC9XZzFtTUpNeTVnWE9xdk5uSCtWek04dmtIMFIxZ25ZWHBhV2kxMDg5Z1BnZy9qZm5RL0lxai9rV1lEOCtSd2RsUWVHMGtNVC9BQkZlUFJEbDNHV1pmdlljeHZWdmgvMThQQTBkakZwcDVDTE9BeDlQMnowM0E3WmdWR2kvRDlNQStqT21SdlJtelNmWEJtQ0cydjhkcytWQTM0TStxbTk2cklpS1NmT0U1YUlXRmhXZGo1cE5rVmxaVy9sUnowR1EvRlBsdnZoRHpJWEVKOEExSC9tSEFxMUhxZXpBOUFHbVlvQ09FV2FqQUtkNjhsc0hxV3NleGM0ampxNWdQcU9zY1pad2JBVWVLZHc2RzVtc2o4UjJKV1piZTZlZjJ6ek14ODhZaXBmZHhUVGVtQjlhUFdVSS9YUDVTNEJUTUZ5TjdZaURub0ltSWlPeDdXaVJFSktvUmZaeDNFWDlQSnhIWk8xNzIwNVdFUlVTR0FnMXhGSkhCWm1jZjV5M01JZ2dpc20vby81ZUlTQW9wUUV1U2dvS0MwMGVNR0hHQ004L3I5WTRIS0NrcHVheWdvT0J6QURrNU9ZZW1vSGtpSWlJaUlqSUlLRUJMa3V6czdJTkhqUnAxY2JSemVYbDVuMDUyZTBSRVJFUkVaUEJSZ0pZa08zYnMrR1Z6Yy9NTHpyemMzTno1bzBlUC92N1dyVnYvcjZXbDVUV0FvcUtpcXdvTEM3K1Fra2FLaUlpSWlFaEtLVUJMa3ZiMjlnM3Q3ZTBibkhsdXQ3c01vSzJ0YlZWemMvTWJZQllPU1VYN1JFUkVSRVFrOVJTZ3BWQWdFR2hxYTJ0YkdnZ0V1cFlpcnF1cnUzL1hybDEvQlhha3NHa2lJaUlpSWlMN05jL1lzV1B2THlvcStncFFtdXJHcElxVzJSY1JFUkVSaVUwOWFFbFNYRno4VlRzNFkrellzZmQzZG5adTdlam8yQlFLaGRxQVlHVDVqUnMzZnNYdjk2OU5la05GUkVSRVJDUmxGS0FseWZidDIzL205L3MveXMvUFB5bzdPL3ZRakl5TUNabVptYk04SGs4R1VUWUU5WGc4ZlczV0t5SWlJaUlpK3hrRmFFbFNVbEx5amRMUzBtdVhMMTlla1pHUk1UazlQVDA5Zks2bHBhVnU1TWlSUjNzOG50R1daYldOSFR2MlFjQ2R3dWFLaUlpSWlFZ0tLRUJMRXJmYm5adWVuajRtS3l2cmtJa1RKLzRwUFQyOWF4N2ExcTFiYjAxUFQ2L0l6czZlczIzYnR0c0JQQjZQTjNXdEZSRVJFUkdSVkZDQWxpUTdkdXg0ZXN5WU1iZVVsWlZkVVZkWDl5TzMyNTBMVUZwYWVvT3puR1ZaclFDaFVDZ3JGZTBVRVJFUkVaSFUwVEM2Sk9ubzZIaC81ODZkenhjV0ZwN3I4WGdLdG03ZCtzdXRXN2YrSUJRSzdVNUxTOHZ4ZUR4WmJyYzd6YktzZElEMDlQU2NWTGRaUkVRa2lqTGdvRlEzUWtSa2Y2VUFMWW0yYnQzNnRjN096aTFsWldYZjhmbDg5WldWbFQ4REtDNHV2cnF3c0hCQlptYm05QWtUSnZ3QnRFaUlpSWoweVFVY3Q0ZDFEb2hJRndEZmNxUzl3STFBT3RITkFkNEN4aVJ3cnlzY3grWEFDUkhuVDZiM0lsbmZqWEd0VzlCbkZoRVpKdlRMTG9uYTJ0cGFYQzVYVm10cjYxdTdkdTM2UnpBWTNBR3dlL2Z1Rlg2L2YxMHdHR3hzYW1yNkU0RGI3UzRZaUh0YWxuV2FaVmx2V1piVmJnMENpeGN2WnZIaXhhUzZIWlpsK1MzTGV0ZXlySE1HNG5VV0VVbUJYT0RUd1BQQUtLQUpXQlhqY1FKbVdzTkx3Sm1PYSt5eXIzR3NuZjRtTUJub2pISy9zNEEzTUh0NVBnSnNqbmg4UDZMOER4ekhJNERmQXArMTAwY0Rkd09aRVhWdWRCelBBYTYzajcrRFByT0lpTWhBczN2T3JKeWNuRm5odkZtelp0V1BIajM2QjJQSGpuMWs2dFNwUzRBaW44OW5qUmt6NXBhOXZaOWxnalBwMjZWNysxcUxpQ1JaQlNiWU9ncncySGxOd0lvb2ozODc2czBEZG1CNjBwd0IzRWFnSlNMdk5idE9FU2E0V2dsTWpHaEhEdkFMNEorWVhqS25wb2owNmNENW1FQ3hHamdzeXZNS0FtZll4emZUSGZSWmFONjhpQXdUK21XWFBNV2xwYVhmYUdscGVYdk1tREYzZXp5ZUlnQ1B4eFBaVTlZSVdHbHBhYVc5TDdISHJ1KzdpQUJmQng1TWRTTkVSUGJBWnVEbm1OOWRCd003N2Z3WlVjcldPNDdmd2ZTZ2JRU21Pdksvak9teHVqYWliaDVRQS93Wk9CUjRCdk03Y3hWd0duQWI4QVJtT0dQSXJyUEdVWGNOOEh0TVlCYjJDTEFGK0lPZEhvY0pISS9FQkdJM0FadUFMMktDd3d2dGN1c2QxL2dPOE9zb3oxVkVaTWhUZ0pZa1pXVmxsM2s4bnJ6dDI3Zi92S1NrNUJLMzI1MEc0UGY3VndVQ2dXM3A2ZWtWZHRGZ01CamNHZWRTZTZKcWdLNnp2NXVjNmdhSWlQVERDNWhldE5sQXBaMjNJb0Y2LzNBY0I0SGxqdlFTKytjRVRJRFZqQW5jR3V6OGU0Ry9BVnN4UWVJSndFY1IxNStJR2NyNE5OMDliczZoaXdGTUQ2RFRQRXh3Qm5BZGNBSFFDa3kzOHl4Z3ZGMVhSRVJrUUhoSGp4NTlJMllDZHUrVFh1OUJXVmxaaHdEazV1Yk9INGdicG5yYzRGQXlFSyszaUVpU3BRUC9od21VanFiM2tNS3djRS9aMVhhWmRzZTVXSFVpODZkaGVxMVdZM3JFRmdMTGdNL0hxUCtnZlkwcFVjNUZDN0tlQUQ3bE9QYzhjSzdqdklZNGlzaXdFYmw2a3V3amVYbDVSMlpuWngrNWJkdTIyeUxQRlJZV251eDJ1d3NiR2hvZUc4aDdLdkJJbk12bDB2OEZFUmxLWE1DN21HR0ZwMkdDdENiN1p6Uy9BbjVxSDdmVHZUaEhnTzVlTTZjcG1CNjB6MkRtbUxWamhpUStCcHdDL05BdXR5T2kzc25BT3VBL21IbHVtNEhMTUhQWXdzb3hReHdCL2dKOEJUZ1BFNVExWWdLeFVzelF6S0JkenNJRXBPcEJFNUg5bmo2VUprbEJRY0dwK2ZuNXArYmw1UjJ4Y2VQR3EvUHo4K2VIendXRHdXYVB4NU5uV1ZiWEg1NmRPM2YrcnJXMU5kb2Z6WVQxTjBDcnI2K25xS2lvVjM1dGJTMWxaV1Y3MDZSQlN3R2FpQXhCWndGL29tZVAyRUxnZ1Q3cTdVbUFsb1daSTdZSytDUndGeVp3dWhpb3M4dG1BSTlpVm1vOEZiTVNKSmo1YkovR0JHQUxIZGNPRUxzM0xIeHVDdkNxSTk4WjFJRVpRdmxlN0tjb0lpTFNoNEtDZ2xQSGpoMzd5TXlaTXplWGw1ZmY2ZlA1clBDam9xTGkzc3JLeXA4NTh3b0xDOC9iMjN2Mlo2aGZLQlN5ampqaUNPdk5OOS9zZGU3em4vOTgzTHFkblozV2FhZWRaalUzTnlkMG44N09UcXUxdGRWcWFHaXd0bXpaWW4zd3dRZld1KysrYS8zakgvK3dubjc2YWV1UGYveGpmNTVDdnd6RXY3SEVWTjkza1Y2eU1Bc0VSSEpqUHV4bFJ6azMxUGRQT2hLemVFSmZYeFljM1k5ckQvWFhSbnFiaVZrMEkvSVJpcEcvM2xGM1Q0YzRIb1daNi9ZUnNBQTRIck13Q2NBazRIK1lBQzBEODMrM0ZyTzRSNnhyeCtzRmkzVk9ReHhGWk5qUUw3c1UyYnAxNjAwNU9UbUh1OTN1bkhDZTMrOWZHd2dFR3RyYjIxZW5xbDBiTjI2a3JhMk5DUk1tN0hIZFFDREFoZzBiY0x2amY5NmJOMjhlSlNVbHBLV2xrWjZlanRmckpUTXprOHpNVExLeXNzakp5U0V2TDQrQ2dnSkNvVkRYOVk0NzdqakdqUnNYODk3QllKQkhIMzEwajlzdFNWV0xXY283MGlpZzBKSE93d1FWMHpGTGJZZGRBM3dOTTlTcUxlSWFOMkxteUlCWjFPQ3p3TzEyM2cvb1htRnVzSG9IK0JsbWlOaWlPT1ZleGZ6dUhvdVpBeFNMYzRYWW9mN2FTRy9MTVl0bWhNM0ZCTnlqZ1E4eHZXaC82RldyOXdiVWVVVHZRZk00am9zeHd3OVBCZnlZNWZHZndTd0M4aVhNKytzaFIvbHo2UG5GVE9Td1MwOUUzalV4MmlvaU1pd3BRRXVSVUNqVWFsbFdoMlZaWFl1R1dKYlZIZ3FGbWdPQndMWlV0T213d3c2anNySVNyOWZMMTc3MnRhN0FLRE16azVhV0ZtcHJhem45OU5NQitPTWYvOWlyZm1lbjJkYzBMUzMrMnlvVUNyRm8wU0k4SGsrUHZNc3Z2NXk3N3Jwcm9KNk9ERTRGUUxSeHNwRkJXeDFtN3N2dk1QTm10bU42REw2SldVZ2djdDRMbUo2bk00Qm5NUXNYUkg0UUhXeWlCYXJwd0pOUjhrZGhQaGc3YmFRN0NJczNaQXlHM21zamlSc0ZmQnV6YXU4Q1RFL1o2WmplMks4QTN3TmV0OHRXWUFLaERPQld6UCt0clppZ1BaSXpnSHJXL3VuRkJQZm5ZQUs3YkdBV0VQazM2eDhSNmNnVkc2T3Q0aWdpSWpZRmFFbVVtWmw1Z012bHlzckt5cG9TQ0FTSzA5UFR5MTB1VnlhSkxZdTh6MVZXVnZMMDAwOXo3cm5uOHNBREQ1Q1RrOE9DQlF0NDdER3pkc2twcDV6U0t6QTcvdmpqcWF1cjY1RjMyR0hSOWg2RkYxNTRnZEdqUndQdzFGTlA4Y1FUVC9RNFgxZFh4L0hISDk4ajc2V1hYdHFyNXlRcDlSaG1HTlJJelB5VlJQMGYzWE5Zd0F5cnlzRXN1UTN3dHVOY0xtWnZwcUc0ZjFJT1BSYzkrRFptSmJzTkVlVXNUSUMxM2s1NzdPTlBBMnN4YzRraWc3ZXdvZnJhU044T3dQdy9PUk80RHhNNGhkOUx6WmlBL0l1WVFLMFRzNC9aS2t3d05RTXpQK3d0elB0cEsrWTlFckxUWHN4N3N4bzRCdk4vMG9mNS83d0tzNHJqOVhUUFFkc1hvaTEyc3Q1eHZBYVl2dy92THlLU01nclFraWczTi9jb2dQejgvSk9jK2MzTnphOUdyNUZjbXpadFlzR0NCV3pjdUpFTEw3eXc3d3JBYzg4OVJ5aGtSa2R0M3J5Wjg4OC9uMWRmN2ZsMFFxRVFSeDk5TkJrWkdWMTVaNTk5TnVlZDF6M05MaGdNY3ZEQkIwY055SzY5OWxxYW1wcW9yNitudkx3OGFqdGFXMXRaczJZTkYxMTBFYWVmZmpvbm5YUlMxSEtTVkYvR2ZJaGNSL2N5MysxRUQ5YWNjOHErYnovQ1hKZ1BqdVBvM292SmFhanVuM1FEM1N2VVRjYTAvV2N4eW5YU1Bad3RRTStoYlNPQlhUSHVNVlJmRytsYkEyWnphaCttTnpXYTN3Ti94S3k2Nk1IMG52MGE4KzkrY1VSWk55WW9DMkhlbDg1aHJ4OEEvd2JleFBSbUo0TjYyRVJrMkZLQWxrVE56YzJ2WldWbHpXcHBhZmxQSUJCb3lNN09ubTczb0EwSzRSNjB6M3ptTXp6OTlOTUFMRml3Z0FVTEZ0RGUzczZXTFZzNDRZUVR5TTNONWRSVFQrV2NjODRoTTdPNytidDM3NmF3c0pEczdKN3JON1MzbS9ub3pySjdzbWppM1hmZnZUZFBTMUxyZFB2bkR6SGZ3a04zc09ZVWJiaGZXSGhTWTZ4NVVvZlMzZXZ6Q25BbDhKTTlhR09xL01oeC9BM012bEhSQXEwZlJja3J4T3hIbFk1NWZYTG92U0JEQVVQM3RaRys3YUpuVDNOWWJrUzZFek5mckM4aFl2ZkVQcmdIN1hJcWlKRWY3N09IUHBlSXlMQ25YNFJKNVBmN04yUm1aazd5Ky8yckE0SEE1dlQwOUVLMzJ4MzV4elJsd2oxb08zYnNZTUdDQlYzNVR6LzlOUGZjY3c4dnZ2Z2lSeDU1Sk5kZmYzMlArV05oR3pac29MS3lzbGUrMzIvKzVtZGtaSFQxdHJuZGJ1Yk5tOWRqT2YrU2twS3VJWTUxZFhVc1hyeTR4M1VPTyt3d1pzNmMyWlZldm54NWovVEhIMy9NQ3krODBKK25MdnVHQ3pnQnM2OVJNV1l4aXI1NE1MMEMwV3lLa1g4WlpvR05zSVgwYitYSVpMb2J1TWcrOXRxUEZycVhJbmRqUG1nN0E3WXpNTXVjZXpBTE5sUmdQbEJmQWh5QkdmSVYrUnEveE5CN2JVUkVSSVkxTGErY0ltNjNPOGZsY25sZExsZlhaSDJYeTVYcGRydnowdExTU2xQUnBzcktTaTY2NkNLeXM3UDUxS2MreFRlKzhRMGVmdmhoWG43NVpTb3JLOG5Pem1iZXZIbmNkTk5OQkFLOVIwUzk4ODQ3UFFLbXNQYjJkdExUMC9GNFBMUzN0L2ZvU1h2cHBaZTZIdWVlZTI3WHNld1h6Z1FXWTc2WnZ4d1RwUFVsaUFsTW5JK3I3UHo3b3B6TEJSN0h6TGtKSzhETTQ5cE05enlXOVk3MFFmMS9TZ1BtV2t3N0M0Qy9BOTl5cEFzd3ovbGxSM29zWnRpbmhYa3RqcUs3dCtOb3pGeWkyV0hiQmdBQUlBQkpSRUZVbTZMY1p5aStOaUlpSWlMNzNsRFlCMjNYcmwzV3dvVUxyVnR2dmRYNndoZStZTjE4ODgzV0k0ODhZdDEwMDAyV1pYWHZnM2JOTmRkWXYvLzk3M3ZVcmEydHRRNDk5RkJyMWFwVnZhNjdidDA2YS83OCtaWmxXZGFtVFp1c2swNDZ5YklzeS9yRUp6N1JWU1lZRFBaSSszeStYdGVKM0lmdHhCTlBqSnZlRXdQeGJ5eTl2QVpVMHJQSEpqd0hMZklSYS9oaUZtWW8zOFgyZFk2TmM3K2h1SC9TTVppQTYxUzY5ejhyd3ZRV1JsOXRwK2Z6ek1IMFVGYlFjMityeUZVYWgrSnJJeUlpTWl6cEQzTUs3TnExNnpWbk9oZ01ObnM4bnJ6YTJ0b2ZoL002T2pxU3ZyTGpoeDkreUxKbHkvak9kNzdERjcvNFJWd3VGN1cxdGZ6ODV6L3ZVZTRyWC9rS0gzMzBVVmU2bzZPREcyKzhrZm56NXpObHlwUmUxMjF1YmlZbngyejN0bkhqUmlvcWVzLzlycSt2cDZBZzFuUUZZOGVPSFN4Y3VMQXIzZERRMENNZGJkaWxwTlNGUkIrV21PZ2NOQyttQjJnRlpoNVZFL0FjWmtqZjd3ZW9qYW4yVCtBa3pFSWd0MkhtaDEyS2ViNXZKVkQvS3VCZjlGN3g3Z0k3UDJWN0tvcUlpRWovS0VCTGtrQWcwTmpSMGZIUjh1WExKd0QrNXVibXJzbFNCUVVGcDZlbHBZMnFyNi92NzBUc3ZkYmUzczRQZi9oREZpNWN5Smd4WXlnc0xPU3BwNTZpcGFXbEsvRHgrWHdBckZpeGd1ZWZmNTdQZmU1ejdOaXhnK3V1dTQ3ZHUzZHowMDNSUmxqQkcyKzgwYlc4L3VMRmk1ayszU3dnZDhVVlYzU1ZlZkxKSi9INy9YejFxMS9sNG9zdjVzb3JyK3c2MTlMU3dyWFhYc3UwYWRQaVBvZlMwbElXTGx6SUF3ODgwUDhYUWdiU1IzMFhpV2s2SmtqWmdabDdCV1l2cG5UZ044QzVtUGxXLzl1YkJnNFNMMkdHT1Q0QTNJOVoxT0VwekQ1VHpYSHF6Y0lzRW5HNG5RNWdoakEyMmVlZTJrZnRGUkVSa1gxSUFWcVN0TFMwL0NzN08vdWdpb3FLNzIzZnZ2MWh2OS8vUWZoY1UxTlQ3MTJmayt5M3YvMHRGUlVWbkgvKytRQlVWVlZ4OHNrbjkxZ2FIK0QwMDArbnBhV0Y2NisvbnJWcjEzTHBwWmN5YytaTTdydnZ2cTVlc3BkZmZwa2YvL2pINU9UazBOblpTVnRiRzNmZWVTY2RIUjI4OU5KTDNISEhIWURaUTIzUm9rVTg5OXh6ZUR3ZUZpMWF4SklsUzdqOTl0c1pNV0lFczJiTnd1ZnpjZFZWVjhWc2Q3UzVjTTg4OHd4bm5ubm1RTDAwTXZEV1I4a0xMLzFaQ1B3Q09BNFRnTjFMeitHUHZ3TnE3UHovQXE5aWVxQ2N3L3VHeXY1SlJaaDlwWTdEN0ZlMURyUFlod1Y4RnpPbjdLZVlYclVHekViZGRaaTVaek13Z2QzTndFcjdlcy9hNTRPWTRDeGFyK1JRZVcxRVJFU0dyY1RYT3BlOWtwdWJlOVNrU1pQKzRYSzVQQUNkbloyMWZyOS9mU2dVYWdxRlF1MTA3NGNFUUcxdDdRL2IydG9XUjcxWWd2WmtidFd1WGJ2SXlNam9GWkRGRXdxRmVQMzExNWsvZjM2UC9JNk9Eclp1M1Vwblp5Y3VsNHVLaWdveU1qSll0MjRkOTk1N0w3ZmRkaHZubkhNT3UzZnZadDY4ZVp4d3dna2NmdmpoWFV2dmgwSWhubjMyV1I1NTVCRWVmL3h4Q2dzTEUyNVRmN24yWk4xLzJWTm5ZUUlyTU1NVEg0cFM1bUs2bDRPL0JET1VNZHFlWjA1VmRwbndIbEFCaHM2WFRobkFoNWplcnI5aGhteStFMUhtS016MkJML0RCR29yTUh1V1BZSUpUc2ZUYzcrNGVJYlNheU1pSWpLczZVTnBFbVZrWkV3cUxpNitKQzh2NzNOWldWbXo0cFg5OE1NUFQzWU9nK3lQd2JqNFJTZ1V3dTEyMDlMU1FtNXUvQjBHd21XVFFRR2FwSUNIaUM5bVluRFJ2ZG0waUlpSTdPZTB6SDZTNU9Ua2ZQcUFBdzU0WXZ2MjdRK3RYNy8rS3dDclY2K2V2MjdkdWxOWHIxNzlxZnI2K2djN096czN2Ly8rKzdGV2J0c3ZoQU91dm9JeloxbVIvVlFpd1Jrb09CTVJFUmxXOUFrNFNmTHo4NC9KenM2ZU4yblNwRmV5czdPbkFMaGNybUI1ZWZsZEkwZU8vR0lvRkdxekxDc1lDb1VHY2hQWmpnRzgxdjRzMWhMa0lpSWlJaUpKcFFBdFNRS0JRQzFBZW5wNjZkaXhZMy9kVi9rQnNqeEo5eG5xMXFhNkFTSWlJaUlpb0FBdGFRS0JRQ1BBbWpWcnp1em82TmlRcE52ZWs2VDdESFgzcDdvQklpSWlJaUtnQUMxcEFvSEFUZ0MvMy8vUnhvMGJ6MC9HUFYwdTF4UEFRc3d5M0ozSnVPY1FFZ0ErQUs1eHVWejNwcm94SWlJaUlpS2daWmVUeHJLc1pvRGMzTnlEdkY3ditHVGQxK1Z5UFFpa2JBUHNTRDZmendLb3JxN1dxb2tpSWlJaUloSFVnNVlrb1ZCb0Y4RFlzV01mTFMwdC9WNnEyeU1pSWdMY0NQUzlyRzV2bzRGdkVuKzdudS9HeUw4RmZmNFFFWWxKdnlDVHhMS3NkUHRuNTVZdFc2Nk9WaVl0TGEyb29xTGl6dVMyVEVSRWhxbFp3RVZBYXovcXRtQTJsVDgyVHBrYkhjZHpnT3Z0NCsrZ3p4OGlJakZwaUdPU0ZCVVZYUkFNQnR2WHJsMTdhakFZM0IzTzkvdjlHd0tCUUozYjdjNTN1OTA1STBhTU9DV1Y3UlFSa2YzV29jQmZIZWs4b0Exb2pGT253SDQwQWcxUnpqOFZKYThLMklUcFhUc0RlQmI0UEpDKzUwMFdFUkhaZDNKeWMzUG5BM2k5M29NbVQ1NzhSazVPemt6SCthS01qSXlKNFFlUW5aSlc3bU0rbjg4S3owTVRFWkdVT1FwWUFtUWtVTGFBUGRzdy9WRGdPc3hpVERYQXdaakZxcllCbSsxcmJYWThMdDZEYTR1STdQZlVnNVk4cloyZG5adkdqUnYzME5hdFcrOWV2WHIxRVJIbjYvMStmMzFtWnVhNC9QejhFK3ZxNm42UmtsYUtpTWorYmp6d05KQko3SDBneHdIQktQbjFNY3JuWTNySTBvQjVkQWQwMXdFWFlJWlJUcmZ6TExzTmdUMXF0WWpJTUtFeDRFbFVVbEx5alZHalJsMDhZOGFNbFpNblQvNUhZV0hoMlpnL2tBRHVvcUtpeTZaTW1iS3NvcUxpWjE2dmQxb3EyeW9pSXZ1bGljRGZnVkpNejFoRmxFYzVzUmYvS0FKOHdQK0FCWmk1Wll1QWQ0RWpNRUhkb1VDMVhmNFYrM28vR2ZpbklpSWlzdmRLaTR1THI1dzJiZHF5OEZDLzJiTm5OK1htNXM3SXk4czcwdWZ6aGFxcXF2eEZSVVdYcGJxaCs0cUdPSXFJcE15Um1CNndTekc5V090alBDeDZqckFwcEhkdjF6VGdCY3dlbTFmUU02QTdEek8vTFZ5bkZQQTR6a2RlWDBSRUpQa3lNakltVHBzMmJhblg2NTBPa0pXVmRkaTRjZU1lbXpwMTZqdkFpTnpjM0dQS3lzcXV5ODdPOXFXNHFmdVVBalFSa1pUNUpQQnQremplNytISUFLb1NhQUorWmY5MFBpekhjVXZFZGNNQjJoUjZ6am1MbklOMlVIK2ZrSWlJU0wrVmxaWGQ3UFA1cktsVHB5NEJjaHluM09GekJ4NTQ0RFBoQUc1L3BRQk5SR1JRMkpNQTdRaGdXWlJ5bVJIWCtSSHdlMGM2MWh3ejlhQ0ppTVNoT1doSlVsdGJlOXV1WGJ2K25wMmRQWHZLbENsL3k4N09IbU9mQ3ZuOS9yV2RuWjFiQ2dvS3pwZ3hZOGJ5aVJNbi9yV2dvT0RVbERaWVJFVDJkMnRpUENJZGlwbGpGbzhMMDFOMnpVQTJVRVJFWkYvTG1qQmh3dlBodVdlalI0Lyt2dGZyUFFqemh5MWovUGp4ajRaN21LWk1tZktmVkRkMlgxQVBtb2pJb0pCb0Q1b0hzMFQrU1k3ejJaaS9XMk9JdnRKam1IclFSRVQ2UWI4Z2sydjMyclZyVHlrcUtycWtyS3pzNXRHalI5ODBldlRvbTBLaFVPdk9uVHRmYkc5dlh3YXdldlhxWTl4dTkzNjVENXFJaUF4SzVaZzkwY1lEN1hRSFhwKzAweTg2eXQ2SFdUby9DRHlSd0xVM1I4bGI3emhlQTh6Zmc3YUtpT3pYRktDbGdOL3ZmNytqbytNanI5ZGJHUWdFR25idjNyMGtHQXkyaHMrM3RMU3NJUFplTXlJaUlnUHRSTXp3UkQ5d0U5MDliUDhHUGdXRUhHVXZzUitKcWhpSUJvcUlEQmNLMEpMTFhWNWVmbnRwYWVtMWdVQmcrOGFOR3krcnI2Ly9EV1l1WVB2bzBhTnZTblVEUlVSa1dJamM1K3dCK3hITnpuN2VRNTh4UkVUNlFiODhrMmpzMkxHL0xpb3F1cUNscGVXTjFhdFhudzVzQjZpc3JQeDVabWJtNUdBdzJKemlKb3FJaUlpSVNBb3BRRXVTa1NOSExpZ3FLcnJBNy9kL3NIcjE2aE9Bcm1Dc3M3T3pidVRJa1JkNVBKN01GRFpSWkNod0VYOXhBeEVSRVJHUmhIaUtpNHV2ek1uSk9UYkcrYUxTMHRKclJvOGUvUVBNQ2xuN0phM2lPT3dkQU54R1l1L3hWUkZwTi9BK1VCeWovSGRqNU4vQzhOeFM1RXFnWUEvcjZEVVVFUkVSR1U0VW9BMTdSY0EyNFBZWTU5OTFQSFk3anM4R1RnRld4N20yYzBudk9jRDE5dkZnVzlMYndxeHFGK3ZoL1AveGhTam5tK2plcnlya09IWXVkMzRRMEFvc3NSOFRnQzlpVnM0TDJqL1hZMTR6WitBMVZGNURFUkVSRVJrSUN0Q0dIUXZZUXZ5QVpMTmRKdko5NGV4Qjh3QkxnVnBnQlNZZ2FRYk9jNVFKQW1mWXh6Y0QzM2UwWVRBRkYzMjkvNlB0SGRVVTQ3Z2xTcjRiK0IxUUFod0QvQXRJdDgrTkJOYlp4eTVnYThSOWhzcHJLQ0lpSWlJRFFRSGFzR01CdVFtVXk2VTdjR2tGM2dEYTdKK3RtR0RCRDd4c2w3a2ErTEY5ZkNod0hTYXdxUUVPeG15c3U0M3VIaWxuTUhqeDNqeWhBYkFuUFdoaGtRSGFDdnNSakRnR0UxUnR4ZlE4aG52Ym5yUFAvUkQ0RlhBNE1CVlliT2NQdGRkUVJFUmt2NlZ2UkVWa1gvb0NacWhpdEkxcW5WcnRzbUI2ZHRJaWZ2N0JmanlOQ2N3dUFZNnd5OCtqTzZpNURyT0JiaXN3M2M2ek1KdnZSdXVaU3BWNCswSWwwczRaOXM4V3gzRTRpUHNWY0E3d0NVemdOc1ArK1NCUUJYd08wenZaQVZ4bDF4bUtyNkdJaUlpSTdDMzFvRWtDcW9IbG1HMG9DakREOWNLT3dRUUxqenZ5bnNCc3BCc09IcDRIem5XY0gyekQ4L29hN3VuOC8zR1luUmV5Zjc1RDMwTWN3ZlNhZ1FuTXdqOHJnQXVCRXlMS3d0QjdEVVZFUkVSa0lDaEFreml5TWFzRmZnUXN3QVFaMzhJc0tQSko0QjVnR1diaGlpZUJ2Mko2aWM0RDh1Z09Ma294YzliQ0JtTndjVGR3Wm94em40MlNGem5Fc2E5RlFqYlNjNkdWOE9JcS93USt0c3VHNjEzTTBId05SVVJFUkdSdktVQWJkbW9kajg2SWRDQWl2UnI0T3BCajF6M1ljWjFjNEN4NkxzK2ZRODhnSWh4Y1RLRjNqNVF6ZmRDQVBMUCt1d1Zvb0dmYmFqRkREcDF0em5QVWNRWm8zM2NjdDhUSWo5YUROaGw0TzhyMW5JYktheWdpSWlJaUEwRUIyckNWQjdRNzBwbkVYczF3QlNhQVdlRjRCQ0xTSzRBN0l1ckZtaDgxV0hwL2lqRno2UDRDWkdHMkRYakxQbmNHOEZ2NzJJVUpabDJPdXJFQ3FwWVkrWnZwM1lNMkFUaXVqK3NOOXRkUVJFUmt2NmVOUjBVa0djNEQvdDFIbWZ1QXNaaEZMU3o3Wi9nUnphMEQxcnJrT0JpenhQMHBtTVUzZm9WWmpkSUZYQXM4YkpmTHhXd2hFQm5BdW9GeDlPekp5bzVJWDJDWDdjUU0vMXhyLyt3QVRyWHZ1UjdJcDNzdnRQVUQ5UVJGUkVSRVpJaFJEOXF3NHdZdXd2U0lmY0tSbjQ2WlB6WFNUbnVBRHpDOVRBRDFFZGVKVEVjekZIcC9zb0FiZ1ViZ05EdnYrM1F2Z3c4d0VmalFQdjRFOEF0TVQ5aGJtQURMS1ZvUFdnWHdIL3Q0UmNUUE1QV2dpWWlJREZMNmd5c2krMG9aSnFqWUNSeVBHV29YMW9sWk9YQURabit6ZE9Edm1FVXN3S3plNkF3cUl0Tmh0d0pQUmVSRlc5Si92ZU40RFRBL2dmWVB0S21ZVGFQZngreER0cG51cGUvUEFMeDJ1UzhENzluSGRaaGhrZGRobHIzL05UMmZTemE5ZThEdUFsNndqNC9EdkhhaFBXenJZSDBOUlVSRVJHUWdxUWR0MkVubVloSkRZWSt1bWZaUEwyWXZza2N4UXhyL2hHbC9KeVk0bTcwWDkvZ3kzUXVNM0FBc0FiNGFVZWJ1R0hXSHdtc29lMmNVWmc2bzB6ak1NT1I0RHNLczdobnBXM0hxZkRkRy9pMW9pb1dJaU1qZ29BQk5wRXRocWhzZ3c5SnRkTTkzRFBzYThRTXRnUDhCSjBiSmI0K1NGK1lNK09kZ3RzZ0FEWmtWRVlsTDMyQ0ppS1JHWTZvYklNUFN6Y0I0NEJ5NkY1ZTVEN2lDbmd2T2JBYStZdGM1Q2RpQ1dZSFVEYXlrZXg4OXIrTTR2TDFEbUFzemZCZmc4L1RjT2tKRVJFUUdBL1dnaVlpa1hDN2RjeDcvZjN0M0hoNVZkZjl4L0hPVHlVeDJFckpCQ0R1aUdDQms0cTUxSzJLaHFCVmJsVllyRmJXS3VGSzN1dGFsdUpTNjFhWCthbHRjVUt0RlJSRzFkYmRGb1NSQVFCWlp3azRnKzU2WnpOemZINU1aSnBOSk1nUklodVQ5ZXA0OHpMbjNmTzh5bkp2TWQ4NjU1eDRsYVZIejYxVnErV3hCTmRkYkxDbFRuZ2wvNWdlc0Q5YURkb0k4OTAwMlNTcVFad2JUMVpLS0ZmeTVldE03ZnlvQTBQTXd4QUFBZ043RmYvYlArN1R2a1JYWmF2bjhQVW02VUo0SGx5K1M1MkhuNTZobFQ5bDJ2M0lmZVdabXZWSDdIaE54aXp5UGY2aHQzcjZhMXcwUjl6d0NRRkFNY1FRQW9IZTRScDVITFBpUFl2aVpwTmUxYitiT0l1M3IyZG9nenl5aWd5VGx5M1B2MnI4bG5TYlBqS0xIU0RwQzBpZnlKRzlyNVJsQ2VVSnpmVFhYSHlEcHlVTnpTZ0FBNElBd3hCRUF1bDFidjRQYm1yempPRW1idGU4ZXN0TWtUWkwwcmp3elFtNXRYdWNkcW5oSmM5bmJRNWFobGtNbm1TUUVBTnJCTDBnQUFOQ1dKRWt2UzVvbjZTSjVIaHAvb2FTZGtxYkk4MkQwdlpLcTVlbFZrNlJYZ214aldjQ3lJci9YRTdUdjJYOEEwT3VSb0FFQTBEdDE5RUR5YlpJdWsrZEI4blpKY2ZJOHMrOVNlYWJNTjV1WEYzYXduM1h5SkhKZTNJTUdBTzBnUVFNQW9IZktDaWkzbFRnTjgzdmRUNTZFUzVLdWFGNVhKZWtVdnpwSFNuSWR0S01FZ0Y2R1NVSUFBT2dkMGlTOUo2bE0wb1B5VEozZkVhdWtISGw2emY0bzZVcEpJNXAvbnBPMFc1NTcwT1pLR3RXOG5PUU1BQTRBQ1JvQUFMM0RlRW1sOHN6S0dDbnBLM21TdFQzeURIZmNLcyt3eGxKSmxaSytrSlFuejcxbEo4b3psSEdlcEtHUy9pNXBsandQb0Q2bGVmMFNTYU9EN0Rmd0FkaFN5OWtpUHo5NHB3Z0FBUFlMc3pnQ1FMZUpVUEF2WmlQa21ZMHhydm5mOW01L09FZWVoRzZPcEZTLzVaR1MvaUxQekk3ZWZYQ1BHUUIwQXZlZ0FRRFFPN2piV2Q0UTRqWStrT2U1WnM2QTVTNTU3a2t6dEc4YWZ6NWpBRUFuOE1zVEFBQ0V5cVgyN3pGamhBUUFIQ0R1UVFNQUFBQ0FNRUdDQmdBQUFBQmhnZ1FOQUFBQUFNSUVDUm9BQUFBQWhBa1NOQUFBQUFBSUV5Um9BQUFBQUJBbVNOQUFBQUFBSUV5UW9BRUFBQUJBbUNCQkF3QUFBSUF3WWVudUE4Qmh3d2l4bmhsUWJ1dExnTURsN29CeXFHMnp5YitRbDVjWEZVclFzbVhMblA3bEVTTkcyRUtKMjdCaFE2Ti9lY2lRSWRHaHhCVVZGVFg0bC9QeThtSkRpVnUyYkZtZGYzbnMyTEZ4b2NTdFhMbXkxcjk4NUpGSEpvUVN0MjdkdW1yLzh2SEhINThZU3R5MzMzNWI1VjhlTjI1Y1VpaHh5NWN2ci9Bdmp4a3pKam1VdU1MQ3duTC84bEZISFpVU1N0emF0V3RML2NzalI0NU1EU1Z1L2ZyMUpmN2xzV1BIcG9jU3QzTGx5ajMrNWRHalIyZUVFcmRxMWFwaS8zSjJkbmEvVU9KV3IxNjkyNytjbTV1YkdVcGNRVUhCVHYveTJMRmpzMEtKVzdseTVYYi84dWpSb3dlR0VyZHExYXB0L3VYYzNOekJvY1FWRkJSczhTK1BHemR1U0NoeHk1Y3ZML0l2anhrelpsZ29jWVdGaFp2OHkzbDVlY05EaVZ1MmJObEcvL0s0Y2VPT0NDVnUrZkxsMy91WGMzSnlSb1lTdDJMRml2WCs1VEZqeGh3VlNseGhZZUZhLzdMZGJoOFZTbHgrZnY0YS8zSnVidTdSb2NRVkZCUjg1MThlTzNiczZGRGlWcTVjdWNxL25KZVhOeWFVdUdYTGxoWDZsM056YzNOQ2lTc29LRmpoWDg3Snlja05KVzdGaWhVRi91Vzh2RHg3S0hITGxpM0w5eS9uNXVZZUUwcGNRVUhCLy96TDQ4YU5PemFVdU9YTGx5LzFMNDhkTy9iNFVPSldybHo1YlVEY0NTSEdmZU5menMzTlBUR1V1SUtDZ3NYKzVYSGp4cDBjU3R6eTVjdi80MS9PeWNrNUpaUzRGU3RXZk8xZnpzM05QVFdVdUlLQ2dpOEQ0azRMTWU0TC8zSk9UczRab2NTdFdMSGlNLyt5M1c0L001UzQvUHo4VC8zTHVibTU0ME9KS3lnbytMZC9PU2NuWjBJb2NTdFdyUGpZdjJ5MzI4OE9KUzQvUC84ai8zSnVidTdFVU9JS0Nnb1doVkx2Y0VHQzFzdlk3ZmJBQkNvWU16OC92MFVDWmJmYkF4T29VT05jYlJ5SC8vSmdjVTUxckZXY2FacU9VT0lVa0NBbUppWTJ0RkczM2JpK2ZmdldoeEpYVkZRVWVKeTFiVlZ1YjM4V2k2V21NM0Z4Y1hGVmJkUnROODdwZEZaMkppNGlJcUs4amJydHhrVkZSWlYxSmk0Mk5yYWtqYnJ0eHNYSHgrL3RUSnpGWWlsdW8yNjdjVmFyZFhjYmRkdU5zOWxzdXpvVFp4akdqczdFV1N5V2JXM1ViVGZPYXJWdTdVeWNZUmhGblltTGlJalkzSm00cUtpb2pXM1ViVGZPTk0wTm5ZbUxpSWhZMzBiZGR1TWlJeVBYZFNZdUtpcHFUUnQxMjQyVDlGMndpaDNGR1lheHVqTnhGb3Vsc0kyNjdjYVpwcm15TTNHR1lTenZURnhrWkdSK0czWGJqVE5OYzFsbjRnekRXTnBHM1hiaklpSWlsblFtem1LeGZOTkczWTdpRnJkUnQ5MDR3ekQrMjVtNGlJaUlyOXVvMjI1Y1pHVGtWNTJKTXd6aml6YnFkaFQzZVdmaUlpTWpQMjJqYnJ0eGtqN3BUSnhoR1AvcVRGeGtaT1JIYmRSdE4wN1NoNTJKTXd6amcwN3U3N0JHZ3RiN2hKS2d0UTR5elZBU3RHQ2FBc3FXTnBZSENpbEJhN1hBTkJ1RFZReEJxQWxhb0xvZ3l6cmVVR2dKV2pEVkhWY0pLcFFFclJYVE5DczZyaFUwTHBRRUxWaGNod21hWVJqQi9oOUNTZENDQ1RWQmE3bkFORU5KMElJSkpkRUtabWZIVlZvelRYTjd4N1dDQ2lWQkM3YS9MUjNYQ2hwWDFKazRTWnM2cmhKVUtBbGFNS0VtYUMwWG1HWW9DVm93b1Nab2dVSkowRnB2eURSRFRkQUNyUXF5TEJTaEpGcXREOEEwVjNSY0s2aUNqcXNFRlVxQzFrcUlDVnF3dUZBU3RHQnhIU1pvYmZ6K0RDVkJDeWJVQkszbEF0UDhUN0NLSVFnMVFRdjBaWkJsSFcvSU5FTk4wQUo5Rm1SWktQc0xKZEVLRnZmdmptc0ZqUXNsUVFzbWxBUXRtRkFTdEZaTTB3d2xRUU53SU94MnV4bGlMeDRBQUFEUTYvU283a0FBQUFBQU9KeVJvQUVBQUFCQW1DQkJBd0FBQUlBd1FZSUdBQUFBQUdHQ0JBMEFBQUFBd2dRSkdnQUFBQUNFQ1JJMEFBQUFBQWdUSkdnQUFBQUFFQ1pJMEFBQUFBQWdUSkNnQVFBQUFFQ1lJRUVEQUFBQWdEQkJnZ1lBQUFBQVlZSUVEUUFBQUFEQ0JBa2FBQUFBQUlRSkVqUUFBQUFBQ0JNa2FBQUFBQUFRSm96dVBnQWNIS1pwbmkvcFZrbTVrbXpkZkRpSE80ZWtRa2wvTkF4alhuY2ZEQUFBQUhvUEVyUWVvRGs1bTkvZHg5RkRYV1VZeHY5MTkwRUFBQUNnZHlCQjZ3Rk0wMXdzNllUdVBvNGVhclZoR0tPNyt5QUFBQURRTzVDZzlRQ21hVGFJWVkySGl0TXdER3QzSHdRQUFBQjZCeEswSHNBMFRiTzdqNkVuTXd5RDZ3UUFBQUJkZ2xrY0FRQUFBQ0JNa0tBQkFBQUFRSmdnUVFPQS9mTWp0UndlYmpRdkF3QUFPR0FrYU5ndi8vblBmL1RLSzYrMFdOYlkyS2pmL3ZhM1dyOSsvVUhaaDJtYWFtcHFVbDFkbmNyS3lyUno1MDZ0WDc5ZXk1WXQwMmVmZmFZMzMzeFRiNy85OWtIWkYzcXQzeDVBN0NKSmtYN2x5T1psd2Z5dWplWDNpZCsvNkg2akpIMHFhZndoMkRadEh3QTZpY2tQZW9EOW5TUms2ZEtsbWpGalJraDF2L3p5UzhYRXhQaktOVFUxbWpadG1oNTc3REVOSFRwVWt2VElJNCtvcnE1Tzk5NTdyeUlpOXYzZFBmYllZNVdSa2RIdTlvdUxpN1YwNmRJV01lbnA2YkpZTElxS2lwTFZhbFYwZExTaW82TVZFeE9qdUxnNEpTUWtLQ2twU2RPblQvZnQ3K3l6ejliZ3dZT0Q3cU9wcVVrdWwwdHo1ODRONlp3RE1VbElqMVFqS2I3NWRVVnpPVkM4cENSSnY1STAyMjk1aHFUaWdMcUJ5L28xLzlza3lkTDhlcHlrQ1pJZWxXUktpbXBlRDNTSE5Fbi9rYlJFMHVuTlB4c0M2bFFFaWJNMi93Uzdac1pMK2wvemE5bytBSFNTcGVNcTZHbU9QZmJZRmttUjIrM1djY2NkcHkrLy9GS3hzYkZCWXlaUG50eWlmTlZWVjZtbXBrWXBLU20rWmVlZWU2NGs2YTY3N3RJSkozZ2V5L2IrKys5M2VDeiszRzYzRml4WW9Nakl5QmJMcnIzMldzMlpNeWVFc3dQYWxkWDhyOUg4dWpaZ3VUL3ZoOU8vTmY5WTVQbFFhVGJYOTM3QXRFaHlhbDlTNXMrUWRJR2tmMG82VjU0UHBrQjNHeWpwWTBrTEpkMGs2WmVTdnBSMG9hU3YvZW9sQllsOVRkSkt0ZnpTSWhqYVBnQjBFZ2thVkYxZHJhaW9xRGFUTTZsMW92WGFhNjlwNjlhdHV1MjIyOXJkZG1CaUY4em16WnZWdDI5ZjllblR4N2Z0VjE5OXRVV2RQWHYyYU9MRWlTMldMVnJVMXFneW9FM3ZOUDhiM2Z6Nm5ZRDFGUXIrb2RTUTlJMmt1K1g1Y092LzdYOVQ4ekovSjBqNmdUekozRjJTdGttNlNGS3FQRDF5a2xUa1YvOWVTUytHZmhwQXAwMlVORmZTLzBtNnMzblpTL0wwQUw4dHo1Y1J2OU8rTHkvV0JzU1BsSFNjcE1zQ2xqZEpHaTNhUGdBY01CSTBhT3ZXclJvd1lFQzdkVjU3N1RXOStlYWJ2dksyYmR1VW1abXBLVk9tdEtvN2YvNTgzK3VPZXRDbVRKbWlEejc0UUhsNWViNWV0NmxUcCtxU1N5N3gxWEc1WERydXVPT0NKbVEzMzN5ektpb3FWRkpTMHVZNTFOYldhc09HRGJyODhzczFaY3FVa0pKRzlGakhOUDliN2ZmNk4zN3IzVzNFbVpJZWxQUzZwSXNsYlcvK0NWWnZxS1JqbTE5TDBpMlNwc256Z1RmYnI5NFFNY3dMWFdlQVBFTU1KMG02UXA2ZUxYOGZTYkpMK291a1RaTCtKRStiSDZGOW54VjJxK1g5WTd2VmNqaXZSTnNIQU1CekQxcW9saTlmYmg1enpER3RmdXgyZTlEbHh4eHpUS3R0RkJVVm1STW5UalJkTGxlNysvckJEMzVncmwyN3R0MDZsWldWNXFXWFhtclcxdGFhcG1tYWRydTkxWGFibXBwTXU5MitQNmQ1VUhYMy95OE9pVXEvMTk2aGpEYTF2QWZIdTd5L3BNdWJYNThrei8xbTByNFBvVjR4a3VxYVg3OHE2VXp0K3hENnJxUmYrTlUxeFJkazZGcW5TbnBUMG8zeXRPMzJmaVpMdXIwNXpqK1IyaDJ3VGYreXR4NXRId0FPRUpNZjlBQUhta1RjZE5OTitzRVBmcUJodzRZcEp5ZEhnWE5pZlBycHAzcnl5U2Q5NWFxcUtybmRiaVVsQlJzSjV2SHV1Ky9xdGRkZTB4dHZ2S0c2dXJvVzk1VDVpNDJOMWFXWFhxcWYvT1FuY3J2ZE92YllZN1ZzMlRJZGUreXhTazFORFJxelo4OGVMVnUyck1XeUUwODhVV1BHalBHVkN3c0xXNVIzN3R6WllXOWVXNWdrcEVkWkowOGlsYWw5UFdCSnpUK0Q1SmxoenB1TWVZYzdEcFNudDJHOVBFTzBuTTNyVGJYOEhkcFBVbjd6dGkrUjU0TnB1VHdmUmpNa2xVaHkrY1V5VVFMQ2dTa3BRY0VuL1pCYVR2YmhsT2NhOGtwVjZ3bHhhUHNBY0lENEZxdVgyN1p0bTVZc1dhSjc3NzFYUC96aEQ3VjQ4V0pacmRZV2RjNDg4MHlkZWVhWmtqejNmYjMwMGt1YU8zZHVxM3FCcGs2ZHFxbFRwK3FZWTQ3UmtpVkxXc3p3bUplWHB5VkxsclJJM0JvYUdoUWRIZTByK3c5cGZPV1ZWM3pESHZQeThqcC93dWp0anBUbkhwclBtLzkxYUY5UDJiSHk5SkFGMmlaUDc4UFY4aVIzem9EMVNjM2J5R3V1SzBtdkJLbXpMR0Jaa2QvckNaSytDKzBVZ0c1VEtzOTlabDZCUFdvU2JSOEFEaGdKV2k5bW1xWWVmdmhoVFpreXBjM2VzRTgrK1VTbm5ucXFvcUtpOU9HSEgrcUpKNTZRMiszV3hSZGZITFIrYm02dTdyNzdibCs1cWFsSmhtRzBTTTdhVWxaV3ByNTkrN1phN25hNzllU1RUN2E0THkxUWVucTZYbmpoQlY5NTh1VEpyY3BBc3hQazZmbDZXOUlVU2Q0cFRYOHN6OVRqWG4vMWU5MGd6NFFpNnlVZHBaYlRqMzhpS1VlZSs5cW1TUm91YVdQQVB0ZXA1VXlSM0llRDdsSVNaRmxSUVBubjhzenlHQ2hGMHFyOTNCOXRId0QyRXdsYUwvYjAwMDlyNTg2ZGV1eXh4OXFzYy9mZGQrdWRkOTdSdkhuejlNa25uK2k1NTU3VHNHSERmT3Z6OHZLQzlycDVaMXhzYW1wcVVmYm5uelJkZDkxMVNrcEtVbFpXNjluT1MwcEsyaDFPS1htU3U2dXV1c3BYTGkwdGJWRnVhNGdsZXFXckpWMGp6K1FIOHlXZExlbGFlVDVJK2c4YWE2MFhBQUFnQUVsRVFWUVh2bE9lR2UyOE04LzlRWjVKUWdLZkRaVW56M09oSE0zbGhmSWtmbzJINE5pQkF4VTRkdHliTUxVMXhORmZLRDFvQUlBRFJJTFdDelUwTk9qUlJ4L1Z0OTkrcXhkZWVNRTN2YjdOWmxOeGNiRUdEdlRNR0w1bHl4WkZSVVZwL3Z6NTJycDFxMTU1NVJYZlZQZ2Q4UTVQZk9XVlY3UjQ4V0k5ODh3ekxkYm41ZVhwL2ZmZmI1RTRQZjMwMDhyTzlrejBOWFBtVE4veWVmUG1xYkd4VWRkY2M0Mm1UNSt1NjY2N3pyZXVwcVpHTjk5OHMwYU5HdFh1OFdSa1pPaXFxNjVxMGF1R1h1bHllZTUvZVZlZUQ2Yi9rVFJMMGsvbG1Scjhaa25KOHR3L2M3UTh3eDdWdlA1RVNmNE5yVW1lSG9WUzdVdk9FcHAvU000QUFFQ25rS0QxTXR1MmJkT01HVE9VbVptcHVYUG50cGlJNDlKTEw5VXZmL2xMMzMxZ1RxZFR2L3JWci9Uem4vOWNWcXRWaXhZdGFwVm9TZEw1NTUvZmFtS1JaNTk5VnZQbXpkT1NKVXRhVEREU0ZvZkRvVVdMRnZsNjh5Wk9uS2dGQ3hibzdiZmZWbVJrcEJZc1dLRGx5NWZyMFVjZlZaOCtmVFIyN0ZqWjdYWmRmLzMxYlc3VDIzdm43NjIzM3RKUGYvclREbzhIUFpJaHowTjVMOUMrbnJLTEpmMUkwdW55SkZsekpYMHZ6NURHU0VtL2JhNTNrNlRySlZYNWJlOXY4Z3g1OUo4MHBFbWVaNlVGQ2pZbGY1SGY2dzNOeHdBY1NtMzFrZ1hyQ1pzanp6UEtJclh2V1doUmF2bGN0TUJ5TUxSOUFFRHZzNy9UeG4vOTlkZW0yKzArNk5QUkIrN2pyYmZlTWhzYkc0T3V2Ly8rKzF0TXA3OXg0MGJ6dXV1dU02dXJxODF6empuSEhEOSt2SG5ISFhlWVgzMzFWWXRqZGJsYzVqLys4UTl6MHFSSlpsbFoyU0U5QjYvdS92L0ZRUlVmVUU1UjZ5RmZ3YlEvSTA3YnVNOEdoN3ZUUXF4M2NrQ1p0ZzhBbmNUMDRUMUFUMGtpM0c2M0lpSWlWRk5Uby9qNHdNL1J3ZXQyQmFiWkJ3QUFRRmZoZzJjUDBGTVN0SEJGZ2dZQUFJQ3UwalZkRURqVUhCMVhRU2N4VEFjQUFBQmRoZ1N0WnlqczdnUG93UUtmWndVQUFBQWNNaVJvUGNQajNYMEFQZGp6M1gwQUFBQUE2RDFJMEhvQXd6QmVsWFNWcE5YYU4rVTNPcTlKbm9jVzMyUVl4aFBkZlRBQUFBQUFjRWpZN1hiVGJyY3pxUWtBQUFBUUJEMW9BQUFBQUJBbVNOQUFBQUFBSUV5UW9BRUFBQUJBbUNCQkF3QUFBSUF3UVlJR0FBQUFBR0dDQkEwQUFBQUF3Z1FKR2dBQUFBQ0VDUkkwQUFBQUFBZ1RKR2dBQUFBQUVDWkkwQUFBQUFBZ1RKQ2dBUUFBQUVDWUlFRURBQUFBZ0RCQmdnWUFBQUFBWVlJRURRQUFBQURDQkFrYUFBQUFBSVFKRWpRQUFBQUFDQk1rYUFBQUFBQVFKa2pRQUFBQUFDQk1rS0FCQUFBQVFKZ2dRUU1BQUFDQU1FR0NCZ0FBQUFCaGdnUU5BQUFBQU1JRUNSb0FBQUFBaEFrU05BQUFBQUFJRXlSb0FBQUFBQkFtTE4xOUFBQjZKWXZkYnA5dW11YWxra1laaHRIWGI5MEwrZm41di9ZV3hvMGJkMlZFUk1RTElXeVR1TkRpSmtWRVJOemxkcnYvNFhRNm4xMjllclVqaEczZzBPSjY2TDQ0cm9ldVJWdnZ2amphK21HRUhqUUFYYzJTbTV2N2lhVG5EY000T2VBUHRNNC8vL3lyVEQ5MzMzMTNLSCtJaUFzeDdzWWJiM3hmMG9rUkVSR1AyMnkyeGRuWjJkWlF0b05EaHV1QjY2RzNvSzNUMWhFaW83c1BBTDJMM1c0M0pTay9QNSsyMTB2WjdmWmZTM3JlWXJIbyt1dXYxNFFKRTVTYW1pckRvRWwwaGFxcUtuMzQ0WWQ2L1BISDVYQTRaSnJtUFFVRkJROTA5M0gxVmx3UDNZdnJvZXZRMXJzWGJmM3dRZzhhZ0M1bGVvYTI2UHJycjljdmZ2RUxwYVdsOFFlNkN5VW1KdXJDQ3kvVXZmZmVLMGt5RE9PbjNYeEl2UnJYUS9maWV1ZzZ0UFh1UlZzL3ZKQ2dBZWhTaG1IMGs2UUpFeVowOTZIMGFzY2ZmN3ozNVpCdVBJeGVqK3NoUEhBOUhIcTA5ZkJBV3o4OGtLQUI2R3JESlNrMU5iVzdqNk5YUzBwSzhyNU03TTdqQU5kRE9PQjY2QkswOVRCQVd6ODhrS0FCNkJZTWJlbGV2UC9oaGYrUDdzWDczM1Y0cjdzWDcvL2hnUVFOQUFBQUFNSUVDUm9BQUFBQWhBa1NOQURvcFJZdVhDaUh3ekdvdTQ4RENBZGNEK2d0YU92aGp3UU5BSHFwZnYzNmFkV3FWZHU2K3ppQWNNRDFnTjZDdGg3K1NOQUE0REJRVlZYVjNZZUFYcXltcHFhN0R3SG9FclIxaEFNU05BQmRiZFh3NGNNUHlvWldybHlwWjU1NXB0VnlsOHVsVTA0NVJXNjN1OVc2RFJzMmFOMjZkWjNlcDl2dERqbFordm5QZng1MCtZa25udGhtekpkZmZxbkhIMys4MWZKenpqa250QVBFNGVhZ1hRL3RjYnZkZXZUUlIrVjBPbjNMQ2dzTHRXalJvZzVqWFM2WHpqLy9mTzNldlR2ay9jMmZQeitrWmVoVmVsUmJyNm1wMFdXWFhlWXJtNmFweXkrL1hBODg4RURuRGh6d1krbnVBd0RRdStUbjU0OVp0bXlaZVRDMk5YVG9VRDMwMEVOeU9CeTY2YWFiZk12ZGJyZnE2K3NWRWRINk82aG5ubmxHSjU5OHNvNDg4c2lROXJGdTNUb3RYYnBVMjdadDA4YU5HN1Z4NDBaTm1EQkJkOXh4UjRleGUvZnVsU1I5KysyM2V1S0pKM3pMblU2bnBrNmQycUx1YTYrOUprbjY2MS8vcW1uVHByVzczZmZlZTA5cGFXazY0WVFUUWpxSHRreWFORWwydTMxcmZuNCs5eUowazRONVBiUm54WW9WS2l3c1ZGUlVsRzlaZW5xNjdyNzdicDExMWxteVdGcC9IRGp2dlBNa1NVMU5UYXFzck5TdmYvM3JWblhlZmZmZG9QdWJQWHUycGt5WjB1NnlpUk1uYXUvZXZVcExTNU1rMzJ1WHl5V3IxZG9pOXJUVFR0TXR0OXdTNHRsMkR0ZkRvZFhUMnZvbm4zeWlyS3dzWC9uTk45K1VKQzFac2tULys5Ly9kTXd4eC9qVy9mdmYvOWFjT1hOYXhOZlYxZm1lU2Jaanh3NE5HREJBa3JSejUwNHRYYnAwdjg1NWY5SFd3eDhKR29ERFZrSkNncDU2NmlsZGM4MDFtakpsaWdZUEhpeko4eTFvWkdSa3EvcDc5KzdWTjk5OG94VXJWbWoyN05ucTA2ZVBoZzRkcWhkZmZGRjVlWG1LajQvMzFhMnBxZEd5WmN2VTFOUWtwOU9wY2VQR2FjR0NCZnJpaXk5a3RWcmxjcmwwM0hISHRZcFpzbVNKYjk5dXQxdExseTdWOGNjZjcwdkFKRThQbW4vWjY2dXZ2bEpjWEp4T1AvMTBiZDI2VmFtcHFiNWtyYTZ1VGhkZWVLRjI3ZHFsNk9oby9lVXZmem5nOTYrNHVGaVNCaDd3aGhEMjNuMzNYWjF6emptYU9IRmlxM1grdmJQeDhmRytENXA3OXV6UjRzV0wyOXltZjAvd2UrKzlwMmVmZmRaWGRydmRyZllWdUd6Um9rVTY3YlRUZkQwYnA1eHlpaFl0V3FSLy9ldGZXcjU4dVM4aCsvREREMVZZV0xnL3A5c3BYQTg5dzZGdTYxNy8vT2MvZGNVVlYwaVM4dlB6OWVLTEwrckZGMS9VM3IxN2RldXR0K3FwcDU3U3FGR2pKRW5qeDQvWCtQSGpkZHBwcCttTEw3NlE1UG5Td1p2MG5YTEtLYjdYcDUxMldtZE9lNy9RMXNNZkNScUF3MXBHUm9iZWV1dXRGcjFsVHFkVHBtbTJTdFJlZnZsbG5YLysrYnIxMWx0MXpESEg2T09QUDI3eGJhcjNENmNrNWVYbFNaS3lzN09WblowdFNici8vdnRiZmJNZkxHYmx5cFhhdW5XclhDNlhIbmpnQWMyWU1VTno1ODV0Y1h6K1BXaW5ubnFxcGsyYnBtZWZmVlp6NXN6UjVzMmJkZW1sbCtyeHh4L1hQLzd4RDBtZVA5b3Z2ZlNTcGsrZnJrc3Z2ZFNYakFJZEtTc3IwMmVmZmFaYmJybEZGMTU0WWNoeFRxZXozZnIrUThqT09lY2NuWDc2NllxUGo1ZGhHTHI2NnF2MS9QUFB0NmdmYkZrdy9mdjMxNGNmZnVncmYvLzk5eG81Y21USXg0M2VxeXZhdWlRVkZCUm85ZXJWT3Zua2svWGxsMS9xZ1FjZTBLT1BQcXFzckN4bFpXWHBqanZ1MEl3Wk0zVEREVGZvdlBQT2EvUGgwTjU5TmpZMitsN1gxZFdGZk56b3VValFBSFNwbkp5YzdJMGJOK3BBNzBXNDg4NDdmZDk0ZnZycHB5M1dWVmRYeSsxMmE5dTJiUm95Wklna3o5Q1ZkZXZXNmE2NzdwTGI3WlpwbWtGNzJRTGRjY2NkK3U2NzcrUjBPdVYwT24xRFlkcTduMmJEaGcxeU9CeUtpb3JTN2JmZnJzakl5QTU3MEZhdFdxV3lzakxkY3NzdFdyOSt2YzQrKzJ6OThZOS85SzJ2cTZ2VHozNzJNKzNkdTFkejU4N1YzTGx6Zy9iQzRmQnlzSzZIOXZ6OTczK1hKTVhGeGFtZ29FRDMzWGRmbTNYLytNYy8rbzRsS2lySzl3VkJNSUc5Q3ZQbnoxZGhZYUZtekppaHNySXliZCsrM1RjRTdLeXp6dEpISDMya3p6Ly9YRjk5OVpWdXVPRUdKU1ltK25xR0pjK0hWRWthTW1TSU5tN2M2TnR1WVdHaEprMmF0Ti9uamZEU2s5cjZuLzcwSjBuU21qVnJOSHYyYk4xOTk5M0t6YzMxclQvenpET1ZuSnlzTysrOFUxbFpXUzJHTy9yejd2T1VVMDVwOFdVY0RnMjczVDdUNlhSK1VGaFl1S203ajZVakpHZ0F1bFJrWk9TcUN5KzhVTXVXTFR1ZzdUejAwRU9TOXZWYStkdTJ6VE43Y0dGaG9TOUJzMWdzK3ZPZi95ekprK3hFUlVXMSthMm12OW16WjB1U25udnVPYjMwMGt1K1lTZ3VsNnZObUtLaUl0OGY5Sk5PT3FuVi9XWkRoZ3hwc1N3aElVRXZ2UENDUHZyb0l5MWF0RWhQUFBHRWJyMzFWaVVtSmtyeUpKeXpaczFTVmxhVzdybm5uZzZQR1llUGczVTl0R1hMbGkzNitPT1BmZVhjM053Mjd4c0x0TCs5Q3BkZGRwbXV1KzQ2WFhiWlpYcisrZWRiM0o5VFZWV2xpSWdJblg3NjZZcUtpdEtPSFR1VW1KaW8yTmpZRmg5U0pjL1FNNHZGb3JLeU1zWEd4bXI3OXUwYU5teFl5T2VNOE5SVDJ2cDc3NzJuaW9vS1NkTG8wYVAxeGh0djZJd3p6bWd4dlAzenp6OVhVVkdSM25ubkhWbXRWcTFjdVZLMzNYYWJhbXRyTlhIaVJLV21wbmJtRkhIZ25vNktpbnJhYnJjWG1LYjVhbE5UMDhMQ3dzSzEzWDFRd1pDZ0FlaHhDZ29LbEpPVG82Ky8vcnJGUFFkbm5ubW1KTSs5TUM2WHkxZGV1SEJodTlzckx5L1gyMisvTGJmYnJUdnZ2Rk4zM1hWWHE2R08vazQ4OFVRZGZmVFJ2dkpycjczVzVoLy95TWhJdmZEQ0M1SThpZVBUVHordGUrKzkxNWVjN2RpeFF6ZmRkSk5pWTJOMSsrMjNoM0Qyd0Q0TEZ5N1V6Smt6OWRoamowblNJZXRWK1A3NzcvWGtrMDhxS1NsSldWbFphbXhzMUFNUFBLQXZ2L3hTa3FjSCs4d3p6MnpSYS8ydmYvMHJhQSthSkIxLy9QSDY0b3N2bEpDUW9CTk9PQ0drTDFQUXUzVlZXOSsrZmJ2dXZ2dHVUWjgrWFpKOHY2c2x6NzFzVHozMWxQTHo4M1hmZmZmNS9rNk1IVHUyMVQyWHA1MTJtbTlFUmtORGcrODFReHk3Uks1aEdMbFJVVkYveU0zTi9jNDB6VmRjTHRmN2hWMXhzMnVJU05BUTdqcnpWN21yWWc3NS9vUDFEbmsxTkRUczkzNGFHeHNQMm5rMk5UWHQ5N1k2RXhPcXFxb3FGUmNYYThTSUVmcjQ0NDkxKysyMzY3Nzc3bE41ZWJtU2s1TWw3UnNLdVhqeFl0MXp6ejE2Ly8zM1piUFpPdHoybkRsejlPTWYvMWl2di82NlJvOGVyVm16WnVtcHA1NXFzMzZ3RzhxM2Jkc1c5Q1owLzdvUFBmU1F4bzRkSzV2TnBzV0xGNnU4dkZ3UFAveXdVbE5UVlZWVnBZc3Z2bGlTSjJuNzl0dHZPenp1VU9YbDVmVnh1Vno3L1gvVG1aaGczRzUzbCsxN2YvZlZWdjJFaElUOTN2ZkJlci8yeHlXWFhLTEV4RVRmaDliOTdWWHdmbWhzYTcyL2FkT21hZlRvMGJyaWlpdjA5dHR2KzZZYkx5b3EwZ1VYWEtBWk0yYm9wei85YVl1WVlEMW9rdlNqSC8xSXMyZlBWbHhjbks2OTl0cVFqdmRnR1QxNmRFaVRKOWhzdHYzKy8reE1XMitMYVpwZHN2L083TWRxdGJhS01jMURPNEZqVjdYMUs2NjRJdWdNd1k4OTlwZysrdWdqblhmZWVYcnJyYmNVR3h2YjdqNHZ2dmhpWFhQTk5aSmFUaEx5M0hQUGhYVE1CME51YnU3UkhkZHFXMWUxcDA2MndXRGJhYlhNTUl5akRjUDRmVVJFeE8vdGR2dEcwelRudWQzdUpTdFdyRmdvNlpEUE90b1dFalIwQzd2ZDNtMk4vbkRTM2grMFVCS0xneEZ6T05pNGNhTnV2ZlZXWFh2dHRkcXlaWXNpSXlOMTdMSEhhc0tFQ2ZyclgvK3FXYk5tdGFqdlRaVHV1ZWNlUGZ6d3crMStPLy9lZSsrcG9LQkFiNzc1cGw1Ly9YVk5uVHBWdzRZTjIrOXY5SU5OclMvdEd5cnBjRGhVVmxhbWZ2MzZLVDgvWDA2blU2V2xwWEk2bmEzdWR6dlk5eWlZcGxrUjdBTkhSem9UMDVzRm05NzdVUFAvZHQ5cndvUUppb21KYWJXOHZyN2VOMFJzL3Z6NW1qZHZuajc0NEFQZGVPT05XckJnZ1ZhdFdxVmJiNzNWZHg3Ly92ZS90V0RCQXAxNzdyazY0b2dqVkZaV3Bwa3paK3IwMDAvWGdnVUxmTnY5NG9zdmxKNmVyc1dMRjJ2S2xDbnR0cHY4L0h6VjFkWHBsRk5PVVV4TWpGd3VsOGFORzNlZ2I4TitzVnF0VzBPcDE1bUU0MkQyQkhabVcxMTF6UjdxWkN5WXJtcnJVVkZSUVllNHg4VEU2STAzM2xCNmVycWtmWTlvdWVTU1M0SWVyemM1QzNYNW9XQVl4dW9EaVEvbFB1N3Uwc2syT053d2pMc2pJeU5sdDl1M05mZXNMVmk1Y3VVU1NhMGZySG9Ja2FDaHU3alUrVzhtRG1wY0NCZnhRZnRMWXhoR1dKeHp1d0VIL3k5cmkrMFpoaEhmVnNYOVZWOWZMMG02NFlZYjlMdmYvVTVEaHc3VjFLbFRkYzg5OThnd0RQM3lsNy9VQlJkY29CLzg0QWM2N3JqakpIbnU1M3J2dmZmMHpEUFBhUGJzMlhyKytlZmIvWU80Y3VWS1BmVFFReTIrRFQzKytPUGJ2UWV0TTZ4V2E0dHZUazNUbE52dDFrY2ZmZFJxZUtUL1VMQ0R3VFROTXUvcnc2R050cnV4enJYZlRoM0RRWHF2K25keUc1MVdYbDdlNGw0ZEwyOXZibTF0clo1NzdqbTk4ODQ3ZXVPTk4zVGpqVGZxM0hQUDFlclZxL1hQZi81VEYxMTBrYTYrK21yZGROTk51dVdXVzVTU2txS29xQ2c5OHNnanV2YmFhM1g2NmFmcjVaZGZsdVNaVmUrbGwxN1NyMzcxSzBWSFIrdWxsMTdTdEduVFZGTlRvdzgrK0VBTkRRMmFNV09HTm0zYXBJYUdCcjM2NnF2S3pjM1ZvRUdEdEgzN2R0KzlhSDM3OXUyeTk4YzB6UzJCaXc3Mkx2WTNvQnV1eTRPOVBWUFNFUWZ6UUVKeEtOcjZ5U2VmSEhSZk0yZk9iSkd3RkJVVmFjbVNKYTBTTkxmYnJlTGlZbDErK2VXK1pRME5EUzBlQ3pCanhvd1d3L01QRmRNMGd5Wm9oOFBmZ1haKzFiZTV3akNNblAzWXZsVlNwc1ZpNmFPRE84b3FKQ1JvNkZMNStmbmNTTkRMSGN6ZTA2S2lJZzBlUEZoUFAvMjA0dVBqZGMwMTEyajgrUEcrUDZCOSsvYlZyRm16Tkd2V0xEMzg4TU02K2VTVDlmdmYvMTdqeG8zVDBVY2ZyUWNmZkZDWFhIS0pKaytlTEduZlBXcis3cmpqam5hL2RRNFdFMHhVVkZUUVdSZTlIeFRxNnVxMFlNRUNiZHEwU1JzMmJORGV2WHYxeUNPUFNGS3JleU1PZGc5YVFVRkJ5a0hkSUVJV2pxTUozbnp6VFoxeHhobUtpNHRUVkZTVXFxcXFsSmlZcU50dnYxMkdZV2pMbGkxYXZYcTFoZzhmcnRteloydmh3b1c2OXRwcjllYy8vMW1wcWFuS3o4OVhjbkt5U2t0TGRjTU5OK2lvbzQ3U3ozLytjeG1Hb1J0dXVFRk9wMU1YWEhDQnRtelpvcnZ1dWtzalI0N1VzR0hEZE1ZWloyak9uRGtxS2lyUzFWZGZyWmt6WjZxeXNsSTMzSENEbm5ubW1hQTlKSWRDUVVIQmtDN1pVUy9UVTlwNnNBVE5hclZxeDQ0ZEdqVEk4OXhuMHpTMVpNa1NEUjA2VkpMMDNYZmY2ZDEzMzVYRDRkRGxsMSt1STQ0NHduY3ZtclR2R1lCZHJhQ2dZSFNYNzdRYmRkUUdUZFBjYmhqR0lwZkw5ZHFLRlNzK0YwTWNBV0QvalJvMVNxKy8vcm9pSXlNMWRlcFVaV2RudHhyT09IbnlaSldWbGVtNTU1N1RwNTkrcW0rKytVYno1czJUSkEwZVBGano1ODlYV2xxYXBKYlQ5WHZ2Lyt0b1NGQ3dtSTQ0SEE1SlVtbHBxVy83MGRIUnFxcXEwa2tubmFUcDA2Y3JJeVBEVjMvS2xDa3Q0aHNhR2tMYVQwY1dMbHlvczg0NmE5QkIyUmdPRzI2M08rajlOdDc3Yk1hUEgrKzdmK05uUC91WmZ2S1RuN1RvR1RCTlU5ZGVlNjBzRmt1TDV3USs5ZFJUK3VDREQyUzFXalZqeGd4Tm5UcFZKNTEwa243NzI5LzYydmtmL3ZBSFBmamdnN3I5OXR0OWsrUDRlLy85OS9YWVk0L3BxcXV1OHZVZ3JGKy8zamN6cFA5MWNiQnhQZlE4aDZxdEI3cnd3Z3QxOGNVWCszcDEzRzYzQmd3WTRIdFVTdCsrZlRWaHdnVGRlT09OaW9tSjBmMzMzKy83WWxEeS9FNzNMMHVlYStGUW9hM3ZZNXJtWnNNd1BuQzczZk9XTDEvKzMrNCtIZ0RvRm5hNzNiVGI3ZWJCdG1YTGxuYlgxOWJXbXRPbVRUTUxDZ3FDcnIvNDRvdmJMWnVtYVo1d3dnbSsxeTZYeTd6Ly92dGJyTC8vL3Z0Tmw4dmxLLy90YjM4TEdqdC8vbnp6N0xQUE5pZE9uR2crK2VTVDdSNzNxYWVlMm1yWkdXZWMwVzdNL3VqdTl0RGJIYXJySWRETk45L3NlejFqeG95Z2RhNjc3cm9EM285Lys5KytmWHViOWFxcXFsb3R1K2lpaTh6bm4zL2UvUERERDFzc2IycHFNdWZObTlkaTI0ZEtkN2VIbnF3bnRYVzMyMjIrK2VhYkI3U043dGJkN2FFN2VOdWczVzVmbTV1Yk84ZHV0NGYycldvM1lMZ1pnQzdsSFdKd3FKNkYweDYzMjMxQU44a2ZhSHc0TXBpL3ZGdDE1L1dBMXJnZURoM2FlbmpwalcwOU56ZjM5MjYzKzlVVksxWWMwT1FvWFlFaGpnQzYycXJodzRkM3k3ajNBMDJ1ZWxweWhyRFFiZGNEME1WbzYraFdCUVVGdiszdVl3aFZyOHVlQVhTLzNqcThJdHhNbWpSSnhjWEYyL0x6ODdrWG9SdHhQWVFIcm9kRGo3WWVIbWpyNFkrdmd3R2dseW91THBha2tCN0tDL1IwWEEvb0xXanI0WThFRFFBQUFBRENCQWthZ0M2Vms1T1R2WHo1OGxBZUVJNURpUGMvUEhBOWhBZmUvME9QdGg0ZWVQOFBEeVJvQUxwVVpHVGsxOU9uVDFkWldWbDNIMHF2VmxWVkpVa3lUYk9tbXcrbFYrTjZDQTljRDRjZWJUMDgwTllQRHlSb0FMcmFHa242NUpOUHV2czRlcldsUzVkS2tnekRLT3JlSStuMXVCN0NBTmREbDZDdGh3SGErdUVoc3VNcUFIRHdaR1JrSkJpRzhhT2xTNWNxS3l0TEtTa3BpbzZPVmk5OEpFdTNxSzZ1MXRkZmY2MTc3cmxITHBkTHBtbSt1SHYzYmo0eGRST3VoKzdGOWRCMWFPdmRpN1orZU9HcUFOQ2xzck96clRhYmJiRWtlN0QxZDk1NXA2Wk1tZUlyUC9qZ2czcjc3YmM3M0M1eG9jWE5talhML1B6eno3Mi8rOWRXVlZXTjI3QmhRMk9IRzhJaHdmWEE5ZEJiME5acDZ3Z2RDUnFBTHBlZG5XMjFXcTIzR1lieFUwbERKQ1Y2MTduZDdxdVdMMS8rZjk2eTNXNS9RZEtWSFcyVHVKRGo3cFIwa1dtYTcxZFhWLytPUDlEZGordUI2Nkczb0szVDFnRUFBQUFBQUFBQUFBQUFBQUFBQUFBQUFBQUFBQUFBQUFBQUFBQUFBQUFBQUFBQUFBQUFBQUFBQUFBQUFBQUFBQUFBQUFBQUFBQUFBQUFBQUFBQUFBQUFBQUFBQUFBQUFBQUFBQUFBQUFBQUFBQUFBQUFBQUFBQUFBQUFBQUFBQUFBQUFBQUFBQUFBQUFBQUFBQUFBQUFBQUFBQUFBQUFBQUFBQUFBQUFBQUFBQUFBQUFBQUFBQUFBQUFBQUFBQUFBQUFBQUFBQUFBQUFBQUF2Wm1sdXc4QUFOQTdSSGIzQVFBQWNLaGxaV1U5RVJzYk82YW1wdWEva2hRZEhUMXMwS0JCTHlRbUpwNWRXVm01b0tQNDdPenNOWm1abVE4ME5qYXVhV2hvV05kZVhhdlZtaDBiR3p2UzRYQnNhMTRVbVp5Y2ZGRkVSRVMwMCtuY2VSQk9KMUpTVlBOUG5LUytOcHV0bjgxbUcyYTFXbytPajQ4L3JrK2ZQaiswV0N4WmpZMk5henE3ay9UMDlOOFlobUZ6T0J4RmNYRnhQMHhPVHI2Z3RyYjJ2KzNGeE1YRjVhU2twRnpWL0Q2N0pmVzNXcTFaa1pHUnFmNC9VVkZSQ1UxTlRSWGVtSDc5K3QzYjJOajR2Y3ZsS3BWa1pHVmxQZWwwT2l0U1VsSXVjYnZkcnFhbXB1MGRIRzVpV2xyYWxYMzY5RG0zcHFibTA4NmVNd0NFQTc0UkJBRDBkQm5wNmVuWDE5VFVmTjNZMk9oTG1oSVNFaVpIUmtaRzE5YldMblc1WEpYTnkydkx5OHZmeTg3T1htdXoyWTRNM05Dd1ljUGU5UzgzTmphdVc3MTY5VkgreXdZUEh2eEVRa0xDK0UyYk5sMVFVVkV4UHprNWVkTFFvVU5mcTZtcCtXYjkrdlVuU1RLOWRlMTJ1NmtRYmQ2OGVXcDVlZm5yMmRuWnE0TWRXeUNYeTFXeFlzV0tqeVZWZS9kbG1tYVQwK25jRWF5KzFXb2Q3RDJmNU9Ua2M3S3lzaDZycmExZFhGVlY5VUdmUG4wbXg4YkdIaDhaR1JudGRydHJCZ3dZOExoL2JINSt2cEdZbVBpalBuMzZURTVOVGIzYTdYYlgxdFRVZkphUmtURXJPVG41RjRINzhuL2ZVbEpTWnFTa3BGeFdXbHI2b0NRbEpDU2NrcDZlZm4xRFE4UHF0TFMwcTlMUzBtYXNXclZxcktTSzV2REl0TFMwYXdJMkdaR1ZsZldZWVJoVzB6UWJYUzVYdVhlRjArbmNWbEZSOGE0QTREQkJnZ1lBNk5GU1UxUFBrMlNVbFpXOVBIVG8wTmNDMXc4YU5PaDU3MnVIdzdHbHZMejhQVzk1MWFwVm85cmE3dWpSbzF2MVR2WHQyL2RuQ1FrSjR4c2JHemRVVkZRc2tLVHk4dkwzTXpJeWxzWEh4NStRa1pGeGZYRng4WlBlK28yTmplc2t5V3ExRGpVTXc5clkyTGhSVXBOM3ZjMW1POUkwVFlmRDRkanNjcm1xL1BlMVo4K2VKOTF1ZDcxcG1yVnV0N3Q2d0lBQlR6aWR6aDJiTjIvK3BXbWFlMnRyYS9kS3F2V1BjYnZkVFUxTlRTWEJ6c2RxdFE3MnZrNUlTTGhBa3VMaTRrNk1pNHM3MGJ1OGYvLytEK3pZc2VNbVNhcW9xSmdmSFIxOWRIUjA5RkdTTkdMRWlFWGVlbGxaV1hNcUt5dmZkYnZkTlpMVTFOUzB4elJOVTVLaW9xSXlXcjVsZlM4cExTMTlJU1ltWmtKZFhkM0NsSlNVYTVycnBkWFYxUzIzMld6RDA5TFNmdUYydTJ2cjZ1cStxNit2WHpsdzRNQ25nLzZuU01yTXpMemZ2MXhkWGYwSkNScUF3d2tKR2dDZ1IrdmJ0Ky9Ga2xSU1V2SjZiVzN0U292Rmt0WlczZXJxNm0vOXk4R1NzTFpFUjBjUHpjcktlazZTdG0vZmZxMzJKVnJtbGkxYlpvd2FOV3B4Wm1ibUkzVjFkY3VxcTZ1L2xpUnZMNUszeDI3VHBrMm4xOWZYKzRiejJlMTIwK0Z3YkE3c3BaT2srUGo0VTJKalkvUDhsMFZGUlEwWU9YTGtKOTV5Zm42KzRiOCtJaUxDRWhVVjFhK2pjOW02ZGV1MDFOVFV5eW9xS3Y2NVo4K2VQNlducDkrUWxKVDBrL3o4ZkNNakkrTkdTZHF4WThkdDZlbnBOM29UdFBYcjE0OFpPWEprWVdscDZZdWxwYVZQdUZ5dXFveU1qTm1TdEhMbHlpTWtWWG5QeWJ1ZkFRTUcvRWFTdTdxNmVzblFvVU5mam8yTmZTSTVPZmxDU2VyZnYvK0Qzbm9EQnc3OGsrUkpTcmR2Mzc1U2trcEtTdjVjVzF2N1RXSmk0bzlpWW1KR0Z4Y1gvOEZiUHlNajR6ZjE5ZldycXFxcVBxeXZyMS9SMGZrQ1FEZ2hRUU1BOUZnMm0yMUVmSHo4NmMzRjZ2VDA5Q3RUVWxLbXQxVS9NS0ZaczJiTndMYnFqaG8xYXB0Zk1XUFlzR0VMTFJaTHl0NjllNStwckt6OE9ERXg4Y2ZOUS8wK3I2K3ZYN0pyMTY3Wi9mdjN2M1BZc0dFTDFxOWYvNlA2K3ZvbEIzSnV4Y1hGYzZ4V3E2ODNhc0NBQVk4M05UWHRLUzR1bnUxZkx6MDkvVGY5Ky9lL3l6dU1NeUlpSWo3WTlsd3VWNlhGWXVtWGs1TlRzV0xGaWlSSlNrcEt1aUFwS2VtQ1lQV3pzN08vOXkvWDFOU3NraVNMeGRJdkpTWGx4dnI2K2pXUmtaRkpralJtekpqMXdiYVJsSlEweFRSTnk2QkJnNTV0Ykd6Y0dCMGRQYzR3akVqdkVFaHY0aHJ3L3hMdGZURjQ4T0MvQlhzdFNkSFIwZG5KeWNrWDdkcTE2Nkc2dXJxQ1lQc0hnSEJFZ2dZQTZMRXlNakt1bCtUN2NMOW56NTYvVkZWVmZSNXFmRUFTMXFiKy9mdGZHUjBkUGFxcXF1clRiZHUyM1NRcGFjaVFJWCt6V0N4cEd6ZHVQTHV5c3ZMalhidDIzUk1YRjJkUFRFeWNtSkNRY0dwU1V0S0V2bjM3WGlKNWhqaEswckJod3o2WDN4Qkg3N3JzN095MTByNGVOMGtxTHk5L3pkdWJGVXg5ZmYyYTVuUCt3NTQ5ZS83UVZyMzJsSmFXL3EyNHVQaitmdjM2L2E1djM3Ni85RiszWjgrZXArTGo0MCtNalkwOVZwSnNOdHNSa3RTblQ1OGZONjkvTEM0dTduaVh5MVZWV0ZqWVQxSnFURXhNektoUm83YWFwdGtrU1VWRlJSZW5wcWJPU2tsSnVhUzR1TCtXejRzQUFBbnpTVVJCVlBpaHpNek1oNXUzZGFSL1Q1djM5ZmJ0MjIvWnMyZlBuN3pMOC9QempVR0RCdjA5TlRYMU12L2hxS05IajE1VFVsSXlkK3ZXcmRNNmM5NEEwSjFJMEFBQVBWWkNRc0lrLzNKNmV2b1Y3ZldnbFplWHYrSmZEdlVldEYyN2R2M2VNQXpMenAwN0g1UGtIRFJvMEd5THhaSldVVkh4ejhyS3lvOGxKVW1xMkxCaHd3VXBLU2tYbHBhV3poMDRjT0NmQWlmN3NObHN3d1AzWXhpR05hQmVoSm9uR2dtY3JNTmlzYVI3bDVXWGw3OWFWVlgxa1hlVjNXNTN1bHl1QnBmTFZTeDU3am56bnpRa0tpb3F5K0Z3RksxZXZYcUVkM3NwS1NtL1NrbEorVld3OHk4cEtYbkNNSXhJYjRKbUdJYXp2cjYrc0xhMjlwdlMwdEkzRE1NdzQrUGpmK2dkWWpocTFLaFBZMkppeHJqZDd0cXlzcktYSmFtMnRuYno4T0hEejY2cHFmblA3dDI3SDdWYXJRTlNVMU92Y3pnY205ZXZYejlwNU1pUkgxaXQxcUhlL3dlSHc3Rkh6WjlkVE5OMHQvWC9BUUNITXhJMEFFQ1AxZGpZdU1ibGNwWEh4c1llSTBsYnRteTVhOWV1WFNIM0p1M0hoMzczenAwNzc1T2srUGo0VTFOVFUzL3RkRHAzYjlxMDZlcTB0TFRyQnd3WU1IdkRoZzJUYTJwcVBpc3RMWjByU2R1MmJadTViZHUybVpLVW01dmJZQmlHTFQ4LzN5cko2ZDJvM1c0M0EyZUtqSWlJaUhPNVhJMSs1N2h1OWVyVlI2V25wLy9HWXJHazd0eTU4MjY3M2U1bzR6aWQzdW50bXljRmNYbkxVVkZSbVlHVnE2cXFGcFdXbHI2VWtwTHlxOFRFeEFtU1pCaUdUWktPUHZyb1RmNTFVMUpTWnNiRXhJeUppWWtaazVxYWVxVjNlV3hzck4wL3lZdUlpSWpMek14OGVQZnUzWTlrWm1iZWJyRlkwbXcyVzFOT1RrN0Z1blhyY2xKVFU2OHpUZFBsY0RncVROTjBTWkxENGZETzROZ2dLVWFTVE5OMHBLU2tUS3V0cmYyOHRyYjI4MkFuR3gwZFBheWhvV0ZUc0hVQUVLNUkwQUFBUGRhT0hUc2VURTlQdjlLYm9HVm5aMy9lM2hUMXpmYzYyVXBLU3A0dkx5Ly9PQ2twYVpMYjdhNHlUYk4rMEtCQkw1YVVsTHhRVWxMeXNDUWpNVEh4Z3VqbzZERUJtMGdjUEhqd1hFbm0xcTFiZnltcHBLNnU3cnVJaUlqb1ljT0d2Zjc5OTkvYjYrdnJXMHh6YjdQWlJoaUdZWE02bmNYeVM4N2FZTEZZTE9sTlRVM0ZnY3N6TXpQdmxhU2RPM2ZlM2xad2JXM3RmemRzMlBBanlUY0JTZEhhdFd2SFNkTG8wYU9MdlBWU1VsS21TVkprWkdSU2RIVDBDSXZGMGtlUyt2ZnZmNWZGWXVrclNidDM3MzRrTVRIeGg5NzNkc2VPSFkvczNidjNMLzc3NjlldjN3MnBxYWxYYjkyNjljcXFxcXF2QTQrbm9hRmhRMk5qNHdhbjA3bXRxYW1wdUtHaFlaZjNQYkhiN2J1ODlieXZ0Mi9mZmt0ZFhkMkhrdVIydXlzQzd6c0x0SG56NWt0SjBBQWNia2pRQUFBOVZuMTkvYmVTcmd4Y3ZudjM3dC81bDFOVFUyZGFMSllVU1VwS1NwbzBZTUNBeDYxVzY1L1MwdEptTnZkUTVXVmtaTnlXbkp3OHRhS2k0a1BUTkd2ajQrUFA2dE9uejZTS2lvbzNtb2N4Um80WU1lSlZtODAyWk1lT0hYZFdWbGIrUzVKcWEydS9MQ2twZVNZMU5mVzZnUU1IdnJGKy9mclRKTG04KzA1SlNibEVrdXJxNnY3WDBmbkV4Y1dOTWd6RDRuQTROa2lTYVpvdTB6U2JVbEpTZmhFUkVSSHZjRGcyMjJ5MmtjM0xYWDZocHRQcDNCRVRFek42ekpneHZsa2lyVmJyY1AreTkrSGFhV2xwVnpmdnI5VTArN1cxdFYrNDNlN2FuVHQzM2g0Wkdma25iNEltYWUrSUVTTStpNDZPemc0ODdrR0RCdjJmZjdta3BPVFBXN2R1dmJxc3JPekZzckt5RjJOall6TnRObHRlVEV5TVhaSWFHeHUvWDcxNjlYSFoyZGxMYkRiYkVmbjUrY25Ob2ZWOSt2U1ozSHlzMi9Qejh5T0dEaDM2Y2xKUzBzKzJiTmx5ZFZsWjJkL2k0K05QSFRwMDZEK2NUdWZ1OHZMeWhSMjlwd0FRYmtqUUFBRHdrNWFXTmtPU2U4K2VQVSttcGFYTmpJaUlTSlNralJzM1RqRU1veWtqSStPK2xKU1VTN2R2My82YnhNVEVzekl6TStkVVZsYU9IVGh3NEJPSmlZbVRKYWxmdjM2MzlPL2YvMDdETUd5R1lVUjZ0eDBmSDM5eS8vNzliOSsxYTlkRHplVXpNakl5N3BDa3NyS3lWenM2dHNURXhITWxxYnE2K2h0SldyTm16Y2pVMU5SZkR4bzA2QVdYeTlVUUdSbVpsSjJkdmJheXNuSkJjWEh4Yzk2NE1XUEdiQW5sM0cwMjIxQkpXcnQyN1FtREJ3LytpOFZpU2QyeFk4Zk5RNFlNK1VkSlNjbGZxcXVyUHozNjZLTy9xNjJ0L1VhU3hmdmVlRzNhdE9rY3Q5dHQ4NWJiNmtGek9CemxralI4K1BCMzQrTGlUdlErK21EbnpwMjNTWjZaSnBPVGt5ZDdaNXhNVGs2ZUxFbE9wM05uWW1MaUR5V3B0cloybFNSejgrYk4wd1lQSHR3NFpNaVF2L2JyMSsrVzZPam9vK3JxNnBhc1hidDJraVRmQTZzQjRIQkJnZ1lBNkhYNjlldDNieHVyTEE2SFkydEpTY25MalkyTkd4b2FHbFpIUjBkbjIrMzJHdjlLRG9kajg1NDllNTUxdTkxVnpkUGxtelUxTmY5SlMwdWJLVW1HWVVTNVhLNHF0OXRkN1hLNXFsd3VWN1ZwbWpVSkNRa1QwOVBUYjkyMWE5ZXo4Zkh4T1VjY2NjUWl3ekNzVlZWVmk4ckx5MS92NkxqajQrUFBrS1RxNnVxdmp6NzY2RFhlWjVEVjFkV3QyTEpseTYvcjYrdS96OHJLdWpjdExXMUduejU5enZ2KysrOVBqWXVMTzdPdHFmVU53NGdJWEplVGsxT3hhOWV1QjFOU1VxYnYzTG56M29hR2hpMU5UVTI3QmcwYTlKelQ2ZHh0R0Vaa1ZWWFZ1MGNkZGRUL1ltTmpjOXh1ZDYzVTh2bG1nUUo3MENUUE04MnNWdXNnd3pDc05UVTEvMmxvYUZoVFdWbjVaV1ptcHFLaW92b1BIVHIwWlc5ZDcrdXFxcXFQWW1KaXhqUTFOWlhGeDhjZjE2OWZ2NXR0TnRzd204MldMVWtSRVJHeGtvelkyTmpqeDQwYnQ2VzVGKzFWNy8yQkFIQTRNRHF1QWdEQTRTc3pNL1Bodm4zN1hyeHExYW9oSTBhTStDUTZPbnI0cWxXcmh2alhhV3U1cE5TVWxKVEova2xNVTFOVFJYbDUrUWVTeWdMcVJ0cHN0bUdOalkyYjVEZUUwVjlhV3RyMWxaV1YvM0k0SEdza1dZWU9IZnFLYVpxdW9xS2lLeVhWQmRZLzZxaWpsanNjanMyYk5tMDZ2M2xSbjM3OStsMi9lL2Z1QndZTkd2Um50OXZkVUZGUk1iK21wdVlML3ppcjFacWRtcHA2NGM2ZE85dEtSTnNWSFIwOU9Da3A2YkxkdTNmZjM3d29JU01qWTNwRlJjVUhHUmtadDJ6ZHV2WFd0TFMwWDhUR3h0b3JLaW9XVmxaVy90TnF0Ylo2bUhaN0hBNUhtVHozM0xYbzVSbzllblJSUTBQRHhnMGJOdnd3V0Z4Y1hOeTQrUGo0MDZ1cnE3L0t5c3A2dktHaFlYbDFkZlUzNWVYbG4wbmFGUnNibXhrZEhYMUtkSFIwYm5SMDlKRTdkdXk0cmJHeDhmdGcyd0lBQUFBQWYzeFJD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VgvOFBCQkQwaVFMZ0ZPc0FBQUFBU1VWT1JLNUNZSUk9IiwKCSJUaGVtZSIgOiAiIiwKCSJUeXBlIiA6ICJmbG93IiwKCSJWZXJzaW9uIiA6ICIiCn0K"/>
    </extobj>
    <extobj name="ECB019B1-382A-4266-B25C-5B523AA43C14-2">
      <extobjdata type="ECB019B1-382A-4266-B25C-5B523AA43C14" data="ewoJIkZpbGVJZCIgOiAiMjIwNzk2MTQ3ODQ0IiwKCSJHcm91cElkIiA6ICI0NjM3Nzg3NDciLAoJIkltYWdlIiA6ICJpVkJPUncwS0dnb0FBQUFOU1VoRVVnQUFBMmdBQUFRSENBWUFBQUNKRTBvOEFBQUFDWEJJV1hNQUFBc1RBQUFMRXdFQW1wd1lBQUFnQUVsRVFWUjRuT3pkZVZ4VTlmb0g4TTloMzNkWkJOUVVOOXdIRVRWelNVMVIwc3JxbDB1dVNibWs1cjFpWllrVUxra3VhV3FTS1NicFZUTU5MWTB5dldKR0lMamtMaW9xSUNqTElPc3dNNXpmSDhTNWpDeWlnak13bi9mcnhldk9PZWY3bkhuT3VZVHp6SGM1Q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OURRSUFBMjBuUVVSRVJFVFVFUENETTlVcm1Vd202OUtsU3o5dDUwRkVSRVJFMUJDd1FLTjZKWXJpQ0FNRGd6SGF6b09JaUlpSXFDRXcwbllDMUxnSmdqQldGRVV6bEExMUZMV2REeEVSRVJHUkxtTVBHdFVibVV6V0dVQXJRUkRjdTNidDJsdmIrUkFSRVJFUjZUb1dhRlNmWGl4L3dXR09SRVJFUkVRUHh3S042dFBZOGhlaUtBN1RaaUpFUkVSRVJBMEJDelNxRnpLWnJEMkE5dVhiZ2lDMDZOYXRXM2N0cGtSRVJFUkVwUE5Zb0ZHOUtDMHRIZjdnUGtFUXhsYlZsb2lJaUlpSXlyQkFvM3BSVlRIR1lZNUVSRVJFUkRVVHRKMEFOVDQrUGo2dFJGRk1xdXFZSUFpZEV4SVMvbjdhT1JFUkVSRVJOUVRzUWFNNlY5WHd4Z3JIT015UmlJaUlpS2dhTE5Db3pnbUNVTk9TK2dGUExSRWlJaUlpb2dhR1F4eXBUblhvMEtHWnFhbnB6WnJhcU5YcXRtZk9uTG55dEhJaUlpSWlJbW9vMklOR2RjclUxTlQvWVcwTURBdzR6SkdJaUlpSWlPaHBrOGxrb2t3bUU3V2RCeEVSRVJGUlE4QWVOQ0lpSWlJaUloM0JBbzJJaUlpSWlFaEhjSkdRQnFpMlF3WVRFeE0xL3Y5bEhPTVl4empHTVk1eGpHTWM0L1E1VGhURlAwNmRPdFduTnVmV0Z2YWdOVENQTXA5TGZBRGpHTWM0eGpHT2NZeGpIT01ZcDg5eGdpQThXOXR6YXd0NzBCcVk4Z0l0SVNGQjI2blVpbytQRDRDR2t5OFJFUkVSTlU3bG4wc2Y3SFhUTlViYVRvQ0lpSWlJaUtpK0pTUWtRQkFFblM3T0FBNXhKQ0lpSWlJaTBoa3MwSWlJaUlpSWlIUUVDN1NHWi82c1diTzBuUU1SRVJHUlRpZ3RMY1c3Nzc2TGtwSVNhVjlzYkN5KysrNjdhbU9DZzRPcjNMOW8wU0tVbHBiV2VZNzFMVFkyRnIvKytxdTBQWFhxMUlmR05MWjcwSmpvL0JoTXF1eFJWcmJSTmk0U1FrUkVSQS96d1FjZllOV3FWWThVVTF4Y0RBQ0lpWW5CM0xsekVSOGZMeDI3ZmZzMm5uLytlVnk0Y0FIR3hzYVZZbzJNaktCU3FRQUFwMCtmUm5SME5JS0NnaUFJQXBSS0pZeU1udjR5RFk5N0Q3WnYzNDRaTTJhZ2FkT21zTGEyQmdERXhjV2hSNDhlR20zbno1K1BsMTkrV2RyV3hYdFEzN2hJQ0JFUkVSRlJMU3hkdWhSTGx5NnRzWTFjTG9lOXZUMGUvSjU2OCtiTm1EaHhJanc4UENyRlBQUE1NOUpyVzF0Ym5EOS9IZ0FnaWlMMjdObURVYU5HSVNvcUNrcWxzZzZ1NHNrOHpqM0l6czdHanovK2lDTkhqcUJyMTY1U096TXpNOFRHeHRaNExsMjhCMVJHcDZ0SHFocDcwSWlJaUVqZlZGV2czYjE3RjIzYXRNR3RXN2RnWTJQejBIUEV4c1lpSmlZR0gzendBVHAxNm9TTkd6ZGkwcVJKeU16TWhMR3hNVkpUVStIdTdpNjFEd2tKd1pRcFUrcmxlaDdIZy9lZ2UvZnVqeFMvWk1rUzJOallOT2g3OENUWWcwYjFvbHUzYmdzM2J0eUl0OTkrVzl1cEVCRVJFZFVwSnljbm1KbVpTZHZGeGNYSXpNeXN0djJ5WmNzQVFDbzZKazJhVkczYmZmdjJJVDQrSHVXcnJJZUZoU0VpSWdLV2xwWlN6NW9nQ0VoT1R0YnE4TDVIdVFjblQ1NEVBUFRzMmJQR2M5cloyZUhRb1VNQWdMVnIxK3I4UGRCM3ZQTU5qQ0FJSWVIaDRTelFpSWlJcU5ISnlzclM2Q0dyNlpGVmx5OWZ4czZkTzZYdDU1NTdEa2xKU1RXZWYrblNwVkp2MEtCQmc3QjI3VnJNbmozN0NiT3VXNDl5RDhvbEp5Y2pQVDI5MnVOT1RrN1M2OWpZV0oyL0IvcU9CUm9SRVJFUk5UamJ0bTNEMHFWTFViNjZkVzE2MFB6OS9lSHI2eXZ0Q3c4UDF5aGVHaXFGUWxGakw1cVZsWlgwdXJIZWc4YUVCUm9SRVJFUk5UaHo1ODZGZzRPRFZLRFZwZ2V0WThlT0d0dHl1VnlhbDFTdVJZc1cwdXZvNkdoNGUzdlhUY0wxS0NjbkIwRFpVRWE1WEY3cGRVWGp4bzNUMkc0czk2QXhZWUZHUkVSRVJEckQxZFcxVnUwY0hCd3E3WE56YzRPbHBXV2wvUVVGQmJoejUwNmwvVzNidGtWS1NvcTByU3Z6cjJwN0R3WU5HcVJSaE9YbjUyc2NmM0FSa2ZJNWF4WHA2ajNRWjd6elJFUkVSS1FUREEwTmE1eEw5VEQzN3QycnNoQ3J1T2lHcm51VWUrRG41NGRmZnZtbDJ1TVZyN3Zpc0ViU2JTelFpSWlJaUVnbmxEODR1WnhDb1lDcHFTa0E0TUtGQzlMcnh1eFI3c0hpeFl1eGVQRmlhZHZPems0ajl2ang0L1dZS2RVWEZtaEVSRVJFcEpNbVRKaUEzYnQzdzh6TURJV0ZoWmcrZlhxTjdkVnFOYnk4dkNydEx5a3BxYko5VlErM3Jqai95c3ZMQzBlUEhuMmtuT3RhZGZkQXJWYWpYNzkrR20wZkhPTDQ0Snk3QlFzV1lQVG8wUnI3R3NJOXFDc0pDUWtRYXJNc3BwYXhRQ01pSWlJaW5SUWVIbzZWSzFlaXRMUVVOalkyVlQ2TXVuLy8vdExyRjE1NG9jb2hmOE9HRGF2eS9CWG5YdW1xNnU2Qm9hRmhwUjZ5Q1JNbVNLOUhqaHlKclZ1M1B2VDhEZUVlNkJ1ZHJ5QkprMHdtRTRHeWJ3QWFndkpWZ1JwS3ZrUkVSRVRVZURXRUhqUURiU2RBait6ekI1ZEhKU0lpSWlLaXhrSG5LMGlxVEt6NGVIa2R4eDQwSXFMRzU3ZmZmc1BBZ1FQUkFMNklKaUtTbEg4dVRVeE0xT2svWHV4Qkl5SWlva2N5ZVBCZ3FOVnFqWDNCd2NGVnRsMjBhQkZLUzB1ZlJscEVSSTBDQ3pRaUlxSkdLRDQrSGxaV1ZnLzl1WFhybGthY25aMmR4azl0VlZ6cSsvVHAwMWkrZkRrQUlDUWtoQVVhRWRFallJSFd3SFRyMW0zYXJsMjd0SjBHRVJIcE9GOWZYK1RuNXlNL1B4OHFsUXFYTDErV3R2UHo4N0Znd1FKNGUzdkQzZDFkSXk0M054ZHl1Unh5dVJ5NXVibTFmajlSRkxGbnp4NEFRRlJVRlBMeTh1cjBlb2lJOUFXWDJXOWdCRUZZLzlsbm4rSDExMS9YZGlxMXdybG5SRVRhcFZLcG9GQW9jTzNhTmFrWXUzanhJcFl0VzRZVEowN0EwTkN3eHZqVHAwOXJMR05lenNuSkNRQ3dkZXRXWExseUJZSWdJRFEwRko2ZW50aTVjeWN5TXpPeFpjc1dBSnJQVkFvSkNjR1VLVlBxNXVLSWlCb2hGbWhFUkVTTldIWjJOZ1JCd0pkZmZvbStmZnNDQUw3NjZpdms1K2ZEejg4UGdpRFUyTnZWdFd0WHlPVnlqWDJDSUNBek14TkdSa1pZdTNhdHRGaElXRmdZSWlJaVlHbHBpZlBuejB0dGs1T1RZV1RFanh4RVJMWEJJWTVFUkVTTldGcGFHdHEwYVlQazVHU2NPWE1HQVBERkYxOUFyVllqTGk1T1d0V3NKamR1M0tnMFY2MWNiR3dzWkRJWkFHRFFvRUZJVFUzRjdObXo2KzRDaUlqMERML09JaUlpYXNRdVhicUVkdTNhWWZMa3laZytmVHFPSFRzbURXdDg3NzMzRUJRVVZDbW1mUGhpdWExYnR5STVPUmtSRVJHVjJ2cjcrOFBYMTFmYURnOFByeFJQUkVTMXh4NDBJaUtpUnV6bzBhUG8xYXNYUm93WUFTY25KM3o0NFljQXlsWmRORFEweExCaHd5ckZaR1ptSWpNelU5cWVOV3NXOXUzYmh4czNibFJxTzI3Y09GaGJXMHZiY3JrY3paczNoNGVIQnp3OFBBQ1V6VUVyMzc1dzRVSmRYeUlSVWFQQ0hqUWlJcUpHcXFDZ0FOOS8vejMrL1BOUEFNRG16WnZScTFjdm5EMTdGbi8vL1RmaTQrTnJkUjRIQndmTW5Ea1RseTVkd2pQUFBGTmoyN1p0MnlJbEpVWGE1aHcwSXFKSHc3K1c5RmhLU2twZ2JHd3NUUXduSWlMZHMyTEZDdmo1K2FGMTY5WUFBQk1URTNUcTFBbDc5KzVGang0OVVGaFlXT3R6aFlhRzFsZWFSRVJQUlVKQ0FvUUc4T0dWUXh4Sjh1ZWZmMkxidG0yMWFydHExU3BzM0xpeDF1Y1dSUkVxbFFxRmhZWEl6czVHV2xvYXJseTVnb1NFQkJ3NWNnUzdkKy9HM3IxN0h6ZDFvcWRpenB3NXVIejVjclhIZzRPRHE5eS9hTkVpUHFpWG5ycTR1RGlFaFlYaDg4OC9SMUZSRWRhdlg0KzJiZHZDeU1nSU4yN2NnRXdtUTZkT25UQisvSGhFUjBkckZHczFQYVQ2NXMyYk1ESXlldWp5L0VSRTlIaDB2b0lrVFRLWlRBVHE1L2xpMmRuWmVPZWRkekJnd0FCTW16WU5BTEJ0MnpaNGVYbWhWNjllVXJ1NHVEak1tREVETGk0dU1ERXhxZkpjTzNmdWhMR3hNWUN5aDZVNk96dkR5TWdJeHNiR01ERXhnWm1aR2N6TXpHQnViZzVMUzB0WVcxdkR6czRPVTZaTWdZRkIyZmNHUTRZTVFmUG16YXM4djBxbGdscXR4dGF0Vyt2eUZoREIxZFVWeGNYRlVDZ1VzTFcxbGZaZnVuUUovZnYzeDhtVEo2c2RxbVZrWkFTVlNnV2c3TmxSMGRIUkNBb0tnaUFJVUNxVkhPSkZUOVg3Nzc4UE56YzNEQjA2Rkg1K2Z1aldyUnNXTGx5SUFRTUdTRzJ1WHIyS05XdldZTWVPSGRpOWV6Y0dEQmlBT1hQbVlQWHExUUNBTDcvOEVqTm56Z1FBakJrekJydDI3WUlnQ0pnd1lRSTJiZHFrOFg3bHYvL2w4ODdLcGFhbWFqd00yOHZMQzBlUEhxMm5xeVlpcWxsRDZFSFQrUVJKazB3bSszN2d3SUdqbGk5ZlhxZm5mZi85OTdGczJUSmtaMmRqNXN5WkNBc0xnMUtweE1TSkU3RjkrM1kwYmRvVVFOazNwOU9uVDRlVmxSVmVlKzAxdlBycXE5STU3dCsvajltelo2TlpzMllJQ1FtUjl2djQrQ0F1TGs3ajI5YlMwbExNbURFREd6WnNxRFluRm1pa0xmUG56MGZ6NXMxaFlXR0JaNTk5RnExYnQ4YjMzMytQaVJNbndzcktTcU50VkZRVWV2VG9BUUF3TkRURXJsMjdNR3JVS0h6eXlTZFFLcFg0OU5OUFdhQ1JWcWpWYXVudjd2WHIxOUd5WmN0YXRhMkpLSW9RUlZINklxMmlpbDlRRUJIcHFvWlFvSEdJWXdPVG1KajRhbDBXWnhrWkdRQ0F3NGNQQXlpYkNCNFpHUWxYVjFkODhza25tRFJwa2xTYzNiaHhBOU9uVDhmY3VYT3haczBhUkVSRTRKdHZ2a0ZwYVNuT25qMkxjZVBHd2NQREF3c1hMcXowUGp0MjdJQy92Ny8wTTN6NGNNVEZ4V25zOC9mM3I3UHJJbnBjYXJVYSsvZnZ4NXR2dm9relo4NWc4ZUxGQU1wK2g4K2RPNGYwOUhTa3A2Y2pQejhmTjI3Y1FJOGVQUkFiRzR1d3NEQUlnb0RRMEZERXhjVmg1ODZkQ0E4UHIzSVZ1MisrK1VhYmwwaDZvbUxCVlZOeDltRGJtZ2lDVUdWeEJvREZHZFdKckt3c3hNYkdZdWZPblpXT21abVpWUm16ZCs5ZUZCUVVBQUJ5YzNQeHlpdXZJQ2NuUnpxK2YvOSt4TWJHYXNRMGxDSHBNVEV4bURoeElrUlJySFhNeFlzWDhmenp6K08zMzM2cnNWMUR1UWQxeWNmSFJ4cU5wc3Qwdm9La3lzUkgrYSswQnRuWjJSZzVjaVNPSGoyS25qMTdhcXptdFhidFdseTRjQUdMRnkvRy9mdjMwYUpGQy96MTExL0l5TWpBaUJFakFKUVZkek5teklCQ29VQjZlanJtenAyTDBhTkhWM3FmcW5yUTFHbzFldlRvVWVWUXpibHo1MEl1bCtQTW1UUG8wcVZMbGJrWEZCUWdLU2tKWGJwMHdTdXZ2SUtBZ0lBbnZSMUVBSUJkdTNZaFBqNGVZV0ZoU0V4TWhKK2ZIMkpqWTlHN2QyL0V4TVNnUjQ4ZVVDcVZzTEd4UVZGUkVZQ3kvMTRVQ2dYZWYvOTlIRHAwQ0QvODhBTk9uanlKdUxnNEFHQVBHaEhSUS9qNStlSHMyYk1vTGk1RzU4NmQwYUpGQzBSRVJPREVpUk1ZUG53NGdMSUNyYmk0dUZMc3JGbXpjT0hDQlJ3OGVCREd4c1o0NTUxM0lKZkw4Wi8vL0FkWHIxNkZqNDhQM24vL2Zla1JFMERER1pKZVhGd01QejgvZlBycHA5TG5yNXJjdTNjUHp6NzdMSHIwNklHalI0L2k2TkdqOFBMeXFySnRRN2tIZGNuSHh3Y0FrSmlZcU5NMVVPTzc4MVJyZi83NUoyUXlXYVZ2VHZmdjM0K0RCdy9pdSsrK1EwSkNBclpzMllMSXlFajQrZmxCclZiandvVUxpSXVMdzVFalJ5Q1h5L0g4ODgvandvVUwyTGh4SXhJU0V1RHQ3WTFtelpyQnpjME5IVHAwQUlCSFd1MXg1Y3FWZFhxZHBMOXljbktrYjFWcmE5R2lSVWhQVDBka1pDUXNMQ3hnYjIrUHBVdVg0cm5ubmtOU1VoSjY5T2lCNU9Sa2VIcDZTakd4c2JHWU1tVUtBR0RRb0VGWXUzWXRacytlWGFmWFFrVFVtTzNldlJ1MnRyWndkM2ZIbVRObkFBQktwUktyVjYvRzhlUEhzWFRwMG1walY2eFlnZkhqeCtQNjlldG8yN1l0VnF4WWdjOCsrd3dxbFFxN2QrL0c0c1dMOGU2NzcyckVpS0tJUFh2MllOU29VWWlLaW9KU3Fhelg2NnV0QjRmUkEyWDNZY3lZTVpYMloyVmx3ZFRVVk5xK2ZmczJYbmpoQlF3ZlBoeXJWcTNDdDk5K2k3NTkrMkxYcmwzbzA2ZFBwWGhkdlFmRUFxM0I2ZGF0MjZ1Ly9mWWJCZzBhOU1Ubit1OS8vNHZubm50T1k5L1JvMGV4WnMwYWJOaXdBZmIyOWhnNGNDREN3OFB4MjIrLzRhKy8vc0l2di93Q0R3OFBkTy9lSGRPblQ0ZVBqNC8wRFV0R1JnYmk0K054N3R3NXhNYkc0c1VYWDBUNzl1MEJBQVlHQnZEMTlZV1RrNVAwWHM3T3p0S3d4cnQzNzFicVRldlZxeGM2ZGVva2JmLzk5OThhMjJscGFUaHc0TUFUM3dkcXZONTc3NzFIbnFkNCtmSmx1THE2SWlnb0NGOTk5UlZPbkRpQlE0Y09ZY0NBQWRpM2J4L0dqQm1EYytmT3dkdmJXNHJ4OS9lSHI2K3Z0QjBlSHE3eHUwNUVSRFZyMXF4WnBYM0d4c2FJaW9yQzRNR0RxeDJ1WjJkbkozME8rZlhYWHpXT3JWKy9Ybm9kRWhJQ2xVcUZRNGNPSVNZbVJocVM3dW5waVowN2R5SXpNeE5idG13QlVEWWt2V0pjK1Jkd1QwTkJRWUZHNzlXU0pVc3dkdXpZU25QeUJVSFFHUFo0OE9CQlRKZ3dBVk9uVHBXRzVvOGZQeDR1TGk1NCtlV1hNV25TSkFRSEI4UFMwaEt4c2JFNmZRK0lCVnFESXdqQzd2bno1ei94S280RkJRWDQ4ODgvRVJRVUpPM2J0MjhmdnZqaUMzejU1WmRTZDdnZ0NCZy9mankrL3ZwcmJOeTRFZlBtemNOenp6MEhRME5EbkRwMUNnQnc1Y29WdEduVFJqcFBVbElTamgwN0JoTVRFeFFXRm1xTUdUOTQ4S0QwT2pJeUV1UEdqUVB3dnk1bm9yb1VFUkdCaUlpSXg0cmR1SEVqdnZycUsvVHUzUnU5ZS9kR2ZuNCszbm5uSFlpaWlGOSsrUVY5Ky9hVjJwYi9IcGVUeStXVmZxY3IvbU1YSFIydFVlQVJFZWs3VjFkWGlLS0lnb0lDdUxxNkFpaWJIKy90N1kxRGh3NVYyYk1FbE0wNXErMXdQRUVRRUI4Zkw0M3FDUXNMUTBSRUJDd3RMWEgrL0htcGpUWWZyTDUwNlZKcFpOT1ZLMWNRRmhZbXJhVDZZRHRqWTJPa3BxWWlLQ2dJUC8vOE16WnQyb1JSbzBacHRCc3laQWdTRXhQeDFsdHZvV1hMbHBnNWN5WnNiVzExK2g0UU5UZ3ltVXlVeVdUaWt5b29LQkFQSGp3b2lxSW9xbFFxVVNhVGljT0dEUk9Ua3BJMDJwMCtmVm9zTEN3VVY2MWFKUllYRjR1aUtJcURCZzNTYVBQZzl2RGh3MFdGUWlHS29pamV2bjFiREFnSUVFVlJGTHQzN3k2MVVhdlZHdHRWWGRPSUVTTXFuYmVtYmFLNjBMMTdkOUhGeFVVRUlMcTR1SWd1TGk1aW56NTlSRkVVeFdIRGhvbGJ0MjRWSFIwZHhlVGs1RXF4aG9hR1ZaNFRnS2hVS3VzMWJ5S2lodTdJa1NNaUFERXZMMDhVUlZIOCtPT1B4WmRmZmxrc0xDd1VSVkVVVFUxTks4Vk1tREJCTEN3c0ZCMGRIYXY5MmJScGs5UjJ6Smd4NHVIRGg2Vy8xeU5HakJBakl5T2w4K25TMyt2QXdFQngzcng1TmJiNTczLy9LNzc2NnF2aXFsV3JSRnRiMnhwLzl1L2ZMeTVkdXJSQjNZTzZWdjQ1V3FzZjVtdEJweWZJVVdWMS9SeTBwS1FrQkFjSDQ4cVZLemgwNkJBY0hSMDFqZzhlUEJnUkVSRWF6N0R4OC9ORHUzYnRwTzFMbHk1cGJGKytmRm5xUVR0eDRnUzJiZHVHRFJzMndOZlhWMXFJNU83ZHV4ZzdkcXcwSE1ISHg2ZlNOVDMzM0hQU0VFbWc4aERIakl3TS9QampqM1Z3RjRncWUzRDRDRkEyTEhqZ3dJRVlOV3BVbFN1TVZiZk1lR09lY0UxRVZGZmVlT01ON055NUU3MTY5Y0tiYjc2SmFkT21ZZUhDaFRBME5FUndjSEMxaTRSVUpUYzNGeDkrK0NFdVhMaUFyVnUzU2tNb0l5TWpNWExrU05qYjIwT2xVaUVqSXdOT1RrNVNyNVUyLzE3UG5Uc1htemR2QmdDVWxKU2dwS1JFbytld3RMUVUrZm41c0xHeGtmYko1ZklxenlVSUF2THk4cXJzZWRUbGUxRGZHc29pSVZ4bVgwL2w1K2RqK2ZMbG1EUnBFZ1lQSGd3akk2TktTeWZmdkhrVEpTVWxjSE56MDlodlkyT0RyVnUzU2o4UGJsZWNlNU9Ra0NBdEZGS3hpMzc3OXUxUUtCU1lObTBhVHA0OHFURjVOejgvSDRHQmdSckZXVlZjWEZ3UUdCajQyUGVBNkdGU1VsSVFGeGVIZmZ2MkFRRCsrT01QV0ZoWTRPVEprN2grL2JxV3N5TWlhanpPblR1SDVPUmtXRnBhSWlvcUN2djI3VU5PVGc0KytlUVRMRml3UUdwMzgrWk4vUFhYWHpVdU82OVVLdEd1WFR0NGVYbmg4T0hER3ZQYnhvMGJCMnRyYTJsYkxwZWplZlBtMG1OUUFNM0hvbHk0Y0tFZXJyWnFLMWV1aEZ3dWgxd3V4K0RCZzdGczJUSnBXeTZYWTgyYU5SZ3laSWpHdnNlaHkvZUF5alMrMHBocXhjVEVCQ1ltSnRpeFl3YzhQRHh3OSs1ZHZQamlpeG9yT2dxQ2dHblRwbFVxM0hKemN6WG0zRHk0blptWkNhRHMyNStEQnc4aUxDd01RTmxDQ2xGUlVkaTdkeThNRFEwUkZSV0YwNmRQWS9ueTViQzF0VVhuenAwaGs4a3dhOWFzYXZPdXFuZmkrKysvMTNoZ050SGp5c3ZMdzdCaHc1Q2NuQXdURXhNTUdEQUFMVnEwZ0lPREEzNzQ0UWY4OGNjZk9IdjJMTmF0VzRmdTNidmpzODgrdytUSmt5dXRoRnIrRDF4RkZlZWdlWGw1NGVqUm8vVjhOVVJFRFVOcGFTbW1UWnVHOTk5L0grUEdqWU9Ua3hPbVRKbUN0OTkrVzNyMlpHRmhJUlFLQmNhUEg0OG1UWm9nTWpJUzI3WnR3N3g1ODZvOFoyNXVMa0pDUWhBU0VxS3gvOEdpcG0zYnRraEpTWkcyZFdIKzFaRWpSM0Rnd0FGTW1qUUpvaWhDRUFSa1ptYmk0NDgveHE1ZHU2cU1xV3BocW9yLzdnQmxYNDYvOE1JTGxkcnA0ajNRZHpyZHZVZVYxZlVReDhjeFlzUUlSRVZGVlh2OHRkZGV3M2ZmZlllVWxCU3NYcjBhUzVZc3daZ3hZMUJVVkFSZlgxOE1HellNeno3N3JEUkJ0YlMwRkh2MjdFRkVSQVFpSXlOaGIyLy90QzZGcUpMWTJGaDRlSGlnYWRPbTBwY1RRNGNPaFlXRkJiNysrbXRwR0hCVVZCVG16WnVILy96blAraldyUnVBNm9jNEVoRlI5UW9LQ3ZEV1cyOWh4NDRkc0xLeVFuNStQcTVjdVlLc3JDeTR1cnJDemMwTlptWm10UjdpV0Z4Y0RITno4eHA3MlhSOVNQckJnd2V4ZE9sU1pHWm1ZdmJzMmZqNjY2OFJFQkNBUllzVzFTcStwaUdPNVhUOUh0U0hoakxFVWFlVG84cDBvVUI3RktXbHBUQXdNRUIrZm42TmZ5UXF0aVhTTlVWRlJUQTNOOWQyR2tSRWpWYjVaNER5QXEwcStsU2dBV1dqaGdJREE3Rmx5eFlZR3h0ajZkS2xDQXdNMUJpZVdCMFdhRlhMeTh2RGdBRUQ3QklTRW5LMW5VdE5HdCtkSjUxU1huQTlyRGlyMkpaSTE3QTRJeUtxWDNYeEdTQWpJd04yZG5hNGRlc1dMQ3dzYWhXamEwUFNNek16RVJjWGgxOSsrUVU3ZCs1RXk1WXRjZno0Y1FpQ2dPRGdZSVNHaHVMZGQ5L0Y3Tm16cFJFZDFYM0dLbjljUVVYLyt0ZS9LZzM3MUxWN1VKK3NyYTJoNjhVWndBS05pSWlJaUhURWtpVkxxajIyYk5teUdtUDc5KytQcEtRa21KbVpZZTdjdWJWNnY0cHpyN1JOb1ZCQUpwUEJ6czRPTDd6d0F2YnYzdzlmWDEvcCtLKy8vb3BqeDQ3aGd3OCtRSk1tVGFRRjFxcnJjYXd0WGJvSFZJWkRIQnNZbVV6MmMrL2V2ZjNYcmwycjdWU0lpS2dSQ0E4UHI3UWlibFg3SGxkd2NIQ2xiK3dCWU5HaVJWaTRjQ0ZIVHhCVm9GYXJLeTA4VlpYeXhVUG8wUWtONE1icGZJSlVtVmpUb0dvaUl0STdnaUJvUEsveVFhbXBxZFhPeDZscUhzcUQrenc4UEpDV2xvYW1UWnNDZ1BSYXJWYkQxTlJVSTNiRWlCRllzMlpObGVjNmZmbzBvcU9qRVJRVTFLam51UkNSYmdvSUNFQmFXbHJ5cVZPbm50RjJMalhoWDBVaUlxSkdvS1poU2hXTG9JaUlDSHowMFVmU3RscXRyalFINWNGOUtTa3BzTE96azk3RHlzb0tLU2twMkxWckY0NGZQeTRWWkR0MjdFQnNiS3pHdVVSUnhKNDllekJxMUNoRVJVVkJxVlErL2tVU0VUMkJPM2Z1UUJDRUZ0ck80MkZZb0ZHOUtsL090S0dzT2tsRTFGQlZOZEcvbkZxdGxsNVBuRGdSTDczMEVteHRiU0VJQWdZT0hJakRodzlydEs5cVgxV2FOMitPN2R1M1M5dG56cHhCbHk1ZEFKUTlzaUltSmdhQ0lDQTBOQlNlbnA3WXVYTW5Nak16c1dYTEZnQ2FDeEdFaElSZ3lwUXB0YnBXSXFMR2pBVmFBOU90V3pmLzQ4ZVBvMCtmUHRwT2hZaUlkRWh0ZTlDQXNqbG1zYkd4Q0EwTnhkMjdkM0h0MmpXMGF0VUtRTm5LYjJscGFkaTNieDhPSERpQTVjdVh3OEhCQVhsNWVlallzU09Bc2tkUEFFQzdkdTF3L3Z4NTZieXhzYkVZTjI0Y0FDQStQbDZhSXhNV0ZvYUlpQWhZV2xwSzdma3dYQ0tpcXZHdllnTWpDTUxQczJmUFpvOFVFUkZKM04zZGE5MkRCZ0JCUVVIdzkvZUhuNThmZnYvOWQ2azRBNERzN0d3WUdCamdwWmRlZ29tSkNXN2N1QUVIQndkWVcxdmozTGx6QVA2M3JMZXRyUzJNalkyUmtaRUJhMnRyWEw5K0hSMDZkQUJRVnF5Vjk0Z05HalFJYTlldXhlelpzK3YwdW9tSUdpTVdhRVJFUkExY1Nrb0s1czZkaTk2OWUrUFZWMSt0ZER3Nk9scDZmZmJzV1FRRkJjSEp5UW10V3JWQ1VWRVJwazZkaXYzNzkwTVVSU2lWU2pnNU9XbjBiS1ducDFmWmd3YVVGVjlSVVZHd3M3UEQ0TUdEcFY0emYzOS9qU1hDdzhQRDRlVGtWT2ZYVGtUVTJMQkFJeUlpYXVBV0xWcUVyVnUzWXRldVhYanR0ZGZnN3U0T2xVcUY3T3hzT0RzN0F5aGJ5ZkgrL2ZzQWdQbno1OFBQenc5OSsvYkYxMTkvalczYnRnRUFMbDI2aFBidDIrUFRUei9GdEduVE5ONmpxaDQwQUJnelpneW1UNThPYTJ0ckxGNjhXTnBmUHRTeG5Gd3VsK1lsbDZzNEJ5MDZPaHJlM3Q1UGVDZUlpQm8rRm1oRVJFUU4xTDE3OXpCanhnd1VGQlFnSlNVRjBkSFJXTFpzR2Y3ODgwL3MyYk1IKy9idHc3WnQyeUNLSWt4TVRHQmxaWVhPblRzakl5TURRNGNPeGNpUkl4RVJFU0dkTHlvcUN1N3U3dmpsbDEvdzl0dHYxL2lNc21QSGppRXZMdy9EaHcrSHBhVWwxR3AxamZPajI3WnRxekZQam5QUWlJaXF4cWRERWhFUk5WQnhjWEZvMmJJbGZ2enhSNXcvZng1dnYvMDJWcTllRFZFVXNYTGxTa3llUEJrQWtKK2ZEMnRyYXdpQ2dNT0hENk4vLy82WU0yY09GaXhZZ0t5c0xBQkFSa1lHd3NMQzhONTc3MkhJa0NGWXZudzVBQ0EzTnhmcjFxMURZV0VoWG5qaEJiaTd1Nk93c0JDclZxM0M1Y3VYY2ZYcVZWeTdkZzIzYjk5R1JrYUcxdTRGRVZGandhK3RpSWlJR3FqaHc0ZmorZWVmeDJlZmZZYlBQLzhjbXpkdmhwK2ZIejcrK0dNNE96dGp3SUFCQU1xS0wwZEhSd0NBcjY4dmZ2LzlkN2k1dWVIWXNXTm8wcVFKMHRQVEVSQVFBSmxNaGpsejVzREF3QUFCQVFFb0tTbkIyMisvalN0WHJpQThQQnhkdW5SQmh3NGQ0T0RnZ0wxNzkrTFNwVXNZT0hBZ2xpeFpncXlzTEFRRUJDQTZPaHIyOXZiYXZDMUVSQTBhQ3pRaUlxSUc2dEtsUytqWHJ4L2F0MitQUC83NEF4NGVIcGc2ZFNwT25UcUZQWTZXSzU0QUFDQUFTVVJCVkh2Mm9LU2tCQUR3N2JmZlN2TzdiR3hzTUgvK2ZFUkdSc0xNekF5aG9hSG8xcTBiaGc0ZGlnMGJOc0RRMEJBQXNHZlBIZ1FHQnVLTk45N0FrU05IS3IzM3Q5OStpMW16WmlFNE9CZ1RKMDRFVVBZY05EOC9QeHcrZkJpZW5wNGE3YXRhWmJMaUhEUXZMeThjUFhxMER1NEtFVkhWTm03Y2lNREF3UDdhem9NYUdabE1Kc3BrTXJHaGFHajVFaEUxTkdmUG5oVkZVUlFWQ29YWXRtMWJjZno0OFdKZVhwNDRjdVJJMGREUVVEUXlNaExidDI4dm5qNTlXaU5PclZaTHI2OWR1MWJ0K1hOeWNpcnQ2OXk1c3hnY0hDenUyTEZEWTc5U3FSUlhyMTZ0Y1c1RFE4UEh1aTRpVVJURkw3LzhVcngzNzE2ZG4zZmh3b1ZWN2c4T0R0YjQvZFVHVTFQVE9qbVBVcWtVQnc4ZUxCWVdGb3B6NXN3UlMwcEtOSTdyOGoyb1Q5citMRjhiZ3JZVG9FY2prOGxFQUEzbU9XamxLM1kxbEh5SmlCcXluSndjRGkra1JtWGV2SGtvTGk3RzJyVnJLeDI3ZnYwNk9uZnVyTEV2UHo4ZmdpREExdFpXWTM5dWJpNHFmalkzTWpLQ1NxVUNBSncrZlJyUjBkRUlDZ3FDSUFoUUtwVmFYYnpHek13TXhjWEZpSStQbDRZcFAwZ1FCT1RsNVQzMFhQYjI5c2pKeWNIOCtmUFJ1M2R2akJ3NVVqcW15L2VnUGdubHp3TFJZWTN6empkdS81WEpaUDIwblFRUkVla2VGbWZVa0JrYUdxSjkrL1lBQUpWS0JVTkRRK201ZXVYUDRBT0FpeGN2UXExV28yWExsc2pQendkUVZwaTV1N3NEQUN3dExTR1h5d0VBQXdjT3hPSERoMkZtWnFieFhxSW9ZcytlUFJnMWFoU2lvcUtnVkNyci9mb2VsYSt2THo3Ly9IT2NPSEVDMzM3N3JiVC8zTGx6R0RKa2lMVHQ0ZUdCNHVMaUtzK1JtNXNyUFgvd20yKytRYXRXcmFSNzJSRHVnYjVpZ2RiQUpDWW05azlJU0dnUTNiTkVSRVJFdFZYK3JEMVJGREZ4NGtTMGF0VUtDeGN1ck5UT3pzNU9ldjNKSjU5ZzNMaHhLQ2dvUUxObXpTcTEvZU9QUHpTMlkyTmpFUk1UQTBFUUVCb2FDazlQVCt6Y3VST1ptWm5Zc21VTEFNMjVrU0VoSVpneVpVb2RYV0hOUm84ZWphTkhqMEtoVUVoek5pTWlJalNLTXdBNGRlb1V1blhySm0xblptWldXNkMxYU5FQ1o4K2VoWTJOamJSUGwrOUJmUXNNREVTM2J0Mk9uRHAxcXVxdVNSM0JBbzJJaUlpSXRDNDhQQndLaFFKdnZmVVd2dnZ1TzNoN2UyUFhybDNTOGJTME5EUnYzaHpyMTYrWDlqazRPR0RSb2tVWU1tUklwUWVkaTZKWTZWbCs4Zkh4VXE5Y1dGZ1lJaUlpWUdscGlmUG56d1BRN3ZQNWR1ellnVU9IRHNIZjMxOTZabUIyZGpiT25qMkxrcElTbUppWUFBQU9IejZNZnYwMEIxTzk5ZFpiT0hUb2tNYSthOWV1d2NYRkJmZnUzVU5CUVFIV3JWdUgwTkJRbmI0SDlTMGhJUUdDSVBUWGRoNFB3K2VnRVJFUkVaSFdkZTNhRmM4OTl4eHljM014WnN3WStQdjc0K3pac3poMzdodysrdWdqV0ZsWllmMzY5Umd6Wm93VUV4Z1lpSmlZR0h6enpUZm8xYXVYeHZtS2lvbzBldHVBc3Q0am1Vd0dBQmcwYUJCU1UxTXhlL2JzK3IrNFd0cTdkeThFUWNBTEw3eUE0OGVQdzhIQkFhMWJ0OGJ4NDhjQkFDVWxKZmpwcDUvdzBrc3ZhY1J0MnJRSjE2NWR3NEFCQTVDY25JeVVsQlNZbXBxaVdiTm1TRTFObGM0TDZQNDlJUGFnTlRqZHVuWHJkZWJNR1hUcDBrWGJxUkFSRVJIVm1UVnIxbURxMUttWU9uVXFWQ29WNXMyYmg1NDllMG9QV1Q5MjdKakcwRHNBTURFeHdieDU4ekJqeGd4czJMQkI0MWhLU29xMFdGazVmMzkvK1ByNlN0dmg0ZUhTSEMxdHUzLy9QcTVmdnc0VEV4Tjg5TkZIR0RWcUZIYnYzbzNYWDM4ZG16ZHZ4dlBQUDQ4ZE8zYWdjK2ZPYU4yNnRVYnNtMisraWVqb2FNamxjaHc1Y2dTQ0lPRDI3ZHRvMWFvVmJ0eTRnUzFidG1EYnRtMEFkUHNlVUJrV2FBMk1JQWduSmsrZXpGVVJpWWlJcU5Fb0tpckM3Tm16a1pTVWhMQ3dNUHoxMTErSWo0OUh6NTQ5WVdCZ2dKaVlHUHo3My85R2h3NGQ0T2JtaHU3ZHU2Tjc5KzRBL2pkZjZzRkZMbUpqWTNIMjdGbU5mZVBHamRQWWxzdmxsWXE0aWtWZ2RIUjBwYUdUOWVXTEw3N0FLNis4Z3BpWUdQVHQyeGY3OXUxRGl4WXQ0TzN0alRadDJpQStQaDZMRmkzQ045OThJOFdVRDMzY3RtMGJldlhxaGUrKyt3NkZoWVdZUEhreUFLQkRodzVZdDI0ZHJLeXMwSzVkT3dDNmZRK29EQXMwSWlJaUl0S3FsU3RYWXZmdTNXamJ0aTI2ZGV1R2Q5OTlGNzE2OVpMbVhSVVVGT0Q0OGVOSVRFekV5Wk1uTlphZlg3SmtDWXlNakJBU0VvTGR1M2VqUjQ4ZUtDMHR4VmRmZllYMDlIUUF3S1JKazZwODM3WnQyMHJ6dlFEdHpyKzZkdTBhL3ZXdmYrRzk5OTREQUkwaG14OTk5Qkg2OWV1SDExOS9IYzgvLzd5MC84NmRPM0J5Y3NMRml4ZHg0OFlOcEtXbFljbVNKZEk1ZXZUb2dmSGp4K1BYWDM5RmRuWTJIQndjS3Iydkx0MERLc003VDBSRVJFUmF0V0RCQWl4WXNBQ0E1bkw3RDBwS1N0SllzVEFpSWdMbnpwMURkSFEwL1AzOWNlN2NPUncrZkJpelpzMUNwMDZkY09IQ0JRREFoZzBiRUJBUWdIMzc5dWxzNGJGeDQwYVltcHBXMmw5WVdJalRwMC9Ed01BQWx5NWRRbXBxcXZSSWdkT25UNk5qeDQ1bzM3NDk5dTdkaTRDQUFJaWlpSTBiTndJQTl1elpBd3NMQ3d3WU1BQXpac3pBMEtGREs4MWZJOTNEUlVLSWlJaUlTR2VVTDdkZjFVOUZaODZjd2F4WnMvRFZWMTlod0lBQldMVnFGWktTa2hBUUVJQXpaODVnNWNxVk1EQXdRRTVPRG03ZXZJa1RKMDdvYkhFR29Ncmk3TUNCQStqY3VUTXlNaktRbkp5TXpwMDdvMlBIamxpeFlnVUtDZ3J3d3c4L1lQRGd3U2dvS01DbVRadlFwazBiekowN0YxOS8vVFZXcjE2TmRldldvV2ZQbmpoMDZCQ3VYcjJLbGkxYmF1SEs2RkhwN204cEVSRVJFZW1kdkx3OGpRZFRWOGZSMFJFclY2N0VHMis4QVFDUXlXUVlQSGd3M243N2JZU0doc0xVMUJRdnZmU1MxTnMwYytiTVN1Y29mOTVZUlJYblgzbDVlZUhvMGFPUGR5RlBJQ2NuQjhPR0RjUEZpeGNSR2hxS0dUTm1RQkFFaEllSFk4aVFJWmd6Wnc0U0VoSnc4T0JCZlA3NTUzajMzWGRoYW1xS3c0Y1B3OExDQW9zWEw4YjY5ZXR4OU9oUjNMbHpCMlBIam9WQ29haHlMcG11M2dOOUptZzdBWG8wTXBsTUJOQmdGZ2twbjNUYVVQSWxJaUlpN2JLenM0TmNMcS95bUptWldiVVBaUWFBbXpkdm9ubno1Zzk5RHlNakk2aFVxc2ZPc1Q0dFc3WU03Ny8vUG43NjZTZjA2dFdyeW5sanhjWEZFRVVSWjg2Y1FjK2VQYUZTcVRSNkI3T3lzbUJvYUNnOVptRHo1czF3YzNPRHY3Ky8xRWFYNzBGOUtmOWNtcGlZcU5NMWtFNG45N1IwNk5BaDZXRnRGQXJGbGFTa3BHRlBJNSthc0VBaklpS2l4cXlnb0FDV2xwYVBmSXpvWWZidjM0K0ZDeGRPUEgzNjlGWnQ1MUlURG5FRVlHcHEydXBoYlVSUnJQN3JHaUlpSWlLcUV6VVZZQ3pPNkVtOCtPS0xHREZpaEU0WFp3QUxOQURBMWF0WG55dC9MUWlDVGRPbVRVTUJxTlBTMGo0V1JURWZBTlJxZFlIV0VpUWlJaUlpSXIzQVZSd0I1T1hsSGMvTHl6c3VpcUpCczJiTjFsdFlXSFN6c0xEbzNxeFpzL1VBaEx5OHZPT0ZoWVdudEozblAwNVd0L1FzRVJFUkVSRTFiQ3pReXBoNmVIaUV0V25UNW9pSmlVbnp3c0xDazVtWm1WdE5URXllYWQyNjlWRVBENDh3QUpYWFB0V0N4TVJFMzhqSVNHMm5RVVJFUkVUVW9BUUhCME1tazIzUmRoNFB3eUdPQU5xM2J4OXZibTdlQ1FEdTNyMzdSVXBLU2hDQWtvS0Nnc09lbnA0Ym5KMmQvMjF1YnQ3MTZ0V3JnN1djS2hFUkVSRVJQWVlEQnc0QXdFUUFrN1NiU2MxWW9BRXdOemZ2cEZLcHNtL2R1alZKTHBkSGxlL1B5c3JhbHBlWGQ3SlZxMWE3akkyTjNiU1pZMFVuVDU1RWFHam9ROXY1K1BqZzQ0OC8xbXBjdVpxZVdxOExlVEtPY1l4akhPTVl4empHTVU1LzRuUVpsOWtIMEtaTm0rTzNiOThlWFZSVWRMdWFKdWJPenM0ejd0NjkrL2xUVGF3YVU2ZE9uWnFRa0JEK3NIWVdGaFpIWW1KaUFzdTNBd01EQnpDT2NZeGpIT01ZeHpqR01ZNXgraG9uaW1McXFWT25LaitkVzRld0J3M0F6WnMzSnprNk9zNndzN05UeXVYeXI0cUtpbElmYUZLa0s4VVpBQ1FtSm40SDRNakQydDI3ZDY5UUVJUzA4bTBmSDU4MExjU1Yvd2ZTV3NmelpCempHTWM0eGpHT2NZeGpYQ09QTXpBd3VQZXdjMm9iZTlBQTQ0NGRPMTR6TVRIeEJNb2VTSDMrL0hudmxpMWJSZ3FDWUg3dDJyWHF4K2JSUTVVL1dGdlhuOWhPUkVSRVJLUUw5SDRWUjFOVDB4WW1KaWFlY3JsOFgycHE2bnVtcHFhdHJhMnQvWEp5Y242eXNiRUpBTUFuSWhJUkVSRVIwVk9oOXdXYVFxRklWYXZWZVRrNU9ic3pNakpXRnhZV25qVTJObTZuVkNwdkM0SmdhR0ppMGx6Yk9SSVJFUkVSa1g3Z0hEU2dNRHM3ZTFQVHBrMFhpcUpZWEZwYW1tOXRiVDNBME5Cd0dBQVlHaHJtYWp0QklpSWlJaUxTRHl6UUFEUnAwdVE5QUdqWnN1VWVBTEN5c25vV0FBb0tDdjVieFlJaFJFUkVSRVJFOVlJRkdvRGMzTndmSzI2TG9xZ3NLaW82YytmT25UWGF5b21JaUlpSWlQUVBDelFBWEttUmlJaUlpSWgwQVF1ME1uWTFISk0vdFN5SWlJaUlpRWl2c1VBRElKUEpjcW83bHBpWWFBeEE5UlRUSVNJaUlpSWlQY1VDRFlBb2l1cUsyNElnR0ZiWUwyb2xLU0lpSWlJaTBqc3MwQUNjT25YcXdmdmczS1pObS8vY3YzLy9JQUIxVlRGRVJFUkVSRVIxVGU4ZlZGMk51N201dVQrNnVia3RBV0N2N1dTSWlJaUlpRWcvc0FjTmdJdUx5NXlLMndZR0JvNU5talFKRkFUQnlNVEV4S1drcEtUYU9XcEVSRVJFUkVSMWhRVWFBSGQzOTFWVjdTOHVMcjVVVWxKeTlXbm5RMFJFUkVSRStva0ZHb0Nzckt4dkttNkxvcWdxS1NtNWxwNmV2Z1djZzBaRVJFUkVSRThKQ3pRQU4yL2VmRXZiT1JBUkVSRVJFYkZBK3g4YmUzdjdGMDFOVGQwVkNrVnFUazVPRklBOGJTZEZSRVJFUkVUNlE5QjJBcnJBMHRLeWE2dFdyWDR4TWpKeUx0K25WQ3JUcjErLy9rSkJRY0hmMnN5dEtqS1pyRmJQWmt0TVROVDQvNWR4akdNYzR4akhPTVl4am5HTTArYzRVUlRqVHAwNjVWZWJjMnNMbDlrSDRPbnBHV0ZrWk9TY241OS9MQ3NyYTB0aFlXRzhzYkd4cTZlblo0UzJjM3NTNGdNWXh6akdNWTV4akdNYzR4akhPSDJPRXdTaFIyM1ByUzE2MzRObVlXSFJ0RjI3ZHFtWm1abWJidDI2TmJWOGY3Tm16YjUyY25KNkt6RXhzU21BTzFwTXNaSkgrYVhWTmg4Zkh3QkFRa0tDbGpNaElpSWlJbjFXL3JuMHdWNDNYYVAzUFdocXRkb0tBQlFLeGZtSys0dUxpeE1Cd01URVJLY2VWTjIxYTlmWjI3ZHYxM1lhUkVSRVJFUU5Ta0pDZ3M0WFp3QUxOQ2dVaXB1bHBhVkZqbzZPYjF0WVdQZ0NzTFcwdE96aTRPRHd0bGkyM1A0dGJlZFlrWUdCd2VvVksxWm9PdzBpSWlJaUlxb0hYTVVSVUdSbVpxNTFkbllPYXRldVhWekZBNW1abVJzQjVHc3BMeUlpSWlJaTBqTXMwQUNrcEtSOHFGYXI4NXljbk40eE5qWjJWNmxVV1ZsWldSR3BxYWtmYWpzM0lpSWlJaUxTSHl6UXlxanYzTGtUZXVmT25WQUFoZ0RVMms2SWlJaUlpSWpxam8rUEQyUXltYWpyODlCWW9GVmdhbXJheHRYVk5jak16TXo3L3YzN1A5KzVjMmM5Z0d4dDU5V1FjZlZHSWlJaUlxTGEwK3NDemRIUmNZS3BxV243aXZ2TXpNemFXMXBhOXJLMHRPemw3T3k4SUM4dmIxOU9Uczcybkp5Y2FBQUtMYVZLUkVSRVJFUjZRSzhMTkRzN3U5ZHNiVzJIVjNmYzBORFF6TTdPN2cwN083czNtamR2WG5EMzd0M1AwOUxTRmozRkZJbUlpSWlJU0kvb2RZRjI3ZHExTVFCTWFtcGphbXBxNit6c1BOUGEydm9GdFZwZC9KUlNJeUlpSWlJaVBhVFhCVnFUSmswbVdGaFlkS200Nzk2OWUrc2NIUjJuWkdWbGJYVjBkSnlRbVpuNWJaTW1UZWJjdUhGamRFNU96azV0NVVwRVJFUkVSSTJmWGhkb05qWTJReDRjNGlpWHl3ODFhZEprUm41K2ZteVRKazFteU9YeVF4VU9pMDg1eGFxc0hqMTY5Qnh0SjBGRVJFUkVSSFhQUU5zSmFGTnFhdXE3QUpDUmtiRWtKU1ZsZWkxQ2JPbzVwWWRLVEV4ODc5Ly8vbmU5blYraDREb29SRVJFUkVUYW90Y0ZXbkZ4OFQwQVVDcVZPUXFGNGw1TmJUMDhQRlk4ODh3ejY1OU9adHJ6NFljZjR1TEZpM1YrWGxFVW9WS3BVRmhZaU96c2JLU2xwZUhLbFN0SVNFakFrU05Ic0h2M2J1emR1N2ZPMzVlSWlQNUhxVlFpSnljSDE2OWZSMXhjSEg3NjZTZUVoNGRqeVpJbFVwdmMzRndzV3JTb3l2alpzMmRYZSs3ZzRPQXE5eTlhdEFpbHBhVlBsRGNSa1Q3UjZ5R09qOExZMkxpcGdZR0J2YmJ6cUVzTEZpekF6WnMzTmZabFoyZGo3dHk1Y0hSMDFOZ2ZHUmtKQU9qVHB3K2FObTJxY1N3NU9SbXVycTR3TXpQVDJMOTQ4V0swYnQwYXZyNitjSFoyaHBHUkVZeU5qV0ZpWWdJek16T1ltWm5CM053Y2xwYVdzTGEyaHAyZEhVcExTMkZnVVBhOXdaQWhROUM4ZWZNcWMxZXBWRkNyMWRpNmRlc1QzUU1pb3NiT3djRUJBR0JzYkF4alkyTllXbHJDMHRJU2RuWjJjSFIwaEtPakl4d2NIQ0NYeTJGblo0ZjQrSGlOZnh2ZWVPTU5KQ1VsQVFET256K1BQLzc0UXpwMjh1Uko2ZlhpeFlzUkVoSUNBRGg5K2pTaW82TVJGQlNFa0pBUWZQVFJSOUxmZGlJaXFoa0x0RnBLUzB0YmxKNmUvcW0yOCtqYXRldnM3ZHUzWTh5WU1VOThyc1dMRndNQU5tellnTU9IRDJQTm1qVlM4WFhzMkRHRWg0Y2pJaUlDUmthYXZ5YTdkdTNDZSsrOWgrenNiSWlpQ0xWYURWdGJXNDEvZkNzV1RxV2xwWWlLaW9LaG9hSEd2aGt6Wm1ERmloVlBmQjFFUkZTOSsvZnZRNlZTMWJwOWRIUTBEaHc0QUM4dkw3ejAwa3M0ZCs0Y3pwMDdCd0RvMkxHalZKUjE3TmhSSTA0VVJlelpzd2VqUm8xQ1ZGUVVsRXBsM1YwRUVWRWRTRWhJZ0NBSWdyYnplQmk5THRDYU5tMGFCQUJPVGs2VFMwdExDMnRxcTFBb0xnUFEraGdOQXdPRDFTdFdySGppQXUzbzBhUFl0R21UdEoyVmxZWFpzMmZEMU5RVUFKQ1NrZ0piVzF0TW5EaFJhbFBlaXdZQWx5NWR3c0dEQjZzOHQ3Ky9mNlY5TzNic3dIZmZmYWV4Nys3ZHU1WGFWbmRPSWlLcWY2V2xwZmpsbDErUWtwS0NIVHQySUMwdERRRFF2WHQzQU1DMWE5YzBYZ05BYkd3c1ltSmlJQWdDUWtORDRlbnBpWjA3ZHlJek14TmJ0bXdCQUxSbzBVSjZqNUNRRUV5Wk11VXBYaFVSVWNPaTF3V2F1Ym01REFETXpNemFhenVYcDYxLy8vN28zNy8vRTUxandvUUpWZTdQeWNtcHRHLzA2TkVZTjI2Y3RLMVdxOUdqUjQ4cUM3SzVjK2RDTHBjak16TVQ3dTd1VmI1SFFVRUJrcEtTTUhueVpMenl5aXNJQ0FoNHpLc2dJbXJjMUdvMTdPenNhbXd6YXRRb2ZQUE5OOWkxYXhmOC9Qenc5ZGRmSXlZbUJ2UG56MGVmUG4zUXQyOWZBSm85YU1lT0hRTUF4TWZIby93TDZiQ3dNRVJFUk1EUzBoTG56NThIQUFpQ2dPVGs1RXFqTVlpSXFHcDYvZGZ5MnJWckx3TXdmR0IzU1dKaW9qbUFrcHljbk84QldPWG41LzlSVWxKUzR5SWlEVlcvZnYzZzZlbFo3ZkhMbHk4alBqNWUybjdjWHVGSGlWdTVjdVZqdlFjUkVWVm1aR1FFdVZ5Tzl1M2JZOHVXTGVqWnM2Zkc4Zjc5KzZOVHAwNEFnTmF0VzhQYjJ4c2pSb3pBN3QyN2NmandZWTBoNnhrWkdaV0dObmJwMGtYcUVSczBhQkRXcmwxYjQySWlSRVJVTTcwdTBBQW9uWjJkWndNb3ZIdjM3allBZWYvc0w2N3d2OFZYcmx6cG81WHNucEtLYzhOcWE4YU1HVkNyMVJnNWNpU0FzbUdOUC8zMEV5NWN1SUNVbEJTcFhmbktYUVlHQnZEMTlZV1RrNU4wek5uWldScmllUGZ1WFNRa0pHaThSNjlldmFRUERRRHc5OTkvYTJ5bnBhWGh3SUVEajV3N0VaRytLQ2dvZ0ltSkNRRGdyYmZld3ZMbHkvSEREejlJeDJOaVluRGh3Z1hzMzc4ZkFPRGo0eU1kOC9YMWhhK3ZMK2JObTFmamUwUkdSc0xYMTFmYURnOFAxL2hiVDBTa0szeDhmQ0NUeWNURXhFU2Rub2VtN3dXYWdaT1QweFF6TTdOMlRaczIvZnptelp0dldWcGE5cWlxb1VxbFNrMVBUdzk3MmdrK0RUV3RoTml2WDc5Syt6SXlNaEFWRlFWcmEyc01HREFBUUZraGR2djJiY3lhTlF2UFBQTU03TzN0NGVmbmgrTGlZbzNWSFNzT2FZeU1qSlNHUFZiOFVFQkVSSFZETHBmRDNyNXNBZUpwMDZaaHpabzFPSERnQUFJQ0FwQ2ZuNC9Bd0VBc1c3WU0xdGJXMVo2amE5ZXVVS3ZWbGI3TXUzejVNdTdjdWFNeGZMMzhQUi84bTE1eERscDBkRFM4dmIyZjhNcUlpQm92ZlMvUVNpOWN1TkRKd2NIaFpRY0hoOGtxbGVxMnM3UHpkMVUxTEN3c1BOTllDN1FKRXlhZ3FLZ0k1dWJtbGY0UkxpejgzOW9wK2ZuNXNMUzB4SVlORy9EaWl5L0MzOThmYjc3NUpnUkJ3S1JKazlDOGVYUDgvUFBQaUlxS1FtaG9LTmF2WHc5QkVLUWxuaXNxTFMzRkYxOThVZWtmOW9xY25aMFJIaDR1YlFjRUJGVGFKaUtpNmwyOGVCR3RXclVDQUZoWVdPRGJiNy9GNjYrL2poOS8vQkVoSVNHUXlXU1lQSG55UTg4VEV4TURPenM3akJrekJ0dTJiWU9ob1NHNmR1MWFaZHUyYmR0cWpLVGdIRFFpb2tlajczOHRMWnMxYTdicW4wVkNCRk5UVTI4QXVISGp4cGptelp0dlNrbEptZTNrNURRdEx5L3ZpTFcxOVNBdDUxcm41cytmaitIRGh5TW9LQWg5K3ZUQjhlUEhzWHIxYXJpNnV1S05OOTdBMXExYjBhSkZDN3p6emp0WXNXSUZidCsrRFJjWEY0d2RPeFlPRGc3NCtlZWZzV1BIRG16YXRFbGF3dG5NekF3R0JnYjQ5dHR2WVc5dmp4TW5Uc0REdzZQU2UyZG1aajUwMG5wMmRqWUNBd09sN2F5c0xJM3R4eG1hU1VTa1QySmlZdENqeC84R2h2VHIxdy96NTg5SDc5NjkwYkZqUi96NDQ0L1Z4dDY1Y3dlSmlZblN0a3Fsd3JGangvaTNsNGlvbnVuMVV5TWRIQnplY0hKeW1tcGxaZldzcGFWbFR5TWpJMXNBVUt2Vk9RQkVwVklwQjZBVVJURmZ1NW5XdmZUMGRDUW5KMnZNTFZBcWxaZzFheGE2ZGVzR3VWd3VmY1BxN3U2T21UTm5JalkyRnQ3ZTN0aStmVHZrY2puV3JsMExBSGpsbFZmdzIyKy80ZXJWcTFpNmRDbHljbkx3NmFkbGo0eExTRWhBaHc0ZEFBQXpaODZVM212Nzl1MVFLQlNZTm0wYVRwNDhpWGZmZlZjNlZqN3NwbjM3bWhmWGRIRngwU2pZaUlqb2YxUXFGYlp0MjRhWFgzNFpRTm5RdzVDUUVDeGF0QWlCZ1lFb0tDakEwS0ZEOGROUFAyazhzMHlwVkNJdkx3OERCdzZFV3EzRzJMRmpZV0ppZ3VEZ1lCUVZGZUhOTjkvRTlldlhNWGJzV09uUkxFUkVWSGYwdWtBek5UVjFGVVZSa1ppWWFIZnExQ2xMaFVKeHE0YTJiVDA5UGRjOXpmenFVMEZCQWViTW1TT3RyamhvMENDOCtPS0xlUG5sbHhFVUZJVFhYMzlkR243NHdRY2Y0Ri8vK2hmMjdkdUhmdjM2NGNhTkcyalZxaFVzTEN4dy9mcDFPRGc0WVBQbXpmajk5OThoQ0FJbVRKaUFXN2R1NGVMRml6aDQ4S0EwVDgzZjN4OVJVVkdZTkdrU3pwMDdoNmlvS1B6Zi8vMGZsaTlmamovKytFUDZwbmJXckZsUXFWU1ZmZ0JVdWYvNzc3L1h3aDBrSXRKdFgzNzVKVnhjWEdCa1pJUTMzM3dUN3U3dU9INzhPSDcvL1hkODlkVlhPSGZ1SElZT0hZckF3RUE0T3p0TEt6SEd4Y1ZCcVZSaTNicDE2TkdqQnh3ZEhkRzNiMThrSnlmajl1M2JHREJnZ1BSdmdWd3VyL1MrSGg0ZUdqOUEyUnkwOHUwbmZjUUxFVkZqcCs5REhJWFMwdEppVTFOVDUyZWVlV2FubVpsWnUrb2FHaG9hbXBtYm0zZXE3dmhUdEhyMDZORnpudlFrclZxMWt1WWxBTUNpUll1cWJXdGtaSVJtelpxaFZhdFc2Tm16cC9Sc3N1blRwK1Bqano5R1VWRVJEQXdNNE9IaGdROCsrQUFtSmliWXRXc1hrcE9UNGVYbGhlYk5tMlBFaUJFb0tpcUNyNjh2cGt5WmdtZWZmUmFDSUtCLy8vN28yN2N2OXV6Wmc0OC8vaGlSa1pIWXZIbnprMTRlRVpIZUd6NThPQVlOR2dRckt5czBiZG9Vc2JHeEdpdmhtcHViSXlnb0NIUG56c1d2di80cURUdnYzYnMzNHVMaTBLNWRPNnhZc1FLblRwM0M2dFdyMGFkUDJZTEdreWRQeHFoUm8vRFJSeC9oMHFWTGNITnowM2pmaXZQUGlJam8wZW4wRXBQMXpjM043U01YRjVjUEwxeTRJUFAyOW82WHkrVS9PRGc0akU5S1N2SnYyYkxsOXpkdTNKam81dWIyNy92Mzd4K3l0N2NmbTVhV05qY25KMmUvdHZNV1JWSFUwdnMrOG5QUVNrdExZV0JnZ1B6OGZGaFpXZFdxTFJFUkVSRlJYU3RmWVZiWGw5blg2MC9ES3BVcXg4REF3TnpWMVhYdTlldlhYNzEzNzk2cTZ0cXExZW9DWFNqT3RPbHhIbEpkWG5BOXJEaXIySmFJaUlpSVNGL3A5U2ZpZS9mdWZhOVFLSzQ0T1RsTlVhdlZkMFJSRkFCQUVBUkxBREF5TXJJQVlBakFyS2J6RUJFUkVSRVIxUVdkN3Q1N1NveGNYVjBYMk52Ymo4ck56ZjNCMWRVMXVLcEdoWVdGWnk1ZHVsVDFRMStlb3E1ZHU4NmVOMi9lNmpGanhtZzdGU0lpSWlLaUJrVjRuQ0ZoVDVuT0oxamYzTjNkbDdpNHVIeWdWcXZsR1JrWlMweE5UZHRXMVU2aFVOeEtUMC8vNUdubjl5Q1pUQ1lDWmN2WEV4RVJFUkZSN1RXRUFrM2ZWM0ZFWm1ibUZnTURBNXZidDIrSEFMaW43WHlJaUlpSWlFaC82ZlVjTkFCUUtCUlhiOSsrUFJPYXhablJQME1kSGJTVVZxUGg0K01qclpoRFJFUkVSRVExMC9jQ3pkRGUzdjROVDAvUFZhaHdMOXpkM1pjMWJkcDBVZnYyN1ErYm01dTdhekUvSWlJaUlpS3FBejQrUHRKMElWMm0xd1dhcWFscHkyZWVlV1pIa3laTjVyUnMyWEkzQUNzQVNFMU4vVFEvUHovVzNOeThxNWVYMTBscmErc0FMYWRLUkVSRVJFUjZRSzhMTklWQ2NiMzh0WjJkM1NzZE9uUTRaVzV1M2d0QTdwVXJWd1prWldWdE1UWTJkbTNkdXZWK0x5K3YvYWFtcHEyMW1DNFJFUkVSRVRWeWVsMmdBVkNYbHBZV0tKWEsxSDlXY1BScTM3Nzk4WCtHUEJyZHZIbHo4dlhyMTBlV2xKVGNzckd4Q2ZqbnVXaEVSRVJFUkVUMVF0OExOS2pWNmp4QkVJeFRVMU1YM0xoeFk0UktwY3BwMHFUSm5FNmRPbDIydExRY0tKZkxvODZkTzlmNit2WHJyeFFVRkp6UmRyNUVSRVJFUk5SNDZmMHkrNldscFhsR1JrYk9BSkNUazdNL0p5ZW5VNnRXcmI2MnRiVWRMb3BpN2ovTlN1UnkrVjR0cGxtamRldlc0ZUxGaXc5dE4zMzZkSGg3ZXovVnVJYVNKK01ZeHpqR01ZNXhqR01jNC9RM1RwZm9mWUdtVnF2dm01aVl0QUFBR3h1YjRTWW1KdTdYcmwwTHNMVzFmYUd3c1BEa1A4MEVPenU3RitWeWVaVDJNcFZrT2pvNkhnQ3dzM3hIVkZUVXA1bVptZDBmRnVqaDRmR1J0N2UzOUlUcnB4RUhJUFNmVFg5ZHpwTnhqR01jNHhqSE9NWXhqbkY2RVNkLzJEbTBUZWVmcEYzZldyZHVmY1RhMnJyLzNidDMxemc3TzcrclZxdHp6NXc1NHc2Z0VBQ3NyYTJmOWZEd1dHOXVidDc1NnRXckwrYmw1UjNRWnI0ZE8zYjBORFUxTFVwSVNNZ3MzeWVUeVh3QU5IbFlyQ0FJSjU5Mm5DaUs5d0FnTVRGUjBPVThHY2M0eGpHT2NZeGpIT01ZMS9qakJFRzRtcENRY08xaDU5RW12Uy9Rdkx5ODl0dlkyQVFBZ0ZLcHZKT2NuUHhhWGw3ZUh3Q00zTjNkbDdtNHVNd0ZJT1RuNXg5TFRVMmR4WGxvajZiOFdST0ppWWw2Lzd0R1JFUkVSUFF3ZWozRXNVbVRKck9zcmEzOUFhQ2dvT0MvbHk5ZkhnM2dEZ0FyTHkrdkgyMXNiSjR2TFMwdFNrbEptWnVabWZtVmRyTWxJaUlpSXFMR1RxOEx0TnpjM01OTm16WXR5TWpJV0pLZW5oNEdvQlFBbWpScE1zSEd4dVo1bFVwMU55a3BLYUN3c0RCZXk2a1NFUkVSRVJIcEJidXFkcnE1dVgxa2FXblo1V2tuMDlqSVpES3hmSmdqRVJFUkVSSFZUTytmZytiZzRQQnl4VzBySzZ2K2JkcTBPWjZYbDNlOHdud3pjNVFWY3B4SDFMZmYvUUFBSUFCSlJFRlVSVVJFUkVSRTlVYXZDelJYVjllZ0ZpMWFiSFowZEh5emZKK2hvYUdUbFpYVnM0YUdoazdsK3p3OFBKYktaTEljQUM1YVNaU0lpSWlJaVBTQ1hoZG9KU1VsOXdDZ1diTm1tMTFjWE40SDRLamxsSWlJaUlpSVNJL3AvWkE5ZDNmM3oxMWNYUDcxejZaWVdscGFZR0JnWUtWUUtKTFZhblV1QUppWW1MZ2JHUms1SlNZbXVnRkkxMTYyRFErWDJTY2lJaUlpcWoyOVhzVVJBRkpUVS8rZG41Ly9pNk9qNDJSemMzTmZFeE1URHdBd05UVnRvZVhVaUlpSWlJaUk5SnV0cmUyck1wbE10TGUzSHczQURJQ1pwNmZuMm45NmdseTFuRjZEdzFVY2lZaUlpSWhxVCs5NzBLcFRXbHFxQkZBTUFLSW9xcldjRGhFUkVSRVI2UUc5WGlTRWlJaUlpSWhJbCtoMUQ1cWRuZDBydHJhMnd5cnVNekV4YVFFQXpzN083OWpaMlEwRkFFdEx5NTVhU0krSWlJaUlpUFNNWGhkb0ZoWVdQUndkSGFkVWRjemEybnJnMDg2SGlJaUlpSWowbTE0WGFObloyUnZ5OHZJT1ZOeG5aV1hWMzgzTjdkTTdkKzU4bkorZmZ4UUFuSnljWnRuYjI3K21sU1NKaUlpSWlFaHY2SFdCVmx4Y2ZMTzR1UGhteFgwR0JnYXVBRkJZV0hncEx5L3ZPRkMyc3FNMjhpTWlJaUw2Zi9idVBDNnFjdjhEK09mTXNPOElJdXBnTHBpNGRRUGNOYmUwSXNzMVVWTnpJVFVyTmJWcjVZYW1sbWhxWmQycjVzMzFtbWhxcWJuZ2tsdEpDa2h1S1dJc2dvQXNEakNNd0N6bjk0ZS9PWmVSUWJEQW1aSFArL1dhbDNQT2VaNXpubk1jNEh6bmVjNzNJYUxhcFZZSGFLWm90VnFsV3EzK1hhdlZLZzNyN3R5NXM2YWdvT0FRZ0R3ek5vMklpSWlJaUo1d2dya2JZR2J5Um8wYWZhMVdxeS9rNU9UOEFDREwzQTJxaXFyT0t4WVhGMmYwLzh0NnJNZDZyTWQ2ck1kNnJNZDZyRmViNjRtaStNdUZDeGU2VldYZjVsS3IwK3pYclZ0M3NyZTM5NlJHalJxdENRb0t5bXpidHUzdEZpMWEvTmE4ZWZPZm16ZHZmdlRCbDcyOWZUTnp0L2xSaUE5Z1BkWmpQZFpqUGRaalBkWmpQZGFyemZVRVFlaGExWDJiUzIzdlFZT2JtMXMvTnplMzdrNU9UcDNzN2UyYnlXUXlMN2xjYmc4VDErYmF0V3ZCYXJVNnpnek5OUElvSDFwekN3NE9CZ0RFeHNhYXVTVkVSRVJFVkpzWjdrc2Y3SFd6TkxYNkdUUWZINStaOWVyVm0zSHAwaVdGdmIzOTA3YTJ0cmFHYlNxVjZrNmRPblY2eU9YeStxSW9xaHMxYXZRTmFubVBJeEVSRVJHUnRZcU5qWVVnQ0JZZG5BRzFQRUNUeVdRdXRyYTJEUndkSFR2Nisvdi9ZR3RyVzgrd0xTTWpZNG10cmEzQ3ljbnAyYXlzckdVQUlKZkw3Y3pYMnZ1ZWZmYlpyNVl1WFlvUFAvelEzRTBoSWlJaUlxSnFWcXQ3aFBMeThuWUFnSyt2Nzd0Mzd0eFptcEdSTVM4akkyT2VYcTlYbHkwbmltSVJBT2oxZWtkenRMTXNtVXoyenM2ZE84M2REQ0lpSWlJaXFnRzFPa0FyTFMzOUl6OC8vMGRQVDgrUmNybmNJeU1qNDk4WkdSbUw5WHI5UFJzYkcyZTVYTzRvazhsc1JGRzBCUUJiVzF0bmM3ZVppSWlJaUlpZVhMVjZpQ01BWkdSa3ZPM2s1TlRPMTljMzNOZlhOenc3Ty90ckFLaGJ0KzU3aGpMTm1qWGJDUUJ5dWR6ZFhPMGtJaUlpSXFLL0xqZzRHRUZCUWFLbEp3bXAxVDFvQUtCV3ExV0NJRGdXRlJXZExTZ29PSzdUNmZJQTRONjllNWRMU2tyKzFPbDBkNVZLNVE4QUlKUEpQTXpiV2lJaW9zY3JNek1UVjY5ZU5YY3ppSWhxalZvZm9QbjYrazYzc2JHcGs1YVc5bFppWXVMenQyL2ZuZzhBU3FYeXg4TEN3dE1sSlNXcGYvNzU1d1FBc0xXMTlUSnZhNG1JaUNxbTArbnd4UmRmUUtQUlZGaEdvOUZnOGVMRjBHcTF1SFRwMGtQM0Z4OGZqODZkTytQMjdkdVZIdnVycjc2UzNxZW5wK1BBZ1FORzIvZnQyNGNIWjRrSkR3ODN1YThGQ3haQXI5ZFhla3dpb2lkUmJRL1E2dGFyVjIrbVNxV0tidENnd2NxQWdJRDRnSUNBZUxsYy9tQlAyVjBBb28yTlRUMVRPeUVpSXFwcHZyNitKbC9ObWpVREFJaWlpTGZlZWdzblRweUFUUGJ3UCsvejVzMkRTcVhDcEVtVE1IcjBhTnk3ZDY5Y21lM2J0Nk5idDI3SXlzckMyTEZqb1ZBb2pGN3o1czB6S2o5MzdsenBmWDUrUGthUEhvMm9xQ2dBd01tVEp6Rmp4Z3dVRnhjYjFWbXlaSW4wUGo0K0hzdVdMUU1BTEZ5NGtBRWFFZFZhdFRwQTgvWDFmVXN1bDd0bVoyZC9MWlBKYkF5dmtwS1NhMXF0TnF0TVVaMU9wOHMzVzBPSmlLald5OHpNUkU1T0RqSXpNNDNlMzd4NUUvZnUzY09JRVNOdzkrNWRSRVpHUWk2WFY3Z2ZXMXRiYWZ2eDQ4Zmg2T2lJOVBSMGFYdE9UZzVHang2TlJZc1dJVDQrSG1xMUdtbHBhVWhMUzhQMTY5ZlJ2MzkvTkcvZUhHKzk5VmFGeDJqVnFoVysrZVliWkdSa1FLdlZZdnIwNmRpOGVUTWNIWTJUSVl1aWlGMjdkZ0VBOXU3ZGk4TEN3cjl6aVlpSW5naTFPa2xJWm1abWhDQUkrcnQzNys2NGUvZnUxZ2UzMjluWnRaTEw1YTRBY1BQbXpVRXFsZXJFWTI4a0VSSFJROXkrZlJzdnZmUVNYbm5sRlN4ZXZGanFQWE54Y1RGWlhoUkY2UFY2S0JRS2FkMjJiZHZ3OGNjZlk4S0VDUWdNRE1TcnI3Nks2T2hvdlBiYWEvamlpeThRRUJDQVBYdjJZUGJzMlJnNWNpUysrdW9yNlRqKy92NEFnTUxDUXZqNysyUFlzR0hZdEdtVHRPK3hZOGVpWWNPR0dEcDBLQUFnSlNVRjU4K2Z4K25UcHlFSUFoWXZYZ3cvUHo5RVJrWWlKeWNIR3pac0FBQTBidHhZMnNmQ2hRc1JGaFpXZlJlTmlNaUMxZW9BemRYVnRhTmVyeGNCbEQ2NHpkUFQ4MVdaVE9hWm01dTdHUUFZbkJFUmtTVnlkWFhGaWhVcjBMZHZYNGlpaUhmZmZSZnZ2LzgrVkNxVnlmS1ptWmxvMDZZTmNuSnlURzZQajQrSGw5ZjlSNjdmZSs4OXZQRENDNmhmdno0VUNnVU9IRGlBSmsyYUdKVlBURXhFVkZRVVFrTkRrWmlZQ01CNDZLS05qUTNTMHRLTTZwdy9meDZDY0QrSjJ2TGx5N0Z4NDBZNE96dmp5cFVyQUFCQkVKQ2NuQXdibTFwOW0wSkV0VlN0L3Mwbmw4dTk3TzN0bjI3ZHVuVmlhbXJxZTI1dWJqME4yM1E2WGFGY0xuZHQwS0RCVXNPNi9Qejg3VVZGUmZGbWFlei9mREIxNnRRSU03ZUJpSWdzaEt1cksvcjI3UXNBbUQ1OU9tN2V2SWtHRFJwVVdON0R3d1A1K2ZrUVJWRUtrc3J5OHZMQ0gzLzhnUjA3ZHVDLy8vMHZPbmZ1ak9lZmZ4NWZmZlVWTGwyNlZDNUFBNENkTzNjQ0FLNWZ2NDRXTFZwVTJ1Ym82R2lwUjZ4UG56NVl2WG8xcGsyYlZxWHpKU0o2MHRYcVo5QU1aREtaZzV1Ylc4OTY5ZXJOTkx4c2JHdzhaVEtaZzYrdjd3ZUdsNTJkWFJ0enR6VXVMbTdabURGanpOME1JaUo2akY1Ly9YWDQrdnBDcDlOSnlVRWVmUC8yMjIvajFxMWIrT0dISDJCblp3ZmcvakJIRnhjWENJSWd2Vy9jdURGY1hWMlJsWlZWN2poSGpoeEI4K2JORVJvYUNrRVFFQlVWaFM1ZHV1Qzk5OTVEWW1JaTNuNzdiYU5FSVJjdVhFQitmajdPbmowTGpVYUQvdjM3NCtlZmZ6WXFvOVBwcFBlVEprMENBSVNFaEtCOSsvYlNjZGV0VzRmaHc0Yy9ub3RKUkdUaGFuVVAyb015TWpMbU9qczdkNVhKWk02R2RTVWxKVGUxV20xdWNYRnhnam5iUmtSRXRkZTJiZHRRVkZTRXVuWHJJak16RThEOW9ZT1ptWm5Jejg5SFNFZ0lPbmZ1aksrLy9ocUNJRWk5WTRaaGpvSWdJRE16VTNvdXJWMjdkcmh4NHdaOGZYMk5qdE90V3pmczI3Y1BBUUVCK1BYWFh6Rml4QWg0ZTNzak9Ua1pQajQrQUlDU2toS01HVE1HK2ZuNWFOV3FGU0lpSWhBYUdvcVZLMWRpMjdadFdMdDJyZEdRUmxOREhFZU5HbVcwckZRcUVSd2NiTFN1N0ROb1VWRlJhTldxMWQrNGdrUkUxb01CV2hsNnZiNUlGTVZTVVJUdERPdEVVU3pXNi9XRkQyUjFKQ0lpZXF3eU16UGg3ZTFkYnIyam95UG16NStQYnQyNkFRQSsrT0FEdUxtNVljNmNPUlh1Njlsbm44VnZ2LzJHNTU1N3J0eSs3dHk1ZytuVHArUGF0V3VJaUlpQXE2dXJGS0RkdUhFREkwZU9STXVXTGZIRER6OUFyOWZqWC8vNkZ5NWZ2b3lWSzFjaU9EZ1k2OWF0ZStSemE5R2loVkVReDJmUWlLZ214TWJHUWpBMXR0dkMxUG9oamc0T0RrMEVRWEIwZEhSczRlam9HR2hyYTl2UWt1YzdDd3dNbkw5MjdWcHpONE9vU3BZc1dWSmhvb0sveXhvbnVIMndoOERnd1Y2TXNzcG13d09Bdkx3OG93bUJUYkhHYTBPVk8zUG1ERnEzYmwxdXZaMmRIYnAxNndaUkZERno1a3ljUEhrU1U2ZE9mZWkrZXZYcWhmMzc5MHZMaHc0ZHdpKy8vQUlBeU03T3hvQUJBM0R0MmpXRWhvYkN3OE1EcjczMkd0NS8vMzEwNjlZTkV5ZE94S1pObTJCdmJ3OUhSMGRzMjdiTktIQjhjTDYwc2tNY0ZRcUY5THdhRVJHWlp2RVJaRTN5OFBBWTJMUnAwejJtdHQyNWMrY0xRUkJzWEYxZGUybzBta3kxV2gydlZxdmpUYVhqZjV5Q2dvSkU0UDQzQU5iQWNFTnFMZTJsNm5QeDRrVU1HalFJaVltSkpoTVJHQlFYRjhQUjBSSHU3dTVHNi9Qejg0M1c1ZWZuUTZQUlNOK28yOWpZUUt2VkFyaWZkUzRxS2dxelpzMkNJQWhHNVN4QnYzNzlzR2ZQSGp6enpEUFl2WHMzcGt5Wmd0emNYR243bFN0WGpHNjhWNjFhaFY2OWVnRUE2dGF0aSt6c2JHbmJEei84Z0o5Ly9obGZmUEZGaGNlenBtdERWU09LSWpwMjdJaFJvMFpKd1ZmWi8rZXNyQ3lNR3pjT09wME91M2J0Z291TEM1UktKWktTa3BDVWxJUWhRNFpnOU9qUlNFbEp3ZlhyMTNIKy9IbTBidDBhUjQ0Y1FjZU9IZkhHRzIrZ1ZhdFcrUERERDZWamxwYVc0c1NKRTlpMmJSdCsvUEZIakJneEF1SGg0YWhYei9SM21CNGVIbEFxbGVYV2wyMW5WYmZ4czBwRU5jVWFldEJxL1crK3dzTENFNDZPanMrb1ZLcGZ0RnB0cnBPVFUydEJFQnpNM1M0aWF4TWRIWTJYWG5wSldpNHNMSVNUa3hNOFBUMHJyR080bVpQTDVVWTNkbHF0RnJhMnRrYnJIdng5YXBqZ2RzaVFJZGk3ZHk4MEdrMTFuVXExcTErL1BvNGVQUW9BMkw5L1A5cTNiNCtsUzZVRXNmRDE5VVY4L01NVHhLYW5wNk5qeDQ3SXpjMkZ1N3U3TkxtdmdiKy9QMDZjT0FIQXVxNE5WYzNjdVhPUmtwS0NzV1BIbHR1MlpzMGF6SjgvSCtQSGo4ZVNKVXVrU2FqSGp4K1BreWRQb21YTGxuanp6VGZSb2tVTGhJYUdva1dMRnZEejg4T3NXYk13Yk5nd3JGbXpCc2VPSGNQNDhlTlJVRkNBanovK0dIRnhjVGgzN2h3Q0FnSXdiTmd3TEZ1MlRIb0dyU2FVblpQTm9Pd3phR1UvMzBSRVQ3cGFINkNWbEpTa09EZzROQzhwS1VuUWFyVnB0cmEybmpLWnpQVHNua1JVb1U2ZE9ra0IxYWxUcHpCMTZsVDg5dHR2c0xlM3I5YmpSRWRIVzkwRXR5KysrQ0orL3ZsbkFNQytmZnV3ZWZObXpKOC9IM3YzN2dVQTVPYm00dGxubjVYS3g4ZkhJelEwRkV1WExvVWdDRWhKU2NIZ3dZT1JtcHFLd01CQW5EdDN6dVIxdGNaclExWHowa3N2NGZubm40ZWJtNXUwenBBUjBkdmJHOTkvL3oyNmQrOXVWQ2N5TWhLMnRyWVY3blAyN05sUUtwVVlNR0FBV3JSb2dhNWR1OExXMWhZdFdyVEFjODg5aHk1ZHVxQnUzYm8xYzBJUGVEQ0pDQkZSVFFnT0RrWlFVSkFZRnhkbjBiMW9GdDI0bXViaDRUSFF6YzF0b0x1N2U1Kzh2THp0ZXIzK3JpR0xvMXF0dmlBSWdvMmJtOXRMaGl5T0JRVUZoem5FOGRGd2lHUHRrNXljakU2ZE9xRzR1RmpLR1BlZ2xKUVU2VnQrd3hCSHc4UzRCcm01dVVicmNuTnpvZEZvOE85Ly94c2xKU1g0OE1NUGNlalFJZXpldlJzeE1URTRkKzRjQU1zY0dsVlNVZ0s1WEk0MmJkb2dPam9hSGg0ZVJ0dDlmWDJsekh3R1M1Y3VoVXdtdzhxVkt6Rmt5QkFFQkFUZ2swOCtnVktwaEplWEYzUTZIVEl5TW96cXJGNjkydXF1RFpsZmFXa3BiRzF0SHpvVW1Zam9TV0M0TDdYMEFJMS9wY3VvWDcvK1lzTjd0VnA5QVFEczdlMmIyZHZiTjNOMmR1NVFVRkJ3Mkh5dEk3SjhpWW1KQ0FrSlFWWldGa1JSTkZuR2tBSzhMTGxjanB5Y0hHblpNTVN4N0RyRHphTTFUbkFiSEJ5TTB0SlNwS1Nrb0Z1M2JwZ3padzRpSXY0MzM3eXZyNjlSRDFyWHJsMHhac3dZaEllSFF5NlhJeVVsQmN1V0xVTlNVaEs2ZHUyS0lVT0dsQXZ5QU91OE5tUitoam5UaUlqSU1qQkErMzhGQlFVbnlpN3JkTHBDdVZ6dW1wbVpLZDFGbFphV1huN3NEU095RXFkUG44YWdRWVB3NmFlZll1TEVpVVpENlI1R3A5TTkwZzJpcVFsdVRhVWV0eVNYTDEvRzU1OS9qalZyMXVEOCtmTndkSFRFMnJWcmpRSlFBMjl2YjN6OTlkZlE2L1ZZdjM0OSt2VHBJMlhiTzN6NE1PYlBuMS9oY2F6eDJoQVJFWkd4V2gyZ2FiWGF1NldscFVtWExsMXFCcUNrc0xCUXlqbnM0ZUV4Mk1iR3hpc25KK2NiTXphUnlHckk1WExNbURFREV5Wk13TVNKRTVHY25HeXkzSVBEcU83ZHU0Zmk0bUtUcWVaTnJiUEdDVzd2M2J1SExWdTI0TzdkdStqVnF4ZCsrdWtuWEx0MnJkeXdSdUIvNXl5VHlaQ2VuZzRQRHcrbzFXbzRPVGtoUHo4ZmJkcTBBUUFVRkJRWUpWWjQ2NjIzTUhmdVhLTjlXY08xSVNJaUltTzFPa0JUcVZRbm5aeWNXaWtVaW8renM3Ty9MU2twdVc3WXBsUXFkNXV6YlVUV3BrdVhMdWpTcGNzajE3dDc5eTRDQXdPTm5sTTBESEVzRzhCVTlIeU1OVXh3TzN2MmJBd2RPaFFiTjI3RXlwVXI4Zjc3N3dPQTBiQkdVMkppWW5EMzdsMzA3ZHNYeDQ0ZFEzSnlNalp2M296eDQ4ZkR3OE1EYVdscFdMZHVIUVlQSG15eXA4d2FyZzBSRVJFWnE5Vi9wVjFjWExvM2JOaHd0U0FJY2g4Zm4xa2FqU2F6cEtRa1dhL1hLL1Y2ZlRFQVhkbnltWm1abjZyVmFtYTdJS29DZjMvL0twWDc4ODgvMGFSSmt4cHVqZm5jdlhzWE8zYnN3TFZyMTdCeDQwWXBrSDNZNU5RR3UzYnR3cHc1YzNEdTNEbE1tVElGclZ1M1JrRkJnVkdaZ29JQzlPelpFOGVPSGF0d2Zpb2lJaUt5SHJVNlFGT3BWS2V1WHIzYXNtN2R1bSs2dXJxKzVPam8rSXl0clcyRmQwM1oyZGtiSDJQekt2TFpxRkdqM2pkM0k0Z3FrNWlZYUhMOWd6MWhaODZjUVljT0hSNUhrOHpDMDlNVE8zZnVoS3VyYTdsdHB1WStNd1J1di96eUMzNy8vWGNNSGp3WWd3Y1BSbVJrSkRaczJJQWpSNDVBbzlGQXA3di8vZEg3NzcrUDMzNzdEU0VoSVRoNzlteTFUMnRBUkVSRWoxZXREdENjbloyZjkvUHorelFwS1dsa2JtN3VucFl0VzU1TlNFam9hV05qNDZIVmFndnExS2t6d3QzZFBTUXhNWEZveTVZdHo1cTd2UUFRRnhmM3o5allXQVpvWkZYUzA5TlJVbEtDNU9Sa09EZzRTQ24yTlJvTnRtelpna09IRHBtc0o0b2l0Rm90c3JPeklaUEpJSlBKeXBXeGhnbHVLeHY2cVZLcDRPam9pS3RYcjBvQjF2YnQyN0ZxMVNvNE96c0RBRjU3N1RYMDd0MGJvYUdoaUlxS1FwOCtmYVQ2MzM3N0xkUnFkYm5nekJxdURSRVJFUm1yMVFHYW01dGJMeWNucC9iTm16Yy9tcEdSTVI4QUJFSFFOV3pZY0VWaFllRlJ2VjZ2RmtWUnA5ZnJ5NmRhSTZJcSsrbW5uN0JxMVNyWTI5dGo4ZUxGVWk5YVRFd01talZyaG9DQUFLUHlnaURBMmRrWk9wME9MaTR1MEdnMDZOZXZuOGtBelpvbXVKMDRjYUxKOVFNR0RNRDE2OWRoWjJjbnBjWC80b3N2ak03WHpjME5ibTV1Mkx0M0wvUjZ2ZEUyVjFkWGt6MTAxblJ0aUlpSTZENkxucVN0cHRXdFcvZGRQeisvMWFJb2xnQ3dFUVJCZnVQR2plY2FOV3EwOGY4RHRHSVBENCtCTjI3YzZOTzZkZXNiTjI3Y2VMVnNwa2R6RVN1YVlNb0NjYUpxcWt4K2ZqN2MzZDByM0M2S0lqUWFEZWRxSWlJaW9yOU5xQ2pybUFVcC8zVjBMYUxWYXU4Q1FHSmk0bXVscGFVcDVtNVBWUVFHQms3ZXNXT0h1WnRCVkcwZUZwd0I5M3ZUR0p3UkVSRlJiVkhiQTdSOEFDZ3BLVWxLVFUwZFkrNzJWSVVnQ1ArS2lJaW92Q0FSRVJFUkVWbWRXaDJnaWFKWUNBQXVMaTZ0bkoyZE81dTdQVVJFUkpZbU16TVRWNjllTlhjemlJaHFqVm9kb09uMStnSUFhTlNvMGFaNjllcDliTzcyRUJFUlZVUVVSUncrZlBpUjZpUWxKUmt0SzVWS0xGMjZWRm91TFMzRmtpVkxvTkZvVE5hUGo0OUg1ODZkY2Z2MjdVcVA5ZFZYWDBudjA5UFRjZURBQWFQdCsvYnR3NE9QVUllSGg1dmMxNElGQzZEWDZ5czlKaEhSb3dnT0RrWlFVSkRGNTNLbzFRR2FLSXEyLy8rdkpqMDkvVDFUWld4c2JMd1ZDc1ZuajdkbFQ0N1kyRmdtQ0NFaXFnWXFsUXJIamgzRGdBRURrSnViQ3c4UER3UUVCSmg4SFRod0FGcXRGaUVoSWZqKysrK2xmYmk1dWVIWXNXTTRldlFvQUNBaUlnSUpDUW13dGJVdGQ3enQyN2VqVzdkdXlNckt3dGl4WTZGUUtJeGU4K2JOTXlvL2QrNWM2WDErZmo1R2p4Nk5xS2dvQU1ESmt5Y3hZOFlNRkJjWEc5VlpzbVNKOUQ0K1BoN0xsaTBEQUN4Y3VKQUJHaEhWV3JVNnpiNjN0L2RZblU1WGZQUG16WUU2bmU2ZVlYMUpTVW1LVnF1OUk1UEozR1F5bWJPN3Uvc0FjN2FUaUlocXQ3UzBORXlZTUFFZmZmUVJQdjMwVTJrdVFSdWI4bi9HUFQwOThmTExMd01BdG16WmdoZGZmQkhCd2NFSUNRbVJ5b3dmUHg1NWVYblNYSGtCQVFIdzlmWEZpUk1ua0pPVGcrblRweU11TGc3eDhmSHc5L2VYNmhVVkZlR2YvL3duL3ZqakQ3ejExbHNWdHJkVnExYjQ1cHR2a0pHUkFhMVdpK25UcDJQejVzMXdkSFEwS2llS0luYnQyb1VoUTRaZzc5NjlGZmJrRVJGUjdlSHM0dUxTRXdEczdPeGFQZjMwMDJlY25aM2JsdG51Ylc5djcyOTRBWEF5U3l2TENBb0tFb09DZ2tRaUlxcGQ5dTNiSno3OTlOT2lVcWtVUlZFVTNkM2RUWmJ6OHZJeVdqNTI3SmlvMVdxTjFtM2F0RW1jUG4xNnVib0ZCUVdpUXFFUUowK2VMQllVRklndnZQQ0MrTWNmZjRpaUtJcTdkKzhXQXdJQ3hFV0xGb2s2blU2cTA2eFpNN0ZaczJhaVRDWVRtelZySnM2ZVBWdHMyTENoOUFKZ3RLelZhc1d6WjgrS3k1WXRFK1Z5dWZqc3M4K0t2LzMybTlpcVZTdlJ4OGZIWkozMTY5Zi9yV3RIUkNTS29taTRqemIzL1h4bExINGVnSnBtYjIvZnpOZlg5Nk9Nakl5VnBhV2xKcCtDZG5Cd2VNck56YTNmblR0My92VzQyL2NndzRlS3d3YUppR29mblU2SDMzLy9IYmR1M2NLWU1XT2tIckN5TWpNemtaT1RZN0srWEM1SDI3WnR5NjIvZWZNbUNnc0xBUUM1dWJudzh2SUNBQnc4ZUJDVEprMUMvZnIxb1ZBbzhObG5uNkZKa3libDZrZEZSU0UwTkJSS3BiTGNOaHNiRzJpMVdxTjFxMWV2UmtsSkNUNzg4RU1jT25RSXUzZnZSa3hNRE02ZE93ZmcvdlFhR28zR1pBOGhFZEZmWlppZk55NHV6cUpqb0ZyOURCb0ErUGo0elBUeThncHIwNmJObGFlZmZ2cTRwNmZuQ0FBTy83OVo1dTN0L1ZhTEZpMHVLaFNLcit6czdGcWFzNjFFUkZSN2FUUWFmUExKSitqZnZ6ODhQRHdBQUpjdlh5NzNPblBtREFEZzg4OC9oNGVIQnh3Y0hLUjl1THE2SWo0K3Z0ekxNR1FTQUx5OHZQREhIMzlnNGNLRm1EWnRHanAzN295d3NERGN1SEVEbHk1ZE10bTJuVHQzQWdDdVg3OWVwWE9Kam81R1VGQVFBS0JQbno1SVQwL0h0R25USHYyaUVCRTlnU3c2ZW54TTZ0V3RXemZVMjl0N2dxT2pZMXNBME9sMCtUZHYzdXdtQ0lKbjgrYk5UNHFpcUxsMTY5YTBuSnljTmVadUxIdlFpSWhxSDFFVTBhNWRPOGhrTXV6WnN3Y0toUUllSGg0bWU5QUFZTktrU1pneVpRb0F3TUhCUVVyT1lXTmpnMmVmZmJaYytldlhyNk93c0JCSGpoekIyMisvRFFjSEJ3d2RPaFJ2dlBFR2Z2enhSM3owMFVjQWdEcDE2aGpWMjdkdkg1bzJiWXF1WGJzaUtTa0pDb1VDYTlhc3dlalJvNlV5NmVucGFOaXdJUUNnWDc5K1dMdDJMYlp1M1lvQkF3YkEwOU1UV3EwV1dWbFo4UGIybGdKRjlxQVJVVTJ3bGg2MFd2MmJ6OTdlM3I5cDA2YTdidDY4K1hwMmR2WnFSMGZIemo0K1BwTWRIUjFicWxTcVd5NHVMblZ2Mzc3OVFVRkJ3VEcxV2gxbjd2WUNnQ2lLbTE5NTVaVTNxbk9mT1RrNThQYjJMcmMrTXpNVHZyNisxWGtvSWlMNkN3UkJ3RC8vK1U4TUhEaFE2aEZUS3BWWXQyNGRKazZjV0czSDZkYXRHL2J0MjRlQWdBRDgrdXV2R0RGaUJMeTl2WkdjbkF3Zkh4OEFRRWxKQ2NhTUdZUDgvSHkwYXRVS0VSRVJDQTBOeGNxVks3RnQyemFzWGJzV2FXbHAwajV0Ykd5TWxnRmcxS2hSUnN0S3BWSzZjVEpvM0xpeDlENHFLZ3F0V3JXcXR2TWtJaUlMNWV2ck96OG9LRWdNQ0FpSUIrQmNacFBNc0sxcDA2YmYyOW5adFRaWEcwMnB6b2NsOVhxOTJLMWJOL0hYWDM4dHQ2MS8vLzRQcmF2UmFNUkJnd2FKaFlXRlZUcU9ScU1SaTRxS3hOemNYREU5UFYyOGZ2MjZHQk1USXg0L2ZsemNzV09IdUh2MzdyOThIbVE1SGt4UVVCVnF0VnJjdm4xN3VmVTZuVTVjczJhTldGUlVWRzdiL1BuelRlNHJQRHpjS0lHQnBUcDE2cFE0WnN3WVVhL1hQN1RjaVJNbkhubmYxbjV0cUx5TEZ5K0tUejMxVkxtWElBZ20xei8xMUZOU1hYdDdlK2w5UllsRnlxNC9lZktrK05KTEw0bU5HemNXSXlNanhRTUhEb2kvL2ZhYktJcWltSkNRSUxadjMxNTg0NDAzeE9MaVlsR3RWb3YxNnRVVHM3T3pLOXkzWEM2djhMd3EyZ1pBMUdnMEZkWWpJdm9ybUNURU90ajQrL3NmY0hOejYxdFVWUFRyclZ1M2hxclY2dHNBNE9ucE9WS2hVRVRZMnRvMkJDQVdGQlJFNWVUa3JGRXFsVCtZdWMwUVJiSGFQbGdwS1NrWVBIZ3dEaDQ4S0gwN2FqQmd3QUQ4K09PUEZkWXRMaTVHMTY1ZGNmcjBhVGc1Vlp6Z3NuMzc5dkR4OFlHTmpRMXNiVzFoWjJjSEJ3Y0hPRGc0d05IUkVjN096bkIxZFlXSGh3ZkN3c0lnazkxL05QTEZGMS9FVTA4OVpYS2ZXcTBXT3AwT216WnQrZ3RuVFRYSjI5dGJTbERnNitzTEZ4ZVhjbVZ5YzNOeDkrNWRhZm5PblR2bzNyMDdRa05EOGZISC81c3pmc1dLRmZqWHYvNkY4K2ZQbHh0YVZUYnhRSHg4UEtLaW9qQnIxaXlyR1JwVlhGeU1qaDA3WXRHaVJlamZ2MytGNVF6bm1acWFpbWVlZWFiQ2NtV1RNMWo3dGFIS3hjYkdZc0dDQllpS2lrTDM3dDB4Y2VKRURCMDZ0Rnc1alVZRFYxZFhhWWhqVlpLRTdOcTFDOW5aMlJnM2JoenM3ZTF4OXV4WkRCczJES0dob2RpeVpRdVdMRm1DTjk5OFU2cDcvUGh4OU83ZEd4NGVIbEFxbGVXR1haWWQ0Z2dBcTFhdGt0cHFLb0VJd0NHT1JGUXpPTVRST21nVEV4TUhOR3ZXYkx1N3Uzdi81czJiWDcxejU4N3EzTnpjNys3ZXZidnQ3dDI3M3pkdTNIaGRuVHAxM25CemMzdFJMcGU3V2tLQVZsMDZkKzRNUHo4LzJOblo0ZTIzMzVZQ0l3Y0hCNmhVS21SbVptTHc0TUVBZ04yN2Q1ZXJiNWl2cHJJL29IcTlIbnYzN2pWNkNGMnYxK09kZDk3QmloVXJxdXQweUFJcGxVcGtabWFXVy85ZzBPYmo0NE1qUjQ1ZytQRGhtREpsQ3VyV3JZdExseTRoSWlJQ3g0OGZMeGVjQWRZM2Y1S3BRRldqMGVEMTExOHZ0ejQzTnhmMjl2Wkc2eG8xYWlRRllSWGQxQnBZMjdXaHFzdk56Y1VubjN5Q0N4Y3VZTWVPSFdqY3VERjI3OTZOc1dQSFl1M2F0WmcvZno2NmQrOE80UDdjYVVPSERrVkpTUW5tekptREtWT21vSDc5K29pUGp5KzMzN0pCMVpBaFF3QUFwYVdsaUlxS3dyWnQyMUJZV0FpMVdvMkxGeStpWHIxNlJuVjc5KzV0dFB6Z2NFWlRReHlKaU13aE5qWVdnaUJZZEhBR01FQURnSHMzYjk0YzRPM3QvYWF2cisvOCt2WHJ6NjFmdi81Y3ZWNWZsSitmZjZDNHVQZ2lBQ1FrSlBTU3lXUm1ud2N0TUREd2pYMzc5dUhWVjEvOTIvdnk4L1BEamgwN01ITGtTS3hidHc3T3pzNElEUTNGNXMyYkFkenZRWHN3TUFzSkNjR2RPM2VNMW5YdTNObmsvdmZ2MzQvNjllc0RBTDc3N2p2ODk3Ly9OZHArNTg0ZG80bFRnZnNwbmNrNnZmSEdHemgzN2h6eTh2SVFFQkJRNVhxTEZpMUNSRVNFdE55a1NSTVVGUlZJQXJMdkFBQWdBRWxFUVZUQjJmbitxT05PblRwSjIxUXFGYUtqbzNINjlHa0lnb0RGaXhmRHo4OFBrWkdSeU1uSndZWU5Hd0FZUDd1eWNPRkNoSVdGL2MyeisvdUtpb3FNZWdRKytlUVRqQnc1c2x3dnNTQUlFRVZST2dlZFRvZkdqUnZqMkxGamFOYXNHWXFMaThzRmJ3YldlbTJvY2tsSlNZaUlpTUQzMzMrUHFWT25JaW9xU3Zvc3VicTZZdGV1WFlpTWpNVFlzV05oYTJ1TFYxOTlGUUVCQWFoWHJ4NHVYNzZNbFN0WG9uUG56dERwZEtoZnZ6NEVRWUJNSm9OT3AwTnBhU2swR2cyQ2dvTHc4ODgvWTlHaVJZaUxpOE81YytjUUVCQ0FZY09HWWRteVplVkdXVlFuVThsT3luNVcvZjM5Y2VMRWlSbzdQaEdSSldHQTl2OUtTa3IrS0MwdFRiS3pzL1BUYXJXNTkrN2RpOWZwZEVXRzdTcVY2aklBMHhQTFBFYUNJR3hhc0dCQnRRUm90MjdkUW1ob0tGSlRVekZ1M0xncTFkbXpady8wZWoyQSs5K1NqaGt6QnNlT0hUTXFvOWZyMGFOSEQ2T2J5QkVqUmhnOUZLN1Q2ZENoUXdlVEFkbU1HVE9nVkNxUms1TmpOQ3ltcktLaUlpUW1KbUw4K1BFWVBIZ3dYbm5sbFNxMW4yck81czJia1pTVWhLWk5tK0xhdFdzQTd2ZkdtZ3JXMUdxMTlIN2V2SG1ZTjIrZXRDeUtJbVF5R1ZKU1VxUzVtTW82Zi80OERGOStMVisrSEJzM2JvU3pzek91WExrQzRINkFrNXljYkhGRG96Nzk5Rk9wRnpraElRSExseS9IdSsrK2E3S2NyYTB0a3BPVEFkenZmVEM4QjRDOHZEeTR1Ym1aUElhMVhodXFuSmVYRjl6ZDNSRVhGNGRHalJxWkxETnMyREFNSGp3WVAvNzRJM1E2SFlZT0hZcXdzREFJZ29ELy9PYy9SbVgxZWowMEdnMWtNaG5rY3JrMGdnSUFXclJvZ2VlZWV3NWR1blJCM2JwMWEvUzhETmpEUmtUMFAvd3JEY2dhTm15NHJGNjllak8wV20xMmFtcnFXems1T1J0d2Y0NjQ0dnIxNjg4MWR3TnJpcUVIclcvZnZ0aXhZd2NBSURRMEZLR2hvU2d1TGtaNmVqcGVmdmxsdUxpNFlPREFnWGo5OWRlTjV0TzVkKzhlUEQwOXl6MS9abmpXb1d6WlIrbE5Ycmx5NWQ4NUxUSWpRNC9yUng5OWhFV0xGZ0dBRkt5VlpXcTRuNEhoQzRDeU40eGxSVWRIUzcwK2ZmcjB3ZXJWcTYxaS9xUVBQL3hRZXI5aXhRcE1tRERCWktCVnRwekIzYnQzOGZUVFQwT2owVUN2MTZPb3FFaWFCOHRBcVZSYTdiV2h5cm01dVJuMU5CdW9WQ3FqWlZ0Ylc3ejIybXVWN2s4bWsxWFlFenRod29TLzFFWlRrMVFEZU9odzNJZHRJeUtxcldwOWdOYW9VYVAvZUh0N2oxV3BWR2NTRWhJR0E4Z0dBRDgvdjY4ZEhCeWUxdWwwaFdadVlvMHg5S0RsNWVVaE5EUlVXcjlqeHc2c1dyVUtCdzRjd0hQUFBZZFpzMllaUFQ5bWtKS1NBajgvdjNMclMwcEtBQUQyOXZaR045dnQyN2MzU3VmdjQrTWpEWEc4YytkT3VibmRPbmZ1YlBRdys2VkxsNHlXYjkrK2pmMzc5LytWVTZjYUlJb2lEaHc0QUU5UFQyUm5aMlB1M01xLzI5RHBkSEIzZHplNXpkUm5Dd0RXckZtRDl1M2JTOHZyMXEwek9VMkVKWmt4WXdhKy9mWmJBUGVmNnlrdExZV0xpd3ZXclZzSDRINVFxbEtwakFLMlhidDI0ZGRmZjRWT3A4T0FBUU9RbHBZR2UzdDdyRisvSG1mT25JRy92Mys1YXh3U0VtSjExNGFJaU9oeENRNE9SbEJRa0dqcFNVSk1mMFZkUzlTcFV5ZlUyOXQ3YkVsSnlmV0VoSVNYOGYvQkdRQm9OSm83VGs1TzNUdzhQQWFac1lrMXlzL1BEK1BIajRlVGt4TjY5KzZObVRObjR0dHZ2OFhodzRmaDUrY0hKeWNudEcvZkhuUG56alg1TGVmNTgrZE5aZ01yTGk2R3JhMHQ1SEk1aW91TGpYclNEaDQ4S0wxR2pod3B2U2ZyOS8zMzN5TTRPQmd5bVF4ZmYvMDFzck96SzYwamw4dWhVcW1NWGw5KytTWGtjam1tVHAxYWJwdEtwY0tvVWFQZzZ1b3E3VU9wVk9LcHA1NkNRcUdRbm1OcDNMaXh0SHoxNnRVYU8rZXFXcmx5SlpSS0paUktKZnIyN1l1bFM1ZEt5MHFsRWw5KytTVmVmUEZGYVRrMU5SWHo1czJESUFpUXkrVTRkZXFVMU50eDh1UkpkTzdjR1lzWEx5NTNIR3U4TmtSRVJFUmx5ZXZXclR2RjJkbTVUd1hidmV2VnF6ZTlmdjM2aXdHWVBVRUlBQmptYjZnT0JRVUY0c1NKRThVbFM1YUlRNGNPRmVmUG55OXUzTGhSbkR0M3JpaUsvNXNIYmZyMDZXSmtaS1JSM2N6TVRMRlRwMDdpdFd2WHl1MzN6ei8vRkh2MjdDbUtvaWpldW5WTGZPV1ZWMFJSRk1WMjdkcEpaWFE2bmRHeXFYTjZjQjYyZnYzNlBYU1p6S3RIang1aWFtcXEwVHhvOXZiMllvc1dMY3E5QkVFd3VRKzFXaTAyYjk1Y1hMOSt2ZWpsNVNVZU9YS2t3dU5aNC94Sng0OGZGMlV5bWJobnp4NXAvclBzN0d4Um9WQ1luSXRRRkkzUFU2VlNpUjRlSHVLdFc3ZU01cllxTFMydHNFNVpsbnh0aUlpSWFwcTF6SU5XMjRjNDZyS3pzMWMvWkh0T1ZsYldxc2ZXbXNmc3hvMGJ1SGp4SXNMRHd6RnMyREFJZ29ETXpFeDgvZlhYUnVVbVRacUVwS1FrYWJtMHRCUno1c3hCejU0OTBhSkZpM0w3TFN3c2xETHdwYWFtbXN6T2xaT1RVKzRabWdmbDVlVmg0c1NKMG5KdWJxN1JzcWxobDJRK0d6WnNNRGtzc2FyUG9KV1dsbUxVcUZGbzA2WU53c0xDNE9IaGdVR0RCbUg5K3ZVWU5teFlqYlQ1Y2V2VnF4ZjI3OStQVHovOUZMTm56OGEwYWRQd3pUZmZJQ3dzck1Kc3FHVjkrZVdYNk5HalI3bWZxWTBiTjZKSGp4NTQrdW1uYTZycFJFUkU5SmpVNmlHT3RWbHhjVEUrL2ZSVFRKdzRFUTBhTklDbnB5ZSsrKzQ3TEYrK1hBcDhnb0tDQUFDWEwxL0d0bTNiQU53UG1pWlBuZ3kxV2wzaE0wWm56cHlSMHV2SHhzYWlkZXZXQUdDVXNXN2J0bTBvS1NuQjVNbVRFUk1UZ3lsVHBramJWQ29WSms2Y2lKWXRXejcwSE9yVnEyY1VzSkY1TlduUzVDL1h2WExsQ3JwMzc0NTc5KzVKMHpFTUdUSUUzM3p6RGNhTkc0ZisvZnZqM0xsejFkVlVzd29KQ2NIeDQ4ZlJxVk1udlBYV1c3aDQ4U0pjWFYybFNZSXJjdkhpUlVSRVJHREpraVVBN21kM05DUmx1SGp4SWhvMGFGRGpiU2NpSXFLYVY5dDcwR3F0TFZ1MlFLRlFZTXlZTVFDQXdNQkF2UHJxcStXeWVnMGVQQmdxbFFxelpzM0N6WnMzTVdIQ0JMUnQyeFpmZnZtbDFFdDIrUEJoUkVSRXdOblpHUnFOQm1xMUdwOTk5aGxLUzB0eDhPQkJMRisrSE1EOUc5TzllL2RpejU0OWtNdmwyTHQzTCtMajQ3RnMyVEs0dTd2am1XZWVRVkJRRUtaT25WcGh1MDA5Qy9mOTk5OVhLV3NabVVmWnVZd01ER24yNzk2OWk3ZmZmaHVIRHgvRzNMbHo4ZDU3N3hsbGJ4dytmRGdDQXdQeDNudnZvV1BIam5qKytlZXhmLzkrbytjYXJXWCtwSnljSEp3N2R3NkhEeDlHWkdRa21qWnRpak5uemtBUUJJU0hoMlB4NHNXWU1tVUtwazJiQmk4dkwxeTZkQWsrUGo2d3Q3Zkg1Y3VYRVJJU2dvOC8vbGo2d21QSWtDSHc4ZkdCWEM3SGlCRWpUUFpLV3N1MUlTSWlvdit4NkF3bVZKNWgzT3lER1E4ZlZVRkJBZXp0N1N0TXMyeUtYcS9IcVZPbjBMTm5UNlAxcGFXbHlNaklnRWFqZ1NBSVVDZ1VzTGUzeDU5Ly9vblBQLzhjbjN6eUNWNS8vWFhjdTNjUDdkdTN4OHN2djR5dVhidEtxZmYxZWoxMjdkcUZqUnMzWXV2V3JmRDA5UHhiNTBibXRYMzdkZ3dmUGh3QXNINzllcno1NXB2bHl2em5QLytSMHNHdlg3OGVnd1lOTWpubldWa1hMbHlBbDVlWE5BZVVqWTJOMWFUb0xpa3BRZlBtemVIaDRZRVhYbmdCdzRZTk04cTJDQUNuVHAzQ1J4OTloT0hEaDJQS2xDbG8wNllOa3BPVE1YYnNXSFRzMkJISnljbEc4OFU5akRWZEd5SWlvc2NsT0RnWUFHRHBXUnd0dW5GVVhsQlEwSS9kdTNmdnYycVZkVHdhcDlmcklaUEpvRktwSGpyM1ZkbXlSRThpblU1WHBlY21SVkY4cEhrRGlZaUlxR29Zb0ZHTkVVWFI0clBQRUJFUkVSRlpFbXNKME5oZFFVUkVSRVJFWkNFWW9CRVJFUkVSMFJQdnhJa1RFQVRoNGZNOFdRQUdhRlltTURDd1A3T3VFUkVSRVJFOUdsZFhWOFRHeHVhYnV4MlZzZWp4bDFSZWRXVnhKQ0lpSWlLcWJRUXJ5TVRGSGpTcVVjSEJ3ZElEbVVSRVpGNUxsaXlCU3FWNjVIb1pHUm1JaUlqQXczSlVoWWVIbTF5L1lNRUM2UFg2Uno0bUVWRnR4UUNOaUlpb0ZyaDQ4U0srL2ZaYk9EczdQM0pkRnhjWHJGKy9Ia2VQSHEyd3pKSWxTNlQzOGZIeFdMWnNHUUJnNGNLRkROQ0l5Q0wwNk5FRGdZR0JkODNkanNyWW1Mc0JSRVJFVlAyaW82UHgwa3N2U2N1RmhZVndjbktDcDZkbmhYV1VTaVdVU2lVOFBUMU5UaDQvWXNTSWN1c3VYTGdBUHo4L2lLS0lYYnQyWWNpUUlkaTdkeTgwR2szMW5BZ1JVVFZScVZSV2tTU0VBUm9SRWRFVHFGT25UbEFxbFFDQVU2ZE9ZZXJVcWZqdHQ5OWdiMjlmcGZvNU9UbFZLaGNkSFkzdDI3ZERFQVFzWHJ3WWZuNStpSXlNUkU1T0RqWnMyQUFBYU55NHNWUis0Y0tGQ0FzTGU3U1RJU0txUlJpZ0VSRVJQY0dTazVNUkdocUs0dUppTkd2V3pHU1psSlFVeU9YeWN1dTl2YjFObGk4b0tJQkdvNEZXcThYNTgrZGhlT1orK2ZMbDJMaHhJNXlkblhIbHloVUFnQ0FJU0U1T2hvME5iem1JaUtxQ3o2QVJrY1Y2V0VJQ0lxcGNZbUlpK3ZidGk2eXNMQ2lWU3FTbHBaVjdwYWVuVi9pemxwT1RnN2k0T0hUbzBBRTdkdXhBZkh3OCt2ZnZqM2J0MnVITW1UT1F5K1dJam81R1VGQVFBS0JQbno1SVQwL0h0R25USHVkcEVoRTlVUmlnRVZHTlNVcEt3dXpaczZGV3F5c3RHeEFRWUxTczErdlJxbFVyWkdkbm15elBqSEhHVnE5ZUxRMW5xeXBld3lmYjZkT24wYWxUSjh5YU5RdkEvV0dHcGw0UEVrWFJxRGV0VWFOR1dMRmlCVmF1WElrbVRab2dLQ2dJdi96eUM3cDI3UW9BQ0FrSlFmdjI3YVh5NjlhdHcvRGh3MnYyNUlpSW5tQVdQdzhBR2JPMmVkQU1LZmF0cGIxVXZYSnljdEM2ZFd1TUdUTkd5dWhXVnJ0MjdhVDNWNjVjUWV2V3JRRUFNMmZPaEpPVEUvNzV6MzhpSVNIQjVMNXRiR3lnMVdvQjNNOFlGeFVWaFZtelprRVFCR2cwR29zWlRpVUlBaG8yYkZqaDlySzlGenQzN3NUMDZkT050cXRVS21tWTJaOS8vb21tVFpzQ3VCLzg2blE2QU1EVnExZlJ2bjE3TkcvZUhBQ3dhOWN1eE1URTRJTVBQc0N0VzdmZzUrY0hBRWhMUzBOcGFTbGtzdnZmelZuTE5hUy81dGRmZjhXSkV5Y3dlL1pzQ0lKUVlTL1pnLy9mdDI3ZFF0dTJiVEZzMkRCRVJrWWFsYzNQejRlN3V6c0FRS3ZWb3Fpb1NOcXY0Zk4wL2ZwMVBQLzg4MUtkOVBSMG81K0JxS2dvdEdyVnFsclBsWWlvS2d6M3BYRnhjUllkQS9HdnIvVTUyS1ZMbHhCek40TElGRUVRMEtCQkE1U2RBOUxXMWhiYnRtM0R0bTNicEhXaUtPTDI3ZHRHTjR3QkFRR0lpWWtCQU9oME9nUUZCYUdnb0FCdDJyUkJjWEV4c3JLeThPOS8veHVqUm8yUzltRXRHZVBTMHRJcTNGWTJDQm82ZENpR0RoMEtEdzhQcVRmTXc4TURpWW1KQU82bk9qZTg5L0M0bjRSS3I5Zmo0NDgvUmxKU0VxNWN1WUlGQ3hhZ1VhTkdhTmFzR2ZyMjdZdDI3ZHJoenovL2hDaUthTkNnZ1JTY0FkWjFEZW5SZGVuU0JWMjZkSG5rZWlrcEtXalVxQkhXcmwyTHRXdlhTdXVMaTR2aDZPZ29mVFkvL1BCREpDVWxsYXZmb2tVTG84ODhuMEVqSW5vMC9HMXBaZUxpNGw2T2pZM2xnemxrc2E1ZnZ3NFhGNWVIbGxHcFZIQjFkUVVBT0RzN0l6QXdFS21wcWVqV3JSc3VYTGlBRHo3NEFOZXVYVVBQbmoxeCtQQmhmUDc1NThqSXlNQ29VYU1RSFIyTjA2ZFBXMVhHT0lWQ1VlRTJReS9ZdzdScDB3WUFjTy9lUGVsOVlXRWhnUHZERkUrZVBJbVhYMzRaaVltSjhQYjJSbWhvS1BiczJZUGx5NWVqYjkrKytPV1hYK0RsNVlVR0RSb0FnRlZlUS9yNy9QMzlxMVF1T2pyYXFIZmJGRkVVY2YzNmRYejk5ZGZWMFRRaUlpcURBUm9SVlp1ZE8zZkMwZEh4b1FFSmNEOG8yN2x6SjREN04zcGFyZGJvWDBOUFVtaG9LRDc0NEFPc1g3OGVaODZjQVFDcnpCaFgxUjYwaWx5K2ZCbkEvUjQwdzN0REQ5cWtTWk93YmRzMnhNVEVvRTJiTnJoOCtUTGF0R21EQ1JNbTRNS0ZDemgwNkJBQ0FnSmdaMmVITDcvOEVvQjFYa1A2K3d5OXJ3OHEyK090MCttd1ljTUdSRVJFU092VWFqVWNIUjJSbDVjbjljQUtnb0E5ZS9iVWJJT0ppR29wL3ZVbG9tcnoybXV2QVhoNFFQS2dnSUFBRkJVVndjWEZCWWNPSGNKYmI3MkZsaTFiQWdDKy9QSkw5TzdkR3lOSGpwVFdSVWRIUzcwNWZmcjB3ZXJWcXkwNlkxekRoZzJyM0lOMjl1eFpEQjA2RkFVRkJWQW9GS2hmdjM2bCsxY29GRVkzMkFiaDRlRTRjdVFJenAwN0I2MVdhelNubGJWZFE2cCs2ZW5wS0NrcFFYSnlNaHdjSEtTa0lMLysraXNjSEJ6dzhzc3ZTMlduVHAyS2pSczNRaTZYWStUSWtaWHUyOVRudld5UHJMKy9QMDZjT1BHM3o0R0k2RkZ0MjdZTkkwYU1lTmJjN2FpTVJUOGdSK1VGQmdiMitkZS8vbldrVTZkTzVtNUtsVEJKQ0ZWRXJWWmoyYkpsMkxScEV5SWlJakI3OW15OCtlYWJ5TXZMdzhDQkE3Rno1MDRjTzNZTW8wYU5Rbng4UFBMeThyQjQ4V0pjdTNZTkF3WU1nS2VuSjdSYUxiS3lzdUR0N1MzZFlGcGlnb3NaTTJhZ1M1Y3VVZ0JiVmxSVUZGNTQ0UVdqZFE4K2cxWlprcEJHalJyQng4ZEhTclJTVUZDQWhJUUU5T3JWQzlldlgwZFdWaGFhTkdrQ0FQam9vNDlnYjI5dmRkZVEvcDRIazRTc1c3Y09xMWF0Z3IyOVBVYVBIbzJaTTJkSzI4b21BbmtVWlpQT0VCRlpLc0hVdDVvV2huOTlyWXdnQ0VmZWVlY2RCanhra1h4OWZhWDN1Ym01OFBMeWtwWnpjbktNSnIxMWMzUERPKys4Zzh1WEw4UFoyUm1OR3pkR2h3NGRBTngvUmkwMU5SVkxsaXlCazVNVEFLQ29xQWdPRGc3bG5vMVJLcFhTRndFR1piK3ROM2ZHdUFVTEZtRFRwazNZc1dNSGhnNGRpb1lORzBLcjFTSXZMdzgrUGo0QTd2ZG1GQlFVU00vbGxUVmx5aFFzV3JRSWdIR1NrSG56NWtsbDdPenNwQ0dPaG44VEVoSnc3OTQ5M0w1OTJ5alJpQ21XZmczcDczc3dnK1BFaVJNeGNlSkVrMlgvU25BR2dNRVpFVkUxc2ZnSWtvd3h6VDVaZzhMQ1F0U3RXeGZGeGNVQS9wZjl6VlNhN3padDJpQWpJOE5vT04rMWE5Zkt6WXNXRWhLQzVjdVhTOHNWZlZ0dktiMC8yZG5aZU9lZGQxQlVWSVR2di84ZVVWRlJXTHAwS2M2ZVBZdGR1M2JoaHg5K3dKWXRXeUNLSXV6czdGQmFXaW9OVlN6YmcxYVdpNHNMVkNwVnVmVUtoUUsrdnI1R1BXZ0hEeDVFWW1JaVhuenh4UXIzWituWGtJaUlxTHBaUXc4YUo2b21vbXEzZGV0V1BQZmNjdzh0TTNYcVZLU21wdUx5NWNzUUJBR1hMMStXWHFiTW1UT25KcHBhWTg2ZE80ZW1UWnZpeHg5L3hKVXJWekJwMGlSOC92bm5FRVVSSzFldXhQang0d0g4TDZQbGczOHY5SG85VWxKU29GQW9wSmRhclRaYTNyaHhJNEQ3VXhuRXhNU2dXYk5taUltSmdaMmRIWDc0NFFkTW1qUUpqUnMzUmtGQndVTW5KaVlpSXFvTlJvd1lnY0RBd0F2bWJrZGwrUFVvRVZVYnZWNlBqUnMzWXU3Y3VUaDgrTEMwWGk2WFF4QUU1T1hsb1U2ZE90RHBkRGg4K0xEUk1MMnlQRHc4S2d6VXJFVy9mdjNRdTNkdlJFUkU0TFBQUHNPMzMzNkxqaDA3WXQ2OGVmRHg4VUd2WHIwQUFGbFpXZEpRMEppWUdIejc3YmNvS1NsQjE2NWQ4Y3d6enhnbFhIRnhjU21YZ0NVdExVMUtuMS9XekprenBlZUtQRHc4a0p5Y1hFTm5Ta1JFWkIwU0VoSWdDSUxGSndsaGdFWkUxU0l6TXhPZE8zZUd1N3M3RGg0OGFQU3NtSzJ0TFVhT0hJbW5ubm9LOXZiMjBHZzA2TnUzcnhTa0tKVkthWDR2VThzR2MrYk13WWdSSTR6V1dXckd1R3ZYcnFGSGp4NW8yYklsZnZubEZ5Z1VDaW4xL2E1ZHUxQmFXZ29BMkx4NXMvUjhsNCtQRDBKRFE3RjgrWEk0T3pzakxDek02RnpVYW5XNUhyQ1pNMmZpbFZkZUFRQWNQbndZU3FYU2FETHFxckRVYTBoRVJGUWJNVUFqb21yaDYrdUxuMzc2cWNKa0VsdTJiS21SNHo1S1N2L0hLU0FnQUVlUEhrWGJ0bTFSV2xxS1o1NTVCaDA3ZHNTSkV5Y3dhdFFvN04rL0g0SWdvSG56NXZqdXUrOEEzTS9HMktoUkkya2YvL25QZnlvOXp1Yk5tekYyN0ZqcGZXUmtKQ1pQbm14VXhqQ2NzaUtXZWcySmlJaHFJNHQvU0k2TU1Va0lrWFc2ZS9jdVBEMDl6ZDBNSWlLaVdzdHdYeG9YRjJmUk1SQ1RoQkFSUFFZTXpvaUlpS2dxR0tBUkVSRVJFUkZaQ0FabzF1ZGtVRkNRdWR0QVJFUkVSRVExZ0VsQ3JFeGNYRnpQMk5qWThyUDlFaEVSRVJHUjFXTVBHaEVSRVJFUmtZVmdnRVpFUkVSRVJFKzh0V3ZYUWhURm51WnVSMlVZb0ZtWndNREFIa3haVDBSRVJFVDBhTnExYTRjTEZ5NmNOSGM3S3NNQXpjb0lnbkJpNHNTSjVtNEdFUkVSRVJIVkFBWm9SRVJFVDZEYzNGd1VGeGNiclV0SlNjSFdyVnNmV3UvcTFhdkl5c29xdDM3cDBxVVYxZ2tQRHplNWZzR0NCZERyOVZWb0xSRVJHVEJBSXlJaWVnS3RXTEVDYjcvOXR0RzZuMzc2Q1dscGFRK3ROM2JzV01URXhKUmJ2MkRCZ2dyckxGbXlSSG9mSHgrUFpjdVdBUUFXTGx6SUFJMklMTWJNbVRNUkZCUzB4OXp0cUF3RE5DSWlvaWZReHg5L2pPVGtaR3pidGcwS2hRSUtoUUpUcDA3RlYxOTlKUzBiWG12WHJnVUE3TisvSHcwYk5rUy9mdjJnMSt2UnVuVnIrUHY3dzkvZkg2V2xwZEo3ZjM5L28yT0pvb2hkdTNZQkFQYnUzWXZDd3NMSGZyNUVSSlU1Y2VJRUFBdzBjek1xeFhuUWlJaUlua0EyTmpiWXUzY3Y3T3pzOFBycnIrUGF0V3VZUG4wNkRoNDhpRFp0MnVEMzMzK0hYQzZYeXBlV2xtTEpraVhZdFdzWHZ2MzJXK3pmdng5WHJseVJ0anM0T0NBeE1kSG9HTkhSMFRoOStqUUVRY0RpeFl2aDUrZUh5TWhJNU9Ua1lNT0dEUUNBeG8wYlMrVVhMbHlJc0xDd21qMXhJaUlyeHdDTmlJam9DZVhpNGlLOVg3QmdBZWJNbVFNQXVITGxDa1JSTkNxN1k4Y09YTDkrSFNFaElVaElTTUMrZmZ1TWVzb1VDb1cwbkorZmo3eThQSHorK2VjUUJBRUFzSHo1Y216Y3VCSE96czVTWUNjSUFwS1RrMkZqdzlzTklxS3E0aEJISWlLaUo4eS8vLzF2ZUhoNFNNRVRBT3pjdVJQRGh3K0hRcUVBY0w5bnl6REUwZC9mSDZHaG9VaE5UVVZRVUJER2p4K1BQbjM2NE9USmt3Z0xDME5NVEF4dTNMaUI1NTkvSGdrSkNRZ0lDTURISDMrTTZPaG9CQVVGQVFENjlPbUQ5UFIwVEpzMnpTem5URVQwcE9CWFdrUkVSRStZeVpNblkvTGt5VVlCbWs2bms5NVgxTE1WSHgrUEV5ZE80T0xGaXdDQXhNUkUvT01mLzhDWU1XTVFHUm1KZ3djUG9xaW9DR1BIamtWWVdCaTJidDJLOXUzYlMvWFhyVnNIYjIvdkdqNDdJcUluR3dNMElpSWlnbEtweE9qUm8vSDY2NjhqTWpJUzN0N2UyTEZqQnhvMGFJRGR1M2NqTFMwTmRldldoYXVycS9RYzJhaFJvOHJ0SXpnNDJHaGQyV2ZRb3FLaTBLcFZxeG8vRnlJaWE4WUF6ZnJFdEd6WnNwMjVHMEZFUk5iRE1LeXhyTEtCazUrZkh6WnQyZ1NOUm9PNHVEZ1VGUlZoNE1DQjJMSmxDNVl0V3daQkVCQVhGNGUyYmRzKzlEZ3RXclF3U3VQUFo5Q0lpQjZkVUhrUnNqVGlnMDkyV3pERE42bXhzYkZtYmdrUlVlMGpDRUs1WkNDRzlScU41cUdCVTJabUpycDE2d2JnZmhyOVAvLzhFMjV1YnFoYnQ2NVU1dnIxNjVETDViQ3hzWUZXcS8xTHh5RWllbHdNOTZWeGNYRVdIUU14U1FnUkVkRVRKanM3RzYrKytpcnExS21EdVhQbjR2YnQyNVhXS1MwdHhlKy8vNDR0VzdaZ3hvd1orT2FiYjVDWW1JakV4RVJNbmp3WnZyNithTlNvRWNhTUdZTS8vdmdEaVltSlJtbjZpWWlvZWpCQUl5SWllc0ljUFhvVVhsNWVTRTFOaFU2bnczUFBQWWM2ZGVyQXg4Y0hDb1VDalJvMWdwK2ZIN3k4dk9EdTdvNGVQWG9nTmpZV1lXRmhPSHYyTE5xMmJZdlhYMzhkU1VsSkdEdDJMRmFzV0lHOWUvZml6Smt6T0h2MkxEcDA2SURMbHkrWE8rNkRFMkFEeHRraWUvYnMrWml2QkJIUi95eFlzQUI2dlg2c3VkdFJHWXZ1M3FQeUFnTUQyMjNac3VWODY5YXR6ZDJVS3VFUVJ5S2l4MCt2MXdNQVpESlp1ZldscGFYUTZYVFMwTVNLaGgvdTI3Y1BZV0ZoR0QxNk5ENzY2Q01wTzZOT3A4T2tTWk9RbloyTlBYdjJRQ2FUVlRqRWtZakkwZ2hsMDl0YUtJdHZJQmtMQ2dvU0Flc0plQmlnRVJGWko1MU9CNzFlRDF0Ylc1UGJSVkdFRmR6bkVCRVpzWVlBalUvdEVoRVJVVGx5dWZ5aHo1aFp3VDBPRVpGVjRqTm9SRVJFUkVUMHhBc1BEMGRRVU5BR2M3ZWpNZ3pRaUlpSWlJam9pYmQvLzM0QUdHdm1abFNLQVJvUkVSRVJFWkdGWUlCR1JFUkVSRVJrSVJpZ0VSRVJFUkVSV1FnR2FFUkVSRVJFUkJhQ2FmYWZBREV4TVZpOGVIR2w1WUtEZ3pGdjNyekhXczlhMnNsNnJNZDZyTWQ2ck1kNnJNZDZ0YmVlSmVFa0psWW1LQ2dvMGRiV05qYzZPbnFrWWQzRWlSTjd4Y2JHcnF1c3JwT1QwOCtuVDUrZStEanJxZFhxWGdBUUd4dmIzSkxieVhxc3gzcXN4M3FzeDNxc3gzcFBmajFSRk5NdlhMaWdxR3cvNXNRZU5DdFRVbEx5YkZGUmtac2dDTGNONjRLRGcyOEQrTG15dXRuWjJlckhYYy9aMlRrZEFBUkJTTFRrZHJJZTY3RWU2N0VlNjdFZTY3SGVrMTlQSnBObFY3WVBvaWRhVUZDUUdCUVVKSnE3SFVSRVJFUkUxb0JKUW9pSWlJaUlpQ3dFQXpRaUlpSWlJaUlMd1FDTmlJaUlpSWpJUWpCQUl5SWlJaUlpc2hBTTBJaUlpSWlJaUN3RUF6UWlJaUlpSWlJTHdRQ05pSWlJaUlqSVFqQkFJeUlpSWlJaXNoQU0wSWlJaUlpSWlDd0VBelFpSWlJaUlpSUx3UUNOaUlpSWlJaklRakJBSXlJaUlpSWlzaEFNMElpSWlJaUlpQ3dFQXpRaUlpSWlJaUlMd1FDTmlJaUlpSWpJUWpCQUl5SWlJaUlpc2hDQ3VSdEFqeTRvS0Vpc1NybTR1RGlqLzEvV1l6M1dZejNXWXozV1l6M1dZNzFhWHU5YVhGeGN5NnJzMjF6WWcvWUVFeC9BZXF6SGVxekhlcXpIZXF6SGVxeFh5K3NGVkhYZjVzSWVOQ3YwS0I5YWN3c09EZ1lBeE1iR21ya2xSRVJFUkZTYkdlNUxIK3gxc3pRMjVtNEFFUkVSRVJGUlRZdU5qWVVnQ0JZZG5BRWM0bWgxQWdNRGZ4czllclM1bTBGRVJFUkVSRFdBQVpxVkVRU2h3OVdyVjgzZERDSWlJaUlpcWdFTTBJaUlpSWlJaUN3RUF6UWlJaUlpSW5yaUJRY0hWemw5dnpreFFDTWlJaUlpSXJJUUROQ0lpSWlJaUlnc0JBTTBJaUlpSWlJaUM4RUFqWWlJaUlpSXlFSndvbXFxVWJHeHNlWnVBaEVSRVJHUjFXQVBtaFhxMWF1WHVadEFSRVJFUkVRMWdBR2FsZEhyOVUwKytlUVRjemVEaUlpSWlJaHFBQU0wS3hNZkg1OXNaMmRuN21ZUUVSRVJFVkVOWUlCR1JFUkVSRVJrSVFSek40QWVuU2lLRmo4RE9oRVJFUkdScFJFRXdlTGpIL2FnV1puQXdNQXNjN2VCaUlpSWlJaHFCZ00wS3lNSWdvKzUyMEJVbXh3NmRBaGxPNjFGVWNTaFE0Zk0yQ0lpSWlKNmtqRkFvNGY2NVpkZnNIWHJWcU4xSlNVbG1EMTdOaElTRXFybEdLSW9RcXZWUXExV0l5OHZEN2R2MzBaQ1FnSmlZMlB4ODg4L1krZk9uZGl6WjArMUhJdHFwNytUK1RRa0pBUTZuVTVhMXVsMENBa0pNVmsyUER6YzVQb0ZDeFpBcjlmLzVUWVFWWWMvL3ZnRHZYdjN4dEdqUjZ0OTMvenNFeEZWSDRzZmcwbkdnb0tDeEVlZC9QbjgrZk40KysyM3ExVDIxS2xUY0hSMGxKWlZLaFhHamgyTDVjdVhvMG1USmdDQWlJZ0lxTlZxaEllSFF5YjdYNHpmdm4xNzFLdFg3Nkg3ejhyS3d2bno1NDNxK1BqNHdNYkdCcmEydHJDenM0T0Rnd01jSEJ6ZzZPZ0laMmRudUxxNndzUERBMkZoWWRMeFhuenhSVHoxMUZNbWo2SFZhcUhUNmJCcDA2WXFuVE05K1Z4Y1hLQlNxUUFBSGg0ZWNIRnhLVmRHcFZKQnFWUml3NFlOK09pamo3WU5GUXdBQUNBQVNVUkJWS1QxV1ZsWjVUN1hENjdMek13RUFOalkyRUNyMVFJQTR1UGpFUlVWaFZtelprRVFCR2cwR3RqWTJGVDd1UkZWUlhaMk5ycDI3WW9PSFRyZ3hJa1RPSEhpQlB6OS9ZM0tlSGg0bEt0WFdscUswdEpTa3o4elI0OGVSYnQyN1FEd3MwOUUxaUU0T0JnQUVCY1haOUV4RUg5ajFnTHQyN2MzQ29yMGVqMDZkT2lBVTZkT3djbkp5V1NkVjE1NXhXaDU0c1NKVUtsVThQTHlrdGIxNzk4ZkFEQjM3bHgwNnRRSkFMQi8vLzVLMjFLV1hxL0gzcjE3SVpmTGpkYTk4ODQ3V0xGaVJSWE9qcWhpYVdscEFPNzMwcWFscGNIWjJkbG9mVm1HbTlOeDQ4WmgzTGh4MEdxMXNMR3hnU0FJU0V0TGsyNHd0Vm90YkcxdHBhQ3NMRkVVc1d2WExnd1pNZ1I3OSs2RlJxT3BxVk1qcXJKYnQyN2hoUmRlUUw5Ky9iQnExU3BzM3J3WjNidDN4NDRkTzlDdFd6ZXBuRktwTEZkM3hJZ1JlT2FaWjR5K3REQ0ZuMzBpb3VyREFLMFdLaXdzaEsydGJZWEJHVkErMFBydXUrK1FtcHFLRHo3NDRLSDdmakN3TXlVcEtRbDE2dFNCdTd1N3RPLy8vdmUvUm1YdTNMbFRiaGpad1lNSEs5MDNVVmtEQnc0RUFCUVhGMlBnd0lIU3NvR0hoNGZKbTFKUkZOR3BVeWNzV3JRSXQyN2RNdnIyMzhiR0JyZHUzVElxSHgwZGpkT25UME1RQkN4ZXZCaCtmbjZJakl4RVRrNE9ObXpZQUFCbzNMaXhWSDdod29VSUN3dXJydE1rcXREQmd3Y3hac3dZVEpnd0FVdVdMQUVBdlBIR0c2aFhyeDRHRFJxRWNlUEdJVHc4WFByeUlpQWd3S2grUWtJQ3pwMDdWMjVFZ28yTkRTNWZ2c3pQUGhGUkRXQ0FWZ3VscHFhaVljT0dEeTN6M1hmZlllZk9uZEx5clZ1MzBLQkJBd3dlUExoYzJkMjdkMHZ2Syt0Qkd6eDRNQTRjT0lEZzRHQ3AxMjNFaUJFWU5XcVVWRWFuMDZGRGh3NG1BN0laTTJaQXFWUWlKeWVud25Nb0tpcENZbUlpeG84Zmo4R0RCMWNwYUtRblUweE1EQURBMWRWVmV2L1paNTlKMjhzTzBTMUxFQVRNblRzWHc0Y1B4L2J0MjZGUUtLQlFLRXlXUzBwS3d2bno1MkhJMnJ0OCtYSnMzTGdSenM3T3VITGxpbFF1T1RtWnc3em9zVWxQVDhlc1diTnc0TUFCckYrL0hrT0dEREhhL3VLTEx5SXVMZzV2dnZrbW1qWnRpbmZmZlJkejU4NUZZbUtpTkZUUjE5Zlg2UGt4WDE5Zm8rRzhBUGpaSnlLcUFmeU4rWVQ3L2ZmZjhlYWJiNVpicjlmcnl3MDNORGgvL2p4R2pCaUJFU05HQUFCU1VsSXdlZkprN05tenA4SWJXZ0J3ZEhURTlldlgwYUpGaXdyTGJOeTRFZSsrK3k3R2pSc25yWHVVNlNoV3JseFo1YkpFQnFZK3R5VWxKYWhUcDA2NTlSa1pHVGg0OENER2p4K1Bnd2NQb2xtelpnRHUzL0NXemVaNDc5NDllSGw1d2NiR0J0SFIwVkt2UUo4K2ZiQjY5V3BNbXphdGhzNkdxSEkzYjk1RWFXa3B3c1BERVJZVzl0QmVxNjFidCtMeTVjdVA5THZZZ0o5OUlxTHF4d0R0Q2ZlUGYvekQ2UGt6QUpnK2ZUcWVlKzQ1TkczYUZQLzR4ei9LL1ZFK2Z2dzR2dmppQzJtNW9LQUFlcjBlZ3dZTnF2QTRQLzc0SXlaUG5vd1BQdmdBYXJYYTZKbXlzcHljbkRCNjlHZzRPVGxKMzh6S1pESzBiOThlM3Q3ZVVqa2ZIeDlwaU9PZE8zZndZR0tVenAwN28yM2J0dEx5cFV1WGpKWnYzNzVkYVc4ZVBmbGF0R2lCZS9mdW9haW95R2lZRlhBLzBVZjM3dDNMMWRGcXRWaXpaZzJPSHorT0RSczJ3TmJXMXVTKzgvUHpwZWZXUWtKQ2pMN3dXTGR1bmRIbm1laHg2OTY5dS9UNWZ1Kzk5NlQxZ2lDZ3NMQ3dYTklQVXlNTmNuTnowYVpObTRjZWg1OTlJcUxxeHdDdGxybDE2eGJPblR1SDhQQndQUC84OHpoNzlpenM3T3lNeXZUdTNSdTllL2NHY1AvNWhjMmJOMlBUcGszbHlqM0kwT3ZXcmwwN25EdDN6cWpYSWpnNEdPZk9uVE1LM0lxTGkrSGc0Q0F0bHgzU3VIWHJWbW5Zb3lIakR0SC9zWGZuNFUxVWV4L0F2OU9tU2JxM3BCdWxGRm9RaGJJMXFLQ2dnQ0lLc2dnb2dxS0FLSmQ5RlM2K0NLaUlJRnhrRTBIdVJXVjFCd1d4Z0tMZ2hvQ1VyZXhsS2RCQ1M5ZDBUNXJNKzhja0lVbVRMa0NidFAxK25pZFBaemxuY21ZNmsrUTNaNW5LT252MkxNNmRPNGN1WGJyZzNMbHprTXZsNXFEcTBLRkQrT3V2djBybGFkaXdJWDc3N1Rlc1hyMGFoWVdGcFFLMDdPeHNCQVFFNFBEaHcyallzQ0VBV0RYUk5hV3hQVzh0QThUZHUzZWpSWXNXZDJNWGlhcU1TcVZDUWtLQ2VUNHNMS3hVR3A3N1JFUjNId08wR3NZNExLaFlia0k3UkZIRWdnVUwwTDkvZjd2REtRUEFuajE3OE9pamo4TER3d003ZCs3RTBxVkxZVEFZTUdqUUlMdnBZMk5qTVd2V0xQTjhTVWtKQkVFb3N5bWtTV1ptcHQwbVpnYURBY3VXTFN2MXhXOHBKQ1FFYTlhc01jLzM2dFdyMUR3UklEWEJFa1VSL2ZyMXc1WXRXOHgzKzNmczJJR2JOMithMDczeXlpdm1hYVZTaVdlZWVRYk5talhEbVRObnJLNlh4eDkvSE1lT0hZT3ZyeTgrKyt3elhMaHd3ZHdNMHVUZWUrKzFHaW1TL1hESVdlelZadG5XSm0vZXZCbmR1M2N2bGE0aU5XaTJlTzRURWQwNWZtTFdJU3RXckVCS1Nnb1dMVnJrTU0yc1diUHczWGZmWWZQbXpkaXpadzlXclZxRjZPaG84L3AyN2RyWnJYVXpOVWMwZFM2Mzl5QmZ5NkJwL1BqeENBZ0lzRHZ3UW5wNnVzTUEwaVF6TXhNalI0NDB6MmRrWkZqTk8ycGlTWFhQNnRXcnNXclZLaVFtSnFKLy8vN1l0V3NYVnE1Y2lYdnZ2ZGVxZWUrOGVmTXdmUGh3ODhoenI3LytPZ1lOR2xUcVhEeDgrREMwV3EzNUduajY2YWV4WmNzV0tCU0s2dHNwb2dwS1QwKzNtamNGVFBhZWEyYXJJalZvUkVSMDl6RkFxd09LaW9xd2NPRkNIRGh3QUd2V3JERVByNjlRS0pDYW1tcHVwcFdVbEFRUER3OXMyYklGVjY1Y3djYU5HODFENFpmSDFEeHg0OGFOMkw5L1AxYXVYR20xdmwyN2R2amhoeCtzQXFjVksxWWdKaVlHQURCdTNEano4czJiTjZPNHVCaWpSNC9HaUJFak1INzhlUE82dkx3OFRKa3lCYzJiTnkrelBLR2hvUmc1Y3FSVnJSclZQWjk4OGdsME9oMzY5dTBMUVJEUXNXTkhMRjY4R045ODh3MSsvLzEzZlBEQkI4akt5a0pnWUNCT25UcGw3cS81elRmZllQLysvVGg5K3JSNVd6S1pEQmtaR1ZDcFZPYmdMRGMzRjdtNXVRek9pSWlJYWdBZkh4L2s1dWFXZnI2T2kyR0FWc08wYTlmTy9vZ0ZEbHk5ZWhWanhveEJlSGc0MXExYlo5WGM1YVdYWHNMTEw3OXM3Z2VtMCtrd2ZQaHd2UERDQzVETDVZaUxpeXNWYUFGQXYzNzlTZzBzOHRGSEgySHo1czA0ZVBDZzFRQWpqbWkxV3NURnhabHI4M3IwNklGdDI3Wmg2OWF0Y0hkM3g3WnQyM0QwNkZFc1hMZ1EvdjcrYU4yNk5kUnFOU1pNbU9Cd202YmFPMHZmZlBNTm5uMzIyWExMUTdXUEtJcFlzbVFKdnYzMlcvUDUrc1VYWDJEbnpwM1l1M2N2NUhJNWhnNGRpbnZ1dVFkS3BSSjZ2Ujd2dmZjZUFHREpraVZZdm53NS9Qejh6TnNiUG53NG1qVnJadTZUSmdnQ1pESVo1czZkVytxOTdkVU1XellyYTlxMEtmYnUzWHNYOTVhb05FZTFaUFpxd3FaT25ZcTMzMzRiZXIzZS9DdzBuVTVuOVZ3MDIzbDdlTzRUa1N2YnQyOGZCRUVJZEhZNXlsUDVNWFhKcWRScXRXZzdvbUY1L3Z6elR6ejg4TU8zTllSeVpkN2p4bzBiNk4yN3Q5M0JST2JPbll1Wk0yZWErNlpkdkhnUlM1Y3V4WHZ2dlljWFhuZ0JoWVdGZU9DQkI5Q3paMDkwN05qUlhGYUR3WUJ2di8wV24zMzJHVFp1M0lqQVFKZS9wc2lGNU9YbFdmMUl6Y2pJZ0NpSzVZNHlaOW1Fc1RKa01wbmRHd1ZFTmNXK2ZmdlF1WFBuY3RQOStlZWY2Tml4bzNtZTV6NFIxUlJDVmY0Z3ZrdGN2b0JrN1hZQ05GZGxNQmpnNXVaVzZrZDBXV21KaUlpSWlHNVhUUWpRK0l1WG5NWVVjRldrc3pxRE15SWlJaUs2RXlrcEtZaU5qVzNrN0hLVWg3OTZheUNkVHVmc0loQVJFUkVSMVNpOWUvZUdJQWlYblYyTzhqQkFxNEVTRXhPZFhRUWlJaUlpSXFvQ0ROQnFvRTJiTmptN0NFUkVSRVJFVkFVWW9OVkFwbWVPRVJFUkVSRlI3Y0lBamFwVXUzYnQwSzVkTzJjWGc0aUlpSWlvUm1DQVJrUkVSRVJFNUNJWW9OVThOd01DQXB4ZEJpSWlJaUlpcWdJeVp4ZUFLaWMrUGo1RUZFWFIyZVVnSWlJaUlxSzdqelZvUkVSRVJFUkVMb0lCR2hFUkVSRVIxWHJ0MnJXREtJcDduVjJPOHJDSll3MFRHeHNibnBhV2hwQ1FFR2NYaFlpSWlJaW94bGl6WmcwRVFlanE3SEtVaHpWb05Zd2dDTWs5ZXZSd2RqR0lpSWlJaUtnS3NBYXRoaG8rZkxqZDVhMWJ0OGJreVpQTjg4ZU9IY1BTcFV2TDNWNVY1N010cjZ1V2svbVlqL21Zai9tWWovbVlqL2xxYjc2YWdBRmFEU09LNGsxQkVJS1BIejl1ZC8yVksxZittang1OHV1bSthKysrdXJoNDhlUC82ZTg3VloxUHR2eXVtbzVtWS81bUkvNW1JLzVtSS81bUsvMjVpc3ZqU3RnZ0ZiREZCWVdOdmYwOUd6bWFQM05temV6QkVFNFk1cHYxYXJWR1psTVZ1N0pXRlg1QkVINEN3QkVVWHpZbGN2SmZNekhmTXpIZk16SGZNekhmTFUvWDNscGlHbzl0Vm90cXRWcVByZU5pSWlJaUtnQ09FZ0lFUkVSRVJHUmkyQ0FSa1JFUkVSRTVDSVlvQkVSRVJFUkVia0lCbWhFUkVSRVJFUXVnZ0VhRVJFUkVSR1JpMkNBUmtSRVJFUkU1Q0w0SERRaXFnNHl0Vm85UWhURmx3QTBGd1NobnNXNk5mSHg4Zjh5emJSdDIvWTFOemUzTlJYWUp2TlZMRjlQTnplM053MEd3MWM2bmU2amt5ZFBhaXV3RGFwYXZCNmNsNC9YUS9YaXVlNjhmRHpYYXpEV29CRlJWWlBGeHNidUFiQmFFSVNPTmwvUTZOZXYzMGpSd3F4WnN5cnlSY1I4RmN3M2FkS2tId0E4NU9ibXRrU2hVT3lQaVltUlYyUTdWR1Y0UGZCNnFDdDRydk5jcDlza09Mc0FWTHVaSGxJZEh4L1BjNjJPVXF2Vi93S3dXaWFUWWNLRUNlamV2VHVDZ29JZ0NEd2xxb05HbzhIT25UdXhaTWtTYUxWYWlLSTQrOGlSSTNPZFhhNjZpdGVEYy9GNnFENDgxNTJMNTNyTnhobzBJcXBTb3RTMEJSTW1UTUNMTDc2STRPQmdma0ZYSXo4L1B3d2NPQkJ6NXN3QkFBaUM4S3lUaTFTbjhYcHdMbDRQMVlmbnVuUHhYSy9aR0tBUlVaVVNCQ0VNQUxwMzcrN3NvdFJwN2R1M04wMDJkbUl4Nmp4ZUQ2NkIxMFBWNDdudUduaXUxMHdNMElpb3FqVUJnS0NnSUdlWG8wNExDQWd3VGZvNXN4ekU2OEVWOEhxb0ZqelhYUURQOVpxSkFSb1JWUXMyYlhFdUhuL1h3ditIYy9INFZ4OGVhK2ZpOGErWkdLQVJFUkVSRVJHNUNBWm9SRVJFUkVSRUxvSUJHaEZSSGJGanh3NW90ZHBJWjVlRHlCWHdlcUM2Z3VkNnpjTUFqWWlvamdnTEMwTkNRc0pWWjVlRHlCWHdlcUM2Z3VkNnpjTUFqWWpJQldrMEdtY1hnZXF3dkx3OFp4ZUJxRnJ3WENkWHhBQ05pS3BhUXBNbVRlN0tobzRmUDQ2VksxZVdXcTdYNjlHcFV5Y1lESVpTNnhJVEUzSDI3Tm5iZmsrRHdWRGhZT21GRjE2d3UveWhoeDV5bU9lMzMzN0RraVZMU2kzdjNidDN4UXBJTmMxZHV4N0tZakFZc0hEaFF1aDBPdk95RXlkT0lDNHVydHk4ZXIwZS9mcjF3NDBiTnlyOGZsdTJiS25RTXFwVGF0VzVucGVYaDZGRGg1cm5SVkhFSzYrOGdybHo1OTVld1luS0lITjJBWWlvZG91UGoyOTErUEJoOFc1c0t5b3FDdlBtellOV3E4WGt5WlBOeXcwR0F3b0xDK0htVnZxZTA4cVZLOUd4WTBmY2UrKzlGWHFQczJmUDR0Q2hRN2g2OVNvdVhMaUFDeGN1b0h2MzduampqVGZLelh2ejVrMEF3SUVEQjdCMDZWTHpjcDFPaDhHREIxdWwvZnp6endFQW4zenlDWVlORzFibWRyZHYzNDdnNEdCMDZOQ2hRdnZnU00rZVBhRldxNi9FeDhlekw0S1QzTTNyb1N6SGpoM0RpUk1uNE9IaFlWNFdFaEtDV2JObTRZa25ub0JNVnZycnYyL2Z2Z0NBa3BJUzVPVGs0Ri8vK2xlcE5OOS8vNzNkOTVzL2Z6NzY5KzlmNXJJZVBYcmc1czJiQ0E0T0JnRHp0RjZ2aDF3dXQ4cmJ1WE5uVEpzMnJZSjdlM3Q0UFZTdDJuYXU3OW16QnhFUkVlYjVyNy8rR2dCdzhPQkIvUFBQUDdqLy92dk42MzcrK1djc1hyellLbjlCUVlINW1XVEp5Y2xvMEtBQkFDQWxKUVdIRGgycTFENVhGcy8xbW9jQkdoSFZHTDYrdmxpK2ZEbEdqeDZOL3YzN28xR2pSZ0NrdTZEdTd1NmwwdCs4ZVJOLy8vMDNqaDA3aHZuejU4UGYzeDlSVVZGWXUzWXQyclZyQng4ZkgzUGF2THc4SEQ1OEdDVWxKZERwZEdqYnRpMjJiZHVHZmZ2MlFTNlhRNi9YNDhFSEh5eVY1K0RCZytiM05oZ01PSFRvRU5xM2IyOE93QUNwQnMxeTN1VDMzMytIdDdjM3VuVHBnaXRYcmlBb0tNZ2NyQlVVRkdEZ3dJRzRmdjA2bEVvbC92ZS8vOTN4OFV0TlRRV0FobmU4SVhKNTMzLy9QWHIzN28wZVBYcVVXbWRaTyt2ajQyUCtvWm1XbG9iOSsvYzczS1psVGZEMjdkdngwVWNmbWVjTkJrT3A5N0pkRmhjWGg4NmRPNXRyTmpwMTZvUzR1RGo4OU5OUE9IcjBxRGtnMjdsekowNmNPRkdaM2IwdHZCNXFoNm8rMTAyKy9mWmJ2UHJxcXdDQStQaDRyRjI3Rm12WHJzWE5temN4ZmZwMExGKytITTJiTndjQWRPdldEZDI2ZFVQbnpwMnhiOTgrQU5KTkIxUFExNmxUSi9OMDU4NmRiMmUzSzRYbmVzM0RBSTJJYXBUUTBGQjg4ODAzVnJWbE9wME9vaWlXQ3RRMmJOaUFmdjM2WWZyMDZiai8vdnV4ZS9kdXE3dXBwaTlPQUdqWHJoMEFJQ1ltQmpFeE1RQ0FkOTU1cDlTZGZYdDVqaDgvaml0WHJrQ3YxMlB1M0xrWU0yWU0xcTFiWjFVK3l4cTBSeDk5Rk1PR0RjTkhIMzJFeFlzWDQ5S2xTM2pwcFpld1pNa1NmUFhWVndDa0wrMzE2OWRqeElnUmVPbWxsOHpCS0ZGNU1qTXo4ZXV2djJMYXRHa1lPSEJnaGZQcGRMb3kwMXMySWV2ZHV6ZTZkT2tDSHg4ZkNJS0FVYU5HWWZYcTFWYnA3UzJ6cDM3OSt0aTVjNmQ1L3Z6NTgyaldyRm1GeTAxMVYzV2M2d0J3NU1nUm5EeDVFaDA3ZHNSdnYvMkd1WFBuWXVIQ2hZaUlpRUJFUkFUZWVPTU5qQmt6QmhNblRrVGZ2bjBkUGh6YTlKN0Z4Y1htNllLQ2dncVhtK29PQm1oRVZLWGF0R2tUYytIQ0JkeHBYNFNaTTJlYTczais4c3N2VnV0eWMzTmhNQmh3OWVwVk5HN2NHSURVZE9YczJiTjQ4ODAzWVRBWUlJcWkzVm8yVzIrODhRWk9uVG9GblU0SG5VNW5iZ3BUVm4rYXhNUkVhTFZhZUhoNFlNYU1HWEIzZHkrM0JpMGhJUUdabVptWU5tMGF6cDA3aHllZmZCSWZmUENCZVgxQlFRR2VlKzQ1M0x4NUUrdldyY082ZGV2czFzSlJ6WEszcm9leWZQYlpad0FBYjI5dkhEbHlCRys5OVpiRHRCOTg4SUc1TEI0ZUh1WWJCUGJZMWlwczJiSUZKMDZjd0pneFk1Q1ptWWxyMTY2Wm00QTk4Y1FUMkxWckYvYnUzWXZmZi84ZEV5ZE9oSitmbjdsbUdKQitwQUpBNDhhTmNlSENCZk4yVDV3NGdaNDllMVo2djhtMTFLWnovY01QUHdRQW5ENTlHdlBuejhlc1diTVFHeHRyWHYvWVk0OGhNREFRTTJmT1JFUkVoRlZ6UjB1bTkrelVxWlBWelRpcUdtcTFlcHhPcC92eHhJa1RGNTFkbHNwaWdFWkVWY3JkM1QxaDRNQ0JPSHo0OEIxdFo5NjhlUUJ1MVZwWnVucFZHajM0eElrVDVnQk5KcFBoNDQ4L0JpQUZPeDRlSGc3dmFscWFQMzgrQUdEVnFsVll2MzY5dVJtS1hxOTNtT2Z5NWN2bUwvU0hIMzY0VkgrenhvMGJXeTN6OWZYRm1qVnJzR3ZYTHNURnhXSHAwcVdZUG4wNi9QejhBRWdCNTlTcFV4RVJFWUhaczJlWFcyYXFPZTdXOWVCSVVsSVNkdS9lYlo2UGpZMTEyRy9NVm1WckZZWU9IWXJ4NDhkajZOQ2hXTDE2dFZYL0hJMUdBemMzTjNUcDBnVWVIaDVJVGs2R241OGZ2THk4ckg2a0FsTFRNNWxNaHN6TVRIaDVlZUhhdFd1SWpvNnU4RDZUYTZvdDUvcjI3ZHVSblowTkFHalpzaVcrL1BKTGRPM2ExYXA1Kzk2OWUzSDU4bVY4OTkxM2tNdmxPSDc4T1A3OTczOGpQejhmUFhyMFFGQlEwTzNzSXQyNUZSNGVIaXZVYXZVUlVSUTNsWlNVN0RoeDRzUVpaeGVxSWhpZ0VWR05kK1RJRWJScDB3Wi8vUEdIVlorRHh4NTdESURVRjBhdjE1dm5kK3pZVWViMnNyS3lzSFhyVmhnTUJzeWNPUk52dnZsbXFhYU9saDU2NkNHMGFOSENQUC81NTU4Ny9QSjNkM2ZIbWpWckFFaUI0NG9WS3pCbnpoeHpjSmFjbkl6Smt5ZkR5OHNMTTJiTXFNRGVFOTJ5WThjT2pCczNEb3NXTFFLQUtxdFZPSC8rUEpZdFc0YUFnQUJFUkVTZ3VMZ1ljK2ZPeFcrLy9RWkFxc0YrN0xISHJHcXRmL3JwSjdzMWFBRFF2bjE3N051M0Q3Nit2dWpRb1VPRmJxWlEzVlpkNS9xMWE5Y3dhOVlzakJneEFnRE1uOVdBMUpkdCtmTGxpSStQeDF0dnZXWCtubWpkdW5XcFBwZWRPM2MydDhnb0tpb3lUN09KWTdXSUZRUWgxc1BENHoreHNiR25SRkhjcU5mcmZ6aFJIWjFkYnhNRE5DS3FrVFFhRFZKVFU5RzBhVlBzM3IwYk0yYk13RnR2dllXc3JDd0VCZ1lDdU5VVWN2LysvWmc5ZXpaKytPRUhLQlNLY3JlOWVQRmlQUDMwMC9qaWl5L1FzbVZMVEowNkZjdVhMM2VZM2w2SDhxdFhyOXJ0aEc2WmR0NjhlV2pkdWpVVUNnWDI3OStQckt3c0xGaXdBRUZCUWRCb05CZzBhQkFBS1dnN2NPQkF1ZVVtR2pKa0NQejgvTXcvV2l0YnEyRDYwZWhvdmFWaHc0YWhaY3VXZVBYVlY3RjE2MWJ6Y09PWEwxL0dnQUVETUdiTUdEejc3TE5XZWV6Vm9BSEFVMDg5aGZuejU4UGIyeHRqeDQ2dFVIbXBicXV1Yy8zVlYxKzFPMEx3b2tXTHNHdlhMdlR0MnhmZmZQTU52THk4eW56UFFZTUdZZlRvMFFDc0J3bFp0V3BWaGNwTWQ0Y2dDQzBFUVhqUHpjM3RQYlZhZlFIQVJnRGI0K1BqNHdGVSthaWpGY1VBamFxRldxMTJtWk9lYXI0TEZ5NWcrdlRwR0R0MkxKS1NrdUR1N280SEhuZ0EzYnQzeHllZmZJS3BVNmRhcFRjRlNyTm56OGFDQlF2S3ZEdS9mZnQySERseUJGOS8vVFcrK09JTERCNDhHTkhSMFpXK28yOXZhSDNnVmxOSnJWYUx6TXhNaElXRklUNCtIanFkRGhrWkdkRHBkS1g2dTkzdFBncThIbXN2eTd2N0p0MjdkNGVucDJlcDVZV0ZoZVltWWx1MmJNSG16WnZ4NDQ4L1l0S2tTZGkyYlJzU0VoSXdmZnAwODhBNlAvLzhNN1p0MjRZK2ZmcmdubnZ1UVdabUpzYU5HNGN1WGJwZzI3WnQ1dTN1MjdjUElTRWgyTDkvUC9yMzcyLzN4NjFKZkh3OENnb0swS2xUSjNoNmVrS3YxNk50MjdaM2VoZ3FoZGREelZSZDU3cUhoNGZkSnU2ZW5wNzQ4c3N2RVJJU0F1RFdJMXFHREJsaXQ3eW00S3lpeTZzQ3ovVlNtZ0NZQTJDT1dxMithcXhaMjNiOCtQR0RBRW8vV0xVYU1VQWpvaHFqc0xBUUFEQng0a1M4L2ZiYmlJcUt3dURCZ3pGNzltd0lnb0NYWDM0WkF3WU13Q09QUElJSEgzd1FnTlNmYS92MjdWaTVjaVhtejUrUDFhdFhsL21GZVB6NGNjeWJOOC9xYm1qNzl1M0w3SU4yTytSeXVkV2RVMUVVWVRBWXNHdlhybExOSXkyYmdoRlZWbFpXbGxWZkhSTlRiVzUrZmo1V3JWcUY3Nzc3RGw5KytTVW1UWnFFUG4zNjRPVEprL2oyMjIveC9QUFBZOVNvVVpnOGVUS21UWnNHbFVvRkR3OFB2UC8rK3hnN2RpeTZkT21DRFJzMkFKQkcxVnUvZmoyR0R4OE9wVktKOWV2WFk5aXdZY2pMeThPUFAvNklvcUlpakJrekJoY3ZYa1JSVVJFMmJkcUUyTmhZUkVaRzR0cTFhK2ErYVBYcTFhdldZMFMxUTFXYzZ4MDdkclQ3WHVQR2piTnF3bnY1OG1VY1BIaXdWSUJtTUJpUW1wcUtWMTU1eGJ5c3FLakk2ckVBWThhTXNXcWVUOVZQRkVVNWdIQ1pUT1lQd09sdHJCbWdVWldLajQ5MytrbE96blUzNzloZHZud1pqUm8xd29vVksrRGo0NFBSbzBlalc3ZHU1aS9RZXZYcVllclVxWmc2ZFNvV0xGaUFqaDA3NHIzMzNrUGJ0bTNSb2tVTHZQdnV1eGd5WkFoNjllb0Y0RllmTlV0dnZQRkdtWGY4N2VXeHg4UER3KzZvaTZZZkNnVUZCZGkyYlJzdVhyeUl4TVJFM0x4NUUrKy8vejRBbE9vYmNiZHIwSGhkT284cjNzSCsrdXV2MGJWclYzaDdlOFBEd3dNYWpRWitmbjZZTVdNR0JFRkFVbElTVHA0OGlTWk5tbUQrL1BuWXNXTUh4bzRkaTQ4Ly9oaEJRVUdJajQ5SFlHQWdNakl5TUhIaVJOeDMzMzE0NFlVWElBZ0NKazZjQ0oxT2h3RURCaUFwS1FsdnZ2a21talZyaHVqb2FIVHQyaFdMRnkvRzVjdVhNV3JVS0l3Yk53NDVPVG1ZT0hFaVZxNWNhYmVHcENyd2VxZ2F0ZVZjdHhlZ3llVnlKQ2NuSXpKU2V1NnpLSW80ZVBBZ29xS2lBQUNuVHAzQzk5OS9ENjFXaTFkZWVRWDMzSE9QdVM4YWNPc1pnTld0cnAzcjVaMkRvaWhlRXdRaFRxL1hmMzdzMkxHOVlCTkhJcUxLYTk2OE9iNzQ0Z3U0dTd0ajhPREJpSW1KS2RXY3NWZXZYc2pNek1TcVZhdnd5eSsvNE8rLy84Ym16WnNCQUkwYU5jS1dMVnNRSEJ3TXdIcTRmdFBva0dVRlo0N3lsRWVyMVFJQU1qSXl6TnRYS3BYUWFEUjQrT0dITVdMRUNJU0docHJUOSsvZjN5cC9VVkZSaGQ2blBEdDI3TUFUVHp3UmVWYzJSaldHd1dDdzI5L0cxTSttVzdkdTVzRU5ubnZ1T1R6enpETldOUU9pS0dMczJMR1F5V1JXendsY3ZudzVmdnp4UjhqbGNvd1pNd2FEQncvR3d3OC9qUC83di84em4rZi8rYzkvOE82NzcyTEdqQm5td1hFcy9mREREMWkwYUJGR2poeHBya0U0ZCs2Y2VXUkl5K3ZpYnVQMVVQdFUxYmx1YStEQWdSZzBhQkJFVVRTL2I0TUdEY3lQU3FsWHJ4NjZkKytPU1pNbXdkUFRFKys4ODQ3NXhpQWdmYVpiemdQU3RWQlZlSzdmSW9yaUpVRVFmalFZREp1UEhqMzZsN1BMUTBUa0ZHcTFXbFNyMWVMZGxwU1VWT2I2L1B4OGNkaXdZZUtSSTBmc3JoODBhRkNaODZJb2loMDZkREJQNi9WNjhaMTMzckZhLzg0Nzc0aDZ2ZDQ4Lyttbm45ck51MlhMRnZISko1OFVlL1RvSVM1YnRxek1jai82NktPbGxuWHQyclhNUEpYaDdQT2hycXVxNjhIV2xDbFR6Tk5qeG95eG0yYjgrUEYzL0Q2VzUvKzFhOWNjcHROb05LV1dQZi84OCtMcTFhdkZuVHQzV2kwdktTa1JOMi9lYkxYdHF1THM4NkUycTAzbnVzRmdFTC8rK3VzNzJvYXpPZnQ4Y0FiVE9haFdxOC9FeHNZdVZxdlZGYnVyNmdMcVZGVW5FVlUvVXhPRHFub1dUbGtNQmtPNU5XSlZtZDhWQ1J5LzNLbWNlVDFRYWJ3ZXFnN1BkZGRTRjgvMTJOalk5d3dHdzZaang0NmRkSFpaS290TkhJbW9xaVUwYWRLa3BUUGUrRTZEcTlvV25KRkxjTnIxUUZUTmVLNlRVeDA1Y3VUL25GMkcyMVhub21raXFuNTF0WG1GcStuWnN5ZFNVMU92eHNmSHN5K0NFL0Y2Y0EyOEhxb2V6M1hYd0hPOTV1SHRZU0tpT2lJMU5SVUFHanE3SEVTdWdOY0QxUlU4MTJzZUJtaEVSRVJFUkVRdWdnRWFFVldwTm0zYXhCdzllaFJzNmVKY1BQNnVnZGVEYStEeHIzbzgxMTBEajMvTnhBQ05pS3FVdTd2N0h5TkdqRUJtWnFhemkxS25hVFFhQUlBb2lubE9Ma3FkeHV2Qk5mQjZxSG84MTEwRHovV2FpUUVhRVZXMTB3Q3daODhlWjVlalRqdDA2QkFBUUJDRXk4NHRTWjNINjhFRjhIcW9GanpYWFFEUDlackp2ZndrUkVTM0x6UTAxRmNRaEtjT0hUcUVpSWdJcUZRcUtKVksxTUZIc2poRmJtNHUvdmpqRDh5ZVBSdDZ2UjZpS0s2OWNlTUdmekU1Q2E4SDUrTDFVSDE0cmpzWHovV2FqVmNKRVZXcG1KZ1l1VUtoMkE5QWJXLzl6Smt6MGI5L2YvUDh1KysraTYxYnQ1YTdYZWFyV0w2cFU2ZUtlL2Z1TlgzV245Rm9ORzBURXhPTHk5MFFWUWxlRDd3ZTZncWU2enpYNmZZeFFDT2lLaGNURXlPWHkrWC9GZ1RoV1FDTkFmaVoxaGtNaHBGSGp4NzlyMmxlclZhdkFmQmFlZHRrdmdybm13bmdlVkVVZjhqTnpYMmJYOURPeCt1QjEwTmR3WE9kNXpvUkVSRVJFUkVSRVJFUkVSRVJFUkVSRVJFUkVSRVJFUkVSRVJFUkVSRVJFUkVSRVJFUkVSRVJFUkVSRVJFUkVSRVJFUkVSQmFPcVVnQUFJQUJKUkVGVUVSRVJFUkVSRVJFUkVSRVJFUkVSRVJFUkVSRVJFUkVSRVJFUkVSRVJFUkVSRVJFUkVSRVJFUkVSRVJFUkVSRVJFUkVSRVJFUkVSRVJFUkVSRVJFUkVSRVJFUkVSRVJFUkVSRVJFUkVSRVJFUkVSRVJFUkVSRVJFUkVSRVJFUkVSRVJFUkVSRVJFUkVSRVJFUkVSRVJFUkVSRVJFUkVSRVJFUkVSRVJFUkVSRVJFUkVSRVJGVkc1bXpDMEJFUkhXVHU3TUxRRVJFZExkRlJFUXM5Zkx5YXBXWGwvY1hBQ2lWeXVqSXlNZzFmbjUrVCtiazVHd3JMMzlNVE16cDhQRHd1Y1hGeGFlTGlvck9scFZXTHBmSGVIbDVOZE5xdFZlTmk5d0RBd09mZDNOelUrcDB1cFM3c0R2dUFEeU1MMjhBOVJRS1JaaENvWWlXeStVdGZIeDhIdlQzOTM5Y0pwTkZGQmNYbjc3ZE53a0pDWGxkRUFTRlZxdTk3TzN0L1hoZ1lPQ0EvUHo4djhySzQrM3QzVWFsVW8wMEhtY0RnUHB5dVR6QzNkMDl5UExsNGVIaFcxSlNrbTNLRXhZV05xZTR1UGk4WHEvUEFDQkVSRVFzMCtsMDJTcVZhb2pCWU5DWGxKUmNLNmU0ZnNIQndhLzUrL3YzeWN2TCsrVjI5NW1JeUJYeERpRVJFZFUyb1NFaElSUHk4dkwrS0M0dU5nZE52cjYrdmR6ZDNaWDUrZm1IOUhwOWpuRjVmbFpXMXZhWW1KZ3pDb1hpWHRzTlJVZEhmMjg1WDF4Y2ZQYmt5WlAzV1M1cjFLalJVbDlmMzI0WEwxNGNrSjJkdlNVd01MQm5WRlRVNTNsNWVYK2ZPM2Z1WVFDaUthMWFyUlpSUVpjdVhScWNsWlgxUlV4TXpFbDdaYk9sMSt1emp4MDd0aHRBcnVtOVJGRXMwZWwweWZiU3krWHlScWI5Q1F3TTdCMFJFYkVvUHo5L3YwYWorZEhmMzcrWGw1ZFhlM2QzZDZYQllNaHIwS0RCRXN1ODhmSHhncCtmMzFQKy92Njlnb0tDUmhrTWh2eTh2THhmUTBORHB3WUdCcjVvKzE2V3gwMmxVbzFScVZSRE16SXkzZ1VBWDEvZlRpRWhJUk9LaW9wT0JnY0hqd3dPRGg2VGtKRFFHa0MyTWJ0N2NIRHdhSnROdWtWRVJDd1NCRUV1aW1LeFhxL1BNcTNRNlhSWHM3T3p2d2NSVVEzRkFJMklpR3FWb0tDZ3ZnQ0V6TXpNRFZGUlVaL2JybytNakZ4dG10WnF0VWxaV1ZuYlRmTUpDUW5OSFcyM1pjdVdwV3FuNnRXcjk1eXZyMiszNHVMaXhPenM3RzBBa0pXVjlVTm9hT2hoSHgrZkRxR2hvUk5TVTFPWG1kSVhGeGVmQlFDNVhCNGxDSUs4dUxqNEFvQVMwM3FGUW5HdktJcGFyVlo3U2EvWGF5emZLeTB0YlpuQllDZ1VSVEhmWUREa05talFZS2xPcDB1K2RPblN5NklvM3N6UHo3OEpJTjh5ajhGZ0tDa3BLVW0zdHo5eXVieVJhZHJYMTNjQUFIaDdlei9rN2UzOWtHbDUvZnIxNXlZbkowOEdnT3pzN0MxS3BiS0ZVcW04RHdDYU5tMGFaMG9YRVJHeE9DY241M3VEd1pBSEFDVWxKV21pS0lvQTRPSGhFV3A5eU9vTnljaklXT1BwNmRtOW9LQmdoMHFsR20xTUYxeFFVSEJVb1ZBMENRNE9mdEZnTU9RWEZCU2NLaXdzUE42d1ljTVZkdjhwQU1MRHc5K3huTS9OemQzREFJMklhaklHYUVSRVZLdlVxMWR2RUFDa3A2ZC9rWitmZjF3bWt3VTdTcHVibTN2QWN0NWVFT2FJVXFtTWlvaUlXQVVBMTY1ZEc0dGJnWmFZbEpRMHBubno1dnZEdzhQZkx5Z29PSnlibS9zSEFKaHFrVXcxZGhjdlh1eFNXRmhvYnM2blZxdEZyVlo3eWJhV0RnQjhmSHc2ZVhsNXRiTmM1dUhoMGFCWnMyWjdUUFB4OGZHQzVYbzNOemVaaDRkSFdIbjdjdVhLbFdGQlFVRkRzN096djAxTFMvc3dKQ1JrWWtCQXdEUHg4ZkZDYUdqb0pBQklUazcrZDBoSXlDUlRnSGJ1M0xsV3pabzFPNUdSa2JFMkl5TmpxVjZ2MTRTR2hzNEhnT1BIajk4RFFHUGFKOVA3TkdqUTRIVUFodHpjM0lOUlVWRWJ2THk4bGdZR0JnNEVnUHIxNjc5clN0ZXdZY01QQVNrb3ZYYnQybkVBU0U5UC96Zy9QLzl2UHorL3B6dzlQVnVtcHFiK3g1UStORFQwOWNMQ3dnU05Sck96c0xEd1dIbjdTMFRreWhpZ0VSRlJyYUZRS0pyNitQaDBNYzdtaG9TRXZLWlNxVVk0U204YjBKdytmYnFobzdUTm16ZS9hakViR2gwZHZVTW1rNmx1M3J5NU1pY25aN2VmbjkvVHhxWitld3NMQ3c5ZXYzNTlmdjM2OVdkR1IwZHZPM2Z1M0ZPRmhZVUg3MlRmVWxOVEY4dmxjbk50VklNR0RaYVVsSlNrcGFhbXpyZE1GeElTOG5yOSt2WGZORFhqZEhOejg3RzNQYjFlbnlPVHljTGF0R21UZmV6WXNRQUFDQWdJR0JBUUVEREFYdnFZbUpqemx2TjVlWGtKQUNDVHljSlVLdFdrd3NMQzArN3U3Z0VBMEtwVnEzUDJ0aEVRRU5CZkZFVlpaR1RrUjhYRnhSZVVTbVZiUVJEY1RVMGdUWUdyemY5RmFacG8xS2pScC9hbUFVQ3BWTVlFQmdZK2YvMzY5WGtGQlFWSDdMMC9FVkZOd0FDTmlJaHFqZERRMEFrQXpEL3UwOUxTL3FmUmFQWldOTDlORU9aUS9mcjFYMU1xbGMwMUdzMHZWNjllblF3Z29ISGp4cC9LWkxMZ0N4Y3VQSm1UazdQNyt2WHJzNzI5dmRWK2ZuNDlmSDE5SHcwSUNPaGVyMTY5SVlEVXhCRUFvcU9qOThLaWlhTnBYVXhNekJuZ1ZvMGJBR1JsWlgxdXFzMnlwN0N3OExSeG4vK1RscGIySDBmcHlwS1JrZkZwYW1ycU8yRmhZVy9YcTFmdlpjdDFhV2xweTMxOGZCN3k4dko2QUFBVUNzVTlBT0R2Ny8rMGNmMGliMi92OW5xOVhuUGl4SWt3QUVHZW5wNmV6WnMzdnlLS1lna0FYTDU4ZVZCUVVOQlVsVW8xSkRVMWRWNTRlUGdDNDdidXRheHBNMDFmdTNadFdscGEyb2VtNWZIeDhVSmtaT1JuUVVGQlF5MmJvN1pzMmZKMGVucjZ1aXRYcmd5N25mMG1JbklsRE5DSWlLalc4UFgxN1drNUh4SVM4bXBaTldoWldWa2JMZWNyMmdmdCt2WHI3d21DSUV0SlNWa0VRQmNaR1RsZkpwTUZaMmRuZjV1VGs3TWJRQUNBN01URXhBRXFsV3BnUmtiR3VvWU5HMzVvTzlpSFFxRm9ZdnMrZ2lESWJkSzV3VGpRaU8xZ0hUS1pMTVMwTENzcmE1TkdvOWxsV3FWV3EzVjZ2YjVJcjllbkFsS2ZNOHRCUXp3OFBDSzBXdTNsa3lkUE5qVnRUNlZTRFZlcFZNUHQ3WDk2ZXZwU1FSRGNUUUdhSUFpNndzTENFL241K1g5blpHUjhLUWlDNk9Qajg3aXBpV0h6NXMxLzhmVDBiR1V3R1BJek16TTNBRUIrZnY2bEprMmFQSm1YbC9mbmpSczNGc3JsOGdaQlFVSGp0VnJ0cFhQbnp2VnMxcXpaajNLNVBNcjBmOUJxdFdrdy9sWVJSZEhnNlA5QlJGU2JNRUFqSXFKYW83aTQrTFJlcjgveTh2SzZId0NTa3BMZXZINzllb1Zya3lyeG85K1FrcEx5RmdENCtQZzhHaFFVOUMrZFRuZmo0c1dMbzRLRGd5YzBhTkJnZm1KaVlxKzh2THhmTXpJeTFnSEExYXRYeDEyOWVuVWNBTVRHeGhZSmdxQ0lqNCtYQTlDWk5xcFdxMFhia1NMZDNOeTg5WHA5c2NVK25qMTU4dVI5SVNFaHI4dGtzcUNVbEpSWmFyVmE2NkNjT3RQdzlzWkJRZlNtZVE4UGozRGJ4QnFOSmk0akkyTzlTcVVhN3VmbjF4MEFCRUZRQUVDTEZpMHVXcVpWcVZUalBEMDlXM2w2ZXJZS0NncDZ6YlRjeTh0TGJSbmt1Ym01ZVllSGh5KzRjZVBHKytIaDRUTmtNbG13UXFFb2FkT21UZmJaczJmYkJBVUZqUmRGVWEvVmFyTkZVZFFEZ0Zhck5ZM2dXQVRBRXdCRVVkU3FWS3BoK2ZuNWUvUHo4L2ZhMjFtbFVobGRWRlIwMGQ0NklxS2FnZ0VhRVJIVkdzbkp5ZStHaElTOFpnclFZbUppOXBZMVJMMnhyNU1pUFQxOWRWWlcxdTZBZ0lDZUJvTkJJNHBpWVdSazVOcjA5UFExNmVucEN3QUlmbjUrQTVSS1pTdWJUZmcxYXRSb0hRRHh5cFVyTHdOSUx5Z29PT1htNXFhTWpvNys0dno1OCtyQ3drS3JZZTRWQ2tWVFFSQVVPcDB1RlJiQm1RTXltVXdXVWxKU2ttcTdQRHc4ZkE0QXBLU2t6SENVT1Q4Ly82L0V4TVNuQVBNQUpKZlBuRG5URmdCYXRteDUyWlJPcFZJTkF3QjNkL2NBcFZMWlZDYVQrUU5BL2ZyMTM1VEpaUFVBNE1hTkcrLzcrZms5YmpxMnljbko3OSs4ZWZOL2x1OFhGaFkyTVNnb2FOU1ZLMWRlMDJnMGY5aVdwNmlvS0xHNHVEaFJwOU5kTFNrcFNTMHFLcnB1T2lacXRmcTZLWjFwK3RxMWE5TUtDZ3AyQW9EQllNaTI3WGRtNjlLbFN5OHhRQ09pbW80QkdoRVIxUnFGaFlVSEFMeG11L3pHalJ0dlc4NEhCUVdOazhsa0tnQUlDQWpvMmFCQmd5Vnl1ZnpENE9EZ2NjWWFxbmFob2FIL0Rnd01ISnlkbmIxVEZNVjhIeCtmSi96OS9YdG1aMmQvYVd6RzZONjBhZE5OQ29XaWNYSnk4c3ljbkp5ZkFDQS9QLyszOVBUMGxVRkJRZU1iTm16NDVibHo1em9EMEp2ZVc2VlNEUUdBZ29LQ2Y4cmJIMjl2NythQ0lNaTBXbTBpQUlpaXFCZEZzVVNsVXIzbzV1Ym1vOVZxTHlrVWltYkc1WHFMcktKT3AwdjI5UFJzMmFwVksvTW9rWEs1dklubHZPbmgyc0hCd2FPTTcxZHFtUDM4L1B4OUJvTWhQeVVsWllhN3UvdUhwZ0FOd00ybVRaditxbFFxWTJ6TEhSa1orVi9MK2ZUMDlJK3ZYTGt5S2pNemMyMW1adVphTHkrdmNJVkMwYzdUMDFNTkFNWEZ4ZWRQbmp6NVlFeE16RUdGUW5GUGZIeDhvREZyb2IrL2Z5OWpXYS9GeDhlN1JVVkZiUWdJQ0hndUtTbHBWR1ptNXFjK1BqNlBSa1ZGZmFYVDZXNWtaV1h0S08rWUVoRzVPZ1pvUkVSVXB3VUhCNDhCWUVoTFMxc1dIQnc4enMzTnpROEFMbHk0MEY4UWhKTFEwTkMzVkNyVlM5ZXVYWHZkejgvdmlmRHc4TVU1T1RtdEd6WnN1TlRQejY4WEFJU0ZoVTJyWDcvK1RFRVFGSUlndUp1MjdlUGowN0YrL2ZvenJsKy9Qczg0M3pVME5QUU5BTWpNek54VVh0bjgvUHo2QUVCdWJ1N2ZBSEQ2OU9sbVFVRkIvNHFNakZ5ajErdUwzTjNkQTJKaVlzN2s1T1JzUzAxTlhXWEsxNnBWcTZTSzdMdENvWWdDZ0RObnpuUm8xS2pSLzJReVdWQnljdktVeG8wYmY1V2VudjYvM056Y1gxcTBhSEVxUHovL2J3QXkwN0V4dVhqeFltK0R3YUF3elR1cVFkTnF0VmtBMEtSSmsrKzl2YjBmTWozNklDVWw1ZCtBTk5Ka1lHQmdMOU9JazRHQmdiMEFRS2ZUcGZqNStUME9BUG41K1FrQXhFdVhMZzFyMUtoUmNlUEdqVDhKQ3d1YnBsUXE3eXNvS0RoNDVzeVpuZ0RNRDZ3bUlxcXBHS0FSRVZHdEZ4WVdOc2ZCS3BsV3E3MlNucDYrb2JpNE9MR29xT2lrVXFtTVVhdlZlWmFKdEZydHBiUzB0SThNQm9QR09GeSttSmVYOTJkd2NQQTRBQkFFd1VPdjEyc01Ca091WHEvWDZQWDZYRkVVODN4OWZYdUVoSVJNdjM3OStrYytQajV0N3Jubm5qaEJFT1FhalNZdUt5dnJpL0xLN2VQajB4VUFjbk56LzJqUm9zVnAwelBJQ2dvS2ppVWxKZjJyc0xEd2ZFUkV4SnpnNE9BeC92NytmYytmUC8rb3Q3ZjNZNDZHMWhjRXdjMTJYWnMyYmJLdlg3Lytya3FsR3BHU2tqS25xS2dvcWFTazVIcGtaT1FxblU1M1F4QUVkNDFHOC8xOTk5MzNqNWVYVnh1RHdaQVBXRC9mekpadERSb2dQZE5NTHBkSENvSWd6OHZMKzdPb3FPaDBUazdPYitIaDRmRHc4S2dmRlJXMXdaVFdOSzNSYUhaNWVucTJLaWtweWZUeDhYa3dMQ3hzaWtLaGlGWW9GREVBNE9ibTVnVkE4UEx5YXQrMmJkc2tZeTNhSmxQL1FDS2lta2dvUHdrUkVWSE5FUjRldnFCZXZYcURFaElTR2pkdDJuU1BVcWxza3BDUTBOZ3lqYVBsQUlKVUtsVXZ5eUNtcEtRa095c3I2MGNBbVRacDNSVUtSWFJ4Y2ZGRldEUmh0QlFjSER3aEp5Zm5KNjFXZXhxQUxDb3FhcU1vaXZyTGx5Ky9CcURBTnYxOTk5MTNWS3ZWWHJwNDhXSS80eUwvc0xDd0NUZHUzSmdiR1JuNXNjRmdLTXJPenQ2U2w1ZTN6ektmWEM2UENRb0tHcGlTa3VJb0VDMlRVcWxzRkJBUU1QVEdqUnZ2R0JmNWhvYUdqc2pPenY0eE5EUjAycFVyVjZZSEJ3ZS82T1hscGM3T3p0NlJrNVB6clZ3dUwvVXc3YkpvdGRwTVNIM3VyR3E1V3Jac2VibW9xT2hDWW1MaTQvYnllWHQ3dC9YeDhlbVNtNXY3ZTBSRXhKS2lvcUtqdWJtNWYyZGxaZjBLNExxWGwxZTRVcW5zcEZRcVk1Vks1YjNKeWNuL0xpNHVQbTl2VzBSRVJFUkVSSlo0WTVT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TZHNFJBTGc1dXhCRVJFUkVSSzZJUDVTcFdxblZhbldiTm0wNk83c2NSRVJFUkVTdWlBRWFWU3RSRlB1NHVibTk0T3h5RUJFUkVSRzVJcG16QzBCMXprc0FGSkNhT29wT0xnc1JFUkVSa1V0aERScFZHN1ZhM1ZvUWhDaEJFTUxidG0zN3NMUExRMFJFUkVUa2FoaWdVWFhxYlpwZ00wY2lJaUlpb3RJWW9GRjFldEUwSVlwaVQyY1doSWlJaUlqSUZURkFvMnFoVnF1YkEyaHVtaGNFb1hGc2JPejlUaXdTRVJFUkVaSExZWUJHMWNKZ01EeHR1MHdRaEJmdHBTVWlJaUlpcXFzWW9GRzFzQmVNc1prakVSRVJFWkUxd2RrRm9OcXZYYnQyVFVSUlRMUzNUaENFMW9jUEh6NVIzV1VpSWlJaUluSkZyRUdqS21ldmVhUEZPalp6SkNJaUlpSXlZb0JHVlU0UWhMS0cxTzlWYlFVaElpSWlJbkp4Yk9KSVZTb21KaVpTb1ZBa2xaVkdyOWZmZSt6WXNYUFZWU1lpSWlJaUlsZkZHalNxVWdxRm9rZDVhZHpjM05qTWtZaUlpSWlJcUxxcDFXcFJyVmFMemk0SEVSRVJFWkVyWWcwYUVSRVJFUkdSaTJDQVJrUkVSRVJFNUNJWW9CRVJFUkVSRWJrSUJtaEVSRVJFUkVRdWdnRWFFUkVSRVJHUmkyQ0FSa1JFUkVSRTVDSVlvQkVSRVJFUkVia0lCbWhFUkVSRVJFUXVnZ0VhRVJFUkVkVW1iZ0JXQUpCYkxPc0E0TVV5OHJ6dFlQbGJxSm0vbHpzQWVNSmkvcjhWeUZQYmpnRVJWWVJhclJiVmFyWG83SElRRVJHUlM1c1BvS2lTTDVOSEFCeXkyVjVEQU9jQmVEaDR2eEtMNmJZQXBodW5SUUN5MjkySk8zUzd4K0FGQUZrQVRnTDQyL2d5V0V5Ylh2MXMzczhWajBHZHhJTk5SRVJFUks3bURlT3JMQUdRQWhIQlp2a3JBRDREY00xT25rc1cwemtBWW96VEFvQUJBTDRGMEFlT0E3bnFkRHZIb0I2QXZnQzZBamhxa2E0SVVxMWFXVnp4R05SSkROQ0lpSWlJcUxZSWdWUXpOQkhBeWdxazd3Q3B4azBFOENhQXF3Q2VCeEFFWUxneHpXV0w5SE1BckwxTFphMEt1NDEvLzJlelBBSEFQM2JTL3g4QURXclhNYWp4R0tBUkVSRVJrYXRLaDNYelJTV2t3TUdSR2NhL3BxRGowekxTUGdQZ0FVaUJDUUJNQXpBTVFENXUxYXlKQUJyRHV2bGZkYXZNTWJqZitQZnZjcmFaRGVBcDQvUjR1UDR4SUtLcXdqNW9SRVJFVkFtMnZ4a3M1d05zNXU4RmtBd3ArS2lvVFFBZXc2M2c0M3RZRHliaUN2MnZLbk1NVEc2VXM4MTBpK21hY0F6cUZCNXNJaUlpSXFvTlhvTFVaMnU1Y2I0aU5XaHhzQjVRWkNTc2c1ZWFTb0d5YTlIeUxLWnI2ekVnb29wZ0RSb1JFUkZWUW1WcWorb1ovMWFtQnMzRVZIdDBMNlRCUlV3djBXYSt4VzFzKzA3ZFRnMmFTYmFEYVh0YytSalVLYXhCSXlJaUlpSlhWbDV6UFpOTU84dXVRK3BQWmNzYlFIMDd5ODhDaUxDWWQ1WCtWeFU5Qmo5REN0cE1mR3pXMnc0VWNqOUtjOVZqVUdjd1FDTWlJaUlpVjZVSEVIWUgrWU5oUHhBcnNyUE1WVlhtR0J3QThHUVo2eTMzMi9aWmNlUWlHS0FSRVJFUmthdXkvYTJxQUZCc25HNWhNVjJiVmVZWXpEUytUR3liTlhhNnUwV2pxc0FBallpSWlJaHFpblVBbm9OVUUrUUY0S055MHJzRFNMU3pYTzRndmIySFcxKzJtRTRFMEtXYzk2eHFqbzZCTzRCOU5tbHRtemdtMk16UEEvQzV6YkthY0F5STZHN2hJQ0ZFUkVSMEIvd0FoRVBxSStYbklNMTNGdE83SEtUNTBXYStKdld2cXNneE1Gbm5ZTnFlbW5RTWlPaHVZWUJHUkVSRVJPU1ltN01MUUVSRVJFUkVSQklHYUVSRVJIU251Z0VRbkYwSUlxTGFnQUVhRVJFUjNhbWZJQTFRWU9sdEIybmZBbjkvRUJFNXhBOUlJaUtpdXVFQkFIa1ZlRVhhNU11MmVWV1U1VkRmYlFGTU4wN1BBWDkvRUJFNXhBOUlJaUtpdXVFUXBDRzNmU0E5WnVkZWkza2ZTTU50bndLUWJKUFBIMENBOGVWZmlmY1RBQXd3VHZjQjRIdTdCU2NpSXFvMVJGSHNKNHJpZmxFVWkwU3lWQ3lLNGoraUtMN2c3UDhSRVZFMWt3RVFBVHhxc2F3NWdCd0FNWGJTaXpiVGJWRzZWazIwbU80TFlCcWtJYnVQQUhnUXdFa0FxWkNlcnlRYS81cGVJKzdPYmhFUkViazRVUXJPcUh5dk9mdC9SVVJValVJQUdBQjhaYkZzR1FBOXBDYU91VGJwYlFNMGUwUklnUjhBakFmd09xUUFyUnVraCtnZWRKQ1dpSWhzc0lsajdUYTkvQ1FFWUtLekMwQkVWSTNDQVp3RDBCaEFHK095aVpBRytYZ1F3T0VLYkNNS3BmdXFtWFFBRUcrYy9obEFBMGdCSUJFUlZRRHZZTlZ1c2M0dVFBM1J6TmtGSUNLcVJ2Y0JPQVBnRTBpMVc0OUNxajBEZ0NVQUZ0ckprMjR6UHhSU2dEZk1UdG80U1AzZFRFYmF5VTlFUkE2d0JxMTJVemk3QURXRWg3TUxRRVJVamJvQTJBOWdHNlRBNlQzajhwbVFBclVmN2VRSk1yNU1sZ040QmxKTm1xMk5zRzRtR1FBZ0NiZjZuQUhBWll2NUZwWGZCU0tpMm9zUGxhekZSRkYwMUZlQWJBaUN3R3VCaU9vQ2IwakIwa01BemdOUVFRcldMZ0JvQldrby91czJlVVRjK3IxZ09mMHVnRDhoMVppSmtHNTJsVmprSzRIOWxqcjIwaElSa1JHYk9OSmRvZFZxNGVIaEFjWTVSRVF1YlNxQUE1Q0NNd0RRQWpnQm9CK2tnVHk4S3JHdE4rOXUwWWlJQ0dBVFJ5ckQvdjM3c1dIRGhncWxYYkprQ1Q3KytPTUtiMXNVUlpTVWxLQ2dvQUNabVpsSVNVbkJ1WFBuY1Bqd1lmejY2Ni80K3V1dnNYWHIxdHN0T2xGMVdRcnBXVktPdk8xZytWdmc1eTlWdndjaERYLy9PZ0JQQUdNQW5JVlVreFVGYVdDUEV3RFdBK2dPNjJDdHJJZFVOekp1USs5Z1BSRVJWUUtyTzJxeE8yM2ltSm1aaVZHalJxRnIxNjRZUFhvMEFHRERoZzFvMnJRcEhucm9JWE82Z3djUFl1ellzUWdORFlWY0xyZTdyUysvL0JJZUhsSlhyd2NlZUFBaElTR1F5V1R3OFBDQVhDNkhVcW1FVXFtRXA2Y252TDI5NGV2cmk0Q0FBSXdZTVFKdWJ0THYyQ2VmZkJLTkdqV3l1LzJTa2hMbzlYcXNXN2Z1dHZhVlRSeXBERGNBS0NIMTZjeXhXSDRmZ0wwQTdvZmpwbHFXVGJ6YVF2clJ1eEJzNGtYT3NRQlM4OFdka0dyUmpnQjRCOEN2Rm1udUFUQUJ3R0FBenhuWExRVXd5YmgrSElBUGpkT2JBUXlFZEQ2dkEvQ3F6ZnVaenY5ck5zc2J3UHBoMkltUStzVVJFUkhZeEpFY21ERmpCaFlzV0lEVnExZGozTGh4Nk5PbkQzUTZIZGF1WFl2Tm16ZWIweVVsSmVIdHQ5OUdkSFEwbm52dU9Uejc3TFBtZFJxTkJoTW5Ua1JrWktRNU9BTUFnOEdBYmR1MndkM2QzV3JaMkxGanNYang0dXJaUWFLS0N3UHdQcVIrT3dXUSt0eWNCL0FzZ0tZby9lT3pEMjQ5ODBrQU1BREF0OGJsSEpDR25NazBDQWdBcUFGY3RKUG1QS1RubUUyeVNEdkpZdjJIRnRNdkFIZ1Iwbmx1S09OOUkyNm5zRVJFZFJVRE5MS1NtcHFLME5CUTdObXpCd0JRcjE0OWJOeTRFYUlvNHJYWFhzUHc0Y01SSGg0T0FMaDA2UkxHalJ1SEtWT21vR1hMbGhneFlnUnljbkl3ZlBod0pDUWs0TTAzMzBTYk5tMHdlL2JzVXUveitlZWZZOU9tVFZiTDB0TFMwS05IRDZ0bGNYRnhWYlNuUkJYbURxQTNnUGFRYWh1NlFCcGFmRENBbHBCR293T2tCL3dHQXlpRTlCeW9SeURWTEx3SjRDcUE1eUdOZ2pmY21ONlVEd0RtQUZoYlZUdEFaR1RaQk5GZWNPWW9iVmxFT0g1NE5YOWowTjJnZ2xTejJ3akFsemJyaWlDMWNMRFZEOEJ1QVBrQS9BRjhDbUFFZ0N6ait0NEFiZ0w0MnlMUDI1QStpMjI5QmVtenY2eWJFTlhwRVVqN01oeU9yejFielFHc2hEUmk2ODlscEtzcHg2RFdZN091V3F5eVRSd3pNelBSdDI5ZjdOMjdGeDA2ZE1DaFE3Y2VZN05peFFxY09uVUs4K2JOZzBhalFlUEdqWEhnd0FHa3BxYWlUNTgrQUtUZ2J1ellzU2d1THNhTkd6Y3daY29VREI0OHVOVDd0R3ZYRGdjUEhyU3FRZFByOVhqd3dRZHgrSERwNTZOT21USUYyZG5aT0hic0dOcTBhVk5xUFFEazUrY2pNVEVSYmRxMFFmLysvZEdyVjYvSzdEcWJPRkpaQmtJYTJXNGFwRnFIQTVBQ3NMOGdmVkVlaEZRenBvSFVyd2VRYWlBVWtKcVVQUVdnUDZTbWtBOGExN09KSXhGUjJRNEFhQTBwQURzTzZhYldNQUFQQTloaFRPTW9RRnNPNmZFTlBRRG9BS3lHOUxpSFFaQ0N2Y09RUHAvZnM4aFRVNXFrS3lFZG0xbVFIcFZSbm1CSUxUOE9RcnJCMkFWU3MySjdhc294cVBWNGQ0dk05dS9mRDdWYWJSVTRBY0QyN2RzUkZ4ZUhUWnMyNGZEaHcvajAwMCt4Y2VOR3RHL2ZIbnE5SHFkT25jTEJnd2Z4NjYrL0lqczdHNDg5OWhoT25UcUZqei8rR0ljUEgwYUxGaTBRR1JtSit2WHJJeVltQmdBcU5kcmpCeDk4Y0ZmM2srcTBRRWpEakZmR1c1Q2FPUTZCMU1ReEM4QWJBSDZIMU1UeElLUUg5bDYxeU5NQnQyckVmb1lVc0MyN3pUSVRFZFZGejBIcTk1c013SFIzMWdOU2s5dE9rRDZISFprS2FiQ2JhRWdENFV3RjhHOUl2M3VmZzlUY2Q0Vk5IbGR0a3A1blo1a0hwRDZndGxRQWlpM21HMEtxU2R3QllES0Fsd0g4QnVuRzR4OTI4cnZxTWFoekdLQ1IyYjU5Ky9ESUk0OVlMZHU3ZHkrV0wxK09WYXRXSVRBd0VJOC8vampXckZtRG4zLytHUWNPSE1DdVhic1FFUkdCKysrL0gyUEdqRUc3ZHUwZ2swbW5WV3BxS2c0ZE9vU0VoQVQ4L2ZmZjZOMjdONW8zYnc0QWNITnp3d01QUElDZ29GdlBQUTBKQ1RFM2NVeExTeXRWbS9iUVF3K2hWYXRXNXZrVEowNVl6YWVrcE9DSEgzNjR1d2VGYXBzbEFJWldNcys5a0FZS1dRaGdGS1M3dDA5QkdqemhHVWhma2kwQm5MTElFd2Zna01YOFNFZ1BCQ1lpb29xNVltZVpEbExnOEJPQWJnN3laZU5XVGM4VE51dkdXRXpQZ2ZRNytDbTRkcE4wYjFqWFh2MGZnRTJRK2tWYnNueEdJU0RWSHE0RDhGOUlBU2tnQmEycEFMWkNhdmI1TnFSbW9HeVc3MklZb0JFQXFZbmcvdjM3TVgzNmRQT3k3Nzc3RHN1V0xjT0hIMzZJcGsyYkFwQnF2bDUrK1dYODk3Ly94Y2NmZjR4cDA2YmhrVWNlZ2J1N080NGNPUUlBT0hmdUhKbzFhMmJlVG1KaUluNzc3VGZJNVhJVUZCUkFxYnpWR3NHeWo5bkdqUnN4Wk1nUUFGSXpTS0lxTU16NHVoMy9naFNnL1dWOCtVQnFOaU1BZUJMU1hVbVRqVFo1QXlBMXFiRjAyV0s2TzZ3RFBDS2l1dTRHcE05WGIrTTBBRHdPNmJQeUtkaXZXUUtrUG1jVmJZNG5RbXJDYnVvU01nM1NkMFErZ0JpTE5JMHJ1TDJxOEFadTlRbHRCcW1NSHpwSXA0TTBTdXBDQUQwaGphejZyVTI2WFpDYTYvOFBVbC9VRHlIVlZMcnlNU0NxUGNSS3lNL1BGK1BpNGtSUkZNV1NraEpSclZhTFBYdjJGQk1URTYzU0hUMTZWQ3dvS0JDWExGa2lGaFVWaWFJb2l0MjZkYk5LWXp2LzlOTlBpOFhGeGFJb2l1TFZxMWZGWHIxNmlhSW9pdmZmZjc4NWpWNnZ0NXBYcTlXbHl0aW5UNTlTMnkxcnZqS2MvYjhpbDNZSTBvOEQwZmozQnFUbWpZRFViT1JsU0xWajlwNUZGREkxQUFBZ0FFbEVRVlFCNGVqTFRBUnZrQkVSbGFjTHBNOUxIK1A4T3dDMjRGWi8zeUk3ZVQ0enJrOHY0elhDSXUwbUFJL2gxdWYxOTVCR0p6VnhwYy9yanlFRlgyVjVGTURYa0pxQ1pwZno2Z1ZnQm1yV01hZ1RlTEFKQU9EbDVZV25ubm9LaVltSm1ETm5EdHpjM0xCKy9YcW9WQ3FyZEsrLy9qbysrK3d6VEpwMGE5UmxqVWFEb1VPSE9weFBUNy9Wc3V2S2xTdUlpQ2c5NG5KNmVqb0NBZ0xLTEdObVppWkdqaHhwbnMvSXlMQ2F0KzA3UjNTWFBHRDhLMExxaTJacElZQTlrTzVRMmpZM0lTS2lPelBLK0hjM2dBMEFaa01LMHFaRGFwNW56ekRqM3lDYjVmNlFCZ1ZwQWFtSnBDbnRFTGh1ay9RUEFMeGluSlliWDNtUXlnZ0FicENDVjQxRm5nRGNhdEd4MUdLNUNNQVhwV3NlZjRCckg0TTZpUUVhQVFEeTh2THcwVWNmWWZ2MjdSZ3hZZ1F1WHJ4b2ZrQzBTVkpTRXJSYUxlclhyMisxM00vUHorb0IwVTg4OFlUVnZPV0lpb2NQSHpZUEZESnUzRGp6OHMyYk42TzR1QmlqUjQvR2lCRWpNSDc4ZUt1eVRaa3l4ZHgvelpIUTBGQ01IRGtTYTlhc3FjU2VFMVZLQklCdzQrczdBQjBoRFJ4eVA2VE82T1VOWFU1RVJCWFRFbEt6dW54SS9jNDJBZmdDVXBCbStmdTFFYVNiWndmaGVOaDVEd0JuSU4xVUd3L3I0ZUpkdVVuNkZPTUxrR3ExZmdmd0g0djF3eUQxRmJOK1JsSGx1Zkl4cUpNWW9CRUFRQzZYUXk2WDQvUFBQMGRFUkFUUzB0TFF1M2R2cTFvcFFSQXdldlRvVW9GYlRrNk91ZStZdlhsVERacFdxMFZjWEJ3V0xWb0VBT2pSb3dlMmJkdUdyVnUzd3QzZEhkdTJiY1BSbzBleGNPRkMrUHY3bzNYcjFsQ3IxWmd3WVlMRGNwZVVsRzVCOXMwMzMxZzlNSnZvRHZnQytCSFNqd1F0cElGQkxnUEloRFIwZmtkSXcwQ1BCZkFQcEZIQ1BrSHBaMGpaUHN3YXNQNnlTNFRVbEllSWlLU2FvVldRaHNMZkNLazJaeTJrSm41aHhwY1hwTWVacklmMFRMTWhBRjRDc01qQk52MGhEVzVoKzV3djIrWTdaMkg5Y0hWWDZIL1ZGVkp6eEU4aDljc1RJZFVRem9VMElxTTk5bXJBTHR2TXZ3Q3BkdEtXS3g0RG90cmh0anRrVlZMdjNyM0xYUC9zczgrS3hjWEY0b1VMRjhUeDQ4ZUx1Ym01WXUvZXZjVnUzYnFKYjd6eGh2ajc3NytMQm9QQm5GNnYxNHRmZmZXVjJMTm5UekV6TTdPcWl5K0tJdnVnVVprNlFQcWlzcnd6c1JOU1B3akxOc0I5SUgycHhWb3M0NWNaRVZIbGVRUDQzRGh0YXBMWERNQkRBS0p3Njlsbjl2cWcyYU5FK1E5MWR2VSt3ejBnTlYwOEJXblFxbjhnUFFhbW9pejc4am5pNnNlQXFPYXJsc2lta3ZSNnZTaUtvcGlibTF2aHROWEIyZjhycW5FOHkwOUNSRVIzd0hSVHpORm9qVURkQ3RBQXFSeWZRQ3FURnRMejNYd3JtSmNCV2czQ2cwM1Z5dFE4MHNlbnZNOElsR3BLU2VSQ0NwMWRBQ0tpV3M1UWZwSnloVUlhclRBU1VuL2hpbkMxSnVsQkFCNkU5RGlYNXlIMWRlNEVLV2g2RzlKenkxWUFXQVlndzVqSFVWQjd3ODZ5eFNqZDdOUFZqa0dkd3dDdGR0TkNHdkdIeXNabWFFUkVSSzdwLzhwWU42T2N2SHNCTklWVTAvWkJCZCt2OUZEVHpxTUFFQThweU53Tm9EZXNSMXQ4QXRLdyt2TWg5Y05iWVZ4ZS9sM3dzcm5TTVNDcVhVUlIvS2ZhMmdqV2JHZWMvYjhpSW5JaEl5dTQ3SFk1R2g3OUxWajM5U1Fpb0tMUEVCS3F0QlJVcmZqUHJNVkVVWHdScFlkT3BkSW1DNEt3dFB4a1JFUTFoZ2dndVl6MURlRDROMEFKU3Jld3NWMTJEZExqSmxLTTg2WnBkd0RGTm5tM0FiQWNqdGR5VzIwaERkbTkwRmhtRDdCVkF4SFZjV3ppV0lzSmdyQkpGRVV2QUJNaGpYN2s0ZVFpdVpJU0FCY0FyR1p3UmtTMVZGbk5sQ3lEb0dFQTNyV1lkMGZwUGlpMnl5SWdOYnN5dlVlZWNYb2dwUDR4cG9Cc01LU1JVQzBKQUFaQWVzQjdIL0M3aVlpSXlIblVhcldvVnFzNWFpSVJVZFVTSVFWVWpsNjJuOE1CdUZXanRzZk85dXd0eTdhWU5nMUswQjdTUTl4TkZnQjR4VGpkQWNBMFNNSGhFVWdESDV3RWtHcFJKc3N5amloai80aUlhaTNXb0JFUkVkVk9GYTFCQTZRK1poMGdqUWdYQXFBSnBGWUdnRFR5V3ppQVp5QTlMSGM2cEllMSt3SklNS1l4UFhyaURJQVlpKzEyd0sybTlnL2dWbUE0RFZMTlhiNUZlajRNbDRnSUROQ0lpSWhxbzJUWUh5cmJ4SGJnZ1lVQTRnQWNBUEFZYmdWbkFGQVAwcERuMzBFYUhUZ0tVb0NXQzZDbE1ZMnBCaTBIZ0E3UzhPYTVBS0loMVpJQlVyQzIxamo5TTREeGtJWUdKeUlpQ3d6UWlJaUlhcDhJU01PSy93WGdHenZydTF0TXQ0WVVvS1ZEQ3N3OEFmd1gwcERlQXFRK1l1bXdydGtLZy8wYU5FQUt2dnBBYWdMNUUyN1Ztc1hCZW9qd2tjYnRFaEVSa2JPd0R4b1JVYlY0QzlKRGF5MzdkdDJBVkFObTJRL05GMUtBMWhXQUY0Qi9BR3l3Mk01OXhuU2o3YnlIdlQ1b2dGUlRGZzlnSDZRQlEyeVpBcjE3VWJwZm5PVjhpd3JzSnhFUkVkMEpCbWhFUkZVcUdNQlhBSFpBcXRYcUMyQy9jZDBBM0FxK0JFaE5FVTBEZzRRQytBM0FMRmczYjV3T0tWajZEcVdmVVdZYm9EMEs0R25qL084QS9uQlFSa2Q5ekVTd1pROFJFVkgxWW9CR1JGU2xub1kwY3FJTXdQMlFhczNhUXdyRS9vUlVVd1pJTldlWnh1bkhBWndHMEI5U0VHWUt2RUlCM0FRd0ZWSU4yZ3pqY244QVl5SFZ4dTJHMU4vTkFHQXJnQ2tBN29IMFRMUWs0elpzTVVBaklpSnlGUXpRaUlpcW5DZUFtUUN5QVBRekxwc0xLWUF5YVFyZ3ZISGFEMEI5NC9Tanh1VmhrSm83N29JMG9JZ0FxVlp1TnFTZ2F4bWtVUmhqQWNoeHE0bmpmUUN1R05kTmhkVG5MTkNtZkF6UWlJaUlYQVVETkNLaUtuVWZwT2VLN1lYVWg4c1Awb0FmL3dCb0JDbVlrZ040QjhEM0Z2bFdRUnAxOFNhQWZ3RzREdUJUQUVxTE5Fb0E2d0g4YXVkOTh3QzhES24yYmJMRjh2VUF6Z0ZvYUxITUZLRFplemFiNWZ6ZWl1MHlFUkVSM1RZR2FFUkVWYTZWOGE4YzBuUEoxZ0h3Z2RTUHJBUlMzN05UQU5yWTVMUHNZeFpkeHZZRDdDdzdCbWxna2tFMnkyVUFKdHBzbTg4NW96c3hGa0JRRld6M2JRZkwzMExwL3BmVnJlZ3ViVWNHcVZteUo0QWxrRVpvdGVUS3g0Q0lxZ29ETkNLaWFtWGJ2SkNvcGxzRVlJV0RkZEdRYW5NdFg0QlVPNXR0ODdMOUxXSjU0NkF0cEFGeVRIbWQzZlRXRktBOWdOTDdaM3JsVm5CYldjYS83ME1hUk1pU0t4K0RPb1VIbTRpSXFQYksrbi8yN2p3K3JxcisvL2hyWnBMSm5pWnR0alpKVytoTzEwd3RpMnhGVVdTVDFjcW03QlZsRWZBSGl2QkZYRUJsRnpjRVJFQVdSUkNwQ0tLZ2lBZ29OT2tLcGJTbEswM1RwRW1icFpsa1p1N3ZqM01udVpuTVRLWnBPcE0wNytmak1ZL2NjKzQ1OTU2WlRwUDV6Tm42TGlJeWFBVXhDOWlBK2N3YXBEdXdXdUVvTncwelYzSWRwcmNZKytjVys3aVY3cDdmVnpFTDQwVDJTcmt3SzUwK2k5bkhMN0ozYVRCNEIvaC93Q2N4UTRyRFptRG1pNFp0cHVmd1pLY1JkTzgvZURGbTFkYndhemtVWGdNUkdXanFRUk1SRVpFRWhWY1VkV0dHNnQ3Y1J6bnNNZ2RpaHZvdXQvT2MrL1MxUi93OEZMZ08wM3RVQXh3TXJNVE01WXcyTi9MaS9qMlZmbmtLTXgvVTJZWmpNUnZRTzMwSmVNR1JqamNrY2oxbWJxclRZSDROaGlYMW9JbUlpSWpJWUxRUXlBQWVBczdGekoxYzREZy9Cck9kdzljY2VUc3djNlpldHNzN3VUQmJRampObzd0WDdqck1DcVN0d0hRN3p3TEdrNXE1azJjRG53TmVBaXJzdkpHWXplVzltSzB1d1BRSS9pdWk3a04yWGFjSm1LQ3JHTWpCek9lN2ljSDlHZ3hMbXZBbklpSWlJb1BSRXN5bTV5T0FKekdCeWl6TWtMNGZZSHJHdm1hZkMzc0FPQkxUeS9NV1BXWFJzN2NOVE85UnRYMzhDbENPMlVaaXNEZ05FeUQ5RFRnQ0U0QithQitEQ2RST3hDd0M1SFFKSmlEN0p5YTRxZ0Q4bUcwd3loM1hoY0gvR29qSXZxUWhqaUlpSXBLZ253R1gyc2RwbUpVSC80ZVpSL1lLSnZDSTVtdVk0R09LblE0UGNad00vTmsrRGc4RFBBK3pjWHU0ZDZnVU01OHRMSlVMWk9RRGY4ZTA5U2hNNzlkUndBM0E0M2FaOHpHdmgxTTc4RnU3dkI4ekxIR1RmZTVIZHAxM01OdHl3T0IrRFlZbHZkZ2lJaUlpTXRoa1lYcHhKbUtHM1IyQ0dZcjNObWFZNHBIQW5aaTVVbHN4ZS8yOWE5ZGRiLytNWE9UaVVFd1BuTlBqRWVrQ1lIRkUzbnJIOFdmcFBYUnlYL2s2OEVmTWMzMGRPTlZ1eTN1WS9RWG5ZWVp6T3VlRWhZYytmZ25UZzNndWtBMDhiSjlmaVJuYTJJTFpoZ01HOTJzZ0l2dWFldEJFUkVRa0FUZGloamorSHZnV2NEUW0rQWpMQVk3RDlDWTlSSGR2R2NBYm1QMysvbUNuLzRHWjF2TW1wa2NKek9ic1RySG1WNld5OStnUlRIQVZiZEdQYTRFMnU0elRPTXhxbHRPQVdzeFF5QmN4ODluQXZFNFdackdSa1JGMUIrTnJJQ0w3bWdJMEVSRVIyVU5CekZMdzBSNlJ3Y3NGbUhsbXg5am5abUFXQi9rcDhDdDZ6a0Y3Z2U3QVl6QUdKeG4yejhqbm1BMDhodWtGZXhzelp5enNGR0NSZlh3WTBJQ1p0MVpwNTMwYnN3Q0lCN2dmMHlzWE5oaGZBeEhaMXhTZ2lZaUl5QjZLWE5qRHlSbTh6QVoyQVdmWjZhOWlBcEMvWUlZSTVtQ0NsVUpNVDlNT1I5M0JISnc0bitOSndCck1LcFZGbUVWUkdvRnZZSjdmbzhDVjl2R3ZNY01jYndLK0IxeU4yUnZ1VmN6Q0lxL1NjOGpuWUg0TlJHUmZVWUFtSWlJaWV5alJIclFLek9xRllZZGdBclk3Nk82TmVoZ3pOTEFOdU4xUk5oeWNiSTU0Uk80Qjl0ckFQS1U5MG80Skt0L0NCS3RYWUhvRnc4N0FMQUx5SkNaWUs4WTh6MTlpZXR2QURCbGREVXpDTERTeUNhaWpaK0ExbUY4REVkbFhGS0NKaUlqSUhrcTBCeTJhY1FuZVl6RHY4ZlV0KytlSjlKNDNGcGFKV1ZqbFVEc2QyZU0xQ3JQNFI5aEZ3UEVSWlFiemF5QWkrNG9DTkJFUkVkbERPZjA4SnpJa2FhTnFFUkVSRVJuTVd2dDVUbVJJVW9BbUlpSWlJaUl5U0NoQUV4RVJFUkVSR1NRVW9JbUlpSWlJaUF3U0N0QkVSRVJFUkVRR0NRVm9JaUlpSWlJaWc0UUNOQkVSRVJFUmtVRkNBWnFJaUlpSWlNZ2dvUUJOUkVSRVJFUmtrRWhMZFFOazBIRWxXTTZLU1BjMzJFLzBQUmh3SnViT25adWVTS1hGaXhkM090TVRKMDdNU0tUZW1qVnIvTTcwK1BIak14T3B0Mzc5K25abmV1N2N1ZG1KMUZ1OGVIR2JNejFyMXF5Y1JPb3RXN2FzeHdhZFU2Wk15VXVrM2djZmZORHNUQjl5eUNINWlkVDc3My8vdTh1Wm5qTm5Ua0VpOVpZc1dkTGtUTStjT2JNd2tYckxseTl2ZEthblRwMDZLcEY2cTFhdGFuQ21KMCtlWEpSSXZkV3JWOWM3MDdObXpTcEpwTjZ5WmN2cW5Pa1pNMmFVSmxKdnhZb1YyNXpwNmRPbmx5VlNiK1hLbGJYT2RGVlYxWmhFNnRYVTFIenNUTSthTmFzaWtYckxsaTNiN0V6UG1ER2pNcEY2SzFhczJPUk1WMVZWalV1a1hrMU56UVpuZXM2Y09lTVRxYmRreVpMMXp2VE1tVE1QVEtUZTh1WEwxem5UYytmT25aQkl2Y1dMRjY5MXB1Zk1tVE1wa1hwTGxpejUwSm1lUFh2MjVFVHFMVjI2ZExVelBYUG16S21KMUZ1K2ZQa3FaOXJuODAxTHBGNTFkZlg3em5SVlZkVkJpZFNycWFsNXo1bWVOV3ZXakVUcUxWdTJiSVV6UFhmdTNKbUoxRnU4ZVBGeVo3cXFxbXAySXZWcWFtcVdPdE96WjgrdVNxVGUwcVZMYTV6cHVYUG4raEtwdDNqeDRtcG51cXFxNmhPSjFLdXBxWG5YbVo0elo4NjhST290V2JMa0hXZDYxcXhaaHlSU2I5bXlaZitOcUhkb2d2WGVkcWFycXFvT1M2UmVUVTNOVzg3MG5EbHpEaytrM3BJbFMvN2pUTStlUGZ1SVJPb3RYYnIwRFdlNnFxcnFxRVRxMWRUVXZCNVI3K2dFNi8zTG1aNDllL1l4aWRSYnVuVHBQNTFwbjgvM3FVVHFWVmRYLzhPWnJxcXFPamFSZWpVMU5hODQwN05uei81c0l2V1dMbDM2TjJmYTUvTWRsMGk5NnVycWw1M3BxcXFxNHhPcFYxTlQ4MUlpNVlZNkJXajdLWi9QRnhsQVJXTlZWMWYzQ0t4OFBsK29uL1dDaWRTTHpQRDVmSjNSQ3ZaMVA4dXlPaEs4WDQ5NitmbjU3VEhLeHEwM2N1VEkzWW5VVzc5K2ZXUTdXMk1Wam5lL3RMUzBsdjdVeThuSjJSV2piTng2bloyZE8vdFR6KzEyTjhZb0c3ZGVlbnI2anY3VXk4N09ybzlSTm02OTNOemM3ZjJwbDVhV3RpMUcyYmoxdkY1dmJZeXljZXRsWkdSczdVODlsOHUxcFQvMTB0TFNOc1VvRzdlZTErdmQySjk2THBkcmZYL3F1ZDN1ai9wVEx6MDlmVzJNc25IcldaYTFwai8xM0c3MzZoaGw0OWJ6ZUR3ZjlLZGVlbnI2K3pIS3hxMEh2QmV0WUYvMVhDN1h5djdVUzB0TFd4NmpiTng2bG1VdDYwODlsOHUxcEQvMVBCNVBkWXl5Y2V0WmxyVzRQL1ZjTHRjN01jckdyZWQydS8vWG4zcHBhV2x2eHlqYlY3MjNZcFNOVzgvbGNyM1puM3B1dC91TkdHWGoxdk40UFAvdVR6Mlh5L1d2R0dYN3F2ZGFmK3A1UEo1L3hDZ2J0eDd3YW4vcXVWeXV2L2VubnNmamVUbEcyYmoxZ0wvMnA1N0w1WHF4bi9mYkx5bEEyMzhsRXFEMXJtUlppUVJvMFFUNkxnTDBmczhsRktEMXlyQXNmN1NDQ1VnMFFJdlVGaVd2N3dzbEZxQkYwOXgza2FnU0NkQjZzU3lycWU5U1Vlc2xFcUJGcTlkbmdPWnl1YUw5T3lRU29FV1RhSURXTThPeUVnblFva2trMElybTQ3Nkw5R1paMXVhK1MwV1ZTSUFXN1g0YitpNFZ0ZDc2L3RRRDF2VmRKS3BFQXJSb0VnM1FlbVpZVmlJQldqU0pCbWlSRWduUWVsL0lzaElOMENLdGlKS1hpRVFDcmQ0TnNLeWxmWmVLcXFidklsRWxFcUQxa21DQUZxMWVJZ0ZhdEhwOUJtZ3hmbjhtRXFCRmsyaUExalBEc3Y0VHJXQUNFZzNRSXIwZUphL3ZDMWxXb2dGYXBIOUd5VXZrZm9rRVd0SHF2ZEozcWFqMUVnblFva2trUUlzbWtRQ3RGOHV5RWduUVJHUmY4UGw4Vm9LOWV5SWlJaUlpdzg2dzZDWVVFUkVSRVJFWkNoU2dpWWlJaUlpSURCSUswRVJFUkVSRVJBWUpCV2dpSWlJaUlpS0RoQUkwRVJFUkVSR1JRVUlCbW9pSWlJaUl5Q0NoQUUxRVJFUkVSR1NRVUlBbUlpSWlJaUl5U0NoQUV4RVJFUkVSR1NRVW9JbUlpSWlJaUF3U0N0QkVSRVJFUkVRR0NRVm9JaUlpSWlJaWc0UUNOQkVSRVJFUmtVSENsZW9HeUw1bFdkWnB3UFZBRlpDUjR1WU1KaDNBY3VCdWw4djFaS29iSXlJaUlpSUNDdENTYnZyMDZXdjZLdVAzKzFldldiUG1oTDI5bHgyYy9YRnZyek1NTEhTNVhBK211aEVpSWlJaUltbXBic0J3azVHUk1hR3ZNcFpsdFEvUTdhNGZvT3ZzNzc0T0tFQVRFUkVSa1pSVEQxcVM1ZVhsSFJFK2RybGMrV1BHalBrQkVQejQ0NC8vejdLc0ZvQmdNTmphMXRaV3M3ZjNzZ005RFd2c1c2Zkw1ZkttdWhFaUlpSWlJZ3JRVWlRM04vZW84ZVBIUCtiMWVzY0JkSFIwZkxSaHc0YnptNXViL3oxUTk3QXN5eHFvYSszdlhDNlgvaStJaUlpSVNNcHBGY2ZreTZpb3FMaGo4dVRKLy9SNnZlUGEydHJlcmErdmY5VHI5UjR3YWRLazF5b3FLdTVBdlY0aUlpSWlJc09TZWcyU2JOcTBhY3V5c3JKbUF0VFYxZjFrOCtiTjF3TWRvMGFOK2xKbFplVXYzVzUzVG5Oejh5c2ZmdmpoWi9iMlhnUFJnK2IzKzhuSTJQL2pSZldnaVlpSWlNaGdvRVZDa2l3cksydG1JQkRZc1hIanhndWJtcG9XaGZNYkdocCsyOXpjL082RUNST2VUazlQSDUzS05qcDkrOXZmNXBKTExtSGF0R2tEZWwzTHNnZ0dnM1IwZE5EZTNrNTdlenN0TFMwME56ZXphOWN1NnV2clNVdEw0N1RUVGh2USs0cUlTQS9wUUM1UUNCUUJ4VUM1Zlh5YlhXWUVjQTF3UzVUNlA4RXN0QlROZDRIdlJNbS9CZmdlRU9wbm0wVkU5bXZxTlVpeXlaTW52N0ZwMDZhemQrL2V2U2xHa2F5U2twTEw2K3JxN3R6YmUrMXBEOXFOTjk3SWhnMGJldVR0MkxFRHk3SVlOV3BVai96SEgzOGNnQ09PT0lJeFk4YjBPTGQrL1hyS3lzckl6TXpza1gvcnJiY3lhZElrNXMyYlIwbEpDV2xwYWFTbnArUDFlc25NekNRek01T3NyQ3h5Y25MSXk4dWpvS0NBaXkrK0dMZmJqTVE5N3JqakdEZHVYTlMyQndJQmdzRWdqejc2Nko0ODVTN3FRUk9SWVdTSC9iUFRmclRhanlhZ3dYN3NBRzYzODQ0RnpnVXV0T3Y5RHBob0gwOEhWanF1L1FuSGNZRHVMNExuQUorMXIybGhBc1BBUUQwaEVaSDlpWHJRa216RGhnMFhqaG8xNnZLQ2dvTE9wcWFtKzNmdjNyMGxvc2p1Z1FqTyt1UFdXMjhGNEplLy9DV3Z2dm9xOTkxM1gxZnc5ZnJyci9QQUF3L3d5Q09Qa0piVzgyM3o5Tk5QYzgwMTEzUUZjOEZna0JFalJuUUZWa0NQd0NrVUNyRm8wU0k4SGsrUHZNc3Z2NXk3N3Jwclh6NUZFUkdCZlBiczcvOW5nWk9BTmNDZmdCbjJBMkFGM1VIWmlvaDZMdUFNNEZuZzg1aWdURVJFK3FBQUxiblNKMDJhOUtyWDY2MEVHRGx5NUlLVksxY2VkT0NCQno3dWNybXkxcTVkZTJxcUd2YmFhNi94MEVNUGRhVWJHaHI0K3RlLzNqWC9iUFBtell3WU1ZSUxMcmlncTB5NEZ3MWcxYXBWdlBUU1MxR3ZmZnp4eC9mS2UrcXBwM2ppaVNkNjVOWFYxZlVxRyt1YUlpS1NGRzdnT0tBQ09Cc0lENWw0MS80NUllSVk0RkRnU0V4UDJVM0FKdUNMbUdHVDRWNjQ5WTU3ZkFmNDljQTNYVVJrYUZLQWxrUVpHUm5qdlY1dlpWTlQwNTlhVzF2L1ZWNWVmbmRlWHQ0aGpZMk5meGsvZnZ3alFBNW1tRW5Telo4L24vbno1Ky9WTmM0Ly8veW8rWTJOamIzeXpqNzdiTTQ3Nzd5dWREQVk1T0NERDQ0YWtGMTc3YlUwTlRWUlgxOVBlWGw1MUh1MHRyYXlaczBhTHJyb0lrNC8vWFJPT3Vta2ZqNExFWkg5bmdjemRER2VaNEdMZ1FYQWY0RkxNVUhYajRFM2dOZnRjczRldEtQc24vTXd3Um5BZGNBRm1MOXQwKzA4Q3hpUGhqaUtpRVNsQUMySi9INy9sbUF3Mk56WTJQaUh4c2JHSndzTEN5OUlUMCtmMnRIUnNkYmxjbm04WHUrNGpvNk85MUxaeHFPUFBwckt5c3FZNXovNDRBUGVlZWVkcm5SL3AyN3RTYjI3Nzc2N1gvY1FFWkdvQWtBQjhENm1SK3Z0aVBPdkFjdnQ0dytCOTRCRndCZUFUd1BPYitOSzZUMjBjU25kUFdLdkFGZGlGaE1SRVpFRUtFQkxycllkTzNZOE5HYk1tSnN0eTJvUGhVSXRlWGw1eDNnOG5oTUFQQjdQemxRM0VPZ3hOeXhSbDE5K09jRmdrRk5PT1FVd3d4ci84cGUvOE41Nzc3RjU4K2F1Y3FHUVdiVEw3WFl6Yjk0OGlvcUt1czZWbEpSMERYR3NxNnRqOGVMRlBlNXgyR0dITVhQbXpLNzA4dVhMZTZRLy92aGpYbmpoaFQxdXU0aklNSklEZE5qSER3SFhBNmM3emg4SkhBU2NiS2VkdjRqZnNSOTM5SEdQOCt4eVlRdUIrbjYyVjBSazJGR0FsbVRGeGNYWEFCeDQ0SUhQQXVUbTVoNE8wTnJhK3E4b0M0YWtSTHlWRUk4Kyt1aGVlZHUyYldQUm9rWGs1ZVZ4ekRISEFDWVEyN1JwRTFkZGRSVUhISEFBaFlXRkhITElJYlMzdC9kWTNkRTVwUEh4eHgvdkd2WTRkKzdjZ1hvNklpTFNyUUFJanp2L0pYQVZaZ0dRRnpETDdUOEFmQXRvam5PTkpaaGhrc0dJL0NuQWFPRHhpUHdDZWdaNjBITU8ybWN4dlhRaUlvSUN0S1RidVhQbjg4NjBaVm1kdTNmdlhycDE2OWI3VXRXbVNPZWZmejY3ZCs4bUt5dUxZRERZbzBldHJhMnQ2N2lscFlXY25CeCsrY3RmY3ZMSkozUDg4Y2Z6cFM5OUNaZkx4WVVYWHNpNGNlTjQ4Y1VYV2JSb0VULzR3US80eFM5K2djdmxZdVRJa2IzdUdRcUYrTWxQZnRKalhscWtrcElTSG5qZ2dhNzBTU2VkMUNzdElpSnhUUVBXMnNkdHdKZUJwNEZUTUl0MVZBTVBKM0NkSXpIejJKNEV2b1FKMXBiRUtQc0JacEdSTU0xQkV4R0pRd0Zha3FWeXBjYStmUE9iMytURUUwL2srdXV2NTRnamp1Q05OOTdnM252dnBheXNqTFBPT290SEgzMlU4ZVBIYzlsbGwzSFhYWGV4YWRNbVNrdExPZmZjY3hrNWNpUXZ2dmdpVHozMUZBODk5QkNCZ1BtN201bVppZHZ0NXJISEhxT3dzSkEzMzN5VGlvcUtYdmV1cjYrbm9LQWdidnQyN05qQndvVUx1OUlORFEwOTB2MFptaWtpTXN3Y0NmelBrZjRYWnVHUE56Rnp5VTZKVTNjMDRIT2swekFMZzBUMnBJbUl5RjV3OTExRUJsaEJuRWZLMU5iV3NuNzllcTY3N3JxdXZNN09UcTY2NmlxcXFxcG9hbXJpK2VlZjU3dmYvUzdsNWVWY2NjVVZ2UDMyMnh4MDBFRTgrZVNUTkRVMThkT2YvaFNBMDA4L25WZGVlWVVQUC95UUgvN3doelEyTnZMOTczOGZnTVdMRnpOOXVsbkk2NG9ycnVpNjE1TlBQb25mNytlclgvMHE3Nzc3TGxkZWVXWFh1WmFXRmhZdVhNaTBhZFBpUG9mUzB0SWVBWnVJaVBTUWh1bnRlczVPRjJCNnpXN0JERzNNQWY0S25FalBQY3ZTZ1R6Z1ZjelF4aWN3ODlpK0MyUUJ2d1VPdFBQOSsvZzVpSWpzOTlTRGxtUStuNi8zbXZPMjZ1cnFkRkkwNUtPMXRaV3JyNzY2YTNYRlk0ODlscE5QUHJsckg3VGR1M2R6MldXWEFYREREVGV3YXRVcWJyenhSbTY0NFFidXYvOStKa3lZUUhaMk51dldyZVBBQXcvazRZY2Y1c0VISDhUbGNuSCsrZWR6empubjhQNzc3L1BTU3k5eHh4MW1mdm54eHgvUG9rV0xlTzY1NS9CNFBDeGF0SWdsUzVadysrMjNNMkxFQ0diTm1vWFA1K09xcTY2SzJlNXdUNTNUTTg4OHc1bG5uam5RTDVHSXlGQjNCYkFOODNmbXQ1akZRZDRFUG9YWnl5d0xzK0xpQTBBMjhFZk1VdnNIWTRLMHl6RXJQeFpobHRuL0FLZ0V6c0wweFAwWkUvVHRqcmp2Wm5wYjd6aGVBOHpmdTZjbUlyTC82TjhhNmRKdlZWVlZQU0lLbDh2bEFiQXNLMWhUVTVQQkFBNFZzU3pMNnJ0VS8remF0WXRiYnJtRnUrKyttMDJiTmxGWldjbkxMNy9NWTQ4OXh1N2R1M0c3M1ZSVVZIREREVGRRV2xwS0tCUmkvZnIxM0h2dnZkeDIyMjJjYzg0NTdONjltM256NW5IQ0NTZHcrT0dIZHdXSG9WQ0laNTk5bGtjZWVZVEhIMytjd3NMQ2ZmVTB1cmo2dTErQWlNalFNUW5JQUZxQXIySVc4MWdlcFZ3YThCbk1ITE8zTUo4VnBnQ3JnRzhBVmNEOW1QM1F3a1lBUDhBRWRmKzA4d0xvaTJBUmtUMm1ENldwVnpKNTh1VGY3ZHExNjZYYTJ0cStsaTdlSS9zeVFMT3Z2OGY3b0lWQ0lkeHVOeTB0TGVUbTVpWlVOaGtVb0ltSWlJaklZS0E1YUtsWHQzUG56dWRIang1OUc3RHZ1NG9HVUg5aW1uREExVmR3NWl3cklpSWlJakpjYU9oQmtwV1dsbDd0VEx2ZDdsSEZ4Y1VMWFM1WG10ZnJMZTNvNklnNVI2MGZPZ0R2QUY1dmY2V2xua1ZFUkVSa1VGQ0FsbVRsNWVYM1JNdHZiMjlmMWRIUjhlRUEzMjQ1b0IyZis3YTI3eUlpSWlJaUl2dWVBclFrYTJobytMVXpiVmxXb0tPalkyMXRiZTF2R1BpOVpPN0JUQUtYK081UGRRTkVSRVJFUkVDTGhPejNMTXU2RlBnNk1KbWUrOW9NZHdGTXo5bjlMcGZyM2xRM1JrUkVSRVFFRktDbFNuNWhZZUhKR1JrWjVYNi9mMHRqWStNaW9EblZqVW9Hbjg5bkFWUlhWK3U5SnlJaUlpSVNRVU1ja3l3bkoyZk9oQWtUWGs1TFN5c0o1MVZVVk5TdVc3ZnVzNjJ0cmRIMm94RVJFUkVSa1dGQzY1Z25XV1ZsNVNOcGFXa2xMUzB0cnpjME5QeW1yYTN0bmZUMDlMTEt5c3BIVXQwMkVSRVJFUkZKTGZXZ0pWRjJkdmFZN096czJmWDE5UTl0M0xqeDBuRCsyTEZqSHl3cUtyb0VHQTFzVFYwTFJVUkVSRVFrbGRTRGxrVEJZREFYd08vM3IzVG10N2UzVndONHZkNGh0VkcxaUlpSWlJZ01MQVZvU2VUMyt6ZUVRcUhkbzBhTitrcDJkdlk4WUVST1RzN3NrU05IZnNWZWJuOWpxdHNvSWlJaUlpS3BveUdPeWVXdnI2Ly9hVWxKeWZWVHAwNzluL05FZlgzOXI0Q1dGTFZMUkVSRVJFUUdBUVZvU2JaNTgrWnZCNFBCNXFLaW9zdlMwOVBMQTRGQVEwTkR3eU5idG16NWRxcmJKaUlpSWlJaU1weDVVdDJBWlBQNWZGWjRMelFSRVJFUkVlbEpQV2dwa3BHUk1ibXNyT3o2ek16TWczYnQydlhpMXRsV3RZSUFBQ0FBU1VSQlZLMWJmd0hzU0hXN1JFUkVSRVFrZFJTZ0pjbW9VYVBPejhqSW1PYk15OHpNbkphVGszTllUazdPWVNVbEpUYzJOemYvcWJHeDhjbkd4c2EvQWY0VU5WVkVSRVJFUkZMRWxlb0dEQmNUSmt4NFljU0lFU2NtVWpZVUNyWFcxZFhkK2ZISEg5K3lqNXVWZE9IaGpkWFYxWHJ2aVlpSWlJaEVVQTlha3F4ZHUvWWN3QnV2VEVaR3hvaVNrcElyOHZMeVBoc01CdHVUMURRUkVSRVJFUmtrRktBbFNYRng4Zm5aMmRtem5YbmJ0Mi8vK2FoUm95NXVhR2g0ZE5Tb1VlZlgxOWMvVmx4Y2ZQVkhIMzEwZG1OajQrOVQxVllSRVJFUkVVa05CV2hKa3ArZmYxemtFTWVtcHFhL0ZoY1hYOTdTMHZKMmNYSHg1VTFOVFg5MW5OWktoeUlpSWlJaXc0dzcxUTBZTHJaczJYSWx3TFp0MjI3YnZIbnoxeEtva3IrUG15UWlJaUlpSW9PTUFyUWthVzl2M3c3UTJkblo2UGY3dDhjclcxRlJjZGNCQnh6d2krUzBURVJFUkVSRUJnc0ZhSU5RZW5yNkdMZmJYWmpxZG9pSWlJaUlTSElwUUJ1RVB2NzQ0MXZXcmwxN2NxcmJJU0lpSWlJaXlhVkZRcEprekpneDF3TVVGUlZkRkFxRjJ1S1Y5ZnY5SHdDaHBEUk1SRVJFUkVRR0RRVm9TWktWbGVVRHlNek1uSmJxdG9pSWlJaUl5T0NrQUMxSjFxNWRleHJnaWNqdXFLNnV6Z0k2R2hzYm53RnlXMXBhL3RQUjBSRjNFUkVSRVJFUkVkay9LVUJMbnM2U2twS3ZBMjExZFhXL0JacnQvSGJIei9iVnExY2ZrWkxXaVlpSWlJaEl5aWxBU3g1M1VWSFJ4Wm1abVZQSGpCbHo1NFlOR3k3SnljazVPRnJCUUNDd3BiYTI5bzU5MkJaWGxMeklqYkdqTFNBVHJWN1FtWmc3ZDI1NitMaTl2VDFhK2FnbVRweVlFWmtYQ0FSNjFWKy9mbjI3TXoxMzd0eHNnTTdPemw1bGc4RmdWOTdLbFN0Ym5PZW1UNStlRys4KzRicHIxcXpaNWN5Zk0yZE9RYno3aEMxZnZyelJtWjQ1YzJZaFFDZ1VpdHZPVmF0V05UalBWVlZWRlNkeXYyWExsdFU1MHpObXpDaU5MR05aVnE5NksxZXVySFdtcDArZlhoYlp6dXpzYkNMemFtcHFQbmJXbXpWclZrWGt0YU05MXhVclZteHlwdWZPblRzMmtYbzFOVFViSXU1M1FQZzQydlB5ZXIwdWdNV0xGNitOdU4rRXlMTFI2bGRYVjY5eHBtZlBuajA1VmxsbjN2TGx5MWM1ejgyY09YTnFaRG12MTl1cmJrMU56WHZPZWxWVlZRZEYzaWZhNjdKMDZkS1Z6dlRjdVhObkp0TE9tcHFhcFJIM214MnRYR1RlMHFWTGE1ejVQcDl2YnJ6N09PNzNic1Q5UHBGSU81Y3VYZm8vNTdsWnMyWWRHbG5lNC9GRXU5OWJ6dlNjT1hNK0dWbUdLTC9QbGl4WjhoOW4ydWZ6SFJtdFhaSFhxS21wK1ZlVWN5SWlJdjJpQUMxNVF1Kzk5OTdNa1NOSG5qWnk1TWlMQW9IQXBwS1NraWVpRld4cmExczZVQUdheitlTERMeWlxcTZ1N3ZIaHcrZnpCV09WalZmUHNxeU84SEZHUnErWUs2YjgvUHoydmt2Qit2WHJJKy9YQ3BDVzF2dXRISkhYbzE1R1JrYXo0emplTFh2VWM3dmRqWkVGM082b2k2SDJxSmVlbnI0ajNrMWkxWE81WEhXUkJhSTkxOGg2WHErM05scWh2dXBsWkdSc2pTeGdXVmE0TFRIcnBhV2w5UWk4RXIyZlpWa2JlaFZ3UmZzYzNPdCs2K0xkSk56bUtQZGIwN3QwVkQzcWVUeWVEL3BUTHowOS9mMjRoYnVmYStTLys4cklzaDVQNUFqcDN2VXN5MXFXd0wyaTNXOUpqSEp4N3dlODI2dEFBdjkrTHBmcm5RVHUxYXRlV2xyYVc3RUt4cXZuZHJ2L0U2dGd2SHJBNjEwbkVueGRxcXFxam9weW5WNGlnN3FxcXFxakUybWc2cW1lNnFtZTZ2WDZVc3pOZnJhNG5nSzA1TWtaTzNic1BmWWlJYTZNakl5REFENzY2S056eG8wYjk5RG16WnUvWGxSVTlOWG01dVovNXVYbEhidVAydEFyV0xNY24yUWo4cnZlNkM2WEsxcVpXSUZmVjRBV2NlbHdJbW8wWkZtV3Z6LzNDd2RvQ2JiTnFUbEdmdHk2bG1VMTlWRTJWanQ3QldneG5tZWtydm1JTWY2dFl0MXZXeC8zaVhYdlhnR2FzMnlNdHd1V1pXM3U1LzAyT3E2eEovVmlCV2g5dmFiT0hyVTl1ViswQUMyUmY3OVlBWm9GY1YvUDl5TExPc1Y1NzNRRmFJNXI5OWxPeTdLV1JNdnY2ejFxV2RaaVp6SmFrUmoxM2ttMGJJUzM0NVdQOC92c3pYajE0anpQcmdBdHh1K3pIdWJNbVRQZjVYSzlRdS81eHRGRUJxMnZKVkJIOVZSUDlWUlA5U0xxelpvMUsydlpzbVhSUGc4T1dRclFrbVRreUpGbkZSVVZYWXI1REJIYXRXdlhJb0JnTU5nSVdKMmRuVTFBcDJWWkxYRXZ0SWNpZTdnU1ZWTlRrOGdIakdqM2k5c2RGYXRIcjZhbUpyTS85NnVwcWNudHUxUnYxZFhWK2YyOFg3ODJFSytwcVJuVm4zclYxZFVsL2J4ZldUL3ZONmFmOTZ2czUvM0c5Yk5lcjZHS0NkYWIyTTk2VS9zdUZiVmVyNkdLaWFpcHFabmV6L3ZON3J0VTFQdFY5YlBlSi9wWkwrcnc3cjVVVjFjZjFzLzdIZDdQK3lYMGJXNll5K1g2dEdWWmIvVG5YcFpsOVd1WXBPcXBudXFwM25DdnQydlhyb1JHZlluME1ucjA2QnVycXFyYWdYd2dvN0N3OEN5ZnoyZmw1K2QvYnM2Y09TMGpSb3c0YytyVXFXK1BHVFBtbHRtelorK3VyS3o4ZWFyYnZDLzRmRDRyMFdHWElpSWlJaUxEalhyUWtzY1ZDb1hhTXpJeVNnNDQ0SURmWjJabXh2eEczdVB4WkdabFpjMU1adU5FUkVSRVJDVDFvcTV1SVB1R3krWHlXcGFWbHBtWk9ibXBxZW1aV09YOGZ2K2E3ZHUzNzh0VkhFVkVSRVJFWkJCU2dKWWtnVUNnMGUxMlo1V1ZsVjI3YnQyNk03ZHYzMzVQckxMQllMQzFzYkh4ejhsc240aUlpSWlJcEo0Q3RDVFp2bjM3TTM2L2YzVlJVZEhGd1dCd2EzaFBIWmZMbFFPUWxwYVdqVm41cTErTFpZaUlpSWlJeU5EWHJ4WCtwTi9TeXNyS2Jpd3NMRHhqNTg2ZGZ5d3JLL3RPdEVKdGJXMUxWNjFhTlNmWmpVdUc4QUloL1YxZFVrUkVSRVJrZjZaRlFwS292THo4ZTZXbHBUY0VnOEdtVUNqVTJ0RFE4T3RvNWZ4Ky84Wm8rU0lpSWlJaXNuOVRnSlpFOWZYMXYzRzczZm1iTm0zNkxvNE5pRVZFUkVSRVJFQnowSkxLNy9kL3VHblRwaXZvR1p5bDJVTWRSNmFvV1NJaUlpSWlNa2dvUUVzZVQyRmg0Vm1WbFpYMzRIamR5OHZMZnpSbXpKaGJwazJiOW1wV1ZsWjVDdHNuSWlJaUlpSXBwZ0F0U1RJeU1nNDg0SUFEbmlvdUxyNzZ3QU1QL0FPUUM3Qmx5NWJ2dDdTMHZKMlZsVFZuNHNTSjcrYmw1WjJVNHFhS2lJaUlpRWlLS0VCTEVyL2Z2eTU4WEZCUWNQcjA2ZE5yc3JLeURnTjJybDY5K3BpR2hvYmZwS2VubDAyYU5PblBFeWRPL0hOR1JzYWtGRFpYUkVSRVJFUlNRQUZhOGdSRG9WQnJaMmZubG0zYnR0MldrWkV4Y2RxMGFXL1lReDdUTm16WWNORzZkZXRPNmVqbzJKaWZuMytTdlMrYWlJaUlpSWdNSXdyUWtpZ1lERGE3WEs3MExWdTIzUGpSUng5OVBoQUlOQllYRjE4OWMrYk1EM0p5Y2o3ZDFOUzBhTVdLRlpQV3JWdDNlbXRyNjlKVXQxZEVSQ1NLTXVDZ1ZEZENSR1IvcFFBdGlVS2hVTFBMNWNvQWFHeHMvUE95WmN0bTd0eTU4eS9wNmVsakxNdmFhUmZyYUdwcWVpNkZ6UlRabDI3RW5uKzVEM3czUnY0dERON2ZkWXRqNU5mR3FYTitSSG9rY0VVZjl4bUtyNDBNREEvd2RTQTlUcGwwNENiTTFqc3orN2plSE9BdFlFd0M5M2ErTDh1QkV5TE9ud3k0SXZMMFhoVVJrZVNaT25YcXUxVlZWUjBBK2ZuNUp4WVZGUzBFR0RGaXhHY2R4VndGQlFXZlQwa0RrOERuODFrK244OUtkVHNrSldZQmErbjlnU3hTSm1BQlRSR1B5RHlMbm5zNUJoekhjNERyN2VQSWNvUEJYd0F2c0FyVEUvRXFzTVR4Nkl4SUgrT29HN21INHFuQVQvcTQzMUI2YlNSeHRURWVhKzN6THVCQjREbE1vQlpMT3VhOVVBQzhDZndXeUlwUzdpeWdCV2dETmtkNWZEK2lmSlBqK0NDZ0FRai92VHNhK0RES2ZmUmVGWkZoVDcvc2tpZzh4TEdpb3VJbkpTVWxWd2FEd1ozMTlmV1A3OXk1ODI4QWVYbDVoMWRVVlB3aUt5dHIxb2NmZm5oeWMzUHpDNmx1czhoZU9CVDRxeU9kaC9sZzF4aW5Ub0g5TStnNEJ2Tzdxak1pTHpMUWR3Rm5BTThDbnlkK2owR3FiUVdPdFk5UEF0NEJ2dVU0WDR2NWNCcFBPZkJmWUJTd0UvUGNuZFlBOCszam9mVGFTT0xLTUFGTitHKzU4emdMK0kyZC9pTG0vMVFzblk3em53THV3N3kvMXRoNVJjQTlnQS96dmx6anFKc0QzQUZNQSs2UGM0LzNnRXVCMFhhYjdnRytET3lPS0tmM3FvaUlKTS9FaVJQL0hPNUJtamx6NXNkNWVYbUgyNmZTeXN2TDcvVDVmQ0dmejJkTm5qejVYems1T2JOVDJ0aDlSRDFvdzlaUm1KNmdqQVRLWnRMelczUXdIK2dpM3pmaGI5UVBCYTZ6NjlRQUJ3TXJnVzJZYi9VdGVuN0xmM0cvbnNIQStnTG1RKzBxNE4vQUFjRDNpTjJEQnZBMGNDQlFCNHpEREk5MEEwdUovYm9PeGRkRzlrd2d5dkVZWUJsd0d6MkhCYmJFZUxRQ29TajUxMksrV05rRS9NSStmaG1ZYWwvdk5PQjl6UEJJNTMzVzJJK2cvZk5XZXI3UEl0OTNIdlJlRlJHUlpDc3VMcjZxcXFvcTRQUDVyQ2xUcHJ5RytSWVJJSGZpeEltditudythODZjT1cxRlJVV1hwYkNaKzV3Q3RHRnBQS1pIcUlub3c2TENIOURDd2tNYzZ5TWVrWG5oQU8xSzRQOWhQdGdkaS9rZytUL0g5UWJqMEtnTVRKdFcwYk5YTUN6YUhMUnZZWVo3MVFJL3h6enZyWmdlaU0zMmNhU2grTnJJbm9rV29PVUJuN0dQWGNEUE1QOFBZeW5EL0orS1paVGorSGhnSTZiMzlsbk1sd3ZSZkphZVF4eWRJcitBQWIxWFJVUWsyYnhlNy9UWnMyZnZMQ3NyK3lhT2J4cUxpNHN2OS9sODFxeFpzN1psWjJmUFMyRVRrMElCMnJBekVUUFBKTjYvZWVRSHJ6M3RRWHNDTXl3clhPZDU0Tnc0MXg4TVZnQ3JBYjk5ZkRZOWU4d2lIei9IOUNpOEJHd0JYc0FNTGJ1YjdxR04wVDRNRDhYWFJ2Wk10QURONlY3TSs4WWI1eHFabUY3YmVQTkRwd0hmd2J4dmZ3OHN4UFRTeFpvei9TRG1QVG1sanphSDZiMHFJaUlwRWUyYmNrYVBIbjNUL2pxa01aSUN0R0hsU015MzhwZGlQbHl0ai9HSS9PQ1ZnNW1yNWhRdlFEc1AwMk1RL21CWFNzOGV1Y0g2d2U1cVRBOWFlSkdFMXpEQld1VGpOZnU4R3pNdjZIM0hOVmJTL1hzbFdvQTJWRjhiNmR1VG1ONVVpKzdGUVp6SEhrd3YxTFAwSEFJYkhyNW9PWTVyZ1IyWW5yUkluOEY4eWJJY3VCblRFL2QxelAvUmFJdUZWQUVqTU8vZFZ1QUR6Q0kzc1lZNC9zcStqOTZySWlLU2ZDTkhqcnpRbWM3TnpaMC9lZkxrTjNKemMrYzdzck13SDdqNld1bHVTRktBTnF4OEV2aTJmYnduUFdoRm1Qa3drU3ZUV1ZIUzBWWnhuRUw4K1M2RFlmK21MTXdjc20zQTI1Z2haTEdXMW5mbUg0eFo0ank4a2IzemVZVWkwamM1NmcybDEwWVNGL2xsUnZqZmVRVHdOOHlTOWVHL0paRi9VeXg2Ym5ueEx1WkxsVWhaZE04NSt5VG0vZmRub01SUkpnUDRIYWFuTGdNVHlOMk0rZEpnTHZCQXhEV2o5YUJGbnRON1ZVUkU5cTJ5c3JMcmZUNmZOV3JVcUMrRjgwYU1HSEdteitlelJvd1ljV1k0cjZLaTRsNDdnSW4yVGVhUXB3QnQyTnFUQUcwU3ZmY0hpOWVERmhiclE5OWcvT2I5SHN5Y3NsV1lENzIvd1FSaTBZWTNPZ08wcjlsMS9vTVpscFlHWEdTZkMvZWdMY1FFdVU1RDZiV1J4RTNBekFjTEMvODdlNEVqSFBrL3h1eEI2QlFab0QyRW1RTVd6VkdZNE9zallBRm1IdHJCOXJsSm1MbGlqMktDc3l6TWU3YUlQWnVEMXRjNXZWZEZaTmpRTDdzazZlam8yQTR3ZHV6WWg5UFMwc3EzYmR2MllLcmJKSkprYS9vdUFwaVZDai9hbHcxSnNVTE1oOXlwd0FXWWZhZmVKUDdtMUdGbllGYkVPeGo0S1dhSVkzNUVtWHpNc01oUFkzcm9aUDkxQk9ZOUVLa0RlQVBUYTNZbmNEamRpNGJFOGsvTWNPUTc3ZlRuZ0diTWx3SEZtRGxocDJMbVRSNEdQSU5aV2ZSTG1PRHZJY2UxenFIbm9pT2JJKzdsaWNpN0J2aERIKzBURVJrMkZLQWx5WTRkTzM2VGxaVTF2YlMwOUJ2bDVlVS9MQzh2dnkwVUNyVUNWRlJVM0RGNjlPaWJBTHhlYjNscVd5cXl6MHlNa1IvWk0zWUVQVmR2Mjk4MFlwYlpiNDV5THRyZVorSEE3WEJnTnZCSCsvRkY0RUxNQis5MHV1ZnIzQWtjZ3VueE9BenpnVnIyUHk3Z2N1RHhHT2RMTVQyekhzeXFpQzJZNGZNSDBMM3k0aTh3V3paTUFlWUJ2OFM4ZC82TENiTGV3d1JvejlybHZaalZHYy9CekJmTHhteEFIL2xGd0Q4aTBoVVI2VUNVUEJFUnNTbEFTNkl0VzdiOHY1YVdscGRIalJwMVVWWlcxanl2MTFzQmtKR1JNVDdGVFJOSnRuTE1jS2p4UUR2ZG0rU21ZNzZSLzF5TWVpN003NjFpekp5clVKUXlrZC9XZzFtTUpNeTVnWE9xdk5uSCtWek04dmtIMFIxZ25ZWHBhV2kxMDg5Z1BnZy9qZm5RL0lxai9rV1lEOCtSd2RsUWVHMGtNVC9BQkZlUFJEbDNHV1pmdlljeHZWdmgvMThQQTBkakZwcDVDTE9BeDlQMnowM0E3WmdWR2kvRDlNQStqT21SdlJtelNmWEJtQ0cydjhkcytWQTM0TStxbTk2cklpS1NmT0U1YUlXRmhXZGo1cE5rVmxaVy9sUnowR1EvRlBsdnZoRHpJWEVKOEExSC9tSEFxMUhxZXpBOUFHbVlvQ09FV2FqQUtkNjhsc0hxV3NleGM0ampxNWdQcU9zY1pad2JBVWVLZHc2RzVtc2o4UjJKV1piZTZlZjJ6ek14ODhZaXBmZHhUVGVtQjlhUFdVSS9YUDVTNEJUTUZ5TjdZaURub0ltSWlPeDdXaVJFSktvUmZaeDNFWDlQSnhIWk8xNzIwNVdFUlVTR0FnMXhGSkhCWm1jZjV5M01JZ2dpc20vby81ZUlTQW9wUUV1U2dvS0MwMGVNR0hHQ004L3I5WTRIS0NrcHVheWdvT0J6QURrNU9ZZW1vSGtpSWlJaUlqSUlLRUJMa3V6czdJTkhqUnAxY2JSemVYbDVuMDUyZTBSRVJFUkVaUEJSZ0pZa08zYnMrR1Z6Yy9NTHpyemMzTno1bzBlUC92N1dyVnYvcjZXbDVUV0FvcUtpcXdvTEM3K1Fra2FLaUlpSWlFaEtLVUJMa3ZiMjlnM3Q3ZTBibkhsdXQ3c01vSzJ0YlZWemMvTWJZQllPU1VYN1JFUkVSRVFrOVJTZ3BWQWdFR2hxYTJ0YkdnZ0V1cFlpcnF1cnUzL1hybDEvQlhha3NHa2lJaUlpSWlMN05jL1lzV1B2THlvcStncFFtdXJHcElxVzJSY1JFUkVSaVUwOWFFbFNYRno4VlRzNFkrellzZmQzZG5adTdlam8yQlFLaGRxQVlHVDVqUnMzZnNYdjk2OU5la05GUkVSRVJDUmxGS0FseWZidDIzL205L3MveXMvUFB5bzdPL3ZRakl5TUNabVptYk04SGs4R1VUWUU5WGc4ZlczV0t5SWlJaUlpK3hrRmFFbFNVbEx5amRMUzBtdVhMMTlla1pHUk1UazlQVDA5Zks2bHBhVnU1TWlSUjNzOG50R1daYldOSFR2MlFjQ2R3dWFLaUlpSWlFZ0tLRUJMRXJmYm5adWVuajRtS3l2cmtJa1RKLzRwUFQyOWF4N2ExcTFiYjAxUFQ2L0l6czZlczIzYnR0c0JQQjZQTjNXdEZSRVJFUkdSVkZDQWxpUTdkdXg0ZXN5WU1iZVVsWlZkVVZkWDl5TzMyNTBMVUZwYWVvT3puR1ZaclFDaFVDZ3JGZTBVRVJFUkVaSFUwVEM2Sk9ubzZIaC81ODZkenhjV0ZwN3I4WGdLdG03ZCtzdXRXN2YrSUJRSzdVNUxTOHZ4ZUR4WmJyYzd6YktzZElEMDlQU2NWTGRaUkVRa2lqTGdvRlEzUWtSa2Y2VUFMWW0yYnQzNnRjN096aTFsWldYZjhmbDg5WldWbFQ4REtDNHV2cnF3c0hCQlptYm05QWtUSnZ3QnRFaUlpSWoweVFVY3Q0ZDFEb2hJRndEZmNxUzl3STFBT3RITkFkNEN4aVJ3cnlzY3grWEFDUkhuVDZiM0lsbmZqWEd0VzlCbkZoRVpKdlRMTG9uYTJ0cGFYQzVYVm10cjYxdTdkdTM2UnpBWTNBR3dlL2Z1Rlg2L2YxMHdHR3hzYW1yNkU0RGI3UzRZaUh0YWxuV2FaVmx2V1piVmJnMENpeGN2WnZIaXhhUzZIWlpsK1MzTGV0ZXlySE1HNG5VV0VVbUJYT0RUd1BQQUtLQUpXQlhqY1FKbVdzTkx3Sm1PYSt5eXIzR3NuZjRtTUJub2pISy9zNEEzTUh0NVBnSnNqbmg4UDZMOER4ekhJNERmQXArMTAwY0Rkd09aRVhWdWRCelBBYTYzajcrRFByT0lpTWhBczN2T3JKeWNuRm5odkZtelp0V1BIajM2QjJQSGpuMWs2dFNwUzRBaW44OW5qUmt6NXBhOXZaOWxnalBwMjZWNysxcUxpQ1JaQlNiWU9ncncySGxOd0lvb2ozODc2czBEZG1CNjBwd0IzRWFnSlNMdk5idE9FU2E0V2dsTWpHaEhEdkFMNEorWVhqS25wb2owNmNENW1FQ3hHamdzeXZNS0FtZll4emZUSGZSWmFONjhpQXdUK21XWFBNV2xwYVhmYUdscGVYdk1tREYzZXp5ZUlnQ1B4eFBaVTlZSVdHbHBhYVc5TDdISHJ1KzdpQUJmQng1TWRTTkVSUGJBWnVEbm1OOWRCd003N2Z3WlVjcldPNDdmd2ZTZ2JRU21Pdksvak9teHVqYWliaDVRQS93Wk9CUjRCdk03Y3hWd0duQWI4QVJtT0dQSXJyUEdVWGNOOEh0TVlCYjJDTEFGK0lPZEhvY0pISS9FQkdJM0FadUFMMktDd3d2dGN1c2QxL2dPOE9zb3oxVkVaTWhUZ0pZa1pXVmxsM2s4bnJ6dDI3Zi92S1NrNUJLMzI1MEc0UGY3VndVQ2dXM3A2ZWtWZHRGZ01CamNHZWRTZTZKcWdLNnp2NXVjNmdhSWlQVERDNWhldE5sQXBaMjNJb0Y2LzNBY0I0SGxqdlFTKytjRVRJRFZqQW5jR3V6OGU0Ry9BVnN4UWVJSndFY1IxNStJR2NyNE5OMDliczZoaXdGTUQ2RFRQRXh3Qm5BZGNBSFFDa3kzOHl4Z3ZGMVhSRVJrUUhoSGp4NTlJMllDZHUrVFh1OUJXVmxaaHdEazV1Yk9INGdicG5yYzRGQXlFSyszaUVpU3BRUC9od21VanFiM2tNS3djRS9aMVhhWmRzZTVXSFVpODZkaGVxMVdZM3JFRmdMTGdNL0hxUCtnZlkwcFVjNUZDN0tlQUQ3bE9QYzhjSzdqdklZNGlzaXdFYmw2a3V3amVYbDVSMlpuWngrNWJkdTIyeUxQRlJZV251eDJ1d3NiR2hvZUc4aDdLdkJJbk12bDB2OEZFUmxLWE1DN21HR0ZwMkdDdENiN1p6Uy9BbjVxSDdmVHZUaEhnTzVlTTZjcG1CNjB6MkRtbUxWamhpUStCcHdDL05BdXR5T2kzc25BT3VBL21IbHVtNEhMTUhQWXdzb3hReHdCL2dKOEJUZ1BFNVExWWdLeFVzelF6S0JkenNJRXBPcEJFNUg5bmo2VUprbEJRY0dwK2ZuNXArYmw1UjJ4Y2VQR3EvUHo4K2VIendXRHdXYVB4NU5uV1ZiWEg1NmRPM2YrcnJXMU5kb2Z6WVQxTjBDcnI2K25xS2lvVjM1dGJTMWxaV1Y3MDZSQlN3R2FpQXhCWndGL29tZVAyRUxnZ1Q3cTdVbUFsb1daSTdZSytDUndGeVp3dWhpb3M4dG1BSTlpVm1vOEZiTVNKSmo1YkovR0JHQUxIZGNPRUxzM0xIeHVDdkNxSTk4WjFJRVpRdmxlN0tjb0lpTFNoNEtDZ2xQSGpoMzd5TXlaTXplWGw1ZmY2ZlA1clBDam9xTGkzc3JLeXA4NTh3b0xDOC9iMjN2Mlo2aGZLQlN5ampqaUNPdk5OOS9zZGU3em4vOTgzTHFkblozV2FhZWRaalUzTnlkMG44N09UcXUxdGRWcWFHaXd0bXpaWW4zd3dRZld1KysrYS8zakgvK3dubjc2YWV1UGYveGpmNTVDdnd6RXY3SEVWTjkza1Y2eU1Bc0VSSEpqUHV4bFJ6azMxUGRQT2hLemVFSmZYeFljM1k5ckQvWFhSbnFiaVZrMEkvSVJpcEcvM2xGM1Q0YzRIb1daNi9ZUnNBQTRIck13Q2NBazRIK1lBQzBEODMrM0ZyTzRSNnhyeCtzRmkzVk9ReHhGWk5qUUw3c1UyYnAxNjAwNU9UbUh1OTN1bkhDZTMrOWZHd2dFR3RyYjIxZW5xbDBiTjI2a3JhMk5DUk1tN0hIZFFDREFoZzBiY0x2amY5NmJOMjhlSlNVbHBLV2xrWjZlanRmckpUTXprOHpNVExLeXNzakp5U0V2TDQrQ2dnSkNvVkRYOVk0NzdqakdqUnNYODk3QllKQkhIMzEwajlzdFNWV0xXY283MGlpZzBKSE93d1FWMHpGTGJZZGRBM3dOTTlTcUxlSWFOMkxteUlCWjFPQ3p3TzEyM2cvb1htRnVzSG9IK0JsbWlOaWlPT1ZleGZ6dUhvdVpBeFNMYzRYWW9mN2FTRy9MTVl0bWhNM0ZCTnlqZ1E4eHZXaC82RldyOXdiVWVVVHZRZk00am9zeHd3OVBCZnlZNWZHZndTd0M4aVhNKytzaFIvbHo2UG5GVE9Td1MwOUUzalV4MmlvaU1pd3BRRXVSVUNqVWFsbFdoMlZaWFl1R1dKYlZIZ3FGbWdPQndMWlV0T213d3c2anNySVNyOWZMMTc3MnRhN0FLRE16azVhV0ZtcHJhem45OU5NQitPTWYvOWlyZm1lbjJkYzBMUzMrMnlvVUNyRm8wU0k4SGsrUHZNc3Z2NXk3N3Jwcm9KNk9ERTRGUUxSeHNwRkJXeDFtN3N2dk1QTm10bU42REw2SldVZ2djdDRMbUo2bk00Qm5NUXNYUkg0UUhXeWlCYXJwd0pOUjhrZGhQaGc3YmFRN0NJczNaQXlHM21zamlSc0ZmQnV6YXU4Q1RFL1o2WmplMks4QTN3TmV0OHRXWUFLaERPQld6UCt0clppZ1BaSXpnSHJXL3VuRkJQZm5ZQUs3YkdBV0VQazM2eDhSNmNnVkc2T3Q0aWdpSWpZRmFFbVVtWmw1Z012bHlzckt5cG9TQ0FTSzA5UFR5MTB1VnlhSkxZdTh6MVZXVnZMMDAwOXo3cm5uOHNBREQ1Q1RrOE9DQlF0NDdER3pkc2twcDV6U0t6QTcvdmpqcWF1cjY1RjMyR0hSOWg2RkYxNTRnZEdqUndQdzFGTlA4Y1FUVC9RNFgxZFh4L0hISDk4ajc2V1hYdHFyNXlRcDlSaG1HTlJJelB5VlJQMGYzWE5Zd0F5cnlzRXN1UTN3dHVOY0xtWnZwcUc0ZjFJT1BSYzkrRFptSmJzTkVlVXNUSUMxM2s1NzdPTlBBMnN4YzRraWc3ZXdvZnJhU044T3dQdy9PUk80RHhNNGhkOUx6WmlBL0l1WVFLMFRzNC9aS2t3d05RTXpQK3d0elB0cEsrWTlFckxUWHN4N3N4bzRCdk4vMG9mNS83d0tzNHJqOVhUUFFkc1hvaTEyc3Q1eHZBYVl2dy92THlLU01nclFraWczTi9jb2dQejgvSk9jK2MzTnphOUdyNUZjbXpadFlzR0NCV3pjdUpFTEw3eXc3d3JBYzg4OVJ5aGtSa2R0M3J5Wjg4OC9uMWRmN2ZsMFFxRVFSeDk5TkJrWkdWMTVaNTk5TnVlZDF6M05MaGdNY3ZEQkIwY055SzY5OWxxYW1wcW9yNitudkx3OGFqdGFXMXRaczJZTkYxMTBFYWVmZmpvbm5YUlMxSEtTVkYvR2ZJaGNSL2N5MysxRUQ5YWNjOHErYnovQ1hKZ1BqdVBvM292SmFhanVuM1FEM1N2VVRjYTAvV2N4eW5YU1Bad3RRTStoYlNPQlhUSHVNVlJmRytsYkEyWnphaCttTnpXYTN3Ti94S3k2Nk1IMG52MGE4KzkrY1VSWk55WW9DMkhlbDg1aHJ4OEEvd2JleFBSbUo0TjYyRVJrMkZLQWxrVE56YzJ2WldWbHpXcHBhZmxQSUJCb3lNN09ubTczb0EwSzRSNjB6M3ptTXp6OTlOTUFMRml3Z0FVTEZ0RGUzczZXTFZzNDRZUVR5TTNONWRSVFQrV2NjODRoTTdPNytidDM3NmF3c0pEczdKN3JON1MzbS9ub3pySjdzbWppM1hmZnZUZFBTMUxyZFB2bkR6SGZ3a04zc09ZVWJiaGZXSGhTWTZ4NVVvZlMzZXZ6Q25BbDhKTTlhR09xL01oeC9BM012bEhSQXEwZlJja3J4T3hIbFk1NWZYTG92U0JEQVVQM3RaRys3YUpuVDNOWWJrUzZFek5mckM4aFl2ZkVQcmdIN1hJcWlKRWY3N09IUHBlSXlMQ25YNFJKNVBmN04yUm1aazd5Ky8yckE0SEE1dlQwOUVLMzJ4MzV4elJsd2oxb08zYnNZTUdDQlYzNVR6LzlOUGZjY3c4dnZ2Z2lSeDU1Sk5kZmYzMlArV05oR3pac29MS3lzbGUrMzIvKzVtZGtaSFQxdHJuZGJ1Yk5tOWRqT2YrU2twS3VJWTUxZFhVc1hyeTR4M1VPTyt3d1pzNmMyWlZldm54NWovVEhIMy9NQ3krODBKK25MdnVHQ3pnQnM2OVJNV1l4aXI1NE1MMEMwV3lLa1g4WlpvR05zSVgwYitYSVpMb2J1TWcrOXRxUEZycVhJbmRqUG1nN0E3WXpNTXVjZXpBTE5sUmdQbEJmQWh5QkdmSVYrUnEveE5CN2JVUkVSSVkxTGErY0ltNjNPOGZsY25sZExsZlhaSDJYeTVYcGRydnowdExTU2xQUnBzcktTaTY2NkNLeXM3UDUxS2MreFRlKzhRMGVmdmhoWG43NVpTb3JLOG5Pem1iZXZIbmNkTk5OQkFLOVIwUzk4ODQ3UFFLbXNQYjJkdExUMC9GNFBMUzN0L2ZvU1h2cHBaZTZIdWVlZTI3WHNld1h6Z1FXWTc2WnZ4d1RwUFVsaUFsTW5JK3I3UHo3b3B6TEJSN0h6TGtKSzhETTQ5cE05enlXOVk3MFFmMS9TZ1BtV2t3N0M0Qy9BOTl5cEFzd3ovbGxSM29zWnRpbmhYa3RqcUs3dCtOb3pGeWkyV0hiQmdBQUlBQkpSRUZVbTZMY1p5aStOaUlpSWlMNzNsRFlCMjNYcmwzV3dvVUxyVnR2dmRYNndoZStZTjE4ODgzV0k0ODhZdDEwMDAyV1pYWHZnM2JOTmRkWXYvLzk3M3ZVcmEydHRRNDk5RkJyMWFwVnZhNjdidDA2YS83OCtaWmxXZGFtVFp1c2swNDZ5YklzeS9yRUp6N1JWU1lZRFBaSSszeStYdGVKM0lmdHhCTlBqSnZlRXdQeGJ5eTl2QVpVMHJQSEpqd0hMZklSYS9oaUZtWW8zOFgyZFk2TmM3K2h1SC9TTVppQTYxUzY5ejhyd3ZRV1JsOXRwK2Z6ek1IMFVGYlFjMityeUZVYWgrSnJJeUlpTWl6cEQzTUs3TnExNnpWbk9oZ01ObnM4bnJ6YTJ0b2ZoL002T2pxU3ZyTGpoeDkreUxKbHkvak9kNzdERjcvNFJWd3VGN1cxdGZ6ODV6L3ZVZTRyWC9rS0gzMzBVVmU2bzZPREcyKzhrZm56NXpObHlwUmUxMjF1YmlZbngyejN0bkhqUmlvcWVzLzlycSt2cDZBZzFuUUZZOGVPSFN4Y3VMQXIzZERRMENNZGJkaWxwTlNGUkIrV21PZ2NOQyttQjJnRlpoNVZFL0FjWmtqZjd3ZW9qYW4yVCtBa3pFSWd0MkhtaDEyS2ViNXZKVkQvS3VCZjlGN3g3Z0k3UDJWN0tvcUlpRWovS0VCTGtrQWcwTmpSMGZIUjh1WExKd0QrNXVibXJzbFNCUVVGcDZlbHBZMnFyNi92NzBUc3ZkYmUzczRQZi9oREZpNWN5Smd4WXlnc0xPU3BwNTZpcGFXbEsvRHgrWHdBckZpeGd1ZWZmNTdQZmU1ejdOaXhnK3V1dTQ3ZHUzZHowMDNSUmxqQkcyKzgwYlc4L3VMRmk1ayszU3dnZDhVVlYzU1ZlZkxKSi9INy9YejFxMS9sNG9zdjVzb3JyK3c2MTlMU3dyWFhYc3UwYWRQaVBvZlMwbElXTGx6SUF3ODgwUDhYUWdiU1IzMFhpV2s2SmtqWmdabDdCV1l2cG5UZ044QzVtUGxXLzl1YkJnNFNMMkdHT1Q0QTNJOVoxT0VwekQ1VHpYSHF6Y0lzRW5HNG5RNWdoakEyMmVlZTJrZnRGUkVSa1gxSUFWcVN0TFMwL0NzN08vdWdpb3FLNzIzZnZ2MWh2OS8vUWZoY1UxTlQ3MTJmayt5M3YvMHRGUlVWbkgvKytRQlVWVlZ4OHNrbjkxZ2FIK0QwMDArbnBhV0Y2NisvbnJWcjEzTHBwWmN5YytaTTdydnZ2cTVlc3BkZmZwa2YvL2pINU9UazBOblpTVnRiRzNmZWVTY2RIUjI4OU5KTDNISEhIWURaUTIzUm9rVTg5OXh6ZUR3ZUZpMWF4SklsUzdqOTl0c1pNV0lFczJiTnd1ZnpjZFZWVjhWc2Q3UzVjTTg4OHd4bm5ubm1RTDAwTXZEV1I4a0xMLzFaQ1B3Q09BNFRnTjFMeitHUHZ3TnE3UHovQXE5aWVxQ2N3L3VHeXY1SlJaaDlwWTdEN0ZlMURyUFlod1Y4RnpPbjdLZVlYclVHekViZGRaaTVaek13Z2QzTndFcjdlcy9hNTRPWTRDeGFyK1JRZVcxRVJFU0dyY1RYT3BlOWtwdWJlOVNrU1pQKzRYSzVQQUNkbloyMWZyOS9mU2dVYWdxRlF1MTA3NGNFUUcxdDdRL2IydG9XUjcxWWd2WmtidFd1WGJ2SXlNam9GWkRGRXdxRmVQMzExNWsvZjM2UC9JNk9Eclp1M1Vwblp5Y3VsNHVLaWdveU1qSll0MjRkOTk1N0w3ZmRkaHZubkhNT3UzZnZadDY4ZVp4d3dna2NmdmpoWFV2dmgwSWhubjMyV1I1NTVCRWVmL3h4Q2dzTEUyNVRmN24yWk4xLzJWTm5ZUUlyTU1NVEg0cFM1bUs2bDRPL0JET1VNZHFlWjA1VmRwbndIbEFCaHM2WFRobkFoNWplcnI5aGhteStFMUhtS016MkJML0RCR29yTUh1V1BZSUpUc2ZUYzcrNGVJYlNheU1pSWpLczZVTnBFbVZrWkV3cUxpNitKQzh2NzNOWldWbXo0cFg5OE1NUFQzWU9nK3lQd2JqNFJTZ1V3dTEyMDlMU1FtNXUvQjBHd21XVFFRR2FwSUNIaUM5bVluRFJ2ZG0waUlpSTdPZTB6SDZTNU9Ua2ZQcUFBdzU0WXZ2MjdRK3RYNy8rS3dDclY2K2V2MjdkdWxOWHIxNzlxZnI2K2djN096czN2Ly8rKzdGV2J0c3ZoQU91dm9JeloxbVIvVlFpd1Jrb09CTVJFUmxXOUFrNFNmTHo4NC9KenM2ZU4yblNwRmV5czdPbkFMaGNybUI1ZWZsZEkwZU8vR0lvRkdxekxDc1lDb1VHY2hQWmpnRzgxdjRzMWhMa0lpSWlJaUpKcFFBdFNRS0JRQzFBZW5wNjZkaXhZMy9kVi9rQnNqeEo5eG5xMXFhNkFTSWlJaUlpb0FBdGFRS0JRQ1BBbWpWcnp1em82TmlRcE52ZWs2VDdESFgzcDdvQklpSWlJaUtnQUMxcEFvSEFUZ0MvMy8vUnhvMGJ6MC9HUFYwdTF4UEFRc3d5M0ozSnVPY1FFZ0ErQUs1eHVWejNwcm94SWlJaUlpS2daWmVUeHJLc1pvRGMzTnlEdkY3ditHVGQxK1Z5UFFpa2JBUHNTRDZmendLb3JxN1dxb2tpSWlJaUloSFVnNVlrb1ZCb0Y4RFlzV01mTFMwdC9WNnEyeU1pSWdMY0NQUzlyRzV2bzRGdkVuKzdudS9HeUw4RmZmNFFFWWxKdnlDVHhMS3NkUHRuNTVZdFc2Nk9WaVl0TGEyb29xTGl6dVMyVEVSRWhxbFp3RVZBYXovcXRtQTJsVDgyVHBrYkhjZHpnT3Z0NCsrZ3p4OGlJakZwaUdPU0ZCVVZYUkFNQnR2WHJsMTdhakFZM0IzTzkvdjlHd0tCUUozYjdjNTN1OTA1STBhTU9DV1Y3UlFSa2YzV29jQmZIZWs4b0Exb2pGT253SDQwQWcxUnpqOFZKYThLMklUcFhUc0RlQmI0UEpDKzUwMFdFUkhaZDNKeWMzUG5BM2k5M29NbVQ1NzhSazVPemt6SCthS01qSXlKNFFlUW5aSlc3bU0rbjg4S3owTVRFWkdVT1FwWUFtUWtVTGFBUGRzdy9WRGdPc3hpVERYQXdaakZxcllCbSsxcmJYWThMdDZEYTR1STdQZlVnNVk4cloyZG5adkdqUnYzME5hdFcrOWV2WHIxRVJIbjYvMStmMzFtWnVhNC9QejhFK3ZxNm42UmtsYUtpTWorYmp6d05KQko3SDBneHdIQktQbjFNY3JuWTNySTBvQjVkQWQwMXdFWFlJWlJUcmZ6TExzTmdUMXF0WWpJTUtFeDRFbFVVbEx5alZHalJsMDhZOGFNbFpNblQvNUhZV0hoMlpnL2tBRHVvcUtpeTZaTW1iS3NvcUxpWjE2dmQxb3EyeW9pSXZ1bGljRGZnVkpNejFoRmxFYzVzUmYvS0FKOHdQK0FCWmk1Wll1QWQ0RWpNRUhkb1VDMVhmNFYrM28vR2ZpbklpSWlzdmRLaTR1THI1dzJiZHF5OEZDLzJiTm5OK1htNXM3SXk4czcwdWZ6aGFxcXF2eEZSVVdYcGJxaCs0cUdPSXFJcE15Um1CNndTekc5V090alBDeDZqckFwcEhkdjF6VGdCY3dlbTFmUU02QTdEek8vTFZ5bkZQQTR6a2RlWDBSRUpQa3lNakltVHBzMmJhblg2NTBPa0pXVmRkaTRjZU1lbXpwMTZqdkFpTnpjM0dQS3lzcXV5ODdPOXFXNHFmdVVBalFSa1pUNUpQQnQremplNytISUFLb1NhQUorWmY5MFBpekhjVXZFZGNNQjJoUjZ6am1MbklOMlVIK2ZrSWlJU0wrVmxaWGQ3UFA1cktsVHB5NEJjaHluM09GekJ4NTQ0RFBoQUc1L3BRQk5SR1JRMkpNQTdRaGdXWlJ5bVJIWCtSSHdlMGM2MWh3ejlhQ0ppTVNoT1doSlVsdGJlOXV1WGJ2K25wMmRQWHZLbENsL3k4N09IbU9mQ3ZuOS9yV2RuWjFiQ2dvS3pwZ3hZOGJ5aVJNbi9yV2dvT0RVbERaWVJFVDJkMnRpUENJZGlwbGpGbzhMMDFOMnpVQTJVRVJFWkYvTG1qQmh3dlBodVdlalI0Lyt2dGZyUFFqemh5MWovUGp4ajRaN21LWk1tZktmVkRkMlgxQVBtb2pJb0pCb0Q1b0hzMFQrU1k3ejJaaS9XMk9JdnRKam1IclFSRVQ2UWI4Z2sydjMyclZyVHlrcUtycWtyS3pzNXRHalI5ODBldlRvbTBLaFVPdk9uVHRmYkc5dlh3YXdldlhxWTl4dTkzNjVENXFJaUF4SzVaZzkwY1lEN1hRSFhwKzAweTg2eXQ2SFdUby9DRHlSd0xVM1I4bGI3emhlQTh6Zmc3YUtpT3pYRktDbGdOL3ZmNytqbytNanI5ZGJHUWdFR25idjNyMGtHQXkyaHMrM3RMU3NJUFplTXlJaUlnUHRSTXp3UkQ5d0U5MDliUDhHUGdXRUhHVXZzUitKcWhpSUJvcUlEQmNLMEpMTFhWNWVmbnRwYWVtMWdVQmcrOGFOR3krcnI2Ly9EV1l1WVB2bzBhTnZTblVEUlVSa1dJamM1K3dCK3hITnpuN2VRNTh4UkVUNlFiODhrMmpzMkxHL0xpb3F1cUNscGVXTjFhdFhudzVzQjZpc3JQeDVabWJtNUdBdzJKemlKb3FJaUlpSVNBb3BRRXVTa1NOSExpZ3FLcnJBNy9kL3NIcjE2aE9Bcm1Dc3M3T3pidVRJa1JkNVBKN01GRFpSWkNod0VYOXhBeEVSRVJHUmhIaUtpNHV2ek1uSk9UYkcrYUxTMHRKclJvOGUvUVBNQ2xuN0phM2lPT3dkQU54R1l1L3hWUkZwTi9BK1VCeWovSGRqNU4vQzhOeFM1RXFnWUEvcjZEVVVFUkVSR1U0VW9BMTdSY0EyNFBZWTU5OTFQSFk3anM4R1RnRld4N20yYzBudk9jRDE5dkZnVzlMYndxeHFGK3ZoL1AveGhTam5tK2plcnlya09IWXVkMzRRMEFvc3NSOFRnQzlpVnM0TDJqL1hZMTR6WitBMVZGNURFUkVSRVJrSUN0Q0dIUXZZUXZ5QVpMTmRKdko5NGV4Qjh3QkxnVnBnQlNZZ2FRYk9jNVFKQW1mWXh6Y0QzM2UwWVRBRkYzMjkvNlB0SGRVVTQ3Z2xTcjRiK0IxUUFod0QvQXRJdDgrTkJOYlp4eTVnYThSOWhzcHJLQ0lpSWlJRFFRSGFzR01CdVFtVXk2VTdjR2tGM2dEYTdKK3RtR0RCRDd4c2w3a2ErTEY5ZkNod0hTYXdxUUVPeG15c3U0M3VIaWxuTUhqeDNqeWhBYkFuUFdoaGtRSGFDdnNSakRnR0UxUnR4ZlE4aG52Ym5yUFAvUkQ0RlhBNE1CVlliT2NQdGRkUVJFUmt2NlZ2UkVWa1gvb0NacWhpdEkxcW5WcnRzbUI2ZHRJaWZ2N0JmanlOQ2N3dUFZNnd5OCtqTzZpNURyT0JiaXN3M2M2ek1KdnZSdXVaU3BWNCswSWwwczRaOXM4V3gzRTRpUHNWY0E3d0NVemdOc1ArK1NCUUJYd08wenZaQVZ4bDF4bUtyNkdJaUlpSTdDMzFvRWtDcW9IbG1HMG9DakREOWNLT3dRUUxqenZ5bnNCc3BCc09IcDRIem5XY0gyekQ4L29hN3VuOC8zR1luUmV5Zjc1RDMwTWN3ZlNhZ1FuTXdqOHJnQXVCRXlMS3d0QjdEVVZFUkVSa0lDaEFreml5TWFzRmZnUXN3QVFaMzhJc0tQSko0QjVnR1diaGlpZUJ2Mko2aWM0RDh1Z09Ma294YzliQ0JtTndjVGR3Wm94em40MlNGem5Fc2E5RlFqYlNjNkdWOE9JcS93USt0c3VHNjEzTTBId05SVVJFUkdSdktVQWJkbW9kajg2SWRDQWl2UnI0T3BCajF6M1ljWjFjNEN4NkxzK2ZRODhnSWh4Y1RLRjNqNVF6ZmRDQVBMUCt1d1Zvb0dmYmFqRkREcDF0em5QVWNRWm8zM2NjdDhUSWo5YUROaGw0TzhyMW5JYktheWdpSWlJaUEwRUIyckNWQjdRNzBwbkVYczF3QlNhQVdlRjRCQ0xTSzRBN0l1ckZtaDgxV0hwL2lqRno2UDRDWkdHMkRYakxQbmNHOEZ2NzJJVUpabDJPdXJFQ3FwWVkrWnZwM1lNMkFUaXVqK3NOOXRkUVJFUmt2NmVOUjBVa0djNEQvdDFIbWZ1QXNaaEZMU3o3Wi9nUnphMEQxcnJrT0JpenhQMHBtTVUzZm9WWmpkSUZYQXM4YkpmTHhXd2hFQm5BdW9GeDlPekp5bzVJWDJDWDdjUU0vMXhyLyt3QVRyWHZ1UjdJcDNzdnRQVUQ5UVJGUkVSRVpJaFJEOXF3NHdZdXd2U0lmY0tSbjQ2WlB6WFNUbnVBRHpDOVRBRDFFZGVKVEVjekZIcC9zb0FiZ1ViZ05EdnYrM1F2Z3c4d0VmalFQdjRFOEF0TVQ5aGJtQURMS1ZvUFdnWHdIL3Q0UmNUUE1QV2dpWWlJREZMNmd5c2krMG9aSnFqWUNSeVBHV29YMW9sWk9YQURabit6ZE9Edm1FVXN3S3plNkF3cUl0Tmh0d0pQUmVSRlc5Si92ZU40RFRBL2dmWVB0S21ZVGFQZngreER0cG51cGUvUEFMeDJ1UzhENzluSGRaaGhrZGRobHIzL05UMmZTemE5ZThEdUFsNndqNC9EdkhhaFBXenJZSDBOUlVSRVJHUWdxUWR0MkVubVloSkRZWSt1bWZaUEwyWXZza2N4UXhyL2hHbC9KeVk0bTcwWDkvZ3kzUXVNM0FBc0FiNGFVZWJ1R0hXSHdtc29lMmNVWmc2bzB6ak1NT1I0RHNLczdobnBXM0hxZkRkRy9pMW9pb1dJaU1qZ29BQk5wRXRocWhzZ3c5SnRkTTkzRFBzYThRTXRnUDhCSjBiSmI0K1NGK1lNK09kZ3RzZ0FEWmtWRVlsTDMyQ0ppS1JHWTZvYklNUFN6Y0I0NEJ5NkY1ZTVEN2lDbmd2T2JBYStZdGM1Q2RpQ1dZSFVEYXlrZXg4OXIrTTR2TDFEbUFzemZCZmc4L1RjT2tKRVJFUUdBL1dnaVlpa1hDN2RjeDcvZjN0M0hoNVZkZjl4L0hPVHlVeDJFckpCQ0R1aUdDQms0cTUxSzJLaHFCVmJsVllyRmJXS3VGSzN1dGFsdUpTNjFhWCthbHRjVUt0RlJSRzFkYmRGb1NSQVFCWlp3azRnKzU2WnpOemZINU1aSnBOSk1nUklodVQ5ZXA0OHpMbjNmTzh5bkp2TWQ4NjU1eDRsYVZIejYxVnErV3hCTmRkYkxDbFRuZ2wvNWdlc0Q5YURkb0k4OTAwMlNTcVFad2JUMVpLS0ZmeTVldE03ZnlvQTBQTXd4QUFBZ043RmYvYlArN1R2a1JYWmF2bjhQVW02VUo0SGx5K1M1MkhuNTZobFQ5bDJ2M0lmZVdabXZWSDdIaE54aXp5UGY2aHQzcjZhMXcwUjl6d0NRRkFNY1FRQW9IZTRScDVITFBpUFl2aVpwTmUxYitiT0l1M3IyZG9nenl5aWd5VGx5M1B2MnI4bG5TYlBqS0xIU0RwQzBpZnlKRzlyNVJsQ2VVSnpmVFhYSHlEcHlVTnpTZ0FBNElBd3hCRUF1bDFidjRQYm1yempPRW1idGU4ZXN0TWtUWkwwcmp3elFtNXRYdWNkcW5oSmM5bmJRNWFobGtNbm1TUUVBTnJCTDBnQUFOQ1dKRWt2UzVvbjZTSjVIaHAvb2FTZGtxYkk4MkQwdlpLcTVlbFZrNlJYZ214aldjQ3lJci9YRTdUdjJYOEEwT3VSb0FFQTBEdDE5RUR5YlpJdWsrZEI4blpKY2ZJOHMrOVNlYWJNTjV1WEYzYXduM1h5SkhKZTNJTUdBTzBnUVFNQW9IZktDaWkzbFRnTjgzdmRUNTZFUzVLdWFGNVhKZWtVdnpwSFNuSWR0S01FZ0Y2R1NVSUFBT2dkMGlTOUo2bE0wb1B5VEozZkVhdWtISGw2emY0bzZVcEpJNXAvbnBPMFc1NTcwT1pLR3RXOG5PUU1BQTRBQ1JvQUFMM0RlRW1sOHN6S0dDbnBLM21TdFQzeURIZmNLcyt3eGxKSmxaSytrSlFuejcxbEo4b3psSEdlcEtHUy9pNXBsandQb0Q2bGVmMFNTYU9EN0Rmd0FkaFN5OWtpUHo5NHB3Z0FBUFlMc3pnQ1FMZUpVUEF2WmlQa21ZMHhydm5mOW01L09FZWVoRzZPcEZTLzVaR1MvaUxQekk3ZWZYQ1BHUUIwQXZlZ0FRRFFPN2piV2Q0UTRqWStrT2U1WnM2QTVTNTU3a2t6dEc4YWZ6NWpBRUFuOE1zVEFBQ0V5cVgyN3pGamhBUUFIQ0R1UVFNQUFBQ0FNRUdDQmdBQUFBQmhnZ1FOQUFBQUFNSUVDUm9BQUFBQWhBa1NOQUFBQUFBSUV5Um9BQUFBQUJBbVNOQUFBQUFBSUV5UW9BRUFBQUJBbUNCQkF3QUFBSUF3WWVudUE4Qmh3d2l4bmhsUWJ1dExnTURsN29CeXFHMnp5YitRbDVjWEZVclFzbVhMblA3bEVTTkcyRUtKMjdCaFE2Ti9lY2lRSWRHaHhCVVZGVFg0bC9QeThtSkRpVnUyYkZtZGYzbnMyTEZ4b2NTdFhMbXkxcjk4NUpGSEpvUVN0MjdkdW1yLzh2SEhINThZU3R5MzMzNWI1VjhlTjI1Y1VpaHh5NWN2ci9Bdmp4a3pKam1VdU1MQ3duTC84bEZISFpVU1N0emF0V3RML2NzalI0NU1EU1Z1L2ZyMUpmN2xzV1BIcG9jU3QzTGx5ajMrNWRHalIyZUVFcmRxMWFwaS8zSjJkbmEvVU9KV3IxNjkyNytjbTV1YkdVcGNRVUhCVHYveTJMRmpzMEtKVzdseTVYYi84dWpSb3dlR0VyZHExYXB0L3VYYzNOekJvY1FWRkJSczhTK1BHemR1U0NoeHk1Y3ZML0l2anhrelpsZ29jWVdGaFp2OHkzbDVlY05EaVZ1MmJObEcvL0s0Y2VPT0NDVnUrZkxsMy91WGMzSnlSb1lTdDJMRml2WCs1VEZqeGh3VlNseGhZZUZhLzdMZGJoOFZTbHgrZnY0YS8zSnVidTdSb2NRVkZCUjg1MThlTzNiczZGRGlWcTVjdWNxL25KZVhOeWFVdUdYTGxoWDZsM056YzNOQ2lTc29LRmpoWDg3Snlja05KVzdGaWhVRi91Vzh2RHg3S0hITGxpM0w5eS9uNXVZZUUwcGNRVUhCLy96TDQ4YU5PemFVdU9YTGx5LzFMNDhkTy9iNFVPSldybHo1YlVEY0NTSEdmZU5menMzTlBUR1V1SUtDZ3NYKzVYSGp4cDBjU3R6eTVjdi80MS9PeWNrNUpaUzRGU3RXZk8xZnpzM05QVFdVdUlLQ2dpOEQ0azRMTWU0TC8zSk9UczRab2NTdFdMSGlNLyt5M1c0L001UzQvUHo4VC8zTHVibTU0ME9KS3lnbytMZC9PU2NuWjBJb2NTdFdyUGpZdjJ5MzI4OE9KUzQvUC84ai8zSnVidTdFVU9JS0Nnb1doVkx2Y0VHQzFzdlk3ZmJBQkNvWU16OC92MFVDWmJmYkF4T29VT05jYlJ5SC8vSmdjVTUxckZXY2FacU9VT0lVa0NBbUppWTJ0RkczM2JpK2ZmdldoeEpYVkZRVWVKeTFiVlZ1YjM4V2k2V21NM0Z4Y1hGVmJkUnROODdwZEZaMkppNGlJcUs4amJydHhrVkZSWlYxSmk0Mk5yYWtqYnJ0eHNYSHgrL3RUSnpGWWlsdW8yNjdjVmFyZFhjYmRkdU5zOWxzdXpvVFp4akdqczdFV1N5V2JXM1ViVGZPYXJWdTdVeWNZUmhGblltTGlJalkzSm00cUtpb2pXM1ViVGZPTk0wTm5ZbUxpSWhZMzBiZGR1TWlJeVBYZFNZdUtpcHFUUnQxMjQyVDlGMndpaDNGR1lheHVqTnhGb3Vsc0kyNjdjYVpwcm15TTNHR1lTenZURnhrWkdSK0czWGJqVE5OYzFsbjRnekRXTnBHM1hiaklpSWlsblFtem1LeGZOTkczWTdpRnJkUnQ5MDR3ekQrMjVtNGlJaUlyOXVvMjI1Y1pHVGtWNTJKTXd6aml6YnFkaFQzZVdmaUlpTWpQMjJqYnJ0eGtqN3BUSnhoR1AvcVRGeGtaT1JIYmRSdE4wN1NoNTJKTXd6amcwN3U3N0JHZ3RiN2hKS2d0UTR5elZBU3RHQ2FBc3FXTnBZSENpbEJhN1hBTkJ1RFZReEJxQWxhb0xvZ3l6cmVVR2dKV2pEVkhWY0pLcFFFclJYVE5DczZyaFUwTHBRRUxWaGNod21hWVJqQi9oOUNTZENDQ1RWQmE3bkFORU5KMElJSkpkRUtabWZIVlZvelRYTjd4N1dDQ2lWQkM3YS9MUjNYQ2hwWDFKazRTWnM2cmhKVUtBbGFNS0VtYUMwWG1HWW9DVm93b1Nab2dVSkowRnB2eURSRFRkQUNyUXF5TEJTaEpGcXREOEEwVjNSY0s2aUNqcXNFRlVxQzFrcUlDVnF3dUZBU3RHQnhIU1pvYmZ6K0RDVkJDeWJVQkszbEF0UDhUN0NLSVFnMVFRdjBaWkJsSFcvSU5FTk4wQUo5Rm1SWktQc0xKZEVLRnZmdmptc0ZqUXNsUVFzbWxBUXRtRkFTdEZaTTB3d2xRUU53SU94MnV4bGlMeDRBQUFEUTYvU283a0FBQUFBQU9KeVJvQUVBQUFCQW1DQkJBd0FBQUlBd1FZSUdBQUFBQUdHQ0JBMEFBQUFBd2dRSkdnQUFBQUNFQ1JJMEFBQUFBQWdUSkdnQUFBQUFFQ1pJMEFBQUFBQWdUSkNnQVFBQUFFQ1lJRUVEQUFBQWdEQkJnZ1lBQUFBQVlZSUVEUUFBQUFEQ0JBa2FBQUFBQUlRSkVqUUFBQUFBQ0JNa2FBQUFBQUFRSm96dVBnQWNIS1pwbmkvcFZrbTVrbXpkZkRpSE80ZWtRa2wvTkF4alhuY2ZEQUFBQUhvUEVyUWVvRGs1bTkvZHg5RkRYV1VZeHY5MTkwRUFBQUNnZHlCQjZ3Rk0wMXdzNllUdVBvNGVhclZoR0tPNyt5QUFBQURRTzVDZzlRQ21hVGFJWVkySGl0TXdER3QzSHdRQUFBQjZCeEswSHNBMFRiTzdqNkVuTXd5RDZ3UUFBQUJkZ2xrY0FRQUFBQ0JNa0tBQkFBQUFRSmdnUVFPQS9mTWp0UndlYmpRdkF3QUFPR0FrYU5ndi8vblBmL1RLSzYrMFdOYlkyS2pmL3ZhM1dyOSsvVUhaaDJtYWFtcHFVbDFkbmNyS3lyUno1MDZ0WDc5ZXk1WXQwMmVmZmFZMzMzeFRiNy85OWtIWkYzcXQzeDVBN0NKSmtYN2x5T1psd2Z5dWplWDNpZCsvNkg2akpIMHFhZndoMkRadEh3QTZpY2tQZW9EOW5TUms2ZEtsbWpGalJraDF2L3p5UzhYRXhQaktOVFUxbWpadG1oNTc3REVOSFRwVWt2VElJNCtvcnE1Tzk5NTdyeUlpOXYzZFBmYllZNVdSa2RIdTlvdUxpN1YwNmRJV01lbnA2YkpZTElxS2lwTFZhbFYwZExTaW82TVZFeE9qdUxnNEpTUWtLQ2twU2RPblQvZnQ3K3l6ejliZ3dZT0Q3cU9wcVVrdWwwdHo1ODRONlp3RE1VbElqMVFqS2I3NWRVVnpPVkM4cENSSnY1STAyMjk1aHFUaWdMcUJ5L28xLzlza3lkTDhlcHlrQ1pJZWxXUktpbXBlRDNTSE5Fbi9rYlJFMHVuTlB4c0M2bFFFaWJNMi93Uzdac1pMK2wvemE5bytBSFNTcGVNcTZHbU9QZmJZRmttUjIrM1djY2NkcHkrLy9GS3hzYkZCWXlaUG50eWlmTlZWVjZtbXBrWXBLU20rWmVlZWU2NGs2YTY3N3RJSkozZ2V5L2IrKys5M2VDeiszRzYzRml4WW9Nakl5QmJMcnIzMldzMlpNeWVFc3dQYWxkWDhyOUg4dWpaZ3VUL3ZoOU8vTmY5WTVQbFFhVGJYOTM3QXRFaHlhbDlTNXMrUWRJR2tmMG82VjU0UHBrQjNHeWpwWTBrTEpkMGs2WmVTdnBSMG9hU3YvZW9sQllsOVRkSkt0ZnpTSWhqYVBnQjBFZ2thVkYxZHJhaW9xRGFUTTZsMW92WGFhNjlwNjlhdHV1MjIyOXJkZG1CaUY4em16WnZWdDI5ZjllblR4N2Z0VjE5OXRVV2RQWHYyYU9MRWlTMldMVnJVMXFneW9FM3ZOUDhiM2Z6Nm5ZRDFGUXIrb2RTUTlJMmt1K1g1Y092LzdYOVQ4ekovSjBqNmdUekozRjJTdGttNlNGS3FQRDF5a2xUa1YvOWVTUytHZmhwQXAwMlVORmZTLzBtNnMzblpTL0wwQUw4dHo1Y1J2OU8rTHkvV0JzU1BsSFNjcE1zQ2xqZEpHaTNhUGdBY01CSTBhT3ZXclJvd1lFQzdkVjU3N1RXOStlYWJ2dksyYmR1VW1abXBLVk9tdEtvN2YvNTgzK3VPZXRDbVRKbWlEejc0UUhsNWViNWV0NmxUcCtxU1N5N3gxWEc1WERydXVPT0NKbVEzMzN5ektpb3FWRkpTMHVZNTFOYldhc09HRGJyODhzczFaY3FVa0pKRzlGakhOUDliN2ZmNk4zN3IzVzNFbVpJZWxQUzZwSXNsYlcvK0NWWnZxS1JqbTE5TDBpMlNwc256Z1RmYnI5NFFNY3dMWFdlQVBFTU1KMG02UXA2ZUxYOGZTYkpMK291a1RaTCtKRStiSDZGOW54VjJxK1g5WTd2VmNqaXZSTnNIQU1CekQxcW9saTlmYmg1enpER3RmdXgyZTlEbHh4eHpUS3R0RkJVVm1STW5UalJkTGxlNysvckJEMzVncmwyN3R0MDZsWldWNXFXWFhtclcxdGFhcG1tYWRydTkxWGFibXBwTXU5MitQNmQ1VUhYMy95OE9pVXEvMTk2aGpEYTF2QWZIdTd5L3BNdWJYNThrei8xbTByNFBvVjR4a3VxYVg3OHE2VXp0K3hENnJxUmYrTlUxeFJkazZGcW5TbnBUMG8zeXRPMzJmaVpMdXIwNXpqK1IyaDJ3VGYreXR4NXRId0FPRUpNZjlBQUhta1RjZE5OTitzRVBmcUJodzRZcEp5ZEhnWE5pZlBycHAzcnl5U2Q5NWFxcUtybmRiaVVsQlJzSjV2SHV1Ky9xdGRkZTB4dHZ2S0c2dXJvVzk1VDVpNDJOMWFXWFhxcWYvT1FuY3J2ZE92YllZN1ZzMlRJZGUreXhTazFORFJxelo4OGVMVnUyck1XeUUwODhVV1BHalBHVkN3c0xXNVIzN3R6WllXOWVXNWdrcEVkWkowOGlsYWw5UFdCSnpUK0Q1SmxoenB1TWVZYzdEcFNudDJHOVBFTzBuTTNyVGJYOEhkcFBVbjd6dGkrUjU0TnB1VHdmUmpNa2xVaHkrY1V5VVFMQ2dTa3BRY0VuL1pCYVR2YmhsT2NhOGtwVjZ3bHhhUHNBY0lENEZxdVgyN1p0bTVZc1dhSjc3NzFYUC96aEQ3VjQ4V0pacmRZV2RjNDg4MHlkZWVhWmtqejNmYjMwMGt1YU8zZHVxM3FCcGs2ZHFxbFRwK3FZWTQ3UmtpVkxXc3p3bUplWHB5VkxsclJJM0JvYUdoUWRIZTByK3c5cGZPV1ZWM3pESHZQeThqcC93dWp0anBUbkhwclBtLzkxYUY5UDJiSHk5SkFGMmlaUDc4UFY4aVIzem9EMVNjM2J5R3V1SzBtdkJLbXpMR0Jaa2QvckNaSytDKzBVZ0c1VEtzOTlabDZCUFdvU2JSOEFEaGdKV2k5bW1xWWVmdmhoVFpreXBjM2VzRTgrK1VTbm5ucXFvcUtpOU9HSEgrcUpKNTZRMiszV3hSZGZITFIrYm02dTdyNzdibCs1cWFsSmhtRzBTTTdhVWxaV3ByNTkrN1phN25hNzllU1RUN2E0THkxUWVucTZYbmpoQlY5NTh1VEpyY3BBc3hQazZmbDZXOUlVU2Q0cFRYOHN6OVRqWG4vMWU5MGd6NFFpNnlVZHBaYlRqMzhpS1VlZSs5cW1TUm91YVdQQVB0ZXA1VXlSM0llRDdsSVNaRmxSUVBubjhzenlHQ2hGMHFyOTNCOXRId0QyRXdsYUwvYjAwMDlyNTg2ZGV1eXh4OXFzYy9mZGQrdWRkOTdSdkhuejlNa25uK2k1NTU3VHNHSERmT3Z6OHZLQzlycDVaMXhzYW1wcVVmYm5uelJkZDkxMVNrcEtVbFpXNjluT1MwcEsyaDFPS1htU3U2dXV1c3BYTGkwdGJWRnVhNGdsZXFXckpWMGp6K1FIOHlXZExlbGFlVDVJK2c4YWE2MFhBQUFnQUVsRVFWUVh2bE9lR2UyOE04LzlRWjVKUWdLZkRaVW56M09oSE0zbGhmSWtmbzJINE5pQkF4VTRkdHliTUxVMXhORmZLRDFvQUlBRFJJTFdDelUwTk9qUlJ4L1Z0OTkrcXhkZWVNRTN2YjdOWmxOeGNiRUdEdlRNR0w1bHl4WkZSVVZwL3Z6NTJycDFxMTU1NVJYZlZQZ2Q4UTVQZk9XVlY3UjQ4V0k5ODh3ekxkYm41ZVhwL2ZmZmI1RTRQZjMwMDhyTzlrejBOWFBtVE4veWVmUG1xYkd4VWRkY2M0Mm1UNSt1NjY2N3pyZXVwcVpHTjk5OHMwYU5HdFh1OFdSa1pPaXFxNjVxMGF1R1h1bHllZTUvZVZlZUQ2Yi9rVFJMMGsvbG1Scjhaa25KOHR3L2M3UTh3eDdWdlA1RVNmNE5yVW1lSG9WUzdVdk9FcHAvU000QUFFQ25rS0QxTXR1MmJkT01HVE9VbVptcHVYUG50cGlJNDlKTEw5VXZmL2xMMzMxZ1RxZFR2L3JWci9Uem4vOWNWcXRWaXhZdGFwVm9TZEw1NTUvZmFtS1JaNTk5VnZQbXpkT1NKVXRhVEREU0ZvZkRvVVdMRnZsNjh5Wk9uS2dGQ3hibzdiZmZWbVJrcEJZc1dLRGx5NWZyMFVjZlZaOCtmVFIyN0ZqWjdYWmRmLzMxYlc3VDIzdm43NjIzM3RKUGYvclREbzhIUFpJaHowTjVMOUMrbnJLTEpmMUkwdW55SkZsekpYMHZ6NURHU0VtL2JhNTNrNlRySlZYNWJlOXY4Z3g1OUo4MHBFbWVaNlVGQ2pZbGY1SGY2dzNOeHdBY1NtMzFrZ1hyQ1pzanp6UEtJclh2V1doUmF2bGN0TUJ5TUxSOUFFRHZzNy9UeG4vOTlkZW0yKzArNk5QUkIrN2pyYmZlTWhzYkc0T3V2Ly8rKzF0TXA3OXg0MGJ6dXV1dU02dXJxODF6empuSEhEOSt2SG5ISFhlWVgzMzFWWXRqZGJsYzVqLys4UTl6MHFSSlpsbFoyU0U5QjYvdS92L0ZRUlVmVUU1UjZ5RmZ3YlEvSTA3YnVNOEdoN3ZUUXF4M2NrQ1p0ZzhBbmNUMDRUMUFUMGtpM0c2M0lpSWlWRk5Uby9qNHdNL1J3ZXQyQmFiWkJ3QUFRRmZoZzJjUDBGTVN0SEJGZ2dZQUFJQ3UwalZkRURqVUhCMVhRU2N4VEFjQUFBQmRoZ1N0WnlqczdnUG93UUtmWndVQUFBQWNNaVJvUGNQajNYMEFQZGp6M1gwQUFBQUE2RDFJMEhvQXd6QmVsWFNWcE5YYU4rVTNPcTlKbm9jVzMyUVl4aFBkZlRBQUFBQUFjRWpZN1hiVGJyY3pxUWtBQUFBUUJEMW9BQUFBQUJBbVNOQUFBQUFBSUV5UW9BRUFBQUJBbUNCQkF3QUFBSUF3UVlJR0FBQUFBR0dDQkEwQUFBQUF3Z1FKR2dBQUFBQ0VDUkkwQUFBQUFBZ1RKR2dBQUFBQUVDWkkwQUFBQUFBZ1RKQ2dBUUFBQUVDWUlFRURBQUFBZ0RCQmdnWUFBQUFBWVlJRURRQUFBQURDQkFrYUFBQUFBSVFKRWpRQUFBQUFDQk1rYUFBQUFBQVFKa2pRQUFBQUFDQk1rS0FCQUFBQVFKZ2dRUU1BQUFDQU1FR0NCZ0FBQUFCaGdnUU5BQUFBQU1JRUNSb0FBQUFBaEFrU05BQUFBQUFJRXlSb0FBQUFBQkFtTE4xOUFBQjZKWXZkYnA5dW11YWxra1laaHRIWGI5MEwrZm41di9ZV3hvMGJkMlZFUk1RTElXeVR1TkRpSmtWRVJOemxkcnYvNFhRNm4xMjllclVqaEczZzBPSjY2TDQ0cm9ldVJWdnZ2amphK21HRUhqUUFYYzJTbTV2N2lhVG5EY000T2VBUHRNNC8vL3lyVEQ5MzMzMTNLSCtJaUFzeDdzWWJiM3hmMG9rUkVSR1AyMnkyeGRuWjJkWlF0b05EaHV1QjY2RzNvSzNUMWhFaW83c1BBTDJMM1c0M0pTay9QNSsyMTB2WjdmWmZTM3JlWXJIbyt1dXYxNFFKRTVTYW1pckRvRWwwaGFxcUtuMzQ0WWQ2L1BISDVYQTRaSnJtUFFVRkJROTA5M0gxVmx3UDNZdnJvZXZRMXJzWGJmM3dRZzhhZ0M1bGVvYTI2UHJycjljdmZ2RUxwYVdsOFFlNkN5VW1KdXJDQ3kvVXZmZmVLMGt5RE9PbjNYeEl2UnJYUS9maWV1ZzZ0UFh1UlZzL3ZKQ2dBZWhTaG1IMGs2UUpFeVowOTZIMGFzY2ZmN3ozNVpCdVBJeGVqK3NoUEhBOUhIcTA5ZkJBV3o4OGtLQUI2R3JESlNrMU5iVzdqNk5YUzBwSzhyNU03TTdqQU5kRE9PQjY2QkswOVRCQVd6ODhrS0FCNkJZTWJlbGV2UC9oaGYrUDdzWDczM1Y0cjdzWDcvL2hnUVFOQUFBQUFNSUVDUm9BQUFBQWhBa1NOQURvcFJZdVhDaUh3ekdvdTQ4RENBZGNEK2d0YU92aGp3UU5BSHFwZnYzNmFkV3FWZHU2K3ppQWNNRDFnTjZDdGg3K1NOQUE0REJRVlZYVjNZZUFYcXltcHFhN0R3SG9FclIxaEFNU05BQmRiZFh3NGNNUHlvWldybHlwWjU1NXB0VnlsOHVsVTA0NVJXNjN1OVc2RFJzMmFOMjZkWjNlcDl2dERqbFordm5QZng1MCtZa25udGhtekpkZmZxbkhIMys4MWZKenpqa250QVBFNGVhZ1hRL3RjYnZkZXZUUlIrVjBPbjNMQ2dzTHRXalJvZzVqWFM2WHpqLy9mTzNldlR2ay9jMmZQeitrWmVoVmVsUmJyNm1wMFdXWFhlWXJtNmFweXkrL1hBODg4RURuRGh6d1krbnVBd0RRdStUbjU0OVp0bXlaZVRDMk5YVG9VRDMwMEVOeU9CeTY2YWFiZk12ZGJyZnE2K3NWRWRINk82aG5ubmxHSjU5OHNvNDg4c2lROXJGdTNUb3RYYnBVMjdadDA4YU5HN1Z4NDBaTm1EQkJkOXh4UjRleGUvZnVsU1I5KysyM2V1S0pKM3pMblU2bnBrNmQycUx1YTYrOUprbjY2MS8vcW1uVHByVzczZmZlZTA5cGFXazY0WVFUUWpxSHRreWFORWwydTMxcmZuNCs5eUowazRONVBiUm54WW9WS2l3c1ZGUlVsRzlaZW5xNjdyNzdicDExMWxteVdGcC9IRGp2dlBNa1NVMU5UYXFzck5TdmYvM3JWblhlZmZmZG9QdWJQWHUycGt5WjB1NnlpUk1uYXUvZXZVcExTNU1rMzJ1WHl5V3IxZG9pOXJUVFR0TXR0OXdTNHRsMkR0ZkRvZFhUMnZvbm4zeWlyS3dzWC9uTk45K1VKQzFac2tULys5Ly9kTXd4eC9qVy9mdmYvOWFjT1hOYXhOZlYxZm1lU2Jaanh3NE5HREJBa3JSejUwNHRYYnAwdjg1NWY5SFd3eDhKR29ERFZrSkNncDU2NmlsZGM4MDFtakpsaWdZUEhpeko4eTFvWkdSa3EvcDc5KzdWTjk5OG94VXJWbWoyN05ucTA2ZVBoZzRkcWhkZmZGRjVlWG1LajQvMzFhMnBxZEd5WmN2VTFOUWtwOU9wY2VQR2FjR0NCZnJpaXk5a3RWcmxjcmwwM0hISHRZcFpzbVNKYjk5dXQxdExseTdWOGNjZjcwdkFKRThQbW4vWjY2dXZ2bEpjWEp4T1AvMTBiZDI2VmFtcHFiNWtyYTZ1VGhkZWVLRjI3ZHFsNk9oby9lVXZmem5nOTYrNHVGaVNCaDd3aGhEMjNuMzNYWjF6emptYU9IRmlxM1grdmJQeDhmRytENXA3OXV6UjRzV0wyOXltZjAvd2UrKzlwMmVmZmRaWGRydmRyZllWdUd6Um9rVTY3YlRUZkQwYnA1eHlpaFl0V3FSLy9ldGZXcjU4dVM4aCsvREREMVZZV0xnL3A5c3BYQTg5dzZGdTYxNy8vT2MvZGNVVlYwaVM4dlB6OWVLTEwrckZGMS9VM3IxN2RldXR0K3FwcDU3U3FGR2pKRW5qeDQvWCtQSGpkZHBwcCttTEw3NlE1UG5Td1p2MG5YTEtLYjdYcDUxMldtZE9lNy9RMXNNZkNScUF3MXBHUm9iZWV1dXRGcjFsVHFkVHBtbTJTdFJlZnZsbG5YLysrYnIxMWx0MXpESEg2T09QUDI3eGJhcjNENmNrNWVYbFNaS3lzN09WblowdFNici8vdnRiZmJNZkxHYmx5cFhhdW5XclhDNlhIbmpnQWMyWU1VTno1ODV0Y1h6K1BXaW5ubnFxcGsyYnBtZWZmVlp6NXN6UjVzMmJkZW1sbCtyeHh4L1hQLzd4RDBtZVA5b3Z2ZlNTcGsrZnJrc3Z2ZFNYakFJZEtTc3IwMmVmZmFaYmJybEZGMTU0WWNoeFRxZXozZnIrUThqT09lY2NuWDc2NllxUGo1ZGhHTHI2NnF2MS9QUFB0NmdmYkZrdy9mdjMxNGNmZnVncmYvLzk5eG81Y21USXg0M2VxeXZhdWlRVkZCUm85ZXJWT3Zua2svWGxsMS9xZ1FjZTBLT1BQcXFzckN4bFpXWHBqanZ1MEl3Wk0zVEREVGZvdlBQT2EvUGgwTjU5TmpZMitsN1gxZFdGZk56b3VValFBSFNwbkp5YzdJMGJOK3BBNzBXNDg4NDdmZDk0ZnZycHB5M1dWVmRYeSsxMmE5dTJiUm95Wklna3o5Q1ZkZXZXNmE2NzdwTGI3WlpwbWtGNzJRTGRjY2NkK3U2NzcrUjBPdVYwT24xRFlkcTduMmJEaGcxeU9CeUtpb3JTN2JmZnJzakl5QTU3MEZhdFdxV3lzakxkY3NzdFdyOSt2YzQrKzJ6OThZOS85SzJ2cTZ2VHozNzJNKzNkdTFkejU4N1YzTGx6Zy9iQzRmQnlzSzZIOXZ6OTczK1hKTVhGeGFtZ29FRDMzWGRmbTNYLytNYy8rbzRsS2lySzl3VkJNSUc5Q3ZQbnoxZGhZYUZtekppaHNySXliZCsrM1RjRTdLeXp6dEpISDMya3p6Ly9YRjk5OVpWdXVPRUdKU1ltK25xR0pjK0hWRWthTW1TSU5tN2M2TnR1WVdHaEprMmF0Ti9uamZEU2s5cjZuLzcwSjBuU21qVnJOSHYyYk4xOTk5M0t6YzMxclQvenpET1ZuSnlzTysrOFUxbFpXUzJHTy9yejd2T1VVMDVwOFdVY0RnMjczVDdUNlhSK1VGaFl1S203ajZVakpHZ0F1bFJrWk9TcUN5KzhVTXVXTFR1ZzdUejAwRU9TOXZWYStkdTJ6VE43Y0dGaG9TOUJzMWdzK3ZPZi95ekprK3hFUlVXMSthMm12OW16WjB1U25udnVPYjMwMGt1K1lTZ3VsNnZObUtLaUl0OGY5Sk5PT3FuVi9XWkRoZ3hwc1N3aElVRXZ2UENDUHZyb0l5MWF0RWhQUFBHRWJyMzFWaVVtSmtyeUpKeXpaczFTVmxhVzdybm5uZzZQR1llUGczVTl0R1hMbGkzNitPT1BmZVhjM053Mjd4c0x0TCs5Q3BkZGRwbXV1KzQ2WFhiWlpYcisrZWRiM0o5VFZWV2xpSWdJblg3NjZZcUtpdEtPSFR1VW1KaW8yTmpZRmg5U0pjL1FNNHZGb3JLeU1zWEd4bXI3OXUwYU5teFl5T2VNOE5SVDJ2cDc3NzJuaW9vS1NkTG8wYVAxeGh0djZJd3p6bWd4dlAzenp6OVhVVkdSM25ubkhWbXRWcTFjdVZLMzNYYWJhbXRyTlhIaVJLV21wbmJtRkhIZ25vNktpbnJhYnJjWG1LYjVhbE5UMDhMQ3dzSzEzWDFRd1pDZ0FlaHhDZ29LbEpPVG82Ky8vcnJGUFFkbm5ubW1KTSs5TUM2WHkxZGV1SEJodTlzckx5L1gyMisvTGJmYnJUdnZ2Rk4zM1hWWHE2R08vazQ4OFVRZGZmVFJ2dkpycjczVzVoLy95TWhJdmZEQ0M1SThpZVBUVHordGUrKzkxNWVjN2RpeFF6ZmRkSk5pWTJOMSsrMjNoM0Qyd0Q0TEZ5N1V6Smt6OWRoamowblNJZXRWK1A3NzcvWGtrMDhxS1NsSldWbFphbXhzMUFNUFBLQXZ2L3hTa3FjSCs4d3p6MnpSYS8ydmYvMHJhQSthSkIxLy9QSDY0b3N2bEpDUW9CTk9PQ0drTDFQUXUzVlZXOSsrZmJ2dXZ2dHVUWjgrWFpKOHY2c2x6NzFzVHozMWxQTHo4M1hmZmZmNS9rNk1IVHUyMVQyWHA1MTJtbTlFUmtORGcrODFReHk3Uks1aEdMbFJVVkYveU0zTi9jNDB6VmRjTHRmN2hWMXhzMnVJU05BUTdqcnpWN21yWWc3NS9vUDFEbmsxTkRUczkzNGFHeHNQMm5rMk5UWHQ5N1k2RXhPcXFxb3FGUmNYYThTSUVmcjQ0NDkxKysyMzY3Nzc3bE41ZWJtU2s1TWw3UnNLdVhqeFl0MXp6ejE2Ly8zM1piUFpPdHoybkRsejlPTWYvMWl2di82NlJvOGVyVm16WnVtcHA1NXFzMzZ3RzhxM2Jkc1c5Q1owLzdvUFBmU1F4bzRkSzV2TnBzV0xGNnU4dkZ3UFAveXdVbE5UVlZWVnBZc3Z2bGlTSjJuNzl0dHZPenp1VU9YbDVmVnh1Vno3L1gvVG1aaGczRzUzbCsxN2YvZlZWdjJFaElUOTN2ZkJlci8yeHlXWFhLTEV4RVRmaDliOTdWWHdmbWhzYTcyL2FkT21hZlRvMGJyaWlpdjA5dHR2KzZZYkx5b3EwZ1VYWEtBWk0yYm9wei85YVl1WVlEMW9rdlNqSC8xSXMyZlBWbHhjbks2OTl0cVFqdmRnR1QxNmRFaVRKOWhzdHYzKy8reE1XMitMYVpwZHN2L083TWRxdGJhS01jMURPNEZqVjdYMUs2NjRJdWdNd1k4OTlwZysrdWdqblhmZWVYcnJyYmNVR3h2YjdqNHZ2dmhpWFhQTk5aSmFUaEx5M0hQUGhYVE1CME51YnU3UkhkZHFXMWUxcDA2MndXRGJhYlhNTUl5akRjUDRmVVJFeE8vdGR2dEcwelRudWQzdUpTdFdyRmdvNlpEUE90b1dFalIwQzd2ZDNtMk4vbkRTM2grMFVCS0xneEZ6T05pNGNhTnV2ZlZXWFh2dHRkcXlaWXNpSXlOMTdMSEhhc0tFQ2ZyclgvK3FXYk5tdGFqdlRaVHV1ZWNlUGZ6d3crMStPLy9lZSsrcG9LQkFiNzc1cGw1Ly9YVk5uVHBWdzRZTjIrOXY5SU5OclMvdEd5cnBjRGhVVmxhbWZ2MzZLVDgvWDA2blU2V2xwWEk2bmEzdWR6dlk5eWlZcGxrUjdBTkhSem9UMDVzRm05NzdVUFAvZHQ5cndvUUppb21KYWJXOHZyN2VOMFJzL3Z6NW1qZHZuajc0NEFQZGVPT05XckJnZ1ZhdFdxVmJiNzNWZHg3Ly92ZS90V0RCQXAxNzdyazY0b2dqVkZaV3Bwa3paK3IwMDAvWGdnVUxmTnY5NG9zdmxKNmVyc1dMRjJ2S2xDbnR0cHY4L0h6VjFkWHBsRk5PVVV4TWpGd3VsOGFORzNlZ2I4TitzVnF0VzBPcDE1bUU0MkQyQkhabVcxMTF6UjdxWkN5WXJtcnJVVkZSUVllNHg4VEU2STAzM2xCNmVycWtmWTlvdWVTU1M0SWVyemM1QzNYNW9XQVl4dW9EaVEvbFB1N3Uwc2syT053d2pMc2pJeU5sdDl1M05mZXNMVmk1Y3VVU1NhMGZySG9Ja2FDaHU3alUrVzhtRG1wY0NCZnhRZnRMWXhoR1dKeHp1d0VIL3k5cmkrMFpoaEhmVnNYOVZWOWZMMG02NFlZYjlMdmYvVTVEaHc3VjFLbFRkYzg5OThnd0RQM3lsNy9VQlJkY29CLzg0QWM2N3JqakpIbnU1M3J2dmZmMHpEUFBhUGJzMlhyKytlZmIvWU80Y3VWS1BmVFFReTIrRFQzKytPUGJ2UWV0TTZ4V2E0dHZUazNUbE52dDFrY2ZmZFJxZUtUL1VMQ0R3VFROTXUvcnc2R050cnV4enJYZlRoM0RRWHF2K25keUc1MVdYbDdlNGw0ZEwyOXZibTF0clo1NzdqbTk4ODQ3ZXVPTk4zVGpqVGZxM0hQUDFlclZxL1hQZi81VEYxMTBrYTYrK21yZGROTk51dVdXVzVTU2txS29xQ2c5OHNnanV2YmFhM1g2NmFmcjVaZGZsdVNaVmUrbGwxN1NyMzcxSzBWSFIrdWxsMTdTdEduVFZGTlRvdzgrK0VBTkRRMmFNV09HTm0zYXBJYUdCcjM2NnF2S3pjM1ZvRUdEdEgzN2R0KzlhSDM3OXUyeTk4YzB6UzJCaXc3Mkx2WTNvQnV1eTRPOVBWUFNFUWZ6UUVKeEtOcjZ5U2VmSEhSZk0yZk9iSkd3RkJVVmFjbVNKYTBTTkxmYnJlTGlZbDErK2VXK1pRME5EUzBlQ3pCanhvd1d3L01QRmRNMGd5Wm9oOFBmZ1haKzFiZTV3akNNblAzWXZsVlNwc1ZpNmFPRE84b3FKQ1JvNkZMNStmbmNTTkRMSGN6ZTA2S2lJZzBlUEZoUFAvMjA0dVBqZGMwMTEyajgrUEcrUDZCOSsvYlZyRm16Tkd2V0xEMzg4TU02K2VTVDlmdmYvMTdqeG8zVDBVY2ZyUWNmZkZDWFhIS0pKaytlTEduZlBXcis3cmpqam5hL2RRNFdFMHhVVkZUUVdSZTlIeFRxNnVxMFlNRUNiZHEwU1JzMmJORGV2WHYxeUNPUFNGS3JleU1PZGc5YVFVRkJ5a0hkSUVJV2pxTUozbnp6VFoxeHhobUtpNHRUVkZTVXFxcXFsSmlZcU50dnYxMkdZV2pMbGkxYXZYcTFoZzhmcnRteloydmh3b1c2OXRwcjllYy8vMW1wcWFuS3o4OVhjbkt5U2t0TGRjTU5OK2lvbzQ3U3ozLytjeG1Hb1J0dXVFRk9wMU1YWEhDQnRtelpvcnZ1dWtzalI0N1VzR0hEZE1ZWloyak9uRGtxS2lyUzFWZGZyWmt6WjZxeXNsSTMzSENEbm5ubW1hQTlKSWRDUVVIQmtDN1pVUy9UVTlwNnNBVE5hclZxeDQ0ZEdqVEk4OXhuMHpTMVpNa1NEUjA2VkpMMDNYZmY2ZDEzMzVYRDRkRGxsMSt1STQ0NHduY3ZtclR2R1lCZHJhQ2dZSFNYNzdRYmRkUUdUZFBjYmhqR0lwZkw5ZHFLRlNzK0YwTWNBV0QvalJvMVNxKy8vcm9pSXlNMWRlcFVaV2RudHhyT09IbnlaSldWbGVtNTU1N1RwNTkrcW0rKytVYno1czJUSkEwZVBGano1ODlYV2xxYXBKYlQ5WHZ2Lyt0b1NGQ3dtSTQ0SEE1SlVtbHBxVy83MGRIUnFxcXEwa2tubmFUcDA2Y3JJeVBEVjMvS2xDa3Q0aHNhR2tMYVQwY1dMbHlvczg0NmE5QkIyUmdPRzI2M08rajlOdDc3Yk1hUEgrKzdmK05uUC91WmZ2S1RuN1RvR1RCTlU5ZGVlNjBzRmt1TDV3USs5ZFJUK3VDREQyUzFXalZqeGd4Tm5UcFZKNTEwa243NzI5LzYydmtmL3ZBSFBmamdnN3I5OXR0OWsrUDRlLy85OS9YWVk0L3BxcXV1OHZVZ3JGKy8zamN6cFA5MWNiQnhQZlE4aDZxdEI3cnd3Z3QxOGNVWCszcDEzRzYzQmd3WTRIdFVTdCsrZlRWaHdnVGRlT09OaW9tSjBmMzMzKy83WWxEeS9FNzNMMHVlYStGUW9hM3ZZNXJtWnNNd1BuQzczZk9XTDEvKzMrNCtIZ0RvRm5hNzNiVGI3ZWJCdG1YTGxuYlgxOWJXbXRPbVRUTUxDZ3FDcnIvNDRvdmJMWnVtYVo1d3dnbSsxeTZYeTd6Ly92dGJyTC8vL3Z0Tmw4dmxLLy90YjM4TEdqdC8vbnp6N0xQUE5pZE9uR2crK2VTVDdSNzNxYWVlMm1yWkdXZWMwVzdNL3VqdTl0RGJIYXJySWRETk45L3NlejFqeG95Z2RhNjc3cm9EM285Lys5KytmWHViOWFxcXFsb3R1K2lpaTh6bm4zL2UvUERERDFzc2IycHFNdWZObTlkaTI0ZEtkN2VIbnF3bnRYVzMyMjIrK2VhYkI3U043dGJkN2FFN2VOdWczVzVmbTV1Yk84ZHV0NGYycldvM1lMZ1pnQzdsSFdKd3FKNkYweDYzMjMxQU44a2ZhSHc0TXBpL3ZGdDE1L1dBMXJnZURoM2FlbmpwalcwOU56ZjM5MjYzKzlVVksxWWMwT1FvWFlFaGpnQzYycXJodzRkM3k3ajNBMDJ1ZWxweWhyRFFiZGNEME1WbzYraFdCUVVGdiszdVl3aFZyOHVlQVhTLzNqcThJdHhNbWpSSnhjWEYyL0x6ODdrWG9SdHhQWVFIcm9kRGo3WWVIbWpyNFkrdmd3R2dseW91THBha2tCN0tDL1IwWEEvb0xXanI0WThFRFFBQUFBRENCQWthZ0M2Vms1T1R2WHo1OGxBZUVJNURpUGMvUEhBOWhBZmUvME9QdGg0ZWVQOFBEeVJvQUxwVVpHVGsxOU9uVDFkWldWbDNIMHF2VmxWVkpVa3lUYk9tbXcrbFYrTjZDQTljRDRjZWJUMDgwTllQRHlSb0FMcmFHa242NUpOUHV2czRlcldsUzVkS2tnekRLT3JlSStuMXVCN0NBTmREbDZDdGh3SGErdUVoc3VNcUFIRHdaR1JrSkJpRzhhT2xTNWNxS3l0TEtTa3BpbzZPVmk5OEpFdTNxSzZ1MXRkZmY2MTc3cmxITHBkTHBtbSt1SHYzYmo0eGRST3VoKzdGOWRCMWFPdmRpN1orZU9HcUFOQ2xzck96clRhYmJiRWtlN0QxZDk1NXA2Wk1tZUlyUC9qZ2czcjc3YmM3M0M1eG9jWE5talhML1B6eno3Mi8rOWRXVlZXTjI3QmhRMk9IRzhJaHdmWEE5ZEJiME5acDZ3Z2RDUnFBTHBlZG5XMjFXcTIzR1lieFUwbERKQ1Y2MTduZDdxdVdMMS8rZjk2eTNXNS9RZEtWSFcyVHVKRGo3cFIwa1dtYTcxZFhWLytPUDlEZGordUI2Nkczb0szVDFnRUFBQUFBQUFBQUFBQUFBQUFBQUFBQUFBQUFBQUFBQUFBQUFBQUFBQUFBQUFBQUFBQUFBQUFBQUFBQUFBQUFBQUFBQUFBQUFBQUFBQUFBQUFBQUFBQUFBQUFBQUFBQUFBQUFBQUFBQUFBQUFBQUFBQUFBQUFBQUFBQUFBQUFBQUFBQUFBQUFBQUFBQUFBQUFBQUFBQUFBQUFBQUFBQUFBQUFBQUFBQUFBQUFBQUFBQUFBQUFBQUFBQUFBQUFBQUFBQUFBQUFBQUFBQUFBQUF2Wm1sdXc4QUFOQTdSSGIzQVFBQWNLaGxaV1U5RVJzYk82YW1wdWEva2hRZEhUMXMwS0JCTHlRbUpwNWRXVm01b0tQNDdPenNOWm1abVE4ME5qYXVhV2hvV05kZVhhdlZtaDBiR3p2UzRYQnNhMTRVbVp5Y2ZGRkVSRVMwMCtuY2VSQk9KMUpTVlBOUG5LUytOcHV0bjgxbUcyYTFXbytPajQ4L3JrK2ZQaiswV0N4WmpZMk5henE3ay9UMDlOOFlobUZ6T0J4RmNYRnhQMHhPVHI2Z3RyYjJ2KzNGeE1YRjVhU2twRnpWL0Q2N0pmVzNXcTFaa1pHUnFmNC9VVkZSQ1UxTlRSWGVtSDc5K3QzYjJOajR2Y3ZsS3BWa1pHVmxQZWwwT2l0U1VsSXVjYnZkcnFhbXB1MGRIRzVpV2xyYWxYMzY5RG0zcHFibTA4NmVNd0NFQTc0UkJBRDBkQm5wNmVuWDE5VFVmTjNZMk9oTG1oSVNFaVpIUmtaRzE5YldMblc1WEpYTnkydkx5OHZmeTg3T1htdXoyWTRNM05Dd1ljUGU5UzgzTmphdVc3MTY5VkgreXdZUEh2eEVRa0xDK0UyYk5sMVFVVkV4UHprNWVkTFFvVU5mcTZtcCtXYjkrdlVuU1RLOWRlMTJ1NmtRYmQ2OGVXcDVlZm5yMmRuWnE0TWRXeUNYeTFXeFlzV0tqeVZWZS9kbG1tYVQwK25jRWF5KzFXb2Q3RDJmNU9Ua2M3S3lzaDZycmExZFhGVlY5VUdmUG4wbXg4YkdIaDhaR1JudGRydHJCZ3dZOExoL2JINSt2cEdZbVBpalBuMzZURTVOVGIzYTdYYlgxdFRVZkphUmtURXJPVG41RjRINzhuL2ZVbEpTWnFTa3BGeFdXbHI2b0NRbEpDU2NrcDZlZm4xRFE4UHF0TFMwcTlMUzBtYXNXclZxcktTSzV2REl0TFMwYXdJMkdaR1ZsZldZWVJoVzB6UWJYUzVYdVhlRjArbmNWbEZSOGE0QTREQkJnZ1lBNk5GU1UxUFBrMlNVbFpXOVBIVG8wTmNDMXc4YU5PaDU3MnVIdzdHbHZMejhQVzk1MWFwVm85cmE3dWpSbzF2MVR2WHQyL2RuQ1FrSjR4c2JHemRVVkZRc2tLVHk4dkwzTXpJeWxzWEh4NStRa1pGeGZYRng4WlBlK28yTmplc2t5V3ExRGpVTXc5clkyTGhSVXBOM3ZjMW1POUkwVFlmRDRkanNjcm1xL1BlMVo4K2VKOTF1ZDcxcG1yVnV0N3Q2d0lBQlR6aWR6aDJiTjIvK3BXbWFlMnRyYS9kS3F2V1BjYnZkVFUxTlRTWEJ6c2RxdFE3MnZrNUlTTGhBa3VMaTRrNk1pNHM3MGJ1OGYvLytEK3pZc2VNbVNhcW9xSmdmSFIxOWRIUjA5RkdTTkdMRWlFWGVlbGxaV1hNcUt5dmZkYnZkTlpMVTFOUzB4elJOVTVLaW9xSXlXcjVsZlM4cExTMTlJU1ltWmtKZFhkM0NsSlNVYTVycnBkWFYxUzIzMld6RDA5TFNmdUYydTJ2cjZ1cStxNit2WHpsdzRNQ25nLzZuU01yTXpMemZ2MXhkWGYwSkNScUF3d2tKR2dDZ1IrdmJ0Ky9Ga2xSU1V2SjZiVzN0U292Rmt0WlczZXJxNm0vOXk4R1NzTFpFUjBjUHpjcktlazZTdG0vZmZxMzJKVnJtbGkxYlpvd2FOV3B4Wm1ibUkzVjFkY3VxcTZ1L2xpUnZMNUszeDI3VHBrMm4xOWZYKzRiejJlMTIwK0Z3YkE3c3BaT2srUGo0VTJKalkvUDhsMFZGUlEwWU9YTGtKOTV5Zm42KzRiOCtJaUxDRWhVVjFhK2pjOW02ZGV1MDFOVFV5eW9xS3Y2NVo4K2VQNlducDkrUWxKVDBrL3o4ZkNNakkrTkdTZHF4WThkdDZlbnBOM29UdFBYcjE0OFpPWEprWVdscDZZdWxwYVZQdUZ5dXFveU1qTm1TdEhMbHlpTWtWWG5QeWJ1ZkFRTUcvRWFTdTdxNmVzblFvVU5mam8yTmZTSTVPZmxDU2VyZnYvK0Qzbm9EQnc3OGsrUkpTcmR2Mzc1U2trcEtTdjVjVzF2N1RXSmk0bzlpWW1KR0Z4Y1gvOEZiUHlNajR6ZjE5ZldycXFxcVBxeXZyMS9SMGZrQ1FEZ2hRUU1BOUZnMm0yMUVmSHo4NmMzRjZ2VDA5Q3RUVWxLbXQxVS9NS0ZaczJiTndMYnFqaG8xYXB0Zk1XUFlzR0VMTFJaTHl0NjllNStwckt6OE9ERXg4Y2ZOUS8wK3I2K3ZYN0pyMTY3Wi9mdjN2M1BZc0dFTDFxOWYvNlA2K3ZvbEIzSnV4Y1hGYzZ4V3E2ODNhc0NBQVk4M05UWHRLUzR1bnUxZkx6MDkvVGY5Ky9lL3l6dU1NeUlpSWo3WTlsd3VWNlhGWXVtWGs1TlRzV0xGaWlSSlNrcEt1aUFwS2VtQ1lQV3pzN08vOXkvWDFOU3NraVNMeGRJdkpTWGx4dnI2K2pXUmtaRkpralJtekpqMXdiYVJsSlEweFRSTnk2QkJnNTV0Ykd6Y0dCMGRQYzR3akVqdkVFaHY0aHJ3L3hMdGZURjQ4T0MvQlhzdFNkSFIwZG5KeWNrWDdkcTE2Nkc2dXJxQ1lQc0hnSEJFZ2dZQTZMRXlNakt1bCtUN2NMOW56NTYvVkZWVmZSNXFmRUFTMXFiKy9mdGZHUjBkUGFxcXF1clRiZHUyM1NRcGFjaVFJWCt6V0N4cEd6ZHVQTHV5c3ZMalhidDIzUk1YRjJkUFRFeWNtSkNRY0dwU1V0S0V2bjM3WGlKNWhqaEswckJod3o2WDN4Qkg3N3JzN095MTByNGVOMGtxTHk5L3pkdWJGVXg5ZmYyYTVuUCt3NTQ5ZS83UVZyMzJsSmFXL3EyNHVQaitmdjM2L2E1djM3Ni85RiszWjgrZXArTGo0MCtNalkwOVZwSnNOdHNSa3RTblQ1OGZONjkvTEM0dTduaVh5MVZWV0ZqWVQxSnFURXhNektoUm83YWFwdGtrU1VWRlJSZW5wcWJPU2tsSnVhUzR1TCtXejRzQUFBbnpTVVJCVlBpaHpNek1oNXUzZGFSL1Q1djM5ZmJ0MjIvWnMyZlBuN3pMOC9QempVR0RCdjA5TlRYMU12L2hxS05IajE1VFVsSXlkK3ZXcmRNNmM5NEEwSjFJMEFBQVBWWkNRc0lrLzNKNmV2b1Y3ZldnbFplWHYrSmZEdlVldEYyN2R2M2VNQXpMenAwN0g1UGtIRFJvMEd5THhaSldVVkh4ejhyS3lvOGxKVW1xMkxCaHd3VXBLU2tYbHBhV3poMDRjT0NmQWlmN3NObHN3d1AzWXhpR05hQmVoSm9uR2dtY3JNTmlzYVI3bDVXWGw3OWFWVlgxa1hlVjNXNTN1bHl1QnBmTFZTeDU3am56bnpRa0tpb3F5K0Z3RksxZXZYcUVkM3NwS1NtL1NrbEorVld3OHk4cEtYbkNNSXhJYjRKbUdJYXp2cjYrc0xhMjlwdlMwdEkzRE1NdzQrUGpmK2dkWWpocTFLaFBZMkppeHJqZDd0cXlzcktYSmFtMnRuYno4T0hEejY2cHFmblA3dDI3SDdWYXJRTlNVMU92Y3pnY205ZXZYejlwNU1pUkgxaXQxcUhlL3dlSHc3Rkh6WjlkVE5OMHQvWC9BUUNITXhJMEFFQ1AxZGpZdU1ibGNwWEh4c1llSTBsYnRteTVhOWV1WFNIM0p1M0hoMzczenAwNzc1T2srUGo0VTFOVFUzL3RkRHAzYjlxMDZlcTB0TFRyQnd3WU1IdkRoZzJUYTJwcVBpc3RMWjByU2R1MmJadTViZHUybVpLVW01dmJZQmlHTFQ4LzN5cko2ZDJvM1c0M0EyZUtqSWlJaUhPNVhJMSs1N2h1OWVyVlI2V25wLy9HWXJHazd0eTU4MjY3M2U1bzR6aWQzdW50bXljRmNYbkxVVkZSbVlHVnE2cXFGcFdXbHI2VWtwTHlxOFRFeEFtU1pCaUdUWktPUHZyb1RmNTFVMUpTWnNiRXhJeUppWWtaazVxYWVxVjNlV3hzck4wL3lZdUlpSWpMek14OGVQZnUzWTlrWm1iZWJyRlkwbXcyVzFOT1RrN0Z1blhyY2xKVFU2OHpUZFBsY0RncVROTjBTWkxENGZETzROZ2dLVWFTVE5OMHBLU2tUS3V0cmYyOHRyYjI4MkFuR3gwZFBheWhvV0ZUc0hVQUVLNUkwQUFBUGRhT0hUc2VURTlQdjlLYm9HVm5aMy9lM2hUMXpmYzYyVXBLU3A0dkx5Ly9PQ2twYVpMYjdhNHlUYk4rMEtCQkw1YVVsTHhRVWxMeXNDUWpNVEh4Z3VqbzZERUJtMGdjUEhqd1hFbm0xcTFiZnltcHBLNnU3cnVJaUlqb1ljT0d2Zjc5OTkvYjYrdnJXMHh6YjdQWlJoaUdZWE02bmNYeVM4N2FZTEZZTE9sTlRVM0ZnY3N6TXpQdmxhU2RPM2ZlM2xad2JXM3RmemRzMlBBanlUY0JTZEhhdFd2SFNkTG8wYU9MdlBWU1VsS21TVkprWkdSU2RIVDBDSXZGMGtlUyt2ZnZmNWZGWXVrclNidDM3MzRrTVRIeGg5NzNkc2VPSFkvczNidjNMLzc3NjlldjN3MnBxYWxYYjkyNjljcXFxcXF2QTQrbm9hRmhRMk5qNHdhbjA3bXRxYW1wdUtHaFlaZjNQYkhiN2J1ODlieXZ0Mi9mZmt0ZFhkMkhrdVIydXlzQzd6c0x0SG56NWt0SjBBQWNia2pRQUFBOVZuMTkvYmVTcmd4Y3ZudjM3dC81bDFOVFUyZGFMSllVU1VwS1NwbzBZTUNBeDYxVzY1L1MwdEptTnZkUTVXVmtaTnlXbkp3OHRhS2k0a1BUTkd2ajQrUFA2dE9uejZTS2lvbzNtb2N4Um80WU1lSlZtODAyWk1lT0hYZFdWbGIrUzVKcWEydS9MQ2twZVNZMU5mVzZnUU1IdnJGKy9mclRKTG04KzA1SlNibEVrdXJxNnY3WDBmbkV4Y1dOTWd6RDRuQTROa2lTYVpvdTB6U2JVbEpTZmhFUkVSSHZjRGcyMjJ5MmtjM0xYWDZocHRQcDNCRVRFek42ekpneHZsa2lyVmJyY1AreTkrSGFhV2xwVnpmdnI5VTArN1cxdFYrNDNlN2FuVHQzM2g0Wkdma25iNEltYWUrSUVTTStpNDZPemc0ODdrR0RCdjJmZjdta3BPVFBXN2R1dmJxc3JPekZzckt5RjJOall6TnRObHRlVEV5TVhaSWFHeHUvWDcxNjlYSFoyZGxMYkRiYkVmbjUrY25Ob2ZWOSt2U1ozSHlzMi9Qejh5T0dEaDM2Y2xKUzBzKzJiTmx5ZFZsWjJkL2k0K05QSFRwMDZEK2NUdWZ1OHZMeWhSMjlwd0FRYmtqUUFBRHdrNWFXTmtPU2U4K2VQVSttcGFYTmpJaUlTSlNralJzM1RqRU1veWtqSStPK2xKU1VTN2R2My82YnhNVEVzekl6TStkVVZsYU9IVGh3NEJPSmlZbVRKYWxmdjM2MzlPL2YvMDdETUd5R1lVUjZ0eDBmSDM5eS8vNzliOSsxYTlkRHplVXpNakl5N3BDa3NyS3lWenM2dHNURXhITWxxYnE2K2h0SldyTm16Y2pVMU5SZkR4bzA2QVdYeTlVUUdSbVpsSjJkdmJheXNuSkJjWEh4Yzk2NE1XUEdiQW5sM0cwMjIxQkpXcnQyN1FtREJ3LytpOFZpU2QyeFk4Zk5RNFlNK1VkSlNjbGZxcXVyUHozNjZLTy9xNjJ0L1VhU3hmdmVlRzNhdE9rY3Q5dHQ4NWJiNmtGek9CemxralI4K1BCMzQrTGlUdlErK21EbnpwMjNTWjZaSnBPVGt5ZDdaNXhNVGs2ZUxFbE9wM05uWW1MaUR5V3B0cloybFNSejgrYk4wd1lQSHR3NFpNaVF2L2JyMSsrVzZPam9vK3JxNnBhc1hidDJraVRmQTZzQjRIQkJnZ1lBNkhYNjlldDNieHVyTEE2SFkydEpTY25MalkyTkd4b2FHbFpIUjBkbjIrMzJHdjlLRG9kajg1NDllNTUxdTkxVnpkUGxtelUxTmY5SlMwdWJLVW1HWVVTNVhLNHF0OXRkN1hLNXFsd3VWN1ZwbWpVSkNRa1QwOVBUYjkyMWE5ZXo4Zkh4T1VjY2NjUWl3ekNzVlZWVmk4ckx5MS92NkxqajQrUFBrS1RxNnVxdmp6NzY2RFhlWjVEVjFkV3QyTEpseTYvcjYrdS96OHJLdWpjdExXMUduejU5enZ2KysrOVBqWXVMTzdPdHFmVU53NGdJWEplVGsxT3hhOWV1QjFOU1VxYnYzTG56M29hR2hpMU5UVTI3QmcwYTlKelQ2ZHh0R0Vaa1ZWWFZ1MGNkZGRUL1ltTmpjOXh1ZDYzVTh2bG1nUUo3MENUUE04MnNWdXNnd3pDc05UVTEvMmxvYUZoVFdWbjVaV1ptcHFLaW92b1BIVHIwWlc5ZDcrdXFxcXFQWW1KaXhqUTFOWlhGeDhjZjE2OWZ2NXR0TnRzd204MldMVWtSRVJHeGtvelkyTmpqeDQwYnQ2VzVGKzFWNy8yQkFIQTRNRHF1QWdEQTRTc3pNL1Bodm4zN1hyeHExYW9oSTBhTStDUTZPbnI0cWxXcmh2alhhV3U1cE5TVWxKVEova2xNVTFOVFJYbDUrUWVTeWdMcVJ0cHN0bUdOalkyYjVEZUUwVjlhV3RyMWxaV1YvM0k0SEdza1dZWU9IZnFLYVpxdW9xS2lLeVhWQmRZLzZxaWpsanNjanMyYk5tMDZ2M2xSbjM3OStsMi9lL2Z1QndZTkd2Um50OXZkVUZGUk1iK21wdVlML3ppcjFacWRtcHA2NGM2ZE85dEtSTnNWSFIwOU9Da3A2YkxkdTNmZjM3d29JU01qWTNwRlJjVUhHUmtadDJ6ZHV2WFd0TFMwWDhUR3h0b3JLaW9XVmxaVy90TnF0Ylo2bUhaN0hBNUhtVHozM0xYbzVSbzllblJSUTBQRHhnMGJOdnd3V0Z4Y1hOeTQrUGo0MDZ1cnE3L0t5c3A2dktHaFlYbDFkZlUzNWVYbG4wbmFGUnNibXhrZEhYMUtkSFIwYm5SMDlKRTdkdXk0cmJHeDhmdGcyd0lBQUFBQWYzeFJD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VgvOFBCQkQwaVFMZ0ZPc0FBQUFBU1VWT1JLNUNZSUk9IiwKCSJUaGVtZSIgOiAiIiwKCSJUeXBlIiA6ICJmbG93IiwKCSJWZXJzaW9uIiA6ICIiCn0K"/>
    </extobj>
  </extobjs>
</s:customData>
</file>

<file path=customXml/itemProps1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演示</Application>
  <PresentationFormat>宽屏</PresentationFormat>
  <Paragraphs>371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华文中宋</vt:lpstr>
      <vt:lpstr>Times New Roman</vt:lpstr>
      <vt:lpstr>Wingdings</vt:lpstr>
      <vt:lpstr>华文楷体</vt:lpstr>
      <vt:lpstr>华文行楷</vt:lpstr>
      <vt:lpstr>黑体</vt:lpstr>
      <vt:lpstr>微软雅黑</vt:lpstr>
      <vt:lpstr>Arial Unicode MS</vt:lpstr>
      <vt:lpstr>等线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Regulus ZHANG</dc:creator>
  <cp:lastModifiedBy>shuhan_Z</cp:lastModifiedBy>
  <cp:revision>189</cp:revision>
  <dcterms:created xsi:type="dcterms:W3CDTF">2021-05-21T06:56:00Z</dcterms:created>
  <dcterms:modified xsi:type="dcterms:W3CDTF">2023-07-10T12:49:04Z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019ECA95E30C4A1CB65086A31DE39869</vt:lpwstr>
  </property>
  <property fmtid="{D5CDD505-2E9C-101B-9397-08002B2CF9AE}" pid="3" name="KSOProductBuildVer">
    <vt:lpwstr>2052-11.1.0.12763</vt:lpwstr>
  </property>
</Properties>
</file>