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1" r:id="rId4"/>
    <p:sldMasterId id="2147483701" r:id="rId5"/>
  </p:sldMasterIdLst>
  <p:notesMasterIdLst>
    <p:notesMasterId r:id="rId21"/>
  </p:notesMasterIdLst>
  <p:handoutMasterIdLst>
    <p:handoutMasterId r:id="rId22"/>
  </p:handoutMasterIdLst>
  <p:sldIdLst>
    <p:sldId id="9111" r:id="rId6"/>
    <p:sldId id="9114" r:id="rId7"/>
    <p:sldId id="9117" r:id="rId8"/>
    <p:sldId id="9127" r:id="rId9"/>
    <p:sldId id="9128" r:id="rId10"/>
    <p:sldId id="9120" r:id="rId11"/>
    <p:sldId id="9129" r:id="rId12"/>
    <p:sldId id="9140" r:id="rId13"/>
    <p:sldId id="9135" r:id="rId14"/>
    <p:sldId id="9132" r:id="rId15"/>
    <p:sldId id="9133" r:id="rId16"/>
    <p:sldId id="265" r:id="rId17"/>
    <p:sldId id="9141" r:id="rId18"/>
    <p:sldId id="9138" r:id="rId19"/>
    <p:sldId id="913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85F"/>
    <a:srgbClr val="909CCB"/>
    <a:srgbClr val="8497B0"/>
    <a:srgbClr val="FCFDFE"/>
    <a:srgbClr val="2A50A1"/>
    <a:srgbClr val="656565"/>
    <a:srgbClr val="E7ECF5"/>
    <a:srgbClr val="F6F9FC"/>
    <a:srgbClr val="F2F7FC"/>
    <a:srgbClr val="D0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18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EB0D019-479F-6448-5792-1CD289B3A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C95A8-C578-A105-21EE-5F16779CCC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F21F3-705E-4EC0-AFC1-3D81A563A40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8B416B-8131-D145-4E15-304F4D189E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05512-A567-8386-99A2-899FECBD24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AD731-56DA-4F13-9F0C-DAA8F817AD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24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BB4D3-7352-4332-A07C-7D8D23B35740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5D148-E6EB-41D3-820F-28296009CC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604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5D148-E6EB-41D3-820F-28296009CC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4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09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5D148-E6EB-41D3-820F-28296009CC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3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BCC932-0C1F-4C94-8B9A-3944ABBB4E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6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B9B50-34E3-39D1-7049-F86A9C7D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4DE67C-EA48-538E-66C6-5306A61E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5617F-5E4F-B275-3AA3-663C24BC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3336-5354-4645-B74F-B1968E7194D5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A9618-1B83-B7A7-BDB1-4143DC66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21301-05F6-68FD-74B3-2B9FEFC5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9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C5821-C709-B15C-C7F3-D2CF1E74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3D8FCF-443A-0F2A-334F-6FA9BB74D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AF2C0-D183-DD7B-9FDD-CEADCE17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6E28-1909-4ADE-AEDA-F4C49CFF076E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961B3-12D2-64FC-2F74-6A8F7775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DE123-14AF-E63F-F5B7-A71A528D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6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60AC4-051D-E1C1-CA7A-795C73751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66394E-80C9-87AC-1999-A648ADB2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7FBD2-D32D-A902-E10A-CCFE1E3B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6848-B783-47D1-A429-3A6A67F3993C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D6D34-8FE8-919B-0E09-ECA20168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3EF41-FE4E-EA4E-5964-B95E47E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415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FBE-CCE8-471E-A7D5-BC2C5056B484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3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FD4B-4FB6-4193-B8E4-396D58F653BE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0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7E7B-269E-4A78-B692-E8FCB9E54475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026-FE0D-4A0B-AD92-C1080FA2A8E6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E918-4850-4474-BC34-D0D556257CFD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6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200B-FA2C-4C74-800C-D01C54979670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0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EF20-D293-4E49-A7F8-08CD9A0BC3E1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A2FA-41E8-4F1A-B4AD-967ACBE2FC22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1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90B2B-FCD5-2D6D-0FF8-FC63BC6C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6D9BF-9C13-8F77-51BB-7ADCE0E0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88BA2-03B1-E652-07B0-C855FB54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B618-6AF6-4C16-967D-5DC3BAEFA32B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1C6EB-262F-BDFF-2012-593E88D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BCC57-C26D-83E5-3338-F1347500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F243-71C8-4041-8E44-8D4C7D63D163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4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82A8-F9FE-4E8B-AA0C-7730CD1F3F99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0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1CB4-A72F-4A44-ADED-BFFDABE15830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4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81FE403-EFBE-407B-B1B0-589475D313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11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F93E90-9242-47EA-9503-C81D31940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487ACF5-B706-4C39-BF5A-6E22BC70CDD7}"/>
              </a:ext>
            </a:extLst>
          </p:cNvPr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3BDBD0-5E70-42D6-AF9C-8DAB9F5C8352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1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7C9616-A78E-42B7-B805-E89A55542A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2723E7A-A531-4E1B-BBAA-33473031A5D9}"/>
              </a:ext>
            </a:extLst>
          </p:cNvPr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E1CFB-0814-4CEB-8B84-660B462AD1DA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2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11011A3-7A07-4359-B7C2-D77FB4C176F3}"/>
              </a:ext>
            </a:extLst>
          </p:cNvPr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rgbClr val="404040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B1FBBF9-3905-4B5F-9FB8-B7E1E79D964C}"/>
                </a:ext>
              </a:extLst>
            </p:cNvPr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B5CB6DE-0A87-4B1D-B2B3-E5F18548514E}"/>
                </a:ext>
              </a:extLst>
            </p:cNvPr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7D5A5D1-012E-4970-B4BD-5C4841E562A4}"/>
                </a:ext>
              </a:extLst>
            </p:cNvPr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E5DC532-68DE-4B02-A36D-F9E6F2C9F84F}"/>
                </a:ext>
              </a:extLst>
            </p:cNvPr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139BBE0-15B0-4358-A042-36B007B69CC8}"/>
                </a:ext>
              </a:extLst>
            </p:cNvPr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F5F8B81-1689-47CC-8B51-41B83CCCEC78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13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B4A06-08C2-4C23-89B2-C98B3F8C7F75}"/>
              </a:ext>
            </a:extLst>
          </p:cNvPr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653DE2-005E-48C9-911E-32A5B7B707C2}"/>
              </a:ext>
            </a:extLst>
          </p:cNvPr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chemeClr val="bg1"/>
          </a:solidFill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22D35841-B5F9-4A04-9C32-599C8C4B5722}"/>
                </a:ext>
              </a:extLst>
            </p:cNvPr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F3C674FF-69A2-46EC-8AC1-0CCECA20EBAB}"/>
                </a:ext>
              </a:extLst>
            </p:cNvPr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B544E62-393C-43B8-9541-BE13297BFF0B}"/>
                </a:ext>
              </a:extLst>
            </p:cNvPr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7BFC0F0-3A8D-4225-AA09-11209542C880}"/>
                </a:ext>
              </a:extLst>
            </p:cNvPr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402F987-8457-4C7A-A7F4-B7C0C2C84671}"/>
                </a:ext>
              </a:extLst>
            </p:cNvPr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4D7041A-2896-4944-A053-2100C5000FEF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15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0EC24C7-A0C0-4B33-8A17-49C5A5794F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0AB879-4267-4869-9338-598C7F283A04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CC7A12F-A7CD-45C3-BFD2-8BB5E7F71EFA}"/>
              </a:ext>
            </a:extLst>
          </p:cNvPr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8490F4-1F04-469C-84D0-2DE9AC7F9642}"/>
              </a:ext>
            </a:extLst>
          </p:cNvPr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69061B-B437-4A41-8A82-9946D85760BD}"/>
              </a:ext>
            </a:extLst>
          </p:cNvPr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ABDEFE-D045-4665-A494-BC505B6C61A3}"/>
                </a:ext>
              </a:extLst>
            </p:cNvPr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157D52F-9360-4DC0-B583-6C3F191ADD88}"/>
                </a:ext>
              </a:extLst>
            </p:cNvPr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C6CFE5-7904-4BFA-8CAE-BF0A3AC6D376}"/>
                  </a:ext>
                </a:extLst>
              </p:cNvPr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1E52D4-FA37-4BFF-93D6-6734531D01FB}"/>
                  </a:ext>
                </a:extLst>
              </p:cNvPr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8274DD1-C79A-4AC5-B392-A4900D81502B}"/>
              </a:ext>
            </a:extLst>
          </p:cNvPr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B3CDDB-B14C-42F2-A1F1-49B0792801F9}"/>
                </a:ext>
              </a:extLst>
            </p:cNvPr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6E67D38-75E0-4071-95F6-2AE5FDAF8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5A2EBA7D-F88D-443E-AA35-69B8AB9B65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386FE9-1899-4359-9BFD-946DEFB6A584}"/>
                </a:ext>
              </a:extLst>
            </p:cNvPr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F24A2437-0A2C-45FB-9F89-DF6496635E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491B2948-B0A7-4C57-902F-1D49D22C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068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>
            <a:extLst>
              <a:ext uri="{FF2B5EF4-FFF2-40B4-BE49-F238E27FC236}">
                <a16:creationId xmlns:a16="http://schemas.microsoft.com/office/drawing/2014/main" id="{0A229E26-7C93-45E4-98A3-AD3438CF8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3EA38F-EB6D-4502-BD67-6BF5A109A263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79D199-2617-4064-B528-4BD87100ECEE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黑体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Arial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OfficePLUS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051C53-9682-4112-B69A-7BB70918F171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0908CF-7CB8-4192-A43C-CC3A75F8749B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334417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10B51-A754-4042-B6A9-F2CD8238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F04D1-D045-AA32-E1CF-893934ED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CCE8-C629-ACCB-BA3B-6B61B44B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989C-8921-4909-8BB5-33B2FAF6A982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A3B78-558D-8F91-E7AF-D8618A4A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0342F-1D84-A8B8-14FB-F1C1AE1C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4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61D1-5902-457E-A1EF-B0710AE4BD7A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413"/>
            <a:ext cx="2743200" cy="276999"/>
          </a:xfrm>
        </p:spPr>
        <p:txBody>
          <a:bodyPr/>
          <a:lstStyle/>
          <a:p>
            <a:r>
              <a:rPr lang="zh-CN" altLang="en-US" dirty="0"/>
              <a:t>第   页</a:t>
            </a:r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10</a:t>
            </a:r>
            <a:r>
              <a:rPr lang="zh-CN" altLang="en-US" dirty="0"/>
              <a:t>页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79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81FE403-EFBE-407B-B1B0-589475D313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9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F93E90-9242-47EA-9503-C81D31940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487ACF5-B706-4C39-BF5A-6E22BC70CDD7}"/>
              </a:ext>
            </a:extLst>
          </p:cNvPr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3BDBD0-5E70-42D6-AF9C-8DAB9F5C8352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5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7C9616-A78E-42B7-B805-E89A55542A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2723E7A-A531-4E1B-BBAA-33473031A5D9}"/>
              </a:ext>
            </a:extLst>
          </p:cNvPr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rgbClr val="404040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E1CFB-0814-4CEB-8B84-660B462AD1DA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bg2">
                    <a:lumMod val="25000"/>
                  </a:schemeClr>
                </a:solidFill>
              </a:rPr>
              <a:t>presentation</a:t>
            </a:r>
            <a:endParaRPr lang="zh-CN" altLang="en-US" sz="1000" cap="all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0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B4A06-08C2-4C23-89B2-C98B3F8C7F75}"/>
              </a:ext>
            </a:extLst>
          </p:cNvPr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653DE2-005E-48C9-911E-32A5B7B707C2}"/>
              </a:ext>
            </a:extLst>
          </p:cNvPr>
          <p:cNvGrpSpPr/>
          <p:nvPr userDrawn="1"/>
        </p:nvGrpSpPr>
        <p:grpSpPr>
          <a:xfrm>
            <a:off x="736600" y="266700"/>
            <a:ext cx="1661579" cy="222249"/>
            <a:chOff x="8759825" y="266700"/>
            <a:chExt cx="1495425" cy="200025"/>
          </a:xfrm>
          <a:solidFill>
            <a:schemeClr val="bg1"/>
          </a:solidFill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22D35841-B5F9-4A04-9C32-599C8C4B5722}"/>
                </a:ext>
              </a:extLst>
            </p:cNvPr>
            <p:cNvSpPr/>
            <p:nvPr/>
          </p:nvSpPr>
          <p:spPr>
            <a:xfrm>
              <a:off x="9836150" y="276225"/>
              <a:ext cx="114300" cy="190500"/>
            </a:xfrm>
            <a:custGeom>
              <a:avLst/>
              <a:gdLst>
                <a:gd name="connsiteX0" fmla="*/ 64803 w 114300"/>
                <a:gd name="connsiteY0" fmla="*/ 115 h 190500"/>
                <a:gd name="connsiteX1" fmla="*/ 105475 w 114300"/>
                <a:gd name="connsiteY1" fmla="*/ 6782 h 190500"/>
                <a:gd name="connsiteX2" fmla="*/ 105475 w 114300"/>
                <a:gd name="connsiteY2" fmla="*/ 32719 h 190500"/>
                <a:gd name="connsiteX3" fmla="*/ 62992 w 114300"/>
                <a:gd name="connsiteY3" fmla="*/ 21175 h 190500"/>
                <a:gd name="connsiteX4" fmla="*/ 35180 w 114300"/>
                <a:gd name="connsiteY4" fmla="*/ 28252 h 190500"/>
                <a:gd name="connsiteX5" fmla="*/ 24417 w 114300"/>
                <a:gd name="connsiteY5" fmla="*/ 47950 h 190500"/>
                <a:gd name="connsiteX6" fmla="*/ 31845 w 114300"/>
                <a:gd name="connsiteY6" fmla="*/ 66152 h 190500"/>
                <a:gd name="connsiteX7" fmla="*/ 64135 w 114300"/>
                <a:gd name="connsiteY7" fmla="*/ 85307 h 190500"/>
                <a:gd name="connsiteX8" fmla="*/ 102426 w 114300"/>
                <a:gd name="connsiteY8" fmla="*/ 111253 h 190500"/>
                <a:gd name="connsiteX9" fmla="*/ 113380 w 114300"/>
                <a:gd name="connsiteY9" fmla="*/ 140402 h 190500"/>
                <a:gd name="connsiteX10" fmla="*/ 95568 w 114300"/>
                <a:gd name="connsiteY10" fmla="*/ 177646 h 190500"/>
                <a:gd name="connsiteX11" fmla="*/ 46228 w 114300"/>
                <a:gd name="connsiteY11" fmla="*/ 190615 h 190500"/>
                <a:gd name="connsiteX12" fmla="*/ 20511 w 114300"/>
                <a:gd name="connsiteY12" fmla="*/ 187580 h 190500"/>
                <a:gd name="connsiteX13" fmla="*/ -920 w 114300"/>
                <a:gd name="connsiteY13" fmla="*/ 180025 h 190500"/>
                <a:gd name="connsiteX14" fmla="*/ -920 w 114300"/>
                <a:gd name="connsiteY14" fmla="*/ 152896 h 190500"/>
                <a:gd name="connsiteX15" fmla="*/ 21940 w 114300"/>
                <a:gd name="connsiteY15" fmla="*/ 165033 h 190500"/>
                <a:gd name="connsiteX16" fmla="*/ 48991 w 114300"/>
                <a:gd name="connsiteY16" fmla="*/ 169792 h 190500"/>
                <a:gd name="connsiteX17" fmla="*/ 88139 w 114300"/>
                <a:gd name="connsiteY17" fmla="*/ 142187 h 190500"/>
                <a:gd name="connsiteX18" fmla="*/ 83948 w 114300"/>
                <a:gd name="connsiteY18" fmla="*/ 128264 h 190500"/>
                <a:gd name="connsiteX19" fmla="*/ 72422 w 114300"/>
                <a:gd name="connsiteY19" fmla="*/ 117320 h 190500"/>
                <a:gd name="connsiteX20" fmla="*/ 44990 w 114300"/>
                <a:gd name="connsiteY20" fmla="*/ 102680 h 190500"/>
                <a:gd name="connsiteX21" fmla="*/ 8128 w 114300"/>
                <a:gd name="connsiteY21" fmla="*/ 77039 h 190500"/>
                <a:gd name="connsiteX22" fmla="*/ -825 w 114300"/>
                <a:gd name="connsiteY22" fmla="*/ 49969 h 190500"/>
                <a:gd name="connsiteX23" fmla="*/ 17844 w 114300"/>
                <a:gd name="connsiteY23" fmla="*/ 13564 h 190500"/>
                <a:gd name="connsiteX24" fmla="*/ 64803 w 114300"/>
                <a:gd name="connsiteY24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300" h="190500">
                  <a:moveTo>
                    <a:pt x="64803" y="115"/>
                  </a:moveTo>
                  <a:cubicBezTo>
                    <a:pt x="83281" y="115"/>
                    <a:pt x="96807" y="2334"/>
                    <a:pt x="105475" y="6782"/>
                  </a:cubicBezTo>
                  <a:lnTo>
                    <a:pt x="105475" y="32719"/>
                  </a:lnTo>
                  <a:cubicBezTo>
                    <a:pt x="94235" y="25023"/>
                    <a:pt x="80043" y="21175"/>
                    <a:pt x="62992" y="21175"/>
                  </a:cubicBezTo>
                  <a:cubicBezTo>
                    <a:pt x="51563" y="21175"/>
                    <a:pt x="42324" y="23537"/>
                    <a:pt x="35180" y="28252"/>
                  </a:cubicBezTo>
                  <a:cubicBezTo>
                    <a:pt x="28036" y="32976"/>
                    <a:pt x="24417" y="39539"/>
                    <a:pt x="24417" y="47950"/>
                  </a:cubicBezTo>
                  <a:cubicBezTo>
                    <a:pt x="24417" y="55408"/>
                    <a:pt x="26893" y="61475"/>
                    <a:pt x="31845" y="66152"/>
                  </a:cubicBezTo>
                  <a:cubicBezTo>
                    <a:pt x="36799" y="70838"/>
                    <a:pt x="47562" y="77220"/>
                    <a:pt x="64135" y="85307"/>
                  </a:cubicBezTo>
                  <a:cubicBezTo>
                    <a:pt x="82424" y="93955"/>
                    <a:pt x="95187" y="102604"/>
                    <a:pt x="102426" y="111253"/>
                  </a:cubicBezTo>
                  <a:cubicBezTo>
                    <a:pt x="109760" y="119892"/>
                    <a:pt x="113380" y="129617"/>
                    <a:pt x="113380" y="140402"/>
                  </a:cubicBezTo>
                  <a:cubicBezTo>
                    <a:pt x="113380" y="156584"/>
                    <a:pt x="107475" y="168999"/>
                    <a:pt x="95568" y="177646"/>
                  </a:cubicBezTo>
                  <a:cubicBezTo>
                    <a:pt x="83757" y="186292"/>
                    <a:pt x="67279" y="190615"/>
                    <a:pt x="46228" y="190615"/>
                  </a:cubicBezTo>
                  <a:cubicBezTo>
                    <a:pt x="38895" y="190615"/>
                    <a:pt x="30322" y="189603"/>
                    <a:pt x="20511" y="187580"/>
                  </a:cubicBezTo>
                  <a:cubicBezTo>
                    <a:pt x="10700" y="185558"/>
                    <a:pt x="3556" y="183040"/>
                    <a:pt x="-920" y="180025"/>
                  </a:cubicBezTo>
                  <a:lnTo>
                    <a:pt x="-920" y="152896"/>
                  </a:lnTo>
                  <a:cubicBezTo>
                    <a:pt x="4795" y="157814"/>
                    <a:pt x="12415" y="161859"/>
                    <a:pt x="21940" y="165033"/>
                  </a:cubicBezTo>
                  <a:cubicBezTo>
                    <a:pt x="31465" y="168206"/>
                    <a:pt x="40418" y="169792"/>
                    <a:pt x="48991" y="169792"/>
                  </a:cubicBezTo>
                  <a:cubicBezTo>
                    <a:pt x="75089" y="169792"/>
                    <a:pt x="88139" y="160590"/>
                    <a:pt x="88139" y="142187"/>
                  </a:cubicBezTo>
                  <a:cubicBezTo>
                    <a:pt x="88139" y="137030"/>
                    <a:pt x="86805" y="132389"/>
                    <a:pt x="83948" y="128264"/>
                  </a:cubicBezTo>
                  <a:cubicBezTo>
                    <a:pt x="81185" y="124140"/>
                    <a:pt x="77280" y="120492"/>
                    <a:pt x="72422" y="117320"/>
                  </a:cubicBezTo>
                  <a:cubicBezTo>
                    <a:pt x="67564" y="114148"/>
                    <a:pt x="58421" y="109262"/>
                    <a:pt x="44990" y="102680"/>
                  </a:cubicBezTo>
                  <a:cubicBezTo>
                    <a:pt x="26321" y="93479"/>
                    <a:pt x="14034" y="84935"/>
                    <a:pt x="8128" y="77039"/>
                  </a:cubicBezTo>
                  <a:cubicBezTo>
                    <a:pt x="2127" y="69152"/>
                    <a:pt x="-825" y="60123"/>
                    <a:pt x="-825" y="49969"/>
                  </a:cubicBezTo>
                  <a:cubicBezTo>
                    <a:pt x="-825" y="34662"/>
                    <a:pt x="5367" y="22527"/>
                    <a:pt x="17844" y="13564"/>
                  </a:cubicBezTo>
                  <a:cubicBezTo>
                    <a:pt x="30227" y="4601"/>
                    <a:pt x="45848" y="115"/>
                    <a:pt x="64803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F3C674FF-69A2-46EC-8AC1-0CCECA20EBAB}"/>
                </a:ext>
              </a:extLst>
            </p:cNvPr>
            <p:cNvSpPr/>
            <p:nvPr/>
          </p:nvSpPr>
          <p:spPr>
            <a:xfrm>
              <a:off x="9407525" y="276225"/>
              <a:ext cx="114300" cy="180975"/>
            </a:xfrm>
            <a:custGeom>
              <a:avLst/>
              <a:gdLst>
                <a:gd name="connsiteX0" fmla="*/ -920 w 114300"/>
                <a:gd name="connsiteY0" fmla="*/ 115 h 180975"/>
                <a:gd name="connsiteX1" fmla="*/ 51039 w 114300"/>
                <a:gd name="connsiteY1" fmla="*/ 115 h 180975"/>
                <a:gd name="connsiteX2" fmla="*/ 97026 w 114300"/>
                <a:gd name="connsiteY2" fmla="*/ 14250 h 180975"/>
                <a:gd name="connsiteX3" fmla="*/ 113380 w 114300"/>
                <a:gd name="connsiteY3" fmla="*/ 54674 h 180975"/>
                <a:gd name="connsiteX4" fmla="*/ 94254 w 114300"/>
                <a:gd name="connsiteY4" fmla="*/ 97842 h 180975"/>
                <a:gd name="connsiteX5" fmla="*/ 46429 w 114300"/>
                <a:gd name="connsiteY5" fmla="*/ 113443 h 180975"/>
                <a:gd name="connsiteX6" fmla="*/ 22693 w 114300"/>
                <a:gd name="connsiteY6" fmla="*/ 113443 h 180975"/>
                <a:gd name="connsiteX7" fmla="*/ 22693 w 114300"/>
                <a:gd name="connsiteY7" fmla="*/ 181090 h 180975"/>
                <a:gd name="connsiteX8" fmla="*/ -920 w 114300"/>
                <a:gd name="connsiteY8" fmla="*/ 181090 h 180975"/>
                <a:gd name="connsiteX9" fmla="*/ -920 w 114300"/>
                <a:gd name="connsiteY9" fmla="*/ 115 h 180975"/>
                <a:gd name="connsiteX10" fmla="*/ 22693 w 114300"/>
                <a:gd name="connsiteY10" fmla="*/ 20679 h 180975"/>
                <a:gd name="connsiteX11" fmla="*/ 22693 w 114300"/>
                <a:gd name="connsiteY11" fmla="*/ 92879 h 180975"/>
                <a:gd name="connsiteX12" fmla="*/ 44543 w 114300"/>
                <a:gd name="connsiteY12" fmla="*/ 92879 h 180975"/>
                <a:gd name="connsiteX13" fmla="*/ 77366 w 114300"/>
                <a:gd name="connsiteY13" fmla="*/ 83240 h 180975"/>
                <a:gd name="connsiteX14" fmla="*/ 88586 w 114300"/>
                <a:gd name="connsiteY14" fmla="*/ 55608 h 180975"/>
                <a:gd name="connsiteX15" fmla="*/ 46781 w 114300"/>
                <a:gd name="connsiteY15" fmla="*/ 20679 h 180975"/>
                <a:gd name="connsiteX16" fmla="*/ 22693 w 114300"/>
                <a:gd name="connsiteY16" fmla="*/ 2067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300" h="180975">
                  <a:moveTo>
                    <a:pt x="-920" y="115"/>
                  </a:moveTo>
                  <a:lnTo>
                    <a:pt x="51039" y="115"/>
                  </a:lnTo>
                  <a:cubicBezTo>
                    <a:pt x="70794" y="115"/>
                    <a:pt x="86119" y="4830"/>
                    <a:pt x="97026" y="14250"/>
                  </a:cubicBezTo>
                  <a:cubicBezTo>
                    <a:pt x="107931" y="23680"/>
                    <a:pt x="113380" y="37148"/>
                    <a:pt x="113380" y="54674"/>
                  </a:cubicBezTo>
                  <a:cubicBezTo>
                    <a:pt x="113380" y="72438"/>
                    <a:pt x="107008" y="86821"/>
                    <a:pt x="94254" y="97842"/>
                  </a:cubicBezTo>
                  <a:cubicBezTo>
                    <a:pt x="81500" y="108871"/>
                    <a:pt x="65555" y="114063"/>
                    <a:pt x="46429" y="113443"/>
                  </a:cubicBezTo>
                  <a:lnTo>
                    <a:pt x="22693" y="113443"/>
                  </a:lnTo>
                  <a:lnTo>
                    <a:pt x="22693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  <a:moveTo>
                    <a:pt x="22693" y="20679"/>
                  </a:moveTo>
                  <a:lnTo>
                    <a:pt x="22693" y="92879"/>
                  </a:lnTo>
                  <a:lnTo>
                    <a:pt x="44543" y="92879"/>
                  </a:lnTo>
                  <a:cubicBezTo>
                    <a:pt x="58944" y="92879"/>
                    <a:pt x="69889" y="89669"/>
                    <a:pt x="77366" y="83240"/>
                  </a:cubicBezTo>
                  <a:cubicBezTo>
                    <a:pt x="84843" y="76820"/>
                    <a:pt x="88586" y="67609"/>
                    <a:pt x="88586" y="55608"/>
                  </a:cubicBezTo>
                  <a:cubicBezTo>
                    <a:pt x="88586" y="32319"/>
                    <a:pt x="74652" y="20679"/>
                    <a:pt x="46781" y="20679"/>
                  </a:cubicBezTo>
                  <a:lnTo>
                    <a:pt x="22693" y="20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3B544E62-393C-43B8-9541-BE13297BFF0B}"/>
                </a:ext>
              </a:extLst>
            </p:cNvPr>
            <p:cNvSpPr/>
            <p:nvPr/>
          </p:nvSpPr>
          <p:spPr>
            <a:xfrm>
              <a:off x="9550400" y="276225"/>
              <a:ext cx="95250" cy="180975"/>
            </a:xfrm>
            <a:custGeom>
              <a:avLst/>
              <a:gdLst>
                <a:gd name="connsiteX0" fmla="*/ -920 w 95250"/>
                <a:gd name="connsiteY0" fmla="*/ 115 h 180975"/>
                <a:gd name="connsiteX1" fmla="*/ 22416 w 95250"/>
                <a:gd name="connsiteY1" fmla="*/ 115 h 180975"/>
                <a:gd name="connsiteX2" fmla="*/ 22416 w 95250"/>
                <a:gd name="connsiteY2" fmla="*/ 160410 h 180975"/>
                <a:gd name="connsiteX3" fmla="*/ 94330 w 95250"/>
                <a:gd name="connsiteY3" fmla="*/ 160410 h 180975"/>
                <a:gd name="connsiteX4" fmla="*/ 94330 w 95250"/>
                <a:gd name="connsiteY4" fmla="*/ 181090 h 180975"/>
                <a:gd name="connsiteX5" fmla="*/ -920 w 95250"/>
                <a:gd name="connsiteY5" fmla="*/ 181090 h 180975"/>
                <a:gd name="connsiteX6" fmla="*/ -920 w 95250"/>
                <a:gd name="connsiteY6" fmla="*/ 1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80975">
                  <a:moveTo>
                    <a:pt x="-920" y="115"/>
                  </a:moveTo>
                  <a:lnTo>
                    <a:pt x="22416" y="115"/>
                  </a:lnTo>
                  <a:lnTo>
                    <a:pt x="22416" y="160410"/>
                  </a:lnTo>
                  <a:lnTo>
                    <a:pt x="94330" y="160410"/>
                  </a:lnTo>
                  <a:lnTo>
                    <a:pt x="94330" y="181090"/>
                  </a:lnTo>
                  <a:lnTo>
                    <a:pt x="-920" y="181090"/>
                  </a:ln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7BFC0F0-3A8D-4225-AA09-11209542C880}"/>
                </a:ext>
              </a:extLst>
            </p:cNvPr>
            <p:cNvSpPr/>
            <p:nvPr/>
          </p:nvSpPr>
          <p:spPr>
            <a:xfrm>
              <a:off x="9664700" y="276225"/>
              <a:ext cx="142875" cy="190500"/>
            </a:xfrm>
            <a:custGeom>
              <a:avLst/>
              <a:gdLst>
                <a:gd name="connsiteX0" fmla="*/ -920 w 142875"/>
                <a:gd name="connsiteY0" fmla="*/ 115 h 190500"/>
                <a:gd name="connsiteX1" fmla="*/ 23559 w 142875"/>
                <a:gd name="connsiteY1" fmla="*/ 115 h 190500"/>
                <a:gd name="connsiteX2" fmla="*/ 23559 w 142875"/>
                <a:gd name="connsiteY2" fmla="*/ 112843 h 190500"/>
                <a:gd name="connsiteX3" fmla="*/ 71280 w 142875"/>
                <a:gd name="connsiteY3" fmla="*/ 169086 h 190500"/>
                <a:gd name="connsiteX4" fmla="*/ 117476 w 142875"/>
                <a:gd name="connsiteY4" fmla="*/ 114653 h 190500"/>
                <a:gd name="connsiteX5" fmla="*/ 117476 w 142875"/>
                <a:gd name="connsiteY5" fmla="*/ 115 h 190500"/>
                <a:gd name="connsiteX6" fmla="*/ 141955 w 142875"/>
                <a:gd name="connsiteY6" fmla="*/ 115 h 190500"/>
                <a:gd name="connsiteX7" fmla="*/ 141955 w 142875"/>
                <a:gd name="connsiteY7" fmla="*/ 111148 h 190500"/>
                <a:gd name="connsiteX8" fmla="*/ 68994 w 142875"/>
                <a:gd name="connsiteY8" fmla="*/ 190615 h 190500"/>
                <a:gd name="connsiteX9" fmla="*/ -920 w 142875"/>
                <a:gd name="connsiteY9" fmla="*/ 113929 h 190500"/>
                <a:gd name="connsiteX10" fmla="*/ -920 w 142875"/>
                <a:gd name="connsiteY10" fmla="*/ 1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90500">
                  <a:moveTo>
                    <a:pt x="-920" y="115"/>
                  </a:moveTo>
                  <a:lnTo>
                    <a:pt x="23559" y="115"/>
                  </a:lnTo>
                  <a:lnTo>
                    <a:pt x="23559" y="112843"/>
                  </a:lnTo>
                  <a:cubicBezTo>
                    <a:pt x="23559" y="150338"/>
                    <a:pt x="39466" y="169086"/>
                    <a:pt x="71280" y="169086"/>
                  </a:cubicBezTo>
                  <a:cubicBezTo>
                    <a:pt x="102046" y="169086"/>
                    <a:pt x="117476" y="150942"/>
                    <a:pt x="117476" y="114653"/>
                  </a:cubicBezTo>
                  <a:lnTo>
                    <a:pt x="117476" y="115"/>
                  </a:lnTo>
                  <a:lnTo>
                    <a:pt x="141955" y="115"/>
                  </a:lnTo>
                  <a:lnTo>
                    <a:pt x="141955" y="111148"/>
                  </a:lnTo>
                  <a:cubicBezTo>
                    <a:pt x="141955" y="164126"/>
                    <a:pt x="117666" y="190615"/>
                    <a:pt x="68994" y="190615"/>
                  </a:cubicBezTo>
                  <a:cubicBezTo>
                    <a:pt x="22416" y="190615"/>
                    <a:pt x="-920" y="165054"/>
                    <a:pt x="-920" y="113929"/>
                  </a:cubicBezTo>
                  <a:lnTo>
                    <a:pt x="-920" y="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402F987-8457-4C7A-A7F4-B7C0C2C84671}"/>
                </a:ext>
              </a:extLst>
            </p:cNvPr>
            <p:cNvSpPr/>
            <p:nvPr/>
          </p:nvSpPr>
          <p:spPr>
            <a:xfrm>
              <a:off x="8759825" y="266700"/>
              <a:ext cx="1495425" cy="200025"/>
            </a:xfrm>
            <a:custGeom>
              <a:avLst/>
              <a:gdLst>
                <a:gd name="connsiteX0" fmla="*/ 1231520 w 1495425"/>
                <a:gd name="connsiteY0" fmla="*/ 178615 h 200025"/>
                <a:gd name="connsiteX1" fmla="*/ 1238950 w 1495425"/>
                <a:gd name="connsiteY1" fmla="*/ 181469 h 200025"/>
                <a:gd name="connsiteX2" fmla="*/ 1241902 w 1495425"/>
                <a:gd name="connsiteY2" fmla="*/ 188842 h 200025"/>
                <a:gd name="connsiteX3" fmla="*/ 1238950 w 1495425"/>
                <a:gd name="connsiteY3" fmla="*/ 196216 h 200025"/>
                <a:gd name="connsiteX4" fmla="*/ 1231520 w 1495425"/>
                <a:gd name="connsiteY4" fmla="*/ 199188 h 200025"/>
                <a:gd name="connsiteX5" fmla="*/ 1224376 w 1495425"/>
                <a:gd name="connsiteY5" fmla="*/ 196216 h 200025"/>
                <a:gd name="connsiteX6" fmla="*/ 1221518 w 1495425"/>
                <a:gd name="connsiteY6" fmla="*/ 188842 h 200025"/>
                <a:gd name="connsiteX7" fmla="*/ 1224376 w 1495425"/>
                <a:gd name="connsiteY7" fmla="*/ 181469 h 200025"/>
                <a:gd name="connsiteX8" fmla="*/ 1231520 w 1495425"/>
                <a:gd name="connsiteY8" fmla="*/ 178615 h 200025"/>
                <a:gd name="connsiteX9" fmla="*/ 560884 w 1495425"/>
                <a:gd name="connsiteY9" fmla="*/ 73010 h 200025"/>
                <a:gd name="connsiteX10" fmla="*/ 530756 w 1495425"/>
                <a:gd name="connsiteY10" fmla="*/ 85383 h 200025"/>
                <a:gd name="connsiteX11" fmla="*/ 516050 w 1495425"/>
                <a:gd name="connsiteY11" fmla="*/ 120940 h 200025"/>
                <a:gd name="connsiteX12" fmla="*/ 599060 w 1495425"/>
                <a:gd name="connsiteY12" fmla="*/ 120940 h 200025"/>
                <a:gd name="connsiteX13" fmla="*/ 588316 w 1495425"/>
                <a:gd name="connsiteY13" fmla="*/ 85564 h 200025"/>
                <a:gd name="connsiteX14" fmla="*/ 560884 w 1495425"/>
                <a:gd name="connsiteY14" fmla="*/ 73010 h 200025"/>
                <a:gd name="connsiteX15" fmla="*/ 345142 w 1495425"/>
                <a:gd name="connsiteY15" fmla="*/ 65399 h 200025"/>
                <a:gd name="connsiteX16" fmla="*/ 356696 w 1495425"/>
                <a:gd name="connsiteY16" fmla="*/ 65399 h 200025"/>
                <a:gd name="connsiteX17" fmla="*/ 356696 w 1495425"/>
                <a:gd name="connsiteY17" fmla="*/ 196929 h 200025"/>
                <a:gd name="connsiteX18" fmla="*/ 345142 w 1495425"/>
                <a:gd name="connsiteY18" fmla="*/ 196929 h 200025"/>
                <a:gd name="connsiteX19" fmla="*/ 1451452 w 1495425"/>
                <a:gd name="connsiteY19" fmla="*/ 62189 h 200025"/>
                <a:gd name="connsiteX20" fmla="*/ 1483456 w 1495425"/>
                <a:gd name="connsiteY20" fmla="*/ 76401 h 200025"/>
                <a:gd name="connsiteX21" fmla="*/ 1494505 w 1495425"/>
                <a:gd name="connsiteY21" fmla="*/ 116892 h 200025"/>
                <a:gd name="connsiteX22" fmla="*/ 1494505 w 1495425"/>
                <a:gd name="connsiteY22" fmla="*/ 196929 h 200025"/>
                <a:gd name="connsiteX23" fmla="*/ 1482980 w 1495425"/>
                <a:gd name="connsiteY23" fmla="*/ 196929 h 200025"/>
                <a:gd name="connsiteX24" fmla="*/ 1482980 w 1495425"/>
                <a:gd name="connsiteY24" fmla="*/ 120340 h 200025"/>
                <a:gd name="connsiteX25" fmla="*/ 1449452 w 1495425"/>
                <a:gd name="connsiteY25" fmla="*/ 73010 h 200025"/>
                <a:gd name="connsiteX26" fmla="*/ 1418686 w 1495425"/>
                <a:gd name="connsiteY26" fmla="*/ 86926 h 200025"/>
                <a:gd name="connsiteX27" fmla="*/ 1406685 w 1495425"/>
                <a:gd name="connsiteY27" fmla="*/ 121416 h 200025"/>
                <a:gd name="connsiteX28" fmla="*/ 1406685 w 1495425"/>
                <a:gd name="connsiteY28" fmla="*/ 196929 h 200025"/>
                <a:gd name="connsiteX29" fmla="*/ 1395159 w 1495425"/>
                <a:gd name="connsiteY29" fmla="*/ 196929 h 200025"/>
                <a:gd name="connsiteX30" fmla="*/ 1395159 w 1495425"/>
                <a:gd name="connsiteY30" fmla="*/ 65399 h 200025"/>
                <a:gd name="connsiteX31" fmla="*/ 1406685 w 1495425"/>
                <a:gd name="connsiteY31" fmla="*/ 65399 h 200025"/>
                <a:gd name="connsiteX32" fmla="*/ 1406685 w 1495425"/>
                <a:gd name="connsiteY32" fmla="*/ 89307 h 200025"/>
                <a:gd name="connsiteX33" fmla="*/ 1407256 w 1495425"/>
                <a:gd name="connsiteY33" fmla="*/ 89307 h 200025"/>
                <a:gd name="connsiteX34" fmla="*/ 1451452 w 1495425"/>
                <a:gd name="connsiteY34" fmla="*/ 62189 h 200025"/>
                <a:gd name="connsiteX35" fmla="*/ 1336295 w 1495425"/>
                <a:gd name="connsiteY35" fmla="*/ 62189 h 200025"/>
                <a:gd name="connsiteX36" fmla="*/ 1364870 w 1495425"/>
                <a:gd name="connsiteY36" fmla="*/ 68371 h 200025"/>
                <a:gd name="connsiteX37" fmla="*/ 1364870 w 1495425"/>
                <a:gd name="connsiteY37" fmla="*/ 81697 h 200025"/>
                <a:gd name="connsiteX38" fmla="*/ 1334485 w 1495425"/>
                <a:gd name="connsiteY38" fmla="*/ 73010 h 200025"/>
                <a:gd name="connsiteX39" fmla="*/ 1297718 w 1495425"/>
                <a:gd name="connsiteY39" fmla="*/ 89660 h 200025"/>
                <a:gd name="connsiteX40" fmla="*/ 1283621 w 1495425"/>
                <a:gd name="connsiteY40" fmla="*/ 132713 h 200025"/>
                <a:gd name="connsiteX41" fmla="*/ 1296480 w 1495425"/>
                <a:gd name="connsiteY41" fmla="*/ 173799 h 200025"/>
                <a:gd name="connsiteX42" fmla="*/ 1330676 w 1495425"/>
                <a:gd name="connsiteY42" fmla="*/ 189318 h 200025"/>
                <a:gd name="connsiteX43" fmla="*/ 1364393 w 1495425"/>
                <a:gd name="connsiteY43" fmla="*/ 178853 h 200025"/>
                <a:gd name="connsiteX44" fmla="*/ 1364393 w 1495425"/>
                <a:gd name="connsiteY44" fmla="*/ 191102 h 200025"/>
                <a:gd name="connsiteX45" fmla="*/ 1330103 w 1495425"/>
                <a:gd name="connsiteY45" fmla="*/ 200140 h 200025"/>
                <a:gd name="connsiteX46" fmla="*/ 1287622 w 1495425"/>
                <a:gd name="connsiteY46" fmla="*/ 181707 h 200025"/>
                <a:gd name="connsiteX47" fmla="*/ 1271429 w 1495425"/>
                <a:gd name="connsiteY47" fmla="*/ 133427 h 200025"/>
                <a:gd name="connsiteX48" fmla="*/ 1289622 w 1495425"/>
                <a:gd name="connsiteY48" fmla="*/ 82173 h 200025"/>
                <a:gd name="connsiteX49" fmla="*/ 1336295 w 1495425"/>
                <a:gd name="connsiteY49" fmla="*/ 62189 h 200025"/>
                <a:gd name="connsiteX50" fmla="*/ 561350 w 1495425"/>
                <a:gd name="connsiteY50" fmla="*/ 62189 h 200025"/>
                <a:gd name="connsiteX51" fmla="*/ 598298 w 1495425"/>
                <a:gd name="connsiteY51" fmla="*/ 79439 h 200025"/>
                <a:gd name="connsiteX52" fmla="*/ 611204 w 1495425"/>
                <a:gd name="connsiteY52" fmla="*/ 126407 h 200025"/>
                <a:gd name="connsiteX53" fmla="*/ 611204 w 1495425"/>
                <a:gd name="connsiteY53" fmla="*/ 131646 h 200025"/>
                <a:gd name="connsiteX54" fmla="*/ 515583 w 1495425"/>
                <a:gd name="connsiteY54" fmla="*/ 131646 h 200025"/>
                <a:gd name="connsiteX55" fmla="*/ 527841 w 1495425"/>
                <a:gd name="connsiteY55" fmla="*/ 174037 h 200025"/>
                <a:gd name="connsiteX56" fmla="*/ 561579 w 1495425"/>
                <a:gd name="connsiteY56" fmla="*/ 189318 h 200025"/>
                <a:gd name="connsiteX57" fmla="*/ 603965 w 1495425"/>
                <a:gd name="connsiteY57" fmla="*/ 173026 h 200025"/>
                <a:gd name="connsiteX58" fmla="*/ 603965 w 1495425"/>
                <a:gd name="connsiteY58" fmla="*/ 185632 h 200025"/>
                <a:gd name="connsiteX59" fmla="*/ 559245 w 1495425"/>
                <a:gd name="connsiteY59" fmla="*/ 200140 h 200025"/>
                <a:gd name="connsiteX60" fmla="*/ 518849 w 1495425"/>
                <a:gd name="connsiteY60" fmla="*/ 181885 h 200025"/>
                <a:gd name="connsiteX61" fmla="*/ 503438 w 1495425"/>
                <a:gd name="connsiteY61" fmla="*/ 130455 h 200025"/>
                <a:gd name="connsiteX62" fmla="*/ 519555 w 1495425"/>
                <a:gd name="connsiteY62" fmla="*/ 81935 h 200025"/>
                <a:gd name="connsiteX63" fmla="*/ 561350 w 1495425"/>
                <a:gd name="connsiteY63" fmla="*/ 62189 h 200025"/>
                <a:gd name="connsiteX64" fmla="*/ 453880 w 1495425"/>
                <a:gd name="connsiteY64" fmla="*/ 62189 h 200025"/>
                <a:gd name="connsiteX65" fmla="*/ 482483 w 1495425"/>
                <a:gd name="connsiteY65" fmla="*/ 68371 h 200025"/>
                <a:gd name="connsiteX66" fmla="*/ 482483 w 1495425"/>
                <a:gd name="connsiteY66" fmla="*/ 81697 h 200025"/>
                <a:gd name="connsiteX67" fmla="*/ 452127 w 1495425"/>
                <a:gd name="connsiteY67" fmla="*/ 73010 h 200025"/>
                <a:gd name="connsiteX68" fmla="*/ 415351 w 1495425"/>
                <a:gd name="connsiteY68" fmla="*/ 89660 h 200025"/>
                <a:gd name="connsiteX69" fmla="*/ 401225 w 1495425"/>
                <a:gd name="connsiteY69" fmla="*/ 132713 h 200025"/>
                <a:gd name="connsiteX70" fmla="*/ 414122 w 1495425"/>
                <a:gd name="connsiteY70" fmla="*/ 173799 h 200025"/>
                <a:gd name="connsiteX71" fmla="*/ 448279 w 1495425"/>
                <a:gd name="connsiteY71" fmla="*/ 189318 h 200025"/>
                <a:gd name="connsiteX72" fmla="*/ 482017 w 1495425"/>
                <a:gd name="connsiteY72" fmla="*/ 178853 h 200025"/>
                <a:gd name="connsiteX73" fmla="*/ 482017 w 1495425"/>
                <a:gd name="connsiteY73" fmla="*/ 191102 h 200025"/>
                <a:gd name="connsiteX74" fmla="*/ 447689 w 1495425"/>
                <a:gd name="connsiteY74" fmla="*/ 200140 h 200025"/>
                <a:gd name="connsiteX75" fmla="*/ 405255 w 1495425"/>
                <a:gd name="connsiteY75" fmla="*/ 181707 h 200025"/>
                <a:gd name="connsiteX76" fmla="*/ 389081 w 1495425"/>
                <a:gd name="connsiteY76" fmla="*/ 133427 h 200025"/>
                <a:gd name="connsiteX77" fmla="*/ 407236 w 1495425"/>
                <a:gd name="connsiteY77" fmla="*/ 82173 h 200025"/>
                <a:gd name="connsiteX78" fmla="*/ 453880 w 1495425"/>
                <a:gd name="connsiteY78" fmla="*/ 62189 h 200025"/>
                <a:gd name="connsiteX79" fmla="*/ 84195 w 1495425"/>
                <a:gd name="connsiteY79" fmla="*/ 21280 h 200025"/>
                <a:gd name="connsiteX80" fmla="*/ 32294 w 1495425"/>
                <a:gd name="connsiteY80" fmla="*/ 44530 h 200025"/>
                <a:gd name="connsiteX81" fmla="*/ 11920 w 1495425"/>
                <a:gd name="connsiteY81" fmla="*/ 105357 h 200025"/>
                <a:gd name="connsiteX82" fmla="*/ 31189 w 1495425"/>
                <a:gd name="connsiteY82" fmla="*/ 165950 h 200025"/>
                <a:gd name="connsiteX83" fmla="*/ 82671 w 1495425"/>
                <a:gd name="connsiteY83" fmla="*/ 188486 h 200025"/>
                <a:gd name="connsiteX84" fmla="*/ 135735 w 1495425"/>
                <a:gd name="connsiteY84" fmla="*/ 166188 h 200025"/>
                <a:gd name="connsiteX85" fmla="*/ 155300 w 1495425"/>
                <a:gd name="connsiteY85" fmla="*/ 104052 h 200025"/>
                <a:gd name="connsiteX86" fmla="*/ 136202 w 1495425"/>
                <a:gd name="connsiteY86" fmla="*/ 43168 h 200025"/>
                <a:gd name="connsiteX87" fmla="*/ 84195 w 1495425"/>
                <a:gd name="connsiteY87" fmla="*/ 21280 h 200025"/>
                <a:gd name="connsiteX88" fmla="*/ 350857 w 1495425"/>
                <a:gd name="connsiteY88" fmla="*/ 12717 h 200025"/>
                <a:gd name="connsiteX89" fmla="*/ 357696 w 1495425"/>
                <a:gd name="connsiteY89" fmla="*/ 15279 h 200025"/>
                <a:gd name="connsiteX90" fmla="*/ 360668 w 1495425"/>
                <a:gd name="connsiteY90" fmla="*/ 22232 h 200025"/>
                <a:gd name="connsiteX91" fmla="*/ 357753 w 1495425"/>
                <a:gd name="connsiteY91" fmla="*/ 29309 h 200025"/>
                <a:gd name="connsiteX92" fmla="*/ 350857 w 1495425"/>
                <a:gd name="connsiteY92" fmla="*/ 32224 h 200025"/>
                <a:gd name="connsiteX93" fmla="*/ 344152 w 1495425"/>
                <a:gd name="connsiteY93" fmla="*/ 29433 h 200025"/>
                <a:gd name="connsiteX94" fmla="*/ 341285 w 1495425"/>
                <a:gd name="connsiteY94" fmla="*/ 22232 h 200025"/>
                <a:gd name="connsiteX95" fmla="*/ 344209 w 1495425"/>
                <a:gd name="connsiteY95" fmla="*/ 15393 h 200025"/>
                <a:gd name="connsiteX96" fmla="*/ 350857 w 1495425"/>
                <a:gd name="connsiteY96" fmla="*/ 12717 h 200025"/>
                <a:gd name="connsiteX97" fmla="*/ 86291 w 1495425"/>
                <a:gd name="connsiteY97" fmla="*/ 9630 h 200025"/>
                <a:gd name="connsiteX98" fmla="*/ 145489 w 1495425"/>
                <a:gd name="connsiteY98" fmla="*/ 35138 h 200025"/>
                <a:gd name="connsiteX99" fmla="*/ 168139 w 1495425"/>
                <a:gd name="connsiteY99" fmla="*/ 102032 h 200025"/>
                <a:gd name="connsiteX100" fmla="*/ 144965 w 1495425"/>
                <a:gd name="connsiteY100" fmla="*/ 173918 h 200025"/>
                <a:gd name="connsiteX101" fmla="*/ 82910 w 1495425"/>
                <a:gd name="connsiteY101" fmla="*/ 200140 h 200025"/>
                <a:gd name="connsiteX102" fmla="*/ 21845 w 1495425"/>
                <a:gd name="connsiteY102" fmla="*/ 174215 h 200025"/>
                <a:gd name="connsiteX103" fmla="*/ -920 w 1495425"/>
                <a:gd name="connsiteY103" fmla="*/ 106785 h 200025"/>
                <a:gd name="connsiteX104" fmla="*/ 22436 w 1495425"/>
                <a:gd name="connsiteY104" fmla="*/ 36148 h 200025"/>
                <a:gd name="connsiteX105" fmla="*/ 86291 w 1495425"/>
                <a:gd name="connsiteY105" fmla="*/ 9630 h 200025"/>
                <a:gd name="connsiteX106" fmla="*/ 316520 w 1495425"/>
                <a:gd name="connsiteY106" fmla="*/ 115 h 200025"/>
                <a:gd name="connsiteX107" fmla="*/ 330178 w 1495425"/>
                <a:gd name="connsiteY107" fmla="*/ 2611 h 200025"/>
                <a:gd name="connsiteX108" fmla="*/ 330178 w 1495425"/>
                <a:gd name="connsiteY108" fmla="*/ 14622 h 200025"/>
                <a:gd name="connsiteX109" fmla="*/ 316053 w 1495425"/>
                <a:gd name="connsiteY109" fmla="*/ 10935 h 200025"/>
                <a:gd name="connsiteX110" fmla="*/ 292231 w 1495425"/>
                <a:gd name="connsiteY110" fmla="*/ 43520 h 200025"/>
                <a:gd name="connsiteX111" fmla="*/ 292231 w 1495425"/>
                <a:gd name="connsiteY111" fmla="*/ 65399 h 200025"/>
                <a:gd name="connsiteX112" fmla="*/ 326445 w 1495425"/>
                <a:gd name="connsiteY112" fmla="*/ 65399 h 200025"/>
                <a:gd name="connsiteX113" fmla="*/ 326445 w 1495425"/>
                <a:gd name="connsiteY113" fmla="*/ 76220 h 200025"/>
                <a:gd name="connsiteX114" fmla="*/ 292231 w 1495425"/>
                <a:gd name="connsiteY114" fmla="*/ 76220 h 200025"/>
                <a:gd name="connsiteX115" fmla="*/ 292231 w 1495425"/>
                <a:gd name="connsiteY115" fmla="*/ 196929 h 200025"/>
                <a:gd name="connsiteX116" fmla="*/ 280677 w 1495425"/>
                <a:gd name="connsiteY116" fmla="*/ 196929 h 200025"/>
                <a:gd name="connsiteX117" fmla="*/ 280677 w 1495425"/>
                <a:gd name="connsiteY117" fmla="*/ 76220 h 200025"/>
                <a:gd name="connsiteX118" fmla="*/ 257436 w 1495425"/>
                <a:gd name="connsiteY118" fmla="*/ 76220 h 200025"/>
                <a:gd name="connsiteX119" fmla="*/ 257436 w 1495425"/>
                <a:gd name="connsiteY119" fmla="*/ 65399 h 200025"/>
                <a:gd name="connsiteX120" fmla="*/ 280677 w 1495425"/>
                <a:gd name="connsiteY120" fmla="*/ 65399 h 200025"/>
                <a:gd name="connsiteX121" fmla="*/ 280677 w 1495425"/>
                <a:gd name="connsiteY121" fmla="*/ 42568 h 200025"/>
                <a:gd name="connsiteX122" fmla="*/ 290945 w 1495425"/>
                <a:gd name="connsiteY122" fmla="*/ 10935 h 200025"/>
                <a:gd name="connsiteX123" fmla="*/ 316520 w 1495425"/>
                <a:gd name="connsiteY123" fmla="*/ 115 h 200025"/>
                <a:gd name="connsiteX124" fmla="*/ 245044 w 1495425"/>
                <a:gd name="connsiteY124" fmla="*/ 115 h 200025"/>
                <a:gd name="connsiteX125" fmla="*/ 258703 w 1495425"/>
                <a:gd name="connsiteY125" fmla="*/ 2611 h 200025"/>
                <a:gd name="connsiteX126" fmla="*/ 258703 w 1495425"/>
                <a:gd name="connsiteY126" fmla="*/ 14622 h 200025"/>
                <a:gd name="connsiteX127" fmla="*/ 244577 w 1495425"/>
                <a:gd name="connsiteY127" fmla="*/ 10935 h 200025"/>
                <a:gd name="connsiteX128" fmla="*/ 220755 w 1495425"/>
                <a:gd name="connsiteY128" fmla="*/ 43520 h 200025"/>
                <a:gd name="connsiteX129" fmla="*/ 220755 w 1495425"/>
                <a:gd name="connsiteY129" fmla="*/ 65399 h 200025"/>
                <a:gd name="connsiteX130" fmla="*/ 254969 w 1495425"/>
                <a:gd name="connsiteY130" fmla="*/ 65399 h 200025"/>
                <a:gd name="connsiteX131" fmla="*/ 254969 w 1495425"/>
                <a:gd name="connsiteY131" fmla="*/ 76220 h 200025"/>
                <a:gd name="connsiteX132" fmla="*/ 220755 w 1495425"/>
                <a:gd name="connsiteY132" fmla="*/ 76220 h 200025"/>
                <a:gd name="connsiteX133" fmla="*/ 220755 w 1495425"/>
                <a:gd name="connsiteY133" fmla="*/ 196929 h 200025"/>
                <a:gd name="connsiteX134" fmla="*/ 209201 w 1495425"/>
                <a:gd name="connsiteY134" fmla="*/ 196929 h 200025"/>
                <a:gd name="connsiteX135" fmla="*/ 209201 w 1495425"/>
                <a:gd name="connsiteY135" fmla="*/ 76220 h 200025"/>
                <a:gd name="connsiteX136" fmla="*/ 185970 w 1495425"/>
                <a:gd name="connsiteY136" fmla="*/ 76220 h 200025"/>
                <a:gd name="connsiteX137" fmla="*/ 185970 w 1495425"/>
                <a:gd name="connsiteY137" fmla="*/ 65399 h 200025"/>
                <a:gd name="connsiteX138" fmla="*/ 209201 w 1495425"/>
                <a:gd name="connsiteY138" fmla="*/ 65399 h 200025"/>
                <a:gd name="connsiteX139" fmla="*/ 209201 w 1495425"/>
                <a:gd name="connsiteY139" fmla="*/ 42568 h 200025"/>
                <a:gd name="connsiteX140" fmla="*/ 219469 w 1495425"/>
                <a:gd name="connsiteY140" fmla="*/ 10935 h 200025"/>
                <a:gd name="connsiteX141" fmla="*/ 245044 w 1495425"/>
                <a:gd name="connsiteY141" fmla="*/ 11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495425" h="200025">
                  <a:moveTo>
                    <a:pt x="1231520" y="178615"/>
                  </a:moveTo>
                  <a:cubicBezTo>
                    <a:pt x="1234472" y="178615"/>
                    <a:pt x="1236853" y="179567"/>
                    <a:pt x="1238950" y="181469"/>
                  </a:cubicBezTo>
                  <a:cubicBezTo>
                    <a:pt x="1240950" y="183372"/>
                    <a:pt x="1241902" y="185830"/>
                    <a:pt x="1241902" y="188842"/>
                  </a:cubicBezTo>
                  <a:cubicBezTo>
                    <a:pt x="1241902" y="191776"/>
                    <a:pt x="1240950" y="194234"/>
                    <a:pt x="1238950" y="196216"/>
                  </a:cubicBezTo>
                  <a:cubicBezTo>
                    <a:pt x="1236853" y="198198"/>
                    <a:pt x="1234472" y="199188"/>
                    <a:pt x="1231520" y="199188"/>
                  </a:cubicBezTo>
                  <a:cubicBezTo>
                    <a:pt x="1228662" y="199188"/>
                    <a:pt x="1226281" y="198198"/>
                    <a:pt x="1224376" y="196216"/>
                  </a:cubicBezTo>
                  <a:cubicBezTo>
                    <a:pt x="1222471" y="194234"/>
                    <a:pt x="1221518" y="191776"/>
                    <a:pt x="1221518" y="188842"/>
                  </a:cubicBezTo>
                  <a:cubicBezTo>
                    <a:pt x="1221518" y="185830"/>
                    <a:pt x="1222471" y="183372"/>
                    <a:pt x="1224376" y="181469"/>
                  </a:cubicBezTo>
                  <a:cubicBezTo>
                    <a:pt x="1226281" y="179567"/>
                    <a:pt x="1228662" y="178615"/>
                    <a:pt x="1231520" y="178615"/>
                  </a:cubicBezTo>
                  <a:close/>
                  <a:moveTo>
                    <a:pt x="560884" y="73010"/>
                  </a:moveTo>
                  <a:cubicBezTo>
                    <a:pt x="548739" y="73010"/>
                    <a:pt x="538700" y="77134"/>
                    <a:pt x="530756" y="85383"/>
                  </a:cubicBezTo>
                  <a:cubicBezTo>
                    <a:pt x="522822" y="93622"/>
                    <a:pt x="517916" y="105481"/>
                    <a:pt x="516050" y="120940"/>
                  </a:cubicBezTo>
                  <a:lnTo>
                    <a:pt x="599060" y="120940"/>
                  </a:lnTo>
                  <a:cubicBezTo>
                    <a:pt x="598517" y="105719"/>
                    <a:pt x="594936" y="93927"/>
                    <a:pt x="588316" y="85564"/>
                  </a:cubicBezTo>
                  <a:cubicBezTo>
                    <a:pt x="581706" y="77191"/>
                    <a:pt x="572551" y="73010"/>
                    <a:pt x="560884" y="73010"/>
                  </a:cubicBezTo>
                  <a:close/>
                  <a:moveTo>
                    <a:pt x="345142" y="65399"/>
                  </a:moveTo>
                  <a:lnTo>
                    <a:pt x="356696" y="65399"/>
                  </a:lnTo>
                  <a:lnTo>
                    <a:pt x="356696" y="196929"/>
                  </a:lnTo>
                  <a:lnTo>
                    <a:pt x="345142" y="196929"/>
                  </a:lnTo>
                  <a:close/>
                  <a:moveTo>
                    <a:pt x="1451452" y="62189"/>
                  </a:moveTo>
                  <a:cubicBezTo>
                    <a:pt x="1465358" y="62189"/>
                    <a:pt x="1476027" y="66933"/>
                    <a:pt x="1483456" y="76401"/>
                  </a:cubicBezTo>
                  <a:cubicBezTo>
                    <a:pt x="1490790" y="85878"/>
                    <a:pt x="1494505" y="99375"/>
                    <a:pt x="1494505" y="116892"/>
                  </a:cubicBezTo>
                  <a:lnTo>
                    <a:pt x="1494505" y="196929"/>
                  </a:lnTo>
                  <a:lnTo>
                    <a:pt x="1482980" y="196929"/>
                  </a:lnTo>
                  <a:lnTo>
                    <a:pt x="1482980" y="120340"/>
                  </a:lnTo>
                  <a:cubicBezTo>
                    <a:pt x="1482980" y="88793"/>
                    <a:pt x="1471740" y="73010"/>
                    <a:pt x="1449452" y="73010"/>
                  </a:cubicBezTo>
                  <a:cubicBezTo>
                    <a:pt x="1436974" y="73010"/>
                    <a:pt x="1426782" y="77648"/>
                    <a:pt x="1418686" y="86926"/>
                  </a:cubicBezTo>
                  <a:cubicBezTo>
                    <a:pt x="1410685" y="96203"/>
                    <a:pt x="1406685" y="107700"/>
                    <a:pt x="1406685" y="121416"/>
                  </a:cubicBezTo>
                  <a:lnTo>
                    <a:pt x="1406685" y="196929"/>
                  </a:lnTo>
                  <a:lnTo>
                    <a:pt x="1395159" y="196929"/>
                  </a:lnTo>
                  <a:lnTo>
                    <a:pt x="1395159" y="65399"/>
                  </a:lnTo>
                  <a:lnTo>
                    <a:pt x="1406685" y="65399"/>
                  </a:lnTo>
                  <a:lnTo>
                    <a:pt x="1406685" y="89307"/>
                  </a:lnTo>
                  <a:lnTo>
                    <a:pt x="1407256" y="89307"/>
                  </a:lnTo>
                  <a:cubicBezTo>
                    <a:pt x="1416685" y="71229"/>
                    <a:pt x="1431450" y="62189"/>
                    <a:pt x="1451452" y="62189"/>
                  </a:cubicBezTo>
                  <a:close/>
                  <a:moveTo>
                    <a:pt x="1336295" y="62189"/>
                  </a:moveTo>
                  <a:cubicBezTo>
                    <a:pt x="1346106" y="62189"/>
                    <a:pt x="1355631" y="64256"/>
                    <a:pt x="1364870" y="68371"/>
                  </a:cubicBezTo>
                  <a:lnTo>
                    <a:pt x="1364870" y="81697"/>
                  </a:lnTo>
                  <a:cubicBezTo>
                    <a:pt x="1355631" y="75905"/>
                    <a:pt x="1345534" y="73010"/>
                    <a:pt x="1334485" y="73010"/>
                  </a:cubicBezTo>
                  <a:cubicBezTo>
                    <a:pt x="1319436" y="73010"/>
                    <a:pt x="1307148" y="78563"/>
                    <a:pt x="1297718" y="89660"/>
                  </a:cubicBezTo>
                  <a:cubicBezTo>
                    <a:pt x="1288289" y="100766"/>
                    <a:pt x="1283621" y="115110"/>
                    <a:pt x="1283621" y="132713"/>
                  </a:cubicBezTo>
                  <a:cubicBezTo>
                    <a:pt x="1283621" y="149757"/>
                    <a:pt x="1287908" y="163453"/>
                    <a:pt x="1296480" y="173799"/>
                  </a:cubicBezTo>
                  <a:cubicBezTo>
                    <a:pt x="1305053" y="184146"/>
                    <a:pt x="1316483" y="189318"/>
                    <a:pt x="1330676" y="189318"/>
                  </a:cubicBezTo>
                  <a:cubicBezTo>
                    <a:pt x="1343534" y="189318"/>
                    <a:pt x="1354773" y="185830"/>
                    <a:pt x="1364393" y="178853"/>
                  </a:cubicBezTo>
                  <a:lnTo>
                    <a:pt x="1364393" y="191102"/>
                  </a:lnTo>
                  <a:cubicBezTo>
                    <a:pt x="1354773" y="197127"/>
                    <a:pt x="1343343" y="200140"/>
                    <a:pt x="1330103" y="200140"/>
                  </a:cubicBezTo>
                  <a:cubicBezTo>
                    <a:pt x="1312578" y="200140"/>
                    <a:pt x="1298386" y="193995"/>
                    <a:pt x="1287622" y="181707"/>
                  </a:cubicBezTo>
                  <a:cubicBezTo>
                    <a:pt x="1276859" y="169419"/>
                    <a:pt x="1271429" y="153325"/>
                    <a:pt x="1271429" y="133427"/>
                  </a:cubicBezTo>
                  <a:cubicBezTo>
                    <a:pt x="1271429" y="112577"/>
                    <a:pt x="1277525" y="95489"/>
                    <a:pt x="1289622" y="82173"/>
                  </a:cubicBezTo>
                  <a:cubicBezTo>
                    <a:pt x="1301719" y="68847"/>
                    <a:pt x="1317245" y="62189"/>
                    <a:pt x="1336295" y="62189"/>
                  </a:cubicBezTo>
                  <a:close/>
                  <a:moveTo>
                    <a:pt x="561350" y="62189"/>
                  </a:moveTo>
                  <a:cubicBezTo>
                    <a:pt x="577381" y="62189"/>
                    <a:pt x="589697" y="67943"/>
                    <a:pt x="598298" y="79439"/>
                  </a:cubicBezTo>
                  <a:cubicBezTo>
                    <a:pt x="606899" y="90926"/>
                    <a:pt x="611204" y="106585"/>
                    <a:pt x="611204" y="126407"/>
                  </a:cubicBezTo>
                  <a:lnTo>
                    <a:pt x="611204" y="131646"/>
                  </a:lnTo>
                  <a:lnTo>
                    <a:pt x="515583" y="131646"/>
                  </a:lnTo>
                  <a:cubicBezTo>
                    <a:pt x="515583" y="149718"/>
                    <a:pt x="519669" y="163849"/>
                    <a:pt x="527841" y="174037"/>
                  </a:cubicBezTo>
                  <a:cubicBezTo>
                    <a:pt x="536014" y="184225"/>
                    <a:pt x="547263" y="189318"/>
                    <a:pt x="561579" y="189318"/>
                  </a:cubicBezTo>
                  <a:cubicBezTo>
                    <a:pt x="576057" y="189318"/>
                    <a:pt x="590182" y="183888"/>
                    <a:pt x="603965" y="173026"/>
                  </a:cubicBezTo>
                  <a:lnTo>
                    <a:pt x="603965" y="185632"/>
                  </a:lnTo>
                  <a:cubicBezTo>
                    <a:pt x="590573" y="195304"/>
                    <a:pt x="575666" y="200140"/>
                    <a:pt x="559245" y="200140"/>
                  </a:cubicBezTo>
                  <a:cubicBezTo>
                    <a:pt x="542586" y="200140"/>
                    <a:pt x="529127" y="194055"/>
                    <a:pt x="518849" y="181885"/>
                  </a:cubicBezTo>
                  <a:cubicBezTo>
                    <a:pt x="508572" y="169716"/>
                    <a:pt x="503438" y="152571"/>
                    <a:pt x="503438" y="130455"/>
                  </a:cubicBezTo>
                  <a:cubicBezTo>
                    <a:pt x="503438" y="111262"/>
                    <a:pt x="508811" y="95089"/>
                    <a:pt x="519555" y="81935"/>
                  </a:cubicBezTo>
                  <a:cubicBezTo>
                    <a:pt x="530289" y="68771"/>
                    <a:pt x="544224" y="62189"/>
                    <a:pt x="561350" y="62189"/>
                  </a:cubicBezTo>
                  <a:close/>
                  <a:moveTo>
                    <a:pt x="453880" y="62189"/>
                  </a:moveTo>
                  <a:cubicBezTo>
                    <a:pt x="463767" y="62189"/>
                    <a:pt x="473301" y="64256"/>
                    <a:pt x="482483" y="68371"/>
                  </a:cubicBezTo>
                  <a:lnTo>
                    <a:pt x="482483" y="81697"/>
                  </a:lnTo>
                  <a:cubicBezTo>
                    <a:pt x="473301" y="75905"/>
                    <a:pt x="463176" y="73010"/>
                    <a:pt x="452127" y="73010"/>
                  </a:cubicBezTo>
                  <a:cubicBezTo>
                    <a:pt x="437030" y="73010"/>
                    <a:pt x="424771" y="78563"/>
                    <a:pt x="415351" y="89660"/>
                  </a:cubicBezTo>
                  <a:cubicBezTo>
                    <a:pt x="405931" y="100766"/>
                    <a:pt x="401225" y="115110"/>
                    <a:pt x="401225" y="132713"/>
                  </a:cubicBezTo>
                  <a:cubicBezTo>
                    <a:pt x="401225" y="149757"/>
                    <a:pt x="405521" y="163453"/>
                    <a:pt x="414122" y="173799"/>
                  </a:cubicBezTo>
                  <a:cubicBezTo>
                    <a:pt x="422723" y="184146"/>
                    <a:pt x="434106" y="189318"/>
                    <a:pt x="448279" y="189318"/>
                  </a:cubicBezTo>
                  <a:cubicBezTo>
                    <a:pt x="461195" y="189318"/>
                    <a:pt x="472444" y="185830"/>
                    <a:pt x="482017" y="178853"/>
                  </a:cubicBezTo>
                  <a:lnTo>
                    <a:pt x="482017" y="191102"/>
                  </a:lnTo>
                  <a:cubicBezTo>
                    <a:pt x="472444" y="197127"/>
                    <a:pt x="461004" y="200140"/>
                    <a:pt x="447689" y="200140"/>
                  </a:cubicBezTo>
                  <a:cubicBezTo>
                    <a:pt x="430182" y="200140"/>
                    <a:pt x="416027" y="193995"/>
                    <a:pt x="405255" y="181707"/>
                  </a:cubicBezTo>
                  <a:cubicBezTo>
                    <a:pt x="394472" y="169419"/>
                    <a:pt x="389081" y="153325"/>
                    <a:pt x="389081" y="133427"/>
                  </a:cubicBezTo>
                  <a:cubicBezTo>
                    <a:pt x="389081" y="112577"/>
                    <a:pt x="395130" y="95489"/>
                    <a:pt x="407236" y="82173"/>
                  </a:cubicBezTo>
                  <a:cubicBezTo>
                    <a:pt x="419342" y="68847"/>
                    <a:pt x="434887" y="62189"/>
                    <a:pt x="453880" y="62189"/>
                  </a:cubicBezTo>
                  <a:close/>
                  <a:moveTo>
                    <a:pt x="84195" y="21280"/>
                  </a:moveTo>
                  <a:cubicBezTo>
                    <a:pt x="63174" y="21280"/>
                    <a:pt x="45877" y="29033"/>
                    <a:pt x="32294" y="44530"/>
                  </a:cubicBezTo>
                  <a:cubicBezTo>
                    <a:pt x="18711" y="60027"/>
                    <a:pt x="11920" y="80306"/>
                    <a:pt x="11920" y="105357"/>
                  </a:cubicBezTo>
                  <a:cubicBezTo>
                    <a:pt x="11920" y="130731"/>
                    <a:pt x="18349" y="150926"/>
                    <a:pt x="31189" y="165950"/>
                  </a:cubicBezTo>
                  <a:cubicBezTo>
                    <a:pt x="44028" y="180974"/>
                    <a:pt x="61192" y="188486"/>
                    <a:pt x="82671" y="188486"/>
                  </a:cubicBezTo>
                  <a:cubicBezTo>
                    <a:pt x="105017" y="188486"/>
                    <a:pt x="122705" y="181053"/>
                    <a:pt x="135735" y="166188"/>
                  </a:cubicBezTo>
                  <a:cubicBezTo>
                    <a:pt x="148775" y="151322"/>
                    <a:pt x="155300" y="130607"/>
                    <a:pt x="155300" y="104052"/>
                  </a:cubicBezTo>
                  <a:cubicBezTo>
                    <a:pt x="155300" y="78049"/>
                    <a:pt x="148937" y="57751"/>
                    <a:pt x="136202" y="43168"/>
                  </a:cubicBezTo>
                  <a:cubicBezTo>
                    <a:pt x="123476" y="28576"/>
                    <a:pt x="106141" y="21280"/>
                    <a:pt x="84195" y="21280"/>
                  </a:cubicBezTo>
                  <a:close/>
                  <a:moveTo>
                    <a:pt x="350857" y="12717"/>
                  </a:moveTo>
                  <a:cubicBezTo>
                    <a:pt x="353429" y="12717"/>
                    <a:pt x="355705" y="13574"/>
                    <a:pt x="357696" y="15279"/>
                  </a:cubicBezTo>
                  <a:cubicBezTo>
                    <a:pt x="359677" y="16984"/>
                    <a:pt x="360668" y="19298"/>
                    <a:pt x="360668" y="22232"/>
                  </a:cubicBezTo>
                  <a:cubicBezTo>
                    <a:pt x="360668" y="25013"/>
                    <a:pt x="359696" y="27366"/>
                    <a:pt x="357753" y="29309"/>
                  </a:cubicBezTo>
                  <a:cubicBezTo>
                    <a:pt x="355801" y="31252"/>
                    <a:pt x="353505" y="32224"/>
                    <a:pt x="350857" y="32224"/>
                  </a:cubicBezTo>
                  <a:cubicBezTo>
                    <a:pt x="348295" y="32224"/>
                    <a:pt x="346057" y="31290"/>
                    <a:pt x="344152" y="29433"/>
                  </a:cubicBezTo>
                  <a:cubicBezTo>
                    <a:pt x="342247" y="27566"/>
                    <a:pt x="341285" y="25166"/>
                    <a:pt x="341285" y="22232"/>
                  </a:cubicBezTo>
                  <a:cubicBezTo>
                    <a:pt x="341285" y="19460"/>
                    <a:pt x="342266" y="17184"/>
                    <a:pt x="344209" y="15393"/>
                  </a:cubicBezTo>
                  <a:cubicBezTo>
                    <a:pt x="346152" y="13612"/>
                    <a:pt x="348371" y="12717"/>
                    <a:pt x="350857" y="12717"/>
                  </a:cubicBezTo>
                  <a:close/>
                  <a:moveTo>
                    <a:pt x="86291" y="9630"/>
                  </a:moveTo>
                  <a:cubicBezTo>
                    <a:pt x="110656" y="9630"/>
                    <a:pt x="130392" y="18127"/>
                    <a:pt x="145489" y="35138"/>
                  </a:cubicBezTo>
                  <a:cubicBezTo>
                    <a:pt x="160586" y="52141"/>
                    <a:pt x="168139" y="74439"/>
                    <a:pt x="168139" y="102032"/>
                  </a:cubicBezTo>
                  <a:cubicBezTo>
                    <a:pt x="168139" y="132474"/>
                    <a:pt x="160414" y="156436"/>
                    <a:pt x="144965" y="173918"/>
                  </a:cubicBezTo>
                  <a:cubicBezTo>
                    <a:pt x="129515" y="191399"/>
                    <a:pt x="108827" y="200140"/>
                    <a:pt x="82910" y="200140"/>
                  </a:cubicBezTo>
                  <a:cubicBezTo>
                    <a:pt x="57382" y="200140"/>
                    <a:pt x="37028" y="191498"/>
                    <a:pt x="21845" y="174215"/>
                  </a:cubicBezTo>
                  <a:cubicBezTo>
                    <a:pt x="6671" y="156932"/>
                    <a:pt x="-920" y="134456"/>
                    <a:pt x="-920" y="106785"/>
                  </a:cubicBezTo>
                  <a:cubicBezTo>
                    <a:pt x="-920" y="77372"/>
                    <a:pt x="6862" y="53826"/>
                    <a:pt x="22436" y="36148"/>
                  </a:cubicBezTo>
                  <a:cubicBezTo>
                    <a:pt x="37999" y="18470"/>
                    <a:pt x="59287" y="9630"/>
                    <a:pt x="86291" y="9630"/>
                  </a:cubicBezTo>
                  <a:close/>
                  <a:moveTo>
                    <a:pt x="316520" y="115"/>
                  </a:moveTo>
                  <a:cubicBezTo>
                    <a:pt x="322044" y="115"/>
                    <a:pt x="326597" y="944"/>
                    <a:pt x="330178" y="2611"/>
                  </a:cubicBezTo>
                  <a:lnTo>
                    <a:pt x="330178" y="14622"/>
                  </a:lnTo>
                  <a:cubicBezTo>
                    <a:pt x="327064" y="12164"/>
                    <a:pt x="322359" y="10935"/>
                    <a:pt x="316053" y="10935"/>
                  </a:cubicBezTo>
                  <a:cubicBezTo>
                    <a:pt x="300175" y="10935"/>
                    <a:pt x="292231" y="21794"/>
                    <a:pt x="292231" y="43520"/>
                  </a:cubicBezTo>
                  <a:lnTo>
                    <a:pt x="292231" y="65399"/>
                  </a:lnTo>
                  <a:lnTo>
                    <a:pt x="326445" y="65399"/>
                  </a:lnTo>
                  <a:lnTo>
                    <a:pt x="326445" y="76220"/>
                  </a:lnTo>
                  <a:lnTo>
                    <a:pt x="292231" y="76220"/>
                  </a:lnTo>
                  <a:lnTo>
                    <a:pt x="292231" y="196929"/>
                  </a:lnTo>
                  <a:lnTo>
                    <a:pt x="280677" y="196929"/>
                  </a:lnTo>
                  <a:lnTo>
                    <a:pt x="280677" y="76220"/>
                  </a:lnTo>
                  <a:lnTo>
                    <a:pt x="257436" y="76220"/>
                  </a:lnTo>
                  <a:lnTo>
                    <a:pt x="257436" y="65399"/>
                  </a:lnTo>
                  <a:lnTo>
                    <a:pt x="280677" y="65399"/>
                  </a:lnTo>
                  <a:lnTo>
                    <a:pt x="280677" y="42568"/>
                  </a:lnTo>
                  <a:cubicBezTo>
                    <a:pt x="280677" y="28700"/>
                    <a:pt x="284096" y="18155"/>
                    <a:pt x="290945" y="10935"/>
                  </a:cubicBezTo>
                  <a:cubicBezTo>
                    <a:pt x="297794" y="3725"/>
                    <a:pt x="306318" y="115"/>
                    <a:pt x="316520" y="115"/>
                  </a:cubicBezTo>
                  <a:close/>
                  <a:moveTo>
                    <a:pt x="245044" y="115"/>
                  </a:moveTo>
                  <a:cubicBezTo>
                    <a:pt x="250569" y="115"/>
                    <a:pt x="255121" y="944"/>
                    <a:pt x="258703" y="2611"/>
                  </a:cubicBezTo>
                  <a:lnTo>
                    <a:pt x="258703" y="14622"/>
                  </a:lnTo>
                  <a:cubicBezTo>
                    <a:pt x="255588" y="12164"/>
                    <a:pt x="250883" y="10935"/>
                    <a:pt x="244577" y="10935"/>
                  </a:cubicBezTo>
                  <a:cubicBezTo>
                    <a:pt x="228699" y="10935"/>
                    <a:pt x="220755" y="21794"/>
                    <a:pt x="220755" y="43520"/>
                  </a:cubicBezTo>
                  <a:lnTo>
                    <a:pt x="220755" y="65399"/>
                  </a:lnTo>
                  <a:lnTo>
                    <a:pt x="254969" y="65399"/>
                  </a:lnTo>
                  <a:lnTo>
                    <a:pt x="254969" y="76220"/>
                  </a:lnTo>
                  <a:lnTo>
                    <a:pt x="220755" y="76220"/>
                  </a:lnTo>
                  <a:lnTo>
                    <a:pt x="220755" y="196929"/>
                  </a:lnTo>
                  <a:lnTo>
                    <a:pt x="209201" y="196929"/>
                  </a:lnTo>
                  <a:lnTo>
                    <a:pt x="209201" y="76220"/>
                  </a:lnTo>
                  <a:lnTo>
                    <a:pt x="185970" y="76220"/>
                  </a:lnTo>
                  <a:lnTo>
                    <a:pt x="185970" y="65399"/>
                  </a:lnTo>
                  <a:lnTo>
                    <a:pt x="209201" y="65399"/>
                  </a:lnTo>
                  <a:lnTo>
                    <a:pt x="209201" y="42568"/>
                  </a:lnTo>
                  <a:cubicBezTo>
                    <a:pt x="209201" y="28700"/>
                    <a:pt x="212621" y="18155"/>
                    <a:pt x="219469" y="10935"/>
                  </a:cubicBezTo>
                  <a:cubicBezTo>
                    <a:pt x="226327" y="3725"/>
                    <a:pt x="234843" y="115"/>
                    <a:pt x="245044" y="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4D7041A-2896-4944-A053-2100C5000FEF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accent1"/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accent1"/>
                </a:solidFill>
              </a:rPr>
              <a:t>presentation</a:t>
            </a:r>
            <a:endParaRPr lang="zh-CN" altLang="en-US" sz="1000" cap="al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0EC24C7-A0C0-4B33-8A17-49C5A5794F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0AB879-4267-4869-9338-598C7F283A04}"/>
              </a:ext>
            </a:extLst>
          </p:cNvPr>
          <p:cNvSpPr txBox="1"/>
          <p:nvPr userDrawn="1"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altLang="zh-CN" sz="1000" cap="all" dirty="0">
                <a:solidFill>
                  <a:schemeClr val="bg1"/>
                </a:solidFill>
              </a:rPr>
              <a:t>Academic report</a:t>
            </a:r>
          </a:p>
          <a:p>
            <a:r>
              <a:rPr lang="en-US" altLang="zh-CN" sz="1000" cap="all" dirty="0">
                <a:solidFill>
                  <a:schemeClr val="bg1"/>
                </a:solidFill>
              </a:rPr>
              <a:t>presentation</a:t>
            </a:r>
            <a:endParaRPr lang="zh-CN" altLang="en-US" sz="1000" cap="all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CC7A12F-A7CD-45C3-BFD2-8BB5E7F71EFA}"/>
              </a:ext>
            </a:extLst>
          </p:cNvPr>
          <p:cNvSpPr/>
          <p:nvPr userDrawn="1"/>
        </p:nvSpPr>
        <p:spPr>
          <a:xfrm>
            <a:off x="736600" y="266700"/>
            <a:ext cx="1661579" cy="222250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8490F4-1F04-469C-84D0-2DE9AC7F9642}"/>
              </a:ext>
            </a:extLst>
          </p:cNvPr>
          <p:cNvSpPr txBox="1"/>
          <p:nvPr userDrawn="1"/>
        </p:nvSpPr>
        <p:spPr>
          <a:xfrm>
            <a:off x="731838" y="5998954"/>
            <a:ext cx="1888337" cy="307777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just"/>
            <a:r>
              <a:rPr lang="en-US" altLang="zh-CN" sz="1000" b="1" dirty="0">
                <a:solidFill>
                  <a:schemeClr val="bg1"/>
                </a:solidFill>
              </a:rPr>
              <a:t>S</a:t>
            </a:r>
            <a:r>
              <a:rPr lang="zh-CN" altLang="en-US" sz="1000" b="1" dirty="0">
                <a:solidFill>
                  <a:schemeClr val="bg1"/>
                </a:solidFill>
              </a:rPr>
              <a:t>ea, all water, recedes a rivers</a:t>
            </a:r>
            <a:r>
              <a:rPr lang="en-US" altLang="zh-CN" sz="1000" b="1" dirty="0">
                <a:solidFill>
                  <a:schemeClr val="bg1"/>
                </a:solidFill>
              </a:rPr>
              <a:t>;</a:t>
            </a:r>
          </a:p>
          <a:p>
            <a:pPr algn="just"/>
            <a:r>
              <a:rPr lang="zh-CN" altLang="en-US" sz="1000" b="1" dirty="0">
                <a:solidFill>
                  <a:schemeClr val="bg1"/>
                </a:solidFill>
              </a:rPr>
              <a:t>utmost wit listens to all sides</a:t>
            </a:r>
            <a:r>
              <a:rPr lang="en-US" altLang="zh-CN" sz="1000" b="1" dirty="0">
                <a:solidFill>
                  <a:schemeClr val="bg1"/>
                </a:solidFill>
              </a:rPr>
              <a:t>.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69061B-B437-4A41-8A82-9946D85760BD}"/>
              </a:ext>
            </a:extLst>
          </p:cNvPr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ABDEFE-D045-4665-A494-BC505B6C61A3}"/>
                </a:ext>
              </a:extLst>
            </p:cNvPr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157D52F-9360-4DC0-B583-6C3F191ADD88}"/>
                </a:ext>
              </a:extLst>
            </p:cNvPr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C6CFE5-7904-4BFA-8CAE-BF0A3AC6D376}"/>
                  </a:ext>
                </a:extLst>
              </p:cNvPr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200" dirty="0">
                    <a:solidFill>
                      <a:schemeClr val="bg1"/>
                    </a:solidFill>
                  </a:rPr>
                  <a:t>For Your Attention </a:t>
                </a:r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1E52D4-FA37-4BFF-93D6-6734531D01FB}"/>
                  </a:ext>
                </a:extLst>
              </p:cNvPr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8274DD1-C79A-4AC5-B392-A4900D81502B}"/>
              </a:ext>
            </a:extLst>
          </p:cNvPr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B3CDDB-B14C-42F2-A1F1-49B0792801F9}"/>
                </a:ext>
              </a:extLst>
            </p:cNvPr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6E67D38-75E0-4071-95F6-2AE5FDAF8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5A2EBA7D-F88D-443E-AA35-69B8AB9B65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386FE9-1899-4359-9BFD-946DEFB6A584}"/>
                </a:ext>
              </a:extLst>
            </p:cNvPr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F24A2437-0A2C-45FB-9F89-DF6496635E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491B2948-B0A7-4C57-902F-1D49D22C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872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>
            <a:extLst>
              <a:ext uri="{FF2B5EF4-FFF2-40B4-BE49-F238E27FC236}">
                <a16:creationId xmlns:a16="http://schemas.microsoft.com/office/drawing/2014/main" id="{0A229E26-7C93-45E4-98A3-AD3438CF8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3EA38F-EB6D-4502-BD67-6BF5A109A263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79D199-2617-4064-B528-4BD87100ECEE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黑体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Arial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OfficePLUS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051C53-9682-4112-B69A-7BB70918F171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0908CF-7CB8-4192-A43C-CC3A75F8749B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419158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23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200A8-BD3B-A9D2-15E9-1BD953EC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28F9B-E234-A4AC-1D91-5E88D68BB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FD174E-F385-6B4B-C549-26795283B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431A1-291D-FE09-FE75-59E3304F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CE6F-CB2B-4049-A796-D89C76DE579B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F882-08FB-9FEA-8E75-C8F67AF4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4BA6A-890B-AABE-76DF-956DC8F5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10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84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768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176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5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209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587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2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C0DA-E475-053B-54D8-99063460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73F61-273D-9327-4D51-ED33E26E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70E1E-1F88-DF9D-4156-03671C14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1889F2-61B5-E97B-9818-EECED2CB5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BF9951-4595-64A9-6502-327818738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1F13B-3D67-9179-691E-04123A32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A245-5D44-4F1E-89EF-BF2524A4DA0A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C79548-9391-F5B0-B47D-986850F2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903EAB-AD59-4C4E-5CCC-C2BFFAD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4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83873-AF49-9E62-8D98-7FF95833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C12954-991A-33B4-D0FC-7225D03E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B77B-B55B-43CA-AC52-A97B2189BC7B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5482E6-2E14-E62D-9679-2C9A2804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07FF6-BB31-9BE7-B2ED-05311CA4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8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FAC72-C574-DD75-CB5D-A00A9505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D67-A4E9-4432-9293-445651B15070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217A27-5879-B12C-4F9F-C2272F9F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29D48-6D7A-6C6D-09CE-4871E9B2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0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2036B-B5BB-8411-CA40-4308B12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AB5CF-DE55-DE41-74F2-D26FFE78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B5B93C-A7A2-B4BC-B842-8025D33B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E5B30-E15E-A37E-FF77-603B9D8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90AD-3F37-4353-A3C6-E55D141726CC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C630D-EA3F-537A-D25F-134416F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D29D3-ED1D-3EDE-E1DF-76FCDFD3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4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CC20A-FE77-4AD0-DA2C-BFCBE3F8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9BCF73-4E3F-1E95-1739-ED1A99F45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181A5-A1A8-4F88-97E9-B36AA06BD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580DD-0E55-AF78-E565-FC8C92A8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088D-F485-4409-8F67-E81841913F7C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665DB-1032-7A7B-527A-E9F26632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A3ACB-0356-6EC0-2552-0D523D6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C442-CF4D-4EB2-AC99-BE1A27F22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2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236DEF-869F-DAB9-EF12-987A62FA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6525D-2880-DA06-D2E9-4A8FBDD4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4D823-08E2-59CD-658F-C5D4441E7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D2AE-B4DF-4328-BBBD-77A0D0B95307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55F8B-9AAE-2CBB-162A-8F8EBFB10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8F4B1-7BE3-F5C2-E964-A9D4F56CA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第    页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共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4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BF43-7FFE-4B83-AE6F-3FB958E16573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3896-319D-45EF-A996-F06C4359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0C5F-756D-4408-8A4A-4D422A5F7B25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380B-4756-4CAD-8741-32E82C5C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9323-1CD7-4830-B0EE-DC83BF43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orient="horz" pos="3968">
          <p15:clr>
            <a:srgbClr val="F26B43"/>
          </p15:clr>
        </p15:guide>
        <p15:guide id="3" pos="461">
          <p15:clr>
            <a:srgbClr val="F26B43"/>
          </p15:clr>
        </p15:guide>
        <p15:guide id="4" pos="721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3896-319D-45EF-A996-F06C4359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3BFB-2FA1-4D73-A97A-BBD7A1683B93}" type="datetime1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380B-4756-4CAD-8741-32E82C5C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9323-1CD7-4830-B0EE-DC83BF43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orient="horz" pos="3968">
          <p15:clr>
            <a:srgbClr val="F26B43"/>
          </p15:clr>
        </p15:guide>
        <p15:guide id="3" pos="461">
          <p15:clr>
            <a:srgbClr val="F26B43"/>
          </p15:clr>
        </p15:guide>
        <p15:guide id="4" pos="721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3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36000" y="357000"/>
            <a:ext cx="11520000" cy="614400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outerShdw blurRad="177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B098499D-0F90-57C3-0A26-78D42341FD1C}"/>
              </a:ext>
            </a:extLst>
          </p:cNvPr>
          <p:cNvSpPr/>
          <p:nvPr/>
        </p:nvSpPr>
        <p:spPr>
          <a:xfrm>
            <a:off x="336000" y="4045681"/>
            <a:ext cx="11520000" cy="1911323"/>
          </a:xfrm>
          <a:prstGeom prst="rect">
            <a:avLst/>
          </a:prstGeom>
          <a:solidFill>
            <a:srgbClr val="25385F"/>
          </a:solidFill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25A338-BC92-FA5E-DEE0-519428F32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70941"/>
            <a:ext cx="1498600" cy="472059"/>
          </a:xfrm>
          <a:prstGeom prst="rect">
            <a:avLst/>
          </a:prstGeom>
          <a:effectLst/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6F5F4AEE-CCEE-049A-5A56-136AD0997657}"/>
              </a:ext>
            </a:extLst>
          </p:cNvPr>
          <p:cNvSpPr txBox="1"/>
          <p:nvPr/>
        </p:nvSpPr>
        <p:spPr>
          <a:xfrm>
            <a:off x="2921000" y="2057400"/>
            <a:ext cx="6350000" cy="142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ct val="140000"/>
              </a:lnSpc>
            </a:pPr>
            <a:r>
              <a:rPr lang="zh-CN" altLang="en-US" sz="4000" kern="1300" spc="400" dirty="0">
                <a:solidFill>
                  <a:srgbClr val="093C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中美数据主权战略博弈</a:t>
            </a:r>
          </a:p>
          <a:p>
            <a:pPr algn="ctr" defTabSz="609630">
              <a:lnSpc>
                <a:spcPct val="140000"/>
              </a:lnSpc>
            </a:pPr>
            <a:r>
              <a:rPr lang="zh-CN" altLang="en-US" sz="2933" kern="1300" spc="400" dirty="0">
                <a:solidFill>
                  <a:srgbClr val="093C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理论框架、关键环节与完善路径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658C535-9F80-4FAD-E9C2-E2BB20FC231E}"/>
              </a:ext>
            </a:extLst>
          </p:cNvPr>
          <p:cNvCxnSpPr>
            <a:cxnSpLocks/>
          </p:cNvCxnSpPr>
          <p:nvPr/>
        </p:nvCxnSpPr>
        <p:spPr>
          <a:xfrm>
            <a:off x="3144000" y="2934740"/>
            <a:ext cx="5904000" cy="0"/>
          </a:xfrm>
          <a:prstGeom prst="line">
            <a:avLst/>
          </a:prstGeom>
          <a:ln w="127000" cap="rnd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C3742FFA-099E-3166-5A2B-C62592B09BEB}"/>
              </a:ext>
            </a:extLst>
          </p:cNvPr>
          <p:cNvSpPr txBox="1"/>
          <p:nvPr/>
        </p:nvSpPr>
        <p:spPr>
          <a:xfrm>
            <a:off x="4684800" y="4522555"/>
            <a:ext cx="2822400" cy="1001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651"/>
              </a:lnSpc>
            </a:pP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作者：黄文俊   冉从敬</a:t>
            </a:r>
            <a:endParaRPr lang="en-US" altLang="zh-CN" sz="1600" spc="87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630">
              <a:lnSpc>
                <a:spcPts val="2651"/>
              </a:lnSpc>
            </a:pP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单位：武汉大学信息管理学院</a:t>
            </a:r>
            <a:endParaRPr lang="en-US" altLang="zh-CN" sz="1600" spc="87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630">
              <a:lnSpc>
                <a:spcPts val="2651"/>
              </a:lnSpc>
            </a:pP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日期：</a:t>
            </a:r>
            <a:r>
              <a:rPr lang="en-US" altLang="zh-CN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lang="en-US" altLang="zh-CN" sz="1600" spc="87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216558-FEF6-4567-620B-DBEE37AC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50EB26B8-3F1C-8AAB-58A0-8534E9EE6789}"/>
              </a:ext>
            </a:extLst>
          </p:cNvPr>
          <p:cNvSpPr/>
          <p:nvPr/>
        </p:nvSpPr>
        <p:spPr>
          <a:xfrm>
            <a:off x="648867" y="2573275"/>
            <a:ext cx="1392000" cy="504000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r>
              <a:rPr lang="zh-CN" altLang="en-US" sz="1600" b="1" kern="0" dirty="0">
                <a:solidFill>
                  <a:srgbClr val="302B70"/>
                </a:solidFill>
                <a:latin typeface="Calibri"/>
                <a:ea typeface="宋体" panose="02010600030101010101" pitchFamily="2" charset="-122"/>
              </a:rPr>
              <a:t>首要目标</a:t>
            </a:r>
          </a:p>
        </p:txBody>
      </p:sp>
      <p:sp>
        <p:nvSpPr>
          <p:cNvPr id="31" name="AutoShape 22">
            <a:extLst>
              <a:ext uri="{FF2B5EF4-FFF2-40B4-BE49-F238E27FC236}">
                <a16:creationId xmlns:a16="http://schemas.microsoft.com/office/drawing/2014/main" id="{391482A5-9B3B-B0D8-74F5-416B79B8B64C}"/>
              </a:ext>
            </a:extLst>
          </p:cNvPr>
          <p:cNvSpPr/>
          <p:nvPr/>
        </p:nvSpPr>
        <p:spPr>
          <a:xfrm>
            <a:off x="649731" y="5679734"/>
            <a:ext cx="5328000" cy="0"/>
          </a:xfrm>
          <a:prstGeom prst="line">
            <a:avLst/>
          </a:prstGeom>
          <a:ln w="47625" cap="flat">
            <a:solidFill>
              <a:srgbClr val="302B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EDF3914-7B9D-F09A-00B9-702E1CBA9937}"/>
              </a:ext>
            </a:extLst>
          </p:cNvPr>
          <p:cNvSpPr/>
          <p:nvPr/>
        </p:nvSpPr>
        <p:spPr>
          <a:xfrm>
            <a:off x="648867" y="4204395"/>
            <a:ext cx="1392000" cy="504000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/>
            <a:r>
              <a:rPr lang="zh-CN" altLang="en-US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重要目标</a:t>
            </a:r>
            <a:endParaRPr lang="en-US" altLang="zh-CN" sz="1600" b="1" spc="-2" dirty="0">
              <a:solidFill>
                <a:srgbClr val="302B70"/>
              </a:solidFill>
              <a:latin typeface="思源黑体-粗体 Bold"/>
              <a:ea typeface="微软雅黑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A423B0-FD2A-5714-C4B6-E85E45B003B4}"/>
              </a:ext>
            </a:extLst>
          </p:cNvPr>
          <p:cNvSpPr/>
          <p:nvPr/>
        </p:nvSpPr>
        <p:spPr>
          <a:xfrm>
            <a:off x="636564" y="3388835"/>
            <a:ext cx="1392000" cy="504000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/>
            <a:r>
              <a:rPr lang="zh-CN" altLang="en-US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基本目标</a:t>
            </a:r>
            <a:endParaRPr lang="en-US" altLang="zh-CN" sz="1600" b="1" spc="-2" dirty="0">
              <a:solidFill>
                <a:srgbClr val="302B70"/>
              </a:solidFill>
              <a:latin typeface="思源黑体-粗体 Bold"/>
              <a:ea typeface="微软雅黑"/>
            </a:endParaRPr>
          </a:p>
        </p:txBody>
      </p:sp>
      <p:sp>
        <p:nvSpPr>
          <p:cNvPr id="35" name="AutoShape 21">
            <a:extLst>
              <a:ext uri="{FF2B5EF4-FFF2-40B4-BE49-F238E27FC236}">
                <a16:creationId xmlns:a16="http://schemas.microsoft.com/office/drawing/2014/main" id="{B19F3B8B-58BC-0DB4-A965-0A3CAE8F5ED3}"/>
              </a:ext>
            </a:extLst>
          </p:cNvPr>
          <p:cNvSpPr/>
          <p:nvPr/>
        </p:nvSpPr>
        <p:spPr>
          <a:xfrm>
            <a:off x="649731" y="2417495"/>
            <a:ext cx="5328000" cy="0"/>
          </a:xfrm>
          <a:prstGeom prst="line">
            <a:avLst/>
          </a:prstGeom>
          <a:ln w="47625" cap="flat">
            <a:solidFill>
              <a:srgbClr val="302B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88DD18-D6CD-2491-C05B-ED6B0ABCDA98}"/>
              </a:ext>
            </a:extLst>
          </p:cNvPr>
          <p:cNvSpPr/>
          <p:nvPr/>
        </p:nvSpPr>
        <p:spPr>
          <a:xfrm>
            <a:off x="649731" y="1776979"/>
            <a:ext cx="5328000" cy="611315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r>
              <a:rPr lang="zh-CN" altLang="en-US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对内目标的一致性</a:t>
            </a:r>
            <a:r>
              <a:rPr lang="en-US" altLang="zh-CN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战略合作可能</a:t>
            </a:r>
          </a:p>
        </p:txBody>
      </p:sp>
      <p:sp>
        <p:nvSpPr>
          <p:cNvPr id="37" name="AutoShape 21">
            <a:extLst>
              <a:ext uri="{FF2B5EF4-FFF2-40B4-BE49-F238E27FC236}">
                <a16:creationId xmlns:a16="http://schemas.microsoft.com/office/drawing/2014/main" id="{7E539F75-4462-5C75-7330-A4FBE78825F5}"/>
              </a:ext>
            </a:extLst>
          </p:cNvPr>
          <p:cNvSpPr/>
          <p:nvPr/>
        </p:nvSpPr>
        <p:spPr>
          <a:xfrm>
            <a:off x="6140000" y="4048615"/>
            <a:ext cx="5436000" cy="0"/>
          </a:xfrm>
          <a:prstGeom prst="line">
            <a:avLst/>
          </a:prstGeom>
          <a:ln w="47625" cap="flat">
            <a:solidFill>
              <a:srgbClr val="302B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AAF3DB6-7021-4343-66D7-BD7797CD5AEA}"/>
              </a:ext>
            </a:extLst>
          </p:cNvPr>
          <p:cNvSpPr/>
          <p:nvPr/>
        </p:nvSpPr>
        <p:spPr>
          <a:xfrm>
            <a:off x="6139137" y="2573276"/>
            <a:ext cx="1224000" cy="1319558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r>
              <a:rPr lang="zh-CN" altLang="en-US" sz="1600" b="1" kern="0" dirty="0">
                <a:solidFill>
                  <a:srgbClr val="302B70"/>
                </a:solidFill>
                <a:latin typeface="Calibri"/>
                <a:ea typeface="宋体" panose="02010600030101010101" pitchFamily="2" charset="-122"/>
              </a:rPr>
              <a:t>中国</a:t>
            </a:r>
            <a:endParaRPr lang="en-US" altLang="zh-CN" sz="1600" b="1" kern="0" dirty="0">
              <a:solidFill>
                <a:srgbClr val="302B70"/>
              </a:solidFill>
              <a:latin typeface="Calibri"/>
              <a:ea typeface="宋体" panose="02010600030101010101" pitchFamily="2" charset="-122"/>
            </a:endParaRPr>
          </a:p>
          <a:p>
            <a:pPr algn="ctr" defTabSz="609630">
              <a:defRPr/>
            </a:pPr>
            <a:r>
              <a:rPr lang="en-US" altLang="zh-CN" sz="1600" b="1" kern="0" dirty="0">
                <a:solidFill>
                  <a:srgbClr val="302B7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1600" b="1" kern="0" dirty="0">
                <a:solidFill>
                  <a:srgbClr val="302B70"/>
                </a:solidFill>
                <a:latin typeface="Calibri"/>
                <a:ea typeface="宋体" panose="02010600030101010101" pitchFamily="2" charset="-122"/>
              </a:rPr>
              <a:t>独立自主</a:t>
            </a:r>
            <a:endParaRPr lang="en-US" altLang="zh-CN" sz="1600" b="1" kern="0" dirty="0">
              <a:solidFill>
                <a:srgbClr val="302B70"/>
              </a:solidFill>
              <a:latin typeface="Calibri"/>
              <a:ea typeface="宋体" panose="02010600030101010101" pitchFamily="2" charset="-122"/>
            </a:endParaRPr>
          </a:p>
          <a:p>
            <a:pPr algn="ctr" defTabSz="609630">
              <a:defRPr/>
            </a:pPr>
            <a:r>
              <a:rPr lang="en-US" altLang="zh-CN" sz="1600" b="1" kern="0" dirty="0">
                <a:solidFill>
                  <a:srgbClr val="302B70"/>
                </a:solidFill>
                <a:latin typeface="Calibri"/>
                <a:ea typeface="宋体" panose="02010600030101010101" pitchFamily="2" charset="-122"/>
              </a:rPr>
              <a:t>-</a:t>
            </a:r>
            <a:r>
              <a:rPr lang="zh-CN" altLang="en-US" sz="1600" b="1" kern="0" dirty="0">
                <a:solidFill>
                  <a:srgbClr val="302B70"/>
                </a:solidFill>
                <a:latin typeface="Calibri"/>
                <a:ea typeface="宋体" panose="02010600030101010101" pitchFamily="2" charset="-122"/>
              </a:rPr>
              <a:t>平等参与</a:t>
            </a:r>
          </a:p>
        </p:txBody>
      </p:sp>
      <p:sp>
        <p:nvSpPr>
          <p:cNvPr id="39" name="AutoShape 22">
            <a:extLst>
              <a:ext uri="{FF2B5EF4-FFF2-40B4-BE49-F238E27FC236}">
                <a16:creationId xmlns:a16="http://schemas.microsoft.com/office/drawing/2014/main" id="{5D0120A8-C839-8577-A641-382AFC9846BF}"/>
              </a:ext>
            </a:extLst>
          </p:cNvPr>
          <p:cNvSpPr/>
          <p:nvPr/>
        </p:nvSpPr>
        <p:spPr>
          <a:xfrm>
            <a:off x="6140000" y="5679734"/>
            <a:ext cx="5436000" cy="0"/>
          </a:xfrm>
          <a:prstGeom prst="line">
            <a:avLst/>
          </a:prstGeom>
          <a:ln w="47625" cap="flat">
            <a:solidFill>
              <a:srgbClr val="302B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FABD6F-ADB6-3141-72F1-F245D9382852}"/>
              </a:ext>
            </a:extLst>
          </p:cNvPr>
          <p:cNvSpPr/>
          <p:nvPr/>
        </p:nvSpPr>
        <p:spPr>
          <a:xfrm>
            <a:off x="6139137" y="4204395"/>
            <a:ext cx="1224000" cy="1319556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/>
            <a:r>
              <a:rPr lang="zh-CN" altLang="en-US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美国</a:t>
            </a:r>
            <a:endParaRPr lang="en-US" altLang="zh-CN" sz="1600" b="1" spc="-2" dirty="0">
              <a:solidFill>
                <a:srgbClr val="302B70"/>
              </a:solidFill>
              <a:latin typeface="思源黑体-粗体 Bold"/>
              <a:ea typeface="宋体" panose="02010600030101010101" pitchFamily="2" charset="-122"/>
            </a:endParaRPr>
          </a:p>
          <a:p>
            <a:pPr algn="ctr" defTabSz="609630"/>
            <a:r>
              <a:rPr lang="en-US" altLang="zh-CN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-</a:t>
            </a:r>
            <a:r>
              <a:rPr lang="zh-CN" altLang="en-US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强权干涉</a:t>
            </a:r>
            <a:endParaRPr lang="en-US" altLang="zh-CN" sz="1600" b="1" spc="-2" dirty="0">
              <a:solidFill>
                <a:srgbClr val="302B70"/>
              </a:solidFill>
              <a:latin typeface="思源黑体-粗体 Bold"/>
              <a:ea typeface="宋体" panose="02010600030101010101" pitchFamily="2" charset="-122"/>
            </a:endParaRPr>
          </a:p>
          <a:p>
            <a:pPr algn="ctr" defTabSz="609630"/>
            <a:r>
              <a:rPr lang="en-US" altLang="zh-CN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-</a:t>
            </a:r>
            <a:r>
              <a:rPr lang="zh-CN" altLang="en-US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绝对主导</a:t>
            </a:r>
          </a:p>
        </p:txBody>
      </p:sp>
      <p:sp>
        <p:nvSpPr>
          <p:cNvPr id="41" name="AutoShape 21">
            <a:extLst>
              <a:ext uri="{FF2B5EF4-FFF2-40B4-BE49-F238E27FC236}">
                <a16:creationId xmlns:a16="http://schemas.microsoft.com/office/drawing/2014/main" id="{6742C32D-2867-5624-D7AC-94BDF6EBFC7B}"/>
              </a:ext>
            </a:extLst>
          </p:cNvPr>
          <p:cNvSpPr/>
          <p:nvPr/>
        </p:nvSpPr>
        <p:spPr>
          <a:xfrm>
            <a:off x="6140000" y="2417495"/>
            <a:ext cx="5436000" cy="0"/>
          </a:xfrm>
          <a:prstGeom prst="line">
            <a:avLst/>
          </a:prstGeom>
          <a:ln w="47625" cap="flat">
            <a:solidFill>
              <a:srgbClr val="302B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4E77B4C-D7F3-9EF0-457A-0147C9BF4BA1}"/>
              </a:ext>
            </a:extLst>
          </p:cNvPr>
          <p:cNvSpPr/>
          <p:nvPr/>
        </p:nvSpPr>
        <p:spPr>
          <a:xfrm>
            <a:off x="6140000" y="1776979"/>
            <a:ext cx="5436000" cy="611315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>
              <a:defRPr/>
            </a:pPr>
            <a:r>
              <a:rPr lang="zh-CN" altLang="en-US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对外目标的冲突性</a:t>
            </a:r>
            <a:r>
              <a:rPr lang="en-US" altLang="zh-CN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战略共识松动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17FED2-C9B2-EA76-DCBA-BBADF0897362}"/>
              </a:ext>
            </a:extLst>
          </p:cNvPr>
          <p:cNvSpPr/>
          <p:nvPr/>
        </p:nvSpPr>
        <p:spPr>
          <a:xfrm>
            <a:off x="648867" y="5019955"/>
            <a:ext cx="1392000" cy="504000"/>
          </a:xfrm>
          <a:prstGeom prst="rect">
            <a:avLst/>
          </a:prstGeom>
          <a:solidFill>
            <a:srgbClr val="E8E9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09630"/>
            <a:r>
              <a:rPr lang="zh-CN" altLang="en-US" sz="1600" b="1" spc="-2" dirty="0">
                <a:solidFill>
                  <a:srgbClr val="302B70"/>
                </a:solidFill>
                <a:latin typeface="思源黑体-粗体 Bold"/>
                <a:ea typeface="宋体" panose="02010600030101010101" pitchFamily="2" charset="-122"/>
              </a:rPr>
              <a:t>重要目标</a:t>
            </a:r>
            <a:endParaRPr lang="en-US" altLang="zh-CN" sz="1600" b="1" spc="-2" dirty="0">
              <a:solidFill>
                <a:srgbClr val="302B70"/>
              </a:solidFill>
              <a:latin typeface="思源黑体-粗体 Bold"/>
              <a:ea typeface="微软雅黑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EE5940E-B7E5-8FD8-E60E-0C7434213D4D}"/>
              </a:ext>
            </a:extLst>
          </p:cNvPr>
          <p:cNvSpPr txBox="1"/>
          <p:nvPr/>
        </p:nvSpPr>
        <p:spPr>
          <a:xfrm>
            <a:off x="2276440" y="2263802"/>
            <a:ext cx="3515627" cy="319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0">
              <a:lnSpc>
                <a:spcPct val="38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提升数据安全保障能力以维护国家安全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7472" marR="0" indent="-347472" rtl="0" eaLnBrk="1" fontAlgn="auto" latinLnBrk="0" hangingPunct="0">
              <a:lnSpc>
                <a:spcPct val="3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4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约束数据依法规范利用以保护公众权益</a:t>
            </a:r>
            <a:endParaRPr lang="zh-CN" altLang="zh-CN" sz="1400" b="0" i="0" u="none" strike="noStrike" dirty="0">
              <a:effectLst/>
              <a:latin typeface="Arial" panose="020B0604020202020204" pitchFamily="34" charset="0"/>
            </a:endParaRPr>
          </a:p>
          <a:p>
            <a:pPr marR="0" lvl="0" defTabSz="914400" rtl="0" eaLnBrk="1" fontAlgn="auto" latinLnBrk="0" hangingPunct="0">
              <a:lnSpc>
                <a:spcPct val="38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提升数据治理能力以优化社会治理</a:t>
            </a:r>
          </a:p>
          <a:p>
            <a:pPr marR="0" lvl="0" defTabSz="914400" rtl="0" eaLnBrk="1" fontAlgn="auto" latinLnBrk="0" hangingPunct="0">
              <a:lnSpc>
                <a:spcPct val="38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支持数据自由充分流动以促进经济繁荣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8903D27-AF63-A3C4-340E-06F73FE7049E}"/>
              </a:ext>
            </a:extLst>
          </p:cNvPr>
          <p:cNvSpPr txBox="1"/>
          <p:nvPr/>
        </p:nvSpPr>
        <p:spPr>
          <a:xfrm>
            <a:off x="7370651" y="2727371"/>
            <a:ext cx="4439547" cy="101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强调互相尊重主权，独立自主管理本国数据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合理关切共同利益，将公平参与作为重要对外目标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致力于构建和平、安全、开放、合作、有序的共同体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BD1B260-1C8C-61CD-3338-1BEDC54F5178}"/>
              </a:ext>
            </a:extLst>
          </p:cNvPr>
          <p:cNvSpPr txBox="1"/>
          <p:nvPr/>
        </p:nvSpPr>
        <p:spPr>
          <a:xfrm>
            <a:off x="7370651" y="4366313"/>
            <a:ext cx="4439547" cy="101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动用国际舆论和实际行动抨击、遏制战略相左国家</a:t>
            </a:r>
          </a:p>
          <a:p>
            <a:pPr marL="0" marR="0" lvl="0" indent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追求在网络空间的绝对主导地位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0" marR="0" lvl="0" indent="0" algn="just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BB5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自行界定、广泛建立互操作性网络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FFAC24C-26D2-2EAE-C23D-A40245EA6C9F}"/>
              </a:ext>
            </a:extLst>
          </p:cNvPr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Academic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presentation</a:t>
            </a:r>
            <a:endParaRPr kumimoji="0" lang="zh-CN" altLang="en-US" sz="1000" b="0" i="0" u="none" strike="noStrike" kern="1200" cap="all" spc="0" normalizeH="0" baseline="0" noProof="0" dirty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41CBE63-698A-BCBB-D104-1B09B416F6B2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53E8C08-CBBC-9618-A5A6-5007DEA1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15A0C8FA-8D32-5A63-791B-02DC6A637BFC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A9E631F-F0A9-3493-964C-64A6E0471FB8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24F8F6E-E1B6-B892-D972-132A89974409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ED34E2-EF7E-2273-7131-6B598E0191B8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ADA43E0-5712-CA87-8632-1953C54FBEC1}"/>
              </a:ext>
            </a:extLst>
          </p:cNvPr>
          <p:cNvSpPr txBox="1"/>
          <p:nvPr/>
        </p:nvSpPr>
        <p:spPr>
          <a:xfrm>
            <a:off x="818177" y="23395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主要观点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5FD90FB-B301-0674-29F4-42EE00567D86}"/>
              </a:ext>
            </a:extLst>
          </p:cNvPr>
          <p:cNvSpPr txBox="1"/>
          <p:nvPr/>
        </p:nvSpPr>
        <p:spPr>
          <a:xfrm>
            <a:off x="2155655" y="235987"/>
            <a:ext cx="207268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战略目标特征</a:t>
            </a:r>
          </a:p>
        </p:txBody>
      </p:sp>
      <p:sp>
        <p:nvSpPr>
          <p:cNvPr id="57" name="灯片编号占位符 1">
            <a:extLst>
              <a:ext uri="{FF2B5EF4-FFF2-40B4-BE49-F238E27FC236}">
                <a16:creationId xmlns:a16="http://schemas.microsoft.com/office/drawing/2014/main" id="{39AF2FC1-0C28-A08E-C124-D28C84D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10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7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1">
            <a:extLst>
              <a:ext uri="{FF2B5EF4-FFF2-40B4-BE49-F238E27FC236}">
                <a16:creationId xmlns:a16="http://schemas.microsoft.com/office/drawing/2014/main" id="{ADA6987E-A050-A485-E3FF-6CA5015A7501}"/>
              </a:ext>
            </a:extLst>
          </p:cNvPr>
          <p:cNvGrpSpPr/>
          <p:nvPr/>
        </p:nvGrpSpPr>
        <p:grpSpPr>
          <a:xfrm>
            <a:off x="787122" y="2447055"/>
            <a:ext cx="2388157" cy="3099415"/>
            <a:chOff x="0" y="0"/>
            <a:chExt cx="943469" cy="1224460"/>
          </a:xfrm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B4A8A92-334C-58E0-FA40-13AB5C2FE853}"/>
                </a:ext>
              </a:extLst>
            </p:cNvPr>
            <p:cNvSpPr/>
            <p:nvPr/>
          </p:nvSpPr>
          <p:spPr>
            <a:xfrm>
              <a:off x="0" y="0"/>
              <a:ext cx="943469" cy="1224460"/>
            </a:xfrm>
            <a:custGeom>
              <a:avLst/>
              <a:gdLst/>
              <a:ahLst/>
              <a:cxnLst/>
              <a:rect l="l" t="t" r="r" b="b"/>
              <a:pathLst>
                <a:path w="943469" h="1224460">
                  <a:moveTo>
                    <a:pt x="0" y="0"/>
                  </a:moveTo>
                  <a:lnTo>
                    <a:pt x="943469" y="0"/>
                  </a:lnTo>
                  <a:lnTo>
                    <a:pt x="943469" y="1224460"/>
                  </a:lnTo>
                  <a:lnTo>
                    <a:pt x="0" y="12244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54" name="TextBox 13">
              <a:extLst>
                <a:ext uri="{FF2B5EF4-FFF2-40B4-BE49-F238E27FC236}">
                  <a16:creationId xmlns:a16="http://schemas.microsoft.com/office/drawing/2014/main" id="{9942F216-1961-DED4-D9CC-362717753264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Freeform 24">
            <a:extLst>
              <a:ext uri="{FF2B5EF4-FFF2-40B4-BE49-F238E27FC236}">
                <a16:creationId xmlns:a16="http://schemas.microsoft.com/office/drawing/2014/main" id="{6C234064-DD6A-427A-1D9D-9E9AC3AD195A}"/>
              </a:ext>
            </a:extLst>
          </p:cNvPr>
          <p:cNvSpPr/>
          <p:nvPr/>
        </p:nvSpPr>
        <p:spPr>
          <a:xfrm>
            <a:off x="780686" y="1955800"/>
            <a:ext cx="2401028" cy="492715"/>
          </a:xfrm>
          <a:custGeom>
            <a:avLst/>
            <a:gdLst/>
            <a:ahLst/>
            <a:cxnLst/>
            <a:rect l="l" t="t" r="r" b="b"/>
            <a:pathLst>
              <a:path w="2769147" h="568257">
                <a:moveTo>
                  <a:pt x="0" y="0"/>
                </a:moveTo>
                <a:lnTo>
                  <a:pt x="2769147" y="0"/>
                </a:lnTo>
                <a:lnTo>
                  <a:pt x="2769147" y="568257"/>
                </a:lnTo>
                <a:lnTo>
                  <a:pt x="0" y="568257"/>
                </a:lnTo>
                <a:close/>
              </a:path>
            </a:pathLst>
          </a:custGeom>
          <a:solidFill>
            <a:srgbClr val="093C80"/>
          </a:solidFill>
        </p:spPr>
        <p:txBody>
          <a:bodyPr anchor="ctr"/>
          <a:lstStyle/>
          <a:p>
            <a:pPr algn="ctr" defTabSz="609630"/>
            <a:r>
              <a:rPr lang="zh-CN" altLang="en-US" sz="16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智力支撑</a:t>
            </a: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6D1FF5C8-9E54-3369-F03C-C73CE84B00D9}"/>
              </a:ext>
            </a:extLst>
          </p:cNvPr>
          <p:cNvSpPr/>
          <p:nvPr/>
        </p:nvSpPr>
        <p:spPr>
          <a:xfrm>
            <a:off x="780686" y="5546470"/>
            <a:ext cx="2401028" cy="70235"/>
          </a:xfrm>
          <a:custGeom>
            <a:avLst/>
            <a:gdLst/>
            <a:ahLst/>
            <a:cxnLst/>
            <a:rect l="l" t="t" r="r" b="b"/>
            <a:pathLst>
              <a:path w="2769147" h="81004">
                <a:moveTo>
                  <a:pt x="0" y="0"/>
                </a:moveTo>
                <a:lnTo>
                  <a:pt x="2769147" y="0"/>
                </a:lnTo>
                <a:lnTo>
                  <a:pt x="2769147" y="81004"/>
                </a:lnTo>
                <a:lnTo>
                  <a:pt x="0" y="81004"/>
                </a:lnTo>
                <a:close/>
              </a:path>
            </a:pathLst>
          </a:custGeom>
          <a:solidFill>
            <a:srgbClr val="909CCB"/>
          </a:solidFill>
        </p:spPr>
      </p:sp>
      <p:sp>
        <p:nvSpPr>
          <p:cNvPr id="59" name="TextBox 67">
            <a:extLst>
              <a:ext uri="{FF2B5EF4-FFF2-40B4-BE49-F238E27FC236}">
                <a16:creationId xmlns:a16="http://schemas.microsoft.com/office/drawing/2014/main" id="{62268F93-E0D4-59C9-A218-354E209DEB65}"/>
              </a:ext>
            </a:extLst>
          </p:cNvPr>
          <p:cNvSpPr txBox="1"/>
          <p:nvPr/>
        </p:nvSpPr>
        <p:spPr>
          <a:xfrm>
            <a:off x="914624" y="2713565"/>
            <a:ext cx="2133153" cy="249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中国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：充分肯定欧美发达地区人才培养模式、科研水平的先进性，加之数据主权保障对国际视野的要求，在重视自主培养的同时支持人才培养的优势互补、交流合作；</a:t>
            </a:r>
            <a:endParaRPr lang="en-US" altLang="zh-CN" sz="1297" spc="-1" dirty="0">
              <a:solidFill>
                <a:srgbClr val="093C80"/>
              </a:solidFill>
              <a:latin typeface="思源黑体-粗体"/>
              <a:ea typeface="宋体" panose="02010600030101010101" pitchFamily="2" charset="-122"/>
            </a:endParaRPr>
          </a:p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美国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：围绕知识产权转让、留学生培养、科技交流合作、科研项目申报、高校教育合作等议题的攻防更趋频繁</a:t>
            </a:r>
            <a:r>
              <a:rPr lang="en-US" altLang="zh-CN" sz="1297" spc="-1" baseline="30000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[1]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，切断中美间人才交流、干扰中国与其他国家的交流合作。</a:t>
            </a:r>
            <a:endParaRPr lang="en-US" sz="1297" spc="-1" dirty="0">
              <a:solidFill>
                <a:srgbClr val="093C80"/>
              </a:solidFill>
              <a:latin typeface="思源黑体-粗体"/>
            </a:endParaRPr>
          </a:p>
        </p:txBody>
      </p:sp>
      <p:grpSp>
        <p:nvGrpSpPr>
          <p:cNvPr id="60" name="Group 17">
            <a:extLst>
              <a:ext uri="{FF2B5EF4-FFF2-40B4-BE49-F238E27FC236}">
                <a16:creationId xmlns:a16="http://schemas.microsoft.com/office/drawing/2014/main" id="{CB6087D8-A30A-7833-07C1-7D4C2BF112E0}"/>
              </a:ext>
            </a:extLst>
          </p:cNvPr>
          <p:cNvGrpSpPr/>
          <p:nvPr/>
        </p:nvGrpSpPr>
        <p:grpSpPr>
          <a:xfrm>
            <a:off x="3530322" y="2447055"/>
            <a:ext cx="2388157" cy="3099415"/>
            <a:chOff x="0" y="0"/>
            <a:chExt cx="943469" cy="1224460"/>
          </a:xfrm>
        </p:grpSpPr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9788B56E-CC15-CEBB-91E5-4E82CCED2B33}"/>
                </a:ext>
              </a:extLst>
            </p:cNvPr>
            <p:cNvSpPr/>
            <p:nvPr/>
          </p:nvSpPr>
          <p:spPr>
            <a:xfrm>
              <a:off x="0" y="0"/>
              <a:ext cx="943469" cy="1224460"/>
            </a:xfrm>
            <a:custGeom>
              <a:avLst/>
              <a:gdLst/>
              <a:ahLst/>
              <a:cxnLst/>
              <a:rect l="l" t="t" r="r" b="b"/>
              <a:pathLst>
                <a:path w="943469" h="1224460">
                  <a:moveTo>
                    <a:pt x="0" y="0"/>
                  </a:moveTo>
                  <a:lnTo>
                    <a:pt x="943469" y="0"/>
                  </a:lnTo>
                  <a:lnTo>
                    <a:pt x="943469" y="1224460"/>
                  </a:lnTo>
                  <a:lnTo>
                    <a:pt x="0" y="12244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62" name="TextBox 19">
              <a:extLst>
                <a:ext uri="{FF2B5EF4-FFF2-40B4-BE49-F238E27FC236}">
                  <a16:creationId xmlns:a16="http://schemas.microsoft.com/office/drawing/2014/main" id="{E7865D40-F41C-1CCB-8B68-A15EFD4F86C3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3" name="Freeform 30">
            <a:extLst>
              <a:ext uri="{FF2B5EF4-FFF2-40B4-BE49-F238E27FC236}">
                <a16:creationId xmlns:a16="http://schemas.microsoft.com/office/drawing/2014/main" id="{1D6E55A0-51B8-8141-ECE5-9F0CC2402DAB}"/>
              </a:ext>
            </a:extLst>
          </p:cNvPr>
          <p:cNvSpPr/>
          <p:nvPr/>
        </p:nvSpPr>
        <p:spPr>
          <a:xfrm>
            <a:off x="3523886" y="1955800"/>
            <a:ext cx="2401028" cy="492715"/>
          </a:xfrm>
          <a:custGeom>
            <a:avLst/>
            <a:gdLst/>
            <a:ahLst/>
            <a:cxnLst/>
            <a:rect l="l" t="t" r="r" b="b"/>
            <a:pathLst>
              <a:path w="2769147" h="568257">
                <a:moveTo>
                  <a:pt x="0" y="0"/>
                </a:moveTo>
                <a:lnTo>
                  <a:pt x="2769147" y="0"/>
                </a:lnTo>
                <a:lnTo>
                  <a:pt x="2769147" y="568257"/>
                </a:lnTo>
                <a:lnTo>
                  <a:pt x="0" y="568257"/>
                </a:lnTo>
                <a:close/>
              </a:path>
            </a:pathLst>
          </a:custGeom>
          <a:solidFill>
            <a:srgbClr val="909CCB"/>
          </a:solidFill>
        </p:spPr>
        <p:txBody>
          <a:bodyPr anchor="ctr"/>
          <a:lstStyle/>
          <a:p>
            <a:pPr algn="ctr" defTabSz="609630"/>
            <a:r>
              <a:rPr lang="zh-CN" altLang="en-US" sz="16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合作支撑</a:t>
            </a:r>
          </a:p>
        </p:txBody>
      </p:sp>
      <p:grpSp>
        <p:nvGrpSpPr>
          <p:cNvPr id="64" name="Group 41">
            <a:extLst>
              <a:ext uri="{FF2B5EF4-FFF2-40B4-BE49-F238E27FC236}">
                <a16:creationId xmlns:a16="http://schemas.microsoft.com/office/drawing/2014/main" id="{E52EF5C7-74E4-49EF-9B70-51B53427991E}"/>
              </a:ext>
            </a:extLst>
          </p:cNvPr>
          <p:cNvGrpSpPr/>
          <p:nvPr/>
        </p:nvGrpSpPr>
        <p:grpSpPr>
          <a:xfrm>
            <a:off x="3523886" y="5546470"/>
            <a:ext cx="2401028" cy="70235"/>
            <a:chOff x="0" y="0"/>
            <a:chExt cx="2769147" cy="81004"/>
          </a:xfrm>
        </p:grpSpPr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0DEE9908-1A2E-FBEB-0192-4D26F203AE9B}"/>
                </a:ext>
              </a:extLst>
            </p:cNvPr>
            <p:cNvSpPr/>
            <p:nvPr/>
          </p:nvSpPr>
          <p:spPr>
            <a:xfrm>
              <a:off x="0" y="0"/>
              <a:ext cx="2769147" cy="81004"/>
            </a:xfrm>
            <a:custGeom>
              <a:avLst/>
              <a:gdLst/>
              <a:ahLst/>
              <a:cxnLst/>
              <a:rect l="l" t="t" r="r" b="b"/>
              <a:pathLst>
                <a:path w="2769147" h="81004">
                  <a:moveTo>
                    <a:pt x="0" y="0"/>
                  </a:moveTo>
                  <a:lnTo>
                    <a:pt x="2769147" y="0"/>
                  </a:lnTo>
                  <a:lnTo>
                    <a:pt x="2769147" y="81004"/>
                  </a:lnTo>
                  <a:lnTo>
                    <a:pt x="0" y="81004"/>
                  </a:lnTo>
                  <a:close/>
                </a:path>
              </a:pathLst>
            </a:custGeom>
            <a:solidFill>
              <a:srgbClr val="093C80"/>
            </a:solidFill>
          </p:spPr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8397A893-7F3D-8FAB-8B0A-F74184FD17CD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7" name="Group 14">
            <a:extLst>
              <a:ext uri="{FF2B5EF4-FFF2-40B4-BE49-F238E27FC236}">
                <a16:creationId xmlns:a16="http://schemas.microsoft.com/office/drawing/2014/main" id="{8F2E1D25-A2E6-FFD3-4E7A-BAD3D55A136E}"/>
              </a:ext>
            </a:extLst>
          </p:cNvPr>
          <p:cNvGrpSpPr/>
          <p:nvPr/>
        </p:nvGrpSpPr>
        <p:grpSpPr>
          <a:xfrm>
            <a:off x="6279959" y="2447055"/>
            <a:ext cx="2388157" cy="3099415"/>
            <a:chOff x="0" y="0"/>
            <a:chExt cx="943469" cy="1224460"/>
          </a:xfrm>
        </p:grpSpPr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D6CE8F51-56FA-BB4D-5E8F-2CEF49C6C94C}"/>
                </a:ext>
              </a:extLst>
            </p:cNvPr>
            <p:cNvSpPr/>
            <p:nvPr/>
          </p:nvSpPr>
          <p:spPr>
            <a:xfrm>
              <a:off x="0" y="0"/>
              <a:ext cx="943469" cy="1224460"/>
            </a:xfrm>
            <a:custGeom>
              <a:avLst/>
              <a:gdLst/>
              <a:ahLst/>
              <a:cxnLst/>
              <a:rect l="l" t="t" r="r" b="b"/>
              <a:pathLst>
                <a:path w="943469" h="1224460">
                  <a:moveTo>
                    <a:pt x="0" y="0"/>
                  </a:moveTo>
                  <a:lnTo>
                    <a:pt x="943469" y="0"/>
                  </a:lnTo>
                  <a:lnTo>
                    <a:pt x="943469" y="1224460"/>
                  </a:lnTo>
                  <a:lnTo>
                    <a:pt x="0" y="12244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69" name="TextBox 16">
              <a:extLst>
                <a:ext uri="{FF2B5EF4-FFF2-40B4-BE49-F238E27FC236}">
                  <a16:creationId xmlns:a16="http://schemas.microsoft.com/office/drawing/2014/main" id="{F16ADDA1-3F79-F18A-ECB8-6936BDB24A9B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0" name="Freeform 27">
            <a:extLst>
              <a:ext uri="{FF2B5EF4-FFF2-40B4-BE49-F238E27FC236}">
                <a16:creationId xmlns:a16="http://schemas.microsoft.com/office/drawing/2014/main" id="{2D6724E2-9334-4CC2-0F30-35B1D849B1BD}"/>
              </a:ext>
            </a:extLst>
          </p:cNvPr>
          <p:cNvSpPr/>
          <p:nvPr/>
        </p:nvSpPr>
        <p:spPr>
          <a:xfrm>
            <a:off x="6273523" y="1955800"/>
            <a:ext cx="2401028" cy="492715"/>
          </a:xfrm>
          <a:custGeom>
            <a:avLst/>
            <a:gdLst/>
            <a:ahLst/>
            <a:cxnLst/>
            <a:rect l="l" t="t" r="r" b="b"/>
            <a:pathLst>
              <a:path w="2769147" h="568257">
                <a:moveTo>
                  <a:pt x="0" y="0"/>
                </a:moveTo>
                <a:lnTo>
                  <a:pt x="2769147" y="0"/>
                </a:lnTo>
                <a:lnTo>
                  <a:pt x="2769147" y="568257"/>
                </a:lnTo>
                <a:lnTo>
                  <a:pt x="0" y="568257"/>
                </a:lnTo>
                <a:close/>
              </a:path>
            </a:pathLst>
          </a:custGeom>
          <a:solidFill>
            <a:srgbClr val="093C80"/>
          </a:solidFill>
        </p:spPr>
        <p:txBody>
          <a:bodyPr anchor="ctr"/>
          <a:lstStyle/>
          <a:p>
            <a:pPr algn="ctr" defTabSz="609630"/>
            <a:r>
              <a:rPr lang="zh-CN" altLang="en-US" sz="16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信息支撑</a:t>
            </a:r>
          </a:p>
        </p:txBody>
      </p:sp>
      <p:sp>
        <p:nvSpPr>
          <p:cNvPr id="72" name="Freeform 39">
            <a:extLst>
              <a:ext uri="{FF2B5EF4-FFF2-40B4-BE49-F238E27FC236}">
                <a16:creationId xmlns:a16="http://schemas.microsoft.com/office/drawing/2014/main" id="{CD46865F-881E-7E8C-7112-53C0CC0E77F2}"/>
              </a:ext>
            </a:extLst>
          </p:cNvPr>
          <p:cNvSpPr/>
          <p:nvPr/>
        </p:nvSpPr>
        <p:spPr>
          <a:xfrm>
            <a:off x="6273523" y="5546470"/>
            <a:ext cx="2401028" cy="70235"/>
          </a:xfrm>
          <a:custGeom>
            <a:avLst/>
            <a:gdLst/>
            <a:ahLst/>
            <a:cxnLst/>
            <a:rect l="l" t="t" r="r" b="b"/>
            <a:pathLst>
              <a:path w="2769147" h="81004">
                <a:moveTo>
                  <a:pt x="0" y="0"/>
                </a:moveTo>
                <a:lnTo>
                  <a:pt x="2769147" y="0"/>
                </a:lnTo>
                <a:lnTo>
                  <a:pt x="2769147" y="81004"/>
                </a:lnTo>
                <a:lnTo>
                  <a:pt x="0" y="81004"/>
                </a:lnTo>
                <a:close/>
              </a:path>
            </a:pathLst>
          </a:custGeom>
          <a:solidFill>
            <a:srgbClr val="909CCB"/>
          </a:solidFill>
        </p:spPr>
      </p:sp>
      <p:grpSp>
        <p:nvGrpSpPr>
          <p:cNvPr id="74" name="Group 20">
            <a:extLst>
              <a:ext uri="{FF2B5EF4-FFF2-40B4-BE49-F238E27FC236}">
                <a16:creationId xmlns:a16="http://schemas.microsoft.com/office/drawing/2014/main" id="{B9142AB2-0910-6908-6EDF-9C8C416AA7E0}"/>
              </a:ext>
            </a:extLst>
          </p:cNvPr>
          <p:cNvGrpSpPr/>
          <p:nvPr/>
        </p:nvGrpSpPr>
        <p:grpSpPr>
          <a:xfrm>
            <a:off x="9016722" y="2374724"/>
            <a:ext cx="2388157" cy="3171746"/>
            <a:chOff x="0" y="-28575"/>
            <a:chExt cx="943469" cy="1253035"/>
          </a:xfrm>
        </p:grpSpPr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E4CA26A8-D8E7-9FFD-D5A6-54742DB26373}"/>
                </a:ext>
              </a:extLst>
            </p:cNvPr>
            <p:cNvSpPr/>
            <p:nvPr/>
          </p:nvSpPr>
          <p:spPr>
            <a:xfrm>
              <a:off x="0" y="0"/>
              <a:ext cx="943469" cy="1224460"/>
            </a:xfrm>
            <a:custGeom>
              <a:avLst/>
              <a:gdLst/>
              <a:ahLst/>
              <a:cxnLst/>
              <a:rect l="l" t="t" r="r" b="b"/>
              <a:pathLst>
                <a:path w="943469" h="1224460">
                  <a:moveTo>
                    <a:pt x="0" y="0"/>
                  </a:moveTo>
                  <a:lnTo>
                    <a:pt x="943469" y="0"/>
                  </a:lnTo>
                  <a:lnTo>
                    <a:pt x="943469" y="1224460"/>
                  </a:lnTo>
                  <a:lnTo>
                    <a:pt x="0" y="122446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A0AFD3AB-A177-691B-D92F-FE769A885BAD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7" name="Freeform 33">
            <a:extLst>
              <a:ext uri="{FF2B5EF4-FFF2-40B4-BE49-F238E27FC236}">
                <a16:creationId xmlns:a16="http://schemas.microsoft.com/office/drawing/2014/main" id="{A6F0DCF9-EBEA-619C-3077-2A1E043B1235}"/>
              </a:ext>
            </a:extLst>
          </p:cNvPr>
          <p:cNvSpPr/>
          <p:nvPr/>
        </p:nvSpPr>
        <p:spPr>
          <a:xfrm>
            <a:off x="9010286" y="1955800"/>
            <a:ext cx="2401028" cy="492715"/>
          </a:xfrm>
          <a:custGeom>
            <a:avLst/>
            <a:gdLst/>
            <a:ahLst/>
            <a:cxnLst/>
            <a:rect l="l" t="t" r="r" b="b"/>
            <a:pathLst>
              <a:path w="2769147" h="568257">
                <a:moveTo>
                  <a:pt x="0" y="0"/>
                </a:moveTo>
                <a:lnTo>
                  <a:pt x="2769147" y="0"/>
                </a:lnTo>
                <a:lnTo>
                  <a:pt x="2769147" y="568257"/>
                </a:lnTo>
                <a:lnTo>
                  <a:pt x="0" y="568257"/>
                </a:lnTo>
                <a:close/>
              </a:path>
            </a:pathLst>
          </a:custGeom>
          <a:solidFill>
            <a:srgbClr val="909CCB"/>
          </a:solidFill>
        </p:spPr>
        <p:txBody>
          <a:bodyPr anchor="ctr"/>
          <a:lstStyle/>
          <a:p>
            <a:pPr algn="ctr" defTabSz="609630"/>
            <a:r>
              <a:rPr lang="zh-CN" altLang="en-US" sz="1600" b="1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平台支撑</a:t>
            </a:r>
          </a:p>
        </p:txBody>
      </p:sp>
      <p:grpSp>
        <p:nvGrpSpPr>
          <p:cNvPr id="78" name="Group 44">
            <a:extLst>
              <a:ext uri="{FF2B5EF4-FFF2-40B4-BE49-F238E27FC236}">
                <a16:creationId xmlns:a16="http://schemas.microsoft.com/office/drawing/2014/main" id="{405AE713-B2EF-171A-2F8F-9D44DD0E3093}"/>
              </a:ext>
            </a:extLst>
          </p:cNvPr>
          <p:cNvGrpSpPr/>
          <p:nvPr/>
        </p:nvGrpSpPr>
        <p:grpSpPr>
          <a:xfrm>
            <a:off x="9010286" y="5546470"/>
            <a:ext cx="2401028" cy="70235"/>
            <a:chOff x="0" y="0"/>
            <a:chExt cx="2769147" cy="81004"/>
          </a:xfrm>
        </p:grpSpPr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B16E66D8-F00B-17C4-FFFF-C314E88952F2}"/>
                </a:ext>
              </a:extLst>
            </p:cNvPr>
            <p:cNvSpPr/>
            <p:nvPr/>
          </p:nvSpPr>
          <p:spPr>
            <a:xfrm>
              <a:off x="0" y="0"/>
              <a:ext cx="2769147" cy="81004"/>
            </a:xfrm>
            <a:custGeom>
              <a:avLst/>
              <a:gdLst/>
              <a:ahLst/>
              <a:cxnLst/>
              <a:rect l="l" t="t" r="r" b="b"/>
              <a:pathLst>
                <a:path w="2769147" h="81004">
                  <a:moveTo>
                    <a:pt x="0" y="0"/>
                  </a:moveTo>
                  <a:lnTo>
                    <a:pt x="2769147" y="0"/>
                  </a:lnTo>
                  <a:lnTo>
                    <a:pt x="2769147" y="81004"/>
                  </a:lnTo>
                  <a:lnTo>
                    <a:pt x="0" y="81004"/>
                  </a:lnTo>
                  <a:close/>
                </a:path>
              </a:pathLst>
            </a:custGeom>
            <a:solidFill>
              <a:srgbClr val="093C80"/>
            </a:solidFill>
          </p:spPr>
        </p:sp>
        <p:sp>
          <p:nvSpPr>
            <p:cNvPr id="80" name="TextBox 46">
              <a:extLst>
                <a:ext uri="{FF2B5EF4-FFF2-40B4-BE49-F238E27FC236}">
                  <a16:creationId xmlns:a16="http://schemas.microsoft.com/office/drawing/2014/main" id="{5C425B8E-C681-AD05-98A1-B7C4152FF20C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1" name="TextBox 58">
            <a:extLst>
              <a:ext uri="{FF2B5EF4-FFF2-40B4-BE49-F238E27FC236}">
                <a16:creationId xmlns:a16="http://schemas.microsoft.com/office/drawing/2014/main" id="{DA52829C-4271-0DB3-6AA2-0572A15AA5F0}"/>
              </a:ext>
            </a:extLst>
          </p:cNvPr>
          <p:cNvSpPr txBox="1"/>
          <p:nvPr/>
        </p:nvSpPr>
        <p:spPr>
          <a:xfrm>
            <a:off x="9983620" y="2205362"/>
            <a:ext cx="454360" cy="470333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>
              <a:lnSpc>
                <a:spcPts val="1773"/>
              </a:lnSpc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Box 67">
            <a:extLst>
              <a:ext uri="{FF2B5EF4-FFF2-40B4-BE49-F238E27FC236}">
                <a16:creationId xmlns:a16="http://schemas.microsoft.com/office/drawing/2014/main" id="{BB95C522-35B8-7D7D-839E-C71D7C596DB9}"/>
              </a:ext>
            </a:extLst>
          </p:cNvPr>
          <p:cNvSpPr txBox="1"/>
          <p:nvPr/>
        </p:nvSpPr>
        <p:spPr>
          <a:xfrm>
            <a:off x="6407460" y="2713565"/>
            <a:ext cx="2133153" cy="249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美国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：战略制定畅通渠道、集思广益；规定年度绩效评估、战略实施里程碑记录等报告机制；建立平台记录战略行动计划、行动进展及与战略相关时事新闻，集成相关信息资源；</a:t>
            </a:r>
            <a:endParaRPr lang="en-US" altLang="zh-CN" sz="1297" spc="-1" dirty="0">
              <a:solidFill>
                <a:srgbClr val="093C80"/>
              </a:solidFill>
              <a:latin typeface="思源黑体-粗体"/>
              <a:ea typeface="宋体" panose="02010600030101010101" pitchFamily="2" charset="-122"/>
            </a:endParaRPr>
          </a:p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中国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：主要将开展定期评估和动态调整作为战略推进机制；战略实施信息的组织度、透明度尚且不足，未形成数字化有序集成。</a:t>
            </a:r>
            <a:endParaRPr lang="en-US" sz="1297" spc="-1" dirty="0">
              <a:solidFill>
                <a:srgbClr val="093C80"/>
              </a:solidFill>
              <a:latin typeface="思源黑体-粗体"/>
            </a:endParaRPr>
          </a:p>
        </p:txBody>
      </p:sp>
      <p:sp>
        <p:nvSpPr>
          <p:cNvPr id="83" name="TextBox 67">
            <a:extLst>
              <a:ext uri="{FF2B5EF4-FFF2-40B4-BE49-F238E27FC236}">
                <a16:creationId xmlns:a16="http://schemas.microsoft.com/office/drawing/2014/main" id="{4FD8BC34-7F47-A5A0-87C4-8D6AA118522B}"/>
              </a:ext>
            </a:extLst>
          </p:cNvPr>
          <p:cNvSpPr txBox="1"/>
          <p:nvPr/>
        </p:nvSpPr>
        <p:spPr>
          <a:xfrm>
            <a:off x="9144224" y="2713565"/>
            <a:ext cx="2133153" cy="2697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美国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实践中与平台建立伙伴关系，全面、深入开展合作；上层建筑层面保障互联网的开放和行业自主；战略规划层面鼓励相关部门为企业提供服务；社会治理层面主动开放政府数据交予私营平台托管；鼓励企业承担责任、有所作为。</a:t>
            </a:r>
          </a:p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中国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：尚处政府放权、政企合作的初步尝试期；战略文件中都可见政府合作意向与计划形式。</a:t>
            </a:r>
            <a:endParaRPr lang="en-US" sz="1297" spc="-1" dirty="0">
              <a:solidFill>
                <a:srgbClr val="093C80"/>
              </a:solidFill>
              <a:latin typeface="思源黑体-粗体"/>
            </a:endParaRPr>
          </a:p>
        </p:txBody>
      </p:sp>
      <p:sp>
        <p:nvSpPr>
          <p:cNvPr id="84" name="TextBox 67">
            <a:extLst>
              <a:ext uri="{FF2B5EF4-FFF2-40B4-BE49-F238E27FC236}">
                <a16:creationId xmlns:a16="http://schemas.microsoft.com/office/drawing/2014/main" id="{A9D5EE0B-939B-8BA3-30A7-495C812EC226}"/>
              </a:ext>
            </a:extLst>
          </p:cNvPr>
          <p:cNvSpPr txBox="1"/>
          <p:nvPr/>
        </p:nvSpPr>
        <p:spPr>
          <a:xfrm>
            <a:off x="3657824" y="2713565"/>
            <a:ext cx="2133153" cy="2298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美国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：凭借自身实力和长久维系的军事同盟建立广泛的网络空间安全公约。同盟内部制定施行开放的、宽松的数据流通标准，对外形成统一战线；美国优先理念深植，监控同盟国，颁布强权法案。</a:t>
            </a:r>
            <a:endParaRPr lang="en-US" altLang="zh-CN" sz="1297" spc="-1" dirty="0">
              <a:solidFill>
                <a:srgbClr val="093C80"/>
              </a:solidFill>
              <a:latin typeface="思源黑体-粗体"/>
              <a:ea typeface="宋体" panose="02010600030101010101" pitchFamily="2" charset="-122"/>
            </a:endParaRPr>
          </a:p>
          <a:p>
            <a:pPr algn="just" defTabSz="609630">
              <a:spcAft>
                <a:spcPts val="800"/>
              </a:spcAft>
            </a:pPr>
            <a:r>
              <a:rPr lang="zh-CN" altLang="en-US" sz="1297" b="1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中国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：“支持联合国发挥主导作用”</a:t>
            </a:r>
            <a:r>
              <a:rPr lang="en-US" altLang="zh-CN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 </a:t>
            </a:r>
            <a:r>
              <a:rPr lang="zh-CN" altLang="en-US" sz="1297" spc="-1" dirty="0">
                <a:solidFill>
                  <a:srgbClr val="093C80"/>
                </a:solidFill>
                <a:latin typeface="思源黑体-粗体"/>
                <a:ea typeface="宋体" panose="02010600030101010101" pitchFamily="2" charset="-122"/>
              </a:rPr>
              <a:t>，通过共商实现共治；秉持“网络空间命运共同体”理念；</a:t>
            </a:r>
            <a:endParaRPr lang="en-US" sz="1297" spc="-1" dirty="0">
              <a:solidFill>
                <a:srgbClr val="093C80"/>
              </a:solidFill>
              <a:latin typeface="思源黑体-粗体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857183-EF6A-7663-CCDF-728EC2692BA1}"/>
              </a:ext>
            </a:extLst>
          </p:cNvPr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Academic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presentation</a:t>
            </a:r>
            <a:endParaRPr kumimoji="0" lang="zh-CN" altLang="en-US" sz="1000" b="0" i="0" u="none" strike="noStrike" kern="1200" cap="all" spc="0" normalizeH="0" baseline="0" noProof="0" dirty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6D577B9-F037-8220-65D1-C0D85BB0A7D9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23F1967C-66A2-68FE-6F4B-CB16D6F8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93D10909-733A-A8BE-B943-243ED19E1A02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61B6F04-0591-56FF-5A26-CBDBC24A372A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E7DEE7-4864-4B9F-7FD9-4D0FFD350B20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10EB8D7-8DC2-A675-80F9-539D914547BB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E7436AA-6779-59CE-6D97-331FF951AB9F}"/>
              </a:ext>
            </a:extLst>
          </p:cNvPr>
          <p:cNvSpPr txBox="1"/>
          <p:nvPr/>
        </p:nvSpPr>
        <p:spPr>
          <a:xfrm>
            <a:off x="818177" y="23395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主要观点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25208E5-EDAB-4E8B-D3EE-6BAEBBECA186}"/>
              </a:ext>
            </a:extLst>
          </p:cNvPr>
          <p:cNvSpPr txBox="1"/>
          <p:nvPr/>
        </p:nvSpPr>
        <p:spPr>
          <a:xfrm>
            <a:off x="2155655" y="235987"/>
            <a:ext cx="207268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战略支撑特征</a:t>
            </a:r>
          </a:p>
        </p:txBody>
      </p:sp>
      <p:sp>
        <p:nvSpPr>
          <p:cNvPr id="95" name="灯片编号占位符 1">
            <a:extLst>
              <a:ext uri="{FF2B5EF4-FFF2-40B4-BE49-F238E27FC236}">
                <a16:creationId xmlns:a16="http://schemas.microsoft.com/office/drawing/2014/main" id="{3489A51A-2EF1-9355-F96E-3A24ACB9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11</a:t>
            </a:fld>
            <a:r>
              <a:rPr lang="en-US" altLang="zh-CN" dirty="0"/>
              <a:t>/15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259DDD-7A23-F623-841E-CA07C66FAC40}"/>
              </a:ext>
            </a:extLst>
          </p:cNvPr>
          <p:cNvSpPr txBox="1"/>
          <p:nvPr/>
        </p:nvSpPr>
        <p:spPr>
          <a:xfrm>
            <a:off x="214250" y="6566754"/>
            <a:ext cx="956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高子平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中美竞争新格局下的我国海外人才战略转型研究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华东师范大学学报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哲学社会科学版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2019,51(03):125-132+176.</a:t>
            </a:r>
            <a:endParaRPr lang="zh-CN" altLang="en-US" sz="1200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5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C584BDA1-1AC5-E637-3BE8-36FDB49E3914}"/>
              </a:ext>
            </a:extLst>
          </p:cNvPr>
          <p:cNvGrpSpPr/>
          <p:nvPr/>
        </p:nvGrpSpPr>
        <p:grpSpPr>
          <a:xfrm>
            <a:off x="1" y="0"/>
            <a:ext cx="12191999" cy="3035301"/>
            <a:chOff x="1" y="0"/>
            <a:chExt cx="12191999" cy="30353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8FF4638-AB92-F6E3-7999-D2D38E56FEA4}"/>
                </a:ext>
              </a:extLst>
            </p:cNvPr>
            <p:cNvSpPr/>
            <p:nvPr/>
          </p:nvSpPr>
          <p:spPr>
            <a:xfrm flipH="1">
              <a:off x="1" y="0"/>
              <a:ext cx="12191999" cy="3035301"/>
            </a:xfrm>
            <a:prstGeom prst="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8EB091-A5A3-A298-871E-F5B036985A1F}"/>
                </a:ext>
              </a:extLst>
            </p:cNvPr>
            <p:cNvSpPr txBox="1"/>
            <p:nvPr/>
          </p:nvSpPr>
          <p:spPr>
            <a:xfrm>
              <a:off x="737497" y="1634362"/>
              <a:ext cx="10932160" cy="698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5385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双方极力捍卫对自身有利的旧制度，推动缔造对自身有利的新制度</a:t>
              </a:r>
              <a:r>
                <a:rPr kumimoji="0" lang="en-US" altLang="zh-CN" sz="16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25385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[1]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5385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5385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，围绕制度、技术、产业维度追求对跨境数据流动的有效管理，双方各自寻找于自身而言效益最大化的博弈均衡点，形成一系列博弈焦点。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B5F7C7D-513B-DE89-9BA7-839FDF87D5BD}"/>
              </a:ext>
            </a:extLst>
          </p:cNvPr>
          <p:cNvGrpSpPr/>
          <p:nvPr/>
        </p:nvGrpSpPr>
        <p:grpSpPr>
          <a:xfrm>
            <a:off x="2115822" y="3489520"/>
            <a:ext cx="7947655" cy="579120"/>
            <a:chOff x="2115822" y="3446488"/>
            <a:chExt cx="7947655" cy="579120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80FAFD9-22CA-767F-D32D-F4A38899D177}"/>
                </a:ext>
              </a:extLst>
            </p:cNvPr>
            <p:cNvCxnSpPr>
              <a:cxnSpLocks/>
            </p:cNvCxnSpPr>
            <p:nvPr/>
          </p:nvCxnSpPr>
          <p:spPr>
            <a:xfrm>
              <a:off x="3415547" y="3736048"/>
              <a:ext cx="1469633" cy="0"/>
            </a:xfrm>
            <a:prstGeom prst="straightConnector1">
              <a:avLst/>
            </a:prstGeom>
            <a:ln w="15875">
              <a:solidFill>
                <a:schemeClr val="accent1">
                  <a:alpha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FE3C8E9-2E93-452E-55AE-6A33E1DFCE23}"/>
                </a:ext>
              </a:extLst>
            </p:cNvPr>
            <p:cNvGrpSpPr/>
            <p:nvPr/>
          </p:nvGrpSpPr>
          <p:grpSpPr>
            <a:xfrm>
              <a:off x="2115822" y="3446488"/>
              <a:ext cx="7947655" cy="579120"/>
              <a:chOff x="2115822" y="3446488"/>
              <a:chExt cx="7947655" cy="579120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322E379-2ABD-385E-E827-1E44DD5972A1}"/>
                  </a:ext>
                </a:extLst>
              </p:cNvPr>
              <p:cNvSpPr/>
              <p:nvPr/>
            </p:nvSpPr>
            <p:spPr>
              <a:xfrm>
                <a:off x="2115822" y="3446488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1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ABF8F83E-3E3B-61A4-6B20-8B518A0BAE1C}"/>
                  </a:ext>
                </a:extLst>
              </p:cNvPr>
              <p:cNvSpPr/>
              <p:nvPr/>
            </p:nvSpPr>
            <p:spPr>
              <a:xfrm>
                <a:off x="9484357" y="3446488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lt1">
                        <a:lumMod val="10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3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40959DC-E529-6232-EDAD-F60D3727F323}"/>
                  </a:ext>
                </a:extLst>
              </p:cNvPr>
              <p:cNvSpPr/>
              <p:nvPr/>
            </p:nvSpPr>
            <p:spPr>
              <a:xfrm>
                <a:off x="5800089" y="3446488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lt1">
                        <a:lumMod val="10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34A81AA-A7A6-9B27-5A90-710A727092D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118" y="3736048"/>
              <a:ext cx="1469633" cy="0"/>
            </a:xfrm>
            <a:prstGeom prst="straightConnector1">
              <a:avLst/>
            </a:prstGeom>
            <a:ln w="15875">
              <a:solidFill>
                <a:schemeClr val="accent1">
                  <a:alpha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图形 36" descr="前引号">
            <a:extLst>
              <a:ext uri="{FF2B5EF4-FFF2-40B4-BE49-F238E27FC236}">
                <a16:creationId xmlns:a16="http://schemas.microsoft.com/office/drawing/2014/main" id="{4BA3A7E7-7D13-BFF3-4D4B-D5E25B1D7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519" y="1069000"/>
            <a:ext cx="914400" cy="914400"/>
          </a:xfrm>
          <a:prstGeom prst="rect">
            <a:avLst/>
          </a:prstGeom>
        </p:spPr>
      </p:pic>
      <p:sp>
        <p:nvSpPr>
          <p:cNvPr id="38" name="TextBox 31">
            <a:extLst>
              <a:ext uri="{FF2B5EF4-FFF2-40B4-BE49-F238E27FC236}">
                <a16:creationId xmlns:a16="http://schemas.microsoft.com/office/drawing/2014/main" id="{FAF51C45-21CF-9763-8F94-75D6D96D34A8}"/>
              </a:ext>
            </a:extLst>
          </p:cNvPr>
          <p:cNvSpPr txBox="1"/>
          <p:nvPr/>
        </p:nvSpPr>
        <p:spPr>
          <a:xfrm>
            <a:off x="1505382" y="4479826"/>
            <a:ext cx="1800000" cy="722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3025"/>
              </a:lnSpc>
            </a:pPr>
            <a:r>
              <a:rPr lang="zh-CN" altLang="en-US" sz="1600" b="1" spc="-2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数据自由流动与数据本地化的博弈</a:t>
            </a:r>
            <a:endParaRPr lang="en-US" sz="1600" b="1" spc="-2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AD44DFF2-B730-79C5-0F85-902C4695C6D1}"/>
              </a:ext>
            </a:extLst>
          </p:cNvPr>
          <p:cNvSpPr txBox="1"/>
          <p:nvPr/>
        </p:nvSpPr>
        <p:spPr>
          <a:xfrm>
            <a:off x="5189649" y="4479826"/>
            <a:ext cx="1800000" cy="722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3025"/>
              </a:lnSpc>
            </a:pPr>
            <a:r>
              <a:rPr lang="zh-CN" altLang="en-US" sz="1600" b="1" spc="-2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不对等的域外数据管辖权限的博弈</a:t>
            </a:r>
            <a:endParaRPr lang="en-US" sz="1600" b="1" spc="-2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B777C45B-67B3-D95F-BF88-D1B8B74A7CA6}"/>
              </a:ext>
            </a:extLst>
          </p:cNvPr>
          <p:cNvSpPr txBox="1"/>
          <p:nvPr/>
        </p:nvSpPr>
        <p:spPr>
          <a:xfrm>
            <a:off x="8873916" y="4479826"/>
            <a:ext cx="1800000" cy="722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3025"/>
              </a:lnSpc>
            </a:pPr>
            <a:r>
              <a:rPr lang="zh-CN" altLang="en-US" sz="1600" b="1" spc="-2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网络攻击政治化与联防联控的博弈</a:t>
            </a:r>
            <a:endParaRPr lang="en-US" sz="1600" b="1" spc="-2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8E75C07-5595-0A83-03A3-B3F38BD4B42B}"/>
              </a:ext>
            </a:extLst>
          </p:cNvPr>
          <p:cNvSpPr txBox="1"/>
          <p:nvPr/>
        </p:nvSpPr>
        <p:spPr>
          <a:xfrm>
            <a:off x="214519" y="6560905"/>
            <a:ext cx="1184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李巍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国际制度竞争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中美新式软竞争</a:t>
            </a:r>
            <a:r>
              <a:rPr lang="en-US" altLang="zh-CN" sz="1200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[EB/OL]. [2023-07-10]. http://data.people.com.cn/pd/hqsb/detail.html?id=0bce7379cd9f415f8eafaa9a85c5eec8.</a:t>
            </a:r>
            <a:endParaRPr lang="zh-CN" altLang="en-US" sz="1200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72C01C-2251-7626-E672-87F6A39F5551}"/>
              </a:ext>
            </a:extLst>
          </p:cNvPr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Academic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presentation</a:t>
            </a:r>
            <a:endParaRPr kumimoji="0" lang="zh-CN" altLang="en-US" sz="1000" b="0" i="0" u="none" strike="noStrike" kern="1200" cap="all" spc="0" normalizeH="0" baseline="0" noProof="0" dirty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1655A5-D90A-4B3B-3BB8-4354133149AA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BC14014-5E41-D16D-E104-424B75378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B7769860-774D-6D5E-1524-8C62EA986F0E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6CAC1D6-4417-E57F-8F3A-98F7EE8E703A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A0CDD2-C1D2-64C0-6389-94289310AFA2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6C3C6E3-FAEB-806C-6E78-BB448FF2078E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3C21C76-F0FA-AE0C-F883-9C311833A571}"/>
              </a:ext>
            </a:extLst>
          </p:cNvPr>
          <p:cNvSpPr txBox="1"/>
          <p:nvPr/>
        </p:nvSpPr>
        <p:spPr>
          <a:xfrm>
            <a:off x="818177" y="23395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主要观点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98623D3-0D79-D2E5-C324-C75DA800A64C}"/>
              </a:ext>
            </a:extLst>
          </p:cNvPr>
          <p:cNvSpPr txBox="1"/>
          <p:nvPr/>
        </p:nvSpPr>
        <p:spPr>
          <a:xfrm>
            <a:off x="2155655" y="235987"/>
            <a:ext cx="207268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博弈关键环节</a:t>
            </a:r>
          </a:p>
        </p:txBody>
      </p:sp>
      <p:sp>
        <p:nvSpPr>
          <p:cNvPr id="53" name="灯片编号占位符 1">
            <a:extLst>
              <a:ext uri="{FF2B5EF4-FFF2-40B4-BE49-F238E27FC236}">
                <a16:creationId xmlns:a16="http://schemas.microsoft.com/office/drawing/2014/main" id="{392D453B-EAE3-9333-4BDF-14AAFBA6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536938"/>
            <a:ext cx="2743200" cy="276999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12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4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7">
            <a:extLst>
              <a:ext uri="{FF2B5EF4-FFF2-40B4-BE49-F238E27FC236}">
                <a16:creationId xmlns:a16="http://schemas.microsoft.com/office/drawing/2014/main" id="{42D27240-CD42-7845-F2D0-DDBECC12B5D8}"/>
              </a:ext>
            </a:extLst>
          </p:cNvPr>
          <p:cNvSpPr/>
          <p:nvPr/>
        </p:nvSpPr>
        <p:spPr>
          <a:xfrm>
            <a:off x="336000" y="357000"/>
            <a:ext cx="11520000" cy="614400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outerShdw blurRad="177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5EADA26-F3C2-F096-BE93-2217F561898E}"/>
              </a:ext>
            </a:extLst>
          </p:cNvPr>
          <p:cNvSpPr/>
          <p:nvPr/>
        </p:nvSpPr>
        <p:spPr>
          <a:xfrm>
            <a:off x="336002" y="2559484"/>
            <a:ext cx="11519998" cy="2223999"/>
          </a:xfrm>
          <a:custGeom>
            <a:avLst/>
            <a:gdLst/>
            <a:ahLst/>
            <a:cxnLst/>
            <a:rect l="l" t="t" r="r" b="b"/>
            <a:pathLst>
              <a:path w="4816592" h="878617">
                <a:moveTo>
                  <a:pt x="0" y="0"/>
                </a:moveTo>
                <a:lnTo>
                  <a:pt x="4816592" y="0"/>
                </a:lnTo>
                <a:lnTo>
                  <a:pt x="4816592" y="878617"/>
                </a:lnTo>
                <a:lnTo>
                  <a:pt x="0" y="878617"/>
                </a:lnTo>
                <a:close/>
              </a:path>
            </a:pathLst>
          </a:custGeom>
          <a:solidFill>
            <a:srgbClr val="25385F"/>
          </a:solidFill>
        </p:spPr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93A0287-3A8D-DF34-CFEA-5D6B84025ADC}"/>
              </a:ext>
            </a:extLst>
          </p:cNvPr>
          <p:cNvGrpSpPr/>
          <p:nvPr/>
        </p:nvGrpSpPr>
        <p:grpSpPr>
          <a:xfrm>
            <a:off x="5743626" y="2260600"/>
            <a:ext cx="704750" cy="704750"/>
            <a:chOff x="0" y="0"/>
            <a:chExt cx="812800" cy="812800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123974B-6045-6146-59D8-13BD75920FE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09CCB"/>
            </a:solidFill>
          </p:spPr>
          <p:txBody>
            <a:bodyPr anchor="ctr"/>
            <a:lstStyle/>
            <a:p>
              <a:pPr algn="ctr" defTabSz="60963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5E748491-50C4-F5DD-E9CC-92578D9FC5F6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19550F24-1265-1139-675B-9DC69B26D3E5}"/>
              </a:ext>
            </a:extLst>
          </p:cNvPr>
          <p:cNvSpPr txBox="1"/>
          <p:nvPr/>
        </p:nvSpPr>
        <p:spPr>
          <a:xfrm>
            <a:off x="2708674" y="3225801"/>
            <a:ext cx="6774653" cy="6771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defTabSz="609630">
              <a:defRPr/>
            </a:pPr>
            <a:r>
              <a:rPr lang="en-US" sz="4400" spc="-5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 </a:t>
            </a:r>
            <a:r>
              <a:rPr lang="zh-CN" altLang="en-US" sz="4400" spc="1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研究结论</a:t>
            </a:r>
            <a:r>
              <a:rPr lang="en-US" sz="4400" spc="-5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61B6BB79-23EA-669C-0934-C681C4875E64}"/>
              </a:ext>
            </a:extLst>
          </p:cNvPr>
          <p:cNvSpPr txBox="1"/>
          <p:nvPr/>
        </p:nvSpPr>
        <p:spPr>
          <a:xfrm>
            <a:off x="2459068" y="4169820"/>
            <a:ext cx="7273865" cy="248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088"/>
              </a:lnSpc>
              <a:defRPr/>
            </a:pP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中美数据主权战略博弈视角下我国数据主权战略的完善路径</a:t>
            </a:r>
            <a:endParaRPr lang="en-US" altLang="zh-CN" sz="1491" spc="-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C9E0CA-D0D2-8CC7-3A5D-A4A7B8D7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13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16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C1CFE81-0831-4864-B0C0-29DC23361C1C}"/>
              </a:ext>
            </a:extLst>
          </p:cNvPr>
          <p:cNvSpPr/>
          <p:nvPr/>
        </p:nvSpPr>
        <p:spPr>
          <a:xfrm>
            <a:off x="6192303" y="1719821"/>
            <a:ext cx="5263097" cy="1962431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1B4B901-8C36-4B6E-B1E2-B60C6AC834DA}"/>
              </a:ext>
            </a:extLst>
          </p:cNvPr>
          <p:cNvSpPr/>
          <p:nvPr/>
        </p:nvSpPr>
        <p:spPr>
          <a:xfrm>
            <a:off x="731838" y="3884383"/>
            <a:ext cx="5263097" cy="1962431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813FF20-A069-4A69-B39A-1B7444A21379}"/>
              </a:ext>
            </a:extLst>
          </p:cNvPr>
          <p:cNvCxnSpPr>
            <a:cxnSpLocks/>
          </p:cNvCxnSpPr>
          <p:nvPr/>
        </p:nvCxnSpPr>
        <p:spPr>
          <a:xfrm>
            <a:off x="1947421" y="4171743"/>
            <a:ext cx="0" cy="1371600"/>
          </a:xfrm>
          <a:prstGeom prst="line">
            <a:avLst/>
          </a:prstGeom>
          <a:ln>
            <a:solidFill>
              <a:srgbClr val="2A5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3743DF4-94C6-4495-9794-CD729344F5EC}"/>
              </a:ext>
            </a:extLst>
          </p:cNvPr>
          <p:cNvSpPr/>
          <p:nvPr/>
        </p:nvSpPr>
        <p:spPr>
          <a:xfrm>
            <a:off x="6192303" y="3884383"/>
            <a:ext cx="5263097" cy="1962431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1703D62-042B-4553-86C0-8B2A0FF4E83C}"/>
              </a:ext>
            </a:extLst>
          </p:cNvPr>
          <p:cNvCxnSpPr>
            <a:cxnSpLocks/>
          </p:cNvCxnSpPr>
          <p:nvPr/>
        </p:nvCxnSpPr>
        <p:spPr>
          <a:xfrm>
            <a:off x="7393713" y="4171743"/>
            <a:ext cx="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66947AA-1083-4323-81E3-B1271BD69F82}"/>
              </a:ext>
            </a:extLst>
          </p:cNvPr>
          <p:cNvSpPr/>
          <p:nvPr/>
        </p:nvSpPr>
        <p:spPr>
          <a:xfrm>
            <a:off x="731838" y="1719821"/>
            <a:ext cx="5263097" cy="1962431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E4F39E2-9AD7-4D27-B8E1-B9924B19B389}"/>
              </a:ext>
            </a:extLst>
          </p:cNvPr>
          <p:cNvCxnSpPr>
            <a:cxnSpLocks/>
          </p:cNvCxnSpPr>
          <p:nvPr/>
        </p:nvCxnSpPr>
        <p:spPr>
          <a:xfrm>
            <a:off x="1947421" y="2007181"/>
            <a:ext cx="0" cy="137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 descr="决策图">
            <a:extLst>
              <a:ext uri="{FF2B5EF4-FFF2-40B4-BE49-F238E27FC236}">
                <a16:creationId xmlns:a16="http://schemas.microsoft.com/office/drawing/2014/main" id="{A7EC1152-F07B-3689-124F-5C6052B3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66" y="2354098"/>
            <a:ext cx="648000" cy="648000"/>
          </a:xfrm>
          <a:prstGeom prst="rect">
            <a:avLst/>
          </a:prstGeom>
        </p:spPr>
      </p:pic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BE9BD428-613F-AF43-92B6-F107B5437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66467"/>
              </p:ext>
            </p:extLst>
          </p:nvPr>
        </p:nvGraphicFramePr>
        <p:xfrm>
          <a:off x="2059809" y="1814855"/>
          <a:ext cx="9096039" cy="3906000"/>
        </p:xfrm>
        <a:graphic>
          <a:graphicData uri="http://schemas.openxmlformats.org/drawingml/2006/table">
            <a:tbl>
              <a:tblPr firstRow="1" bandRow="1"/>
              <a:tblGrid>
                <a:gridCol w="3726994">
                  <a:extLst>
                    <a:ext uri="{9D8B030D-6E8A-4147-A177-3AD203B41FA5}">
                      <a16:colId xmlns:a16="http://schemas.microsoft.com/office/drawing/2014/main" val="3810073896"/>
                    </a:ext>
                  </a:extLst>
                </a:gridCol>
                <a:gridCol w="1778018">
                  <a:extLst>
                    <a:ext uri="{9D8B030D-6E8A-4147-A177-3AD203B41FA5}">
                      <a16:colId xmlns:a16="http://schemas.microsoft.com/office/drawing/2014/main" val="2532604922"/>
                    </a:ext>
                  </a:extLst>
                </a:gridCol>
                <a:gridCol w="3591027">
                  <a:extLst>
                    <a:ext uri="{9D8B030D-6E8A-4147-A177-3AD203B41FA5}">
                      <a16:colId xmlns:a16="http://schemas.microsoft.com/office/drawing/2014/main" val="3186884090"/>
                    </a:ext>
                  </a:extLst>
                </a:gridCol>
              </a:tblGrid>
              <a:tr h="201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以总分结构健全战略体系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总战略集中阐明立场，订立多级柔性要求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下分战略对总战略中的重点任务进行分解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行动计划因地制宜、按部就班、各司其职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Light"/>
                          <a:ea typeface="微软雅黑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50A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50A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战略目标设计体现层次性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整体效益与多方诉求相统一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先进目标与线性规划相配合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409599"/>
                  </a:ext>
                </a:extLst>
              </a:tr>
              <a:tr h="189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50A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国内国际双循环相互促进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优化国内协同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促进国际合作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50A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强化平台治理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50A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9pPr>
                    </a:lstStyle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Light"/>
                          <a:ea typeface="微软雅黑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硬实力和软实力相辅相成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聚力技术突破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保持战略定力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285750" marR="0" lvl="0" indent="-285750" algn="l" defTabSz="609585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关注舆论治理</a:t>
                      </a:r>
                      <a:endPara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073143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0200A5D-0DDF-BEA7-7681-42B6E38D1499}"/>
              </a:ext>
            </a:extLst>
          </p:cNvPr>
          <p:cNvCxnSpPr>
            <a:cxnSpLocks/>
          </p:cNvCxnSpPr>
          <p:nvPr/>
        </p:nvCxnSpPr>
        <p:spPr>
          <a:xfrm>
            <a:off x="7393713" y="2007181"/>
            <a:ext cx="0" cy="1371600"/>
          </a:xfrm>
          <a:prstGeom prst="line">
            <a:avLst/>
          </a:prstGeom>
          <a:ln>
            <a:solidFill>
              <a:srgbClr val="2A5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形 18" descr="靶心">
            <a:extLst>
              <a:ext uri="{FF2B5EF4-FFF2-40B4-BE49-F238E27FC236}">
                <a16:creationId xmlns:a16="http://schemas.microsoft.com/office/drawing/2014/main" id="{C11C4D70-CA3B-F204-DBBE-F7718477B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8633" y="2368981"/>
            <a:ext cx="648000" cy="648000"/>
          </a:xfrm>
          <a:prstGeom prst="rect">
            <a:avLst/>
          </a:prstGeom>
        </p:spPr>
      </p:pic>
      <p:pic>
        <p:nvPicPr>
          <p:cNvPr id="20" name="图形 19" descr="重复">
            <a:extLst>
              <a:ext uri="{FF2B5EF4-FFF2-40B4-BE49-F238E27FC236}">
                <a16:creationId xmlns:a16="http://schemas.microsoft.com/office/drawing/2014/main" id="{E2018939-D608-2BB4-1CEA-B7342C54D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875" y="4533543"/>
            <a:ext cx="648000" cy="648000"/>
          </a:xfrm>
          <a:prstGeom prst="rect">
            <a:avLst/>
          </a:prstGeom>
        </p:spPr>
      </p:pic>
      <p:pic>
        <p:nvPicPr>
          <p:cNvPr id="21" name="图形 20" descr="拼图">
            <a:extLst>
              <a:ext uri="{FF2B5EF4-FFF2-40B4-BE49-F238E27FC236}">
                <a16:creationId xmlns:a16="http://schemas.microsoft.com/office/drawing/2014/main" id="{C1DC0C2C-AC3D-32D7-8458-6D5EDB2DCE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09845" y="4533543"/>
            <a:ext cx="648000" cy="6480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30BF6CFD-C990-A59B-ABBF-01DD55BC4D0E}"/>
              </a:ext>
            </a:extLst>
          </p:cNvPr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Academic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presentation</a:t>
            </a:r>
            <a:endParaRPr kumimoji="0" lang="zh-CN" altLang="en-US" sz="1000" b="0" i="0" u="none" strike="noStrike" kern="1200" cap="all" spc="0" normalizeH="0" baseline="0" noProof="0" dirty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B96BD89-310A-5B5E-868E-16EE3C902854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A5EA5D2D-E932-6462-6506-7220CE9D1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B3A70EED-12B5-68B9-D89C-BAC929A0CAB7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41BBD39-87F8-16C2-F57B-0301DBFD4A60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73A430B-9572-FBFA-85EB-27443ED5E544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F46EB71-C7C2-7F0D-DCAD-85A74A614EAD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FDC80DD-F8DE-6D5F-2388-AC012BE15219}"/>
              </a:ext>
            </a:extLst>
          </p:cNvPr>
          <p:cNvSpPr txBox="1"/>
          <p:nvPr/>
        </p:nvSpPr>
        <p:spPr>
          <a:xfrm>
            <a:off x="818177" y="23395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灯片编号占位符 1">
            <a:extLst>
              <a:ext uri="{FF2B5EF4-FFF2-40B4-BE49-F238E27FC236}">
                <a16:creationId xmlns:a16="http://schemas.microsoft.com/office/drawing/2014/main" id="{2AB9C018-F422-7155-B345-866225FF6E7A}"/>
              </a:ext>
            </a:extLst>
          </p:cNvPr>
          <p:cNvSpPr txBox="1">
            <a:spLocks/>
          </p:cNvSpPr>
          <p:nvPr/>
        </p:nvSpPr>
        <p:spPr>
          <a:xfrm>
            <a:off x="9112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6799FB-52B8-4698-BECF-01ADD9E846BE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/>
              <a:t>14</a:t>
            </a:fld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/15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6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36000" y="357000"/>
            <a:ext cx="11520000" cy="614400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outerShdw blurRad="177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B098499D-0F90-57C3-0A26-78D42341FD1C}"/>
              </a:ext>
            </a:extLst>
          </p:cNvPr>
          <p:cNvSpPr/>
          <p:nvPr/>
        </p:nvSpPr>
        <p:spPr>
          <a:xfrm>
            <a:off x="336000" y="4045681"/>
            <a:ext cx="11520000" cy="1911323"/>
          </a:xfrm>
          <a:prstGeom prst="rect">
            <a:avLst/>
          </a:prstGeom>
          <a:solidFill>
            <a:srgbClr val="25385F"/>
          </a:solidFill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25A338-BC92-FA5E-DEE0-519428F32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70941"/>
            <a:ext cx="1498600" cy="472059"/>
          </a:xfrm>
          <a:prstGeom prst="rect">
            <a:avLst/>
          </a:prstGeom>
          <a:effectLst/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6F5F4AEE-CCEE-049A-5A56-136AD0997657}"/>
              </a:ext>
            </a:extLst>
          </p:cNvPr>
          <p:cNvSpPr txBox="1"/>
          <p:nvPr/>
        </p:nvSpPr>
        <p:spPr>
          <a:xfrm>
            <a:off x="2281856" y="2018900"/>
            <a:ext cx="7628288" cy="1330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ct val="150000"/>
              </a:lnSpc>
            </a:pPr>
            <a:r>
              <a:rPr lang="zh-CN" altLang="en-US" sz="4000" kern="1300" spc="400" dirty="0">
                <a:solidFill>
                  <a:srgbClr val="093C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敬请各位老师批评指导</a:t>
            </a:r>
          </a:p>
          <a:p>
            <a:pPr algn="ctr" defTabSz="609630">
              <a:lnSpc>
                <a:spcPct val="150000"/>
              </a:lnSpc>
            </a:pPr>
            <a:r>
              <a:rPr lang="zh-CN" altLang="en-US" sz="2000" kern="1300" spc="400" dirty="0">
                <a:solidFill>
                  <a:srgbClr val="093C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中美数据主权战略博弈</a:t>
            </a:r>
            <a:r>
              <a:rPr lang="en-US" altLang="zh-CN" sz="2000" kern="1300" spc="400" dirty="0">
                <a:solidFill>
                  <a:srgbClr val="093C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 sz="2000" kern="1300" spc="400" dirty="0">
                <a:solidFill>
                  <a:srgbClr val="093C8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理论框架、关键环节与完善路径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658C535-9F80-4FAD-E9C2-E2BB20FC231E}"/>
              </a:ext>
            </a:extLst>
          </p:cNvPr>
          <p:cNvCxnSpPr>
            <a:cxnSpLocks/>
          </p:cNvCxnSpPr>
          <p:nvPr/>
        </p:nvCxnSpPr>
        <p:spPr>
          <a:xfrm>
            <a:off x="3144000" y="2934740"/>
            <a:ext cx="5904000" cy="0"/>
          </a:xfrm>
          <a:prstGeom prst="line">
            <a:avLst/>
          </a:prstGeom>
          <a:ln w="127000" cap="rnd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C3742FFA-099E-3166-5A2B-C62592B09BEB}"/>
              </a:ext>
            </a:extLst>
          </p:cNvPr>
          <p:cNvSpPr txBox="1"/>
          <p:nvPr/>
        </p:nvSpPr>
        <p:spPr>
          <a:xfrm>
            <a:off x="4684718" y="4522555"/>
            <a:ext cx="2822564" cy="1001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651"/>
              </a:lnSpc>
            </a:pP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作者：黄文俊   冉从敬</a:t>
            </a:r>
            <a:endParaRPr lang="en-US" altLang="zh-CN" sz="1600" spc="87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630">
              <a:lnSpc>
                <a:spcPts val="2651"/>
              </a:lnSpc>
            </a:pP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单位：武汉大学信息管理学院</a:t>
            </a:r>
            <a:endParaRPr lang="en-US" altLang="zh-CN" sz="1600" spc="87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630">
              <a:lnSpc>
                <a:spcPts val="2651"/>
              </a:lnSpc>
            </a:pP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日期：</a:t>
            </a:r>
            <a:r>
              <a:rPr lang="en-US" altLang="zh-CN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sz="1600" spc="87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</a:t>
            </a:r>
            <a:endParaRPr lang="en-US" altLang="zh-CN" sz="1600" spc="87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F177B4BB-DBD7-5B34-D515-BB9442FD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15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6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CBA60A-491D-76A6-C5DC-845CF21DA417}"/>
              </a:ext>
            </a:extLst>
          </p:cNvPr>
          <p:cNvSpPr/>
          <p:nvPr/>
        </p:nvSpPr>
        <p:spPr>
          <a:xfrm>
            <a:off x="0" y="0"/>
            <a:ext cx="12192000" cy="2260599"/>
          </a:xfrm>
          <a:prstGeom prst="rect">
            <a:avLst/>
          </a:prstGeom>
          <a:solidFill>
            <a:srgbClr val="25385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934D1-561B-B87B-6AF8-45C8C4C9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0CCBE42-3AD4-E0E5-2D15-F7F4CEDCF9A0}"/>
              </a:ext>
            </a:extLst>
          </p:cNvPr>
          <p:cNvGrpSpPr/>
          <p:nvPr/>
        </p:nvGrpSpPr>
        <p:grpSpPr>
          <a:xfrm>
            <a:off x="4770776" y="280211"/>
            <a:ext cx="2650449" cy="1583634"/>
            <a:chOff x="7156163" y="419100"/>
            <a:chExt cx="3975673" cy="2375451"/>
          </a:xfrm>
        </p:grpSpPr>
        <p:sp>
          <p:nvSpPr>
            <p:cNvPr id="5" name="TextBox 33">
              <a:extLst>
                <a:ext uri="{FF2B5EF4-FFF2-40B4-BE49-F238E27FC236}">
                  <a16:creationId xmlns:a16="http://schemas.microsoft.com/office/drawing/2014/main" id="{0046D246-DE43-D695-59E7-E7C9A8F7F779}"/>
                </a:ext>
              </a:extLst>
            </p:cNvPr>
            <p:cNvSpPr txBox="1"/>
            <p:nvPr/>
          </p:nvSpPr>
          <p:spPr>
            <a:xfrm>
              <a:off x="7156163" y="419100"/>
              <a:ext cx="3975673" cy="1835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11167"/>
                </a:lnSpc>
                <a:spcBef>
                  <a:spcPct val="0"/>
                </a:spcBef>
              </a:pPr>
              <a:r>
                <a:rPr 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录</a:t>
              </a:r>
            </a:p>
          </p:txBody>
        </p:sp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31D1DB24-2928-FE71-CB0A-1E7107A0144A}"/>
                </a:ext>
              </a:extLst>
            </p:cNvPr>
            <p:cNvSpPr txBox="1"/>
            <p:nvPr/>
          </p:nvSpPr>
          <p:spPr>
            <a:xfrm>
              <a:off x="7734174" y="2298069"/>
              <a:ext cx="2819649" cy="4964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2737"/>
                </a:lnSpc>
                <a:spcBef>
                  <a:spcPct val="0"/>
                </a:spcBef>
              </a:pPr>
              <a:r>
                <a:rPr lang="en-US" sz="2133" dirty="0">
                  <a:solidFill>
                    <a:prstClr val="white"/>
                  </a:solidFill>
                  <a:latin typeface="Source Sans Pro Black" panose="020B0803030403020204" pitchFamily="34" charset="0"/>
                </a:rPr>
                <a:t>CONTENTS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8216F6-F506-56AD-3284-67E23D11C558}"/>
              </a:ext>
            </a:extLst>
          </p:cNvPr>
          <p:cNvGrpSpPr/>
          <p:nvPr/>
        </p:nvGrpSpPr>
        <p:grpSpPr>
          <a:xfrm>
            <a:off x="726000" y="1367277"/>
            <a:ext cx="10740000" cy="264000"/>
            <a:chOff x="914400" y="1550264"/>
            <a:chExt cx="16110000" cy="396000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4E3EAA6-209C-2CC0-BD23-E5859DBF73DE}"/>
                </a:ext>
              </a:extLst>
            </p:cNvPr>
            <p:cNvGrpSpPr/>
            <p:nvPr/>
          </p:nvGrpSpPr>
          <p:grpSpPr>
            <a:xfrm>
              <a:off x="914400" y="1550264"/>
              <a:ext cx="1403400" cy="396000"/>
              <a:chOff x="914400" y="1451264"/>
              <a:chExt cx="1403400" cy="396000"/>
            </a:xfrm>
            <a:grpFill/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307382A-1257-626B-5242-A0B07936900E}"/>
                  </a:ext>
                </a:extLst>
              </p:cNvPr>
              <p:cNvSpPr/>
              <p:nvPr/>
            </p:nvSpPr>
            <p:spPr>
              <a:xfrm>
                <a:off x="914400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EAA0C5F-7D17-FD0D-7D31-5926F428676B}"/>
                  </a:ext>
                </a:extLst>
              </p:cNvPr>
              <p:cNvSpPr/>
              <p:nvPr/>
            </p:nvSpPr>
            <p:spPr>
              <a:xfrm>
                <a:off x="1076325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20760CD-0D15-71EE-BDDB-6ABD116D42E8}"/>
                  </a:ext>
                </a:extLst>
              </p:cNvPr>
              <p:cNvSpPr/>
              <p:nvPr/>
            </p:nvSpPr>
            <p:spPr>
              <a:xfrm>
                <a:off x="1238250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B1878F-05D2-2064-AAEF-B29ADFCD5032}"/>
                  </a:ext>
                </a:extLst>
              </p:cNvPr>
              <p:cNvSpPr/>
              <p:nvPr/>
            </p:nvSpPr>
            <p:spPr>
              <a:xfrm>
                <a:off x="1400175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3C7F6C4-E2A2-541C-0F39-306D18B795E2}"/>
                  </a:ext>
                </a:extLst>
              </p:cNvPr>
              <p:cNvSpPr/>
              <p:nvPr/>
            </p:nvSpPr>
            <p:spPr>
              <a:xfrm>
                <a:off x="1562100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80B1CCD-F0CF-E114-4AE5-3168D4949970}"/>
                  </a:ext>
                </a:extLst>
              </p:cNvPr>
              <p:cNvSpPr/>
              <p:nvPr/>
            </p:nvSpPr>
            <p:spPr>
              <a:xfrm>
                <a:off x="1724025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9BF4E4F-4022-F861-DF16-BD96B8EFC9B9}"/>
                  </a:ext>
                </a:extLst>
              </p:cNvPr>
              <p:cNvSpPr/>
              <p:nvPr/>
            </p:nvSpPr>
            <p:spPr>
              <a:xfrm>
                <a:off x="1885950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E53EF2-CA2D-4862-774D-997FF07E3FF6}"/>
                  </a:ext>
                </a:extLst>
              </p:cNvPr>
              <p:cNvSpPr/>
              <p:nvPr/>
            </p:nvSpPr>
            <p:spPr>
              <a:xfrm>
                <a:off x="2047875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E1E9114-0179-060D-2CD7-14680B93F4BC}"/>
                  </a:ext>
                </a:extLst>
              </p:cNvPr>
              <p:cNvSpPr/>
              <p:nvPr/>
            </p:nvSpPr>
            <p:spPr>
              <a:xfrm>
                <a:off x="2209800" y="1451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CC57BBA-C5CE-96A7-D5E7-6831A9EB9BF9}"/>
                </a:ext>
              </a:extLst>
            </p:cNvPr>
            <p:cNvGrpSpPr/>
            <p:nvPr/>
          </p:nvGrpSpPr>
          <p:grpSpPr>
            <a:xfrm>
              <a:off x="15621000" y="1550264"/>
              <a:ext cx="1403400" cy="396000"/>
              <a:chOff x="16132126" y="1649264"/>
              <a:chExt cx="1403400" cy="396000"/>
            </a:xfrm>
            <a:grp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A06D2AE-670A-C2B1-84F1-B244C095692D}"/>
                  </a:ext>
                </a:extLst>
              </p:cNvPr>
              <p:cNvSpPr/>
              <p:nvPr/>
            </p:nvSpPr>
            <p:spPr>
              <a:xfrm>
                <a:off x="16132126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C6C2050-27FA-1123-C346-3C22578734CA}"/>
                  </a:ext>
                </a:extLst>
              </p:cNvPr>
              <p:cNvSpPr/>
              <p:nvPr/>
            </p:nvSpPr>
            <p:spPr>
              <a:xfrm>
                <a:off x="16294051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5D49666-6AA3-E3B0-BEC4-9277AB380B98}"/>
                  </a:ext>
                </a:extLst>
              </p:cNvPr>
              <p:cNvSpPr/>
              <p:nvPr/>
            </p:nvSpPr>
            <p:spPr>
              <a:xfrm>
                <a:off x="16455976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903EBE2-1BAE-69F4-BC1D-3442A00EFDE8}"/>
                  </a:ext>
                </a:extLst>
              </p:cNvPr>
              <p:cNvSpPr/>
              <p:nvPr/>
            </p:nvSpPr>
            <p:spPr>
              <a:xfrm>
                <a:off x="16617901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EAC848F-BB8C-98BB-8AD0-AB3D0C14EDA0}"/>
                  </a:ext>
                </a:extLst>
              </p:cNvPr>
              <p:cNvSpPr/>
              <p:nvPr/>
            </p:nvSpPr>
            <p:spPr>
              <a:xfrm>
                <a:off x="16779826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BBBA30C-9416-2A14-2560-29C3780C315F}"/>
                  </a:ext>
                </a:extLst>
              </p:cNvPr>
              <p:cNvSpPr/>
              <p:nvPr/>
            </p:nvSpPr>
            <p:spPr>
              <a:xfrm>
                <a:off x="16941751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16962ED-772B-DFF1-7AFA-F85C5E3C2575}"/>
                  </a:ext>
                </a:extLst>
              </p:cNvPr>
              <p:cNvSpPr/>
              <p:nvPr/>
            </p:nvSpPr>
            <p:spPr>
              <a:xfrm>
                <a:off x="17103676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18AA579-EB71-8940-44AB-7B146786279D}"/>
                  </a:ext>
                </a:extLst>
              </p:cNvPr>
              <p:cNvSpPr/>
              <p:nvPr/>
            </p:nvSpPr>
            <p:spPr>
              <a:xfrm>
                <a:off x="17265601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476AB5-C252-8D42-6AE7-8C4C61353D69}"/>
                  </a:ext>
                </a:extLst>
              </p:cNvPr>
              <p:cNvSpPr/>
              <p:nvPr/>
            </p:nvSpPr>
            <p:spPr>
              <a:xfrm>
                <a:off x="17427526" y="1649264"/>
                <a:ext cx="108000" cy="39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09630"/>
                <a:endParaRPr lang="zh-CN" altLang="en-US" sz="1200">
                  <a:solidFill>
                    <a:prstClr val="white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B5ECC3-9005-2694-2839-94F1F61EF4D8}"/>
              </a:ext>
            </a:extLst>
          </p:cNvPr>
          <p:cNvCxnSpPr/>
          <p:nvPr/>
        </p:nvCxnSpPr>
        <p:spPr>
          <a:xfrm>
            <a:off x="1337750" y="4445000"/>
            <a:ext cx="9192650" cy="0"/>
          </a:xfrm>
          <a:prstGeom prst="line">
            <a:avLst/>
          </a:prstGeom>
          <a:ln w="28575">
            <a:solidFill>
              <a:srgbClr val="D5D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D98DE64-62F0-8BA2-3D73-AAE183E2661F}"/>
              </a:ext>
            </a:extLst>
          </p:cNvPr>
          <p:cNvCxnSpPr>
            <a:cxnSpLocks/>
          </p:cNvCxnSpPr>
          <p:nvPr/>
        </p:nvCxnSpPr>
        <p:spPr>
          <a:xfrm rot="16200000">
            <a:off x="4416000" y="4445000"/>
            <a:ext cx="3360000" cy="0"/>
          </a:xfrm>
          <a:prstGeom prst="line">
            <a:avLst/>
          </a:prstGeom>
          <a:ln w="28575">
            <a:solidFill>
              <a:srgbClr val="D5D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2D9C20C-74B7-669A-E262-E91C3CB271CB}"/>
              </a:ext>
            </a:extLst>
          </p:cNvPr>
          <p:cNvSpPr txBox="1"/>
          <p:nvPr/>
        </p:nvSpPr>
        <p:spPr>
          <a:xfrm>
            <a:off x="1542299" y="3303120"/>
            <a:ext cx="39116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609630">
              <a:defRPr/>
            </a:pPr>
            <a:r>
              <a:rPr lang="en-US" altLang="zh-CN" sz="3600" kern="1300" spc="400" dirty="0">
                <a:solidFill>
                  <a:srgbClr val="25385F"/>
                </a:solidFill>
                <a:latin typeface="Source Sans Pro Black" panose="020B0803030403020204" pitchFamily="34" charset="0"/>
                <a:ea typeface="华文中宋" panose="02010600040101010101" pitchFamily="2" charset="-122"/>
              </a:rPr>
              <a:t>01</a:t>
            </a:r>
            <a:r>
              <a:rPr lang="en-US" altLang="zh-CN" sz="40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问题提出</a:t>
            </a:r>
            <a:endParaRPr lang="en-US" altLang="zh-CN" sz="4000" kern="1300" spc="400" dirty="0">
              <a:solidFill>
                <a:srgbClr val="25385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F042E2-08B6-F9CC-5A10-2B3E4B34F6A6}"/>
              </a:ext>
            </a:extLst>
          </p:cNvPr>
          <p:cNvSpPr txBox="1"/>
          <p:nvPr/>
        </p:nvSpPr>
        <p:spPr>
          <a:xfrm>
            <a:off x="6794378" y="3303120"/>
            <a:ext cx="39116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609630">
              <a:defRPr/>
            </a:pPr>
            <a:r>
              <a:rPr lang="en-US" altLang="zh-CN" sz="3600" kern="1300" spc="400" dirty="0">
                <a:solidFill>
                  <a:srgbClr val="25385F"/>
                </a:solidFill>
                <a:latin typeface="Source Sans Pro Black" panose="020B0803030403020204" pitchFamily="34" charset="0"/>
                <a:ea typeface="华文中宋" panose="02010600040101010101" pitchFamily="2" charset="-122"/>
              </a:rPr>
              <a:t>02</a:t>
            </a:r>
            <a:r>
              <a:rPr lang="en-US" altLang="zh-CN" sz="40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研究思路</a:t>
            </a:r>
            <a:endParaRPr lang="en-US" altLang="zh-CN" sz="4000" kern="1300" spc="400" dirty="0">
              <a:solidFill>
                <a:srgbClr val="25385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F5AFEF-46DA-C228-EB66-37DE8D52029B}"/>
              </a:ext>
            </a:extLst>
          </p:cNvPr>
          <p:cNvSpPr txBox="1"/>
          <p:nvPr/>
        </p:nvSpPr>
        <p:spPr>
          <a:xfrm>
            <a:off x="1542298" y="4788524"/>
            <a:ext cx="39116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609630">
              <a:defRPr/>
            </a:pPr>
            <a:r>
              <a:rPr lang="en-US" altLang="zh-CN" sz="3600" kern="1300" spc="400" dirty="0">
                <a:solidFill>
                  <a:srgbClr val="25385F"/>
                </a:solidFill>
                <a:latin typeface="Source Sans Pro Black" panose="020B0803030403020204" pitchFamily="34" charset="0"/>
                <a:ea typeface="华文中宋" panose="02010600040101010101" pitchFamily="2" charset="-122"/>
              </a:rPr>
              <a:t>03</a:t>
            </a:r>
            <a:r>
              <a:rPr lang="en-US" altLang="zh-CN" sz="40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主要观点</a:t>
            </a:r>
            <a:endParaRPr lang="en-US" altLang="zh-CN" sz="4000" kern="1300" spc="400" dirty="0">
              <a:solidFill>
                <a:srgbClr val="25385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3E646D-D034-A150-6D72-112F11FAE20B}"/>
              </a:ext>
            </a:extLst>
          </p:cNvPr>
          <p:cNvSpPr txBox="1"/>
          <p:nvPr/>
        </p:nvSpPr>
        <p:spPr>
          <a:xfrm>
            <a:off x="6794378" y="4788524"/>
            <a:ext cx="39116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609630">
              <a:defRPr/>
            </a:pPr>
            <a:r>
              <a:rPr lang="en-US" altLang="zh-CN" sz="3600" kern="1300" spc="400" dirty="0">
                <a:solidFill>
                  <a:srgbClr val="25385F"/>
                </a:solidFill>
                <a:latin typeface="Source Sans Pro Black" panose="020B0803030403020204" pitchFamily="34" charset="0"/>
                <a:ea typeface="华文中宋" panose="02010600040101010101" pitchFamily="2" charset="-122"/>
              </a:rPr>
              <a:t>04</a:t>
            </a:r>
            <a:r>
              <a:rPr lang="en-US" altLang="zh-CN" sz="40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kern="1300" spc="400" dirty="0">
                <a:solidFill>
                  <a:srgbClr val="25385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研究结论</a:t>
            </a:r>
            <a:endParaRPr lang="en-US" altLang="zh-CN" sz="4000" kern="1300" spc="400" dirty="0">
              <a:solidFill>
                <a:srgbClr val="25385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灯片编号占位符 1">
            <a:extLst>
              <a:ext uri="{FF2B5EF4-FFF2-40B4-BE49-F238E27FC236}">
                <a16:creationId xmlns:a16="http://schemas.microsoft.com/office/drawing/2014/main" id="{83406ED4-55B9-0D24-CF5C-426B73D7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2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33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0F61D925-6600-4485-1566-8C12F5DFD595}"/>
              </a:ext>
            </a:extLst>
          </p:cNvPr>
          <p:cNvSpPr/>
          <p:nvPr/>
        </p:nvSpPr>
        <p:spPr>
          <a:xfrm>
            <a:off x="0" y="740267"/>
            <a:ext cx="4068000" cy="6117734"/>
          </a:xfrm>
          <a:prstGeom prst="rect">
            <a:avLst/>
          </a:prstGeom>
          <a:solidFill>
            <a:srgbClr val="2538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DB851-A9BA-8B86-84B7-9323EAA2CE79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934D1-561B-B87B-6AF8-45C8C4C9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FB7113-EC8E-C8FF-522C-E4994E1BAD1D}"/>
              </a:ext>
            </a:extLst>
          </p:cNvPr>
          <p:cNvSpPr txBox="1"/>
          <p:nvPr/>
        </p:nvSpPr>
        <p:spPr>
          <a:xfrm>
            <a:off x="818177" y="23149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问题提出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0E565E98-422F-61D3-64F0-032B215EE60E}"/>
              </a:ext>
            </a:extLst>
          </p:cNvPr>
          <p:cNvSpPr/>
          <p:nvPr/>
        </p:nvSpPr>
        <p:spPr>
          <a:xfrm>
            <a:off x="20986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413068C-389C-E16A-0BF5-C71298C728B9}"/>
              </a:ext>
            </a:extLst>
          </p:cNvPr>
          <p:cNvSpPr/>
          <p:nvPr/>
        </p:nvSpPr>
        <p:spPr>
          <a:xfrm>
            <a:off x="48323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8368AE8-90CD-D14F-3521-BACD87B0F95C}"/>
              </a:ext>
            </a:extLst>
          </p:cNvPr>
          <p:cNvSpPr/>
          <p:nvPr/>
        </p:nvSpPr>
        <p:spPr>
          <a:xfrm>
            <a:off x="75660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9067C26-4B91-9862-14C4-991852A6A789}"/>
              </a:ext>
            </a:extLst>
          </p:cNvPr>
          <p:cNvSpPr txBox="1"/>
          <p:nvPr/>
        </p:nvSpPr>
        <p:spPr>
          <a:xfrm>
            <a:off x="2900637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研究背景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FA8CFAF-D347-147B-9A61-44FDBAE179AD}"/>
              </a:ext>
            </a:extLst>
          </p:cNvPr>
          <p:cNvSpPr txBox="1"/>
          <p:nvPr/>
        </p:nvSpPr>
        <p:spPr>
          <a:xfrm>
            <a:off x="21987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中美数据主权博弈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日益激烈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B6575C5-A973-0B0C-F6E7-10A11A17D01D}"/>
              </a:ext>
            </a:extLst>
          </p:cNvPr>
          <p:cNvSpPr txBox="1"/>
          <p:nvPr/>
        </p:nvSpPr>
        <p:spPr>
          <a:xfrm>
            <a:off x="5634339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研究视角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EA2DFB7-D2B4-52C9-92C8-69C007CDC647}"/>
              </a:ext>
            </a:extLst>
          </p:cNvPr>
          <p:cNvSpPr txBox="1"/>
          <p:nvPr/>
        </p:nvSpPr>
        <p:spPr>
          <a:xfrm>
            <a:off x="49324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战略层的博弈是其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重要维度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3DA4FC-E725-D2AE-D9AA-BB0E16427EB6}"/>
              </a:ext>
            </a:extLst>
          </p:cNvPr>
          <p:cNvSpPr txBox="1"/>
          <p:nvPr/>
        </p:nvSpPr>
        <p:spPr>
          <a:xfrm>
            <a:off x="8368039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研究缺憾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F1F665D-DE55-29C9-6A81-89A375E897E4}"/>
              </a:ext>
            </a:extLst>
          </p:cNvPr>
          <p:cNvSpPr txBox="1"/>
          <p:nvPr/>
        </p:nvSpPr>
        <p:spPr>
          <a:xfrm>
            <a:off x="76661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缺乏战略视野下的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双向考察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824A4A7-AD54-A22F-D1D0-4BEE55665F0D}"/>
              </a:ext>
            </a:extLst>
          </p:cNvPr>
          <p:cNvSpPr txBox="1"/>
          <p:nvPr/>
        </p:nvSpPr>
        <p:spPr>
          <a:xfrm>
            <a:off x="220338" y="1225797"/>
            <a:ext cx="3567620" cy="23012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数据价值凸显，各主权国家抢占数据发展制高点的意识被充分激发</a:t>
            </a:r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不同国家主体持有各自的数据主权主张</a:t>
            </a:r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为争夺主导权，各国间的数据主权博弈日益加剧</a:t>
            </a:r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中美两国间的数据主权博弈更为激烈且影响深远</a:t>
            </a:r>
          </a:p>
        </p:txBody>
      </p:sp>
      <p:pic>
        <p:nvPicPr>
          <p:cNvPr id="91" name="图片 90">
            <a:extLst>
              <a:ext uri="{FF2B5EF4-FFF2-40B4-BE49-F238E27FC236}">
                <a16:creationId xmlns:a16="http://schemas.microsoft.com/office/drawing/2014/main" id="{0046D491-2517-DAF9-0E0C-3E445A3392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69" y="3913055"/>
            <a:ext cx="377861" cy="377861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7A6E4797-563C-7CA6-35FA-43F0C42735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00" y="3912985"/>
            <a:ext cx="378000" cy="378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9F0106F1-CD53-51CB-55D8-F3D48B40056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00" y="3912985"/>
            <a:ext cx="378000" cy="378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3878CA5-9CBB-F596-C41F-C9192D03680D}"/>
              </a:ext>
            </a:extLst>
          </p:cNvPr>
          <p:cNvSpPr/>
          <p:nvPr/>
        </p:nvSpPr>
        <p:spPr>
          <a:xfrm>
            <a:off x="267711" y="26028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43CA0-EE78-2A74-B8A2-6AA58F4EF274}"/>
              </a:ext>
            </a:extLst>
          </p:cNvPr>
          <p:cNvSpPr/>
          <p:nvPr/>
        </p:nvSpPr>
        <p:spPr>
          <a:xfrm>
            <a:off x="375661" y="26028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8F76EA-2FC7-61BF-94FD-2F34D2A7BBF4}"/>
              </a:ext>
            </a:extLst>
          </p:cNvPr>
          <p:cNvSpPr/>
          <p:nvPr/>
        </p:nvSpPr>
        <p:spPr>
          <a:xfrm>
            <a:off x="483611" y="26028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AE6409-8C45-EF34-AC14-D5156785A62A}"/>
              </a:ext>
            </a:extLst>
          </p:cNvPr>
          <p:cNvSpPr/>
          <p:nvPr/>
        </p:nvSpPr>
        <p:spPr>
          <a:xfrm>
            <a:off x="591561" y="26028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A4A38CA1-084D-23FE-D42E-F12D0D87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3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C7888F7-E812-9201-B328-A7E779C57984}"/>
              </a:ext>
            </a:extLst>
          </p:cNvPr>
          <p:cNvSpPr/>
          <p:nvPr/>
        </p:nvSpPr>
        <p:spPr>
          <a:xfrm>
            <a:off x="4120313" y="1"/>
            <a:ext cx="4068000" cy="6858000"/>
          </a:xfrm>
          <a:prstGeom prst="rect">
            <a:avLst/>
          </a:prstGeom>
          <a:solidFill>
            <a:srgbClr val="253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292D57-1754-C254-733B-F4C65B109056}"/>
              </a:ext>
            </a:extLst>
          </p:cNvPr>
          <p:cNvSpPr txBox="1"/>
          <p:nvPr/>
        </p:nvSpPr>
        <p:spPr>
          <a:xfrm>
            <a:off x="4417770" y="1225797"/>
            <a:ext cx="3492000" cy="19357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lvl="0" indent="-285750">
              <a:lnSpc>
                <a:spcPct val="125000"/>
              </a:lnSpc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现实层面，中美两国陆续以战略形式发表其数据主权宣言、数据治理政策</a:t>
            </a:r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25000"/>
              </a:lnSpc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理论层面，数据主权具有复合性，关涉国家政治、经济、文化等多重维度</a:t>
            </a:r>
            <a:r>
              <a:rPr lang="en-US" altLang="zh-CN" sz="1500" baseline="30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</a:p>
          <a:p>
            <a:pPr marL="285750" lvl="0" indent="-285750">
              <a:lnSpc>
                <a:spcPct val="125000"/>
              </a:lnSpc>
              <a:spcAft>
                <a:spcPts val="9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讨论中美数据主权博弈，需要整合上述关切，在战略视野下予以双向考察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DB851-A9BA-8B86-84B7-9323EAA2CE79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934D1-561B-B87B-6AF8-45C8C4C9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C49C461-3A1D-D072-8AF7-94A01114F914}"/>
              </a:ext>
            </a:extLst>
          </p:cNvPr>
          <p:cNvSpPr txBox="1"/>
          <p:nvPr/>
        </p:nvSpPr>
        <p:spPr>
          <a:xfrm>
            <a:off x="4147411" y="6360063"/>
            <a:ext cx="4064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冉从敬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刘妍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数据主权的理论谱系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[J].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武汉大学学报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哲学社会科学版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),2022,75(06):19-29.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B76E7F-FD41-D7D4-6907-2257E1D00FCC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40B187-054D-31B9-E26A-B7B06160EA6B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70A9D3-FF8E-5D1B-62F7-B7D74A563DEC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AD0C5F-3EF9-49B2-4E0A-CA2BB6A7E1C3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62B12BE-FFB7-5802-5872-31206A262E62}"/>
              </a:ext>
            </a:extLst>
          </p:cNvPr>
          <p:cNvSpPr/>
          <p:nvPr/>
        </p:nvSpPr>
        <p:spPr>
          <a:xfrm>
            <a:off x="20986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54E9EA4-8A24-6BF4-90BF-05E24B0ED6AC}"/>
              </a:ext>
            </a:extLst>
          </p:cNvPr>
          <p:cNvSpPr/>
          <p:nvPr/>
        </p:nvSpPr>
        <p:spPr>
          <a:xfrm>
            <a:off x="48323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B35DFA8-38E1-8A50-0E3F-9DFAC19C110F}"/>
              </a:ext>
            </a:extLst>
          </p:cNvPr>
          <p:cNvSpPr/>
          <p:nvPr/>
        </p:nvSpPr>
        <p:spPr>
          <a:xfrm>
            <a:off x="75660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724941-9F0D-22C9-CAF5-D2E4A7179715}"/>
              </a:ext>
            </a:extLst>
          </p:cNvPr>
          <p:cNvSpPr txBox="1"/>
          <p:nvPr/>
        </p:nvSpPr>
        <p:spPr>
          <a:xfrm>
            <a:off x="2900637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研究背景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64D77C-E093-F951-AF74-6EBBAE79AC58}"/>
              </a:ext>
            </a:extLst>
          </p:cNvPr>
          <p:cNvSpPr txBox="1"/>
          <p:nvPr/>
        </p:nvSpPr>
        <p:spPr>
          <a:xfrm>
            <a:off x="21987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中美数据主权博弈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日益激烈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D360E4F-87E4-B1DF-1DBC-E055789DE954}"/>
              </a:ext>
            </a:extLst>
          </p:cNvPr>
          <p:cNvSpPr txBox="1"/>
          <p:nvPr/>
        </p:nvSpPr>
        <p:spPr>
          <a:xfrm>
            <a:off x="5634339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研究视角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0196B0-C68F-22E0-E6C1-0B12C1C836EC}"/>
              </a:ext>
            </a:extLst>
          </p:cNvPr>
          <p:cNvSpPr txBox="1"/>
          <p:nvPr/>
        </p:nvSpPr>
        <p:spPr>
          <a:xfrm>
            <a:off x="49324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战略层的博弈是其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重要维度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945C72-1E9E-EDD2-5E2D-A7C4104E531A}"/>
              </a:ext>
            </a:extLst>
          </p:cNvPr>
          <p:cNvSpPr txBox="1"/>
          <p:nvPr/>
        </p:nvSpPr>
        <p:spPr>
          <a:xfrm>
            <a:off x="8368039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研究缺憾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502639-AF44-B91A-3518-088EB8463C5B}"/>
              </a:ext>
            </a:extLst>
          </p:cNvPr>
          <p:cNvSpPr txBox="1"/>
          <p:nvPr/>
        </p:nvSpPr>
        <p:spPr>
          <a:xfrm>
            <a:off x="76661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缺乏战略视野下的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双向考察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20C73DA-3064-CE6E-32F1-F45CBEFDA88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69" y="3913055"/>
            <a:ext cx="377861" cy="37786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BF04EE6-9EEB-2D0A-FEAE-D529E9671B1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00" y="3912985"/>
            <a:ext cx="378000" cy="378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7B82960-F699-7CBE-16B3-1D20B2A4309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00" y="3912985"/>
            <a:ext cx="378000" cy="3780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E70B335-FE0D-BE4A-964E-84ED3F822206}"/>
              </a:ext>
            </a:extLst>
          </p:cNvPr>
          <p:cNvSpPr txBox="1"/>
          <p:nvPr/>
        </p:nvSpPr>
        <p:spPr>
          <a:xfrm>
            <a:off x="818177" y="23149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问题提出</a:t>
            </a:r>
          </a:p>
        </p:txBody>
      </p:sp>
      <p:sp>
        <p:nvSpPr>
          <p:cNvPr id="38" name="灯片编号占位符 1">
            <a:extLst>
              <a:ext uri="{FF2B5EF4-FFF2-40B4-BE49-F238E27FC236}">
                <a16:creationId xmlns:a16="http://schemas.microsoft.com/office/drawing/2014/main" id="{B722D0F7-260B-0B44-3F66-27933335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4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94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C7888F7-E812-9201-B328-A7E779C57984}"/>
              </a:ext>
            </a:extLst>
          </p:cNvPr>
          <p:cNvSpPr/>
          <p:nvPr/>
        </p:nvSpPr>
        <p:spPr>
          <a:xfrm>
            <a:off x="8132219" y="0"/>
            <a:ext cx="4068000" cy="6858000"/>
          </a:xfrm>
          <a:prstGeom prst="rect">
            <a:avLst/>
          </a:prstGeom>
          <a:solidFill>
            <a:srgbClr val="253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292D57-1754-C254-733B-F4C65B109056}"/>
              </a:ext>
            </a:extLst>
          </p:cNvPr>
          <p:cNvSpPr txBox="1"/>
          <p:nvPr/>
        </p:nvSpPr>
        <p:spPr>
          <a:xfrm>
            <a:off x="8308489" y="1225796"/>
            <a:ext cx="3528000" cy="2095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fontAlgn="auto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探讨中美两国涉数据主权博弈的研究多从数字经济、数据立法侧面切入，尤其关注中美数字贸易规则、美国对华数字竞争战略、中美数据跨境流动规制</a:t>
            </a:r>
            <a:endParaRPr lang="en-US" altLang="zh-CN" sz="15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fontAlgn="auto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尚未完成数据主权战略的理论廓清，对中美数据主权博弈缺乏战略视野下的双向考察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DB851-A9BA-8B86-84B7-9323EAA2CE79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934D1-561B-B87B-6AF8-45C8C4C9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E5EA9AF-E557-E03C-F0D0-62DDB3F2E5D5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7041C8-E233-902A-0F7D-5AC87DB88DC4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31F4C9A-AC53-AF00-B35F-A9C2340EF19A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825C1D-E1DE-F583-D4C3-A6D1A7B26B04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A88671-07C8-1724-7397-795C8A98C58E}"/>
              </a:ext>
            </a:extLst>
          </p:cNvPr>
          <p:cNvSpPr/>
          <p:nvPr/>
        </p:nvSpPr>
        <p:spPr>
          <a:xfrm>
            <a:off x="20986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58BA89F-B1F7-9EA7-DF4D-AC77BD420655}"/>
              </a:ext>
            </a:extLst>
          </p:cNvPr>
          <p:cNvSpPr/>
          <p:nvPr/>
        </p:nvSpPr>
        <p:spPr>
          <a:xfrm>
            <a:off x="48323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48DBC72-A4CE-BBCB-5743-7C838DC6AD54}"/>
              </a:ext>
            </a:extLst>
          </p:cNvPr>
          <p:cNvSpPr/>
          <p:nvPr/>
        </p:nvSpPr>
        <p:spPr>
          <a:xfrm>
            <a:off x="7566087" y="3664280"/>
            <a:ext cx="2527226" cy="2527226"/>
          </a:xfrm>
          <a:prstGeom prst="roundRect">
            <a:avLst>
              <a:gd name="adj" fmla="val 7402"/>
            </a:avLst>
          </a:prstGeom>
          <a:gradFill>
            <a:gsLst>
              <a:gs pos="0">
                <a:srgbClr val="2A50A1"/>
              </a:gs>
              <a:gs pos="100000">
                <a:srgbClr val="8891C8">
                  <a:lumMod val="75000"/>
                </a:srgb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>
            <a:outerShdw blurRad="254000" algn="ctr" rotWithShape="0">
              <a:srgbClr val="2A50A1">
                <a:lumMod val="75000"/>
                <a:alpha val="40000"/>
              </a:srgbClr>
            </a:outerShdw>
          </a:effectLst>
        </p:spPr>
        <p:txBody>
          <a:bodyPr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60A69CC-33A9-46D1-2C1C-7C5864C6FB61}"/>
              </a:ext>
            </a:extLst>
          </p:cNvPr>
          <p:cNvSpPr txBox="1"/>
          <p:nvPr/>
        </p:nvSpPr>
        <p:spPr>
          <a:xfrm>
            <a:off x="2900637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研究背景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A680D5-D9A1-C1FC-0119-1D9F81B1230A}"/>
              </a:ext>
            </a:extLst>
          </p:cNvPr>
          <p:cNvSpPr txBox="1"/>
          <p:nvPr/>
        </p:nvSpPr>
        <p:spPr>
          <a:xfrm>
            <a:off x="21987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中美数据主权博弈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日益激烈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F49025-5BA1-510B-B88A-D7EB0CD8936F}"/>
              </a:ext>
            </a:extLst>
          </p:cNvPr>
          <p:cNvSpPr txBox="1"/>
          <p:nvPr/>
        </p:nvSpPr>
        <p:spPr>
          <a:xfrm>
            <a:off x="5634339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研究视角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67B967-16E9-2E53-3909-954DFED7C964}"/>
              </a:ext>
            </a:extLst>
          </p:cNvPr>
          <p:cNvSpPr txBox="1"/>
          <p:nvPr/>
        </p:nvSpPr>
        <p:spPr>
          <a:xfrm>
            <a:off x="49324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战略层的博弈是其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重要维度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96EF3B-708C-6FC1-0AB2-9F05F3120935}"/>
              </a:ext>
            </a:extLst>
          </p:cNvPr>
          <p:cNvSpPr txBox="1"/>
          <p:nvPr/>
        </p:nvSpPr>
        <p:spPr>
          <a:xfrm>
            <a:off x="8368039" y="4637285"/>
            <a:ext cx="9233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研究缺憾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A7C1A7-3F16-1BAA-1FD0-676210618204}"/>
              </a:ext>
            </a:extLst>
          </p:cNvPr>
          <p:cNvSpPr txBox="1"/>
          <p:nvPr/>
        </p:nvSpPr>
        <p:spPr>
          <a:xfrm>
            <a:off x="7666100" y="5012888"/>
            <a:ext cx="2327200" cy="573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缺乏战略视野下的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双向考察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1784BBC-8A47-1EA3-60B9-BB87E95303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69" y="3913055"/>
            <a:ext cx="377861" cy="37786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0C9933-CF69-962A-6C16-FAFD473CCFF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00" y="3912985"/>
            <a:ext cx="378000" cy="378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E26720C-E843-D535-312E-CC50D00CFE4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00" y="3912985"/>
            <a:ext cx="378000" cy="3780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706246C-8FF3-571E-A9C0-C8EA3BF1D324}"/>
              </a:ext>
            </a:extLst>
          </p:cNvPr>
          <p:cNvSpPr txBox="1"/>
          <p:nvPr/>
        </p:nvSpPr>
        <p:spPr>
          <a:xfrm>
            <a:off x="818177" y="23149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问题提出</a:t>
            </a:r>
          </a:p>
        </p:txBody>
      </p:sp>
      <p:sp>
        <p:nvSpPr>
          <p:cNvPr id="41" name="灯片编号占位符 1">
            <a:extLst>
              <a:ext uri="{FF2B5EF4-FFF2-40B4-BE49-F238E27FC236}">
                <a16:creationId xmlns:a16="http://schemas.microsoft.com/office/drawing/2014/main" id="{08F04819-DF49-33F2-1823-E912820F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5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20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7">
            <a:extLst>
              <a:ext uri="{FF2B5EF4-FFF2-40B4-BE49-F238E27FC236}">
                <a16:creationId xmlns:a16="http://schemas.microsoft.com/office/drawing/2014/main" id="{42D27240-CD42-7845-F2D0-DDBECC12B5D8}"/>
              </a:ext>
            </a:extLst>
          </p:cNvPr>
          <p:cNvSpPr/>
          <p:nvPr/>
        </p:nvSpPr>
        <p:spPr>
          <a:xfrm>
            <a:off x="336000" y="357000"/>
            <a:ext cx="11520000" cy="614400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outerShdw blurRad="177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5EADA26-F3C2-F096-BE93-2217F561898E}"/>
              </a:ext>
            </a:extLst>
          </p:cNvPr>
          <p:cNvSpPr/>
          <p:nvPr/>
        </p:nvSpPr>
        <p:spPr>
          <a:xfrm>
            <a:off x="336002" y="2559484"/>
            <a:ext cx="11519998" cy="2223999"/>
          </a:xfrm>
          <a:custGeom>
            <a:avLst/>
            <a:gdLst/>
            <a:ahLst/>
            <a:cxnLst/>
            <a:rect l="l" t="t" r="r" b="b"/>
            <a:pathLst>
              <a:path w="4816592" h="878617">
                <a:moveTo>
                  <a:pt x="0" y="0"/>
                </a:moveTo>
                <a:lnTo>
                  <a:pt x="4816592" y="0"/>
                </a:lnTo>
                <a:lnTo>
                  <a:pt x="4816592" y="878617"/>
                </a:lnTo>
                <a:lnTo>
                  <a:pt x="0" y="878617"/>
                </a:lnTo>
                <a:close/>
              </a:path>
            </a:pathLst>
          </a:custGeom>
          <a:solidFill>
            <a:srgbClr val="25385F"/>
          </a:solidFill>
        </p:spPr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93A0287-3A8D-DF34-CFEA-5D6B84025ADC}"/>
              </a:ext>
            </a:extLst>
          </p:cNvPr>
          <p:cNvGrpSpPr/>
          <p:nvPr/>
        </p:nvGrpSpPr>
        <p:grpSpPr>
          <a:xfrm>
            <a:off x="5743626" y="2260600"/>
            <a:ext cx="704750" cy="704750"/>
            <a:chOff x="0" y="0"/>
            <a:chExt cx="812800" cy="812800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123974B-6045-6146-59D8-13BD75920FE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09CCB"/>
            </a:solidFill>
          </p:spPr>
          <p:txBody>
            <a:bodyPr anchor="ctr"/>
            <a:lstStyle/>
            <a:p>
              <a:pPr algn="ctr" defTabSz="60963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5E748491-50C4-F5DD-E9CC-92578D9FC5F6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19550F24-1265-1139-675B-9DC69B26D3E5}"/>
              </a:ext>
            </a:extLst>
          </p:cNvPr>
          <p:cNvSpPr txBox="1"/>
          <p:nvPr/>
        </p:nvSpPr>
        <p:spPr>
          <a:xfrm>
            <a:off x="2708674" y="3225801"/>
            <a:ext cx="6774653" cy="6771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defTabSz="609630">
              <a:defRPr/>
            </a:pPr>
            <a:r>
              <a:rPr lang="en-US" sz="4400" spc="-5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 </a:t>
            </a:r>
            <a:r>
              <a:rPr lang="zh-CN" altLang="en-US" sz="4400" spc="1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研究思路</a:t>
            </a:r>
            <a:r>
              <a:rPr lang="en-US" sz="4400" spc="-5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61B6BB79-23EA-669C-0934-C681C4875E64}"/>
              </a:ext>
            </a:extLst>
          </p:cNvPr>
          <p:cNvSpPr txBox="1"/>
          <p:nvPr/>
        </p:nvSpPr>
        <p:spPr>
          <a:xfrm>
            <a:off x="2459068" y="4169820"/>
            <a:ext cx="7273865" cy="248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088"/>
              </a:lnSpc>
              <a:defRPr/>
            </a:pP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宏观思路 </a:t>
            </a:r>
            <a:r>
              <a:rPr lang="en-US" altLang="zh-CN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微观思路</a:t>
            </a:r>
            <a:endParaRPr lang="en-US" altLang="zh-CN" sz="1491" spc="-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911142-2EA3-0205-396F-5C64438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6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18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703585C-01A9-2A44-A8B2-1D5D7F5597F8}"/>
              </a:ext>
            </a:extLst>
          </p:cNvPr>
          <p:cNvSpPr/>
          <p:nvPr/>
        </p:nvSpPr>
        <p:spPr>
          <a:xfrm>
            <a:off x="483611" y="951035"/>
            <a:ext cx="11061673" cy="5748370"/>
          </a:xfrm>
          <a:prstGeom prst="roundRect">
            <a:avLst>
              <a:gd name="adj" fmla="val 3924"/>
            </a:avLst>
          </a:prstGeom>
          <a:solidFill>
            <a:srgbClr val="FCFDFE"/>
          </a:solidFill>
          <a:ln>
            <a:solidFill>
              <a:srgbClr val="E7EC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 dirty="0">
              <a:solidFill>
                <a:prstClr val="white"/>
              </a:solidFill>
              <a:latin typeface="Calibri Light"/>
              <a:ea typeface="微软雅黑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3DB851-A9BA-8B86-84B7-9323EAA2CE79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934D1-561B-B87B-6AF8-45C8C4C9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1ED997A-4727-F2A7-2E10-D4A3B1C9FE3E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252D20-8867-2A39-0F59-9958844BCD81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C0BB16-8035-206C-3627-295D2DFAA550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6AA11-669B-2D91-4B71-AC272F78ADF9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8E160E4-99AF-0854-A9D8-A1E7550E8731}"/>
              </a:ext>
            </a:extLst>
          </p:cNvPr>
          <p:cNvGrpSpPr/>
          <p:nvPr/>
        </p:nvGrpSpPr>
        <p:grpSpPr>
          <a:xfrm>
            <a:off x="1441617" y="1670430"/>
            <a:ext cx="3156945" cy="806946"/>
            <a:chOff x="1369585" y="1635315"/>
            <a:chExt cx="3156945" cy="806946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D9E6C1D1-66CC-DA30-B7C4-14BE7BBDF36B}"/>
                </a:ext>
              </a:extLst>
            </p:cNvPr>
            <p:cNvSpPr/>
            <p:nvPr/>
          </p:nvSpPr>
          <p:spPr>
            <a:xfrm>
              <a:off x="1369585" y="1635315"/>
              <a:ext cx="3156945" cy="806946"/>
            </a:xfrm>
            <a:prstGeom prst="roundRect">
              <a:avLst>
                <a:gd name="adj" fmla="val 11752"/>
              </a:avLst>
            </a:prstGeom>
            <a:solidFill>
              <a:schemeClr val="accent1">
                <a:lumMod val="20000"/>
                <a:lumOff val="80000"/>
                <a:alpha val="54118"/>
              </a:schemeClr>
            </a:solidFill>
            <a:ln w="19050">
              <a:solidFill>
                <a:srgbClr val="A1A4D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42ABC1C1-BB92-A404-3023-7B8F1896F868}"/>
                </a:ext>
              </a:extLst>
            </p:cNvPr>
            <p:cNvGrpSpPr/>
            <p:nvPr/>
          </p:nvGrpSpPr>
          <p:grpSpPr>
            <a:xfrm>
              <a:off x="1551232" y="1802979"/>
              <a:ext cx="2793651" cy="504000"/>
              <a:chOff x="10847929" y="7323932"/>
              <a:chExt cx="4190476" cy="75600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7549F03-AE08-6288-9E09-9E1FCF4B320E}"/>
                  </a:ext>
                </a:extLst>
              </p:cNvPr>
              <p:cNvSpPr/>
              <p:nvPr/>
            </p:nvSpPr>
            <p:spPr>
              <a:xfrm>
                <a:off x="10847929" y="7323932"/>
                <a:ext cx="2016000" cy="7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30"/>
                <a:r>
                  <a:rPr lang="zh-CN" altLang="en-US" sz="1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既有学术研究</a:t>
                </a: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7E1AFD4-8FE9-E398-CD90-E94C97FC3E55}"/>
                  </a:ext>
                </a:extLst>
              </p:cNvPr>
              <p:cNvSpPr/>
              <p:nvPr/>
            </p:nvSpPr>
            <p:spPr>
              <a:xfrm>
                <a:off x="13022405" y="7323932"/>
                <a:ext cx="2016000" cy="75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630"/>
                <a:r>
                  <a:rPr lang="zh-CN" altLang="en-US" sz="14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多国相关战略</a:t>
                </a:r>
              </a:p>
            </p:txBody>
          </p:sp>
        </p:grp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2D9A1E5F-C27D-5A03-3269-C742854B0767}"/>
              </a:ext>
            </a:extLst>
          </p:cNvPr>
          <p:cNvSpPr/>
          <p:nvPr/>
        </p:nvSpPr>
        <p:spPr>
          <a:xfrm>
            <a:off x="2300089" y="1109481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253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40DF694-0EDD-850D-FBE4-041423F1A7D2}"/>
              </a:ext>
            </a:extLst>
          </p:cNvPr>
          <p:cNvSpPr/>
          <p:nvPr/>
        </p:nvSpPr>
        <p:spPr>
          <a:xfrm>
            <a:off x="2300089" y="2689342"/>
            <a:ext cx="14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253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数据主权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defTabSz="609630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概念内涵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33ECB2F-972E-B6C2-42C2-95773B8332A6}"/>
              </a:ext>
            </a:extLst>
          </p:cNvPr>
          <p:cNvGrpSpPr/>
          <p:nvPr/>
        </p:nvGrpSpPr>
        <p:grpSpPr>
          <a:xfrm>
            <a:off x="1281029" y="3573512"/>
            <a:ext cx="3478121" cy="540000"/>
            <a:chOff x="1281029" y="3633377"/>
            <a:chExt cx="3478121" cy="540000"/>
          </a:xfrm>
          <a:solidFill>
            <a:schemeClr val="bg1"/>
          </a:solidFill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9A317E1-E09A-A4C6-0B11-76F8A36B1CD4}"/>
                </a:ext>
              </a:extLst>
            </p:cNvPr>
            <p:cNvSpPr/>
            <p:nvPr/>
          </p:nvSpPr>
          <p:spPr>
            <a:xfrm>
              <a:off x="1281029" y="3633377"/>
              <a:ext cx="1440000" cy="540000"/>
            </a:xfrm>
            <a:prstGeom prst="rect">
              <a:avLst/>
            </a:prstGeom>
            <a:grpFill/>
            <a:ln w="12700">
              <a:solidFill>
                <a:srgbClr val="253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数据主权战略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概念内涵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DE08A8E-A43C-D766-70E5-EB968ED765EB}"/>
                </a:ext>
              </a:extLst>
            </p:cNvPr>
            <p:cNvSpPr/>
            <p:nvPr/>
          </p:nvSpPr>
          <p:spPr>
            <a:xfrm>
              <a:off x="3319150" y="3633377"/>
              <a:ext cx="1440000" cy="540000"/>
            </a:xfrm>
            <a:prstGeom prst="rect">
              <a:avLst/>
            </a:prstGeom>
            <a:grpFill/>
            <a:ln w="12700">
              <a:solidFill>
                <a:srgbClr val="253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数据主权战略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体系框架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BB1858C-C7B4-29A2-3150-84F260316816}"/>
              </a:ext>
            </a:extLst>
          </p:cNvPr>
          <p:cNvGrpSpPr/>
          <p:nvPr/>
        </p:nvGrpSpPr>
        <p:grpSpPr>
          <a:xfrm>
            <a:off x="1281029" y="4292427"/>
            <a:ext cx="3478121" cy="540000"/>
            <a:chOff x="1281029" y="4495570"/>
            <a:chExt cx="3478121" cy="540000"/>
          </a:xfrm>
          <a:solidFill>
            <a:schemeClr val="bg1"/>
          </a:solidFill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2670A73-19B8-5C2D-FF79-6B07EE15B254}"/>
                </a:ext>
              </a:extLst>
            </p:cNvPr>
            <p:cNvSpPr/>
            <p:nvPr/>
          </p:nvSpPr>
          <p:spPr>
            <a:xfrm>
              <a:off x="1281029" y="4495570"/>
              <a:ext cx="1440000" cy="540000"/>
            </a:xfrm>
            <a:prstGeom prst="rect">
              <a:avLst/>
            </a:prstGeom>
            <a:grpFill/>
            <a:ln w="12700">
              <a:solidFill>
                <a:srgbClr val="253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战略文件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检索依据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CC29CB2-9A07-12C1-8BA6-B76A7868F5EC}"/>
                </a:ext>
              </a:extLst>
            </p:cNvPr>
            <p:cNvSpPr/>
            <p:nvPr/>
          </p:nvSpPr>
          <p:spPr>
            <a:xfrm>
              <a:off x="3319150" y="4495570"/>
              <a:ext cx="1440000" cy="540000"/>
            </a:xfrm>
            <a:prstGeom prst="rect">
              <a:avLst/>
            </a:prstGeom>
            <a:grpFill/>
            <a:ln w="12700">
              <a:solidFill>
                <a:srgbClr val="2538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战略文件</a:t>
              </a:r>
              <a:endPara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defTabSz="609630"/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分析框架</a:t>
              </a: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F154F634-1514-6807-8520-774706F320FB}"/>
              </a:ext>
            </a:extLst>
          </p:cNvPr>
          <p:cNvSpPr/>
          <p:nvPr/>
        </p:nvSpPr>
        <p:spPr>
          <a:xfrm>
            <a:off x="2300089" y="5099478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253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发展现状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D67A82E-3478-92C2-A361-AD01F2D05AAE}"/>
              </a:ext>
            </a:extLst>
          </p:cNvPr>
          <p:cNvSpPr/>
          <p:nvPr/>
        </p:nvSpPr>
        <p:spPr>
          <a:xfrm>
            <a:off x="2300089" y="6100191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253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完善路径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378DD54-D1C5-BC18-80BF-51C8ED1257DA}"/>
              </a:ext>
            </a:extLst>
          </p:cNvPr>
          <p:cNvSpPr/>
          <p:nvPr/>
        </p:nvSpPr>
        <p:spPr>
          <a:xfrm>
            <a:off x="2300089" y="560534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253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关键环节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16469E2-FA91-E5FE-DD00-33D1980FDD62}"/>
              </a:ext>
            </a:extLst>
          </p:cNvPr>
          <p:cNvCxnSpPr>
            <a:cxnSpLocks/>
            <a:stCxn id="68" idx="2"/>
            <a:endCxn id="59" idx="0"/>
          </p:cNvCxnSpPr>
          <p:nvPr/>
        </p:nvCxnSpPr>
        <p:spPr>
          <a:xfrm>
            <a:off x="3020089" y="1469481"/>
            <a:ext cx="1" cy="200949"/>
          </a:xfrm>
          <a:prstGeom prst="straightConnector1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AAF6DF0-00A1-DE22-8444-0BAF352726C6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 flipH="1">
            <a:off x="3020089" y="2477376"/>
            <a:ext cx="1" cy="211966"/>
          </a:xfrm>
          <a:prstGeom prst="straightConnector1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40F865-180C-0E6F-7C08-BE962018DC94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>
            <a:off x="2001029" y="4113512"/>
            <a:ext cx="0" cy="178915"/>
          </a:xfrm>
          <a:prstGeom prst="straightConnector1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FD94732-803C-19FA-817E-DFE06204296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4039150" y="4113512"/>
            <a:ext cx="0" cy="178915"/>
          </a:xfrm>
          <a:prstGeom prst="straightConnector1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CB8B5D2-0E61-7A57-5793-2EC4362CC0D4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020089" y="5459478"/>
            <a:ext cx="0" cy="145864"/>
          </a:xfrm>
          <a:prstGeom prst="straightConnector1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8EFB6F88-3CF1-3C64-EFA4-F044BBB8110C}"/>
              </a:ext>
            </a:extLst>
          </p:cNvPr>
          <p:cNvCxnSpPr>
            <a:cxnSpLocks/>
            <a:stCxn id="80" idx="2"/>
            <a:endCxn id="79" idx="0"/>
          </p:cNvCxnSpPr>
          <p:nvPr/>
        </p:nvCxnSpPr>
        <p:spPr>
          <a:xfrm>
            <a:off x="3020089" y="5965342"/>
            <a:ext cx="0" cy="134849"/>
          </a:xfrm>
          <a:prstGeom prst="straightConnector1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CAD60B9E-C68A-ECB6-F4CA-A8019A58052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rot="5400000">
            <a:off x="2338474" y="2891897"/>
            <a:ext cx="344170" cy="1019060"/>
          </a:xfrm>
          <a:prstGeom prst="bentConnector3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BD31B019-07F1-A487-D915-1320FEF13872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rot="16200000" flipH="1">
            <a:off x="3357534" y="2891896"/>
            <a:ext cx="344170" cy="1019061"/>
          </a:xfrm>
          <a:prstGeom prst="bentConnector3">
            <a:avLst>
              <a:gd name="adj1" fmla="val 50000"/>
            </a:avLst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F8BEE41-F9E3-390D-AA55-6B189CF0474D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rot="16200000" flipH="1">
            <a:off x="2377034" y="4456422"/>
            <a:ext cx="267051" cy="1019060"/>
          </a:xfrm>
          <a:prstGeom prst="bentConnector3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6512A0E0-F2E5-8CE9-AD5D-71B75A63845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rot="5400000">
            <a:off x="3396095" y="4456422"/>
            <a:ext cx="267051" cy="1019061"/>
          </a:xfrm>
          <a:prstGeom prst="bentConnector3">
            <a:avLst/>
          </a:prstGeom>
          <a:ln w="12700">
            <a:solidFill>
              <a:srgbClr val="2538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ADC9A31D-0244-844D-C0B2-C51E7F0C7D3F}"/>
              </a:ext>
            </a:extLst>
          </p:cNvPr>
          <p:cNvGrpSpPr/>
          <p:nvPr/>
        </p:nvGrpSpPr>
        <p:grpSpPr>
          <a:xfrm>
            <a:off x="5778209" y="1099786"/>
            <a:ext cx="5315522" cy="5270877"/>
            <a:chOff x="3953937" y="1700006"/>
            <a:chExt cx="7807209" cy="7741637"/>
          </a:xfrm>
        </p:grpSpPr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9EF3821A-B9D5-5E10-D3B2-E8232FBF3001}"/>
                </a:ext>
              </a:extLst>
            </p:cNvPr>
            <p:cNvSpPr/>
            <p:nvPr/>
          </p:nvSpPr>
          <p:spPr>
            <a:xfrm>
              <a:off x="3953937" y="2258800"/>
              <a:ext cx="7807209" cy="7182843"/>
            </a:xfrm>
            <a:prstGeom prst="roundRect">
              <a:avLst>
                <a:gd name="adj" fmla="val 2256"/>
              </a:avLst>
            </a:prstGeom>
            <a:solidFill>
              <a:srgbClr val="F6F9FC"/>
            </a:solidFill>
            <a:ln>
              <a:solidFill>
                <a:srgbClr val="909C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BAA05F86-C6BA-5034-80A7-EDD507C7B1F3}"/>
                </a:ext>
              </a:extLst>
            </p:cNvPr>
            <p:cNvSpPr/>
            <p:nvPr/>
          </p:nvSpPr>
          <p:spPr>
            <a:xfrm>
              <a:off x="5374000" y="7753626"/>
              <a:ext cx="5508000" cy="1246957"/>
            </a:xfrm>
            <a:prstGeom prst="roundRect">
              <a:avLst>
                <a:gd name="adj" fmla="val 10482"/>
              </a:avLst>
            </a:prstGeom>
            <a:solidFill>
              <a:srgbClr val="E7ECF5"/>
            </a:solidFill>
            <a:ln>
              <a:solidFill>
                <a:srgbClr val="909CC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AD87D36D-746C-DA47-4B9B-A1AB80170521}"/>
                </a:ext>
              </a:extLst>
            </p:cNvPr>
            <p:cNvSpPr txBox="1"/>
            <p:nvPr/>
          </p:nvSpPr>
          <p:spPr>
            <a:xfrm>
              <a:off x="4075709" y="1700006"/>
              <a:ext cx="1326010" cy="452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外部环境</a:t>
              </a: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06623C75-95DE-7924-7AC1-16C30B9AD95A}"/>
                </a:ext>
              </a:extLst>
            </p:cNvPr>
            <p:cNvSpPr txBox="1"/>
            <p:nvPr/>
          </p:nvSpPr>
          <p:spPr>
            <a:xfrm>
              <a:off x="4075709" y="2381317"/>
              <a:ext cx="1326010" cy="452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内部条件</a:t>
              </a:r>
            </a:p>
          </p:txBody>
        </p: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19C311B6-BB56-936A-6C60-ED8099230DA4}"/>
                </a:ext>
              </a:extLst>
            </p:cNvPr>
            <p:cNvCxnSpPr>
              <a:cxnSpLocks/>
            </p:cNvCxnSpPr>
            <p:nvPr/>
          </p:nvCxnSpPr>
          <p:spPr>
            <a:xfrm>
              <a:off x="4738714" y="3118689"/>
              <a:ext cx="0" cy="2159547"/>
            </a:xfrm>
            <a:prstGeom prst="straightConnector1">
              <a:avLst/>
            </a:prstGeom>
            <a:ln w="12700">
              <a:solidFill>
                <a:srgbClr val="909CCB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8939D53F-549B-C8CC-EA52-0EA5E8E81DD8}"/>
                </a:ext>
              </a:extLst>
            </p:cNvPr>
            <p:cNvCxnSpPr>
              <a:cxnSpLocks/>
            </p:cNvCxnSpPr>
            <p:nvPr/>
          </p:nvCxnSpPr>
          <p:spPr>
            <a:xfrm>
              <a:off x="4594336" y="3118689"/>
              <a:ext cx="288758" cy="0"/>
            </a:xfrm>
            <a:prstGeom prst="line">
              <a:avLst/>
            </a:prstGeom>
            <a:ln w="12700">
              <a:solidFill>
                <a:srgbClr val="2538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F443359E-D7D6-AF28-8E16-6B5C15BE1169}"/>
                </a:ext>
              </a:extLst>
            </p:cNvPr>
            <p:cNvCxnSpPr>
              <a:cxnSpLocks/>
            </p:cNvCxnSpPr>
            <p:nvPr/>
          </p:nvCxnSpPr>
          <p:spPr>
            <a:xfrm>
              <a:off x="4594336" y="5278236"/>
              <a:ext cx="288758" cy="0"/>
            </a:xfrm>
            <a:prstGeom prst="line">
              <a:avLst/>
            </a:prstGeom>
            <a:ln w="12700">
              <a:solidFill>
                <a:srgbClr val="2538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6D215559-CB27-8BE0-5529-85A55651F2AA}"/>
                </a:ext>
              </a:extLst>
            </p:cNvPr>
            <p:cNvCxnSpPr>
              <a:cxnSpLocks/>
            </p:cNvCxnSpPr>
            <p:nvPr/>
          </p:nvCxnSpPr>
          <p:spPr>
            <a:xfrm>
              <a:off x="4594336" y="9080571"/>
              <a:ext cx="288758" cy="0"/>
            </a:xfrm>
            <a:prstGeom prst="line">
              <a:avLst/>
            </a:prstGeom>
            <a:ln w="12700">
              <a:solidFill>
                <a:srgbClr val="2538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2831CDBD-875C-373C-659A-9CF2E51C07A5}"/>
                </a:ext>
              </a:extLst>
            </p:cNvPr>
            <p:cNvSpPr txBox="1"/>
            <p:nvPr/>
          </p:nvSpPr>
          <p:spPr>
            <a:xfrm>
              <a:off x="4107773" y="3695504"/>
              <a:ext cx="432085" cy="1084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谋划层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286FC5A0-D75F-1A74-AA71-07C32E534C96}"/>
                </a:ext>
              </a:extLst>
            </p:cNvPr>
            <p:cNvSpPr txBox="1"/>
            <p:nvPr/>
          </p:nvSpPr>
          <p:spPr>
            <a:xfrm>
              <a:off x="4107773" y="6636943"/>
              <a:ext cx="432085" cy="108491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实施层</a:t>
              </a:r>
            </a:p>
          </p:txBody>
        </p: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15BC99DF-1194-4BB7-3D5F-86021B6E0A7C}"/>
                </a:ext>
              </a:extLst>
            </p:cNvPr>
            <p:cNvCxnSpPr>
              <a:cxnSpLocks/>
            </p:cNvCxnSpPr>
            <p:nvPr/>
          </p:nvCxnSpPr>
          <p:spPr>
            <a:xfrm>
              <a:off x="4738715" y="5278236"/>
              <a:ext cx="0" cy="3802335"/>
            </a:xfrm>
            <a:prstGeom prst="straightConnector1">
              <a:avLst/>
            </a:prstGeom>
            <a:ln w="12700">
              <a:solidFill>
                <a:srgbClr val="909CCB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EFC01C38-6FFF-A682-3EEB-F1AE2F58328D}"/>
                </a:ext>
              </a:extLst>
            </p:cNvPr>
            <p:cNvSpPr txBox="1"/>
            <p:nvPr/>
          </p:nvSpPr>
          <p:spPr>
            <a:xfrm>
              <a:off x="7196890" y="5454985"/>
              <a:ext cx="1853401" cy="452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战略内容体系</a:t>
              </a: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57A0E338-8E0F-697B-6C7B-06028CB4CB7E}"/>
                </a:ext>
              </a:extLst>
            </p:cNvPr>
            <p:cNvSpPr txBox="1"/>
            <p:nvPr/>
          </p:nvSpPr>
          <p:spPr>
            <a:xfrm>
              <a:off x="7196884" y="8151079"/>
              <a:ext cx="1853401" cy="452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战略支撑体系</a:t>
              </a:r>
            </a:p>
          </p:txBody>
        </p:sp>
        <p:sp>
          <p:nvSpPr>
            <p:cNvPr id="220" name="矩形: 圆角 219">
              <a:extLst>
                <a:ext uri="{FF2B5EF4-FFF2-40B4-BE49-F238E27FC236}">
                  <a16:creationId xmlns:a16="http://schemas.microsoft.com/office/drawing/2014/main" id="{8247CF8A-DCCA-A077-90A1-89E67412014E}"/>
                </a:ext>
              </a:extLst>
            </p:cNvPr>
            <p:cNvSpPr/>
            <p:nvPr/>
          </p:nvSpPr>
          <p:spPr>
            <a:xfrm>
              <a:off x="5374000" y="3759402"/>
              <a:ext cx="5508000" cy="1362898"/>
            </a:xfrm>
            <a:prstGeom prst="roundRect">
              <a:avLst>
                <a:gd name="adj" fmla="val 10482"/>
              </a:avLst>
            </a:prstGeom>
            <a:solidFill>
              <a:srgbClr val="E7ECF5"/>
            </a:solidFill>
            <a:ln>
              <a:solidFill>
                <a:srgbClr val="909CC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3CF982FE-A5FF-F534-C6E2-5DCAF0D38E8B}"/>
                </a:ext>
              </a:extLst>
            </p:cNvPr>
            <p:cNvSpPr txBox="1"/>
            <p:nvPr/>
          </p:nvSpPr>
          <p:spPr>
            <a:xfrm>
              <a:off x="7196886" y="4267670"/>
              <a:ext cx="1853401" cy="452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战略目标体系</a:t>
              </a: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0E52949B-B990-4365-88B2-D9CAEAB147AE}"/>
                </a:ext>
              </a:extLst>
            </p:cNvPr>
            <p:cNvSpPr txBox="1"/>
            <p:nvPr/>
          </p:nvSpPr>
          <p:spPr>
            <a:xfrm>
              <a:off x="7196889" y="3130564"/>
              <a:ext cx="1853401" cy="4520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战略指导思想</a:t>
              </a:r>
            </a:p>
          </p:txBody>
        </p: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E0E62D11-2B1F-F0AF-80D3-1A491EA1793F}"/>
                </a:ext>
              </a:extLst>
            </p:cNvPr>
            <p:cNvCxnSpPr>
              <a:cxnSpLocks/>
              <a:stCxn id="222" idx="2"/>
              <a:endCxn id="221" idx="0"/>
            </p:cNvCxnSpPr>
            <p:nvPr/>
          </p:nvCxnSpPr>
          <p:spPr>
            <a:xfrm flipH="1">
              <a:off x="8123586" y="3582614"/>
              <a:ext cx="3" cy="685056"/>
            </a:xfrm>
            <a:prstGeom prst="straightConnector1">
              <a:avLst/>
            </a:prstGeom>
            <a:ln>
              <a:solidFill>
                <a:srgbClr val="253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1A01E481-54C8-309A-F1AB-9D5096DBF939}"/>
                </a:ext>
              </a:extLst>
            </p:cNvPr>
            <p:cNvCxnSpPr>
              <a:cxnSpLocks/>
              <a:stCxn id="221" idx="2"/>
              <a:endCxn id="218" idx="0"/>
            </p:cNvCxnSpPr>
            <p:nvPr/>
          </p:nvCxnSpPr>
          <p:spPr>
            <a:xfrm>
              <a:off x="8123586" y="4719719"/>
              <a:ext cx="3" cy="735266"/>
            </a:xfrm>
            <a:prstGeom prst="straightConnector1">
              <a:avLst/>
            </a:prstGeom>
            <a:ln>
              <a:solidFill>
                <a:srgbClr val="253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AA282EFD-F9D5-9503-CBED-3CC68B26901E}"/>
                </a:ext>
              </a:extLst>
            </p:cNvPr>
            <p:cNvGrpSpPr/>
            <p:nvPr/>
          </p:nvGrpSpPr>
          <p:grpSpPr>
            <a:xfrm>
              <a:off x="5573369" y="3843378"/>
              <a:ext cx="1326013" cy="1204622"/>
              <a:chOff x="6484255" y="2763489"/>
              <a:chExt cx="1326013" cy="1204622"/>
            </a:xfrm>
            <a:solidFill>
              <a:schemeClr val="bg1"/>
            </a:solidFill>
          </p:grpSpPr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A391B44E-D79F-2579-F6B3-CDF494D5194F}"/>
                  </a:ext>
                </a:extLst>
              </p:cNvPr>
              <p:cNvSpPr txBox="1"/>
              <p:nvPr/>
            </p:nvSpPr>
            <p:spPr>
              <a:xfrm>
                <a:off x="6484258" y="2763489"/>
                <a:ext cx="1326010" cy="452048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对内目标</a:t>
                </a: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EB360077-635D-51A4-0C20-4587E802CDCC}"/>
                  </a:ext>
                </a:extLst>
              </p:cNvPr>
              <p:cNvSpPr txBox="1"/>
              <p:nvPr/>
            </p:nvSpPr>
            <p:spPr>
              <a:xfrm>
                <a:off x="6484255" y="3516061"/>
                <a:ext cx="1326010" cy="452050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对外目标</a:t>
                </a:r>
              </a:p>
            </p:txBody>
          </p: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D80E0A5D-BD08-577E-32F9-4C70739BC57D}"/>
                  </a:ext>
                </a:extLst>
              </p:cNvPr>
              <p:cNvCxnSpPr>
                <a:cxnSpLocks/>
                <a:stCxn id="242" idx="2"/>
                <a:endCxn id="243" idx="0"/>
              </p:cNvCxnSpPr>
              <p:nvPr/>
            </p:nvCxnSpPr>
            <p:spPr>
              <a:xfrm flipH="1">
                <a:off x="7147261" y="3215537"/>
                <a:ext cx="3" cy="300524"/>
              </a:xfrm>
              <a:prstGeom prst="straightConnector1">
                <a:avLst/>
              </a:prstGeom>
              <a:grpFill/>
              <a:ln>
                <a:solidFill>
                  <a:srgbClr val="25385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D2B02C93-B9C1-7EFA-2337-E32BECFECA7A}"/>
                </a:ext>
              </a:extLst>
            </p:cNvPr>
            <p:cNvGrpSpPr/>
            <p:nvPr/>
          </p:nvGrpSpPr>
          <p:grpSpPr>
            <a:xfrm>
              <a:off x="9347788" y="3847120"/>
              <a:ext cx="1326013" cy="1200880"/>
              <a:chOff x="10305946" y="2763487"/>
              <a:chExt cx="1326013" cy="1200880"/>
            </a:xfrm>
            <a:solidFill>
              <a:schemeClr val="bg1"/>
            </a:solidFill>
          </p:grpSpPr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BFE5A43-D1CF-96A0-A926-9C1C10A30AE6}"/>
                  </a:ext>
                </a:extLst>
              </p:cNvPr>
              <p:cNvSpPr txBox="1"/>
              <p:nvPr/>
            </p:nvSpPr>
            <p:spPr>
              <a:xfrm>
                <a:off x="10305946" y="2763487"/>
                <a:ext cx="1326010" cy="452048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主权安全</a:t>
                </a:r>
              </a:p>
            </p:txBody>
          </p:sp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F9AB10F-9841-BB4C-D184-EE5379BAE8AC}"/>
                  </a:ext>
                </a:extLst>
              </p:cNvPr>
              <p:cNvSpPr txBox="1"/>
              <p:nvPr/>
            </p:nvSpPr>
            <p:spPr>
              <a:xfrm>
                <a:off x="10305949" y="3512317"/>
                <a:ext cx="1326010" cy="452050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价值实现</a:t>
                </a:r>
              </a:p>
            </p:txBody>
          </p: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D1754785-968B-ADF7-2948-0D1DF8A1ACD6}"/>
                  </a:ext>
                </a:extLst>
              </p:cNvPr>
              <p:cNvCxnSpPr>
                <a:cxnSpLocks/>
                <a:stCxn id="239" idx="2"/>
                <a:endCxn id="240" idx="0"/>
              </p:cNvCxnSpPr>
              <p:nvPr/>
            </p:nvCxnSpPr>
            <p:spPr>
              <a:xfrm>
                <a:off x="10968952" y="3215535"/>
                <a:ext cx="3" cy="296783"/>
              </a:xfrm>
              <a:prstGeom prst="straightConnector1">
                <a:avLst/>
              </a:prstGeom>
              <a:grpFill/>
              <a:ln>
                <a:solidFill>
                  <a:srgbClr val="25385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BB23D1C7-F6AA-6E80-8C6F-000A1B04F2CA}"/>
                </a:ext>
              </a:extLst>
            </p:cNvPr>
            <p:cNvSpPr txBox="1"/>
            <p:nvPr/>
          </p:nvSpPr>
          <p:spPr>
            <a:xfrm>
              <a:off x="7013877" y="6007822"/>
              <a:ext cx="432085" cy="14013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制度维度</a:t>
              </a:r>
            </a:p>
          </p:txBody>
        </p:sp>
        <p:sp>
          <p:nvSpPr>
            <p:cNvPr id="228" name="矩形: 圆角 227">
              <a:extLst>
                <a:ext uri="{FF2B5EF4-FFF2-40B4-BE49-F238E27FC236}">
                  <a16:creationId xmlns:a16="http://schemas.microsoft.com/office/drawing/2014/main" id="{1F636EF3-8C52-CF6F-8872-46614E9F7AD6}"/>
                </a:ext>
              </a:extLst>
            </p:cNvPr>
            <p:cNvSpPr/>
            <p:nvPr/>
          </p:nvSpPr>
          <p:spPr>
            <a:xfrm>
              <a:off x="6588732" y="5283905"/>
              <a:ext cx="3063844" cy="2292930"/>
            </a:xfrm>
            <a:prstGeom prst="roundRect">
              <a:avLst>
                <a:gd name="adj" fmla="val 8499"/>
              </a:avLst>
            </a:prstGeom>
            <a:noFill/>
            <a:ln>
              <a:solidFill>
                <a:srgbClr val="909CC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5CE26EEE-6FB6-99FE-D0FD-490BF95DA0EF}"/>
                </a:ext>
              </a:extLst>
            </p:cNvPr>
            <p:cNvCxnSpPr>
              <a:cxnSpLocks/>
            </p:cNvCxnSpPr>
            <p:nvPr/>
          </p:nvCxnSpPr>
          <p:spPr>
            <a:xfrm>
              <a:off x="8120658" y="7576835"/>
              <a:ext cx="2932" cy="592680"/>
            </a:xfrm>
            <a:prstGeom prst="straightConnector1">
              <a:avLst/>
            </a:prstGeom>
            <a:ln>
              <a:solidFill>
                <a:srgbClr val="25385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A4A425E6-64D7-0A39-4BF5-9E099A6E4E76}"/>
                </a:ext>
              </a:extLst>
            </p:cNvPr>
            <p:cNvCxnSpPr>
              <a:cxnSpLocks/>
            </p:cNvCxnSpPr>
            <p:nvPr/>
          </p:nvCxnSpPr>
          <p:spPr>
            <a:xfrm>
              <a:off x="8122123" y="5888598"/>
              <a:ext cx="3" cy="1688241"/>
            </a:xfrm>
            <a:prstGeom prst="line">
              <a:avLst/>
            </a:prstGeom>
            <a:ln>
              <a:solidFill>
                <a:srgbClr val="25385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9C1CE5A2-5468-97AB-DCAF-45E1FB345DDA}"/>
                </a:ext>
              </a:extLst>
            </p:cNvPr>
            <p:cNvSpPr txBox="1"/>
            <p:nvPr/>
          </p:nvSpPr>
          <p:spPr>
            <a:xfrm>
              <a:off x="8807789" y="6007820"/>
              <a:ext cx="432085" cy="14013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产业维度</a:t>
              </a: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BE83164-B635-A30F-5606-E0738313B23C}"/>
                </a:ext>
              </a:extLst>
            </p:cNvPr>
            <p:cNvSpPr txBox="1"/>
            <p:nvPr/>
          </p:nvSpPr>
          <p:spPr>
            <a:xfrm>
              <a:off x="7910834" y="6007820"/>
              <a:ext cx="432085" cy="14013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5385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技术维度</a:t>
              </a:r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824C0D4A-B4C1-0E0A-5382-9818B6A9CB1A}"/>
                </a:ext>
              </a:extLst>
            </p:cNvPr>
            <p:cNvGrpSpPr/>
            <p:nvPr/>
          </p:nvGrpSpPr>
          <p:grpSpPr>
            <a:xfrm>
              <a:off x="5573365" y="7837892"/>
              <a:ext cx="1326013" cy="1078427"/>
              <a:chOff x="6484257" y="2874594"/>
              <a:chExt cx="1326013" cy="1078427"/>
            </a:xfrm>
            <a:solidFill>
              <a:schemeClr val="bg1"/>
            </a:solidFill>
          </p:grpSpPr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FC83669A-C026-F60A-48D3-52054C7C78EC}"/>
                  </a:ext>
                </a:extLst>
              </p:cNvPr>
              <p:cNvSpPr txBox="1"/>
              <p:nvPr/>
            </p:nvSpPr>
            <p:spPr>
              <a:xfrm>
                <a:off x="6484260" y="2874594"/>
                <a:ext cx="1326010" cy="452049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智力支撑</a:t>
                </a:r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646735AC-7E0C-2DFC-D4B1-D3D809077C50}"/>
                  </a:ext>
                </a:extLst>
              </p:cNvPr>
              <p:cNvSpPr txBox="1"/>
              <p:nvPr/>
            </p:nvSpPr>
            <p:spPr>
              <a:xfrm>
                <a:off x="6484257" y="3500971"/>
                <a:ext cx="1326010" cy="452050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信息支撑</a:t>
                </a:r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FA28D85A-54D0-03B4-1723-47EEFCF80FE8}"/>
                </a:ext>
              </a:extLst>
            </p:cNvPr>
            <p:cNvGrpSpPr/>
            <p:nvPr/>
          </p:nvGrpSpPr>
          <p:grpSpPr>
            <a:xfrm>
              <a:off x="9347786" y="7841634"/>
              <a:ext cx="1326011" cy="1070942"/>
              <a:chOff x="10305950" y="2874592"/>
              <a:chExt cx="1326011" cy="1070942"/>
            </a:xfrm>
            <a:solidFill>
              <a:schemeClr val="bg1"/>
            </a:solidFill>
          </p:grpSpPr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CC375FA5-322A-E957-1F6E-6E6D6E5AB4E6}"/>
                  </a:ext>
                </a:extLst>
              </p:cNvPr>
              <p:cNvSpPr txBox="1"/>
              <p:nvPr/>
            </p:nvSpPr>
            <p:spPr>
              <a:xfrm>
                <a:off x="10305950" y="2874592"/>
                <a:ext cx="1326010" cy="452049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合作支撑</a:t>
                </a:r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6A6A9B65-E2C4-3F78-4676-64E2BFAC5F7B}"/>
                  </a:ext>
                </a:extLst>
              </p:cNvPr>
              <p:cNvSpPr txBox="1"/>
              <p:nvPr/>
            </p:nvSpPr>
            <p:spPr>
              <a:xfrm>
                <a:off x="10305951" y="3493485"/>
                <a:ext cx="1326010" cy="452049"/>
              </a:xfrm>
              <a:prstGeom prst="rect">
                <a:avLst/>
              </a:prstGeom>
              <a:grpFill/>
              <a:ln>
                <a:solidFill>
                  <a:srgbClr val="25385F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平台支撑</a:t>
                </a:r>
              </a:p>
            </p:txBody>
          </p:sp>
        </p:grpSp>
      </p:grpSp>
      <p:sp>
        <p:nvSpPr>
          <p:cNvPr id="248" name="箭头: 下 247">
            <a:extLst>
              <a:ext uri="{FF2B5EF4-FFF2-40B4-BE49-F238E27FC236}">
                <a16:creationId xmlns:a16="http://schemas.microsoft.com/office/drawing/2014/main" id="{B84AE03A-8F74-132B-83E3-6A419FFA055E}"/>
              </a:ext>
            </a:extLst>
          </p:cNvPr>
          <p:cNvSpPr/>
          <p:nvPr/>
        </p:nvSpPr>
        <p:spPr>
          <a:xfrm rot="16200000">
            <a:off x="5135766" y="4400011"/>
            <a:ext cx="269507" cy="360000"/>
          </a:xfrm>
          <a:prstGeom prst="downArrow">
            <a:avLst/>
          </a:prstGeom>
          <a:solidFill>
            <a:srgbClr val="2A5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8B52A9D3-07F7-1370-BE20-56A26BC2DBE2}"/>
              </a:ext>
            </a:extLst>
          </p:cNvPr>
          <p:cNvSpPr txBox="1"/>
          <p:nvPr/>
        </p:nvSpPr>
        <p:spPr>
          <a:xfrm>
            <a:off x="818177" y="23149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灯片编号占位符 1">
            <a:extLst>
              <a:ext uri="{FF2B5EF4-FFF2-40B4-BE49-F238E27FC236}">
                <a16:creationId xmlns:a16="http://schemas.microsoft.com/office/drawing/2014/main" id="{4094D0D4-F647-2B7B-EC6C-0C6E85EB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7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73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7">
            <a:extLst>
              <a:ext uri="{FF2B5EF4-FFF2-40B4-BE49-F238E27FC236}">
                <a16:creationId xmlns:a16="http://schemas.microsoft.com/office/drawing/2014/main" id="{42D27240-CD42-7845-F2D0-DDBECC12B5D8}"/>
              </a:ext>
            </a:extLst>
          </p:cNvPr>
          <p:cNvSpPr/>
          <p:nvPr/>
        </p:nvSpPr>
        <p:spPr>
          <a:xfrm>
            <a:off x="336000" y="357000"/>
            <a:ext cx="11520000" cy="6144000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outerShdw blurRad="1778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85EADA26-F3C2-F096-BE93-2217F561898E}"/>
              </a:ext>
            </a:extLst>
          </p:cNvPr>
          <p:cNvSpPr/>
          <p:nvPr/>
        </p:nvSpPr>
        <p:spPr>
          <a:xfrm>
            <a:off x="336002" y="2559484"/>
            <a:ext cx="11519998" cy="2223999"/>
          </a:xfrm>
          <a:custGeom>
            <a:avLst/>
            <a:gdLst/>
            <a:ahLst/>
            <a:cxnLst/>
            <a:rect l="l" t="t" r="r" b="b"/>
            <a:pathLst>
              <a:path w="4816592" h="878617">
                <a:moveTo>
                  <a:pt x="0" y="0"/>
                </a:moveTo>
                <a:lnTo>
                  <a:pt x="4816592" y="0"/>
                </a:lnTo>
                <a:lnTo>
                  <a:pt x="4816592" y="878617"/>
                </a:lnTo>
                <a:lnTo>
                  <a:pt x="0" y="878617"/>
                </a:lnTo>
                <a:close/>
              </a:path>
            </a:pathLst>
          </a:custGeom>
          <a:solidFill>
            <a:srgbClr val="25385F"/>
          </a:solidFill>
        </p:spPr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93A0287-3A8D-DF34-CFEA-5D6B84025ADC}"/>
              </a:ext>
            </a:extLst>
          </p:cNvPr>
          <p:cNvGrpSpPr/>
          <p:nvPr/>
        </p:nvGrpSpPr>
        <p:grpSpPr>
          <a:xfrm>
            <a:off x="5743626" y="2260600"/>
            <a:ext cx="704750" cy="704750"/>
            <a:chOff x="0" y="0"/>
            <a:chExt cx="812800" cy="812800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123974B-6045-6146-59D8-13BD75920FE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09CCB"/>
            </a:solidFill>
          </p:spPr>
          <p:txBody>
            <a:bodyPr anchor="ctr"/>
            <a:lstStyle/>
            <a:p>
              <a:pPr algn="ctr" defTabSz="609630"/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5E748491-50C4-F5DD-E9CC-92578D9FC5F6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773"/>
                </a:lnSpc>
                <a:defRPr/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4">
            <a:extLst>
              <a:ext uri="{FF2B5EF4-FFF2-40B4-BE49-F238E27FC236}">
                <a16:creationId xmlns:a16="http://schemas.microsoft.com/office/drawing/2014/main" id="{19550F24-1265-1139-675B-9DC69B26D3E5}"/>
              </a:ext>
            </a:extLst>
          </p:cNvPr>
          <p:cNvSpPr txBox="1"/>
          <p:nvPr/>
        </p:nvSpPr>
        <p:spPr>
          <a:xfrm>
            <a:off x="2708674" y="3225801"/>
            <a:ext cx="6774653" cy="67710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defTabSz="609630">
              <a:defRPr/>
            </a:pPr>
            <a:r>
              <a:rPr lang="en-US" sz="4400" spc="-5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 </a:t>
            </a:r>
            <a:r>
              <a:rPr lang="zh-CN" altLang="en-US" sz="4400" spc="1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主要观点</a:t>
            </a:r>
            <a:r>
              <a:rPr lang="en-US" sz="4400" spc="-5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61B6BB79-23EA-669C-0934-C681C4875E64}"/>
              </a:ext>
            </a:extLst>
          </p:cNvPr>
          <p:cNvSpPr txBox="1"/>
          <p:nvPr/>
        </p:nvSpPr>
        <p:spPr>
          <a:xfrm>
            <a:off x="2459068" y="4169820"/>
            <a:ext cx="7273865" cy="248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088"/>
              </a:lnSpc>
              <a:defRPr/>
            </a:pP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战略布局特征 </a:t>
            </a:r>
            <a:r>
              <a:rPr lang="en-US" altLang="zh-CN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战略目标比较 </a:t>
            </a:r>
            <a:r>
              <a:rPr lang="en-US" altLang="zh-CN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 </a:t>
            </a: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战略支撑比较 </a:t>
            </a:r>
            <a:r>
              <a:rPr lang="en-US" altLang="zh-CN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91" spc="-1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博弈关键环节</a:t>
            </a:r>
            <a:endParaRPr lang="en-US" altLang="zh-CN" sz="1491" spc="-1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EEF448-3A96-237D-CC59-9B1827BC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800" y="6492875"/>
            <a:ext cx="2743200" cy="365125"/>
          </a:xfrm>
        </p:spPr>
        <p:txBody>
          <a:bodyPr/>
          <a:lstStyle/>
          <a:p>
            <a:fld id="{F46799FB-52B8-4698-BECF-01ADD9E846BE}" type="slidenum">
              <a:rPr lang="zh-CN" altLang="en-US" smtClean="0"/>
              <a:t>8</a:t>
            </a:fld>
            <a:r>
              <a:rPr lang="en-US" altLang="zh-CN" dirty="0"/>
              <a:t>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99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>
            <a:extLst>
              <a:ext uri="{FF2B5EF4-FFF2-40B4-BE49-F238E27FC236}">
                <a16:creationId xmlns:a16="http://schemas.microsoft.com/office/drawing/2014/main" id="{9F037C5E-82EE-4168-AB59-F2B5BE468F31}"/>
              </a:ext>
            </a:extLst>
          </p:cNvPr>
          <p:cNvSpPr txBox="1"/>
          <p:nvPr/>
        </p:nvSpPr>
        <p:spPr>
          <a:xfrm>
            <a:off x="10209866" y="244475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Academic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all" spc="0" normalizeH="0" baseline="0" noProof="0" dirty="0">
                <a:ln>
                  <a:noFill/>
                </a:ln>
                <a:solidFill>
                  <a:srgbClr val="2A50A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presentation</a:t>
            </a:r>
            <a:endParaRPr kumimoji="0" lang="zh-CN" altLang="en-US" sz="1000" b="0" i="0" u="none" strike="noStrike" kern="1200" cap="all" spc="0" normalizeH="0" baseline="0" noProof="0" dirty="0">
              <a:ln>
                <a:noFill/>
              </a:ln>
              <a:solidFill>
                <a:srgbClr val="2A50A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C620E-40A5-63AE-3F8D-6A3A510722A3}"/>
              </a:ext>
            </a:extLst>
          </p:cNvPr>
          <p:cNvSpPr/>
          <p:nvPr/>
        </p:nvSpPr>
        <p:spPr>
          <a:xfrm>
            <a:off x="0" y="0"/>
            <a:ext cx="12192000" cy="785191"/>
          </a:xfrm>
          <a:prstGeom prst="rect">
            <a:avLst/>
          </a:prstGeom>
          <a:solidFill>
            <a:srgbClr val="25385F"/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75B529-864D-B8D8-81D5-65EAA90FD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08" y="158595"/>
            <a:ext cx="2535576" cy="46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9EDB1E-9A57-C4D3-2FFC-E6CC4BFE35C3}"/>
              </a:ext>
            </a:extLst>
          </p:cNvPr>
          <p:cNvSpPr/>
          <p:nvPr/>
        </p:nvSpPr>
        <p:spPr>
          <a:xfrm>
            <a:off x="267711" y="262970"/>
            <a:ext cx="72000" cy="288000"/>
          </a:xfrm>
          <a:prstGeom prst="rect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D40DF3-CE1E-D116-93B8-68A72A7C6BF0}"/>
              </a:ext>
            </a:extLst>
          </p:cNvPr>
          <p:cNvSpPr/>
          <p:nvPr/>
        </p:nvSpPr>
        <p:spPr>
          <a:xfrm>
            <a:off x="3756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5A3DFE-4B74-F1C1-2248-29439A467FFA}"/>
              </a:ext>
            </a:extLst>
          </p:cNvPr>
          <p:cNvSpPr/>
          <p:nvPr/>
        </p:nvSpPr>
        <p:spPr>
          <a:xfrm>
            <a:off x="483611" y="262970"/>
            <a:ext cx="72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EF0E2E-C1DC-A416-58E0-DCCD4E1D8712}"/>
              </a:ext>
            </a:extLst>
          </p:cNvPr>
          <p:cNvSpPr/>
          <p:nvPr/>
        </p:nvSpPr>
        <p:spPr>
          <a:xfrm>
            <a:off x="591561" y="262970"/>
            <a:ext cx="72000" cy="28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09630"/>
            <a:endParaRPr lang="zh-CN" altLang="en-US" sz="12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ABE030-A6E2-4010-DB71-31FBEF6291DA}"/>
              </a:ext>
            </a:extLst>
          </p:cNvPr>
          <p:cNvSpPr txBox="1"/>
          <p:nvPr/>
        </p:nvSpPr>
        <p:spPr>
          <a:xfrm>
            <a:off x="818177" y="233953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A82FED-5B5F-FE8B-4982-AE1F043A66DB}"/>
              </a:ext>
            </a:extLst>
          </p:cNvPr>
          <p:cNvSpPr txBox="1"/>
          <p:nvPr/>
        </p:nvSpPr>
        <p:spPr>
          <a:xfrm>
            <a:off x="2155655" y="235987"/>
            <a:ext cx="207268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战略布局特征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DB1550A-6948-831A-8E89-2DFD1CC81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4"/>
          <a:stretch/>
        </p:blipFill>
        <p:spPr>
          <a:xfrm>
            <a:off x="267711" y="981849"/>
            <a:ext cx="3960627" cy="561318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96F3D62-8A1B-A4D5-0D71-348F384FE9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22"/>
          <a:stretch/>
        </p:blipFill>
        <p:spPr>
          <a:xfrm>
            <a:off x="4410278" y="981849"/>
            <a:ext cx="4117496" cy="5613181"/>
          </a:xfrm>
          <a:prstGeom prst="rect">
            <a:avLst/>
          </a:prstGeom>
        </p:spPr>
      </p:pic>
      <p:sp>
        <p:nvSpPr>
          <p:cNvPr id="31" name="灯片编号占位符 1">
            <a:extLst>
              <a:ext uri="{FF2B5EF4-FFF2-40B4-BE49-F238E27FC236}">
                <a16:creationId xmlns:a16="http://schemas.microsoft.com/office/drawing/2014/main" id="{6A9D33EA-81D5-AA2C-5E7C-FAF0FC10486C}"/>
              </a:ext>
            </a:extLst>
          </p:cNvPr>
          <p:cNvSpPr txBox="1">
            <a:spLocks/>
          </p:cNvSpPr>
          <p:nvPr/>
        </p:nvSpPr>
        <p:spPr>
          <a:xfrm>
            <a:off x="9112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6799FB-52B8-4698-BECF-01ADD9E846BE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pPr/>
              <a:t>9</a:t>
            </a:fld>
            <a:r>
              <a:rPr lang="en-US" altLang="zh-CN">
                <a:solidFill>
                  <a:prstClr val="black">
                    <a:tint val="7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/15</a:t>
            </a:r>
            <a:endParaRPr lang="zh-CN" altLang="en-US" dirty="0">
              <a:solidFill>
                <a:prstClr val="black">
                  <a:tint val="75000"/>
                </a:prstClr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2077EA0-066C-FAF1-5449-79F2735903F3}"/>
              </a:ext>
            </a:extLst>
          </p:cNvPr>
          <p:cNvSpPr/>
          <p:nvPr/>
        </p:nvSpPr>
        <p:spPr>
          <a:xfrm>
            <a:off x="8709713" y="2161177"/>
            <a:ext cx="3327671" cy="1726287"/>
          </a:xfrm>
          <a:prstGeom prst="roundRect">
            <a:avLst>
              <a:gd name="adj" fmla="val 7402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战略发布维度</a:t>
            </a:r>
            <a:endParaRPr lang="en-US" altLang="zh-CN" b="1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1600" dirty="0">
                <a:solidFill>
                  <a:srgbClr val="2538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美国数据主权战略横向上发布机构分工更明确，纵向上连贯性更强</a:t>
            </a:r>
            <a:endParaRPr lang="en-US" altLang="zh-CN" sz="1600" dirty="0">
              <a:solidFill>
                <a:srgbClr val="2538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1600" dirty="0">
                <a:solidFill>
                  <a:srgbClr val="2538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我国数据主权维护战略分工尚不明确，连贯发展受限</a:t>
            </a:r>
            <a:endParaRPr lang="en-US" altLang="zh-CN" sz="1600" dirty="0">
              <a:solidFill>
                <a:srgbClr val="2538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5558B1-F25F-5F40-EDCE-E4D0C24AF381}"/>
              </a:ext>
            </a:extLst>
          </p:cNvPr>
          <p:cNvSpPr/>
          <p:nvPr/>
        </p:nvSpPr>
        <p:spPr>
          <a:xfrm>
            <a:off x="8709713" y="4076707"/>
            <a:ext cx="3327671" cy="1726287"/>
          </a:xfrm>
          <a:prstGeom prst="roundRect">
            <a:avLst>
              <a:gd name="adj" fmla="val 7402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2538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战略主题维度</a:t>
            </a:r>
            <a:endParaRPr lang="en-US" altLang="zh-CN" b="1" dirty="0">
              <a:solidFill>
                <a:srgbClr val="2538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1600" dirty="0">
                <a:solidFill>
                  <a:srgbClr val="2538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两国数据专门战略、数据安全战略逐渐独立出来</a:t>
            </a:r>
            <a:endParaRPr lang="en-US" altLang="zh-CN" sz="1600" dirty="0">
              <a:solidFill>
                <a:srgbClr val="2538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1600" dirty="0">
                <a:solidFill>
                  <a:srgbClr val="2538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是数据极端重要性的写照，释放了国家主体聚力数据主权维护的信号</a:t>
            </a:r>
          </a:p>
        </p:txBody>
      </p:sp>
    </p:spTree>
    <p:extLst>
      <p:ext uri="{BB962C8B-B14F-4D97-AF65-F5344CB8AC3E}">
        <p14:creationId xmlns:p14="http://schemas.microsoft.com/office/powerpoint/2010/main" val="16896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945b6d0b-3dcb-4df7-912d-ce97e1c072df.pptx"/>
  <p:tag name="OFFICEPLUS.TAG" val="bd142c3d-b2ac-49d2-945d-a40ea7d68a02"/>
  <p:tag name="OFFICEPLUS.OUTLINECONTENT" val="38904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主题1">
  <a:themeElements>
    <a:clrScheme name="蓝紫渐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0A1"/>
      </a:accent1>
      <a:accent2>
        <a:srgbClr val="8891C8"/>
      </a:accent2>
      <a:accent3>
        <a:srgbClr val="B8D6E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2B54C7FC-80FA-4268-B1AB-7A4718C2F40B}" vid="{49D17BBD-BC41-4722-83BC-2CAB04E0C72F}"/>
    </a:ext>
  </a:extLst>
</a:theme>
</file>

<file path=ppt/theme/theme4.xml><?xml version="1.0" encoding="utf-8"?>
<a:theme xmlns:a="http://schemas.openxmlformats.org/drawingml/2006/main" name="1_主题1">
  <a:themeElements>
    <a:clrScheme name="蓝紫渐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0A1"/>
      </a:accent1>
      <a:accent2>
        <a:srgbClr val="8891C8"/>
      </a:accent2>
      <a:accent3>
        <a:srgbClr val="B8D6E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2B54C7FC-80FA-4268-B1AB-7A4718C2F40B}" vid="{49D17BBD-BC41-4722-83BC-2CAB04E0C72F}"/>
    </a:ext>
  </a:extLst>
</a:theme>
</file>

<file path=ppt/theme/theme5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1339</Words>
  <Application>Microsoft Office PowerPoint</Application>
  <PresentationFormat>宽屏</PresentationFormat>
  <Paragraphs>208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Microsoft YaHei Light</vt:lpstr>
      <vt:lpstr>PingFangSC-Regular</vt:lpstr>
      <vt:lpstr>等线</vt:lpstr>
      <vt:lpstr>等线 Light</vt:lpstr>
      <vt:lpstr>华文中宋</vt:lpstr>
      <vt:lpstr>思源黑体-粗体</vt:lpstr>
      <vt:lpstr>思源黑体-粗体 Bold</vt:lpstr>
      <vt:lpstr>宋体</vt:lpstr>
      <vt:lpstr>Microsoft YaHei</vt:lpstr>
      <vt:lpstr>Microsoft YaHei</vt:lpstr>
      <vt:lpstr>微软雅黑 Light</vt:lpstr>
      <vt:lpstr>Arial</vt:lpstr>
      <vt:lpstr>Calibri</vt:lpstr>
      <vt:lpstr>Calibri Light</vt:lpstr>
      <vt:lpstr>Source Sans Pro Black</vt:lpstr>
      <vt:lpstr>Times New Roman</vt:lpstr>
      <vt:lpstr>Wingdings</vt:lpstr>
      <vt:lpstr>Office 主题​​</vt:lpstr>
      <vt:lpstr>1_Office 主题​​</vt:lpstr>
      <vt:lpstr>主题1</vt:lpstr>
      <vt:lpstr>1_主题1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文俊</dc:creator>
  <cp:lastModifiedBy>黄 文俊</cp:lastModifiedBy>
  <cp:revision>12</cp:revision>
  <dcterms:created xsi:type="dcterms:W3CDTF">2023-07-10T03:44:11Z</dcterms:created>
  <dcterms:modified xsi:type="dcterms:W3CDTF">2023-07-12T00:04:00Z</dcterms:modified>
</cp:coreProperties>
</file>