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01" r:id="rId3"/>
    <p:sldId id="257" r:id="rId5"/>
    <p:sldId id="295" r:id="rId6"/>
    <p:sldId id="311" r:id="rId7"/>
    <p:sldId id="303" r:id="rId8"/>
    <p:sldId id="259" r:id="rId9"/>
    <p:sldId id="305" r:id="rId10"/>
    <p:sldId id="306" r:id="rId11"/>
    <p:sldId id="293" r:id="rId12"/>
    <p:sldId id="307" r:id="rId13"/>
    <p:sldId id="308" r:id="rId14"/>
    <p:sldId id="309" r:id="rId15"/>
    <p:sldId id="310" r:id="rId16"/>
    <p:sldId id="312" r:id="rId17"/>
    <p:sldId id="313" r:id="rId18"/>
    <p:sldId id="327" r:id="rId19"/>
    <p:sldId id="304" r:id="rId20"/>
    <p:sldId id="314" r:id="rId21"/>
    <p:sldId id="315" r:id="rId22"/>
    <p:sldId id="288" r:id="rId23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7"/>
    </p:embeddedFont>
    <p:embeddedFont>
      <p:font typeface="Franklin Gothic Medium" panose="020B0603020102020204" charset="0"/>
      <p:regular r:id="rId28"/>
      <p:italic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9F9F9"/>
    <a:srgbClr val="F5F5F5"/>
    <a:srgbClr val="F2F2F2"/>
    <a:srgbClr val="7BAA3C"/>
    <a:srgbClr val="64A640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90" y="72"/>
      </p:cViewPr>
      <p:guideLst>
        <p:guide orient="horz" pos="10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6.xml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p:transition spd="slow" advTm="0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Picture 3" descr="E:\PPT素材\网点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 bwMode="auto">
          <a:xfrm flipH="1">
            <a:off x="7188246" y="3792442"/>
            <a:ext cx="1955751" cy="136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PPT素材\网点03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0" y="-2173"/>
            <a:ext cx="1941160" cy="134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slow" advTm="0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23757" y="3932346"/>
            <a:ext cx="38713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湘潭大学公共管理学院   专业：</a:t>
            </a:r>
            <a:r>
              <a:rPr lang="en-US" altLang="zh-CN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情报学</a:t>
            </a:r>
            <a:endParaRPr lang="zh-CN" altLang="en-US" sz="13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254" y="3514606"/>
            <a:ext cx="3527469" cy="338526"/>
            <a:chOff x="3153258" y="4604579"/>
            <a:chExt cx="3080245" cy="216024"/>
          </a:xfrm>
          <a:solidFill>
            <a:schemeClr val="accent5"/>
          </a:solidFill>
        </p:grpSpPr>
        <p:sp>
          <p:nvSpPr>
            <p:cNvPr id="26" name="圆角矩形 25"/>
            <p:cNvSpPr/>
            <p:nvPr/>
          </p:nvSpPr>
          <p:spPr>
            <a:xfrm>
              <a:off x="3153258" y="4604579"/>
              <a:ext cx="1449873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汇报人：赵绮雨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780313" y="4604579"/>
              <a:ext cx="1453190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导师：毛太田教授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89660" y="2268855"/>
            <a:ext cx="7797165" cy="95186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r"/>
            <a:r>
              <a:rPr lang="zh-CN" altLang="zh-CN" sz="2800" b="1" dirty="0">
                <a:solidFill>
                  <a:schemeClr val="bg1"/>
                </a:solidFill>
              </a:rPr>
              <a:t>政府数据</a:t>
            </a:r>
            <a:r>
              <a:rPr lang="zh-CN" altLang="zh-CN" sz="2800" b="1" dirty="0">
                <a:solidFill>
                  <a:schemeClr val="bg1"/>
                </a:solidFill>
              </a:rPr>
              <a:t>治理对数据质量</a:t>
            </a:r>
            <a:r>
              <a:rPr lang="zh-CN" altLang="en-US" sz="2800" b="1" dirty="0">
                <a:solidFill>
                  <a:schemeClr val="bg1"/>
                </a:solidFill>
              </a:rPr>
              <a:t>管理的影响机理研究</a:t>
            </a:r>
            <a:endParaRPr lang="zh-CN" altLang="zh-CN" sz="2800" b="1" dirty="0">
              <a:solidFill>
                <a:schemeClr val="bg1"/>
              </a:solidFill>
            </a:endParaRPr>
          </a:p>
          <a:p>
            <a:pPr algn="r"/>
            <a:r>
              <a:rPr lang="zh-CN" altLang="zh-CN" sz="2800" dirty="0">
                <a:solidFill>
                  <a:schemeClr val="bg1"/>
                </a:solidFill>
              </a:rPr>
              <a:t>——基于扎根理论的探索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PPT素材\网点0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/>
          <a:stretch>
            <a:fillRect/>
          </a:stretch>
        </p:blipFill>
        <p:spPr bwMode="auto">
          <a:xfrm>
            <a:off x="4736" y="5285"/>
            <a:ext cx="522739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083" y="405971"/>
            <a:ext cx="546100" cy="546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580" y="303216"/>
            <a:ext cx="2219576" cy="751610"/>
          </a:xfrm>
          <a:prstGeom prst="rect">
            <a:avLst/>
          </a:prstGeom>
          <a:effectLst>
            <a:outerShdw blurRad="114300" dist="114300" dir="5400000" sx="88000" sy="88000" algn="t" rotWithShape="0">
              <a:prstClr val="black">
                <a:alpha val="9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/>
          <p:nvPr/>
        </p:nvSpPr>
        <p:spPr>
          <a:xfrm>
            <a:off x="3915420" y="20257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数据收集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331501" y="674903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1690" y="716280"/>
            <a:ext cx="4960620" cy="4274820"/>
          </a:xfrm>
          <a:prstGeom prst="rect">
            <a:avLst/>
          </a:prstGeom>
        </p:spPr>
      </p:pic>
    </p:spTree>
  </p:cSld>
  <p:clrMapOvr>
    <a:masterClrMapping/>
  </p:clrMapOvr>
  <p:transition spd="slow" advTm="0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E:\PPT素材\网点03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-1" y="-2173"/>
            <a:ext cx="3026979" cy="210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0" y="1670931"/>
            <a:ext cx="3667539" cy="1080256"/>
            <a:chOff x="0" y="1491631"/>
            <a:chExt cx="3667539" cy="1080256"/>
          </a:xfrm>
        </p:grpSpPr>
        <p:sp>
          <p:nvSpPr>
            <p:cNvPr id="54" name="矩形 53"/>
            <p:cNvSpPr/>
            <p:nvPr/>
          </p:nvSpPr>
          <p:spPr>
            <a:xfrm>
              <a:off x="0" y="1491631"/>
              <a:ext cx="3667539" cy="10802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4736" y="1761062"/>
              <a:ext cx="1270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PART</a:t>
              </a:r>
              <a:endPara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6" name="Picture 3" descr="E:\PPT素材\网点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/>
          <a:stretch>
            <a:fillRect/>
          </a:stretch>
        </p:blipFill>
        <p:spPr bwMode="auto">
          <a:xfrm flipH="1">
            <a:off x="5611830" y="2691543"/>
            <a:ext cx="3532168" cy="24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组合 56"/>
          <p:cNvGrpSpPr/>
          <p:nvPr/>
        </p:nvGrpSpPr>
        <p:grpSpPr>
          <a:xfrm>
            <a:off x="2505283" y="1495653"/>
            <a:ext cx="1430810" cy="1430810"/>
            <a:chOff x="4084036" y="932368"/>
            <a:chExt cx="440028" cy="440028"/>
          </a:xfrm>
        </p:grpSpPr>
        <p:sp>
          <p:nvSpPr>
            <p:cNvPr id="58" name="椭圆 57"/>
            <p:cNvSpPr/>
            <p:nvPr/>
          </p:nvSpPr>
          <p:spPr>
            <a:xfrm>
              <a:off x="4084036" y="932368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37125" y="996205"/>
              <a:ext cx="333849" cy="31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04</a:t>
              </a:r>
              <a:endParaRPr lang="zh-CN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68985" y="1292257"/>
            <a:ext cx="33265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资料分析与编码</a:t>
            </a:r>
            <a:endParaRPr lang="zh-CN" altLang="en-US" sz="35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7203" y="21308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开放式编码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7203" y="2928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选择性编码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243244" y="2277230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43244" y="3065553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48965" y="2546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主轴式编码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243244" y="2692945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/>
          <p:nvPr/>
        </p:nvSpPr>
        <p:spPr>
          <a:xfrm>
            <a:off x="3782073" y="202576"/>
            <a:ext cx="15798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开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放式编码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331501" y="681994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1628" y="1360441"/>
            <a:ext cx="233514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本文共贴出216个标签，对标签所表征的现象赋予44个概念，最终提炼出12个范畴。所提取的范畴类别和概念类别见表 2。</a:t>
            </a:r>
            <a:endParaRPr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3270" y="852805"/>
            <a:ext cx="4101465" cy="4006215"/>
          </a:xfrm>
          <a:prstGeom prst="rect">
            <a:avLst/>
          </a:prstGeom>
        </p:spPr>
      </p:pic>
    </p:spTree>
  </p:cSld>
  <p:clrMapOvr>
    <a:masterClrMapping/>
  </p:clrMapOvr>
  <p:transition spd="slow" advTm="0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/>
          <p:nvPr/>
        </p:nvSpPr>
        <p:spPr>
          <a:xfrm>
            <a:off x="3774361" y="202576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主轴式编码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331501" y="674903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3414" y="1185085"/>
            <a:ext cx="2463114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基于“因果条件—行动—结果”的逻辑范式，运用典范模型对开放式编码继续梳理、整合，提炼出三个主范畴，并建立主范畴模型，分别为</a:t>
            </a:r>
            <a:r>
              <a:rPr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“治理主体支持”、“关键环节控制”和“基础要素投入”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6830" y="994410"/>
            <a:ext cx="6142355" cy="3427730"/>
          </a:xfrm>
          <a:prstGeom prst="rect">
            <a:avLst/>
          </a:prstGeom>
        </p:spPr>
      </p:pic>
    </p:spTree>
  </p:cSld>
  <p:clrMapOvr>
    <a:masterClrMapping/>
  </p:clrMapOvr>
  <p:transition spd="slow" advTm="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/>
          <p:nvPr/>
        </p:nvSpPr>
        <p:spPr>
          <a:xfrm>
            <a:off x="3774361" y="202576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主轴式编码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331501" y="681993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7200" y="1355725"/>
            <a:ext cx="25965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关键环节控制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”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为例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3715" y="1172845"/>
            <a:ext cx="4952365" cy="3109595"/>
          </a:xfrm>
          <a:prstGeom prst="rect">
            <a:avLst/>
          </a:prstGeom>
        </p:spPr>
      </p:pic>
    </p:spTree>
  </p:cSld>
  <p:clrMapOvr>
    <a:masterClrMapping/>
  </p:clrMapOvr>
  <p:transition spd="slow" advTm="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/>
          <p:nvPr/>
        </p:nvSpPr>
        <p:spPr>
          <a:xfrm>
            <a:off x="3774363" y="202576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选择性编码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331501" y="689080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454" y="1185085"/>
            <a:ext cx="2448162" cy="163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通过对文本资料的深入探讨与分析，将主轴编码所得的三个主范畴进行抽象与提炼，最终归纳出更具统领性的核心范畴。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8805" y="827405"/>
            <a:ext cx="4422140" cy="4085590"/>
          </a:xfrm>
          <a:prstGeom prst="rect">
            <a:avLst/>
          </a:prstGeom>
        </p:spPr>
      </p:pic>
    </p:spTree>
  </p:cSld>
  <p:clrMapOvr>
    <a:masterClrMapping/>
  </p:clrMapOvr>
  <p:transition spd="slow" advTm="0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0"/>
          <p:cNvSpPr txBox="1"/>
          <p:nvPr>
            <p:custDataLst>
              <p:tags r:id="rId1"/>
            </p:custDataLst>
          </p:nvPr>
        </p:nvSpPr>
        <p:spPr>
          <a:xfrm>
            <a:off x="3642377" y="202576"/>
            <a:ext cx="1859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影响机理模型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4331501" y="689080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005205" y="789940"/>
            <a:ext cx="7346315" cy="1271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ts val="2300"/>
              </a:lnSpc>
            </a:pPr>
            <a:r>
              <a:rPr lang="zh-CN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对主轴编码阶段形成的3个主范畴（即治理主体支持、关键环节控制和基础要素投入）进行分析，梳理主范畴与数据质量管理之间的关系，并发现主范畴之间的相互作用关系也会影响数据质量管理，二者共同构成政府数据治理对数据质量管理的影响机理模型，如图4所示。</a:t>
            </a:r>
            <a:endParaRPr lang="zh-CN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31335" y="1969770"/>
            <a:ext cx="3512820" cy="2913380"/>
          </a:xfrm>
          <a:prstGeom prst="rect">
            <a:avLst/>
          </a:prstGeom>
        </p:spPr>
      </p:pic>
    </p:spTree>
  </p:cSld>
  <p:clrMapOvr>
    <a:masterClrMapping/>
  </p:clrMapOvr>
  <p:transition spd="slow" advTm="0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E:\PPT素材\网点03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-1" y="-2173"/>
            <a:ext cx="3026979" cy="210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1679896"/>
            <a:ext cx="3667539" cy="1080256"/>
            <a:chOff x="0" y="1491631"/>
            <a:chExt cx="3667539" cy="1080256"/>
          </a:xfrm>
        </p:grpSpPr>
        <p:sp>
          <p:nvSpPr>
            <p:cNvPr id="3" name="矩形 2"/>
            <p:cNvSpPr/>
            <p:nvPr/>
          </p:nvSpPr>
          <p:spPr>
            <a:xfrm>
              <a:off x="0" y="1491631"/>
              <a:ext cx="3667539" cy="10802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4736" y="1761062"/>
              <a:ext cx="1270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PART</a:t>
              </a:r>
              <a:endPara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08728" y="186054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研究总结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5" name="Picture 3" descr="E:\PPT素材\网点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/>
          <a:stretch>
            <a:fillRect/>
          </a:stretch>
        </p:blipFill>
        <p:spPr bwMode="auto">
          <a:xfrm flipH="1">
            <a:off x="5611830" y="2691543"/>
            <a:ext cx="3532168" cy="24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2505283" y="1504618"/>
            <a:ext cx="1430810" cy="1430810"/>
            <a:chOff x="4084036" y="932368"/>
            <a:chExt cx="440028" cy="440028"/>
          </a:xfrm>
        </p:grpSpPr>
        <p:sp>
          <p:nvSpPr>
            <p:cNvPr id="37" name="椭圆 36"/>
            <p:cNvSpPr/>
            <p:nvPr/>
          </p:nvSpPr>
          <p:spPr>
            <a:xfrm>
              <a:off x="4084036" y="932368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37125" y="996205"/>
              <a:ext cx="333849" cy="31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05</a:t>
              </a:r>
              <a:endParaRPr lang="zh-CN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29"/>
          <p:cNvSpPr txBox="1"/>
          <p:nvPr/>
        </p:nvSpPr>
        <p:spPr>
          <a:xfrm>
            <a:off x="4357203" y="28146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研究结论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4357203" y="3222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研究不足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43244" y="3376686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245479" y="2968450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1733005" y="1140152"/>
            <a:ext cx="639774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第一，</a:t>
            </a:r>
            <a:r>
              <a:rPr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政府数据治理主要通过治理主体支持、关键环节控制和基础要素投入来促进数据质量管理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。其中，治理主体支持包括高层管理者战略支持、部门间协同关系建立、部门信息化水平提升；关键环节控制包括数据内容控制与数据过程控制；基础要素投入包括人才、技术与资金的投入；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菱形 71"/>
          <p:cNvSpPr/>
          <p:nvPr/>
        </p:nvSpPr>
        <p:spPr>
          <a:xfrm>
            <a:off x="813017" y="1140152"/>
            <a:ext cx="677456" cy="677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j-ea"/>
                <a:ea typeface="+mj-ea"/>
              </a:rPr>
              <a:t>1</a:t>
            </a:r>
            <a:endParaRPr lang="zh-CN" altLang="en-US" sz="3000" dirty="0">
              <a:latin typeface="+mj-ea"/>
              <a:ea typeface="+mj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821503" y="2924643"/>
            <a:ext cx="667418" cy="667418"/>
            <a:chOff x="304800" y="673100"/>
            <a:chExt cx="4000500" cy="4000500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5" y="760415"/>
              <a:ext cx="3825871" cy="3825871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latin typeface="+mj-ea"/>
                </a:rPr>
                <a:t>2</a:t>
              </a:r>
              <a:endParaRPr lang="zh-CN" altLang="en-US" sz="3000" dirty="0">
                <a:latin typeface="+mj-ea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33005" y="2853397"/>
            <a:ext cx="622014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第二，</a:t>
            </a:r>
            <a:r>
              <a:rPr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治理主体支持、关键环节控制和基础要素投入三者关系密切，均在政府数据治理促进数据质量管理过程中发挥中介作用。</a:t>
            </a:r>
            <a:endParaRPr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5412" y="20257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研究结论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331501" y="681994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 isContent="1"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1733005" y="1140152"/>
            <a:ext cx="639774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一是本文研究的数据主要来源于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市的访谈资料和内部管理资料，研究结果反映的是个案的具体情况，得出的结果能否推广到其他地区可能会受到一定影响。在未来的研究中可以适当增加样本量，以求扩大研究结论的适用范围。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菱形 71"/>
          <p:cNvSpPr/>
          <p:nvPr/>
        </p:nvSpPr>
        <p:spPr>
          <a:xfrm>
            <a:off x="813017" y="1140152"/>
            <a:ext cx="677456" cy="677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j-ea"/>
                <a:ea typeface="+mj-ea"/>
              </a:rPr>
              <a:t>1</a:t>
            </a:r>
            <a:endParaRPr lang="zh-CN" altLang="en-US" sz="3000" dirty="0">
              <a:latin typeface="+mj-ea"/>
              <a:ea typeface="+mj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821503" y="2924643"/>
            <a:ext cx="667418" cy="667418"/>
            <a:chOff x="304800" y="673100"/>
            <a:chExt cx="4000500" cy="4000500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5" y="760415"/>
              <a:ext cx="3825871" cy="3825871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latin typeface="+mj-ea"/>
                </a:rPr>
                <a:t>2</a:t>
              </a:r>
              <a:endParaRPr lang="zh-CN" altLang="en-US" sz="3000" dirty="0">
                <a:latin typeface="+mj-ea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33004" y="2853397"/>
            <a:ext cx="6315363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二是由于质性研究方法存在固有缺陷，且研究者的理论构建水平有限，研究结论难免受到研究者主观判断的影响。</a:t>
            </a:r>
            <a:r>
              <a:rPr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。因此，未来可在开展访谈的基础上，扩展研究方法，通过问卷调查等方式定量分析与定性分析相结合，使研究结果更为全面客观，同时能对本文中扎根理论得出的结论予以验证。</a:t>
            </a:r>
            <a:endParaRPr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5412" y="20257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研究不足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331501" y="674902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 isContent="1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3508513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97307" y="2323927"/>
            <a:ext cx="1359668" cy="529521"/>
            <a:chOff x="4782534" y="2839488"/>
            <a:chExt cx="1359668" cy="529521"/>
          </a:xfrm>
        </p:grpSpPr>
        <p:sp>
          <p:nvSpPr>
            <p:cNvPr id="102" name="TextBox 101"/>
            <p:cNvSpPr txBox="1"/>
            <p:nvPr/>
          </p:nvSpPr>
          <p:spPr>
            <a:xfrm>
              <a:off x="4782534" y="3122788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RESEARCH DESIGN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782534" y="2839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研究设计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307" y="816530"/>
            <a:ext cx="1324402" cy="534886"/>
            <a:chOff x="4782534" y="912329"/>
            <a:chExt cx="1324402" cy="534886"/>
          </a:xfrm>
        </p:grpSpPr>
        <p:sp>
          <p:nvSpPr>
            <p:cNvPr id="144" name="TextBox 143"/>
            <p:cNvSpPr txBox="1"/>
            <p:nvPr/>
          </p:nvSpPr>
          <p:spPr>
            <a:xfrm>
              <a:off x="4782534" y="9123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研究背景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782534" y="1200994"/>
              <a:ext cx="1324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PROBLEM POSING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97307" y="1564541"/>
            <a:ext cx="1470274" cy="546261"/>
            <a:chOff x="4782534" y="1802706"/>
            <a:chExt cx="1470274" cy="546261"/>
          </a:xfrm>
        </p:grpSpPr>
        <p:sp>
          <p:nvSpPr>
            <p:cNvPr id="145" name="TextBox 144"/>
            <p:cNvSpPr txBox="1"/>
            <p:nvPr/>
          </p:nvSpPr>
          <p:spPr>
            <a:xfrm>
              <a:off x="4782534" y="18027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研究现状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82534" y="2102746"/>
              <a:ext cx="1470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PRESENT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97307" y="3056634"/>
            <a:ext cx="2162772" cy="529371"/>
            <a:chOff x="4782534" y="3449250"/>
            <a:chExt cx="2162772" cy="529371"/>
          </a:xfrm>
        </p:grpSpPr>
        <p:sp>
          <p:nvSpPr>
            <p:cNvPr id="147" name="TextBox 146"/>
            <p:cNvSpPr txBox="1"/>
            <p:nvPr/>
          </p:nvSpPr>
          <p:spPr>
            <a:xfrm>
              <a:off x="4782534" y="344925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资料分析与编码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82534" y="3732400"/>
              <a:ext cx="2162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0" i="0" dirty="0">
                  <a:solidFill>
                    <a:srgbClr val="666666"/>
                  </a:solidFill>
                  <a:effectLst/>
                  <a:latin typeface="+mn-ea"/>
                </a:rPr>
                <a:t>DATA </a:t>
              </a:r>
              <a:r>
                <a:rPr lang="en-US" altLang="zh-CN" sz="1000" dirty="0">
                  <a:solidFill>
                    <a:srgbClr val="666666"/>
                  </a:solidFill>
                  <a:latin typeface="+mn-ea"/>
                </a:rPr>
                <a:t>ANALYSIS AND CODING</a:t>
              </a:r>
              <a:endParaRPr lang="en-US" altLang="zh-CN" sz="1000" b="0" i="0" dirty="0">
                <a:solidFill>
                  <a:srgbClr val="666666"/>
                </a:solidFill>
                <a:effectLst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97307" y="3779253"/>
            <a:ext cx="1107996" cy="540134"/>
            <a:chOff x="4782534" y="3972748"/>
            <a:chExt cx="1107996" cy="540134"/>
          </a:xfrm>
        </p:grpSpPr>
        <p:sp>
          <p:nvSpPr>
            <p:cNvPr id="148" name="TextBox 147"/>
            <p:cNvSpPr txBox="1"/>
            <p:nvPr/>
          </p:nvSpPr>
          <p:spPr>
            <a:xfrm>
              <a:off x="4782534" y="39727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研究总结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782534" y="4266661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SUMMARY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50484" y="397407"/>
            <a:ext cx="875192" cy="1328303"/>
            <a:chOff x="946982" y="2536200"/>
            <a:chExt cx="875192" cy="1328303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7360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bg1"/>
                  </a:solidFill>
                  <a:latin typeface="+mj-ea"/>
                  <a:ea typeface="+mj-ea"/>
                </a:rPr>
                <a:t>目</a:t>
              </a:r>
              <a:endParaRPr lang="en-US" altLang="zh-CN" sz="4000" b="1" spc="3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zh-CN" altLang="en-US" sz="4000" b="1" spc="300" dirty="0">
                  <a:solidFill>
                    <a:schemeClr val="bg1"/>
                  </a:solidFill>
                  <a:latin typeface="+mj-ea"/>
                  <a:ea typeface="+mj-ea"/>
                </a:rPr>
                <a:t>录</a:t>
              </a:r>
              <a:endParaRPr lang="zh-CN" altLang="en-US" sz="4000" b="1" spc="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010573" y="3052903"/>
              <a:ext cx="12846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3" name="Picture 4" descr="E:\PPT素材\网点01.png"/>
          <p:cNvPicPr>
            <a:picLocks noChangeAspect="1" noChangeArrowheads="1"/>
          </p:cNvPicPr>
          <p:nvPr/>
        </p:nvPicPr>
        <p:blipFill rotWithShape="1">
          <a:blip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r="26272"/>
          <a:stretch>
            <a:fillRect/>
          </a:stretch>
        </p:blipFill>
        <p:spPr bwMode="auto">
          <a:xfrm>
            <a:off x="0" y="0"/>
            <a:ext cx="3508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E:\PPT素材\网点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/>
          <a:stretch>
            <a:fillRect/>
          </a:stretch>
        </p:blipFill>
        <p:spPr bwMode="auto">
          <a:xfrm flipH="1">
            <a:off x="6134615" y="3056634"/>
            <a:ext cx="3009383" cy="21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057187" y="863959"/>
            <a:ext cx="453970" cy="440028"/>
            <a:chOff x="4077065" y="914594"/>
            <a:chExt cx="453970" cy="440028"/>
          </a:xfrm>
        </p:grpSpPr>
        <p:sp>
          <p:nvSpPr>
            <p:cNvPr id="12" name="椭圆 11"/>
            <p:cNvSpPr/>
            <p:nvPr/>
          </p:nvSpPr>
          <p:spPr>
            <a:xfrm>
              <a:off x="4084036" y="914594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77065" y="95665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57187" y="1617657"/>
            <a:ext cx="453970" cy="440028"/>
            <a:chOff x="4077065" y="914594"/>
            <a:chExt cx="453970" cy="440028"/>
          </a:xfrm>
        </p:grpSpPr>
        <p:sp>
          <p:nvSpPr>
            <p:cNvPr id="56" name="椭圆 55"/>
            <p:cNvSpPr/>
            <p:nvPr/>
          </p:nvSpPr>
          <p:spPr>
            <a:xfrm>
              <a:off x="4084036" y="914594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77065" y="95665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02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57187" y="2368673"/>
            <a:ext cx="453970" cy="440028"/>
            <a:chOff x="4077065" y="914594"/>
            <a:chExt cx="453970" cy="440028"/>
          </a:xfrm>
        </p:grpSpPr>
        <p:sp>
          <p:nvSpPr>
            <p:cNvPr id="59" name="椭圆 58"/>
            <p:cNvSpPr/>
            <p:nvPr/>
          </p:nvSpPr>
          <p:spPr>
            <a:xfrm>
              <a:off x="4084036" y="914594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77065" y="95665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03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57187" y="3101305"/>
            <a:ext cx="453970" cy="440028"/>
            <a:chOff x="4077065" y="914594"/>
            <a:chExt cx="453970" cy="440028"/>
          </a:xfrm>
        </p:grpSpPr>
        <p:sp>
          <p:nvSpPr>
            <p:cNvPr id="62" name="椭圆 61"/>
            <p:cNvSpPr/>
            <p:nvPr/>
          </p:nvSpPr>
          <p:spPr>
            <a:xfrm>
              <a:off x="4084036" y="914594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77065" y="95665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04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057187" y="3829306"/>
            <a:ext cx="453970" cy="440028"/>
            <a:chOff x="4077065" y="914594"/>
            <a:chExt cx="453970" cy="440028"/>
          </a:xfrm>
        </p:grpSpPr>
        <p:sp>
          <p:nvSpPr>
            <p:cNvPr id="65" name="椭圆 64"/>
            <p:cNvSpPr/>
            <p:nvPr/>
          </p:nvSpPr>
          <p:spPr>
            <a:xfrm>
              <a:off x="4084036" y="914594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77065" y="95665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05</a:t>
              </a:r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790409" y="1908838"/>
            <a:ext cx="3913068" cy="58474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造字工房俊雅锐宋体验版常规体" pitchFamily="50" charset="-122"/>
              </a:rPr>
              <a:t>感谢倾听，请多指教！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造字工房俊雅锐宋体验版常规体" pitchFamily="50" charset="-122"/>
            </a:endParaRPr>
          </a:p>
        </p:txBody>
      </p:sp>
      <p:pic>
        <p:nvPicPr>
          <p:cNvPr id="26" name="Picture 4" descr="E:\PPT素材\网点01.png"/>
          <p:cNvPicPr>
            <a:picLocks noChangeAspect="1" noChangeArrowheads="1"/>
          </p:cNvPicPr>
          <p:nvPr/>
        </p:nvPicPr>
        <p:blipFill rotWithShape="1">
          <a:blip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/>
          <a:stretch>
            <a:fillRect/>
          </a:stretch>
        </p:blipFill>
        <p:spPr bwMode="auto">
          <a:xfrm>
            <a:off x="0" y="0"/>
            <a:ext cx="522739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83" y="405971"/>
            <a:ext cx="546100" cy="546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580" y="303216"/>
            <a:ext cx="2219576" cy="751610"/>
          </a:xfrm>
          <a:prstGeom prst="rect">
            <a:avLst/>
          </a:prstGeom>
          <a:effectLst>
            <a:outerShdw blurRad="114300" dist="114300" dir="5400000" sx="88000" sy="88000" algn="t" rotWithShape="0">
              <a:prstClr val="black">
                <a:alpha val="90000"/>
              </a:prstClr>
            </a:outerShdw>
          </a:effectLst>
        </p:spPr>
      </p:pic>
      <p:sp>
        <p:nvSpPr>
          <p:cNvPr id="14" name="TextBox 4"/>
          <p:cNvSpPr txBox="1"/>
          <p:nvPr/>
        </p:nvSpPr>
        <p:spPr>
          <a:xfrm>
            <a:off x="4923757" y="3932346"/>
            <a:ext cx="38713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湘潭大学公共管理学院   专业：</a:t>
            </a:r>
            <a:r>
              <a:rPr lang="en-US" altLang="zh-CN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情报学</a:t>
            </a:r>
            <a:endParaRPr lang="zh-CN" altLang="en-US" sz="13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95254" y="3514606"/>
            <a:ext cx="3527469" cy="338526"/>
            <a:chOff x="3153258" y="4604579"/>
            <a:chExt cx="3080245" cy="216024"/>
          </a:xfrm>
          <a:solidFill>
            <a:schemeClr val="accent5"/>
          </a:solidFill>
        </p:grpSpPr>
        <p:sp>
          <p:nvSpPr>
            <p:cNvPr id="16" name="圆角矩形 25"/>
            <p:cNvSpPr/>
            <p:nvPr/>
          </p:nvSpPr>
          <p:spPr>
            <a:xfrm>
              <a:off x="3153258" y="4604579"/>
              <a:ext cx="1449873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汇报人：赵绮雨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26"/>
            <p:cNvSpPr/>
            <p:nvPr/>
          </p:nvSpPr>
          <p:spPr>
            <a:xfrm>
              <a:off x="4780313" y="4604579"/>
              <a:ext cx="1453190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导师：毛太田教授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E:\PPT素材\网点03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-1" y="-2173"/>
            <a:ext cx="3026979" cy="210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1679896"/>
            <a:ext cx="3667539" cy="1080256"/>
            <a:chOff x="0" y="1491631"/>
            <a:chExt cx="3667539" cy="1080256"/>
          </a:xfrm>
        </p:grpSpPr>
        <p:sp>
          <p:nvSpPr>
            <p:cNvPr id="3" name="矩形 2"/>
            <p:cNvSpPr/>
            <p:nvPr/>
          </p:nvSpPr>
          <p:spPr>
            <a:xfrm>
              <a:off x="0" y="1491631"/>
              <a:ext cx="3667539" cy="10802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4736" y="1761062"/>
              <a:ext cx="1270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PART</a:t>
              </a:r>
              <a:endPara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08726" y="186054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研究背景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5" name="Picture 3" descr="E:\PPT素材\网点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/>
          <a:stretch>
            <a:fillRect/>
          </a:stretch>
        </p:blipFill>
        <p:spPr bwMode="auto">
          <a:xfrm flipH="1">
            <a:off x="5611830" y="2691543"/>
            <a:ext cx="3532168" cy="24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2505283" y="1504618"/>
            <a:ext cx="1430810" cy="1430810"/>
            <a:chOff x="4084036" y="932368"/>
            <a:chExt cx="440028" cy="440028"/>
          </a:xfrm>
        </p:grpSpPr>
        <p:sp>
          <p:nvSpPr>
            <p:cNvPr id="37" name="椭圆 36"/>
            <p:cNvSpPr/>
            <p:nvPr/>
          </p:nvSpPr>
          <p:spPr>
            <a:xfrm>
              <a:off x="4084036" y="932368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37126" y="996205"/>
              <a:ext cx="333849" cy="31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1674495" y="1097915"/>
            <a:ext cx="6378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方正兰亭细黑_GBK_M" panose="02010600010101010101" pitchFamily="2" charset="2"/>
              </a:rPr>
              <a:t>随着我国政府数字化的快速发展，政务数据量呈爆发式增长，伴随而来的是数据质量问题不断加剧。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方正兰亭细黑_GBK_M" panose="02010600010101010101" pitchFamily="2" charset="2"/>
            </a:endParaRPr>
          </a:p>
        </p:txBody>
      </p:sp>
      <p:sp>
        <p:nvSpPr>
          <p:cNvPr id="72" name="菱形 71"/>
          <p:cNvSpPr/>
          <p:nvPr/>
        </p:nvSpPr>
        <p:spPr>
          <a:xfrm>
            <a:off x="827584" y="969456"/>
            <a:ext cx="677456" cy="677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j-ea"/>
                <a:ea typeface="+mj-ea"/>
              </a:rPr>
              <a:t>1</a:t>
            </a:r>
            <a:endParaRPr lang="zh-CN" altLang="en-US" sz="3000" dirty="0">
              <a:latin typeface="+mj-ea"/>
              <a:ea typeface="+mj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340505" y="1928744"/>
            <a:ext cx="667418" cy="667418"/>
            <a:chOff x="304800" y="673100"/>
            <a:chExt cx="4000500" cy="4000500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5" y="760415"/>
              <a:ext cx="3825871" cy="3825871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latin typeface="+mj-ea"/>
                </a:rPr>
                <a:t>2</a:t>
              </a:r>
              <a:endParaRPr lang="zh-CN" altLang="en-US" sz="3000" dirty="0">
                <a:latin typeface="+mj-ea"/>
              </a:endParaRPr>
            </a:p>
          </p:txBody>
        </p:sp>
      </p:grpSp>
      <p:sp>
        <p:nvSpPr>
          <p:cNvPr id="76" name="菱形 75"/>
          <p:cNvSpPr/>
          <p:nvPr/>
        </p:nvSpPr>
        <p:spPr>
          <a:xfrm>
            <a:off x="1867423" y="2877994"/>
            <a:ext cx="677456" cy="677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j-ea"/>
              </a:rPr>
              <a:t>3</a:t>
            </a:r>
            <a:endParaRPr lang="zh-CN" altLang="en-US" sz="3000" dirty="0">
              <a:latin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06151" y="1869057"/>
            <a:ext cx="5391219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方正兰亭细黑_GBK_M" panose="02010600010101010101" pitchFamily="2" charset="2"/>
              </a:rPr>
              <a:t>2022年6月23日发布的《国务院关于加快数字政府建设的指导意见》明确提出，要加强数据治理，建立健全数据质量管理机制。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方正兰亭细黑_GBK_M" panose="02010600010101010101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5411" y="20257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研究背景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331501" y="639462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/>
          <p:cNvSpPr txBox="1"/>
          <p:nvPr/>
        </p:nvSpPr>
        <p:spPr>
          <a:xfrm>
            <a:off x="2661825" y="2801524"/>
            <a:ext cx="5391219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方正兰亭细黑_GBK_M" panose="02010600010101010101" pitchFamily="2" charset="2"/>
              </a:defRPr>
            </a:lvl1pPr>
          </a:lstStyle>
          <a:p>
            <a:pPr>
              <a:lnSpc>
                <a:spcPts val="2200"/>
              </a:lnSpc>
            </a:pPr>
            <a:r>
              <a:rPr lang="zh-CN" sz="1400" dirty="0"/>
              <a:t>政府数据治理需要实现行政系统内部跨部门跨层级的管理合作，在复杂的数据治理环境下，有必要</a:t>
            </a:r>
            <a:r>
              <a:rPr lang="zh-CN" sz="1400" dirty="0"/>
              <a:t>弄清其对数据质量</a:t>
            </a:r>
            <a:r>
              <a:rPr lang="zh-CN" sz="1400" dirty="0"/>
              <a:t>管理的影响。</a:t>
            </a:r>
            <a:endParaRPr lang="zh-CN" sz="1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 isContent="1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E:\PPT素材\网点03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-1" y="-2173"/>
            <a:ext cx="3026979" cy="210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1679896"/>
            <a:ext cx="3667539" cy="1080256"/>
            <a:chOff x="0" y="1491631"/>
            <a:chExt cx="3667539" cy="1080256"/>
          </a:xfrm>
        </p:grpSpPr>
        <p:sp>
          <p:nvSpPr>
            <p:cNvPr id="3" name="矩形 2"/>
            <p:cNvSpPr/>
            <p:nvPr/>
          </p:nvSpPr>
          <p:spPr>
            <a:xfrm>
              <a:off x="0" y="1491631"/>
              <a:ext cx="3667539" cy="10802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4736" y="1761062"/>
              <a:ext cx="1270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PART</a:t>
              </a:r>
              <a:endPara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08726" y="186054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研究现状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5" name="Picture 3" descr="E:\PPT素材\网点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/>
          <a:stretch>
            <a:fillRect/>
          </a:stretch>
        </p:blipFill>
        <p:spPr bwMode="auto">
          <a:xfrm flipH="1">
            <a:off x="5611830" y="2691543"/>
            <a:ext cx="3532168" cy="24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2505283" y="1504618"/>
            <a:ext cx="1430810" cy="1430810"/>
            <a:chOff x="4084036" y="932368"/>
            <a:chExt cx="440028" cy="440028"/>
          </a:xfrm>
        </p:grpSpPr>
        <p:sp>
          <p:nvSpPr>
            <p:cNvPr id="37" name="椭圆 36"/>
            <p:cNvSpPr/>
            <p:nvPr/>
          </p:nvSpPr>
          <p:spPr>
            <a:xfrm>
              <a:off x="4084036" y="932368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37125" y="996205"/>
              <a:ext cx="333849" cy="31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02</a:t>
              </a:r>
              <a:endParaRPr lang="zh-CN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92217" y="202576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国内外相关研究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331501" y="660730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595254" y="3384557"/>
            <a:ext cx="6434482" cy="1087120"/>
            <a:chOff x="0" y="3743771"/>
            <a:chExt cx="7514374" cy="1003594"/>
          </a:xfrm>
        </p:grpSpPr>
        <p:sp>
          <p:nvSpPr>
            <p:cNvPr id="39" name="矩形 38"/>
            <p:cNvSpPr/>
            <p:nvPr/>
          </p:nvSpPr>
          <p:spPr>
            <a:xfrm>
              <a:off x="0" y="3743771"/>
              <a:ext cx="7514342" cy="1003594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文本框 39"/>
            <p:cNvSpPr txBox="1"/>
            <p:nvPr/>
          </p:nvSpPr>
          <p:spPr>
            <a:xfrm>
              <a:off x="367512" y="3881047"/>
              <a:ext cx="7146862" cy="670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indent="0" algn="ctr" defTabSz="889000" fontAlgn="auto">
                <a:lnSpc>
                  <a:spcPts val="26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国内外对政府数据治理与数据质量管理的相关理论和实践较为丰富，但</a:t>
              </a:r>
              <a:r>
                <a:rPr 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由于政府数据质量管理利益相关方缺乏有效的中介机制，鲜有研究从政府数据治理角度探讨其对数据质量管理的影响。</a:t>
              </a:r>
              <a:endPara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5254" y="2259402"/>
            <a:ext cx="6434485" cy="1098912"/>
            <a:chOff x="0" y="1273487"/>
            <a:chExt cx="7514377" cy="1273815"/>
          </a:xfrm>
        </p:grpSpPr>
        <p:sp>
          <p:nvSpPr>
            <p:cNvPr id="35" name="标注: 上箭头 34"/>
            <p:cNvSpPr/>
            <p:nvPr/>
          </p:nvSpPr>
          <p:spPr>
            <a:xfrm rot="10800000">
              <a:off x="0" y="1273487"/>
              <a:ext cx="7514377" cy="1273815"/>
            </a:xfrm>
            <a:prstGeom prst="upArrowCallou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标注: 上箭头 8"/>
            <p:cNvSpPr txBox="1"/>
            <p:nvPr/>
          </p:nvSpPr>
          <p:spPr>
            <a:xfrm rot="21600000">
              <a:off x="0" y="1273487"/>
              <a:ext cx="7514377" cy="827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数据质量管理问题的研究现状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95254" y="1192692"/>
            <a:ext cx="6434487" cy="1040468"/>
            <a:chOff x="-1" y="0"/>
            <a:chExt cx="7514378" cy="1273815"/>
          </a:xfrm>
        </p:grpSpPr>
        <p:sp>
          <p:nvSpPr>
            <p:cNvPr id="33" name="标注: 上箭头 32"/>
            <p:cNvSpPr/>
            <p:nvPr/>
          </p:nvSpPr>
          <p:spPr>
            <a:xfrm rot="10800000">
              <a:off x="0" y="0"/>
              <a:ext cx="7514377" cy="1273815"/>
            </a:xfrm>
            <a:prstGeom prst="upArrowCallou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标注: 上箭头 10"/>
            <p:cNvSpPr txBox="1"/>
            <p:nvPr/>
          </p:nvSpPr>
          <p:spPr>
            <a:xfrm>
              <a:off x="-1" y="0"/>
              <a:ext cx="7514377" cy="827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政府数据治理的内涵与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实践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E:\PPT素材\网点03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-1" y="-2173"/>
            <a:ext cx="3026979" cy="210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0" y="1670931"/>
            <a:ext cx="3667539" cy="1080256"/>
            <a:chOff x="0" y="1491631"/>
            <a:chExt cx="3667539" cy="1080256"/>
          </a:xfrm>
        </p:grpSpPr>
        <p:sp>
          <p:nvSpPr>
            <p:cNvPr id="54" name="矩形 53"/>
            <p:cNvSpPr/>
            <p:nvPr/>
          </p:nvSpPr>
          <p:spPr>
            <a:xfrm>
              <a:off x="0" y="1491631"/>
              <a:ext cx="3667539" cy="10802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4736" y="1761062"/>
              <a:ext cx="1270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PART</a:t>
              </a:r>
              <a:endPara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6" name="Picture 3" descr="E:\PPT素材\网点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/>
          <a:stretch>
            <a:fillRect/>
          </a:stretch>
        </p:blipFill>
        <p:spPr bwMode="auto">
          <a:xfrm flipH="1">
            <a:off x="5611830" y="2691543"/>
            <a:ext cx="3532168" cy="24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组合 56"/>
          <p:cNvGrpSpPr/>
          <p:nvPr/>
        </p:nvGrpSpPr>
        <p:grpSpPr>
          <a:xfrm>
            <a:off x="2505283" y="1495653"/>
            <a:ext cx="1430810" cy="1430810"/>
            <a:chOff x="4084036" y="932368"/>
            <a:chExt cx="440028" cy="440028"/>
          </a:xfrm>
        </p:grpSpPr>
        <p:sp>
          <p:nvSpPr>
            <p:cNvPr id="58" name="椭圆 57"/>
            <p:cNvSpPr/>
            <p:nvPr/>
          </p:nvSpPr>
          <p:spPr>
            <a:xfrm>
              <a:off x="4084036" y="932368"/>
              <a:ext cx="440028" cy="440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37125" y="996205"/>
              <a:ext cx="333849" cy="312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03</a:t>
              </a:r>
              <a:endParaRPr lang="zh-CN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36995" y="133864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研究设计</a:t>
            </a:r>
            <a:endParaRPr lang="zh-CN" altLang="en-US" sz="35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7203" y="21308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7203" y="2928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数据收集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243244" y="2277230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43244" y="3065553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48965" y="2546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研究对象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243244" y="2692945"/>
            <a:ext cx="61684" cy="616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327712" y="1483572"/>
            <a:ext cx="6827748" cy="22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本文采用扎根理论的研究方法，对H市政府管理数据治理中影响数据质量管理的行为进行案例研究，原因在于：第一，本研究旨在回答政府数据治理如何影响数据质量的问题，属于“What”和“How”的研究范畴，更适合采用基于案例的过程性研究方法；第二，H市的政府数据治理工作发展，一定程度上提升公共服务水平，其实践与理论均处于起步阶段，具有可探索性，案例研究更适用于此种探索性问题。</a:t>
            </a:r>
            <a:endParaRPr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5418" y="20257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331501" y="674903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 isContent="1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1144438" y="1374217"/>
            <a:ext cx="2168105" cy="2622430"/>
          </a:xfrm>
          <a:custGeom>
            <a:avLst/>
            <a:gdLst>
              <a:gd name="connsiteX0" fmla="*/ 184030 w 2168105"/>
              <a:gd name="connsiteY0" fmla="*/ 592347 h 2622430"/>
              <a:gd name="connsiteX1" fmla="*/ 2168105 w 2168105"/>
              <a:gd name="connsiteY1" fmla="*/ 0 h 2622430"/>
              <a:gd name="connsiteX2" fmla="*/ 2156604 w 2168105"/>
              <a:gd name="connsiteY2" fmla="*/ 2622430 h 2622430"/>
              <a:gd name="connsiteX3" fmla="*/ 0 w 2168105"/>
              <a:gd name="connsiteY3" fmla="*/ 1984076 h 2622430"/>
              <a:gd name="connsiteX4" fmla="*/ 184030 w 2168105"/>
              <a:gd name="connsiteY4" fmla="*/ 592347 h 262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105" h="2622430">
                <a:moveTo>
                  <a:pt x="184030" y="592347"/>
                </a:moveTo>
                <a:lnTo>
                  <a:pt x="2168105" y="0"/>
                </a:lnTo>
                <a:cubicBezTo>
                  <a:pt x="2164271" y="874143"/>
                  <a:pt x="2160438" y="1748287"/>
                  <a:pt x="2156604" y="2622430"/>
                </a:cubicBezTo>
                <a:lnTo>
                  <a:pt x="0" y="1984076"/>
                </a:lnTo>
                <a:lnTo>
                  <a:pt x="184030" y="5923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03087" y="1933040"/>
            <a:ext cx="1423450" cy="14234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300465" y="1326052"/>
            <a:ext cx="2722112" cy="27221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79194" y="1306540"/>
            <a:ext cx="596669" cy="5966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79194" y="3437878"/>
            <a:ext cx="596669" cy="5966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41" y="2190132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1060" y="1321170"/>
            <a:ext cx="3084553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市政府重视数据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治理工作。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6505" y="2546932"/>
            <a:ext cx="31379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数据的全面性与可靠性。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4677" y="2229188"/>
            <a:ext cx="1752111" cy="6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本文选择湖南省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市为研究对象。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15413" y="20257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研究对象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331501" y="681992"/>
            <a:ext cx="480999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724242" y="2346430"/>
            <a:ext cx="596669" cy="5966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108515" y="3611926"/>
            <a:ext cx="285253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一是选取具有一定工作经验的管理人员或资深员工。二是在选取角色上，尽量全面覆盖到相关信息角色。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conveyor dir="l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100,&quot;width&quot;:8232.113385826771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SELECTED" val="True"/>
</p:tagLst>
</file>

<file path=ppt/tags/tag14.xml><?xml version="1.0" encoding="utf-8"?>
<p:tagLst xmlns:p="http://schemas.openxmlformats.org/presentationml/2006/main">
  <p:tag name="SELECTED" val="True"/>
</p:tagLst>
</file>

<file path=ppt/tags/tag15.xml><?xml version="1.0" encoding="utf-8"?>
<p:tagLst xmlns:p="http://schemas.openxmlformats.org/presentationml/2006/main">
  <p:tag name="SELECTED" val="True"/>
</p:tagLst>
</file>

<file path=ppt/tags/tag16.xml><?xml version="1.0" encoding="utf-8"?>
<p:tagLst xmlns:p="http://schemas.openxmlformats.org/presentationml/2006/main">
  <p:tag name="KSO_WPP_MARK_KEY" val="ecb154cf-c022-49a0-8f0f-e7c09739d9b3"/>
  <p:tag name="COMMONDATA" val="eyJoZGlkIjoiZTQ4MzJlYWQyYmVlMzExMmEzODMwZDc2YzE4MTEwMTYifQ==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演示</Application>
  <PresentationFormat>全屏显示(16:9)</PresentationFormat>
  <Paragraphs>185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方正兰亭细黑_GBK_M</vt:lpstr>
      <vt:lpstr>黑体</vt:lpstr>
      <vt:lpstr>Arial Unicode MS</vt:lpstr>
      <vt:lpstr>Franklin Gothic Medium</vt:lpstr>
      <vt:lpstr>Calibri</vt:lpstr>
      <vt:lpstr>造字工房俊雅锐宋体验版常规体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简洁实用毕业论文答辩PPT模板2</dc:title>
  <dc:creator>清风素材;User</dc:creator>
  <cp:keywords>12sc.taobao.com</cp:keywords>
  <dc:description>12sc.taobao.com</dc:description>
  <dc:subject>12sc.taobao.com</dc:subject>
  <cp:category>12sc.taobao.com</cp:category>
  <cp:lastModifiedBy> 小雨</cp:lastModifiedBy>
  <cp:revision>167</cp:revision>
  <dcterms:created xsi:type="dcterms:W3CDTF">2015-01-23T04:02:00Z</dcterms:created>
  <dcterms:modified xsi:type="dcterms:W3CDTF">2023-07-11T23:49:00Z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FA1FA71A527F434A91398DFCF6E0694C_13</vt:lpwstr>
  </property>
</Properties>
</file>