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11"/>
  </p:notesMasterIdLst>
  <p:sldIdLst>
    <p:sldId id="257" r:id="rId4"/>
    <p:sldId id="259" r:id="rId5"/>
    <p:sldId id="297" r:id="rId6"/>
    <p:sldId id="289" r:id="rId7"/>
    <p:sldId id="285" r:id="rId8"/>
    <p:sldId id="302" r:id="rId9"/>
    <p:sldId id="258" r:id="rId10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45" userDrawn="1">
          <p15:clr>
            <a:srgbClr val="A4A3A4"/>
          </p15:clr>
        </p15:guide>
        <p15:guide id="2" orient="horz" pos="3862" userDrawn="1">
          <p15:clr>
            <a:srgbClr val="A4A3A4"/>
          </p15:clr>
        </p15:guide>
        <p15:guide id="3" pos="7194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4136"/>
    <a:srgbClr val="FFFFFF"/>
    <a:srgbClr val="4C678E"/>
    <a:srgbClr val="B0BFD5"/>
    <a:srgbClr val="E6E6E6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3" autoAdjust="0"/>
    <p:restoredTop sz="96314" autoAdjust="0"/>
  </p:normalViewPr>
  <p:slideViewPr>
    <p:cSldViewPr snapToGrid="0" showGuides="1">
      <p:cViewPr varScale="1">
        <p:scale>
          <a:sx n="82" d="100"/>
          <a:sy n="82" d="100"/>
        </p:scale>
        <p:origin x="782" y="-163"/>
      </p:cViewPr>
      <p:guideLst>
        <p:guide pos="445"/>
        <p:guide orient="horz" pos="3862"/>
        <p:guide pos="7194"/>
        <p:guide orient="horz" pos="7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gs" Target="tags/tag28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DC5DC-2188-4A8E-9B52-870867C2BE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43D81-2CE0-432F-B2E7-4DC1E7730BC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588389" y="6755152"/>
            <a:ext cx="1224136" cy="121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  <p:sp>
        <p:nvSpPr>
          <p:cNvPr id="7" name="页面-上"/>
          <p:cNvSpPr/>
          <p:nvPr userDrawn="1"/>
        </p:nvSpPr>
        <p:spPr>
          <a:xfrm>
            <a:off x="5778500" y="-22860000"/>
            <a:ext cx="635000" cy="635000"/>
          </a:xfrm>
          <a:prstGeom prst="ellipse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页面-下"/>
          <p:cNvSpPr/>
          <p:nvPr userDrawn="1"/>
        </p:nvSpPr>
        <p:spPr>
          <a:xfrm>
            <a:off x="5778500" y="22860000"/>
            <a:ext cx="635000" cy="635000"/>
          </a:xfrm>
          <a:prstGeom prst="ellipse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jpeg"/><Relationship Id="rId2" Type="http://schemas.openxmlformats.org/officeDocument/2006/relationships/tags" Target="../tags/tag27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000125" y="420008"/>
            <a:ext cx="10191750" cy="6017985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95885" y="60325"/>
            <a:ext cx="12096750" cy="6797675"/>
            <a:chOff x="0" y="-4677"/>
            <a:chExt cx="12192000" cy="6862677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78" t="10561" r="2412" b="26928"/>
            <a:stretch>
              <a:fillRect/>
            </a:stretch>
          </p:blipFill>
          <p:spPr>
            <a:xfrm>
              <a:off x="0" y="-4677"/>
              <a:ext cx="12192000" cy="6862677"/>
            </a:xfrm>
            <a:prstGeom prst="rect">
              <a:avLst/>
            </a:prstGeom>
          </p:spPr>
        </p:pic>
        <p:sp>
          <p:nvSpPr>
            <p:cNvPr id="11" name="任意多边形: 形状 10"/>
            <p:cNvSpPr/>
            <p:nvPr/>
          </p:nvSpPr>
          <p:spPr>
            <a:xfrm>
              <a:off x="1238911" y="147978"/>
              <a:ext cx="9434423" cy="4654525"/>
            </a:xfrm>
            <a:custGeom>
              <a:avLst/>
              <a:gdLst>
                <a:gd name="connsiteX0" fmla="*/ 132689 w 9434423"/>
                <a:gd name="connsiteY0" fmla="*/ 737847 h 4654525"/>
                <a:gd name="connsiteX1" fmla="*/ 180314 w 9434423"/>
                <a:gd name="connsiteY1" fmla="*/ 861672 h 4654525"/>
                <a:gd name="connsiteX2" fmla="*/ 1961489 w 9434423"/>
                <a:gd name="connsiteY2" fmla="*/ 3052422 h 4654525"/>
                <a:gd name="connsiteX3" fmla="*/ 3695039 w 9434423"/>
                <a:gd name="connsiteY3" fmla="*/ 3547722 h 4654525"/>
                <a:gd name="connsiteX4" fmla="*/ 6409664 w 9434423"/>
                <a:gd name="connsiteY4" fmla="*/ 3881097 h 4654525"/>
                <a:gd name="connsiteX5" fmla="*/ 6676364 w 9434423"/>
                <a:gd name="connsiteY5" fmla="*/ 3633447 h 4654525"/>
                <a:gd name="connsiteX6" fmla="*/ 8438489 w 9434423"/>
                <a:gd name="connsiteY6" fmla="*/ 4652622 h 4654525"/>
                <a:gd name="connsiteX7" fmla="*/ 9371939 w 9434423"/>
                <a:gd name="connsiteY7" fmla="*/ 3842997 h 4654525"/>
                <a:gd name="connsiteX8" fmla="*/ 9248114 w 9434423"/>
                <a:gd name="connsiteY8" fmla="*/ 2299947 h 4654525"/>
                <a:gd name="connsiteX9" fmla="*/ 8438489 w 9434423"/>
                <a:gd name="connsiteY9" fmla="*/ 1214097 h 4654525"/>
                <a:gd name="connsiteX10" fmla="*/ 6314414 w 9434423"/>
                <a:gd name="connsiteY10" fmla="*/ 194922 h 4654525"/>
                <a:gd name="connsiteX11" fmla="*/ 5761964 w 9434423"/>
                <a:gd name="connsiteY11" fmla="*/ 4422 h 4654525"/>
                <a:gd name="connsiteX12" fmla="*/ 4742789 w 9434423"/>
                <a:gd name="connsiteY12" fmla="*/ 271122 h 4654525"/>
                <a:gd name="connsiteX13" fmla="*/ 3866489 w 9434423"/>
                <a:gd name="connsiteY13" fmla="*/ 852147 h 4654525"/>
                <a:gd name="connsiteX14" fmla="*/ 2523464 w 9434423"/>
                <a:gd name="connsiteY14" fmla="*/ 623547 h 4654525"/>
                <a:gd name="connsiteX15" fmla="*/ 818489 w 9434423"/>
                <a:gd name="connsiteY15" fmla="*/ 480672 h 4654525"/>
                <a:gd name="connsiteX16" fmla="*/ 132689 w 9434423"/>
                <a:gd name="connsiteY16" fmla="*/ 737847 h 465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434423" h="4654525">
                  <a:moveTo>
                    <a:pt x="132689" y="737847"/>
                  </a:moveTo>
                  <a:cubicBezTo>
                    <a:pt x="26327" y="801347"/>
                    <a:pt x="-124486" y="475910"/>
                    <a:pt x="180314" y="861672"/>
                  </a:cubicBezTo>
                  <a:cubicBezTo>
                    <a:pt x="485114" y="1247434"/>
                    <a:pt x="1375702" y="2604747"/>
                    <a:pt x="1961489" y="3052422"/>
                  </a:cubicBezTo>
                  <a:cubicBezTo>
                    <a:pt x="2547277" y="3500097"/>
                    <a:pt x="2953677" y="3409610"/>
                    <a:pt x="3695039" y="3547722"/>
                  </a:cubicBezTo>
                  <a:cubicBezTo>
                    <a:pt x="4436401" y="3685834"/>
                    <a:pt x="5912777" y="3866810"/>
                    <a:pt x="6409664" y="3881097"/>
                  </a:cubicBezTo>
                  <a:cubicBezTo>
                    <a:pt x="6906552" y="3895385"/>
                    <a:pt x="6338226" y="3504859"/>
                    <a:pt x="6676364" y="3633447"/>
                  </a:cubicBezTo>
                  <a:cubicBezTo>
                    <a:pt x="7014502" y="3762035"/>
                    <a:pt x="7989227" y="4617697"/>
                    <a:pt x="8438489" y="4652622"/>
                  </a:cubicBezTo>
                  <a:cubicBezTo>
                    <a:pt x="8887751" y="4687547"/>
                    <a:pt x="9237001" y="4235110"/>
                    <a:pt x="9371939" y="3842997"/>
                  </a:cubicBezTo>
                  <a:cubicBezTo>
                    <a:pt x="9506877" y="3450884"/>
                    <a:pt x="9403689" y="2738097"/>
                    <a:pt x="9248114" y="2299947"/>
                  </a:cubicBezTo>
                  <a:cubicBezTo>
                    <a:pt x="9092539" y="1861797"/>
                    <a:pt x="8927439" y="1564935"/>
                    <a:pt x="8438489" y="1214097"/>
                  </a:cubicBezTo>
                  <a:cubicBezTo>
                    <a:pt x="7949539" y="863260"/>
                    <a:pt x="6760502" y="396535"/>
                    <a:pt x="6314414" y="194922"/>
                  </a:cubicBezTo>
                  <a:cubicBezTo>
                    <a:pt x="5868326" y="-6691"/>
                    <a:pt x="6023901" y="-8278"/>
                    <a:pt x="5761964" y="4422"/>
                  </a:cubicBezTo>
                  <a:cubicBezTo>
                    <a:pt x="5500027" y="17122"/>
                    <a:pt x="5058702" y="129834"/>
                    <a:pt x="4742789" y="271122"/>
                  </a:cubicBezTo>
                  <a:cubicBezTo>
                    <a:pt x="4426876" y="412410"/>
                    <a:pt x="4236377" y="793409"/>
                    <a:pt x="3866489" y="852147"/>
                  </a:cubicBezTo>
                  <a:cubicBezTo>
                    <a:pt x="3496601" y="910885"/>
                    <a:pt x="3031464" y="685459"/>
                    <a:pt x="2523464" y="623547"/>
                  </a:cubicBezTo>
                  <a:cubicBezTo>
                    <a:pt x="2015464" y="561634"/>
                    <a:pt x="1213776" y="466385"/>
                    <a:pt x="818489" y="480672"/>
                  </a:cubicBezTo>
                  <a:cubicBezTo>
                    <a:pt x="423202" y="494959"/>
                    <a:pt x="239051" y="674347"/>
                    <a:pt x="132689" y="7378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2062480" y="1698625"/>
            <a:ext cx="80670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600" dirty="0">
                <a:solidFill>
                  <a:srgbClr val="4C678E"/>
                </a:solidFill>
                <a:cs typeface="+mn-ea"/>
                <a:sym typeface="+mn-ea"/>
              </a:rPr>
              <a:t>技术赋能史学研究：历史脉络、研究内容与发展进路</a:t>
            </a:r>
            <a:endParaRPr lang="zh-CN" altLang="en-US" sz="3600" b="1" spc="600" dirty="0">
              <a:solidFill>
                <a:srgbClr val="4C678E"/>
              </a:solidFill>
              <a:cs typeface="+mn-ea"/>
              <a:sym typeface="+mn-ea"/>
            </a:endParaRPr>
          </a:p>
        </p:txBody>
      </p:sp>
      <p:sp>
        <p:nvSpPr>
          <p:cNvPr id="29" name="矩形: 圆角 28"/>
          <p:cNvSpPr/>
          <p:nvPr/>
        </p:nvSpPr>
        <p:spPr>
          <a:xfrm>
            <a:off x="5002502" y="4459128"/>
            <a:ext cx="2186995" cy="30008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C67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>
                <a:solidFill>
                  <a:srgbClr val="4C678E"/>
                </a:solidFill>
                <a:cs typeface="+mn-ea"/>
                <a:sym typeface="+mn-lt"/>
              </a:rPr>
              <a:t>报告人：喻雪寒</a:t>
            </a:r>
            <a:endParaRPr lang="zh-CN" altLang="en-US" sz="135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550920" y="3651250"/>
            <a:ext cx="5433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spc="600" dirty="0">
                <a:solidFill>
                  <a:srgbClr val="4C678E"/>
                </a:solidFill>
                <a:cs typeface="+mn-ea"/>
                <a:sym typeface="+mn-lt"/>
              </a:rPr>
              <a:t>南京农业大学          信息管理学院 </a:t>
            </a:r>
            <a:endParaRPr lang="zh-CN" altLang="en-US" b="1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5" t="36463" r="6659" b="36462"/>
          <a:stretch>
            <a:fillRect/>
          </a:stretch>
        </p:blipFill>
        <p:spPr bwMode="auto">
          <a:xfrm>
            <a:off x="558800" y="344556"/>
            <a:ext cx="3273368" cy="7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: 圆角 9"/>
          <p:cNvSpPr/>
          <p:nvPr/>
        </p:nvSpPr>
        <p:spPr>
          <a:xfrm>
            <a:off x="4742021" y="5066824"/>
            <a:ext cx="2768441" cy="3000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C67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>
                <a:solidFill>
                  <a:srgbClr val="4C678E"/>
                </a:solidFill>
                <a:cs typeface="+mn-ea"/>
                <a:sym typeface="+mn-lt"/>
              </a:rPr>
              <a:t>作者：喻雪寒、何琳</a:t>
            </a:r>
            <a:endParaRPr lang="zh-CN" altLang="en-US" sz="135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83345" y="5951855"/>
            <a:ext cx="279717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350" dirty="0">
                <a:solidFill>
                  <a:srgbClr val="4C678E"/>
                </a:solidFill>
                <a:cs typeface="+mn-ea"/>
                <a:sym typeface="+mn-lt"/>
              </a:rPr>
              <a:t>作者邮箱：</a:t>
            </a:r>
            <a:r>
              <a:rPr lang="en-US" altLang="zh-CN" sz="1350" dirty="0">
                <a:solidFill>
                  <a:srgbClr val="4C678E"/>
                </a:solidFill>
                <a:cs typeface="+mn-ea"/>
                <a:sym typeface="+mn-lt"/>
              </a:rPr>
              <a:t>helin@njau.edu.cn</a:t>
            </a:r>
            <a:endParaRPr lang="en-US" altLang="zh-CN" sz="1350" dirty="0">
              <a:solidFill>
                <a:srgbClr val="4C678E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6614"/>
    </mc:Choice>
    <mc:Fallback>
      <p:transition advTm="2661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" y="3663315"/>
            <a:ext cx="11882755" cy="3194685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67640" y="180975"/>
            <a:ext cx="11077575" cy="6216015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</p:grpSp>
      </p:grpSp>
      <p:sp>
        <p:nvSpPr>
          <p:cNvPr id="33" name="文本框 32"/>
          <p:cNvSpPr txBox="1"/>
          <p:nvPr/>
        </p:nvSpPr>
        <p:spPr>
          <a:xfrm>
            <a:off x="5055235" y="1083945"/>
            <a:ext cx="208153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50" spc="600" dirty="0">
                <a:solidFill>
                  <a:srgbClr val="4C678E"/>
                </a:solidFill>
                <a:cs typeface="+mn-ea"/>
                <a:sym typeface="+mn-lt"/>
              </a:rPr>
              <a:t>目录</a:t>
            </a:r>
            <a:endParaRPr lang="zh-CN" altLang="en-US" sz="405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19" name="ïşļíḋê"/>
          <p:cNvSpPr/>
          <p:nvPr/>
        </p:nvSpPr>
        <p:spPr>
          <a:xfrm>
            <a:off x="3186872" y="2878069"/>
            <a:ext cx="512832" cy="512832"/>
          </a:xfrm>
          <a:custGeom>
            <a:avLst/>
            <a:gdLst>
              <a:gd name="connsiteX0" fmla="*/ 274320 w 548640"/>
              <a:gd name="connsiteY0" fmla="*/ 0 h 548640"/>
              <a:gd name="connsiteX1" fmla="*/ 548640 w 548640"/>
              <a:gd name="connsiteY1" fmla="*/ 274320 h 548640"/>
              <a:gd name="connsiteX2" fmla="*/ 274320 w 548640"/>
              <a:gd name="connsiteY2" fmla="*/ 548640 h 548640"/>
              <a:gd name="connsiteX3" fmla="*/ 0 w 548640"/>
              <a:gd name="connsiteY3" fmla="*/ 274320 h 548640"/>
              <a:gd name="connsiteX4" fmla="*/ 274320 w 548640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" h="548640">
                <a:moveTo>
                  <a:pt x="274320" y="0"/>
                </a:moveTo>
                <a:cubicBezTo>
                  <a:pt x="425823" y="0"/>
                  <a:pt x="548640" y="122817"/>
                  <a:pt x="548640" y="274320"/>
                </a:cubicBezTo>
                <a:cubicBezTo>
                  <a:pt x="548640" y="425823"/>
                  <a:pt x="425823" y="548640"/>
                  <a:pt x="274320" y="548640"/>
                </a:cubicBezTo>
                <a:cubicBezTo>
                  <a:pt x="122817" y="548640"/>
                  <a:pt x="0" y="425823"/>
                  <a:pt x="0" y="274320"/>
                </a:cubicBezTo>
                <a:cubicBezTo>
                  <a:pt x="0" y="122817"/>
                  <a:pt x="122817" y="0"/>
                  <a:pt x="274320" y="0"/>
                </a:cubicBezTo>
                <a:close/>
              </a:path>
            </a:pathLst>
          </a:custGeom>
          <a:solidFill>
            <a:srgbClr val="4C678E"/>
          </a:solidFill>
          <a:ln w="38100"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ïşļíḋê"/>
          <p:cNvSpPr/>
          <p:nvPr/>
        </p:nvSpPr>
        <p:spPr>
          <a:xfrm>
            <a:off x="4955348" y="2878069"/>
            <a:ext cx="512832" cy="512832"/>
          </a:xfrm>
          <a:custGeom>
            <a:avLst/>
            <a:gdLst>
              <a:gd name="connsiteX0" fmla="*/ 274320 w 548640"/>
              <a:gd name="connsiteY0" fmla="*/ 0 h 548640"/>
              <a:gd name="connsiteX1" fmla="*/ 548640 w 548640"/>
              <a:gd name="connsiteY1" fmla="*/ 274320 h 548640"/>
              <a:gd name="connsiteX2" fmla="*/ 274320 w 548640"/>
              <a:gd name="connsiteY2" fmla="*/ 548640 h 548640"/>
              <a:gd name="connsiteX3" fmla="*/ 0 w 548640"/>
              <a:gd name="connsiteY3" fmla="*/ 274320 h 548640"/>
              <a:gd name="connsiteX4" fmla="*/ 274320 w 548640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" h="548640">
                <a:moveTo>
                  <a:pt x="274320" y="0"/>
                </a:moveTo>
                <a:cubicBezTo>
                  <a:pt x="425823" y="0"/>
                  <a:pt x="548640" y="122817"/>
                  <a:pt x="548640" y="274320"/>
                </a:cubicBezTo>
                <a:cubicBezTo>
                  <a:pt x="548640" y="425823"/>
                  <a:pt x="425823" y="548640"/>
                  <a:pt x="274320" y="548640"/>
                </a:cubicBezTo>
                <a:cubicBezTo>
                  <a:pt x="122817" y="548640"/>
                  <a:pt x="0" y="425823"/>
                  <a:pt x="0" y="274320"/>
                </a:cubicBezTo>
                <a:cubicBezTo>
                  <a:pt x="0" y="122817"/>
                  <a:pt x="122817" y="0"/>
                  <a:pt x="274320" y="0"/>
                </a:cubicBezTo>
                <a:close/>
              </a:path>
            </a:pathLst>
          </a:custGeom>
          <a:solidFill>
            <a:srgbClr val="4C678E"/>
          </a:solidFill>
          <a:ln w="38100"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ïşļíḋê"/>
          <p:cNvSpPr/>
          <p:nvPr/>
        </p:nvSpPr>
        <p:spPr>
          <a:xfrm>
            <a:off x="6723823" y="2878069"/>
            <a:ext cx="512832" cy="512832"/>
          </a:xfrm>
          <a:custGeom>
            <a:avLst/>
            <a:gdLst>
              <a:gd name="connsiteX0" fmla="*/ 274320 w 548640"/>
              <a:gd name="connsiteY0" fmla="*/ 0 h 548640"/>
              <a:gd name="connsiteX1" fmla="*/ 548640 w 548640"/>
              <a:gd name="connsiteY1" fmla="*/ 274320 h 548640"/>
              <a:gd name="connsiteX2" fmla="*/ 274320 w 548640"/>
              <a:gd name="connsiteY2" fmla="*/ 548640 h 548640"/>
              <a:gd name="connsiteX3" fmla="*/ 0 w 548640"/>
              <a:gd name="connsiteY3" fmla="*/ 274320 h 548640"/>
              <a:gd name="connsiteX4" fmla="*/ 274320 w 548640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" h="548640">
                <a:moveTo>
                  <a:pt x="274320" y="0"/>
                </a:moveTo>
                <a:cubicBezTo>
                  <a:pt x="425823" y="0"/>
                  <a:pt x="548640" y="122817"/>
                  <a:pt x="548640" y="274320"/>
                </a:cubicBezTo>
                <a:cubicBezTo>
                  <a:pt x="548640" y="425823"/>
                  <a:pt x="425823" y="548640"/>
                  <a:pt x="274320" y="548640"/>
                </a:cubicBezTo>
                <a:cubicBezTo>
                  <a:pt x="122817" y="548640"/>
                  <a:pt x="0" y="425823"/>
                  <a:pt x="0" y="274320"/>
                </a:cubicBezTo>
                <a:cubicBezTo>
                  <a:pt x="0" y="122817"/>
                  <a:pt x="122817" y="0"/>
                  <a:pt x="274320" y="0"/>
                </a:cubicBezTo>
                <a:close/>
              </a:path>
            </a:pathLst>
          </a:custGeom>
          <a:solidFill>
            <a:srgbClr val="4C678E"/>
          </a:solidFill>
          <a:ln w="38100"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ïşļíḋê"/>
          <p:cNvSpPr/>
          <p:nvPr/>
        </p:nvSpPr>
        <p:spPr>
          <a:xfrm>
            <a:off x="8492297" y="2878069"/>
            <a:ext cx="512832" cy="512832"/>
          </a:xfrm>
          <a:custGeom>
            <a:avLst/>
            <a:gdLst>
              <a:gd name="connsiteX0" fmla="*/ 274320 w 548640"/>
              <a:gd name="connsiteY0" fmla="*/ 0 h 548640"/>
              <a:gd name="connsiteX1" fmla="*/ 548640 w 548640"/>
              <a:gd name="connsiteY1" fmla="*/ 274320 h 548640"/>
              <a:gd name="connsiteX2" fmla="*/ 274320 w 548640"/>
              <a:gd name="connsiteY2" fmla="*/ 548640 h 548640"/>
              <a:gd name="connsiteX3" fmla="*/ 0 w 548640"/>
              <a:gd name="connsiteY3" fmla="*/ 274320 h 548640"/>
              <a:gd name="connsiteX4" fmla="*/ 274320 w 548640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" h="548640">
                <a:moveTo>
                  <a:pt x="274320" y="0"/>
                </a:moveTo>
                <a:cubicBezTo>
                  <a:pt x="425823" y="0"/>
                  <a:pt x="548640" y="122817"/>
                  <a:pt x="548640" y="274320"/>
                </a:cubicBezTo>
                <a:cubicBezTo>
                  <a:pt x="548640" y="425823"/>
                  <a:pt x="425823" y="548640"/>
                  <a:pt x="274320" y="548640"/>
                </a:cubicBezTo>
                <a:cubicBezTo>
                  <a:pt x="122817" y="548640"/>
                  <a:pt x="0" y="425823"/>
                  <a:pt x="0" y="274320"/>
                </a:cubicBezTo>
                <a:cubicBezTo>
                  <a:pt x="0" y="122817"/>
                  <a:pt x="122817" y="0"/>
                  <a:pt x="274320" y="0"/>
                </a:cubicBezTo>
                <a:close/>
              </a:path>
            </a:pathLst>
          </a:custGeom>
          <a:solidFill>
            <a:srgbClr val="4C678E"/>
          </a:solidFill>
          <a:ln w="38100"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4381500" y="3143250"/>
            <a:ext cx="0" cy="1466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6115050" y="3143250"/>
            <a:ext cx="0" cy="1466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848600" y="3143250"/>
            <a:ext cx="0" cy="1466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600325" y="3492547"/>
            <a:ext cx="1581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4C678E"/>
                </a:solidFill>
                <a:cs typeface="+mn-ea"/>
                <a:sym typeface="+mn-lt"/>
              </a:rPr>
              <a:t>历史脉络</a:t>
            </a:r>
            <a:endParaRPr lang="zh-CN" altLang="en-US" sz="24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394200" y="3492547"/>
            <a:ext cx="1581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4C678E"/>
                </a:solidFill>
                <a:cs typeface="+mn-ea"/>
                <a:sym typeface="+mn-lt"/>
              </a:rPr>
              <a:t>构建流程</a:t>
            </a:r>
            <a:endParaRPr lang="zh-CN" altLang="en-US" sz="24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188075" y="3492547"/>
            <a:ext cx="1581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4C678E"/>
                </a:solidFill>
                <a:cs typeface="+mn-ea"/>
                <a:sym typeface="+mn-lt"/>
              </a:rPr>
              <a:t>研究内容</a:t>
            </a:r>
            <a:endParaRPr lang="zh-CN" altLang="en-US" sz="24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981950" y="3492547"/>
            <a:ext cx="1581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4C678E"/>
                </a:solidFill>
                <a:cs typeface="+mn-ea"/>
                <a:sym typeface="+mn-lt"/>
              </a:rPr>
              <a:t>发展进路</a:t>
            </a:r>
            <a:endParaRPr lang="zh-CN" altLang="en-US" sz="2400" dirty="0">
              <a:solidFill>
                <a:srgbClr val="4C678E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58663"/>
          <a:stretch>
            <a:fillRect/>
          </a:stretch>
        </p:blipFill>
        <p:spPr>
          <a:xfrm>
            <a:off x="6136640" y="2754630"/>
            <a:ext cx="4756150" cy="3809365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22555" y="169545"/>
            <a:ext cx="11942445" cy="6618605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</p:grpSp>
      </p:grpSp>
      <p:sp>
        <p:nvSpPr>
          <p:cNvPr id="33" name="文本框 32"/>
          <p:cNvSpPr txBox="1"/>
          <p:nvPr/>
        </p:nvSpPr>
        <p:spPr>
          <a:xfrm>
            <a:off x="5027295" y="419735"/>
            <a:ext cx="2065655" cy="466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2100" spc="600" dirty="0">
                <a:solidFill>
                  <a:srgbClr val="4C678E"/>
                </a:solidFill>
                <a:cs typeface="+mn-ea"/>
                <a:sym typeface="+mn-lt"/>
              </a:rPr>
              <a:t>1.</a:t>
            </a:r>
            <a:r>
              <a:rPr lang="zh-CN" altLang="en-US" sz="2100" dirty="0">
                <a:solidFill>
                  <a:srgbClr val="4C678E"/>
                </a:solidFill>
                <a:cs typeface="+mn-ea"/>
                <a:sym typeface="+mn-lt"/>
              </a:rPr>
              <a:t>历史脉络</a:t>
            </a:r>
            <a:endParaRPr lang="zh-CN" altLang="en-US" sz="2100" dirty="0">
              <a:solidFill>
                <a:srgbClr val="4C678E"/>
              </a:solidFill>
              <a:cs typeface="+mn-ea"/>
              <a:sym typeface="+mn-lt"/>
            </a:endParaRPr>
          </a:p>
          <a:p>
            <a:pPr algn="ctr"/>
            <a:endParaRPr lang="zh-CN" altLang="en-US" sz="21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411951" y="621402"/>
            <a:ext cx="3368098" cy="0"/>
            <a:chOff x="3893464" y="1130139"/>
            <a:chExt cx="4490797" cy="0"/>
          </a:xfrm>
        </p:grpSpPr>
        <p:cxnSp>
          <p:nvCxnSpPr>
            <p:cNvPr id="36" name="直接箭头连接符 25"/>
            <p:cNvCxnSpPr/>
            <p:nvPr/>
          </p:nvCxnSpPr>
          <p:spPr>
            <a:xfrm>
              <a:off x="38934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5"/>
            <p:cNvCxnSpPr/>
            <p:nvPr/>
          </p:nvCxnSpPr>
          <p:spPr>
            <a:xfrm flipH="1">
              <a:off x="75637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rcRect b="41774"/>
          <a:stretch>
            <a:fillRect/>
          </a:stretch>
        </p:blipFill>
        <p:spPr>
          <a:xfrm>
            <a:off x="918210" y="1176655"/>
            <a:ext cx="5022850" cy="5156200"/>
          </a:xfrm>
          <a:prstGeom prst="rect">
            <a:avLst/>
          </a:prstGeom>
        </p:spPr>
      </p:pic>
      <p:cxnSp>
        <p:nvCxnSpPr>
          <p:cNvPr id="18" name="曲线连接符 17"/>
          <p:cNvCxnSpPr/>
          <p:nvPr/>
        </p:nvCxnSpPr>
        <p:spPr>
          <a:xfrm flipV="1">
            <a:off x="4182745" y="2684145"/>
            <a:ext cx="4020820" cy="3934460"/>
          </a:xfrm>
          <a:prstGeom prst="curvedConnector3">
            <a:avLst>
              <a:gd name="adj1" fmla="val 43761"/>
            </a:avLst>
          </a:prstGeom>
          <a:ln>
            <a:solidFill>
              <a:srgbClr val="F44136"/>
            </a:solidFill>
            <a:prstDash val="dashDot"/>
            <a:tailEnd type="triangl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下箭头 11"/>
          <p:cNvSpPr/>
          <p:nvPr/>
        </p:nvSpPr>
        <p:spPr>
          <a:xfrm>
            <a:off x="301625" y="1775460"/>
            <a:ext cx="566420" cy="4662805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54965" y="3143250"/>
            <a:ext cx="459740" cy="30162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计量史学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下箭头 13"/>
          <p:cNvSpPr/>
          <p:nvPr>
            <p:custDataLst>
              <p:tags r:id="rId3"/>
            </p:custDataLst>
          </p:nvPr>
        </p:nvSpPr>
        <p:spPr>
          <a:xfrm>
            <a:off x="11386185" y="4340225"/>
            <a:ext cx="566420" cy="2223770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11439525" y="4627880"/>
            <a:ext cx="459740" cy="30162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数字史学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000125" y="420008"/>
            <a:ext cx="10191750" cy="6017985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</p:grpSp>
      </p:grpSp>
      <p:sp>
        <p:nvSpPr>
          <p:cNvPr id="33" name="文本框 32"/>
          <p:cNvSpPr txBox="1"/>
          <p:nvPr/>
        </p:nvSpPr>
        <p:spPr>
          <a:xfrm>
            <a:off x="3440430" y="260985"/>
            <a:ext cx="55467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spc="600" dirty="0">
                <a:solidFill>
                  <a:srgbClr val="4C678E"/>
                </a:solidFill>
                <a:cs typeface="+mn-ea"/>
                <a:sym typeface="+mn-lt"/>
              </a:rPr>
              <a:t>2.数字人文方法在历史学的构建流程</a:t>
            </a:r>
            <a:endParaRPr lang="en-US" altLang="zh-CN" sz="20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861185" y="487680"/>
            <a:ext cx="8642985" cy="76200"/>
            <a:chOff x="3893464" y="1130139"/>
            <a:chExt cx="4490797" cy="0"/>
          </a:xfrm>
        </p:grpSpPr>
        <p:cxnSp>
          <p:nvCxnSpPr>
            <p:cNvPr id="36" name="直接箭头连接符 25"/>
            <p:cNvCxnSpPr/>
            <p:nvPr/>
          </p:nvCxnSpPr>
          <p:spPr>
            <a:xfrm>
              <a:off x="38934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5"/>
            <p:cNvCxnSpPr/>
            <p:nvPr/>
          </p:nvCxnSpPr>
          <p:spPr>
            <a:xfrm flipH="1">
              <a:off x="75637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1275" y="943610"/>
            <a:ext cx="9688830" cy="5661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53365" y="419735"/>
            <a:ext cx="11652885" cy="643763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</p:grpSp>
      </p:grpSp>
      <p:sp>
        <p:nvSpPr>
          <p:cNvPr id="33" name="文本框 32"/>
          <p:cNvSpPr txBox="1"/>
          <p:nvPr/>
        </p:nvSpPr>
        <p:spPr>
          <a:xfrm>
            <a:off x="3039110" y="339090"/>
            <a:ext cx="606742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spc="600" dirty="0">
                <a:solidFill>
                  <a:srgbClr val="4C678E"/>
                </a:solidFill>
                <a:cs typeface="+mn-ea"/>
                <a:sym typeface="+mn-lt"/>
              </a:rPr>
              <a:t>3.数字人文方法在历史学中的研究内容</a:t>
            </a:r>
            <a:endParaRPr lang="zh-CN" altLang="en-US" sz="21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 flipV="1">
            <a:off x="1524635" y="546100"/>
            <a:ext cx="9096375" cy="76200"/>
            <a:chOff x="3613546" y="1127386"/>
            <a:chExt cx="5143939" cy="2753"/>
          </a:xfrm>
        </p:grpSpPr>
        <p:cxnSp>
          <p:nvCxnSpPr>
            <p:cNvPr id="36" name="直接箭头连接符 25"/>
            <p:cNvCxnSpPr/>
            <p:nvPr/>
          </p:nvCxnSpPr>
          <p:spPr>
            <a:xfrm>
              <a:off x="3613546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5"/>
            <p:cNvCxnSpPr/>
            <p:nvPr/>
          </p:nvCxnSpPr>
          <p:spPr>
            <a:xfrm flipH="1">
              <a:off x="7936988" y="1127386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6"/>
          <p:cNvSpPr/>
          <p:nvPr>
            <p:custDataLst>
              <p:tags r:id="rId1"/>
            </p:custDataLst>
          </p:nvPr>
        </p:nvSpPr>
        <p:spPr bwMode="auto">
          <a:xfrm>
            <a:off x="6191250" y="2324735"/>
            <a:ext cx="2037080" cy="4477385"/>
          </a:xfrm>
          <a:custGeom>
            <a:avLst/>
            <a:gdLst>
              <a:gd name="T0" fmla="*/ 469 w 2278"/>
              <a:gd name="T1" fmla="*/ 132 h 6709"/>
              <a:gd name="T2" fmla="*/ 1800 w 2278"/>
              <a:gd name="T3" fmla="*/ 132 h 6709"/>
              <a:gd name="T4" fmla="*/ 1800 w 2278"/>
              <a:gd name="T5" fmla="*/ 0 h 6709"/>
              <a:gd name="T6" fmla="*/ 2039 w 2278"/>
              <a:gd name="T7" fmla="*/ 190 h 6709"/>
              <a:gd name="T8" fmla="*/ 2278 w 2278"/>
              <a:gd name="T9" fmla="*/ 379 h 6709"/>
              <a:gd name="T10" fmla="*/ 2039 w 2278"/>
              <a:gd name="T11" fmla="*/ 569 h 6709"/>
              <a:gd name="T12" fmla="*/ 1800 w 2278"/>
              <a:gd name="T13" fmla="*/ 758 h 6709"/>
              <a:gd name="T14" fmla="*/ 1800 w 2278"/>
              <a:gd name="T15" fmla="*/ 621 h 6709"/>
              <a:gd name="T16" fmla="*/ 797 w 2278"/>
              <a:gd name="T17" fmla="*/ 621 h 6709"/>
              <a:gd name="T18" fmla="*/ 489 w 2278"/>
              <a:gd name="T19" fmla="*/ 868 h 6709"/>
              <a:gd name="T20" fmla="*/ 489 w 2278"/>
              <a:gd name="T21" fmla="*/ 6709 h 6709"/>
              <a:gd name="T22" fmla="*/ 0 w 2278"/>
              <a:gd name="T23" fmla="*/ 6709 h 6709"/>
              <a:gd name="T24" fmla="*/ 0 w 2278"/>
              <a:gd name="T25" fmla="*/ 601 h 6709"/>
              <a:gd name="T26" fmla="*/ 469 w 2278"/>
              <a:gd name="T27" fmla="*/ 132 h 6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78" h="6709">
                <a:moveTo>
                  <a:pt x="469" y="132"/>
                </a:moveTo>
                <a:lnTo>
                  <a:pt x="1800" y="132"/>
                </a:lnTo>
                <a:lnTo>
                  <a:pt x="1800" y="0"/>
                </a:lnTo>
                <a:lnTo>
                  <a:pt x="2039" y="190"/>
                </a:lnTo>
                <a:lnTo>
                  <a:pt x="2278" y="379"/>
                </a:lnTo>
                <a:lnTo>
                  <a:pt x="2039" y="569"/>
                </a:lnTo>
                <a:lnTo>
                  <a:pt x="1800" y="758"/>
                </a:lnTo>
                <a:lnTo>
                  <a:pt x="1800" y="621"/>
                </a:lnTo>
                <a:lnTo>
                  <a:pt x="797" y="621"/>
                </a:lnTo>
                <a:cubicBezTo>
                  <a:pt x="600" y="621"/>
                  <a:pt x="489" y="670"/>
                  <a:pt x="489" y="868"/>
                </a:cubicBezTo>
                <a:lnTo>
                  <a:pt x="489" y="6709"/>
                </a:lnTo>
                <a:lnTo>
                  <a:pt x="0" y="6709"/>
                </a:lnTo>
                <a:lnTo>
                  <a:pt x="0" y="601"/>
                </a:lnTo>
                <a:cubicBezTo>
                  <a:pt x="0" y="343"/>
                  <a:pt x="211" y="132"/>
                  <a:pt x="469" y="132"/>
                </a:cubicBezTo>
                <a:close/>
              </a:path>
            </a:pathLst>
          </a:custGeom>
          <a:solidFill>
            <a:srgbClr val="1D629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Freeform 7"/>
          <p:cNvSpPr/>
          <p:nvPr>
            <p:custDataLst>
              <p:tags r:id="rId2"/>
            </p:custDataLst>
          </p:nvPr>
        </p:nvSpPr>
        <p:spPr bwMode="auto">
          <a:xfrm>
            <a:off x="6686550" y="4128770"/>
            <a:ext cx="1386840" cy="2680335"/>
          </a:xfrm>
          <a:custGeom>
            <a:avLst/>
            <a:gdLst>
              <a:gd name="T0" fmla="*/ 468 w 1605"/>
              <a:gd name="T1" fmla="*/ 132 h 4693"/>
              <a:gd name="T2" fmla="*/ 1127 w 1605"/>
              <a:gd name="T3" fmla="*/ 132 h 4693"/>
              <a:gd name="T4" fmla="*/ 1127 w 1605"/>
              <a:gd name="T5" fmla="*/ 0 h 4693"/>
              <a:gd name="T6" fmla="*/ 1366 w 1605"/>
              <a:gd name="T7" fmla="*/ 189 h 4693"/>
              <a:gd name="T8" fmla="*/ 1605 w 1605"/>
              <a:gd name="T9" fmla="*/ 379 h 4693"/>
              <a:gd name="T10" fmla="*/ 1366 w 1605"/>
              <a:gd name="T11" fmla="*/ 568 h 4693"/>
              <a:gd name="T12" fmla="*/ 1127 w 1605"/>
              <a:gd name="T13" fmla="*/ 758 h 4693"/>
              <a:gd name="T14" fmla="*/ 1127 w 1605"/>
              <a:gd name="T15" fmla="*/ 620 h 4693"/>
              <a:gd name="T16" fmla="*/ 796 w 1605"/>
              <a:gd name="T17" fmla="*/ 620 h 4693"/>
              <a:gd name="T18" fmla="*/ 488 w 1605"/>
              <a:gd name="T19" fmla="*/ 867 h 4693"/>
              <a:gd name="T20" fmla="*/ 488 w 1605"/>
              <a:gd name="T21" fmla="*/ 4693 h 4693"/>
              <a:gd name="T22" fmla="*/ 0 w 1605"/>
              <a:gd name="T23" fmla="*/ 4693 h 4693"/>
              <a:gd name="T24" fmla="*/ 0 w 1605"/>
              <a:gd name="T25" fmla="*/ 600 h 4693"/>
              <a:gd name="T26" fmla="*/ 468 w 1605"/>
              <a:gd name="T27" fmla="*/ 132 h 4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05" h="4693">
                <a:moveTo>
                  <a:pt x="468" y="132"/>
                </a:moveTo>
                <a:lnTo>
                  <a:pt x="1127" y="132"/>
                </a:lnTo>
                <a:lnTo>
                  <a:pt x="1127" y="0"/>
                </a:lnTo>
                <a:lnTo>
                  <a:pt x="1366" y="189"/>
                </a:lnTo>
                <a:lnTo>
                  <a:pt x="1605" y="379"/>
                </a:lnTo>
                <a:lnTo>
                  <a:pt x="1366" y="568"/>
                </a:lnTo>
                <a:lnTo>
                  <a:pt x="1127" y="758"/>
                </a:lnTo>
                <a:lnTo>
                  <a:pt x="1127" y="620"/>
                </a:lnTo>
                <a:lnTo>
                  <a:pt x="796" y="620"/>
                </a:lnTo>
                <a:cubicBezTo>
                  <a:pt x="599" y="620"/>
                  <a:pt x="488" y="670"/>
                  <a:pt x="488" y="867"/>
                </a:cubicBezTo>
                <a:lnTo>
                  <a:pt x="488" y="4693"/>
                </a:lnTo>
                <a:lnTo>
                  <a:pt x="0" y="4693"/>
                </a:lnTo>
                <a:lnTo>
                  <a:pt x="0" y="600"/>
                </a:lnTo>
                <a:cubicBezTo>
                  <a:pt x="0" y="343"/>
                  <a:pt x="210" y="132"/>
                  <a:pt x="468" y="132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Freeform 8"/>
          <p:cNvSpPr/>
          <p:nvPr>
            <p:custDataLst>
              <p:tags r:id="rId3"/>
            </p:custDataLst>
          </p:nvPr>
        </p:nvSpPr>
        <p:spPr bwMode="auto">
          <a:xfrm>
            <a:off x="4243070" y="1627505"/>
            <a:ext cx="1869440" cy="5175250"/>
          </a:xfrm>
          <a:custGeom>
            <a:avLst/>
            <a:gdLst>
              <a:gd name="T0" fmla="*/ 1809 w 2278"/>
              <a:gd name="T1" fmla="*/ 132 h 5345"/>
              <a:gd name="T2" fmla="*/ 478 w 2278"/>
              <a:gd name="T3" fmla="*/ 132 h 5345"/>
              <a:gd name="T4" fmla="*/ 478 w 2278"/>
              <a:gd name="T5" fmla="*/ 0 h 5345"/>
              <a:gd name="T6" fmla="*/ 239 w 2278"/>
              <a:gd name="T7" fmla="*/ 190 h 5345"/>
              <a:gd name="T8" fmla="*/ 0 w 2278"/>
              <a:gd name="T9" fmla="*/ 379 h 5345"/>
              <a:gd name="T10" fmla="*/ 239 w 2278"/>
              <a:gd name="T11" fmla="*/ 569 h 5345"/>
              <a:gd name="T12" fmla="*/ 478 w 2278"/>
              <a:gd name="T13" fmla="*/ 758 h 5345"/>
              <a:gd name="T14" fmla="*/ 478 w 2278"/>
              <a:gd name="T15" fmla="*/ 621 h 5345"/>
              <a:gd name="T16" fmla="*/ 1481 w 2278"/>
              <a:gd name="T17" fmla="*/ 621 h 5345"/>
              <a:gd name="T18" fmla="*/ 1789 w 2278"/>
              <a:gd name="T19" fmla="*/ 868 h 5345"/>
              <a:gd name="T20" fmla="*/ 1789 w 2278"/>
              <a:gd name="T21" fmla="*/ 5345 h 5345"/>
              <a:gd name="T22" fmla="*/ 2278 w 2278"/>
              <a:gd name="T23" fmla="*/ 5345 h 5345"/>
              <a:gd name="T24" fmla="*/ 2278 w 2278"/>
              <a:gd name="T25" fmla="*/ 601 h 5345"/>
              <a:gd name="T26" fmla="*/ 1809 w 2278"/>
              <a:gd name="T27" fmla="*/ 132 h 5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78" h="5345">
                <a:moveTo>
                  <a:pt x="1809" y="132"/>
                </a:moveTo>
                <a:lnTo>
                  <a:pt x="478" y="132"/>
                </a:lnTo>
                <a:lnTo>
                  <a:pt x="478" y="0"/>
                </a:lnTo>
                <a:lnTo>
                  <a:pt x="239" y="190"/>
                </a:lnTo>
                <a:lnTo>
                  <a:pt x="0" y="379"/>
                </a:lnTo>
                <a:lnTo>
                  <a:pt x="239" y="569"/>
                </a:lnTo>
                <a:lnTo>
                  <a:pt x="478" y="758"/>
                </a:lnTo>
                <a:lnTo>
                  <a:pt x="478" y="621"/>
                </a:lnTo>
                <a:lnTo>
                  <a:pt x="1481" y="621"/>
                </a:lnTo>
                <a:cubicBezTo>
                  <a:pt x="1678" y="621"/>
                  <a:pt x="1789" y="670"/>
                  <a:pt x="1789" y="868"/>
                </a:cubicBezTo>
                <a:lnTo>
                  <a:pt x="1789" y="5345"/>
                </a:lnTo>
                <a:lnTo>
                  <a:pt x="2278" y="5345"/>
                </a:lnTo>
                <a:lnTo>
                  <a:pt x="2278" y="601"/>
                </a:lnTo>
                <a:cubicBezTo>
                  <a:pt x="2278" y="343"/>
                  <a:pt x="2067" y="132"/>
                  <a:pt x="1809" y="132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Freeform 9"/>
          <p:cNvSpPr/>
          <p:nvPr>
            <p:custDataLst>
              <p:tags r:id="rId4"/>
            </p:custDataLst>
          </p:nvPr>
        </p:nvSpPr>
        <p:spPr bwMode="auto">
          <a:xfrm>
            <a:off x="4354195" y="3255010"/>
            <a:ext cx="1275715" cy="3547745"/>
          </a:xfrm>
          <a:custGeom>
            <a:avLst/>
            <a:gdLst>
              <a:gd name="T0" fmla="*/ 1137 w 1605"/>
              <a:gd name="T1" fmla="*/ 132 h 3370"/>
              <a:gd name="T2" fmla="*/ 478 w 1605"/>
              <a:gd name="T3" fmla="*/ 132 h 3370"/>
              <a:gd name="T4" fmla="*/ 478 w 1605"/>
              <a:gd name="T5" fmla="*/ 0 h 3370"/>
              <a:gd name="T6" fmla="*/ 239 w 1605"/>
              <a:gd name="T7" fmla="*/ 190 h 3370"/>
              <a:gd name="T8" fmla="*/ 0 w 1605"/>
              <a:gd name="T9" fmla="*/ 379 h 3370"/>
              <a:gd name="T10" fmla="*/ 239 w 1605"/>
              <a:gd name="T11" fmla="*/ 569 h 3370"/>
              <a:gd name="T12" fmla="*/ 478 w 1605"/>
              <a:gd name="T13" fmla="*/ 758 h 3370"/>
              <a:gd name="T14" fmla="*/ 478 w 1605"/>
              <a:gd name="T15" fmla="*/ 621 h 3370"/>
              <a:gd name="T16" fmla="*/ 809 w 1605"/>
              <a:gd name="T17" fmla="*/ 621 h 3370"/>
              <a:gd name="T18" fmla="*/ 1117 w 1605"/>
              <a:gd name="T19" fmla="*/ 868 h 3370"/>
              <a:gd name="T20" fmla="*/ 1117 w 1605"/>
              <a:gd name="T21" fmla="*/ 3370 h 3370"/>
              <a:gd name="T22" fmla="*/ 1605 w 1605"/>
              <a:gd name="T23" fmla="*/ 3370 h 3370"/>
              <a:gd name="T24" fmla="*/ 1605 w 1605"/>
              <a:gd name="T25" fmla="*/ 601 h 3370"/>
              <a:gd name="T26" fmla="*/ 1137 w 1605"/>
              <a:gd name="T27" fmla="*/ 132 h 3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05" h="3370">
                <a:moveTo>
                  <a:pt x="1137" y="132"/>
                </a:moveTo>
                <a:lnTo>
                  <a:pt x="478" y="132"/>
                </a:lnTo>
                <a:lnTo>
                  <a:pt x="478" y="0"/>
                </a:lnTo>
                <a:lnTo>
                  <a:pt x="239" y="190"/>
                </a:lnTo>
                <a:lnTo>
                  <a:pt x="0" y="379"/>
                </a:lnTo>
                <a:lnTo>
                  <a:pt x="239" y="569"/>
                </a:lnTo>
                <a:lnTo>
                  <a:pt x="478" y="758"/>
                </a:lnTo>
                <a:lnTo>
                  <a:pt x="478" y="621"/>
                </a:lnTo>
                <a:lnTo>
                  <a:pt x="809" y="621"/>
                </a:lnTo>
                <a:cubicBezTo>
                  <a:pt x="1006" y="621"/>
                  <a:pt x="1117" y="670"/>
                  <a:pt x="1117" y="868"/>
                </a:cubicBezTo>
                <a:lnTo>
                  <a:pt x="1117" y="3370"/>
                </a:lnTo>
                <a:lnTo>
                  <a:pt x="1605" y="3370"/>
                </a:lnTo>
                <a:lnTo>
                  <a:pt x="1605" y="601"/>
                </a:lnTo>
                <a:cubicBezTo>
                  <a:pt x="1605" y="343"/>
                  <a:pt x="1395" y="132"/>
                  <a:pt x="1137" y="132"/>
                </a:cubicBezTo>
                <a:close/>
              </a:path>
            </a:pathLst>
          </a:custGeom>
          <a:solidFill>
            <a:srgbClr val="1D629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TextBox 5"/>
          <p:cNvSpPr txBox="1"/>
          <p:nvPr>
            <p:custDataLst>
              <p:tags r:id="rId5"/>
            </p:custDataLst>
          </p:nvPr>
        </p:nvSpPr>
        <p:spPr>
          <a:xfrm>
            <a:off x="8373745" y="4135120"/>
            <a:ext cx="2256155" cy="374650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p>
            <a:r>
              <a:rPr lang="zh-CN" altLang="en-US" sz="2000" b="1" dirty="0">
                <a:solidFill>
                  <a:srgbClr val="1D6295"/>
                </a:solidFill>
                <a:latin typeface="微软雅黑" panose="020B0503020204020204" charset="-122"/>
                <a:ea typeface="微软雅黑" panose="020B0503020204020204" charset="-122"/>
              </a:rPr>
              <a:t>剖析社会流动制度</a:t>
            </a:r>
            <a:endParaRPr lang="zh-CN" altLang="en-US" sz="2000" b="1" dirty="0">
              <a:solidFill>
                <a:srgbClr val="1D629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TextBox 6"/>
          <p:cNvSpPr txBox="1"/>
          <p:nvPr>
            <p:custDataLst>
              <p:tags r:id="rId6"/>
            </p:custDataLst>
          </p:nvPr>
        </p:nvSpPr>
        <p:spPr>
          <a:xfrm>
            <a:off x="8423948" y="4615052"/>
            <a:ext cx="3247415" cy="71310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科举数据库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科举制废除后的社会影响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TextBox 7"/>
          <p:cNvSpPr txBox="1"/>
          <p:nvPr>
            <p:custDataLst>
              <p:tags r:id="rId7"/>
            </p:custDataLst>
          </p:nvPr>
        </p:nvSpPr>
        <p:spPr>
          <a:xfrm>
            <a:off x="8373745" y="2244090"/>
            <a:ext cx="2436495" cy="374650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p>
            <a:r>
              <a:rPr lang="zh-CN" altLang="en-US" sz="2000" b="1" dirty="0">
                <a:solidFill>
                  <a:srgbClr val="1D6295"/>
                </a:solidFill>
                <a:latin typeface="微软雅黑" panose="020B0503020204020204" charset="-122"/>
                <a:ea typeface="微软雅黑" panose="020B0503020204020204" charset="-122"/>
              </a:rPr>
              <a:t>追踪疾病传播过程</a:t>
            </a:r>
            <a:endParaRPr lang="zh-CN" altLang="en-US" sz="2000" b="1" dirty="0">
              <a:solidFill>
                <a:srgbClr val="1D629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TextBox 8"/>
          <p:cNvSpPr txBox="1"/>
          <p:nvPr>
            <p:custDataLst>
              <p:tags r:id="rId8"/>
            </p:custDataLst>
          </p:nvPr>
        </p:nvSpPr>
        <p:spPr>
          <a:xfrm>
            <a:off x="8373697" y="2699474"/>
            <a:ext cx="3247415" cy="1036320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黑死病成因、隔离政策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天花流行病搜索工具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西班牙大流感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TextBox 9"/>
          <p:cNvSpPr txBox="1"/>
          <p:nvPr>
            <p:custDataLst>
              <p:tags r:id="rId9"/>
            </p:custDataLst>
          </p:nvPr>
        </p:nvSpPr>
        <p:spPr>
          <a:xfrm>
            <a:off x="1855821" y="1768395"/>
            <a:ext cx="2168824" cy="374650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p>
            <a:pPr algn="r"/>
            <a:r>
              <a:rPr lang="zh-CN" altLang="en-US" sz="2000" b="1" dirty="0">
                <a:solidFill>
                  <a:srgbClr val="1D6295"/>
                </a:solidFill>
                <a:latin typeface="微软雅黑" panose="020B0503020204020204" charset="-122"/>
                <a:ea typeface="微软雅黑" panose="020B0503020204020204" charset="-122"/>
              </a:rPr>
              <a:t>探析科技进步因素</a:t>
            </a:r>
            <a:endParaRPr lang="zh-CN" altLang="en-US" sz="2000" b="1" dirty="0">
              <a:solidFill>
                <a:srgbClr val="1D629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TextBox 11"/>
          <p:cNvSpPr txBox="1"/>
          <p:nvPr>
            <p:custDataLst>
              <p:tags r:id="rId10"/>
            </p:custDataLst>
          </p:nvPr>
        </p:nvSpPr>
        <p:spPr>
          <a:xfrm>
            <a:off x="1524635" y="3601085"/>
            <a:ext cx="2444115" cy="374650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p>
            <a:pPr algn="r"/>
            <a:r>
              <a:rPr lang="zh-CN" altLang="en-US" sz="2000" b="1" dirty="0">
                <a:solidFill>
                  <a:srgbClr val="1D6295"/>
                </a:solidFill>
                <a:latin typeface="微软雅黑" panose="020B0503020204020204" charset="-122"/>
                <a:ea typeface="微软雅黑" panose="020B0503020204020204" charset="-122"/>
              </a:rPr>
              <a:t>探索种族主义起源</a:t>
            </a:r>
            <a:endParaRPr lang="zh-CN" altLang="en-US" sz="2000" b="1" dirty="0">
              <a:solidFill>
                <a:srgbClr val="1D629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TextBox 8"/>
          <p:cNvSpPr txBox="1"/>
          <p:nvPr>
            <p:custDataLst>
              <p:tags r:id="rId11"/>
            </p:custDataLst>
          </p:nvPr>
        </p:nvSpPr>
        <p:spPr>
          <a:xfrm>
            <a:off x="253365" y="2324735"/>
            <a:ext cx="3698875" cy="71310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p>
            <a:pPr marL="457200" indent="-4572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人力资本、煤炭对工业革命的促进作用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工业革命的起因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TextBox 8"/>
          <p:cNvSpPr txBox="1"/>
          <p:nvPr>
            <p:custDataLst>
              <p:tags r:id="rId12"/>
            </p:custDataLst>
          </p:nvPr>
        </p:nvSpPr>
        <p:spPr>
          <a:xfrm>
            <a:off x="704622" y="4128977"/>
            <a:ext cx="3247415" cy="1036320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p>
            <a:pPr marL="342900" indent="-3429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北美、非洲殖民侵略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跨大西洋奴隶贸易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种族主义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阴影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  <p:bldLst>
      <p:bldP spid="12" grpId="0" bldLvl="0" animBg="1"/>
      <p:bldP spid="13" grpId="0" bldLvl="0" animBg="1"/>
      <p:bldP spid="14" grpId="0" bldLvl="0" animBg="1"/>
      <p:bldP spid="15" grpId="0" bldLvl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000125" y="420008"/>
            <a:ext cx="10191750" cy="6017985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</p:grpSp>
      </p:grpSp>
      <p:sp>
        <p:nvSpPr>
          <p:cNvPr id="33" name="文本框 32"/>
          <p:cNvSpPr txBox="1"/>
          <p:nvPr/>
        </p:nvSpPr>
        <p:spPr>
          <a:xfrm>
            <a:off x="5063218" y="611590"/>
            <a:ext cx="2065564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spc="600" dirty="0">
                <a:solidFill>
                  <a:srgbClr val="4C678E"/>
                </a:solidFill>
                <a:cs typeface="+mn-ea"/>
                <a:sym typeface="+mn-lt"/>
              </a:rPr>
              <a:t>4.</a:t>
            </a:r>
            <a:r>
              <a:rPr lang="zh-CN" altLang="en-US" sz="2100" dirty="0">
                <a:solidFill>
                  <a:srgbClr val="4C678E"/>
                </a:solidFill>
                <a:cs typeface="+mn-ea"/>
                <a:sym typeface="+mn-lt"/>
              </a:rPr>
              <a:t>发展进路</a:t>
            </a:r>
            <a:endParaRPr lang="zh-CN" altLang="en-US" sz="21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411951" y="811902"/>
            <a:ext cx="3368098" cy="0"/>
            <a:chOff x="3893464" y="1130139"/>
            <a:chExt cx="4490797" cy="0"/>
          </a:xfrm>
        </p:grpSpPr>
        <p:cxnSp>
          <p:nvCxnSpPr>
            <p:cNvPr id="36" name="直接箭头连接符 25"/>
            <p:cNvCxnSpPr/>
            <p:nvPr/>
          </p:nvCxnSpPr>
          <p:spPr>
            <a:xfrm>
              <a:off x="38934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5"/>
            <p:cNvCxnSpPr/>
            <p:nvPr/>
          </p:nvCxnSpPr>
          <p:spPr>
            <a:xfrm flipH="1">
              <a:off x="75637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>
            <p:custDataLst>
              <p:tags r:id="rId1"/>
            </p:custDataLst>
          </p:nvPr>
        </p:nvCxnSpPr>
        <p:spPr bwMode="auto">
          <a:xfrm>
            <a:off x="3331619" y="4025621"/>
            <a:ext cx="0" cy="85765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 bwMode="auto">
          <a:xfrm>
            <a:off x="3331619" y="2615361"/>
            <a:ext cx="0" cy="85765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椭圆 17"/>
          <p:cNvSpPr/>
          <p:nvPr>
            <p:custDataLst>
              <p:tags r:id="rId3"/>
            </p:custDataLst>
          </p:nvPr>
        </p:nvSpPr>
        <p:spPr bwMode="auto">
          <a:xfrm>
            <a:off x="3026897" y="2174917"/>
            <a:ext cx="599748" cy="599748"/>
          </a:xfrm>
          <a:prstGeom prst="ellipse">
            <a:avLst/>
          </a:prstGeom>
          <a:solidFill>
            <a:srgbClr val="1D629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53" tIns="34277" rIns="68553" bIns="34277" numCol="1" rtlCol="0" anchor="t" anchorCtr="0" compatLnSpc="1"/>
          <a:p>
            <a:pPr defTabSz="913765"/>
            <a:endParaRPr lang="zh-CN" altLang="en-US" sz="13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9"/>
          <p:cNvSpPr txBox="1"/>
          <p:nvPr>
            <p:custDataLst>
              <p:tags r:id="rId4"/>
            </p:custDataLst>
          </p:nvPr>
        </p:nvSpPr>
        <p:spPr>
          <a:xfrm>
            <a:off x="3067667" y="2255587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0" name="椭圆 19"/>
          <p:cNvSpPr/>
          <p:nvPr>
            <p:custDataLst>
              <p:tags r:id="rId5"/>
            </p:custDataLst>
          </p:nvPr>
        </p:nvSpPr>
        <p:spPr bwMode="auto">
          <a:xfrm>
            <a:off x="3026897" y="3419770"/>
            <a:ext cx="599748" cy="599748"/>
          </a:xfrm>
          <a:prstGeom prst="ellipse">
            <a:avLst/>
          </a:prstGeom>
          <a:solidFill>
            <a:srgbClr val="1D629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53" tIns="34277" rIns="68553" bIns="34277" numCol="1" rtlCol="0" anchor="t" anchorCtr="0" compatLnSpc="1"/>
          <a:p>
            <a:pPr defTabSz="913765"/>
            <a:endParaRPr lang="zh-CN" altLang="en-US" sz="13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11"/>
          <p:cNvSpPr txBox="1"/>
          <p:nvPr>
            <p:custDataLst>
              <p:tags r:id="rId6"/>
            </p:custDataLst>
          </p:nvPr>
        </p:nvSpPr>
        <p:spPr>
          <a:xfrm>
            <a:off x="3067667" y="3500440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2" name="椭圆 21"/>
          <p:cNvSpPr/>
          <p:nvPr>
            <p:custDataLst>
              <p:tags r:id="rId7"/>
            </p:custDataLst>
          </p:nvPr>
        </p:nvSpPr>
        <p:spPr bwMode="auto">
          <a:xfrm>
            <a:off x="3026897" y="4776896"/>
            <a:ext cx="599748" cy="599748"/>
          </a:xfrm>
          <a:prstGeom prst="ellipse">
            <a:avLst/>
          </a:prstGeom>
          <a:solidFill>
            <a:srgbClr val="1D629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53" tIns="34277" rIns="68553" bIns="34277" numCol="1" rtlCol="0" anchor="t" anchorCtr="0" compatLnSpc="1"/>
          <a:p>
            <a:pPr defTabSz="913765"/>
            <a:endParaRPr lang="zh-CN" altLang="en-US" sz="13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13"/>
          <p:cNvSpPr txBox="1"/>
          <p:nvPr>
            <p:custDataLst>
              <p:tags r:id="rId8"/>
            </p:custDataLst>
          </p:nvPr>
        </p:nvSpPr>
        <p:spPr>
          <a:xfrm>
            <a:off x="3067667" y="4857566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>
            <p:custDataLst>
              <p:tags r:id="rId9"/>
            </p:custDataLst>
          </p:nvPr>
        </p:nvSpPr>
        <p:spPr>
          <a:xfrm>
            <a:off x="4213206" y="2255634"/>
            <a:ext cx="6518959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just" eaLnBrk="0" hangingPunct="0"/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扩大史料规模，避免以偏概全</a:t>
            </a:r>
            <a:endParaRPr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>
            <p:custDataLst>
              <p:tags r:id="rId10"/>
            </p:custDataLst>
          </p:nvPr>
        </p:nvSpPr>
        <p:spPr>
          <a:xfrm>
            <a:off x="4266546" y="4795906"/>
            <a:ext cx="6518959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just" eaLnBrk="0" hangingPunct="0">
              <a:buClrTx/>
              <a:buSzTx/>
              <a:buFontTx/>
            </a:pPr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加强数据关联，挖掘隐藏规律</a:t>
            </a:r>
            <a:endParaRPr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>
            <p:custDataLst>
              <p:tags r:id="rId11"/>
            </p:custDataLst>
          </p:nvPr>
        </p:nvSpPr>
        <p:spPr>
          <a:xfrm>
            <a:off x="4266546" y="3503802"/>
            <a:ext cx="6518959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just" eaLnBrk="0" hangingPunct="0"/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提供数据基础，推动学科融合</a:t>
            </a:r>
            <a:endParaRPr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  <p:bldLst>
      <p:bldP spid="18" grpId="0" bldLvl="0" animBg="1"/>
      <p:bldP spid="19" grpId="0"/>
      <p:bldP spid="20" grpId="0" bldLvl="0" animBg="1"/>
      <p:bldP spid="20" grpId="1" bldLvl="0" animBg="1"/>
      <p:bldP spid="21" grpId="0"/>
      <p:bldP spid="22" grpId="0" bldLvl="0" animBg="1"/>
      <p:bldP spid="22" grpId="1" bldLvl="0" animBg="1"/>
      <p:bldP spid="23" grpId="0"/>
      <p:bldP spid="24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000125" y="420008"/>
            <a:ext cx="10191750" cy="6017985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64135" y="106680"/>
            <a:ext cx="11938000" cy="6673850"/>
            <a:chOff x="0" y="-4677"/>
            <a:chExt cx="12192000" cy="6862677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78" t="10561" r="2412" b="26928"/>
            <a:stretch>
              <a:fillRect/>
            </a:stretch>
          </p:blipFill>
          <p:spPr>
            <a:xfrm>
              <a:off x="0" y="-4677"/>
              <a:ext cx="12192000" cy="6862677"/>
            </a:xfrm>
            <a:prstGeom prst="rect">
              <a:avLst/>
            </a:prstGeom>
          </p:spPr>
        </p:pic>
        <p:sp>
          <p:nvSpPr>
            <p:cNvPr id="11" name="任意多边形: 形状 10"/>
            <p:cNvSpPr/>
            <p:nvPr/>
          </p:nvSpPr>
          <p:spPr>
            <a:xfrm>
              <a:off x="1238911" y="147978"/>
              <a:ext cx="9434423" cy="4654525"/>
            </a:xfrm>
            <a:custGeom>
              <a:avLst/>
              <a:gdLst>
                <a:gd name="connsiteX0" fmla="*/ 132689 w 9434423"/>
                <a:gd name="connsiteY0" fmla="*/ 737847 h 4654525"/>
                <a:gd name="connsiteX1" fmla="*/ 180314 w 9434423"/>
                <a:gd name="connsiteY1" fmla="*/ 861672 h 4654525"/>
                <a:gd name="connsiteX2" fmla="*/ 1961489 w 9434423"/>
                <a:gd name="connsiteY2" fmla="*/ 3052422 h 4654525"/>
                <a:gd name="connsiteX3" fmla="*/ 3695039 w 9434423"/>
                <a:gd name="connsiteY3" fmla="*/ 3547722 h 4654525"/>
                <a:gd name="connsiteX4" fmla="*/ 6409664 w 9434423"/>
                <a:gd name="connsiteY4" fmla="*/ 3881097 h 4654525"/>
                <a:gd name="connsiteX5" fmla="*/ 6676364 w 9434423"/>
                <a:gd name="connsiteY5" fmla="*/ 3633447 h 4654525"/>
                <a:gd name="connsiteX6" fmla="*/ 8438489 w 9434423"/>
                <a:gd name="connsiteY6" fmla="*/ 4652622 h 4654525"/>
                <a:gd name="connsiteX7" fmla="*/ 9371939 w 9434423"/>
                <a:gd name="connsiteY7" fmla="*/ 3842997 h 4654525"/>
                <a:gd name="connsiteX8" fmla="*/ 9248114 w 9434423"/>
                <a:gd name="connsiteY8" fmla="*/ 2299947 h 4654525"/>
                <a:gd name="connsiteX9" fmla="*/ 8438489 w 9434423"/>
                <a:gd name="connsiteY9" fmla="*/ 1214097 h 4654525"/>
                <a:gd name="connsiteX10" fmla="*/ 6314414 w 9434423"/>
                <a:gd name="connsiteY10" fmla="*/ 194922 h 4654525"/>
                <a:gd name="connsiteX11" fmla="*/ 5761964 w 9434423"/>
                <a:gd name="connsiteY11" fmla="*/ 4422 h 4654525"/>
                <a:gd name="connsiteX12" fmla="*/ 4742789 w 9434423"/>
                <a:gd name="connsiteY12" fmla="*/ 271122 h 4654525"/>
                <a:gd name="connsiteX13" fmla="*/ 3866489 w 9434423"/>
                <a:gd name="connsiteY13" fmla="*/ 852147 h 4654525"/>
                <a:gd name="connsiteX14" fmla="*/ 2523464 w 9434423"/>
                <a:gd name="connsiteY14" fmla="*/ 623547 h 4654525"/>
                <a:gd name="connsiteX15" fmla="*/ 818489 w 9434423"/>
                <a:gd name="connsiteY15" fmla="*/ 480672 h 4654525"/>
                <a:gd name="connsiteX16" fmla="*/ 132689 w 9434423"/>
                <a:gd name="connsiteY16" fmla="*/ 737847 h 465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434423" h="4654525">
                  <a:moveTo>
                    <a:pt x="132689" y="737847"/>
                  </a:moveTo>
                  <a:cubicBezTo>
                    <a:pt x="26327" y="801347"/>
                    <a:pt x="-124486" y="475910"/>
                    <a:pt x="180314" y="861672"/>
                  </a:cubicBezTo>
                  <a:cubicBezTo>
                    <a:pt x="485114" y="1247434"/>
                    <a:pt x="1375702" y="2604747"/>
                    <a:pt x="1961489" y="3052422"/>
                  </a:cubicBezTo>
                  <a:cubicBezTo>
                    <a:pt x="2547277" y="3500097"/>
                    <a:pt x="2953677" y="3409610"/>
                    <a:pt x="3695039" y="3547722"/>
                  </a:cubicBezTo>
                  <a:cubicBezTo>
                    <a:pt x="4436401" y="3685834"/>
                    <a:pt x="5912777" y="3866810"/>
                    <a:pt x="6409664" y="3881097"/>
                  </a:cubicBezTo>
                  <a:cubicBezTo>
                    <a:pt x="6906552" y="3895385"/>
                    <a:pt x="6338226" y="3504859"/>
                    <a:pt x="6676364" y="3633447"/>
                  </a:cubicBezTo>
                  <a:cubicBezTo>
                    <a:pt x="7014502" y="3762035"/>
                    <a:pt x="7989227" y="4617697"/>
                    <a:pt x="8438489" y="4652622"/>
                  </a:cubicBezTo>
                  <a:cubicBezTo>
                    <a:pt x="8887751" y="4687547"/>
                    <a:pt x="9237001" y="4235110"/>
                    <a:pt x="9371939" y="3842997"/>
                  </a:cubicBezTo>
                  <a:cubicBezTo>
                    <a:pt x="9506877" y="3450884"/>
                    <a:pt x="9403689" y="2738097"/>
                    <a:pt x="9248114" y="2299947"/>
                  </a:cubicBezTo>
                  <a:cubicBezTo>
                    <a:pt x="9092539" y="1861797"/>
                    <a:pt x="8927439" y="1564935"/>
                    <a:pt x="8438489" y="1214097"/>
                  </a:cubicBezTo>
                  <a:cubicBezTo>
                    <a:pt x="7949539" y="863260"/>
                    <a:pt x="6760502" y="396535"/>
                    <a:pt x="6314414" y="194922"/>
                  </a:cubicBezTo>
                  <a:cubicBezTo>
                    <a:pt x="5868326" y="-6691"/>
                    <a:pt x="6023901" y="-8278"/>
                    <a:pt x="5761964" y="4422"/>
                  </a:cubicBezTo>
                  <a:cubicBezTo>
                    <a:pt x="5500027" y="17122"/>
                    <a:pt x="5058702" y="129834"/>
                    <a:pt x="4742789" y="271122"/>
                  </a:cubicBezTo>
                  <a:cubicBezTo>
                    <a:pt x="4426876" y="412410"/>
                    <a:pt x="4236377" y="793409"/>
                    <a:pt x="3866489" y="852147"/>
                  </a:cubicBezTo>
                  <a:cubicBezTo>
                    <a:pt x="3496601" y="910885"/>
                    <a:pt x="3031464" y="685459"/>
                    <a:pt x="2523464" y="623547"/>
                  </a:cubicBezTo>
                  <a:cubicBezTo>
                    <a:pt x="2015464" y="561634"/>
                    <a:pt x="1213776" y="466385"/>
                    <a:pt x="818489" y="480672"/>
                  </a:cubicBezTo>
                  <a:cubicBezTo>
                    <a:pt x="423202" y="494959"/>
                    <a:pt x="239051" y="674347"/>
                    <a:pt x="132689" y="7378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3074193" y="2901997"/>
            <a:ext cx="6679406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 spc="600" dirty="0">
                <a:solidFill>
                  <a:srgbClr val="4C678E"/>
                </a:solidFill>
                <a:cs typeface="+mn-ea"/>
                <a:sym typeface="+mn-lt"/>
              </a:rPr>
              <a:t>敬请各位老师批评指正</a:t>
            </a:r>
            <a:r>
              <a:rPr lang="en-US" altLang="zh-CN" sz="4500" spc="600" dirty="0">
                <a:solidFill>
                  <a:srgbClr val="4C678E"/>
                </a:solidFill>
                <a:cs typeface="+mn-ea"/>
                <a:sym typeface="+mn-lt"/>
              </a:rPr>
              <a:t>!</a:t>
            </a:r>
            <a:endParaRPr lang="zh-CN" altLang="en-US" sz="45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5" t="36463" r="6659" b="36462"/>
          <a:stretch>
            <a:fillRect/>
          </a:stretch>
        </p:blipFill>
        <p:spPr bwMode="auto">
          <a:xfrm>
            <a:off x="1729105" y="344556"/>
            <a:ext cx="3273368" cy="7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COMMONDATA" val="eyJoZGlkIjoiNzM3NTIyOWEyZjljOGVlNDY5ZjYyMDQzZThmMjdiZTYifQ=="/>
  <p:tag name="KSO_WPP_MARK_KEY" val="fab9f6f9-73c6-4f2d-86a7-911d6ffa8d22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njyor4x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</Words>
  <Application>WPS 演示</Application>
  <PresentationFormat>宽屏</PresentationFormat>
  <Paragraphs>77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Arial Unicode MS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喻雪寒</cp:lastModifiedBy>
  <cp:revision>243</cp:revision>
  <dcterms:created xsi:type="dcterms:W3CDTF">2018-04-18T06:17:00Z</dcterms:created>
  <dcterms:modified xsi:type="dcterms:W3CDTF">2023-07-12T17:30:55Z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1F00B282100D40CAB379FFE8C90D4D14_13</vt:lpwstr>
  </property>
  <property fmtid="{D5CDD505-2E9C-101B-9397-08002B2CF9AE}" pid="3" name="KSOProductBuildVer">
    <vt:lpwstr>2052-11.1.0.14036</vt:lpwstr>
  </property>
</Properties>
</file>