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5"/>
  </p:notesMasterIdLst>
  <p:sldIdLst>
    <p:sldId id="408" r:id="rId3"/>
    <p:sldId id="410" r:id="rId4"/>
    <p:sldId id="545" r:id="rId5"/>
    <p:sldId id="628" r:id="rId6"/>
    <p:sldId id="603" r:id="rId7"/>
    <p:sldId id="600" r:id="rId8"/>
    <p:sldId id="662" r:id="rId9"/>
    <p:sldId id="602" r:id="rId10"/>
    <p:sldId id="665" r:id="rId11"/>
    <p:sldId id="667" r:id="rId12"/>
    <p:sldId id="668" r:id="rId13"/>
    <p:sldId id="613" r:id="rId14"/>
    <p:sldId id="669" r:id="rId15"/>
    <p:sldId id="681" r:id="rId16"/>
    <p:sldId id="670" r:id="rId17"/>
    <p:sldId id="682" r:id="rId18"/>
    <p:sldId id="683" r:id="rId19"/>
    <p:sldId id="685" r:id="rId20"/>
    <p:sldId id="620" r:id="rId21"/>
    <p:sldId id="622" r:id="rId22"/>
    <p:sldId id="623" r:id="rId23"/>
    <p:sldId id="436" r:id="rId24"/>
  </p:sldIdLst>
  <p:sldSz cx="12196763" cy="6858000"/>
  <p:notesSz cx="6858000" cy="9144000"/>
  <p:custDataLst>
    <p:tags r:id="rId26"/>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userDrawn="1">
          <p15:clr>
            <a:srgbClr val="A4A3A4"/>
          </p15:clr>
        </p15:guide>
        <p15:guide id="2" pos="387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 initial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34B4B"/>
    <a:srgbClr val="FFFFFF"/>
    <a:srgbClr val="202B3C"/>
    <a:srgbClr val="4B5050"/>
    <a:srgbClr val="6E2F24"/>
    <a:srgbClr val="91969B"/>
    <a:srgbClr val="A5002A"/>
    <a:srgbClr val="51A3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4" autoAdjust="0"/>
    <p:restoredTop sz="94253" autoAdjust="0"/>
  </p:normalViewPr>
  <p:slideViewPr>
    <p:cSldViewPr snapToObjects="1" showGuides="1">
      <p:cViewPr varScale="1">
        <p:scale>
          <a:sx n="90" d="100"/>
          <a:sy n="90" d="100"/>
        </p:scale>
        <p:origin x="72" y="279"/>
      </p:cViewPr>
      <p:guideLst>
        <p:guide orient="horz" pos="2142"/>
        <p:guide pos="3878"/>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0" hangingPunct="0">
              <a:buFont typeface="Arial" panose="020B0604020202020204" pitchFamily="34" charset="0"/>
              <a:buNone/>
              <a:defRPr sz="1200"/>
            </a:lvl1pPr>
          </a:lstStyle>
          <a:p>
            <a:pPr>
              <a:defRPr/>
            </a:pPr>
            <a:endParaRPr lang="zh-CN" alt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0" hangingPunct="0">
              <a:buFont typeface="Arial" panose="020B0604020202020204" pitchFamily="34" charset="0"/>
              <a:buNone/>
              <a:defRPr sz="1200"/>
            </a:lvl1pPr>
          </a:lstStyle>
          <a:p>
            <a:pPr>
              <a:defRPr/>
            </a:pPr>
            <a:fld id="{54A51130-D191-418C-B855-57615CF928C8}" type="datetimeFigureOut">
              <a:rPr lang="zh-CN" altLang="en-US"/>
              <a:t>2023/7/12</a:t>
            </a:fld>
            <a:endParaRPr lang="en-US"/>
          </a:p>
        </p:txBody>
      </p:sp>
      <p:sp>
        <p:nvSpPr>
          <p:cNvPr id="30724"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0" hangingPunct="0">
              <a:buFont typeface="Arial" panose="020B0604020202020204" pitchFamily="34" charset="0"/>
              <a:buNone/>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buFont typeface="Arial" panose="020B0604020202020204" pitchFamily="34" charset="0"/>
              <a:buNone/>
              <a:defRPr sz="1200"/>
            </a:lvl1pPr>
          </a:lstStyle>
          <a:p>
            <a:pPr>
              <a:defRPr/>
            </a:pPr>
            <a:fld id="{1269255F-AB81-4D13-8FFD-5726F0B131B3}" type="slidenum">
              <a:rPr lang="zh-CN" altLang="en-US"/>
              <a:t>‹#›</a:t>
            </a:fld>
            <a:endParaRPr lang="en-US" altLang="zh-CN"/>
          </a:p>
        </p:txBody>
      </p:sp>
    </p:spTree>
    <p:extLst>
      <p:ext uri="{BB962C8B-B14F-4D97-AF65-F5344CB8AC3E}">
        <p14:creationId xmlns:p14="http://schemas.microsoft.com/office/powerpoint/2010/main" val="903829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381000" y="685800"/>
            <a:ext cx="6096000" cy="34290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381000" y="685800"/>
            <a:ext cx="6096000" cy="34290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381000" y="685800"/>
            <a:ext cx="6096000" cy="34290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381000" y="685800"/>
            <a:ext cx="6096000" cy="34290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381000" y="685800"/>
            <a:ext cx="6096000" cy="34290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381000" y="685800"/>
            <a:ext cx="6096000" cy="34290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733613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矩形 2"/>
          <p:cNvSpPr/>
          <p:nvPr userDrawn="1"/>
        </p:nvSpPr>
        <p:spPr bwMode="auto">
          <a:xfrm>
            <a:off x="0" y="0"/>
            <a:ext cx="12196763" cy="68580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slow">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矩形 2"/>
          <p:cNvSpPr/>
          <p:nvPr userDrawn="1"/>
        </p:nvSpPr>
        <p:spPr bwMode="auto">
          <a:xfrm>
            <a:off x="0" y="0"/>
            <a:ext cx="12196763" cy="68580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2" name="图片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50563" y="107950"/>
            <a:ext cx="1233487"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userDrawn="1"/>
        </p:nvSpPr>
        <p:spPr bwMode="auto">
          <a:xfrm>
            <a:off x="0" y="0"/>
            <a:ext cx="12196763" cy="68580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userDrawn="1"/>
        </p:nvSpPr>
        <p:spPr bwMode="auto">
          <a:xfrm>
            <a:off x="0" y="0"/>
            <a:ext cx="12196763" cy="68580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p:cNvSpPr/>
          <p:nvPr userDrawn="1"/>
        </p:nvSpPr>
        <p:spPr bwMode="auto">
          <a:xfrm>
            <a:off x="0" y="0"/>
            <a:ext cx="12196763" cy="68580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4" name="矩形 3"/>
          <p:cNvSpPr/>
          <p:nvPr userDrawn="1"/>
        </p:nvSpPr>
        <p:spPr bwMode="auto">
          <a:xfrm>
            <a:off x="0" y="0"/>
            <a:ext cx="12196763" cy="68580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竖排标题 1"/>
          <p:cNvSpPr>
            <a:spLocks noGrp="1"/>
          </p:cNvSpPr>
          <p:nvPr>
            <p:ph type="title" orient="vert"/>
          </p:nvPr>
        </p:nvSpPr>
        <p:spPr>
          <a:xfrm>
            <a:off x="8843963" y="908050"/>
            <a:ext cx="2743200"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
  </p:transition>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微软雅黑" panose="020B0503020204020204" pitchFamily="34" charset="-122"/>
        </a:defRPr>
      </a:lvl1pPr>
      <a:lvl2pPr marL="742950" indent="-285750" algn="l" rtl="0" eaLnBrk="0" fontAlgn="base" hangingPunct="0">
        <a:spcBef>
          <a:spcPct val="20000"/>
        </a:spcBef>
        <a:spcAft>
          <a:spcPct val="0"/>
        </a:spcAft>
        <a:buChar char="–"/>
        <a:defRPr sz="2000">
          <a:solidFill>
            <a:schemeClr val="tx1"/>
          </a:solidFill>
          <a:latin typeface="+mn-lt"/>
          <a:ea typeface="仿宋_GB2312" pitchFamily="1" charset="-122"/>
          <a:cs typeface="仿宋_GB231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cs typeface="仿宋_GB231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cs typeface="仿宋_GB231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cs typeface="仿宋_GB231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E9EAEB"/>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2051"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
  </p:transition>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0" fontAlgn="base" hangingPunct="0">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微软雅黑" panose="020B0503020204020204" pitchFamily="34" charset="-122"/>
        </a:defRPr>
      </a:lvl1pPr>
      <a:lvl2pPr marL="742950" indent="-285750" algn="l" rtl="0" eaLnBrk="0" fontAlgn="base" hangingPunct="0">
        <a:spcBef>
          <a:spcPct val="20000"/>
        </a:spcBef>
        <a:spcAft>
          <a:spcPct val="0"/>
        </a:spcAft>
        <a:buChar char="–"/>
        <a:defRPr sz="2000">
          <a:solidFill>
            <a:schemeClr val="tx1"/>
          </a:solidFill>
          <a:latin typeface="+mn-lt"/>
          <a:ea typeface="仿宋_GB2312" pitchFamily="1" charset="-122"/>
          <a:cs typeface="仿宋_GB231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cs typeface="仿宋_GB231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cs typeface="仿宋_GB231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cs typeface="仿宋_GB231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8.xml"/><Relationship Id="rId1" Type="http://schemas.openxmlformats.org/officeDocument/2006/relationships/tags" Target="../tags/tag3.xml"/><Relationship Id="rId6" Type="http://schemas.openxmlformats.org/officeDocument/2006/relationships/image" Target="../media/image12.emf"/><Relationship Id="rId5" Type="http://schemas.openxmlformats.org/officeDocument/2006/relationships/oleObject" Target="../embeddings/oleObject2.bin"/><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tags" Target="../tags/tag4.xml"/><Relationship Id="rId6" Type="http://schemas.openxmlformats.org/officeDocument/2006/relationships/image" Target="../media/image13.jpeg"/><Relationship Id="rId5" Type="http://schemas.openxmlformats.org/officeDocument/2006/relationships/image" Target="../media/image8.png"/><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8.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9.jpeg"/><Relationship Id="rId5" Type="http://schemas.openxmlformats.org/officeDocument/2006/relationships/image" Target="../media/image14.png"/><Relationship Id="rId4" Type="http://schemas.openxmlformats.org/officeDocument/2006/relationships/notesSlide" Target="../notesSlides/notesSlide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ags" Target="../tags/tag7.xml"/><Relationship Id="rId6" Type="http://schemas.openxmlformats.org/officeDocument/2006/relationships/image" Target="../media/image15.jpeg"/><Relationship Id="rId5" Type="http://schemas.openxmlformats.org/officeDocument/2006/relationships/image" Target="../media/image8.pn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8.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ags" Target="../tags/tag9.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jpe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18.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8.xml"/><Relationship Id="rId1" Type="http://schemas.openxmlformats.org/officeDocument/2006/relationships/tags" Target="../tags/tag2.xml"/><Relationship Id="rId6" Type="http://schemas.openxmlformats.org/officeDocument/2006/relationships/image" Target="../media/image11.emf"/><Relationship Id="rId5" Type="http://schemas.openxmlformats.org/officeDocument/2006/relationships/oleObject" Target="../embeddings/oleObject1.bin"/><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ctrTitle" idx="4294967295"/>
          </p:nvPr>
        </p:nvSpPr>
        <p:spPr>
          <a:xfrm>
            <a:off x="1420813" y="1195388"/>
            <a:ext cx="9505950" cy="1873250"/>
          </a:xfrm>
        </p:spPr>
        <p:txBody>
          <a:bodyPr/>
          <a:lstStyle/>
          <a:p>
            <a:pPr algn="ctr" eaLnBrk="1" hangingPunct="1">
              <a:lnSpc>
                <a:spcPct val="150000"/>
              </a:lnSpc>
              <a:defRPr/>
            </a:pPr>
            <a:r>
              <a:rPr sz="3600" spc="-100" dirty="0">
                <a:solidFill>
                  <a:schemeClr val="tx1"/>
                </a:solidFill>
                <a:effectLst>
                  <a:outerShdw blurRad="38100" dist="38100" dir="2700000" algn="tl">
                    <a:srgbClr val="000000">
                      <a:alpha val="43137"/>
                    </a:srgbClr>
                  </a:outerShdw>
                </a:effectLst>
              </a:rPr>
              <a:t>基于梯度显著性的情报分析</a:t>
            </a:r>
            <a:br>
              <a:rPr sz="3600" spc="-100" dirty="0">
                <a:solidFill>
                  <a:schemeClr val="tx1"/>
                </a:solidFill>
                <a:effectLst>
                  <a:outerShdw blurRad="38100" dist="38100" dir="2700000" algn="tl">
                    <a:srgbClr val="000000">
                      <a:alpha val="43137"/>
                    </a:srgbClr>
                  </a:outerShdw>
                </a:effectLst>
              </a:rPr>
            </a:br>
            <a:r>
              <a:rPr sz="3600" spc="-100" dirty="0">
                <a:solidFill>
                  <a:schemeClr val="tx1"/>
                </a:solidFill>
                <a:effectLst>
                  <a:outerShdw blurRad="38100" dist="38100" dir="2700000" algn="tl">
                    <a:srgbClr val="000000">
                      <a:alpha val="43137"/>
                    </a:srgbClr>
                  </a:outerShdw>
                </a:effectLst>
              </a:rPr>
              <a:t>BERT算法可视化解释研究</a:t>
            </a:r>
          </a:p>
        </p:txBody>
      </p:sp>
      <p:sp>
        <p:nvSpPr>
          <p:cNvPr id="8" name="Rectangle 4"/>
          <p:cNvSpPr txBox="1">
            <a:spLocks noChangeArrowheads="1"/>
          </p:cNvSpPr>
          <p:nvPr/>
        </p:nvSpPr>
        <p:spPr bwMode="auto">
          <a:xfrm>
            <a:off x="4081463" y="4221163"/>
            <a:ext cx="5834062"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buFontTx/>
              <a:buNone/>
            </a:pPr>
            <a:r>
              <a:rPr lang="zh-CN" altLang="en-US" sz="2400" dirty="0">
                <a:latin typeface="微软雅黑" panose="020B0503020204020204" pitchFamily="34" charset="-122"/>
              </a:rPr>
              <a:t>黑龙江大学信息管理学院</a:t>
            </a:r>
            <a:endParaRPr lang="en-US" altLang="zh-CN" sz="2400" dirty="0">
              <a:latin typeface="微软雅黑" panose="020B0503020204020204" pitchFamily="34" charset="-122"/>
            </a:endParaRPr>
          </a:p>
          <a:p>
            <a:pPr eaLnBrk="1" hangingPunct="1">
              <a:buFontTx/>
              <a:buNone/>
            </a:pPr>
            <a:r>
              <a:rPr lang="zh-CN" altLang="en-US" sz="2400" dirty="0">
                <a:latin typeface="微软雅黑" panose="020B0503020204020204" pitchFamily="34" charset="-122"/>
              </a:rPr>
              <a:t>汇报人：张涛</a:t>
            </a:r>
            <a:endParaRPr lang="en-US" altLang="zh-CN" sz="2400" dirty="0">
              <a:latin typeface="微软雅黑" panose="020B0503020204020204" pitchFamily="34" charset="-122"/>
            </a:endParaRPr>
          </a:p>
        </p:txBody>
      </p:sp>
      <p:pic>
        <p:nvPicPr>
          <p:cNvPr id="4100" name="Picture 3"/>
          <p:cNvPicPr>
            <a:picLocks noChangeAspect="1" noChangeArrowheads="1"/>
          </p:cNvPicPr>
          <p:nvPr/>
        </p:nvPicPr>
        <p:blipFill>
          <a:blip r:embed="rId2">
            <a:extLst>
              <a:ext uri="{28A0092B-C50C-407E-A947-70E740481C1C}">
                <a14:useLocalDpi xmlns:a14="http://schemas.microsoft.com/office/drawing/2010/main" val="0"/>
              </a:ext>
            </a:extLst>
          </a:blip>
          <a:srcRect l="7205" t="57680" r="2766"/>
          <a:stretch>
            <a:fillRect/>
          </a:stretch>
        </p:blipFill>
        <p:spPr bwMode="auto">
          <a:xfrm>
            <a:off x="1274763" y="3340100"/>
            <a:ext cx="9964737"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101" name="直接连接符 11"/>
          <p:cNvCxnSpPr>
            <a:cxnSpLocks noChangeShapeType="1"/>
          </p:cNvCxnSpPr>
          <p:nvPr/>
        </p:nvCxnSpPr>
        <p:spPr bwMode="auto">
          <a:xfrm>
            <a:off x="4370388" y="3709988"/>
            <a:ext cx="2922587" cy="0"/>
          </a:xfrm>
          <a:prstGeom prst="line">
            <a:avLst/>
          </a:prstGeom>
          <a:noFill/>
          <a:ln w="12700">
            <a:solidFill>
              <a:schemeClr val="tx1"/>
            </a:solidFill>
            <a:prstDash val="dash"/>
            <a:round/>
            <a:tailEnd type="oval" w="med" len="med"/>
          </a:ln>
          <a:extLst>
            <a:ext uri="{909E8E84-426E-40DD-AFC4-6F175D3DCCD1}">
              <a14:hiddenFill xmlns:a14="http://schemas.microsoft.com/office/drawing/2010/main">
                <a:noFill/>
              </a14:hiddenFill>
            </a:ext>
          </a:extLst>
        </p:spPr>
      </p:cxnSp>
      <p:sp>
        <p:nvSpPr>
          <p:cNvPr id="15" name="矩形 14"/>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4103"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sp>
        <p:nvSpPr>
          <p:cNvPr id="4104" name="五边形 17"/>
          <p:cNvSpPr>
            <a:spLocks noChangeArrowheads="1"/>
          </p:cNvSpPr>
          <p:nvPr/>
        </p:nvSpPr>
        <p:spPr bwMode="auto">
          <a:xfrm>
            <a:off x="101600" y="368300"/>
            <a:ext cx="698500" cy="471488"/>
          </a:xfrm>
          <a:prstGeom prst="homePlate">
            <a:avLst>
              <a:gd name="adj" fmla="val 49904"/>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21" name="燕尾形 18"/>
          <p:cNvSpPr>
            <a:spLocks noChangeArrowheads="1"/>
          </p:cNvSpPr>
          <p:nvPr/>
        </p:nvSpPr>
        <p:spPr bwMode="auto">
          <a:xfrm>
            <a:off x="668338" y="368300"/>
            <a:ext cx="431800" cy="471488"/>
          </a:xfrm>
          <a:prstGeom prst="chevron">
            <a:avLst>
              <a:gd name="adj" fmla="val 50000"/>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a:p>
        </p:txBody>
      </p:sp>
      <p:pic>
        <p:nvPicPr>
          <p:cNvPr id="4106" name="图片 22" descr="图层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63" y="52388"/>
            <a:ext cx="1177926"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7" name="Picture 6" descr="20131106131637-1696974321"/>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1112838" y="171450"/>
            <a:ext cx="9429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fill="hold"/>
                                        <p:tgtEl>
                                          <p:spTgt spid="5122"/>
                                        </p:tgtEl>
                                        <p:attrNameLst>
                                          <p:attrName>ppt_w</p:attrName>
                                        </p:attrNameLst>
                                      </p:cBhvr>
                                      <p:tavLst>
                                        <p:tav tm="0">
                                          <p:val>
                                            <p:fltVal val="0"/>
                                          </p:val>
                                        </p:tav>
                                        <p:tav tm="100000">
                                          <p:val>
                                            <p:strVal val="#ppt_w"/>
                                          </p:val>
                                        </p:tav>
                                      </p:tavLst>
                                    </p:anim>
                                    <p:anim calcmode="lin" valueType="num">
                                      <p:cBhvr>
                                        <p:cTn id="8" dur="500" fill="hold"/>
                                        <p:tgtEl>
                                          <p:spTgt spid="5122"/>
                                        </p:tgtEl>
                                        <p:attrNameLst>
                                          <p:attrName>ppt_h</p:attrName>
                                        </p:attrNameLst>
                                      </p:cBhvr>
                                      <p:tavLst>
                                        <p:tav tm="0">
                                          <p:val>
                                            <p:fltVal val="0"/>
                                          </p:val>
                                        </p:tav>
                                        <p:tav tm="100000">
                                          <p:val>
                                            <p:strVal val="#ppt_h"/>
                                          </p:val>
                                        </p:tav>
                                      </p:tavLst>
                                    </p:anim>
                                    <p:animEffect transition="in" filter="fade">
                                      <p:cBhvr>
                                        <p:cTn id="9" dur="500"/>
                                        <p:tgtEl>
                                          <p:spTgt spid="5122"/>
                                        </p:tgtEl>
                                      </p:cBhvr>
                                    </p:animEffect>
                                  </p:childTnLst>
                                </p:cTn>
                              </p:par>
                              <p:par>
                                <p:cTn id="10" presetID="14" presetClass="entr" presetSubtype="1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五边形 17"/>
          <p:cNvSpPr>
            <a:spLocks noChangeArrowheads="1"/>
          </p:cNvSpPr>
          <p:nvPr/>
        </p:nvSpPr>
        <p:spPr bwMode="auto">
          <a:xfrm>
            <a:off x="1192213" y="544513"/>
            <a:ext cx="3322637" cy="647700"/>
          </a:xfrm>
          <a:prstGeom prst="homePlate">
            <a:avLst>
              <a:gd name="adj" fmla="val 49945"/>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22" name="矩形 21"/>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9220"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9221" name="Picture 6" descr="20131106131637-1696974321"/>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417513"/>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36" descr="图层 3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96363" y="4887913"/>
            <a:ext cx="31400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439863" y="588963"/>
            <a:ext cx="1944763" cy="523220"/>
          </a:xfrm>
          <a:prstGeom prst="rect">
            <a:avLst/>
          </a:prstGeom>
        </p:spPr>
        <p:txBody>
          <a:bodyPr wrap="none">
            <a:spAutoFit/>
          </a:bodyPr>
          <a:lstStyle/>
          <a:p>
            <a:pPr eaLnBrk="1" hangingPunct="1">
              <a:buFont typeface="Arial" panose="020B0604020202020204" pitchFamily="34" charset="0"/>
              <a:buNone/>
              <a:defRPr/>
            </a:pPr>
            <a:r>
              <a:rPr lang="en-US" altLang="zh-CN"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3.</a:t>
            </a:r>
            <a:r>
              <a:rPr lang="zh-CN" altLang="en-US"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研究过程</a:t>
            </a:r>
          </a:p>
        </p:txBody>
      </p:sp>
      <p:sp>
        <p:nvSpPr>
          <p:cNvPr id="16" name="燕尾形 15"/>
          <p:cNvSpPr/>
          <p:nvPr/>
        </p:nvSpPr>
        <p:spPr bwMode="auto">
          <a:xfrm>
            <a:off x="4225925" y="533400"/>
            <a:ext cx="647700" cy="6556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2" name="文本框 1"/>
          <p:cNvSpPr txBox="1"/>
          <p:nvPr/>
        </p:nvSpPr>
        <p:spPr>
          <a:xfrm>
            <a:off x="741680" y="1221740"/>
            <a:ext cx="10977880" cy="2759075"/>
          </a:xfrm>
          <a:prstGeom prst="rect">
            <a:avLst/>
          </a:prstGeom>
          <a:noFill/>
        </p:spPr>
        <p:txBody>
          <a:bodyPr wrap="square" rtlCol="0" anchor="t">
            <a:noAutofit/>
          </a:bodyPr>
          <a:lstStyle/>
          <a:p>
            <a:pPr eaLnBrk="1" hangingPunct="1">
              <a:lnSpc>
                <a:spcPct val="150000"/>
              </a:lnSpc>
              <a:buFontTx/>
              <a:buNone/>
            </a:pPr>
            <a:r>
              <a:rPr lang="zh-CN" altLang="en-US" sz="2000" dirty="0">
                <a:latin typeface="宋体" panose="02010600030101010101" pitchFamily="2" charset="-122"/>
                <a:sym typeface="Arial" panose="020B0604020202020204" pitchFamily="34" charset="0"/>
              </a:rPr>
              <a:t>（</a:t>
            </a:r>
            <a:r>
              <a:rPr lang="en-US" altLang="zh-CN" sz="2000" dirty="0">
                <a:latin typeface="宋体" panose="02010600030101010101" pitchFamily="2" charset="-122"/>
                <a:sym typeface="Arial" panose="020B0604020202020204" pitchFamily="34" charset="0"/>
              </a:rPr>
              <a:t>2</a:t>
            </a:r>
            <a:r>
              <a:rPr lang="zh-CN" altLang="en-US" sz="2000" dirty="0">
                <a:latin typeface="宋体" panose="02010600030101010101" pitchFamily="2" charset="-122"/>
                <a:sym typeface="Arial" panose="020B0604020202020204" pitchFamily="34" charset="0"/>
              </a:rPr>
              <a:t>）计算</a:t>
            </a:r>
            <a:r>
              <a:rPr lang="en-US" altLang="zh-CN" sz="2000" dirty="0">
                <a:latin typeface="宋体" panose="02010600030101010101" pitchFamily="2" charset="-122"/>
                <a:sym typeface="Arial" panose="020B0604020202020204" pitchFamily="34" charset="0"/>
              </a:rPr>
              <a:t>token</a:t>
            </a:r>
            <a:r>
              <a:rPr lang="zh-CN" altLang="en-US" sz="2000" dirty="0">
                <a:latin typeface="宋体" panose="02010600030101010101" pitchFamily="2" charset="-122"/>
                <a:sym typeface="Arial" panose="020B0604020202020204" pitchFamily="34" charset="0"/>
              </a:rPr>
              <a:t>显著性</a:t>
            </a:r>
          </a:p>
          <a:p>
            <a:pPr eaLnBrk="1" hangingPunct="1">
              <a:lnSpc>
                <a:spcPct val="150000"/>
              </a:lnSpc>
              <a:buFontTx/>
              <a:buNone/>
            </a:pPr>
            <a:r>
              <a:rPr lang="zh-CN" altLang="en-US" sz="2000" dirty="0">
                <a:latin typeface="宋体" panose="02010600030101010101" pitchFamily="2" charset="-122"/>
                <a:sym typeface="Arial" panose="020B0604020202020204" pitchFamily="34" charset="0"/>
              </a:rPr>
              <a:t>    通过</a:t>
            </a:r>
            <a:r>
              <a:rPr sz="2000" dirty="0" err="1">
                <a:latin typeface="宋体" panose="02010600030101010101" pitchFamily="2" charset="-122"/>
                <a:sym typeface="Arial" panose="020B0604020202020204" pitchFamily="34" charset="0"/>
              </a:rPr>
              <a:t>前向计算</a:t>
            </a:r>
            <a:r>
              <a:rPr lang="zh-CN" altLang="en-US" sz="2000" dirty="0">
                <a:latin typeface="宋体" panose="02010600030101010101" pitchFamily="2" charset="-122"/>
                <a:sym typeface="Arial" panose="020B0604020202020204" pitchFamily="34" charset="0"/>
              </a:rPr>
              <a:t>和</a:t>
            </a:r>
            <a:r>
              <a:rPr lang="en-US" sz="2000" dirty="0" err="1">
                <a:latin typeface="宋体" panose="02010600030101010101" pitchFamily="2" charset="-122"/>
                <a:sym typeface="Arial" panose="020B0604020202020204" pitchFamily="34" charset="0"/>
              </a:rPr>
              <a:t>反向传播</a:t>
            </a:r>
            <a:r>
              <a:rPr lang="zh-CN" altLang="en-US" sz="2000" dirty="0">
                <a:latin typeface="宋体" panose="02010600030101010101" pitchFamily="2" charset="-122"/>
                <a:sym typeface="Arial" panose="020B0604020202020204" pitchFamily="34" charset="0"/>
              </a:rPr>
              <a:t>，</a:t>
            </a:r>
            <a:r>
              <a:rPr lang="en-US" sz="2000" dirty="0">
                <a:latin typeface="宋体" panose="02010600030101010101" pitchFamily="2" charset="-122"/>
                <a:sym typeface="Arial" panose="020B0604020202020204" pitchFamily="34" charset="0"/>
              </a:rPr>
              <a:t>计算每一层token的显著度。每个位置的向量乘以对应的梯度向量得到一个同维度的结果向量，再将结果向量L2正则化处理得到该token的特征显著</a:t>
            </a:r>
            <a:r>
              <a:rPr lang="zh-CN" altLang="en-US" sz="2000" dirty="0">
                <a:latin typeface="宋体" panose="02010600030101010101" pitchFamily="2" charset="-122"/>
                <a:sym typeface="Arial" panose="020B0604020202020204" pitchFamily="34" charset="0"/>
              </a:rPr>
              <a:t>度</a:t>
            </a:r>
            <a:r>
              <a:rPr lang="en-US" sz="2000" dirty="0">
                <a:latin typeface="宋体" panose="02010600030101010101" pitchFamily="2" charset="-122"/>
                <a:sym typeface="Arial" panose="020B0604020202020204" pitchFamily="34" charset="0"/>
              </a:rPr>
              <a:t>得分，将</a:t>
            </a:r>
            <a:r>
              <a:rPr lang="zh-CN" altLang="en-US" sz="2000" dirty="0">
                <a:latin typeface="宋体" panose="02010600030101010101" pitchFamily="2" charset="-122"/>
                <a:sym typeface="Arial" panose="020B0604020202020204" pitchFamily="34" charset="0"/>
              </a:rPr>
              <a:t>显著度得分</a:t>
            </a:r>
            <a:r>
              <a:rPr lang="en-US" sz="2000" dirty="0">
                <a:latin typeface="宋体" panose="02010600030101010101" pitchFamily="2" charset="-122"/>
                <a:sym typeface="Arial" panose="020B0604020202020204" pitchFamily="34" charset="0"/>
              </a:rPr>
              <a:t>归一化，得到每一层中每个token的显著度比例，比例越大说明承担的角色越重要，对拟合正确结果需要贡献的力量就越大。</a:t>
            </a:r>
          </a:p>
        </p:txBody>
      </p:sp>
      <p:graphicFrame>
        <p:nvGraphicFramePr>
          <p:cNvPr id="3" name="对象 -2147482616"/>
          <p:cNvGraphicFramePr>
            <a:graphicFrameLocks noChangeAspect="1"/>
          </p:cNvGraphicFramePr>
          <p:nvPr>
            <p:custDataLst>
              <p:tags r:id="rId1"/>
            </p:custDataLst>
            <p:extLst>
              <p:ext uri="{D42A27DB-BD31-4B8C-83A1-F6EECF244321}">
                <p14:modId xmlns:p14="http://schemas.microsoft.com/office/powerpoint/2010/main" val="1017701433"/>
              </p:ext>
            </p:extLst>
          </p:nvPr>
        </p:nvGraphicFramePr>
        <p:xfrm>
          <a:off x="1088082" y="3980815"/>
          <a:ext cx="10749125" cy="2382837"/>
        </p:xfrm>
        <a:graphic>
          <a:graphicData uri="http://schemas.openxmlformats.org/presentationml/2006/ole">
            <mc:AlternateContent xmlns:mc="http://schemas.openxmlformats.org/markup-compatibility/2006">
              <mc:Choice xmlns:v="urn:schemas-microsoft-com:vml" Requires="v">
                <p:oleObj r:id="rId5" imgW="7772400" imgH="1731010" progId="Visio.Drawing.15">
                  <p:embed/>
                </p:oleObj>
              </mc:Choice>
              <mc:Fallback>
                <p:oleObj r:id="rId5" imgW="7772400" imgH="1731010" progId="Visio.Drawing.15">
                  <p:embed/>
                  <p:pic>
                    <p:nvPicPr>
                      <p:cNvPr id="0" name="图片 3075"/>
                      <p:cNvPicPr/>
                      <p:nvPr/>
                    </p:nvPicPr>
                    <p:blipFill>
                      <a:blip r:embed="rId6"/>
                      <a:stretch>
                        <a:fillRect/>
                      </a:stretch>
                    </p:blipFill>
                    <p:spPr>
                      <a:xfrm>
                        <a:off x="1088082" y="3980815"/>
                        <a:ext cx="10749125" cy="2382837"/>
                      </a:xfrm>
                      <a:prstGeom prst="rect">
                        <a:avLst/>
                      </a:prstGeom>
                      <a:noFill/>
                      <a:ln w="38100">
                        <a:noFill/>
                        <a:miter/>
                      </a:ln>
                    </p:spPr>
                  </p:pic>
                </p:oleObj>
              </mc:Fallback>
            </mc:AlternateContent>
          </a:graphicData>
        </a:graphic>
      </p:graphicFrame>
      <p:sp>
        <p:nvSpPr>
          <p:cNvPr id="100" name="文本框 99"/>
          <p:cNvSpPr txBox="1"/>
          <p:nvPr/>
        </p:nvSpPr>
        <p:spPr>
          <a:xfrm>
            <a:off x="6639560" y="6179502"/>
            <a:ext cx="5080000" cy="368300"/>
          </a:xfrm>
          <a:prstGeom prst="rect">
            <a:avLst/>
          </a:prstGeom>
          <a:noFill/>
          <a:ln w="9525">
            <a:noFill/>
          </a:ln>
        </p:spPr>
        <p:txBody>
          <a:bodyPr>
            <a:spAutoFit/>
          </a:bodyPr>
          <a:lstStyle/>
          <a:p>
            <a:pPr marL="0" indent="0"/>
            <a:r>
              <a:rPr lang="zh-CN" sz="1800" b="0" dirty="0">
                <a:latin typeface="Calibri" panose="020F0502020204030204" pitchFamily="34" charset="0"/>
                <a:ea typeface="宋体" panose="02010600030101010101" pitchFamily="2" charset="-122"/>
              </a:rPr>
              <a:t>图</a:t>
            </a:r>
            <a:r>
              <a:rPr lang="en-US" sz="1800" b="0" dirty="0">
                <a:latin typeface="Calibri" panose="020F0502020204030204" pitchFamily="34" charset="0"/>
                <a:ea typeface="宋体" panose="02010600030101010101" pitchFamily="2" charset="-122"/>
              </a:rPr>
              <a:t>3     </a:t>
            </a:r>
            <a:r>
              <a:rPr lang="zh-CN" sz="1800" b="0" dirty="0">
                <a:latin typeface="Calibri" panose="020F0502020204030204" pitchFamily="34" charset="0"/>
                <a:ea typeface="宋体" panose="02010600030101010101" pitchFamily="2" charset="-122"/>
              </a:rPr>
              <a:t>梯度输入计算和聚合图</a:t>
            </a:r>
            <a:endParaRPr lang="zh-CN" altLang="en-US" sz="1800" b="0" dirty="0">
              <a:latin typeface="Calibri" panose="020F0502020204030204" pitchFamily="34" charset="0"/>
              <a:ea typeface="宋体" panose="02010600030101010101" pitchFamily="2" charset="-122"/>
            </a:endParaRPr>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五边形 17"/>
          <p:cNvSpPr>
            <a:spLocks noChangeArrowheads="1"/>
          </p:cNvSpPr>
          <p:nvPr/>
        </p:nvSpPr>
        <p:spPr bwMode="auto">
          <a:xfrm>
            <a:off x="1192213" y="544513"/>
            <a:ext cx="3322637" cy="647700"/>
          </a:xfrm>
          <a:prstGeom prst="homePlate">
            <a:avLst>
              <a:gd name="adj" fmla="val 49945"/>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22" name="矩形 21"/>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9220"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9221" name="Picture 6" descr="20131106131637-1696974321"/>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417513"/>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36" descr="图层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6363" y="4887913"/>
            <a:ext cx="31400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439863" y="588963"/>
            <a:ext cx="1944763" cy="523220"/>
          </a:xfrm>
          <a:prstGeom prst="rect">
            <a:avLst/>
          </a:prstGeom>
        </p:spPr>
        <p:txBody>
          <a:bodyPr wrap="none">
            <a:spAutoFit/>
          </a:bodyPr>
          <a:lstStyle/>
          <a:p>
            <a:pPr eaLnBrk="1" hangingPunct="1">
              <a:buFont typeface="Arial" panose="020B0604020202020204" pitchFamily="34" charset="0"/>
              <a:buNone/>
              <a:defRPr/>
            </a:pPr>
            <a:r>
              <a:rPr lang="en-US" altLang="zh-CN"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3.</a:t>
            </a:r>
            <a:r>
              <a:rPr lang="zh-CN" altLang="en-US"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研究过程</a:t>
            </a:r>
          </a:p>
        </p:txBody>
      </p:sp>
      <p:sp>
        <p:nvSpPr>
          <p:cNvPr id="16" name="燕尾形 15"/>
          <p:cNvSpPr/>
          <p:nvPr/>
        </p:nvSpPr>
        <p:spPr bwMode="auto">
          <a:xfrm>
            <a:off x="4225925" y="533400"/>
            <a:ext cx="647700" cy="6556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2" name="文本框 1"/>
          <p:cNvSpPr txBox="1"/>
          <p:nvPr/>
        </p:nvSpPr>
        <p:spPr>
          <a:xfrm>
            <a:off x="741680" y="1221740"/>
            <a:ext cx="10977880" cy="2759075"/>
          </a:xfrm>
          <a:prstGeom prst="rect">
            <a:avLst/>
          </a:prstGeom>
          <a:noFill/>
        </p:spPr>
        <p:txBody>
          <a:bodyPr wrap="square" rtlCol="0" anchor="t">
            <a:noAutofit/>
          </a:bodyPr>
          <a:lstStyle/>
          <a:p>
            <a:pPr eaLnBrk="1" hangingPunct="1">
              <a:lnSpc>
                <a:spcPct val="150000"/>
              </a:lnSpc>
              <a:buFontTx/>
              <a:buNone/>
            </a:pPr>
            <a:r>
              <a:rPr lang="zh-CN" altLang="en-US" sz="2400" dirty="0">
                <a:latin typeface="宋体" panose="02010600030101010101" pitchFamily="2" charset="-122"/>
                <a:sym typeface="Arial" panose="020B0604020202020204" pitchFamily="34" charset="0"/>
              </a:rPr>
              <a:t>（</a:t>
            </a:r>
            <a:r>
              <a:rPr lang="en-US" altLang="zh-CN" sz="2400" dirty="0">
                <a:latin typeface="宋体" panose="02010600030101010101" pitchFamily="2" charset="-122"/>
                <a:sym typeface="Arial" panose="020B0604020202020204" pitchFamily="34" charset="0"/>
              </a:rPr>
              <a:t>3</a:t>
            </a:r>
            <a:r>
              <a:rPr lang="zh-CN" altLang="en-US" sz="2400" dirty="0">
                <a:latin typeface="宋体" panose="02010600030101010101" pitchFamily="2" charset="-122"/>
                <a:sym typeface="Arial" panose="020B0604020202020204" pitchFamily="34" charset="0"/>
              </a:rPr>
              <a:t>）分析结果</a:t>
            </a:r>
          </a:p>
          <a:p>
            <a:pPr eaLnBrk="1" hangingPunct="1">
              <a:lnSpc>
                <a:spcPct val="150000"/>
              </a:lnSpc>
              <a:buFontTx/>
              <a:buNone/>
            </a:pPr>
            <a:r>
              <a:rPr lang="en-US" sz="2000" dirty="0">
                <a:latin typeface="宋体" panose="02010600030101010101" pitchFamily="2" charset="-122"/>
                <a:sym typeface="Arial" panose="020B0604020202020204" pitchFamily="34" charset="0"/>
              </a:rPr>
              <a:t>    </a:t>
            </a:r>
            <a:r>
              <a:rPr sz="2400" dirty="0">
                <a:latin typeface="宋体" panose="02010600030101010101" pitchFamily="2" charset="-122"/>
                <a:sym typeface="Arial" panose="020B0604020202020204" pitchFamily="34" charset="0"/>
              </a:rPr>
              <a:t>通过找到不同样本决定其分类属性的token，可以总结出每种分类的高频token，分析每种分类的高频token（决定因素），使用语句中token的显著度均值挑选显著性明显的token，如果token的显著度是均值较高，说明BERT模型明显依赖于这个token预测出结果。此外，语句中显著度的方差是衡量显著度在均值附近的分散程度，方差越大说明显著度越分散，判断所依赖的重点关键token越明显。</a:t>
            </a:r>
          </a:p>
        </p:txBody>
      </p:sp>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19459"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19460" name="Picture 6" descr="20131106131637-1696974321"/>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234950"/>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五边形 29"/>
          <p:cNvSpPr>
            <a:spLocks noChangeArrowheads="1"/>
          </p:cNvSpPr>
          <p:nvPr/>
        </p:nvSpPr>
        <p:spPr bwMode="auto">
          <a:xfrm rot="5400000">
            <a:off x="4333875" y="-320675"/>
            <a:ext cx="3157538" cy="3970338"/>
          </a:xfrm>
          <a:prstGeom prst="homePlate">
            <a:avLst>
              <a:gd name="adj" fmla="val 49903"/>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31" name="燕尾形 30"/>
          <p:cNvSpPr/>
          <p:nvPr/>
        </p:nvSpPr>
        <p:spPr bwMode="auto">
          <a:xfrm rot="5400000">
            <a:off x="4321969" y="1354931"/>
            <a:ext cx="3181350" cy="39703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18" name="文本框 10"/>
          <p:cNvSpPr txBox="1"/>
          <p:nvPr/>
        </p:nvSpPr>
        <p:spPr bwMode="auto">
          <a:xfrm>
            <a:off x="4827909" y="1272371"/>
            <a:ext cx="2350592" cy="521970"/>
          </a:xfrm>
          <a:prstGeom prst="rect">
            <a:avLst/>
          </a:prstGeom>
          <a:noFill/>
        </p:spPr>
        <p:txBody>
          <a:bodyPr wrap="square">
            <a:spAutoFit/>
          </a:bodyPr>
          <a:lstStyle/>
          <a:p>
            <a:pPr algn="ctr" eaLnBrk="1" fontAlgn="auto" hangingPunct="1">
              <a:spcBef>
                <a:spcPts val="0"/>
              </a:spcBef>
              <a:spcAft>
                <a:spcPts val="0"/>
              </a:spcAft>
              <a:buFont typeface="Arial" panose="020B0604020202020204" pitchFamily="34" charset="0"/>
              <a:buNone/>
              <a:defRPr/>
            </a:pPr>
            <a:r>
              <a:rPr lang="zh-CN" altLang="en-US" sz="2800" b="1" dirty="0">
                <a:solidFill>
                  <a:schemeClr val="accent3">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实验结果</a:t>
            </a:r>
          </a:p>
        </p:txBody>
      </p:sp>
      <p:sp>
        <p:nvSpPr>
          <p:cNvPr id="3" name="TextBox 2"/>
          <p:cNvSpPr txBox="1"/>
          <p:nvPr/>
        </p:nvSpPr>
        <p:spPr>
          <a:xfrm>
            <a:off x="5580063" y="3576638"/>
            <a:ext cx="1800225" cy="646112"/>
          </a:xfrm>
          <a:prstGeom prst="rect">
            <a:avLst/>
          </a:prstGeom>
          <a:noFill/>
        </p:spPr>
        <p:txBody>
          <a:bodyPr>
            <a:spAutoFit/>
          </a:bodyPr>
          <a:lstStyle/>
          <a:p>
            <a:pPr eaLnBrk="1" hangingPunct="1">
              <a:buFont typeface="Arial" panose="020B0604020202020204" pitchFamily="34" charset="0"/>
              <a:buNone/>
              <a:defRPr/>
            </a:pPr>
            <a:r>
              <a:rPr lang="en-US" altLang="zh-CN" sz="3600" b="1" dirty="0">
                <a:solidFill>
                  <a:schemeClr val="accent3">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04</a:t>
            </a:r>
            <a:endParaRPr lang="zh-CN" altLang="en-US" sz="3600" b="1" dirty="0">
              <a:solidFill>
                <a:schemeClr val="accent3">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0" name="图片 9" descr="图层 30"/>
          <p:cNvPicPr>
            <a:picLocks noChangeAspect="1"/>
          </p:cNvPicPr>
          <p:nvPr/>
        </p:nvPicPr>
        <p:blipFill>
          <a:blip r:embed="rId3"/>
          <a:stretch>
            <a:fillRect/>
          </a:stretch>
        </p:blipFill>
        <p:spPr>
          <a:xfrm>
            <a:off x="4658221" y="2980987"/>
            <a:ext cx="2949701" cy="1666269"/>
          </a:xfrm>
          <a:prstGeom prst="rect">
            <a:avLst/>
          </a:prstGeom>
          <a:scene3d>
            <a:camera prst="orthographicFront">
              <a:rot lat="0" lon="0" rev="3300000"/>
            </a:camera>
            <a:lightRig rig="threePt" dir="t"/>
          </a:scene3d>
        </p:spPr>
      </p:pic>
    </p:spTree>
  </p:cSld>
  <p:clrMapOvr>
    <a:masterClrMapping/>
  </p:clrMapOvr>
  <p:transition spd="slow">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五边形 17"/>
          <p:cNvSpPr>
            <a:spLocks noChangeArrowheads="1"/>
          </p:cNvSpPr>
          <p:nvPr/>
        </p:nvSpPr>
        <p:spPr bwMode="auto">
          <a:xfrm>
            <a:off x="1192530" y="544830"/>
            <a:ext cx="3179445" cy="647700"/>
          </a:xfrm>
          <a:prstGeom prst="homePlate">
            <a:avLst>
              <a:gd name="adj" fmla="val 49945"/>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22" name="矩形 21"/>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20484"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20485" name="Picture 6" descr="20131106131637-1696974321"/>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417513"/>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图片 36" descr="图层 3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96363" y="4887913"/>
            <a:ext cx="31400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439863" y="588963"/>
            <a:ext cx="1944763" cy="523220"/>
          </a:xfrm>
          <a:prstGeom prst="rect">
            <a:avLst/>
          </a:prstGeom>
        </p:spPr>
        <p:txBody>
          <a:bodyPr wrap="none">
            <a:spAutoFit/>
          </a:bodyPr>
          <a:lstStyle/>
          <a:p>
            <a:pPr eaLnBrk="1" hangingPunct="1">
              <a:buFont typeface="Arial" panose="020B0604020202020204" pitchFamily="34" charset="0"/>
              <a:buNone/>
              <a:defRPr/>
            </a:pPr>
            <a:r>
              <a:rPr lang="en-US" altLang="zh-CN"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4.</a:t>
            </a:r>
            <a:r>
              <a:rPr lang="zh-CN" altLang="en-US"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实验结果</a:t>
            </a:r>
          </a:p>
        </p:txBody>
      </p:sp>
      <p:sp>
        <p:nvSpPr>
          <p:cNvPr id="16" name="燕尾形 15"/>
          <p:cNvSpPr/>
          <p:nvPr/>
        </p:nvSpPr>
        <p:spPr bwMode="auto">
          <a:xfrm>
            <a:off x="4010180" y="533400"/>
            <a:ext cx="647700" cy="6556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2" name="文本框 1"/>
          <p:cNvSpPr txBox="1"/>
          <p:nvPr/>
        </p:nvSpPr>
        <p:spPr>
          <a:xfrm>
            <a:off x="214313" y="1412776"/>
            <a:ext cx="11500692" cy="5257850"/>
          </a:xfrm>
          <a:prstGeom prst="rect">
            <a:avLst/>
          </a:prstGeom>
          <a:noFill/>
        </p:spPr>
        <p:txBody>
          <a:bodyPr wrap="square" rtlCol="0" anchor="t">
            <a:spAutoFit/>
          </a:bodyPr>
          <a:lstStyle/>
          <a:p>
            <a:pPr eaLnBrk="1" hangingPunct="1">
              <a:lnSpc>
                <a:spcPts val="2880"/>
              </a:lnSpc>
              <a:spcBef>
                <a:spcPts val="0"/>
              </a:spcBef>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a:t>
            </a:r>
            <a:r>
              <a:rPr lang="zh-CN" altLang="en-US" sz="2400" dirty="0">
                <a:latin typeface="宋体" panose="02010600030101010101" pitchFamily="2" charset="-122"/>
                <a:sym typeface="+mn-ea"/>
              </a:rPr>
              <a:t>正确分类样本</a:t>
            </a:r>
            <a:r>
              <a:rPr lang="en-US" altLang="zh-CN" sz="2400" dirty="0">
                <a:latin typeface="宋体" panose="02010600030101010101" pitchFamily="2" charset="-122"/>
                <a:sym typeface="+mn-ea"/>
              </a:rPr>
              <a:t>--</a:t>
            </a:r>
            <a:r>
              <a:rPr lang="zh-CN" altLang="en-US" sz="2400" dirty="0">
                <a:latin typeface="宋体" panose="02010600030101010101" pitchFamily="2" charset="-122"/>
                <a:sym typeface="+mn-ea"/>
              </a:rPr>
              <a:t>高置信度</a:t>
            </a:r>
            <a:endParaRPr lang="zh-CN" altLang="en-US" sz="2400" dirty="0">
              <a:latin typeface="宋体" panose="02010600030101010101" pitchFamily="2" charset="-122"/>
              <a:sym typeface="Arial" panose="020B0604020202020204" pitchFamily="34" charset="0"/>
            </a:endParaRPr>
          </a:p>
          <a:p>
            <a:pPr marL="0" indent="0" eaLnBrk="1" latinLnBrk="0" hangingPunct="1">
              <a:lnSpc>
                <a:spcPts val="2880"/>
              </a:lnSpc>
              <a:spcBef>
                <a:spcPts val="0"/>
              </a:spcBef>
              <a:buFontTx/>
              <a:buNone/>
            </a:pPr>
            <a:r>
              <a:rPr lang="en-US" altLang="zh-CN" sz="2400" dirty="0">
                <a:latin typeface="宋体" panose="02010600030101010101" pitchFamily="2" charset="-122"/>
                <a:sym typeface="+mn-ea"/>
              </a:rPr>
              <a:t>  </a:t>
            </a:r>
          </a:p>
          <a:p>
            <a:pPr marL="0" indent="0" eaLnBrk="1" latinLnBrk="0" hangingPunct="1">
              <a:lnSpc>
                <a:spcPts val="2880"/>
              </a:lnSpc>
              <a:spcBef>
                <a:spcPts val="0"/>
              </a:spcBef>
              <a:buFontTx/>
              <a:buNone/>
            </a:pPr>
            <a:r>
              <a:rPr lang="zh-CN" altLang="en-US" sz="2400" dirty="0">
                <a:latin typeface="宋体" panose="02010600030101010101" pitchFamily="2" charset="-122"/>
                <a:sym typeface="+mn-ea"/>
              </a:rPr>
              <a:t>样本：</a:t>
            </a:r>
            <a:r>
              <a:rPr lang="en-US" altLang="zh-CN" sz="2400" dirty="0" err="1">
                <a:latin typeface="宋体" panose="02010600030101010101" pitchFamily="2" charset="-122"/>
                <a:sym typeface="+mn-ea"/>
              </a:rPr>
              <a:t>提高风险识别分析水</a:t>
            </a:r>
            <a:endParaRPr lang="en-US" altLang="zh-CN" sz="2400" dirty="0">
              <a:latin typeface="宋体" panose="02010600030101010101" pitchFamily="2" charset="-122"/>
              <a:sym typeface="+mn-ea"/>
            </a:endParaRPr>
          </a:p>
          <a:p>
            <a:pPr marL="0" indent="0" eaLnBrk="1" latinLnBrk="0" hangingPunct="1">
              <a:lnSpc>
                <a:spcPts val="2880"/>
              </a:lnSpc>
              <a:spcBef>
                <a:spcPts val="0"/>
              </a:spcBef>
              <a:buFontTx/>
              <a:buNone/>
            </a:pPr>
            <a:r>
              <a:rPr lang="en-US" altLang="zh-CN" sz="2400" dirty="0" err="1">
                <a:latin typeface="宋体" panose="02010600030101010101" pitchFamily="2" charset="-122"/>
                <a:sym typeface="+mn-ea"/>
              </a:rPr>
              <a:t>平信息网络安全风险研判指挥</a:t>
            </a:r>
            <a:r>
              <a:rPr lang="en-US" altLang="zh-CN" sz="2400" dirty="0">
                <a:latin typeface="宋体" panose="02010600030101010101" pitchFamily="2" charset="-122"/>
                <a:sym typeface="+mn-ea"/>
              </a:rPr>
              <a:t> </a:t>
            </a:r>
            <a:endParaRPr lang="en-US" altLang="zh-CN" sz="2400" dirty="0">
              <a:latin typeface="宋体" panose="02010600030101010101" pitchFamily="2" charset="-122"/>
              <a:ea typeface="宋体" panose="02010600030101010101" pitchFamily="2" charset="-122"/>
            </a:endParaRPr>
          </a:p>
          <a:p>
            <a:pPr marL="0" indent="0" eaLnBrk="1" latinLnBrk="0" hangingPunct="1">
              <a:lnSpc>
                <a:spcPts val="2880"/>
              </a:lnSpc>
              <a:spcBef>
                <a:spcPts val="0"/>
              </a:spcBef>
              <a:buFontTx/>
              <a:buNone/>
            </a:pPr>
            <a:r>
              <a:rPr lang="zh-CN" altLang="en-US" sz="2400" dirty="0">
                <a:latin typeface="宋体" panose="02010600030101010101" pitchFamily="2" charset="-122"/>
                <a:sym typeface="+mn-ea"/>
              </a:rPr>
              <a:t>类别：</a:t>
            </a:r>
            <a:r>
              <a:rPr lang="en-US" altLang="zh-CN" sz="2400" dirty="0" err="1">
                <a:latin typeface="宋体" panose="02010600030101010101" pitchFamily="2" charset="-122"/>
                <a:sym typeface="+mn-ea"/>
              </a:rPr>
              <a:t>监测预警</a:t>
            </a:r>
            <a:endParaRPr lang="en-US" altLang="zh-CN" sz="2400" dirty="0">
              <a:latin typeface="宋体" panose="02010600030101010101" pitchFamily="2" charset="-122"/>
              <a:sym typeface="+mn-ea"/>
            </a:endParaRPr>
          </a:p>
          <a:p>
            <a:pPr marL="0" indent="0" eaLnBrk="1" latinLnBrk="0" hangingPunct="1">
              <a:lnSpc>
                <a:spcPts val="2880"/>
              </a:lnSpc>
              <a:spcBef>
                <a:spcPts val="0"/>
              </a:spcBef>
              <a:buFontTx/>
              <a:buNone/>
            </a:pPr>
            <a:r>
              <a:rPr lang="zh-CN" altLang="en-US" sz="2400" dirty="0">
                <a:latin typeface="宋体" panose="02010600030101010101" pitchFamily="2" charset="-122"/>
                <a:sym typeface="+mn-ea"/>
              </a:rPr>
              <a:t>预测概率：</a:t>
            </a:r>
            <a:r>
              <a:rPr lang="en-US" altLang="zh-CN" sz="2400" dirty="0">
                <a:latin typeface="宋体" panose="02010600030101010101" pitchFamily="2" charset="-122"/>
                <a:sym typeface="+mn-ea"/>
              </a:rPr>
              <a:t>99.9%</a:t>
            </a:r>
          </a:p>
          <a:p>
            <a:pPr marL="0" indent="0" eaLnBrk="1" latinLnBrk="0" hangingPunct="1">
              <a:lnSpc>
                <a:spcPts val="2880"/>
              </a:lnSpc>
              <a:spcBef>
                <a:spcPts val="0"/>
              </a:spcBef>
              <a:buFontTx/>
              <a:buNone/>
            </a:pPr>
            <a:endParaRPr lang="en-US" altLang="zh-CN" sz="2400" dirty="0">
              <a:latin typeface="宋体" panose="02010600030101010101" pitchFamily="2" charset="-122"/>
              <a:sym typeface="+mn-ea"/>
            </a:endParaRPr>
          </a:p>
          <a:p>
            <a:pPr marL="0" indent="0" eaLnBrk="1" latinLnBrk="0" hangingPunct="1">
              <a:lnSpc>
                <a:spcPts val="2880"/>
              </a:lnSpc>
              <a:spcBef>
                <a:spcPts val="0"/>
              </a:spcBef>
              <a:buFontTx/>
              <a:buNone/>
            </a:pPr>
            <a:endParaRPr lang="en-US" altLang="zh-CN" sz="2400" dirty="0">
              <a:latin typeface="宋体" panose="02010600030101010101" pitchFamily="2" charset="-122"/>
              <a:sym typeface="+mn-ea"/>
            </a:endParaRPr>
          </a:p>
          <a:p>
            <a:pPr marL="0" indent="0" eaLnBrk="1" latinLnBrk="0" hangingPunct="1">
              <a:lnSpc>
                <a:spcPts val="2880"/>
              </a:lnSpc>
              <a:spcBef>
                <a:spcPts val="0"/>
              </a:spcBef>
              <a:buFontTx/>
              <a:buNone/>
            </a:pPr>
            <a:endParaRPr lang="en-US" altLang="zh-CN" sz="2400" dirty="0">
              <a:latin typeface="宋体" panose="02010600030101010101" pitchFamily="2" charset="-122"/>
              <a:sym typeface="+mn-ea"/>
            </a:endParaRPr>
          </a:p>
          <a:p>
            <a:pPr marL="0" indent="0" eaLnBrk="1" latinLnBrk="0" hangingPunct="1">
              <a:lnSpc>
                <a:spcPts val="2880"/>
              </a:lnSpc>
              <a:spcBef>
                <a:spcPts val="0"/>
              </a:spcBef>
              <a:buFontTx/>
              <a:buNone/>
            </a:pPr>
            <a:endParaRPr lang="en-US" altLang="zh-CN" sz="2400" dirty="0">
              <a:latin typeface="宋体" panose="02010600030101010101" pitchFamily="2" charset="-122"/>
              <a:sym typeface="+mn-ea"/>
            </a:endParaRPr>
          </a:p>
          <a:p>
            <a:pPr marL="0" indent="0" eaLnBrk="1" latinLnBrk="0" hangingPunct="1">
              <a:lnSpc>
                <a:spcPts val="2880"/>
              </a:lnSpc>
              <a:spcBef>
                <a:spcPts val="0"/>
              </a:spcBef>
              <a:buFontTx/>
              <a:buNone/>
            </a:pPr>
            <a:r>
              <a:rPr lang="en-US" altLang="zh-CN" sz="2400" dirty="0">
                <a:latin typeface="宋体" panose="02010600030101010101" pitchFamily="2" charset="-122"/>
                <a:sym typeface="+mn-ea"/>
              </a:rPr>
              <a:t>    从第2层开始</a:t>
            </a:r>
            <a:r>
              <a:rPr lang="zh-CN" altLang="en-US" sz="2400" dirty="0">
                <a:latin typeface="宋体" panose="02010600030101010101" pitchFamily="2" charset="-122"/>
                <a:sym typeface="+mn-ea"/>
              </a:rPr>
              <a:t>将重点落在了</a:t>
            </a:r>
            <a:r>
              <a:rPr lang="en-US" altLang="zh-CN" sz="2400" dirty="0">
                <a:latin typeface="宋体" panose="02010600030101010101" pitchFamily="2" charset="-122"/>
                <a:sym typeface="+mn-ea"/>
              </a:rPr>
              <a:t>“研判指挥”</a:t>
            </a:r>
            <a:r>
              <a:rPr lang="zh-CN" altLang="en-US" sz="2400" dirty="0">
                <a:latin typeface="宋体" panose="02010600030101010101" pitchFamily="2" charset="-122"/>
                <a:sym typeface="+mn-ea"/>
              </a:rPr>
              <a:t>上，第</a:t>
            </a:r>
            <a:r>
              <a:rPr lang="en-US" altLang="zh-CN" sz="2400" dirty="0">
                <a:latin typeface="宋体" panose="02010600030101010101" pitchFamily="2" charset="-122"/>
                <a:sym typeface="+mn-ea"/>
              </a:rPr>
              <a:t>12</a:t>
            </a:r>
            <a:r>
              <a:rPr lang="zh-CN" altLang="en-US" sz="2400" dirty="0">
                <a:latin typeface="宋体" panose="02010600030101010101" pitchFamily="2" charset="-122"/>
                <a:sym typeface="+mn-ea"/>
              </a:rPr>
              <a:t>层显著度</a:t>
            </a:r>
            <a:r>
              <a:rPr lang="en-US" altLang="zh-CN" sz="2400" dirty="0">
                <a:latin typeface="宋体" panose="02010600030101010101" pitchFamily="2" charset="-122"/>
                <a:sym typeface="+mn-ea"/>
              </a:rPr>
              <a:t>值高的token为研8.91%，判18.09%，指8.53%，挥26.07%），27%的权重分配给了“研判”，34.6%的权重分配给了“指挥”，“研判”与“预警”密切相关，因此将其归属划分为“监测预警”</a:t>
            </a:r>
            <a:r>
              <a:rPr lang="zh-CN" altLang="en-US" sz="2400" dirty="0">
                <a:latin typeface="宋体" panose="02010600030101010101" pitchFamily="2" charset="-122"/>
                <a:sym typeface="+mn-ea"/>
              </a:rPr>
              <a:t>是</a:t>
            </a:r>
            <a:r>
              <a:rPr lang="en-US" altLang="zh-CN" sz="2400" dirty="0">
                <a:latin typeface="宋体" panose="02010600030101010101" pitchFamily="2" charset="-122"/>
                <a:sym typeface="+mn-ea"/>
              </a:rPr>
              <a:t>合理</a:t>
            </a:r>
            <a:r>
              <a:rPr lang="zh-CN" altLang="en-US" sz="2400" dirty="0">
                <a:latin typeface="宋体" panose="02010600030101010101" pitchFamily="2" charset="-122"/>
                <a:sym typeface="+mn-ea"/>
              </a:rPr>
              <a:t>的</a:t>
            </a:r>
            <a:r>
              <a:rPr lang="en-US" altLang="zh-CN" sz="2400" dirty="0">
                <a:latin typeface="宋体" panose="02010600030101010101" pitchFamily="2" charset="-122"/>
                <a:sym typeface="+mn-ea"/>
              </a:rPr>
              <a:t>。</a:t>
            </a:r>
            <a:endParaRPr lang="zh-CN" altLang="en-US" sz="2400" dirty="0">
              <a:latin typeface="宋体" panose="02010600030101010101" pitchFamily="2" charset="-122"/>
              <a:sym typeface="+mn-ea"/>
            </a:endParaRPr>
          </a:p>
        </p:txBody>
      </p:sp>
      <p:pic>
        <p:nvPicPr>
          <p:cNvPr id="5" name="图片 4">
            <a:extLst>
              <a:ext uri="{FF2B5EF4-FFF2-40B4-BE49-F238E27FC236}">
                <a16:creationId xmlns:a16="http://schemas.microsoft.com/office/drawing/2014/main" id="{9E5453FE-8200-62D5-4777-B8605615B89F}"/>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4558717" y="1052736"/>
            <a:ext cx="7516328" cy="3999107"/>
          </a:xfrm>
          <a:prstGeom prst="rect">
            <a:avLst/>
          </a:prstGeom>
        </p:spPr>
      </p:pic>
    </p:spTree>
  </p:cSld>
  <p:clrMapOvr>
    <a:masterClrMapping/>
  </p:clrMapOvr>
  <p:transition spd="slow">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8" descr="H:\WeChat Files\WeChat Files\zhangtao365115\FileStorage\Temp\1682672660279.png"/>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a:xfrm>
            <a:off x="2498090" y="3357245"/>
            <a:ext cx="6773545" cy="2633980"/>
          </a:xfrm>
          <a:prstGeom prst="rect">
            <a:avLst/>
          </a:prstGeom>
          <a:noFill/>
          <a:ln>
            <a:noFill/>
          </a:ln>
        </p:spPr>
      </p:pic>
      <p:sp>
        <p:nvSpPr>
          <p:cNvPr id="20482" name="五边形 17"/>
          <p:cNvSpPr>
            <a:spLocks noChangeArrowheads="1"/>
          </p:cNvSpPr>
          <p:nvPr/>
        </p:nvSpPr>
        <p:spPr bwMode="auto">
          <a:xfrm>
            <a:off x="1192530" y="544830"/>
            <a:ext cx="3179445" cy="647700"/>
          </a:xfrm>
          <a:prstGeom prst="homePlate">
            <a:avLst>
              <a:gd name="adj" fmla="val 49945"/>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22" name="矩形 21"/>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20484"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20485" name="Picture 6" descr="20131106131637-1696974321"/>
          <p:cNvPicPr>
            <a:picLocks noChangeAspect="1" noChangeArrowheads="1"/>
          </p:cNvPicPr>
          <p:nvPr/>
        </p:nvPicPr>
        <p:blipFill>
          <a:blip r:embed="rId6">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417513"/>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图片 36" descr="图层 3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996363" y="4887913"/>
            <a:ext cx="31400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439863" y="588963"/>
            <a:ext cx="1944763" cy="523220"/>
          </a:xfrm>
          <a:prstGeom prst="rect">
            <a:avLst/>
          </a:prstGeom>
        </p:spPr>
        <p:txBody>
          <a:bodyPr wrap="none">
            <a:spAutoFit/>
          </a:bodyPr>
          <a:lstStyle/>
          <a:p>
            <a:pPr eaLnBrk="1" hangingPunct="1">
              <a:buFont typeface="Arial" panose="020B0604020202020204" pitchFamily="34" charset="0"/>
              <a:buNone/>
              <a:defRPr/>
            </a:pPr>
            <a:r>
              <a:rPr lang="en-US" altLang="zh-CN"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4.</a:t>
            </a:r>
            <a:r>
              <a:rPr lang="zh-CN" altLang="en-US"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实验结果</a:t>
            </a:r>
          </a:p>
        </p:txBody>
      </p:sp>
      <p:sp>
        <p:nvSpPr>
          <p:cNvPr id="16" name="燕尾形 15"/>
          <p:cNvSpPr/>
          <p:nvPr/>
        </p:nvSpPr>
        <p:spPr bwMode="auto">
          <a:xfrm>
            <a:off x="4010180" y="533400"/>
            <a:ext cx="647700" cy="6556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2" name="文本框 1"/>
          <p:cNvSpPr txBox="1"/>
          <p:nvPr/>
        </p:nvSpPr>
        <p:spPr>
          <a:xfrm>
            <a:off x="553765" y="1570038"/>
            <a:ext cx="10940499" cy="1538883"/>
          </a:xfrm>
          <a:prstGeom prst="rect">
            <a:avLst/>
          </a:prstGeom>
          <a:noFill/>
        </p:spPr>
        <p:txBody>
          <a:bodyPr wrap="square" rtlCol="0" anchor="t">
            <a:spAutoFit/>
          </a:bodyPr>
          <a:lstStyle/>
          <a:p>
            <a:pPr marL="0" indent="0" eaLnBrk="1" latinLnBrk="0" hangingPunct="1">
              <a:lnSpc>
                <a:spcPts val="2880"/>
              </a:lnSpc>
              <a:spcBef>
                <a:spcPts val="0"/>
              </a:spcBef>
              <a:buFontTx/>
              <a:buNone/>
            </a:pPr>
            <a:r>
              <a:rPr lang="en-US" altLang="zh-CN" sz="2400" dirty="0">
                <a:latin typeface="宋体" panose="02010600030101010101" pitchFamily="2" charset="-122"/>
                <a:sym typeface="+mn-ea"/>
              </a:rPr>
              <a:t>   该样本显著度均值为4.17%，显著度标准差为0.0657，通过标准差能够衡量token的显著度分散程度，该值越大说明token的区分度越明显，重点信息越突出</a:t>
            </a:r>
            <a:r>
              <a:rPr lang="zh-CN" altLang="en-US" sz="2400" dirty="0">
                <a:latin typeface="宋体" panose="02010600030101010101" pitchFamily="2" charset="-122"/>
                <a:sym typeface="+mn-ea"/>
              </a:rPr>
              <a:t>。</a:t>
            </a:r>
          </a:p>
          <a:p>
            <a:pPr marL="0" indent="0" eaLnBrk="1" latinLnBrk="0" hangingPunct="1">
              <a:lnSpc>
                <a:spcPts val="2880"/>
              </a:lnSpc>
              <a:spcBef>
                <a:spcPts val="0"/>
              </a:spcBef>
              <a:buFontTx/>
              <a:buNone/>
            </a:pPr>
            <a:r>
              <a:rPr lang="zh-CN" altLang="en-US" sz="2400" dirty="0">
                <a:latin typeface="宋体" panose="02010600030101010101" pitchFamily="2" charset="-122"/>
                <a:sym typeface="+mn-ea"/>
              </a:rPr>
              <a:t> </a:t>
            </a:r>
            <a:r>
              <a:rPr lang="en-US" altLang="zh-CN" sz="2400" dirty="0">
                <a:latin typeface="宋体" panose="02010600030101010101" pitchFamily="2" charset="-122"/>
                <a:sym typeface="+mn-ea"/>
              </a:rPr>
              <a:t>   </a:t>
            </a:r>
            <a:r>
              <a:rPr lang="en-US" altLang="zh-CN" sz="2400" dirty="0" err="1">
                <a:latin typeface="宋体" panose="02010600030101010101" pitchFamily="2" charset="-122"/>
                <a:sym typeface="+mn-ea"/>
              </a:rPr>
              <a:t>将token的显著度与显著度的均值做差，能够考察每个token是否超过平均显著度，更有利与筛选显著性明显的token</a:t>
            </a:r>
            <a:r>
              <a:rPr lang="zh-CN" altLang="en-US" sz="2400" dirty="0">
                <a:latin typeface="宋体" panose="02010600030101010101" pitchFamily="2" charset="-122"/>
                <a:sym typeface="+mn-ea"/>
              </a:rPr>
              <a:t>。</a:t>
            </a:r>
          </a:p>
        </p:txBody>
      </p:sp>
      <p:sp>
        <p:nvSpPr>
          <p:cNvPr id="100" name="文本框 99"/>
          <p:cNvSpPr txBox="1"/>
          <p:nvPr>
            <p:custDataLst>
              <p:tags r:id="rId2"/>
            </p:custDataLst>
          </p:nvPr>
        </p:nvSpPr>
        <p:spPr>
          <a:xfrm>
            <a:off x="4010025" y="6060440"/>
            <a:ext cx="5234940" cy="368300"/>
          </a:xfrm>
          <a:prstGeom prst="rect">
            <a:avLst/>
          </a:prstGeom>
          <a:noFill/>
          <a:ln w="9525">
            <a:noFill/>
          </a:ln>
        </p:spPr>
        <p:txBody>
          <a:bodyPr wrap="square">
            <a:spAutoFit/>
          </a:bodyPr>
          <a:lstStyle/>
          <a:p>
            <a:pPr marL="0" indent="0"/>
            <a:r>
              <a:rPr lang="zh-CN" sz="1800" b="0">
                <a:ea typeface="宋体" panose="02010600030101010101" pitchFamily="2" charset="-122"/>
              </a:rPr>
              <a:t>图</a:t>
            </a:r>
            <a:r>
              <a:rPr lang="en-US" sz="1800" b="0">
                <a:latin typeface="宋体" panose="02010600030101010101" pitchFamily="2" charset="-122"/>
                <a:ea typeface="宋体" panose="02010600030101010101" pitchFamily="2" charset="-122"/>
              </a:rPr>
              <a:t>5 </a:t>
            </a:r>
            <a:r>
              <a:rPr lang="zh-CN" altLang="en-US" sz="1800">
                <a:latin typeface="宋体" panose="02010600030101010101" pitchFamily="2" charset="-122"/>
                <a:sym typeface="+mn-ea"/>
              </a:rPr>
              <a:t>正样本（高置信度）梯度显著性直方图</a:t>
            </a:r>
            <a:endParaRPr lang="zh-CN" altLang="en-US" sz="1800" b="0">
              <a:latin typeface="宋体" panose="02010600030101010101" pitchFamily="2" charset="-122"/>
              <a:ea typeface="宋体" panose="02010600030101010101" pitchFamily="2" charset="-122"/>
              <a:cs typeface="Times New Roman" panose="02020603050405020304" charset="0"/>
            </a:endParaRPr>
          </a:p>
        </p:txBody>
      </p:sp>
    </p:spTree>
  </p:cSld>
  <p:clrMapOvr>
    <a:masterClrMapping/>
  </p:clrMapOvr>
  <p:transition spd="slow">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五边形 17"/>
          <p:cNvSpPr>
            <a:spLocks noChangeArrowheads="1"/>
          </p:cNvSpPr>
          <p:nvPr/>
        </p:nvSpPr>
        <p:spPr bwMode="auto">
          <a:xfrm>
            <a:off x="1192530" y="544830"/>
            <a:ext cx="3179445" cy="647700"/>
          </a:xfrm>
          <a:prstGeom prst="homePlate">
            <a:avLst>
              <a:gd name="adj" fmla="val 49945"/>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22" name="矩形 21"/>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20484"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20485" name="Picture 6" descr="20131106131637-1696974321"/>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417513"/>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图片 36" descr="图层 3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96363" y="4887913"/>
            <a:ext cx="31400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439863" y="588963"/>
            <a:ext cx="1944763" cy="523220"/>
          </a:xfrm>
          <a:prstGeom prst="rect">
            <a:avLst/>
          </a:prstGeom>
        </p:spPr>
        <p:txBody>
          <a:bodyPr wrap="none">
            <a:spAutoFit/>
          </a:bodyPr>
          <a:lstStyle/>
          <a:p>
            <a:pPr eaLnBrk="1" hangingPunct="1">
              <a:buFont typeface="Arial" panose="020B0604020202020204" pitchFamily="34" charset="0"/>
              <a:buNone/>
              <a:defRPr/>
            </a:pPr>
            <a:r>
              <a:rPr lang="en-US" altLang="zh-CN"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4.</a:t>
            </a:r>
            <a:r>
              <a:rPr lang="zh-CN" altLang="en-US"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实验结果</a:t>
            </a:r>
          </a:p>
        </p:txBody>
      </p:sp>
      <p:sp>
        <p:nvSpPr>
          <p:cNvPr id="16" name="燕尾形 15"/>
          <p:cNvSpPr/>
          <p:nvPr/>
        </p:nvSpPr>
        <p:spPr bwMode="auto">
          <a:xfrm>
            <a:off x="4010180" y="533400"/>
            <a:ext cx="647700" cy="6556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2" name="文本框 1"/>
          <p:cNvSpPr txBox="1"/>
          <p:nvPr/>
        </p:nvSpPr>
        <p:spPr>
          <a:xfrm>
            <a:off x="540310" y="1477887"/>
            <a:ext cx="4344262" cy="2282676"/>
          </a:xfrm>
          <a:prstGeom prst="rect">
            <a:avLst/>
          </a:prstGeom>
          <a:noFill/>
        </p:spPr>
        <p:txBody>
          <a:bodyPr wrap="square" rtlCol="0" anchor="t">
            <a:spAutoFit/>
          </a:bodyPr>
          <a:lstStyle/>
          <a:p>
            <a:pPr eaLnBrk="1" hangingPunct="1">
              <a:lnSpc>
                <a:spcPts val="2880"/>
              </a:lnSpc>
              <a:spcBef>
                <a:spcPts val="0"/>
              </a:spcBef>
            </a:pPr>
            <a:r>
              <a:rPr lang="zh-CN" altLang="en-US" sz="2400" b="1" dirty="0">
                <a:latin typeface="宋体" panose="02010600030101010101" pitchFamily="2" charset="-122"/>
                <a:sym typeface="+mn-ea"/>
              </a:rPr>
              <a:t>（</a:t>
            </a:r>
            <a:r>
              <a:rPr lang="en-US" altLang="zh-CN" sz="2400" b="1" dirty="0">
                <a:latin typeface="宋体" panose="02010600030101010101" pitchFamily="2" charset="-122"/>
                <a:sym typeface="+mn-ea"/>
              </a:rPr>
              <a:t>2</a:t>
            </a:r>
            <a:r>
              <a:rPr lang="zh-CN" altLang="en-US" sz="2400" b="1" dirty="0">
                <a:latin typeface="宋体" panose="02010600030101010101" pitchFamily="2" charset="-122"/>
                <a:sym typeface="+mn-ea"/>
              </a:rPr>
              <a:t>）</a:t>
            </a:r>
            <a:r>
              <a:rPr lang="zh-CN" altLang="en-US" sz="2400" dirty="0">
                <a:latin typeface="宋体" panose="02010600030101010101" pitchFamily="2" charset="-122"/>
                <a:sym typeface="+mn-ea"/>
              </a:rPr>
              <a:t>正确分类样本</a:t>
            </a:r>
            <a:r>
              <a:rPr lang="en-US" altLang="zh-CN" sz="2400" dirty="0">
                <a:latin typeface="宋体" panose="02010600030101010101" pitchFamily="2" charset="-122"/>
                <a:sym typeface="+mn-ea"/>
              </a:rPr>
              <a:t>--</a:t>
            </a:r>
            <a:r>
              <a:rPr lang="zh-CN" altLang="en-US" sz="2400" dirty="0">
                <a:latin typeface="宋体" panose="02010600030101010101" pitchFamily="2" charset="-122"/>
                <a:sym typeface="+mn-ea"/>
              </a:rPr>
              <a:t>低置信度</a:t>
            </a:r>
            <a:endParaRPr lang="en-US" altLang="zh-CN" sz="2400" b="1" dirty="0">
              <a:latin typeface="宋体" panose="02010600030101010101" pitchFamily="2" charset="-122"/>
              <a:sym typeface="+mn-ea"/>
            </a:endParaRPr>
          </a:p>
          <a:p>
            <a:pPr marL="0" indent="0" eaLnBrk="1" latinLnBrk="0" hangingPunct="1">
              <a:lnSpc>
                <a:spcPts val="2880"/>
              </a:lnSpc>
              <a:spcBef>
                <a:spcPts val="0"/>
              </a:spcBef>
              <a:buFontTx/>
              <a:buNone/>
            </a:pPr>
            <a:endParaRPr lang="en-US" altLang="zh-CN" sz="2400" b="1" dirty="0">
              <a:latin typeface="宋体" panose="02010600030101010101" pitchFamily="2" charset="-122"/>
              <a:sym typeface="+mn-ea"/>
            </a:endParaRPr>
          </a:p>
          <a:p>
            <a:pPr marL="0" indent="0" eaLnBrk="1" latinLnBrk="0" hangingPunct="1">
              <a:lnSpc>
                <a:spcPts val="2880"/>
              </a:lnSpc>
              <a:spcBef>
                <a:spcPts val="0"/>
              </a:spcBef>
              <a:buFontTx/>
              <a:buNone/>
            </a:pPr>
            <a:r>
              <a:rPr lang="zh-CN" altLang="en-US" sz="2400" dirty="0">
                <a:latin typeface="宋体" panose="02010600030101010101" pitchFamily="2" charset="-122"/>
                <a:sym typeface="+mn-ea"/>
              </a:rPr>
              <a:t>样本：</a:t>
            </a:r>
            <a:r>
              <a:rPr lang="en-US" altLang="zh-CN" sz="2400" dirty="0" err="1">
                <a:latin typeface="宋体" panose="02010600030101010101" pitchFamily="2" charset="-122"/>
                <a:sym typeface="+mn-ea"/>
              </a:rPr>
              <a:t>加强数据安全风险监测和评估</a:t>
            </a:r>
            <a:endParaRPr lang="en-US" altLang="zh-CN" sz="2400" dirty="0">
              <a:latin typeface="宋体" panose="02010600030101010101" pitchFamily="2" charset="-122"/>
              <a:ea typeface="宋体" panose="02010600030101010101" pitchFamily="2" charset="-122"/>
            </a:endParaRPr>
          </a:p>
          <a:p>
            <a:pPr marL="0" indent="0" eaLnBrk="1" latinLnBrk="0" hangingPunct="1">
              <a:lnSpc>
                <a:spcPts val="2880"/>
              </a:lnSpc>
              <a:spcBef>
                <a:spcPts val="0"/>
              </a:spcBef>
              <a:buFontTx/>
              <a:buNone/>
            </a:pPr>
            <a:r>
              <a:rPr lang="zh-CN" altLang="en-US" sz="2400" dirty="0">
                <a:latin typeface="宋体" panose="02010600030101010101" pitchFamily="2" charset="-122"/>
                <a:sym typeface="+mn-ea"/>
              </a:rPr>
              <a:t>类别：</a:t>
            </a:r>
            <a:r>
              <a:rPr lang="en-US" altLang="zh-CN" sz="2400" dirty="0" err="1">
                <a:latin typeface="宋体" panose="02010600030101010101" pitchFamily="2" charset="-122"/>
                <a:sym typeface="+mn-ea"/>
              </a:rPr>
              <a:t>风险评估</a:t>
            </a:r>
            <a:endParaRPr lang="en-US" altLang="zh-CN" sz="2400" dirty="0">
              <a:latin typeface="宋体" panose="02010600030101010101" pitchFamily="2" charset="-122"/>
              <a:sym typeface="+mn-ea"/>
            </a:endParaRPr>
          </a:p>
          <a:p>
            <a:pPr marL="0" indent="0" eaLnBrk="1" latinLnBrk="0" hangingPunct="1">
              <a:lnSpc>
                <a:spcPts val="2880"/>
              </a:lnSpc>
              <a:spcBef>
                <a:spcPts val="0"/>
              </a:spcBef>
              <a:buFontTx/>
              <a:buNone/>
            </a:pPr>
            <a:r>
              <a:rPr lang="zh-CN" altLang="en-US" sz="2400" dirty="0">
                <a:latin typeface="宋体" panose="02010600030101010101" pitchFamily="2" charset="-122"/>
                <a:sym typeface="+mn-ea"/>
              </a:rPr>
              <a:t>预测概率：</a:t>
            </a:r>
            <a:r>
              <a:rPr lang="en-US" altLang="zh-CN" sz="2400" dirty="0">
                <a:latin typeface="宋体" panose="02010600030101010101" pitchFamily="2" charset="-122"/>
                <a:sym typeface="+mn-ea"/>
              </a:rPr>
              <a:t>63.16%</a:t>
            </a:r>
          </a:p>
        </p:txBody>
      </p:sp>
      <p:sp>
        <p:nvSpPr>
          <p:cNvPr id="100" name="文本框 99"/>
          <p:cNvSpPr txBox="1"/>
          <p:nvPr/>
        </p:nvSpPr>
        <p:spPr>
          <a:xfrm>
            <a:off x="592032" y="4108675"/>
            <a:ext cx="11377264" cy="2282676"/>
          </a:xfrm>
          <a:prstGeom prst="rect">
            <a:avLst/>
          </a:prstGeom>
          <a:noFill/>
          <a:ln w="9525">
            <a:noFill/>
          </a:ln>
        </p:spPr>
        <p:txBody>
          <a:bodyPr wrap="square">
            <a:spAutoFit/>
          </a:bodyPr>
          <a:lstStyle/>
          <a:p>
            <a:pPr marL="0" algn="l" eaLnBrk="1" hangingPunct="1">
              <a:lnSpc>
                <a:spcPts val="2880"/>
              </a:lnSpc>
              <a:spcBef>
                <a:spcPts val="0"/>
              </a:spcBef>
              <a:buClrTx/>
              <a:buSzTx/>
              <a:buFontTx/>
            </a:pPr>
            <a:r>
              <a:rPr lang="en-US" altLang="zh-CN" sz="2400" b="0" dirty="0">
                <a:latin typeface="宋体" panose="02010600030101010101" pitchFamily="2" charset="-122"/>
                <a:ea typeface="宋体" panose="02010600030101010101" pitchFamily="2" charset="-122"/>
              </a:rPr>
              <a:t>   从第3层开始</a:t>
            </a:r>
            <a:r>
              <a:rPr lang="zh-CN" altLang="en-US" sz="2400" b="0" dirty="0">
                <a:latin typeface="宋体" panose="02010600030101010101" pitchFamily="2" charset="-122"/>
                <a:ea typeface="宋体" panose="02010600030101010101" pitchFamily="2" charset="-122"/>
              </a:rPr>
              <a:t>就将重点聚焦到了</a:t>
            </a:r>
            <a:r>
              <a:rPr lang="en-US" altLang="zh-CN" sz="2400" b="0" dirty="0">
                <a:latin typeface="宋体" panose="02010600030101010101" pitchFamily="2" charset="-122"/>
                <a:ea typeface="宋体" panose="02010600030101010101" pitchFamily="2" charset="-122"/>
              </a:rPr>
              <a:t>“</a:t>
            </a:r>
            <a:r>
              <a:rPr lang="zh-CN" altLang="en-US" sz="2400" b="0" dirty="0">
                <a:latin typeface="宋体" panose="02010600030101010101" pitchFamily="2" charset="-122"/>
                <a:ea typeface="宋体" panose="02010600030101010101" pitchFamily="2" charset="-122"/>
              </a:rPr>
              <a:t>监测</a:t>
            </a:r>
            <a:r>
              <a:rPr lang="en-US" altLang="zh-CN" sz="2400" b="0" dirty="0">
                <a:latin typeface="宋体" panose="02010600030101010101" pitchFamily="2" charset="-122"/>
                <a:ea typeface="宋体" panose="02010600030101010101" pitchFamily="2" charset="-122"/>
              </a:rPr>
              <a:t>”“</a:t>
            </a:r>
            <a:r>
              <a:rPr lang="zh-CN" altLang="en-US" sz="2400" b="0" dirty="0">
                <a:latin typeface="宋体" panose="02010600030101010101" pitchFamily="2" charset="-122"/>
                <a:ea typeface="宋体" panose="02010600030101010101" pitchFamily="2" charset="-122"/>
              </a:rPr>
              <a:t>评估</a:t>
            </a:r>
            <a:r>
              <a:rPr lang="en-US" altLang="zh-CN" sz="2400" b="0" dirty="0">
                <a:latin typeface="宋体" panose="02010600030101010101" pitchFamily="2" charset="-122"/>
                <a:ea typeface="宋体" panose="02010600030101010101" pitchFamily="2" charset="-122"/>
              </a:rPr>
              <a:t>”</a:t>
            </a:r>
            <a:r>
              <a:rPr lang="zh-CN" altLang="en-US" sz="2400" b="0" dirty="0">
                <a:latin typeface="宋体" panose="02010600030101010101" pitchFamily="2" charset="-122"/>
                <a:ea typeface="宋体" panose="02010600030101010101" pitchFamily="2" charset="-122"/>
              </a:rPr>
              <a:t>上</a:t>
            </a:r>
            <a:r>
              <a:rPr sz="2400" b="0" dirty="0">
                <a:latin typeface="宋体" panose="02010600030101010101" pitchFamily="2" charset="-122"/>
                <a:ea typeface="宋体" panose="02010600030101010101" pitchFamily="2" charset="-122"/>
              </a:rPr>
              <a:t>（监20.18%，测14.84%，评6.47%，估11.65%）</a:t>
            </a:r>
            <a:r>
              <a:rPr lang="zh-CN" sz="2400" b="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只有到第12层时分类才被正确分到类别10“风险评估”，并且</a:t>
            </a:r>
            <a:r>
              <a:rPr lang="zh-CN" altLang="en-US" sz="2400" b="0" dirty="0">
                <a:latin typeface="宋体" panose="02010600030101010101" pitchFamily="2" charset="-122"/>
                <a:ea typeface="宋体" panose="02010600030101010101" pitchFamily="2" charset="-122"/>
              </a:rPr>
              <a:t>置信</a:t>
            </a:r>
            <a:r>
              <a:rPr lang="en-US" altLang="zh-CN" sz="2400" b="0" dirty="0">
                <a:latin typeface="宋体" panose="02010600030101010101" pitchFamily="2" charset="-122"/>
                <a:ea typeface="宋体" panose="02010600030101010101" pitchFamily="2" charset="-122"/>
              </a:rPr>
              <a:t>度</a:t>
            </a:r>
            <a:r>
              <a:rPr lang="zh-CN" altLang="en-US" sz="2400" b="0" dirty="0">
                <a:latin typeface="宋体" panose="02010600030101010101" pitchFamily="2" charset="-122"/>
                <a:ea typeface="宋体" panose="02010600030101010101" pitchFamily="2" charset="-122"/>
              </a:rPr>
              <a:t>仅为</a:t>
            </a:r>
            <a:r>
              <a:rPr lang="en-US" altLang="zh-CN" sz="2400" b="0" dirty="0">
                <a:latin typeface="宋体" panose="02010600030101010101" pitchFamily="2" charset="-122"/>
                <a:ea typeface="宋体" panose="02010600030101010101" pitchFamily="2" charset="-122"/>
              </a:rPr>
              <a:t>63%</a:t>
            </a:r>
            <a:r>
              <a:rPr lang="zh-CN" altLang="en-US" sz="2400" b="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sym typeface="+mn-ea"/>
              </a:rPr>
              <a:t>比较低</a:t>
            </a:r>
            <a:r>
              <a:rPr lang="zh-CN" altLang="en-US" sz="2400" b="0" dirty="0">
                <a:latin typeface="宋体" panose="02010600030101010101" pitchFamily="2" charset="-122"/>
                <a:ea typeface="宋体" panose="02010600030101010101" pitchFamily="2" charset="-122"/>
              </a:rPr>
              <a:t>）。</a:t>
            </a:r>
            <a:r>
              <a:rPr lang="en-US" altLang="zh-CN" sz="2400" b="0" dirty="0">
                <a:latin typeface="宋体" panose="02010600030101010101" pitchFamily="2" charset="-122"/>
                <a:ea typeface="宋体" panose="02010600030101010101" pitchFamily="2" charset="-122"/>
              </a:rPr>
              <a:t>虽然</a:t>
            </a:r>
            <a:r>
              <a:rPr lang="zh-CN" altLang="en-US" sz="2400" b="0" dirty="0">
                <a:latin typeface="宋体" panose="02010600030101010101" pitchFamily="2" charset="-122"/>
                <a:ea typeface="宋体" panose="02010600030101010101" pitchFamily="2" charset="-122"/>
              </a:rPr>
              <a:t>改样本被</a:t>
            </a:r>
            <a:r>
              <a:rPr lang="en-US" altLang="zh-CN" sz="2400" b="0" dirty="0">
                <a:latin typeface="宋体" panose="02010600030101010101" pitchFamily="2" charset="-122"/>
                <a:ea typeface="宋体" panose="02010600030101010101" pitchFamily="2" charset="-122"/>
              </a:rPr>
              <a:t>正确分类到“风险评估”</a:t>
            </a:r>
            <a:r>
              <a:rPr lang="zh-CN" altLang="en-US" sz="2400" b="0" dirty="0">
                <a:latin typeface="宋体" panose="02010600030101010101" pitchFamily="2" charset="-122"/>
                <a:ea typeface="宋体" panose="02010600030101010101" pitchFamily="2" charset="-122"/>
              </a:rPr>
              <a:t>中了</a:t>
            </a:r>
            <a:r>
              <a:rPr lang="en-US" altLang="zh-CN" sz="2400" b="0" dirty="0">
                <a:latin typeface="宋体" panose="02010600030101010101" pitchFamily="2" charset="-122"/>
                <a:ea typeface="宋体" panose="02010600030101010101" pitchFamily="2" charset="-122"/>
              </a:rPr>
              <a:t>，但从显著度值</a:t>
            </a:r>
            <a:r>
              <a:rPr lang="zh-CN" altLang="en-US" sz="2400" b="0" dirty="0">
                <a:latin typeface="宋体" panose="02010600030101010101" pitchFamily="2" charset="-122"/>
                <a:ea typeface="宋体" panose="02010600030101010101" pitchFamily="2" charset="-122"/>
              </a:rPr>
              <a:t>的角度</a:t>
            </a:r>
            <a:r>
              <a:rPr lang="en-US" altLang="zh-CN" sz="2400" b="0" dirty="0">
                <a:latin typeface="宋体" panose="02010600030101010101" pitchFamily="2" charset="-122"/>
                <a:ea typeface="宋体" panose="02010600030101010101" pitchFamily="2" charset="-122"/>
              </a:rPr>
              <a:t>来看，“</a:t>
            </a:r>
            <a:r>
              <a:rPr lang="zh-CN" altLang="en-US" sz="2400" b="0" dirty="0">
                <a:latin typeface="宋体" panose="02010600030101010101" pitchFamily="2" charset="-122"/>
                <a:ea typeface="宋体" panose="02010600030101010101" pitchFamily="2" charset="-122"/>
              </a:rPr>
              <a:t>监测</a:t>
            </a:r>
            <a:r>
              <a:rPr lang="en-US" altLang="zh-CN" sz="2400" b="0" dirty="0">
                <a:latin typeface="宋体" panose="02010600030101010101" pitchFamily="2" charset="-122"/>
                <a:ea typeface="宋体" panose="02010600030101010101" pitchFamily="2" charset="-122"/>
              </a:rPr>
              <a:t>”</a:t>
            </a:r>
            <a:r>
              <a:rPr lang="zh-CN" altLang="en-US" sz="2400" b="0" dirty="0">
                <a:latin typeface="宋体" panose="02010600030101010101" pitchFamily="2" charset="-122"/>
                <a:ea typeface="宋体" panose="02010600030101010101" pitchFamily="2" charset="-122"/>
              </a:rPr>
              <a:t>显著度高，意味着可以将样本划分到类别</a:t>
            </a:r>
            <a:r>
              <a:rPr lang="en-US" altLang="zh-CN" sz="2400" b="0" dirty="0">
                <a:latin typeface="宋体" panose="02010600030101010101" pitchFamily="2" charset="-122"/>
                <a:ea typeface="宋体" panose="02010600030101010101" pitchFamily="2" charset="-122"/>
              </a:rPr>
              <a:t>“</a:t>
            </a:r>
            <a:r>
              <a:rPr lang="zh-CN" altLang="en-US" sz="2400" b="0" dirty="0">
                <a:latin typeface="宋体" panose="02010600030101010101" pitchFamily="2" charset="-122"/>
                <a:ea typeface="宋体" panose="02010600030101010101" pitchFamily="2" charset="-122"/>
              </a:rPr>
              <a:t>监测预警</a:t>
            </a:r>
            <a:r>
              <a:rPr lang="en-US" altLang="zh-CN" sz="2400" b="0" dirty="0">
                <a:latin typeface="宋体" panose="02010600030101010101" pitchFamily="2" charset="-122"/>
                <a:ea typeface="宋体" panose="02010600030101010101" pitchFamily="2" charset="-122"/>
              </a:rPr>
              <a:t>”</a:t>
            </a:r>
            <a:r>
              <a:rPr lang="zh-CN" altLang="en-US" sz="2400" b="0" dirty="0">
                <a:latin typeface="宋体" panose="02010600030101010101" pitchFamily="2" charset="-122"/>
                <a:ea typeface="宋体" panose="02010600030101010101" pitchFamily="2" charset="-122"/>
              </a:rPr>
              <a:t>中；</a:t>
            </a:r>
            <a:r>
              <a:rPr lang="en-US" altLang="zh-CN" sz="2400" dirty="0">
                <a:latin typeface="宋体" panose="02010600030101010101" pitchFamily="2" charset="-122"/>
                <a:sym typeface="+mn-ea"/>
              </a:rPr>
              <a:t>“</a:t>
            </a:r>
            <a:r>
              <a:rPr lang="zh-CN" altLang="en-US" sz="2400" dirty="0">
                <a:latin typeface="宋体" panose="02010600030101010101" pitchFamily="2" charset="-122"/>
                <a:sym typeface="+mn-ea"/>
              </a:rPr>
              <a:t>评估</a:t>
            </a:r>
            <a:r>
              <a:rPr lang="en-US" altLang="zh-CN" sz="2400" dirty="0">
                <a:latin typeface="宋体" panose="02010600030101010101" pitchFamily="2" charset="-122"/>
                <a:sym typeface="+mn-ea"/>
              </a:rPr>
              <a:t>”</a:t>
            </a:r>
            <a:r>
              <a:rPr lang="zh-CN" altLang="en-US" sz="2400" dirty="0">
                <a:latin typeface="宋体" panose="02010600030101010101" pitchFamily="2" charset="-122"/>
                <a:sym typeface="+mn-ea"/>
              </a:rPr>
              <a:t>显著度高，意味着可以将样本划分到类别</a:t>
            </a:r>
            <a:r>
              <a:rPr lang="en-US" altLang="zh-CN" sz="2400" dirty="0">
                <a:latin typeface="宋体" panose="02010600030101010101" pitchFamily="2" charset="-122"/>
                <a:sym typeface="+mn-ea"/>
              </a:rPr>
              <a:t>“</a:t>
            </a:r>
            <a:r>
              <a:rPr lang="zh-CN" altLang="en-US" sz="2400" dirty="0">
                <a:latin typeface="宋体" panose="02010600030101010101" pitchFamily="2" charset="-122"/>
                <a:sym typeface="+mn-ea"/>
              </a:rPr>
              <a:t>风险评估</a:t>
            </a:r>
            <a:r>
              <a:rPr lang="en-US" altLang="zh-CN" sz="2400" dirty="0">
                <a:latin typeface="宋体" panose="02010600030101010101" pitchFamily="2" charset="-122"/>
                <a:sym typeface="+mn-ea"/>
              </a:rPr>
              <a:t>”</a:t>
            </a:r>
            <a:r>
              <a:rPr lang="zh-CN" altLang="en-US" sz="2400" dirty="0">
                <a:latin typeface="宋体" panose="02010600030101010101" pitchFamily="2" charset="-122"/>
                <a:sym typeface="+mn-ea"/>
              </a:rPr>
              <a:t>中，可见</a:t>
            </a:r>
            <a:r>
              <a:rPr lang="en-US" altLang="zh-CN" sz="2400" b="0" dirty="0" err="1">
                <a:latin typeface="宋体" panose="02010600030101010101" pitchFamily="2" charset="-122"/>
                <a:ea typeface="宋体" panose="02010600030101010101" pitchFamily="2" charset="-122"/>
              </a:rPr>
              <a:t>该语句在数据标注过程中存在标签歧义</a:t>
            </a:r>
            <a:r>
              <a:rPr lang="zh-CN" altLang="en-US" sz="2400" b="0" dirty="0">
                <a:latin typeface="宋体" panose="02010600030101010101" pitchFamily="2" charset="-122"/>
                <a:ea typeface="宋体" panose="02010600030101010101" pitchFamily="2" charset="-122"/>
              </a:rPr>
              <a:t>。</a:t>
            </a:r>
            <a:endParaRPr lang="en-US" altLang="zh-CN" sz="2400" b="0" dirty="0">
              <a:latin typeface="宋体" panose="02010600030101010101" pitchFamily="2" charset="-122"/>
              <a:ea typeface="宋体" panose="02010600030101010101" pitchFamily="2" charset="-122"/>
            </a:endParaRPr>
          </a:p>
        </p:txBody>
      </p:sp>
      <p:pic>
        <p:nvPicPr>
          <p:cNvPr id="3" name="图片 5">
            <a:extLst>
              <a:ext uri="{FF2B5EF4-FFF2-40B4-BE49-F238E27FC236}">
                <a16:creationId xmlns:a16="http://schemas.microsoft.com/office/drawing/2014/main" id="{773A3A81-6597-96E6-3292-626601D161D7}"/>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4874245" y="188640"/>
            <a:ext cx="7129080" cy="3750985"/>
          </a:xfrm>
          <a:prstGeom prst="rect">
            <a:avLst/>
          </a:prstGeom>
        </p:spPr>
      </p:pic>
    </p:spTree>
  </p:cSld>
  <p:clrMapOvr>
    <a:masterClrMapping/>
  </p:clrMapOvr>
  <p:transition spd="slow">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五边形 17"/>
          <p:cNvSpPr>
            <a:spLocks noChangeArrowheads="1"/>
          </p:cNvSpPr>
          <p:nvPr/>
        </p:nvSpPr>
        <p:spPr bwMode="auto">
          <a:xfrm>
            <a:off x="1192530" y="544830"/>
            <a:ext cx="3179445" cy="647700"/>
          </a:xfrm>
          <a:prstGeom prst="homePlate">
            <a:avLst>
              <a:gd name="adj" fmla="val 49945"/>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22" name="矩形 21"/>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20484"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20485" name="Picture 6" descr="20131106131637-1696974321"/>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417513"/>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图片 36" descr="图层 3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96363" y="4887913"/>
            <a:ext cx="31400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439863" y="588963"/>
            <a:ext cx="1944763" cy="523220"/>
          </a:xfrm>
          <a:prstGeom prst="rect">
            <a:avLst/>
          </a:prstGeom>
        </p:spPr>
        <p:txBody>
          <a:bodyPr wrap="none">
            <a:spAutoFit/>
          </a:bodyPr>
          <a:lstStyle/>
          <a:p>
            <a:pPr eaLnBrk="1" hangingPunct="1">
              <a:buFont typeface="Arial" panose="020B0604020202020204" pitchFamily="34" charset="0"/>
              <a:buNone/>
              <a:defRPr/>
            </a:pPr>
            <a:r>
              <a:rPr lang="en-US" altLang="zh-CN"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4.</a:t>
            </a:r>
            <a:r>
              <a:rPr lang="zh-CN" altLang="en-US"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实验结果</a:t>
            </a:r>
          </a:p>
        </p:txBody>
      </p:sp>
      <p:sp>
        <p:nvSpPr>
          <p:cNvPr id="16" name="燕尾形 15"/>
          <p:cNvSpPr/>
          <p:nvPr/>
        </p:nvSpPr>
        <p:spPr bwMode="auto">
          <a:xfrm>
            <a:off x="4010180" y="533400"/>
            <a:ext cx="647700" cy="6556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2" name="文本框 1"/>
          <p:cNvSpPr txBox="1"/>
          <p:nvPr/>
        </p:nvSpPr>
        <p:spPr>
          <a:xfrm>
            <a:off x="1129665" y="1628775"/>
            <a:ext cx="10445750" cy="1938020"/>
          </a:xfrm>
          <a:prstGeom prst="rect">
            <a:avLst/>
          </a:prstGeom>
          <a:noFill/>
        </p:spPr>
        <p:txBody>
          <a:bodyPr wrap="square" rtlCol="0" anchor="t">
            <a:spAutoFit/>
          </a:bodyPr>
          <a:lstStyle/>
          <a:p>
            <a:pPr marL="0" indent="0" eaLnBrk="1" latinLnBrk="0" hangingPunct="1">
              <a:lnSpc>
                <a:spcPts val="2880"/>
              </a:lnSpc>
              <a:spcBef>
                <a:spcPts val="0"/>
              </a:spcBef>
              <a:buFontTx/>
              <a:buNone/>
            </a:pPr>
            <a:r>
              <a:rPr lang="zh-CN" altLang="en-US" sz="2400" dirty="0">
                <a:latin typeface="宋体" panose="02010600030101010101" pitchFamily="2" charset="-122"/>
                <a:sym typeface="+mn-ea"/>
              </a:rPr>
              <a:t> </a:t>
            </a:r>
            <a:r>
              <a:rPr lang="en-US" altLang="zh-CN" sz="2400" dirty="0">
                <a:latin typeface="宋体" panose="02010600030101010101" pitchFamily="2" charset="-122"/>
                <a:sym typeface="+mn-ea"/>
              </a:rPr>
              <a:t> </a:t>
            </a:r>
            <a:r>
              <a:rPr lang="zh-CN" altLang="en-US" sz="2400" dirty="0">
                <a:latin typeface="宋体" panose="02010600030101010101" pitchFamily="2" charset="-122"/>
                <a:sym typeface="+mn-ea"/>
              </a:rPr>
              <a:t>样本：网络安全产业拟态防御数据加密网络安全技术</a:t>
            </a:r>
          </a:p>
          <a:p>
            <a:pPr marL="0" indent="0" eaLnBrk="1" latinLnBrk="0" hangingPunct="1">
              <a:lnSpc>
                <a:spcPts val="2880"/>
              </a:lnSpc>
              <a:spcBef>
                <a:spcPts val="0"/>
              </a:spcBef>
              <a:buFontTx/>
              <a:buNone/>
            </a:pPr>
            <a:r>
              <a:rPr lang="zh-CN" altLang="en-US" sz="2400" dirty="0">
                <a:latin typeface="宋体" panose="02010600030101010101" pitchFamily="2" charset="-122"/>
                <a:sym typeface="+mn-ea"/>
              </a:rPr>
              <a:t>  实际类别：技术防范  </a:t>
            </a:r>
          </a:p>
          <a:p>
            <a:pPr marL="0" indent="0" eaLnBrk="1" latinLnBrk="0" hangingPunct="1">
              <a:lnSpc>
                <a:spcPts val="2880"/>
              </a:lnSpc>
              <a:spcBef>
                <a:spcPts val="0"/>
              </a:spcBef>
              <a:buFontTx/>
              <a:buNone/>
            </a:pPr>
            <a:r>
              <a:rPr lang="zh-CN" altLang="en-US" sz="2400" dirty="0">
                <a:latin typeface="宋体" panose="02010600030101010101" pitchFamily="2" charset="-122"/>
                <a:sym typeface="+mn-ea"/>
              </a:rPr>
              <a:t>  错分类别：应用领域</a:t>
            </a:r>
          </a:p>
          <a:p>
            <a:pPr marL="0" indent="0" eaLnBrk="1" latinLnBrk="0" hangingPunct="1">
              <a:lnSpc>
                <a:spcPts val="2880"/>
              </a:lnSpc>
              <a:spcBef>
                <a:spcPts val="0"/>
              </a:spcBef>
              <a:buFontTx/>
              <a:buNone/>
            </a:pPr>
            <a:r>
              <a:rPr lang="en-US" altLang="zh-CN" sz="2400" dirty="0">
                <a:latin typeface="宋体" panose="02010600030101010101" pitchFamily="2" charset="-122"/>
                <a:sym typeface="+mn-ea"/>
              </a:rPr>
              <a:t>  </a:t>
            </a:r>
            <a:r>
              <a:rPr lang="zh-CN" altLang="en-US" sz="2400" dirty="0">
                <a:latin typeface="宋体" panose="02010600030101010101" pitchFamily="2" charset="-122"/>
                <a:sym typeface="+mn-ea"/>
              </a:rPr>
              <a:t>预测概率：</a:t>
            </a:r>
            <a:r>
              <a:rPr lang="en-US" altLang="zh-CN" sz="2400" dirty="0">
                <a:latin typeface="宋体" panose="02010600030101010101" pitchFamily="2" charset="-122"/>
                <a:sym typeface="+mn-ea"/>
              </a:rPr>
              <a:t>53.53%</a:t>
            </a:r>
          </a:p>
          <a:p>
            <a:pPr marL="0" indent="0" eaLnBrk="1" latinLnBrk="0" hangingPunct="1">
              <a:lnSpc>
                <a:spcPts val="2880"/>
              </a:lnSpc>
              <a:spcBef>
                <a:spcPts val="0"/>
              </a:spcBef>
              <a:buFontTx/>
              <a:buNone/>
            </a:pPr>
            <a:endParaRPr lang="zh-CN" altLang="en-US" sz="2400" dirty="0">
              <a:latin typeface="宋体" panose="02010600030101010101" pitchFamily="2" charset="-122"/>
              <a:sym typeface="+mn-ea"/>
            </a:endParaRPr>
          </a:p>
        </p:txBody>
      </p:sp>
      <p:sp>
        <p:nvSpPr>
          <p:cNvPr id="100" name="文本框 99"/>
          <p:cNvSpPr txBox="1"/>
          <p:nvPr/>
        </p:nvSpPr>
        <p:spPr>
          <a:xfrm>
            <a:off x="409750" y="5092700"/>
            <a:ext cx="11105446" cy="1568450"/>
          </a:xfrm>
          <a:prstGeom prst="rect">
            <a:avLst/>
          </a:prstGeom>
          <a:noFill/>
          <a:ln w="9525">
            <a:noFill/>
          </a:ln>
        </p:spPr>
        <p:txBody>
          <a:bodyPr wrap="square">
            <a:spAutoFit/>
          </a:bodyPr>
          <a:lstStyle/>
          <a:p>
            <a:pPr lvl="0" algn="l" eaLnBrk="1" hangingPunct="1">
              <a:lnSpc>
                <a:spcPts val="2880"/>
              </a:lnSpc>
              <a:spcBef>
                <a:spcPts val="0"/>
              </a:spcBef>
              <a:buClrTx/>
              <a:buSzTx/>
              <a:buFontTx/>
            </a:pPr>
            <a:r>
              <a:rPr lang="en-US" altLang="zh-CN" sz="2400" dirty="0">
                <a:latin typeface="宋体" panose="02010600030101010101" pitchFamily="2" charset="-122"/>
                <a:sym typeface="+mn-ea"/>
              </a:rPr>
              <a:t>   </a:t>
            </a:r>
            <a:r>
              <a:rPr lang="zh-CN" altLang="en-US" sz="2400" dirty="0">
                <a:latin typeface="宋体" panose="02010600030101010101" pitchFamily="2" charset="-122"/>
                <a:sym typeface="+mn-ea"/>
              </a:rPr>
              <a:t>样本</a:t>
            </a:r>
            <a:r>
              <a:rPr lang="en-US" altLang="zh-CN" sz="2400" dirty="0">
                <a:latin typeface="宋体" panose="02010600030101010101" pitchFamily="2" charset="-122"/>
                <a:sym typeface="+mn-ea"/>
              </a:rPr>
              <a:t>显著度均值为4.56%，标准差比较高为0.553。</a:t>
            </a:r>
            <a:r>
              <a:rPr lang="zh-CN" altLang="en-US" sz="2400" dirty="0">
                <a:latin typeface="宋体" panose="02010600030101010101" pitchFamily="2" charset="-122"/>
                <a:sym typeface="+mn-ea"/>
              </a:rPr>
              <a:t>显著度</a:t>
            </a:r>
            <a:r>
              <a:rPr lang="en-US" altLang="zh-CN" sz="2400" dirty="0">
                <a:latin typeface="宋体" panose="02010600030101010101" pitchFamily="2" charset="-122"/>
                <a:sym typeface="+mn-ea"/>
              </a:rPr>
              <a:t>高的token为（“产”10.58%，“业”12.43%，“拟”21.96%，“态”12.76%），将该</a:t>
            </a:r>
            <a:r>
              <a:rPr lang="zh-CN" altLang="en-US" sz="2400" dirty="0">
                <a:latin typeface="宋体" panose="02010600030101010101" pitchFamily="2" charset="-122"/>
                <a:sym typeface="+mn-ea"/>
              </a:rPr>
              <a:t>样本</a:t>
            </a:r>
            <a:r>
              <a:rPr lang="en-US" altLang="zh-CN" sz="2400" dirty="0">
                <a:latin typeface="宋体" panose="02010600030101010101" pitchFamily="2" charset="-122"/>
                <a:sym typeface="+mn-ea"/>
              </a:rPr>
              <a:t>错误分类为“应用领域”，而对“网络安全技术”关注较少。</a:t>
            </a:r>
            <a:r>
              <a:rPr lang="zh-CN" altLang="en-US" sz="2400" dirty="0">
                <a:latin typeface="宋体" panose="02010600030101010101" pitchFamily="2" charset="-122"/>
                <a:sym typeface="+mn-ea"/>
              </a:rPr>
              <a:t>原因是：</a:t>
            </a:r>
            <a:r>
              <a:rPr lang="en-US" altLang="zh-CN" sz="2400" dirty="0">
                <a:latin typeface="宋体" panose="02010600030101010101" pitchFamily="2" charset="-122"/>
                <a:sym typeface="+mn-ea"/>
              </a:rPr>
              <a:t>模型将重点聚焦到了“产业”“拟态”上，</a:t>
            </a:r>
            <a:r>
              <a:rPr lang="zh-CN" altLang="en-US" sz="2400" dirty="0">
                <a:latin typeface="宋体" panose="02010600030101010101" pitchFamily="2" charset="-122"/>
                <a:sym typeface="+mn-ea"/>
              </a:rPr>
              <a:t>属于应用领域的范畴。</a:t>
            </a:r>
          </a:p>
        </p:txBody>
      </p:sp>
      <p:sp>
        <p:nvSpPr>
          <p:cNvPr id="3" name="矩形 10">
            <a:extLst>
              <a:ext uri="{FF2B5EF4-FFF2-40B4-BE49-F238E27FC236}">
                <a16:creationId xmlns:a16="http://schemas.microsoft.com/office/drawing/2014/main" id="{0A652B2F-81F0-CA32-C65D-01F1FE600B89}"/>
              </a:ext>
            </a:extLst>
          </p:cNvPr>
          <p:cNvSpPr>
            <a:spLocks noChangeArrowheads="1"/>
          </p:cNvSpPr>
          <p:nvPr/>
        </p:nvSpPr>
        <p:spPr bwMode="auto">
          <a:xfrm>
            <a:off x="1084050" y="1124744"/>
            <a:ext cx="429425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lnSpc>
                <a:spcPct val="150000"/>
              </a:lnSpc>
              <a:buFontTx/>
              <a:buNone/>
            </a:pP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a:t>
            </a:r>
            <a:r>
              <a:rPr sz="2400" dirty="0" err="1">
                <a:latin typeface="宋体" panose="02010600030101010101" pitchFamily="2" charset="-122"/>
              </a:rPr>
              <a:t>错分样本</a:t>
            </a:r>
            <a:r>
              <a:rPr lang="en-US" sz="2400" dirty="0">
                <a:latin typeface="宋体" panose="02010600030101010101" pitchFamily="2" charset="-122"/>
              </a:rPr>
              <a:t>--</a:t>
            </a:r>
            <a:r>
              <a:rPr lang="zh-CN" altLang="en-US" sz="2400" dirty="0">
                <a:latin typeface="宋体" panose="02010600030101010101" pitchFamily="2" charset="-122"/>
                <a:sym typeface="+mn-ea"/>
              </a:rPr>
              <a:t>低置信度</a:t>
            </a:r>
            <a:endParaRPr sz="2400" dirty="0">
              <a:latin typeface="宋体" panose="02010600030101010101" pitchFamily="2" charset="-122"/>
            </a:endParaRPr>
          </a:p>
          <a:p>
            <a:pPr marL="0" indent="0" eaLnBrk="1" latinLnBrk="0" hangingPunct="1">
              <a:lnSpc>
                <a:spcPts val="2880"/>
              </a:lnSpc>
              <a:spcBef>
                <a:spcPts val="0"/>
              </a:spcBef>
              <a:buFontTx/>
              <a:buNone/>
            </a:pPr>
            <a:endParaRPr lang="en-US" altLang="zh-CN" sz="2400" dirty="0">
              <a:latin typeface="宋体" panose="02010600030101010101" pitchFamily="2" charset="-122"/>
              <a:ea typeface="宋体" panose="02010600030101010101" pitchFamily="2" charset="-122"/>
            </a:endParaRPr>
          </a:p>
        </p:txBody>
      </p:sp>
      <p:pic>
        <p:nvPicPr>
          <p:cNvPr id="4" name="图片 3" descr="H:\WeChat Files\WeChat Files\zhangtao365115\FileStorage\Temp\1682600330161.png">
            <a:extLst>
              <a:ext uri="{FF2B5EF4-FFF2-40B4-BE49-F238E27FC236}">
                <a16:creationId xmlns:a16="http://schemas.microsoft.com/office/drawing/2014/main" id="{EDAAC5E8-49D9-F3CC-14BF-64A2C5B25324}"/>
              </a:ext>
            </a:extLst>
          </p:cNvPr>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a:xfrm>
            <a:off x="1777901" y="3140968"/>
            <a:ext cx="7920880" cy="1975733"/>
          </a:xfrm>
          <a:prstGeom prst="rect">
            <a:avLst/>
          </a:prstGeom>
          <a:noFill/>
          <a:ln>
            <a:noFill/>
          </a:ln>
        </p:spPr>
      </p:pic>
    </p:spTree>
  </p:cSld>
  <p:clrMapOvr>
    <a:masterClrMapping/>
  </p:clrMapOvr>
  <p:transition spd="slow">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五边形 17"/>
          <p:cNvSpPr>
            <a:spLocks noChangeArrowheads="1"/>
          </p:cNvSpPr>
          <p:nvPr/>
        </p:nvSpPr>
        <p:spPr bwMode="auto">
          <a:xfrm>
            <a:off x="1192530" y="544830"/>
            <a:ext cx="3179445" cy="647700"/>
          </a:xfrm>
          <a:prstGeom prst="homePlate">
            <a:avLst>
              <a:gd name="adj" fmla="val 49945"/>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22" name="矩形 21"/>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20484"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20485" name="Picture 6" descr="20131106131637-1696974321"/>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417513"/>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图片 36" descr="图层 3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96363" y="4887913"/>
            <a:ext cx="31400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439863" y="588963"/>
            <a:ext cx="1944763" cy="523220"/>
          </a:xfrm>
          <a:prstGeom prst="rect">
            <a:avLst/>
          </a:prstGeom>
        </p:spPr>
        <p:txBody>
          <a:bodyPr wrap="none">
            <a:spAutoFit/>
          </a:bodyPr>
          <a:lstStyle/>
          <a:p>
            <a:pPr eaLnBrk="1" hangingPunct="1">
              <a:buFont typeface="Arial" panose="020B0604020202020204" pitchFamily="34" charset="0"/>
              <a:buNone/>
              <a:defRPr/>
            </a:pPr>
            <a:r>
              <a:rPr lang="en-US" altLang="zh-CN"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4.</a:t>
            </a:r>
            <a:r>
              <a:rPr lang="zh-CN" altLang="en-US"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实验结果</a:t>
            </a:r>
          </a:p>
        </p:txBody>
      </p:sp>
      <p:sp>
        <p:nvSpPr>
          <p:cNvPr id="16" name="燕尾形 15"/>
          <p:cNvSpPr/>
          <p:nvPr/>
        </p:nvSpPr>
        <p:spPr bwMode="auto">
          <a:xfrm>
            <a:off x="4010180" y="533400"/>
            <a:ext cx="647700" cy="6556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20489" name="矩形 10"/>
          <p:cNvSpPr>
            <a:spLocks noChangeArrowheads="1"/>
          </p:cNvSpPr>
          <p:nvPr/>
        </p:nvSpPr>
        <p:spPr bwMode="auto">
          <a:xfrm>
            <a:off x="301626" y="1123727"/>
            <a:ext cx="6156796"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lnSpc>
                <a:spcPct val="150000"/>
              </a:lnSpc>
              <a:buFontTx/>
              <a:buNone/>
            </a:pPr>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a:t>
            </a:r>
            <a:r>
              <a:rPr sz="2400" dirty="0" err="1">
                <a:latin typeface="宋体" panose="02010600030101010101" pitchFamily="2" charset="-122"/>
              </a:rPr>
              <a:t>错分样本</a:t>
            </a:r>
            <a:r>
              <a:rPr lang="zh-CN" sz="2400" dirty="0">
                <a:latin typeface="宋体" panose="02010600030101010101" pitchFamily="2" charset="-122"/>
              </a:rPr>
              <a:t>（分类模糊）</a:t>
            </a:r>
            <a:endParaRPr lang="en-US" altLang="zh-CN" sz="2400" dirty="0">
              <a:latin typeface="宋体" panose="02010600030101010101" pitchFamily="2" charset="-122"/>
              <a:ea typeface="宋体" panose="02010600030101010101" pitchFamily="2" charset="-122"/>
            </a:endParaRPr>
          </a:p>
        </p:txBody>
      </p:sp>
      <p:sp>
        <p:nvSpPr>
          <p:cNvPr id="2" name="文本框 1"/>
          <p:cNvSpPr txBox="1"/>
          <p:nvPr/>
        </p:nvSpPr>
        <p:spPr>
          <a:xfrm>
            <a:off x="273913" y="1772816"/>
            <a:ext cx="11369084" cy="1538883"/>
          </a:xfrm>
          <a:prstGeom prst="rect">
            <a:avLst/>
          </a:prstGeom>
          <a:noFill/>
        </p:spPr>
        <p:txBody>
          <a:bodyPr wrap="square" rtlCol="0" anchor="t">
            <a:spAutoFit/>
          </a:bodyPr>
          <a:lstStyle/>
          <a:p>
            <a:pPr marL="0" indent="0" eaLnBrk="1" latinLnBrk="0" hangingPunct="1">
              <a:lnSpc>
                <a:spcPts val="2880"/>
              </a:lnSpc>
              <a:spcBef>
                <a:spcPts val="0"/>
              </a:spcBef>
              <a:buFontTx/>
              <a:buNone/>
            </a:pPr>
            <a:r>
              <a:rPr lang="en-US" altLang="zh-CN" sz="2400" dirty="0">
                <a:latin typeface="宋体" panose="02010600030101010101" pitchFamily="2" charset="-122"/>
                <a:sym typeface="+mn-ea"/>
              </a:rPr>
              <a:t> </a:t>
            </a:r>
            <a:r>
              <a:rPr lang="zh-CN" altLang="en-US" sz="2400" dirty="0">
                <a:latin typeface="宋体" panose="02010600030101010101" pitchFamily="2" charset="-122"/>
                <a:sym typeface="+mn-ea"/>
              </a:rPr>
              <a:t> 样本：完善信息安全政府采购政策措施管理制度国产自主安全可控产品推广应用</a:t>
            </a:r>
          </a:p>
          <a:p>
            <a:pPr marL="0" indent="0" eaLnBrk="1" latinLnBrk="0" hangingPunct="1">
              <a:lnSpc>
                <a:spcPts val="2880"/>
              </a:lnSpc>
              <a:spcBef>
                <a:spcPts val="0"/>
              </a:spcBef>
              <a:buFontTx/>
              <a:buNone/>
            </a:pPr>
            <a:r>
              <a:rPr lang="zh-CN" altLang="en-US" sz="2400" dirty="0">
                <a:latin typeface="宋体" panose="02010600030101010101" pitchFamily="2" charset="-122"/>
                <a:sym typeface="+mn-ea"/>
              </a:rPr>
              <a:t>  实际类别：保障措施  </a:t>
            </a:r>
          </a:p>
          <a:p>
            <a:pPr marL="0" indent="0" eaLnBrk="1" latinLnBrk="0" hangingPunct="1">
              <a:lnSpc>
                <a:spcPts val="2880"/>
              </a:lnSpc>
              <a:spcBef>
                <a:spcPts val="0"/>
              </a:spcBef>
              <a:buFontTx/>
              <a:buNone/>
            </a:pPr>
            <a:r>
              <a:rPr lang="zh-CN" altLang="en-US" sz="2400" dirty="0">
                <a:latin typeface="宋体" panose="02010600030101010101" pitchFamily="2" charset="-122"/>
                <a:sym typeface="+mn-ea"/>
              </a:rPr>
              <a:t>  错分类别：数据法规</a:t>
            </a:r>
          </a:p>
          <a:p>
            <a:pPr marL="0" indent="0" eaLnBrk="1" latinLnBrk="0" hangingPunct="1">
              <a:lnSpc>
                <a:spcPts val="2880"/>
              </a:lnSpc>
              <a:spcBef>
                <a:spcPts val="0"/>
              </a:spcBef>
              <a:buFontTx/>
              <a:buNone/>
            </a:pPr>
            <a:r>
              <a:rPr lang="en-US" altLang="zh-CN" sz="2400" dirty="0">
                <a:latin typeface="宋体" panose="02010600030101010101" pitchFamily="2" charset="-122"/>
                <a:sym typeface="+mn-ea"/>
              </a:rPr>
              <a:t>  </a:t>
            </a:r>
            <a:r>
              <a:rPr lang="zh-CN" altLang="en-US" sz="2400" dirty="0">
                <a:latin typeface="宋体" panose="02010600030101010101" pitchFamily="2" charset="-122"/>
                <a:sym typeface="+mn-ea"/>
              </a:rPr>
              <a:t>预测概率：</a:t>
            </a:r>
            <a:r>
              <a:rPr lang="en-US" altLang="zh-CN" sz="2400" dirty="0">
                <a:latin typeface="宋体" panose="02010600030101010101" pitchFamily="2" charset="-122"/>
                <a:sym typeface="+mn-ea"/>
              </a:rPr>
              <a:t>53.77%</a:t>
            </a:r>
          </a:p>
        </p:txBody>
      </p:sp>
      <p:pic>
        <p:nvPicPr>
          <p:cNvPr id="4" name="图片 4" descr="H:\WeChat Files\WeChat Files\zhangtao365115\FileStorage\Temp\1682601474575.png"/>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a:xfrm>
            <a:off x="3722117" y="2317359"/>
            <a:ext cx="7705144" cy="1791658"/>
          </a:xfrm>
          <a:prstGeom prst="rect">
            <a:avLst/>
          </a:prstGeom>
          <a:noFill/>
          <a:ln>
            <a:noFill/>
          </a:ln>
        </p:spPr>
      </p:pic>
      <p:sp>
        <p:nvSpPr>
          <p:cNvPr id="3" name="文本框 2">
            <a:extLst>
              <a:ext uri="{FF2B5EF4-FFF2-40B4-BE49-F238E27FC236}">
                <a16:creationId xmlns:a16="http://schemas.microsoft.com/office/drawing/2014/main" id="{851E4AAC-AE27-692C-AA0A-EB472518FD63}"/>
              </a:ext>
            </a:extLst>
          </p:cNvPr>
          <p:cNvSpPr txBox="1"/>
          <p:nvPr/>
        </p:nvSpPr>
        <p:spPr>
          <a:xfrm>
            <a:off x="697781" y="4326533"/>
            <a:ext cx="10713920" cy="1910779"/>
          </a:xfrm>
          <a:prstGeom prst="rect">
            <a:avLst/>
          </a:prstGeom>
          <a:noFill/>
          <a:ln w="9525">
            <a:noFill/>
          </a:ln>
        </p:spPr>
        <p:txBody>
          <a:bodyPr wrap="square">
            <a:spAutoFit/>
          </a:bodyPr>
          <a:lstStyle/>
          <a:p>
            <a:pPr lvl="0" algn="l" eaLnBrk="1" hangingPunct="1">
              <a:lnSpc>
                <a:spcPts val="2880"/>
              </a:lnSpc>
              <a:spcBef>
                <a:spcPts val="0"/>
              </a:spcBef>
              <a:buClrTx/>
              <a:buSzTx/>
              <a:buFontTx/>
            </a:pPr>
            <a:r>
              <a:rPr lang="en-US" altLang="zh-CN" sz="2400" dirty="0">
                <a:latin typeface="宋体" panose="02010600030101010101" pitchFamily="2" charset="-122"/>
                <a:sym typeface="+mn-ea"/>
              </a:rPr>
              <a:t>    </a:t>
            </a:r>
            <a:r>
              <a:rPr sz="2400" dirty="0">
                <a:latin typeface="宋体" panose="02010600030101010101" pitchFamily="2" charset="-122"/>
                <a:sym typeface="+mn-ea"/>
              </a:rPr>
              <a:t>第12层的显著度分析，</a:t>
            </a:r>
            <a:r>
              <a:rPr lang="zh-CN" sz="2400" dirty="0">
                <a:latin typeface="宋体" panose="02010600030101010101" pitchFamily="2" charset="-122"/>
                <a:sym typeface="+mn-ea"/>
              </a:rPr>
              <a:t>该样本</a:t>
            </a:r>
            <a:r>
              <a:rPr sz="2400" dirty="0">
                <a:latin typeface="宋体" panose="02010600030101010101" pitchFamily="2" charset="-122"/>
                <a:sym typeface="+mn-ea"/>
              </a:rPr>
              <a:t>显著度的均值为2.94%，标准差区分度不高</a:t>
            </a:r>
            <a:r>
              <a:rPr lang="zh-CN" sz="2400" dirty="0">
                <a:latin typeface="宋体" panose="02010600030101010101" pitchFamily="2" charset="-122"/>
                <a:sym typeface="+mn-ea"/>
              </a:rPr>
              <a:t>仅</a:t>
            </a:r>
            <a:r>
              <a:rPr sz="2400" dirty="0">
                <a:latin typeface="宋体" panose="02010600030101010101" pitchFamily="2" charset="-122"/>
                <a:sym typeface="+mn-ea"/>
              </a:rPr>
              <a:t>为0.0227，显著度整体水平比较平均（即分散），</a:t>
            </a:r>
            <a:r>
              <a:rPr lang="zh-CN" sz="2400" dirty="0">
                <a:latin typeface="宋体" panose="02010600030101010101" pitchFamily="2" charset="-122"/>
                <a:sym typeface="+mn-ea"/>
              </a:rPr>
              <a:t>显著度</a:t>
            </a:r>
            <a:r>
              <a:rPr sz="2400" dirty="0">
                <a:latin typeface="宋体" panose="02010600030101010101" pitchFamily="2" charset="-122"/>
                <a:sym typeface="+mn-ea"/>
              </a:rPr>
              <a:t>高的token</a:t>
            </a:r>
            <a:r>
              <a:rPr lang="zh-CN" sz="2400" dirty="0">
                <a:latin typeface="宋体" panose="02010600030101010101" pitchFamily="2" charset="-122"/>
                <a:sym typeface="+mn-ea"/>
              </a:rPr>
              <a:t>只有</a:t>
            </a:r>
            <a:r>
              <a:rPr sz="2400" dirty="0">
                <a:latin typeface="宋体" panose="02010600030101010101" pitchFamily="2" charset="-122"/>
                <a:sym typeface="+mn-ea"/>
              </a:rPr>
              <a:t>“制”10.17%，“度”8.16%</a:t>
            </a:r>
            <a:r>
              <a:rPr lang="zh-CN" sz="2400" dirty="0">
                <a:latin typeface="宋体" panose="02010600030101010101" pitchFamily="2" charset="-122"/>
                <a:sym typeface="+mn-ea"/>
              </a:rPr>
              <a:t>。</a:t>
            </a:r>
            <a:r>
              <a:rPr sz="2400" dirty="0">
                <a:latin typeface="宋体" panose="02010600030101010101" pitchFamily="2" charset="-122"/>
                <a:sym typeface="+mn-ea"/>
              </a:rPr>
              <a:t>模型将重点聚焦到“制度”上，因此</a:t>
            </a:r>
            <a:r>
              <a:rPr lang="zh-CN" sz="2400" dirty="0">
                <a:latin typeface="宋体" panose="02010600030101010101" pitchFamily="2" charset="-122"/>
                <a:sym typeface="+mn-ea"/>
              </a:rPr>
              <a:t>模型</a:t>
            </a:r>
            <a:r>
              <a:rPr sz="2400" dirty="0">
                <a:latin typeface="宋体" panose="02010600030101010101" pitchFamily="2" charset="-122"/>
                <a:sym typeface="+mn-ea"/>
              </a:rPr>
              <a:t>将该</a:t>
            </a:r>
            <a:r>
              <a:rPr lang="zh-CN" sz="2400" dirty="0">
                <a:latin typeface="宋体" panose="02010600030101010101" pitchFamily="2" charset="-122"/>
                <a:sym typeface="+mn-ea"/>
              </a:rPr>
              <a:t>样本</a:t>
            </a:r>
            <a:r>
              <a:rPr sz="2400" dirty="0">
                <a:latin typeface="宋体" panose="02010600030101010101" pitchFamily="2" charset="-122"/>
                <a:sym typeface="+mn-ea"/>
              </a:rPr>
              <a:t>错分为“数据法规”，</a:t>
            </a:r>
            <a:r>
              <a:rPr lang="zh-CN" sz="2400" dirty="0">
                <a:latin typeface="宋体" panose="02010600030101010101" pitchFamily="2" charset="-122"/>
                <a:sym typeface="+mn-ea"/>
              </a:rPr>
              <a:t>对比发现</a:t>
            </a:r>
            <a:r>
              <a:rPr sz="2400" dirty="0">
                <a:latin typeface="宋体" panose="02010600030101010101" pitchFamily="2" charset="-122"/>
                <a:sym typeface="+mn-ea"/>
              </a:rPr>
              <a:t>对“措施”的显著度较低，但通过分析发现该</a:t>
            </a:r>
            <a:r>
              <a:rPr lang="zh-CN" sz="2400" dirty="0">
                <a:latin typeface="宋体" panose="02010600030101010101" pitchFamily="2" charset="-122"/>
                <a:sym typeface="+mn-ea"/>
              </a:rPr>
              <a:t>样本</a:t>
            </a:r>
            <a:r>
              <a:rPr sz="2400" dirty="0">
                <a:latin typeface="宋体" panose="02010600030101010101" pitchFamily="2" charset="-122"/>
                <a:sym typeface="+mn-ea"/>
              </a:rPr>
              <a:t>的确包含多</a:t>
            </a:r>
            <a:r>
              <a:rPr lang="zh-CN" sz="2400" dirty="0">
                <a:latin typeface="宋体" panose="02010600030101010101" pitchFamily="2" charset="-122"/>
                <a:sym typeface="+mn-ea"/>
              </a:rPr>
              <a:t>层</a:t>
            </a:r>
            <a:r>
              <a:rPr sz="2400" dirty="0">
                <a:latin typeface="宋体" panose="02010600030101010101" pitchFamily="2" charset="-122"/>
                <a:sym typeface="+mn-ea"/>
              </a:rPr>
              <a:t>语义，即可分类为“数据法规”，又可分为“保障措施”。</a:t>
            </a:r>
          </a:p>
        </p:txBody>
      </p:sp>
    </p:spTree>
  </p:cSld>
  <p:clrMapOvr>
    <a:masterClrMapping/>
  </p:clrMapOvr>
  <p:transition spd="slow">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五边形 17"/>
          <p:cNvSpPr>
            <a:spLocks noChangeArrowheads="1"/>
          </p:cNvSpPr>
          <p:nvPr/>
        </p:nvSpPr>
        <p:spPr bwMode="auto">
          <a:xfrm>
            <a:off x="1192530" y="544830"/>
            <a:ext cx="3179445" cy="647700"/>
          </a:xfrm>
          <a:prstGeom prst="homePlate">
            <a:avLst>
              <a:gd name="adj" fmla="val 49945"/>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22" name="矩形 21"/>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20484"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20485" name="Picture 6" descr="20131106131637-1696974321"/>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417513"/>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图片 36" descr="图层 3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96363" y="4887913"/>
            <a:ext cx="31400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439863" y="588963"/>
            <a:ext cx="1944763" cy="523220"/>
          </a:xfrm>
          <a:prstGeom prst="rect">
            <a:avLst/>
          </a:prstGeom>
        </p:spPr>
        <p:txBody>
          <a:bodyPr wrap="none">
            <a:spAutoFit/>
          </a:bodyPr>
          <a:lstStyle/>
          <a:p>
            <a:pPr eaLnBrk="1" hangingPunct="1">
              <a:buFont typeface="Arial" panose="020B0604020202020204" pitchFamily="34" charset="0"/>
              <a:buNone/>
              <a:defRPr/>
            </a:pPr>
            <a:r>
              <a:rPr lang="en-US" altLang="zh-CN"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4.</a:t>
            </a:r>
            <a:r>
              <a:rPr lang="zh-CN" altLang="en-US"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实验结果</a:t>
            </a:r>
          </a:p>
        </p:txBody>
      </p:sp>
      <p:sp>
        <p:nvSpPr>
          <p:cNvPr id="16" name="燕尾形 15"/>
          <p:cNvSpPr/>
          <p:nvPr/>
        </p:nvSpPr>
        <p:spPr bwMode="auto">
          <a:xfrm>
            <a:off x="4010180" y="533400"/>
            <a:ext cx="647700" cy="6556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100" name="文本框 99"/>
          <p:cNvSpPr txBox="1"/>
          <p:nvPr/>
        </p:nvSpPr>
        <p:spPr>
          <a:xfrm>
            <a:off x="984774" y="1427229"/>
            <a:ext cx="10738203" cy="4097084"/>
          </a:xfrm>
          <a:prstGeom prst="rect">
            <a:avLst/>
          </a:prstGeom>
          <a:noFill/>
          <a:ln w="9525">
            <a:noFill/>
          </a:ln>
        </p:spPr>
        <p:txBody>
          <a:bodyPr wrap="square">
            <a:spAutoFit/>
          </a:bodyPr>
          <a:lstStyle/>
          <a:p>
            <a:pPr lvl="0" algn="l" eaLnBrk="1" hangingPunct="1">
              <a:lnSpc>
                <a:spcPct val="150000"/>
              </a:lnSpc>
              <a:spcBef>
                <a:spcPts val="0"/>
              </a:spcBef>
              <a:buClrTx/>
              <a:buSzTx/>
              <a:buFontTx/>
            </a:pPr>
            <a:r>
              <a:rPr lang="zh-CN" altLang="en-US" sz="2200" dirty="0">
                <a:latin typeface="宋体" panose="02010600030101010101" pitchFamily="2" charset="-122"/>
                <a:sym typeface="+mn-ea"/>
              </a:rPr>
              <a:t>经过实验得到五个有意思的发现：</a:t>
            </a:r>
            <a:endParaRPr lang="zh-CN" sz="2200" dirty="0">
              <a:latin typeface="宋体" panose="02010600030101010101" pitchFamily="2" charset="-122"/>
              <a:sym typeface="+mn-ea"/>
            </a:endParaRPr>
          </a:p>
          <a:p>
            <a:pPr lvl="0" algn="l" eaLnBrk="1" hangingPunct="1">
              <a:lnSpc>
                <a:spcPct val="150000"/>
              </a:lnSpc>
              <a:spcBef>
                <a:spcPts val="0"/>
              </a:spcBef>
              <a:buClrTx/>
              <a:buSzTx/>
              <a:buFontTx/>
            </a:pPr>
            <a:endParaRPr lang="zh-CN" sz="2200" dirty="0">
              <a:latin typeface="宋体" panose="02010600030101010101" pitchFamily="2" charset="-122"/>
              <a:sym typeface="+mn-ea"/>
            </a:endParaRPr>
          </a:p>
          <a:p>
            <a:pPr>
              <a:lnSpc>
                <a:spcPct val="150000"/>
              </a:lnSpc>
            </a:pPr>
            <a:r>
              <a:rPr lang="zh-CN" altLang="en-US"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a:t>
            </a:r>
            <a:r>
              <a:rPr lang="en-US" altLang="zh-CN"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1</a:t>
            </a:r>
            <a:r>
              <a:rPr lang="zh-CN" altLang="en-US"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）平均显著度方差会对结果产生正面影响。</a:t>
            </a:r>
            <a:endParaRPr lang="en-US" altLang="zh-CN"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r>
              <a:rPr lang="zh-CN" altLang="en-US"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a:t>
            </a:r>
            <a:r>
              <a:rPr lang="en-US" altLang="zh-CN"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2</a:t>
            </a:r>
            <a:r>
              <a:rPr lang="zh-CN" altLang="en-US"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a:t>
            </a:r>
            <a:r>
              <a:rPr lang="en-US" altLang="zh-CN"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BERT</a:t>
            </a:r>
            <a:r>
              <a:rPr lang="zh-CN" altLang="en-US"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层数与</a:t>
            </a:r>
            <a:r>
              <a:rPr lang="en-US" altLang="zh-CN" sz="2200" kern="100" dirty="0">
                <a:latin typeface="Calibri" panose="020F0502020204030204" pitchFamily="34" charset="0"/>
                <a:cs typeface="Times New Roman" panose="02020603050405020304" pitchFamily="18" charset="0"/>
              </a:rPr>
              <a:t>[CLS]</a:t>
            </a:r>
            <a:r>
              <a:rPr lang="zh-CN" altLang="en-US"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特殊</a:t>
            </a:r>
            <a:r>
              <a:rPr lang="en-US" altLang="zh-CN"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token</a:t>
            </a:r>
            <a:r>
              <a:rPr lang="zh-CN" altLang="en-US"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显著程度数值呈反比。</a:t>
            </a:r>
            <a:endParaRPr lang="en-US" altLang="zh-CN"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r>
              <a:rPr lang="zh-CN" altLang="en-US"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a:t>
            </a:r>
            <a:r>
              <a:rPr lang="en-US" altLang="zh-CN"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3</a:t>
            </a:r>
            <a:r>
              <a:rPr lang="zh-CN" altLang="en-US"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）直到最后一层的</a:t>
            </a:r>
            <a:r>
              <a:rPr lang="en-US" altLang="zh-CN"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[CLS]</a:t>
            </a:r>
            <a:r>
              <a:rPr lang="zh-CN" altLang="en-US"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才是区别不同分类结果的唯一输入特征。</a:t>
            </a:r>
            <a:endParaRPr lang="en-US" altLang="zh-CN"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r>
              <a:rPr lang="zh-CN" altLang="en-US"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a:t>
            </a:r>
            <a:r>
              <a:rPr lang="en-US" altLang="zh-CN"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4</a:t>
            </a:r>
            <a:r>
              <a:rPr lang="zh-CN" altLang="en-US"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）最后四层</a:t>
            </a:r>
            <a:r>
              <a:rPr lang="en-US" altLang="zh-CN"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Token Embeddings</a:t>
            </a:r>
            <a:r>
              <a:rPr lang="zh-CN" altLang="en-US"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rPr>
              <a:t>聚合的显著度可以作为解释分类原因的最优手段。</a:t>
            </a:r>
            <a:endParaRPr lang="en-US" altLang="zh-CN" sz="22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r>
              <a:rPr lang="zh-CN" altLang="en-US" sz="2200" kern="100" dirty="0">
                <a:latin typeface="Calibri" panose="020F0502020204030204" pitchFamily="34" charset="0"/>
                <a:cs typeface="Times New Roman" panose="02020603050405020304" pitchFamily="18" charset="0"/>
                <a:sym typeface="+mn-ea"/>
              </a:rPr>
              <a:t>（</a:t>
            </a:r>
            <a:r>
              <a:rPr lang="en-US" altLang="zh-CN" sz="2200" kern="100" dirty="0">
                <a:latin typeface="Calibri" panose="020F0502020204030204" pitchFamily="34" charset="0"/>
                <a:cs typeface="Times New Roman" panose="02020603050405020304" pitchFamily="18" charset="0"/>
                <a:sym typeface="+mn-ea"/>
              </a:rPr>
              <a:t>5</a:t>
            </a:r>
            <a:r>
              <a:rPr lang="zh-CN" altLang="en-US" sz="2200" kern="100" dirty="0">
                <a:latin typeface="Calibri" panose="020F0502020204030204" pitchFamily="34" charset="0"/>
                <a:cs typeface="Times New Roman" panose="02020603050405020304" pitchFamily="18" charset="0"/>
                <a:sym typeface="+mn-ea"/>
              </a:rPr>
              <a:t>）在充分训练下，如果模型以较低的概率预测正确（</a:t>
            </a:r>
            <a:r>
              <a:rPr lang="en-US" altLang="zh-CN" sz="2200" kern="100" dirty="0">
                <a:latin typeface="Calibri" panose="020F0502020204030204" pitchFamily="34" charset="0"/>
                <a:cs typeface="Times New Roman" panose="02020603050405020304" pitchFamily="18" charset="0"/>
                <a:sym typeface="+mn-ea"/>
              </a:rPr>
              <a:t>60%</a:t>
            </a:r>
            <a:r>
              <a:rPr lang="zh-CN" altLang="en-US" sz="2200" kern="100" dirty="0">
                <a:latin typeface="Calibri" panose="020F0502020204030204" pitchFamily="34" charset="0"/>
                <a:cs typeface="Times New Roman" panose="02020603050405020304" pitchFamily="18" charset="0"/>
                <a:sym typeface="+mn-ea"/>
              </a:rPr>
              <a:t>左右）则存在模棱两可的情况；如果</a:t>
            </a:r>
            <a:r>
              <a:rPr lang="en-US" altLang="zh-CN" sz="2200" kern="100" dirty="0">
                <a:latin typeface="Calibri" panose="020F0502020204030204" pitchFamily="34" charset="0"/>
                <a:cs typeface="Times New Roman" panose="02020603050405020304" pitchFamily="18" charset="0"/>
                <a:sym typeface="+mn-ea"/>
              </a:rPr>
              <a:t>50%</a:t>
            </a:r>
            <a:r>
              <a:rPr lang="zh-CN" altLang="en-US" sz="2200" kern="100" dirty="0">
                <a:latin typeface="Calibri" panose="020F0502020204030204" pitchFamily="34" charset="0"/>
                <a:cs typeface="Times New Roman" panose="02020603050405020304" pitchFamily="18" charset="0"/>
                <a:sym typeface="+mn-ea"/>
              </a:rPr>
              <a:t>左右的概率，预测样本则分类错误概率较大。</a:t>
            </a:r>
            <a:endParaRPr lang="zh-CN" sz="2200" dirty="0">
              <a:latin typeface="宋体" panose="02010600030101010101" pitchFamily="2" charset="-122"/>
              <a:sym typeface="+mn-ea"/>
            </a:endParaRPr>
          </a:p>
        </p:txBody>
      </p:sp>
    </p:spTree>
    <p:extLst>
      <p:ext uri="{BB962C8B-B14F-4D97-AF65-F5344CB8AC3E}">
        <p14:creationId xmlns:p14="http://schemas.microsoft.com/office/powerpoint/2010/main" val="2393645381"/>
      </p:ext>
    </p:extLst>
  </p:cSld>
  <p:clrMapOvr>
    <a:masterClrMapping/>
  </p:clrMapOvr>
  <p:transition spd="slow">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26627"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26628" name="Picture 6" descr="20131106131637-1696974321"/>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234950"/>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五边形 29"/>
          <p:cNvSpPr>
            <a:spLocks noChangeArrowheads="1"/>
          </p:cNvSpPr>
          <p:nvPr/>
        </p:nvSpPr>
        <p:spPr bwMode="auto">
          <a:xfrm rot="5400000">
            <a:off x="4333875" y="-320675"/>
            <a:ext cx="3157538" cy="3970338"/>
          </a:xfrm>
          <a:prstGeom prst="homePlate">
            <a:avLst>
              <a:gd name="adj" fmla="val 49903"/>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31" name="燕尾形 30"/>
          <p:cNvSpPr/>
          <p:nvPr/>
        </p:nvSpPr>
        <p:spPr bwMode="auto">
          <a:xfrm rot="5400000">
            <a:off x="4321969" y="1354931"/>
            <a:ext cx="3181350" cy="39703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18" name="文本框 10"/>
          <p:cNvSpPr txBox="1"/>
          <p:nvPr/>
        </p:nvSpPr>
        <p:spPr bwMode="auto">
          <a:xfrm>
            <a:off x="4986338" y="1487488"/>
            <a:ext cx="2192337" cy="521970"/>
          </a:xfrm>
          <a:prstGeom prst="rect">
            <a:avLst/>
          </a:prstGeom>
          <a:noFill/>
        </p:spPr>
        <p:txBody>
          <a:bodyPr>
            <a:spAutoFit/>
          </a:bodyPr>
          <a:lstStyle/>
          <a:p>
            <a:pPr eaLnBrk="1" fontAlgn="auto" hangingPunct="1">
              <a:spcBef>
                <a:spcPts val="0"/>
              </a:spcBef>
              <a:spcAft>
                <a:spcPts val="0"/>
              </a:spcAft>
              <a:buFont typeface="Arial" panose="020B0604020202020204" pitchFamily="34" charset="0"/>
              <a:buNone/>
              <a:defRPr/>
            </a:pPr>
            <a:r>
              <a:rPr lang="zh-CN" altLang="en-US" sz="2800" b="1" dirty="0">
                <a:solidFill>
                  <a:schemeClr val="accent3">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结论与展望</a:t>
            </a:r>
          </a:p>
        </p:txBody>
      </p:sp>
      <p:sp>
        <p:nvSpPr>
          <p:cNvPr id="3" name="TextBox 2"/>
          <p:cNvSpPr txBox="1"/>
          <p:nvPr/>
        </p:nvSpPr>
        <p:spPr>
          <a:xfrm>
            <a:off x="5580063" y="3576638"/>
            <a:ext cx="1800225" cy="646112"/>
          </a:xfrm>
          <a:prstGeom prst="rect">
            <a:avLst/>
          </a:prstGeom>
          <a:noFill/>
        </p:spPr>
        <p:txBody>
          <a:bodyPr>
            <a:spAutoFit/>
          </a:bodyPr>
          <a:lstStyle/>
          <a:p>
            <a:pPr eaLnBrk="1" hangingPunct="1">
              <a:buFont typeface="Arial" panose="020B0604020202020204" pitchFamily="34" charset="0"/>
              <a:buNone/>
              <a:defRPr/>
            </a:pPr>
            <a:r>
              <a:rPr lang="en-US" altLang="zh-CN" sz="3600" b="1" dirty="0">
                <a:solidFill>
                  <a:schemeClr val="accent3">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05</a:t>
            </a:r>
            <a:endParaRPr lang="zh-CN" altLang="en-US" sz="3600" b="1" dirty="0">
              <a:solidFill>
                <a:schemeClr val="accent3">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0" name="图片 9" descr="图层 30"/>
          <p:cNvPicPr>
            <a:picLocks noChangeAspect="1"/>
          </p:cNvPicPr>
          <p:nvPr/>
        </p:nvPicPr>
        <p:blipFill>
          <a:blip r:embed="rId3"/>
          <a:stretch>
            <a:fillRect/>
          </a:stretch>
        </p:blipFill>
        <p:spPr>
          <a:xfrm>
            <a:off x="4586213" y="3066559"/>
            <a:ext cx="2949701" cy="1666269"/>
          </a:xfrm>
          <a:prstGeom prst="rect">
            <a:avLst/>
          </a:prstGeom>
          <a:scene3d>
            <a:camera prst="orthographicFront">
              <a:rot lat="0" lon="0" rev="3300000"/>
            </a:camera>
            <a:lightRig rig="threePt" dir="t"/>
          </a:scene3d>
        </p:spPr>
      </p:pic>
    </p:spTree>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5123"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5124" name="Picture 6" descr="20131106131637-1696974321"/>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66700" y="171450"/>
            <a:ext cx="9429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五边形 17"/>
          <p:cNvSpPr>
            <a:spLocks noChangeArrowheads="1"/>
          </p:cNvSpPr>
          <p:nvPr/>
        </p:nvSpPr>
        <p:spPr bwMode="auto">
          <a:xfrm>
            <a:off x="65088" y="1870075"/>
            <a:ext cx="2360612" cy="2751138"/>
          </a:xfrm>
          <a:prstGeom prst="homePlate">
            <a:avLst>
              <a:gd name="adj" fmla="val 49903"/>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47" name="燕尾形 18"/>
          <p:cNvSpPr>
            <a:spLocks noChangeArrowheads="1"/>
          </p:cNvSpPr>
          <p:nvPr/>
        </p:nvSpPr>
        <p:spPr bwMode="auto">
          <a:xfrm>
            <a:off x="1347788" y="1873250"/>
            <a:ext cx="2376487" cy="2760663"/>
          </a:xfrm>
          <a:prstGeom prst="chevron">
            <a:avLst>
              <a:gd name="adj" fmla="val 50000"/>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a:p>
        </p:txBody>
      </p:sp>
      <p:sp>
        <p:nvSpPr>
          <p:cNvPr id="5127" name="Oval 82"/>
          <p:cNvSpPr>
            <a:spLocks noChangeAspect="1" noChangeArrowheads="1"/>
          </p:cNvSpPr>
          <p:nvPr/>
        </p:nvSpPr>
        <p:spPr bwMode="auto">
          <a:xfrm>
            <a:off x="5548313" y="4826471"/>
            <a:ext cx="633412" cy="633412"/>
          </a:xfrm>
          <a:prstGeom prst="ellipse">
            <a:avLst/>
          </a:prstGeom>
          <a:solidFill>
            <a:srgbClr val="4B5050"/>
          </a:solidFill>
          <a:ln>
            <a:noFill/>
          </a:ln>
          <a:extLst>
            <a:ext uri="{91240B29-F687-4F45-9708-019B960494DF}">
              <a14:hiddenLine xmlns:a14="http://schemas.microsoft.com/office/drawing/2010/main" w="57150">
                <a:solidFill>
                  <a:srgbClr val="000000"/>
                </a:solidFill>
                <a:round/>
              </a14:hiddenLine>
            </a:ext>
          </a:extLst>
        </p:spPr>
        <p:txBody>
          <a:bodyPr lIns="0" tIns="0" rIns="0" bIns="0" anchor="ctr"/>
          <a:lstStyle>
            <a:lvl1pPr defTabSz="1184275">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defTabSz="1184275">
              <a:spcBef>
                <a:spcPct val="20000"/>
              </a:spcBef>
              <a:buChar char="–"/>
              <a:defRPr sz="2000">
                <a:solidFill>
                  <a:schemeClr val="tx1"/>
                </a:solidFill>
                <a:latin typeface="Arial" panose="020B0604020202020204" pitchFamily="34" charset="0"/>
                <a:ea typeface="仿宋_GB2312"/>
                <a:cs typeface="仿宋_GB2312"/>
              </a:defRPr>
            </a:lvl2pPr>
            <a:lvl3pPr marL="1143000" indent="-228600" defTabSz="1184275">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defTabSz="1184275">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defTabSz="1184275">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lnSpc>
                <a:spcPct val="90000"/>
              </a:lnSpc>
              <a:spcBef>
                <a:spcPct val="0"/>
              </a:spcBef>
              <a:spcAft>
                <a:spcPct val="35000"/>
              </a:spcAft>
              <a:buFontTx/>
              <a:buNone/>
            </a:pPr>
            <a:r>
              <a:rPr lang="en-US" altLang="zh-CN" sz="2400" b="1" dirty="0">
                <a:solidFill>
                  <a:srgbClr val="FFFFFF"/>
                </a:solidFill>
                <a:sym typeface="+mn-lt"/>
              </a:rPr>
              <a:t>05</a:t>
            </a:r>
          </a:p>
        </p:txBody>
      </p:sp>
      <p:sp>
        <p:nvSpPr>
          <p:cNvPr id="5128" name="Oval 85"/>
          <p:cNvSpPr>
            <a:spLocks noChangeAspect="1" noChangeArrowheads="1"/>
          </p:cNvSpPr>
          <p:nvPr/>
        </p:nvSpPr>
        <p:spPr bwMode="auto">
          <a:xfrm>
            <a:off x="5513388" y="1052736"/>
            <a:ext cx="633412" cy="633412"/>
          </a:xfrm>
          <a:prstGeom prst="ellipse">
            <a:avLst/>
          </a:prstGeom>
          <a:solidFill>
            <a:srgbClr val="4B5050"/>
          </a:solidFill>
          <a:ln>
            <a:noFill/>
          </a:ln>
          <a:extLst>
            <a:ext uri="{91240B29-F687-4F45-9708-019B960494DF}">
              <a14:hiddenLine xmlns:a14="http://schemas.microsoft.com/office/drawing/2010/main" w="57150">
                <a:solidFill>
                  <a:srgbClr val="000000"/>
                </a:solidFill>
                <a:round/>
              </a14:hiddenLine>
            </a:ext>
          </a:extLst>
        </p:spPr>
        <p:txBody>
          <a:bodyPr lIns="0" tIns="0" rIns="0" bIns="0" anchor="ctr"/>
          <a:lstStyle>
            <a:lvl1pPr defTabSz="1184275">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defTabSz="1184275">
              <a:spcBef>
                <a:spcPct val="20000"/>
              </a:spcBef>
              <a:buChar char="–"/>
              <a:defRPr sz="2000">
                <a:solidFill>
                  <a:schemeClr val="tx1"/>
                </a:solidFill>
                <a:latin typeface="Arial" panose="020B0604020202020204" pitchFamily="34" charset="0"/>
                <a:ea typeface="仿宋_GB2312"/>
                <a:cs typeface="仿宋_GB2312"/>
              </a:defRPr>
            </a:lvl2pPr>
            <a:lvl3pPr marL="1143000" indent="-228600" defTabSz="1184275">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defTabSz="1184275">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defTabSz="1184275">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lnSpc>
                <a:spcPct val="90000"/>
              </a:lnSpc>
              <a:spcBef>
                <a:spcPct val="0"/>
              </a:spcBef>
              <a:spcAft>
                <a:spcPct val="35000"/>
              </a:spcAft>
              <a:buFontTx/>
              <a:buNone/>
            </a:pPr>
            <a:r>
              <a:rPr lang="en-US" altLang="zh-CN" sz="2400" b="1">
                <a:solidFill>
                  <a:srgbClr val="FFFFFF"/>
                </a:solidFill>
                <a:sym typeface="+mn-lt"/>
              </a:rPr>
              <a:t>01</a:t>
            </a:r>
          </a:p>
        </p:txBody>
      </p:sp>
      <p:sp>
        <p:nvSpPr>
          <p:cNvPr id="5129" name="Oval 86"/>
          <p:cNvSpPr>
            <a:spLocks noChangeAspect="1" noChangeArrowheads="1"/>
          </p:cNvSpPr>
          <p:nvPr/>
        </p:nvSpPr>
        <p:spPr bwMode="auto">
          <a:xfrm>
            <a:off x="5513388" y="1957313"/>
            <a:ext cx="633412" cy="633413"/>
          </a:xfrm>
          <a:prstGeom prst="ellipse">
            <a:avLst/>
          </a:prstGeom>
          <a:solidFill>
            <a:srgbClr val="51A334"/>
          </a:solidFill>
          <a:ln>
            <a:noFill/>
          </a:ln>
          <a:extLst>
            <a:ext uri="{91240B29-F687-4F45-9708-019B960494DF}">
              <a14:hiddenLine xmlns:a14="http://schemas.microsoft.com/office/drawing/2010/main" w="57150">
                <a:solidFill>
                  <a:srgbClr val="000000"/>
                </a:solidFill>
                <a:round/>
              </a14:hiddenLine>
            </a:ext>
          </a:extLst>
        </p:spPr>
        <p:txBody>
          <a:bodyPr lIns="0" tIns="0" rIns="0" bIns="0" anchor="ctr"/>
          <a:lstStyle>
            <a:lvl1pPr defTabSz="1184275">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defTabSz="1184275">
              <a:spcBef>
                <a:spcPct val="20000"/>
              </a:spcBef>
              <a:buChar char="–"/>
              <a:defRPr sz="2000">
                <a:solidFill>
                  <a:schemeClr val="tx1"/>
                </a:solidFill>
                <a:latin typeface="Arial" panose="020B0604020202020204" pitchFamily="34" charset="0"/>
                <a:ea typeface="仿宋_GB2312"/>
                <a:cs typeface="仿宋_GB2312"/>
              </a:defRPr>
            </a:lvl2pPr>
            <a:lvl3pPr marL="1143000" indent="-228600" defTabSz="1184275">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defTabSz="1184275">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defTabSz="1184275">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lnSpc>
                <a:spcPct val="90000"/>
              </a:lnSpc>
              <a:spcBef>
                <a:spcPct val="0"/>
              </a:spcBef>
              <a:spcAft>
                <a:spcPct val="35000"/>
              </a:spcAft>
              <a:buFontTx/>
              <a:buNone/>
            </a:pPr>
            <a:r>
              <a:rPr lang="en-US" altLang="zh-CN" b="1">
                <a:solidFill>
                  <a:srgbClr val="FFFFFF"/>
                </a:solidFill>
                <a:sym typeface="+mn-lt"/>
              </a:rPr>
              <a:t>02</a:t>
            </a:r>
          </a:p>
        </p:txBody>
      </p:sp>
      <p:cxnSp>
        <p:nvCxnSpPr>
          <p:cNvPr id="15" name="直接连接符 14"/>
          <p:cNvCxnSpPr/>
          <p:nvPr/>
        </p:nvCxnSpPr>
        <p:spPr>
          <a:xfrm>
            <a:off x="5100638" y="571029"/>
            <a:ext cx="0" cy="1154113"/>
          </a:xfrm>
          <a:prstGeom prst="line">
            <a:avLst/>
          </a:prstGeom>
          <a:noFill/>
          <a:ln w="12700">
            <a:solidFill>
              <a:srgbClr val="51A334"/>
            </a:solidFill>
            <a:prstDash val="sysDash"/>
            <a:headEnd type="oval"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19" name="Rectangle 3"/>
          <p:cNvSpPr txBox="1">
            <a:spLocks noChangeArrowheads="1"/>
          </p:cNvSpPr>
          <p:nvPr/>
        </p:nvSpPr>
        <p:spPr bwMode="auto">
          <a:xfrm>
            <a:off x="409575" y="2374900"/>
            <a:ext cx="963613" cy="1990725"/>
          </a:xfrm>
          <a:prstGeom prst="rect">
            <a:avLst/>
          </a:prstGeom>
          <a:noFill/>
          <a:ln>
            <a:noFill/>
          </a:ln>
        </p:spPr>
        <p:txBody>
          <a:bodyPr anchor="ct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dist" eaLnBrk="1" hangingPunct="1">
              <a:spcBef>
                <a:spcPct val="0"/>
              </a:spcBef>
              <a:buFontTx/>
              <a:buNone/>
              <a:defRPr/>
            </a:pPr>
            <a:r>
              <a:rPr lang="zh-CN" altLang="en-US" sz="3600" b="1" dirty="0">
                <a:solidFill>
                  <a:srgbClr val="EEF5FA"/>
                </a:solidFill>
                <a:effectLst>
                  <a:outerShdw blurRad="38100" dist="38100" dir="2700000" algn="tl">
                    <a:srgbClr val="000000"/>
                  </a:outerShdw>
                </a:effectLst>
              </a:rPr>
              <a:t>论</a:t>
            </a:r>
            <a:endParaRPr lang="en-US" altLang="zh-CN" sz="3600" b="1" dirty="0">
              <a:solidFill>
                <a:srgbClr val="EEF5FA"/>
              </a:solidFill>
              <a:effectLst>
                <a:outerShdw blurRad="38100" dist="38100" dir="2700000" algn="tl">
                  <a:srgbClr val="000000"/>
                </a:outerShdw>
              </a:effectLst>
            </a:endParaRPr>
          </a:p>
          <a:p>
            <a:pPr algn="dist" eaLnBrk="1" hangingPunct="1">
              <a:spcBef>
                <a:spcPct val="0"/>
              </a:spcBef>
              <a:buFontTx/>
              <a:buNone/>
              <a:defRPr/>
            </a:pPr>
            <a:r>
              <a:rPr lang="zh-CN" altLang="en-US" sz="3600" b="1" dirty="0">
                <a:solidFill>
                  <a:srgbClr val="EEF5FA"/>
                </a:solidFill>
                <a:effectLst>
                  <a:outerShdw blurRad="38100" dist="38100" dir="2700000" algn="tl">
                    <a:srgbClr val="000000"/>
                  </a:outerShdw>
                </a:effectLst>
              </a:rPr>
              <a:t>文</a:t>
            </a:r>
            <a:endParaRPr lang="en-US" altLang="zh-CN" sz="3600" b="1" dirty="0">
              <a:solidFill>
                <a:srgbClr val="EEF5FA"/>
              </a:solidFill>
              <a:effectLst>
                <a:outerShdw blurRad="38100" dist="38100" dir="2700000" algn="tl">
                  <a:srgbClr val="000000"/>
                </a:outerShdw>
              </a:effectLst>
            </a:endParaRPr>
          </a:p>
          <a:p>
            <a:pPr algn="dist" eaLnBrk="1" hangingPunct="1">
              <a:spcBef>
                <a:spcPct val="0"/>
              </a:spcBef>
              <a:buFontTx/>
              <a:buNone/>
              <a:defRPr/>
            </a:pPr>
            <a:r>
              <a:rPr lang="zh-CN" altLang="en-US" sz="3600" b="1" dirty="0">
                <a:solidFill>
                  <a:srgbClr val="EEF5FA"/>
                </a:solidFill>
                <a:effectLst>
                  <a:outerShdw blurRad="38100" dist="38100" dir="2700000" algn="tl">
                    <a:srgbClr val="000000"/>
                  </a:outerShdw>
                </a:effectLst>
              </a:rPr>
              <a:t>结</a:t>
            </a:r>
            <a:endParaRPr lang="en-US" altLang="zh-CN" sz="3600" b="1" dirty="0">
              <a:solidFill>
                <a:srgbClr val="EEF5FA"/>
              </a:solidFill>
              <a:effectLst>
                <a:outerShdw blurRad="38100" dist="38100" dir="2700000" algn="tl">
                  <a:srgbClr val="000000"/>
                </a:outerShdw>
              </a:effectLst>
            </a:endParaRPr>
          </a:p>
          <a:p>
            <a:pPr algn="dist" eaLnBrk="1" hangingPunct="1">
              <a:spcBef>
                <a:spcPct val="0"/>
              </a:spcBef>
              <a:buFontTx/>
              <a:buNone/>
              <a:defRPr/>
            </a:pPr>
            <a:r>
              <a:rPr lang="zh-CN" altLang="en-US" sz="3600" b="1" dirty="0">
                <a:solidFill>
                  <a:srgbClr val="EEF5FA"/>
                </a:solidFill>
                <a:effectLst>
                  <a:outerShdw blurRad="38100" dist="38100" dir="2700000" algn="tl">
                    <a:srgbClr val="000000"/>
                  </a:outerShdw>
                </a:effectLst>
              </a:rPr>
              <a:t>构</a:t>
            </a:r>
          </a:p>
        </p:txBody>
      </p:sp>
      <p:cxnSp>
        <p:nvCxnSpPr>
          <p:cNvPr id="27" name="直接连接符 26"/>
          <p:cNvCxnSpPr/>
          <p:nvPr/>
        </p:nvCxnSpPr>
        <p:spPr>
          <a:xfrm>
            <a:off x="5100638" y="1794992"/>
            <a:ext cx="0" cy="1223962"/>
          </a:xfrm>
          <a:prstGeom prst="line">
            <a:avLst/>
          </a:prstGeom>
          <a:noFill/>
          <a:ln w="12700">
            <a:solidFill>
              <a:srgbClr val="4B5050"/>
            </a:solidFill>
            <a:prstDash val="sysDash"/>
            <a:headEnd type="oval"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28" name="直接连接符 27"/>
          <p:cNvCxnSpPr/>
          <p:nvPr/>
        </p:nvCxnSpPr>
        <p:spPr>
          <a:xfrm>
            <a:off x="5100638" y="2988345"/>
            <a:ext cx="0" cy="1081088"/>
          </a:xfrm>
          <a:prstGeom prst="line">
            <a:avLst/>
          </a:prstGeom>
          <a:noFill/>
          <a:ln w="12700">
            <a:solidFill>
              <a:srgbClr val="51A334"/>
            </a:solidFill>
            <a:prstDash val="sysDash"/>
            <a:headEnd type="oval"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5134" name="文本框 10"/>
          <p:cNvSpPr txBox="1">
            <a:spLocks noChangeArrowheads="1"/>
          </p:cNvSpPr>
          <p:nvPr/>
        </p:nvSpPr>
        <p:spPr bwMode="auto">
          <a:xfrm>
            <a:off x="6400800" y="1167036"/>
            <a:ext cx="27035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r>
              <a:rPr lang="zh-CN" altLang="en-US" sz="2400" b="1" dirty="0">
                <a:solidFill>
                  <a:srgbClr val="4B5050"/>
                </a:solidFill>
                <a:latin typeface="微软雅黑" panose="020B0503020204020204" pitchFamily="34" charset="-122"/>
                <a:sym typeface="+mn-ea"/>
              </a:rPr>
              <a:t>研究目的及意义</a:t>
            </a:r>
            <a:endParaRPr lang="en-US" altLang="zh-CN" sz="2400" b="1" dirty="0">
              <a:solidFill>
                <a:srgbClr val="4B5050"/>
              </a:solidFill>
              <a:latin typeface="微软雅黑" panose="020B0503020204020204" pitchFamily="34" charset="-122"/>
              <a:sym typeface="+mn-ea"/>
            </a:endParaRPr>
          </a:p>
        </p:txBody>
      </p:sp>
      <p:sp>
        <p:nvSpPr>
          <p:cNvPr id="5136" name="文本框 10"/>
          <p:cNvSpPr txBox="1">
            <a:spLocks noChangeArrowheads="1"/>
          </p:cNvSpPr>
          <p:nvPr/>
        </p:nvSpPr>
        <p:spPr bwMode="auto">
          <a:xfrm>
            <a:off x="6491212" y="3953817"/>
            <a:ext cx="27035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r>
              <a:rPr lang="zh-CN" altLang="en-US" sz="2400" b="1" dirty="0">
                <a:solidFill>
                  <a:srgbClr val="4B5050"/>
                </a:solidFill>
                <a:latin typeface="微软雅黑" panose="020B0503020204020204" pitchFamily="34" charset="-122"/>
              </a:rPr>
              <a:t>实验结果</a:t>
            </a:r>
          </a:p>
        </p:txBody>
      </p:sp>
      <p:pic>
        <p:nvPicPr>
          <p:cNvPr id="5137" name="图片 37" descr="绿叶 副本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5725" y="2809875"/>
            <a:ext cx="4095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8" name="图片 36" descr="图层 3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4950" y="174625"/>
            <a:ext cx="43180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38"/>
          <p:cNvSpPr txBox="1"/>
          <p:nvPr/>
        </p:nvSpPr>
        <p:spPr>
          <a:xfrm>
            <a:off x="-154261" y="2454771"/>
            <a:ext cx="708026" cy="1838325"/>
          </a:xfrm>
          <a:prstGeom prst="rect">
            <a:avLst/>
          </a:prstGeom>
          <a:noFill/>
        </p:spPr>
        <p:txBody>
          <a:bodyPr vert="eaVert">
            <a:spAutoFit/>
          </a:bodyPr>
          <a:lstStyle/>
          <a:p>
            <a:pPr eaLnBrk="1" hangingPunct="1">
              <a:buFont typeface="Arial" panose="020B0604020202020204" pitchFamily="34" charset="0"/>
              <a:buNone/>
              <a:defRPr/>
            </a:pPr>
            <a:r>
              <a:rPr lang="en-US" altLang="zh-CN" sz="1600" b="1" spc="400" dirty="0">
                <a:solidFill>
                  <a:srgbClr val="FFC000"/>
                </a:solidFill>
                <a:latin typeface="微软雅黑" panose="020B0503020204020204" pitchFamily="34" charset="-122"/>
                <a:ea typeface="微软雅黑" panose="020B0503020204020204" pitchFamily="34" charset="-122"/>
              </a:rPr>
              <a:t>CONTENTS</a:t>
            </a:r>
            <a:endParaRPr lang="zh-CN" altLang="en-US" sz="1600" b="1" spc="400" dirty="0">
              <a:solidFill>
                <a:srgbClr val="FFC000"/>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endParaRPr lang="zh-CN" altLang="en-US" dirty="0"/>
          </a:p>
        </p:txBody>
      </p:sp>
      <p:sp>
        <p:nvSpPr>
          <p:cNvPr id="5140" name="Oval 86"/>
          <p:cNvSpPr>
            <a:spLocks noChangeAspect="1" noChangeArrowheads="1"/>
          </p:cNvSpPr>
          <p:nvPr/>
        </p:nvSpPr>
        <p:spPr bwMode="auto">
          <a:xfrm>
            <a:off x="5534025" y="3852788"/>
            <a:ext cx="633413" cy="633412"/>
          </a:xfrm>
          <a:prstGeom prst="ellipse">
            <a:avLst/>
          </a:prstGeom>
          <a:solidFill>
            <a:srgbClr val="51A334"/>
          </a:solidFill>
          <a:ln>
            <a:noFill/>
          </a:ln>
          <a:extLst>
            <a:ext uri="{91240B29-F687-4F45-9708-019B960494DF}">
              <a14:hiddenLine xmlns:a14="http://schemas.microsoft.com/office/drawing/2010/main" w="57150">
                <a:solidFill>
                  <a:srgbClr val="000000"/>
                </a:solidFill>
                <a:round/>
              </a14:hiddenLine>
            </a:ext>
          </a:extLst>
        </p:spPr>
        <p:txBody>
          <a:bodyPr lIns="0" tIns="0" rIns="0" bIns="0" anchor="ctr"/>
          <a:lstStyle>
            <a:lvl1pPr defTabSz="1184275">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defTabSz="1184275">
              <a:spcBef>
                <a:spcPct val="20000"/>
              </a:spcBef>
              <a:buChar char="–"/>
              <a:defRPr sz="2000">
                <a:solidFill>
                  <a:schemeClr val="tx1"/>
                </a:solidFill>
                <a:latin typeface="Arial" panose="020B0604020202020204" pitchFamily="34" charset="0"/>
                <a:ea typeface="仿宋_GB2312"/>
                <a:cs typeface="仿宋_GB2312"/>
              </a:defRPr>
            </a:lvl2pPr>
            <a:lvl3pPr marL="1143000" indent="-228600" defTabSz="1184275">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defTabSz="1184275">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defTabSz="1184275">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lnSpc>
                <a:spcPct val="90000"/>
              </a:lnSpc>
              <a:spcBef>
                <a:spcPct val="0"/>
              </a:spcBef>
              <a:spcAft>
                <a:spcPct val="35000"/>
              </a:spcAft>
              <a:buFontTx/>
              <a:buNone/>
            </a:pPr>
            <a:r>
              <a:rPr lang="en-US" altLang="zh-CN" b="1" dirty="0">
                <a:solidFill>
                  <a:srgbClr val="FFFFFF"/>
                </a:solidFill>
                <a:sym typeface="+mn-lt"/>
              </a:rPr>
              <a:t>04</a:t>
            </a:r>
          </a:p>
        </p:txBody>
      </p:sp>
      <p:sp>
        <p:nvSpPr>
          <p:cNvPr id="5141" name="文本框 10"/>
          <p:cNvSpPr txBox="1">
            <a:spLocks noChangeArrowheads="1"/>
          </p:cNvSpPr>
          <p:nvPr/>
        </p:nvSpPr>
        <p:spPr bwMode="auto">
          <a:xfrm>
            <a:off x="6458421" y="2974032"/>
            <a:ext cx="27035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r>
              <a:rPr lang="zh-CN" altLang="en-US" sz="2400" b="1" dirty="0">
                <a:solidFill>
                  <a:srgbClr val="4B5050"/>
                </a:solidFill>
                <a:latin typeface="微软雅黑" panose="020B0503020204020204" pitchFamily="34" charset="-122"/>
              </a:rPr>
              <a:t>研究过程</a:t>
            </a:r>
          </a:p>
        </p:txBody>
      </p:sp>
      <p:sp>
        <p:nvSpPr>
          <p:cNvPr id="5143" name="文本框 10"/>
          <p:cNvSpPr txBox="1">
            <a:spLocks noChangeArrowheads="1"/>
          </p:cNvSpPr>
          <p:nvPr/>
        </p:nvSpPr>
        <p:spPr bwMode="auto">
          <a:xfrm>
            <a:off x="6530429" y="4960342"/>
            <a:ext cx="2703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r>
              <a:rPr lang="zh-CN" altLang="en-US" sz="2400" b="1" dirty="0">
                <a:solidFill>
                  <a:srgbClr val="4B5050"/>
                </a:solidFill>
                <a:latin typeface="微软雅黑" panose="020B0503020204020204" pitchFamily="34" charset="-122"/>
              </a:rPr>
              <a:t>结论与展望</a:t>
            </a:r>
          </a:p>
        </p:txBody>
      </p:sp>
      <p:cxnSp>
        <p:nvCxnSpPr>
          <p:cNvPr id="29" name="直接连接符 28"/>
          <p:cNvCxnSpPr/>
          <p:nvPr/>
        </p:nvCxnSpPr>
        <p:spPr>
          <a:xfrm>
            <a:off x="5100638" y="3996457"/>
            <a:ext cx="0" cy="1079500"/>
          </a:xfrm>
          <a:prstGeom prst="line">
            <a:avLst/>
          </a:prstGeom>
          <a:noFill/>
          <a:ln w="12700">
            <a:solidFill>
              <a:srgbClr val="4B5050"/>
            </a:solidFill>
            <a:prstDash val="sysDash"/>
            <a:headEnd type="oval"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25" name="Oval 82"/>
          <p:cNvSpPr>
            <a:spLocks noChangeAspect="1" noChangeArrowheads="1"/>
          </p:cNvSpPr>
          <p:nvPr/>
        </p:nvSpPr>
        <p:spPr bwMode="auto">
          <a:xfrm>
            <a:off x="5522317" y="2893417"/>
            <a:ext cx="633412" cy="633412"/>
          </a:xfrm>
          <a:prstGeom prst="ellipse">
            <a:avLst/>
          </a:prstGeom>
          <a:solidFill>
            <a:srgbClr val="4B5050"/>
          </a:solidFill>
          <a:ln>
            <a:noFill/>
          </a:ln>
          <a:extLst>
            <a:ext uri="{91240B29-F687-4F45-9708-019B960494DF}">
              <a14:hiddenLine xmlns:a14="http://schemas.microsoft.com/office/drawing/2010/main" w="57150">
                <a:solidFill>
                  <a:srgbClr val="000000"/>
                </a:solidFill>
                <a:round/>
              </a14:hiddenLine>
            </a:ext>
          </a:extLst>
        </p:spPr>
        <p:txBody>
          <a:bodyPr lIns="0" tIns="0" rIns="0" bIns="0" anchor="ctr"/>
          <a:lstStyle>
            <a:lvl1pPr defTabSz="1184275">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defTabSz="1184275">
              <a:spcBef>
                <a:spcPct val="20000"/>
              </a:spcBef>
              <a:buChar char="–"/>
              <a:defRPr sz="2000">
                <a:solidFill>
                  <a:schemeClr val="tx1"/>
                </a:solidFill>
                <a:latin typeface="Arial" panose="020B0604020202020204" pitchFamily="34" charset="0"/>
                <a:ea typeface="仿宋_GB2312"/>
                <a:cs typeface="仿宋_GB2312"/>
              </a:defRPr>
            </a:lvl2pPr>
            <a:lvl3pPr marL="1143000" indent="-228600" defTabSz="1184275">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defTabSz="1184275">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defTabSz="1184275">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defTabSz="11842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lnSpc>
                <a:spcPct val="90000"/>
              </a:lnSpc>
              <a:spcBef>
                <a:spcPct val="0"/>
              </a:spcBef>
              <a:spcAft>
                <a:spcPct val="35000"/>
              </a:spcAft>
              <a:buFontTx/>
              <a:buNone/>
            </a:pPr>
            <a:r>
              <a:rPr lang="en-US" altLang="zh-CN" sz="2400" b="1" dirty="0">
                <a:solidFill>
                  <a:srgbClr val="FFFFFF"/>
                </a:solidFill>
                <a:sym typeface="+mn-lt"/>
              </a:rPr>
              <a:t>03</a:t>
            </a:r>
          </a:p>
        </p:txBody>
      </p:sp>
      <p:sp>
        <p:nvSpPr>
          <p:cNvPr id="26" name="文本框 10"/>
          <p:cNvSpPr txBox="1">
            <a:spLocks noChangeArrowheads="1"/>
          </p:cNvSpPr>
          <p:nvPr/>
        </p:nvSpPr>
        <p:spPr bwMode="auto">
          <a:xfrm>
            <a:off x="6458421" y="2043831"/>
            <a:ext cx="27035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r>
              <a:rPr lang="zh-CN" altLang="en-US" sz="2400" b="1" dirty="0">
                <a:solidFill>
                  <a:srgbClr val="4B5050"/>
                </a:solidFill>
                <a:latin typeface="微软雅黑" panose="020B0503020204020204" pitchFamily="34" charset="-122"/>
              </a:rPr>
              <a:t>关键技术</a:t>
            </a:r>
          </a:p>
        </p:txBody>
      </p:sp>
      <p:cxnSp>
        <p:nvCxnSpPr>
          <p:cNvPr id="30" name="直接连接符 29"/>
          <p:cNvCxnSpPr/>
          <p:nvPr/>
        </p:nvCxnSpPr>
        <p:spPr>
          <a:xfrm>
            <a:off x="5100638" y="5075957"/>
            <a:ext cx="0" cy="1081088"/>
          </a:xfrm>
          <a:prstGeom prst="line">
            <a:avLst/>
          </a:prstGeom>
          <a:noFill/>
          <a:ln w="12700">
            <a:solidFill>
              <a:srgbClr val="51A334"/>
            </a:solidFill>
            <a:prstDash val="sysDash"/>
            <a:headEnd type="oval"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五边形 17"/>
          <p:cNvSpPr>
            <a:spLocks noChangeArrowheads="1"/>
          </p:cNvSpPr>
          <p:nvPr/>
        </p:nvSpPr>
        <p:spPr bwMode="auto">
          <a:xfrm>
            <a:off x="1192213" y="544513"/>
            <a:ext cx="3322637" cy="647700"/>
          </a:xfrm>
          <a:prstGeom prst="homePlate">
            <a:avLst>
              <a:gd name="adj" fmla="val 49945"/>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22" name="矩形 21"/>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27652"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27653" name="Picture 6" descr="20131106131637-1696974321"/>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417513"/>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图片 36" descr="图层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6363" y="4887913"/>
            <a:ext cx="31400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439863" y="588963"/>
            <a:ext cx="2303836" cy="523220"/>
          </a:xfrm>
          <a:prstGeom prst="rect">
            <a:avLst/>
          </a:prstGeom>
        </p:spPr>
        <p:txBody>
          <a:bodyPr wrap="none">
            <a:spAutoFit/>
          </a:bodyPr>
          <a:lstStyle/>
          <a:p>
            <a:pPr eaLnBrk="1" hangingPunct="1">
              <a:buFont typeface="Arial" panose="020B0604020202020204" pitchFamily="34" charset="0"/>
              <a:buNone/>
              <a:defRPr/>
            </a:pPr>
            <a:r>
              <a:rPr lang="en-US" altLang="zh-CN"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5.</a:t>
            </a:r>
            <a:r>
              <a:rPr lang="zh-CN" altLang="en-US"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结论与展望</a:t>
            </a:r>
          </a:p>
        </p:txBody>
      </p:sp>
      <p:sp>
        <p:nvSpPr>
          <p:cNvPr id="16" name="燕尾形 15"/>
          <p:cNvSpPr/>
          <p:nvPr/>
        </p:nvSpPr>
        <p:spPr bwMode="auto">
          <a:xfrm>
            <a:off x="4225925" y="533400"/>
            <a:ext cx="647700" cy="6556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27657" name="矩形 10"/>
          <p:cNvSpPr>
            <a:spLocks noChangeArrowheads="1"/>
          </p:cNvSpPr>
          <p:nvPr/>
        </p:nvSpPr>
        <p:spPr bwMode="auto">
          <a:xfrm>
            <a:off x="913765" y="1208405"/>
            <a:ext cx="10504805"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l" eaLnBrk="1" hangingPunct="1">
              <a:lnSpc>
                <a:spcPts val="2880"/>
              </a:lnSpc>
              <a:spcBef>
                <a:spcPts val="0"/>
              </a:spcBef>
              <a:buClrTx/>
              <a:buSzTx/>
              <a:buFontTx/>
              <a:buNone/>
            </a:pPr>
            <a:endParaRPr lang="zh-CN" sz="2400" b="1" dirty="0">
              <a:latin typeface="宋体" panose="02010600030101010101" pitchFamily="2" charset="-122"/>
              <a:ea typeface="宋体" panose="02010600030101010101" pitchFamily="2" charset="-122"/>
              <a:cs typeface="+mn-cs"/>
            </a:endParaRPr>
          </a:p>
          <a:p>
            <a:pPr eaLnBrk="1" hangingPunct="1">
              <a:lnSpc>
                <a:spcPct val="150000"/>
              </a:lnSpc>
              <a:spcBef>
                <a:spcPct val="0"/>
              </a:spcBef>
              <a:buFontTx/>
              <a:buNone/>
            </a:pPr>
            <a:r>
              <a:rPr lang="en-US"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sz="2400" dirty="0" err="1">
                <a:latin typeface="宋体" panose="02010600030101010101" pitchFamily="2" charset="-122"/>
                <a:ea typeface="宋体" panose="02010600030101010101" pitchFamily="2" charset="-122"/>
              </a:rPr>
              <a:t>能够有效指导预训练模型中数据集标注，通过对“模棱两可”样本的分析并调整标注能提升数据安全政策文本数据集的精确度</a:t>
            </a:r>
            <a:r>
              <a:rPr sz="2400" dirty="0">
                <a:latin typeface="宋体" panose="02010600030101010101" pitchFamily="2" charset="-122"/>
                <a:ea typeface="宋体" panose="02010600030101010101" pitchFamily="2" charset="-122"/>
              </a:rPr>
              <a:t>。</a:t>
            </a:r>
          </a:p>
          <a:p>
            <a:pPr eaLnBrk="1" hangingPunct="1">
              <a:lnSpc>
                <a:spcPct val="150000"/>
              </a:lnSpc>
              <a:spcBef>
                <a:spcPct val="0"/>
              </a:spcBef>
              <a:buFontTx/>
              <a:buNone/>
            </a:pPr>
            <a:r>
              <a:rPr lang="en-US"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r>
              <a:rPr sz="2400" dirty="0">
                <a:latin typeface="宋体" panose="02010600030101010101" pitchFamily="2" charset="-122"/>
                <a:ea typeface="宋体" panose="02010600030101010101" pitchFamily="2" charset="-122"/>
              </a:rPr>
              <a:t>基于梯度显著性能准确提取政策文本分类的关键影响因素，通过关键影响因素的分析能够呈现出BERT在特定语料样本的训练成果，发现训练不充分的语料；</a:t>
            </a:r>
          </a:p>
          <a:p>
            <a:pPr eaLnBrk="1" hangingPunct="1">
              <a:lnSpc>
                <a:spcPct val="150000"/>
              </a:lnSpc>
              <a:spcBef>
                <a:spcPct val="0"/>
              </a:spcBef>
              <a:buFontTx/>
              <a:buNone/>
            </a:pPr>
            <a:r>
              <a:rPr lang="en-US"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sz="2400" dirty="0">
                <a:latin typeface="宋体" panose="02010600030101010101" pitchFamily="2" charset="-122"/>
                <a:ea typeface="宋体" panose="02010600030101010101" pitchFamily="2" charset="-122"/>
              </a:rPr>
              <a:t>清晰的窥探政策文本分类任务中神经网络内部运行的状态和各层的作用，增强情报分析人员对模型的可信任程度，并进一步实现深度学习模型可视化解释研究。</a:t>
            </a:r>
          </a:p>
        </p:txBody>
      </p:sp>
    </p:spTree>
  </p:cSld>
  <p:clrMapOvr>
    <a:masterClrMapping/>
  </p:clrMapOvr>
  <p:transition spd="slow">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五边形 17"/>
          <p:cNvSpPr>
            <a:spLocks noChangeArrowheads="1"/>
          </p:cNvSpPr>
          <p:nvPr/>
        </p:nvSpPr>
        <p:spPr bwMode="auto">
          <a:xfrm>
            <a:off x="1192213" y="544513"/>
            <a:ext cx="3322637" cy="647700"/>
          </a:xfrm>
          <a:prstGeom prst="homePlate">
            <a:avLst>
              <a:gd name="adj" fmla="val 49945"/>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22" name="矩形 21"/>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28676"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28677" name="Picture 6" descr="20131106131637-1696974321"/>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417513"/>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图片 36" descr="图层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6363" y="4887913"/>
            <a:ext cx="31400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439863" y="588963"/>
            <a:ext cx="2281555" cy="521970"/>
          </a:xfrm>
          <a:prstGeom prst="rect">
            <a:avLst/>
          </a:prstGeom>
        </p:spPr>
        <p:txBody>
          <a:bodyPr wrap="none">
            <a:spAutoFit/>
          </a:bodyPr>
          <a:lstStyle/>
          <a:p>
            <a:pPr algn="l" eaLnBrk="1" hangingPunct="1">
              <a:buFont typeface="Arial" panose="020B0604020202020204" pitchFamily="34" charset="0"/>
              <a:buNone/>
              <a:defRPr/>
            </a:pPr>
            <a:r>
              <a:rPr lang="en-US" altLang="zh-CN"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6.</a:t>
            </a:r>
            <a:r>
              <a:rPr lang="zh-CN" altLang="en-US"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结论与展望</a:t>
            </a:r>
          </a:p>
        </p:txBody>
      </p:sp>
      <p:sp>
        <p:nvSpPr>
          <p:cNvPr id="16" name="燕尾形 15"/>
          <p:cNvSpPr/>
          <p:nvPr/>
        </p:nvSpPr>
        <p:spPr bwMode="auto">
          <a:xfrm>
            <a:off x="4225925" y="533400"/>
            <a:ext cx="647700" cy="6556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28681" name="矩形 10"/>
          <p:cNvSpPr>
            <a:spLocks noChangeArrowheads="1"/>
          </p:cNvSpPr>
          <p:nvPr/>
        </p:nvSpPr>
        <p:spPr bwMode="auto">
          <a:xfrm>
            <a:off x="769620" y="1340485"/>
            <a:ext cx="10650855"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lnSpc>
                <a:spcPct val="150000"/>
              </a:lnSpc>
              <a:spcBef>
                <a:spcPct val="0"/>
              </a:spcBef>
              <a:buFontTx/>
              <a:buNone/>
            </a:pPr>
            <a:r>
              <a:rPr lang="zh-CN" altLang="en-US" sz="2400" dirty="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a:p>
            <a:pPr eaLnBrk="1" hangingPunct="1">
              <a:lnSpc>
                <a:spcPct val="150000"/>
              </a:lnSpc>
              <a:spcBef>
                <a:spcPct val="0"/>
              </a:spcBef>
              <a:buFontTx/>
              <a:buNone/>
            </a:pPr>
            <a:r>
              <a:rPr lang="en-US" altLang="zh-CN" sz="2400" b="1" dirty="0">
                <a:latin typeface="宋体" panose="02010600030101010101" pitchFamily="2" charset="-122"/>
                <a:ea typeface="宋体" panose="02010600030101010101" pitchFamily="2" charset="-122"/>
                <a:cs typeface="+mn-cs"/>
              </a:rPr>
              <a:t>    </a:t>
            </a:r>
            <a:r>
              <a:rPr lang="zh-CN" altLang="zh-CN" sz="2400" b="1" dirty="0">
                <a:latin typeface="宋体" panose="02010600030101010101" pitchFamily="2" charset="-122"/>
                <a:ea typeface="宋体" panose="02010600030101010101" pitchFamily="2" charset="-122"/>
                <a:cs typeface="+mn-cs"/>
              </a:rPr>
              <a:t>不足与展望</a:t>
            </a:r>
            <a:r>
              <a:rPr lang="zh-CN" altLang="en-US" sz="2400" b="1" dirty="0">
                <a:latin typeface="宋体" panose="02010600030101010101" pitchFamily="2" charset="-122"/>
                <a:ea typeface="宋体" panose="02010600030101010101" pitchFamily="2" charset="-122"/>
                <a:cs typeface="+mn-cs"/>
              </a:rPr>
              <a:t>：</a:t>
            </a:r>
            <a:r>
              <a:rPr lang="zh-CN" altLang="en-US" sz="2400" dirty="0">
                <a:latin typeface="宋体" panose="02010600030101010101" pitchFamily="2" charset="-122"/>
                <a:ea typeface="宋体" panose="02010600030101010101" pitchFamily="2" charset="-122"/>
              </a:rPr>
              <a:t>本文虽然对情报分析BERT算法进行了可视化解释研究，但研究视角相对单一，仅以结果为导向从梯度显著性视角分析了BERT算法内部原理，未来团队将继续从隐层神经元对结果的影响和BERT layer全连接层中权值对结果的影响等方面继续展开研究，以期形成情报分析算法可视化解释路径，进而从算法可解释性角度为领域算法治理提供思路。</a:t>
            </a:r>
          </a:p>
        </p:txBody>
      </p:sp>
    </p:spTree>
  </p:cSld>
  <p:clrMapOvr>
    <a:masterClrMapping/>
  </p:clrMapOvr>
  <p:transition spd="slow">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ctrTitle" idx="4294967295"/>
          </p:nvPr>
        </p:nvSpPr>
        <p:spPr>
          <a:xfrm>
            <a:off x="1203325" y="2446338"/>
            <a:ext cx="9721850" cy="936625"/>
          </a:xfrm>
        </p:spPr>
        <p:txBody>
          <a:bodyPr/>
          <a:lstStyle/>
          <a:p>
            <a:pPr algn="ctr" eaLnBrk="1" hangingPunct="1">
              <a:defRPr/>
            </a:pPr>
            <a:r>
              <a:rPr lang="zh-CN" altLang="en-US" sz="4000" b="1" spc="-100" dirty="0">
                <a:solidFill>
                  <a:srgbClr val="2B2E30"/>
                </a:solidFill>
                <a:effectLst>
                  <a:outerShdw blurRad="38100" dist="38100" dir="2700000" algn="tl">
                    <a:srgbClr val="000000">
                      <a:alpha val="43137"/>
                    </a:srgbClr>
                  </a:outerShdw>
                </a:effectLst>
              </a:rPr>
              <a:t>谢谢各位专家学者！</a:t>
            </a:r>
          </a:p>
        </p:txBody>
      </p:sp>
      <p:sp>
        <p:nvSpPr>
          <p:cNvPr id="22" name="矩形 21"/>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29700"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29701" name="Picture 6" descr="20131106131637-1696974321"/>
          <p:cNvPicPr>
            <a:picLocks noChangeAspect="1" noChangeArrowheads="1"/>
          </p:cNvPicPr>
          <p:nvPr/>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4953000" y="487363"/>
            <a:ext cx="1887538"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五边形 17"/>
          <p:cNvSpPr>
            <a:spLocks noChangeArrowheads="1"/>
          </p:cNvSpPr>
          <p:nvPr/>
        </p:nvSpPr>
        <p:spPr bwMode="auto">
          <a:xfrm>
            <a:off x="101600" y="368300"/>
            <a:ext cx="698500" cy="471488"/>
          </a:xfrm>
          <a:prstGeom prst="homePlate">
            <a:avLst>
              <a:gd name="adj" fmla="val 49904"/>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47" name="燕尾形 18"/>
          <p:cNvSpPr>
            <a:spLocks noChangeArrowheads="1"/>
          </p:cNvSpPr>
          <p:nvPr/>
        </p:nvSpPr>
        <p:spPr bwMode="auto">
          <a:xfrm>
            <a:off x="668338" y="368300"/>
            <a:ext cx="431800" cy="471488"/>
          </a:xfrm>
          <a:prstGeom prst="chevron">
            <a:avLst>
              <a:gd name="adj" fmla="val 50000"/>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a:p>
        </p:txBody>
      </p:sp>
      <p:pic>
        <p:nvPicPr>
          <p:cNvPr id="29704" name="Picture 3"/>
          <p:cNvPicPr>
            <a:picLocks noChangeAspect="1" noChangeArrowheads="1"/>
          </p:cNvPicPr>
          <p:nvPr/>
        </p:nvPicPr>
        <p:blipFill>
          <a:blip r:embed="rId3">
            <a:extLst>
              <a:ext uri="{28A0092B-C50C-407E-A947-70E740481C1C}">
                <a14:useLocalDpi xmlns:a14="http://schemas.microsoft.com/office/drawing/2010/main" val="0"/>
              </a:ext>
            </a:extLst>
          </a:blip>
          <a:srcRect l="7205" t="57680" r="2766"/>
          <a:stretch>
            <a:fillRect/>
          </a:stretch>
        </p:blipFill>
        <p:spPr bwMode="auto">
          <a:xfrm>
            <a:off x="2670175" y="3387725"/>
            <a:ext cx="6840538" cy="16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5" name="图片 12" descr="图层 3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8150" y="268288"/>
            <a:ext cx="665163"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6147"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6148" name="Picture 6" descr="20131106131637-1696974321"/>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234950"/>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五边形 29"/>
          <p:cNvSpPr>
            <a:spLocks noChangeArrowheads="1"/>
          </p:cNvSpPr>
          <p:nvPr/>
        </p:nvSpPr>
        <p:spPr bwMode="auto">
          <a:xfrm rot="5400000">
            <a:off x="4333875" y="-320675"/>
            <a:ext cx="3157538" cy="3970338"/>
          </a:xfrm>
          <a:prstGeom prst="homePlate">
            <a:avLst>
              <a:gd name="adj" fmla="val 49903"/>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31" name="燕尾形 30"/>
          <p:cNvSpPr/>
          <p:nvPr/>
        </p:nvSpPr>
        <p:spPr bwMode="auto">
          <a:xfrm rot="5400000">
            <a:off x="4321969" y="1354931"/>
            <a:ext cx="3181350" cy="39703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18" name="文本框 10"/>
          <p:cNvSpPr txBox="1"/>
          <p:nvPr/>
        </p:nvSpPr>
        <p:spPr bwMode="auto">
          <a:xfrm>
            <a:off x="4643438" y="1487488"/>
            <a:ext cx="2736850" cy="523875"/>
          </a:xfrm>
          <a:prstGeom prst="rect">
            <a:avLst/>
          </a:prstGeom>
          <a:noFill/>
        </p:spPr>
        <p:txBody>
          <a:bodyPr>
            <a:spAutoFit/>
          </a:bodyPr>
          <a:lstStyle/>
          <a:p>
            <a:pPr eaLnBrk="1" fontAlgn="auto" hangingPunct="1">
              <a:spcBef>
                <a:spcPts val="0"/>
              </a:spcBef>
              <a:spcAft>
                <a:spcPts val="0"/>
              </a:spcAft>
              <a:buFont typeface="Arial" panose="020B0604020202020204" pitchFamily="34" charset="0"/>
              <a:buNone/>
              <a:defRPr/>
            </a:pPr>
            <a:r>
              <a:rPr lang="zh-CN" altLang="en-US" sz="2800" b="1" dirty="0">
                <a:solidFill>
                  <a:schemeClr val="accent3">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研究目的及意义</a:t>
            </a:r>
          </a:p>
        </p:txBody>
      </p:sp>
      <p:sp>
        <p:nvSpPr>
          <p:cNvPr id="3" name="TextBox 2"/>
          <p:cNvSpPr txBox="1"/>
          <p:nvPr/>
        </p:nvSpPr>
        <p:spPr>
          <a:xfrm>
            <a:off x="5580063" y="3576638"/>
            <a:ext cx="1800225" cy="646112"/>
          </a:xfrm>
          <a:prstGeom prst="rect">
            <a:avLst/>
          </a:prstGeom>
          <a:noFill/>
        </p:spPr>
        <p:txBody>
          <a:bodyPr>
            <a:spAutoFit/>
          </a:bodyPr>
          <a:lstStyle/>
          <a:p>
            <a:pPr eaLnBrk="1" hangingPunct="1">
              <a:buFont typeface="Arial" panose="020B0604020202020204" pitchFamily="34" charset="0"/>
              <a:buNone/>
              <a:defRPr/>
            </a:pPr>
            <a:r>
              <a:rPr lang="en-US" altLang="zh-CN" sz="3600" b="1" dirty="0">
                <a:solidFill>
                  <a:schemeClr val="accent3">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01</a:t>
            </a:r>
            <a:endParaRPr lang="zh-CN" altLang="en-US" sz="3600" b="1" dirty="0">
              <a:solidFill>
                <a:schemeClr val="accent3">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0" name="图片 9" descr="图层 30"/>
          <p:cNvPicPr>
            <a:picLocks noChangeAspect="1"/>
          </p:cNvPicPr>
          <p:nvPr/>
        </p:nvPicPr>
        <p:blipFill>
          <a:blip r:embed="rId3"/>
          <a:stretch>
            <a:fillRect/>
          </a:stretch>
        </p:blipFill>
        <p:spPr>
          <a:xfrm>
            <a:off x="4514205" y="2742965"/>
            <a:ext cx="2949701" cy="1666269"/>
          </a:xfrm>
          <a:prstGeom prst="rect">
            <a:avLst/>
          </a:prstGeom>
          <a:scene3d>
            <a:camera prst="orthographicFront">
              <a:rot lat="0" lon="0" rev="3300000"/>
            </a:camera>
            <a:lightRig rig="threePt" dir="t"/>
          </a:scene3d>
        </p:spPr>
      </p:pic>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五边形 17"/>
          <p:cNvSpPr>
            <a:spLocks noChangeArrowheads="1"/>
          </p:cNvSpPr>
          <p:nvPr/>
        </p:nvSpPr>
        <p:spPr bwMode="auto">
          <a:xfrm>
            <a:off x="1192213" y="544513"/>
            <a:ext cx="3538537" cy="647700"/>
          </a:xfrm>
          <a:prstGeom prst="homePlate">
            <a:avLst>
              <a:gd name="adj" fmla="val 49953"/>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22" name="矩形 21"/>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7172"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7173" name="Picture 6" descr="20131106131637-1696974321"/>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417513"/>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439863" y="588963"/>
            <a:ext cx="3021981" cy="523220"/>
          </a:xfrm>
          <a:prstGeom prst="rect">
            <a:avLst/>
          </a:prstGeom>
        </p:spPr>
        <p:txBody>
          <a:bodyPr wrap="none">
            <a:spAutoFit/>
          </a:bodyPr>
          <a:lstStyle/>
          <a:p>
            <a:pPr eaLnBrk="1" hangingPunct="1">
              <a:buFont typeface="Arial" panose="020B0604020202020204" pitchFamily="34" charset="0"/>
              <a:buNone/>
              <a:defRPr/>
            </a:pPr>
            <a:r>
              <a:rPr lang="en-US" altLang="zh-CN"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1.</a:t>
            </a:r>
            <a:r>
              <a:rPr lang="zh-CN" altLang="en-US"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研究目的及意义</a:t>
            </a:r>
          </a:p>
        </p:txBody>
      </p:sp>
      <p:sp>
        <p:nvSpPr>
          <p:cNvPr id="16" name="燕尾形 15"/>
          <p:cNvSpPr/>
          <p:nvPr/>
        </p:nvSpPr>
        <p:spPr bwMode="auto">
          <a:xfrm>
            <a:off x="4441825" y="533400"/>
            <a:ext cx="647700" cy="6556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2" name="矩形 1"/>
          <p:cNvSpPr/>
          <p:nvPr/>
        </p:nvSpPr>
        <p:spPr>
          <a:xfrm>
            <a:off x="481757" y="1556792"/>
            <a:ext cx="11233248" cy="4437753"/>
          </a:xfrm>
          <a:prstGeom prst="rect">
            <a:avLst/>
          </a:prstGeom>
        </p:spPr>
        <p:txBody>
          <a:bodyPr wrap="square">
            <a:spAutoFit/>
          </a:bodyPr>
          <a:lstStyle/>
          <a:p>
            <a:pPr eaLnBrk="1" hangingPunct="1">
              <a:lnSpc>
                <a:spcPct val="150000"/>
              </a:lnSpc>
            </a:pPr>
            <a:r>
              <a:rPr lang="zh-CN" altLang="en-US" sz="2400" dirty="0">
                <a:latin typeface="宋体" panose="02010600030101010101" pitchFamily="2" charset="-122"/>
                <a:sym typeface="Arial" panose="020B0604020202020204" pitchFamily="34" charset="0"/>
              </a:rPr>
              <a:t>    随着预训练模型不断展现出惊人的能力，越来越多研究者将</a:t>
            </a:r>
            <a:r>
              <a:rPr lang="en-US" altLang="zh-CN" sz="2400" dirty="0">
                <a:latin typeface="宋体" panose="02010600030101010101" pitchFamily="2" charset="-122"/>
                <a:sym typeface="Arial" panose="020B0604020202020204" pitchFamily="34" charset="0"/>
              </a:rPr>
              <a:t>BERT</a:t>
            </a:r>
            <a:r>
              <a:rPr lang="zh-CN" altLang="en-US" sz="2400" dirty="0">
                <a:latin typeface="宋体" panose="02010600030101010101" pitchFamily="2" charset="-122"/>
                <a:sym typeface="Arial" panose="020B0604020202020204" pitchFamily="34" charset="0"/>
              </a:rPr>
              <a:t>引入到情报分析领域，并且呈现出从单一</a:t>
            </a:r>
            <a:r>
              <a:rPr lang="en-US" altLang="zh-CN" sz="2400" dirty="0">
                <a:latin typeface="宋体" panose="02010600030101010101" pitchFamily="2" charset="-122"/>
                <a:sym typeface="Arial" panose="020B0604020202020204" pitchFamily="34" charset="0"/>
              </a:rPr>
              <a:t>BERT</a:t>
            </a:r>
            <a:r>
              <a:rPr lang="zh-CN" altLang="en-US" sz="2400" dirty="0">
                <a:latin typeface="宋体" panose="02010600030101010101" pitchFamily="2" charset="-122"/>
                <a:sym typeface="Arial" panose="020B0604020202020204" pitchFamily="34" charset="0"/>
              </a:rPr>
              <a:t>模型向融合</a:t>
            </a:r>
            <a:r>
              <a:rPr lang="en-US" altLang="zh-CN" sz="2400" dirty="0">
                <a:latin typeface="宋体" panose="02010600030101010101" pitchFamily="2" charset="-122"/>
                <a:sym typeface="Arial" panose="020B0604020202020204" pitchFamily="34" charset="0"/>
              </a:rPr>
              <a:t>BERT</a:t>
            </a:r>
            <a:r>
              <a:rPr lang="zh-CN" altLang="en-US" sz="2400" dirty="0">
                <a:latin typeface="宋体" panose="02010600030101010101" pitchFamily="2" charset="-122"/>
                <a:sym typeface="Arial" panose="020B0604020202020204" pitchFamily="34" charset="0"/>
              </a:rPr>
              <a:t>模型方向演进的趋势，大型预训练模型在各种情报分析应用场景上表现出色，但其存在的问题也较为突出：一是由于黑箱导致的不可解释性，大部分深度学习算法对情报分析人员是不透明的；二是基于预训练语言模型的预测结果不可解释，这给其在情报分析中的应用带来了很大不确定性；三是现有预训练语言模型解释方法主要面向机器学习进行模型无关的解释，在预训练语言模型上的适用性存在缺陷；这些问题给算法的通用化带来一定程度的风险，因此探索情报分析算法的可解释性是当前领域算法风险治理的重要工作之一。</a:t>
            </a: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8195"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8196" name="Picture 6" descr="20131106131637-1696974321"/>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234950"/>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五边形 29"/>
          <p:cNvSpPr>
            <a:spLocks noChangeArrowheads="1"/>
          </p:cNvSpPr>
          <p:nvPr/>
        </p:nvSpPr>
        <p:spPr bwMode="auto">
          <a:xfrm rot="5400000">
            <a:off x="4333875" y="-320675"/>
            <a:ext cx="3157538" cy="3970338"/>
          </a:xfrm>
          <a:prstGeom prst="homePlate">
            <a:avLst>
              <a:gd name="adj" fmla="val 49903"/>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31" name="燕尾形 30"/>
          <p:cNvSpPr/>
          <p:nvPr/>
        </p:nvSpPr>
        <p:spPr bwMode="auto">
          <a:xfrm rot="5400000">
            <a:off x="4321969" y="1354931"/>
            <a:ext cx="3181350" cy="39703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18" name="文本框 10"/>
          <p:cNvSpPr txBox="1"/>
          <p:nvPr/>
        </p:nvSpPr>
        <p:spPr bwMode="auto">
          <a:xfrm>
            <a:off x="5187950" y="1487488"/>
            <a:ext cx="1820863" cy="523875"/>
          </a:xfrm>
          <a:prstGeom prst="rect">
            <a:avLst/>
          </a:prstGeom>
          <a:noFill/>
        </p:spPr>
        <p:txBody>
          <a:bodyPr>
            <a:spAutoFit/>
          </a:bodyPr>
          <a:lstStyle/>
          <a:p>
            <a:pPr eaLnBrk="1" fontAlgn="auto" hangingPunct="1">
              <a:spcBef>
                <a:spcPts val="0"/>
              </a:spcBef>
              <a:spcAft>
                <a:spcPts val="0"/>
              </a:spcAft>
              <a:buFont typeface="Arial" panose="020B0604020202020204" pitchFamily="34" charset="0"/>
              <a:buNone/>
              <a:defRPr/>
            </a:pPr>
            <a:r>
              <a:rPr lang="zh-CN" altLang="en-US" sz="2800" b="1" dirty="0">
                <a:solidFill>
                  <a:schemeClr val="accent3">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关键技术</a:t>
            </a:r>
          </a:p>
        </p:txBody>
      </p:sp>
      <p:sp>
        <p:nvSpPr>
          <p:cNvPr id="3" name="TextBox 2"/>
          <p:cNvSpPr txBox="1"/>
          <p:nvPr/>
        </p:nvSpPr>
        <p:spPr>
          <a:xfrm>
            <a:off x="5580063" y="3576638"/>
            <a:ext cx="1800225" cy="646112"/>
          </a:xfrm>
          <a:prstGeom prst="rect">
            <a:avLst/>
          </a:prstGeom>
          <a:noFill/>
        </p:spPr>
        <p:txBody>
          <a:bodyPr>
            <a:spAutoFit/>
          </a:bodyPr>
          <a:lstStyle/>
          <a:p>
            <a:pPr eaLnBrk="1" hangingPunct="1">
              <a:buFont typeface="Arial" panose="020B0604020202020204" pitchFamily="34" charset="0"/>
              <a:buNone/>
              <a:defRPr/>
            </a:pPr>
            <a:r>
              <a:rPr lang="en-US" altLang="zh-CN" sz="3600" b="1" dirty="0">
                <a:solidFill>
                  <a:schemeClr val="accent3">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02</a:t>
            </a:r>
            <a:endParaRPr lang="zh-CN" altLang="en-US" sz="3600" b="1" dirty="0">
              <a:solidFill>
                <a:schemeClr val="accent3">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0" name="图片 9" descr="图层 30"/>
          <p:cNvPicPr>
            <a:picLocks noChangeAspect="1"/>
          </p:cNvPicPr>
          <p:nvPr/>
        </p:nvPicPr>
        <p:blipFill>
          <a:blip r:embed="rId3"/>
          <a:stretch>
            <a:fillRect/>
          </a:stretch>
        </p:blipFill>
        <p:spPr>
          <a:xfrm>
            <a:off x="4514205" y="2743503"/>
            <a:ext cx="2949701" cy="1666269"/>
          </a:xfrm>
          <a:prstGeom prst="rect">
            <a:avLst/>
          </a:prstGeom>
          <a:scene3d>
            <a:camera prst="orthographicFront">
              <a:rot lat="0" lon="0" rev="3300000"/>
            </a:camera>
            <a:lightRig rig="threePt" dir="t"/>
          </a:scene3d>
        </p:spPr>
      </p:pic>
    </p:spTree>
  </p:cSld>
  <p:clrMapOvr>
    <a:masterClrMapping/>
  </p:clrMapOvr>
  <p:transition spd="slow">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五边形 17"/>
          <p:cNvSpPr>
            <a:spLocks noChangeArrowheads="1"/>
          </p:cNvSpPr>
          <p:nvPr/>
        </p:nvSpPr>
        <p:spPr bwMode="auto">
          <a:xfrm>
            <a:off x="1192213" y="544513"/>
            <a:ext cx="3322637" cy="647700"/>
          </a:xfrm>
          <a:prstGeom prst="homePlate">
            <a:avLst>
              <a:gd name="adj" fmla="val 49945"/>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22" name="矩形 21"/>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9220"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9221" name="Picture 6" descr="20131106131637-1696974321"/>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417513"/>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36" descr="图层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6363" y="4887913"/>
            <a:ext cx="31400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439863" y="588963"/>
            <a:ext cx="1944763" cy="523220"/>
          </a:xfrm>
          <a:prstGeom prst="rect">
            <a:avLst/>
          </a:prstGeom>
        </p:spPr>
        <p:txBody>
          <a:bodyPr wrap="none">
            <a:spAutoFit/>
          </a:bodyPr>
          <a:lstStyle/>
          <a:p>
            <a:pPr eaLnBrk="1" hangingPunct="1">
              <a:buFont typeface="Arial" panose="020B0604020202020204" pitchFamily="34" charset="0"/>
              <a:buNone/>
              <a:defRPr/>
            </a:pPr>
            <a:r>
              <a:rPr lang="en-US" altLang="zh-CN"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2.</a:t>
            </a:r>
            <a:r>
              <a:rPr lang="zh-CN" altLang="en-US"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关键技术</a:t>
            </a:r>
          </a:p>
        </p:txBody>
      </p:sp>
      <p:sp>
        <p:nvSpPr>
          <p:cNvPr id="16" name="燕尾形 15"/>
          <p:cNvSpPr/>
          <p:nvPr/>
        </p:nvSpPr>
        <p:spPr bwMode="auto">
          <a:xfrm>
            <a:off x="4225925" y="533400"/>
            <a:ext cx="647700" cy="6556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9225" name="内容占位符 6"/>
          <p:cNvSpPr txBox="1"/>
          <p:nvPr/>
        </p:nvSpPr>
        <p:spPr bwMode="auto">
          <a:xfrm>
            <a:off x="409749" y="1570888"/>
            <a:ext cx="11377264" cy="288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49605">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487680" indent="-161925" defTabSz="649605">
              <a:spcBef>
                <a:spcPct val="20000"/>
              </a:spcBef>
              <a:buChar char="–"/>
              <a:defRPr sz="2000">
                <a:solidFill>
                  <a:schemeClr val="tx1"/>
                </a:solidFill>
                <a:latin typeface="Arial" panose="020B0604020202020204" pitchFamily="34" charset="0"/>
                <a:ea typeface="仿宋_GB2312"/>
                <a:cs typeface="仿宋_GB2312"/>
              </a:defRPr>
            </a:lvl2pPr>
            <a:lvl3pPr marL="812800" indent="-161925" defTabSz="649605">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136650" indent="-161925" defTabSz="649605">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1462405" indent="-161925" defTabSz="649605">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1919605" indent="-161925" defTabSz="64960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376805" indent="-161925" defTabSz="64960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2834005" indent="-161925" defTabSz="64960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291205" indent="-161925" defTabSz="64960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just" eaLnBrk="1">
              <a:lnSpc>
                <a:spcPct val="150000"/>
              </a:lnSpc>
              <a:spcBef>
                <a:spcPts val="0"/>
              </a:spcBef>
              <a:buFontTx/>
              <a:buNone/>
            </a:pPr>
            <a:r>
              <a:rPr lang="zh-CN" altLang="en-US" sz="2200" dirty="0">
                <a:latin typeface="宋体" panose="02010600030101010101" pitchFamily="2" charset="-122"/>
                <a:ea typeface="宋体" panose="02010600030101010101" pitchFamily="2" charset="-122"/>
              </a:rPr>
              <a:t>    研究以情报分析广泛应用到的</a:t>
            </a:r>
            <a:r>
              <a:rPr lang="en-US" altLang="zh-CN" sz="2200" dirty="0">
                <a:latin typeface="宋体" panose="02010600030101010101" pitchFamily="2" charset="-122"/>
                <a:ea typeface="宋体" panose="02010600030101010101" pitchFamily="2" charset="-122"/>
              </a:rPr>
              <a:t>BERT</a:t>
            </a:r>
            <a:r>
              <a:rPr lang="zh-CN" altLang="en-US" sz="2200" dirty="0">
                <a:latin typeface="宋体" panose="02010600030101010101" pitchFamily="2" charset="-122"/>
                <a:ea typeface="宋体" panose="02010600030101010101" pitchFamily="2" charset="-122"/>
              </a:rPr>
              <a:t>算法为例，利用显著性理论，通过计算</a:t>
            </a:r>
            <a:r>
              <a:rPr lang="en-US" altLang="zh-CN" sz="2200" dirty="0">
                <a:latin typeface="宋体" panose="02010600030101010101" pitchFamily="2" charset="-122"/>
                <a:ea typeface="宋体" panose="02010600030101010101" pitchFamily="2" charset="-122"/>
              </a:rPr>
              <a:t>BERT</a:t>
            </a:r>
            <a:r>
              <a:rPr lang="zh-CN" altLang="en-US" sz="2200" dirty="0">
                <a:latin typeface="宋体" panose="02010600030101010101" pitchFamily="2" charset="-122"/>
                <a:ea typeface="宋体" panose="02010600030101010101" pitchFamily="2" charset="-122"/>
              </a:rPr>
              <a:t>内部隐层状态值的</a:t>
            </a:r>
            <a:r>
              <a:rPr lang="en-US" altLang="zh-CN" sz="2200" dirty="0">
                <a:latin typeface="宋体" panose="02010600030101010101" pitchFamily="2" charset="-122"/>
                <a:ea typeface="宋体" panose="02010600030101010101" pitchFamily="2" charset="-122"/>
              </a:rPr>
              <a:t>Token Embeddings</a:t>
            </a:r>
            <a:r>
              <a:rPr lang="zh-CN" altLang="en-US" sz="2200" dirty="0">
                <a:latin typeface="宋体" panose="02010600030101010101" pitchFamily="2" charset="-122"/>
                <a:ea typeface="宋体" panose="02010600030101010101" pitchFamily="2" charset="-122"/>
              </a:rPr>
              <a:t>显著度，进而探寻影响最终分类结果的关键因素。基于梯度显著性最先应用在图像分类任务中，通过图像的特征图（</a:t>
            </a:r>
            <a:r>
              <a:rPr lang="en-US" altLang="zh-CN" sz="2200" dirty="0">
                <a:latin typeface="宋体" panose="02010600030101010101" pitchFamily="2" charset="-122"/>
                <a:ea typeface="宋体" panose="02010600030101010101" pitchFamily="2" charset="-122"/>
              </a:rPr>
              <a:t>feature map</a:t>
            </a:r>
            <a:r>
              <a:rPr lang="zh-CN" altLang="en-US" sz="2200" dirty="0">
                <a:latin typeface="宋体" panose="02010600030101010101" pitchFamily="2" charset="-122"/>
                <a:ea typeface="宋体" panose="02010600030101010101" pitchFamily="2" charset="-122"/>
              </a:rPr>
              <a:t>），可以清晰观测到影响图像识别的关键像素。从卷积网络的最后一层反向传播到输入像素，得到对每一个像素对应的梯度。</a:t>
            </a:r>
          </a:p>
          <a:p>
            <a:pPr algn="just" eaLnBrk="1">
              <a:lnSpc>
                <a:spcPct val="150000"/>
              </a:lnSpc>
              <a:spcBef>
                <a:spcPts val="0"/>
              </a:spcBef>
              <a:buFontTx/>
              <a:buNone/>
            </a:pPr>
            <a:endParaRPr lang="zh-CN" altLang="en-US" sz="2200" b="1" dirty="0">
              <a:latin typeface="宋体" panose="02010600030101010101" pitchFamily="2" charset="-122"/>
              <a:ea typeface="宋体" panose="02010600030101010101" pitchFamily="2" charset="-122"/>
            </a:endParaRPr>
          </a:p>
          <a:p>
            <a:pPr algn="just" eaLnBrk="1">
              <a:lnSpc>
                <a:spcPct val="150000"/>
              </a:lnSpc>
              <a:spcBef>
                <a:spcPts val="0"/>
              </a:spcBef>
              <a:buFontTx/>
              <a:buNone/>
            </a:pPr>
            <a:endParaRPr lang="zh-CN" altLang="en-US" sz="2200" b="1" dirty="0">
              <a:latin typeface="宋体" panose="02010600030101010101" pitchFamily="2" charset="-122"/>
              <a:ea typeface="宋体" panose="02010600030101010101" pitchFamily="2" charset="-122"/>
            </a:endParaRPr>
          </a:p>
        </p:txBody>
      </p:sp>
      <p:pic>
        <p:nvPicPr>
          <p:cNvPr id="2" name="图片 1" descr="dog-saliency-map">
            <a:extLst>
              <a:ext uri="{FF2B5EF4-FFF2-40B4-BE49-F238E27FC236}">
                <a16:creationId xmlns:a16="http://schemas.microsoft.com/office/drawing/2014/main" id="{A3966763-7F5C-B446-1D03-E4037329C9E1}"/>
              </a:ext>
            </a:extLst>
          </p:cNvPr>
          <p:cNvPicPr>
            <a:picLocks noChangeAspect="1"/>
          </p:cNvPicPr>
          <p:nvPr/>
        </p:nvPicPr>
        <p:blipFill>
          <a:blip r:embed="rId4"/>
          <a:stretch>
            <a:fillRect/>
          </a:stretch>
        </p:blipFill>
        <p:spPr>
          <a:xfrm>
            <a:off x="2065933" y="4017538"/>
            <a:ext cx="8180070" cy="2619375"/>
          </a:xfrm>
          <a:prstGeom prst="rect">
            <a:avLst/>
          </a:prstGeom>
        </p:spPr>
      </p:pic>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五边形 17"/>
          <p:cNvSpPr>
            <a:spLocks noChangeArrowheads="1"/>
          </p:cNvSpPr>
          <p:nvPr/>
        </p:nvSpPr>
        <p:spPr bwMode="auto">
          <a:xfrm>
            <a:off x="1192213" y="544513"/>
            <a:ext cx="3322637" cy="647700"/>
          </a:xfrm>
          <a:prstGeom prst="homePlate">
            <a:avLst>
              <a:gd name="adj" fmla="val 49945"/>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22" name="矩形 21"/>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9220"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9221" name="Picture 6" descr="20131106131637-1696974321"/>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417513"/>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36" descr="图层 3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6363" y="4887913"/>
            <a:ext cx="31400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439863" y="588963"/>
            <a:ext cx="1944763" cy="954107"/>
          </a:xfrm>
          <a:prstGeom prst="rect">
            <a:avLst/>
          </a:prstGeom>
        </p:spPr>
        <p:txBody>
          <a:bodyPr wrap="none">
            <a:spAutoFit/>
          </a:bodyPr>
          <a:lstStyle/>
          <a:p>
            <a:pPr algn="l" eaLnBrk="1" hangingPunct="1">
              <a:buFont typeface="Arial" panose="020B0604020202020204" pitchFamily="34" charset="0"/>
              <a:buNone/>
              <a:defRPr/>
            </a:pPr>
            <a:r>
              <a:rPr lang="en-US" altLang="zh-CN"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2.</a:t>
            </a:r>
            <a:r>
              <a:rPr lang="zh-CN" altLang="en-US" sz="2800" b="1" dirty="0">
                <a:solidFill>
                  <a:schemeClr val="accent3">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关键技术</a:t>
            </a:r>
            <a:endParaRPr lang="zh-CN" altLang="en-US" sz="2800" b="1" dirty="0">
              <a:solidFill>
                <a:schemeClr val="accent3">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defRPr/>
            </a:pPr>
            <a:endParaRPr lang="en-US" altLang="zh-CN"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
        <p:nvSpPr>
          <p:cNvPr id="16" name="燕尾形 15"/>
          <p:cNvSpPr/>
          <p:nvPr/>
        </p:nvSpPr>
        <p:spPr bwMode="auto">
          <a:xfrm>
            <a:off x="4225925" y="533400"/>
            <a:ext cx="647700" cy="6556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2" name="文本框 1"/>
          <p:cNvSpPr txBox="1"/>
          <p:nvPr/>
        </p:nvSpPr>
        <p:spPr>
          <a:xfrm>
            <a:off x="741680" y="1390650"/>
            <a:ext cx="11081385" cy="4198590"/>
          </a:xfrm>
          <a:prstGeom prst="rect">
            <a:avLst/>
          </a:prstGeom>
          <a:noFill/>
        </p:spPr>
        <p:txBody>
          <a:bodyPr wrap="square" rtlCol="0" anchor="t">
            <a:noAutofit/>
          </a:bodyPr>
          <a:lstStyle/>
          <a:p>
            <a:pPr eaLnBrk="1" hangingPunct="1">
              <a:lnSpc>
                <a:spcPct val="150000"/>
              </a:lnSpc>
              <a:spcBef>
                <a:spcPct val="0"/>
              </a:spcBef>
              <a:buFontTx/>
              <a:buNone/>
            </a:pPr>
            <a:endParaRPr lang="en-US" altLang="zh-CN" sz="2400" b="1" dirty="0">
              <a:latin typeface="宋体" panose="02010600030101010101" pitchFamily="2" charset="-122"/>
              <a:ea typeface="宋体" panose="02010600030101010101" pitchFamily="2" charset="-122"/>
              <a:sym typeface="Arial" panose="020B0604020202020204" pitchFamily="34" charset="0"/>
            </a:endParaRPr>
          </a:p>
          <a:p>
            <a:pPr eaLnBrk="1" hangingPunct="1">
              <a:lnSpc>
                <a:spcPct val="150000"/>
              </a:lnSpc>
              <a:spcBef>
                <a:spcPct val="0"/>
              </a:spcBef>
              <a:buFontTx/>
              <a:buNone/>
            </a:pPr>
            <a:r>
              <a:rPr lang="zh-CN" altLang="en-US" sz="2400" dirty="0">
                <a:latin typeface="宋体" panose="02010600030101010101" pitchFamily="2" charset="-122"/>
                <a:sym typeface="Arial" panose="020B0604020202020204" pitchFamily="34" charset="0"/>
              </a:rPr>
              <a:t>    而</a:t>
            </a:r>
            <a:r>
              <a:rPr lang="en-US" altLang="zh-CN" sz="2400" dirty="0">
                <a:latin typeface="宋体" panose="02010600030101010101" pitchFamily="2" charset="-122"/>
                <a:sym typeface="Arial" panose="020B0604020202020204" pitchFamily="34" charset="0"/>
              </a:rPr>
              <a:t>NLP</a:t>
            </a:r>
            <a:r>
              <a:rPr lang="zh-CN" altLang="en-US" sz="2400" dirty="0">
                <a:latin typeface="宋体" panose="02010600030101010101" pitchFamily="2" charset="-122"/>
                <a:sym typeface="Arial" panose="020B0604020202020204" pitchFamily="34" charset="0"/>
              </a:rPr>
              <a:t>的核心任务是处理</a:t>
            </a:r>
            <a:r>
              <a:rPr lang="en-US" altLang="zh-CN" sz="2400" dirty="0">
                <a:latin typeface="宋体" panose="02010600030101010101" pitchFamily="2" charset="-122"/>
                <a:sym typeface="Arial" panose="020B0604020202020204" pitchFamily="34" charset="0"/>
              </a:rPr>
              <a:t>token</a:t>
            </a:r>
            <a:r>
              <a:rPr lang="zh-CN" altLang="en-US" sz="2400" dirty="0">
                <a:latin typeface="宋体" panose="02010600030101010101" pitchFamily="2" charset="-122"/>
                <a:sym typeface="Arial" panose="020B0604020202020204" pitchFamily="34" charset="0"/>
              </a:rPr>
              <a:t>。从基于</a:t>
            </a:r>
            <a:r>
              <a:rPr lang="en-US" altLang="zh-CN" sz="2400" dirty="0">
                <a:latin typeface="宋体" panose="02010600030101010101" pitchFamily="2" charset="-122"/>
                <a:sym typeface="Arial" panose="020B0604020202020204" pitchFamily="34" charset="0"/>
              </a:rPr>
              <a:t>transformer</a:t>
            </a:r>
            <a:r>
              <a:rPr lang="zh-CN" altLang="en-US" sz="2400" dirty="0">
                <a:latin typeface="宋体" panose="02010600030101010101" pitchFamily="2" charset="-122"/>
                <a:sym typeface="Arial" panose="020B0604020202020204" pitchFamily="34" charset="0"/>
              </a:rPr>
              <a:t>结构的神经网络的结果出发，通过误差反向传播经过模型内部</a:t>
            </a:r>
            <a:r>
              <a:rPr lang="en-US" altLang="zh-CN" sz="2400" dirty="0">
                <a:latin typeface="宋体" panose="02010600030101010101" pitchFamily="2" charset="-122"/>
                <a:sym typeface="Arial" panose="020B0604020202020204" pitchFamily="34" charset="0"/>
              </a:rPr>
              <a:t>N</a:t>
            </a:r>
            <a:r>
              <a:rPr lang="zh-CN" altLang="en-US" sz="2400" dirty="0">
                <a:latin typeface="宋体" panose="02010600030101010101" pitchFamily="2" charset="-122"/>
                <a:sym typeface="Arial" panose="020B0604020202020204" pitchFamily="34" charset="0"/>
              </a:rPr>
              <a:t>层堆叠的模块，得到对每一个</a:t>
            </a:r>
            <a:r>
              <a:rPr lang="en-US" altLang="zh-CN" sz="2400" dirty="0">
                <a:latin typeface="宋体" panose="02010600030101010101" pitchFamily="2" charset="-122"/>
                <a:sym typeface="Arial" panose="020B0604020202020204" pitchFamily="34" charset="0"/>
              </a:rPr>
              <a:t>token</a:t>
            </a:r>
            <a:r>
              <a:rPr lang="zh-CN" altLang="en-US" sz="2400" dirty="0">
                <a:latin typeface="宋体" panose="02010600030101010101" pitchFamily="2" charset="-122"/>
                <a:sym typeface="Arial" panose="020B0604020202020204" pitchFamily="34" charset="0"/>
              </a:rPr>
              <a:t>（</a:t>
            </a:r>
            <a:r>
              <a:rPr lang="en-US" altLang="zh-CN" sz="2400" dirty="0">
                <a:latin typeface="宋体" panose="02010600030101010101" pitchFamily="2" charset="-122"/>
                <a:sym typeface="Arial" panose="020B0604020202020204" pitchFamily="34" charset="0"/>
              </a:rPr>
              <a:t>768</a:t>
            </a:r>
            <a:r>
              <a:rPr lang="zh-CN" altLang="en-US" sz="2400" dirty="0">
                <a:latin typeface="宋体" panose="02010600030101010101" pitchFamily="2" charset="-122"/>
                <a:sym typeface="Arial" panose="020B0604020202020204" pitchFamily="34" charset="0"/>
              </a:rPr>
              <a:t>维度向量）对应的不同层次的梯度。无论在文本还是图像数据中，最显著的特征即使产生微小的变化，也会引起输出结果的不同。</a:t>
            </a:r>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10243"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10244" name="Picture 6" descr="20131106131637-1696974321"/>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234950"/>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五边形 29"/>
          <p:cNvSpPr>
            <a:spLocks noChangeArrowheads="1"/>
          </p:cNvSpPr>
          <p:nvPr/>
        </p:nvSpPr>
        <p:spPr bwMode="auto">
          <a:xfrm rot="5400000">
            <a:off x="4333875" y="-320675"/>
            <a:ext cx="3157538" cy="3970338"/>
          </a:xfrm>
          <a:prstGeom prst="homePlate">
            <a:avLst>
              <a:gd name="adj" fmla="val 49903"/>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31" name="燕尾形 30"/>
          <p:cNvSpPr/>
          <p:nvPr/>
        </p:nvSpPr>
        <p:spPr bwMode="auto">
          <a:xfrm rot="5400000">
            <a:off x="4321969" y="1354931"/>
            <a:ext cx="3181350" cy="39703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sp>
        <p:nvSpPr>
          <p:cNvPr id="18" name="文本框 10"/>
          <p:cNvSpPr txBox="1"/>
          <p:nvPr/>
        </p:nvSpPr>
        <p:spPr bwMode="auto">
          <a:xfrm>
            <a:off x="5187950" y="1487488"/>
            <a:ext cx="1820863" cy="523220"/>
          </a:xfrm>
          <a:prstGeom prst="rect">
            <a:avLst/>
          </a:prstGeom>
          <a:noFill/>
        </p:spPr>
        <p:txBody>
          <a:bodyPr>
            <a:spAutoFit/>
          </a:bodyPr>
          <a:lstStyle/>
          <a:p>
            <a:pPr eaLnBrk="1" fontAlgn="auto" hangingPunct="1">
              <a:spcBef>
                <a:spcPts val="0"/>
              </a:spcBef>
              <a:spcAft>
                <a:spcPts val="0"/>
              </a:spcAft>
              <a:buFont typeface="Arial" panose="020B0604020202020204" pitchFamily="34" charset="0"/>
              <a:buNone/>
              <a:defRPr/>
            </a:pPr>
            <a:r>
              <a:rPr lang="zh-CN" altLang="en-US" sz="2800" b="1" dirty="0">
                <a:solidFill>
                  <a:schemeClr val="accent3">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研究过程</a:t>
            </a:r>
          </a:p>
        </p:txBody>
      </p:sp>
      <p:sp>
        <p:nvSpPr>
          <p:cNvPr id="3" name="TextBox 2"/>
          <p:cNvSpPr txBox="1"/>
          <p:nvPr/>
        </p:nvSpPr>
        <p:spPr>
          <a:xfrm>
            <a:off x="5580063" y="3576638"/>
            <a:ext cx="1800225" cy="646112"/>
          </a:xfrm>
          <a:prstGeom prst="rect">
            <a:avLst/>
          </a:prstGeom>
          <a:noFill/>
        </p:spPr>
        <p:txBody>
          <a:bodyPr>
            <a:spAutoFit/>
          </a:bodyPr>
          <a:lstStyle/>
          <a:p>
            <a:pPr eaLnBrk="1" hangingPunct="1">
              <a:buFont typeface="Arial" panose="020B0604020202020204" pitchFamily="34" charset="0"/>
              <a:buNone/>
              <a:defRPr/>
            </a:pPr>
            <a:r>
              <a:rPr lang="en-US" altLang="zh-CN" sz="3600" b="1" dirty="0">
                <a:solidFill>
                  <a:schemeClr val="accent3">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03</a:t>
            </a:r>
            <a:endParaRPr lang="zh-CN" altLang="en-US" sz="3600" b="1" dirty="0">
              <a:solidFill>
                <a:schemeClr val="accent3">
                  <a:lumMod val="20000"/>
                  <a:lumOff val="8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0" name="图片 9" descr="图层 30"/>
          <p:cNvPicPr>
            <a:picLocks noChangeAspect="1"/>
          </p:cNvPicPr>
          <p:nvPr/>
        </p:nvPicPr>
        <p:blipFill>
          <a:blip r:embed="rId3"/>
          <a:stretch>
            <a:fillRect/>
          </a:stretch>
        </p:blipFill>
        <p:spPr>
          <a:xfrm>
            <a:off x="4450867" y="2841273"/>
            <a:ext cx="2949701" cy="1666269"/>
          </a:xfrm>
          <a:prstGeom prst="rect">
            <a:avLst/>
          </a:prstGeom>
          <a:scene3d>
            <a:camera prst="orthographicFront">
              <a:rot lat="0" lon="0" rev="3300000"/>
            </a:camera>
            <a:lightRig rig="threePt" dir="t"/>
          </a:scene3d>
        </p:spPr>
      </p:pic>
    </p:spTree>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五边形 17"/>
          <p:cNvSpPr>
            <a:spLocks noChangeArrowheads="1"/>
          </p:cNvSpPr>
          <p:nvPr/>
        </p:nvSpPr>
        <p:spPr bwMode="auto">
          <a:xfrm>
            <a:off x="1192213" y="544513"/>
            <a:ext cx="3322637" cy="647700"/>
          </a:xfrm>
          <a:prstGeom prst="homePlate">
            <a:avLst>
              <a:gd name="adj" fmla="val 49945"/>
            </a:avLst>
          </a:prstGeom>
          <a:solidFill>
            <a:srgbClr val="004C4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eaLnBrk="1" hangingPunct="1">
              <a:spcBef>
                <a:spcPct val="0"/>
              </a:spcBef>
              <a:buFontTx/>
              <a:buNone/>
            </a:pPr>
            <a:endParaRPr lang="zh-CN" altLang="en-US" sz="1800">
              <a:ea typeface="宋体" panose="02010600030101010101" pitchFamily="2" charset="-122"/>
            </a:endParaRPr>
          </a:p>
        </p:txBody>
      </p:sp>
      <p:sp>
        <p:nvSpPr>
          <p:cNvPr id="22" name="矩形 21"/>
          <p:cNvSpPr/>
          <p:nvPr/>
        </p:nvSpPr>
        <p:spPr>
          <a:xfrm>
            <a:off x="44450" y="55563"/>
            <a:ext cx="12091988" cy="6650037"/>
          </a:xfrm>
          <a:prstGeom prst="rect">
            <a:avLst/>
          </a:prstGeom>
          <a:noFill/>
          <a:ln w="12700">
            <a:solidFill>
              <a:srgbClr val="D7AE4B"/>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9220" name="TextBox 21"/>
          <p:cNvSpPr txBox="1">
            <a:spLocks noChangeArrowheads="1"/>
          </p:cNvSpPr>
          <p:nvPr/>
        </p:nvSpPr>
        <p:spPr bwMode="auto">
          <a:xfrm>
            <a:off x="0" y="6661150"/>
            <a:ext cx="12196763" cy="200025"/>
          </a:xfrm>
          <a:prstGeom prst="rect">
            <a:avLst/>
          </a:prstGeom>
          <a:solidFill>
            <a:srgbClr val="00564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仿宋_GB2312"/>
                <a:cs typeface="仿宋_GB231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a:defRPr>
            </a:lvl9pPr>
          </a:lstStyle>
          <a:p>
            <a:pPr algn="ctr" eaLnBrk="1" hangingPunct="1">
              <a:spcBef>
                <a:spcPct val="0"/>
              </a:spcBef>
              <a:buFontTx/>
              <a:buNone/>
            </a:pPr>
            <a:endParaRPr lang="en-US" altLang="zh-CN" b="1">
              <a:solidFill>
                <a:srgbClr val="004C4C"/>
              </a:solidFill>
              <a:latin typeface="微软雅黑" panose="020B0503020204020204" pitchFamily="34" charset="-122"/>
            </a:endParaRPr>
          </a:p>
        </p:txBody>
      </p:sp>
      <p:pic>
        <p:nvPicPr>
          <p:cNvPr id="9221" name="Picture 6" descr="20131106131637-1696974321"/>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l="15092" t="7201" r="20912" b="12422"/>
          <a:stretch>
            <a:fillRect/>
          </a:stretch>
        </p:blipFill>
        <p:spPr bwMode="auto">
          <a:xfrm>
            <a:off x="214313" y="417513"/>
            <a:ext cx="863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36" descr="图层 3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96363" y="4887913"/>
            <a:ext cx="3140075"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439863" y="588963"/>
            <a:ext cx="1944763" cy="523220"/>
          </a:xfrm>
          <a:prstGeom prst="rect">
            <a:avLst/>
          </a:prstGeom>
        </p:spPr>
        <p:txBody>
          <a:bodyPr wrap="none">
            <a:spAutoFit/>
          </a:bodyPr>
          <a:lstStyle/>
          <a:p>
            <a:pPr eaLnBrk="1" hangingPunct="1">
              <a:buFont typeface="Arial" panose="020B0604020202020204" pitchFamily="34" charset="0"/>
              <a:buNone/>
              <a:defRPr/>
            </a:pPr>
            <a:r>
              <a:rPr lang="en-US" altLang="zh-CN"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3.</a:t>
            </a:r>
            <a:r>
              <a:rPr lang="zh-CN" altLang="en-US" sz="2800" b="1" dirty="0">
                <a:solidFill>
                  <a:schemeClr val="tx2">
                    <a:lumMod val="10000"/>
                    <a:lumOff val="9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研究过程</a:t>
            </a:r>
          </a:p>
        </p:txBody>
      </p:sp>
      <p:sp>
        <p:nvSpPr>
          <p:cNvPr id="16" name="燕尾形 15"/>
          <p:cNvSpPr/>
          <p:nvPr/>
        </p:nvSpPr>
        <p:spPr bwMode="auto">
          <a:xfrm>
            <a:off x="4225925" y="533400"/>
            <a:ext cx="647700" cy="655638"/>
          </a:xfrm>
          <a:prstGeom prst="chevron">
            <a:avLst/>
          </a:prstGeom>
          <a:solidFill>
            <a:schemeClr val="tx1">
              <a:lumMod val="50000"/>
              <a:lumOff val="50000"/>
            </a:schemeClr>
          </a:solidFill>
          <a:ln w="9525">
            <a:noFill/>
            <a:miter lim="800000"/>
          </a:ln>
        </p:spPr>
        <p:txBody>
          <a:bodyPr/>
          <a:lstStyle/>
          <a:p>
            <a:pPr eaLnBrk="1" hangingPunct="1">
              <a:buFont typeface="Arial" panose="020B0604020202020204" pitchFamily="34" charset="0"/>
              <a:buNone/>
              <a:defRPr/>
            </a:pPr>
            <a:endParaRPr lang="zh-CN" altLang="en-US" sz="1100" dirty="0"/>
          </a:p>
        </p:txBody>
      </p:sp>
      <p:graphicFrame>
        <p:nvGraphicFramePr>
          <p:cNvPr id="3" name="对象 -2147482618"/>
          <p:cNvGraphicFramePr>
            <a:graphicFrameLocks noChangeAspect="1"/>
          </p:cNvGraphicFramePr>
          <p:nvPr>
            <p:custDataLst>
              <p:tags r:id="rId1"/>
            </p:custDataLst>
          </p:nvPr>
        </p:nvGraphicFramePr>
        <p:xfrm>
          <a:off x="5954078" y="260985"/>
          <a:ext cx="5251450" cy="6007100"/>
        </p:xfrm>
        <a:graphic>
          <a:graphicData uri="http://schemas.openxmlformats.org/presentationml/2006/ole">
            <mc:AlternateContent xmlns:mc="http://schemas.openxmlformats.org/markup-compatibility/2006">
              <mc:Choice xmlns:v="urn:schemas-microsoft-com:vml" Requires="v">
                <p:oleObj r:id="rId5" imgW="4506595" imgH="5151755" progId="Visio.Drawing.15">
                  <p:embed/>
                </p:oleObj>
              </mc:Choice>
              <mc:Fallback>
                <p:oleObj r:id="rId5" imgW="4506595" imgH="5151755" progId="Visio.Drawing.15">
                  <p:embed/>
                  <p:pic>
                    <p:nvPicPr>
                      <p:cNvPr id="0" name="图片 3075"/>
                      <p:cNvPicPr/>
                      <p:nvPr/>
                    </p:nvPicPr>
                    <p:blipFill>
                      <a:blip r:embed="rId6"/>
                      <a:stretch>
                        <a:fillRect/>
                      </a:stretch>
                    </p:blipFill>
                    <p:spPr>
                      <a:xfrm>
                        <a:off x="5954078" y="260985"/>
                        <a:ext cx="5251450" cy="6007100"/>
                      </a:xfrm>
                      <a:prstGeom prst="rect">
                        <a:avLst/>
                      </a:prstGeom>
                      <a:noFill/>
                      <a:ln w="38100">
                        <a:noFill/>
                        <a:miter/>
                      </a:ln>
                    </p:spPr>
                  </p:pic>
                </p:oleObj>
              </mc:Fallback>
            </mc:AlternateContent>
          </a:graphicData>
        </a:graphic>
      </p:graphicFrame>
      <p:sp>
        <p:nvSpPr>
          <p:cNvPr id="100" name="文本框 99"/>
          <p:cNvSpPr txBox="1"/>
          <p:nvPr/>
        </p:nvSpPr>
        <p:spPr>
          <a:xfrm>
            <a:off x="6959600" y="6237605"/>
            <a:ext cx="3846830" cy="368300"/>
          </a:xfrm>
          <a:prstGeom prst="rect">
            <a:avLst/>
          </a:prstGeom>
          <a:noFill/>
          <a:ln w="9525">
            <a:noFill/>
          </a:ln>
        </p:spPr>
        <p:txBody>
          <a:bodyPr wrap="square">
            <a:spAutoFit/>
          </a:bodyPr>
          <a:lstStyle/>
          <a:p>
            <a:pPr marL="0" indent="0"/>
            <a:r>
              <a:rPr lang="zh-CN" sz="1800" b="0">
                <a:latin typeface="Calibri" panose="020F0502020204030204" pitchFamily="34" charset="0"/>
                <a:ea typeface="宋体" panose="02010600030101010101" pitchFamily="2" charset="-122"/>
              </a:rPr>
              <a:t>图</a:t>
            </a:r>
            <a:r>
              <a:rPr lang="en-US" sz="1800" b="0">
                <a:latin typeface="Calibri" panose="020F0502020204030204" pitchFamily="34" charset="0"/>
                <a:ea typeface="宋体" panose="02010600030101010101" pitchFamily="2" charset="-122"/>
              </a:rPr>
              <a:t>2  </a:t>
            </a:r>
            <a:r>
              <a:rPr lang="zh-CN" sz="1800" b="0">
                <a:latin typeface="Calibri" panose="020F0502020204030204" pitchFamily="34" charset="0"/>
                <a:ea typeface="宋体" panose="02010600030101010101" pitchFamily="2" charset="-122"/>
              </a:rPr>
              <a:t>基于梯度的</a:t>
            </a:r>
            <a:r>
              <a:rPr lang="en-US" sz="1800" b="0">
                <a:latin typeface="Calibri" panose="020F0502020204030204" pitchFamily="34" charset="0"/>
                <a:ea typeface="宋体" panose="02010600030101010101" pitchFamily="2" charset="-122"/>
              </a:rPr>
              <a:t>BERT</a:t>
            </a:r>
            <a:r>
              <a:rPr lang="zh-CN" sz="1800" b="0">
                <a:latin typeface="Calibri" panose="020F0502020204030204" pitchFamily="34" charset="0"/>
                <a:ea typeface="宋体" panose="02010600030101010101" pitchFamily="2" charset="-122"/>
              </a:rPr>
              <a:t>输入显著性图</a:t>
            </a:r>
            <a:endParaRPr lang="zh-CN" altLang="en-US" sz="1800" b="0">
              <a:latin typeface="Calibri" panose="020F0502020204030204" pitchFamily="34" charset="0"/>
              <a:ea typeface="宋体" panose="02010600030101010101" pitchFamily="2" charset="-122"/>
            </a:endParaRPr>
          </a:p>
        </p:txBody>
      </p:sp>
      <p:sp>
        <p:nvSpPr>
          <p:cNvPr id="4" name="文本框 3"/>
          <p:cNvSpPr txBox="1"/>
          <p:nvPr/>
        </p:nvSpPr>
        <p:spPr>
          <a:xfrm>
            <a:off x="392155" y="1450270"/>
            <a:ext cx="5472955" cy="3117200"/>
          </a:xfrm>
          <a:prstGeom prst="rect">
            <a:avLst/>
          </a:prstGeom>
          <a:noFill/>
          <a:ln w="9525">
            <a:noFill/>
          </a:ln>
        </p:spPr>
        <p:txBody>
          <a:bodyPr wrap="square">
            <a:spAutoFit/>
          </a:bodyPr>
          <a:lstStyle/>
          <a:p>
            <a:pPr marL="0" indent="0" latinLnBrk="0">
              <a:lnSpc>
                <a:spcPts val="3000"/>
              </a:lnSpc>
            </a:pPr>
            <a:r>
              <a:rPr lang="en-US" altLang="zh-CN" sz="2000" b="0" dirty="0">
                <a:ea typeface="宋体" panose="02010600030101010101" pitchFamily="2" charset="-122"/>
              </a:rPr>
              <a:t>   </a:t>
            </a:r>
            <a:r>
              <a:rPr lang="en-US" sz="2000" b="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a:t>
            </a:r>
            <a:r>
              <a:rPr lang="zh-CN" altLang="en-US" sz="2000" b="0" dirty="0">
                <a:latin typeface="宋体" panose="02010600030101010101" pitchFamily="2" charset="-122"/>
                <a:ea typeface="宋体" panose="02010600030101010101" pitchFamily="2" charset="-122"/>
              </a:rPr>
              <a:t>利用</a:t>
            </a:r>
            <a:r>
              <a:rPr lang="en-US" sz="2000" b="0" dirty="0" err="1">
                <a:latin typeface="宋体" panose="02010600030101010101" pitchFamily="2" charset="-122"/>
                <a:ea typeface="宋体" panose="02010600030101010101" pitchFamily="2" charset="-122"/>
              </a:rPr>
              <a:t>PyTorch深度学习框架实现基于BERT的数据政策文本多分类任务</a:t>
            </a:r>
            <a:r>
              <a:rPr lang="en-US" sz="2000" b="0" dirty="0">
                <a:latin typeface="宋体" panose="02010600030101010101" pitchFamily="2" charset="-122"/>
                <a:ea typeface="宋体" panose="02010600030101010101" pitchFamily="2" charset="-122"/>
              </a:rPr>
              <a:t>。</a:t>
            </a:r>
            <a:r>
              <a:rPr lang="zh-CN" altLang="en-US" sz="2000" b="0" dirty="0">
                <a:latin typeface="宋体" panose="02010600030101010101" pitchFamily="2" charset="-122"/>
                <a:ea typeface="宋体" panose="02010600030101010101" pitchFamily="2" charset="-122"/>
              </a:rPr>
              <a:t>本文选取的</a:t>
            </a:r>
            <a:r>
              <a:rPr lang="en-US" sz="2000" b="0" dirty="0">
                <a:latin typeface="宋体" panose="02010600030101010101" pitchFamily="2" charset="-122"/>
                <a:ea typeface="宋体" panose="02010600030101010101" pitchFamily="2" charset="-122"/>
              </a:rPr>
              <a:t>BERT模型共有12层，输出层神经元个数，即对输入特征向量划分11个分类。将数据集分为训练集9300条和验证集1500条。分类实验结果评价指标选择准确率（Precision），经过20个epoch的训练后，训练集上的准确率是</a:t>
            </a:r>
            <a:r>
              <a:rPr lang="en-US" sz="2000" b="1" dirty="0">
                <a:latin typeface="宋体" panose="02010600030101010101" pitchFamily="2" charset="-122"/>
                <a:ea typeface="宋体" panose="02010600030101010101" pitchFamily="2" charset="-122"/>
              </a:rPr>
              <a:t>96.74%</a:t>
            </a:r>
            <a:r>
              <a:rPr lang="en-US" sz="2000" b="0" dirty="0">
                <a:latin typeface="宋体" panose="02010600030101010101" pitchFamily="2" charset="-122"/>
                <a:ea typeface="宋体" panose="02010600030101010101" pitchFamily="2" charset="-122"/>
              </a:rPr>
              <a:t>，验证集上的准确率是</a:t>
            </a:r>
            <a:r>
              <a:rPr lang="en-US" sz="2000" b="1" dirty="0">
                <a:latin typeface="宋体" panose="02010600030101010101" pitchFamily="2" charset="-122"/>
                <a:ea typeface="宋体" panose="02010600030101010101" pitchFamily="2" charset="-122"/>
              </a:rPr>
              <a:t>91.6%</a:t>
            </a:r>
            <a:r>
              <a:rPr lang="en-US" sz="2000" b="0" dirty="0">
                <a:latin typeface="宋体" panose="02010600030101010101" pitchFamily="2" charset="-122"/>
                <a:ea typeface="宋体" panose="02010600030101010101" pitchFamily="2" charset="-122"/>
              </a:rPr>
              <a:t>。</a:t>
            </a:r>
          </a:p>
        </p:txBody>
      </p:sp>
    </p:spTree>
  </p:cSld>
  <p:clrMapOvr>
    <a:masterClrMapping/>
  </p:clrMapOvr>
  <p:transition spd="slow">
    <p:cover/>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QwMjIyOTc2NmE4NDUwMzk1NjRlZTUzYmIxZGMxZTEifQ=="/>
  <p:tag name="KSO_WPP_MARK_KEY" val="3c9a25ae-e169-45cf-a08e-b4af90a9ca93"/>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1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2_默认设计模板">
      <a:majorFont>
        <a:latin typeface="Arial"/>
        <a:ea typeface="微软雅黑"/>
        <a:cs typeface=""/>
      </a:majorFont>
      <a:minorFont>
        <a:latin typeface="Arial"/>
        <a:ea typeface="微软雅黑"/>
        <a:cs typeface=""/>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1329</Words>
  <Application>Microsoft Office PowerPoint</Application>
  <PresentationFormat>自定义</PresentationFormat>
  <Paragraphs>99</Paragraphs>
  <Slides>22</Slides>
  <Notes>6</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30" baseType="lpstr">
      <vt:lpstr>楷体</vt:lpstr>
      <vt:lpstr>宋体</vt:lpstr>
      <vt:lpstr>微软雅黑</vt:lpstr>
      <vt:lpstr>Arial</vt:lpstr>
      <vt:lpstr>Calibri</vt:lpstr>
      <vt:lpstr>1_默认设计模板</vt:lpstr>
      <vt:lpstr>2_默认设计模板</vt:lpstr>
      <vt:lpstr>Visio.Drawing.15</vt:lpstr>
      <vt:lpstr>基于梯度显著性的情报分析 BERT算法可视化解释研究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谢谢各位专家学者！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张涛</cp:lastModifiedBy>
  <cp:revision>840</cp:revision>
  <dcterms:created xsi:type="dcterms:W3CDTF">2013-01-25T01:44:00Z</dcterms:created>
  <dcterms:modified xsi:type="dcterms:W3CDTF">2023-07-12T00:40:12Z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F7F3829354E44B65BF5CF10033858D73_12</vt:lpwstr>
  </property>
</Properties>
</file>