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6" r:id="rId6"/>
    <p:sldId id="258" r:id="rId7"/>
    <p:sldId id="259" r:id="rId8"/>
    <p:sldId id="260" r:id="rId9"/>
    <p:sldId id="262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4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1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1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32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0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hyperlink" Target="mailto:jwang40@gmu.edu" TargetMode="External"/><Relationship Id="rId4" Type="http://schemas.openxmlformats.org/officeDocument/2006/relationships/hyperlink" Target="https://github.com/xianggebenben/TSS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01881" y="1416513"/>
            <a:ext cx="1170907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Tunable Subnetwork Splitting for Model-parallelism of Neural Network Training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13655" y="3445338"/>
            <a:ext cx="9547266" cy="105883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Junxiang Wang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Zheng Chai, Yue Cheng </a:t>
            </a:r>
            <a:r>
              <a:rPr lang="en-US" sz="2400" dirty="0" smtClean="0"/>
              <a:t>and Liang Zhao</a:t>
            </a:r>
          </a:p>
          <a:p>
            <a:pPr algn="ctr"/>
            <a:r>
              <a:rPr lang="en-US" altLang="zh-CN" sz="2400" dirty="0" smtClean="0"/>
              <a:t>ICML 2020 </a:t>
            </a:r>
            <a:r>
              <a:rPr lang="en-US" altLang="zh-CN" sz="2400" dirty="0"/>
              <a:t>W</a:t>
            </a:r>
            <a:r>
              <a:rPr lang="en-US" altLang="zh-CN" sz="2400" dirty="0" smtClean="0"/>
              <a:t>orkshop </a:t>
            </a:r>
            <a:r>
              <a:rPr lang="en-US" altLang="zh-CN" sz="2400" dirty="0" smtClean="0"/>
              <a:t>“</a:t>
            </a:r>
            <a:r>
              <a:rPr lang="en-US" sz="2400" dirty="0" smtClean="0"/>
              <a:t>Beyond </a:t>
            </a:r>
            <a:r>
              <a:rPr lang="en-US" sz="2400" dirty="0"/>
              <a:t>First-Order Methods in ML </a:t>
            </a:r>
            <a:r>
              <a:rPr lang="en-US" sz="2400" dirty="0" smtClean="0"/>
              <a:t>systems”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00" y="4312479"/>
            <a:ext cx="2085975" cy="1352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55485" y="5817533"/>
            <a:ext cx="286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Junxiang Wang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569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-106017" y="63173"/>
            <a:ext cx="12298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   Experiments: A </a:t>
            </a:r>
            <a:r>
              <a:rPr lang="en-US" altLang="zh-CN" sz="4000" dirty="0" err="1" smtClean="0"/>
              <a:t>Resnet</a:t>
            </a:r>
            <a:r>
              <a:rPr lang="en-US" altLang="zh-CN" sz="4000" dirty="0" smtClean="0"/>
              <a:t>-like Architecture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5692" cy="6400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4371" y="29391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00688" y="5030647"/>
            <a:ext cx="333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(a). Training accuracy on CIFAR10.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27963" y="5060006"/>
            <a:ext cx="478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(b). </a:t>
            </a:r>
            <a:r>
              <a:rPr lang="en-US" altLang="zh-CN" dirty="0" smtClean="0"/>
              <a:t>Training time: TSSM_2, TSSM_3, and TSSM_4</a:t>
            </a:r>
          </a:p>
          <a:p>
            <a:r>
              <a:rPr lang="en-US" dirty="0" smtClean="0"/>
              <a:t>Represent 2 subnetworks, 3 subnetworks and </a:t>
            </a:r>
          </a:p>
          <a:p>
            <a:r>
              <a:rPr lang="en-US" dirty="0" smtClean="0"/>
              <a:t>4 subnetworks split by TSSM, respectively.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762" y="1463553"/>
            <a:ext cx="4737528" cy="3450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48" y="1463553"/>
            <a:ext cx="4808823" cy="34503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01249" y="6407742"/>
            <a:ext cx="23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ame training accuracy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3217719" y="5917366"/>
            <a:ext cx="497422" cy="4310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241182" y="6419007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Less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raining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6200000">
            <a:off x="8896518" y="5930430"/>
            <a:ext cx="523549" cy="4310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72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-223583" y="1631092"/>
            <a:ext cx="122980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rgbClr val="FF0000"/>
                </a:solidFill>
              </a:rPr>
              <a:t>Thank you !</a:t>
            </a:r>
          </a:p>
          <a:p>
            <a:pPr algn="ctr"/>
            <a:r>
              <a:rPr lang="en-US" altLang="zh-CN" sz="4000" dirty="0" smtClean="0"/>
              <a:t>Our code has been available at:</a:t>
            </a:r>
          </a:p>
          <a:p>
            <a:pPr algn="ctr"/>
            <a:r>
              <a:rPr lang="en-US" sz="4000" dirty="0">
                <a:hlinkClick r:id="rId4"/>
              </a:rPr>
              <a:t>https://</a:t>
            </a:r>
            <a:r>
              <a:rPr lang="en-US" sz="4000" dirty="0" smtClean="0">
                <a:hlinkClick r:id="rId4"/>
              </a:rPr>
              <a:t>github.com/xianggebenben/TSSM</a:t>
            </a:r>
            <a:endParaRPr lang="en-US" sz="4000" dirty="0" smtClean="0"/>
          </a:p>
          <a:p>
            <a:pPr algn="ctr"/>
            <a:r>
              <a:rPr lang="en-US" altLang="zh-CN" sz="4000" dirty="0" smtClean="0"/>
              <a:t>Feel free to contact </a:t>
            </a:r>
            <a:r>
              <a:rPr lang="en-US" altLang="zh-CN" sz="4000" dirty="0" smtClean="0">
                <a:hlinkClick r:id="rId5"/>
              </a:rPr>
              <a:t>jwang40@gmu.edu</a:t>
            </a:r>
            <a:r>
              <a:rPr lang="en-US" altLang="zh-CN" sz="40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84371" y="29391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7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3954" y="531481"/>
            <a:ext cx="10672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Why Distributed Deep Learning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1345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5692" cy="64008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31965" y="1328419"/>
            <a:ext cx="100845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increase of  data volume and size of deep neural networks model </a:t>
            </a:r>
            <a:r>
              <a:rPr lang="en-US" sz="2800" dirty="0" smtClean="0"/>
              <a:t>requires </a:t>
            </a:r>
            <a:r>
              <a:rPr lang="en-US" sz="2800" dirty="0" smtClean="0"/>
              <a:t>scalable and efficient training algorithms</a:t>
            </a:r>
            <a:r>
              <a:rPr lang="en-US" sz="2800" dirty="0"/>
              <a:t>.</a:t>
            </a:r>
          </a:p>
        </p:txBody>
      </p:sp>
      <p:pic>
        <p:nvPicPr>
          <p:cNvPr id="10244" name="Picture 4" descr="building intelligent systems with large scale deep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41" y="2713414"/>
            <a:ext cx="7183782" cy="40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5692" y="6297902"/>
            <a:ext cx="385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Backward Locking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3954" y="531481"/>
            <a:ext cx="10672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The Drawback of Backpropagation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71599" y="6208820"/>
            <a:ext cx="361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Poor Concurrency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57201" y="1130621"/>
            <a:ext cx="1119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The backpropagation </a:t>
            </a:r>
            <a:r>
              <a:rPr lang="en-US" sz="2800" dirty="0" smtClean="0"/>
              <a:t>algorithm is the state-of-the-art training algorithm</a:t>
            </a:r>
            <a:r>
              <a:rPr lang="en-US" sz="2800" dirty="0"/>
              <a:t>.</a:t>
            </a:r>
            <a:r>
              <a:rPr lang="en-US" sz="2800" dirty="0" smtClean="0"/>
              <a:t> However, it suffers from</a:t>
            </a:r>
            <a:endParaRPr lang="en-US" sz="2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5692" cy="640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66" y="2282526"/>
            <a:ext cx="4943475" cy="3371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7531" y="1927706"/>
            <a:ext cx="1244932" cy="688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Layer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7531" y="3093783"/>
            <a:ext cx="1244932" cy="688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07531" y="4259860"/>
            <a:ext cx="1244932" cy="688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7531" y="5425937"/>
            <a:ext cx="1244932" cy="688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Layer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21" idx="0"/>
          </p:cNvCxnSpPr>
          <p:nvPr/>
        </p:nvCxnSpPr>
        <p:spPr>
          <a:xfrm>
            <a:off x="8629997" y="2616045"/>
            <a:ext cx="0" cy="477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>
            <a:off x="8629997" y="3782122"/>
            <a:ext cx="0" cy="477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8629997" y="4948199"/>
            <a:ext cx="0" cy="477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55924" y="2057499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Locked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55924" y="3262897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Locked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855925" y="4419363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55924" y="5595367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5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  <p:bldP spid="21" grpId="0" animBg="1"/>
      <p:bldP spid="22" grpId="0" animBg="1"/>
      <p:bldP spid="23" grpId="0" animBg="1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" y="531481"/>
            <a:ext cx="11943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Alternating Minimization as an Alternative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5692" cy="640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33" y="2497109"/>
            <a:ext cx="7201106" cy="40575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09452" y="1328419"/>
            <a:ext cx="1119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Alternating minimization decomposes a neural network into </a:t>
            </a:r>
            <a:r>
              <a:rPr lang="en-US" altLang="zh-CN" sz="2800" dirty="0" err="1" smtClean="0"/>
              <a:t>layerwise</a:t>
            </a:r>
            <a:r>
              <a:rPr lang="en-US" altLang="zh-CN" sz="2800" dirty="0" smtClean="0"/>
              <a:t> components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93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230" y="545094"/>
            <a:ext cx="11627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The Challenges of Alternating Minimization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5692" cy="6400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9452" y="1328419"/>
            <a:ext cx="1119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Deeper neural network requires more problem relaxation, which leads to inferior performance.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54" y="2357965"/>
            <a:ext cx="5657650" cy="42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95692" y="380782"/>
            <a:ext cx="9943484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Tunable Subnetwork Splitting Method(TSSM</a:t>
            </a:r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31965" y="1328419"/>
                <a:ext cx="9980024" cy="1569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Problem 1.</a:t>
                </a:r>
              </a:p>
              <a:p>
                <a:pPr algn="ctr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65" y="1328419"/>
                <a:ext cx="9980024" cy="1569532"/>
              </a:xfrm>
              <a:prstGeom prst="rect">
                <a:avLst/>
              </a:prstGeom>
              <a:blipFill>
                <a:blip r:embed="rId4"/>
                <a:stretch>
                  <a:fillRect l="-1222" t="-3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5493181" y="3364985"/>
            <a:ext cx="753035" cy="673851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31964" y="4001482"/>
                <a:ext cx="10126365" cy="162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Problem 2.</a:t>
                </a:r>
              </a:p>
              <a:p>
                <a:pPr algn="ctr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‖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"/>
                                    <m:endChr m:val="‖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endParaRPr lang="en-US" sz="2800" dirty="0" smtClean="0"/>
              </a:p>
              <a:p>
                <a:r>
                  <a:rPr lang="en-US" sz="2800" b="0" dirty="0" smtClean="0"/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64" y="4001482"/>
                <a:ext cx="10126365" cy="1621982"/>
              </a:xfrm>
              <a:prstGeom prst="rect">
                <a:avLst/>
              </a:prstGeom>
              <a:blipFill>
                <a:blip r:embed="rId5"/>
                <a:stretch>
                  <a:fillRect l="-1204" t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195689" y="3828875"/>
            <a:ext cx="183748" cy="1113415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5400000">
            <a:off x="7652224" y="3251291"/>
            <a:ext cx="183750" cy="2268585"/>
          </a:xfrm>
          <a:prstGeom prst="leftBrac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30856" y="4038836"/>
            <a:ext cx="15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oss function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80970" y="4016249"/>
            <a:ext cx="222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enalty term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6286401" y="2290826"/>
            <a:ext cx="67296" cy="1199609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88139" y="3014511"/>
                <a:ext cx="2890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subnetwork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39" y="3014511"/>
                <a:ext cx="289025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529"/>
            <a:ext cx="1595692" cy="640080"/>
          </a:xfrm>
          <a:prstGeom prst="rect">
            <a:avLst/>
          </a:prstGeom>
        </p:spPr>
      </p:pic>
      <p:sp>
        <p:nvSpPr>
          <p:cNvPr id="21" name="Left Brace 20"/>
          <p:cNvSpPr/>
          <p:nvPr/>
        </p:nvSpPr>
        <p:spPr>
          <a:xfrm rot="5400000">
            <a:off x="6271272" y="1175465"/>
            <a:ext cx="183748" cy="1113415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14504" y="1364483"/>
            <a:ext cx="15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oss function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9492" y="5680316"/>
            <a:ext cx="993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 2 can be solved by gradient splitting Alternating </a:t>
            </a:r>
            <a:r>
              <a:rPr lang="en-US" sz="2400" dirty="0"/>
              <a:t>D</a:t>
            </a:r>
            <a:r>
              <a:rPr lang="en-US" sz="2400" dirty="0" smtClean="0"/>
              <a:t>irection Method </a:t>
            </a:r>
          </a:p>
          <a:p>
            <a:r>
              <a:rPr lang="en-US" sz="2400" dirty="0" smtClean="0"/>
              <a:t>of Multipliers(</a:t>
            </a:r>
            <a:r>
              <a:rPr lang="en-US" sz="2400" dirty="0" err="1" smtClean="0"/>
              <a:t>gsADMM</a:t>
            </a:r>
            <a:r>
              <a:rPr lang="en-US" sz="2400" dirty="0" smtClean="0"/>
              <a:t>) or gradient splitting Alternating Minimization (</a:t>
            </a:r>
            <a:r>
              <a:rPr lang="en-US" sz="2400" dirty="0" err="1" smtClean="0"/>
              <a:t>gsAM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04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 animBg="1"/>
      <p:bldP spid="7" grpId="0"/>
      <p:bldP spid="11" grpId="0" animBg="1"/>
      <p:bldP spid="12" grpId="0" animBg="1"/>
      <p:bldP spid="13" grpId="0"/>
      <p:bldP spid="14" grpId="0"/>
      <p:bldP spid="15" grpId="0" animBg="1"/>
      <p:bldP spid="5" grpId="0"/>
      <p:bldP spid="21" grpId="0" animBg="1"/>
      <p:bldP spid="2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59945" y="1331160"/>
                <a:ext cx="10126365" cy="4367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Theorem 1: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are </a:t>
                </a:r>
                <a:r>
                  <a:rPr lang="en-US" sz="2800" dirty="0"/>
                  <a:t>Lipschitz continuous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with </a:t>
                </a:r>
                <a:r>
                  <a:rPr lang="en-US" sz="2800" dirty="0"/>
                  <a:t>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respectively</a:t>
                </a:r>
                <a:r>
                  <a:rPr lang="en-US" sz="2800" dirty="0"/>
                  <a:t>, then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we have</a:t>
                </a:r>
              </a:p>
              <a:p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45" y="1331160"/>
                <a:ext cx="10126365" cy="4367734"/>
              </a:xfrm>
              <a:prstGeom prst="rect">
                <a:avLst/>
              </a:prstGeom>
              <a:blipFill>
                <a:blip r:embed="rId4"/>
                <a:stretch>
                  <a:fillRect l="-1204" t="-1255" b="-2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529"/>
            <a:ext cx="1595692" cy="6400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3954" y="531481"/>
            <a:ext cx="10672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 Compelling Performance-Parallelism Tradeoff </a:t>
            </a:r>
            <a:endParaRPr lang="en-US" sz="4000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6051572" y="-743125"/>
            <a:ext cx="244772" cy="8190918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61482" y="2814720"/>
            <a:ext cx="2078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pproximation error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9680" y="5799909"/>
            <a:ext cx="435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more parallelism TSSM can achieve, the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worse performance it has.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4280497">
            <a:off x="7850778" y="5157971"/>
            <a:ext cx="744583" cy="4310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8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-106017" y="63173"/>
            <a:ext cx="12298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Experiments: Multi-layer Perceptron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5692" cy="640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262" y="1027339"/>
            <a:ext cx="3369328" cy="2544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234" y="1099356"/>
            <a:ext cx="3376612" cy="25462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4371" y="29391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5272" y="382780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(a). MNIST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12181" y="3899823"/>
            <a:ext cx="194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(b). Fashion MNIST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9697" y="3973950"/>
            <a:ext cx="3250234" cy="2450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66998" y="641903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(c). </a:t>
            </a:r>
            <a:r>
              <a:rPr lang="en-US" dirty="0" err="1" smtClean="0"/>
              <a:t>kMNIST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4000" y="5288225"/>
            <a:ext cx="4224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TSSM can reach the same training accuracy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 SGD and Adam, while the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dlADMM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egrades performance.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4280497">
            <a:off x="8125098" y="4646287"/>
            <a:ext cx="744583" cy="4310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35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-106017" y="63173"/>
            <a:ext cx="12298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   Experiments: Convolutional Neural Network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5692" cy="6400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4371" y="29391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49330" y="5578229"/>
            <a:ext cx="13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(a). CIFAR10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04066" y="5661223"/>
            <a:ext cx="14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(b). CIFAR100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93" y="1249229"/>
            <a:ext cx="5334000" cy="3933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440" y="1244466"/>
            <a:ext cx="5343525" cy="39433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79383" y="5934670"/>
            <a:ext cx="4224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TSSM can reach the same training accuracy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s SGD and Adam, while the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dlADMM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egrades performance.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4280497">
            <a:off x="4868216" y="5254909"/>
            <a:ext cx="744583" cy="4310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8114349">
            <a:off x="6658851" y="5245725"/>
            <a:ext cx="744583" cy="4310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2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2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1018</Words>
  <Application>Microsoft Office PowerPoint</Application>
  <PresentationFormat>Widescreen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Euphemia</vt:lpstr>
      <vt:lpstr>等线</vt:lpstr>
      <vt:lpstr>Arial</vt:lpstr>
      <vt:lpstr>Calibri</vt:lpstr>
      <vt:lpstr>Calibri Light</vt:lpstr>
      <vt:lpstr>Cambria Math</vt:lpstr>
      <vt:lpstr>Office Theme</vt:lpstr>
      <vt:lpstr>Tunable Subnetwork Splitting for Model-parallelism of Neural Network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George Mason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Multi-instance Domain Adaptation for Vaccine Adverse Event Detection</dc:title>
  <dc:creator>gmuadmin</dc:creator>
  <cp:lastModifiedBy>jwang40</cp:lastModifiedBy>
  <cp:revision>324</cp:revision>
  <dcterms:created xsi:type="dcterms:W3CDTF">2018-04-04T20:45:28Z</dcterms:created>
  <dcterms:modified xsi:type="dcterms:W3CDTF">2020-07-07T03:17:43Z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