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2918400" cy="493776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 autoAdjust="0"/>
    <p:restoredTop sz="95337"/>
  </p:normalViewPr>
  <p:slideViewPr>
    <p:cSldViewPr snapToGrid="0">
      <p:cViewPr>
        <p:scale>
          <a:sx n="40" d="100"/>
          <a:sy n="40" d="100"/>
        </p:scale>
        <p:origin x="36" y="-6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E1F3-6868-4A2B-B87E-CD7155E58E7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6A440-8BBE-4B50-B786-73B24051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6A440-8BBE-4B50-B786-73B24051C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081014"/>
            <a:ext cx="27980640" cy="1719072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5934674"/>
            <a:ext cx="24688800" cy="11921486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628900"/>
            <a:ext cx="7098030" cy="41845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628900"/>
            <a:ext cx="20882610" cy="41845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2310125"/>
            <a:ext cx="28392120" cy="20539706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33044145"/>
            <a:ext cx="28392120" cy="10801346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3144500"/>
            <a:ext cx="13990320" cy="313296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3144500"/>
            <a:ext cx="13990320" cy="313296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628911"/>
            <a:ext cx="28392120" cy="9544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2104374"/>
            <a:ext cx="13926024" cy="593216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8036540"/>
            <a:ext cx="13926024" cy="2652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2104374"/>
            <a:ext cx="13994608" cy="593216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8036540"/>
            <a:ext cx="13994608" cy="2652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291840"/>
            <a:ext cx="10617041" cy="1152144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7109471"/>
            <a:ext cx="16664940" cy="350901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4813280"/>
            <a:ext cx="10617041" cy="27443434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291840"/>
            <a:ext cx="10617041" cy="1152144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7109471"/>
            <a:ext cx="16664940" cy="350901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4813280"/>
            <a:ext cx="10617041" cy="27443434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628911"/>
            <a:ext cx="28392120" cy="9544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3144500"/>
            <a:ext cx="28392120" cy="3132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5765731"/>
            <a:ext cx="740664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4C81-1E58-4B25-8020-7BBB6CC77BE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5765731"/>
            <a:ext cx="1110996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5765731"/>
            <a:ext cx="740664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4706-4BB4-4B66-8DEA-D675A0F1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26" Type="http://schemas.openxmlformats.org/officeDocument/2006/relationships/image" Target="../media/image10.png"/><Relationship Id="rId3" Type="http://schemas.openxmlformats.org/officeDocument/2006/relationships/image" Target="../media/image1.tiff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25" Type="http://schemas.openxmlformats.org/officeDocument/2006/relationships/image" Target="../media/image9.png"/><Relationship Id="rId3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4" Type="http://schemas.openxmlformats.org/officeDocument/2006/relationships/image" Target="../media/image19.png"/><Relationship Id="rId32" Type="http://schemas.openxmlformats.org/officeDocument/2006/relationships/image" Target="../media/image15.png"/><Relationship Id="rId5" Type="http://schemas.openxmlformats.org/officeDocument/2006/relationships/image" Target="../media/image3.png"/><Relationship Id="rId23" Type="http://schemas.openxmlformats.org/officeDocument/2006/relationships/image" Target="../media/image18.png"/><Relationship Id="rId28" Type="http://schemas.openxmlformats.org/officeDocument/2006/relationships/image" Target="../media/image12.png"/><Relationship Id="rId10" Type="http://schemas.openxmlformats.org/officeDocument/2006/relationships/image" Target="../media/image8.png"/><Relationship Id="rId31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7.png"/><Relationship Id="rId27" Type="http://schemas.openxmlformats.org/officeDocument/2006/relationships/image" Target="../media/image11.png"/><Relationship Id="rId30" Type="http://schemas.openxmlformats.org/officeDocument/2006/relationships/hyperlink" Target="https://github.com/xianggebenben/Junxiang_Wang/blob/master/supplementary_material/OPT%202019/code.r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0" y="8973"/>
            <a:ext cx="32918400" cy="25705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42235" tIns="71117" rIns="142235" bIns="71117"/>
          <a:lstStyle>
            <a:lvl1pPr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8000" dirty="0">
                <a:solidFill>
                  <a:schemeClr val="bg1"/>
                </a:solidFill>
              </a:rPr>
              <a:t>The Application of Multi-block </a:t>
            </a:r>
            <a:r>
              <a:rPr lang="en-US" sz="8000" dirty="0" smtClean="0">
                <a:solidFill>
                  <a:schemeClr val="bg1"/>
                </a:solidFill>
              </a:rPr>
              <a:t>ADMM </a:t>
            </a:r>
          </a:p>
          <a:p>
            <a:pPr algn="ctr" eaLnBrk="1" hangingPunct="1"/>
            <a:r>
              <a:rPr lang="en-US" sz="8000" dirty="0" smtClean="0">
                <a:solidFill>
                  <a:schemeClr val="bg1"/>
                </a:solidFill>
              </a:rPr>
              <a:t>on Isotonic Regression Problems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16247300" y="4435996"/>
            <a:ext cx="15986125" cy="10669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5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Smoothed</a:t>
            </a:r>
            <a:r>
              <a:rPr lang="en-US" sz="6000" dirty="0"/>
              <a:t> </a:t>
            </a:r>
            <a:r>
              <a:rPr lang="en-US" sz="5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Isotonic</a:t>
            </a:r>
            <a:r>
              <a:rPr lang="en-US" sz="6000" dirty="0"/>
              <a:t> </a:t>
            </a:r>
            <a:r>
              <a:rPr lang="en-US" sz="5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Regression Problem</a:t>
            </a:r>
            <a:endParaRPr lang="en-US" altLang="zh-CN" sz="5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Box 128"/>
          <p:cNvSpPr txBox="1">
            <a:spLocks noChangeArrowheads="1"/>
          </p:cNvSpPr>
          <p:nvPr/>
        </p:nvSpPr>
        <p:spPr bwMode="auto">
          <a:xfrm>
            <a:off x="457201" y="3017212"/>
            <a:ext cx="322162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Junxiang Wan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Liang Zhao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6992971" y="30607818"/>
            <a:ext cx="15680452" cy="913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5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Experiments Results</a:t>
            </a:r>
            <a:endParaRPr lang="en-US" altLang="zh-CN" sz="5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15942954" y="13940637"/>
            <a:ext cx="16594818" cy="10053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</a:t>
            </a:r>
            <a:r>
              <a:rPr lang="en-US" altLang="zh-CN" sz="5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Ordering Problem</a:t>
            </a:r>
            <a:endParaRPr lang="en-US" altLang="zh-CN" sz="5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 Box 11"/>
          <p:cNvSpPr txBox="1">
            <a:spLocks noChangeArrowheads="1"/>
          </p:cNvSpPr>
          <p:nvPr/>
        </p:nvSpPr>
        <p:spPr bwMode="auto">
          <a:xfrm>
            <a:off x="406460" y="13912481"/>
            <a:ext cx="15255928" cy="10053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Multi-block </a:t>
            </a:r>
            <a:r>
              <a:rPr lang="en-US" altLang="zh-CN" sz="5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ADMM to </a:t>
            </a:r>
            <a:r>
              <a:rPr lang="en-US" altLang="zh-CN" sz="5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Solve Problem 1</a:t>
            </a:r>
            <a:endParaRPr lang="en-US" altLang="zh-CN" sz="5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8" name="Text Box 11"/>
          <p:cNvSpPr txBox="1">
            <a:spLocks noChangeArrowheads="1"/>
          </p:cNvSpPr>
          <p:nvPr/>
        </p:nvSpPr>
        <p:spPr bwMode="auto">
          <a:xfrm>
            <a:off x="290809" y="30556818"/>
            <a:ext cx="15920957" cy="10053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Multi-block ADMM to Solve Problem </a:t>
            </a:r>
            <a:r>
              <a:rPr lang="en-US" altLang="zh-CN" sz="5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5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Text Box 11"/>
          <p:cNvSpPr txBox="1">
            <a:spLocks noChangeArrowheads="1"/>
          </p:cNvSpPr>
          <p:nvPr/>
        </p:nvSpPr>
        <p:spPr bwMode="auto">
          <a:xfrm>
            <a:off x="406460" y="4488094"/>
            <a:ext cx="15255927" cy="10053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The Formulation of Multi-block ADMM</a:t>
            </a:r>
            <a:endParaRPr lang="en-US" altLang="zh-CN" sz="5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24"/>
            <a:ext cx="4668296" cy="23224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8706" y="5609057"/>
            <a:ext cx="15185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The multi-block </a:t>
            </a:r>
            <a:r>
              <a:rPr lang="en-US" altLang="zh-CN" sz="4000" dirty="0" smtClean="0"/>
              <a:t>ADMM is</a:t>
            </a:r>
            <a:r>
              <a:rPr lang="en-US" sz="4000" dirty="0" smtClean="0"/>
              <a:t> the ADMM with </a:t>
            </a:r>
            <a:r>
              <a:rPr lang="en-US" sz="4000" dirty="0" smtClean="0"/>
              <a:t>at least three </a:t>
            </a:r>
            <a:r>
              <a:rPr lang="en-US" sz="4000" dirty="0" smtClean="0"/>
              <a:t>variables</a:t>
            </a:r>
            <a:r>
              <a:rPr lang="en-US" sz="4000" dirty="0" smtClean="0"/>
              <a:t>. </a:t>
            </a:r>
            <a:endParaRPr lang="en-US" sz="4000" dirty="0"/>
          </a:p>
          <a:p>
            <a:r>
              <a:rPr lang="en-US" altLang="zh-CN" sz="4000" dirty="0" smtClean="0"/>
              <a:t>Given the following convex problem</a:t>
            </a:r>
            <a:endParaRPr lang="en-US" sz="4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12912" y="47218383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59200" y="31596016"/>
            <a:ext cx="16639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The multi-block ADMM converges  in Figure 1(a)(b)(c), </a:t>
            </a:r>
            <a:r>
              <a:rPr lang="en-US" sz="4000" dirty="0" smtClean="0"/>
              <a:t>but diverges in Figure 1(d).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730" y="176113"/>
            <a:ext cx="3817670" cy="2385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089718" y="6712926"/>
                <a:ext cx="8707255" cy="177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sz="4000" i="0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18" y="6712926"/>
                <a:ext cx="8707255" cy="177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35982" y="9049796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79765" y="8271981"/>
                <a:ext cx="14323024" cy="523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 smtClean="0"/>
                  <a:t>The </a:t>
                </a:r>
                <a:r>
                  <a:rPr lang="en-US" sz="4000" dirty="0"/>
                  <a:t>augmented </a:t>
                </a:r>
                <a:r>
                  <a:rPr lang="en-US" sz="4000" dirty="0" err="1" smtClean="0"/>
                  <a:t>Lagrangian</a:t>
                </a:r>
                <a:r>
                  <a:rPr lang="en-US" sz="4000" dirty="0" smtClean="0"/>
                  <a:t> is formed mathematically as </a:t>
                </a:r>
                <a:endParaRPr lang="en-US" sz="4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/>
                          </m:ctrlPr>
                        </m:sSubPr>
                        <m:e>
                          <m:r>
                            <a:rPr lang="en-US" sz="4000" i="1"/>
                            <m:t>𝐿</m:t>
                          </m:r>
                        </m:e>
                        <m:sub>
                          <m:r>
                            <a:rPr lang="en-US" sz="4000" i="1" smtClean="0"/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a:rPr lang="en-US" sz="4000" i="1"/>
                                <m:t>𝑥</m:t>
                              </m:r>
                            </m:e>
                            <m:sub>
                              <m:r>
                                <a:rPr lang="en-US" sz="4000" i="1"/>
                                <m:t>1</m:t>
                              </m:r>
                            </m:sub>
                          </m:sSub>
                          <m:r>
                            <a:rPr lang="en-US" sz="4000" i="1"/>
                            <m:t>,⋯, </m:t>
                          </m:r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a:rPr lang="en-US" sz="4000" i="1"/>
                                <m:t>𝑥</m:t>
                              </m:r>
                            </m:e>
                            <m:sub>
                              <m:r>
                                <a:rPr lang="en-US" sz="4000" i="1"/>
                                <m:t>𝑛</m:t>
                              </m:r>
                            </m:sub>
                          </m:sSub>
                          <m:r>
                            <a:rPr lang="en-US" sz="4000" i="1"/>
                            <m:t>,</m:t>
                          </m:r>
                          <m:r>
                            <a:rPr lang="en-US" sz="4000" i="1"/>
                            <m:t>𝑦</m:t>
                          </m:r>
                        </m:e>
                      </m:d>
                      <m:r>
                        <a:rPr lang="en-US" sz="4000" i="1"/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/>
                          </m:ctrlPr>
                        </m:naryPr>
                        <m:sub>
                          <m:r>
                            <a:rPr lang="en-US" sz="4000" b="0" i="1" smtClean="0"/>
                            <m:t>𝑖</m:t>
                          </m:r>
                          <m:r>
                            <a:rPr lang="en-US" sz="4000" b="0" i="1" smtClean="0"/>
                            <m:t>=1</m:t>
                          </m:r>
                        </m:sub>
                        <m:sup>
                          <m:r>
                            <a:rPr lang="en-US" sz="4000" b="0" i="1" smtClean="0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a:rPr lang="en-US" sz="4000" i="1"/>
                                <m:t>𝑓</m:t>
                              </m:r>
                            </m:e>
                            <m:sub>
                              <m:r>
                                <a:rPr lang="en-US" sz="4000" i="1"/>
                                <m:t>𝑖</m:t>
                              </m:r>
                            </m:sub>
                          </m:sSub>
                          <m:r>
                            <a:rPr lang="en-US" sz="4000" b="0" i="1" smtClean="0"/>
                            <m:t>(</m:t>
                          </m:r>
                          <m:sSub>
                            <m:sSubPr>
                              <m:ctrlPr>
                                <a:rPr lang="en-US" sz="4000" b="0" i="1" smtClean="0"/>
                              </m:ctrlPr>
                            </m:sSubPr>
                            <m:e>
                              <m:r>
                                <a:rPr lang="en-US" sz="4000" b="0" i="1" smtClean="0"/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/>
                                <m:t>𝑖</m:t>
                              </m:r>
                            </m:sub>
                          </m:sSub>
                          <m:r>
                            <a:rPr lang="en-US" sz="4000" b="0" i="1" smtClean="0"/>
                            <m:t>)</m:t>
                          </m:r>
                        </m:e>
                      </m:nary>
                      <m:r>
                        <a:rPr lang="en-US" sz="4000" i="1"/>
                        <m:t>+</m:t>
                      </m:r>
                      <m:f>
                        <m:fPr>
                          <m:ctrlPr>
                            <a:rPr lang="en-US" sz="4000" b="0" i="1" smtClean="0"/>
                          </m:ctrlPr>
                        </m:fPr>
                        <m:num>
                          <m:r>
                            <a:rPr lang="en-US" sz="4000" b="0" i="1" smtClean="0"/>
                            <m:t>𝜌</m:t>
                          </m:r>
                        </m:num>
                        <m:den>
                          <m:r>
                            <a:rPr lang="en-US" sz="4000" b="0" i="1" smtClean="0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4000" b="0" i="1" smtClean="0"/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b="0" i="1" smtClean="0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4000" b="0" i="1" smtClean="0"/>
                                  </m:ctrlPr>
                                </m:naryPr>
                                <m:sub>
                                  <m:r>
                                    <a:rPr lang="en-US" sz="4000" b="0" i="1" smtClean="0"/>
                                    <m:t>𝑖</m:t>
                                  </m:r>
                                  <m:r>
                                    <a:rPr lang="en-US" sz="4000" b="0" i="1" smtClean="0"/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b="0" i="1" smtClean="0"/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000" b="0" i="1" smtClean="0"/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/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4000" b="0" i="1" smtClean="0"/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b="0" i="1" smtClean="0"/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000" b="0" i="1" smtClean="0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4000" i="1"/>
                                <m:t>+</m:t>
                              </m:r>
                              <m:f>
                                <m:fPr>
                                  <m:ctrlPr>
                                    <a:rPr lang="en-US" sz="4000" i="1"/>
                                  </m:ctrlPr>
                                </m:fPr>
                                <m:num>
                                  <m:r>
                                    <a:rPr lang="en-US" sz="4000" i="1"/>
                                    <m:t>𝑦</m:t>
                                  </m:r>
                                </m:num>
                                <m:den>
                                  <m:r>
                                    <a:rPr lang="en-US" sz="4000" i="1" smtClean="0"/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4000" b="0" i="1" smtClean="0"/>
                            <m:t>2</m:t>
                          </m:r>
                        </m:sub>
                        <m:sup>
                          <m:r>
                            <a:rPr lang="en-US" sz="4000" b="0" i="1" smtClean="0"/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 smtClean="0"/>
              </a:p>
              <a:p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4000" i="1"/>
                      <m:t>𝑦</m:t>
                    </m:r>
                    <m:r>
                      <a:rPr lang="en-US" sz="4000" i="1"/>
                      <m:t> </m:t>
                    </m:r>
                  </m:oMath>
                </a14:m>
                <a:r>
                  <a:rPr lang="en-US" sz="4000" dirty="0" smtClean="0"/>
                  <a:t>is a dual variable. The multi-block ADMM works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/>
                          </m:ctrlPr>
                        </m:sSubSupPr>
                        <m:e>
                          <m:r>
                            <a:rPr lang="en-US" sz="4000" i="1"/>
                            <m:t>𝑥</m:t>
                          </m:r>
                        </m:e>
                        <m:sub>
                          <m:r>
                            <a:rPr lang="en-US" sz="4000" i="1"/>
                            <m:t>𝑖</m:t>
                          </m:r>
                        </m:sub>
                        <m:sup>
                          <m:r>
                            <a:rPr lang="en-US" sz="4000" b="0" i="1" smtClean="0"/>
                            <m:t>𝑘</m:t>
                          </m:r>
                          <m:r>
                            <a:rPr lang="en-US" sz="4000" b="0" i="1" smtClean="0"/>
                            <m:t>+1</m:t>
                          </m:r>
                        </m:sup>
                      </m:sSubSup>
                      <m:r>
                        <a:rPr lang="en-US" sz="4000" i="1" smtClean="0"/>
                        <m:t>←</m:t>
                      </m:r>
                      <m:r>
                        <a:rPr lang="en-US" sz="4000" i="1"/>
                        <m:t>𝑎𝑟𝑔𝑚𝑖</m:t>
                      </m:r>
                      <m:sSub>
                        <m:sSubPr>
                          <m:ctrlPr>
                            <a:rPr lang="en-US" sz="4000" i="1"/>
                          </m:ctrlPr>
                        </m:sSubPr>
                        <m:e>
                          <m:r>
                            <a:rPr lang="en-US" sz="4000" i="1"/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/>
                              </m:ctrlPr>
                            </m:sSubPr>
                            <m:e>
                              <m:r>
                                <a:rPr lang="en-US" sz="4000" b="0" i="1" smtClean="0"/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/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i="1"/>
                        <m:t> </m:t>
                      </m:r>
                      <m:sSub>
                        <m:sSubPr>
                          <m:ctrlPr>
                            <a:rPr lang="en-US" sz="4000" i="1"/>
                          </m:ctrlPr>
                        </m:sSubPr>
                        <m:e>
                          <m:r>
                            <a:rPr lang="en-US" sz="4000" i="1"/>
                            <m:t>𝐿</m:t>
                          </m:r>
                        </m:e>
                        <m:sub>
                          <m:r>
                            <a:rPr lang="en-US" sz="4000" i="1" smtClean="0"/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 smtClean="0"/>
                          </m:ctrlPr>
                        </m:dPr>
                        <m:e>
                          <m:r>
                            <a:rPr lang="en-US" sz="4000" i="1" smtClean="0"/>
                            <m:t>⋯</m:t>
                          </m:r>
                          <m:r>
                            <a:rPr lang="en-US" sz="4000" i="1"/>
                            <m:t>,</m:t>
                          </m:r>
                          <m:sSubSup>
                            <m:sSubSupPr>
                              <m:ctrlPr>
                                <a:rPr lang="en-US" sz="4000" i="1" smtClean="0"/>
                              </m:ctrlPr>
                            </m:sSubSupPr>
                            <m:e>
                              <m:r>
                                <a:rPr lang="en-US" sz="4000" i="1"/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/>
                                <m:t>𝑖</m:t>
                              </m:r>
                              <m:r>
                                <a:rPr lang="en-US" sz="4000" b="0" i="1" smtClean="0"/>
                                <m:t>−1</m:t>
                              </m:r>
                            </m:sub>
                            <m:sup>
                              <m:r>
                                <a:rPr lang="en-US" sz="4000" b="0" i="1" smtClean="0"/>
                                <m:t>𝑘</m:t>
                              </m:r>
                              <m:r>
                                <a:rPr lang="en-US" sz="4000" b="0" i="1" smtClean="0"/>
                                <m:t>+1</m:t>
                              </m:r>
                            </m:sup>
                          </m:sSubSup>
                          <m:r>
                            <a:rPr lang="en-US" sz="4000" i="1"/>
                            <m:t>,</m:t>
                          </m:r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a:rPr lang="en-US" sz="4000" i="1"/>
                                <m:t>𝑥</m:t>
                              </m:r>
                            </m:e>
                            <m:sub>
                              <m:r>
                                <a:rPr lang="en-US" sz="4000" i="1"/>
                                <m:t>𝑖</m:t>
                              </m:r>
                            </m:sub>
                          </m:sSub>
                          <m:r>
                            <a:rPr lang="en-US" sz="4000" i="1"/>
                            <m:t>,</m:t>
                          </m:r>
                          <m:sSubSup>
                            <m:sSubSupPr>
                              <m:ctrlPr>
                                <a:rPr lang="en-US" sz="4000" i="1"/>
                              </m:ctrlPr>
                            </m:sSubSupPr>
                            <m:e>
                              <m:r>
                                <a:rPr lang="en-US" sz="4000" i="1"/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/>
                                <m:t>𝑖</m:t>
                              </m:r>
                              <m:r>
                                <a:rPr lang="en-US" sz="4000" b="0" i="1" smtClean="0"/>
                                <m:t>+1</m:t>
                              </m:r>
                            </m:sub>
                            <m:sup>
                              <m:r>
                                <a:rPr lang="en-US" sz="4000" i="1"/>
                                <m:t>𝑘</m:t>
                              </m:r>
                            </m:sup>
                          </m:sSubSup>
                          <m:r>
                            <a:rPr lang="en-US" sz="4000" i="1"/>
                            <m:t>,</m:t>
                          </m:r>
                          <m:r>
                            <a:rPr lang="en-US" sz="4000" i="1" smtClean="0"/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sz="4000" i="1" smtClean="0"/>
                          </m:ctrlPr>
                        </m:dPr>
                        <m:e>
                          <m:r>
                            <a:rPr lang="en-US" sz="4000" i="1"/>
                            <m:t>𝑖</m:t>
                          </m:r>
                          <m:r>
                            <a:rPr lang="en-US" sz="4000" i="1"/>
                            <m:t>=1,⋯, </m:t>
                          </m:r>
                          <m:r>
                            <a:rPr lang="en-US" sz="4000" i="1"/>
                            <m:t>𝑛</m:t>
                          </m:r>
                        </m:e>
                      </m:d>
                    </m:oMath>
                  </m:oMathPara>
                </a14:m>
                <a:endParaRPr lang="en-US" sz="4000" i="1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sz="4000" i="1"/>
                      <m:t> </m:t>
                    </m:r>
                    <m:sSup>
                      <m:sSupPr>
                        <m:ctrlPr>
                          <a:rPr lang="en-US" sz="4000" i="1"/>
                        </m:ctrlPr>
                      </m:sSupPr>
                      <m:e>
                        <m:r>
                          <a:rPr lang="en-US" sz="4000" i="1"/>
                          <m:t>𝑦</m:t>
                        </m:r>
                      </m:e>
                      <m:sup>
                        <m:r>
                          <a:rPr lang="en-US" sz="4000" b="0" i="1" smtClean="0"/>
                          <m:t>𝑘</m:t>
                        </m:r>
                        <m:r>
                          <a:rPr lang="en-US" sz="4000" b="0" i="1" smtClean="0"/>
                          <m:t>+1</m:t>
                        </m:r>
                      </m:sup>
                    </m:sSup>
                    <m:r>
                      <a:rPr lang="en-US" sz="4000" i="1" smtClean="0"/>
                      <m:t>←</m:t>
                    </m:r>
                    <m:r>
                      <a:rPr lang="en-US" sz="4000" i="1"/>
                      <m:t> </m:t>
                    </m:r>
                    <m:sSup>
                      <m:sSupPr>
                        <m:ctrlPr>
                          <a:rPr lang="en-US" sz="4000" i="1"/>
                        </m:ctrlPr>
                      </m:sSupPr>
                      <m:e>
                        <m:r>
                          <a:rPr lang="en-US" sz="4000" i="1"/>
                          <m:t>𝑦</m:t>
                        </m:r>
                      </m:e>
                      <m:sup>
                        <m:r>
                          <a:rPr lang="en-US" sz="4000" i="1"/>
                          <m:t>𝑘</m:t>
                        </m:r>
                      </m:sup>
                    </m:sSup>
                    <m:r>
                      <a:rPr lang="en-US" sz="4000" i="1"/>
                      <m:t>+</m:t>
                    </m:r>
                    <m:r>
                      <a:rPr lang="en-US" sz="4000" i="1" smtClean="0"/>
                      <m:t>𝜌</m:t>
                    </m:r>
                    <m:nary>
                      <m:naryPr>
                        <m:chr m:val="∑"/>
                        <m:ctrlPr>
                          <a:rPr lang="en-US" sz="4000" b="0" i="1" smtClean="0"/>
                        </m:ctrlPr>
                      </m:naryPr>
                      <m:sub>
                        <m:r>
                          <a:rPr lang="en-US" sz="4000" b="0" i="1" smtClean="0"/>
                          <m:t>𝑖</m:t>
                        </m:r>
                        <m:r>
                          <a:rPr lang="en-US" sz="4000" b="0" i="1" smtClean="0"/>
                          <m:t>=1</m:t>
                        </m:r>
                      </m:sub>
                      <m:sup>
                        <m:r>
                          <a:rPr lang="en-US" sz="4000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/>
                            </m:ctrlPr>
                          </m:sSubPr>
                          <m:e>
                            <m:r>
                              <a:rPr lang="en-US" sz="4000" i="1"/>
                              <m:t>𝐴</m:t>
                            </m:r>
                          </m:e>
                          <m:sub>
                            <m:r>
                              <a:rPr lang="en-US" sz="4000" i="1"/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000" i="1"/>
                            </m:ctrlPr>
                          </m:sSubSupPr>
                          <m:e>
                            <m:r>
                              <a:rPr lang="en-US" sz="4000" i="1"/>
                              <m:t>𝑥</m:t>
                            </m:r>
                          </m:e>
                          <m:sub>
                            <m:r>
                              <a:rPr lang="en-US" sz="4000" i="1"/>
                              <m:t>𝑖</m:t>
                            </m:r>
                          </m:sub>
                          <m:sup>
                            <m:r>
                              <a:rPr lang="en-US" sz="4000" b="0" i="1" smtClean="0"/>
                              <m:t>𝑘</m:t>
                            </m:r>
                            <m:r>
                              <a:rPr lang="en-US" sz="4000" b="0" i="1" smtClean="0"/>
                              <m:t>+1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</m:e>
                    </m:nary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endParaRPr lang="en-US" sz="4000" dirty="0" smtClean="0">
                  <a:solidFill>
                    <a:srgbClr val="FF0000"/>
                  </a:solidFill>
                </a:endParaRPr>
              </a:p>
              <a:p>
                <a:pPr/>
                <a:r>
                  <a:rPr lang="en-US" sz="4000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4000" dirty="0">
                    <a:solidFill>
                      <a:srgbClr val="FF0000"/>
                    </a:solidFill>
                  </a:rPr>
                  <a:t>multi-convex ADMM can realize parallel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computing.</a:t>
                </a:r>
                <a:endParaRPr lang="en-US" sz="4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65" y="8271981"/>
                <a:ext cx="14323024" cy="5230150"/>
              </a:xfrm>
              <a:prstGeom prst="rect">
                <a:avLst/>
              </a:prstGeom>
              <a:blipFill>
                <a:blip r:embed="rId6"/>
                <a:stretch>
                  <a:fillRect l="-1533" t="-2098" r="-426" b="-4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307" y="32633075"/>
            <a:ext cx="5929056" cy="4446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909" y="32745072"/>
            <a:ext cx="5761600" cy="432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754" y="38142937"/>
            <a:ext cx="5820917" cy="4365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79" y="37927467"/>
            <a:ext cx="5429404" cy="4314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39290" y="37007983"/>
                <a:ext cx="61189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0" dirty="0" smtClean="0"/>
                  <a:t>Figure 1(a).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3000" dirty="0"/>
                  <a:t>  on </a:t>
                </a:r>
                <a:r>
                  <a:rPr lang="en-US" sz="3000" dirty="0" smtClean="0"/>
                  <a:t>the smoothed isotonic regression problem.</a:t>
                </a:r>
                <a:endParaRPr lang="en-US" sz="3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90" y="37007983"/>
                <a:ext cx="6118921" cy="1015663"/>
              </a:xfrm>
              <a:prstGeom prst="rect">
                <a:avLst/>
              </a:prstGeom>
              <a:blipFill>
                <a:blip r:embed="rId21"/>
                <a:stretch>
                  <a:fillRect l="-1892" t="-7229" r="-3287" b="-18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5520421" y="37005328"/>
                <a:ext cx="61189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0" dirty="0" smtClean="0"/>
                  <a:t>Figure 1(b).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3000" dirty="0"/>
                  <a:t>  on </a:t>
                </a:r>
                <a:r>
                  <a:rPr lang="en-US" sz="3000" dirty="0" smtClean="0"/>
                  <a:t>the smoothed isotonic regression problem.</a:t>
                </a:r>
                <a:endParaRPr lang="en-US" sz="3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421" y="37005328"/>
                <a:ext cx="6118921" cy="1015663"/>
              </a:xfrm>
              <a:prstGeom prst="rect">
                <a:avLst/>
              </a:prstGeom>
              <a:blipFill>
                <a:blip r:embed="rId22"/>
                <a:stretch>
                  <a:fillRect l="-2191" t="-7186" r="-348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8839289" y="42508625"/>
                <a:ext cx="61189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/>
                  <a:t>Figure 1(c).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3000" dirty="0"/>
                  <a:t>  on the on </a:t>
                </a:r>
                <a:r>
                  <a:rPr lang="en-US" sz="3000" dirty="0" smtClean="0"/>
                  <a:t>the multi-dimensional ordering </a:t>
                </a:r>
                <a:r>
                  <a:rPr lang="en-US" sz="3000" dirty="0"/>
                  <a:t>problem.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89" y="42508625"/>
                <a:ext cx="6118921" cy="1015663"/>
              </a:xfrm>
              <a:prstGeom prst="rect">
                <a:avLst/>
              </a:prstGeom>
              <a:blipFill>
                <a:blip r:embed="rId23"/>
                <a:stretch>
                  <a:fillRect l="-498" t="-7186" r="-498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041269" y="42508625"/>
                <a:ext cx="61189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/>
                  <a:t>Figure 1(d).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3000" dirty="0"/>
                  <a:t>  on the on </a:t>
                </a:r>
                <a:r>
                  <a:rPr lang="en-US" sz="3000" dirty="0" smtClean="0"/>
                  <a:t>the multi-dimensional ordering </a:t>
                </a:r>
                <a:r>
                  <a:rPr lang="en-US" sz="3000" dirty="0"/>
                  <a:t>problem.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69" y="42508625"/>
                <a:ext cx="6118921" cy="1015663"/>
              </a:xfrm>
              <a:prstGeom prst="rect">
                <a:avLst/>
              </a:prstGeom>
              <a:blipFill>
                <a:blip r:embed="rId24"/>
                <a:stretch>
                  <a:fillRect l="-598" t="-7186" r="-398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720" y="44239665"/>
            <a:ext cx="5339913" cy="400493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6663005" y="43634495"/>
            <a:ext cx="16639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The multi-block ADMM demonstrates excellent scalability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62" y="44305227"/>
            <a:ext cx="5165084" cy="387381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8632125" y="48221943"/>
            <a:ext cx="6925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Figure 2(a).Scalability </a:t>
            </a:r>
            <a:r>
              <a:rPr lang="en-US" sz="3000" dirty="0" smtClean="0"/>
              <a:t>on the </a:t>
            </a:r>
            <a:r>
              <a:rPr lang="en-US" sz="3200" dirty="0"/>
              <a:t>smoothed isotonic regression problem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25796291" y="48156155"/>
            <a:ext cx="6877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Figure 2(b).Scalability </a:t>
            </a:r>
            <a:r>
              <a:rPr lang="en-US" sz="3200" dirty="0"/>
              <a:t>on the</a:t>
            </a:r>
          </a:p>
          <a:p>
            <a:pPr algn="ctr"/>
            <a:r>
              <a:rPr lang="en-US" sz="3200" dirty="0"/>
              <a:t>multi-dimensional ordering problem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6078572" y="5697739"/>
                <a:ext cx="16459200" cy="57217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4000" dirty="0" smtClean="0"/>
                  <a:t>The classic isotonic regression returns a non-decreasing response given a predictor. However</a:t>
                </a:r>
                <a:r>
                  <a:rPr lang="en-US" sz="4000" dirty="0"/>
                  <a:t>, the fitted response resembles a step function </a:t>
                </a:r>
                <a:r>
                  <a:rPr lang="en-US" sz="4000" dirty="0" smtClean="0"/>
                  <a:t>with sharp ‘</a:t>
                </a:r>
                <a:r>
                  <a:rPr lang="en-US" sz="4000" dirty="0"/>
                  <a:t>jumps</a:t>
                </a:r>
                <a:r>
                  <a:rPr lang="en-US" sz="4000" dirty="0" smtClean="0"/>
                  <a:t>’. </a:t>
                </a:r>
                <a:r>
                  <a:rPr lang="en-US" sz="4000" dirty="0"/>
                  <a:t>Therefore, a smoothed isotonic regression problem to eliminate </a:t>
                </a:r>
                <a:r>
                  <a:rPr lang="en-US" sz="4000" dirty="0" smtClean="0"/>
                  <a:t>such </a:t>
                </a:r>
                <a:r>
                  <a:rPr lang="en-US" sz="4000" dirty="0"/>
                  <a:t>‘jumps’ </a:t>
                </a:r>
                <a:r>
                  <a:rPr lang="en-US" sz="4000" dirty="0" smtClean="0"/>
                  <a:t>given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:</a:t>
                </a:r>
              </a:p>
              <a:p>
                <a:pPr algn="ctr"/>
                <a:r>
                  <a:rPr lang="en-US" sz="4000" b="1" dirty="0" smtClean="0"/>
                  <a:t>Problem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b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40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4000" dirty="0" smtClean="0"/>
              </a:p>
              <a:p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⋯,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 are assigned weights,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⋯,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smtClean="0"/>
                  <a:t> are fitted predictors, </a:t>
                </a:r>
              </a:p>
              <a:p>
                <a:r>
                  <a:rPr lang="en-US" sz="4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4000" dirty="0" smtClean="0"/>
                  <a:t> is a tuning parameter.</a:t>
                </a:r>
                <a:endParaRPr lang="en-US" sz="4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572" y="5697739"/>
                <a:ext cx="16459200" cy="5721759"/>
              </a:xfrm>
              <a:prstGeom prst="rect">
                <a:avLst/>
              </a:prstGeom>
              <a:blipFill>
                <a:blip r:embed="rId27"/>
                <a:stretch>
                  <a:fillRect l="-1333" t="-1919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79765" y="15319609"/>
                <a:ext cx="14794663" cy="150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To achieve parallel computing, Problem 1 can be transformed equivalently to the following</a:t>
                </a:r>
              </a:p>
              <a:p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func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=1,2,⋯,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:r>
                  <a:rPr lang="en-US" sz="4000" dirty="0"/>
                  <a:t>w</a:t>
                </a:r>
                <a:r>
                  <a:rPr lang="en-US" sz="40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4000" dirty="0" smtClean="0"/>
                  <a:t>, 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 smtClean="0"/>
                  <a:t>. The </a:t>
                </a:r>
                <a:r>
                  <a:rPr lang="en-US" sz="4000" dirty="0"/>
                  <a:t>augmented </a:t>
                </a:r>
                <a:r>
                  <a:rPr lang="en-US" sz="4000" dirty="0" err="1" smtClean="0"/>
                  <a:t>Lagrangian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is </a:t>
                </a:r>
                <a:endParaRPr lang="en-US" sz="4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b="0" dirty="0" smtClean="0"/>
              </a:p>
              <a:p>
                <a:pPr/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/>
                  <a:t>,</a:t>
                </a:r>
                <a:r>
                  <a:rPr lang="en-US" sz="4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sz="4000" dirty="0" smtClean="0"/>
                  <a:t>  The multi-block ADMM works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65" y="15319609"/>
                <a:ext cx="14794663" cy="15071305"/>
              </a:xfrm>
              <a:prstGeom prst="rect">
                <a:avLst/>
              </a:prstGeom>
              <a:blipFill>
                <a:blip r:embed="rId28"/>
                <a:stretch>
                  <a:fillRect l="-1483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247300" y="15301832"/>
                <a:ext cx="14794663" cy="795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Multi-dimensional orders are more general in isotonic regression applications. A multi-dimensional order is defined in a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 smtClean="0"/>
                  <a:t>-dimensional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4000" dirty="0" smtClean="0"/>
                  <a:t>. </a:t>
                </a:r>
                <a:r>
                  <a:rPr lang="en-US" altLang="zh-CN" sz="4000" dirty="0"/>
                  <a:t>It can </a:t>
                </a:r>
                <a:r>
                  <a:rPr lang="en-US" altLang="zh-CN" sz="4000" dirty="0" smtClean="0"/>
                  <a:t>be represented equivalently as Directed Acyclic Graph (DAG)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4000" dirty="0" smtClean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. </a:t>
                </a:r>
                <a:r>
                  <a:rPr lang="en-US" sz="4000" dirty="0"/>
                  <a:t>Formally, </a:t>
                </a:r>
                <a:r>
                  <a:rPr lang="en-US" sz="4000" dirty="0" smtClean="0"/>
                  <a:t>the </a:t>
                </a:r>
                <a:r>
                  <a:rPr lang="en-US" sz="4000" dirty="0"/>
                  <a:t>multi-dimensional ordering problem is formulated as follows: </a:t>
                </a:r>
                <a:endParaRPr lang="en-US" sz="4000" dirty="0" smtClean="0"/>
              </a:p>
              <a:p>
                <a:endParaRPr lang="en-US" sz="4000" dirty="0"/>
              </a:p>
              <a:p>
                <a:pPr algn="ctr"/>
                <a:r>
                  <a:rPr lang="en-US" sz="4000" b="1" dirty="0" smtClean="0"/>
                  <a:t>Problem 2: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lim>
                    </m:limLow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0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 smtClean="0"/>
              </a:p>
              <a:p>
                <a:endParaRPr lang="en-US" sz="4000" dirty="0" smtClean="0"/>
              </a:p>
              <a:p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&gt;0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 smtClean="0"/>
                  <a:t> are assigned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 smtClean="0"/>
                  <a:t> are predictors,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 are fitted predictors. </a:t>
                </a:r>
                <a:endParaRPr lang="en-US" sz="40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300" y="15301832"/>
                <a:ext cx="14794663" cy="7951664"/>
              </a:xfrm>
              <a:prstGeom prst="rect">
                <a:avLst/>
              </a:prstGeom>
              <a:blipFill>
                <a:blip r:embed="rId29"/>
                <a:stretch>
                  <a:fillRect l="-1442" t="-1379" r="-333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228313" y="32193862"/>
                <a:ext cx="14794663" cy="16727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To achieve parallel computing, Problem 2 can be transformed equivalently to the following</a:t>
                </a:r>
              </a:p>
              <a:p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⊙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⊙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sz="4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4000" b="0" dirty="0" smtClean="0"/>
              </a:p>
              <a:p>
                <a:r>
                  <a:rPr lang="en-US" sz="4000" dirty="0"/>
                  <a:t>w</a:t>
                </a:r>
                <a:r>
                  <a:rPr lang="en-US" sz="4000" dirty="0" smtClean="0"/>
                  <a:t>here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4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, and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4000" dirty="0" smtClean="0"/>
                  <a:t> is a </a:t>
                </a:r>
                <a:r>
                  <a:rPr lang="en-US" sz="4000" dirty="0" err="1" smtClean="0"/>
                  <a:t>Hadamard</a:t>
                </a:r>
                <a:r>
                  <a:rPr lang="en-US" sz="4000" dirty="0" smtClean="0"/>
                  <a:t> product.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 smtClean="0"/>
                  <a:t> are edge representation of the edge set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4000" dirty="0" smtClean="0"/>
                  <a:t>:</a:t>
                </a:r>
                <a:r>
                  <a:rPr lang="en-US" sz="4000" dirty="0"/>
                  <a:t> 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 smtClean="0"/>
                  <a:t>-</a:t>
                </a:r>
                <a:r>
                  <a:rPr lang="en-US" sz="4000" dirty="0" err="1" smtClean="0"/>
                  <a:t>th</a:t>
                </a:r>
                <a:r>
                  <a:rPr lang="en-US" sz="4000" dirty="0" smtClean="0"/>
                  <a:t>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/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 smtClean="0"/>
                  <a:t>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1 </a:t>
                </a:r>
                <a:r>
                  <a:rPr lang="en-US" sz="4000" dirty="0" smtClean="0"/>
                  <a:t>  </a:t>
                </a:r>
                <a:r>
                  <a:rPr lang="en-US" sz="4000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4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4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=0(1≤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. </a:t>
                </a:r>
                <a:r>
                  <a:rPr lang="en-US" sz="4000" dirty="0"/>
                  <a:t>The augmented Lagrangian</a:t>
                </a:r>
                <a:r>
                  <a:rPr lang="en-US" sz="4000" dirty="0"/>
                  <a:t> is </a:t>
                </a:r>
                <a:endParaRPr lang="en-US" sz="4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⊙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⊙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dirty="0" smtClean="0"/>
              </a:p>
              <a:p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sz="4000" dirty="0" smtClean="0"/>
                  <a:t> The </a:t>
                </a:r>
                <a:r>
                  <a:rPr lang="en-US" sz="4000" dirty="0"/>
                  <a:t>multi-block ADMM works as follows</a:t>
                </a:r>
                <a:r>
                  <a:rPr lang="en-US" sz="4000" dirty="0" smtClean="0"/>
                  <a:t>:</a:t>
                </a: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:pPr/>
                <a:endParaRPr lang="en-US" sz="4000" dirty="0"/>
              </a:p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</a:rPr>
                  <a:t>Our code is available at </a:t>
                </a:r>
              </a:p>
              <a:p>
                <a:pPr algn="ctr"/>
                <a:r>
                  <a:rPr lang="en-US" sz="4000" dirty="0">
                    <a:solidFill>
                      <a:srgbClr val="FF0000"/>
                    </a:solidFill>
                    <a:hlinkClick r:id="rId30"/>
                  </a:rPr>
                  <a:t>https://github.com/xianggebenben/Junxiang_Wang/blob/master/supplementary_material/OPT%202019/code.rar</a:t>
                </a:r>
                <a:endParaRPr lang="en-US" sz="40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13" y="32193862"/>
                <a:ext cx="14794663" cy="16727208"/>
              </a:xfrm>
              <a:prstGeom prst="rect">
                <a:avLst/>
              </a:prstGeom>
              <a:blipFill>
                <a:blip r:embed="rId31"/>
                <a:stretch>
                  <a:fillRect l="-1442" t="-656" r="-1731" b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047" y="9160205"/>
            <a:ext cx="6119619" cy="4620312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21045731">
            <a:off x="23580128" y="11614413"/>
            <a:ext cx="2805394" cy="5539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116570" y="11419498"/>
            <a:ext cx="548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The red curve denotes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smoothed step functions.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05" y="23457977"/>
            <a:ext cx="7620000" cy="5819234"/>
          </a:xfrm>
          <a:prstGeom prst="rect">
            <a:avLst/>
          </a:prstGeom>
        </p:spPr>
      </p:pic>
      <p:sp>
        <p:nvSpPr>
          <p:cNvPr id="65" name="Right Arrow 64"/>
          <p:cNvSpPr/>
          <p:nvPr/>
        </p:nvSpPr>
        <p:spPr>
          <a:xfrm rot="8929841">
            <a:off x="22920991" y="25163040"/>
            <a:ext cx="2152828" cy="4763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182287" y="23504522"/>
            <a:ext cx="54289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There may be no orders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between two predictors in the multi-dimensional order problem, like E and H in the figure.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2884</TotalTime>
  <Words>287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Zhao</dc:creator>
  <cp:lastModifiedBy>jwang40</cp:lastModifiedBy>
  <cp:revision>237</cp:revision>
  <dcterms:created xsi:type="dcterms:W3CDTF">2015-04-28T21:54:49Z</dcterms:created>
  <dcterms:modified xsi:type="dcterms:W3CDTF">2019-11-29T21:49:17Z</dcterms:modified>
</cp:coreProperties>
</file>