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25170" indent="-280670" algn="ctr">
              <a:spcBef>
                <a:spcPts val="0"/>
              </a:spcBef>
              <a:defRPr sz="2400" i="1"/>
            </a:lvl2pPr>
            <a:lvl3pPr marL="1169670" indent="-280670" algn="ctr">
              <a:spcBef>
                <a:spcPts val="0"/>
              </a:spcBef>
              <a:defRPr sz="2400" i="1"/>
            </a:lvl3pPr>
            <a:lvl4pPr marL="1614170" indent="-280670" algn="ctr">
              <a:spcBef>
                <a:spcPts val="0"/>
              </a:spcBef>
              <a:defRPr sz="2400" i="1"/>
            </a:lvl4pPr>
            <a:lvl5pPr marL="2058670" indent="-280670" algn="ctr">
              <a:spcBef>
                <a:spcPts val="0"/>
              </a:spcBef>
              <a:defRPr sz="24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Shape 21"/>
          <p:cNvSpPr/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7"/>
            <a:ext cx="5325772" cy="82169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Shape 39"/>
          <p:cNvSpPr/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4900"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 hasCustomPrompt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Shape 66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 hasCustomPrompt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16891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r>
              <a:t>College: Worth it?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14655">
              <a:defRPr sz="2200"/>
            </a:pPr>
            <a:r>
              <a:t>CS 336 Semester Database Project</a:t>
            </a:r>
          </a:p>
          <a:p>
            <a:pPr algn="r" defTabSz="414655">
              <a:defRPr sz="2200">
                <a:latin typeface="Apple Chancery"/>
                <a:ea typeface="Apple Chancery"/>
                <a:cs typeface="Apple Chancery"/>
                <a:sym typeface="Apple Chancery"/>
              </a:defRPr>
            </a:pPr>
            <a:r>
              <a:t>by Xing Xiang &amp; Peiqing Lian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ayscalemajors.jpg"/>
          <p:cNvPicPr>
            <a:picLocks noChangeAspect="1"/>
          </p:cNvPicPr>
          <p:nvPr>
            <p:ph type="pic" idx="13"/>
          </p:nvPr>
        </p:nvPicPr>
        <p:blipFill>
          <a:blip r:embed="rId1"/>
          <a:srcRect/>
          <a:stretch>
            <a:fillRect/>
          </a:stretch>
        </p:blipFill>
        <p:spPr>
          <a:xfrm>
            <a:off x="5829777" y="241556"/>
            <a:ext cx="7019145" cy="6819005"/>
          </a:xfrm>
          <a:prstGeom prst="rect">
            <a:avLst/>
          </a:prstGeom>
        </p:spPr>
      </p:pic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</a:t>
            </a:r>
          </a:p>
          <a:p>
            <a:r>
              <a:t>Choices of</a:t>
            </a:r>
          </a:p>
          <a:p>
            <a:r>
              <a:t>Best-paid</a:t>
            </a:r>
          </a:p>
          <a:p>
            <a:r>
              <a:t>Graduates</a:t>
            </a:r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xfrm>
            <a:off x="215900" y="4826000"/>
            <a:ext cx="5334000" cy="4114800"/>
          </a:xfrm>
          <a:prstGeom prst="rect">
            <a:avLst/>
          </a:prstGeom>
        </p:spPr>
        <p:txBody>
          <a:bodyPr/>
          <a:lstStyle/>
          <a:p>
            <a:pPr algn="l">
              <a:defRPr>
                <a:latin typeface="Andale Mono"/>
                <a:ea typeface="Andale Mono"/>
                <a:cs typeface="Andale Mono"/>
                <a:sym typeface="Andale Mono"/>
              </a:defRPr>
            </a:pPr>
            <a:r>
              <a:t>Some Highlights:</a:t>
            </a:r>
          </a:p>
          <a:p>
            <a:pPr marL="180340" indent="-180340" algn="l">
              <a:buSzPct val="100000"/>
              <a:buChar char="•"/>
              <a:defRPr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sz="1800"/>
              <a:t>In general, engineering schools produced the best starting salaries, and represented eight out of the top 10 schools in starting salary.</a:t>
            </a:r>
            <a:r>
              <a:t> </a:t>
            </a:r>
          </a:p>
          <a:p>
            <a:pPr marL="320675" indent="-320675" algn="l">
              <a:buSzPct val="100000"/>
              <a:buChar char="•"/>
              <a:defRPr sz="1800">
                <a:latin typeface="Andale Mono"/>
                <a:ea typeface="Andale Mono"/>
                <a:cs typeface="Andale Mono"/>
                <a:sym typeface="Andale Mono"/>
              </a:defRPr>
            </a:pPr>
            <a:r>
              <a:t>Majors matter. Quantitative-oriented degrees – like engineering, science, mathematics and economics — filled most of the top 20 slots in both highest starting median salaries and highest mid-career median salaries.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r>
              <a:t>So…the Motivation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Andale Mono"/>
                <a:ea typeface="Andale Mono"/>
                <a:cs typeface="Andale Mono"/>
                <a:sym typeface="Andale Mono"/>
              </a:defRPr>
            </a:pPr>
            <a:r>
              <a:t>With more and more prospective college freshmen, one question coming into attention—will I make money if I go to…..</a:t>
            </a:r>
          </a:p>
          <a:p>
            <a:pPr>
              <a:defRPr>
                <a:latin typeface="Andale Mono"/>
                <a:ea typeface="Andale Mono"/>
                <a:cs typeface="Andale Mono"/>
                <a:sym typeface="Andale Mono"/>
              </a:defRPr>
            </a:pPr>
            <a:r>
              <a:t>As we can see, students and parents will need more statistics to help them make a wise decisions.</a:t>
            </a:r>
          </a:p>
          <a:p>
            <a:pPr>
              <a:defRPr>
                <a:latin typeface="Andale Mono"/>
                <a:ea typeface="Andale Mono"/>
                <a:cs typeface="Andale Mono"/>
                <a:sym typeface="Andale Mono"/>
              </a:defRPr>
            </a:pPr>
            <a:r>
              <a:t>That is how we could help…….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100"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r>
              <a:t>The Purpose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xfrm>
            <a:off x="685800" y="2565400"/>
            <a:ext cx="11099800" cy="62865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ndale Mono"/>
                <a:ea typeface="Andale Mono"/>
                <a:cs typeface="Andale Mono"/>
                <a:sym typeface="Andale Mono"/>
              </a:defRPr>
            </a:pPr>
            <a:r>
              <a:t>Make it easier when researching colleges’ data and information.</a:t>
            </a:r>
          </a:p>
          <a:p>
            <a:pPr>
              <a:defRPr>
                <a:latin typeface="Andale Mono"/>
                <a:ea typeface="Andale Mono"/>
                <a:cs typeface="Andale Mono"/>
                <a:sym typeface="Andale Mono"/>
              </a:defRPr>
            </a:pPr>
            <a:r>
              <a:t>Present top colleges and hot majors based on annual salary earned by graduates.</a:t>
            </a:r>
          </a:p>
          <a:p>
            <a:pPr>
              <a:defRPr>
                <a:latin typeface="Andale Mono"/>
                <a:ea typeface="Andale Mono"/>
                <a:cs typeface="Andale Mono"/>
                <a:sym typeface="Andale Mono"/>
              </a:defRPr>
            </a:pPr>
            <a:r>
              <a:t>Help them make decisions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200"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r>
              <a:t>How it works…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774700" y="25654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346710" indent="-346710" defTabSz="455295">
              <a:spcBef>
                <a:spcPts val="3200"/>
              </a:spcBef>
              <a:defRPr sz="2965">
                <a:latin typeface="Andale Mono"/>
                <a:ea typeface="Andale Mono"/>
                <a:cs typeface="Andale Mono"/>
                <a:sym typeface="Andale Mono"/>
              </a:defRPr>
            </a:pPr>
            <a:r>
              <a:t>Users can choose what they want to search and what means importantly to them.</a:t>
            </a:r>
          </a:p>
          <a:p>
            <a:pPr marL="346710" indent="-346710" defTabSz="455295">
              <a:spcBef>
                <a:spcPts val="3200"/>
              </a:spcBef>
              <a:defRPr sz="2965">
                <a:latin typeface="Andale Mono"/>
                <a:ea typeface="Andale Mono"/>
                <a:cs typeface="Andale Mono"/>
                <a:sym typeface="Andale Mono"/>
              </a:defRPr>
            </a:pPr>
            <a:r>
              <a:t>Homepage users search results by selecting what colleges, which city, and expected tuition fee.</a:t>
            </a:r>
          </a:p>
          <a:p>
            <a:pPr marL="346710" indent="-346710" defTabSz="455295">
              <a:spcBef>
                <a:spcPts val="3200"/>
              </a:spcBef>
              <a:defRPr sz="2965">
                <a:latin typeface="Andale Mono"/>
                <a:ea typeface="Andale Mono"/>
                <a:cs typeface="Andale Mono"/>
                <a:sym typeface="Andale Mono"/>
              </a:defRPr>
            </a:pPr>
            <a:r>
              <a:t>It will give users a feedback by clicking submit</a:t>
            </a:r>
          </a:p>
          <a:p>
            <a:pPr marL="346710" indent="-346710" defTabSz="455295">
              <a:spcBef>
                <a:spcPts val="3200"/>
              </a:spcBef>
              <a:defRPr sz="2965">
                <a:latin typeface="Andale Mono"/>
                <a:ea typeface="Andale Mono"/>
                <a:cs typeface="Andale Mono"/>
                <a:sym typeface="Andale Mono"/>
              </a:defRPr>
            </a:pPr>
            <a:r>
              <a:t>If irrelevant information was selected, it will pop up a error page</a:t>
            </a:r>
          </a:p>
          <a:p>
            <a:pPr marL="346710" indent="-346710" defTabSz="455295">
              <a:spcBef>
                <a:spcPts val="3200"/>
              </a:spcBef>
              <a:defRPr sz="2965">
                <a:latin typeface="Andale Mono"/>
                <a:ea typeface="Andale Mono"/>
                <a:cs typeface="Andale Mono"/>
                <a:sym typeface="Andale Mono"/>
              </a:defRPr>
            </a:pPr>
            <a:r>
              <a:t>If relevant, users will see corresponding queries 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body" sz="quarter" idx="1"/>
          </p:nvPr>
        </p:nvSpPr>
        <p:spPr>
          <a:xfrm>
            <a:off x="857885" y="2244725"/>
            <a:ext cx="10464800" cy="110680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4400"/>
              <a:t>http//98.126.65.243/</a:t>
            </a:r>
            <a:endParaRPr lang="en-US" sz="4400"/>
          </a:p>
          <a:p>
            <a:pPr algn="l"/>
            <a:endParaRPr lang="en-US"/>
          </a:p>
        </p:txBody>
      </p:sp>
      <p:sp>
        <p:nvSpPr>
          <p:cNvPr id="136" name="Shape 136"/>
          <p:cNvSpPr/>
          <p:nvPr>
            <p:ph type="body" idx="13"/>
          </p:nvPr>
        </p:nvSpPr>
        <p:spPr>
          <a:xfrm>
            <a:off x="940435" y="1008380"/>
            <a:ext cx="10464800" cy="6858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rPr lang="en-US"/>
              <a:t>Program </a:t>
            </a:r>
            <a:r>
              <a:t>URL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7885" y="3902075"/>
            <a:ext cx="9189720" cy="6502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data url(selected first 1000+ tuples)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7465" y="5120640"/>
            <a:ext cx="7426960" cy="22961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https://inventory.data.gov/dataset/5745c647-df74-451e-a62f-b02920daed31/resource/c95fae96-ce4a-459c-a935-ba2a37767ac9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占位符 4"/>
          <p:cNvPicPr>
            <a:picLocks noChangeAspect="1"/>
          </p:cNvPicPr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2421255" y="1769745"/>
            <a:ext cx="8153400" cy="36861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1447</Words>
  <Application>WPS 演示</Application>
  <PresentationFormat/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Helvetica Neue</vt:lpstr>
      <vt:lpstr>Helvetica Light</vt:lpstr>
      <vt:lpstr>Andale Mono</vt:lpstr>
      <vt:lpstr>Herculanum</vt:lpstr>
      <vt:lpstr>Apple Chancery</vt:lpstr>
      <vt:lpstr>Segoe Print</vt:lpstr>
      <vt:lpstr>Microsoft YaHei</vt:lpstr>
      <vt:lpstr>Helvetica Neue</vt:lpstr>
      <vt:lpstr>Helvetica Neue</vt:lpstr>
      <vt:lpstr>Black</vt:lpstr>
      <vt:lpstr>College: Worth it?</vt:lpstr>
      <vt:lpstr>Graduates</vt:lpstr>
      <vt:lpstr>So…the Motivation</vt:lpstr>
      <vt:lpstr>The Purpose</vt:lpstr>
      <vt:lpstr>How it works…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College: Worth it?</dc:title>
  <dc:creator/>
  <cp:lastModifiedBy>xingxiang25</cp:lastModifiedBy>
  <cp:revision>2</cp:revision>
  <dcterms:created xsi:type="dcterms:W3CDTF">2016-12-06T21:31:00Z</dcterms:created>
  <dcterms:modified xsi:type="dcterms:W3CDTF">2016-12-06T21:40:30Z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