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376" r:id="rId3"/>
    <p:sldId id="436" r:id="rId4"/>
    <p:sldId id="385" r:id="rId5"/>
    <p:sldId id="386" r:id="rId6"/>
    <p:sldId id="387" r:id="rId7"/>
    <p:sldId id="388" r:id="rId8"/>
    <p:sldId id="390" r:id="rId9"/>
    <p:sldId id="391" r:id="rId10"/>
    <p:sldId id="392" r:id="rId11"/>
    <p:sldId id="393" r:id="rId12"/>
    <p:sldId id="394" r:id="rId13"/>
    <p:sldId id="395" r:id="rId14"/>
    <p:sldId id="397" r:id="rId15"/>
    <p:sldId id="399" r:id="rId16"/>
    <p:sldId id="398" r:id="rId17"/>
    <p:sldId id="434" r:id="rId18"/>
    <p:sldId id="400" r:id="rId19"/>
    <p:sldId id="431" r:id="rId20"/>
    <p:sldId id="432" r:id="rId21"/>
    <p:sldId id="433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9" r:id="rId30"/>
    <p:sldId id="410" r:id="rId31"/>
    <p:sldId id="411" r:id="rId32"/>
    <p:sldId id="412" r:id="rId33"/>
    <p:sldId id="413" r:id="rId34"/>
    <p:sldId id="414" r:id="rId35"/>
    <p:sldId id="416" r:id="rId36"/>
    <p:sldId id="418" r:id="rId37"/>
    <p:sldId id="417" r:id="rId38"/>
    <p:sldId id="415" r:id="rId39"/>
    <p:sldId id="437" r:id="rId40"/>
    <p:sldId id="430" r:id="rId41"/>
    <p:sldId id="380" r:id="rId42"/>
    <p:sldId id="420" r:id="rId43"/>
    <p:sldId id="438" r:id="rId44"/>
    <p:sldId id="421" r:id="rId45"/>
    <p:sldId id="422" r:id="rId46"/>
    <p:sldId id="423" r:id="rId47"/>
    <p:sldId id="429" r:id="rId48"/>
    <p:sldId id="424" r:id="rId49"/>
    <p:sldId id="425" r:id="rId50"/>
    <p:sldId id="426" r:id="rId51"/>
    <p:sldId id="427" r:id="rId52"/>
    <p:sldId id="428" r:id="rId53"/>
  </p:sldIdLst>
  <p:sldSz cx="9144000" cy="6858000" type="screen4x3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95">
          <p15:clr>
            <a:srgbClr val="A4A3A4"/>
          </p15:clr>
        </p15:guide>
        <p15:guide id="5" pos="283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1980C"/>
    <a:srgbClr val="97B20E"/>
    <a:srgbClr val="849C0C"/>
    <a:srgbClr val="516008"/>
    <a:srgbClr val="E54809"/>
    <a:srgbClr val="F76429"/>
    <a:srgbClr val="F3A71D"/>
    <a:srgbClr val="F5500F"/>
    <a:srgbClr val="6E8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5087" autoAdjust="0"/>
  </p:normalViewPr>
  <p:slideViewPr>
    <p:cSldViewPr>
      <p:cViewPr varScale="1">
        <p:scale>
          <a:sx n="84" d="100"/>
          <a:sy n="84" d="100"/>
        </p:scale>
        <p:origin x="786" y="72"/>
      </p:cViewPr>
      <p:guideLst>
        <p:guide orient="horz" pos="2160"/>
        <p:guide orient="horz" pos="3974"/>
        <p:guide orient="horz" pos="709"/>
        <p:guide pos="295"/>
        <p:guide pos="2835"/>
        <p:guide pos="546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C633D-14E0-4012-BC26-5600AF122176}" type="datetimeFigureOut">
              <a:rPr lang="zh-CN" altLang="en-US" smtClean="0"/>
              <a:pPr/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4488-9E39-4033-86EF-42E2FE1BD4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3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206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生成汇编文件便于对比</a:t>
            </a:r>
            <a:r>
              <a:rPr lang="en-US" altLang="zh-CN" dirty="0" smtClean="0"/>
              <a:t>C</a:t>
            </a:r>
            <a:r>
              <a:rPr lang="zh-CN" altLang="en-US" smtClean="0"/>
              <a:t>代码和汇编代码，比较效率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[]</a:t>
            </a:r>
            <a:r>
              <a:rPr lang="zh-CN" altLang="en-US" dirty="0" smtClean="0"/>
              <a:t>是什么含义？</a:t>
            </a:r>
            <a:endParaRPr lang="en-US" altLang="zh-CN" dirty="0" smtClean="0"/>
          </a:p>
          <a:p>
            <a:r>
              <a:rPr lang="en-US" altLang="zh-CN" dirty="0" smtClean="0"/>
              <a:t>BF</a:t>
            </a:r>
            <a:r>
              <a:rPr lang="zh-CN" altLang="en-US" baseline="0" dirty="0" smtClean="0"/>
              <a:t>： </a:t>
            </a:r>
            <a:r>
              <a:rPr lang="en-US" altLang="zh-CN" baseline="0" dirty="0" smtClean="0"/>
              <a:t>branch if false</a:t>
            </a:r>
          </a:p>
          <a:p>
            <a:r>
              <a:rPr lang="en-US" altLang="zh-CN" baseline="0" dirty="0" err="1" smtClean="0"/>
              <a:t>Tstgt</a:t>
            </a:r>
            <a:r>
              <a:rPr lang="zh-CN" altLang="en-US" baseline="0" dirty="0" smtClean="0"/>
              <a:t>： </a:t>
            </a:r>
            <a:r>
              <a:rPr lang="en-US" altLang="zh-CN" baseline="0" dirty="0" smtClean="0"/>
              <a:t>Test for grater than zero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Size</a:t>
            </a:r>
            <a:r>
              <a:rPr lang="zh-CN" altLang="en-US" dirty="0" smtClean="0"/>
              <a:t>是一个形参，取值范围不确定</a:t>
            </a:r>
            <a:endParaRPr lang="en-US" altLang="zh-CN" dirty="0" smtClean="0"/>
          </a:p>
          <a:p>
            <a:r>
              <a:rPr lang="zh-CN" altLang="en-US" sz="1800" b="1" dirty="0" smtClean="0">
                <a:solidFill>
                  <a:srgbClr val="FF0000"/>
                </a:solidFill>
              </a:rPr>
              <a:t>主要是循环次数的原因，如果循环次数为奇数，则编译器只能采用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move.w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指令，否则在循环体中执行两条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move.w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指令会多预取数据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restrict</a:t>
            </a:r>
            <a:r>
              <a:rPr lang="zh-CN" altLang="en-US" dirty="0" smtClean="0"/>
              <a:t>和没有</a:t>
            </a:r>
            <a:r>
              <a:rPr lang="en-US" altLang="zh-CN" dirty="0" smtClean="0"/>
              <a:t>restrict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49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寄存器是一个很关键的指标，特别是算法特别复杂时，寄存器个数的多少对于优化影响特别大</a:t>
            </a:r>
            <a:endParaRPr lang="en-US" altLang="zh-CN" dirty="0" smtClean="0"/>
          </a:p>
          <a:p>
            <a:r>
              <a:rPr lang="zh-CN" altLang="en-US" dirty="0" smtClean="0"/>
              <a:t>从指令方面</a:t>
            </a:r>
            <a:r>
              <a:rPr lang="en-US" altLang="zh-CN" dirty="0" smtClean="0"/>
              <a:t>SC3850</a:t>
            </a:r>
            <a:r>
              <a:rPr lang="zh-CN" altLang="en-US" dirty="0" smtClean="0"/>
              <a:t>同</a:t>
            </a:r>
            <a:r>
              <a:rPr lang="en-US" altLang="zh-CN" dirty="0" smtClean="0"/>
              <a:t>TI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64x+</a:t>
            </a:r>
            <a:r>
              <a:rPr lang="zh-CN" altLang="en-US" dirty="0" smtClean="0"/>
              <a:t>系列的</a:t>
            </a:r>
            <a:r>
              <a:rPr lang="en-US" altLang="zh-CN" dirty="0" smtClean="0"/>
              <a:t>DSP</a:t>
            </a:r>
            <a:r>
              <a:rPr lang="zh-CN" altLang="en-US" dirty="0" smtClean="0"/>
              <a:t>内核相当</a:t>
            </a:r>
            <a:endParaRPr lang="en-US" altLang="zh-CN" dirty="0" smtClean="0"/>
          </a:p>
          <a:p>
            <a:r>
              <a:rPr lang="zh-CN" altLang="en-US" dirty="0" smtClean="0"/>
              <a:t>但是数据总线有差距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88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31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3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316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316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316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316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316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316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3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将几个寄存器的值拼接到一起存入内存</a:t>
            </a:r>
            <a:endParaRPr lang="en-US" altLang="zh-CN" dirty="0" smtClean="0"/>
          </a:p>
          <a:p>
            <a:r>
              <a:rPr lang="zh-CN" altLang="en-US" dirty="0" smtClean="0"/>
              <a:t>从内存读取数据写入到几个寄存器中</a:t>
            </a:r>
            <a:endParaRPr lang="en-US" altLang="zh-CN" dirty="0" smtClean="0"/>
          </a:p>
          <a:p>
            <a:r>
              <a:rPr lang="zh-CN" altLang="en-US" dirty="0" smtClean="0"/>
              <a:t>每条指令对齐边界是多少？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生成汇编文件便于对比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代码和汇编代码，比较效率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4488-9E39-4033-86EF-42E2FE1BD43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 descr="D:\LEO_Artwork\PPT\Links\帆船.jpg"/>
          <p:cNvPicPr>
            <a:picLocks noChangeAspect="1" noChangeArrowheads="1"/>
          </p:cNvPicPr>
          <p:nvPr userDrawn="1"/>
        </p:nvPicPr>
        <p:blipFill>
          <a:blip r:embed="rId2" cstate="print"/>
          <a:srcRect t="14064" b="21474"/>
          <a:stretch>
            <a:fillRect/>
          </a:stretch>
        </p:blipFill>
        <p:spPr bwMode="auto">
          <a:xfrm>
            <a:off x="0" y="0"/>
            <a:ext cx="9144000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8"/>
          <p:cNvGrpSpPr>
            <a:grpSpLocks/>
          </p:cNvGrpSpPr>
          <p:nvPr userDrawn="1"/>
        </p:nvGrpSpPr>
        <p:grpSpPr bwMode="auto">
          <a:xfrm>
            <a:off x="0" y="3933825"/>
            <a:ext cx="9174163" cy="795338"/>
            <a:chOff x="-7" y="1683"/>
            <a:chExt cx="5779" cy="540"/>
          </a:xfrm>
        </p:grpSpPr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7" y="1683"/>
              <a:ext cx="5777" cy="540"/>
            </a:xfrm>
            <a:prstGeom prst="rect">
              <a:avLst/>
            </a:prstGeom>
            <a:solidFill>
              <a:srgbClr val="8CB13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3534" y="1683"/>
              <a:ext cx="2238" cy="540"/>
            </a:xfrm>
            <a:custGeom>
              <a:avLst/>
              <a:gdLst>
                <a:gd name="T0" fmla="*/ 2147483647 w 160"/>
                <a:gd name="T1" fmla="*/ 0 h 39"/>
                <a:gd name="T2" fmla="*/ 0 w 160"/>
                <a:gd name="T3" fmla="*/ 2147483647 h 39"/>
                <a:gd name="T4" fmla="*/ 2147483647 w 160"/>
                <a:gd name="T5" fmla="*/ 0 h 39"/>
                <a:gd name="T6" fmla="*/ 2147483647 w 160"/>
                <a:gd name="T7" fmla="*/ 0 h 39"/>
                <a:gd name="T8" fmla="*/ 2147483647 w 160"/>
                <a:gd name="T9" fmla="*/ 0 h 39"/>
                <a:gd name="T10" fmla="*/ 2147483647 w 160"/>
                <a:gd name="T11" fmla="*/ 0 h 39"/>
                <a:gd name="T12" fmla="*/ 2147483647 w 160"/>
                <a:gd name="T13" fmla="*/ 2147483647 h 39"/>
                <a:gd name="T14" fmla="*/ 2147483647 w 160"/>
                <a:gd name="T15" fmla="*/ 2147483647 h 39"/>
                <a:gd name="T16" fmla="*/ 2147483647 w 160"/>
                <a:gd name="T17" fmla="*/ 0 h 39"/>
                <a:gd name="T18" fmla="*/ 2147483647 w 160"/>
                <a:gd name="T19" fmla="*/ 0 h 39"/>
                <a:gd name="T20" fmla="*/ 2147483647 w 160"/>
                <a:gd name="T21" fmla="*/ 0 h 39"/>
                <a:gd name="T22" fmla="*/ 2147483647 w 160"/>
                <a:gd name="T23" fmla="*/ 2147483647 h 39"/>
                <a:gd name="T24" fmla="*/ 2147483647 w 160"/>
                <a:gd name="T25" fmla="*/ 2147483647 h 39"/>
                <a:gd name="T26" fmla="*/ 2147483647 w 160"/>
                <a:gd name="T27" fmla="*/ 2147483647 h 39"/>
                <a:gd name="T28" fmla="*/ 2147483647 w 160"/>
                <a:gd name="T29" fmla="*/ 0 h 39"/>
                <a:gd name="T30" fmla="*/ 2147483647 w 160"/>
                <a:gd name="T31" fmla="*/ 2147483647 h 39"/>
                <a:gd name="T32" fmla="*/ 2147483647 w 160"/>
                <a:gd name="T33" fmla="*/ 2147483647 h 39"/>
                <a:gd name="T34" fmla="*/ 2147483647 w 160"/>
                <a:gd name="T35" fmla="*/ 2147483647 h 39"/>
                <a:gd name="T36" fmla="*/ 2147483647 w 160"/>
                <a:gd name="T37" fmla="*/ 2147483647 h 39"/>
                <a:gd name="T38" fmla="*/ 2147483647 w 160"/>
                <a:gd name="T39" fmla="*/ 2147483647 h 39"/>
                <a:gd name="T40" fmla="*/ 2147483647 w 160"/>
                <a:gd name="T41" fmla="*/ 2147483647 h 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39"/>
                <a:gd name="T65" fmla="*/ 160 w 160"/>
                <a:gd name="T66" fmla="*/ 39 h 3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39">
                  <a:moveTo>
                    <a:pt x="59" y="0"/>
                  </a:moveTo>
                  <a:cubicBezTo>
                    <a:pt x="39" y="15"/>
                    <a:pt x="19" y="28"/>
                    <a:pt x="0" y="38"/>
                  </a:cubicBezTo>
                  <a:cubicBezTo>
                    <a:pt x="23" y="28"/>
                    <a:pt x="49" y="15"/>
                    <a:pt x="74" y="0"/>
                  </a:cubicBezTo>
                  <a:lnTo>
                    <a:pt x="59" y="0"/>
                  </a:lnTo>
                  <a:moveTo>
                    <a:pt x="94" y="0"/>
                  </a:moveTo>
                  <a:lnTo>
                    <a:pt x="115" y="0"/>
                  </a:lnTo>
                  <a:cubicBezTo>
                    <a:pt x="77" y="19"/>
                    <a:pt x="38" y="34"/>
                    <a:pt x="18" y="39"/>
                  </a:cubicBezTo>
                  <a:lnTo>
                    <a:pt x="16" y="39"/>
                  </a:lnTo>
                  <a:cubicBezTo>
                    <a:pt x="42" y="29"/>
                    <a:pt x="69" y="15"/>
                    <a:pt x="94" y="0"/>
                  </a:cubicBezTo>
                  <a:moveTo>
                    <a:pt x="138" y="0"/>
                  </a:moveTo>
                  <a:lnTo>
                    <a:pt x="160" y="0"/>
                  </a:lnTo>
                  <a:lnTo>
                    <a:pt x="160" y="5"/>
                  </a:lnTo>
                  <a:cubicBezTo>
                    <a:pt x="133" y="16"/>
                    <a:pt x="92" y="31"/>
                    <a:pt x="54" y="39"/>
                  </a:cubicBezTo>
                  <a:lnTo>
                    <a:pt x="43" y="39"/>
                  </a:lnTo>
                  <a:cubicBezTo>
                    <a:pt x="75" y="30"/>
                    <a:pt x="111" y="13"/>
                    <a:pt x="138" y="0"/>
                  </a:cubicBezTo>
                  <a:moveTo>
                    <a:pt x="160" y="14"/>
                  </a:moveTo>
                  <a:lnTo>
                    <a:pt x="160" y="18"/>
                  </a:lnTo>
                  <a:cubicBezTo>
                    <a:pt x="157" y="24"/>
                    <a:pt x="153" y="32"/>
                    <a:pt x="153" y="32"/>
                  </a:cubicBezTo>
                  <a:cubicBezTo>
                    <a:pt x="148" y="34"/>
                    <a:pt x="140" y="37"/>
                    <a:pt x="132" y="39"/>
                  </a:cubicBezTo>
                  <a:lnTo>
                    <a:pt x="90" y="39"/>
                  </a:lnTo>
                  <a:cubicBezTo>
                    <a:pt x="121" y="30"/>
                    <a:pt x="152" y="18"/>
                    <a:pt x="160" y="14"/>
                  </a:cubicBezTo>
                </a:path>
              </a:pathLst>
            </a:custGeom>
            <a:gradFill rotWithShape="1">
              <a:gsLst>
                <a:gs pos="0">
                  <a:srgbClr val="88AB2D">
                    <a:alpha val="60001"/>
                  </a:srgbClr>
                </a:gs>
                <a:gs pos="100000">
                  <a:srgbClr val="C2DD7F">
                    <a:alpha val="39998"/>
                  </a:srgb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-5" y="1683"/>
              <a:ext cx="2238" cy="540"/>
            </a:xfrm>
            <a:custGeom>
              <a:avLst/>
              <a:gdLst>
                <a:gd name="T0" fmla="*/ 2147483647 w 160"/>
                <a:gd name="T1" fmla="*/ 0 h 39"/>
                <a:gd name="T2" fmla="*/ 2147483647 w 160"/>
                <a:gd name="T3" fmla="*/ 2147483647 h 39"/>
                <a:gd name="T4" fmla="*/ 2147483647 w 160"/>
                <a:gd name="T5" fmla="*/ 0 h 39"/>
                <a:gd name="T6" fmla="*/ 2147483647 w 160"/>
                <a:gd name="T7" fmla="*/ 0 h 39"/>
                <a:gd name="T8" fmla="*/ 0 w 160"/>
                <a:gd name="T9" fmla="*/ 0 h 39"/>
                <a:gd name="T10" fmla="*/ 2147483647 w 160"/>
                <a:gd name="T11" fmla="*/ 0 h 39"/>
                <a:gd name="T12" fmla="*/ 2147483647 w 160"/>
                <a:gd name="T13" fmla="*/ 2147483647 h 39"/>
                <a:gd name="T14" fmla="*/ 2147483647 w 160"/>
                <a:gd name="T15" fmla="*/ 2147483647 h 39"/>
                <a:gd name="T16" fmla="*/ 0 w 160"/>
                <a:gd name="T17" fmla="*/ 2147483647 h 39"/>
                <a:gd name="T18" fmla="*/ 0 w 160"/>
                <a:gd name="T19" fmla="*/ 0 h 39"/>
                <a:gd name="T20" fmla="*/ 2147483647 w 160"/>
                <a:gd name="T21" fmla="*/ 0 h 39"/>
                <a:gd name="T22" fmla="*/ 2147483647 w 160"/>
                <a:gd name="T23" fmla="*/ 0 h 39"/>
                <a:gd name="T24" fmla="*/ 2147483647 w 160"/>
                <a:gd name="T25" fmla="*/ 2147483647 h 39"/>
                <a:gd name="T26" fmla="*/ 2147483647 w 160"/>
                <a:gd name="T27" fmla="*/ 2147483647 h 39"/>
                <a:gd name="T28" fmla="*/ 2147483647 w 160"/>
                <a:gd name="T29" fmla="*/ 0 h 39"/>
                <a:gd name="T30" fmla="*/ 2147483647 w 160"/>
                <a:gd name="T31" fmla="*/ 2147483647 h 39"/>
                <a:gd name="T32" fmla="*/ 2147483647 w 160"/>
                <a:gd name="T33" fmla="*/ 2147483647 h 39"/>
                <a:gd name="T34" fmla="*/ 2147483647 w 160"/>
                <a:gd name="T35" fmla="*/ 2147483647 h 39"/>
                <a:gd name="T36" fmla="*/ 0 w 160"/>
                <a:gd name="T37" fmla="*/ 2147483647 h 39"/>
                <a:gd name="T38" fmla="*/ 0 w 160"/>
                <a:gd name="T39" fmla="*/ 2147483647 h 39"/>
                <a:gd name="T40" fmla="*/ 2147483647 w 160"/>
                <a:gd name="T41" fmla="*/ 2147483647 h 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39"/>
                <a:gd name="T65" fmla="*/ 160 w 160"/>
                <a:gd name="T66" fmla="*/ 39 h 3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39">
                  <a:moveTo>
                    <a:pt x="101" y="0"/>
                  </a:moveTo>
                  <a:cubicBezTo>
                    <a:pt x="121" y="15"/>
                    <a:pt x="141" y="28"/>
                    <a:pt x="160" y="38"/>
                  </a:cubicBezTo>
                  <a:cubicBezTo>
                    <a:pt x="137" y="28"/>
                    <a:pt x="111" y="15"/>
                    <a:pt x="86" y="0"/>
                  </a:cubicBezTo>
                  <a:lnTo>
                    <a:pt x="101" y="0"/>
                  </a:lnTo>
                  <a:moveTo>
                    <a:pt x="0" y="0"/>
                  </a:moveTo>
                  <a:lnTo>
                    <a:pt x="22" y="0"/>
                  </a:lnTo>
                  <a:cubicBezTo>
                    <a:pt x="49" y="13"/>
                    <a:pt x="85" y="30"/>
                    <a:pt x="117" y="39"/>
                  </a:cubicBezTo>
                  <a:lnTo>
                    <a:pt x="106" y="39"/>
                  </a:lnTo>
                  <a:cubicBezTo>
                    <a:pt x="68" y="31"/>
                    <a:pt x="27" y="16"/>
                    <a:pt x="0" y="5"/>
                  </a:cubicBezTo>
                  <a:lnTo>
                    <a:pt x="0" y="0"/>
                  </a:lnTo>
                  <a:moveTo>
                    <a:pt x="45" y="0"/>
                  </a:moveTo>
                  <a:lnTo>
                    <a:pt x="66" y="0"/>
                  </a:lnTo>
                  <a:cubicBezTo>
                    <a:pt x="91" y="15"/>
                    <a:pt x="118" y="29"/>
                    <a:pt x="144" y="39"/>
                  </a:cubicBezTo>
                  <a:lnTo>
                    <a:pt x="142" y="39"/>
                  </a:lnTo>
                  <a:cubicBezTo>
                    <a:pt x="122" y="34"/>
                    <a:pt x="83" y="19"/>
                    <a:pt x="45" y="0"/>
                  </a:cubicBezTo>
                  <a:moveTo>
                    <a:pt x="70" y="39"/>
                  </a:moveTo>
                  <a:lnTo>
                    <a:pt x="28" y="39"/>
                  </a:lnTo>
                  <a:cubicBezTo>
                    <a:pt x="20" y="37"/>
                    <a:pt x="12" y="34"/>
                    <a:pt x="7" y="32"/>
                  </a:cubicBezTo>
                  <a:cubicBezTo>
                    <a:pt x="7" y="32"/>
                    <a:pt x="3" y="24"/>
                    <a:pt x="0" y="18"/>
                  </a:cubicBezTo>
                  <a:lnTo>
                    <a:pt x="0" y="14"/>
                  </a:lnTo>
                  <a:cubicBezTo>
                    <a:pt x="8" y="18"/>
                    <a:pt x="39" y="30"/>
                    <a:pt x="70" y="39"/>
                  </a:cubicBezTo>
                </a:path>
              </a:pathLst>
            </a:custGeom>
            <a:gradFill rotWithShape="1">
              <a:gsLst>
                <a:gs pos="0">
                  <a:srgbClr val="C1D40A">
                    <a:alpha val="70000"/>
                  </a:srgbClr>
                </a:gs>
                <a:gs pos="100000">
                  <a:srgbClr val="88AB2D">
                    <a:alpha val="70000"/>
                  </a:srgb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pic>
        <p:nvPicPr>
          <p:cNvPr id="15" name="Picture 18" descr="logo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5175" y="5000625"/>
            <a:ext cx="1671638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9"/>
          <p:cNvSpPr txBox="1">
            <a:spLocks noChangeArrowheads="1"/>
          </p:cNvSpPr>
          <p:nvPr userDrawn="1"/>
        </p:nvSpPr>
        <p:spPr bwMode="auto">
          <a:xfrm>
            <a:off x="7286625" y="6215063"/>
            <a:ext cx="1120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/>
                <a:ea typeface="宋体"/>
              </a:rPr>
              <a:t>www.hytera.com</a:t>
            </a:r>
          </a:p>
        </p:txBody>
      </p:sp>
    </p:spTree>
    <p:extLst>
      <p:ext uri="{BB962C8B-B14F-4D97-AF65-F5344CB8AC3E}">
        <p14:creationId xmlns:p14="http://schemas.microsoft.com/office/powerpoint/2010/main" val="1572478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18B1C6AE-CF7D-4DE8-865F-7D9D4C4C21F9}" type="datetimeFigureOut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FAAE539D-8060-4DEB-8917-FB5905A621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98595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18B1C6AE-CF7D-4DE8-865F-7D9D4C4C21F9}" type="datetimeFigureOut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FAAE539D-8060-4DEB-8917-FB5905A621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92295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18B1C6AE-CF7D-4DE8-865F-7D9D4C4C21F9}" type="datetimeFigureOut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FAAE539D-8060-4DEB-8917-FB5905A621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26913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88" y="1471613"/>
            <a:ext cx="7802562" cy="3851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6829444" cy="56207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67544" y="908720"/>
            <a:ext cx="8207375" cy="1588"/>
          </a:xfrm>
          <a:prstGeom prst="line">
            <a:avLst/>
          </a:prstGeom>
          <a:noFill/>
          <a:ln w="9525" cap="flat" cmpd="sng" algn="ctr">
            <a:solidFill>
              <a:srgbClr val="88AB2D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22311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18B1C6AE-CF7D-4DE8-865F-7D9D4C4C21F9}" type="datetimeFigureOut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FAAE539D-8060-4DEB-8917-FB5905A621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658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18B1C6AE-CF7D-4DE8-865F-7D9D4C4C21F9}" type="datetimeFigureOut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FAAE539D-8060-4DEB-8917-FB5905A621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0378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18B1C6AE-CF7D-4DE8-865F-7D9D4C4C21F9}" type="datetimeFigureOut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FAAE539D-8060-4DEB-8917-FB5905A621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966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18B1C6AE-CF7D-4DE8-865F-7D9D4C4C21F9}" type="datetimeFigureOut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FAAE539D-8060-4DEB-8917-FB5905A621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69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18B1C6AE-CF7D-4DE8-865F-7D9D4C4C21F9}" type="datetimeFigureOut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FAAE539D-8060-4DEB-8917-FB5905A621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4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8825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18B1C6AE-CF7D-4DE8-865F-7D9D4C4C21F9}" type="datetimeFigureOut">
              <a:rPr lang="zh-CN" altLang="en-US" smtClean="0"/>
              <a:pPr/>
              <a:t>2017/9/21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fld id="{FAAE539D-8060-4DEB-8917-FB5905A621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5081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6497960"/>
            <a:ext cx="9144000" cy="360040"/>
          </a:xfrm>
          <a:prstGeom prst="rect">
            <a:avLst/>
          </a:prstGeom>
          <a:solidFill>
            <a:srgbClr val="94B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宋体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296543"/>
            <a:ext cx="1296144" cy="511009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467544" y="908720"/>
            <a:ext cx="8207375" cy="1588"/>
          </a:xfrm>
          <a:prstGeom prst="line">
            <a:avLst/>
          </a:prstGeom>
          <a:noFill/>
          <a:ln w="9525" cap="flat" cmpd="sng" algn="ctr">
            <a:solidFill>
              <a:srgbClr val="88AB2D"/>
            </a:solidFill>
            <a:prstDash val="solid"/>
          </a:ln>
          <a:effectLst/>
        </p:spPr>
      </p:cxnSp>
      <p:sp>
        <p:nvSpPr>
          <p:cNvPr id="10" name="矩形​​ 7"/>
          <p:cNvSpPr/>
          <p:nvPr userDrawn="1"/>
        </p:nvSpPr>
        <p:spPr>
          <a:xfrm>
            <a:off x="732334" y="6550479"/>
            <a:ext cx="2232248" cy="276999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kern="0" dirty="0">
                <a:solidFill>
                  <a:schemeClr val="bg1"/>
                </a:solidFill>
                <a:ea typeface="宋体" pitchFamily="2" charset="-122"/>
              </a:rPr>
              <a:t>©  </a:t>
            </a:r>
            <a:r>
              <a:rPr lang="en-US" altLang="zh-CN" sz="1200" kern="0" dirty="0" smtClean="0">
                <a:solidFill>
                  <a:schemeClr val="bg1"/>
                </a:solidFill>
                <a:ea typeface="宋体" pitchFamily="2" charset="-122"/>
              </a:rPr>
              <a:t> 2012  </a:t>
            </a:r>
            <a:r>
              <a:rPr lang="zh-CN" altLang="en-US" sz="1100" kern="0" dirty="0">
                <a:solidFill>
                  <a:schemeClr val="bg1"/>
                </a:solidFill>
                <a:ea typeface="宋体" pitchFamily="2" charset="-122"/>
              </a:rPr>
              <a:t>海能达  版权所有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2" t="94574"/>
          <a:stretch/>
        </p:blipFill>
        <p:spPr>
          <a:xfrm>
            <a:off x="6919274" y="6485641"/>
            <a:ext cx="2224348" cy="372075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7513662" y="6535808"/>
            <a:ext cx="1319592" cy="276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 sz="1200" kern="0" dirty="0" smtClean="0">
                <a:solidFill>
                  <a:schemeClr val="bg1"/>
                </a:solidFill>
                <a:ea typeface="宋体" pitchFamily="2" charset="-122"/>
              </a:rPr>
              <a:t>www.hytera.com</a:t>
            </a:r>
            <a:endParaRPr lang="zh-CN" altLang="en-US" sz="1200" kern="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717476" y="6616978"/>
            <a:ext cx="0" cy="14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66961" y="655047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C84E3BB-9331-406E-9CA4-123B8CAB7B55}" type="slidenum">
              <a:rPr lang="zh-CN" altLang="en-US" sz="1200" kern="0" smtClean="0">
                <a:solidFill>
                  <a:schemeClr val="bg1"/>
                </a:solidFill>
                <a:latin typeface="+mn-lt"/>
                <a:ea typeface="宋体" pitchFamily="2" charset="-122"/>
                <a:cs typeface="+mn-cs"/>
              </a:rPr>
              <a:pPr/>
              <a:t>‹#›</a:t>
            </a:fld>
            <a:endParaRPr lang="zh-CN" altLang="en-US" sz="1200" kern="0" dirty="0">
              <a:solidFill>
                <a:schemeClr val="bg1"/>
              </a:solidFill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14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ransition spd="med"/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1980C"/>
        </a:buClr>
        <a:buFont typeface="Arial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1980C"/>
        </a:buClr>
        <a:buFont typeface="Arial" pitchFamily="34" charset="0"/>
        <a:buChar char="–"/>
        <a:defRPr sz="20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81980C"/>
        </a:buClr>
        <a:buFont typeface="Arial" pitchFamily="34" charset="0"/>
        <a:buChar char="•"/>
        <a:defRPr sz="18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81980C"/>
        </a:buClr>
        <a:buFont typeface="Arial" pitchFamily="34" charset="0"/>
        <a:buChar char="–"/>
        <a:defRPr sz="16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980C"/>
        </a:buClr>
        <a:buFont typeface="Arial" pitchFamily="34" charset="0"/>
        <a:buChar char="»"/>
        <a:defRPr sz="16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6" y="4000504"/>
            <a:ext cx="89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latin typeface="+mj-ea"/>
                <a:ea typeface="+mj-ea"/>
              </a:rPr>
              <a:t>DSP</a:t>
            </a:r>
            <a:r>
              <a:rPr lang="zh-CN" altLang="en-US" sz="3600" b="1" dirty="0" smtClean="0">
                <a:latin typeface="+mj-ea"/>
                <a:ea typeface="+mj-ea"/>
              </a:rPr>
              <a:t>优化培训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2844" y="5500702"/>
            <a:ext cx="4214842" cy="107157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1980C"/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部  门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：宽带产品线</a:t>
            </a:r>
            <a:r>
              <a:rPr lang="en-US" altLang="zh-CN" b="1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南京研发分部</a:t>
            </a:r>
            <a:endParaRPr lang="en-US" altLang="zh-CN" b="1" dirty="0" smtClean="0">
              <a:latin typeface="黑体" pitchFamily="2" charset="-122"/>
              <a:ea typeface="黑体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1980C"/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刘恒甫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4355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数据类型</a:t>
            </a:r>
            <a:r>
              <a:rPr lang="en-US" altLang="zh-CN" sz="2000" dirty="0" smtClean="0"/>
              <a:t>— Move</a:t>
            </a:r>
            <a:r>
              <a:rPr lang="zh-CN" altLang="en-US" sz="2000" dirty="0" smtClean="0"/>
              <a:t>指令</a:t>
            </a:r>
            <a:endParaRPr lang="zh-CN" altLang="en-US" sz="2000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22" y="1124744"/>
            <a:ext cx="5274310" cy="50685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51520" y="191683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内存中是压缩的，寄存器中是展开的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224" y="45807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MOVE.2L</a:t>
            </a:r>
            <a:r>
              <a:rPr lang="zh-CN" altLang="en-US" dirty="0" smtClean="0"/>
              <a:t>也属于压缩型数据格式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068" y="3140968"/>
            <a:ext cx="249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Move.4w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Move.2l</a:t>
            </a:r>
            <a:r>
              <a:rPr lang="zh-CN" altLang="en-US" dirty="0" smtClean="0"/>
              <a:t>异同点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722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数据类型</a:t>
            </a:r>
            <a:r>
              <a:rPr lang="en-US" altLang="zh-CN" sz="2000" dirty="0" smtClean="0"/>
              <a:t>— Move</a:t>
            </a:r>
            <a:r>
              <a:rPr lang="zh-CN" altLang="en-US" sz="2000" dirty="0" smtClean="0"/>
              <a:t>指令</a:t>
            </a:r>
            <a:endParaRPr lang="zh-CN" altLang="en-US" sz="2000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088" y="1124744"/>
            <a:ext cx="4752528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11560" y="11247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压缩型数据格式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675384"/>
            <a:ext cx="4608512" cy="169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37" y="4653136"/>
            <a:ext cx="4369954" cy="143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3522845"/>
            <a:ext cx="272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这种格式使代码中最经典的数据格式，恰好对应一个复数信号的</a:t>
            </a:r>
            <a:r>
              <a:rPr lang="en-US" altLang="zh-CN" dirty="0" smtClean="0">
                <a:solidFill>
                  <a:srgbClr val="FF0000"/>
                </a:solidFill>
              </a:rPr>
              <a:t>IQ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7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生成汇编文件</a:t>
            </a:r>
            <a:endParaRPr lang="zh-CN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948899"/>
            <a:ext cx="53054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431092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勾选</a:t>
            </a:r>
            <a:r>
              <a:rPr lang="en-US" altLang="zh-CN" dirty="0" smtClean="0">
                <a:solidFill>
                  <a:srgbClr val="FF0000"/>
                </a:solidFill>
              </a:rPr>
              <a:t>Keep assembly</a:t>
            </a:r>
            <a:r>
              <a:rPr lang="zh-CN" altLang="en-US" dirty="0" smtClean="0">
                <a:solidFill>
                  <a:srgbClr val="FF0000"/>
                </a:solidFill>
              </a:rPr>
              <a:t>就产生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sl</a:t>
            </a:r>
            <a:r>
              <a:rPr lang="zh-CN" altLang="en-US" dirty="0" smtClean="0">
                <a:solidFill>
                  <a:srgbClr val="FF0000"/>
                </a:solidFill>
              </a:rPr>
              <a:t>文件，可以方便的查看指令优化情况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在代码中直接运行，也可查看到相应的反汇编操作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955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C</a:t>
            </a:r>
            <a:r>
              <a:rPr lang="zh-CN" altLang="en-US" sz="2000" dirty="0" smtClean="0"/>
              <a:t>代码和汇编文件对应位置</a:t>
            </a:r>
            <a:endParaRPr lang="zh-CN" alt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38444"/>
            <a:ext cx="7721103" cy="426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389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---</a:t>
            </a:r>
            <a:r>
              <a:rPr lang="en-US" altLang="zh-CN" sz="2000" dirty="0" err="1" smtClean="0"/>
              <a:t>cw_assert</a:t>
            </a:r>
            <a:endParaRPr lang="zh-CN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98228"/>
            <a:ext cx="6702325" cy="413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94116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Size</a:t>
            </a:r>
            <a:r>
              <a:rPr lang="zh-CN" altLang="en-US" dirty="0" smtClean="0"/>
              <a:t>是一个形参，输入时取值范围不定</a:t>
            </a:r>
            <a:r>
              <a:rPr lang="en-US" altLang="zh-CN" dirty="0" smtClean="0"/>
              <a:t>;</a:t>
            </a:r>
            <a:r>
              <a:rPr lang="zh-CN" altLang="en-US" dirty="0" smtClean="0"/>
              <a:t>编译器需要考虑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时的情况，所以产生跳转分支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969477"/>
            <a:ext cx="2088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LOOPSTART</a:t>
            </a:r>
            <a:r>
              <a:rPr lang="zh-CN" altLang="en-US" dirty="0" smtClean="0">
                <a:solidFill>
                  <a:srgbClr val="0000FF"/>
                </a:solidFill>
              </a:rPr>
              <a:t>和</a:t>
            </a:r>
            <a:r>
              <a:rPr lang="en-US" altLang="zh-CN" dirty="0" smtClean="0">
                <a:solidFill>
                  <a:srgbClr val="0000FF"/>
                </a:solidFill>
              </a:rPr>
              <a:t>LOOPEND</a:t>
            </a:r>
            <a:r>
              <a:rPr lang="zh-CN" altLang="en-US" dirty="0" smtClean="0">
                <a:solidFill>
                  <a:srgbClr val="0000FF"/>
                </a:solidFill>
              </a:rPr>
              <a:t>是代码核心循环部分，此部分并行度决定了代码的执行效率；只调用了</a:t>
            </a:r>
            <a:r>
              <a:rPr lang="en-US" altLang="zh-CN" dirty="0" err="1" smtClean="0">
                <a:solidFill>
                  <a:srgbClr val="0000FF"/>
                </a:solidFill>
              </a:rPr>
              <a:t>move.w</a:t>
            </a:r>
            <a:r>
              <a:rPr lang="zh-CN" altLang="en-US" dirty="0" smtClean="0">
                <a:solidFill>
                  <a:srgbClr val="0000FF"/>
                </a:solidFill>
              </a:rPr>
              <a:t>，代码效率很低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这部分的代码执行效率高吗？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16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关键字</a:t>
            </a:r>
            <a:r>
              <a:rPr lang="en-US" altLang="zh-CN" sz="2000" dirty="0"/>
              <a:t>---</a:t>
            </a:r>
            <a:r>
              <a:rPr lang="en-US" altLang="zh-CN" sz="2000" dirty="0" err="1"/>
              <a:t>cw_assert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72265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Size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则省略了循环次数为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的分支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52736"/>
            <a:ext cx="5615437" cy="369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55679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为什么此处编译器可以优化出两条</a:t>
            </a:r>
            <a:r>
              <a:rPr lang="en-US" altLang="zh-CN" dirty="0" err="1" smtClean="0">
                <a:solidFill>
                  <a:srgbClr val="0000FF"/>
                </a:solidFill>
              </a:rPr>
              <a:t>move.w</a:t>
            </a:r>
            <a:r>
              <a:rPr lang="zh-CN" altLang="en-US" dirty="0" smtClean="0">
                <a:solidFill>
                  <a:srgbClr val="0000FF"/>
                </a:solidFill>
              </a:rPr>
              <a:t>指令，而前面只有一条</a:t>
            </a:r>
            <a:r>
              <a:rPr lang="en-US" altLang="zh-CN" dirty="0" err="1" smtClean="0">
                <a:solidFill>
                  <a:srgbClr val="0000FF"/>
                </a:solidFill>
              </a:rPr>
              <a:t>move.w</a:t>
            </a:r>
            <a:r>
              <a:rPr lang="zh-CN" altLang="en-US" dirty="0" smtClean="0">
                <a:solidFill>
                  <a:srgbClr val="0000FF"/>
                </a:solidFill>
              </a:rPr>
              <a:t>指令？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116" y="3866113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主要是循环次数的原因，如果循环次数为奇数，则编译器只能采用</a:t>
            </a:r>
            <a:r>
              <a:rPr lang="en-US" altLang="zh-CN" b="1" dirty="0" err="1">
                <a:solidFill>
                  <a:srgbClr val="FF0000"/>
                </a:solidFill>
              </a:rPr>
              <a:t>move.w</a:t>
            </a:r>
            <a:r>
              <a:rPr lang="zh-CN" altLang="en-US" b="1" dirty="0">
                <a:solidFill>
                  <a:srgbClr val="FF0000"/>
                </a:solidFill>
              </a:rPr>
              <a:t>指令，否则在循环体中执行两条</a:t>
            </a:r>
            <a:r>
              <a:rPr lang="en-US" altLang="zh-CN" b="1" dirty="0" err="1">
                <a:solidFill>
                  <a:srgbClr val="FF0000"/>
                </a:solidFill>
              </a:rPr>
              <a:t>move.w</a:t>
            </a:r>
            <a:r>
              <a:rPr lang="zh-CN" altLang="en-US" b="1" dirty="0">
                <a:solidFill>
                  <a:srgbClr val="FF0000"/>
                </a:solidFill>
              </a:rPr>
              <a:t>指令会多预取</a:t>
            </a:r>
            <a:r>
              <a:rPr lang="zh-CN" altLang="en-US" b="1" dirty="0" smtClean="0">
                <a:solidFill>
                  <a:srgbClr val="FF0000"/>
                </a:solidFill>
              </a:rPr>
              <a:t>数据，导致数组越界，这是不允许的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199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关键字</a:t>
            </a:r>
            <a:r>
              <a:rPr lang="en-US" altLang="zh-CN" sz="2000" dirty="0"/>
              <a:t>---</a:t>
            </a:r>
            <a:r>
              <a:rPr lang="en-US" altLang="zh-CN" sz="2000" dirty="0" err="1"/>
              <a:t>cw_assert</a:t>
            </a:r>
            <a:endParaRPr lang="zh-CN" alt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300" y="914236"/>
            <a:ext cx="6578500" cy="331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404632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为什么只能使用</a:t>
            </a:r>
            <a:r>
              <a:rPr lang="en-US" altLang="zh-CN" dirty="0" err="1" smtClean="0">
                <a:solidFill>
                  <a:srgbClr val="FF0000"/>
                </a:solidFill>
              </a:rPr>
              <a:t>move.w</a:t>
            </a:r>
            <a:r>
              <a:rPr lang="zh-CN" altLang="en-US" dirty="0" smtClean="0">
                <a:solidFill>
                  <a:srgbClr val="FF0000"/>
                </a:solidFill>
              </a:rPr>
              <a:t>指令？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386243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不知道数组边界对齐方式，只能按照数组定义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类型进行判断，每次只能搬移</a:t>
            </a:r>
            <a:r>
              <a:rPr lang="en-US" altLang="zh-CN" dirty="0" smtClean="0"/>
              <a:t>16bit</a:t>
            </a:r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5536" y="515719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如果告诉编译器</a:t>
            </a:r>
            <a:r>
              <a:rPr lang="en-US" altLang="zh-CN" dirty="0">
                <a:solidFill>
                  <a:srgbClr val="FF0000"/>
                </a:solidFill>
              </a:rPr>
              <a:t>8byte</a:t>
            </a:r>
            <a:r>
              <a:rPr lang="zh-CN" altLang="en-US" dirty="0">
                <a:solidFill>
                  <a:srgbClr val="FF0000"/>
                </a:solidFill>
              </a:rPr>
              <a:t>对齐，是否能就能采用</a:t>
            </a:r>
            <a:r>
              <a:rPr lang="en-US" altLang="zh-CN" dirty="0">
                <a:solidFill>
                  <a:srgbClr val="FF0000"/>
                </a:solidFill>
              </a:rPr>
              <a:t>move.4w?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5526524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如果只知道</a:t>
            </a:r>
            <a:r>
              <a:rPr lang="en-US" altLang="zh-CN" dirty="0" smtClean="0"/>
              <a:t>size</a:t>
            </a:r>
            <a:r>
              <a:rPr lang="zh-CN" altLang="en-US" dirty="0"/>
              <a:t>能</a:t>
            </a:r>
            <a:r>
              <a:rPr lang="zh-CN" altLang="en-US" dirty="0" smtClean="0"/>
              <a:t>被</a:t>
            </a:r>
            <a:r>
              <a:rPr lang="en-US" altLang="zh-CN" dirty="0" smtClean="0"/>
              <a:t>2</a:t>
            </a:r>
            <a:r>
              <a:rPr lang="zh-CN" altLang="en-US" dirty="0" smtClean="0"/>
              <a:t>整除，则只能使用</a:t>
            </a:r>
            <a:r>
              <a:rPr lang="en-US" altLang="zh-CN" dirty="0" smtClean="0"/>
              <a:t>move.2w</a:t>
            </a:r>
            <a:r>
              <a:rPr lang="zh-CN" altLang="en-US" dirty="0" smtClean="0"/>
              <a:t>指令，因为采用</a:t>
            </a:r>
            <a:r>
              <a:rPr lang="en-US" altLang="zh-CN" dirty="0" smtClean="0"/>
              <a:t>move.4w</a:t>
            </a:r>
            <a:r>
              <a:rPr lang="zh-CN" altLang="en-US" dirty="0" smtClean="0"/>
              <a:t>就会在核心循环体内多搬移数据，可能导致数据越界，引发不可控制的错误，所以编译器只能保守使用</a:t>
            </a:r>
            <a:r>
              <a:rPr lang="en-US" altLang="zh-CN" dirty="0" smtClean="0"/>
              <a:t>move.2w</a:t>
            </a:r>
            <a:r>
              <a:rPr lang="zh-CN" altLang="en-US" dirty="0" smtClean="0"/>
              <a:t>指令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5720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关键字</a:t>
            </a:r>
            <a:r>
              <a:rPr lang="en-US" altLang="zh-CN" sz="2000" dirty="0"/>
              <a:t>---</a:t>
            </a:r>
            <a:r>
              <a:rPr lang="en-US" altLang="zh-CN" sz="2000" dirty="0" err="1"/>
              <a:t>cw_assert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46847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cw_assert</a:t>
            </a:r>
            <a:r>
              <a:rPr lang="zh-CN" altLang="en-US" dirty="0" smtClean="0"/>
              <a:t>之后已经达到了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数据搬移，达到了效率最优</a:t>
            </a:r>
            <a:endParaRPr lang="en-US" altLang="zh-CN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908720"/>
            <a:ext cx="6048672" cy="34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9620" y="4837802"/>
            <a:ext cx="82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cw_assert</a:t>
            </a:r>
            <a:r>
              <a:rPr lang="zh-CN" altLang="en-US" dirty="0">
                <a:solidFill>
                  <a:srgbClr val="FF0000"/>
                </a:solidFill>
              </a:rPr>
              <a:t>是不是就是万能的呢</a:t>
            </a:r>
            <a:r>
              <a:rPr lang="zh-CN" altLang="en-US" dirty="0" smtClean="0">
                <a:solidFill>
                  <a:srgbClr val="FF0000"/>
                </a:solidFill>
              </a:rPr>
              <a:t>？任何条件都用</a:t>
            </a:r>
            <a:r>
              <a:rPr lang="en-US" altLang="zh-CN" dirty="0" smtClean="0">
                <a:solidFill>
                  <a:srgbClr val="FF0000"/>
                </a:solidFill>
              </a:rPr>
              <a:t>assert</a:t>
            </a:r>
            <a:r>
              <a:rPr lang="zh-CN" altLang="en-US" dirty="0" smtClean="0">
                <a:solidFill>
                  <a:srgbClr val="FF0000"/>
                </a:solidFill>
              </a:rPr>
              <a:t>，如果</a:t>
            </a: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满足条件会</a:t>
            </a:r>
            <a:r>
              <a:rPr lang="zh-CN" altLang="en-US" dirty="0">
                <a:solidFill>
                  <a:srgbClr val="FF0000"/>
                </a:solidFill>
              </a:rPr>
              <a:t>咋样？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520713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系统直接挂死在断言处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573325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这个地方是有问题的，实际上并不能达到这么好的优化效果，后面会讨论该问题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65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关键字</a:t>
            </a:r>
            <a:r>
              <a:rPr lang="en-US" altLang="zh-CN" sz="2000" dirty="0"/>
              <a:t>---</a:t>
            </a:r>
            <a:r>
              <a:rPr lang="en-US" altLang="zh-CN" sz="2000" dirty="0" err="1"/>
              <a:t>cw_assert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6036" y="1114108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是否还有其他方式可以使用类似</a:t>
            </a:r>
            <a:r>
              <a:rPr lang="en-US" altLang="zh-CN" dirty="0" smtClean="0">
                <a:solidFill>
                  <a:srgbClr val="FF0000"/>
                </a:solidFill>
              </a:rPr>
              <a:t>move.4w</a:t>
            </a:r>
            <a:r>
              <a:rPr lang="zh-CN" altLang="en-US" dirty="0" smtClean="0">
                <a:solidFill>
                  <a:srgbClr val="FF0000"/>
                </a:solidFill>
              </a:rPr>
              <a:t>高并行度指令？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44" y="1483439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read_4w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write_4w</a:t>
            </a:r>
            <a:r>
              <a:rPr lang="zh-CN" altLang="en-US" dirty="0" smtClean="0"/>
              <a:t>指令，循环次数</a:t>
            </a:r>
            <a:r>
              <a:rPr lang="en-US" altLang="zh-CN" dirty="0" smtClean="0"/>
              <a:t>i+=4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036" y="245925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这两类指令，哪种指令更好呢？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036" y="186711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采用</a:t>
            </a:r>
            <a:r>
              <a:rPr lang="en-US" altLang="zh-CN" dirty="0" smtClean="0"/>
              <a:t>read_2l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write_2l</a:t>
            </a:r>
            <a:r>
              <a:rPr lang="zh-CN" altLang="en-US" dirty="0" smtClean="0"/>
              <a:t>指令，循环次数</a:t>
            </a:r>
            <a:r>
              <a:rPr lang="en-US" altLang="zh-CN" dirty="0" smtClean="0"/>
              <a:t>i+=4</a:t>
            </a:r>
          </a:p>
        </p:txBody>
      </p:sp>
    </p:spTree>
    <p:extLst>
      <p:ext uri="{BB962C8B-B14F-4D97-AF65-F5344CB8AC3E}">
        <p14:creationId xmlns:p14="http://schemas.microsoft.com/office/powerpoint/2010/main" val="3027927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关键字</a:t>
            </a:r>
            <a:r>
              <a:rPr lang="en-US" altLang="zh-CN" sz="2000" dirty="0" smtClean="0"/>
              <a:t>---restrict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37909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48863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877" y="1075214"/>
            <a:ext cx="34194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108" y="4725144"/>
            <a:ext cx="4028206" cy="903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23528" y="312102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如果没有</a:t>
            </a:r>
            <a:r>
              <a:rPr lang="en-US" altLang="zh-CN" dirty="0" smtClean="0">
                <a:solidFill>
                  <a:srgbClr val="FF0000"/>
                </a:solidFill>
              </a:rPr>
              <a:t>restrict</a:t>
            </a:r>
            <a:r>
              <a:rPr lang="zh-CN" altLang="en-US" dirty="0" smtClean="0">
                <a:solidFill>
                  <a:srgbClr val="FF0000"/>
                </a:solidFill>
              </a:rPr>
              <a:t>关键字，即使使用了</a:t>
            </a:r>
            <a:r>
              <a:rPr lang="en-US" altLang="zh-CN" dirty="0" err="1" smtClean="0">
                <a:solidFill>
                  <a:srgbClr val="FF0000"/>
                </a:solidFill>
              </a:rPr>
              <a:t>cw_assert</a:t>
            </a:r>
            <a:r>
              <a:rPr lang="zh-CN" altLang="en-US" dirty="0" smtClean="0">
                <a:solidFill>
                  <a:srgbClr val="FF0000"/>
                </a:solidFill>
              </a:rPr>
              <a:t>，前面的编译并不能达到优化效果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87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培训目标</a:t>
            </a:r>
            <a:endParaRPr lang="zh-CN" altLang="en-US" sz="2000" dirty="0"/>
          </a:p>
        </p:txBody>
      </p:sp>
      <p:sp>
        <p:nvSpPr>
          <p:cNvPr id="4" name="单圆角矩形 3"/>
          <p:cNvSpPr/>
          <p:nvPr/>
        </p:nvSpPr>
        <p:spPr>
          <a:xfrm>
            <a:off x="2857500" y="1268760"/>
            <a:ext cx="4222750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>
              <a:defRPr/>
            </a:pPr>
            <a:r>
              <a:rPr lang="en-US" altLang="zh-CN" sz="1600" b="1" kern="0" dirty="0" smtClean="0">
                <a:latin typeface="微软雅黑" pitchFamily="34" charset="-122"/>
                <a:ea typeface="微软雅黑" pitchFamily="34" charset="-122"/>
              </a:rPr>
              <a:t>SC3850</a:t>
            </a: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代码优化策略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 flipH="1">
            <a:off x="2135188" y="1268760"/>
            <a:ext cx="722312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2857500" y="1911697"/>
            <a:ext cx="4222750" cy="369888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>
              <a:defRPr/>
            </a:pPr>
            <a:r>
              <a:rPr lang="en-US" altLang="zh-CN" sz="1600" b="1" kern="0" dirty="0" smtClean="0">
                <a:latin typeface="微软雅黑" pitchFamily="34" charset="-122"/>
                <a:ea typeface="微软雅黑" pitchFamily="34" charset="-122"/>
              </a:rPr>
              <a:t>SC3900</a:t>
            </a: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简单对比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单圆角矩形 6"/>
          <p:cNvSpPr/>
          <p:nvPr/>
        </p:nvSpPr>
        <p:spPr>
          <a:xfrm flipH="1">
            <a:off x="2135188" y="1911697"/>
            <a:ext cx="722312" cy="369888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单圆角矩形 7"/>
          <p:cNvSpPr/>
          <p:nvPr/>
        </p:nvSpPr>
        <p:spPr>
          <a:xfrm>
            <a:off x="2857500" y="2554635"/>
            <a:ext cx="4222750" cy="369887"/>
          </a:xfrm>
          <a:prstGeom prst="round1Rect">
            <a:avLst>
              <a:gd name="adj" fmla="val 25515"/>
            </a:avLst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87843"/>
                  <a:invGamma/>
                </a:srgbClr>
              </a:gs>
            </a:gsLst>
            <a:lin ang="5400000" scaled="1"/>
          </a:gradFill>
          <a:ln w="9525" algn="ctr">
            <a:solidFill>
              <a:srgbClr val="BFBFBF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7800">
              <a:defRPr/>
            </a:pPr>
            <a:r>
              <a:rPr lang="zh-CN" altLang="en-US" sz="1600" b="1" kern="0" dirty="0" smtClean="0">
                <a:latin typeface="微软雅黑" pitchFamily="34" charset="-122"/>
                <a:ea typeface="微软雅黑" pitchFamily="34" charset="-122"/>
              </a:rPr>
              <a:t>定标问题</a:t>
            </a:r>
            <a:endParaRPr lang="zh-CN" altLang="en-US" sz="16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单圆角矩形 8"/>
          <p:cNvSpPr/>
          <p:nvPr/>
        </p:nvSpPr>
        <p:spPr>
          <a:xfrm flipH="1">
            <a:off x="2135188" y="2554635"/>
            <a:ext cx="722312" cy="369887"/>
          </a:xfrm>
          <a:prstGeom prst="round1Rect">
            <a:avLst>
              <a:gd name="adj" fmla="val 27147"/>
            </a:avLst>
          </a:prstGeom>
          <a:gradFill rotWithShape="1">
            <a:gsLst>
              <a:gs pos="0">
                <a:srgbClr val="94B200"/>
              </a:gs>
              <a:gs pos="100000">
                <a:srgbClr val="667A00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16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关键字</a:t>
            </a:r>
            <a:r>
              <a:rPr lang="en-US" altLang="zh-CN" sz="2000" dirty="0" smtClean="0"/>
              <a:t>---restrict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7" y="3695319"/>
            <a:ext cx="3765748" cy="256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30" y="4485476"/>
            <a:ext cx="4292709" cy="93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60691"/>
            <a:ext cx="3679453" cy="256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110" y="1556792"/>
            <a:ext cx="35623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15056" y="260177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同样使用</a:t>
            </a:r>
            <a:r>
              <a:rPr lang="en-US" altLang="zh-CN" dirty="0" smtClean="0">
                <a:solidFill>
                  <a:srgbClr val="FF0000"/>
                </a:solidFill>
              </a:rPr>
              <a:t>read_4w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write_4w</a:t>
            </a:r>
            <a:r>
              <a:rPr lang="zh-CN" altLang="en-US" dirty="0" smtClean="0">
                <a:solidFill>
                  <a:srgbClr val="FF0000"/>
                </a:solidFill>
              </a:rPr>
              <a:t>，有</a:t>
            </a:r>
            <a:r>
              <a:rPr lang="en-US" altLang="zh-CN" dirty="0" smtClean="0">
                <a:solidFill>
                  <a:srgbClr val="FF0000"/>
                </a:solidFill>
              </a:rPr>
              <a:t>restrict</a:t>
            </a:r>
            <a:r>
              <a:rPr lang="zh-CN" altLang="en-US" dirty="0" smtClean="0">
                <a:solidFill>
                  <a:srgbClr val="FF0000"/>
                </a:solidFill>
              </a:rPr>
              <a:t>和没有</a:t>
            </a:r>
            <a:r>
              <a:rPr lang="en-US" altLang="zh-CN" dirty="0" smtClean="0">
                <a:solidFill>
                  <a:srgbClr val="FF0000"/>
                </a:solidFill>
              </a:rPr>
              <a:t>restrict</a:t>
            </a:r>
            <a:r>
              <a:rPr lang="zh-CN" altLang="en-US" dirty="0" smtClean="0">
                <a:solidFill>
                  <a:srgbClr val="FF0000"/>
                </a:solidFill>
              </a:rPr>
              <a:t>的不同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2068" y="3372153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Restrict</a:t>
            </a:r>
            <a:r>
              <a:rPr lang="zh-CN" altLang="en-US" dirty="0" smtClean="0">
                <a:solidFill>
                  <a:srgbClr val="FF0000"/>
                </a:solidFill>
              </a:rPr>
              <a:t>也可以直接添加在形参定义上，循环中直接使用形参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34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关键字</a:t>
            </a:r>
            <a:r>
              <a:rPr lang="en-US" altLang="zh-CN" sz="2000" dirty="0" smtClean="0"/>
              <a:t>---restrict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38385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56792"/>
            <a:ext cx="3950543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3" y="3809653"/>
            <a:ext cx="3765748" cy="256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158" y="5032501"/>
            <a:ext cx="4292709" cy="93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16016" y="270892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read_2l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write_2l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read_4w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write_4w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哪</a:t>
            </a:r>
            <a:r>
              <a:rPr lang="zh-CN" altLang="en-US" dirty="0" smtClean="0">
                <a:solidFill>
                  <a:srgbClr val="FF0000"/>
                </a:solidFill>
              </a:rPr>
              <a:t>种指令更好，为什么？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2460" y="3717032"/>
            <a:ext cx="3806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</a:rPr>
              <a:t>前面指令更好，节省寄存器资源，算法复杂时效果特别明显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</a:rPr>
              <a:t>最好就定义成</a:t>
            </a:r>
            <a:r>
              <a:rPr lang="en-US" altLang="zh-CN" dirty="0" err="1" smtClean="0">
                <a:solidFill>
                  <a:srgbClr val="0000FF"/>
                </a:solidFill>
              </a:rPr>
              <a:t>int</a:t>
            </a:r>
            <a:r>
              <a:rPr lang="zh-CN" altLang="en-US" dirty="0" smtClean="0">
                <a:solidFill>
                  <a:srgbClr val="0000FF"/>
                </a:solidFill>
              </a:rPr>
              <a:t>型而不是</a:t>
            </a:r>
            <a:r>
              <a:rPr lang="en-US" altLang="zh-CN" dirty="0" smtClean="0">
                <a:solidFill>
                  <a:srgbClr val="0000FF"/>
                </a:solidFill>
              </a:rPr>
              <a:t>short</a:t>
            </a:r>
            <a:r>
              <a:rPr lang="zh-CN" altLang="en-US" dirty="0" smtClean="0">
                <a:solidFill>
                  <a:srgbClr val="0000FF"/>
                </a:solidFill>
              </a:rPr>
              <a:t>型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536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关键字</a:t>
            </a:r>
            <a:r>
              <a:rPr lang="en-US" altLang="zh-CN" sz="2000" dirty="0" smtClean="0"/>
              <a:t>---restrict</a:t>
            </a:r>
            <a:endParaRPr lang="zh-CN" altLang="en-US" sz="20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85312"/>
            <a:ext cx="6415434" cy="387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234888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每次只能存储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16bit</a:t>
            </a:r>
            <a:r>
              <a:rPr lang="zh-CN" altLang="en-US" dirty="0" smtClean="0"/>
              <a:t>数据，效率很低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897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关键字</a:t>
            </a:r>
            <a:r>
              <a:rPr lang="en-US" altLang="zh-CN" sz="2000" dirty="0"/>
              <a:t>---restrict</a:t>
            </a:r>
            <a:endParaRPr lang="zh-CN" alt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40688"/>
            <a:ext cx="6453534" cy="3990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2012505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包含</a:t>
            </a:r>
            <a:r>
              <a:rPr lang="en-US" altLang="zh-CN" dirty="0" smtClean="0">
                <a:solidFill>
                  <a:srgbClr val="FF0000"/>
                </a:solidFill>
              </a:rPr>
              <a:t>restrict</a:t>
            </a:r>
            <a:r>
              <a:rPr lang="zh-CN" altLang="en-US" dirty="0" smtClean="0">
                <a:solidFill>
                  <a:srgbClr val="FF0000"/>
                </a:solidFill>
              </a:rPr>
              <a:t>指令后，可以同时存储两个</a:t>
            </a:r>
            <a:r>
              <a:rPr lang="en-US" altLang="zh-CN" dirty="0" smtClean="0">
                <a:solidFill>
                  <a:srgbClr val="FF0000"/>
                </a:solidFill>
              </a:rPr>
              <a:t>16bit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93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关键字</a:t>
            </a:r>
            <a:r>
              <a:rPr lang="en-US" altLang="zh-CN" sz="2000" dirty="0"/>
              <a:t>---restrict</a:t>
            </a:r>
            <a:endParaRPr lang="zh-CN" alt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674" y="3284984"/>
            <a:ext cx="4708728" cy="20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052736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计算公式：</a:t>
            </a:r>
            <a:r>
              <a:rPr lang="en-US" altLang="zh-CN" b="1" dirty="0" smtClean="0"/>
              <a:t>C=A*B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如果直接调用</a:t>
            </a:r>
            <a:r>
              <a:rPr lang="en-US" altLang="zh-CN" dirty="0" smtClean="0"/>
              <a:t>move.4w</a:t>
            </a:r>
            <a:r>
              <a:rPr lang="zh-CN" altLang="en-US" dirty="0" smtClean="0"/>
              <a:t>进行乘法运算，输出结果如右图所示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由于指针</a:t>
            </a:r>
            <a:r>
              <a:rPr lang="en-US" altLang="zh-CN" dirty="0" smtClean="0"/>
              <a:t>ABC</a:t>
            </a:r>
            <a:r>
              <a:rPr lang="zh-CN" altLang="en-US" dirty="0" smtClean="0"/>
              <a:t>之间有关联性，编译器需要保证代码正确运行，不能进行并行操作</a:t>
            </a:r>
            <a:endParaRPr lang="zh-CN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24744"/>
            <a:ext cx="2271142" cy="18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2996952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如果不告诉编译器指针之间关联性，编译器应该做什么假定？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：指针之间有关联性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</a:rPr>
              <a:t>：指针之间无关联性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22920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问题：什么样代码比较难优化？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384" y="447428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编译器为了保证功能正确性，只能假定</a:t>
            </a:r>
            <a:r>
              <a:rPr lang="en-US" altLang="zh-CN" dirty="0" smtClean="0">
                <a:solidFill>
                  <a:srgbClr val="0000FF"/>
                </a:solidFill>
              </a:rPr>
              <a:t>A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5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关键字</a:t>
            </a:r>
            <a:r>
              <a:rPr lang="en-US" altLang="zh-CN" sz="2000" dirty="0"/>
              <a:t>---restrict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98072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：什么样代码比较难优化？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164" y="1378784"/>
            <a:ext cx="36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递归或者</a:t>
            </a:r>
            <a:r>
              <a:rPr lang="zh-CN" altLang="en-US" dirty="0" smtClean="0">
                <a:solidFill>
                  <a:srgbClr val="0000FF"/>
                </a:solidFill>
              </a:rPr>
              <a:t>迭代，例如卷积码编码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916832"/>
            <a:ext cx="4392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怎样才能保证满足</a:t>
            </a:r>
            <a:r>
              <a:rPr lang="en-US" altLang="zh-CN" dirty="0">
                <a:solidFill>
                  <a:srgbClr val="FF0000"/>
                </a:solidFill>
              </a:rPr>
              <a:t>restrict</a:t>
            </a:r>
            <a:r>
              <a:rPr lang="zh-CN" altLang="en-US" dirty="0" smtClean="0">
                <a:solidFill>
                  <a:srgbClr val="FF0000"/>
                </a:solidFill>
              </a:rPr>
              <a:t>要求，应该选哪数组处理类型？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A=A*B  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 C=A*B  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040" y="355377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：凡是遇到指针就加上</a:t>
            </a:r>
            <a:r>
              <a:rPr lang="en-US" altLang="zh-CN" dirty="0" smtClean="0">
                <a:solidFill>
                  <a:srgbClr val="FF0000"/>
                </a:solidFill>
              </a:rPr>
              <a:t>restrict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356" y="3945176"/>
            <a:ext cx="366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如果指针之间有关联性，却被强制制定无关联性，会导致意想不到的错误，函数并不能输出预期结果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3184446"/>
            <a:ext cx="36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选第二种，三个独立的数组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72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关键字 </a:t>
            </a:r>
            <a:r>
              <a:rPr lang="en-US" altLang="zh-CN" sz="2000" dirty="0" smtClean="0"/>
              <a:t>---- Pragma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05273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#Pragma  </a:t>
            </a:r>
            <a:r>
              <a:rPr lang="en-US" altLang="zh-CN" dirty="0" err="1" smtClean="0"/>
              <a:t>pragma_name</a:t>
            </a:r>
            <a:r>
              <a:rPr lang="en-US" altLang="zh-CN" dirty="0" smtClean="0"/>
              <a:t>   [arguments]</a:t>
            </a:r>
            <a:endParaRPr lang="zh-CN" alt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88" y="1438816"/>
            <a:ext cx="6872436" cy="404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70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关键字 </a:t>
            </a:r>
            <a:r>
              <a:rPr lang="en-US" altLang="zh-CN" sz="2000" dirty="0" smtClean="0"/>
              <a:t>---- Pragma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05273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pragma </a:t>
            </a:r>
            <a:r>
              <a:rPr lang="en-US" altLang="zh-CN" dirty="0" err="1"/>
              <a:t>loop_count</a:t>
            </a:r>
            <a:r>
              <a:rPr lang="en-US" altLang="zh-CN" dirty="0"/>
              <a:t>(</a:t>
            </a:r>
            <a:r>
              <a:rPr lang="en-US" altLang="zh-CN" dirty="0" err="1"/>
              <a:t>min_iter</a:t>
            </a:r>
            <a:r>
              <a:rPr lang="en-US" altLang="zh-CN" dirty="0"/>
              <a:t>, </a:t>
            </a:r>
            <a:r>
              <a:rPr lang="en-US" altLang="zh-CN" dirty="0" err="1"/>
              <a:t>max_iter</a:t>
            </a:r>
            <a:r>
              <a:rPr lang="en-US" altLang="zh-CN" dirty="0"/>
              <a:t>[,{modulo},[remainder</a:t>
            </a:r>
            <a:r>
              <a:rPr lang="en-US" altLang="zh-CN" dirty="0" smtClean="0"/>
              <a:t>]])]</a:t>
            </a:r>
          </a:p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en-US" altLang="zh-CN" dirty="0"/>
              <a:t>#pragma </a:t>
            </a:r>
            <a:r>
              <a:rPr lang="en-US" altLang="zh-CN" dirty="0" err="1"/>
              <a:t>loop_count</a:t>
            </a:r>
            <a:r>
              <a:rPr lang="en-US" altLang="zh-CN" dirty="0"/>
              <a:t> (1,16,2,0)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5212060" cy="275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86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关键字 </a:t>
            </a:r>
            <a:r>
              <a:rPr lang="en-US" altLang="zh-CN" sz="2000" dirty="0" smtClean="0"/>
              <a:t>---- Pragma</a:t>
            </a:r>
            <a:endParaRPr lang="zh-CN" altLang="en-US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556792"/>
            <a:ext cx="6856436" cy="389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1247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完全展开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494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复数乘法理论分析</a:t>
            </a:r>
            <a:endParaRPr lang="zh-CN" altLang="en-US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96952"/>
            <a:ext cx="421322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1221512"/>
            <a:ext cx="3925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SC3850</a:t>
            </a:r>
            <a:r>
              <a:rPr lang="zh-CN" altLang="en-US" dirty="0" smtClean="0">
                <a:solidFill>
                  <a:srgbClr val="FF0000"/>
                </a:solidFill>
              </a:rPr>
              <a:t>能力：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</a:rPr>
              <a:t>每个</a:t>
            </a:r>
            <a:r>
              <a:rPr lang="en-US" altLang="zh-CN" dirty="0" smtClean="0">
                <a:solidFill>
                  <a:srgbClr val="FF0000"/>
                </a:solidFill>
              </a:rPr>
              <a:t>Cycle</a:t>
            </a:r>
            <a:r>
              <a:rPr lang="zh-CN" altLang="en-US" dirty="0" smtClean="0">
                <a:solidFill>
                  <a:srgbClr val="FF0000"/>
                </a:solidFill>
              </a:rPr>
              <a:t>可以做两个复乘运算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</a:rPr>
              <a:t>每个</a:t>
            </a:r>
            <a:r>
              <a:rPr lang="en-US" altLang="zh-CN" dirty="0" smtClean="0">
                <a:solidFill>
                  <a:srgbClr val="FF0000"/>
                </a:solidFill>
              </a:rPr>
              <a:t>Cycle</a:t>
            </a:r>
            <a:r>
              <a:rPr lang="zh-CN" altLang="en-US" dirty="0" smtClean="0">
                <a:solidFill>
                  <a:srgbClr val="FF0000"/>
                </a:solidFill>
              </a:rPr>
              <a:t>可以搬移</a:t>
            </a:r>
            <a:r>
              <a:rPr lang="en-US" altLang="zh-CN" dirty="0" smtClean="0">
                <a:solidFill>
                  <a:srgbClr val="FF0000"/>
                </a:solidFill>
              </a:rPr>
              <a:t>128bit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492896"/>
            <a:ext cx="4752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理论分析：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</a:rPr>
              <a:t>每次输入一个样点数据</a:t>
            </a:r>
            <a:r>
              <a:rPr lang="en-US" altLang="zh-CN" dirty="0" smtClean="0">
                <a:solidFill>
                  <a:srgbClr val="0000FF"/>
                </a:solidFill>
              </a:rPr>
              <a:t>(32bit)</a:t>
            </a:r>
            <a:r>
              <a:rPr lang="zh-CN" altLang="en-US" dirty="0" smtClean="0">
                <a:solidFill>
                  <a:srgbClr val="0000FF"/>
                </a:solidFill>
              </a:rPr>
              <a:t>，同时需要输入一个系数</a:t>
            </a:r>
            <a:r>
              <a:rPr lang="en-US" altLang="zh-CN" dirty="0" smtClean="0">
                <a:solidFill>
                  <a:srgbClr val="0000FF"/>
                </a:solidFill>
              </a:rPr>
              <a:t>(32bit)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一次</a:t>
            </a:r>
            <a:r>
              <a:rPr lang="zh-CN" altLang="en-US" dirty="0" smtClean="0">
                <a:solidFill>
                  <a:srgbClr val="0000FF"/>
                </a:solidFill>
              </a:rPr>
              <a:t>复数乘法运算之后输出一个数据</a:t>
            </a:r>
            <a:r>
              <a:rPr lang="en-US" altLang="zh-CN" dirty="0" smtClean="0">
                <a:solidFill>
                  <a:srgbClr val="0000FF"/>
                </a:solidFill>
              </a:rPr>
              <a:t>(32bit)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</a:rPr>
              <a:t>从运算能力分析，每</a:t>
            </a:r>
            <a:r>
              <a:rPr lang="en-US" altLang="zh-CN" dirty="0" smtClean="0">
                <a:solidFill>
                  <a:srgbClr val="0000FF"/>
                </a:solidFill>
              </a:rPr>
              <a:t>cycle</a:t>
            </a:r>
            <a:r>
              <a:rPr lang="zh-CN" altLang="en-US" dirty="0" smtClean="0">
                <a:solidFill>
                  <a:srgbClr val="0000FF"/>
                </a:solidFill>
              </a:rPr>
              <a:t>可以执行两个复数乘法运算，也就是处理一个样点需要</a:t>
            </a:r>
            <a:r>
              <a:rPr lang="en-US" altLang="zh-CN" dirty="0" smtClean="0">
                <a:solidFill>
                  <a:srgbClr val="0000FF"/>
                </a:solidFill>
              </a:rPr>
              <a:t>0.5Cycle</a:t>
            </a:r>
            <a:r>
              <a:rPr lang="zh-CN" altLang="en-US" dirty="0" smtClean="0">
                <a:solidFill>
                  <a:srgbClr val="0000FF"/>
                </a:solidFill>
              </a:rPr>
              <a:t>；从数据吞吐能力分析</a:t>
            </a:r>
            <a:r>
              <a:rPr lang="en-US" altLang="zh-CN" dirty="0" smtClean="0">
                <a:solidFill>
                  <a:srgbClr val="0000FF"/>
                </a:solidFill>
              </a:rPr>
              <a:t>,</a:t>
            </a:r>
            <a:r>
              <a:rPr lang="zh-CN" altLang="en-US" dirty="0" smtClean="0">
                <a:solidFill>
                  <a:srgbClr val="0000FF"/>
                </a:solidFill>
              </a:rPr>
              <a:t>每个样点消耗</a:t>
            </a:r>
            <a:r>
              <a:rPr lang="en-US" altLang="zh-CN" dirty="0" smtClean="0">
                <a:solidFill>
                  <a:srgbClr val="0000FF"/>
                </a:solidFill>
              </a:rPr>
              <a:t>32*3/128=0.75</a:t>
            </a:r>
            <a:r>
              <a:rPr lang="zh-CN" altLang="en-US" dirty="0" smtClean="0">
                <a:solidFill>
                  <a:srgbClr val="0000FF"/>
                </a:solidFill>
              </a:rPr>
              <a:t>，也就是处理一个样点需要</a:t>
            </a:r>
            <a:r>
              <a:rPr lang="en-US" altLang="zh-CN" dirty="0" smtClean="0">
                <a:solidFill>
                  <a:srgbClr val="0000FF"/>
                </a:solidFill>
              </a:rPr>
              <a:t>0.75cycle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0000FF"/>
                </a:solidFill>
              </a:rPr>
              <a:t>数据吞吐是瓶颈，最极限优化效率是一个样点需要</a:t>
            </a:r>
            <a:r>
              <a:rPr lang="en-US" altLang="zh-CN" dirty="0" smtClean="0">
                <a:solidFill>
                  <a:srgbClr val="0000FF"/>
                </a:solidFill>
              </a:rPr>
              <a:t>0.75Cycle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24744"/>
            <a:ext cx="42386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353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2979341" y="2275862"/>
            <a:ext cx="46799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en-US" altLang="zh-CN" sz="3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SC3850</a:t>
            </a:r>
            <a:r>
              <a:rPr lang="zh-CN" altLang="en-US" sz="3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代码优化策略</a:t>
            </a:r>
            <a:endParaRPr lang="zh-CN" altLang="en-US" sz="3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4"/>
          <p:cNvSpPr>
            <a:spLocks/>
          </p:cNvSpPr>
          <p:nvPr/>
        </p:nvSpPr>
        <p:spPr bwMode="auto">
          <a:xfrm>
            <a:off x="1780778" y="1836124"/>
            <a:ext cx="1006475" cy="1347788"/>
          </a:xfrm>
          <a:custGeom>
            <a:avLst/>
            <a:gdLst/>
            <a:ahLst/>
            <a:cxnLst>
              <a:cxn ang="0">
                <a:pos x="144016" y="0"/>
              </a:cxn>
              <a:cxn ang="0">
                <a:pos x="792088" y="0"/>
              </a:cxn>
              <a:cxn ang="0">
                <a:pos x="792088" y="442510"/>
              </a:cxn>
              <a:cxn ang="0">
                <a:pos x="959230" y="803650"/>
              </a:cxn>
              <a:cxn ang="0">
                <a:pos x="479615" y="1283265"/>
              </a:cxn>
              <a:cxn ang="0">
                <a:pos x="0" y="803650"/>
              </a:cxn>
              <a:cxn ang="0">
                <a:pos x="144016" y="461590"/>
              </a:cxn>
              <a:cxn ang="0">
                <a:pos x="144016" y="0"/>
              </a:cxn>
            </a:cxnLst>
            <a:rect l="0" t="0" r="r" b="b"/>
            <a:pathLst>
              <a:path w="959230" h="1283265">
                <a:moveTo>
                  <a:pt x="144016" y="0"/>
                </a:moveTo>
                <a:lnTo>
                  <a:pt x="792088" y="0"/>
                </a:lnTo>
                <a:lnTo>
                  <a:pt x="792088" y="442510"/>
                </a:lnTo>
                <a:cubicBezTo>
                  <a:pt x="894990" y="528892"/>
                  <a:pt x="959230" y="658769"/>
                  <a:pt x="959230" y="803650"/>
                </a:cubicBezTo>
                <a:cubicBezTo>
                  <a:pt x="959230" y="1068534"/>
                  <a:pt x="744499" y="1283265"/>
                  <a:pt x="479615" y="1283265"/>
                </a:cubicBezTo>
                <a:cubicBezTo>
                  <a:pt x="214731" y="1283265"/>
                  <a:pt x="0" y="1068534"/>
                  <a:pt x="0" y="803650"/>
                </a:cubicBezTo>
                <a:cubicBezTo>
                  <a:pt x="0" y="669564"/>
                  <a:pt x="55024" y="548329"/>
                  <a:pt x="144016" y="461590"/>
                </a:cubicBezTo>
                <a:lnTo>
                  <a:pt x="144016" y="0"/>
                </a:lnTo>
                <a:close/>
              </a:path>
            </a:pathLst>
          </a:custGeom>
          <a:gradFill rotWithShape="1">
            <a:gsLst>
              <a:gs pos="0">
                <a:srgbClr val="015A9D"/>
              </a:gs>
              <a:gs pos="50000">
                <a:srgbClr val="1299FE"/>
              </a:gs>
              <a:gs pos="100000">
                <a:srgbClr val="5BB9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椭圆 7"/>
          <p:cNvSpPr>
            <a:spLocks noChangeArrowheads="1"/>
          </p:cNvSpPr>
          <p:nvPr/>
        </p:nvSpPr>
        <p:spPr bwMode="auto">
          <a:xfrm>
            <a:off x="1904603" y="2301262"/>
            <a:ext cx="757238" cy="7572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rgbClr val="0B7FD7"/>
                </a:solidFill>
                <a:latin typeface="微软雅黑" pitchFamily="34" charset="-122"/>
                <a:ea typeface="微软雅黑" pitchFamily="34" charset="-122"/>
              </a:rPr>
              <a:t>Part1</a:t>
            </a:r>
          </a:p>
        </p:txBody>
      </p:sp>
      <p:grpSp>
        <p:nvGrpSpPr>
          <p:cNvPr id="13" name="矩形 8"/>
          <p:cNvGrpSpPr>
            <a:grpSpLocks/>
          </p:cNvGrpSpPr>
          <p:nvPr/>
        </p:nvGrpSpPr>
        <p:grpSpPr bwMode="auto">
          <a:xfrm>
            <a:off x="798116" y="1810724"/>
            <a:ext cx="2949575" cy="47625"/>
            <a:chOff x="0" y="0"/>
            <a:chExt cx="1858" cy="30"/>
          </a:xfrm>
        </p:grpSpPr>
        <p:pic>
          <p:nvPicPr>
            <p:cNvPr id="14" name="矩形 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858" cy="30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 rot="10800000">
              <a:off x="-1" y="1"/>
              <a:ext cx="1858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130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367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复数乘法 </a:t>
            </a:r>
            <a:r>
              <a:rPr lang="en-US" altLang="zh-CN" sz="2000" dirty="0" smtClean="0"/>
              <a:t>---- </a:t>
            </a:r>
            <a:r>
              <a:rPr lang="zh-CN" altLang="en-US" sz="2000" dirty="0" smtClean="0"/>
              <a:t>未优化的代码</a:t>
            </a:r>
            <a:endParaRPr lang="zh-CN" altLang="en-US" sz="20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000924"/>
            <a:ext cx="459993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340768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使用了</a:t>
            </a:r>
            <a:r>
              <a:rPr lang="en-US" altLang="zh-CN" dirty="0" err="1" smtClean="0">
                <a:solidFill>
                  <a:srgbClr val="FF0000"/>
                </a:solidFill>
              </a:rPr>
              <a:t>move.w</a:t>
            </a:r>
            <a:r>
              <a:rPr lang="zh-CN" altLang="en-US" dirty="0" smtClean="0"/>
              <a:t>指令，每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最大吞吐</a:t>
            </a:r>
            <a:r>
              <a:rPr lang="en-US" altLang="zh-CN" dirty="0" smtClean="0"/>
              <a:t>32bit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循环体里每处理一个样点需要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cycle,</a:t>
            </a:r>
            <a:r>
              <a:rPr lang="zh-CN" altLang="en-US" dirty="0" smtClean="0">
                <a:solidFill>
                  <a:srgbClr val="FF0000"/>
                </a:solidFill>
              </a:rPr>
              <a:t>效率为</a:t>
            </a:r>
            <a:r>
              <a:rPr lang="en-US" altLang="zh-CN" dirty="0" smtClean="0">
                <a:solidFill>
                  <a:srgbClr val="FF0000"/>
                </a:solidFill>
              </a:rPr>
              <a:t>6cycle/sample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77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复数乘法 </a:t>
            </a:r>
            <a:r>
              <a:rPr lang="en-US" altLang="zh-CN" sz="2000" dirty="0" smtClean="0"/>
              <a:t>---- </a:t>
            </a:r>
            <a:r>
              <a:rPr lang="zh-CN" altLang="en-US" sz="2000" dirty="0" smtClean="0"/>
              <a:t>代码优化</a:t>
            </a:r>
            <a:endParaRPr lang="zh-CN" altLang="en-US" sz="2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1340768"/>
            <a:ext cx="377627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653136"/>
            <a:ext cx="6264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使用了</a:t>
            </a:r>
            <a:r>
              <a:rPr lang="en-US" altLang="zh-CN" dirty="0" smtClean="0">
                <a:solidFill>
                  <a:srgbClr val="FF0000"/>
                </a:solidFill>
              </a:rPr>
              <a:t>move.2w</a:t>
            </a:r>
            <a:r>
              <a:rPr lang="zh-CN" altLang="en-US" dirty="0" smtClean="0"/>
              <a:t>指令，每个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最大吞吐</a:t>
            </a:r>
            <a:r>
              <a:rPr lang="en-US" altLang="zh-CN" dirty="0" smtClean="0"/>
              <a:t>64bit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循环体里每处理一个样点需要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cycle,</a:t>
            </a:r>
            <a:r>
              <a:rPr lang="zh-CN" altLang="en-US" dirty="0" smtClean="0">
                <a:solidFill>
                  <a:srgbClr val="FF0000"/>
                </a:solidFill>
              </a:rPr>
              <a:t>效率为</a:t>
            </a:r>
            <a:r>
              <a:rPr lang="en-US" altLang="zh-CN" dirty="0" smtClean="0">
                <a:solidFill>
                  <a:srgbClr val="FF0000"/>
                </a:solidFill>
              </a:rPr>
              <a:t>3cycle/sample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4752527" cy="354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440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复数乘法 </a:t>
            </a:r>
            <a:r>
              <a:rPr lang="en-US" altLang="zh-CN" sz="2000" dirty="0"/>
              <a:t>---- </a:t>
            </a:r>
            <a:r>
              <a:rPr lang="zh-CN" altLang="en-US" sz="2000" dirty="0"/>
              <a:t>代码优化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5976664" cy="305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80417"/>
            <a:ext cx="5224136" cy="279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4329970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使用了</a:t>
            </a:r>
            <a:r>
              <a:rPr lang="en-US" altLang="zh-CN" dirty="0" smtClean="0">
                <a:solidFill>
                  <a:srgbClr val="FF0000"/>
                </a:solidFill>
              </a:rPr>
              <a:t>move.2l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move.4f</a:t>
            </a:r>
            <a:r>
              <a:rPr lang="zh-CN" altLang="en-US" dirty="0" smtClean="0"/>
              <a:t>指令，每个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最大吞吐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循环体里每</a:t>
            </a:r>
            <a:r>
              <a:rPr lang="zh-CN" altLang="en-US" dirty="0" smtClean="0"/>
              <a:t>处理</a:t>
            </a:r>
            <a:r>
              <a:rPr lang="zh-CN" altLang="en-US" dirty="0" smtClean="0">
                <a:solidFill>
                  <a:srgbClr val="FF0000"/>
                </a:solidFill>
              </a:rPr>
              <a:t>两个样点</a:t>
            </a:r>
            <a:r>
              <a:rPr lang="zh-CN" altLang="en-US" dirty="0"/>
              <a:t>需要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cycle</a:t>
            </a:r>
            <a:r>
              <a:rPr lang="zh-CN" altLang="en-US" dirty="0" smtClean="0">
                <a:solidFill>
                  <a:srgbClr val="FF0000"/>
                </a:solidFill>
              </a:rPr>
              <a:t>，效率为</a:t>
            </a:r>
            <a:r>
              <a:rPr lang="en-US" altLang="zh-CN" dirty="0" smtClean="0">
                <a:solidFill>
                  <a:srgbClr val="FF0000"/>
                </a:solidFill>
              </a:rPr>
              <a:t>1.5/sample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5744" y="1268760"/>
            <a:ext cx="244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此处的指令同前面指令有什么不一样？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1660" y="2111195"/>
            <a:ext cx="2448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</a:rPr>
              <a:t>前面是整数型乘法指令，最后有右移</a:t>
            </a:r>
            <a:r>
              <a:rPr lang="en-US" altLang="zh-CN" dirty="0" smtClean="0">
                <a:solidFill>
                  <a:srgbClr val="0000FF"/>
                </a:solidFill>
              </a:rPr>
              <a:t>15bit</a:t>
            </a:r>
            <a:r>
              <a:rPr lang="zh-CN" altLang="en-US" dirty="0" smtClean="0">
                <a:solidFill>
                  <a:srgbClr val="0000FF"/>
                </a:solidFill>
              </a:rPr>
              <a:t>操作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FF"/>
                </a:solidFill>
              </a:rPr>
              <a:t>此处是小数型操作，无移位操作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4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复数乘法 </a:t>
            </a:r>
            <a:r>
              <a:rPr lang="en-US" altLang="zh-CN" sz="2000" dirty="0"/>
              <a:t>---- </a:t>
            </a:r>
            <a:r>
              <a:rPr lang="zh-CN" altLang="en-US" sz="2000" dirty="0"/>
              <a:t>代码优化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4191469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使用了</a:t>
            </a:r>
            <a:r>
              <a:rPr lang="en-US" altLang="zh-CN" dirty="0" smtClean="0">
                <a:solidFill>
                  <a:srgbClr val="FF0000"/>
                </a:solidFill>
              </a:rPr>
              <a:t>move.2l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move.4f</a:t>
            </a:r>
            <a:r>
              <a:rPr lang="zh-CN" altLang="en-US" dirty="0" smtClean="0"/>
              <a:t>指令，每个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最大吞吐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数据，每个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都吞吐</a:t>
            </a:r>
            <a:r>
              <a:rPr lang="en-US" altLang="zh-CN" dirty="0" smtClean="0"/>
              <a:t>128bit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循环体里每</a:t>
            </a:r>
            <a:r>
              <a:rPr lang="zh-CN" altLang="en-US" dirty="0" smtClean="0"/>
              <a:t>处理</a:t>
            </a:r>
            <a:r>
              <a:rPr lang="zh-CN" altLang="en-US" dirty="0" smtClean="0">
                <a:solidFill>
                  <a:srgbClr val="FF0000"/>
                </a:solidFill>
              </a:rPr>
              <a:t>四个样点</a:t>
            </a:r>
            <a:r>
              <a:rPr lang="zh-CN" altLang="en-US" dirty="0"/>
              <a:t>需要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cycle</a:t>
            </a:r>
            <a:r>
              <a:rPr lang="zh-CN" altLang="en-US" dirty="0" smtClean="0">
                <a:solidFill>
                  <a:srgbClr val="FF0000"/>
                </a:solidFill>
              </a:rPr>
              <a:t>，效率为</a:t>
            </a:r>
            <a:r>
              <a:rPr lang="en-US" altLang="zh-CN" dirty="0" smtClean="0">
                <a:solidFill>
                  <a:srgbClr val="FF0000"/>
                </a:solidFill>
              </a:rPr>
              <a:t>0.75/sample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94680"/>
            <a:ext cx="5457229" cy="25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15460"/>
            <a:ext cx="4069454" cy="3229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120" y="1988840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循环体中有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cycle</a:t>
            </a:r>
            <a:r>
              <a:rPr lang="zh-CN" altLang="en-US" b="1" dirty="0" smtClean="0"/>
              <a:t>，每个</a:t>
            </a:r>
            <a:r>
              <a:rPr lang="en-US" altLang="zh-CN" b="1" dirty="0" smtClean="0"/>
              <a:t>cycle</a:t>
            </a:r>
            <a:r>
              <a:rPr lang="zh-CN" altLang="en-US" b="1" dirty="0" smtClean="0"/>
              <a:t>都吞吐</a:t>
            </a:r>
            <a:r>
              <a:rPr lang="en-US" altLang="zh-CN" b="1" dirty="0" smtClean="0"/>
              <a:t>128bit</a:t>
            </a:r>
            <a:r>
              <a:rPr lang="zh-CN" altLang="en-US" b="1" dirty="0" smtClean="0"/>
              <a:t>数据，有两个</a:t>
            </a:r>
            <a:r>
              <a:rPr lang="en-US" altLang="zh-CN" b="1" dirty="0" smtClean="0"/>
              <a:t>cycle</a:t>
            </a:r>
            <a:r>
              <a:rPr lang="zh-CN" altLang="en-US" b="1" dirty="0"/>
              <a:t>进行</a:t>
            </a:r>
            <a:r>
              <a:rPr lang="zh-CN" altLang="en-US" b="1" dirty="0" smtClean="0"/>
              <a:t>了复数处理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8749" y="112474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通知编译器样点</a:t>
            </a:r>
            <a:r>
              <a:rPr lang="zh-CN" altLang="en-US" b="1" dirty="0" smtClean="0">
                <a:solidFill>
                  <a:srgbClr val="FF0000"/>
                </a:solidFill>
              </a:rPr>
              <a:t>个数能</a:t>
            </a:r>
            <a:r>
              <a:rPr lang="zh-CN" altLang="en-US" b="1" dirty="0">
                <a:solidFill>
                  <a:srgbClr val="FF0000"/>
                </a:solidFill>
              </a:rPr>
              <a:t>被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整除</a:t>
            </a:r>
          </a:p>
        </p:txBody>
      </p:sp>
    </p:spTree>
    <p:extLst>
      <p:ext uri="{BB962C8B-B14F-4D97-AF65-F5344CB8AC3E}">
        <p14:creationId xmlns:p14="http://schemas.microsoft.com/office/powerpoint/2010/main" val="3124593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复数乘法 </a:t>
            </a:r>
            <a:r>
              <a:rPr lang="en-US" altLang="zh-CN" sz="2000" dirty="0"/>
              <a:t>---- </a:t>
            </a:r>
            <a:r>
              <a:rPr lang="zh-CN" altLang="en-US" sz="2000" dirty="0"/>
              <a:t>总结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196752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理论分析算法的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消耗和数据吞吐消耗，消耗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数多的就是瓶颈，也就是优化的极限值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为了充分利用</a:t>
            </a:r>
            <a:r>
              <a:rPr lang="en-US" altLang="zh-CN" dirty="0" smtClean="0"/>
              <a:t>64bit</a:t>
            </a:r>
            <a:r>
              <a:rPr lang="zh-CN" altLang="en-US" dirty="0" smtClean="0"/>
              <a:t>总线吞吐，数组需要</a:t>
            </a:r>
            <a:r>
              <a:rPr lang="en-US" altLang="zh-CN" dirty="0" smtClean="0"/>
              <a:t>8Byte</a:t>
            </a:r>
            <a:r>
              <a:rPr lang="zh-CN" altLang="en-US" dirty="0" smtClean="0"/>
              <a:t>对齐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需要给出</a:t>
            </a:r>
            <a:r>
              <a:rPr lang="en-US" altLang="zh-CN" dirty="0" smtClean="0"/>
              <a:t>restrict</a:t>
            </a:r>
            <a:r>
              <a:rPr lang="zh-CN" altLang="en-US" dirty="0" smtClean="0"/>
              <a:t>关键字，指出数组之间无相关性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循环长度最好能被</a:t>
            </a:r>
            <a:r>
              <a:rPr lang="en-US" altLang="zh-CN" dirty="0" smtClean="0"/>
              <a:t>2/4/8</a:t>
            </a:r>
            <a:r>
              <a:rPr lang="zh-CN" altLang="en-US" dirty="0" smtClean="0"/>
              <a:t>等整除，可以提升并行效率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996952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：数组不是</a:t>
            </a:r>
            <a:r>
              <a:rPr lang="en-US" altLang="zh-CN" dirty="0" smtClean="0"/>
              <a:t>8Byte</a:t>
            </a:r>
            <a:r>
              <a:rPr lang="zh-CN" altLang="en-US" dirty="0" smtClean="0"/>
              <a:t>对齐？</a:t>
            </a:r>
            <a:endParaRPr lang="en-US" altLang="zh-CN" dirty="0" smtClean="0"/>
          </a:p>
          <a:p>
            <a:r>
              <a:rPr lang="zh-CN" altLang="en-US" dirty="0" smtClean="0"/>
              <a:t>一般情况下，编程者都是可控的，数组可以自行定义，大不了用空间换取时间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：数组之间有相关性？</a:t>
            </a:r>
            <a:endParaRPr lang="en-US" altLang="zh-CN" dirty="0" smtClean="0"/>
          </a:p>
          <a:p>
            <a:r>
              <a:rPr lang="zh-CN" altLang="en-US" dirty="0" smtClean="0"/>
              <a:t>一般情况下，编程者也是可控的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：循环长度不是</a:t>
            </a:r>
            <a:r>
              <a:rPr lang="en-US" altLang="zh-CN" dirty="0" smtClean="0"/>
              <a:t>2/4/8</a:t>
            </a:r>
            <a:r>
              <a:rPr lang="zh-CN" altLang="en-US" dirty="0" smtClean="0"/>
              <a:t>的整数倍</a:t>
            </a:r>
            <a:endParaRPr lang="en-US" altLang="zh-CN" dirty="0" smtClean="0"/>
          </a:p>
          <a:p>
            <a:r>
              <a:rPr lang="zh-CN" altLang="en-US" dirty="0" smtClean="0"/>
              <a:t>将循环长度分成两部分，</a:t>
            </a:r>
            <a:r>
              <a:rPr lang="en-US" altLang="zh-CN" dirty="0" smtClean="0"/>
              <a:t>L=4*M+N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用作循环控制，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在循环外再补充几次运算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36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滤波器实例 </a:t>
            </a:r>
            <a:r>
              <a:rPr lang="en-US" altLang="zh-CN" sz="2000" dirty="0" smtClean="0"/>
              <a:t>---- </a:t>
            </a:r>
            <a:r>
              <a:rPr lang="zh-CN" altLang="en-US" sz="2000" dirty="0" smtClean="0"/>
              <a:t>原型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52396" y="2636912"/>
            <a:ext cx="115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7843" y="1121127"/>
                <a:ext cx="3083858" cy="871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62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3" y="1121127"/>
                <a:ext cx="3083858" cy="871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7843" y="2132856"/>
            <a:ext cx="41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z(n)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y(n)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倍下采样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282044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 smtClean="0"/>
              <a:t>h(m)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63</a:t>
            </a:r>
            <a:r>
              <a:rPr lang="zh-CN" altLang="en-US" dirty="0" smtClean="0"/>
              <a:t>个系数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dirty="0"/>
              <a:t>输入的</a:t>
            </a:r>
            <a:r>
              <a:rPr lang="en-US" altLang="zh-CN" dirty="0"/>
              <a:t>x(n)</a:t>
            </a:r>
            <a:r>
              <a:rPr lang="zh-CN" altLang="en-US" dirty="0"/>
              <a:t>是复数信号，实部需要通过</a:t>
            </a:r>
            <a:r>
              <a:rPr lang="en-US" altLang="zh-CN" dirty="0"/>
              <a:t>h(m)</a:t>
            </a:r>
            <a:r>
              <a:rPr lang="zh-CN" altLang="en-US" dirty="0"/>
              <a:t>，虚部也要通过</a:t>
            </a:r>
            <a:r>
              <a:rPr lang="en-US" altLang="zh-CN" dirty="0"/>
              <a:t>h(m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636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滤波器实例 </a:t>
            </a:r>
            <a:r>
              <a:rPr lang="en-US" altLang="zh-CN" sz="2000" dirty="0"/>
              <a:t>---- </a:t>
            </a:r>
            <a:r>
              <a:rPr lang="zh-CN" altLang="en-US" sz="2000" dirty="0" smtClean="0"/>
              <a:t>代码设计</a:t>
            </a:r>
            <a:r>
              <a:rPr lang="en-US" altLang="zh-CN" sz="2000" dirty="0" smtClean="0"/>
              <a:t>1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52396" y="2636912"/>
            <a:ext cx="115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268760"/>
            <a:ext cx="548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x(n)</a:t>
            </a:r>
            <a:r>
              <a:rPr lang="zh-CN" altLang="en-US" dirty="0" smtClean="0"/>
              <a:t>分解成实部和虚部两部分，每一部分单独滤波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31718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374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滤波器实例 </a:t>
            </a:r>
            <a:r>
              <a:rPr lang="en-US" altLang="zh-CN" sz="2000" dirty="0"/>
              <a:t>---- </a:t>
            </a:r>
            <a:r>
              <a:rPr lang="zh-CN" altLang="en-US" sz="2000" dirty="0"/>
              <a:t>代码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2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52396" y="2636912"/>
            <a:ext cx="115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1"/>
            <a:ext cx="5148728" cy="264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84284" y="1882859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LOOPSTART3                   </a:t>
            </a:r>
          </a:p>
          <a:p>
            <a:r>
              <a:rPr lang="en-US" altLang="zh-CN" sz="1000" dirty="0"/>
              <a:t>DW23 TYPE </a:t>
            </a:r>
            <a:r>
              <a:rPr lang="en-US" altLang="zh-CN" sz="1000" dirty="0" err="1"/>
              <a:t>debugsymbol</a:t>
            </a:r>
            <a:r>
              <a:rPr lang="en-US" altLang="zh-CN" sz="1000" dirty="0"/>
              <a:t> </a:t>
            </a:r>
          </a:p>
          <a:p>
            <a:r>
              <a:rPr lang="en-US" altLang="zh-CN" sz="1000" dirty="0"/>
              <a:t> [</a:t>
            </a:r>
          </a:p>
          <a:p>
            <a:r>
              <a:rPr lang="en-US" altLang="zh-CN" sz="1000" dirty="0"/>
              <a:t>    mac      d0,d5,d9                   ;[163,1] 2%=1 [0]</a:t>
            </a:r>
          </a:p>
          <a:p>
            <a:r>
              <a:rPr lang="en-US" altLang="zh-CN" sz="1000" dirty="0"/>
              <a:t>    mac      d1,d5,d8                   ;[158,1] 2%=1 [0]</a:t>
            </a:r>
          </a:p>
          <a:p>
            <a:r>
              <a:rPr lang="en-US" altLang="zh-CN" sz="1000" dirty="0"/>
              <a:t>    move.4f  (r0)-,d0:d1:d2:d3          ;[157,1] 0%=0 [1]</a:t>
            </a:r>
          </a:p>
          <a:p>
            <a:r>
              <a:rPr lang="en-US" altLang="zh-CN" sz="1000" dirty="0"/>
              <a:t>    move.2f  (r3)+,d4:d5                ;[158,1] 0%=0 [1]</a:t>
            </a:r>
          </a:p>
          <a:p>
            <a:r>
              <a:rPr lang="en-US" altLang="zh-CN" sz="1000" dirty="0"/>
              <a:t> ]</a:t>
            </a:r>
          </a:p>
          <a:p>
            <a:r>
              <a:rPr lang="en-US" altLang="zh-CN" sz="1000" dirty="0"/>
              <a:t>DW24 TYPE </a:t>
            </a:r>
            <a:r>
              <a:rPr lang="en-US" altLang="zh-CN" sz="1000" dirty="0" err="1"/>
              <a:t>debugsymbol</a:t>
            </a:r>
            <a:r>
              <a:rPr lang="en-US" altLang="zh-CN" sz="1000" dirty="0"/>
              <a:t> </a:t>
            </a:r>
          </a:p>
          <a:p>
            <a:r>
              <a:rPr lang="en-US" altLang="zh-CN" sz="1000" dirty="0"/>
              <a:t> [</a:t>
            </a:r>
          </a:p>
          <a:p>
            <a:r>
              <a:rPr lang="en-US" altLang="zh-CN" sz="1000" dirty="0"/>
              <a:t>    mac      d2,d4,d9                   ;[161,1] 1%=0 [1]</a:t>
            </a:r>
          </a:p>
          <a:p>
            <a:r>
              <a:rPr lang="en-US" altLang="zh-CN" sz="1000" dirty="0"/>
              <a:t>    mac      d3,d4,d8                   ;[162,1] 1%=0 [1]</a:t>
            </a:r>
          </a:p>
          <a:p>
            <a:r>
              <a:rPr lang="en-US" altLang="zh-CN" sz="1000" dirty="0"/>
              <a:t> ]</a:t>
            </a:r>
          </a:p>
          <a:p>
            <a:r>
              <a:rPr lang="en-US" altLang="zh-CN" sz="1000" dirty="0"/>
              <a:t>    LOOPEND3 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5034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滤波器实例 </a:t>
            </a:r>
            <a:r>
              <a:rPr lang="en-US" altLang="zh-CN" sz="2000" dirty="0"/>
              <a:t>---- </a:t>
            </a:r>
            <a:r>
              <a:rPr lang="zh-CN" altLang="en-US" sz="2000" dirty="0"/>
              <a:t>代码</a:t>
            </a:r>
            <a:r>
              <a:rPr lang="zh-CN" altLang="en-US" sz="2000" dirty="0" smtClean="0"/>
              <a:t>设计</a:t>
            </a:r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52396" y="2636912"/>
            <a:ext cx="115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62110" y="1929026"/>
            <a:ext cx="34923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 LOOPSTART3                   </a:t>
            </a:r>
          </a:p>
          <a:p>
            <a:r>
              <a:rPr lang="en-US" altLang="zh-CN" sz="1000" dirty="0"/>
              <a:t>DW8 TYPE </a:t>
            </a:r>
            <a:r>
              <a:rPr lang="en-US" altLang="zh-CN" sz="1000" dirty="0" err="1"/>
              <a:t>debugsymbol</a:t>
            </a:r>
            <a:r>
              <a:rPr lang="en-US" altLang="zh-CN" sz="1000" dirty="0"/>
              <a:t> </a:t>
            </a:r>
          </a:p>
          <a:p>
            <a:r>
              <a:rPr lang="en-US" altLang="zh-CN" sz="1000" dirty="0"/>
              <a:t> [</a:t>
            </a:r>
          </a:p>
          <a:p>
            <a:r>
              <a:rPr lang="en-US" altLang="zh-CN" sz="1000" dirty="0"/>
              <a:t>    mac      d2,d4,d11                  ;[118,1] 1%=1 [0]</a:t>
            </a:r>
          </a:p>
          <a:p>
            <a:r>
              <a:rPr lang="en-US" altLang="zh-CN" sz="1000" dirty="0"/>
              <a:t>    mac      d3,d4,d8                   ;[119,1] 1%=1 [0]</a:t>
            </a:r>
          </a:p>
          <a:p>
            <a:r>
              <a:rPr lang="en-US" altLang="zh-CN" sz="1000" dirty="0"/>
              <a:t>    mac      d0,d5,d9                   ;[120,1] 1%=1 [0]</a:t>
            </a:r>
          </a:p>
          <a:p>
            <a:r>
              <a:rPr lang="en-US" altLang="zh-CN" sz="1000" dirty="0"/>
              <a:t>    mac      d1,d5,d10                  ;[115,1] 1%=1 [0]</a:t>
            </a:r>
          </a:p>
          <a:p>
            <a:r>
              <a:rPr lang="en-US" altLang="zh-CN" sz="1000" dirty="0"/>
              <a:t>    move.4f  (r0)-,d0:d1:d2:d3          ;[114,1] 0%=0 [1]</a:t>
            </a:r>
          </a:p>
          <a:p>
            <a:r>
              <a:rPr lang="en-US" altLang="zh-CN" sz="1000" dirty="0"/>
              <a:t>    move.2f  (r4)+,d4:d5                ;[115,1] 0%=0 [1]</a:t>
            </a:r>
          </a:p>
          <a:p>
            <a:r>
              <a:rPr lang="en-US" altLang="zh-CN" sz="1000" dirty="0"/>
              <a:t> ]</a:t>
            </a:r>
          </a:p>
          <a:p>
            <a:r>
              <a:rPr lang="en-US" altLang="zh-CN" sz="1000" dirty="0"/>
              <a:t>    LOOPEND3 </a:t>
            </a:r>
            <a:endParaRPr lang="zh-CN" altLang="en-US" sz="10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5" y="1038579"/>
            <a:ext cx="5336439" cy="323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1580" y="437964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设计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和设计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有什么区别？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132" y="4730660"/>
            <a:ext cx="773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设计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中乘法指令不是制约因素，主要因为乘法结果当做下一次累加的输入参数，产生依赖关系，无法并行运算，类似于卷积编码的制约效果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928" y="5376991"/>
            <a:ext cx="412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Fsl</a:t>
            </a:r>
            <a:r>
              <a:rPr lang="zh-CN" altLang="en-US" dirty="0" smtClean="0">
                <a:solidFill>
                  <a:srgbClr val="FF0000"/>
                </a:solidFill>
              </a:rPr>
              <a:t>寄存器扩展成</a:t>
            </a:r>
            <a:r>
              <a:rPr lang="en-US" altLang="zh-CN" dirty="0" smtClean="0">
                <a:solidFill>
                  <a:srgbClr val="FF0000"/>
                </a:solidFill>
              </a:rPr>
              <a:t>40bit</a:t>
            </a:r>
            <a:r>
              <a:rPr lang="zh-CN" altLang="en-US" dirty="0" smtClean="0">
                <a:solidFill>
                  <a:srgbClr val="FF0000"/>
                </a:solidFill>
              </a:rPr>
              <a:t>有什么好处？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740" y="5746323"/>
            <a:ext cx="773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保证处理精度不受损失，</a:t>
            </a:r>
            <a:r>
              <a:rPr lang="en-US" altLang="zh-CN" dirty="0" smtClean="0">
                <a:solidFill>
                  <a:srgbClr val="0000FF"/>
                </a:solidFill>
              </a:rPr>
              <a:t>8bit</a:t>
            </a:r>
            <a:r>
              <a:rPr lang="zh-CN" altLang="en-US" dirty="0" smtClean="0">
                <a:solidFill>
                  <a:srgbClr val="0000FF"/>
                </a:solidFill>
              </a:rPr>
              <a:t>的扩位允许累加</a:t>
            </a:r>
            <a:r>
              <a:rPr lang="en-US" altLang="zh-CN" dirty="0" smtClean="0">
                <a:solidFill>
                  <a:srgbClr val="0000FF"/>
                </a:solidFill>
              </a:rPr>
              <a:t>256</a:t>
            </a:r>
            <a:r>
              <a:rPr lang="zh-CN" altLang="en-US" dirty="0" smtClean="0">
                <a:solidFill>
                  <a:srgbClr val="0000FF"/>
                </a:solidFill>
              </a:rPr>
              <a:t>次，也就是支持滤波器阶数不超过</a:t>
            </a:r>
            <a:r>
              <a:rPr lang="en-US" altLang="zh-CN" dirty="0" smtClean="0">
                <a:solidFill>
                  <a:srgbClr val="0000FF"/>
                </a:solidFill>
              </a:rPr>
              <a:t>256</a:t>
            </a:r>
            <a:r>
              <a:rPr lang="zh-CN" altLang="en-US" dirty="0" smtClean="0">
                <a:solidFill>
                  <a:srgbClr val="0000FF"/>
                </a:solidFill>
              </a:rPr>
              <a:t>，都不需要前期进行缩小处理，充分保证运算精度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18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52396" y="2636912"/>
            <a:ext cx="115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2979341" y="2275862"/>
            <a:ext cx="46799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en-US" altLang="zh-CN" sz="3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SC3900</a:t>
            </a:r>
            <a:r>
              <a:rPr lang="zh-CN" altLang="en-US" sz="3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简单对比</a:t>
            </a:r>
            <a:endParaRPr lang="zh-CN" altLang="en-US" sz="3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4"/>
          <p:cNvSpPr>
            <a:spLocks/>
          </p:cNvSpPr>
          <p:nvPr/>
        </p:nvSpPr>
        <p:spPr bwMode="auto">
          <a:xfrm>
            <a:off x="1780778" y="1836124"/>
            <a:ext cx="1006475" cy="1347788"/>
          </a:xfrm>
          <a:custGeom>
            <a:avLst/>
            <a:gdLst/>
            <a:ahLst/>
            <a:cxnLst>
              <a:cxn ang="0">
                <a:pos x="144016" y="0"/>
              </a:cxn>
              <a:cxn ang="0">
                <a:pos x="792088" y="0"/>
              </a:cxn>
              <a:cxn ang="0">
                <a:pos x="792088" y="442510"/>
              </a:cxn>
              <a:cxn ang="0">
                <a:pos x="959230" y="803650"/>
              </a:cxn>
              <a:cxn ang="0">
                <a:pos x="479615" y="1283265"/>
              </a:cxn>
              <a:cxn ang="0">
                <a:pos x="0" y="803650"/>
              </a:cxn>
              <a:cxn ang="0">
                <a:pos x="144016" y="461590"/>
              </a:cxn>
              <a:cxn ang="0">
                <a:pos x="144016" y="0"/>
              </a:cxn>
            </a:cxnLst>
            <a:rect l="0" t="0" r="r" b="b"/>
            <a:pathLst>
              <a:path w="959230" h="1283265">
                <a:moveTo>
                  <a:pt x="144016" y="0"/>
                </a:moveTo>
                <a:lnTo>
                  <a:pt x="792088" y="0"/>
                </a:lnTo>
                <a:lnTo>
                  <a:pt x="792088" y="442510"/>
                </a:lnTo>
                <a:cubicBezTo>
                  <a:pt x="894990" y="528892"/>
                  <a:pt x="959230" y="658769"/>
                  <a:pt x="959230" y="803650"/>
                </a:cubicBezTo>
                <a:cubicBezTo>
                  <a:pt x="959230" y="1068534"/>
                  <a:pt x="744499" y="1283265"/>
                  <a:pt x="479615" y="1283265"/>
                </a:cubicBezTo>
                <a:cubicBezTo>
                  <a:pt x="214731" y="1283265"/>
                  <a:pt x="0" y="1068534"/>
                  <a:pt x="0" y="803650"/>
                </a:cubicBezTo>
                <a:cubicBezTo>
                  <a:pt x="0" y="669564"/>
                  <a:pt x="55024" y="548329"/>
                  <a:pt x="144016" y="461590"/>
                </a:cubicBezTo>
                <a:lnTo>
                  <a:pt x="144016" y="0"/>
                </a:lnTo>
                <a:close/>
              </a:path>
            </a:pathLst>
          </a:custGeom>
          <a:gradFill rotWithShape="1">
            <a:gsLst>
              <a:gs pos="0">
                <a:srgbClr val="015A9D"/>
              </a:gs>
              <a:gs pos="50000">
                <a:srgbClr val="1299FE"/>
              </a:gs>
              <a:gs pos="100000">
                <a:srgbClr val="5BB9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椭圆 7"/>
          <p:cNvSpPr>
            <a:spLocks noChangeArrowheads="1"/>
          </p:cNvSpPr>
          <p:nvPr/>
        </p:nvSpPr>
        <p:spPr bwMode="auto">
          <a:xfrm>
            <a:off x="1904603" y="2301262"/>
            <a:ext cx="757238" cy="7572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rgbClr val="0B7FD7"/>
                </a:solidFill>
                <a:latin typeface="微软雅黑" pitchFamily="34" charset="-122"/>
                <a:ea typeface="微软雅黑" pitchFamily="34" charset="-122"/>
              </a:rPr>
              <a:t>Part1</a:t>
            </a:r>
          </a:p>
        </p:txBody>
      </p:sp>
      <p:grpSp>
        <p:nvGrpSpPr>
          <p:cNvPr id="13" name="矩形 8"/>
          <p:cNvGrpSpPr>
            <a:grpSpLocks/>
          </p:cNvGrpSpPr>
          <p:nvPr/>
        </p:nvGrpSpPr>
        <p:grpSpPr bwMode="auto">
          <a:xfrm>
            <a:off x="798116" y="1810724"/>
            <a:ext cx="2949575" cy="47625"/>
            <a:chOff x="0" y="0"/>
            <a:chExt cx="1858" cy="30"/>
          </a:xfrm>
        </p:grpSpPr>
        <p:pic>
          <p:nvPicPr>
            <p:cNvPr id="14" name="矩形 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858" cy="30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 rot="10800000">
              <a:off x="-1" y="1"/>
              <a:ext cx="1858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130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401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SC3850</a:t>
            </a:r>
            <a:r>
              <a:rPr lang="zh-CN" altLang="en-US" sz="2000" dirty="0" smtClean="0"/>
              <a:t>内核架构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07" y="1052736"/>
            <a:ext cx="8145321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5926385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AAU</a:t>
            </a:r>
            <a:r>
              <a:rPr lang="zh-CN" altLang="en-US" dirty="0" smtClean="0"/>
              <a:t>，四个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处理单元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2x64bit</a:t>
            </a:r>
            <a:r>
              <a:rPr lang="zh-CN" altLang="en-US" dirty="0" smtClean="0"/>
              <a:t>数据总线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731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SC3900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SC3850</a:t>
            </a:r>
            <a:r>
              <a:rPr lang="zh-CN" altLang="en-US" sz="2000" dirty="0" smtClean="0"/>
              <a:t>内核对比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36" y="1124744"/>
            <a:ext cx="6408712" cy="437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1196752"/>
            <a:ext cx="26642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FF0000"/>
                </a:solidFill>
              </a:rPr>
              <a:t>每个指令周期可以进行</a:t>
            </a:r>
            <a:r>
              <a:rPr lang="en-US" altLang="zh-CN" sz="1600" dirty="0" smtClean="0">
                <a:solidFill>
                  <a:srgbClr val="FF0000"/>
                </a:solidFill>
              </a:rPr>
              <a:t>32</a:t>
            </a:r>
            <a:r>
              <a:rPr lang="zh-CN" altLang="en-US" sz="1600" dirty="0" smtClean="0">
                <a:solidFill>
                  <a:srgbClr val="FF0000"/>
                </a:solidFill>
              </a:rPr>
              <a:t>个</a:t>
            </a:r>
            <a:r>
              <a:rPr lang="en-US" altLang="zh-CN" sz="1600" dirty="0" smtClean="0">
                <a:solidFill>
                  <a:srgbClr val="FF0000"/>
                </a:solidFill>
              </a:rPr>
              <a:t>16x16</a:t>
            </a:r>
            <a:r>
              <a:rPr lang="zh-CN" altLang="en-US" sz="1600" dirty="0" smtClean="0">
                <a:solidFill>
                  <a:srgbClr val="FF0000"/>
                </a:solidFill>
              </a:rPr>
              <a:t>的</a:t>
            </a:r>
            <a:r>
              <a:rPr lang="en-US" altLang="zh-CN" sz="1600" dirty="0" smtClean="0">
                <a:solidFill>
                  <a:srgbClr val="FF0000"/>
                </a:solidFill>
              </a:rPr>
              <a:t>MAC</a:t>
            </a:r>
            <a:r>
              <a:rPr lang="zh-CN" altLang="en-US" sz="1600" dirty="0" smtClean="0">
                <a:solidFill>
                  <a:srgbClr val="FF0000"/>
                </a:solidFill>
              </a:rPr>
              <a:t>操作，是</a:t>
            </a:r>
            <a:r>
              <a:rPr lang="en-US" altLang="zh-CN" sz="1600" dirty="0" smtClean="0">
                <a:solidFill>
                  <a:srgbClr val="FF0000"/>
                </a:solidFill>
              </a:rPr>
              <a:t>SC3850</a:t>
            </a:r>
            <a:r>
              <a:rPr lang="zh-CN" altLang="en-US" sz="1600" dirty="0" smtClean="0">
                <a:solidFill>
                  <a:srgbClr val="FF0000"/>
                </a:solidFill>
              </a:rPr>
              <a:t>的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1600" dirty="0" smtClean="0">
                <a:solidFill>
                  <a:srgbClr val="FF0000"/>
                </a:solidFill>
              </a:rPr>
              <a:t>倍，也就是每个周期可以做</a:t>
            </a:r>
            <a:r>
              <a:rPr lang="en-US" altLang="zh-CN" sz="1600" dirty="0" smtClean="0">
                <a:solidFill>
                  <a:srgbClr val="FF0000"/>
                </a:solidFill>
              </a:rPr>
              <a:t>8</a:t>
            </a:r>
            <a:r>
              <a:rPr lang="zh-CN" altLang="en-US" sz="1600" dirty="0" smtClean="0">
                <a:solidFill>
                  <a:srgbClr val="FF0000"/>
                </a:solidFill>
              </a:rPr>
              <a:t>个复数乘法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1600" dirty="0" smtClean="0">
                <a:solidFill>
                  <a:srgbClr val="FF0000"/>
                </a:solidFill>
              </a:rPr>
              <a:t>数据总线扩展到</a:t>
            </a:r>
            <a:r>
              <a:rPr lang="en-US" altLang="zh-CN" sz="1600" dirty="0" smtClean="0">
                <a:solidFill>
                  <a:srgbClr val="FF0000"/>
                </a:solidFill>
              </a:rPr>
              <a:t>2x256,4</a:t>
            </a:r>
            <a:r>
              <a:rPr lang="zh-CN" altLang="en-US" sz="1600" dirty="0" smtClean="0">
                <a:solidFill>
                  <a:srgbClr val="FF0000"/>
                </a:solidFill>
              </a:rPr>
              <a:t>倍速率提升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Dn</a:t>
            </a:r>
            <a:r>
              <a:rPr lang="zh-CN" altLang="en-US" sz="1600" dirty="0" smtClean="0">
                <a:solidFill>
                  <a:srgbClr val="FF0000"/>
                </a:solidFill>
              </a:rPr>
              <a:t>寄存器为</a:t>
            </a:r>
            <a:r>
              <a:rPr lang="en-US" altLang="zh-CN" sz="1600" dirty="0" smtClean="0">
                <a:solidFill>
                  <a:srgbClr val="FF0000"/>
                </a:solidFill>
              </a:rPr>
              <a:t>64</a:t>
            </a:r>
            <a:r>
              <a:rPr lang="zh-CN" altLang="en-US" sz="1600" dirty="0" smtClean="0">
                <a:solidFill>
                  <a:srgbClr val="FF0000"/>
                </a:solidFill>
              </a:rPr>
              <a:t>个，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zh-CN" altLang="en-US" sz="1600" dirty="0" smtClean="0">
                <a:solidFill>
                  <a:srgbClr val="FF0000"/>
                </a:solidFill>
              </a:rPr>
              <a:t>倍提升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Rn</a:t>
            </a:r>
            <a:r>
              <a:rPr lang="zh-CN" altLang="en-US" sz="1600" dirty="0" smtClean="0">
                <a:solidFill>
                  <a:srgbClr val="FF0000"/>
                </a:solidFill>
              </a:rPr>
              <a:t>寄存器为</a:t>
            </a:r>
            <a:r>
              <a:rPr lang="en-US" altLang="zh-CN" sz="1600" dirty="0" smtClean="0">
                <a:solidFill>
                  <a:srgbClr val="FF0000"/>
                </a:solidFill>
              </a:rPr>
              <a:t>32</a:t>
            </a:r>
            <a:r>
              <a:rPr lang="zh-CN" altLang="en-US" sz="1600" dirty="0" smtClean="0">
                <a:solidFill>
                  <a:srgbClr val="FF0000"/>
                </a:solidFill>
              </a:rPr>
              <a:t>个，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倍提升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29309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有人用过</a:t>
            </a:r>
            <a:r>
              <a:rPr lang="en-US" altLang="zh-CN" b="1" dirty="0" smtClean="0"/>
              <a:t>TI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C66</a:t>
            </a:r>
            <a:r>
              <a:rPr lang="zh-CN" altLang="en-US" b="1" dirty="0" smtClean="0"/>
              <a:t>的内核吗？跟</a:t>
            </a:r>
            <a:r>
              <a:rPr lang="en-US" altLang="zh-CN" b="1" dirty="0" smtClean="0"/>
              <a:t>SC3900</a:t>
            </a:r>
            <a:r>
              <a:rPr lang="zh-CN" altLang="en-US" b="1" dirty="0" smtClean="0"/>
              <a:t>相比有什么不同？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742367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SC3900</a:t>
            </a:r>
            <a:r>
              <a:rPr lang="zh-CN" altLang="en-US" sz="2000" dirty="0"/>
              <a:t>和</a:t>
            </a:r>
            <a:r>
              <a:rPr lang="en-US" altLang="zh-CN" sz="2000" dirty="0" smtClean="0"/>
              <a:t>SC3850</a:t>
            </a:r>
            <a:r>
              <a:rPr lang="zh-CN" altLang="en-US" sz="2000" dirty="0" smtClean="0"/>
              <a:t>处理能力对比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7136"/>
            <a:ext cx="6768752" cy="502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979341" y="2275862"/>
            <a:ext cx="46799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30000"/>
              </a:lnSpc>
            </a:pPr>
            <a:r>
              <a:rPr lang="zh-CN" altLang="en-US" sz="3600" dirty="0" smtClean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</a:rPr>
              <a:t>定标问题</a:t>
            </a:r>
            <a:endParaRPr lang="zh-CN" altLang="en-US" sz="3600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4"/>
          <p:cNvSpPr>
            <a:spLocks/>
          </p:cNvSpPr>
          <p:nvPr/>
        </p:nvSpPr>
        <p:spPr bwMode="auto">
          <a:xfrm>
            <a:off x="1780778" y="1836124"/>
            <a:ext cx="1006475" cy="1347788"/>
          </a:xfrm>
          <a:custGeom>
            <a:avLst/>
            <a:gdLst/>
            <a:ahLst/>
            <a:cxnLst>
              <a:cxn ang="0">
                <a:pos x="144016" y="0"/>
              </a:cxn>
              <a:cxn ang="0">
                <a:pos x="792088" y="0"/>
              </a:cxn>
              <a:cxn ang="0">
                <a:pos x="792088" y="442510"/>
              </a:cxn>
              <a:cxn ang="0">
                <a:pos x="959230" y="803650"/>
              </a:cxn>
              <a:cxn ang="0">
                <a:pos x="479615" y="1283265"/>
              </a:cxn>
              <a:cxn ang="0">
                <a:pos x="0" y="803650"/>
              </a:cxn>
              <a:cxn ang="0">
                <a:pos x="144016" y="461590"/>
              </a:cxn>
              <a:cxn ang="0">
                <a:pos x="144016" y="0"/>
              </a:cxn>
            </a:cxnLst>
            <a:rect l="0" t="0" r="r" b="b"/>
            <a:pathLst>
              <a:path w="959230" h="1283265">
                <a:moveTo>
                  <a:pt x="144016" y="0"/>
                </a:moveTo>
                <a:lnTo>
                  <a:pt x="792088" y="0"/>
                </a:lnTo>
                <a:lnTo>
                  <a:pt x="792088" y="442510"/>
                </a:lnTo>
                <a:cubicBezTo>
                  <a:pt x="894990" y="528892"/>
                  <a:pt x="959230" y="658769"/>
                  <a:pt x="959230" y="803650"/>
                </a:cubicBezTo>
                <a:cubicBezTo>
                  <a:pt x="959230" y="1068534"/>
                  <a:pt x="744499" y="1283265"/>
                  <a:pt x="479615" y="1283265"/>
                </a:cubicBezTo>
                <a:cubicBezTo>
                  <a:pt x="214731" y="1283265"/>
                  <a:pt x="0" y="1068534"/>
                  <a:pt x="0" y="803650"/>
                </a:cubicBezTo>
                <a:cubicBezTo>
                  <a:pt x="0" y="669564"/>
                  <a:pt x="55024" y="548329"/>
                  <a:pt x="144016" y="461590"/>
                </a:cubicBezTo>
                <a:lnTo>
                  <a:pt x="144016" y="0"/>
                </a:lnTo>
                <a:close/>
              </a:path>
            </a:pathLst>
          </a:custGeom>
          <a:gradFill rotWithShape="1">
            <a:gsLst>
              <a:gs pos="0">
                <a:srgbClr val="015A9D"/>
              </a:gs>
              <a:gs pos="50000">
                <a:srgbClr val="1299FE"/>
              </a:gs>
              <a:gs pos="100000">
                <a:srgbClr val="5BB9FF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椭圆 7"/>
          <p:cNvSpPr>
            <a:spLocks noChangeArrowheads="1"/>
          </p:cNvSpPr>
          <p:nvPr/>
        </p:nvSpPr>
        <p:spPr bwMode="auto">
          <a:xfrm>
            <a:off x="1904603" y="2301262"/>
            <a:ext cx="757238" cy="757237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rgbClr val="0B7FD7"/>
                </a:solidFill>
                <a:latin typeface="微软雅黑" pitchFamily="34" charset="-122"/>
                <a:ea typeface="微软雅黑" pitchFamily="34" charset="-122"/>
              </a:rPr>
              <a:t>Part1</a:t>
            </a:r>
          </a:p>
        </p:txBody>
      </p:sp>
      <p:grpSp>
        <p:nvGrpSpPr>
          <p:cNvPr id="10" name="矩形 8"/>
          <p:cNvGrpSpPr>
            <a:grpSpLocks/>
          </p:cNvGrpSpPr>
          <p:nvPr/>
        </p:nvGrpSpPr>
        <p:grpSpPr bwMode="auto">
          <a:xfrm>
            <a:off x="798116" y="1810724"/>
            <a:ext cx="2949575" cy="47625"/>
            <a:chOff x="0" y="0"/>
            <a:chExt cx="1858" cy="30"/>
          </a:xfrm>
        </p:grpSpPr>
        <p:pic>
          <p:nvPicPr>
            <p:cNvPr id="11" name="矩形 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1858" cy="30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</p:pic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 rot="10800000">
              <a:off x="-1" y="1"/>
              <a:ext cx="1858" cy="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130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897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为什么要定标</a:t>
            </a:r>
            <a:endParaRPr lang="zh-CN" alt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4"/>
            <a:ext cx="2819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1196752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协议中的存在星座点映射，怎样表示浮点型星座点呢？</a:t>
            </a:r>
            <a:endParaRPr lang="en-US" altLang="zh-CN" dirty="0" smtClean="0"/>
          </a:p>
          <a:p>
            <a:r>
              <a:rPr lang="en-US" altLang="zh-CN" dirty="0" smtClean="0"/>
              <a:t>DSP</a:t>
            </a:r>
            <a:r>
              <a:rPr lang="zh-CN" altLang="en-US" dirty="0" smtClean="0"/>
              <a:t>处理器运行的是定点运算，没法表示浮点。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605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实数进行定标处理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49092" y="1922746"/>
            <a:ext cx="7056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：怎样表示</a:t>
            </a:r>
            <a:r>
              <a:rPr lang="en-US" altLang="zh-CN" dirty="0" smtClean="0">
                <a:solidFill>
                  <a:srgbClr val="FF0000"/>
                </a:solidFill>
              </a:rPr>
              <a:t>0.707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Q15</a:t>
            </a:r>
            <a:r>
              <a:rPr lang="zh-CN" altLang="en-US" dirty="0" smtClean="0"/>
              <a:t>定标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dirty="0" smtClean="0">
                <a:solidFill>
                  <a:srgbClr val="FF0000"/>
                </a:solidFill>
              </a:rPr>
              <a:t>Q15</a:t>
            </a:r>
            <a:r>
              <a:rPr lang="zh-CN" altLang="en-US" dirty="0" smtClean="0">
                <a:solidFill>
                  <a:srgbClr val="FF0000"/>
                </a:solidFill>
              </a:rPr>
              <a:t>定标方法：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假设需要表示的小数是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，定标值用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(</a:t>
            </a:r>
            <a:r>
              <a:rPr lang="zh-CN" altLang="en-US" dirty="0" smtClean="0"/>
              <a:t>也就是实际中</a:t>
            </a:r>
            <a:r>
              <a:rPr lang="en-US" altLang="zh-CN" dirty="0" smtClean="0"/>
              <a:t>DSP</a:t>
            </a:r>
            <a:r>
              <a:rPr lang="zh-CN" altLang="en-US" dirty="0" smtClean="0"/>
              <a:t>值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A=2^15*a=32768*a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DSP</a:t>
            </a:r>
            <a:r>
              <a:rPr lang="zh-CN" altLang="en-US" dirty="0" smtClean="0"/>
              <a:t>中则采用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来表示小数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参与运算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例如</a:t>
            </a:r>
            <a:r>
              <a:rPr lang="en-US" altLang="zh-CN" dirty="0" smtClean="0">
                <a:solidFill>
                  <a:srgbClr val="FF0000"/>
                </a:solidFill>
              </a:rPr>
              <a:t>0.707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32768*0.707=23167(</a:t>
            </a:r>
            <a:r>
              <a:rPr lang="zh-CN" altLang="en-US" dirty="0"/>
              <a:t>十六进制为</a:t>
            </a:r>
            <a:r>
              <a:rPr lang="en-US" altLang="zh-CN" dirty="0"/>
              <a:t>0x5A7F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，也就是在</a:t>
            </a:r>
            <a:r>
              <a:rPr lang="en-US" altLang="zh-CN" dirty="0" smtClean="0"/>
              <a:t>DSP</a:t>
            </a:r>
            <a:r>
              <a:rPr lang="zh-CN" altLang="en-US" dirty="0" smtClean="0"/>
              <a:t>中定义</a:t>
            </a:r>
            <a:r>
              <a:rPr lang="en-US" altLang="zh-CN" dirty="0" smtClean="0"/>
              <a:t>Word16  A=23167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推导过程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c=b*a=(b*A)/32768=(</a:t>
            </a:r>
            <a:r>
              <a:rPr lang="en-US" altLang="zh-CN" dirty="0"/>
              <a:t>10000*23167</a:t>
            </a:r>
            <a:r>
              <a:rPr lang="en-US" altLang="zh-CN" dirty="0" smtClean="0"/>
              <a:t>)&gt;&gt;15=7070(</a:t>
            </a:r>
            <a:r>
              <a:rPr lang="zh-CN" altLang="en-US" dirty="0" smtClean="0"/>
              <a:t>准确是</a:t>
            </a:r>
            <a:r>
              <a:rPr lang="en-US" altLang="zh-CN" dirty="0" smtClean="0"/>
              <a:t>7070.007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DSP</a:t>
            </a:r>
            <a:r>
              <a:rPr lang="zh-CN" altLang="en-US" dirty="0" smtClean="0"/>
              <a:t>中会进行向下取整，所以为</a:t>
            </a:r>
            <a:r>
              <a:rPr lang="en-US" altLang="zh-CN" dirty="0" smtClean="0"/>
              <a:t>7070)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实现过程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Word16  b=10000;  Word16  A=23167;  Word16  c;</a:t>
            </a:r>
          </a:p>
          <a:p>
            <a:r>
              <a:rPr lang="en-US" altLang="zh-CN" dirty="0" smtClean="0"/>
              <a:t>c=(b*A)&gt;&gt;15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1668" y="98072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：两个数相乘，</a:t>
            </a:r>
            <a:r>
              <a:rPr lang="en-US" altLang="zh-CN" dirty="0" smtClean="0">
                <a:solidFill>
                  <a:srgbClr val="FF0000"/>
                </a:solidFill>
              </a:rPr>
              <a:t>b=10000, a=0.707,</a:t>
            </a:r>
            <a:r>
              <a:rPr lang="zh-CN" altLang="en-US" dirty="0" smtClean="0">
                <a:solidFill>
                  <a:srgbClr val="FF0000"/>
                </a:solidFill>
              </a:rPr>
              <a:t>怎样用</a:t>
            </a:r>
            <a:r>
              <a:rPr lang="en-US" altLang="zh-CN" dirty="0" smtClean="0">
                <a:solidFill>
                  <a:srgbClr val="FF0000"/>
                </a:solidFill>
              </a:rPr>
              <a:t>DSP</a:t>
            </a:r>
            <a:r>
              <a:rPr lang="zh-CN" altLang="en-US" dirty="0" smtClean="0">
                <a:solidFill>
                  <a:srgbClr val="FF0000"/>
                </a:solidFill>
              </a:rPr>
              <a:t>实现</a:t>
            </a:r>
            <a:r>
              <a:rPr lang="en-US" altLang="zh-CN" dirty="0" smtClean="0">
                <a:solidFill>
                  <a:srgbClr val="FF0000"/>
                </a:solidFill>
              </a:rPr>
              <a:t>c=b*a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 smtClean="0"/>
              <a:t>b</a:t>
            </a:r>
            <a:r>
              <a:rPr lang="zh-CN" altLang="en-US" dirty="0" smtClean="0"/>
              <a:t>是整数型，可以在</a:t>
            </a:r>
            <a:r>
              <a:rPr lang="en-US" altLang="zh-CN" dirty="0" err="1" smtClean="0"/>
              <a:t>dsp</a:t>
            </a:r>
            <a:r>
              <a:rPr lang="zh-CN" altLang="en-US" dirty="0" smtClean="0"/>
              <a:t>中直接定义 </a:t>
            </a:r>
            <a:r>
              <a:rPr lang="en-US" altLang="zh-CN" dirty="0" smtClean="0"/>
              <a:t>Word16   b=10000;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dirty="0" smtClean="0"/>
              <a:t>a</a:t>
            </a:r>
            <a:r>
              <a:rPr lang="zh-CN" altLang="en-US" dirty="0" smtClean="0"/>
              <a:t>是小数型，实际上</a:t>
            </a:r>
            <a:r>
              <a:rPr lang="en-US" altLang="zh-CN" dirty="0" err="1" smtClean="0"/>
              <a:t>dsp</a:t>
            </a:r>
            <a:r>
              <a:rPr lang="zh-CN" altLang="en-US" dirty="0" smtClean="0"/>
              <a:t>中并不支持浮点类型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0875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复数</a:t>
            </a:r>
            <a:r>
              <a:rPr lang="zh-CN" altLang="en-US" sz="2000" dirty="0" smtClean="0"/>
              <a:t>进行定标处理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980728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b=10000+i*10000</a:t>
            </a:r>
          </a:p>
          <a:p>
            <a:r>
              <a:rPr lang="en-US" altLang="zh-CN" dirty="0" smtClean="0"/>
              <a:t>a=0.707+i*0.707</a:t>
            </a:r>
          </a:p>
          <a:p>
            <a:endParaRPr lang="en-US" altLang="zh-CN" dirty="0" smtClean="0"/>
          </a:p>
          <a:p>
            <a:r>
              <a:rPr lang="en-US" altLang="zh-CN" dirty="0"/>
              <a:t>DSP</a:t>
            </a:r>
            <a:r>
              <a:rPr lang="zh-CN" altLang="en-US" dirty="0"/>
              <a:t>怎样表示数据</a:t>
            </a:r>
            <a:r>
              <a:rPr lang="en-US" altLang="zh-CN" dirty="0"/>
              <a:t>,</a:t>
            </a:r>
            <a:r>
              <a:rPr lang="zh-CN" altLang="en-US" dirty="0"/>
              <a:t>如右图所示</a:t>
            </a:r>
            <a:endParaRPr lang="en-US" altLang="zh-CN" dirty="0"/>
          </a:p>
          <a:p>
            <a:r>
              <a:rPr lang="en-US" altLang="zh-CN" dirty="0"/>
              <a:t>B=0x27102710</a:t>
            </a:r>
          </a:p>
          <a:p>
            <a:r>
              <a:rPr lang="en-US" altLang="zh-CN" dirty="0" smtClean="0"/>
              <a:t>A=0x5A7F5A7F</a:t>
            </a:r>
            <a:endParaRPr lang="en-US" altLang="zh-C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4" y="980728"/>
            <a:ext cx="2524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3486813" cy="13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30096"/>
            <a:ext cx="3653589" cy="1479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4725144"/>
            <a:ext cx="429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此处将</a:t>
            </a:r>
            <a:r>
              <a:rPr lang="en-US" altLang="zh-CN" dirty="0" err="1" smtClean="0"/>
              <a:t>realPart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imagPart</a:t>
            </a:r>
            <a:r>
              <a:rPr lang="zh-CN" altLang="en-US" dirty="0" smtClean="0"/>
              <a:t>当成</a:t>
            </a:r>
            <a:r>
              <a:rPr lang="en-US" altLang="zh-CN" dirty="0" smtClean="0"/>
              <a:t>Fractional Word</a:t>
            </a:r>
            <a:r>
              <a:rPr lang="zh-CN" altLang="en-US" dirty="0" smtClean="0"/>
              <a:t>来处理，存储时直接将低</a:t>
            </a:r>
            <a:r>
              <a:rPr lang="en-US" altLang="zh-CN" dirty="0" smtClean="0"/>
              <a:t>16bit</a:t>
            </a:r>
            <a:r>
              <a:rPr lang="zh-CN" altLang="en-US" dirty="0" smtClean="0"/>
              <a:t>舍弃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661248"/>
            <a:ext cx="429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问题：如果舍弃的是</a:t>
            </a:r>
            <a:r>
              <a:rPr lang="en-US" altLang="zh-CN" dirty="0" smtClean="0">
                <a:solidFill>
                  <a:srgbClr val="FF0000"/>
                </a:solidFill>
              </a:rPr>
              <a:t>16bit</a:t>
            </a:r>
            <a:r>
              <a:rPr lang="zh-CN" altLang="en-US" dirty="0" smtClean="0">
                <a:solidFill>
                  <a:srgbClr val="FF0000"/>
                </a:solidFill>
              </a:rPr>
              <a:t>，是除以</a:t>
            </a:r>
            <a:r>
              <a:rPr lang="en-US" altLang="zh-CN" dirty="0" smtClean="0">
                <a:solidFill>
                  <a:srgbClr val="FF0000"/>
                </a:solidFill>
              </a:rPr>
              <a:t>65536</a:t>
            </a:r>
            <a:r>
              <a:rPr lang="zh-CN" altLang="en-US" dirty="0" smtClean="0">
                <a:solidFill>
                  <a:srgbClr val="FF0000"/>
                </a:solidFill>
              </a:rPr>
              <a:t>不是除以</a:t>
            </a:r>
            <a:r>
              <a:rPr lang="en-US" altLang="zh-CN" dirty="0" smtClean="0">
                <a:solidFill>
                  <a:srgbClr val="FF0000"/>
                </a:solidFill>
              </a:rPr>
              <a:t>32768</a:t>
            </a:r>
            <a:r>
              <a:rPr lang="zh-CN" altLang="en-US" dirty="0" smtClean="0">
                <a:solidFill>
                  <a:srgbClr val="FF0000"/>
                </a:solidFill>
              </a:rPr>
              <a:t>，不符合</a:t>
            </a:r>
            <a:r>
              <a:rPr lang="en-US" altLang="zh-CN" dirty="0" smtClean="0">
                <a:solidFill>
                  <a:srgbClr val="FF0000"/>
                </a:solidFill>
              </a:rPr>
              <a:t>Q15</a:t>
            </a:r>
            <a:r>
              <a:rPr lang="zh-CN" altLang="en-US" dirty="0" smtClean="0">
                <a:solidFill>
                  <a:srgbClr val="FF0000"/>
                </a:solidFill>
              </a:rPr>
              <a:t>定标处理</a:t>
            </a:r>
            <a:r>
              <a:rPr lang="en-US" altLang="zh-CN" dirty="0" smtClean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82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复习两条指令</a:t>
            </a:r>
            <a:endParaRPr lang="zh-CN" altLang="en-US" sz="2000" dirty="0"/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92" y="2708920"/>
            <a:ext cx="5083284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39962"/>
            <a:ext cx="4630477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404954"/>
            <a:ext cx="5274310" cy="19043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51520" y="2623845"/>
            <a:ext cx="33123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L_mpyre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L_mpyim</a:t>
            </a:r>
            <a:r>
              <a:rPr lang="zh-CN" altLang="en-US" dirty="0" smtClean="0"/>
              <a:t>两条指令都包含了</a:t>
            </a:r>
            <a:r>
              <a:rPr lang="en-US" altLang="zh-CN" dirty="0" err="1" smtClean="0"/>
              <a:t>L_mult</a:t>
            </a:r>
            <a:r>
              <a:rPr lang="zh-CN" altLang="en-US" dirty="0" smtClean="0"/>
              <a:t>，而</a:t>
            </a:r>
            <a:r>
              <a:rPr lang="en-US" altLang="zh-CN" dirty="0" err="1" smtClean="0"/>
              <a:t>L_mult</a:t>
            </a:r>
            <a:r>
              <a:rPr lang="zh-CN" altLang="en-US" dirty="0" smtClean="0"/>
              <a:t>默认将数据乘以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，也就是实部和虚部都放大了一倍，但是调用</a:t>
            </a:r>
            <a:r>
              <a:rPr lang="en-US" altLang="zh-CN" dirty="0" smtClean="0"/>
              <a:t>write_2f</a:t>
            </a:r>
            <a:r>
              <a:rPr lang="zh-CN" altLang="en-US" dirty="0" smtClean="0"/>
              <a:t>指令时将数据右移</a:t>
            </a:r>
            <a:r>
              <a:rPr lang="en-US" altLang="zh-CN" dirty="0" smtClean="0"/>
              <a:t>16bit</a:t>
            </a:r>
            <a:r>
              <a:rPr lang="zh-CN" altLang="en-US" dirty="0" smtClean="0"/>
              <a:t>进行保存，</a:t>
            </a:r>
            <a:r>
              <a:rPr lang="zh-CN" altLang="en-US" dirty="0" smtClean="0">
                <a:solidFill>
                  <a:srgbClr val="FF0000"/>
                </a:solidFill>
              </a:rPr>
              <a:t>整体上相当于右移</a:t>
            </a:r>
            <a:r>
              <a:rPr lang="en-US" altLang="zh-CN" dirty="0" smtClean="0">
                <a:solidFill>
                  <a:srgbClr val="FF0000"/>
                </a:solidFill>
              </a:rPr>
              <a:t>15bit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88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DSP</a:t>
            </a:r>
            <a:r>
              <a:rPr lang="zh-CN" altLang="en-US" sz="2000" dirty="0" smtClean="0"/>
              <a:t>中放大或缩小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196752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乘法前，一般要将数据放大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为什么？有没有例外？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累加操作前，一般要将数据缩小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>
                <a:solidFill>
                  <a:srgbClr val="FF0000"/>
                </a:solidFill>
              </a:rPr>
              <a:t>fsl</a:t>
            </a:r>
            <a:r>
              <a:rPr lang="zh-CN" altLang="en-US" dirty="0" smtClean="0">
                <a:solidFill>
                  <a:srgbClr val="FF0000"/>
                </a:solidFill>
              </a:rPr>
              <a:t>的处理器有哪些优点？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不同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只的数据要拉齐到一个量级</a:t>
            </a:r>
            <a:r>
              <a:rPr lang="en-US" altLang="zh-CN" dirty="0" smtClean="0"/>
              <a:t>(scale</a:t>
            </a:r>
            <a:r>
              <a:rPr lang="zh-CN" altLang="en-US" dirty="0" smtClean="0"/>
              <a:t>值相同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，才能进行合并操作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接收端有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zh-CN" altLang="en-US" dirty="0" smtClean="0">
                <a:solidFill>
                  <a:srgbClr val="FF0000"/>
                </a:solidFill>
              </a:rPr>
              <a:t>个符号，每个符号每根天线的</a:t>
            </a:r>
            <a:r>
              <a:rPr lang="en-US" altLang="zh-CN" dirty="0" smtClean="0">
                <a:solidFill>
                  <a:srgbClr val="FF0000"/>
                </a:solidFill>
              </a:rPr>
              <a:t>scale </a:t>
            </a:r>
            <a:r>
              <a:rPr lang="zh-CN" altLang="en-US" dirty="0" smtClean="0">
                <a:solidFill>
                  <a:srgbClr val="FF0000"/>
                </a:solidFill>
              </a:rPr>
              <a:t>值都不一样，需要对齐，向</a:t>
            </a:r>
            <a:r>
              <a:rPr lang="en-US" altLang="zh-CN" dirty="0" smtClean="0">
                <a:solidFill>
                  <a:srgbClr val="FF0000"/>
                </a:solidFill>
              </a:rPr>
              <a:t>scale</a:t>
            </a:r>
            <a:r>
              <a:rPr lang="zh-CN" altLang="en-US" dirty="0" smtClean="0">
                <a:solidFill>
                  <a:srgbClr val="FF0000"/>
                </a:solidFill>
              </a:rPr>
              <a:t>值小的符号进行对齐，为什么？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89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为什么乘法运算前要做放大处理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221900"/>
            <a:ext cx="374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/>
              <a:t>指令会进行右移操作</a:t>
            </a:r>
            <a:r>
              <a:rPr lang="en-US" altLang="zh-CN" dirty="0" smtClean="0"/>
              <a:t>(</a:t>
            </a:r>
            <a:r>
              <a:rPr lang="zh-CN" altLang="en-US" dirty="0" smtClean="0"/>
              <a:t>右移</a:t>
            </a:r>
            <a:r>
              <a:rPr lang="en-US" altLang="zh-CN" dirty="0" smtClean="0"/>
              <a:t>15bit)</a:t>
            </a:r>
            <a:r>
              <a:rPr lang="zh-CN" altLang="en-US" dirty="0" smtClean="0"/>
              <a:t>，舍弃低位数据，如果调用指令时不能保证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的位宽，例如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的值都很小，复乘移位之后，实部和虚部都为</a:t>
            </a:r>
            <a:r>
              <a:rPr lang="en-US" altLang="zh-CN" dirty="0" smtClean="0"/>
              <a:t>0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dirty="0"/>
              <a:t>编程</a:t>
            </a:r>
            <a:r>
              <a:rPr lang="zh-CN" altLang="en-US" dirty="0" smtClean="0"/>
              <a:t>者要保证数据位宽，如果位宽偏小，则需要进行左移处理，放大位宽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/>
              <a:t>复数乘法之后的</a:t>
            </a:r>
            <a:r>
              <a:rPr lang="en-US" altLang="zh-CN" dirty="0" err="1" smtClean="0"/>
              <a:t>scaler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(10+7-15)=2,</a:t>
            </a:r>
            <a:r>
              <a:rPr lang="zh-CN" altLang="en-US" dirty="0" smtClean="0"/>
              <a:t>结果被左移了</a:t>
            </a:r>
            <a:r>
              <a:rPr lang="en-US" altLang="zh-CN" dirty="0" smtClean="0"/>
              <a:t>2bit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35911"/>
            <a:ext cx="2524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837" y="3274472"/>
            <a:ext cx="42386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3568" y="980728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DSP</a:t>
            </a:r>
            <a:r>
              <a:rPr lang="zh-CN" altLang="en-US" dirty="0" smtClean="0">
                <a:solidFill>
                  <a:srgbClr val="FF0000"/>
                </a:solidFill>
              </a:rPr>
              <a:t>中采用固定位宽的方式进行数据处理，</a:t>
            </a:r>
            <a:r>
              <a:rPr lang="en-US" altLang="zh-CN" dirty="0" smtClean="0">
                <a:solidFill>
                  <a:srgbClr val="FF0000"/>
                </a:solidFill>
              </a:rPr>
              <a:t>16bit*16bit</a:t>
            </a:r>
            <a:r>
              <a:rPr lang="zh-CN" altLang="en-US" dirty="0" smtClean="0">
                <a:solidFill>
                  <a:srgbClr val="FF0000"/>
                </a:solidFill>
              </a:rPr>
              <a:t>依然保留</a:t>
            </a:r>
            <a:r>
              <a:rPr lang="en-US" altLang="zh-CN" dirty="0" smtClean="0">
                <a:solidFill>
                  <a:srgbClr val="FF0000"/>
                </a:solidFill>
              </a:rPr>
              <a:t>16bit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怎样实现？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zh-CN" altLang="en-US" dirty="0" smtClean="0">
                <a:solidFill>
                  <a:srgbClr val="FF0000"/>
                </a:solidFill>
              </a:rPr>
              <a:t>舍弃低位数据。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6868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除法运算或者求模运算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146939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/>
              <a:t>除法运算是</a:t>
            </a:r>
            <a:r>
              <a:rPr lang="en-US" altLang="zh-CN" dirty="0" smtClean="0"/>
              <a:t>DSP</a:t>
            </a:r>
            <a:r>
              <a:rPr lang="zh-CN" altLang="en-US" dirty="0" smtClean="0"/>
              <a:t>中耗时最多的运算指令，一个除法运算可能会消耗几十个甚至上百个</a:t>
            </a:r>
            <a:r>
              <a:rPr lang="en-US" altLang="zh-CN" dirty="0" smtClean="0"/>
              <a:t>cycle</a:t>
            </a:r>
            <a:r>
              <a:rPr lang="zh-CN" altLang="en-US" dirty="0" smtClean="0"/>
              <a:t>，所以在</a:t>
            </a:r>
            <a:r>
              <a:rPr lang="en-US" altLang="zh-CN" dirty="0" smtClean="0"/>
              <a:t>DSP</a:t>
            </a:r>
            <a:r>
              <a:rPr lang="zh-CN" altLang="en-US" dirty="0" smtClean="0"/>
              <a:t>中的除法运算尽量避免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/>
              <a:t>有些除法运算是可以采用乘法和移位运算来完成的，转换之后，代码效率得到提升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4261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SC3850</a:t>
            </a:r>
            <a:r>
              <a:rPr lang="zh-CN" altLang="en-US" sz="2000" dirty="0" smtClean="0"/>
              <a:t>处理能力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052736"/>
            <a:ext cx="65527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b="1" dirty="0" smtClean="0"/>
              <a:t>评估消耗</a:t>
            </a:r>
            <a:r>
              <a:rPr lang="en-US" altLang="zh-CN" sz="2400" b="1" dirty="0" smtClean="0"/>
              <a:t>cycles</a:t>
            </a:r>
            <a:r>
              <a:rPr lang="zh-CN" altLang="en-US" sz="2400" b="1" dirty="0" smtClean="0"/>
              <a:t>数的最重要的指标</a:t>
            </a:r>
            <a:endParaRPr lang="en-US" altLang="zh-CN" sz="2400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一</a:t>
            </a:r>
            <a:r>
              <a:rPr lang="zh-CN" altLang="en-US" b="1" dirty="0" smtClean="0">
                <a:solidFill>
                  <a:srgbClr val="FF0000"/>
                </a:solidFill>
              </a:rPr>
              <a:t>个指令周期可以完成</a:t>
            </a:r>
            <a:r>
              <a:rPr lang="en-US" altLang="zh-CN" b="1" dirty="0" smtClean="0">
                <a:solidFill>
                  <a:srgbClr val="FF0000"/>
                </a:solidFill>
              </a:rPr>
              <a:t>16x16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MAC</a:t>
            </a:r>
            <a:r>
              <a:rPr lang="zh-CN" altLang="en-US" b="1" dirty="0" smtClean="0">
                <a:solidFill>
                  <a:srgbClr val="FF0000"/>
                </a:solidFill>
              </a:rPr>
              <a:t>指令个数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数据总线带宽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FF0000"/>
                </a:solidFill>
              </a:rPr>
              <a:t>寄存器个数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补充指标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388" y="2276872"/>
            <a:ext cx="65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SC3850</a:t>
            </a:r>
            <a:r>
              <a:rPr lang="zh-CN" altLang="en-US" b="1" dirty="0" smtClean="0">
                <a:solidFill>
                  <a:srgbClr val="FF0000"/>
                </a:solidFill>
              </a:rPr>
              <a:t>有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个</a:t>
            </a:r>
            <a:r>
              <a:rPr lang="en-US" altLang="zh-CN" b="1" dirty="0" smtClean="0">
                <a:solidFill>
                  <a:srgbClr val="FF0000"/>
                </a:solidFill>
              </a:rPr>
              <a:t>ALU</a:t>
            </a:r>
            <a:r>
              <a:rPr lang="zh-CN" altLang="en-US" b="1" dirty="0" smtClean="0">
                <a:solidFill>
                  <a:srgbClr val="FF0000"/>
                </a:solidFill>
              </a:rPr>
              <a:t>单元，每个单元可以完成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个</a:t>
            </a:r>
            <a:r>
              <a:rPr lang="en-US" altLang="zh-CN" b="1" dirty="0" smtClean="0">
                <a:solidFill>
                  <a:srgbClr val="FF0000"/>
                </a:solidFill>
              </a:rPr>
              <a:t>16x16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MAC</a:t>
            </a:r>
            <a:r>
              <a:rPr lang="zh-CN" altLang="en-US" b="1" dirty="0" smtClean="0">
                <a:solidFill>
                  <a:srgbClr val="FF0000"/>
                </a:solidFill>
              </a:rPr>
              <a:t>操作，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个</a:t>
            </a:r>
            <a:r>
              <a:rPr lang="en-US" altLang="zh-CN" b="1" dirty="0" smtClean="0">
                <a:solidFill>
                  <a:srgbClr val="FF0000"/>
                </a:solidFill>
              </a:rPr>
              <a:t>ALU</a:t>
            </a:r>
            <a:r>
              <a:rPr lang="zh-CN" altLang="en-US" b="1" dirty="0" smtClean="0">
                <a:solidFill>
                  <a:srgbClr val="FF0000"/>
                </a:solidFill>
              </a:rPr>
              <a:t>单元可以完成</a:t>
            </a:r>
            <a:r>
              <a:rPr lang="en-US" altLang="zh-CN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个</a:t>
            </a:r>
            <a:r>
              <a:rPr lang="en-US" altLang="zh-CN" b="1" dirty="0" smtClean="0">
                <a:solidFill>
                  <a:srgbClr val="FF0000"/>
                </a:solidFill>
              </a:rPr>
              <a:t>16x16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MAC</a:t>
            </a:r>
            <a:r>
              <a:rPr lang="zh-CN" altLang="en-US" b="1" dirty="0" smtClean="0">
                <a:solidFill>
                  <a:srgbClr val="FF0000"/>
                </a:solidFill>
              </a:rPr>
              <a:t>操作，每个复数乘法需要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个</a:t>
            </a:r>
            <a:r>
              <a:rPr lang="en-US" altLang="zh-CN" b="1" dirty="0" smtClean="0">
                <a:solidFill>
                  <a:srgbClr val="FF0000"/>
                </a:solidFill>
              </a:rPr>
              <a:t>16x16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MAC</a:t>
            </a:r>
            <a:r>
              <a:rPr lang="zh-CN" altLang="en-US" b="1" dirty="0" smtClean="0">
                <a:solidFill>
                  <a:srgbClr val="FF0000"/>
                </a:solidFill>
              </a:rPr>
              <a:t>操作，也就是</a:t>
            </a:r>
            <a:r>
              <a:rPr lang="en-US" altLang="zh-CN" b="1" dirty="0" smtClean="0">
                <a:solidFill>
                  <a:srgbClr val="FF0000"/>
                </a:solidFill>
              </a:rPr>
              <a:t>SC3850</a:t>
            </a:r>
            <a:r>
              <a:rPr lang="zh-CN" altLang="en-US" b="1" dirty="0" smtClean="0">
                <a:solidFill>
                  <a:srgbClr val="FF0000"/>
                </a:solidFill>
              </a:rPr>
              <a:t>每个指令周期最多可以处理两个复数乘法操作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FF0000"/>
                </a:solidFill>
              </a:rPr>
              <a:t>2x64bit</a:t>
            </a:r>
            <a:r>
              <a:rPr lang="zh-CN" altLang="en-US" b="1" dirty="0" smtClean="0">
                <a:solidFill>
                  <a:srgbClr val="FF0000"/>
                </a:solidFill>
              </a:rPr>
              <a:t>数据总线位宽，每个指令周期最多吞吐</a:t>
            </a:r>
            <a:r>
              <a:rPr lang="en-US" altLang="zh-CN" b="1" dirty="0" smtClean="0">
                <a:solidFill>
                  <a:srgbClr val="FF0000"/>
                </a:solidFill>
              </a:rPr>
              <a:t>128bit</a:t>
            </a:r>
            <a:r>
              <a:rPr lang="zh-CN" altLang="en-US" b="1" dirty="0" smtClean="0">
                <a:solidFill>
                  <a:srgbClr val="FF0000"/>
                </a:solidFill>
              </a:rPr>
              <a:t>数据</a:t>
            </a:r>
            <a:endParaRPr lang="en-US" altLang="zh-CN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2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除法运算或者求模运算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分母为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的幂次方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4693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</a:rPr>
              <a:t>该类除法或者求模运算最简单，完全可以用移位和</a:t>
            </a:r>
            <a:r>
              <a:rPr lang="en-US" altLang="zh-CN" dirty="0" smtClean="0">
                <a:solidFill>
                  <a:srgbClr val="FF0000"/>
                </a:solidFill>
              </a:rPr>
              <a:t>&amp;</a:t>
            </a:r>
            <a:r>
              <a:rPr lang="zh-CN" altLang="en-US" dirty="0" smtClean="0">
                <a:solidFill>
                  <a:srgbClr val="FF0000"/>
                </a:solidFill>
              </a:rPr>
              <a:t>运算完成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5596" y="1988840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en-US" altLang="zh-CN" dirty="0" smtClean="0"/>
              <a:t>1235/16=? </a:t>
            </a:r>
          </a:p>
          <a:p>
            <a:r>
              <a:rPr lang="en-US" altLang="zh-CN" dirty="0" smtClean="0"/>
              <a:t>1235%16=?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5596" y="3140967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1235/16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en-US" altLang="zh-CN" dirty="0" smtClean="0"/>
              <a:t>1235&gt;&gt;4=77 </a:t>
            </a:r>
          </a:p>
          <a:p>
            <a:r>
              <a:rPr lang="en-US" altLang="zh-CN" dirty="0" smtClean="0"/>
              <a:t>1235%16</a:t>
            </a:r>
            <a:r>
              <a:rPr lang="en-US" altLang="zh-CN" dirty="0" smtClean="0">
                <a:sym typeface="Wingdings" pitchFamily="2" charset="2"/>
              </a:rPr>
              <a:t>1235&amp;0xF=3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1942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除法运算或者求模运算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分母为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的幂次方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146939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</a:rPr>
              <a:t>整体代码效率提高就是依靠基本的细节获得的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1913424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gTraceLogCnt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gTraceLogBuf</a:t>
            </a:r>
            <a:r>
              <a:rPr lang="en-US" altLang="zh-CN" dirty="0" smtClean="0"/>
              <a:t>[100];</a:t>
            </a:r>
          </a:p>
          <a:p>
            <a:r>
              <a:rPr lang="en-US" altLang="zh-CN" dirty="0" err="1" smtClean="0"/>
              <a:t>gTraceLogBuf</a:t>
            </a:r>
            <a:r>
              <a:rPr lang="en-US" altLang="zh-CN" dirty="0" smtClean="0"/>
              <a:t>[gTraceLogCnt%100]=temp;</a:t>
            </a:r>
          </a:p>
          <a:p>
            <a:r>
              <a:rPr lang="en-US" altLang="zh-CN" dirty="0" err="1" smtClean="0"/>
              <a:t>gTraceLogCnt</a:t>
            </a:r>
            <a:r>
              <a:rPr lang="en-US" altLang="zh-CN" dirty="0" smtClean="0"/>
              <a:t>++;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3501008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推荐采用如下方式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gTraceLogCnt</a:t>
            </a:r>
            <a:r>
              <a:rPr lang="en-US" altLang="zh-CN" dirty="0" smtClean="0"/>
              <a:t>;</a:t>
            </a:r>
          </a:p>
          <a:p>
            <a:r>
              <a:rPr lang="en-US" altLang="zh-CN" dirty="0" err="1" smtClean="0"/>
              <a:t>gTraceLogBuf</a:t>
            </a:r>
            <a:r>
              <a:rPr lang="en-US" altLang="zh-CN" dirty="0" smtClean="0"/>
              <a:t>[128];</a:t>
            </a:r>
          </a:p>
          <a:p>
            <a:r>
              <a:rPr lang="en-US" altLang="zh-CN" dirty="0" err="1" smtClean="0"/>
              <a:t>gTraceLogBuf</a:t>
            </a:r>
            <a:r>
              <a:rPr lang="en-US" altLang="zh-CN" dirty="0" smtClean="0"/>
              <a:t>[gTraceLogCnt&amp;0x7F]=temp;</a:t>
            </a:r>
          </a:p>
          <a:p>
            <a:r>
              <a:rPr lang="en-US" altLang="zh-CN" dirty="0" err="1" smtClean="0"/>
              <a:t>gTraceLogCnt</a:t>
            </a:r>
            <a:r>
              <a:rPr lang="en-US" altLang="zh-CN" dirty="0" smtClean="0"/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4049107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除法运算或者求模运算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分母为常数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14693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除法或求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模也有对应的处理方式，可以将除法运算转换成乘法运算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1120" y="1793270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例子：</a:t>
            </a:r>
            <a:endParaRPr lang="en-US" altLang="zh-CN" dirty="0" smtClean="0"/>
          </a:p>
          <a:p>
            <a:r>
              <a:rPr lang="en-US" altLang="zh-CN" dirty="0" smtClean="0"/>
              <a:t>1235/17=?</a:t>
            </a:r>
            <a:r>
              <a:rPr lang="zh-CN" altLang="en-US" dirty="0" smtClean="0"/>
              <a:t>求商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1235%17=?</a:t>
            </a:r>
            <a:r>
              <a:rPr lang="zh-CN" altLang="en-US" dirty="0" smtClean="0"/>
              <a:t>求余数</a:t>
            </a:r>
            <a:endParaRPr lang="en-US" altLang="zh-CN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06860" y="2718892"/>
            <a:ext cx="686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怎样操作？</a:t>
            </a:r>
            <a:endParaRPr lang="en-US" altLang="zh-CN" dirty="0" smtClean="0"/>
          </a:p>
          <a:p>
            <a:r>
              <a:rPr lang="zh-CN" altLang="en-US" dirty="0" smtClean="0"/>
              <a:t>采用</a:t>
            </a:r>
            <a:r>
              <a:rPr lang="en-US" altLang="zh-CN" dirty="0" smtClean="0"/>
              <a:t>Q15</a:t>
            </a:r>
            <a:r>
              <a:rPr lang="zh-CN" altLang="en-US" dirty="0" smtClean="0"/>
              <a:t>定标处理，将分母</a:t>
            </a:r>
            <a:r>
              <a:rPr lang="en-US" altLang="zh-CN" dirty="0" smtClean="0"/>
              <a:t>17</a:t>
            </a:r>
            <a:r>
              <a:rPr lang="zh-CN" altLang="en-US" dirty="0" smtClean="0"/>
              <a:t>看成</a:t>
            </a:r>
            <a:r>
              <a:rPr lang="en-US" altLang="zh-CN" dirty="0" smtClean="0"/>
              <a:t>1/17</a:t>
            </a:r>
            <a:r>
              <a:rPr lang="zh-CN" altLang="en-US" dirty="0" smtClean="0"/>
              <a:t>的小数</a:t>
            </a:r>
            <a:endParaRPr lang="en-US" altLang="zh-CN" dirty="0" smtClean="0"/>
          </a:p>
          <a:p>
            <a:r>
              <a:rPr lang="en-US" altLang="zh-CN" dirty="0" smtClean="0"/>
              <a:t>1/17*32768=19275</a:t>
            </a:r>
            <a:r>
              <a:rPr lang="en-US" altLang="zh-CN" dirty="0" smtClean="0">
                <a:sym typeface="Wingdings" pitchFamily="2" charset="2"/>
              </a:rPr>
              <a:t>1/17=19275/32768</a:t>
            </a:r>
            <a:endParaRPr lang="en-US" altLang="zh-CN" dirty="0" smtClean="0"/>
          </a:p>
          <a:p>
            <a:r>
              <a:rPr lang="en-US" altLang="zh-CN" dirty="0" smtClean="0"/>
              <a:t>1235/17=1235*(1/17)=1235*19275/32768=(1235*19275)&gt;&gt;15=72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9044" y="3961121"/>
            <a:ext cx="6864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V=17*</a:t>
            </a:r>
            <a:r>
              <a:rPr lang="en-US" altLang="zh-CN" dirty="0" err="1" smtClean="0"/>
              <a:t>m+n</a:t>
            </a:r>
            <a:r>
              <a:rPr lang="en-US" altLang="zh-CN" dirty="0" err="1" smtClean="0">
                <a:sym typeface="Wingdings" pitchFamily="2" charset="2"/>
              </a:rPr>
              <a:t>n</a:t>
            </a:r>
            <a:r>
              <a:rPr lang="en-US" altLang="zh-CN" dirty="0" smtClean="0">
                <a:sym typeface="Wingdings" pitchFamily="2" charset="2"/>
              </a:rPr>
              <a:t>=V-17*m, n</a:t>
            </a:r>
            <a:r>
              <a:rPr lang="zh-CN" altLang="en-US" dirty="0" smtClean="0">
                <a:sym typeface="Wingdings" pitchFamily="2" charset="2"/>
              </a:rPr>
              <a:t>就是需要计算的余数，</a:t>
            </a:r>
            <a:r>
              <a:rPr lang="en-US" altLang="zh-CN" dirty="0" smtClean="0">
                <a:sym typeface="Wingdings" pitchFamily="2" charset="2"/>
              </a:rPr>
              <a:t>m</a:t>
            </a:r>
            <a:r>
              <a:rPr lang="zh-CN" altLang="en-US" dirty="0" smtClean="0">
                <a:sym typeface="Wingdings" pitchFamily="2" charset="2"/>
              </a:rPr>
              <a:t>就是前面计算的商</a:t>
            </a:r>
            <a:r>
              <a:rPr lang="en-US" altLang="zh-CN" dirty="0" smtClean="0">
                <a:sym typeface="Wingdings" pitchFamily="2" charset="2"/>
              </a:rPr>
              <a:t>(m=72),</a:t>
            </a:r>
            <a:r>
              <a:rPr lang="zh-CN" altLang="en-US" dirty="0" smtClean="0">
                <a:sym typeface="Wingdings" pitchFamily="2" charset="2"/>
              </a:rPr>
              <a:t>所以</a:t>
            </a:r>
            <a:r>
              <a:rPr lang="en-US" altLang="zh-CN" dirty="0" smtClean="0"/>
              <a:t>1235%17=1235-17*m=1235-1224=11</a:t>
            </a:r>
          </a:p>
        </p:txBody>
      </p:sp>
    </p:spTree>
    <p:extLst>
      <p:ext uri="{BB962C8B-B14F-4D97-AF65-F5344CB8AC3E}">
        <p14:creationId xmlns:p14="http://schemas.microsoft.com/office/powerpoint/2010/main" val="1709381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 smtClean="0"/>
              <a:t>SC3850</a:t>
            </a:r>
            <a:r>
              <a:rPr lang="zh-CN" altLang="en-US" sz="2000" dirty="0" smtClean="0"/>
              <a:t>寄存器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52736"/>
            <a:ext cx="6120680" cy="458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126876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40bit </a:t>
            </a:r>
            <a:r>
              <a:rPr lang="en-US" altLang="zh-CN" dirty="0" err="1" smtClean="0">
                <a:solidFill>
                  <a:srgbClr val="FF0000"/>
                </a:solidFill>
              </a:rPr>
              <a:t>Dn</a:t>
            </a:r>
            <a:r>
              <a:rPr lang="zh-CN" altLang="en-US" dirty="0" smtClean="0">
                <a:solidFill>
                  <a:srgbClr val="FF0000"/>
                </a:solidFill>
              </a:rPr>
              <a:t>寄存器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个</a:t>
            </a:r>
            <a:r>
              <a:rPr lang="en-US" altLang="zh-CN" dirty="0" smtClean="0">
                <a:solidFill>
                  <a:srgbClr val="FF0000"/>
                </a:solidFill>
              </a:rPr>
              <a:t>32bit </a:t>
            </a:r>
            <a:r>
              <a:rPr lang="en-US" altLang="zh-CN" dirty="0" err="1" smtClean="0">
                <a:solidFill>
                  <a:srgbClr val="FF0000"/>
                </a:solidFill>
              </a:rPr>
              <a:t>Rn</a:t>
            </a:r>
            <a:r>
              <a:rPr lang="zh-CN" altLang="en-US" dirty="0" smtClean="0">
                <a:solidFill>
                  <a:srgbClr val="FF0000"/>
                </a:solidFill>
              </a:rPr>
              <a:t>寄存器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97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数据类型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整数型和小数型</a:t>
            </a:r>
            <a:endParaRPr lang="zh-CN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39416"/>
            <a:ext cx="6192688" cy="278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95" y="3933056"/>
            <a:ext cx="6048672" cy="254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1340768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DSP</a:t>
            </a:r>
            <a:r>
              <a:rPr lang="zh-CN" altLang="en-US" dirty="0" smtClean="0"/>
              <a:t>只支持定点数据运算，不支持小数运算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69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数据类型</a:t>
            </a:r>
            <a:r>
              <a:rPr lang="en-US" altLang="zh-CN" sz="2000" dirty="0" smtClean="0"/>
              <a:t>—Packed Format</a:t>
            </a:r>
            <a:endParaRPr lang="zh-CN" altLang="en-US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52736"/>
            <a:ext cx="63055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3120058"/>
            <a:ext cx="6120679" cy="333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319461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无扩展型数据，这是常见的数据类型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1169" y="42930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扩展型数据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033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数据类型</a:t>
            </a:r>
            <a:r>
              <a:rPr lang="en-US" altLang="zh-CN" sz="2000" dirty="0" smtClean="0"/>
              <a:t>— Move</a:t>
            </a:r>
            <a:r>
              <a:rPr lang="zh-CN" altLang="en-US" sz="2000" dirty="0" smtClean="0"/>
              <a:t>指令</a:t>
            </a:r>
            <a:endParaRPr lang="zh-CN" altLang="en-US" sz="2000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8800"/>
            <a:ext cx="5274310" cy="31680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67544" y="1628800"/>
            <a:ext cx="32403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Move</a:t>
            </a:r>
            <a:r>
              <a:rPr lang="zh-CN" altLang="en-US" dirty="0" smtClean="0"/>
              <a:t>有丰富的指令类型，每条指令对应不同的数据搬移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需要理解一个观点：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在内存中存储的数据都是非扩展类型，只有寄存器中的数据才是扩展类型，就是为了方便累加操作保留足够的精度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不管是</a:t>
            </a:r>
            <a:r>
              <a:rPr lang="en-US" altLang="zh-CN" dirty="0" smtClean="0"/>
              <a:t>8bit/16bit/32bit</a:t>
            </a:r>
            <a:r>
              <a:rPr lang="zh-CN" altLang="en-US" dirty="0" smtClean="0"/>
              <a:t>都占用一个</a:t>
            </a:r>
            <a:r>
              <a:rPr lang="en-US" altLang="zh-CN" dirty="0" err="1" smtClean="0"/>
              <a:t>Dn</a:t>
            </a:r>
            <a:r>
              <a:rPr lang="zh-CN" altLang="en-US" dirty="0" smtClean="0"/>
              <a:t>寄存器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110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e18f4ae30b624fb865113138860d87de1ab1eab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1">
          <a:gsLst>
            <a:gs pos="0">
              <a:srgbClr val="94B200"/>
            </a:gs>
            <a:gs pos="100000">
              <a:srgbClr val="667A00"/>
            </a:gs>
          </a:gsLst>
          <a:lin ang="5400000" scaled="1"/>
        </a:gradFill>
        <a:ln>
          <a:noFill/>
        </a:ln>
        <a:effectLst>
          <a:outerShdw dist="35921" dir="2700000" algn="ctr" rotWithShape="0">
            <a:srgbClr val="667A00"/>
          </a:outerShdw>
        </a:effectLst>
      </a:spPr>
      <a:bodyPr anchor="ctr"/>
      <a:lstStyle>
        <a:defPPr algn="ctr">
          <a:defRPr sz="2800" b="1" kern="0" dirty="0">
            <a:solidFill>
              <a:srgbClr val="FFFFFF"/>
            </a:solidFill>
            <a:latin typeface="华文细黑" pitchFamily="2" charset="-122"/>
            <a:ea typeface="华文细黑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17711</TotalTime>
  <Words>2847</Words>
  <Application>Microsoft Office PowerPoint</Application>
  <PresentationFormat>全屏显示(4:3)</PresentationFormat>
  <Paragraphs>329</Paragraphs>
  <Slides>52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黑体</vt:lpstr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培训目标</vt:lpstr>
      <vt:lpstr>PowerPoint 演示文稿</vt:lpstr>
      <vt:lpstr>SC3850内核架构</vt:lpstr>
      <vt:lpstr>SC3850处理能力</vt:lpstr>
      <vt:lpstr>SC3850寄存器</vt:lpstr>
      <vt:lpstr>数据类型—整数型和小数型</vt:lpstr>
      <vt:lpstr>数据类型—Packed Format</vt:lpstr>
      <vt:lpstr>数据类型— Move指令</vt:lpstr>
      <vt:lpstr>数据类型— Move指令</vt:lpstr>
      <vt:lpstr>数据类型— Move指令</vt:lpstr>
      <vt:lpstr>生成汇编文件</vt:lpstr>
      <vt:lpstr>C代码和汇编文件对应位置</vt:lpstr>
      <vt:lpstr>关键字---cw_assert</vt:lpstr>
      <vt:lpstr>关键字---cw_assert</vt:lpstr>
      <vt:lpstr>关键字---cw_assert</vt:lpstr>
      <vt:lpstr>关键字---cw_assert</vt:lpstr>
      <vt:lpstr>关键字---cw_assert</vt:lpstr>
      <vt:lpstr>关键字---restrict</vt:lpstr>
      <vt:lpstr>关键字---restrict</vt:lpstr>
      <vt:lpstr>关键字---restrict</vt:lpstr>
      <vt:lpstr>关键字---restrict</vt:lpstr>
      <vt:lpstr>关键字---restrict</vt:lpstr>
      <vt:lpstr>关键字---restrict</vt:lpstr>
      <vt:lpstr>关键字---restrict</vt:lpstr>
      <vt:lpstr>关键字 ---- Pragma</vt:lpstr>
      <vt:lpstr>关键字 ---- Pragma</vt:lpstr>
      <vt:lpstr>关键字 ---- Pragma</vt:lpstr>
      <vt:lpstr>复数乘法理论分析</vt:lpstr>
      <vt:lpstr>复数乘法 ---- 未优化的代码</vt:lpstr>
      <vt:lpstr>复数乘法 ---- 代码优化</vt:lpstr>
      <vt:lpstr>复数乘法 ---- 代码优化</vt:lpstr>
      <vt:lpstr>复数乘法 ---- 代码优化</vt:lpstr>
      <vt:lpstr>复数乘法 ---- 总结</vt:lpstr>
      <vt:lpstr>滤波器实例 ---- 原型</vt:lpstr>
      <vt:lpstr>滤波器实例 ---- 代码设计1</vt:lpstr>
      <vt:lpstr>滤波器实例 ---- 代码设计2</vt:lpstr>
      <vt:lpstr>滤波器实例 ---- 代码设计3</vt:lpstr>
      <vt:lpstr>PowerPoint 演示文稿</vt:lpstr>
      <vt:lpstr>SC3900和SC3850内核对比</vt:lpstr>
      <vt:lpstr>SC3900和SC3850处理能力对比</vt:lpstr>
      <vt:lpstr>PowerPoint 演示文稿</vt:lpstr>
      <vt:lpstr>为什么要定标</vt:lpstr>
      <vt:lpstr>实数进行定标处理</vt:lpstr>
      <vt:lpstr>复数进行定标处理</vt:lpstr>
      <vt:lpstr>复习两条指令</vt:lpstr>
      <vt:lpstr>DSP中放大或缩小</vt:lpstr>
      <vt:lpstr>为什么乘法运算前要做放大处理</vt:lpstr>
      <vt:lpstr>除法运算或者求模运算</vt:lpstr>
      <vt:lpstr>除法运算或者求模运算—分母为2的幂次方</vt:lpstr>
      <vt:lpstr>除法运算或者求模运算—分母为2的幂次方</vt:lpstr>
      <vt:lpstr>除法运算或者求模运算—分母为常数</vt:lpstr>
    </vt:vector>
  </TitlesOfParts>
  <Manager>海能达版权所有，拷贝必究</Manager>
  <Company>深圳海能达通信股份有限公司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陈坚</dc:creator>
  <dc:description>深圳海能达版权所有www.hytera.com</dc:description>
  <cp:lastModifiedBy>Administrator</cp:lastModifiedBy>
  <cp:revision>532</cp:revision>
  <dcterms:created xsi:type="dcterms:W3CDTF">2011-12-29T08:26:56Z</dcterms:created>
  <dcterms:modified xsi:type="dcterms:W3CDTF">2017-09-22T09:40:05Z</dcterms:modified>
</cp:coreProperties>
</file>