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30" r:id="rId1"/>
  </p:sldMasterIdLst>
  <p:notesMasterIdLst>
    <p:notesMasterId r:id="rId29"/>
  </p:notesMasterIdLst>
  <p:sldIdLst>
    <p:sldId id="347" r:id="rId2"/>
    <p:sldId id="480" r:id="rId3"/>
    <p:sldId id="521" r:id="rId4"/>
    <p:sldId id="481" r:id="rId5"/>
    <p:sldId id="526" r:id="rId6"/>
    <p:sldId id="510" r:id="rId7"/>
    <p:sldId id="522" r:id="rId8"/>
    <p:sldId id="482" r:id="rId9"/>
    <p:sldId id="519" r:id="rId10"/>
    <p:sldId id="530" r:id="rId11"/>
    <p:sldId id="523" r:id="rId12"/>
    <p:sldId id="531" r:id="rId13"/>
    <p:sldId id="517" r:id="rId14"/>
    <p:sldId id="532" r:id="rId15"/>
    <p:sldId id="524" r:id="rId16"/>
    <p:sldId id="483" r:id="rId17"/>
    <p:sldId id="533" r:id="rId18"/>
    <p:sldId id="529" r:id="rId19"/>
    <p:sldId id="513" r:id="rId20"/>
    <p:sldId id="540" r:id="rId21"/>
    <p:sldId id="541" r:id="rId22"/>
    <p:sldId id="543" r:id="rId23"/>
    <p:sldId id="511" r:id="rId24"/>
    <p:sldId id="535" r:id="rId25"/>
    <p:sldId id="538" r:id="rId26"/>
    <p:sldId id="542" r:id="rId27"/>
    <p:sldId id="348" r:id="rId28"/>
  </p:sldIdLst>
  <p:sldSz cx="9144000" cy="5715000" type="screen16x10"/>
  <p:notesSz cx="6797675" cy="9928225"/>
  <p:custDataLst>
    <p:tags r:id="rId30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701"/>
    <a:srgbClr val="A9CB01"/>
    <a:srgbClr val="D2FF53"/>
    <a:srgbClr val="88AB2E"/>
    <a:srgbClr val="99CC00"/>
    <a:srgbClr val="D5FFE8"/>
    <a:srgbClr val="97FFC6"/>
    <a:srgbClr val="AAAAAA"/>
    <a:srgbClr val="0000CC"/>
    <a:srgbClr val="752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55" autoAdjust="0"/>
    <p:restoredTop sz="89817" autoAdjust="0"/>
  </p:normalViewPr>
  <p:slideViewPr>
    <p:cSldViewPr>
      <p:cViewPr varScale="1">
        <p:scale>
          <a:sx n="101" d="100"/>
          <a:sy n="101" d="100"/>
        </p:scale>
        <p:origin x="726" y="7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20_DSP&#24179;&#21488;\11_&#23567;&#32452;&#24037;&#20316;\&#24037;&#20316;&#35745;&#21010;\L1%20DSP&#25903;&#25745;&#24037;&#20316;&#35745;&#2101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\&#24037;&#20316;&#27719;&#25253;\&#36848;&#32844;\L1&#20154;&#21147;&#24773;&#20917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\&#24037;&#20316;&#27719;&#25253;\&#36848;&#32844;\L1&#20154;&#21147;&#24773;&#20917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\&#24037;&#20316;&#27719;&#25253;\&#36848;&#32844;\L1&#20154;&#21147;&#24773;&#20917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 rtl="0">
              <a:defRPr sz="1440" b="1" i="0" u="none" strike="noStrike" kern="1200" spc="0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b="1">
                <a:solidFill>
                  <a:schemeClr val="accent1">
                    <a:lumMod val="75000"/>
                  </a:schemeClr>
                </a:solidFill>
              </a:rPr>
              <a:t>人力投入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 rtl="0">
            <a:defRPr sz="1440" b="1" i="0" u="none" strike="noStrike" kern="1200" spc="0" baseline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待处理事项!$E$115:$E$120</c:f>
              <c:strCache>
                <c:ptCount val="6"/>
                <c:pt idx="0">
                  <c:v>7月</c:v>
                </c:pt>
                <c:pt idx="1">
                  <c:v>8月</c:v>
                </c:pt>
                <c:pt idx="2">
                  <c:v>9月</c:v>
                </c:pt>
                <c:pt idx="3">
                  <c:v>10月</c:v>
                </c:pt>
                <c:pt idx="4">
                  <c:v>11月</c:v>
                </c:pt>
                <c:pt idx="5">
                  <c:v>12月</c:v>
                </c:pt>
              </c:strCache>
            </c:strRef>
          </c:cat>
          <c:val>
            <c:numRef>
              <c:f>待处理事项!$F$115:$F$120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454376"/>
        <c:axId val="171574992"/>
      </c:barChart>
      <c:catAx>
        <c:axId val="170454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71574992"/>
        <c:crosses val="autoZero"/>
        <c:auto val="1"/>
        <c:lblAlgn val="ctr"/>
        <c:lblOffset val="100"/>
        <c:noMultiLvlLbl val="0"/>
      </c:catAx>
      <c:valAx>
        <c:axId val="171574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70454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/>
              <a:t>人力结构（按经验划分）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深圳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Sheet1!$B$7:$B$9</c:f>
              <c:strCache>
                <c:ptCount val="3"/>
                <c:pt idx="0">
                  <c:v>15届以前（含）</c:v>
                </c:pt>
                <c:pt idx="1">
                  <c:v>16届</c:v>
                </c:pt>
                <c:pt idx="2">
                  <c:v>17届</c:v>
                </c:pt>
              </c:strCache>
            </c:strRef>
          </c:cat>
          <c:val>
            <c:numRef>
              <c:f>Sheet1!$C$7:$C$9</c:f>
              <c:numCache>
                <c:formatCode>General</c:formatCode>
                <c:ptCount val="3"/>
                <c:pt idx="0">
                  <c:v>17</c:v>
                </c:pt>
                <c:pt idx="1">
                  <c:v>5</c:v>
                </c:pt>
                <c:pt idx="2">
                  <c:v>8</c:v>
                </c:pt>
              </c:numCache>
            </c:numRef>
          </c:val>
        </c:ser>
        <c:ser>
          <c:idx val="1"/>
          <c:order val="1"/>
          <c:tx>
            <c:strRef>
              <c:f>Sheet1!$D$6</c:f>
              <c:strCache>
                <c:ptCount val="1"/>
                <c:pt idx="0">
                  <c:v>南京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Sheet1!$B$7:$B$9</c:f>
              <c:strCache>
                <c:ptCount val="3"/>
                <c:pt idx="0">
                  <c:v>15届以前（含）</c:v>
                </c:pt>
                <c:pt idx="1">
                  <c:v>16届</c:v>
                </c:pt>
                <c:pt idx="2">
                  <c:v>17届</c:v>
                </c:pt>
              </c:strCache>
            </c:strRef>
          </c:cat>
          <c:val>
            <c:numRef>
              <c:f>Sheet1!$D$7:$D$9</c:f>
              <c:numCache>
                <c:formatCode>General</c:formatCode>
                <c:ptCount val="3"/>
                <c:pt idx="0">
                  <c:v>6</c:v>
                </c:pt>
                <c:pt idx="1">
                  <c:v>4</c:v>
                </c:pt>
                <c:pt idx="2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1260784"/>
        <c:axId val="171261168"/>
        <c:axId val="0"/>
      </c:bar3DChart>
      <c:catAx>
        <c:axId val="17126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71261168"/>
        <c:crosses val="autoZero"/>
        <c:auto val="1"/>
        <c:lblAlgn val="ctr"/>
        <c:lblOffset val="100"/>
        <c:noMultiLvlLbl val="0"/>
      </c:catAx>
      <c:valAx>
        <c:axId val="171261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7126078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/>
              <a:t>人力结构（按小组划分）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Sheet1!$C$38</c:f>
              <c:strCache>
                <c:ptCount val="1"/>
                <c:pt idx="0">
                  <c:v>人数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  <a:sp3d/>
            </c:spPr>
          </c:dPt>
          <c:dPt>
            <c:idx val="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  <a:sp3d/>
            </c:spPr>
          </c:dPt>
          <c:dPt>
            <c:idx val="3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  <a:sp3d/>
            </c:spPr>
          </c:dPt>
          <c:cat>
            <c:strRef>
              <c:f>Sheet1!$B$39:$B$42</c:f>
              <c:strCache>
                <c:ptCount val="4"/>
                <c:pt idx="0">
                  <c:v>L1算法软件组</c:v>
                </c:pt>
                <c:pt idx="1">
                  <c:v>L1协议软件组</c:v>
                </c:pt>
                <c:pt idx="2">
                  <c:v>L1平台软件组</c:v>
                </c:pt>
                <c:pt idx="3">
                  <c:v>南京L1开发组</c:v>
                </c:pt>
              </c:strCache>
            </c:strRef>
          </c:cat>
          <c:val>
            <c:numRef>
              <c:f>Sheet1!$C$39:$C$42</c:f>
              <c:numCache>
                <c:formatCode>General</c:formatCode>
                <c:ptCount val="4"/>
                <c:pt idx="0">
                  <c:v>7</c:v>
                </c:pt>
                <c:pt idx="1">
                  <c:v>7</c:v>
                </c:pt>
                <c:pt idx="2">
                  <c:v>16</c:v>
                </c:pt>
                <c:pt idx="3">
                  <c:v>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1241984"/>
        <c:axId val="171908608"/>
        <c:axId val="0"/>
      </c:bar3DChart>
      <c:catAx>
        <c:axId val="171241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71908608"/>
        <c:crosses val="autoZero"/>
        <c:auto val="1"/>
        <c:lblAlgn val="ctr"/>
        <c:lblOffset val="100"/>
        <c:noMultiLvlLbl val="0"/>
      </c:catAx>
      <c:valAx>
        <c:axId val="17190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7124198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/>
              <a:t>预估人力投入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Sheet1!$C$12:$C$25</c:f>
              <c:strCache>
                <c:ptCount val="14"/>
                <c:pt idx="0">
                  <c:v>eMBMS</c:v>
                </c:pt>
                <c:pt idx="1">
                  <c:v>4天线</c:v>
                </c:pt>
                <c:pt idx="2">
                  <c:v>LTE-M</c:v>
                </c:pt>
                <c:pt idx="3">
                  <c:v>RRU级联</c:v>
                </c:pt>
                <c:pt idx="4">
                  <c:v>三小区</c:v>
                </c:pt>
                <c:pt idx="5">
                  <c:v>故障</c:v>
                </c:pt>
                <c:pt idx="6">
                  <c:v>门槛测试</c:v>
                </c:pt>
                <c:pt idx="7">
                  <c:v>做特色</c:v>
                </c:pt>
                <c:pt idx="8">
                  <c:v>补差距</c:v>
                </c:pt>
                <c:pt idx="9">
                  <c:v>摸性能</c:v>
                </c:pt>
                <c:pt idx="10">
                  <c:v>筑平台</c:v>
                </c:pt>
                <c:pt idx="11">
                  <c:v>整合数据</c:v>
                </c:pt>
                <c:pt idx="12">
                  <c:v>解析工具</c:v>
                </c:pt>
                <c:pt idx="13">
                  <c:v>项目支持</c:v>
                </c:pt>
              </c:strCache>
            </c:strRef>
          </c:cat>
          <c:val>
            <c:numRef>
              <c:f>Sheet1!$D$12:$D$25</c:f>
              <c:numCache>
                <c:formatCode>General</c:formatCode>
                <c:ptCount val="14"/>
                <c:pt idx="0">
                  <c:v>1.5</c:v>
                </c:pt>
                <c:pt idx="1">
                  <c:v>1</c:v>
                </c:pt>
                <c:pt idx="2">
                  <c:v>1</c:v>
                </c:pt>
                <c:pt idx="3">
                  <c:v>4</c:v>
                </c:pt>
                <c:pt idx="4">
                  <c:v>4</c:v>
                </c:pt>
                <c:pt idx="5">
                  <c:v>6</c:v>
                </c:pt>
                <c:pt idx="6">
                  <c:v>3</c:v>
                </c:pt>
                <c:pt idx="7">
                  <c:v>2</c:v>
                </c:pt>
                <c:pt idx="8">
                  <c:v>4</c:v>
                </c:pt>
                <c:pt idx="9">
                  <c:v>1.5</c:v>
                </c:pt>
                <c:pt idx="10">
                  <c:v>4</c:v>
                </c:pt>
                <c:pt idx="11">
                  <c:v>4</c:v>
                </c:pt>
                <c:pt idx="12">
                  <c:v>1</c:v>
                </c:pt>
                <c:pt idx="13">
                  <c:v>2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1889E6-1324-42DC-8DB5-CB2ACC821D5D}" type="doc">
      <dgm:prSet loTypeId="urn:microsoft.com/office/officeart/2005/8/layout/arrow6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75618BF7-B70B-4B32-9DC1-8CC2F9B66A62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问题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311AB2-964E-49AB-AA03-E940573B0DE7}" type="parTrans" cxnId="{7F3F9A6A-D120-49A5-B308-00CCFE855F55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157CAE-B035-4793-95B5-FA3A40807EE4}" type="sibTrans" cxnId="{7F3F9A6A-D120-49A5-B308-00CCFE855F55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FD9F0D-AE87-463F-9D73-D774CC49F4A4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方案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F324F6-1E01-4641-ABFA-CEA221729028}" type="parTrans" cxnId="{BAB52B74-5EC2-4002-8B88-35D343845855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2D4555-60F0-4011-81DA-5AFF72A6F840}" type="sibTrans" cxnId="{BAB52B74-5EC2-4002-8B88-35D343845855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932B9C-EBC4-43A3-AE4D-BABF962F7B43}" type="pres">
      <dgm:prSet presAssocID="{271889E6-1324-42DC-8DB5-CB2ACC821D5D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30CB449-468B-4AE6-8326-AEF0CFF8EC77}" type="pres">
      <dgm:prSet presAssocID="{271889E6-1324-42DC-8DB5-CB2ACC821D5D}" presName="ribbon" presStyleLbl="node1" presStyleIdx="0" presStyleCn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zh-CN" altLang="en-US"/>
        </a:p>
      </dgm:t>
    </dgm:pt>
    <dgm:pt modelId="{5752F43E-CF67-4CCB-85C6-9B8FFA11137F}" type="pres">
      <dgm:prSet presAssocID="{271889E6-1324-42DC-8DB5-CB2ACC821D5D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F5E3F7-B91A-4D98-A2EE-247A7E2A4955}" type="pres">
      <dgm:prSet presAssocID="{271889E6-1324-42DC-8DB5-CB2ACC821D5D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F3F9A6A-D120-49A5-B308-00CCFE855F55}" srcId="{271889E6-1324-42DC-8DB5-CB2ACC821D5D}" destId="{75618BF7-B70B-4B32-9DC1-8CC2F9B66A62}" srcOrd="0" destOrd="0" parTransId="{FA311AB2-964E-49AB-AA03-E940573B0DE7}" sibTransId="{B1157CAE-B035-4793-95B5-FA3A40807EE4}"/>
    <dgm:cxn modelId="{BAB52B74-5EC2-4002-8B88-35D343845855}" srcId="{271889E6-1324-42DC-8DB5-CB2ACC821D5D}" destId="{EEFD9F0D-AE87-463F-9D73-D774CC49F4A4}" srcOrd="1" destOrd="0" parTransId="{6BF324F6-1E01-4641-ABFA-CEA221729028}" sibTransId="{FE2D4555-60F0-4011-81DA-5AFF72A6F840}"/>
    <dgm:cxn modelId="{6EDC3E34-0828-49C1-A033-235F470FFF01}" type="presOf" srcId="{75618BF7-B70B-4B32-9DC1-8CC2F9B66A62}" destId="{5752F43E-CF67-4CCB-85C6-9B8FFA11137F}" srcOrd="0" destOrd="0" presId="urn:microsoft.com/office/officeart/2005/8/layout/arrow6"/>
    <dgm:cxn modelId="{4D1F2910-34D6-41DA-9208-79C7B03DE897}" type="presOf" srcId="{EEFD9F0D-AE87-463F-9D73-D774CC49F4A4}" destId="{83F5E3F7-B91A-4D98-A2EE-247A7E2A4955}" srcOrd="0" destOrd="0" presId="urn:microsoft.com/office/officeart/2005/8/layout/arrow6"/>
    <dgm:cxn modelId="{B0FABC92-2182-432E-947F-62E9B9840060}" type="presOf" srcId="{271889E6-1324-42DC-8DB5-CB2ACC821D5D}" destId="{53932B9C-EBC4-43A3-AE4D-BABF962F7B43}" srcOrd="0" destOrd="0" presId="urn:microsoft.com/office/officeart/2005/8/layout/arrow6"/>
    <dgm:cxn modelId="{03F6BC3D-4AC8-4FF5-9DBC-1F3BC6107B8B}" type="presParOf" srcId="{53932B9C-EBC4-43A3-AE4D-BABF962F7B43}" destId="{230CB449-468B-4AE6-8326-AEF0CFF8EC77}" srcOrd="0" destOrd="0" presId="urn:microsoft.com/office/officeart/2005/8/layout/arrow6"/>
    <dgm:cxn modelId="{1D241766-2934-45CE-8D3D-EEA61141A792}" type="presParOf" srcId="{53932B9C-EBC4-43A3-AE4D-BABF962F7B43}" destId="{5752F43E-CF67-4CCB-85C6-9B8FFA11137F}" srcOrd="1" destOrd="0" presId="urn:microsoft.com/office/officeart/2005/8/layout/arrow6"/>
    <dgm:cxn modelId="{C3122AF5-D7C3-4C34-89D2-83FFDB6E0503}" type="presParOf" srcId="{53932B9C-EBC4-43A3-AE4D-BABF962F7B43}" destId="{83F5E3F7-B91A-4D98-A2EE-247A7E2A4955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0CB449-468B-4AE6-8326-AEF0CFF8EC77}">
      <dsp:nvSpPr>
        <dsp:cNvPr id="0" name=""/>
        <dsp:cNvSpPr/>
      </dsp:nvSpPr>
      <dsp:spPr>
        <a:xfrm>
          <a:off x="0" y="442915"/>
          <a:ext cx="1428759" cy="571504"/>
        </a:xfrm>
        <a:prstGeom prst="leftRightRibb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52F43E-CF67-4CCB-85C6-9B8FFA11137F}">
      <dsp:nvSpPr>
        <dsp:cNvPr id="0" name=""/>
        <dsp:cNvSpPr/>
      </dsp:nvSpPr>
      <dsp:spPr>
        <a:xfrm>
          <a:off x="171451" y="542928"/>
          <a:ext cx="471490" cy="2800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6896" rIns="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问题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1451" y="542928"/>
        <a:ext cx="471490" cy="280036"/>
      </dsp:txXfrm>
    </dsp:sp>
    <dsp:sp modelId="{83F5E3F7-B91A-4D98-A2EE-247A7E2A4955}">
      <dsp:nvSpPr>
        <dsp:cNvPr id="0" name=""/>
        <dsp:cNvSpPr/>
      </dsp:nvSpPr>
      <dsp:spPr>
        <a:xfrm>
          <a:off x="714379" y="634369"/>
          <a:ext cx="557216" cy="2800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6896" rIns="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方案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14379" y="634369"/>
        <a:ext cx="557216" cy="280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91C80AC-AF3D-4CDF-8905-9D6B8AD2BF0C}" type="datetimeFigureOut">
              <a:rPr lang="zh-CN" altLang="en-US"/>
              <a:pPr>
                <a:defRPr/>
              </a:pPr>
              <a:t>2017/8/11</a:t>
            </a:fld>
            <a:endParaRPr lang="en-US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0688" y="744538"/>
            <a:ext cx="59563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CBDBA51-CD27-4275-9155-E5FEE5576D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1965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246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98B48C-EBA0-4A24-9920-C7FC4DF2300F}" type="datetimeFigureOut">
              <a:rPr lang="zh-CN" altLang="en-US" smtClean="0"/>
              <a:pPr>
                <a:defRPr/>
              </a:pPr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D2A751-96D5-4CA0-9987-F7904F770F6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08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F534-CC27-4926-A944-40D3FCFF4562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335-1552-4663-BFBE-263E85CD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58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 descr="PPT模板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9140825" cy="571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5"/>
          <p:cNvSpPr txBox="1">
            <a:spLocks/>
          </p:cNvSpPr>
          <p:nvPr userDrawn="1"/>
        </p:nvSpPr>
        <p:spPr bwMode="auto">
          <a:xfrm>
            <a:off x="7510463" y="5299075"/>
            <a:ext cx="1347787" cy="296863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smtClean="0">
                <a:solidFill>
                  <a:srgbClr val="706666"/>
                </a:solidFill>
                <a:latin typeface="Myriad Pro"/>
                <a:ea typeface="黑体" pitchFamily="2" charset="-122"/>
                <a:cs typeface="Arial" pitchFamily="34" charset="0"/>
              </a:rPr>
              <a:t>www.hytera.com</a:t>
            </a:r>
            <a:endParaRPr lang="zh-CN" altLang="en-US" sz="1200" smtClean="0">
              <a:solidFill>
                <a:srgbClr val="706666"/>
              </a:solidFill>
              <a:latin typeface="Myriad Pro"/>
              <a:ea typeface="黑体" pitchFamily="2" charset="-122"/>
              <a:cs typeface="Arial" pitchFamily="34" charset="0"/>
            </a:endParaRPr>
          </a:p>
        </p:txBody>
      </p:sp>
      <p:sp>
        <p:nvSpPr>
          <p:cNvPr id="4" name="日期占位符 5"/>
          <p:cNvSpPr>
            <a:spLocks noGrp="1"/>
          </p:cNvSpPr>
          <p:nvPr userDrawn="1"/>
        </p:nvSpPr>
        <p:spPr bwMode="auto">
          <a:xfrm>
            <a:off x="6715125" y="60325"/>
            <a:ext cx="2643188" cy="71437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应所需 畅所能</a:t>
            </a:r>
          </a:p>
        </p:txBody>
      </p:sp>
    </p:spTree>
    <p:extLst>
      <p:ext uri="{BB962C8B-B14F-4D97-AF65-F5344CB8AC3E}">
        <p14:creationId xmlns:p14="http://schemas.microsoft.com/office/powerpoint/2010/main" val="3946201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T模板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340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T模板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2024063"/>
            <a:ext cx="2717800" cy="10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46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 descr="PPT模板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9140825" cy="571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5"/>
          <p:cNvSpPr txBox="1">
            <a:spLocks/>
          </p:cNvSpPr>
          <p:nvPr userDrawn="1"/>
        </p:nvSpPr>
        <p:spPr bwMode="auto">
          <a:xfrm>
            <a:off x="7510463" y="5299075"/>
            <a:ext cx="1347787" cy="296863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smtClean="0">
                <a:solidFill>
                  <a:srgbClr val="404040"/>
                </a:solidFill>
                <a:latin typeface="Myriad Pro"/>
                <a:ea typeface="黑体" pitchFamily="2" charset="-122"/>
                <a:cs typeface="Arial" pitchFamily="34" charset="0"/>
              </a:rPr>
              <a:t>www.hytera.com</a:t>
            </a:r>
            <a:endParaRPr lang="zh-CN" altLang="en-US" sz="1200" smtClean="0">
              <a:solidFill>
                <a:srgbClr val="404040"/>
              </a:solidFill>
              <a:latin typeface="Myriad Pro"/>
              <a:ea typeface="黑体" pitchFamily="2" charset="-122"/>
              <a:cs typeface="Arial" pitchFamily="34" charset="0"/>
            </a:endParaRPr>
          </a:p>
        </p:txBody>
      </p:sp>
      <p:sp>
        <p:nvSpPr>
          <p:cNvPr id="4" name="日期占位符 5"/>
          <p:cNvSpPr>
            <a:spLocks noGrp="1"/>
          </p:cNvSpPr>
          <p:nvPr userDrawn="1"/>
        </p:nvSpPr>
        <p:spPr bwMode="auto">
          <a:xfrm>
            <a:off x="6357938" y="60325"/>
            <a:ext cx="2643187" cy="71437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应所需 畅所能</a:t>
            </a:r>
          </a:p>
        </p:txBody>
      </p:sp>
    </p:spTree>
    <p:extLst>
      <p:ext uri="{BB962C8B-B14F-4D97-AF65-F5344CB8AC3E}">
        <p14:creationId xmlns:p14="http://schemas.microsoft.com/office/powerpoint/2010/main" val="497279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T模板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0354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T模板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81" b="82292"/>
          <a:stretch>
            <a:fillRect/>
          </a:stretch>
        </p:blipFill>
        <p:spPr bwMode="auto">
          <a:xfrm>
            <a:off x="6929438" y="0"/>
            <a:ext cx="2214562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2537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T模板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2024063"/>
            <a:ext cx="2717800" cy="10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66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 descr="PPT模板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9140825" cy="571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5"/>
          <p:cNvSpPr txBox="1">
            <a:spLocks/>
          </p:cNvSpPr>
          <p:nvPr userDrawn="1"/>
        </p:nvSpPr>
        <p:spPr bwMode="auto">
          <a:xfrm>
            <a:off x="7510463" y="5299075"/>
            <a:ext cx="1347787" cy="2984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smtClean="0">
                <a:solidFill>
                  <a:srgbClr val="404040"/>
                </a:solidFill>
                <a:latin typeface="Myriad Pro"/>
                <a:ea typeface="黑体" pitchFamily="49" charset="-122"/>
                <a:cs typeface="Arial" pitchFamily="34" charset="0"/>
              </a:rPr>
              <a:t>www.hytera.com</a:t>
            </a:r>
            <a:endParaRPr lang="zh-CN" altLang="en-US" sz="1200" smtClean="0">
              <a:solidFill>
                <a:srgbClr val="404040"/>
              </a:solidFill>
              <a:latin typeface="Myriad Pro"/>
              <a:ea typeface="黑体" pitchFamily="49" charset="-122"/>
              <a:cs typeface="Arial" pitchFamily="34" charset="0"/>
            </a:endParaRPr>
          </a:p>
        </p:txBody>
      </p:sp>
      <p:sp>
        <p:nvSpPr>
          <p:cNvPr id="4" name="日期占位符 5"/>
          <p:cNvSpPr>
            <a:spLocks noGrp="1"/>
          </p:cNvSpPr>
          <p:nvPr userDrawn="1"/>
        </p:nvSpPr>
        <p:spPr bwMode="auto">
          <a:xfrm>
            <a:off x="6357938" y="60325"/>
            <a:ext cx="264318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应所需 畅所能</a:t>
            </a:r>
          </a:p>
        </p:txBody>
      </p:sp>
    </p:spTree>
    <p:extLst>
      <p:ext uri="{BB962C8B-B14F-4D97-AF65-F5344CB8AC3E}">
        <p14:creationId xmlns:p14="http://schemas.microsoft.com/office/powerpoint/2010/main" val="40462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F534-CC27-4926-A944-40D3FCFF4562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335-1552-4663-BFBE-263E85CD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818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T模板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2022475"/>
            <a:ext cx="2717800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06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 descr="PPT模板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9140825" cy="571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5"/>
          <p:cNvSpPr txBox="1">
            <a:spLocks/>
          </p:cNvSpPr>
          <p:nvPr userDrawn="1"/>
        </p:nvSpPr>
        <p:spPr bwMode="auto">
          <a:xfrm>
            <a:off x="7510463" y="5299075"/>
            <a:ext cx="1347787" cy="2984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smtClean="0">
                <a:solidFill>
                  <a:srgbClr val="404040"/>
                </a:solidFill>
                <a:latin typeface="Myriad Pro"/>
                <a:ea typeface="黑体" pitchFamily="49" charset="-122"/>
                <a:cs typeface="Arial" pitchFamily="34" charset="0"/>
              </a:rPr>
              <a:t>www.hytera.com</a:t>
            </a:r>
            <a:endParaRPr lang="zh-CN" altLang="en-US" sz="1200" smtClean="0">
              <a:solidFill>
                <a:srgbClr val="404040"/>
              </a:solidFill>
              <a:latin typeface="Myriad Pro"/>
              <a:ea typeface="黑体" pitchFamily="49" charset="-122"/>
              <a:cs typeface="Arial" pitchFamily="34" charset="0"/>
            </a:endParaRPr>
          </a:p>
        </p:txBody>
      </p:sp>
      <p:sp>
        <p:nvSpPr>
          <p:cNvPr id="4" name="日期占位符 5"/>
          <p:cNvSpPr>
            <a:spLocks noGrp="1"/>
          </p:cNvSpPr>
          <p:nvPr userDrawn="1"/>
        </p:nvSpPr>
        <p:spPr bwMode="auto">
          <a:xfrm>
            <a:off x="6357938" y="60325"/>
            <a:ext cx="264318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应所需 畅所能</a:t>
            </a:r>
          </a:p>
        </p:txBody>
      </p:sp>
    </p:spTree>
    <p:extLst>
      <p:ext uri="{BB962C8B-B14F-4D97-AF65-F5344CB8AC3E}">
        <p14:creationId xmlns:p14="http://schemas.microsoft.com/office/powerpoint/2010/main" val="315374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广告设计部\新品牌\ppt模板 母版中文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65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60766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525" y="210344"/>
            <a:ext cx="6318250" cy="35435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525" y="789215"/>
            <a:ext cx="8602889" cy="383721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50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T模板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165893"/>
      </p:ext>
    </p:extLst>
  </p:cSld>
  <p:clrMapOvr>
    <a:masterClrMapping/>
  </p:clrMapOvr>
  <p:transition spd="med" advClick="0" advTm="0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F534-CC27-4926-A944-40D3FCFF4562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335-1552-4663-BFBE-263E85CD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4046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F534-CC27-4926-A944-40D3FCFF4562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335-1552-4663-BFBE-263E85CD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45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3D1A01-5FB8-4F38-9041-DC16900D5EE4}" type="datetimeFigureOut">
              <a:rPr lang="zh-CN" altLang="en-US" smtClean="0"/>
              <a:pPr>
                <a:defRPr/>
              </a:pPr>
              <a:t>2017/8/11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82134-31C7-4295-88B1-28BFAA4B0DC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34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00E97B-C9CD-4A0C-99FB-27B3A28FF2DA}" type="datetimeFigureOut">
              <a:rPr lang="zh-CN" altLang="en-US" smtClean="0"/>
              <a:pPr>
                <a:defRPr/>
              </a:pPr>
              <a:t>2017/8/11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B4BF58-C15C-4A20-B5E5-2C2E841CFFF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80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E3F2B7-5A16-4E88-B88B-B6EDD6471AA2}" type="datetimeFigureOut">
              <a:rPr lang="zh-CN" altLang="en-US" smtClean="0"/>
              <a:pPr>
                <a:defRPr/>
              </a:pPr>
              <a:t>2017/8/11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60E7C4-8FC0-4497-BAFC-540CE552566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35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C28BB5-2045-4911-875D-8607F824F7AE}" type="datetimeFigureOut">
              <a:rPr lang="zh-CN" altLang="en-US" smtClean="0"/>
              <a:pPr>
                <a:defRPr/>
              </a:pPr>
              <a:t>2017/8/11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C884F-9141-459F-B6B4-29470A3FFEC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47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00DFB7-F02D-47CA-BB56-7DD7639AAA86}" type="datetimeFigureOut">
              <a:rPr lang="zh-CN" altLang="en-US" smtClean="0"/>
              <a:pPr>
                <a:defRPr/>
              </a:pPr>
              <a:t>2017/8/11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20390-E9BB-4905-8F1A-4E4A86CC359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38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301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1" r:id="rId1"/>
    <p:sldLayoutId id="2147484832" r:id="rId2"/>
    <p:sldLayoutId id="2147484833" r:id="rId3"/>
    <p:sldLayoutId id="2147484834" r:id="rId4"/>
    <p:sldLayoutId id="2147484835" r:id="rId5"/>
    <p:sldLayoutId id="2147484836" r:id="rId6"/>
    <p:sldLayoutId id="2147484837" r:id="rId7"/>
    <p:sldLayoutId id="2147484838" r:id="rId8"/>
    <p:sldLayoutId id="2147484839" r:id="rId9"/>
    <p:sldLayoutId id="2147484840" r:id="rId10"/>
    <p:sldLayoutId id="2147484841" r:id="rId11"/>
    <p:sldLayoutId id="2147484842" r:id="rId12"/>
    <p:sldLayoutId id="2147484843" r:id="rId13"/>
    <p:sldLayoutId id="2147484867" r:id="rId14"/>
    <p:sldLayoutId id="2147484516" r:id="rId15"/>
    <p:sldLayoutId id="2147484517" r:id="rId16"/>
    <p:sldLayoutId id="2147484518" r:id="rId17"/>
    <p:sldLayoutId id="2147484519" r:id="rId18"/>
    <p:sldLayoutId id="2147484530" r:id="rId19"/>
    <p:sldLayoutId id="2147484533" r:id="rId20"/>
    <p:sldLayoutId id="2147484540" r:id="rId21"/>
    <p:sldLayoutId id="2147484541" r:id="rId22"/>
    <p:sldLayoutId id="2147484514" r:id="rId23"/>
    <p:sldLayoutId id="2147484528" r:id="rId24"/>
    <p:sldLayoutId id="2147484868" r:id="rId2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tags" Target="../tags/tag171.xml"/><Relationship Id="rId7" Type="http://schemas.openxmlformats.org/officeDocument/2006/relationships/tags" Target="../tags/tag175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13" Type="http://schemas.openxmlformats.org/officeDocument/2006/relationships/tags" Target="../tags/tag188.xml"/><Relationship Id="rId18" Type="http://schemas.openxmlformats.org/officeDocument/2006/relationships/tags" Target="../tags/tag193.xml"/><Relationship Id="rId3" Type="http://schemas.openxmlformats.org/officeDocument/2006/relationships/tags" Target="../tags/tag178.xml"/><Relationship Id="rId21" Type="http://schemas.openxmlformats.org/officeDocument/2006/relationships/tags" Target="../tags/tag196.xml"/><Relationship Id="rId7" Type="http://schemas.openxmlformats.org/officeDocument/2006/relationships/tags" Target="../tags/tag182.xml"/><Relationship Id="rId12" Type="http://schemas.openxmlformats.org/officeDocument/2006/relationships/tags" Target="../tags/tag187.xml"/><Relationship Id="rId17" Type="http://schemas.openxmlformats.org/officeDocument/2006/relationships/tags" Target="../tags/tag192.xml"/><Relationship Id="rId2" Type="http://schemas.openxmlformats.org/officeDocument/2006/relationships/tags" Target="../tags/tag177.xml"/><Relationship Id="rId16" Type="http://schemas.openxmlformats.org/officeDocument/2006/relationships/tags" Target="../tags/tag191.xml"/><Relationship Id="rId20" Type="http://schemas.openxmlformats.org/officeDocument/2006/relationships/tags" Target="../tags/tag195.xml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11" Type="http://schemas.openxmlformats.org/officeDocument/2006/relationships/tags" Target="../tags/tag186.xml"/><Relationship Id="rId5" Type="http://schemas.openxmlformats.org/officeDocument/2006/relationships/tags" Target="../tags/tag180.xml"/><Relationship Id="rId15" Type="http://schemas.openxmlformats.org/officeDocument/2006/relationships/tags" Target="../tags/tag190.xml"/><Relationship Id="rId23" Type="http://schemas.openxmlformats.org/officeDocument/2006/relationships/slideLayout" Target="../slideLayouts/slideLayout13.xml"/><Relationship Id="rId10" Type="http://schemas.openxmlformats.org/officeDocument/2006/relationships/tags" Target="../tags/tag185.xml"/><Relationship Id="rId19" Type="http://schemas.openxmlformats.org/officeDocument/2006/relationships/tags" Target="../tags/tag194.xml"/><Relationship Id="rId4" Type="http://schemas.openxmlformats.org/officeDocument/2006/relationships/tags" Target="../tags/tag179.xml"/><Relationship Id="rId9" Type="http://schemas.openxmlformats.org/officeDocument/2006/relationships/tags" Target="../tags/tag184.xml"/><Relationship Id="rId14" Type="http://schemas.openxmlformats.org/officeDocument/2006/relationships/tags" Target="../tags/tag189.xml"/><Relationship Id="rId22" Type="http://schemas.openxmlformats.org/officeDocument/2006/relationships/tags" Target="../tags/tag19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05.xml"/><Relationship Id="rId3" Type="http://schemas.openxmlformats.org/officeDocument/2006/relationships/tags" Target="../tags/tag200.xml"/><Relationship Id="rId7" Type="http://schemas.openxmlformats.org/officeDocument/2006/relationships/tags" Target="../tags/tag204.xml"/><Relationship Id="rId12" Type="http://schemas.openxmlformats.org/officeDocument/2006/relationships/slideLayout" Target="../slideLayouts/slideLayout13.xm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6" Type="http://schemas.openxmlformats.org/officeDocument/2006/relationships/tags" Target="../tags/tag203.xml"/><Relationship Id="rId11" Type="http://schemas.openxmlformats.org/officeDocument/2006/relationships/tags" Target="../tags/tag208.xml"/><Relationship Id="rId5" Type="http://schemas.openxmlformats.org/officeDocument/2006/relationships/tags" Target="../tags/tag202.xml"/><Relationship Id="rId10" Type="http://schemas.openxmlformats.org/officeDocument/2006/relationships/tags" Target="../tags/tag207.xml"/><Relationship Id="rId4" Type="http://schemas.openxmlformats.org/officeDocument/2006/relationships/tags" Target="../tags/tag201.xml"/><Relationship Id="rId9" Type="http://schemas.openxmlformats.org/officeDocument/2006/relationships/tags" Target="../tags/tag20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10.xml"/><Relationship Id="rId1" Type="http://schemas.openxmlformats.org/officeDocument/2006/relationships/tags" Target="../tags/tag20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18.xml"/><Relationship Id="rId13" Type="http://schemas.openxmlformats.org/officeDocument/2006/relationships/tags" Target="../tags/tag223.xml"/><Relationship Id="rId18" Type="http://schemas.openxmlformats.org/officeDocument/2006/relationships/tags" Target="../tags/tag228.xml"/><Relationship Id="rId3" Type="http://schemas.openxmlformats.org/officeDocument/2006/relationships/tags" Target="../tags/tag213.xml"/><Relationship Id="rId7" Type="http://schemas.openxmlformats.org/officeDocument/2006/relationships/tags" Target="../tags/tag217.xml"/><Relationship Id="rId12" Type="http://schemas.openxmlformats.org/officeDocument/2006/relationships/tags" Target="../tags/tag222.xml"/><Relationship Id="rId17" Type="http://schemas.openxmlformats.org/officeDocument/2006/relationships/tags" Target="../tags/tag227.xml"/><Relationship Id="rId2" Type="http://schemas.openxmlformats.org/officeDocument/2006/relationships/tags" Target="../tags/tag212.xml"/><Relationship Id="rId16" Type="http://schemas.openxmlformats.org/officeDocument/2006/relationships/tags" Target="../tags/tag226.xml"/><Relationship Id="rId1" Type="http://schemas.openxmlformats.org/officeDocument/2006/relationships/tags" Target="../tags/tag211.xml"/><Relationship Id="rId6" Type="http://schemas.openxmlformats.org/officeDocument/2006/relationships/tags" Target="../tags/tag216.xml"/><Relationship Id="rId11" Type="http://schemas.openxmlformats.org/officeDocument/2006/relationships/tags" Target="../tags/tag221.xml"/><Relationship Id="rId5" Type="http://schemas.openxmlformats.org/officeDocument/2006/relationships/tags" Target="../tags/tag215.xml"/><Relationship Id="rId15" Type="http://schemas.openxmlformats.org/officeDocument/2006/relationships/tags" Target="../tags/tag225.xml"/><Relationship Id="rId10" Type="http://schemas.openxmlformats.org/officeDocument/2006/relationships/tags" Target="../tags/tag220.xml"/><Relationship Id="rId19" Type="http://schemas.openxmlformats.org/officeDocument/2006/relationships/slideLayout" Target="../slideLayouts/slideLayout13.xml"/><Relationship Id="rId4" Type="http://schemas.openxmlformats.org/officeDocument/2006/relationships/tags" Target="../tags/tag214.xml"/><Relationship Id="rId9" Type="http://schemas.openxmlformats.org/officeDocument/2006/relationships/tags" Target="../tags/tag219.xml"/><Relationship Id="rId14" Type="http://schemas.openxmlformats.org/officeDocument/2006/relationships/tags" Target="../tags/tag22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36.xml"/><Relationship Id="rId13" Type="http://schemas.openxmlformats.org/officeDocument/2006/relationships/tags" Target="../tags/tag241.xml"/><Relationship Id="rId18" Type="http://schemas.openxmlformats.org/officeDocument/2006/relationships/tags" Target="../tags/tag246.xml"/><Relationship Id="rId3" Type="http://schemas.openxmlformats.org/officeDocument/2006/relationships/tags" Target="../tags/tag231.xml"/><Relationship Id="rId21" Type="http://schemas.openxmlformats.org/officeDocument/2006/relationships/tags" Target="../tags/tag249.xml"/><Relationship Id="rId7" Type="http://schemas.openxmlformats.org/officeDocument/2006/relationships/tags" Target="../tags/tag235.xml"/><Relationship Id="rId12" Type="http://schemas.openxmlformats.org/officeDocument/2006/relationships/tags" Target="../tags/tag240.xml"/><Relationship Id="rId17" Type="http://schemas.openxmlformats.org/officeDocument/2006/relationships/tags" Target="../tags/tag245.xml"/><Relationship Id="rId2" Type="http://schemas.openxmlformats.org/officeDocument/2006/relationships/tags" Target="../tags/tag230.xml"/><Relationship Id="rId16" Type="http://schemas.openxmlformats.org/officeDocument/2006/relationships/tags" Target="../tags/tag244.xml"/><Relationship Id="rId20" Type="http://schemas.openxmlformats.org/officeDocument/2006/relationships/tags" Target="../tags/tag248.xml"/><Relationship Id="rId1" Type="http://schemas.openxmlformats.org/officeDocument/2006/relationships/tags" Target="../tags/tag229.xml"/><Relationship Id="rId6" Type="http://schemas.openxmlformats.org/officeDocument/2006/relationships/tags" Target="../tags/tag234.xml"/><Relationship Id="rId11" Type="http://schemas.openxmlformats.org/officeDocument/2006/relationships/tags" Target="../tags/tag239.xml"/><Relationship Id="rId5" Type="http://schemas.openxmlformats.org/officeDocument/2006/relationships/tags" Target="../tags/tag233.xml"/><Relationship Id="rId15" Type="http://schemas.openxmlformats.org/officeDocument/2006/relationships/tags" Target="../tags/tag243.xml"/><Relationship Id="rId23" Type="http://schemas.openxmlformats.org/officeDocument/2006/relationships/slideLayout" Target="../slideLayouts/slideLayout13.xml"/><Relationship Id="rId10" Type="http://schemas.openxmlformats.org/officeDocument/2006/relationships/tags" Target="../tags/tag238.xml"/><Relationship Id="rId19" Type="http://schemas.openxmlformats.org/officeDocument/2006/relationships/tags" Target="../tags/tag247.xml"/><Relationship Id="rId4" Type="http://schemas.openxmlformats.org/officeDocument/2006/relationships/tags" Target="../tags/tag232.xml"/><Relationship Id="rId9" Type="http://schemas.openxmlformats.org/officeDocument/2006/relationships/tags" Target="../tags/tag237.xml"/><Relationship Id="rId14" Type="http://schemas.openxmlformats.org/officeDocument/2006/relationships/tags" Target="../tags/tag242.xml"/><Relationship Id="rId22" Type="http://schemas.openxmlformats.org/officeDocument/2006/relationships/tags" Target="../tags/tag25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5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5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53.xml"/><Relationship Id="rId5" Type="http://schemas.openxmlformats.org/officeDocument/2006/relationships/chart" Target="../charts/char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61.xml"/><Relationship Id="rId13" Type="http://schemas.openxmlformats.org/officeDocument/2006/relationships/tags" Target="../tags/tag266.xml"/><Relationship Id="rId18" Type="http://schemas.openxmlformats.org/officeDocument/2006/relationships/tags" Target="../tags/tag271.xml"/><Relationship Id="rId3" Type="http://schemas.openxmlformats.org/officeDocument/2006/relationships/tags" Target="../tags/tag256.xml"/><Relationship Id="rId7" Type="http://schemas.openxmlformats.org/officeDocument/2006/relationships/tags" Target="../tags/tag260.xml"/><Relationship Id="rId12" Type="http://schemas.openxmlformats.org/officeDocument/2006/relationships/tags" Target="../tags/tag265.xml"/><Relationship Id="rId17" Type="http://schemas.openxmlformats.org/officeDocument/2006/relationships/tags" Target="../tags/tag270.xml"/><Relationship Id="rId2" Type="http://schemas.openxmlformats.org/officeDocument/2006/relationships/tags" Target="../tags/tag255.xml"/><Relationship Id="rId16" Type="http://schemas.openxmlformats.org/officeDocument/2006/relationships/tags" Target="../tags/tag269.xml"/><Relationship Id="rId20" Type="http://schemas.openxmlformats.org/officeDocument/2006/relationships/slideLayout" Target="../slideLayouts/slideLayout13.xml"/><Relationship Id="rId1" Type="http://schemas.openxmlformats.org/officeDocument/2006/relationships/tags" Target="../tags/tag254.xml"/><Relationship Id="rId6" Type="http://schemas.openxmlformats.org/officeDocument/2006/relationships/tags" Target="../tags/tag259.xml"/><Relationship Id="rId11" Type="http://schemas.openxmlformats.org/officeDocument/2006/relationships/tags" Target="../tags/tag264.xml"/><Relationship Id="rId5" Type="http://schemas.openxmlformats.org/officeDocument/2006/relationships/tags" Target="../tags/tag258.xml"/><Relationship Id="rId15" Type="http://schemas.openxmlformats.org/officeDocument/2006/relationships/tags" Target="../tags/tag268.xml"/><Relationship Id="rId10" Type="http://schemas.openxmlformats.org/officeDocument/2006/relationships/tags" Target="../tags/tag263.xml"/><Relationship Id="rId19" Type="http://schemas.openxmlformats.org/officeDocument/2006/relationships/tags" Target="../tags/tag272.xml"/><Relationship Id="rId4" Type="http://schemas.openxmlformats.org/officeDocument/2006/relationships/tags" Target="../tags/tag257.xml"/><Relationship Id="rId9" Type="http://schemas.openxmlformats.org/officeDocument/2006/relationships/tags" Target="../tags/tag262.xml"/><Relationship Id="rId14" Type="http://schemas.openxmlformats.org/officeDocument/2006/relationships/tags" Target="../tags/tag26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slideLayout" Target="../slideLayouts/slideLayout13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80.xml"/><Relationship Id="rId13" Type="http://schemas.openxmlformats.org/officeDocument/2006/relationships/image" Target="../media/image13.png"/><Relationship Id="rId18" Type="http://schemas.microsoft.com/office/2007/relationships/diagramDrawing" Target="../diagrams/drawing1.xml"/><Relationship Id="rId3" Type="http://schemas.openxmlformats.org/officeDocument/2006/relationships/tags" Target="../tags/tag275.xml"/><Relationship Id="rId7" Type="http://schemas.openxmlformats.org/officeDocument/2006/relationships/tags" Target="../tags/tag279.xml"/><Relationship Id="rId12" Type="http://schemas.openxmlformats.org/officeDocument/2006/relationships/image" Target="../media/image12.png"/><Relationship Id="rId17" Type="http://schemas.openxmlformats.org/officeDocument/2006/relationships/diagramColors" Target="../diagrams/colors1.xml"/><Relationship Id="rId2" Type="http://schemas.openxmlformats.org/officeDocument/2006/relationships/tags" Target="../tags/tag274.xml"/><Relationship Id="rId16" Type="http://schemas.openxmlformats.org/officeDocument/2006/relationships/diagramQuickStyle" Target="../diagrams/quickStyle1.xml"/><Relationship Id="rId1" Type="http://schemas.openxmlformats.org/officeDocument/2006/relationships/tags" Target="../tags/tag273.xml"/><Relationship Id="rId6" Type="http://schemas.openxmlformats.org/officeDocument/2006/relationships/tags" Target="../tags/tag278.xml"/><Relationship Id="rId11" Type="http://schemas.openxmlformats.org/officeDocument/2006/relationships/slideLayout" Target="../slideLayouts/slideLayout13.xml"/><Relationship Id="rId5" Type="http://schemas.openxmlformats.org/officeDocument/2006/relationships/tags" Target="../tags/tag277.xml"/><Relationship Id="rId15" Type="http://schemas.openxmlformats.org/officeDocument/2006/relationships/diagramLayout" Target="../diagrams/layout1.xml"/><Relationship Id="rId10" Type="http://schemas.openxmlformats.org/officeDocument/2006/relationships/tags" Target="../tags/tag282.xml"/><Relationship Id="rId4" Type="http://schemas.openxmlformats.org/officeDocument/2006/relationships/tags" Target="../tags/tag276.xml"/><Relationship Id="rId9" Type="http://schemas.openxmlformats.org/officeDocument/2006/relationships/tags" Target="../tags/tag281.xml"/><Relationship Id="rId14" Type="http://schemas.openxmlformats.org/officeDocument/2006/relationships/diagramData" Target="../diagrams/data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90.xml"/><Relationship Id="rId13" Type="http://schemas.openxmlformats.org/officeDocument/2006/relationships/tags" Target="../tags/tag295.xml"/><Relationship Id="rId3" Type="http://schemas.openxmlformats.org/officeDocument/2006/relationships/tags" Target="../tags/tag285.xml"/><Relationship Id="rId7" Type="http://schemas.openxmlformats.org/officeDocument/2006/relationships/tags" Target="../tags/tag289.xml"/><Relationship Id="rId12" Type="http://schemas.openxmlformats.org/officeDocument/2006/relationships/tags" Target="../tags/tag294.xml"/><Relationship Id="rId17" Type="http://schemas.openxmlformats.org/officeDocument/2006/relationships/slideLayout" Target="../slideLayouts/slideLayout13.xml"/><Relationship Id="rId2" Type="http://schemas.openxmlformats.org/officeDocument/2006/relationships/tags" Target="../tags/tag284.xml"/><Relationship Id="rId16" Type="http://schemas.openxmlformats.org/officeDocument/2006/relationships/tags" Target="../tags/tag298.xml"/><Relationship Id="rId1" Type="http://schemas.openxmlformats.org/officeDocument/2006/relationships/tags" Target="../tags/tag283.xml"/><Relationship Id="rId6" Type="http://schemas.openxmlformats.org/officeDocument/2006/relationships/tags" Target="../tags/tag288.xml"/><Relationship Id="rId11" Type="http://schemas.openxmlformats.org/officeDocument/2006/relationships/tags" Target="../tags/tag293.xml"/><Relationship Id="rId5" Type="http://schemas.openxmlformats.org/officeDocument/2006/relationships/tags" Target="../tags/tag287.xml"/><Relationship Id="rId15" Type="http://schemas.openxmlformats.org/officeDocument/2006/relationships/tags" Target="../tags/tag297.xml"/><Relationship Id="rId10" Type="http://schemas.openxmlformats.org/officeDocument/2006/relationships/tags" Target="../tags/tag292.xml"/><Relationship Id="rId4" Type="http://schemas.openxmlformats.org/officeDocument/2006/relationships/tags" Target="../tags/tag286.xml"/><Relationship Id="rId9" Type="http://schemas.openxmlformats.org/officeDocument/2006/relationships/tags" Target="../tags/tag291.xml"/><Relationship Id="rId14" Type="http://schemas.openxmlformats.org/officeDocument/2006/relationships/tags" Target="../tags/tag29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0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309.xml"/><Relationship Id="rId13" Type="http://schemas.openxmlformats.org/officeDocument/2006/relationships/image" Target="../media/image14.png"/><Relationship Id="rId3" Type="http://schemas.openxmlformats.org/officeDocument/2006/relationships/tags" Target="../tags/tag304.xml"/><Relationship Id="rId7" Type="http://schemas.openxmlformats.org/officeDocument/2006/relationships/tags" Target="../tags/tag308.xml"/><Relationship Id="rId12" Type="http://schemas.openxmlformats.org/officeDocument/2006/relationships/slideLayout" Target="../slideLayouts/slideLayout13.xml"/><Relationship Id="rId2" Type="http://schemas.openxmlformats.org/officeDocument/2006/relationships/tags" Target="../tags/tag303.xml"/><Relationship Id="rId1" Type="http://schemas.openxmlformats.org/officeDocument/2006/relationships/tags" Target="../tags/tag302.xml"/><Relationship Id="rId6" Type="http://schemas.openxmlformats.org/officeDocument/2006/relationships/tags" Target="../tags/tag307.xml"/><Relationship Id="rId11" Type="http://schemas.openxmlformats.org/officeDocument/2006/relationships/tags" Target="../tags/tag312.xml"/><Relationship Id="rId5" Type="http://schemas.openxmlformats.org/officeDocument/2006/relationships/tags" Target="../tags/tag306.xml"/><Relationship Id="rId10" Type="http://schemas.openxmlformats.org/officeDocument/2006/relationships/tags" Target="../tags/tag311.xml"/><Relationship Id="rId4" Type="http://schemas.openxmlformats.org/officeDocument/2006/relationships/tags" Target="../tags/tag305.xml"/><Relationship Id="rId9" Type="http://schemas.openxmlformats.org/officeDocument/2006/relationships/tags" Target="../tags/tag3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tags" Target="../tags/tag36.xml"/><Relationship Id="rId18" Type="http://schemas.openxmlformats.org/officeDocument/2006/relationships/tags" Target="../tags/tag41.xml"/><Relationship Id="rId3" Type="http://schemas.openxmlformats.org/officeDocument/2006/relationships/tags" Target="../tags/tag26.xml"/><Relationship Id="rId21" Type="http://schemas.openxmlformats.org/officeDocument/2006/relationships/tags" Target="../tags/tag44.xml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17" Type="http://schemas.openxmlformats.org/officeDocument/2006/relationships/tags" Target="../tags/tag40.xml"/><Relationship Id="rId2" Type="http://schemas.openxmlformats.org/officeDocument/2006/relationships/tags" Target="../tags/tag25.xml"/><Relationship Id="rId16" Type="http://schemas.openxmlformats.org/officeDocument/2006/relationships/tags" Target="../tags/tag39.xml"/><Relationship Id="rId20" Type="http://schemas.openxmlformats.org/officeDocument/2006/relationships/tags" Target="../tags/tag43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5" Type="http://schemas.openxmlformats.org/officeDocument/2006/relationships/tags" Target="../tags/tag38.xml"/><Relationship Id="rId23" Type="http://schemas.openxmlformats.org/officeDocument/2006/relationships/slideLayout" Target="../slideLayouts/slideLayout13.xml"/><Relationship Id="rId10" Type="http://schemas.openxmlformats.org/officeDocument/2006/relationships/tags" Target="../tags/tag33.xml"/><Relationship Id="rId19" Type="http://schemas.openxmlformats.org/officeDocument/2006/relationships/tags" Target="../tags/tag42.xml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tags" Target="../tags/tag37.xml"/><Relationship Id="rId22" Type="http://schemas.openxmlformats.org/officeDocument/2006/relationships/tags" Target="../tags/tag4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18" Type="http://schemas.openxmlformats.org/officeDocument/2006/relationships/tags" Target="../tags/tag63.xml"/><Relationship Id="rId26" Type="http://schemas.openxmlformats.org/officeDocument/2006/relationships/tags" Target="../tags/tag71.xml"/><Relationship Id="rId3" Type="http://schemas.openxmlformats.org/officeDocument/2006/relationships/tags" Target="../tags/tag48.xml"/><Relationship Id="rId21" Type="http://schemas.openxmlformats.org/officeDocument/2006/relationships/tags" Target="../tags/tag66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tags" Target="../tags/tag62.xml"/><Relationship Id="rId25" Type="http://schemas.openxmlformats.org/officeDocument/2006/relationships/tags" Target="../tags/tag70.xml"/><Relationship Id="rId2" Type="http://schemas.openxmlformats.org/officeDocument/2006/relationships/tags" Target="../tags/tag47.xml"/><Relationship Id="rId16" Type="http://schemas.openxmlformats.org/officeDocument/2006/relationships/tags" Target="../tags/tag61.xml"/><Relationship Id="rId20" Type="http://schemas.openxmlformats.org/officeDocument/2006/relationships/tags" Target="../tags/tag65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24" Type="http://schemas.openxmlformats.org/officeDocument/2006/relationships/tags" Target="../tags/tag69.xml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23" Type="http://schemas.openxmlformats.org/officeDocument/2006/relationships/tags" Target="../tags/tag68.xml"/><Relationship Id="rId28" Type="http://schemas.openxmlformats.org/officeDocument/2006/relationships/slideLayout" Target="../slideLayouts/slideLayout13.xml"/><Relationship Id="rId10" Type="http://schemas.openxmlformats.org/officeDocument/2006/relationships/tags" Target="../tags/tag55.xml"/><Relationship Id="rId19" Type="http://schemas.openxmlformats.org/officeDocument/2006/relationships/tags" Target="../tags/tag64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Relationship Id="rId22" Type="http://schemas.openxmlformats.org/officeDocument/2006/relationships/tags" Target="../tags/tag67.xml"/><Relationship Id="rId27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18" Type="http://schemas.openxmlformats.org/officeDocument/2006/relationships/tags" Target="../tags/tag90.xml"/><Relationship Id="rId26" Type="http://schemas.openxmlformats.org/officeDocument/2006/relationships/tags" Target="../tags/tag98.xml"/><Relationship Id="rId3" Type="http://schemas.openxmlformats.org/officeDocument/2006/relationships/tags" Target="../tags/tag75.xml"/><Relationship Id="rId21" Type="http://schemas.openxmlformats.org/officeDocument/2006/relationships/tags" Target="../tags/tag93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tags" Target="../tags/tag89.xml"/><Relationship Id="rId25" Type="http://schemas.openxmlformats.org/officeDocument/2006/relationships/tags" Target="../tags/tag97.xml"/><Relationship Id="rId33" Type="http://schemas.openxmlformats.org/officeDocument/2006/relationships/slideLayout" Target="../slideLayouts/slideLayout13.xml"/><Relationship Id="rId2" Type="http://schemas.openxmlformats.org/officeDocument/2006/relationships/tags" Target="../tags/tag74.xml"/><Relationship Id="rId16" Type="http://schemas.openxmlformats.org/officeDocument/2006/relationships/tags" Target="../tags/tag88.xml"/><Relationship Id="rId20" Type="http://schemas.openxmlformats.org/officeDocument/2006/relationships/tags" Target="../tags/tag92.xml"/><Relationship Id="rId29" Type="http://schemas.openxmlformats.org/officeDocument/2006/relationships/tags" Target="../tags/tag101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24" Type="http://schemas.openxmlformats.org/officeDocument/2006/relationships/tags" Target="../tags/tag96.xml"/><Relationship Id="rId32" Type="http://schemas.openxmlformats.org/officeDocument/2006/relationships/tags" Target="../tags/tag104.xml"/><Relationship Id="rId5" Type="http://schemas.openxmlformats.org/officeDocument/2006/relationships/tags" Target="../tags/tag77.xml"/><Relationship Id="rId15" Type="http://schemas.openxmlformats.org/officeDocument/2006/relationships/tags" Target="../tags/tag87.xml"/><Relationship Id="rId23" Type="http://schemas.openxmlformats.org/officeDocument/2006/relationships/tags" Target="../tags/tag95.xml"/><Relationship Id="rId28" Type="http://schemas.openxmlformats.org/officeDocument/2006/relationships/tags" Target="../tags/tag100.xml"/><Relationship Id="rId10" Type="http://schemas.openxmlformats.org/officeDocument/2006/relationships/tags" Target="../tags/tag82.xml"/><Relationship Id="rId19" Type="http://schemas.openxmlformats.org/officeDocument/2006/relationships/tags" Target="../tags/tag91.xml"/><Relationship Id="rId31" Type="http://schemas.openxmlformats.org/officeDocument/2006/relationships/tags" Target="../tags/tag103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Relationship Id="rId22" Type="http://schemas.openxmlformats.org/officeDocument/2006/relationships/tags" Target="../tags/tag94.xml"/><Relationship Id="rId27" Type="http://schemas.openxmlformats.org/officeDocument/2006/relationships/tags" Target="../tags/tag99.xml"/><Relationship Id="rId30" Type="http://schemas.openxmlformats.org/officeDocument/2006/relationships/tags" Target="../tags/tag10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09.xml"/><Relationship Id="rId4" Type="http://schemas.openxmlformats.org/officeDocument/2006/relationships/tags" Target="../tags/tag10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tags" Target="../tags/tag122.xml"/><Relationship Id="rId18" Type="http://schemas.openxmlformats.org/officeDocument/2006/relationships/tags" Target="../tags/tag127.xml"/><Relationship Id="rId3" Type="http://schemas.openxmlformats.org/officeDocument/2006/relationships/tags" Target="../tags/tag112.xml"/><Relationship Id="rId21" Type="http://schemas.openxmlformats.org/officeDocument/2006/relationships/tags" Target="../tags/tag130.xml"/><Relationship Id="rId7" Type="http://schemas.openxmlformats.org/officeDocument/2006/relationships/tags" Target="../tags/tag116.xml"/><Relationship Id="rId12" Type="http://schemas.openxmlformats.org/officeDocument/2006/relationships/tags" Target="../tags/tag121.xml"/><Relationship Id="rId17" Type="http://schemas.openxmlformats.org/officeDocument/2006/relationships/tags" Target="../tags/tag126.xml"/><Relationship Id="rId2" Type="http://schemas.openxmlformats.org/officeDocument/2006/relationships/tags" Target="../tags/tag111.xml"/><Relationship Id="rId16" Type="http://schemas.openxmlformats.org/officeDocument/2006/relationships/tags" Target="../tags/tag125.xml"/><Relationship Id="rId20" Type="http://schemas.openxmlformats.org/officeDocument/2006/relationships/tags" Target="../tags/tag129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1" Type="http://schemas.openxmlformats.org/officeDocument/2006/relationships/tags" Target="../tags/tag120.xml"/><Relationship Id="rId5" Type="http://schemas.openxmlformats.org/officeDocument/2006/relationships/tags" Target="../tags/tag114.xml"/><Relationship Id="rId15" Type="http://schemas.openxmlformats.org/officeDocument/2006/relationships/tags" Target="../tags/tag124.xml"/><Relationship Id="rId23" Type="http://schemas.openxmlformats.org/officeDocument/2006/relationships/slideLayout" Target="../slideLayouts/slideLayout13.xml"/><Relationship Id="rId10" Type="http://schemas.openxmlformats.org/officeDocument/2006/relationships/tags" Target="../tags/tag119.xml"/><Relationship Id="rId19" Type="http://schemas.openxmlformats.org/officeDocument/2006/relationships/tags" Target="../tags/tag128.xml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tags" Target="../tags/tag123.xml"/><Relationship Id="rId22" Type="http://schemas.openxmlformats.org/officeDocument/2006/relationships/tags" Target="../tags/tag13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13" Type="http://schemas.openxmlformats.org/officeDocument/2006/relationships/tags" Target="../tags/tag144.xml"/><Relationship Id="rId18" Type="http://schemas.openxmlformats.org/officeDocument/2006/relationships/tags" Target="../tags/tag149.xml"/><Relationship Id="rId26" Type="http://schemas.openxmlformats.org/officeDocument/2006/relationships/tags" Target="../tags/tag157.xml"/><Relationship Id="rId3" Type="http://schemas.openxmlformats.org/officeDocument/2006/relationships/tags" Target="../tags/tag134.xml"/><Relationship Id="rId21" Type="http://schemas.openxmlformats.org/officeDocument/2006/relationships/tags" Target="../tags/tag152.xml"/><Relationship Id="rId34" Type="http://schemas.openxmlformats.org/officeDocument/2006/relationships/tags" Target="../tags/tag165.xml"/><Relationship Id="rId7" Type="http://schemas.openxmlformats.org/officeDocument/2006/relationships/tags" Target="../tags/tag138.xml"/><Relationship Id="rId12" Type="http://schemas.openxmlformats.org/officeDocument/2006/relationships/tags" Target="../tags/tag143.xml"/><Relationship Id="rId17" Type="http://schemas.openxmlformats.org/officeDocument/2006/relationships/tags" Target="../tags/tag148.xml"/><Relationship Id="rId25" Type="http://schemas.openxmlformats.org/officeDocument/2006/relationships/tags" Target="../tags/tag156.xml"/><Relationship Id="rId33" Type="http://schemas.openxmlformats.org/officeDocument/2006/relationships/tags" Target="../tags/tag164.xml"/><Relationship Id="rId2" Type="http://schemas.openxmlformats.org/officeDocument/2006/relationships/tags" Target="../tags/tag133.xml"/><Relationship Id="rId16" Type="http://schemas.openxmlformats.org/officeDocument/2006/relationships/tags" Target="../tags/tag147.xml"/><Relationship Id="rId20" Type="http://schemas.openxmlformats.org/officeDocument/2006/relationships/tags" Target="../tags/tag151.xml"/><Relationship Id="rId29" Type="http://schemas.openxmlformats.org/officeDocument/2006/relationships/tags" Target="../tags/tag160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tags" Target="../tags/tag142.xml"/><Relationship Id="rId24" Type="http://schemas.openxmlformats.org/officeDocument/2006/relationships/tags" Target="../tags/tag155.xml"/><Relationship Id="rId32" Type="http://schemas.openxmlformats.org/officeDocument/2006/relationships/tags" Target="../tags/tag163.xml"/><Relationship Id="rId37" Type="http://schemas.openxmlformats.org/officeDocument/2006/relationships/slideLayout" Target="../slideLayouts/slideLayout13.xml"/><Relationship Id="rId5" Type="http://schemas.openxmlformats.org/officeDocument/2006/relationships/tags" Target="../tags/tag136.xml"/><Relationship Id="rId15" Type="http://schemas.openxmlformats.org/officeDocument/2006/relationships/tags" Target="../tags/tag146.xml"/><Relationship Id="rId23" Type="http://schemas.openxmlformats.org/officeDocument/2006/relationships/tags" Target="../tags/tag154.xml"/><Relationship Id="rId28" Type="http://schemas.openxmlformats.org/officeDocument/2006/relationships/tags" Target="../tags/tag159.xml"/><Relationship Id="rId36" Type="http://schemas.openxmlformats.org/officeDocument/2006/relationships/tags" Target="../tags/tag167.xml"/><Relationship Id="rId10" Type="http://schemas.openxmlformats.org/officeDocument/2006/relationships/tags" Target="../tags/tag141.xml"/><Relationship Id="rId19" Type="http://schemas.openxmlformats.org/officeDocument/2006/relationships/tags" Target="../tags/tag150.xml"/><Relationship Id="rId31" Type="http://schemas.openxmlformats.org/officeDocument/2006/relationships/tags" Target="../tags/tag162.xml"/><Relationship Id="rId4" Type="http://schemas.openxmlformats.org/officeDocument/2006/relationships/tags" Target="../tags/tag135.xml"/><Relationship Id="rId9" Type="http://schemas.openxmlformats.org/officeDocument/2006/relationships/tags" Target="../tags/tag140.xml"/><Relationship Id="rId14" Type="http://schemas.openxmlformats.org/officeDocument/2006/relationships/tags" Target="../tags/tag145.xml"/><Relationship Id="rId22" Type="http://schemas.openxmlformats.org/officeDocument/2006/relationships/tags" Target="../tags/tag153.xml"/><Relationship Id="rId27" Type="http://schemas.openxmlformats.org/officeDocument/2006/relationships/tags" Target="../tags/tag158.xml"/><Relationship Id="rId30" Type="http://schemas.openxmlformats.org/officeDocument/2006/relationships/tags" Target="../tags/tag161.xml"/><Relationship Id="rId35" Type="http://schemas.openxmlformats.org/officeDocument/2006/relationships/tags" Target="../tags/tag16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4"/>
          <p:cNvSpPr txBox="1">
            <a:spLocks noChangeArrowheads="1"/>
          </p:cNvSpPr>
          <p:nvPr/>
        </p:nvSpPr>
        <p:spPr bwMode="auto">
          <a:xfrm>
            <a:off x="428625" y="4048125"/>
            <a:ext cx="83918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宽带产品线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开发部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上半年述职报告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699" name="矩形 2"/>
          <p:cNvSpPr>
            <a:spLocks noChangeArrowheads="1"/>
          </p:cNvSpPr>
          <p:nvPr/>
        </p:nvSpPr>
        <p:spPr bwMode="auto">
          <a:xfrm>
            <a:off x="571500" y="4703763"/>
            <a:ext cx="457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述职人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：项根星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述职时间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2017-08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Title_1"/>
          <p:cNvSpPr/>
          <p:nvPr>
            <p:custDataLst>
              <p:tags r:id="rId1"/>
            </p:custDataLst>
          </p:nvPr>
        </p:nvSpPr>
        <p:spPr>
          <a:xfrm>
            <a:off x="1672786" y="2538084"/>
            <a:ext cx="2467166" cy="69067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MH_PageTitle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28335" y="121197"/>
            <a:ext cx="7886700" cy="5760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半年重点工作规划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保质量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MH_Title_1"/>
          <p:cNvSpPr/>
          <p:nvPr>
            <p:custDataLst>
              <p:tags r:id="rId3"/>
            </p:custDataLst>
          </p:nvPr>
        </p:nvSpPr>
        <p:spPr>
          <a:xfrm>
            <a:off x="1672786" y="2750502"/>
            <a:ext cx="2467166" cy="3230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门槛测试</a:t>
            </a:r>
            <a:r>
              <a: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压力测试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MH_Other_10"/>
          <p:cNvSpPr/>
          <p:nvPr>
            <p:custDataLst>
              <p:tags r:id="rId4"/>
            </p:custDataLst>
          </p:nvPr>
        </p:nvSpPr>
        <p:spPr>
          <a:xfrm rot="1566438">
            <a:off x="2322258" y="1178184"/>
            <a:ext cx="888528" cy="1108307"/>
          </a:xfrm>
          <a:prstGeom prst="ellipse">
            <a:avLst/>
          </a:prstGeom>
          <a:solidFill>
            <a:srgbClr val="F2F2F2"/>
          </a:solidFill>
          <a:ln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SubTitle_1"/>
          <p:cNvSpPr/>
          <p:nvPr>
            <p:custDataLst>
              <p:tags r:id="rId5"/>
            </p:custDataLst>
          </p:nvPr>
        </p:nvSpPr>
        <p:spPr>
          <a:xfrm>
            <a:off x="2318503" y="1299939"/>
            <a:ext cx="907249" cy="837481"/>
          </a:xfrm>
          <a:custGeom>
            <a:avLst/>
            <a:gdLst>
              <a:gd name="connsiteX0" fmla="*/ 1212778 w 2126496"/>
              <a:gd name="connsiteY0" fmla="*/ 232 h 2406238"/>
              <a:gd name="connsiteX1" fmla="*/ 1610541 w 2126496"/>
              <a:gd name="connsiteY1" fmla="*/ 86316 h 2406238"/>
              <a:gd name="connsiteX2" fmla="*/ 1974635 w 2126496"/>
              <a:gd name="connsiteY2" fmla="*/ 1649747 h 2406238"/>
              <a:gd name="connsiteX3" fmla="*/ 515955 w 2126496"/>
              <a:gd name="connsiteY3" fmla="*/ 2319922 h 2406238"/>
              <a:gd name="connsiteX4" fmla="*/ 151861 w 2126496"/>
              <a:gd name="connsiteY4" fmla="*/ 756491 h 2406238"/>
              <a:gd name="connsiteX5" fmla="*/ 1212778 w 2126496"/>
              <a:gd name="connsiteY5" fmla="*/ 232 h 240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6496" h="2406238">
                <a:moveTo>
                  <a:pt x="1212778" y="232"/>
                </a:moveTo>
                <a:cubicBezTo>
                  <a:pt x="1349510" y="-2847"/>
                  <a:pt x="1484704" y="24650"/>
                  <a:pt x="1610541" y="86316"/>
                </a:cubicBezTo>
                <a:cubicBezTo>
                  <a:pt x="2113886" y="332982"/>
                  <a:pt x="2276897" y="1032954"/>
                  <a:pt x="1974635" y="1649747"/>
                </a:cubicBezTo>
                <a:cubicBezTo>
                  <a:pt x="1672374" y="2266540"/>
                  <a:pt x="1019301" y="2566588"/>
                  <a:pt x="515955" y="2319922"/>
                </a:cubicBezTo>
                <a:cubicBezTo>
                  <a:pt x="12610" y="2073256"/>
                  <a:pt x="-150401" y="1373284"/>
                  <a:pt x="151861" y="756491"/>
                </a:cubicBezTo>
                <a:cubicBezTo>
                  <a:pt x="378557" y="293896"/>
                  <a:pt x="802584" y="9471"/>
                  <a:pt x="1212778" y="232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测试部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99992" y="992286"/>
            <a:ext cx="3096344" cy="3881438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txBody>
          <a:bodyPr wrap="square" lIns="36000" tIns="36000" rIns="36000" bIns="36000" anchor="ctr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现状：故障泄漏率偏高，现有持续集成效果欠佳</a:t>
            </a:r>
            <a:endParaRPr lang="en-US" altLang="zh-CN" sz="15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规划</a:t>
            </a:r>
            <a:endParaRPr lang="en-US" altLang="zh-CN" sz="15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做厚：完善门槛测试用例（业务和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LWOS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5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做精：优化现在门槛测试流程，使用更方便有效</a:t>
            </a:r>
            <a:endParaRPr lang="en-US" altLang="zh-CN" sz="15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做全：不仅有功能门槛测试，也要考虑性能门槛测试，不仅有常规测试，更要有压力测试</a:t>
            </a:r>
            <a:endParaRPr lang="en-US" altLang="zh-CN" sz="15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重点投入：预估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人月</a:t>
            </a:r>
            <a:endParaRPr lang="en-US" altLang="zh-CN" sz="15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KSO_Shape"/>
          <p:cNvSpPr/>
          <p:nvPr/>
        </p:nvSpPr>
        <p:spPr>
          <a:xfrm>
            <a:off x="1475656" y="1958159"/>
            <a:ext cx="576064" cy="1979461"/>
          </a:xfrm>
          <a:prstGeom prst="ben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0" name="MH_Other_10"/>
          <p:cNvSpPr/>
          <p:nvPr>
            <p:custDataLst>
              <p:tags r:id="rId6"/>
            </p:custDataLst>
          </p:nvPr>
        </p:nvSpPr>
        <p:spPr>
          <a:xfrm rot="1566438">
            <a:off x="2250250" y="3500517"/>
            <a:ext cx="888528" cy="1108307"/>
          </a:xfrm>
          <a:prstGeom prst="ellipse">
            <a:avLst/>
          </a:prstGeom>
          <a:solidFill>
            <a:srgbClr val="F2F2F2"/>
          </a:solidFill>
          <a:ln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MH_SubTitle_1"/>
          <p:cNvSpPr/>
          <p:nvPr>
            <p:custDataLst>
              <p:tags r:id="rId7"/>
            </p:custDataLst>
          </p:nvPr>
        </p:nvSpPr>
        <p:spPr>
          <a:xfrm>
            <a:off x="2246495" y="3622272"/>
            <a:ext cx="907249" cy="837481"/>
          </a:xfrm>
          <a:custGeom>
            <a:avLst/>
            <a:gdLst>
              <a:gd name="connsiteX0" fmla="*/ 1212778 w 2126496"/>
              <a:gd name="connsiteY0" fmla="*/ 232 h 2406238"/>
              <a:gd name="connsiteX1" fmla="*/ 1610541 w 2126496"/>
              <a:gd name="connsiteY1" fmla="*/ 86316 h 2406238"/>
              <a:gd name="connsiteX2" fmla="*/ 1974635 w 2126496"/>
              <a:gd name="connsiteY2" fmla="*/ 1649747 h 2406238"/>
              <a:gd name="connsiteX3" fmla="*/ 515955 w 2126496"/>
              <a:gd name="connsiteY3" fmla="*/ 2319922 h 2406238"/>
              <a:gd name="connsiteX4" fmla="*/ 151861 w 2126496"/>
              <a:gd name="connsiteY4" fmla="*/ 756491 h 2406238"/>
              <a:gd name="connsiteX5" fmla="*/ 1212778 w 2126496"/>
              <a:gd name="connsiteY5" fmla="*/ 232 h 240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6496" h="2406238">
                <a:moveTo>
                  <a:pt x="1212778" y="232"/>
                </a:moveTo>
                <a:cubicBezTo>
                  <a:pt x="1349510" y="-2847"/>
                  <a:pt x="1484704" y="24650"/>
                  <a:pt x="1610541" y="86316"/>
                </a:cubicBezTo>
                <a:cubicBezTo>
                  <a:pt x="2113886" y="332982"/>
                  <a:pt x="2276897" y="1032954"/>
                  <a:pt x="1974635" y="1649747"/>
                </a:cubicBezTo>
                <a:cubicBezTo>
                  <a:pt x="1672374" y="2266540"/>
                  <a:pt x="1019301" y="2566588"/>
                  <a:pt x="515955" y="2319922"/>
                </a:cubicBezTo>
                <a:cubicBezTo>
                  <a:pt x="12610" y="2073256"/>
                  <a:pt x="-150401" y="1373284"/>
                  <a:pt x="151861" y="756491"/>
                </a:cubicBezTo>
                <a:cubicBezTo>
                  <a:pt x="378557" y="293896"/>
                  <a:pt x="802584" y="9471"/>
                  <a:pt x="1212778" y="232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9592" y="2758124"/>
            <a:ext cx="657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故障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54"/>
          <p:cNvSpPr txBox="1"/>
          <p:nvPr/>
        </p:nvSpPr>
        <p:spPr>
          <a:xfrm>
            <a:off x="-36512" y="5257495"/>
            <a:ext cx="9143999" cy="369332"/>
          </a:xfrm>
          <a:prstGeom prst="rect">
            <a:avLst/>
          </a:prstGeom>
          <a:noFill/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800" b="1" dirty="0" smtClean="0">
                <a:solidFill>
                  <a:schemeClr val="bg1"/>
                </a:solidFill>
              </a:rPr>
              <a:t>收敛版本故障，开发及完善版本测试平台，提高版本质量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-1016" y="5146119"/>
            <a:ext cx="9144000" cy="591701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54"/>
          <p:cNvSpPr txBox="1"/>
          <p:nvPr/>
        </p:nvSpPr>
        <p:spPr>
          <a:xfrm>
            <a:off x="-1016" y="5255744"/>
            <a:ext cx="9143999" cy="369332"/>
          </a:xfrm>
          <a:prstGeom prst="rect">
            <a:avLst/>
          </a:prstGeom>
          <a:noFill/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800" b="1" dirty="0" smtClean="0">
                <a:solidFill>
                  <a:schemeClr val="bg1"/>
                </a:solidFill>
              </a:rPr>
              <a:t>重点保障门槛压力测试的落地，做到好用、易用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95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H_PageTitle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28335" y="121197"/>
            <a:ext cx="7886700" cy="5760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年重点工作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提性能</a:t>
            </a:r>
          </a:p>
        </p:txBody>
      </p:sp>
      <p:sp>
        <p:nvSpPr>
          <p:cNvPr id="42" name="MH_Text_1"/>
          <p:cNvSpPr/>
          <p:nvPr>
            <p:custDataLst>
              <p:tags r:id="rId2"/>
            </p:custDataLst>
          </p:nvPr>
        </p:nvSpPr>
        <p:spPr>
          <a:xfrm>
            <a:off x="1519030" y="1489348"/>
            <a:ext cx="1390710" cy="1390710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241300" h="6350" prst="coolSlant"/>
          </a:sp3d>
        </p:spPr>
        <p:txBody>
          <a:bodyPr lIns="0" tIns="300000" rIns="0" bIns="0"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做功能</a:t>
            </a:r>
            <a:endParaRPr lang="en-US" altLang="zh-CN" sz="2000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MH_SubTitle_1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640417" y="1547970"/>
            <a:ext cx="1148292" cy="363802"/>
          </a:xfrm>
          <a:custGeom>
            <a:avLst/>
            <a:gdLst>
              <a:gd name="T0" fmla="*/ 689924 w 1377002"/>
              <a:gd name="T1" fmla="*/ 0 h 437558"/>
              <a:gd name="T2" fmla="*/ 1325194 w 1377002"/>
              <a:gd name="T3" fmla="*/ 334777 h 437558"/>
              <a:gd name="T4" fmla="*/ 1379848 w 1377002"/>
              <a:gd name="T5" fmla="*/ 434577 h 437558"/>
              <a:gd name="T6" fmla="*/ 0 w 1377002"/>
              <a:gd name="T7" fmla="*/ 434577 h 437558"/>
              <a:gd name="T8" fmla="*/ 54655 w 1377002"/>
              <a:gd name="T9" fmla="*/ 334777 h 437558"/>
              <a:gd name="T10" fmla="*/ 689924 w 1377002"/>
              <a:gd name="T11" fmla="*/ 0 h 4375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77002"/>
              <a:gd name="T19" fmla="*/ 0 h 437558"/>
              <a:gd name="T20" fmla="*/ 1377002 w 1377002"/>
              <a:gd name="T21" fmla="*/ 437558 h 43755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77002" h="437558">
                <a:moveTo>
                  <a:pt x="688501" y="0"/>
                </a:moveTo>
                <a:cubicBezTo>
                  <a:pt x="952400" y="0"/>
                  <a:pt x="1185070" y="133708"/>
                  <a:pt x="1322461" y="337074"/>
                </a:cubicBezTo>
                <a:lnTo>
                  <a:pt x="1377002" y="437558"/>
                </a:lnTo>
                <a:lnTo>
                  <a:pt x="0" y="437558"/>
                </a:lnTo>
                <a:lnTo>
                  <a:pt x="54541" y="337074"/>
                </a:lnTo>
                <a:cubicBezTo>
                  <a:pt x="191933" y="133708"/>
                  <a:pt x="424602" y="0"/>
                  <a:pt x="68850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5400" algn="ctr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/>
        </p:spPr>
        <p:txBody>
          <a:bodyPr anchor="ctr">
            <a:normAutofit fontScale="92500" lnSpcReduction="10000"/>
          </a:bodyPr>
          <a:lstStyle/>
          <a:p>
            <a:pPr algn="ctr" eaLnBrk="1" hangingPunct="1"/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MH_Text_2"/>
          <p:cNvSpPr/>
          <p:nvPr>
            <p:custDataLst>
              <p:tags r:id="rId4"/>
            </p:custDataLst>
          </p:nvPr>
        </p:nvSpPr>
        <p:spPr>
          <a:xfrm>
            <a:off x="3098593" y="1489348"/>
            <a:ext cx="1390710" cy="1390710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241300" h="6350" prst="coolSlant"/>
          </a:sp3d>
        </p:spPr>
        <p:txBody>
          <a:bodyPr lIns="0" tIns="300000" rIns="0" bIns="0"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保质量</a:t>
            </a:r>
            <a:endParaRPr lang="en-US" altLang="zh-CN" sz="2000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MH_SubTitle_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219979" y="1547970"/>
            <a:ext cx="1148292" cy="363802"/>
          </a:xfrm>
          <a:custGeom>
            <a:avLst/>
            <a:gdLst>
              <a:gd name="T0" fmla="*/ 689924 w 1377002"/>
              <a:gd name="T1" fmla="*/ 0 h 437558"/>
              <a:gd name="T2" fmla="*/ 1325194 w 1377002"/>
              <a:gd name="T3" fmla="*/ 334777 h 437558"/>
              <a:gd name="T4" fmla="*/ 1379848 w 1377002"/>
              <a:gd name="T5" fmla="*/ 434577 h 437558"/>
              <a:gd name="T6" fmla="*/ 0 w 1377002"/>
              <a:gd name="T7" fmla="*/ 434577 h 437558"/>
              <a:gd name="T8" fmla="*/ 54655 w 1377002"/>
              <a:gd name="T9" fmla="*/ 334777 h 437558"/>
              <a:gd name="T10" fmla="*/ 689924 w 1377002"/>
              <a:gd name="T11" fmla="*/ 0 h 4375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77002"/>
              <a:gd name="T19" fmla="*/ 0 h 437558"/>
              <a:gd name="T20" fmla="*/ 1377002 w 1377002"/>
              <a:gd name="T21" fmla="*/ 437558 h 43755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77002" h="437558">
                <a:moveTo>
                  <a:pt x="688501" y="0"/>
                </a:moveTo>
                <a:cubicBezTo>
                  <a:pt x="952400" y="0"/>
                  <a:pt x="1185070" y="133708"/>
                  <a:pt x="1322461" y="337074"/>
                </a:cubicBezTo>
                <a:lnTo>
                  <a:pt x="1377002" y="437558"/>
                </a:lnTo>
                <a:lnTo>
                  <a:pt x="0" y="437558"/>
                </a:lnTo>
                <a:lnTo>
                  <a:pt x="54541" y="337074"/>
                </a:lnTo>
                <a:cubicBezTo>
                  <a:pt x="191933" y="133708"/>
                  <a:pt x="424602" y="0"/>
                  <a:pt x="68850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5400" algn="ctr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/>
        </p:spPr>
        <p:txBody>
          <a:bodyPr anchor="ctr">
            <a:normAutofit fontScale="92500" lnSpcReduction="10000"/>
          </a:bodyPr>
          <a:lstStyle/>
          <a:p>
            <a:pPr algn="ctr" eaLnBrk="1" hangingPunct="1"/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MH_Text_3"/>
          <p:cNvSpPr/>
          <p:nvPr>
            <p:custDataLst>
              <p:tags r:id="rId6"/>
            </p:custDataLst>
          </p:nvPr>
        </p:nvSpPr>
        <p:spPr>
          <a:xfrm>
            <a:off x="4680228" y="1489348"/>
            <a:ext cx="1390710" cy="1390710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241300" h="6350" prst="coolSlant"/>
          </a:sp3d>
        </p:spPr>
        <p:txBody>
          <a:bodyPr lIns="0" tIns="300000" rIns="0" bIns="0"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提性能</a:t>
            </a:r>
            <a:endParaRPr lang="en-US" altLang="zh-CN" sz="2000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MH_SubTitle_3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802188" y="1547970"/>
            <a:ext cx="1146969" cy="363802"/>
          </a:xfrm>
          <a:custGeom>
            <a:avLst/>
            <a:gdLst>
              <a:gd name="T0" fmla="*/ 687544 w 1377002"/>
              <a:gd name="T1" fmla="*/ 0 h 437558"/>
              <a:gd name="T2" fmla="*/ 1320621 w 1377002"/>
              <a:gd name="T3" fmla="*/ 334777 h 437558"/>
              <a:gd name="T4" fmla="*/ 1375086 w 1377002"/>
              <a:gd name="T5" fmla="*/ 434577 h 437558"/>
              <a:gd name="T6" fmla="*/ 0 w 1377002"/>
              <a:gd name="T7" fmla="*/ 434577 h 437558"/>
              <a:gd name="T8" fmla="*/ 54466 w 1377002"/>
              <a:gd name="T9" fmla="*/ 334777 h 437558"/>
              <a:gd name="T10" fmla="*/ 687544 w 1377002"/>
              <a:gd name="T11" fmla="*/ 0 h 4375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77002"/>
              <a:gd name="T19" fmla="*/ 0 h 437558"/>
              <a:gd name="T20" fmla="*/ 1377002 w 1377002"/>
              <a:gd name="T21" fmla="*/ 437558 h 43755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77002" h="437558">
                <a:moveTo>
                  <a:pt x="688501" y="0"/>
                </a:moveTo>
                <a:cubicBezTo>
                  <a:pt x="952400" y="0"/>
                  <a:pt x="1185070" y="133708"/>
                  <a:pt x="1322461" y="337074"/>
                </a:cubicBezTo>
                <a:lnTo>
                  <a:pt x="1377002" y="437558"/>
                </a:lnTo>
                <a:lnTo>
                  <a:pt x="0" y="437558"/>
                </a:lnTo>
                <a:lnTo>
                  <a:pt x="54541" y="337074"/>
                </a:lnTo>
                <a:cubicBezTo>
                  <a:pt x="191933" y="133708"/>
                  <a:pt x="424602" y="0"/>
                  <a:pt x="68850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5400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anchor="ctr">
            <a:normAutofit fontScale="92500" lnSpcReduction="10000"/>
          </a:bodyPr>
          <a:lstStyle/>
          <a:p>
            <a:pPr algn="ctr" eaLnBrk="1" hangingPunct="1"/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MH_Text_4"/>
          <p:cNvSpPr/>
          <p:nvPr>
            <p:custDataLst>
              <p:tags r:id="rId8"/>
            </p:custDataLst>
          </p:nvPr>
        </p:nvSpPr>
        <p:spPr>
          <a:xfrm>
            <a:off x="6261864" y="1489348"/>
            <a:ext cx="1390710" cy="1390710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241300" h="6350" prst="coolSlant"/>
          </a:sp3d>
        </p:spPr>
        <p:txBody>
          <a:bodyPr lIns="0" tIns="300000" rIns="0" bIns="0"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强维测</a:t>
            </a:r>
            <a:endParaRPr lang="en-US" altLang="zh-CN" sz="2000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MH_SubTitle_4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6383073" y="1547970"/>
            <a:ext cx="1148292" cy="363802"/>
          </a:xfrm>
          <a:custGeom>
            <a:avLst/>
            <a:gdLst>
              <a:gd name="T0" fmla="*/ 689924 w 1377002"/>
              <a:gd name="T1" fmla="*/ 0 h 437558"/>
              <a:gd name="T2" fmla="*/ 1325194 w 1377002"/>
              <a:gd name="T3" fmla="*/ 334777 h 437558"/>
              <a:gd name="T4" fmla="*/ 1379848 w 1377002"/>
              <a:gd name="T5" fmla="*/ 434577 h 437558"/>
              <a:gd name="T6" fmla="*/ 0 w 1377002"/>
              <a:gd name="T7" fmla="*/ 434577 h 437558"/>
              <a:gd name="T8" fmla="*/ 54655 w 1377002"/>
              <a:gd name="T9" fmla="*/ 334777 h 437558"/>
              <a:gd name="T10" fmla="*/ 689924 w 1377002"/>
              <a:gd name="T11" fmla="*/ 0 h 4375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77002"/>
              <a:gd name="T19" fmla="*/ 0 h 437558"/>
              <a:gd name="T20" fmla="*/ 1377002 w 1377002"/>
              <a:gd name="T21" fmla="*/ 437558 h 43755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77002" h="437558">
                <a:moveTo>
                  <a:pt x="688501" y="0"/>
                </a:moveTo>
                <a:cubicBezTo>
                  <a:pt x="952400" y="0"/>
                  <a:pt x="1185070" y="133708"/>
                  <a:pt x="1322461" y="337074"/>
                </a:cubicBezTo>
                <a:lnTo>
                  <a:pt x="1377002" y="437558"/>
                </a:lnTo>
                <a:lnTo>
                  <a:pt x="0" y="437558"/>
                </a:lnTo>
                <a:lnTo>
                  <a:pt x="54541" y="337074"/>
                </a:lnTo>
                <a:cubicBezTo>
                  <a:pt x="191933" y="133708"/>
                  <a:pt x="424602" y="0"/>
                  <a:pt x="68850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5400" algn="ctr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/>
        </p:spPr>
        <p:txBody>
          <a:bodyPr anchor="ctr">
            <a:normAutofit fontScale="92500" lnSpcReduction="10000"/>
          </a:bodyPr>
          <a:lstStyle/>
          <a:p>
            <a:pPr algn="ctr" eaLnBrk="1" hangingPunct="1"/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MH_Other_1"/>
          <p:cNvSpPr/>
          <p:nvPr>
            <p:custDataLst>
              <p:tags r:id="rId10"/>
            </p:custDataLst>
          </p:nvPr>
        </p:nvSpPr>
        <p:spPr>
          <a:xfrm rot="2072166">
            <a:off x="2439459" y="3118272"/>
            <a:ext cx="103188" cy="19711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MH_Other_2"/>
          <p:cNvSpPr/>
          <p:nvPr>
            <p:custDataLst>
              <p:tags r:id="rId11"/>
            </p:custDataLst>
          </p:nvPr>
        </p:nvSpPr>
        <p:spPr>
          <a:xfrm rot="2072166">
            <a:off x="2528094" y="3179126"/>
            <a:ext cx="104510" cy="197115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MH_Other_3"/>
          <p:cNvSpPr/>
          <p:nvPr>
            <p:custDataLst>
              <p:tags r:id="rId12"/>
            </p:custDataLst>
          </p:nvPr>
        </p:nvSpPr>
        <p:spPr>
          <a:xfrm rot="2072166">
            <a:off x="2616730" y="3239980"/>
            <a:ext cx="104511" cy="197115"/>
          </a:xfrm>
          <a:prstGeom prst="chevron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MH_Other_4"/>
          <p:cNvSpPr/>
          <p:nvPr>
            <p:custDataLst>
              <p:tags r:id="rId13"/>
            </p:custDataLst>
          </p:nvPr>
        </p:nvSpPr>
        <p:spPr>
          <a:xfrm rot="5400000">
            <a:off x="3716073" y="3040220"/>
            <a:ext cx="104511" cy="19711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MH_Other_5"/>
          <p:cNvSpPr/>
          <p:nvPr>
            <p:custDataLst>
              <p:tags r:id="rId14"/>
            </p:custDataLst>
          </p:nvPr>
        </p:nvSpPr>
        <p:spPr>
          <a:xfrm rot="5400000">
            <a:off x="3716734" y="3148038"/>
            <a:ext cx="103188" cy="197115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MH_Other_6"/>
          <p:cNvSpPr/>
          <p:nvPr>
            <p:custDataLst>
              <p:tags r:id="rId15"/>
            </p:custDataLst>
          </p:nvPr>
        </p:nvSpPr>
        <p:spPr>
          <a:xfrm rot="5400000">
            <a:off x="3716073" y="3255855"/>
            <a:ext cx="104510" cy="197115"/>
          </a:xfrm>
          <a:prstGeom prst="chevron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MH_Other_7"/>
          <p:cNvSpPr/>
          <p:nvPr>
            <p:custDataLst>
              <p:tags r:id="rId16"/>
            </p:custDataLst>
          </p:nvPr>
        </p:nvSpPr>
        <p:spPr>
          <a:xfrm rot="5400000">
            <a:off x="5302250" y="3040221"/>
            <a:ext cx="104511" cy="197114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MH_Other_8"/>
          <p:cNvSpPr/>
          <p:nvPr>
            <p:custDataLst>
              <p:tags r:id="rId17"/>
            </p:custDataLst>
          </p:nvPr>
        </p:nvSpPr>
        <p:spPr>
          <a:xfrm rot="5400000">
            <a:off x="5302912" y="3148038"/>
            <a:ext cx="103188" cy="197114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MH_Other_9"/>
          <p:cNvSpPr/>
          <p:nvPr>
            <p:custDataLst>
              <p:tags r:id="rId18"/>
            </p:custDataLst>
          </p:nvPr>
        </p:nvSpPr>
        <p:spPr>
          <a:xfrm rot="5400000">
            <a:off x="5302251" y="3255856"/>
            <a:ext cx="104510" cy="197114"/>
          </a:xfrm>
          <a:prstGeom prst="chevron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MH_Other_10"/>
          <p:cNvSpPr/>
          <p:nvPr>
            <p:custDataLst>
              <p:tags r:id="rId19"/>
            </p:custDataLst>
          </p:nvPr>
        </p:nvSpPr>
        <p:spPr>
          <a:xfrm rot="8357800">
            <a:off x="6629136" y="3112980"/>
            <a:ext cx="103188" cy="198438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MH_Other_11"/>
          <p:cNvSpPr/>
          <p:nvPr>
            <p:custDataLst>
              <p:tags r:id="rId20"/>
            </p:custDataLst>
          </p:nvPr>
        </p:nvSpPr>
        <p:spPr>
          <a:xfrm rot="8357800">
            <a:off x="6547115" y="3184418"/>
            <a:ext cx="103188" cy="197115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MH_Other_12"/>
          <p:cNvSpPr/>
          <p:nvPr>
            <p:custDataLst>
              <p:tags r:id="rId21"/>
            </p:custDataLst>
          </p:nvPr>
        </p:nvSpPr>
        <p:spPr>
          <a:xfrm rot="8357800">
            <a:off x="6465094" y="3254533"/>
            <a:ext cx="103188" cy="197114"/>
          </a:xfrm>
          <a:prstGeom prst="chevron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MH_Title_1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479021" y="3745335"/>
            <a:ext cx="6174053" cy="617803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产品商用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01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H_PageTitle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28335" y="121197"/>
            <a:ext cx="7886700" cy="5760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年重点工作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提性能</a:t>
            </a:r>
          </a:p>
        </p:txBody>
      </p:sp>
      <p:sp>
        <p:nvSpPr>
          <p:cNvPr id="176" name="矩形 175"/>
          <p:cNvSpPr/>
          <p:nvPr/>
        </p:nvSpPr>
        <p:spPr>
          <a:xfrm>
            <a:off x="0" y="5147870"/>
            <a:ext cx="9144000" cy="591701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TextBox 54"/>
          <p:cNvSpPr txBox="1"/>
          <p:nvPr/>
        </p:nvSpPr>
        <p:spPr>
          <a:xfrm>
            <a:off x="0" y="5257495"/>
            <a:ext cx="9143999" cy="369332"/>
          </a:xfrm>
          <a:prstGeom prst="rect">
            <a:avLst/>
          </a:prstGeom>
          <a:noFill/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800" b="1" dirty="0" smtClean="0">
                <a:solidFill>
                  <a:schemeClr val="bg1"/>
                </a:solidFill>
              </a:rPr>
              <a:t>完善测试平台，</a:t>
            </a:r>
            <a:r>
              <a:rPr lang="zh-CN" altLang="en-US" sz="1800" b="1" dirty="0">
                <a:solidFill>
                  <a:schemeClr val="bg1"/>
                </a:solidFill>
              </a:rPr>
              <a:t>摸底</a:t>
            </a:r>
            <a:r>
              <a:rPr lang="en-US" altLang="zh-CN" sz="1800" b="1" dirty="0">
                <a:solidFill>
                  <a:schemeClr val="bg1"/>
                </a:solidFill>
              </a:rPr>
              <a:t>V2.0</a:t>
            </a:r>
            <a:r>
              <a:rPr lang="zh-CN" altLang="en-US" sz="1800" b="1" dirty="0">
                <a:solidFill>
                  <a:schemeClr val="bg1"/>
                </a:solidFill>
              </a:rPr>
              <a:t>性能</a:t>
            </a:r>
            <a:r>
              <a:rPr lang="zh-CN" altLang="en-US" sz="1800" b="1" dirty="0" smtClean="0">
                <a:solidFill>
                  <a:schemeClr val="bg1"/>
                </a:solidFill>
              </a:rPr>
              <a:t>，对齐友商性能，专攻专网特色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14" name="MH_Other_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2424762" y="2524102"/>
            <a:ext cx="796925" cy="796925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 w="50800">
            <a:noFill/>
          </a:ln>
          <a:effectLst/>
          <a:extLst/>
        </p:spPr>
      </p:sp>
      <p:sp>
        <p:nvSpPr>
          <p:cNvPr id="15" name="MH_Other_2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574729" y="2675920"/>
            <a:ext cx="424199" cy="498078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MH_SubTitle_3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2247641" y="3348121"/>
            <a:ext cx="1092728" cy="109272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 wrap="none" lIns="0" tIns="0" rIns="0" b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1800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摸性能</a:t>
            </a:r>
            <a:endParaRPr lang="zh-CN" altLang="en-US" sz="18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MH_SubTitle_2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2267091" y="1423538"/>
            <a:ext cx="1092728" cy="109272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 wrap="none" lIns="0" tIns="0" rIns="0" bIns="0"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1800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筑平台</a:t>
            </a:r>
            <a:endParaRPr lang="zh-CN" altLang="en-US" sz="18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MH_Other_3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4131398" y="2148977"/>
            <a:ext cx="1563623" cy="156362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333" b="1">
                <a:solidFill>
                  <a:schemeClr val="bg1"/>
                </a:solidFill>
                <a:latin typeface="微软雅黑" panose="020B0503020204020204" pitchFamily="34" charset="-122"/>
              </a:rPr>
              <a:t>信誉</a:t>
            </a:r>
          </a:p>
        </p:txBody>
      </p:sp>
      <p:sp>
        <p:nvSpPr>
          <p:cNvPr id="19" name="MH_SubTitle_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4221576" y="2148979"/>
            <a:ext cx="1351463" cy="1351463"/>
          </a:xfrm>
          <a:prstGeom prst="ellipse">
            <a:avLst/>
          </a:prstGeom>
          <a:solidFill>
            <a:srgbClr val="FFFFFF"/>
          </a:solidFill>
          <a:ln w="50800">
            <a:noFill/>
          </a:ln>
          <a:effectLst/>
        </p:spPr>
        <p:txBody>
          <a:bodyPr wrap="none"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 smtClean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 smtClean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补差距</a:t>
            </a:r>
            <a:endParaRPr lang="zh-CN" altLang="en-US" sz="20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1" name="MH_Text_1"/>
          <p:cNvSpPr txBox="1"/>
          <p:nvPr>
            <p:custDataLst>
              <p:tags r:id="rId8"/>
            </p:custDataLst>
          </p:nvPr>
        </p:nvSpPr>
        <p:spPr>
          <a:xfrm>
            <a:off x="5698132" y="841276"/>
            <a:ext cx="2790984" cy="4213627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marL="285750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PUSCH</a:t>
            </a:r>
          </a:p>
          <a:p>
            <a:pPr marL="800100" lvl="1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均衡系数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SINR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频偏估计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补偿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线性插值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RB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解调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HARQ DTX</a:t>
            </a:r>
          </a:p>
          <a:p>
            <a:pPr marL="285750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PUCCH</a:t>
            </a:r>
          </a:p>
          <a:p>
            <a:pPr marL="800100" lvl="1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SINR/NI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DTX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虚检性能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时偏估计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频偏估计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mt1/fmt2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多用户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高速场景： </a:t>
            </a:r>
            <a:r>
              <a:rPr lang="en-US" altLang="zh-CN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Fmt2b</a:t>
            </a:r>
            <a:r>
              <a:rPr lang="zh-CN" altLang="en-US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高速算法</a:t>
            </a:r>
            <a:endParaRPr lang="en-US" altLang="zh-CN" sz="1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PRACH</a:t>
            </a:r>
          </a:p>
          <a:p>
            <a:pPr marL="800100" lvl="1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虚检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轨交场景：短格式</a:t>
            </a:r>
            <a:endParaRPr lang="en-US" altLang="zh-CN" sz="1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高速场景：频偏估计</a:t>
            </a:r>
            <a:endParaRPr lang="en-US" altLang="zh-CN" sz="1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en-US" altLang="zh-CN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SRS</a:t>
            </a:r>
          </a:p>
          <a:p>
            <a:pPr marL="800100" lvl="1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轨交场景：频偏估计方案</a:t>
            </a:r>
            <a:endParaRPr lang="en-US" altLang="zh-CN" sz="1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MH_Text_2"/>
          <p:cNvSpPr txBox="1"/>
          <p:nvPr>
            <p:custDataLst>
              <p:tags r:id="rId9"/>
            </p:custDataLst>
          </p:nvPr>
        </p:nvSpPr>
        <p:spPr>
          <a:xfrm>
            <a:off x="755577" y="1431397"/>
            <a:ext cx="1619076" cy="1071133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性能测试平台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浮点平台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定点平台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MH_Text_2"/>
          <p:cNvSpPr txBox="1"/>
          <p:nvPr>
            <p:custDataLst>
              <p:tags r:id="rId10"/>
            </p:custDataLst>
          </p:nvPr>
        </p:nvSpPr>
        <p:spPr>
          <a:xfrm>
            <a:off x="755576" y="3356592"/>
            <a:ext cx="1718498" cy="1071133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用例设计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协议项性能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非协议项性能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MH_SubTitle_1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4560025" y="2143120"/>
            <a:ext cx="714381" cy="714381"/>
          </a:xfrm>
          <a:prstGeom prst="ellipse">
            <a:avLst/>
          </a:prstGeom>
          <a:solidFill>
            <a:srgbClr val="FF0000"/>
          </a:solidFill>
          <a:ln w="50800">
            <a:noFill/>
          </a:ln>
          <a:effectLst/>
        </p:spPr>
        <p:txBody>
          <a:bodyPr wrap="none"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做特色</a:t>
            </a:r>
            <a:endParaRPr lang="zh-CN" altLang="en-US" sz="16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75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H_PageTitle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28335" y="121197"/>
            <a:ext cx="7886700" cy="5760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上半年重点工作进展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提性能</a:t>
            </a:r>
          </a:p>
        </p:txBody>
      </p:sp>
      <p:sp>
        <p:nvSpPr>
          <p:cNvPr id="22" name="MH_Text_2"/>
          <p:cNvSpPr txBox="1"/>
          <p:nvPr>
            <p:custDataLst>
              <p:tags r:id="rId2"/>
            </p:custDataLst>
          </p:nvPr>
        </p:nvSpPr>
        <p:spPr>
          <a:xfrm>
            <a:off x="5724128" y="1219016"/>
            <a:ext cx="3286148" cy="3384376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marL="171450" indent="-1714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筑平台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整合现有平台，明确浮点平台、定点平台的定位，优化算法开发流程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搭建自动化性能测试平台，提高性能测试效率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摸性能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利用自动化性能测试平台，摸底实际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DSP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的性能，解决算法与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DSP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的性能差异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171450" indent="-1714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补差距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均衡系数优化：提升边缘用户性能（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1.5dB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SINR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测量优化：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PUSCH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往低多测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3dB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PUCCH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往高多测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5dB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LTE-M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：流量提升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LTE-M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85174"/>
              </p:ext>
            </p:extLst>
          </p:nvPr>
        </p:nvGraphicFramePr>
        <p:xfrm>
          <a:off x="328335" y="1029585"/>
          <a:ext cx="5161310" cy="3763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62"/>
                <a:gridCol w="1339195"/>
                <a:gridCol w="864096"/>
                <a:gridCol w="893495"/>
                <a:gridCol w="1032262"/>
              </a:tblGrid>
              <a:tr h="326369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“提性能”工作进展汇总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887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子项目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1-6</a:t>
                      </a:r>
                      <a:r>
                        <a:rPr lang="zh-CN" altLang="en-US" sz="1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人力投入（人月）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深圳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南京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2359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筑平台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性能测试平台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5591">
                <a:tc v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浮点平台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90%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8823">
                <a:tc v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定点平台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40%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063">
                <a:tc v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DEBUG</a:t>
                      </a:r>
                      <a:r>
                        <a:rPr lang="zh-CN" altLang="en-US" sz="1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30%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摸性能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协议项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50%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1264">
                <a:tc v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非协议项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496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补差距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协议项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80%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9736">
                <a:tc v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非协议项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50%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做特色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0" y="5147870"/>
            <a:ext cx="9144000" cy="591701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54"/>
          <p:cNvSpPr txBox="1"/>
          <p:nvPr/>
        </p:nvSpPr>
        <p:spPr>
          <a:xfrm>
            <a:off x="0" y="5257495"/>
            <a:ext cx="9143999" cy="369332"/>
          </a:xfrm>
          <a:prstGeom prst="rect">
            <a:avLst/>
          </a:prstGeom>
          <a:noFill/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800" b="1" dirty="0" smtClean="0">
                <a:solidFill>
                  <a:schemeClr val="bg1"/>
                </a:solidFill>
              </a:rPr>
              <a:t>上半年整合现有平台，优化算法开发流程，摸底</a:t>
            </a:r>
            <a:r>
              <a:rPr lang="en-US" altLang="zh-CN" sz="1800" b="1" dirty="0" smtClean="0">
                <a:solidFill>
                  <a:schemeClr val="bg1"/>
                </a:solidFill>
              </a:rPr>
              <a:t>V2.0</a:t>
            </a:r>
            <a:r>
              <a:rPr lang="zh-CN" altLang="en-US" sz="1800" b="1" dirty="0" smtClean="0">
                <a:solidFill>
                  <a:schemeClr val="bg1"/>
                </a:solidFill>
              </a:rPr>
              <a:t>性能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5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H_PageTitle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28335" y="121197"/>
            <a:ext cx="7886700" cy="5760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下半年重点工作计划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提性能</a:t>
            </a:r>
          </a:p>
        </p:txBody>
      </p:sp>
      <p:sp>
        <p:nvSpPr>
          <p:cNvPr id="10" name="MH_Desc_1"/>
          <p:cNvSpPr txBox="1"/>
          <p:nvPr>
            <p:custDataLst>
              <p:tags r:id="rId2"/>
            </p:custDataLst>
          </p:nvPr>
        </p:nvSpPr>
        <p:spPr>
          <a:xfrm>
            <a:off x="4298718" y="2759845"/>
            <a:ext cx="4017698" cy="626763"/>
          </a:xfrm>
          <a:prstGeom prst="rect">
            <a:avLst/>
          </a:prstGeom>
          <a:noFill/>
        </p:spPr>
        <p:txBody>
          <a:bodyPr anchor="ctr">
            <a:normAutofit lnSpcReduction="10000"/>
          </a:bodyPr>
          <a:lstStyle/>
          <a:p>
            <a:pPr marL="2857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主要由应届生承接，优势人力逐步退出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尽快完成协议项的性能摸底工作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Other_1"/>
          <p:cNvSpPr/>
          <p:nvPr>
            <p:custDataLst>
              <p:tags r:id="rId3"/>
            </p:custDataLst>
          </p:nvPr>
        </p:nvSpPr>
        <p:spPr>
          <a:xfrm rot="21439215">
            <a:off x="2252635" y="3677672"/>
            <a:ext cx="808302" cy="817563"/>
          </a:xfrm>
          <a:prstGeom prst="roundRect">
            <a:avLst>
              <a:gd name="adj" fmla="val 18567"/>
            </a:avLst>
          </a:prstGeom>
          <a:solidFill>
            <a:srgbClr val="D3D3D3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_2"/>
          <p:cNvCxnSpPr/>
          <p:nvPr>
            <p:custDataLst>
              <p:tags r:id="rId4"/>
            </p:custDataLst>
          </p:nvPr>
        </p:nvCxnSpPr>
        <p:spPr>
          <a:xfrm>
            <a:off x="3079458" y="3894630"/>
            <a:ext cx="971021" cy="0"/>
          </a:xfrm>
          <a:prstGeom prst="straightConnector1">
            <a:avLst/>
          </a:prstGeom>
          <a:ln>
            <a:solidFill>
              <a:srgbClr val="B2B2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Other_3"/>
          <p:cNvSpPr/>
          <p:nvPr>
            <p:custDataLst>
              <p:tags r:id="rId5"/>
            </p:custDataLst>
          </p:nvPr>
        </p:nvSpPr>
        <p:spPr>
          <a:xfrm rot="21439215">
            <a:off x="2440489" y="2877308"/>
            <a:ext cx="808302" cy="817563"/>
          </a:xfrm>
          <a:prstGeom prst="roundRect">
            <a:avLst>
              <a:gd name="adj" fmla="val 18567"/>
            </a:avLst>
          </a:prstGeom>
          <a:solidFill>
            <a:srgbClr val="D3D3D3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MH_Other_4"/>
          <p:cNvCxnSpPr/>
          <p:nvPr>
            <p:custDataLst>
              <p:tags r:id="rId6"/>
            </p:custDataLst>
          </p:nvPr>
        </p:nvCxnSpPr>
        <p:spPr>
          <a:xfrm>
            <a:off x="3247468" y="3065162"/>
            <a:ext cx="971021" cy="0"/>
          </a:xfrm>
          <a:prstGeom prst="straightConnector1">
            <a:avLst/>
          </a:prstGeom>
          <a:ln>
            <a:solidFill>
              <a:srgbClr val="B2B2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H_Other_5"/>
          <p:cNvSpPr/>
          <p:nvPr>
            <p:custDataLst>
              <p:tags r:id="rId7"/>
            </p:custDataLst>
          </p:nvPr>
        </p:nvSpPr>
        <p:spPr>
          <a:xfrm rot="21439215">
            <a:off x="2145478" y="2084881"/>
            <a:ext cx="808303" cy="817563"/>
          </a:xfrm>
          <a:prstGeom prst="roundRect">
            <a:avLst>
              <a:gd name="adj" fmla="val 18567"/>
            </a:avLst>
          </a:prstGeom>
          <a:solidFill>
            <a:schemeClr val="accent1">
              <a:lumMod val="75000"/>
            </a:schemeClr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MH_Other_6"/>
          <p:cNvCxnSpPr/>
          <p:nvPr>
            <p:custDataLst>
              <p:tags r:id="rId8"/>
            </p:custDataLst>
          </p:nvPr>
        </p:nvCxnSpPr>
        <p:spPr>
          <a:xfrm>
            <a:off x="2945843" y="2255537"/>
            <a:ext cx="97102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H_Other_7"/>
          <p:cNvSpPr/>
          <p:nvPr>
            <p:custDataLst>
              <p:tags r:id="rId9"/>
            </p:custDataLst>
          </p:nvPr>
        </p:nvSpPr>
        <p:spPr>
          <a:xfrm rot="21116664">
            <a:off x="1878249" y="1280547"/>
            <a:ext cx="808303" cy="817563"/>
          </a:xfrm>
          <a:prstGeom prst="roundRect">
            <a:avLst>
              <a:gd name="adj" fmla="val 1856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MH_Other_8"/>
          <p:cNvCxnSpPr/>
          <p:nvPr>
            <p:custDataLst>
              <p:tags r:id="rId10"/>
            </p:custDataLst>
          </p:nvPr>
        </p:nvCxnSpPr>
        <p:spPr>
          <a:xfrm>
            <a:off x="2652156" y="1369183"/>
            <a:ext cx="97102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H_Other_9"/>
          <p:cNvSpPr/>
          <p:nvPr>
            <p:custDataLst>
              <p:tags r:id="rId11"/>
            </p:custDataLst>
          </p:nvPr>
        </p:nvSpPr>
        <p:spPr>
          <a:xfrm>
            <a:off x="856957" y="1780610"/>
            <a:ext cx="1308365" cy="2692136"/>
          </a:xfrm>
          <a:custGeom>
            <a:avLst/>
            <a:gdLst>
              <a:gd name="connsiteX0" fmla="*/ 353236 w 1570676"/>
              <a:gd name="connsiteY0" fmla="*/ 0 h 3230989"/>
              <a:gd name="connsiteX1" fmla="*/ 704078 w 1570676"/>
              <a:gd name="connsiteY1" fmla="*/ 350842 h 3230989"/>
              <a:gd name="connsiteX2" fmla="*/ 696950 w 1570676"/>
              <a:gd name="connsiteY2" fmla="*/ 421549 h 3230989"/>
              <a:gd name="connsiteX3" fmla="*/ 693971 w 1570676"/>
              <a:gd name="connsiteY3" fmla="*/ 431148 h 3230989"/>
              <a:gd name="connsiteX4" fmla="*/ 1124583 w 1570676"/>
              <a:gd name="connsiteY4" fmla="*/ 115308 h 3230989"/>
              <a:gd name="connsiteX5" fmla="*/ 1182673 w 1570676"/>
              <a:gd name="connsiteY5" fmla="*/ 124239 h 3230989"/>
              <a:gd name="connsiteX6" fmla="*/ 1280987 w 1570676"/>
              <a:gd name="connsiteY6" fmla="*/ 258279 h 3230989"/>
              <a:gd name="connsiteX7" fmla="*/ 1272055 w 1570676"/>
              <a:gd name="connsiteY7" fmla="*/ 316369 h 3230989"/>
              <a:gd name="connsiteX8" fmla="*/ 737572 w 1570676"/>
              <a:gd name="connsiteY8" fmla="*/ 708396 h 3230989"/>
              <a:gd name="connsiteX9" fmla="*/ 1421618 w 1570676"/>
              <a:gd name="connsiteY9" fmla="*/ 295118 h 3230989"/>
              <a:gd name="connsiteX10" fmla="*/ 1478696 w 1570676"/>
              <a:gd name="connsiteY10" fmla="*/ 309203 h 3230989"/>
              <a:gd name="connsiteX11" fmla="*/ 1564680 w 1570676"/>
              <a:gd name="connsiteY11" fmla="*/ 451522 h 3230989"/>
              <a:gd name="connsiteX12" fmla="*/ 1550596 w 1570676"/>
              <a:gd name="connsiteY12" fmla="*/ 508600 h 3230989"/>
              <a:gd name="connsiteX13" fmla="*/ 625846 w 1570676"/>
              <a:gd name="connsiteY13" fmla="*/ 1067303 h 3230989"/>
              <a:gd name="connsiteX14" fmla="*/ 625846 w 1570676"/>
              <a:gd name="connsiteY14" fmla="*/ 1840572 h 3230989"/>
              <a:gd name="connsiteX15" fmla="*/ 621798 w 1570676"/>
              <a:gd name="connsiteY15" fmla="*/ 1860622 h 3230989"/>
              <a:gd name="connsiteX16" fmla="*/ 630588 w 1570676"/>
              <a:gd name="connsiteY16" fmla="*/ 1874274 h 3230989"/>
              <a:gd name="connsiteX17" fmla="*/ 719607 w 1570676"/>
              <a:gd name="connsiteY17" fmla="*/ 2101869 h 3230989"/>
              <a:gd name="connsiteX18" fmla="*/ 724451 w 1570676"/>
              <a:gd name="connsiteY18" fmla="*/ 2103875 h 3230989"/>
              <a:gd name="connsiteX19" fmla="*/ 738159 w 1570676"/>
              <a:gd name="connsiteY19" fmla="*/ 2136968 h 3230989"/>
              <a:gd name="connsiteX20" fmla="*/ 738159 w 1570676"/>
              <a:gd name="connsiteY20" fmla="*/ 3173493 h 3230989"/>
              <a:gd name="connsiteX21" fmla="*/ 691358 w 1570676"/>
              <a:gd name="connsiteY21" fmla="*/ 3220294 h 3230989"/>
              <a:gd name="connsiteX22" fmla="*/ 504158 w 1570676"/>
              <a:gd name="connsiteY22" fmla="*/ 3220294 h 3230989"/>
              <a:gd name="connsiteX23" fmla="*/ 457357 w 1570676"/>
              <a:gd name="connsiteY23" fmla="*/ 3173493 h 3230989"/>
              <a:gd name="connsiteX24" fmla="*/ 457357 w 1570676"/>
              <a:gd name="connsiteY24" fmla="*/ 2183074 h 3230989"/>
              <a:gd name="connsiteX25" fmla="*/ 375586 w 1570676"/>
              <a:gd name="connsiteY25" fmla="*/ 1974012 h 3230989"/>
              <a:gd name="connsiteX26" fmla="*/ 370477 w 1570676"/>
              <a:gd name="connsiteY26" fmla="*/ 1944882 h 3230989"/>
              <a:gd name="connsiteX27" fmla="*/ 280842 w 1570676"/>
              <a:gd name="connsiteY27" fmla="*/ 1944882 h 3230989"/>
              <a:gd name="connsiteX28" fmla="*/ 280842 w 1570676"/>
              <a:gd name="connsiteY28" fmla="*/ 3185353 h 3230989"/>
              <a:gd name="connsiteX29" fmla="*/ 235206 w 1570676"/>
              <a:gd name="connsiteY29" fmla="*/ 3230989 h 3230989"/>
              <a:gd name="connsiteX30" fmla="*/ 52665 w 1570676"/>
              <a:gd name="connsiteY30" fmla="*/ 3230989 h 3230989"/>
              <a:gd name="connsiteX31" fmla="*/ 7029 w 1570676"/>
              <a:gd name="connsiteY31" fmla="*/ 3185353 h 3230989"/>
              <a:gd name="connsiteX32" fmla="*/ 7029 w 1570676"/>
              <a:gd name="connsiteY32" fmla="*/ 1902195 h 3230989"/>
              <a:gd name="connsiteX33" fmla="*/ 10564 w 1570676"/>
              <a:gd name="connsiteY33" fmla="*/ 1884685 h 3230989"/>
              <a:gd name="connsiteX34" fmla="*/ 8197 w 1570676"/>
              <a:gd name="connsiteY34" fmla="*/ 1881174 h 3230989"/>
              <a:gd name="connsiteX35" fmla="*/ 0 w 1570676"/>
              <a:gd name="connsiteY35" fmla="*/ 1840572 h 3230989"/>
              <a:gd name="connsiteX36" fmla="*/ 0 w 1570676"/>
              <a:gd name="connsiteY36" fmla="*/ 836612 h 3230989"/>
              <a:gd name="connsiteX37" fmla="*/ 104310 w 1570676"/>
              <a:gd name="connsiteY37" fmla="*/ 732302 h 3230989"/>
              <a:gd name="connsiteX38" fmla="*/ 283381 w 1570676"/>
              <a:gd name="connsiteY38" fmla="*/ 732302 h 3230989"/>
              <a:gd name="connsiteX39" fmla="*/ 331193 w 1570676"/>
              <a:gd name="connsiteY39" fmla="*/ 697234 h 3230989"/>
              <a:gd name="connsiteX40" fmla="*/ 216672 w 1570676"/>
              <a:gd name="connsiteY40" fmla="*/ 674113 h 3230989"/>
              <a:gd name="connsiteX41" fmla="*/ 2394 w 1570676"/>
              <a:gd name="connsiteY41" fmla="*/ 350842 h 3230989"/>
              <a:gd name="connsiteX42" fmla="*/ 353236 w 1570676"/>
              <a:gd name="connsiteY42" fmla="*/ 0 h 323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570676" h="3230989">
                <a:moveTo>
                  <a:pt x="353236" y="0"/>
                </a:moveTo>
                <a:cubicBezTo>
                  <a:pt x="547001" y="0"/>
                  <a:pt x="704078" y="157077"/>
                  <a:pt x="704078" y="350842"/>
                </a:cubicBezTo>
                <a:cubicBezTo>
                  <a:pt x="704078" y="375063"/>
                  <a:pt x="701624" y="398710"/>
                  <a:pt x="696950" y="421549"/>
                </a:cubicBezTo>
                <a:lnTo>
                  <a:pt x="693971" y="431148"/>
                </a:lnTo>
                <a:lnTo>
                  <a:pt x="1124583" y="115308"/>
                </a:lnTo>
                <a:cubicBezTo>
                  <a:pt x="1143090" y="101733"/>
                  <a:pt x="1169099" y="105732"/>
                  <a:pt x="1182673" y="124239"/>
                </a:cubicBezTo>
                <a:lnTo>
                  <a:pt x="1280987" y="258279"/>
                </a:lnTo>
                <a:cubicBezTo>
                  <a:pt x="1294562" y="276786"/>
                  <a:pt x="1290563" y="302795"/>
                  <a:pt x="1272055" y="316369"/>
                </a:cubicBezTo>
                <a:lnTo>
                  <a:pt x="737572" y="708396"/>
                </a:lnTo>
                <a:lnTo>
                  <a:pt x="1421618" y="295118"/>
                </a:lnTo>
                <a:cubicBezTo>
                  <a:pt x="1441269" y="283246"/>
                  <a:pt x="1466824" y="289552"/>
                  <a:pt x="1478696" y="309203"/>
                </a:cubicBezTo>
                <a:lnTo>
                  <a:pt x="1564680" y="451522"/>
                </a:lnTo>
                <a:cubicBezTo>
                  <a:pt x="1576553" y="471173"/>
                  <a:pt x="1570247" y="496728"/>
                  <a:pt x="1550596" y="508600"/>
                </a:cubicBezTo>
                <a:lnTo>
                  <a:pt x="625846" y="1067303"/>
                </a:lnTo>
                <a:lnTo>
                  <a:pt x="625846" y="1840572"/>
                </a:lnTo>
                <a:lnTo>
                  <a:pt x="621798" y="1860622"/>
                </a:lnTo>
                <a:lnTo>
                  <a:pt x="630588" y="1874274"/>
                </a:lnTo>
                <a:lnTo>
                  <a:pt x="719607" y="2101869"/>
                </a:lnTo>
                <a:lnTo>
                  <a:pt x="724451" y="2103875"/>
                </a:lnTo>
                <a:cubicBezTo>
                  <a:pt x="732921" y="2112345"/>
                  <a:pt x="738159" y="2124045"/>
                  <a:pt x="738159" y="2136968"/>
                </a:cubicBezTo>
                <a:lnTo>
                  <a:pt x="738159" y="3173493"/>
                </a:lnTo>
                <a:cubicBezTo>
                  <a:pt x="738159" y="3199340"/>
                  <a:pt x="717205" y="3220294"/>
                  <a:pt x="691358" y="3220294"/>
                </a:cubicBezTo>
                <a:lnTo>
                  <a:pt x="504158" y="3220294"/>
                </a:lnTo>
                <a:cubicBezTo>
                  <a:pt x="478311" y="3220294"/>
                  <a:pt x="457357" y="3199340"/>
                  <a:pt x="457357" y="3173493"/>
                </a:cubicBezTo>
                <a:lnTo>
                  <a:pt x="457357" y="2183074"/>
                </a:lnTo>
                <a:lnTo>
                  <a:pt x="375586" y="1974012"/>
                </a:lnTo>
                <a:lnTo>
                  <a:pt x="370477" y="1944882"/>
                </a:lnTo>
                <a:lnTo>
                  <a:pt x="280842" y="1944882"/>
                </a:lnTo>
                <a:lnTo>
                  <a:pt x="280842" y="3185353"/>
                </a:lnTo>
                <a:cubicBezTo>
                  <a:pt x="280842" y="3210557"/>
                  <a:pt x="260410" y="3230989"/>
                  <a:pt x="235206" y="3230989"/>
                </a:cubicBezTo>
                <a:lnTo>
                  <a:pt x="52665" y="3230989"/>
                </a:lnTo>
                <a:cubicBezTo>
                  <a:pt x="27461" y="3230989"/>
                  <a:pt x="7029" y="3210557"/>
                  <a:pt x="7029" y="3185353"/>
                </a:cubicBezTo>
                <a:lnTo>
                  <a:pt x="7029" y="1902195"/>
                </a:lnTo>
                <a:lnTo>
                  <a:pt x="10564" y="1884685"/>
                </a:lnTo>
                <a:lnTo>
                  <a:pt x="8197" y="1881174"/>
                </a:lnTo>
                <a:cubicBezTo>
                  <a:pt x="2919" y="1868695"/>
                  <a:pt x="0" y="1854975"/>
                  <a:pt x="0" y="1840572"/>
                </a:cubicBezTo>
                <a:lnTo>
                  <a:pt x="0" y="836612"/>
                </a:lnTo>
                <a:cubicBezTo>
                  <a:pt x="0" y="779003"/>
                  <a:pt x="46701" y="732302"/>
                  <a:pt x="104310" y="732302"/>
                </a:cubicBezTo>
                <a:lnTo>
                  <a:pt x="283381" y="732302"/>
                </a:lnTo>
                <a:lnTo>
                  <a:pt x="331193" y="697234"/>
                </a:lnTo>
                <a:lnTo>
                  <a:pt x="216672" y="674113"/>
                </a:lnTo>
                <a:cubicBezTo>
                  <a:pt x="90750" y="620853"/>
                  <a:pt x="2394" y="496166"/>
                  <a:pt x="2394" y="350842"/>
                </a:cubicBezTo>
                <a:cubicBezTo>
                  <a:pt x="2394" y="157077"/>
                  <a:pt x="159471" y="0"/>
                  <a:pt x="35323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MH_SubTitle_4"/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3775490" y="1038767"/>
            <a:ext cx="2924969" cy="555407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重点从轨交入手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做好行业内研究工作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MH_SubTitle_3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4143469" y="1710528"/>
            <a:ext cx="4146668" cy="950304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1200" dirty="0">
                <a:latin typeface="微软雅黑" panose="020B0503020204020204" pitchFamily="34" charset="-122"/>
              </a:rPr>
              <a:t>优先</a:t>
            </a:r>
            <a:r>
              <a:rPr lang="zh-CN" altLang="en-US" sz="1200" dirty="0" smtClean="0">
                <a:latin typeface="微软雅黑" panose="020B0503020204020204" pitchFamily="34" charset="-122"/>
              </a:rPr>
              <a:t>解决协议项遗留问题</a:t>
            </a:r>
            <a:endParaRPr lang="en-US" altLang="zh-CN" sz="1200" dirty="0" smtClean="0">
              <a:latin typeface="微软雅黑" panose="020B0503020204020204" pitchFamily="34" charset="-122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1200" dirty="0">
                <a:latin typeface="微软雅黑" panose="020B0503020204020204" pitchFamily="34" charset="-122"/>
              </a:rPr>
              <a:t>和性能部协同攻关，将</a:t>
            </a:r>
            <a:r>
              <a:rPr lang="en-US" altLang="zh-CN" sz="1200" dirty="0">
                <a:latin typeface="微软雅黑" panose="020B0503020204020204" pitchFamily="34" charset="-122"/>
              </a:rPr>
              <a:t>MAC</a:t>
            </a:r>
            <a:r>
              <a:rPr lang="zh-CN" altLang="en-US" sz="1200" dirty="0">
                <a:latin typeface="微软雅黑" panose="020B0503020204020204" pitchFamily="34" charset="-122"/>
              </a:rPr>
              <a:t>和</a:t>
            </a:r>
            <a:r>
              <a:rPr lang="en-US" altLang="zh-CN" sz="1200" dirty="0">
                <a:latin typeface="微软雅黑" panose="020B0503020204020204" pitchFamily="34" charset="-122"/>
              </a:rPr>
              <a:t>L1</a:t>
            </a:r>
            <a:r>
              <a:rPr lang="zh-CN" altLang="en-US" sz="1200" dirty="0">
                <a:latin typeface="微软雅黑" panose="020B0503020204020204" pitchFamily="34" charset="-122"/>
              </a:rPr>
              <a:t>做到无缝配合</a:t>
            </a:r>
            <a:endParaRPr lang="en-US" altLang="zh-CN" sz="1200" dirty="0">
              <a:latin typeface="微软雅黑" panose="020B0503020204020204" pitchFamily="34" charset="-122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1200" dirty="0" smtClean="0">
                <a:latin typeface="微软雅黑" panose="020B0503020204020204" pitchFamily="34" charset="-122"/>
              </a:rPr>
              <a:t>主攻</a:t>
            </a:r>
            <a:r>
              <a:rPr lang="en-US" altLang="zh-CN" sz="1200" dirty="0" smtClean="0">
                <a:latin typeface="微软雅黑" panose="020B0503020204020204" pitchFamily="34" charset="-122"/>
              </a:rPr>
              <a:t>PUCCH</a:t>
            </a:r>
            <a:r>
              <a:rPr lang="zh-CN" altLang="en-US" sz="1200" dirty="0" smtClean="0">
                <a:latin typeface="微软雅黑" panose="020B0503020204020204" pitchFamily="34" charset="-122"/>
              </a:rPr>
              <a:t>多用户性能</a:t>
            </a:r>
            <a:endParaRPr lang="en-US" altLang="zh-CN" sz="1200" dirty="0" smtClean="0">
              <a:latin typeface="微软雅黑" panose="020B0503020204020204" pitchFamily="34" charset="-122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1200" dirty="0" smtClean="0">
                <a:latin typeface="微软雅黑" panose="020B0503020204020204" pitchFamily="34" charset="-122"/>
              </a:rPr>
              <a:t>UE</a:t>
            </a:r>
            <a:r>
              <a:rPr lang="zh-CN" altLang="en-US" sz="1200" dirty="0" smtClean="0">
                <a:latin typeface="微软雅黑" panose="020B0503020204020204" pitchFamily="34" charset="-122"/>
              </a:rPr>
              <a:t>级的频偏估计和时偏估计</a:t>
            </a:r>
            <a:endParaRPr lang="en-US" altLang="zh-CN" sz="1200" dirty="0" smtClean="0">
              <a:latin typeface="微软雅黑" panose="020B0503020204020204" pitchFamily="34" charset="-122"/>
            </a:endParaRPr>
          </a:p>
        </p:txBody>
      </p:sp>
      <p:sp>
        <p:nvSpPr>
          <p:cNvPr id="26" name="MH_SubTitle_2"/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2796172" y="1032018"/>
            <a:ext cx="797089" cy="673354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</a:rPr>
              <a:t>做特色</a:t>
            </a:r>
            <a:endParaRPr lang="en-US" altLang="zh-CN" sz="1600" b="1" dirty="0" smtClean="0">
              <a:latin typeface="微软雅黑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latin typeface="微软雅黑" panose="020B0503020204020204" pitchFamily="34" charset="-122"/>
              </a:rPr>
              <a:t>12</a:t>
            </a:r>
            <a:r>
              <a:rPr lang="zh-CN" altLang="en-US" sz="1600" b="1" dirty="0" smtClean="0">
                <a:latin typeface="微软雅黑" panose="020B0503020204020204" pitchFamily="34" charset="-122"/>
              </a:rPr>
              <a:t>人月</a:t>
            </a:r>
            <a:endParaRPr lang="zh-CN" altLang="en-US" sz="1600" b="1" dirty="0">
              <a:latin typeface="微软雅黑" panose="020B0503020204020204" pitchFamily="34" charset="-122"/>
            </a:endParaRPr>
          </a:p>
        </p:txBody>
      </p:sp>
      <p:sp>
        <p:nvSpPr>
          <p:cNvPr id="29" name="MH_SubTitle_2"/>
          <p:cNvSpPr txBox="1">
            <a:spLocks/>
          </p:cNvSpPr>
          <p:nvPr>
            <p:custDataLst>
              <p:tags r:id="rId15"/>
            </p:custDataLst>
          </p:nvPr>
        </p:nvSpPr>
        <p:spPr>
          <a:xfrm>
            <a:off x="3032808" y="1874440"/>
            <a:ext cx="797089" cy="739375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</a:rPr>
              <a:t>补差距</a:t>
            </a:r>
            <a:endParaRPr lang="en-US" altLang="zh-CN" sz="1600" b="1" dirty="0" smtClean="0">
              <a:latin typeface="微软雅黑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latin typeface="微软雅黑" panose="020B0503020204020204" pitchFamily="34" charset="-122"/>
              </a:rPr>
              <a:t>21</a:t>
            </a:r>
            <a:r>
              <a:rPr lang="zh-CN" altLang="en-US" sz="1600" b="1" dirty="0" smtClean="0">
                <a:latin typeface="微软雅黑" panose="020B0503020204020204" pitchFamily="34" charset="-122"/>
              </a:rPr>
              <a:t>人月</a:t>
            </a:r>
            <a:endParaRPr lang="zh-CN" altLang="en-US" sz="1600" b="1" dirty="0">
              <a:latin typeface="微软雅黑" panose="020B0503020204020204" pitchFamily="34" charset="-122"/>
            </a:endParaRPr>
          </a:p>
        </p:txBody>
      </p:sp>
      <p:sp>
        <p:nvSpPr>
          <p:cNvPr id="30" name="MH_SubTitle_2"/>
          <p:cNvSpPr txBox="1">
            <a:spLocks/>
          </p:cNvSpPr>
          <p:nvPr>
            <p:custDataLst>
              <p:tags r:id="rId16"/>
            </p:custDataLst>
          </p:nvPr>
        </p:nvSpPr>
        <p:spPr>
          <a:xfrm>
            <a:off x="3273238" y="2669610"/>
            <a:ext cx="797089" cy="816011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latin typeface="微软雅黑" panose="020B0503020204020204" pitchFamily="34" charset="-122"/>
              </a:rPr>
              <a:t>摸性能</a:t>
            </a:r>
            <a:endParaRPr lang="en-US" altLang="zh-CN" sz="1600" dirty="0" smtClean="0">
              <a:latin typeface="微软雅黑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 smtClean="0">
                <a:latin typeface="微软雅黑" panose="020B0503020204020204" pitchFamily="34" charset="-122"/>
              </a:rPr>
              <a:t>10</a:t>
            </a:r>
            <a:r>
              <a:rPr lang="zh-CN" altLang="en-US" sz="1600" dirty="0" smtClean="0">
                <a:latin typeface="微软雅黑" panose="020B0503020204020204" pitchFamily="34" charset="-122"/>
              </a:rPr>
              <a:t>人月</a:t>
            </a:r>
            <a:endParaRPr lang="zh-CN" altLang="en-US" sz="1600" dirty="0">
              <a:latin typeface="微软雅黑" panose="020B0503020204020204" pitchFamily="34" charset="-122"/>
            </a:endParaRPr>
          </a:p>
        </p:txBody>
      </p:sp>
      <p:sp>
        <p:nvSpPr>
          <p:cNvPr id="31" name="MH_SubTitle_2"/>
          <p:cNvSpPr txBox="1">
            <a:spLocks/>
          </p:cNvSpPr>
          <p:nvPr>
            <p:custDataLst>
              <p:tags r:id="rId17"/>
            </p:custDataLst>
          </p:nvPr>
        </p:nvSpPr>
        <p:spPr>
          <a:xfrm>
            <a:off x="3182474" y="3503144"/>
            <a:ext cx="797089" cy="771168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latin typeface="微软雅黑" panose="020B0503020204020204" pitchFamily="34" charset="-122"/>
              </a:rPr>
              <a:t>筑平台</a:t>
            </a:r>
            <a:endParaRPr lang="en-US" altLang="zh-CN" sz="1600" dirty="0" smtClean="0">
              <a:latin typeface="微软雅黑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 smtClean="0">
                <a:latin typeface="微软雅黑" panose="020B0503020204020204" pitchFamily="34" charset="-122"/>
              </a:rPr>
              <a:t>24</a:t>
            </a:r>
            <a:r>
              <a:rPr lang="zh-CN" altLang="en-US" sz="1600" dirty="0" smtClean="0">
                <a:latin typeface="微软雅黑" panose="020B0503020204020204" pitchFamily="34" charset="-122"/>
              </a:rPr>
              <a:t>人月</a:t>
            </a:r>
            <a:endParaRPr lang="zh-CN" altLang="en-US" sz="1600" dirty="0">
              <a:latin typeface="微软雅黑" panose="020B0503020204020204" pitchFamily="34" charset="-122"/>
            </a:endParaRPr>
          </a:p>
        </p:txBody>
      </p:sp>
      <p:sp>
        <p:nvSpPr>
          <p:cNvPr id="32" name="MH_Desc_1"/>
          <p:cNvSpPr txBox="1"/>
          <p:nvPr>
            <p:custDataLst>
              <p:tags r:id="rId18"/>
            </p:custDataLst>
          </p:nvPr>
        </p:nvSpPr>
        <p:spPr>
          <a:xfrm>
            <a:off x="4207954" y="3485621"/>
            <a:ext cx="4017698" cy="875554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marL="2857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继续开发定点平台和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搭建友好的桥梁，将算法组人员从版本问题中释放，专攻性能和特色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5146119"/>
            <a:ext cx="9144000" cy="591701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54"/>
          <p:cNvSpPr txBox="1"/>
          <p:nvPr/>
        </p:nvSpPr>
        <p:spPr>
          <a:xfrm>
            <a:off x="0" y="5255744"/>
            <a:ext cx="9143999" cy="369332"/>
          </a:xfrm>
          <a:prstGeom prst="rect">
            <a:avLst/>
          </a:prstGeom>
          <a:noFill/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800" b="1" dirty="0" smtClean="0">
                <a:solidFill>
                  <a:schemeClr val="bg1"/>
                </a:solidFill>
              </a:rPr>
              <a:t>下半年集中优势兵力补差距、做特色，平台工作由新人逐步承接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23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H_PageTitle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28335" y="121197"/>
            <a:ext cx="7886700" cy="5760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年重点工作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强维测</a:t>
            </a:r>
          </a:p>
        </p:txBody>
      </p:sp>
      <p:sp>
        <p:nvSpPr>
          <p:cNvPr id="42" name="MH_Text_1"/>
          <p:cNvSpPr/>
          <p:nvPr>
            <p:custDataLst>
              <p:tags r:id="rId2"/>
            </p:custDataLst>
          </p:nvPr>
        </p:nvSpPr>
        <p:spPr>
          <a:xfrm>
            <a:off x="1519030" y="1489348"/>
            <a:ext cx="1390710" cy="1390710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241300" h="6350" prst="coolSlant"/>
          </a:sp3d>
        </p:spPr>
        <p:txBody>
          <a:bodyPr lIns="0" tIns="300000" rIns="0" bIns="0"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做功能</a:t>
            </a:r>
            <a:endParaRPr lang="en-US" altLang="zh-CN" sz="2000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MH_SubTitle_1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640417" y="1547970"/>
            <a:ext cx="1148292" cy="363802"/>
          </a:xfrm>
          <a:custGeom>
            <a:avLst/>
            <a:gdLst>
              <a:gd name="T0" fmla="*/ 689924 w 1377002"/>
              <a:gd name="T1" fmla="*/ 0 h 437558"/>
              <a:gd name="T2" fmla="*/ 1325194 w 1377002"/>
              <a:gd name="T3" fmla="*/ 334777 h 437558"/>
              <a:gd name="T4" fmla="*/ 1379848 w 1377002"/>
              <a:gd name="T5" fmla="*/ 434577 h 437558"/>
              <a:gd name="T6" fmla="*/ 0 w 1377002"/>
              <a:gd name="T7" fmla="*/ 434577 h 437558"/>
              <a:gd name="T8" fmla="*/ 54655 w 1377002"/>
              <a:gd name="T9" fmla="*/ 334777 h 437558"/>
              <a:gd name="T10" fmla="*/ 689924 w 1377002"/>
              <a:gd name="T11" fmla="*/ 0 h 4375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77002"/>
              <a:gd name="T19" fmla="*/ 0 h 437558"/>
              <a:gd name="T20" fmla="*/ 1377002 w 1377002"/>
              <a:gd name="T21" fmla="*/ 437558 h 43755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77002" h="437558">
                <a:moveTo>
                  <a:pt x="688501" y="0"/>
                </a:moveTo>
                <a:cubicBezTo>
                  <a:pt x="952400" y="0"/>
                  <a:pt x="1185070" y="133708"/>
                  <a:pt x="1322461" y="337074"/>
                </a:cubicBezTo>
                <a:lnTo>
                  <a:pt x="1377002" y="437558"/>
                </a:lnTo>
                <a:lnTo>
                  <a:pt x="0" y="437558"/>
                </a:lnTo>
                <a:lnTo>
                  <a:pt x="54541" y="337074"/>
                </a:lnTo>
                <a:cubicBezTo>
                  <a:pt x="191933" y="133708"/>
                  <a:pt x="424602" y="0"/>
                  <a:pt x="68850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5400" algn="ctr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/>
        </p:spPr>
        <p:txBody>
          <a:bodyPr anchor="ctr">
            <a:normAutofit fontScale="92500" lnSpcReduction="10000"/>
          </a:bodyPr>
          <a:lstStyle/>
          <a:p>
            <a:pPr algn="ctr" eaLnBrk="1" hangingPunct="1"/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MH_Text_2"/>
          <p:cNvSpPr/>
          <p:nvPr>
            <p:custDataLst>
              <p:tags r:id="rId4"/>
            </p:custDataLst>
          </p:nvPr>
        </p:nvSpPr>
        <p:spPr>
          <a:xfrm>
            <a:off x="3098593" y="1489348"/>
            <a:ext cx="1390710" cy="1390710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241300" h="6350" prst="coolSlant"/>
          </a:sp3d>
        </p:spPr>
        <p:txBody>
          <a:bodyPr lIns="0" tIns="300000" rIns="0" bIns="0"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保质量</a:t>
            </a:r>
            <a:endParaRPr lang="en-US" altLang="zh-CN" sz="2000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MH_SubTitle_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219979" y="1547970"/>
            <a:ext cx="1148292" cy="363802"/>
          </a:xfrm>
          <a:custGeom>
            <a:avLst/>
            <a:gdLst>
              <a:gd name="T0" fmla="*/ 689924 w 1377002"/>
              <a:gd name="T1" fmla="*/ 0 h 437558"/>
              <a:gd name="T2" fmla="*/ 1325194 w 1377002"/>
              <a:gd name="T3" fmla="*/ 334777 h 437558"/>
              <a:gd name="T4" fmla="*/ 1379848 w 1377002"/>
              <a:gd name="T5" fmla="*/ 434577 h 437558"/>
              <a:gd name="T6" fmla="*/ 0 w 1377002"/>
              <a:gd name="T7" fmla="*/ 434577 h 437558"/>
              <a:gd name="T8" fmla="*/ 54655 w 1377002"/>
              <a:gd name="T9" fmla="*/ 334777 h 437558"/>
              <a:gd name="T10" fmla="*/ 689924 w 1377002"/>
              <a:gd name="T11" fmla="*/ 0 h 4375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77002"/>
              <a:gd name="T19" fmla="*/ 0 h 437558"/>
              <a:gd name="T20" fmla="*/ 1377002 w 1377002"/>
              <a:gd name="T21" fmla="*/ 437558 h 43755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77002" h="437558">
                <a:moveTo>
                  <a:pt x="688501" y="0"/>
                </a:moveTo>
                <a:cubicBezTo>
                  <a:pt x="952400" y="0"/>
                  <a:pt x="1185070" y="133708"/>
                  <a:pt x="1322461" y="337074"/>
                </a:cubicBezTo>
                <a:lnTo>
                  <a:pt x="1377002" y="437558"/>
                </a:lnTo>
                <a:lnTo>
                  <a:pt x="0" y="437558"/>
                </a:lnTo>
                <a:lnTo>
                  <a:pt x="54541" y="337074"/>
                </a:lnTo>
                <a:cubicBezTo>
                  <a:pt x="191933" y="133708"/>
                  <a:pt x="424602" y="0"/>
                  <a:pt x="68850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5400" algn="ctr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/>
        </p:spPr>
        <p:txBody>
          <a:bodyPr anchor="ctr">
            <a:normAutofit fontScale="92500" lnSpcReduction="10000"/>
          </a:bodyPr>
          <a:lstStyle/>
          <a:p>
            <a:pPr algn="ctr" eaLnBrk="1" hangingPunct="1"/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MH_Text_3"/>
          <p:cNvSpPr/>
          <p:nvPr>
            <p:custDataLst>
              <p:tags r:id="rId6"/>
            </p:custDataLst>
          </p:nvPr>
        </p:nvSpPr>
        <p:spPr>
          <a:xfrm>
            <a:off x="4680228" y="1489348"/>
            <a:ext cx="1390710" cy="1390710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241300" h="6350" prst="coolSlant"/>
          </a:sp3d>
        </p:spPr>
        <p:txBody>
          <a:bodyPr lIns="0" tIns="300000" rIns="0" bIns="0"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提性能</a:t>
            </a:r>
            <a:endParaRPr lang="en-US" altLang="zh-CN" sz="2000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MH_SubTitle_3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802188" y="1547970"/>
            <a:ext cx="1146969" cy="363802"/>
          </a:xfrm>
          <a:custGeom>
            <a:avLst/>
            <a:gdLst>
              <a:gd name="T0" fmla="*/ 687544 w 1377002"/>
              <a:gd name="T1" fmla="*/ 0 h 437558"/>
              <a:gd name="T2" fmla="*/ 1320621 w 1377002"/>
              <a:gd name="T3" fmla="*/ 334777 h 437558"/>
              <a:gd name="T4" fmla="*/ 1375086 w 1377002"/>
              <a:gd name="T5" fmla="*/ 434577 h 437558"/>
              <a:gd name="T6" fmla="*/ 0 w 1377002"/>
              <a:gd name="T7" fmla="*/ 434577 h 437558"/>
              <a:gd name="T8" fmla="*/ 54466 w 1377002"/>
              <a:gd name="T9" fmla="*/ 334777 h 437558"/>
              <a:gd name="T10" fmla="*/ 687544 w 1377002"/>
              <a:gd name="T11" fmla="*/ 0 h 4375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77002"/>
              <a:gd name="T19" fmla="*/ 0 h 437558"/>
              <a:gd name="T20" fmla="*/ 1377002 w 1377002"/>
              <a:gd name="T21" fmla="*/ 437558 h 43755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77002" h="437558">
                <a:moveTo>
                  <a:pt x="688501" y="0"/>
                </a:moveTo>
                <a:cubicBezTo>
                  <a:pt x="952400" y="0"/>
                  <a:pt x="1185070" y="133708"/>
                  <a:pt x="1322461" y="337074"/>
                </a:cubicBezTo>
                <a:lnTo>
                  <a:pt x="1377002" y="437558"/>
                </a:lnTo>
                <a:lnTo>
                  <a:pt x="0" y="437558"/>
                </a:lnTo>
                <a:lnTo>
                  <a:pt x="54541" y="337074"/>
                </a:lnTo>
                <a:cubicBezTo>
                  <a:pt x="191933" y="133708"/>
                  <a:pt x="424602" y="0"/>
                  <a:pt x="68850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5400" algn="ctr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/>
        </p:spPr>
        <p:txBody>
          <a:bodyPr anchor="ctr">
            <a:normAutofit fontScale="92500" lnSpcReduction="10000"/>
          </a:bodyPr>
          <a:lstStyle/>
          <a:p>
            <a:pPr algn="ctr" eaLnBrk="1" hangingPunct="1"/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MH_Text_4"/>
          <p:cNvSpPr/>
          <p:nvPr>
            <p:custDataLst>
              <p:tags r:id="rId8"/>
            </p:custDataLst>
          </p:nvPr>
        </p:nvSpPr>
        <p:spPr>
          <a:xfrm>
            <a:off x="6261864" y="1489348"/>
            <a:ext cx="1390710" cy="1390710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241300" h="6350" prst="coolSlant"/>
          </a:sp3d>
        </p:spPr>
        <p:txBody>
          <a:bodyPr lIns="0" tIns="300000" rIns="0" bIns="0"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强维测</a:t>
            </a:r>
            <a:endParaRPr lang="en-US" altLang="zh-CN" sz="2000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MH_SubTitle_4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6383073" y="1547970"/>
            <a:ext cx="1148292" cy="363802"/>
          </a:xfrm>
          <a:custGeom>
            <a:avLst/>
            <a:gdLst>
              <a:gd name="T0" fmla="*/ 689924 w 1377002"/>
              <a:gd name="T1" fmla="*/ 0 h 437558"/>
              <a:gd name="T2" fmla="*/ 1325194 w 1377002"/>
              <a:gd name="T3" fmla="*/ 334777 h 437558"/>
              <a:gd name="T4" fmla="*/ 1379848 w 1377002"/>
              <a:gd name="T5" fmla="*/ 434577 h 437558"/>
              <a:gd name="T6" fmla="*/ 0 w 1377002"/>
              <a:gd name="T7" fmla="*/ 434577 h 437558"/>
              <a:gd name="T8" fmla="*/ 54655 w 1377002"/>
              <a:gd name="T9" fmla="*/ 334777 h 437558"/>
              <a:gd name="T10" fmla="*/ 689924 w 1377002"/>
              <a:gd name="T11" fmla="*/ 0 h 4375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77002"/>
              <a:gd name="T19" fmla="*/ 0 h 437558"/>
              <a:gd name="T20" fmla="*/ 1377002 w 1377002"/>
              <a:gd name="T21" fmla="*/ 437558 h 43755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77002" h="437558">
                <a:moveTo>
                  <a:pt x="688501" y="0"/>
                </a:moveTo>
                <a:cubicBezTo>
                  <a:pt x="952400" y="0"/>
                  <a:pt x="1185070" y="133708"/>
                  <a:pt x="1322461" y="337074"/>
                </a:cubicBezTo>
                <a:lnTo>
                  <a:pt x="1377002" y="437558"/>
                </a:lnTo>
                <a:lnTo>
                  <a:pt x="0" y="437558"/>
                </a:lnTo>
                <a:lnTo>
                  <a:pt x="54541" y="337074"/>
                </a:lnTo>
                <a:cubicBezTo>
                  <a:pt x="191933" y="133708"/>
                  <a:pt x="424602" y="0"/>
                  <a:pt x="68850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5400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anchor="ctr">
            <a:normAutofit fontScale="92500" lnSpcReduction="10000"/>
          </a:bodyPr>
          <a:lstStyle/>
          <a:p>
            <a:pPr algn="ctr" eaLnBrk="1" hangingPunct="1"/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MH_Other_1"/>
          <p:cNvSpPr/>
          <p:nvPr>
            <p:custDataLst>
              <p:tags r:id="rId10"/>
            </p:custDataLst>
          </p:nvPr>
        </p:nvSpPr>
        <p:spPr>
          <a:xfrm rot="2072166">
            <a:off x="2439459" y="3118272"/>
            <a:ext cx="103188" cy="19711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MH_Other_2"/>
          <p:cNvSpPr/>
          <p:nvPr>
            <p:custDataLst>
              <p:tags r:id="rId11"/>
            </p:custDataLst>
          </p:nvPr>
        </p:nvSpPr>
        <p:spPr>
          <a:xfrm rot="2072166">
            <a:off x="2528094" y="3179126"/>
            <a:ext cx="104510" cy="197115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MH_Other_3"/>
          <p:cNvSpPr/>
          <p:nvPr>
            <p:custDataLst>
              <p:tags r:id="rId12"/>
            </p:custDataLst>
          </p:nvPr>
        </p:nvSpPr>
        <p:spPr>
          <a:xfrm rot="2072166">
            <a:off x="2616730" y="3239980"/>
            <a:ext cx="104511" cy="197115"/>
          </a:xfrm>
          <a:prstGeom prst="chevron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MH_Other_4"/>
          <p:cNvSpPr/>
          <p:nvPr>
            <p:custDataLst>
              <p:tags r:id="rId13"/>
            </p:custDataLst>
          </p:nvPr>
        </p:nvSpPr>
        <p:spPr>
          <a:xfrm rot="5400000">
            <a:off x="3716073" y="3040220"/>
            <a:ext cx="104511" cy="19711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MH_Other_5"/>
          <p:cNvSpPr/>
          <p:nvPr>
            <p:custDataLst>
              <p:tags r:id="rId14"/>
            </p:custDataLst>
          </p:nvPr>
        </p:nvSpPr>
        <p:spPr>
          <a:xfrm rot="5400000">
            <a:off x="3716734" y="3148038"/>
            <a:ext cx="103188" cy="197115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MH_Other_6"/>
          <p:cNvSpPr/>
          <p:nvPr>
            <p:custDataLst>
              <p:tags r:id="rId15"/>
            </p:custDataLst>
          </p:nvPr>
        </p:nvSpPr>
        <p:spPr>
          <a:xfrm rot="5400000">
            <a:off x="3716073" y="3255855"/>
            <a:ext cx="104510" cy="197115"/>
          </a:xfrm>
          <a:prstGeom prst="chevron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MH_Other_7"/>
          <p:cNvSpPr/>
          <p:nvPr>
            <p:custDataLst>
              <p:tags r:id="rId16"/>
            </p:custDataLst>
          </p:nvPr>
        </p:nvSpPr>
        <p:spPr>
          <a:xfrm rot="5400000">
            <a:off x="5302250" y="3040221"/>
            <a:ext cx="104511" cy="197114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MH_Other_8"/>
          <p:cNvSpPr/>
          <p:nvPr>
            <p:custDataLst>
              <p:tags r:id="rId17"/>
            </p:custDataLst>
          </p:nvPr>
        </p:nvSpPr>
        <p:spPr>
          <a:xfrm rot="5400000">
            <a:off x="5302912" y="3148038"/>
            <a:ext cx="103188" cy="197114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MH_Other_9"/>
          <p:cNvSpPr/>
          <p:nvPr>
            <p:custDataLst>
              <p:tags r:id="rId18"/>
            </p:custDataLst>
          </p:nvPr>
        </p:nvSpPr>
        <p:spPr>
          <a:xfrm rot="5400000">
            <a:off x="5302251" y="3255856"/>
            <a:ext cx="104510" cy="197114"/>
          </a:xfrm>
          <a:prstGeom prst="chevron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MH_Other_10"/>
          <p:cNvSpPr/>
          <p:nvPr>
            <p:custDataLst>
              <p:tags r:id="rId19"/>
            </p:custDataLst>
          </p:nvPr>
        </p:nvSpPr>
        <p:spPr>
          <a:xfrm rot="8357800">
            <a:off x="6629136" y="3112980"/>
            <a:ext cx="103188" cy="198438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MH_Other_11"/>
          <p:cNvSpPr/>
          <p:nvPr>
            <p:custDataLst>
              <p:tags r:id="rId20"/>
            </p:custDataLst>
          </p:nvPr>
        </p:nvSpPr>
        <p:spPr>
          <a:xfrm rot="8357800">
            <a:off x="6547115" y="3184418"/>
            <a:ext cx="103188" cy="197115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MH_Other_12"/>
          <p:cNvSpPr/>
          <p:nvPr>
            <p:custDataLst>
              <p:tags r:id="rId21"/>
            </p:custDataLst>
          </p:nvPr>
        </p:nvSpPr>
        <p:spPr>
          <a:xfrm rot="8357800">
            <a:off x="6465094" y="3254533"/>
            <a:ext cx="103188" cy="197114"/>
          </a:xfrm>
          <a:prstGeom prst="chevron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MH_Title_1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479021" y="3745335"/>
            <a:ext cx="6174053" cy="617803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产品商用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60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H_PageTitle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28335" y="121197"/>
            <a:ext cx="7886700" cy="5760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年重点工作思路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强维测</a:t>
            </a:r>
          </a:p>
        </p:txBody>
      </p:sp>
      <p:sp>
        <p:nvSpPr>
          <p:cNvPr id="176" name="矩形 175"/>
          <p:cNvSpPr/>
          <p:nvPr/>
        </p:nvSpPr>
        <p:spPr>
          <a:xfrm>
            <a:off x="0" y="5147870"/>
            <a:ext cx="9144000" cy="591701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TextBox 54"/>
          <p:cNvSpPr txBox="1"/>
          <p:nvPr/>
        </p:nvSpPr>
        <p:spPr>
          <a:xfrm>
            <a:off x="0" y="5257495"/>
            <a:ext cx="9143999" cy="369332"/>
          </a:xfrm>
          <a:prstGeom prst="rect">
            <a:avLst/>
          </a:prstGeom>
          <a:noFill/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800" b="1" dirty="0" smtClean="0">
                <a:solidFill>
                  <a:schemeClr val="bg1"/>
                </a:solidFill>
              </a:rPr>
              <a:t>做精重点维测手段，简化维测信息获取方式，做到好用、易用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0" y="1130400"/>
            <a:ext cx="9144000" cy="381000"/>
            <a:chOff x="0" y="1243696"/>
            <a:chExt cx="9144000" cy="381000"/>
          </a:xfrm>
        </p:grpSpPr>
        <p:sp>
          <p:nvSpPr>
            <p:cNvPr id="50" name="Rectangle 12"/>
            <p:cNvSpPr/>
            <p:nvPr/>
          </p:nvSpPr>
          <p:spPr>
            <a:xfrm>
              <a:off x="0" y="1243696"/>
              <a:ext cx="9144000" cy="381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3"/>
            <p:cNvSpPr/>
            <p:nvPr/>
          </p:nvSpPr>
          <p:spPr>
            <a:xfrm>
              <a:off x="4610100" y="1243696"/>
              <a:ext cx="45339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/>
            </a:p>
          </p:txBody>
        </p:sp>
      </p:grpSp>
      <p:cxnSp>
        <p:nvCxnSpPr>
          <p:cNvPr id="52" name="Straight Connector 5"/>
          <p:cNvCxnSpPr/>
          <p:nvPr/>
        </p:nvCxnSpPr>
        <p:spPr>
          <a:xfrm>
            <a:off x="4572000" y="1720950"/>
            <a:ext cx="0" cy="2590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5"/>
          <p:cNvSpPr txBox="1">
            <a:spLocks/>
          </p:cNvSpPr>
          <p:nvPr/>
        </p:nvSpPr>
        <p:spPr>
          <a:xfrm>
            <a:off x="4819680" y="1857370"/>
            <a:ext cx="4181476" cy="3016354"/>
          </a:xfrm>
          <a:prstGeom prst="rect">
            <a:avLst/>
          </a:prstGeom>
        </p:spPr>
        <p:txBody>
          <a:bodyPr>
            <a:noAutofit/>
          </a:bodyPr>
          <a:lstStyle>
            <a:lvl1pPr marL="300287" indent="-300287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0432" indent="-250428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99445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400583" indent="-200569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>
                <a:solidFill>
                  <a:schemeClr val="tx1"/>
                </a:solidFill>
                <a:latin typeface="+mn-lt"/>
                <a:ea typeface="+mn-ea"/>
              </a:defRPr>
            </a:lvl4pPr>
            <a:lvl5pPr marL="1799454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125803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452153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2778502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104852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开发一键采集功能，使运维人员抓取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LOG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更简单、快捷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160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推动部门人员从近端转移到远端，与外场商用更贴近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160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142844" y="1132876"/>
            <a:ext cx="4038600" cy="304800"/>
          </a:xfrm>
          <a:prstGeom prst="rect">
            <a:avLst/>
          </a:prstGeom>
        </p:spPr>
        <p:txBody>
          <a:bodyPr/>
          <a:lstStyle>
            <a:lvl1pPr marL="300287" indent="-300287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0432" indent="-250428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99445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400583" indent="-200569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>
                <a:solidFill>
                  <a:schemeClr val="tx1"/>
                </a:solidFill>
                <a:latin typeface="+mn-lt"/>
                <a:ea typeface="+mn-ea"/>
              </a:defRPr>
            </a:lvl4pPr>
            <a:lvl5pPr marL="1799454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125803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452153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2778502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104852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精（好用）</a:t>
            </a:r>
          </a:p>
          <a:p>
            <a:endParaRPr lang="zh-CN" altLang="en-US" sz="14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 Placeholder 8"/>
          <p:cNvSpPr txBox="1">
            <a:spLocks/>
          </p:cNvSpPr>
          <p:nvPr/>
        </p:nvSpPr>
        <p:spPr>
          <a:xfrm>
            <a:off x="4624325" y="1132875"/>
            <a:ext cx="4038600" cy="304800"/>
          </a:xfrm>
          <a:prstGeom prst="rect">
            <a:avLst/>
          </a:prstGeom>
        </p:spPr>
        <p:txBody>
          <a:bodyPr/>
          <a:lstStyle>
            <a:lvl1pPr marL="300287" indent="-300287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0432" indent="-250428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99445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400583" indent="-200569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>
                <a:solidFill>
                  <a:schemeClr val="tx1"/>
                </a:solidFill>
                <a:latin typeface="+mn-lt"/>
                <a:ea typeface="+mn-ea"/>
              </a:defRPr>
            </a:lvl4pPr>
            <a:lvl5pPr marL="1799454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125803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452153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2778502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104852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做简（易用）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 Placeholder 5"/>
          <p:cNvSpPr txBox="1">
            <a:spLocks/>
          </p:cNvSpPr>
          <p:nvPr/>
        </p:nvSpPr>
        <p:spPr>
          <a:xfrm>
            <a:off x="214282" y="1833578"/>
            <a:ext cx="4110038" cy="3040146"/>
          </a:xfrm>
          <a:prstGeom prst="rect">
            <a:avLst/>
          </a:prstGeom>
        </p:spPr>
        <p:txBody>
          <a:bodyPr>
            <a:noAutofit/>
          </a:bodyPr>
          <a:lstStyle>
            <a:lvl1pPr marL="300287" indent="-300287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0432" indent="-250428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99445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400583" indent="-200569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>
                <a:solidFill>
                  <a:schemeClr val="tx1"/>
                </a:solidFill>
                <a:latin typeface="+mn-lt"/>
                <a:ea typeface="+mn-ea"/>
              </a:defRPr>
            </a:lvl4pPr>
            <a:lvl5pPr marL="1799454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125803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452153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2778502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104852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完善黑匣子信息，开发快照功能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140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梳理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告警功能，与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RRU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讨论方案，快速定位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链路问题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优化统计、打点功能，获取更多的定位信息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开发配套工具：配置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线下解析工具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140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557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H_PageTitle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28335" y="121197"/>
            <a:ext cx="7886700" cy="5760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上半年重点工作进展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强维测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136739"/>
              </p:ext>
            </p:extLst>
          </p:nvPr>
        </p:nvGraphicFramePr>
        <p:xfrm>
          <a:off x="297586" y="1230765"/>
          <a:ext cx="5930599" cy="3714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218"/>
                <a:gridCol w="1495021"/>
                <a:gridCol w="1186120"/>
                <a:gridCol w="1186120"/>
                <a:gridCol w="1186120"/>
              </a:tblGrid>
              <a:tr h="412774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“强维测”工作进展汇总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774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b="1" i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lang="zh-CN" altLang="en-US" sz="1600" b="1" i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子项目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1-6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人力投入（人月）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7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深圳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南京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2774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600" b="1" i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做精</a:t>
                      </a:r>
                      <a:endParaRPr lang="zh-CN" altLang="en-US" sz="1600" b="1" i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黑匣子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50%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2774">
                <a:tc vMerge="1">
                  <a:txBody>
                    <a:bodyPr/>
                    <a:lstStyle/>
                    <a:p>
                      <a:pPr algn="ctr"/>
                      <a:endParaRPr lang="zh-CN" altLang="en-US" sz="1600" b="1" i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快照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12774">
                <a:tc vMerge="1">
                  <a:txBody>
                    <a:bodyPr/>
                    <a:lstStyle/>
                    <a:p>
                      <a:pPr algn="ctr"/>
                      <a:endParaRPr lang="zh-CN" altLang="en-US" sz="1600" b="1" i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统计</a:t>
                      </a:r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打点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50%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2774">
                <a:tc vMerge="1">
                  <a:txBody>
                    <a:bodyPr/>
                    <a:lstStyle/>
                    <a:p>
                      <a:pPr algn="ctr"/>
                      <a:endParaRPr lang="zh-CN" altLang="en-US" sz="1600" b="1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CPRI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告警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50%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2774"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i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配套工具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20%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277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做简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一键采集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5%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6444208" y="1230765"/>
            <a:ext cx="2376264" cy="2842692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txBody>
          <a:bodyPr wrap="square" lIns="36000" tIns="36000" rIns="36000" bIns="36000" anchor="ctr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做精</a:t>
            </a:r>
            <a:endParaRPr lang="en-US" altLang="zh-CN" sz="15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黑匣子信息持续丰富</a:t>
            </a:r>
            <a:endParaRPr lang="en-US" altLang="zh-CN" sz="15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增加耗时统计，更方便的监控模块执行效率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梳理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CPRI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内部告警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15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做简</a:t>
            </a:r>
            <a:endParaRPr lang="en-US" altLang="zh-CN" sz="15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初步讨论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一键采集思路</a:t>
            </a:r>
            <a:endParaRPr lang="en-US" altLang="zh-CN" sz="15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792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7" descr="H:\完成\单独PNG\5P\笔记本电脑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328" y="1201316"/>
            <a:ext cx="1169906" cy="1189865"/>
          </a:xfrm>
          <a:prstGeom prst="rect">
            <a:avLst/>
          </a:prstGeom>
          <a:noFill/>
        </p:spPr>
      </p:pic>
      <p:grpSp>
        <p:nvGrpSpPr>
          <p:cNvPr id="3" name="组合 2"/>
          <p:cNvGrpSpPr/>
          <p:nvPr/>
        </p:nvGrpSpPr>
        <p:grpSpPr>
          <a:xfrm>
            <a:off x="539552" y="697260"/>
            <a:ext cx="4096861" cy="2376264"/>
            <a:chOff x="539552" y="1412776"/>
            <a:chExt cx="8805993" cy="4826398"/>
          </a:xfrm>
        </p:grpSpPr>
        <p:sp>
          <p:nvSpPr>
            <p:cNvPr id="4" name="椭圆​​ 2"/>
            <p:cNvSpPr/>
            <p:nvPr/>
          </p:nvSpPr>
          <p:spPr>
            <a:xfrm>
              <a:off x="1080406" y="2029681"/>
              <a:ext cx="3460391" cy="3460390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dash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267744" y="5085184"/>
              <a:ext cx="1152335" cy="1153990"/>
              <a:chOff x="3743325" y="1143794"/>
              <a:chExt cx="1657350" cy="1659731"/>
            </a:xfrm>
          </p:grpSpPr>
          <p:sp>
            <p:nvSpPr>
              <p:cNvPr id="79" name="Oval 48"/>
              <p:cNvSpPr>
                <a:spLocks noChangeArrowheads="1"/>
              </p:cNvSpPr>
              <p:nvPr/>
            </p:nvSpPr>
            <p:spPr bwMode="auto">
              <a:xfrm>
                <a:off x="3743325" y="2102174"/>
                <a:ext cx="1657350" cy="701351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45E7A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0" name="Group 39"/>
              <p:cNvGrpSpPr>
                <a:grpSpLocks/>
              </p:cNvGrpSpPr>
              <p:nvPr/>
            </p:nvGrpSpPr>
            <p:grpSpPr bwMode="auto">
              <a:xfrm>
                <a:off x="3851920" y="1143794"/>
                <a:ext cx="1438275" cy="1438275"/>
                <a:chOff x="3152" y="2454"/>
                <a:chExt cx="1089" cy="1089"/>
              </a:xfrm>
            </p:grpSpPr>
            <p:sp>
              <p:nvSpPr>
                <p:cNvPr id="92" name="Oval 40"/>
                <p:cNvSpPr>
                  <a:spLocks noChangeArrowheads="1"/>
                </p:cNvSpPr>
                <p:nvPr/>
              </p:nvSpPr>
              <p:spPr bwMode="auto">
                <a:xfrm>
                  <a:off x="3152" y="2454"/>
                  <a:ext cx="1089" cy="108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1C1C1C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zh-CN" altLang="en-US" sz="1400" b="1" kern="0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黑匣子</a:t>
                  </a:r>
                  <a:endParaRPr lang="en-US" altLang="zh-CN" sz="1400" b="1" kern="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3" name="Freeform 41"/>
                <p:cNvSpPr>
                  <a:spLocks/>
                </p:cNvSpPr>
                <p:nvPr/>
              </p:nvSpPr>
              <p:spPr bwMode="auto">
                <a:xfrm>
                  <a:off x="3243" y="2478"/>
                  <a:ext cx="908" cy="296"/>
                </a:xfrm>
                <a:custGeom>
                  <a:avLst/>
                  <a:gdLst>
                    <a:gd name="T0" fmla="*/ 0 w 4756"/>
                    <a:gd name="T1" fmla="*/ 1576 h 1576"/>
                    <a:gd name="T2" fmla="*/ 50 w 4756"/>
                    <a:gd name="T3" fmla="*/ 1462 h 1576"/>
                    <a:gd name="T4" fmla="*/ 108 w 4756"/>
                    <a:gd name="T5" fmla="*/ 1350 h 1576"/>
                    <a:gd name="T6" fmla="*/ 170 w 4756"/>
                    <a:gd name="T7" fmla="*/ 1242 h 1576"/>
                    <a:gd name="T8" fmla="*/ 238 w 4756"/>
                    <a:gd name="T9" fmla="*/ 1138 h 1576"/>
                    <a:gd name="T10" fmla="*/ 310 w 4756"/>
                    <a:gd name="T11" fmla="*/ 1036 h 1576"/>
                    <a:gd name="T12" fmla="*/ 386 w 4756"/>
                    <a:gd name="T13" fmla="*/ 940 h 1576"/>
                    <a:gd name="T14" fmla="*/ 468 w 4756"/>
                    <a:gd name="T15" fmla="*/ 846 h 1576"/>
                    <a:gd name="T16" fmla="*/ 552 w 4756"/>
                    <a:gd name="T17" fmla="*/ 756 h 1576"/>
                    <a:gd name="T18" fmla="*/ 596 w 4756"/>
                    <a:gd name="T19" fmla="*/ 712 h 1576"/>
                    <a:gd name="T20" fmla="*/ 688 w 4756"/>
                    <a:gd name="T21" fmla="*/ 630 h 1576"/>
                    <a:gd name="T22" fmla="*/ 784 w 4756"/>
                    <a:gd name="T23" fmla="*/ 550 h 1576"/>
                    <a:gd name="T24" fmla="*/ 884 w 4756"/>
                    <a:gd name="T25" fmla="*/ 476 h 1576"/>
                    <a:gd name="T26" fmla="*/ 986 w 4756"/>
                    <a:gd name="T27" fmla="*/ 406 h 1576"/>
                    <a:gd name="T28" fmla="*/ 1092 w 4756"/>
                    <a:gd name="T29" fmla="*/ 342 h 1576"/>
                    <a:gd name="T30" fmla="*/ 1202 w 4756"/>
                    <a:gd name="T31" fmla="*/ 282 h 1576"/>
                    <a:gd name="T32" fmla="*/ 1316 w 4756"/>
                    <a:gd name="T33" fmla="*/ 228 h 1576"/>
                    <a:gd name="T34" fmla="*/ 1374 w 4756"/>
                    <a:gd name="T35" fmla="*/ 202 h 1576"/>
                    <a:gd name="T36" fmla="*/ 1490 w 4756"/>
                    <a:gd name="T37" fmla="*/ 156 h 1576"/>
                    <a:gd name="T38" fmla="*/ 1610 w 4756"/>
                    <a:gd name="T39" fmla="*/ 116 h 1576"/>
                    <a:gd name="T40" fmla="*/ 1732 w 4756"/>
                    <a:gd name="T41" fmla="*/ 80 h 1576"/>
                    <a:gd name="T42" fmla="*/ 1858 w 4756"/>
                    <a:gd name="T43" fmla="*/ 52 h 1576"/>
                    <a:gd name="T44" fmla="*/ 1984 w 4756"/>
                    <a:gd name="T45" fmla="*/ 30 h 1576"/>
                    <a:gd name="T46" fmla="*/ 2114 w 4756"/>
                    <a:gd name="T47" fmla="*/ 12 h 1576"/>
                    <a:gd name="T48" fmla="*/ 2246 w 4756"/>
                    <a:gd name="T49" fmla="*/ 2 h 1576"/>
                    <a:gd name="T50" fmla="*/ 2378 w 4756"/>
                    <a:gd name="T51" fmla="*/ 0 h 1576"/>
                    <a:gd name="T52" fmla="*/ 2444 w 4756"/>
                    <a:gd name="T53" fmla="*/ 0 h 1576"/>
                    <a:gd name="T54" fmla="*/ 2576 w 4756"/>
                    <a:gd name="T55" fmla="*/ 8 h 1576"/>
                    <a:gd name="T56" fmla="*/ 2706 w 4756"/>
                    <a:gd name="T57" fmla="*/ 20 h 1576"/>
                    <a:gd name="T58" fmla="*/ 2834 w 4756"/>
                    <a:gd name="T59" fmla="*/ 40 h 1576"/>
                    <a:gd name="T60" fmla="*/ 2962 w 4756"/>
                    <a:gd name="T61" fmla="*/ 66 h 1576"/>
                    <a:gd name="T62" fmla="*/ 3084 w 4756"/>
                    <a:gd name="T63" fmla="*/ 98 h 1576"/>
                    <a:gd name="T64" fmla="*/ 3206 w 4756"/>
                    <a:gd name="T65" fmla="*/ 136 h 1576"/>
                    <a:gd name="T66" fmla="*/ 3324 w 4756"/>
                    <a:gd name="T67" fmla="*/ 178 h 1576"/>
                    <a:gd name="T68" fmla="*/ 3382 w 4756"/>
                    <a:gd name="T69" fmla="*/ 202 h 1576"/>
                    <a:gd name="T70" fmla="*/ 3498 w 4756"/>
                    <a:gd name="T71" fmla="*/ 254 h 1576"/>
                    <a:gd name="T72" fmla="*/ 3608 w 4756"/>
                    <a:gd name="T73" fmla="*/ 312 h 1576"/>
                    <a:gd name="T74" fmla="*/ 3716 w 4756"/>
                    <a:gd name="T75" fmla="*/ 374 h 1576"/>
                    <a:gd name="T76" fmla="*/ 3822 w 4756"/>
                    <a:gd name="T77" fmla="*/ 440 h 1576"/>
                    <a:gd name="T78" fmla="*/ 3922 w 4756"/>
                    <a:gd name="T79" fmla="*/ 512 h 1576"/>
                    <a:gd name="T80" fmla="*/ 4020 w 4756"/>
                    <a:gd name="T81" fmla="*/ 590 h 1576"/>
                    <a:gd name="T82" fmla="*/ 4114 w 4756"/>
                    <a:gd name="T83" fmla="*/ 670 h 1576"/>
                    <a:gd name="T84" fmla="*/ 4204 w 4756"/>
                    <a:gd name="T85" fmla="*/ 756 h 1576"/>
                    <a:gd name="T86" fmla="*/ 4246 w 4756"/>
                    <a:gd name="T87" fmla="*/ 800 h 1576"/>
                    <a:gd name="T88" fmla="*/ 4330 w 4756"/>
                    <a:gd name="T89" fmla="*/ 892 h 1576"/>
                    <a:gd name="T90" fmla="*/ 4410 w 4756"/>
                    <a:gd name="T91" fmla="*/ 988 h 1576"/>
                    <a:gd name="T92" fmla="*/ 4484 w 4756"/>
                    <a:gd name="T93" fmla="*/ 1086 h 1576"/>
                    <a:gd name="T94" fmla="*/ 4552 w 4756"/>
                    <a:gd name="T95" fmla="*/ 1190 h 1576"/>
                    <a:gd name="T96" fmla="*/ 4618 w 4756"/>
                    <a:gd name="T97" fmla="*/ 1296 h 1576"/>
                    <a:gd name="T98" fmla="*/ 4678 w 4756"/>
                    <a:gd name="T99" fmla="*/ 1406 h 1576"/>
                    <a:gd name="T100" fmla="*/ 4732 w 4756"/>
                    <a:gd name="T101" fmla="*/ 1518 h 1576"/>
                    <a:gd name="T102" fmla="*/ 0 w 4756"/>
                    <a:gd name="T103" fmla="*/ 1576 h 1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>
                        <a:alpha val="75000"/>
                      </a:srgbClr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1C1C1C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4" name="Oval 42"/>
                <p:cNvSpPr>
                  <a:spLocks noChangeArrowheads="1"/>
                </p:cNvSpPr>
                <p:nvPr/>
              </p:nvSpPr>
              <p:spPr bwMode="auto">
                <a:xfrm>
                  <a:off x="3379" y="2545"/>
                  <a:ext cx="228" cy="20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1C1C1C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1" name="Group 54"/>
              <p:cNvGrpSpPr>
                <a:grpSpLocks/>
              </p:cNvGrpSpPr>
              <p:nvPr/>
            </p:nvGrpSpPr>
            <p:grpSpPr bwMode="auto">
              <a:xfrm rot="20302575" flipH="1" flipV="1">
                <a:off x="3976591" y="2221416"/>
                <a:ext cx="1148146" cy="275555"/>
                <a:chOff x="2532" y="1051"/>
                <a:chExt cx="893" cy="246"/>
              </a:xfrm>
            </p:grpSpPr>
            <p:grpSp>
              <p:nvGrpSpPr>
                <p:cNvPr id="82" name="Group 55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88" name="AutoShape 56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9" name="AutoShape 57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0" name="AutoShape 58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1" name="AutoShape 59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83" name="Group 60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84" name="AutoShape 61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5" name="AutoShape 62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6" name="AutoShape 63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7" name="AutoShape 64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</p:grpSp>
        <p:grpSp>
          <p:nvGrpSpPr>
            <p:cNvPr id="6" name="组合 5"/>
            <p:cNvGrpSpPr/>
            <p:nvPr/>
          </p:nvGrpSpPr>
          <p:grpSpPr>
            <a:xfrm>
              <a:off x="611560" y="4221088"/>
              <a:ext cx="1152335" cy="1153990"/>
              <a:chOff x="3743325" y="1143794"/>
              <a:chExt cx="1657350" cy="1659731"/>
            </a:xfrm>
          </p:grpSpPr>
          <p:sp>
            <p:nvSpPr>
              <p:cNvPr id="63" name="Oval 48"/>
              <p:cNvSpPr>
                <a:spLocks noChangeArrowheads="1"/>
              </p:cNvSpPr>
              <p:nvPr/>
            </p:nvSpPr>
            <p:spPr bwMode="auto">
              <a:xfrm>
                <a:off x="3743325" y="2102174"/>
                <a:ext cx="1657350" cy="701351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45E7A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4" name="Group 39"/>
              <p:cNvGrpSpPr>
                <a:grpSpLocks/>
              </p:cNvGrpSpPr>
              <p:nvPr/>
            </p:nvGrpSpPr>
            <p:grpSpPr bwMode="auto">
              <a:xfrm>
                <a:off x="3851920" y="1143794"/>
                <a:ext cx="1438275" cy="1438275"/>
                <a:chOff x="3152" y="2454"/>
                <a:chExt cx="1089" cy="1089"/>
              </a:xfrm>
            </p:grpSpPr>
            <p:sp>
              <p:nvSpPr>
                <p:cNvPr id="76" name="Oval 40"/>
                <p:cNvSpPr>
                  <a:spLocks noChangeArrowheads="1"/>
                </p:cNvSpPr>
                <p:nvPr/>
              </p:nvSpPr>
              <p:spPr bwMode="auto">
                <a:xfrm>
                  <a:off x="3152" y="2454"/>
                  <a:ext cx="1089" cy="108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1C1C1C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400" b="1" kern="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抓数</a:t>
                  </a:r>
                </a:p>
              </p:txBody>
            </p:sp>
            <p:sp>
              <p:nvSpPr>
                <p:cNvPr id="77" name="Freeform 41"/>
                <p:cNvSpPr>
                  <a:spLocks/>
                </p:cNvSpPr>
                <p:nvPr/>
              </p:nvSpPr>
              <p:spPr bwMode="auto">
                <a:xfrm>
                  <a:off x="3243" y="2478"/>
                  <a:ext cx="908" cy="296"/>
                </a:xfrm>
                <a:custGeom>
                  <a:avLst/>
                  <a:gdLst>
                    <a:gd name="T0" fmla="*/ 0 w 4756"/>
                    <a:gd name="T1" fmla="*/ 1576 h 1576"/>
                    <a:gd name="T2" fmla="*/ 50 w 4756"/>
                    <a:gd name="T3" fmla="*/ 1462 h 1576"/>
                    <a:gd name="T4" fmla="*/ 108 w 4756"/>
                    <a:gd name="T5" fmla="*/ 1350 h 1576"/>
                    <a:gd name="T6" fmla="*/ 170 w 4756"/>
                    <a:gd name="T7" fmla="*/ 1242 h 1576"/>
                    <a:gd name="T8" fmla="*/ 238 w 4756"/>
                    <a:gd name="T9" fmla="*/ 1138 h 1576"/>
                    <a:gd name="T10" fmla="*/ 310 w 4756"/>
                    <a:gd name="T11" fmla="*/ 1036 h 1576"/>
                    <a:gd name="T12" fmla="*/ 386 w 4756"/>
                    <a:gd name="T13" fmla="*/ 940 h 1576"/>
                    <a:gd name="T14" fmla="*/ 468 w 4756"/>
                    <a:gd name="T15" fmla="*/ 846 h 1576"/>
                    <a:gd name="T16" fmla="*/ 552 w 4756"/>
                    <a:gd name="T17" fmla="*/ 756 h 1576"/>
                    <a:gd name="T18" fmla="*/ 596 w 4756"/>
                    <a:gd name="T19" fmla="*/ 712 h 1576"/>
                    <a:gd name="T20" fmla="*/ 688 w 4756"/>
                    <a:gd name="T21" fmla="*/ 630 h 1576"/>
                    <a:gd name="T22" fmla="*/ 784 w 4756"/>
                    <a:gd name="T23" fmla="*/ 550 h 1576"/>
                    <a:gd name="T24" fmla="*/ 884 w 4756"/>
                    <a:gd name="T25" fmla="*/ 476 h 1576"/>
                    <a:gd name="T26" fmla="*/ 986 w 4756"/>
                    <a:gd name="T27" fmla="*/ 406 h 1576"/>
                    <a:gd name="T28" fmla="*/ 1092 w 4756"/>
                    <a:gd name="T29" fmla="*/ 342 h 1576"/>
                    <a:gd name="T30" fmla="*/ 1202 w 4756"/>
                    <a:gd name="T31" fmla="*/ 282 h 1576"/>
                    <a:gd name="T32" fmla="*/ 1316 w 4756"/>
                    <a:gd name="T33" fmla="*/ 228 h 1576"/>
                    <a:gd name="T34" fmla="*/ 1374 w 4756"/>
                    <a:gd name="T35" fmla="*/ 202 h 1576"/>
                    <a:gd name="T36" fmla="*/ 1490 w 4756"/>
                    <a:gd name="T37" fmla="*/ 156 h 1576"/>
                    <a:gd name="T38" fmla="*/ 1610 w 4756"/>
                    <a:gd name="T39" fmla="*/ 116 h 1576"/>
                    <a:gd name="T40" fmla="*/ 1732 w 4756"/>
                    <a:gd name="T41" fmla="*/ 80 h 1576"/>
                    <a:gd name="T42" fmla="*/ 1858 w 4756"/>
                    <a:gd name="T43" fmla="*/ 52 h 1576"/>
                    <a:gd name="T44" fmla="*/ 1984 w 4756"/>
                    <a:gd name="T45" fmla="*/ 30 h 1576"/>
                    <a:gd name="T46" fmla="*/ 2114 w 4756"/>
                    <a:gd name="T47" fmla="*/ 12 h 1576"/>
                    <a:gd name="T48" fmla="*/ 2246 w 4756"/>
                    <a:gd name="T49" fmla="*/ 2 h 1576"/>
                    <a:gd name="T50" fmla="*/ 2378 w 4756"/>
                    <a:gd name="T51" fmla="*/ 0 h 1576"/>
                    <a:gd name="T52" fmla="*/ 2444 w 4756"/>
                    <a:gd name="T53" fmla="*/ 0 h 1576"/>
                    <a:gd name="T54" fmla="*/ 2576 w 4756"/>
                    <a:gd name="T55" fmla="*/ 8 h 1576"/>
                    <a:gd name="T56" fmla="*/ 2706 w 4756"/>
                    <a:gd name="T57" fmla="*/ 20 h 1576"/>
                    <a:gd name="T58" fmla="*/ 2834 w 4756"/>
                    <a:gd name="T59" fmla="*/ 40 h 1576"/>
                    <a:gd name="T60" fmla="*/ 2962 w 4756"/>
                    <a:gd name="T61" fmla="*/ 66 h 1576"/>
                    <a:gd name="T62" fmla="*/ 3084 w 4756"/>
                    <a:gd name="T63" fmla="*/ 98 h 1576"/>
                    <a:gd name="T64" fmla="*/ 3206 w 4756"/>
                    <a:gd name="T65" fmla="*/ 136 h 1576"/>
                    <a:gd name="T66" fmla="*/ 3324 w 4756"/>
                    <a:gd name="T67" fmla="*/ 178 h 1576"/>
                    <a:gd name="T68" fmla="*/ 3382 w 4756"/>
                    <a:gd name="T69" fmla="*/ 202 h 1576"/>
                    <a:gd name="T70" fmla="*/ 3498 w 4756"/>
                    <a:gd name="T71" fmla="*/ 254 h 1576"/>
                    <a:gd name="T72" fmla="*/ 3608 w 4756"/>
                    <a:gd name="T73" fmla="*/ 312 h 1576"/>
                    <a:gd name="T74" fmla="*/ 3716 w 4756"/>
                    <a:gd name="T75" fmla="*/ 374 h 1576"/>
                    <a:gd name="T76" fmla="*/ 3822 w 4756"/>
                    <a:gd name="T77" fmla="*/ 440 h 1576"/>
                    <a:gd name="T78" fmla="*/ 3922 w 4756"/>
                    <a:gd name="T79" fmla="*/ 512 h 1576"/>
                    <a:gd name="T80" fmla="*/ 4020 w 4756"/>
                    <a:gd name="T81" fmla="*/ 590 h 1576"/>
                    <a:gd name="T82" fmla="*/ 4114 w 4756"/>
                    <a:gd name="T83" fmla="*/ 670 h 1576"/>
                    <a:gd name="T84" fmla="*/ 4204 w 4756"/>
                    <a:gd name="T85" fmla="*/ 756 h 1576"/>
                    <a:gd name="T86" fmla="*/ 4246 w 4756"/>
                    <a:gd name="T87" fmla="*/ 800 h 1576"/>
                    <a:gd name="T88" fmla="*/ 4330 w 4756"/>
                    <a:gd name="T89" fmla="*/ 892 h 1576"/>
                    <a:gd name="T90" fmla="*/ 4410 w 4756"/>
                    <a:gd name="T91" fmla="*/ 988 h 1576"/>
                    <a:gd name="T92" fmla="*/ 4484 w 4756"/>
                    <a:gd name="T93" fmla="*/ 1086 h 1576"/>
                    <a:gd name="T94" fmla="*/ 4552 w 4756"/>
                    <a:gd name="T95" fmla="*/ 1190 h 1576"/>
                    <a:gd name="T96" fmla="*/ 4618 w 4756"/>
                    <a:gd name="T97" fmla="*/ 1296 h 1576"/>
                    <a:gd name="T98" fmla="*/ 4678 w 4756"/>
                    <a:gd name="T99" fmla="*/ 1406 h 1576"/>
                    <a:gd name="T100" fmla="*/ 4732 w 4756"/>
                    <a:gd name="T101" fmla="*/ 1518 h 1576"/>
                    <a:gd name="T102" fmla="*/ 0 w 4756"/>
                    <a:gd name="T103" fmla="*/ 1576 h 1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>
                        <a:alpha val="75000"/>
                      </a:srgbClr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1C1C1C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8" name="Oval 42"/>
                <p:cNvSpPr>
                  <a:spLocks noChangeArrowheads="1"/>
                </p:cNvSpPr>
                <p:nvPr/>
              </p:nvSpPr>
              <p:spPr bwMode="auto">
                <a:xfrm>
                  <a:off x="3379" y="2545"/>
                  <a:ext cx="228" cy="20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1C1C1C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65" name="Group 54"/>
              <p:cNvGrpSpPr>
                <a:grpSpLocks/>
              </p:cNvGrpSpPr>
              <p:nvPr/>
            </p:nvGrpSpPr>
            <p:grpSpPr bwMode="auto">
              <a:xfrm rot="20302575" flipH="1" flipV="1">
                <a:off x="3976591" y="2221416"/>
                <a:ext cx="1148146" cy="275555"/>
                <a:chOff x="2532" y="1051"/>
                <a:chExt cx="893" cy="246"/>
              </a:xfrm>
            </p:grpSpPr>
            <p:grpSp>
              <p:nvGrpSpPr>
                <p:cNvPr id="66" name="Group 55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72" name="AutoShape 56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3" name="AutoShape 57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4" name="AutoShape 58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5" name="AutoShape 59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67" name="Group 60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68" name="AutoShape 61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9" name="AutoShape 62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0" name="AutoShape 63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" name="AutoShape 64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</p:grpSp>
        <p:grpSp>
          <p:nvGrpSpPr>
            <p:cNvPr id="7" name="组合 6"/>
            <p:cNvGrpSpPr/>
            <p:nvPr/>
          </p:nvGrpSpPr>
          <p:grpSpPr>
            <a:xfrm>
              <a:off x="539552" y="2420888"/>
              <a:ext cx="1152335" cy="1153990"/>
              <a:chOff x="3743325" y="1143794"/>
              <a:chExt cx="1657350" cy="1659731"/>
            </a:xfrm>
          </p:grpSpPr>
          <p:sp>
            <p:nvSpPr>
              <p:cNvPr id="47" name="Oval 48"/>
              <p:cNvSpPr>
                <a:spLocks noChangeArrowheads="1"/>
              </p:cNvSpPr>
              <p:nvPr/>
            </p:nvSpPr>
            <p:spPr bwMode="auto">
              <a:xfrm>
                <a:off x="3743325" y="2102174"/>
                <a:ext cx="1657350" cy="701351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45E7A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8" name="Group 39"/>
              <p:cNvGrpSpPr>
                <a:grpSpLocks/>
              </p:cNvGrpSpPr>
              <p:nvPr/>
            </p:nvGrpSpPr>
            <p:grpSpPr bwMode="auto">
              <a:xfrm>
                <a:off x="3851920" y="1143794"/>
                <a:ext cx="1438275" cy="1438275"/>
                <a:chOff x="3152" y="2454"/>
                <a:chExt cx="1089" cy="1089"/>
              </a:xfrm>
            </p:grpSpPr>
            <p:sp>
              <p:nvSpPr>
                <p:cNvPr id="60" name="Oval 40"/>
                <p:cNvSpPr>
                  <a:spLocks noChangeArrowheads="1"/>
                </p:cNvSpPr>
                <p:nvPr/>
              </p:nvSpPr>
              <p:spPr bwMode="auto">
                <a:xfrm>
                  <a:off x="3152" y="2454"/>
                  <a:ext cx="1089" cy="108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1C1C1C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400" b="1" kern="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快照</a:t>
                  </a:r>
                </a:p>
              </p:txBody>
            </p:sp>
            <p:sp>
              <p:nvSpPr>
                <p:cNvPr id="61" name="Freeform 41"/>
                <p:cNvSpPr>
                  <a:spLocks/>
                </p:cNvSpPr>
                <p:nvPr/>
              </p:nvSpPr>
              <p:spPr bwMode="auto">
                <a:xfrm>
                  <a:off x="3243" y="2478"/>
                  <a:ext cx="908" cy="296"/>
                </a:xfrm>
                <a:custGeom>
                  <a:avLst/>
                  <a:gdLst>
                    <a:gd name="T0" fmla="*/ 0 w 4756"/>
                    <a:gd name="T1" fmla="*/ 1576 h 1576"/>
                    <a:gd name="T2" fmla="*/ 50 w 4756"/>
                    <a:gd name="T3" fmla="*/ 1462 h 1576"/>
                    <a:gd name="T4" fmla="*/ 108 w 4756"/>
                    <a:gd name="T5" fmla="*/ 1350 h 1576"/>
                    <a:gd name="T6" fmla="*/ 170 w 4756"/>
                    <a:gd name="T7" fmla="*/ 1242 h 1576"/>
                    <a:gd name="T8" fmla="*/ 238 w 4756"/>
                    <a:gd name="T9" fmla="*/ 1138 h 1576"/>
                    <a:gd name="T10" fmla="*/ 310 w 4756"/>
                    <a:gd name="T11" fmla="*/ 1036 h 1576"/>
                    <a:gd name="T12" fmla="*/ 386 w 4756"/>
                    <a:gd name="T13" fmla="*/ 940 h 1576"/>
                    <a:gd name="T14" fmla="*/ 468 w 4756"/>
                    <a:gd name="T15" fmla="*/ 846 h 1576"/>
                    <a:gd name="T16" fmla="*/ 552 w 4756"/>
                    <a:gd name="T17" fmla="*/ 756 h 1576"/>
                    <a:gd name="T18" fmla="*/ 596 w 4756"/>
                    <a:gd name="T19" fmla="*/ 712 h 1576"/>
                    <a:gd name="T20" fmla="*/ 688 w 4756"/>
                    <a:gd name="T21" fmla="*/ 630 h 1576"/>
                    <a:gd name="T22" fmla="*/ 784 w 4756"/>
                    <a:gd name="T23" fmla="*/ 550 h 1576"/>
                    <a:gd name="T24" fmla="*/ 884 w 4756"/>
                    <a:gd name="T25" fmla="*/ 476 h 1576"/>
                    <a:gd name="T26" fmla="*/ 986 w 4756"/>
                    <a:gd name="T27" fmla="*/ 406 h 1576"/>
                    <a:gd name="T28" fmla="*/ 1092 w 4756"/>
                    <a:gd name="T29" fmla="*/ 342 h 1576"/>
                    <a:gd name="T30" fmla="*/ 1202 w 4756"/>
                    <a:gd name="T31" fmla="*/ 282 h 1576"/>
                    <a:gd name="T32" fmla="*/ 1316 w 4756"/>
                    <a:gd name="T33" fmla="*/ 228 h 1576"/>
                    <a:gd name="T34" fmla="*/ 1374 w 4756"/>
                    <a:gd name="T35" fmla="*/ 202 h 1576"/>
                    <a:gd name="T36" fmla="*/ 1490 w 4756"/>
                    <a:gd name="T37" fmla="*/ 156 h 1576"/>
                    <a:gd name="T38" fmla="*/ 1610 w 4756"/>
                    <a:gd name="T39" fmla="*/ 116 h 1576"/>
                    <a:gd name="T40" fmla="*/ 1732 w 4756"/>
                    <a:gd name="T41" fmla="*/ 80 h 1576"/>
                    <a:gd name="T42" fmla="*/ 1858 w 4756"/>
                    <a:gd name="T43" fmla="*/ 52 h 1576"/>
                    <a:gd name="T44" fmla="*/ 1984 w 4756"/>
                    <a:gd name="T45" fmla="*/ 30 h 1576"/>
                    <a:gd name="T46" fmla="*/ 2114 w 4756"/>
                    <a:gd name="T47" fmla="*/ 12 h 1576"/>
                    <a:gd name="T48" fmla="*/ 2246 w 4756"/>
                    <a:gd name="T49" fmla="*/ 2 h 1576"/>
                    <a:gd name="T50" fmla="*/ 2378 w 4756"/>
                    <a:gd name="T51" fmla="*/ 0 h 1576"/>
                    <a:gd name="T52" fmla="*/ 2444 w 4756"/>
                    <a:gd name="T53" fmla="*/ 0 h 1576"/>
                    <a:gd name="T54" fmla="*/ 2576 w 4756"/>
                    <a:gd name="T55" fmla="*/ 8 h 1576"/>
                    <a:gd name="T56" fmla="*/ 2706 w 4756"/>
                    <a:gd name="T57" fmla="*/ 20 h 1576"/>
                    <a:gd name="T58" fmla="*/ 2834 w 4756"/>
                    <a:gd name="T59" fmla="*/ 40 h 1576"/>
                    <a:gd name="T60" fmla="*/ 2962 w 4756"/>
                    <a:gd name="T61" fmla="*/ 66 h 1576"/>
                    <a:gd name="T62" fmla="*/ 3084 w 4756"/>
                    <a:gd name="T63" fmla="*/ 98 h 1576"/>
                    <a:gd name="T64" fmla="*/ 3206 w 4756"/>
                    <a:gd name="T65" fmla="*/ 136 h 1576"/>
                    <a:gd name="T66" fmla="*/ 3324 w 4756"/>
                    <a:gd name="T67" fmla="*/ 178 h 1576"/>
                    <a:gd name="T68" fmla="*/ 3382 w 4756"/>
                    <a:gd name="T69" fmla="*/ 202 h 1576"/>
                    <a:gd name="T70" fmla="*/ 3498 w 4756"/>
                    <a:gd name="T71" fmla="*/ 254 h 1576"/>
                    <a:gd name="T72" fmla="*/ 3608 w 4756"/>
                    <a:gd name="T73" fmla="*/ 312 h 1576"/>
                    <a:gd name="T74" fmla="*/ 3716 w 4756"/>
                    <a:gd name="T75" fmla="*/ 374 h 1576"/>
                    <a:gd name="T76" fmla="*/ 3822 w 4756"/>
                    <a:gd name="T77" fmla="*/ 440 h 1576"/>
                    <a:gd name="T78" fmla="*/ 3922 w 4756"/>
                    <a:gd name="T79" fmla="*/ 512 h 1576"/>
                    <a:gd name="T80" fmla="*/ 4020 w 4756"/>
                    <a:gd name="T81" fmla="*/ 590 h 1576"/>
                    <a:gd name="T82" fmla="*/ 4114 w 4756"/>
                    <a:gd name="T83" fmla="*/ 670 h 1576"/>
                    <a:gd name="T84" fmla="*/ 4204 w 4756"/>
                    <a:gd name="T85" fmla="*/ 756 h 1576"/>
                    <a:gd name="T86" fmla="*/ 4246 w 4756"/>
                    <a:gd name="T87" fmla="*/ 800 h 1576"/>
                    <a:gd name="T88" fmla="*/ 4330 w 4756"/>
                    <a:gd name="T89" fmla="*/ 892 h 1576"/>
                    <a:gd name="T90" fmla="*/ 4410 w 4756"/>
                    <a:gd name="T91" fmla="*/ 988 h 1576"/>
                    <a:gd name="T92" fmla="*/ 4484 w 4756"/>
                    <a:gd name="T93" fmla="*/ 1086 h 1576"/>
                    <a:gd name="T94" fmla="*/ 4552 w 4756"/>
                    <a:gd name="T95" fmla="*/ 1190 h 1576"/>
                    <a:gd name="T96" fmla="*/ 4618 w 4756"/>
                    <a:gd name="T97" fmla="*/ 1296 h 1576"/>
                    <a:gd name="T98" fmla="*/ 4678 w 4756"/>
                    <a:gd name="T99" fmla="*/ 1406 h 1576"/>
                    <a:gd name="T100" fmla="*/ 4732 w 4756"/>
                    <a:gd name="T101" fmla="*/ 1518 h 1576"/>
                    <a:gd name="T102" fmla="*/ 0 w 4756"/>
                    <a:gd name="T103" fmla="*/ 1576 h 1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>
                        <a:alpha val="75000"/>
                      </a:srgbClr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1C1C1C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2" name="Oval 42"/>
                <p:cNvSpPr>
                  <a:spLocks noChangeArrowheads="1"/>
                </p:cNvSpPr>
                <p:nvPr/>
              </p:nvSpPr>
              <p:spPr bwMode="auto">
                <a:xfrm>
                  <a:off x="3379" y="2545"/>
                  <a:ext cx="228" cy="20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1C1C1C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9" name="Group 54"/>
              <p:cNvGrpSpPr>
                <a:grpSpLocks/>
              </p:cNvGrpSpPr>
              <p:nvPr/>
            </p:nvGrpSpPr>
            <p:grpSpPr bwMode="auto">
              <a:xfrm rot="20302575" flipH="1" flipV="1">
                <a:off x="3976591" y="2221416"/>
                <a:ext cx="1148146" cy="275555"/>
                <a:chOff x="2532" y="1051"/>
                <a:chExt cx="893" cy="246"/>
              </a:xfrm>
            </p:grpSpPr>
            <p:grpSp>
              <p:nvGrpSpPr>
                <p:cNvPr id="50" name="Group 55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56" name="AutoShape 56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7" name="AutoShape 57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8" name="AutoShape 58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9" name="AutoShape 59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51" name="Group 60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52" name="AutoShape 61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3" name="AutoShape 62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4" name="AutoShape 63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5" name="AutoShape 64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</p:grpSp>
        <p:grpSp>
          <p:nvGrpSpPr>
            <p:cNvPr id="8" name="组合 7"/>
            <p:cNvGrpSpPr/>
            <p:nvPr/>
          </p:nvGrpSpPr>
          <p:grpSpPr>
            <a:xfrm>
              <a:off x="2223168" y="1412776"/>
              <a:ext cx="1152335" cy="1153990"/>
              <a:chOff x="3743325" y="1143794"/>
              <a:chExt cx="1657350" cy="1659731"/>
            </a:xfrm>
          </p:grpSpPr>
          <p:sp>
            <p:nvSpPr>
              <p:cNvPr id="31" name="Oval 48"/>
              <p:cNvSpPr>
                <a:spLocks noChangeArrowheads="1"/>
              </p:cNvSpPr>
              <p:nvPr/>
            </p:nvSpPr>
            <p:spPr bwMode="auto">
              <a:xfrm>
                <a:off x="3743325" y="2102174"/>
                <a:ext cx="1657350" cy="701351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45E7A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2" name="Group 39"/>
              <p:cNvGrpSpPr>
                <a:grpSpLocks/>
              </p:cNvGrpSpPr>
              <p:nvPr/>
            </p:nvGrpSpPr>
            <p:grpSpPr bwMode="auto">
              <a:xfrm>
                <a:off x="3851920" y="1143794"/>
                <a:ext cx="1438275" cy="1438275"/>
                <a:chOff x="3152" y="2454"/>
                <a:chExt cx="1089" cy="1089"/>
              </a:xfrm>
            </p:grpSpPr>
            <p:sp>
              <p:nvSpPr>
                <p:cNvPr id="44" name="Oval 40"/>
                <p:cNvSpPr>
                  <a:spLocks noChangeArrowheads="1"/>
                </p:cNvSpPr>
                <p:nvPr/>
              </p:nvSpPr>
              <p:spPr bwMode="auto">
                <a:xfrm>
                  <a:off x="3152" y="2454"/>
                  <a:ext cx="1089" cy="108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1C1C1C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400" b="1" kern="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统计</a:t>
                  </a:r>
                </a:p>
              </p:txBody>
            </p:sp>
            <p:sp>
              <p:nvSpPr>
                <p:cNvPr id="45" name="Freeform 41"/>
                <p:cNvSpPr>
                  <a:spLocks/>
                </p:cNvSpPr>
                <p:nvPr/>
              </p:nvSpPr>
              <p:spPr bwMode="auto">
                <a:xfrm>
                  <a:off x="3243" y="2478"/>
                  <a:ext cx="908" cy="296"/>
                </a:xfrm>
                <a:custGeom>
                  <a:avLst/>
                  <a:gdLst>
                    <a:gd name="T0" fmla="*/ 0 w 4756"/>
                    <a:gd name="T1" fmla="*/ 1576 h 1576"/>
                    <a:gd name="T2" fmla="*/ 50 w 4756"/>
                    <a:gd name="T3" fmla="*/ 1462 h 1576"/>
                    <a:gd name="T4" fmla="*/ 108 w 4756"/>
                    <a:gd name="T5" fmla="*/ 1350 h 1576"/>
                    <a:gd name="T6" fmla="*/ 170 w 4756"/>
                    <a:gd name="T7" fmla="*/ 1242 h 1576"/>
                    <a:gd name="T8" fmla="*/ 238 w 4756"/>
                    <a:gd name="T9" fmla="*/ 1138 h 1576"/>
                    <a:gd name="T10" fmla="*/ 310 w 4756"/>
                    <a:gd name="T11" fmla="*/ 1036 h 1576"/>
                    <a:gd name="T12" fmla="*/ 386 w 4756"/>
                    <a:gd name="T13" fmla="*/ 940 h 1576"/>
                    <a:gd name="T14" fmla="*/ 468 w 4756"/>
                    <a:gd name="T15" fmla="*/ 846 h 1576"/>
                    <a:gd name="T16" fmla="*/ 552 w 4756"/>
                    <a:gd name="T17" fmla="*/ 756 h 1576"/>
                    <a:gd name="T18" fmla="*/ 596 w 4756"/>
                    <a:gd name="T19" fmla="*/ 712 h 1576"/>
                    <a:gd name="T20" fmla="*/ 688 w 4756"/>
                    <a:gd name="T21" fmla="*/ 630 h 1576"/>
                    <a:gd name="T22" fmla="*/ 784 w 4756"/>
                    <a:gd name="T23" fmla="*/ 550 h 1576"/>
                    <a:gd name="T24" fmla="*/ 884 w 4756"/>
                    <a:gd name="T25" fmla="*/ 476 h 1576"/>
                    <a:gd name="T26" fmla="*/ 986 w 4756"/>
                    <a:gd name="T27" fmla="*/ 406 h 1576"/>
                    <a:gd name="T28" fmla="*/ 1092 w 4756"/>
                    <a:gd name="T29" fmla="*/ 342 h 1576"/>
                    <a:gd name="T30" fmla="*/ 1202 w 4756"/>
                    <a:gd name="T31" fmla="*/ 282 h 1576"/>
                    <a:gd name="T32" fmla="*/ 1316 w 4756"/>
                    <a:gd name="T33" fmla="*/ 228 h 1576"/>
                    <a:gd name="T34" fmla="*/ 1374 w 4756"/>
                    <a:gd name="T35" fmla="*/ 202 h 1576"/>
                    <a:gd name="T36" fmla="*/ 1490 w 4756"/>
                    <a:gd name="T37" fmla="*/ 156 h 1576"/>
                    <a:gd name="T38" fmla="*/ 1610 w 4756"/>
                    <a:gd name="T39" fmla="*/ 116 h 1576"/>
                    <a:gd name="T40" fmla="*/ 1732 w 4756"/>
                    <a:gd name="T41" fmla="*/ 80 h 1576"/>
                    <a:gd name="T42" fmla="*/ 1858 w 4756"/>
                    <a:gd name="T43" fmla="*/ 52 h 1576"/>
                    <a:gd name="T44" fmla="*/ 1984 w 4756"/>
                    <a:gd name="T45" fmla="*/ 30 h 1576"/>
                    <a:gd name="T46" fmla="*/ 2114 w 4756"/>
                    <a:gd name="T47" fmla="*/ 12 h 1576"/>
                    <a:gd name="T48" fmla="*/ 2246 w 4756"/>
                    <a:gd name="T49" fmla="*/ 2 h 1576"/>
                    <a:gd name="T50" fmla="*/ 2378 w 4756"/>
                    <a:gd name="T51" fmla="*/ 0 h 1576"/>
                    <a:gd name="T52" fmla="*/ 2444 w 4756"/>
                    <a:gd name="T53" fmla="*/ 0 h 1576"/>
                    <a:gd name="T54" fmla="*/ 2576 w 4756"/>
                    <a:gd name="T55" fmla="*/ 8 h 1576"/>
                    <a:gd name="T56" fmla="*/ 2706 w 4756"/>
                    <a:gd name="T57" fmla="*/ 20 h 1576"/>
                    <a:gd name="T58" fmla="*/ 2834 w 4756"/>
                    <a:gd name="T59" fmla="*/ 40 h 1576"/>
                    <a:gd name="T60" fmla="*/ 2962 w 4756"/>
                    <a:gd name="T61" fmla="*/ 66 h 1576"/>
                    <a:gd name="T62" fmla="*/ 3084 w 4756"/>
                    <a:gd name="T63" fmla="*/ 98 h 1576"/>
                    <a:gd name="T64" fmla="*/ 3206 w 4756"/>
                    <a:gd name="T65" fmla="*/ 136 h 1576"/>
                    <a:gd name="T66" fmla="*/ 3324 w 4756"/>
                    <a:gd name="T67" fmla="*/ 178 h 1576"/>
                    <a:gd name="T68" fmla="*/ 3382 w 4756"/>
                    <a:gd name="T69" fmla="*/ 202 h 1576"/>
                    <a:gd name="T70" fmla="*/ 3498 w 4756"/>
                    <a:gd name="T71" fmla="*/ 254 h 1576"/>
                    <a:gd name="T72" fmla="*/ 3608 w 4756"/>
                    <a:gd name="T73" fmla="*/ 312 h 1576"/>
                    <a:gd name="T74" fmla="*/ 3716 w 4756"/>
                    <a:gd name="T75" fmla="*/ 374 h 1576"/>
                    <a:gd name="T76" fmla="*/ 3822 w 4756"/>
                    <a:gd name="T77" fmla="*/ 440 h 1576"/>
                    <a:gd name="T78" fmla="*/ 3922 w 4756"/>
                    <a:gd name="T79" fmla="*/ 512 h 1576"/>
                    <a:gd name="T80" fmla="*/ 4020 w 4756"/>
                    <a:gd name="T81" fmla="*/ 590 h 1576"/>
                    <a:gd name="T82" fmla="*/ 4114 w 4756"/>
                    <a:gd name="T83" fmla="*/ 670 h 1576"/>
                    <a:gd name="T84" fmla="*/ 4204 w 4756"/>
                    <a:gd name="T85" fmla="*/ 756 h 1576"/>
                    <a:gd name="T86" fmla="*/ 4246 w 4756"/>
                    <a:gd name="T87" fmla="*/ 800 h 1576"/>
                    <a:gd name="T88" fmla="*/ 4330 w 4756"/>
                    <a:gd name="T89" fmla="*/ 892 h 1576"/>
                    <a:gd name="T90" fmla="*/ 4410 w 4756"/>
                    <a:gd name="T91" fmla="*/ 988 h 1576"/>
                    <a:gd name="T92" fmla="*/ 4484 w 4756"/>
                    <a:gd name="T93" fmla="*/ 1086 h 1576"/>
                    <a:gd name="T94" fmla="*/ 4552 w 4756"/>
                    <a:gd name="T95" fmla="*/ 1190 h 1576"/>
                    <a:gd name="T96" fmla="*/ 4618 w 4756"/>
                    <a:gd name="T97" fmla="*/ 1296 h 1576"/>
                    <a:gd name="T98" fmla="*/ 4678 w 4756"/>
                    <a:gd name="T99" fmla="*/ 1406 h 1576"/>
                    <a:gd name="T100" fmla="*/ 4732 w 4756"/>
                    <a:gd name="T101" fmla="*/ 1518 h 1576"/>
                    <a:gd name="T102" fmla="*/ 0 w 4756"/>
                    <a:gd name="T103" fmla="*/ 1576 h 1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>
                        <a:alpha val="75000"/>
                      </a:srgbClr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1C1C1C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6" name="Oval 42"/>
                <p:cNvSpPr>
                  <a:spLocks noChangeArrowheads="1"/>
                </p:cNvSpPr>
                <p:nvPr/>
              </p:nvSpPr>
              <p:spPr bwMode="auto">
                <a:xfrm>
                  <a:off x="3379" y="2545"/>
                  <a:ext cx="228" cy="20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1C1C1C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3" name="Group 54"/>
              <p:cNvGrpSpPr>
                <a:grpSpLocks/>
              </p:cNvGrpSpPr>
              <p:nvPr/>
            </p:nvGrpSpPr>
            <p:grpSpPr bwMode="auto">
              <a:xfrm rot="20302575" flipH="1" flipV="1">
                <a:off x="3976591" y="2221416"/>
                <a:ext cx="1148146" cy="275555"/>
                <a:chOff x="2532" y="1051"/>
                <a:chExt cx="893" cy="246"/>
              </a:xfrm>
            </p:grpSpPr>
            <p:grpSp>
              <p:nvGrpSpPr>
                <p:cNvPr id="34" name="Group 55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40" name="AutoShape 56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1" name="AutoShape 57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2" name="AutoShape 58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3" name="AutoShape 59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35" name="Group 60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36" name="AutoShape 61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7" name="AutoShape 62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8" name="AutoShape 63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9" name="AutoShape 64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</p:grpSp>
        <p:sp>
          <p:nvSpPr>
            <p:cNvPr id="9" name="右箭头​​ 5"/>
            <p:cNvSpPr/>
            <p:nvPr/>
          </p:nvSpPr>
          <p:spPr>
            <a:xfrm>
              <a:off x="2706435" y="2515110"/>
              <a:ext cx="6639110" cy="2556328"/>
            </a:xfrm>
            <a:custGeom>
              <a:avLst/>
              <a:gdLst>
                <a:gd name="connsiteX0" fmla="*/ 0 w 1696700"/>
                <a:gd name="connsiteY0" fmla="*/ 718016 h 2872062"/>
                <a:gd name="connsiteX1" fmla="*/ 848350 w 1696700"/>
                <a:gd name="connsiteY1" fmla="*/ 718016 h 2872062"/>
                <a:gd name="connsiteX2" fmla="*/ 848350 w 1696700"/>
                <a:gd name="connsiteY2" fmla="*/ 0 h 2872062"/>
                <a:gd name="connsiteX3" fmla="*/ 1696700 w 1696700"/>
                <a:gd name="connsiteY3" fmla="*/ 1436031 h 2872062"/>
                <a:gd name="connsiteX4" fmla="*/ 848350 w 1696700"/>
                <a:gd name="connsiteY4" fmla="*/ 2872062 h 2872062"/>
                <a:gd name="connsiteX5" fmla="*/ 848350 w 1696700"/>
                <a:gd name="connsiteY5" fmla="*/ 2154047 h 2872062"/>
                <a:gd name="connsiteX6" fmla="*/ 0 w 1696700"/>
                <a:gd name="connsiteY6" fmla="*/ 2154047 h 2872062"/>
                <a:gd name="connsiteX7" fmla="*/ 0 w 1696700"/>
                <a:gd name="connsiteY7" fmla="*/ 718016 h 2872062"/>
                <a:gd name="connsiteX0" fmla="*/ 101600 w 1696700"/>
                <a:gd name="connsiteY0" fmla="*/ 1060916 h 2872062"/>
                <a:gd name="connsiteX1" fmla="*/ 848350 w 1696700"/>
                <a:gd name="connsiteY1" fmla="*/ 718016 h 2872062"/>
                <a:gd name="connsiteX2" fmla="*/ 848350 w 1696700"/>
                <a:gd name="connsiteY2" fmla="*/ 0 h 2872062"/>
                <a:gd name="connsiteX3" fmla="*/ 1696700 w 1696700"/>
                <a:gd name="connsiteY3" fmla="*/ 1436031 h 2872062"/>
                <a:gd name="connsiteX4" fmla="*/ 848350 w 1696700"/>
                <a:gd name="connsiteY4" fmla="*/ 2872062 h 2872062"/>
                <a:gd name="connsiteX5" fmla="*/ 848350 w 1696700"/>
                <a:gd name="connsiteY5" fmla="*/ 2154047 h 2872062"/>
                <a:gd name="connsiteX6" fmla="*/ 0 w 1696700"/>
                <a:gd name="connsiteY6" fmla="*/ 2154047 h 2872062"/>
                <a:gd name="connsiteX7" fmla="*/ 101600 w 1696700"/>
                <a:gd name="connsiteY7" fmla="*/ 1060916 h 2872062"/>
                <a:gd name="connsiteX0" fmla="*/ 0 w 1595100"/>
                <a:gd name="connsiteY0" fmla="*/ 1060916 h 2872062"/>
                <a:gd name="connsiteX1" fmla="*/ 746750 w 1595100"/>
                <a:gd name="connsiteY1" fmla="*/ 718016 h 2872062"/>
                <a:gd name="connsiteX2" fmla="*/ 746750 w 1595100"/>
                <a:gd name="connsiteY2" fmla="*/ 0 h 2872062"/>
                <a:gd name="connsiteX3" fmla="*/ 1595100 w 1595100"/>
                <a:gd name="connsiteY3" fmla="*/ 1436031 h 2872062"/>
                <a:gd name="connsiteX4" fmla="*/ 746750 w 1595100"/>
                <a:gd name="connsiteY4" fmla="*/ 2872062 h 2872062"/>
                <a:gd name="connsiteX5" fmla="*/ 746750 w 1595100"/>
                <a:gd name="connsiteY5" fmla="*/ 2154047 h 2872062"/>
                <a:gd name="connsiteX6" fmla="*/ 12700 w 1595100"/>
                <a:gd name="connsiteY6" fmla="*/ 1684147 h 2872062"/>
                <a:gd name="connsiteX7" fmla="*/ 0 w 1595100"/>
                <a:gd name="connsiteY7" fmla="*/ 1060916 h 2872062"/>
                <a:gd name="connsiteX0" fmla="*/ 0 w 1595100"/>
                <a:gd name="connsiteY0" fmla="*/ 1060916 h 2872062"/>
                <a:gd name="connsiteX1" fmla="*/ 746750 w 1595100"/>
                <a:gd name="connsiteY1" fmla="*/ 718016 h 2872062"/>
                <a:gd name="connsiteX2" fmla="*/ 746750 w 1595100"/>
                <a:gd name="connsiteY2" fmla="*/ 0 h 2872062"/>
                <a:gd name="connsiteX3" fmla="*/ 1595100 w 1595100"/>
                <a:gd name="connsiteY3" fmla="*/ 1436031 h 2872062"/>
                <a:gd name="connsiteX4" fmla="*/ 746750 w 1595100"/>
                <a:gd name="connsiteY4" fmla="*/ 2872062 h 2872062"/>
                <a:gd name="connsiteX5" fmla="*/ 746750 w 1595100"/>
                <a:gd name="connsiteY5" fmla="*/ 2154047 h 2872062"/>
                <a:gd name="connsiteX6" fmla="*/ 12700 w 1595100"/>
                <a:gd name="connsiteY6" fmla="*/ 1823847 h 2872062"/>
                <a:gd name="connsiteX7" fmla="*/ 0 w 1595100"/>
                <a:gd name="connsiteY7" fmla="*/ 1060916 h 287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5100" h="2872062">
                  <a:moveTo>
                    <a:pt x="0" y="1060916"/>
                  </a:moveTo>
                  <a:lnTo>
                    <a:pt x="746750" y="718016"/>
                  </a:lnTo>
                  <a:lnTo>
                    <a:pt x="746750" y="0"/>
                  </a:lnTo>
                  <a:lnTo>
                    <a:pt x="1595100" y="1436031"/>
                  </a:lnTo>
                  <a:lnTo>
                    <a:pt x="746750" y="2872062"/>
                  </a:lnTo>
                  <a:lnTo>
                    <a:pt x="746750" y="2154047"/>
                  </a:lnTo>
                  <a:lnTo>
                    <a:pt x="12700" y="1823847"/>
                  </a:lnTo>
                  <a:lnTo>
                    <a:pt x="0" y="1060916"/>
                  </a:lnTo>
                  <a:close/>
                </a:path>
              </a:pathLst>
            </a:custGeom>
            <a:gradFill>
              <a:gsLst>
                <a:gs pos="33000">
                  <a:srgbClr val="AEAEAE">
                    <a:alpha val="88000"/>
                  </a:srgbClr>
                </a:gs>
                <a:gs pos="100000">
                  <a:sysClr val="window" lastClr="FFFFFF">
                    <a:lumMod val="85000"/>
                    <a:alpha val="0"/>
                  </a:sysClr>
                </a:gs>
                <a:gs pos="0">
                  <a:sysClr val="window" lastClr="FFFFFF">
                    <a:lumMod val="65000"/>
                  </a:sys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流程图: 摘录 9"/>
            <p:cNvSpPr/>
            <p:nvPr/>
          </p:nvSpPr>
          <p:spPr>
            <a:xfrm rot="10800000">
              <a:off x="2554456" y="2474975"/>
              <a:ext cx="576826" cy="333693"/>
            </a:xfrm>
            <a:prstGeom prst="flowChartExtract">
              <a:avLst/>
            </a:prstGeom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>
                    <a:lumMod val="65000"/>
                    <a:alpha val="6300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流程图: 摘录 10"/>
            <p:cNvSpPr/>
            <p:nvPr/>
          </p:nvSpPr>
          <p:spPr>
            <a:xfrm rot="11030859" flipV="1">
              <a:off x="2530965" y="4666916"/>
              <a:ext cx="576826" cy="333693"/>
            </a:xfrm>
            <a:prstGeom prst="flowChartExtract">
              <a:avLst/>
            </a:prstGeom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>
                    <a:lumMod val="65000"/>
                    <a:alpha val="6300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流程图: 摘录 11"/>
            <p:cNvSpPr/>
            <p:nvPr/>
          </p:nvSpPr>
          <p:spPr>
            <a:xfrm rot="3845922" flipH="1">
              <a:off x="1550323" y="4278063"/>
              <a:ext cx="576827" cy="333693"/>
            </a:xfrm>
            <a:prstGeom prst="flowChartExtract">
              <a:avLst/>
            </a:prstGeom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>
                    <a:lumMod val="65000"/>
                    <a:alpha val="6300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流程图: 摘录 12"/>
            <p:cNvSpPr/>
            <p:nvPr/>
          </p:nvSpPr>
          <p:spPr>
            <a:xfrm rot="6882491" flipH="1">
              <a:off x="1519762" y="3045771"/>
              <a:ext cx="576827" cy="333693"/>
            </a:xfrm>
            <a:prstGeom prst="flowChartExtract">
              <a:avLst/>
            </a:prstGeom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>
                    <a:lumMod val="65000"/>
                    <a:alpha val="6300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949760" y="2882380"/>
              <a:ext cx="1840120" cy="1842764"/>
              <a:chOff x="1949760" y="2882380"/>
              <a:chExt cx="1840120" cy="1842764"/>
            </a:xfrm>
          </p:grpSpPr>
          <p:sp>
            <p:nvSpPr>
              <p:cNvPr id="15" name="Oval 48"/>
              <p:cNvSpPr>
                <a:spLocks noChangeArrowheads="1"/>
              </p:cNvSpPr>
              <p:nvPr/>
            </p:nvSpPr>
            <p:spPr bwMode="auto">
              <a:xfrm>
                <a:off x="1949760" y="3946450"/>
                <a:ext cx="1840120" cy="77869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45E7A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1994320" y="2882380"/>
                <a:ext cx="1719549" cy="1601151"/>
                <a:chOff x="1994320" y="2882380"/>
                <a:chExt cx="1719549" cy="1601151"/>
              </a:xfrm>
            </p:grpSpPr>
            <p:sp>
              <p:nvSpPr>
                <p:cNvPr id="28" name="Oval 40"/>
                <p:cNvSpPr>
                  <a:spLocks noChangeArrowheads="1"/>
                </p:cNvSpPr>
                <p:nvPr/>
              </p:nvSpPr>
              <p:spPr bwMode="auto">
                <a:xfrm>
                  <a:off x="1994320" y="2882380"/>
                  <a:ext cx="1719549" cy="1601151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1C1C1C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1600" b="1" kern="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信息整合</a:t>
                  </a:r>
                  <a:endParaRPr lang="zh-CN" altLang="en-US" sz="1600" b="1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" name="Freeform 41"/>
                <p:cNvSpPr>
                  <a:spLocks/>
                </p:cNvSpPr>
                <p:nvPr/>
              </p:nvSpPr>
              <p:spPr bwMode="auto">
                <a:xfrm>
                  <a:off x="2127762" y="2917575"/>
                  <a:ext cx="1331472" cy="434047"/>
                </a:xfrm>
                <a:custGeom>
                  <a:avLst/>
                  <a:gdLst>
                    <a:gd name="T0" fmla="*/ 0 w 4756"/>
                    <a:gd name="T1" fmla="*/ 1576 h 1576"/>
                    <a:gd name="T2" fmla="*/ 50 w 4756"/>
                    <a:gd name="T3" fmla="*/ 1462 h 1576"/>
                    <a:gd name="T4" fmla="*/ 108 w 4756"/>
                    <a:gd name="T5" fmla="*/ 1350 h 1576"/>
                    <a:gd name="T6" fmla="*/ 170 w 4756"/>
                    <a:gd name="T7" fmla="*/ 1242 h 1576"/>
                    <a:gd name="T8" fmla="*/ 238 w 4756"/>
                    <a:gd name="T9" fmla="*/ 1138 h 1576"/>
                    <a:gd name="T10" fmla="*/ 310 w 4756"/>
                    <a:gd name="T11" fmla="*/ 1036 h 1576"/>
                    <a:gd name="T12" fmla="*/ 386 w 4756"/>
                    <a:gd name="T13" fmla="*/ 940 h 1576"/>
                    <a:gd name="T14" fmla="*/ 468 w 4756"/>
                    <a:gd name="T15" fmla="*/ 846 h 1576"/>
                    <a:gd name="T16" fmla="*/ 552 w 4756"/>
                    <a:gd name="T17" fmla="*/ 756 h 1576"/>
                    <a:gd name="T18" fmla="*/ 596 w 4756"/>
                    <a:gd name="T19" fmla="*/ 712 h 1576"/>
                    <a:gd name="T20" fmla="*/ 688 w 4756"/>
                    <a:gd name="T21" fmla="*/ 630 h 1576"/>
                    <a:gd name="T22" fmla="*/ 784 w 4756"/>
                    <a:gd name="T23" fmla="*/ 550 h 1576"/>
                    <a:gd name="T24" fmla="*/ 884 w 4756"/>
                    <a:gd name="T25" fmla="*/ 476 h 1576"/>
                    <a:gd name="T26" fmla="*/ 986 w 4756"/>
                    <a:gd name="T27" fmla="*/ 406 h 1576"/>
                    <a:gd name="T28" fmla="*/ 1092 w 4756"/>
                    <a:gd name="T29" fmla="*/ 342 h 1576"/>
                    <a:gd name="T30" fmla="*/ 1202 w 4756"/>
                    <a:gd name="T31" fmla="*/ 282 h 1576"/>
                    <a:gd name="T32" fmla="*/ 1316 w 4756"/>
                    <a:gd name="T33" fmla="*/ 228 h 1576"/>
                    <a:gd name="T34" fmla="*/ 1374 w 4756"/>
                    <a:gd name="T35" fmla="*/ 202 h 1576"/>
                    <a:gd name="T36" fmla="*/ 1490 w 4756"/>
                    <a:gd name="T37" fmla="*/ 156 h 1576"/>
                    <a:gd name="T38" fmla="*/ 1610 w 4756"/>
                    <a:gd name="T39" fmla="*/ 116 h 1576"/>
                    <a:gd name="T40" fmla="*/ 1732 w 4756"/>
                    <a:gd name="T41" fmla="*/ 80 h 1576"/>
                    <a:gd name="T42" fmla="*/ 1858 w 4756"/>
                    <a:gd name="T43" fmla="*/ 52 h 1576"/>
                    <a:gd name="T44" fmla="*/ 1984 w 4756"/>
                    <a:gd name="T45" fmla="*/ 30 h 1576"/>
                    <a:gd name="T46" fmla="*/ 2114 w 4756"/>
                    <a:gd name="T47" fmla="*/ 12 h 1576"/>
                    <a:gd name="T48" fmla="*/ 2246 w 4756"/>
                    <a:gd name="T49" fmla="*/ 2 h 1576"/>
                    <a:gd name="T50" fmla="*/ 2378 w 4756"/>
                    <a:gd name="T51" fmla="*/ 0 h 1576"/>
                    <a:gd name="T52" fmla="*/ 2444 w 4756"/>
                    <a:gd name="T53" fmla="*/ 0 h 1576"/>
                    <a:gd name="T54" fmla="*/ 2576 w 4756"/>
                    <a:gd name="T55" fmla="*/ 8 h 1576"/>
                    <a:gd name="T56" fmla="*/ 2706 w 4756"/>
                    <a:gd name="T57" fmla="*/ 20 h 1576"/>
                    <a:gd name="T58" fmla="*/ 2834 w 4756"/>
                    <a:gd name="T59" fmla="*/ 40 h 1576"/>
                    <a:gd name="T60" fmla="*/ 2962 w 4756"/>
                    <a:gd name="T61" fmla="*/ 66 h 1576"/>
                    <a:gd name="T62" fmla="*/ 3084 w 4756"/>
                    <a:gd name="T63" fmla="*/ 98 h 1576"/>
                    <a:gd name="T64" fmla="*/ 3206 w 4756"/>
                    <a:gd name="T65" fmla="*/ 136 h 1576"/>
                    <a:gd name="T66" fmla="*/ 3324 w 4756"/>
                    <a:gd name="T67" fmla="*/ 178 h 1576"/>
                    <a:gd name="T68" fmla="*/ 3382 w 4756"/>
                    <a:gd name="T69" fmla="*/ 202 h 1576"/>
                    <a:gd name="T70" fmla="*/ 3498 w 4756"/>
                    <a:gd name="T71" fmla="*/ 254 h 1576"/>
                    <a:gd name="T72" fmla="*/ 3608 w 4756"/>
                    <a:gd name="T73" fmla="*/ 312 h 1576"/>
                    <a:gd name="T74" fmla="*/ 3716 w 4756"/>
                    <a:gd name="T75" fmla="*/ 374 h 1576"/>
                    <a:gd name="T76" fmla="*/ 3822 w 4756"/>
                    <a:gd name="T77" fmla="*/ 440 h 1576"/>
                    <a:gd name="T78" fmla="*/ 3922 w 4756"/>
                    <a:gd name="T79" fmla="*/ 512 h 1576"/>
                    <a:gd name="T80" fmla="*/ 4020 w 4756"/>
                    <a:gd name="T81" fmla="*/ 590 h 1576"/>
                    <a:gd name="T82" fmla="*/ 4114 w 4756"/>
                    <a:gd name="T83" fmla="*/ 670 h 1576"/>
                    <a:gd name="T84" fmla="*/ 4204 w 4756"/>
                    <a:gd name="T85" fmla="*/ 756 h 1576"/>
                    <a:gd name="T86" fmla="*/ 4246 w 4756"/>
                    <a:gd name="T87" fmla="*/ 800 h 1576"/>
                    <a:gd name="T88" fmla="*/ 4330 w 4756"/>
                    <a:gd name="T89" fmla="*/ 892 h 1576"/>
                    <a:gd name="T90" fmla="*/ 4410 w 4756"/>
                    <a:gd name="T91" fmla="*/ 988 h 1576"/>
                    <a:gd name="T92" fmla="*/ 4484 w 4756"/>
                    <a:gd name="T93" fmla="*/ 1086 h 1576"/>
                    <a:gd name="T94" fmla="*/ 4552 w 4756"/>
                    <a:gd name="T95" fmla="*/ 1190 h 1576"/>
                    <a:gd name="T96" fmla="*/ 4618 w 4756"/>
                    <a:gd name="T97" fmla="*/ 1296 h 1576"/>
                    <a:gd name="T98" fmla="*/ 4678 w 4756"/>
                    <a:gd name="T99" fmla="*/ 1406 h 1576"/>
                    <a:gd name="T100" fmla="*/ 4732 w 4756"/>
                    <a:gd name="T101" fmla="*/ 1518 h 1576"/>
                    <a:gd name="T102" fmla="*/ 0 w 4756"/>
                    <a:gd name="T103" fmla="*/ 1576 h 1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>
                        <a:alpha val="75000"/>
                      </a:srgbClr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1C1C1C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Oval 42"/>
                <p:cNvSpPr>
                  <a:spLocks noChangeArrowheads="1"/>
                </p:cNvSpPr>
                <p:nvPr/>
              </p:nvSpPr>
              <p:spPr bwMode="auto">
                <a:xfrm>
                  <a:off x="2327190" y="3015822"/>
                  <a:ext cx="334334" cy="3006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1C1C1C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7" name="Group 54"/>
              <p:cNvGrpSpPr>
                <a:grpSpLocks/>
              </p:cNvGrpSpPr>
              <p:nvPr/>
            </p:nvGrpSpPr>
            <p:grpSpPr bwMode="auto">
              <a:xfrm rot="20302575" flipH="1" flipV="1">
                <a:off x="2132741" y="4078841"/>
                <a:ext cx="1274762" cy="305943"/>
                <a:chOff x="2532" y="1051"/>
                <a:chExt cx="893" cy="246"/>
              </a:xfrm>
            </p:grpSpPr>
            <p:grpSp>
              <p:nvGrpSpPr>
                <p:cNvPr id="18" name="Group 55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4" name="AutoShape 56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" name="AutoShape 57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" name="AutoShape 58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" name="AutoShape 59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9" name="Group 60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0" name="AutoShape 61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" name="AutoShape 62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" name="AutoShape 63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" name="AutoShape 64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</p:grpSp>
      </p:grpSp>
      <p:pic>
        <p:nvPicPr>
          <p:cNvPr id="95" name="Picture 4" descr="H:\完成\单独PNG\6P\服务器（一）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139" y="1280924"/>
            <a:ext cx="1080989" cy="1193928"/>
          </a:xfrm>
          <a:prstGeom prst="rect">
            <a:avLst/>
          </a:prstGeom>
          <a:noFill/>
        </p:spPr>
      </p:pic>
      <p:sp>
        <p:nvSpPr>
          <p:cNvPr id="96" name="右箭头​​ 5"/>
          <p:cNvSpPr/>
          <p:nvPr/>
        </p:nvSpPr>
        <p:spPr>
          <a:xfrm>
            <a:off x="5178550" y="1292183"/>
            <a:ext cx="2417786" cy="1258601"/>
          </a:xfrm>
          <a:custGeom>
            <a:avLst/>
            <a:gdLst>
              <a:gd name="connsiteX0" fmla="*/ 0 w 1696700"/>
              <a:gd name="connsiteY0" fmla="*/ 718016 h 2872062"/>
              <a:gd name="connsiteX1" fmla="*/ 848350 w 1696700"/>
              <a:gd name="connsiteY1" fmla="*/ 718016 h 2872062"/>
              <a:gd name="connsiteX2" fmla="*/ 848350 w 1696700"/>
              <a:gd name="connsiteY2" fmla="*/ 0 h 2872062"/>
              <a:gd name="connsiteX3" fmla="*/ 1696700 w 1696700"/>
              <a:gd name="connsiteY3" fmla="*/ 1436031 h 2872062"/>
              <a:gd name="connsiteX4" fmla="*/ 848350 w 1696700"/>
              <a:gd name="connsiteY4" fmla="*/ 2872062 h 2872062"/>
              <a:gd name="connsiteX5" fmla="*/ 848350 w 1696700"/>
              <a:gd name="connsiteY5" fmla="*/ 2154047 h 2872062"/>
              <a:gd name="connsiteX6" fmla="*/ 0 w 1696700"/>
              <a:gd name="connsiteY6" fmla="*/ 2154047 h 2872062"/>
              <a:gd name="connsiteX7" fmla="*/ 0 w 1696700"/>
              <a:gd name="connsiteY7" fmla="*/ 718016 h 2872062"/>
              <a:gd name="connsiteX0" fmla="*/ 101600 w 1696700"/>
              <a:gd name="connsiteY0" fmla="*/ 1060916 h 2872062"/>
              <a:gd name="connsiteX1" fmla="*/ 848350 w 1696700"/>
              <a:gd name="connsiteY1" fmla="*/ 718016 h 2872062"/>
              <a:gd name="connsiteX2" fmla="*/ 848350 w 1696700"/>
              <a:gd name="connsiteY2" fmla="*/ 0 h 2872062"/>
              <a:gd name="connsiteX3" fmla="*/ 1696700 w 1696700"/>
              <a:gd name="connsiteY3" fmla="*/ 1436031 h 2872062"/>
              <a:gd name="connsiteX4" fmla="*/ 848350 w 1696700"/>
              <a:gd name="connsiteY4" fmla="*/ 2872062 h 2872062"/>
              <a:gd name="connsiteX5" fmla="*/ 848350 w 1696700"/>
              <a:gd name="connsiteY5" fmla="*/ 2154047 h 2872062"/>
              <a:gd name="connsiteX6" fmla="*/ 0 w 1696700"/>
              <a:gd name="connsiteY6" fmla="*/ 2154047 h 2872062"/>
              <a:gd name="connsiteX7" fmla="*/ 101600 w 1696700"/>
              <a:gd name="connsiteY7" fmla="*/ 1060916 h 2872062"/>
              <a:gd name="connsiteX0" fmla="*/ 0 w 1595100"/>
              <a:gd name="connsiteY0" fmla="*/ 1060916 h 2872062"/>
              <a:gd name="connsiteX1" fmla="*/ 746750 w 1595100"/>
              <a:gd name="connsiteY1" fmla="*/ 718016 h 2872062"/>
              <a:gd name="connsiteX2" fmla="*/ 746750 w 1595100"/>
              <a:gd name="connsiteY2" fmla="*/ 0 h 2872062"/>
              <a:gd name="connsiteX3" fmla="*/ 1595100 w 1595100"/>
              <a:gd name="connsiteY3" fmla="*/ 1436031 h 2872062"/>
              <a:gd name="connsiteX4" fmla="*/ 746750 w 1595100"/>
              <a:gd name="connsiteY4" fmla="*/ 2872062 h 2872062"/>
              <a:gd name="connsiteX5" fmla="*/ 746750 w 1595100"/>
              <a:gd name="connsiteY5" fmla="*/ 2154047 h 2872062"/>
              <a:gd name="connsiteX6" fmla="*/ 12700 w 1595100"/>
              <a:gd name="connsiteY6" fmla="*/ 1684147 h 2872062"/>
              <a:gd name="connsiteX7" fmla="*/ 0 w 1595100"/>
              <a:gd name="connsiteY7" fmla="*/ 1060916 h 2872062"/>
              <a:gd name="connsiteX0" fmla="*/ 0 w 1595100"/>
              <a:gd name="connsiteY0" fmla="*/ 1060916 h 2872062"/>
              <a:gd name="connsiteX1" fmla="*/ 746750 w 1595100"/>
              <a:gd name="connsiteY1" fmla="*/ 718016 h 2872062"/>
              <a:gd name="connsiteX2" fmla="*/ 746750 w 1595100"/>
              <a:gd name="connsiteY2" fmla="*/ 0 h 2872062"/>
              <a:gd name="connsiteX3" fmla="*/ 1595100 w 1595100"/>
              <a:gd name="connsiteY3" fmla="*/ 1436031 h 2872062"/>
              <a:gd name="connsiteX4" fmla="*/ 746750 w 1595100"/>
              <a:gd name="connsiteY4" fmla="*/ 2872062 h 2872062"/>
              <a:gd name="connsiteX5" fmla="*/ 746750 w 1595100"/>
              <a:gd name="connsiteY5" fmla="*/ 2154047 h 2872062"/>
              <a:gd name="connsiteX6" fmla="*/ 12700 w 1595100"/>
              <a:gd name="connsiteY6" fmla="*/ 1823847 h 2872062"/>
              <a:gd name="connsiteX7" fmla="*/ 0 w 1595100"/>
              <a:gd name="connsiteY7" fmla="*/ 1060916 h 287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5100" h="2872062">
                <a:moveTo>
                  <a:pt x="0" y="1060916"/>
                </a:moveTo>
                <a:lnTo>
                  <a:pt x="746750" y="718016"/>
                </a:lnTo>
                <a:lnTo>
                  <a:pt x="746750" y="0"/>
                </a:lnTo>
                <a:lnTo>
                  <a:pt x="1595100" y="1436031"/>
                </a:lnTo>
                <a:lnTo>
                  <a:pt x="746750" y="2872062"/>
                </a:lnTo>
                <a:lnTo>
                  <a:pt x="746750" y="2154047"/>
                </a:lnTo>
                <a:lnTo>
                  <a:pt x="12700" y="1823847"/>
                </a:lnTo>
                <a:lnTo>
                  <a:pt x="0" y="1060916"/>
                </a:lnTo>
                <a:close/>
              </a:path>
            </a:pathLst>
          </a:custGeom>
          <a:gradFill>
            <a:gsLst>
              <a:gs pos="33000">
                <a:srgbClr val="AEAEAE">
                  <a:alpha val="88000"/>
                </a:srgbClr>
              </a:gs>
              <a:gs pos="100000">
                <a:sysClr val="window" lastClr="FFFFFF">
                  <a:lumMod val="85000"/>
                  <a:alpha val="0"/>
                </a:sysClr>
              </a:gs>
              <a:gs pos="0">
                <a:sysClr val="window" lastClr="FFFFFF">
                  <a:lumMod val="65000"/>
                </a:sys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2915816" y="16859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一键采集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4788024" y="1705372"/>
            <a:ext cx="705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MTS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6012160" y="1705372"/>
            <a:ext cx="133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传后方解析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MH_PageTitle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28335" y="121197"/>
            <a:ext cx="7886700" cy="5760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半年重点工作规划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强维测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8099607" y="1544995"/>
            <a:ext cx="705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5" name="组合 139"/>
          <p:cNvGrpSpPr>
            <a:grpSpLocks/>
          </p:cNvGrpSpPr>
          <p:nvPr/>
        </p:nvGrpSpPr>
        <p:grpSpPr bwMode="auto">
          <a:xfrm>
            <a:off x="251520" y="3468344"/>
            <a:ext cx="2493771" cy="1619621"/>
            <a:chOff x="2750882" y="3979261"/>
            <a:chExt cx="1773864" cy="1959515"/>
          </a:xfrm>
        </p:grpSpPr>
        <p:sp>
          <p:nvSpPr>
            <p:cNvPr id="116" name="矩形 34"/>
            <p:cNvSpPr/>
            <p:nvPr/>
          </p:nvSpPr>
          <p:spPr bwMode="auto">
            <a:xfrm>
              <a:off x="2750882" y="3979261"/>
              <a:ext cx="1773864" cy="1959515"/>
            </a:xfrm>
            <a:prstGeom prst="rect">
              <a:avLst/>
            </a:prstGeom>
            <a:ln>
              <a:prstDash val="sysDot"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TextBox 91"/>
            <p:cNvSpPr txBox="1">
              <a:spLocks noChangeArrowheads="1"/>
            </p:cNvSpPr>
            <p:nvPr/>
          </p:nvSpPr>
          <p:spPr bwMode="auto">
            <a:xfrm>
              <a:off x="3249391" y="4014939"/>
              <a:ext cx="968673" cy="409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 dirty="0" smtClean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阶段工作</a:t>
              </a:r>
              <a:endParaRPr lang="zh-CN" altLang="en-US" sz="1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9" name="TextBox 94"/>
          <p:cNvSpPr txBox="1">
            <a:spLocks noChangeArrowheads="1"/>
          </p:cNvSpPr>
          <p:nvPr/>
        </p:nvSpPr>
        <p:spPr bwMode="auto">
          <a:xfrm>
            <a:off x="395535" y="3870242"/>
            <a:ext cx="234975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维测信息整合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快照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一键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采集通道开发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配置生成工具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线下解析工具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4212745" y="103755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</a:p>
        </p:txBody>
      </p:sp>
      <p:sp>
        <p:nvSpPr>
          <p:cNvPr id="122" name="右箭头 121"/>
          <p:cNvSpPr/>
          <p:nvPr/>
        </p:nvSpPr>
        <p:spPr>
          <a:xfrm rot="2825121">
            <a:off x="4680797" y="1332874"/>
            <a:ext cx="251242" cy="203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6311652" y="3460415"/>
            <a:ext cx="2592288" cy="16275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sysDot"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67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TextBox 95"/>
          <p:cNvSpPr txBox="1">
            <a:spLocks noChangeArrowheads="1"/>
          </p:cNvSpPr>
          <p:nvPr/>
        </p:nvSpPr>
        <p:spPr bwMode="auto">
          <a:xfrm>
            <a:off x="6311652" y="3873209"/>
            <a:ext cx="259228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定位信息丰富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小白式操作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工具灵活配置与解析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年底交付使用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5" name="TextBox 91"/>
          <p:cNvSpPr txBox="1">
            <a:spLocks noChangeArrowheads="1"/>
          </p:cNvSpPr>
          <p:nvPr/>
        </p:nvSpPr>
        <p:spPr bwMode="auto">
          <a:xfrm>
            <a:off x="7103740" y="3460415"/>
            <a:ext cx="1361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预设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7" name="图表 1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1324408"/>
              </p:ext>
            </p:extLst>
          </p:nvPr>
        </p:nvGraphicFramePr>
        <p:xfrm>
          <a:off x="2915816" y="3436620"/>
          <a:ext cx="3049943" cy="1725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4086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H_PageTitle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28335" y="121197"/>
            <a:ext cx="7886700" cy="5760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上半年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重点工作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技术创新</a:t>
            </a:r>
          </a:p>
        </p:txBody>
      </p:sp>
      <p:sp>
        <p:nvSpPr>
          <p:cNvPr id="11" name="MH_Other_1"/>
          <p:cNvSpPr/>
          <p:nvPr>
            <p:custDataLst>
              <p:tags r:id="rId2"/>
            </p:custDataLst>
          </p:nvPr>
        </p:nvSpPr>
        <p:spPr>
          <a:xfrm>
            <a:off x="755576" y="2351782"/>
            <a:ext cx="2479730" cy="1230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MH_SubTitle_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17378" y="1558032"/>
            <a:ext cx="2526863" cy="79375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R14</a:t>
            </a:r>
            <a:r>
              <a:rPr lang="zh-CN" altLang="en-US" sz="18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标准跟踪</a:t>
            </a:r>
            <a:endParaRPr lang="zh-CN" altLang="en-US" sz="1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Text_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899592" y="2875657"/>
            <a:ext cx="2477470" cy="1061963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高速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增强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室内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增强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授权频谱增强</a:t>
            </a: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677880" y="987434"/>
            <a:ext cx="579438" cy="57943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MH_Other_4"/>
          <p:cNvSpPr/>
          <p:nvPr>
            <p:custDataLst>
              <p:tags r:id="rId6"/>
            </p:custDataLst>
          </p:nvPr>
        </p:nvSpPr>
        <p:spPr>
          <a:xfrm>
            <a:off x="1619672" y="927902"/>
            <a:ext cx="697178" cy="697178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MH_Other_5"/>
          <p:cNvSpPr/>
          <p:nvPr>
            <p:custDataLst>
              <p:tags r:id="rId7"/>
            </p:custDataLst>
          </p:nvPr>
        </p:nvSpPr>
        <p:spPr>
          <a:xfrm>
            <a:off x="3233046" y="2351782"/>
            <a:ext cx="2481624" cy="1230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MH_Other_7"/>
          <p:cNvSpPr/>
          <p:nvPr>
            <p:custDataLst>
              <p:tags r:id="rId8"/>
            </p:custDataLst>
          </p:nvPr>
        </p:nvSpPr>
        <p:spPr>
          <a:xfrm>
            <a:off x="4199483" y="987434"/>
            <a:ext cx="578115" cy="579438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MH_Other_8"/>
          <p:cNvSpPr/>
          <p:nvPr>
            <p:custDataLst>
              <p:tags r:id="rId9"/>
            </p:custDataLst>
          </p:nvPr>
        </p:nvSpPr>
        <p:spPr>
          <a:xfrm>
            <a:off x="4139952" y="927902"/>
            <a:ext cx="697177" cy="697178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MH_Text_2"/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3367431" y="2875657"/>
            <a:ext cx="2457903" cy="1061963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室内覆盖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方案调研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SmallCell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调研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Safety LTE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技术研究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MH_Other_9"/>
          <p:cNvSpPr/>
          <p:nvPr>
            <p:custDataLst>
              <p:tags r:id="rId11"/>
            </p:custDataLst>
          </p:nvPr>
        </p:nvSpPr>
        <p:spPr>
          <a:xfrm>
            <a:off x="5711602" y="2351782"/>
            <a:ext cx="2481622" cy="1230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MH_Other_11"/>
          <p:cNvSpPr/>
          <p:nvPr>
            <p:custDataLst>
              <p:tags r:id="rId12"/>
            </p:custDataLst>
          </p:nvPr>
        </p:nvSpPr>
        <p:spPr>
          <a:xfrm>
            <a:off x="6670658" y="987434"/>
            <a:ext cx="578114" cy="57943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MH_Other_12"/>
          <p:cNvSpPr/>
          <p:nvPr>
            <p:custDataLst>
              <p:tags r:id="rId13"/>
            </p:custDataLst>
          </p:nvPr>
        </p:nvSpPr>
        <p:spPr>
          <a:xfrm>
            <a:off x="6611126" y="927902"/>
            <a:ext cx="697178" cy="697178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MH_Text_3"/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5898253" y="2875657"/>
            <a:ext cx="2447361" cy="1061963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高速场景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培训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LTE-M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场景算法方案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讨论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专利点讨论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MH_SubTitle_2"/>
          <p:cNvSpPr txBox="1">
            <a:spLocks/>
          </p:cNvSpPr>
          <p:nvPr>
            <p:custDataLst>
              <p:tags r:id="rId15"/>
            </p:custDataLst>
          </p:nvPr>
        </p:nvSpPr>
        <p:spPr>
          <a:xfrm>
            <a:off x="3253699" y="1558032"/>
            <a:ext cx="2468012" cy="79375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产品与方案调研</a:t>
            </a:r>
            <a:endParaRPr lang="zh-CN" altLang="en-US" sz="18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MH_SubTitle_3"/>
          <p:cNvSpPr txBox="1">
            <a:spLocks/>
          </p:cNvSpPr>
          <p:nvPr>
            <p:custDataLst>
              <p:tags r:id="rId16"/>
            </p:custDataLst>
          </p:nvPr>
        </p:nvSpPr>
        <p:spPr>
          <a:xfrm>
            <a:off x="5718643" y="1558032"/>
            <a:ext cx="2460971" cy="79375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内部培训与讨论</a:t>
            </a:r>
            <a:endParaRPr lang="zh-CN" altLang="en-US" sz="1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MH_Other_2"/>
          <p:cNvSpPr/>
          <p:nvPr>
            <p:custDataLst>
              <p:tags r:id="rId17"/>
            </p:custDataLst>
          </p:nvPr>
        </p:nvSpPr>
        <p:spPr>
          <a:xfrm flipV="1">
            <a:off x="1800452" y="2445063"/>
            <a:ext cx="355869" cy="2368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MH_Other_6"/>
          <p:cNvSpPr/>
          <p:nvPr>
            <p:custDataLst>
              <p:tags r:id="rId18"/>
            </p:custDataLst>
          </p:nvPr>
        </p:nvSpPr>
        <p:spPr>
          <a:xfrm flipV="1">
            <a:off x="4283968" y="2433802"/>
            <a:ext cx="353977" cy="23680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MH_Other_10"/>
          <p:cNvSpPr/>
          <p:nvPr>
            <p:custDataLst>
              <p:tags r:id="rId19"/>
            </p:custDataLst>
          </p:nvPr>
        </p:nvSpPr>
        <p:spPr>
          <a:xfrm flipV="1">
            <a:off x="6753066" y="2445063"/>
            <a:ext cx="353976" cy="2368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74796" y="4081636"/>
            <a:ext cx="6904818" cy="1042199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txBody>
          <a:bodyPr wrap="square" lIns="36000" tIns="36000" rIns="36000" bIns="36000" anchor="ctr" anchorCtr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宏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站技术公网已成熟，目前还在“补差距”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3GPP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OTT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的方式引进专网特性功能，对物理层透明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受限于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UE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，单纯的基站算法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很难落地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54"/>
          <p:cNvSpPr txBox="1"/>
          <p:nvPr/>
        </p:nvSpPr>
        <p:spPr>
          <a:xfrm>
            <a:off x="725249" y="4264373"/>
            <a:ext cx="462375" cy="646331"/>
          </a:xfrm>
          <a:prstGeom prst="rect">
            <a:avLst/>
          </a:prstGeom>
          <a:noFill/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800" b="1" dirty="0" smtClean="0"/>
              <a:t>难点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75573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H_PageTitle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28335" y="121197"/>
            <a:ext cx="7886700" cy="5760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年重点工作概述</a:t>
            </a:r>
          </a:p>
        </p:txBody>
      </p:sp>
      <p:sp>
        <p:nvSpPr>
          <p:cNvPr id="42" name="MH_Text_1"/>
          <p:cNvSpPr/>
          <p:nvPr>
            <p:custDataLst>
              <p:tags r:id="rId2"/>
            </p:custDataLst>
          </p:nvPr>
        </p:nvSpPr>
        <p:spPr>
          <a:xfrm>
            <a:off x="1519030" y="1489348"/>
            <a:ext cx="1390710" cy="1390710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241300" h="6350" prst="coolSlant"/>
          </a:sp3d>
        </p:spPr>
        <p:txBody>
          <a:bodyPr lIns="0" tIns="300000" rIns="0" bIns="0"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做特性</a:t>
            </a:r>
            <a:endParaRPr lang="en-US" altLang="zh-CN" sz="2000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MH_SubTitle_1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640417" y="1547970"/>
            <a:ext cx="1148292" cy="363802"/>
          </a:xfrm>
          <a:custGeom>
            <a:avLst/>
            <a:gdLst>
              <a:gd name="T0" fmla="*/ 689924 w 1377002"/>
              <a:gd name="T1" fmla="*/ 0 h 437558"/>
              <a:gd name="T2" fmla="*/ 1325194 w 1377002"/>
              <a:gd name="T3" fmla="*/ 334777 h 437558"/>
              <a:gd name="T4" fmla="*/ 1379848 w 1377002"/>
              <a:gd name="T5" fmla="*/ 434577 h 437558"/>
              <a:gd name="T6" fmla="*/ 0 w 1377002"/>
              <a:gd name="T7" fmla="*/ 434577 h 437558"/>
              <a:gd name="T8" fmla="*/ 54655 w 1377002"/>
              <a:gd name="T9" fmla="*/ 334777 h 437558"/>
              <a:gd name="T10" fmla="*/ 689924 w 1377002"/>
              <a:gd name="T11" fmla="*/ 0 h 4375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77002"/>
              <a:gd name="T19" fmla="*/ 0 h 437558"/>
              <a:gd name="T20" fmla="*/ 1377002 w 1377002"/>
              <a:gd name="T21" fmla="*/ 437558 h 43755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77002" h="437558">
                <a:moveTo>
                  <a:pt x="688501" y="0"/>
                </a:moveTo>
                <a:cubicBezTo>
                  <a:pt x="952400" y="0"/>
                  <a:pt x="1185070" y="133708"/>
                  <a:pt x="1322461" y="337074"/>
                </a:cubicBezTo>
                <a:lnTo>
                  <a:pt x="1377002" y="437558"/>
                </a:lnTo>
                <a:lnTo>
                  <a:pt x="0" y="437558"/>
                </a:lnTo>
                <a:lnTo>
                  <a:pt x="54541" y="337074"/>
                </a:lnTo>
                <a:cubicBezTo>
                  <a:pt x="191933" y="133708"/>
                  <a:pt x="424602" y="0"/>
                  <a:pt x="68850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5400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anchor="ctr">
            <a:normAutofit fontScale="92500" lnSpcReduction="10000"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4" name="MH_Text_2"/>
          <p:cNvSpPr/>
          <p:nvPr>
            <p:custDataLst>
              <p:tags r:id="rId4"/>
            </p:custDataLst>
          </p:nvPr>
        </p:nvSpPr>
        <p:spPr>
          <a:xfrm>
            <a:off x="3098593" y="1489348"/>
            <a:ext cx="1390710" cy="1390710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241300" h="6350" prst="coolSlant"/>
          </a:sp3d>
        </p:spPr>
        <p:txBody>
          <a:bodyPr lIns="0" tIns="300000" rIns="0" bIns="0"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保质量</a:t>
            </a:r>
            <a:endParaRPr lang="en-US" altLang="zh-CN" sz="2000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MH_SubTitle_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219979" y="1547970"/>
            <a:ext cx="1148292" cy="363802"/>
          </a:xfrm>
          <a:custGeom>
            <a:avLst/>
            <a:gdLst>
              <a:gd name="T0" fmla="*/ 689924 w 1377002"/>
              <a:gd name="T1" fmla="*/ 0 h 437558"/>
              <a:gd name="T2" fmla="*/ 1325194 w 1377002"/>
              <a:gd name="T3" fmla="*/ 334777 h 437558"/>
              <a:gd name="T4" fmla="*/ 1379848 w 1377002"/>
              <a:gd name="T5" fmla="*/ 434577 h 437558"/>
              <a:gd name="T6" fmla="*/ 0 w 1377002"/>
              <a:gd name="T7" fmla="*/ 434577 h 437558"/>
              <a:gd name="T8" fmla="*/ 54655 w 1377002"/>
              <a:gd name="T9" fmla="*/ 334777 h 437558"/>
              <a:gd name="T10" fmla="*/ 689924 w 1377002"/>
              <a:gd name="T11" fmla="*/ 0 h 4375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77002"/>
              <a:gd name="T19" fmla="*/ 0 h 437558"/>
              <a:gd name="T20" fmla="*/ 1377002 w 1377002"/>
              <a:gd name="T21" fmla="*/ 437558 h 43755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77002" h="437558">
                <a:moveTo>
                  <a:pt x="688501" y="0"/>
                </a:moveTo>
                <a:cubicBezTo>
                  <a:pt x="952400" y="0"/>
                  <a:pt x="1185070" y="133708"/>
                  <a:pt x="1322461" y="337074"/>
                </a:cubicBezTo>
                <a:lnTo>
                  <a:pt x="1377002" y="437558"/>
                </a:lnTo>
                <a:lnTo>
                  <a:pt x="0" y="437558"/>
                </a:lnTo>
                <a:lnTo>
                  <a:pt x="54541" y="337074"/>
                </a:lnTo>
                <a:cubicBezTo>
                  <a:pt x="191933" y="133708"/>
                  <a:pt x="424602" y="0"/>
                  <a:pt x="68850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5400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anchor="ctr">
            <a:normAutofit fontScale="92500" lnSpcReduction="10000"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2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6" name="MH_Text_3"/>
          <p:cNvSpPr/>
          <p:nvPr>
            <p:custDataLst>
              <p:tags r:id="rId6"/>
            </p:custDataLst>
          </p:nvPr>
        </p:nvSpPr>
        <p:spPr>
          <a:xfrm>
            <a:off x="4680228" y="1489348"/>
            <a:ext cx="1390710" cy="1390710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241300" h="6350" prst="coolSlant"/>
          </a:sp3d>
        </p:spPr>
        <p:txBody>
          <a:bodyPr lIns="0" tIns="300000" rIns="0" bIns="0"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提性能</a:t>
            </a:r>
            <a:endParaRPr lang="en-US" altLang="zh-CN" sz="2000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MH_SubTitle_3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802188" y="1547970"/>
            <a:ext cx="1146969" cy="363802"/>
          </a:xfrm>
          <a:custGeom>
            <a:avLst/>
            <a:gdLst>
              <a:gd name="T0" fmla="*/ 687544 w 1377002"/>
              <a:gd name="T1" fmla="*/ 0 h 437558"/>
              <a:gd name="T2" fmla="*/ 1320621 w 1377002"/>
              <a:gd name="T3" fmla="*/ 334777 h 437558"/>
              <a:gd name="T4" fmla="*/ 1375086 w 1377002"/>
              <a:gd name="T5" fmla="*/ 434577 h 437558"/>
              <a:gd name="T6" fmla="*/ 0 w 1377002"/>
              <a:gd name="T7" fmla="*/ 434577 h 437558"/>
              <a:gd name="T8" fmla="*/ 54466 w 1377002"/>
              <a:gd name="T9" fmla="*/ 334777 h 437558"/>
              <a:gd name="T10" fmla="*/ 687544 w 1377002"/>
              <a:gd name="T11" fmla="*/ 0 h 4375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77002"/>
              <a:gd name="T19" fmla="*/ 0 h 437558"/>
              <a:gd name="T20" fmla="*/ 1377002 w 1377002"/>
              <a:gd name="T21" fmla="*/ 437558 h 43755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77002" h="437558">
                <a:moveTo>
                  <a:pt x="688501" y="0"/>
                </a:moveTo>
                <a:cubicBezTo>
                  <a:pt x="952400" y="0"/>
                  <a:pt x="1185070" y="133708"/>
                  <a:pt x="1322461" y="337074"/>
                </a:cubicBezTo>
                <a:lnTo>
                  <a:pt x="1377002" y="437558"/>
                </a:lnTo>
                <a:lnTo>
                  <a:pt x="0" y="437558"/>
                </a:lnTo>
                <a:lnTo>
                  <a:pt x="54541" y="337074"/>
                </a:lnTo>
                <a:cubicBezTo>
                  <a:pt x="191933" y="133708"/>
                  <a:pt x="424602" y="0"/>
                  <a:pt x="68850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5400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anchor="ctr">
            <a:normAutofit fontScale="92500" lnSpcReduction="10000"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3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8" name="MH_Text_4"/>
          <p:cNvSpPr/>
          <p:nvPr>
            <p:custDataLst>
              <p:tags r:id="rId8"/>
            </p:custDataLst>
          </p:nvPr>
        </p:nvSpPr>
        <p:spPr>
          <a:xfrm>
            <a:off x="6261864" y="1489348"/>
            <a:ext cx="1390710" cy="1390710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241300" h="6350" prst="coolSlant"/>
          </a:sp3d>
        </p:spPr>
        <p:txBody>
          <a:bodyPr lIns="0" tIns="300000" rIns="0" bIns="0"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强维测</a:t>
            </a:r>
            <a:endParaRPr lang="en-US" altLang="zh-CN" sz="2000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MH_SubTitle_4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6383073" y="1547970"/>
            <a:ext cx="1148292" cy="363802"/>
          </a:xfrm>
          <a:custGeom>
            <a:avLst/>
            <a:gdLst>
              <a:gd name="T0" fmla="*/ 689924 w 1377002"/>
              <a:gd name="T1" fmla="*/ 0 h 437558"/>
              <a:gd name="T2" fmla="*/ 1325194 w 1377002"/>
              <a:gd name="T3" fmla="*/ 334777 h 437558"/>
              <a:gd name="T4" fmla="*/ 1379848 w 1377002"/>
              <a:gd name="T5" fmla="*/ 434577 h 437558"/>
              <a:gd name="T6" fmla="*/ 0 w 1377002"/>
              <a:gd name="T7" fmla="*/ 434577 h 437558"/>
              <a:gd name="T8" fmla="*/ 54655 w 1377002"/>
              <a:gd name="T9" fmla="*/ 334777 h 437558"/>
              <a:gd name="T10" fmla="*/ 689924 w 1377002"/>
              <a:gd name="T11" fmla="*/ 0 h 4375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77002"/>
              <a:gd name="T19" fmla="*/ 0 h 437558"/>
              <a:gd name="T20" fmla="*/ 1377002 w 1377002"/>
              <a:gd name="T21" fmla="*/ 437558 h 43755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77002" h="437558">
                <a:moveTo>
                  <a:pt x="688501" y="0"/>
                </a:moveTo>
                <a:cubicBezTo>
                  <a:pt x="952400" y="0"/>
                  <a:pt x="1185070" y="133708"/>
                  <a:pt x="1322461" y="337074"/>
                </a:cubicBezTo>
                <a:lnTo>
                  <a:pt x="1377002" y="437558"/>
                </a:lnTo>
                <a:lnTo>
                  <a:pt x="0" y="437558"/>
                </a:lnTo>
                <a:lnTo>
                  <a:pt x="54541" y="337074"/>
                </a:lnTo>
                <a:cubicBezTo>
                  <a:pt x="191933" y="133708"/>
                  <a:pt x="424602" y="0"/>
                  <a:pt x="68850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5400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anchor="ctr">
            <a:normAutofit fontScale="92500" lnSpcReduction="10000"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4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0" name="MH_Other_1"/>
          <p:cNvSpPr/>
          <p:nvPr>
            <p:custDataLst>
              <p:tags r:id="rId10"/>
            </p:custDataLst>
          </p:nvPr>
        </p:nvSpPr>
        <p:spPr>
          <a:xfrm rot="2072166">
            <a:off x="2439459" y="3118272"/>
            <a:ext cx="103188" cy="19711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MH_Other_2"/>
          <p:cNvSpPr/>
          <p:nvPr>
            <p:custDataLst>
              <p:tags r:id="rId11"/>
            </p:custDataLst>
          </p:nvPr>
        </p:nvSpPr>
        <p:spPr>
          <a:xfrm rot="2072166">
            <a:off x="2528094" y="3179126"/>
            <a:ext cx="104510" cy="197115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MH_Other_3"/>
          <p:cNvSpPr/>
          <p:nvPr>
            <p:custDataLst>
              <p:tags r:id="rId12"/>
            </p:custDataLst>
          </p:nvPr>
        </p:nvSpPr>
        <p:spPr>
          <a:xfrm rot="2072166">
            <a:off x="2616730" y="3239980"/>
            <a:ext cx="104511" cy="197115"/>
          </a:xfrm>
          <a:prstGeom prst="chevron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MH_Other_4"/>
          <p:cNvSpPr/>
          <p:nvPr>
            <p:custDataLst>
              <p:tags r:id="rId13"/>
            </p:custDataLst>
          </p:nvPr>
        </p:nvSpPr>
        <p:spPr>
          <a:xfrm rot="5400000">
            <a:off x="3716073" y="3040220"/>
            <a:ext cx="104511" cy="19711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MH_Other_5"/>
          <p:cNvSpPr/>
          <p:nvPr>
            <p:custDataLst>
              <p:tags r:id="rId14"/>
            </p:custDataLst>
          </p:nvPr>
        </p:nvSpPr>
        <p:spPr>
          <a:xfrm rot="5400000">
            <a:off x="3716734" y="3148038"/>
            <a:ext cx="103188" cy="197115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MH_Other_6"/>
          <p:cNvSpPr/>
          <p:nvPr>
            <p:custDataLst>
              <p:tags r:id="rId15"/>
            </p:custDataLst>
          </p:nvPr>
        </p:nvSpPr>
        <p:spPr>
          <a:xfrm rot="5400000">
            <a:off x="3716073" y="3255855"/>
            <a:ext cx="104510" cy="197115"/>
          </a:xfrm>
          <a:prstGeom prst="chevron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MH_Other_7"/>
          <p:cNvSpPr/>
          <p:nvPr>
            <p:custDataLst>
              <p:tags r:id="rId16"/>
            </p:custDataLst>
          </p:nvPr>
        </p:nvSpPr>
        <p:spPr>
          <a:xfrm rot="5400000">
            <a:off x="5302250" y="3040221"/>
            <a:ext cx="104511" cy="197114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MH_Other_8"/>
          <p:cNvSpPr/>
          <p:nvPr>
            <p:custDataLst>
              <p:tags r:id="rId17"/>
            </p:custDataLst>
          </p:nvPr>
        </p:nvSpPr>
        <p:spPr>
          <a:xfrm rot="5400000">
            <a:off x="5302912" y="3148038"/>
            <a:ext cx="103188" cy="197114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MH_Other_9"/>
          <p:cNvSpPr/>
          <p:nvPr>
            <p:custDataLst>
              <p:tags r:id="rId18"/>
            </p:custDataLst>
          </p:nvPr>
        </p:nvSpPr>
        <p:spPr>
          <a:xfrm rot="5400000">
            <a:off x="5302251" y="3255856"/>
            <a:ext cx="104510" cy="197114"/>
          </a:xfrm>
          <a:prstGeom prst="chevron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MH_Other_10"/>
          <p:cNvSpPr/>
          <p:nvPr>
            <p:custDataLst>
              <p:tags r:id="rId19"/>
            </p:custDataLst>
          </p:nvPr>
        </p:nvSpPr>
        <p:spPr>
          <a:xfrm rot="8357800">
            <a:off x="6629136" y="3112980"/>
            <a:ext cx="103188" cy="198438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MH_Other_11"/>
          <p:cNvSpPr/>
          <p:nvPr>
            <p:custDataLst>
              <p:tags r:id="rId20"/>
            </p:custDataLst>
          </p:nvPr>
        </p:nvSpPr>
        <p:spPr>
          <a:xfrm rot="8357800">
            <a:off x="6547115" y="3184418"/>
            <a:ext cx="103188" cy="197115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MH_Other_12"/>
          <p:cNvSpPr/>
          <p:nvPr>
            <p:custDataLst>
              <p:tags r:id="rId21"/>
            </p:custDataLst>
          </p:nvPr>
        </p:nvSpPr>
        <p:spPr>
          <a:xfrm rot="8357800">
            <a:off x="6465094" y="3254533"/>
            <a:ext cx="103188" cy="197114"/>
          </a:xfrm>
          <a:prstGeom prst="chevron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MH_Title_1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479021" y="3745335"/>
            <a:ext cx="6174053" cy="617803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产品商用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0" y="5147870"/>
            <a:ext cx="9144000" cy="591701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54"/>
          <p:cNvSpPr txBox="1"/>
          <p:nvPr/>
        </p:nvSpPr>
        <p:spPr>
          <a:xfrm>
            <a:off x="0" y="5257495"/>
            <a:ext cx="9143999" cy="369332"/>
          </a:xfrm>
          <a:prstGeom prst="rect">
            <a:avLst/>
          </a:prstGeom>
          <a:noFill/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800" b="1" dirty="0" smtClean="0">
                <a:solidFill>
                  <a:schemeClr val="bg1"/>
                </a:solidFill>
              </a:rPr>
              <a:t>上半年主要投入特性交付，下半年重点投入性能和维测，保质量贯穿全年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95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H_PageTitle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28335" y="121197"/>
            <a:ext cx="7886700" cy="5760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下半年重点规划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技术创新</a:t>
            </a:r>
          </a:p>
        </p:txBody>
      </p:sp>
      <p:grpSp>
        <p:nvGrpSpPr>
          <p:cNvPr id="25" name="组合 43"/>
          <p:cNvGrpSpPr/>
          <p:nvPr/>
        </p:nvGrpSpPr>
        <p:grpSpPr>
          <a:xfrm>
            <a:off x="5423436" y="925844"/>
            <a:ext cx="3541052" cy="3715753"/>
            <a:chOff x="5143504" y="2537038"/>
            <a:chExt cx="3373502" cy="3061760"/>
          </a:xfrm>
        </p:grpSpPr>
        <p:grpSp>
          <p:nvGrpSpPr>
            <p:cNvPr id="38" name="组合 16"/>
            <p:cNvGrpSpPr/>
            <p:nvPr/>
          </p:nvGrpSpPr>
          <p:grpSpPr>
            <a:xfrm>
              <a:off x="5143504" y="2537038"/>
              <a:ext cx="3373502" cy="3061760"/>
              <a:chOff x="545249" y="1210016"/>
              <a:chExt cx="3373502" cy="3061760"/>
            </a:xfrm>
          </p:grpSpPr>
          <p:sp>
            <p:nvSpPr>
              <p:cNvPr id="59" name="六边形 58"/>
              <p:cNvSpPr/>
              <p:nvPr/>
            </p:nvSpPr>
            <p:spPr>
              <a:xfrm rot="16200000">
                <a:off x="1668947" y="2188795"/>
                <a:ext cx="1142824" cy="1075598"/>
              </a:xfrm>
              <a:prstGeom prst="hexagon">
                <a:avLst/>
              </a:prstGeom>
              <a:solidFill>
                <a:srgbClr val="0E90BE"/>
              </a:solidFill>
              <a:ln w="158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0" name="六边形 59"/>
              <p:cNvSpPr/>
              <p:nvPr/>
            </p:nvSpPr>
            <p:spPr>
              <a:xfrm rot="16200000">
                <a:off x="1092221" y="1243629"/>
                <a:ext cx="1142824" cy="1075598"/>
              </a:xfrm>
              <a:prstGeom prst="hexagon">
                <a:avLst/>
              </a:prstGeom>
              <a:solidFill>
                <a:srgbClr val="505368"/>
              </a:solidFill>
              <a:ln w="15875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1" name="六边形 60"/>
              <p:cNvSpPr/>
              <p:nvPr/>
            </p:nvSpPr>
            <p:spPr>
              <a:xfrm rot="16200000">
                <a:off x="511636" y="2188794"/>
                <a:ext cx="1142824" cy="1075598"/>
              </a:xfrm>
              <a:prstGeom prst="hexagon">
                <a:avLst/>
              </a:prstGeom>
              <a:solidFill>
                <a:srgbClr val="505368"/>
              </a:solidFill>
              <a:ln w="15875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2" name="六边形 61"/>
              <p:cNvSpPr/>
              <p:nvPr/>
            </p:nvSpPr>
            <p:spPr>
              <a:xfrm rot="16200000">
                <a:off x="1106021" y="3141413"/>
                <a:ext cx="1142824" cy="1075598"/>
              </a:xfrm>
              <a:prstGeom prst="hexagon">
                <a:avLst/>
              </a:prstGeom>
              <a:solidFill>
                <a:srgbClr val="505368"/>
              </a:solidFill>
              <a:ln w="15875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3" name="六边形 62"/>
              <p:cNvSpPr/>
              <p:nvPr/>
            </p:nvSpPr>
            <p:spPr>
              <a:xfrm rot="16200000">
                <a:off x="2233353" y="3162565"/>
                <a:ext cx="1142824" cy="1075598"/>
              </a:xfrm>
              <a:prstGeom prst="hexagon">
                <a:avLst/>
              </a:prstGeom>
              <a:solidFill>
                <a:srgbClr val="505368"/>
              </a:solidFill>
              <a:ln w="15875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4" name="六边形 63"/>
              <p:cNvSpPr/>
              <p:nvPr/>
            </p:nvSpPr>
            <p:spPr>
              <a:xfrm rot="16200000">
                <a:off x="2809540" y="2213114"/>
                <a:ext cx="1142824" cy="1075598"/>
              </a:xfrm>
              <a:prstGeom prst="hexagon">
                <a:avLst/>
              </a:prstGeom>
              <a:solidFill>
                <a:srgbClr val="505368"/>
              </a:solidFill>
              <a:ln w="15875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5" name="六边形 64"/>
              <p:cNvSpPr/>
              <p:nvPr/>
            </p:nvSpPr>
            <p:spPr>
              <a:xfrm rot="16200000">
                <a:off x="2254645" y="1243630"/>
                <a:ext cx="1142824" cy="1075598"/>
              </a:xfrm>
              <a:prstGeom prst="hexagon">
                <a:avLst/>
              </a:prstGeom>
              <a:solidFill>
                <a:srgbClr val="505368"/>
              </a:solidFill>
              <a:ln w="15875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9" name="文本框 7"/>
            <p:cNvSpPr txBox="1"/>
            <p:nvPr/>
          </p:nvSpPr>
          <p:spPr>
            <a:xfrm>
              <a:off x="6405196" y="3776818"/>
              <a:ext cx="866834" cy="411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 业</a:t>
              </a:r>
              <a:endPara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2"/>
            <p:cNvSpPr txBox="1"/>
            <p:nvPr/>
          </p:nvSpPr>
          <p:spPr>
            <a:xfrm>
              <a:off x="5836385" y="2654586"/>
              <a:ext cx="839237" cy="304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轨交</a:t>
              </a:r>
            </a:p>
          </p:txBody>
        </p:sp>
        <p:sp>
          <p:nvSpPr>
            <p:cNvPr id="42" name="文本框 24"/>
            <p:cNvSpPr txBox="1"/>
            <p:nvPr/>
          </p:nvSpPr>
          <p:spPr>
            <a:xfrm>
              <a:off x="7028545" y="2642444"/>
              <a:ext cx="839165" cy="304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机场</a:t>
              </a:r>
            </a:p>
          </p:txBody>
        </p:sp>
        <p:sp>
          <p:nvSpPr>
            <p:cNvPr id="43" name="文本框 25"/>
            <p:cNvSpPr txBox="1"/>
            <p:nvPr/>
          </p:nvSpPr>
          <p:spPr>
            <a:xfrm>
              <a:off x="7559625" y="3571138"/>
              <a:ext cx="839165" cy="304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能源</a:t>
              </a:r>
            </a:p>
          </p:txBody>
        </p:sp>
        <p:sp>
          <p:nvSpPr>
            <p:cNvPr id="44" name="文本框 26"/>
            <p:cNvSpPr txBox="1"/>
            <p:nvPr/>
          </p:nvSpPr>
          <p:spPr>
            <a:xfrm>
              <a:off x="7035142" y="5083478"/>
              <a:ext cx="839165" cy="304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电力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949917" y="5083478"/>
              <a:ext cx="615749" cy="3043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园区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364191" y="4154784"/>
              <a:ext cx="615749" cy="3043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人防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7" name="组合 31"/>
            <p:cNvGrpSpPr>
              <a:grpSpLocks noChangeAspect="1"/>
            </p:cNvGrpSpPr>
            <p:nvPr/>
          </p:nvGrpSpPr>
          <p:grpSpPr>
            <a:xfrm>
              <a:off x="7175688" y="2959563"/>
              <a:ext cx="500066" cy="501253"/>
              <a:chOff x="7678738" y="4084638"/>
              <a:chExt cx="2670175" cy="2676525"/>
            </a:xfrm>
            <a:solidFill>
              <a:schemeClr val="bg1"/>
            </a:solidFill>
            <a:effectLst/>
          </p:grpSpPr>
          <p:sp>
            <p:nvSpPr>
              <p:cNvPr id="57" name="Freeform 21"/>
              <p:cNvSpPr>
                <a:spLocks/>
              </p:cNvSpPr>
              <p:nvPr/>
            </p:nvSpPr>
            <p:spPr bwMode="auto">
              <a:xfrm>
                <a:off x="7678738" y="4084638"/>
                <a:ext cx="2670175" cy="2676525"/>
              </a:xfrm>
              <a:custGeom>
                <a:avLst/>
                <a:gdLst>
                  <a:gd name="T0" fmla="*/ 757 w 1989"/>
                  <a:gd name="T1" fmla="*/ 1991 h 1991"/>
                  <a:gd name="T2" fmla="*/ 713 w 1989"/>
                  <a:gd name="T3" fmla="*/ 1907 h 1991"/>
                  <a:gd name="T4" fmla="*/ 498 w 1989"/>
                  <a:gd name="T5" fmla="*/ 1503 h 1991"/>
                  <a:gd name="T6" fmla="*/ 485 w 1989"/>
                  <a:gd name="T7" fmla="*/ 1489 h 1991"/>
                  <a:gd name="T8" fmla="*/ 11 w 1989"/>
                  <a:gd name="T9" fmla="*/ 1226 h 1991"/>
                  <a:gd name="T10" fmla="*/ 0 w 1989"/>
                  <a:gd name="T11" fmla="*/ 1220 h 1991"/>
                  <a:gd name="T12" fmla="*/ 68 w 1989"/>
                  <a:gd name="T13" fmla="*/ 1195 h 1991"/>
                  <a:gd name="T14" fmla="*/ 127 w 1989"/>
                  <a:gd name="T15" fmla="*/ 1184 h 1991"/>
                  <a:gd name="T16" fmla="*/ 390 w 1989"/>
                  <a:gd name="T17" fmla="*/ 1167 h 1991"/>
                  <a:gd name="T18" fmla="*/ 567 w 1989"/>
                  <a:gd name="T19" fmla="*/ 1154 h 1991"/>
                  <a:gd name="T20" fmla="*/ 580 w 1989"/>
                  <a:gd name="T21" fmla="*/ 1149 h 1991"/>
                  <a:gd name="T22" fmla="*/ 856 w 1989"/>
                  <a:gd name="T23" fmla="*/ 878 h 1991"/>
                  <a:gd name="T24" fmla="*/ 862 w 1989"/>
                  <a:gd name="T25" fmla="*/ 872 h 1991"/>
                  <a:gd name="T26" fmla="*/ 78 w 1989"/>
                  <a:gd name="T27" fmla="*/ 418 h 1991"/>
                  <a:gd name="T28" fmla="*/ 75 w 1989"/>
                  <a:gd name="T29" fmla="*/ 414 h 1991"/>
                  <a:gd name="T30" fmla="*/ 84 w 1989"/>
                  <a:gd name="T31" fmla="*/ 410 h 1991"/>
                  <a:gd name="T32" fmla="*/ 204 w 1989"/>
                  <a:gd name="T33" fmla="*/ 300 h 1991"/>
                  <a:gd name="T34" fmla="*/ 217 w 1989"/>
                  <a:gd name="T35" fmla="*/ 296 h 1991"/>
                  <a:gd name="T36" fmla="*/ 564 w 1989"/>
                  <a:gd name="T37" fmla="*/ 346 h 1991"/>
                  <a:gd name="T38" fmla="*/ 917 w 1989"/>
                  <a:gd name="T39" fmla="*/ 397 h 1991"/>
                  <a:gd name="T40" fmla="*/ 1229 w 1989"/>
                  <a:gd name="T41" fmla="*/ 442 h 1991"/>
                  <a:gd name="T42" fmla="*/ 1249 w 1989"/>
                  <a:gd name="T43" fmla="*/ 445 h 1991"/>
                  <a:gd name="T44" fmla="*/ 1285 w 1989"/>
                  <a:gd name="T45" fmla="*/ 433 h 1991"/>
                  <a:gd name="T46" fmla="*/ 1638 w 1989"/>
                  <a:gd name="T47" fmla="*/ 72 h 1991"/>
                  <a:gd name="T48" fmla="*/ 1812 w 1989"/>
                  <a:gd name="T49" fmla="*/ 3 h 1991"/>
                  <a:gd name="T50" fmla="*/ 1845 w 1989"/>
                  <a:gd name="T51" fmla="*/ 5 h 1991"/>
                  <a:gd name="T52" fmla="*/ 1898 w 1989"/>
                  <a:gd name="T53" fmla="*/ 30 h 1991"/>
                  <a:gd name="T54" fmla="*/ 1932 w 1989"/>
                  <a:gd name="T55" fmla="*/ 64 h 1991"/>
                  <a:gd name="T56" fmla="*/ 1972 w 1989"/>
                  <a:gd name="T57" fmla="*/ 123 h 1991"/>
                  <a:gd name="T58" fmla="*/ 1989 w 1989"/>
                  <a:gd name="T59" fmla="*/ 202 h 1991"/>
                  <a:gd name="T60" fmla="*/ 1949 w 1989"/>
                  <a:gd name="T61" fmla="*/ 291 h 1991"/>
                  <a:gd name="T62" fmla="*/ 1401 w 1989"/>
                  <a:gd name="T63" fmla="*/ 849 h 1991"/>
                  <a:gd name="T64" fmla="*/ 832 w 1989"/>
                  <a:gd name="T65" fmla="*/ 1427 h 1991"/>
                  <a:gd name="T66" fmla="*/ 824 w 1989"/>
                  <a:gd name="T67" fmla="*/ 1444 h 1991"/>
                  <a:gd name="T68" fmla="*/ 813 w 1989"/>
                  <a:gd name="T69" fmla="*/ 1611 h 1991"/>
                  <a:gd name="T70" fmla="*/ 800 w 1989"/>
                  <a:gd name="T71" fmla="*/ 1810 h 1991"/>
                  <a:gd name="T72" fmla="*/ 795 w 1989"/>
                  <a:gd name="T73" fmla="*/ 1882 h 1991"/>
                  <a:gd name="T74" fmla="*/ 789 w 1989"/>
                  <a:gd name="T75" fmla="*/ 1911 h 1991"/>
                  <a:gd name="T76" fmla="*/ 757 w 1989"/>
                  <a:gd name="T77" fmla="*/ 1991 h 1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89" h="1991">
                    <a:moveTo>
                      <a:pt x="757" y="1991"/>
                    </a:moveTo>
                    <a:cubicBezTo>
                      <a:pt x="742" y="1962"/>
                      <a:pt x="727" y="1935"/>
                      <a:pt x="713" y="1907"/>
                    </a:cubicBezTo>
                    <a:cubicBezTo>
                      <a:pt x="641" y="1772"/>
                      <a:pt x="570" y="1637"/>
                      <a:pt x="498" y="1503"/>
                    </a:cubicBezTo>
                    <a:cubicBezTo>
                      <a:pt x="495" y="1497"/>
                      <a:pt x="490" y="1492"/>
                      <a:pt x="485" y="1489"/>
                    </a:cubicBezTo>
                    <a:cubicBezTo>
                      <a:pt x="327" y="1402"/>
                      <a:pt x="169" y="1314"/>
                      <a:pt x="11" y="1226"/>
                    </a:cubicBezTo>
                    <a:cubicBezTo>
                      <a:pt x="8" y="1225"/>
                      <a:pt x="4" y="1223"/>
                      <a:pt x="0" y="1220"/>
                    </a:cubicBezTo>
                    <a:cubicBezTo>
                      <a:pt x="24" y="1211"/>
                      <a:pt x="46" y="1204"/>
                      <a:pt x="68" y="1195"/>
                    </a:cubicBezTo>
                    <a:cubicBezTo>
                      <a:pt x="87" y="1187"/>
                      <a:pt x="107" y="1186"/>
                      <a:pt x="127" y="1184"/>
                    </a:cubicBezTo>
                    <a:cubicBezTo>
                      <a:pt x="214" y="1178"/>
                      <a:pt x="302" y="1172"/>
                      <a:pt x="390" y="1167"/>
                    </a:cubicBezTo>
                    <a:cubicBezTo>
                      <a:pt x="449" y="1163"/>
                      <a:pt x="508" y="1159"/>
                      <a:pt x="567" y="1154"/>
                    </a:cubicBezTo>
                    <a:cubicBezTo>
                      <a:pt x="572" y="1154"/>
                      <a:pt x="577" y="1152"/>
                      <a:pt x="580" y="1149"/>
                    </a:cubicBezTo>
                    <a:cubicBezTo>
                      <a:pt x="672" y="1058"/>
                      <a:pt x="764" y="968"/>
                      <a:pt x="856" y="878"/>
                    </a:cubicBezTo>
                    <a:cubicBezTo>
                      <a:pt x="858" y="876"/>
                      <a:pt x="859" y="874"/>
                      <a:pt x="862" y="872"/>
                    </a:cubicBezTo>
                    <a:cubicBezTo>
                      <a:pt x="600" y="720"/>
                      <a:pt x="339" y="569"/>
                      <a:pt x="78" y="418"/>
                    </a:cubicBezTo>
                    <a:cubicBezTo>
                      <a:pt x="77" y="416"/>
                      <a:pt x="76" y="415"/>
                      <a:pt x="75" y="414"/>
                    </a:cubicBezTo>
                    <a:cubicBezTo>
                      <a:pt x="78" y="413"/>
                      <a:pt x="82" y="412"/>
                      <a:pt x="84" y="410"/>
                    </a:cubicBezTo>
                    <a:cubicBezTo>
                      <a:pt x="124" y="373"/>
                      <a:pt x="164" y="336"/>
                      <a:pt x="204" y="300"/>
                    </a:cubicBezTo>
                    <a:cubicBezTo>
                      <a:pt x="207" y="297"/>
                      <a:pt x="213" y="296"/>
                      <a:pt x="217" y="296"/>
                    </a:cubicBezTo>
                    <a:cubicBezTo>
                      <a:pt x="332" y="313"/>
                      <a:pt x="448" y="330"/>
                      <a:pt x="564" y="346"/>
                    </a:cubicBezTo>
                    <a:cubicBezTo>
                      <a:pt x="682" y="363"/>
                      <a:pt x="799" y="380"/>
                      <a:pt x="917" y="397"/>
                    </a:cubicBezTo>
                    <a:cubicBezTo>
                      <a:pt x="1021" y="412"/>
                      <a:pt x="1125" y="427"/>
                      <a:pt x="1229" y="442"/>
                    </a:cubicBezTo>
                    <a:cubicBezTo>
                      <a:pt x="1235" y="443"/>
                      <a:pt x="1242" y="443"/>
                      <a:pt x="1249" y="445"/>
                    </a:cubicBezTo>
                    <a:cubicBezTo>
                      <a:pt x="1264" y="451"/>
                      <a:pt x="1274" y="444"/>
                      <a:pt x="1285" y="433"/>
                    </a:cubicBezTo>
                    <a:cubicBezTo>
                      <a:pt x="1402" y="312"/>
                      <a:pt x="1521" y="193"/>
                      <a:pt x="1638" y="72"/>
                    </a:cubicBezTo>
                    <a:cubicBezTo>
                      <a:pt x="1687" y="23"/>
                      <a:pt x="1744" y="0"/>
                      <a:pt x="1812" y="3"/>
                    </a:cubicBezTo>
                    <a:cubicBezTo>
                      <a:pt x="1823" y="4"/>
                      <a:pt x="1834" y="5"/>
                      <a:pt x="1845" y="5"/>
                    </a:cubicBezTo>
                    <a:cubicBezTo>
                      <a:pt x="1866" y="7"/>
                      <a:pt x="1884" y="13"/>
                      <a:pt x="1898" y="30"/>
                    </a:cubicBezTo>
                    <a:cubicBezTo>
                      <a:pt x="1908" y="43"/>
                      <a:pt x="1920" y="54"/>
                      <a:pt x="1932" y="64"/>
                    </a:cubicBezTo>
                    <a:cubicBezTo>
                      <a:pt x="1952" y="80"/>
                      <a:pt x="1964" y="100"/>
                      <a:pt x="1972" y="123"/>
                    </a:cubicBezTo>
                    <a:cubicBezTo>
                      <a:pt x="1982" y="148"/>
                      <a:pt x="1989" y="174"/>
                      <a:pt x="1989" y="202"/>
                    </a:cubicBezTo>
                    <a:cubicBezTo>
                      <a:pt x="1988" y="237"/>
                      <a:pt x="1974" y="266"/>
                      <a:pt x="1949" y="291"/>
                    </a:cubicBezTo>
                    <a:cubicBezTo>
                      <a:pt x="1767" y="477"/>
                      <a:pt x="1584" y="663"/>
                      <a:pt x="1401" y="849"/>
                    </a:cubicBezTo>
                    <a:cubicBezTo>
                      <a:pt x="1211" y="1042"/>
                      <a:pt x="1022" y="1234"/>
                      <a:pt x="832" y="1427"/>
                    </a:cubicBezTo>
                    <a:cubicBezTo>
                      <a:pt x="828" y="1432"/>
                      <a:pt x="825" y="1438"/>
                      <a:pt x="824" y="1444"/>
                    </a:cubicBezTo>
                    <a:cubicBezTo>
                      <a:pt x="820" y="1500"/>
                      <a:pt x="817" y="1555"/>
                      <a:pt x="813" y="1611"/>
                    </a:cubicBezTo>
                    <a:cubicBezTo>
                      <a:pt x="808" y="1677"/>
                      <a:pt x="804" y="1743"/>
                      <a:pt x="800" y="1810"/>
                    </a:cubicBezTo>
                    <a:cubicBezTo>
                      <a:pt x="798" y="1834"/>
                      <a:pt x="797" y="1858"/>
                      <a:pt x="795" y="1882"/>
                    </a:cubicBezTo>
                    <a:cubicBezTo>
                      <a:pt x="794" y="1892"/>
                      <a:pt x="792" y="1902"/>
                      <a:pt x="789" y="1911"/>
                    </a:cubicBezTo>
                    <a:cubicBezTo>
                      <a:pt x="779" y="1937"/>
                      <a:pt x="768" y="1963"/>
                      <a:pt x="757" y="19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8" name="Freeform 22"/>
              <p:cNvSpPr>
                <a:spLocks/>
              </p:cNvSpPr>
              <p:nvPr/>
            </p:nvSpPr>
            <p:spPr bwMode="auto">
              <a:xfrm>
                <a:off x="9223375" y="5170488"/>
                <a:ext cx="666750" cy="1466850"/>
              </a:xfrm>
              <a:custGeom>
                <a:avLst/>
                <a:gdLst>
                  <a:gd name="T0" fmla="*/ 0 w 496"/>
                  <a:gd name="T1" fmla="*/ 355 h 1091"/>
                  <a:gd name="T2" fmla="*/ 388 w 496"/>
                  <a:gd name="T3" fmla="*/ 0 h 1091"/>
                  <a:gd name="T4" fmla="*/ 393 w 496"/>
                  <a:gd name="T5" fmla="*/ 42 h 1091"/>
                  <a:gd name="T6" fmla="*/ 423 w 496"/>
                  <a:gd name="T7" fmla="*/ 312 h 1091"/>
                  <a:gd name="T8" fmla="*/ 456 w 496"/>
                  <a:gd name="T9" fmla="*/ 610 h 1091"/>
                  <a:gd name="T10" fmla="*/ 493 w 496"/>
                  <a:gd name="T11" fmla="*/ 943 h 1091"/>
                  <a:gd name="T12" fmla="*/ 478 w 496"/>
                  <a:gd name="T13" fmla="*/ 993 h 1091"/>
                  <a:gd name="T14" fmla="*/ 396 w 496"/>
                  <a:gd name="T15" fmla="*/ 1085 h 1091"/>
                  <a:gd name="T16" fmla="*/ 393 w 496"/>
                  <a:gd name="T17" fmla="*/ 1091 h 1091"/>
                  <a:gd name="T18" fmla="*/ 0 w 496"/>
                  <a:gd name="T19" fmla="*/ 355 h 1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6" h="1091">
                    <a:moveTo>
                      <a:pt x="0" y="355"/>
                    </a:moveTo>
                    <a:cubicBezTo>
                      <a:pt x="129" y="237"/>
                      <a:pt x="257" y="119"/>
                      <a:pt x="388" y="0"/>
                    </a:cubicBezTo>
                    <a:cubicBezTo>
                      <a:pt x="389" y="15"/>
                      <a:pt x="391" y="29"/>
                      <a:pt x="393" y="42"/>
                    </a:cubicBezTo>
                    <a:cubicBezTo>
                      <a:pt x="403" y="132"/>
                      <a:pt x="413" y="222"/>
                      <a:pt x="423" y="312"/>
                    </a:cubicBezTo>
                    <a:cubicBezTo>
                      <a:pt x="434" y="411"/>
                      <a:pt x="444" y="510"/>
                      <a:pt x="456" y="610"/>
                    </a:cubicBezTo>
                    <a:cubicBezTo>
                      <a:pt x="468" y="721"/>
                      <a:pt x="480" y="832"/>
                      <a:pt x="493" y="943"/>
                    </a:cubicBezTo>
                    <a:cubicBezTo>
                      <a:pt x="496" y="964"/>
                      <a:pt x="492" y="978"/>
                      <a:pt x="478" y="993"/>
                    </a:cubicBezTo>
                    <a:cubicBezTo>
                      <a:pt x="449" y="1023"/>
                      <a:pt x="423" y="1054"/>
                      <a:pt x="396" y="1085"/>
                    </a:cubicBezTo>
                    <a:cubicBezTo>
                      <a:pt x="395" y="1086"/>
                      <a:pt x="395" y="1088"/>
                      <a:pt x="393" y="1091"/>
                    </a:cubicBezTo>
                    <a:cubicBezTo>
                      <a:pt x="261" y="844"/>
                      <a:pt x="131" y="600"/>
                      <a:pt x="0" y="3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8" name="Freeform 6"/>
            <p:cNvSpPr>
              <a:spLocks noChangeAspect="1" noEditPoints="1"/>
            </p:cNvSpPr>
            <p:nvPr/>
          </p:nvSpPr>
          <p:spPr bwMode="auto">
            <a:xfrm>
              <a:off x="6104118" y="3004923"/>
              <a:ext cx="357190" cy="506919"/>
            </a:xfrm>
            <a:custGeom>
              <a:avLst/>
              <a:gdLst>
                <a:gd name="T0" fmla="*/ 2074 w 2144"/>
                <a:gd name="T1" fmla="*/ 3040 h 3040"/>
                <a:gd name="T2" fmla="*/ 1807 w 2144"/>
                <a:gd name="T3" fmla="*/ 3028 h 3040"/>
                <a:gd name="T4" fmla="*/ 1514 w 2144"/>
                <a:gd name="T5" fmla="*/ 2685 h 3040"/>
                <a:gd name="T6" fmla="*/ 604 w 2144"/>
                <a:gd name="T7" fmla="*/ 2697 h 3040"/>
                <a:gd name="T8" fmla="*/ 304 w 2144"/>
                <a:gd name="T9" fmla="*/ 3040 h 3040"/>
                <a:gd name="T10" fmla="*/ 1 w 2144"/>
                <a:gd name="T11" fmla="*/ 3039 h 3040"/>
                <a:gd name="T12" fmla="*/ 181 w 2144"/>
                <a:gd name="T13" fmla="*/ 2685 h 3040"/>
                <a:gd name="T14" fmla="*/ 0 w 2144"/>
                <a:gd name="T15" fmla="*/ 2494 h 3040"/>
                <a:gd name="T16" fmla="*/ 0 w 2144"/>
                <a:gd name="T17" fmla="*/ 547 h 3040"/>
                <a:gd name="T18" fmla="*/ 190 w 2144"/>
                <a:gd name="T19" fmla="*/ 364 h 3040"/>
                <a:gd name="T20" fmla="*/ 709 w 2144"/>
                <a:gd name="T21" fmla="*/ 363 h 3040"/>
                <a:gd name="T22" fmla="*/ 760 w 2144"/>
                <a:gd name="T23" fmla="*/ 139 h 3040"/>
                <a:gd name="T24" fmla="*/ 1205 w 2144"/>
                <a:gd name="T25" fmla="*/ 27 h 3040"/>
                <a:gd name="T26" fmla="*/ 1410 w 2144"/>
                <a:gd name="T27" fmla="*/ 363 h 3040"/>
                <a:gd name="T28" fmla="*/ 1945 w 2144"/>
                <a:gd name="T29" fmla="*/ 363 h 3040"/>
                <a:gd name="T30" fmla="*/ 2130 w 2144"/>
                <a:gd name="T31" fmla="*/ 552 h 3040"/>
                <a:gd name="T32" fmla="*/ 1990 w 2144"/>
                <a:gd name="T33" fmla="*/ 2680 h 3040"/>
                <a:gd name="T34" fmla="*/ 1884 w 2144"/>
                <a:gd name="T35" fmla="*/ 2685 h 3040"/>
                <a:gd name="T36" fmla="*/ 1953 w 2144"/>
                <a:gd name="T37" fmla="*/ 1810 h 3040"/>
                <a:gd name="T38" fmla="*/ 1953 w 2144"/>
                <a:gd name="T39" fmla="*/ 1339 h 3040"/>
                <a:gd name="T40" fmla="*/ 1809 w 2144"/>
                <a:gd name="T41" fmla="*/ 732 h 3040"/>
                <a:gd name="T42" fmla="*/ 1243 w 2144"/>
                <a:gd name="T43" fmla="*/ 732 h 3040"/>
                <a:gd name="T44" fmla="*/ 1953 w 2144"/>
                <a:gd name="T45" fmla="*/ 1810 h 3040"/>
                <a:gd name="T46" fmla="*/ 877 w 2144"/>
                <a:gd name="T47" fmla="*/ 733 h 3040"/>
                <a:gd name="T48" fmla="*/ 246 w 2144"/>
                <a:gd name="T49" fmla="*/ 749 h 3040"/>
                <a:gd name="T50" fmla="*/ 177 w 2144"/>
                <a:gd name="T51" fmla="*/ 1778 h 3040"/>
                <a:gd name="T52" fmla="*/ 887 w 2144"/>
                <a:gd name="T53" fmla="*/ 1796 h 3040"/>
                <a:gd name="T54" fmla="*/ 1243 w 2144"/>
                <a:gd name="T55" fmla="*/ 364 h 3040"/>
                <a:gd name="T56" fmla="*/ 887 w 2144"/>
                <a:gd name="T57" fmla="*/ 364 h 3040"/>
                <a:gd name="T58" fmla="*/ 1243 w 2144"/>
                <a:gd name="T59" fmla="*/ 364 h 3040"/>
                <a:gd name="T60" fmla="*/ 611 w 2144"/>
                <a:gd name="T61" fmla="*/ 2152 h 3040"/>
                <a:gd name="T62" fmla="*/ 667 w 2144"/>
                <a:gd name="T63" fmla="*/ 2034 h 3040"/>
                <a:gd name="T64" fmla="*/ 603 w 2144"/>
                <a:gd name="T65" fmla="*/ 1988 h 3040"/>
                <a:gd name="T66" fmla="*/ 226 w 2144"/>
                <a:gd name="T67" fmla="*/ 1989 h 3040"/>
                <a:gd name="T68" fmla="*/ 182 w 2144"/>
                <a:gd name="T69" fmla="*/ 2104 h 3040"/>
                <a:gd name="T70" fmla="*/ 424 w 2144"/>
                <a:gd name="T71" fmla="*/ 2152 h 3040"/>
                <a:gd name="T72" fmla="*/ 1721 w 2144"/>
                <a:gd name="T73" fmla="*/ 2152 h 3040"/>
                <a:gd name="T74" fmla="*/ 1962 w 2144"/>
                <a:gd name="T75" fmla="*/ 2109 h 3040"/>
                <a:gd name="T76" fmla="*/ 1900 w 2144"/>
                <a:gd name="T77" fmla="*/ 1988 h 3040"/>
                <a:gd name="T78" fmla="*/ 1530 w 2144"/>
                <a:gd name="T79" fmla="*/ 1988 h 3040"/>
                <a:gd name="T80" fmla="*/ 1480 w 2144"/>
                <a:gd name="T81" fmla="*/ 2106 h 3040"/>
                <a:gd name="T82" fmla="*/ 1721 w 2144"/>
                <a:gd name="T83" fmla="*/ 2152 h 3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4" h="3040">
                  <a:moveTo>
                    <a:pt x="2144" y="3040"/>
                  </a:moveTo>
                  <a:cubicBezTo>
                    <a:pt x="2117" y="3040"/>
                    <a:pt x="2096" y="3040"/>
                    <a:pt x="2074" y="3040"/>
                  </a:cubicBezTo>
                  <a:cubicBezTo>
                    <a:pt x="1993" y="3040"/>
                    <a:pt x="1912" y="3040"/>
                    <a:pt x="1831" y="3040"/>
                  </a:cubicBezTo>
                  <a:cubicBezTo>
                    <a:pt x="1820" y="3040"/>
                    <a:pt x="1813" y="3037"/>
                    <a:pt x="1807" y="3028"/>
                  </a:cubicBezTo>
                  <a:cubicBezTo>
                    <a:pt x="1718" y="2918"/>
                    <a:pt x="1628" y="2808"/>
                    <a:pt x="1540" y="2697"/>
                  </a:cubicBezTo>
                  <a:cubicBezTo>
                    <a:pt x="1533" y="2689"/>
                    <a:pt x="1526" y="2685"/>
                    <a:pt x="1514" y="2685"/>
                  </a:cubicBezTo>
                  <a:cubicBezTo>
                    <a:pt x="1219" y="2685"/>
                    <a:pt x="924" y="2685"/>
                    <a:pt x="630" y="2685"/>
                  </a:cubicBezTo>
                  <a:cubicBezTo>
                    <a:pt x="618" y="2685"/>
                    <a:pt x="611" y="2688"/>
                    <a:pt x="604" y="2697"/>
                  </a:cubicBezTo>
                  <a:cubicBezTo>
                    <a:pt x="510" y="2808"/>
                    <a:pt x="416" y="2919"/>
                    <a:pt x="322" y="3030"/>
                  </a:cubicBezTo>
                  <a:cubicBezTo>
                    <a:pt x="318" y="3035"/>
                    <a:pt x="310" y="3039"/>
                    <a:pt x="304" y="3040"/>
                  </a:cubicBezTo>
                  <a:cubicBezTo>
                    <a:pt x="206" y="3040"/>
                    <a:pt x="108" y="3040"/>
                    <a:pt x="11" y="3040"/>
                  </a:cubicBezTo>
                  <a:cubicBezTo>
                    <a:pt x="8" y="3040"/>
                    <a:pt x="6" y="3039"/>
                    <a:pt x="1" y="3039"/>
                  </a:cubicBezTo>
                  <a:cubicBezTo>
                    <a:pt x="82" y="2921"/>
                    <a:pt x="163" y="2804"/>
                    <a:pt x="246" y="2685"/>
                  </a:cubicBezTo>
                  <a:cubicBezTo>
                    <a:pt x="222" y="2685"/>
                    <a:pt x="201" y="2685"/>
                    <a:pt x="181" y="2685"/>
                  </a:cubicBezTo>
                  <a:cubicBezTo>
                    <a:pt x="105" y="2683"/>
                    <a:pt x="51" y="2646"/>
                    <a:pt x="17" y="2579"/>
                  </a:cubicBezTo>
                  <a:cubicBezTo>
                    <a:pt x="3" y="2553"/>
                    <a:pt x="0" y="2524"/>
                    <a:pt x="0" y="2494"/>
                  </a:cubicBezTo>
                  <a:cubicBezTo>
                    <a:pt x="0" y="1969"/>
                    <a:pt x="0" y="1444"/>
                    <a:pt x="0" y="920"/>
                  </a:cubicBezTo>
                  <a:cubicBezTo>
                    <a:pt x="0" y="795"/>
                    <a:pt x="0" y="671"/>
                    <a:pt x="0" y="547"/>
                  </a:cubicBezTo>
                  <a:cubicBezTo>
                    <a:pt x="1" y="459"/>
                    <a:pt x="57" y="388"/>
                    <a:pt x="141" y="368"/>
                  </a:cubicBezTo>
                  <a:cubicBezTo>
                    <a:pt x="157" y="365"/>
                    <a:pt x="174" y="364"/>
                    <a:pt x="190" y="364"/>
                  </a:cubicBezTo>
                  <a:cubicBezTo>
                    <a:pt x="357" y="363"/>
                    <a:pt x="523" y="363"/>
                    <a:pt x="689" y="363"/>
                  </a:cubicBezTo>
                  <a:cubicBezTo>
                    <a:pt x="696" y="363"/>
                    <a:pt x="702" y="363"/>
                    <a:pt x="709" y="363"/>
                  </a:cubicBezTo>
                  <a:cubicBezTo>
                    <a:pt x="711" y="336"/>
                    <a:pt x="712" y="310"/>
                    <a:pt x="715" y="284"/>
                  </a:cubicBezTo>
                  <a:cubicBezTo>
                    <a:pt x="720" y="233"/>
                    <a:pt x="733" y="184"/>
                    <a:pt x="760" y="139"/>
                  </a:cubicBezTo>
                  <a:cubicBezTo>
                    <a:pt x="794" y="84"/>
                    <a:pt x="843" y="48"/>
                    <a:pt x="904" y="31"/>
                  </a:cubicBezTo>
                  <a:cubicBezTo>
                    <a:pt x="1004" y="2"/>
                    <a:pt x="1105" y="0"/>
                    <a:pt x="1205" y="27"/>
                  </a:cubicBezTo>
                  <a:cubicBezTo>
                    <a:pt x="1309" y="55"/>
                    <a:pt x="1370" y="126"/>
                    <a:pt x="1392" y="229"/>
                  </a:cubicBezTo>
                  <a:cubicBezTo>
                    <a:pt x="1401" y="272"/>
                    <a:pt x="1404" y="316"/>
                    <a:pt x="1410" y="363"/>
                  </a:cubicBezTo>
                  <a:cubicBezTo>
                    <a:pt x="1413" y="363"/>
                    <a:pt x="1420" y="363"/>
                    <a:pt x="1427" y="363"/>
                  </a:cubicBezTo>
                  <a:cubicBezTo>
                    <a:pt x="1599" y="363"/>
                    <a:pt x="1772" y="363"/>
                    <a:pt x="1945" y="363"/>
                  </a:cubicBezTo>
                  <a:cubicBezTo>
                    <a:pt x="2036" y="364"/>
                    <a:pt x="2110" y="424"/>
                    <a:pt x="2127" y="511"/>
                  </a:cubicBezTo>
                  <a:cubicBezTo>
                    <a:pt x="2129" y="524"/>
                    <a:pt x="2130" y="538"/>
                    <a:pt x="2130" y="552"/>
                  </a:cubicBezTo>
                  <a:cubicBezTo>
                    <a:pt x="2130" y="1200"/>
                    <a:pt x="2129" y="1848"/>
                    <a:pt x="2130" y="2496"/>
                  </a:cubicBezTo>
                  <a:cubicBezTo>
                    <a:pt x="2130" y="2592"/>
                    <a:pt x="2062" y="2665"/>
                    <a:pt x="1990" y="2680"/>
                  </a:cubicBezTo>
                  <a:cubicBezTo>
                    <a:pt x="1974" y="2683"/>
                    <a:pt x="1958" y="2684"/>
                    <a:pt x="1942" y="2685"/>
                  </a:cubicBezTo>
                  <a:cubicBezTo>
                    <a:pt x="1924" y="2686"/>
                    <a:pt x="1906" y="2685"/>
                    <a:pt x="1884" y="2685"/>
                  </a:cubicBezTo>
                  <a:cubicBezTo>
                    <a:pt x="1971" y="2804"/>
                    <a:pt x="2056" y="2920"/>
                    <a:pt x="2144" y="3040"/>
                  </a:cubicBezTo>
                  <a:close/>
                  <a:moveTo>
                    <a:pt x="1953" y="1810"/>
                  </a:moveTo>
                  <a:cubicBezTo>
                    <a:pt x="1953" y="1802"/>
                    <a:pt x="1953" y="1796"/>
                    <a:pt x="1953" y="1790"/>
                  </a:cubicBezTo>
                  <a:cubicBezTo>
                    <a:pt x="1953" y="1639"/>
                    <a:pt x="1953" y="1489"/>
                    <a:pt x="1953" y="1339"/>
                  </a:cubicBezTo>
                  <a:cubicBezTo>
                    <a:pt x="1953" y="1185"/>
                    <a:pt x="1953" y="1031"/>
                    <a:pt x="1953" y="876"/>
                  </a:cubicBezTo>
                  <a:cubicBezTo>
                    <a:pt x="1953" y="791"/>
                    <a:pt x="1903" y="730"/>
                    <a:pt x="1809" y="732"/>
                  </a:cubicBezTo>
                  <a:cubicBezTo>
                    <a:pt x="1627" y="735"/>
                    <a:pt x="1445" y="732"/>
                    <a:pt x="1263" y="732"/>
                  </a:cubicBezTo>
                  <a:cubicBezTo>
                    <a:pt x="1257" y="732"/>
                    <a:pt x="1250" y="732"/>
                    <a:pt x="1243" y="732"/>
                  </a:cubicBezTo>
                  <a:cubicBezTo>
                    <a:pt x="1243" y="1093"/>
                    <a:pt x="1243" y="1451"/>
                    <a:pt x="1243" y="1810"/>
                  </a:cubicBezTo>
                  <a:cubicBezTo>
                    <a:pt x="1480" y="1810"/>
                    <a:pt x="1716" y="1810"/>
                    <a:pt x="1953" y="1810"/>
                  </a:cubicBezTo>
                  <a:close/>
                  <a:moveTo>
                    <a:pt x="887" y="734"/>
                  </a:moveTo>
                  <a:cubicBezTo>
                    <a:pt x="883" y="733"/>
                    <a:pt x="880" y="733"/>
                    <a:pt x="877" y="733"/>
                  </a:cubicBezTo>
                  <a:cubicBezTo>
                    <a:pt x="686" y="733"/>
                    <a:pt x="495" y="732"/>
                    <a:pt x="304" y="733"/>
                  </a:cubicBezTo>
                  <a:cubicBezTo>
                    <a:pt x="285" y="733"/>
                    <a:pt x="263" y="739"/>
                    <a:pt x="246" y="749"/>
                  </a:cubicBezTo>
                  <a:cubicBezTo>
                    <a:pt x="197" y="778"/>
                    <a:pt x="177" y="825"/>
                    <a:pt x="177" y="881"/>
                  </a:cubicBezTo>
                  <a:cubicBezTo>
                    <a:pt x="177" y="1180"/>
                    <a:pt x="177" y="1479"/>
                    <a:pt x="177" y="1778"/>
                  </a:cubicBezTo>
                  <a:cubicBezTo>
                    <a:pt x="177" y="1784"/>
                    <a:pt x="177" y="1790"/>
                    <a:pt x="177" y="1796"/>
                  </a:cubicBezTo>
                  <a:cubicBezTo>
                    <a:pt x="415" y="1796"/>
                    <a:pt x="651" y="1796"/>
                    <a:pt x="887" y="1796"/>
                  </a:cubicBezTo>
                  <a:cubicBezTo>
                    <a:pt x="887" y="1441"/>
                    <a:pt x="887" y="1088"/>
                    <a:pt x="887" y="734"/>
                  </a:cubicBezTo>
                  <a:close/>
                  <a:moveTo>
                    <a:pt x="1243" y="364"/>
                  </a:moveTo>
                  <a:cubicBezTo>
                    <a:pt x="1243" y="269"/>
                    <a:pt x="1160" y="186"/>
                    <a:pt x="1065" y="186"/>
                  </a:cubicBezTo>
                  <a:cubicBezTo>
                    <a:pt x="970" y="186"/>
                    <a:pt x="887" y="269"/>
                    <a:pt x="887" y="364"/>
                  </a:cubicBezTo>
                  <a:cubicBezTo>
                    <a:pt x="887" y="459"/>
                    <a:pt x="971" y="542"/>
                    <a:pt x="1066" y="541"/>
                  </a:cubicBezTo>
                  <a:cubicBezTo>
                    <a:pt x="1167" y="541"/>
                    <a:pt x="1243" y="465"/>
                    <a:pt x="1243" y="364"/>
                  </a:cubicBezTo>
                  <a:close/>
                  <a:moveTo>
                    <a:pt x="424" y="2152"/>
                  </a:moveTo>
                  <a:cubicBezTo>
                    <a:pt x="487" y="2152"/>
                    <a:pt x="549" y="2152"/>
                    <a:pt x="611" y="2152"/>
                  </a:cubicBezTo>
                  <a:cubicBezTo>
                    <a:pt x="645" y="2152"/>
                    <a:pt x="663" y="2137"/>
                    <a:pt x="666" y="2103"/>
                  </a:cubicBezTo>
                  <a:cubicBezTo>
                    <a:pt x="668" y="2080"/>
                    <a:pt x="668" y="2057"/>
                    <a:pt x="667" y="2034"/>
                  </a:cubicBezTo>
                  <a:cubicBezTo>
                    <a:pt x="665" y="2006"/>
                    <a:pt x="651" y="1993"/>
                    <a:pt x="622" y="1989"/>
                  </a:cubicBezTo>
                  <a:cubicBezTo>
                    <a:pt x="616" y="1988"/>
                    <a:pt x="610" y="1988"/>
                    <a:pt x="603" y="1988"/>
                  </a:cubicBezTo>
                  <a:cubicBezTo>
                    <a:pt x="483" y="1988"/>
                    <a:pt x="362" y="1988"/>
                    <a:pt x="242" y="1988"/>
                  </a:cubicBezTo>
                  <a:cubicBezTo>
                    <a:pt x="237" y="1988"/>
                    <a:pt x="231" y="1988"/>
                    <a:pt x="226" y="1989"/>
                  </a:cubicBezTo>
                  <a:cubicBezTo>
                    <a:pt x="202" y="1991"/>
                    <a:pt x="187" y="2002"/>
                    <a:pt x="183" y="2025"/>
                  </a:cubicBezTo>
                  <a:cubicBezTo>
                    <a:pt x="180" y="2051"/>
                    <a:pt x="178" y="2078"/>
                    <a:pt x="182" y="2104"/>
                  </a:cubicBezTo>
                  <a:cubicBezTo>
                    <a:pt x="187" y="2139"/>
                    <a:pt x="206" y="2152"/>
                    <a:pt x="242" y="2152"/>
                  </a:cubicBezTo>
                  <a:cubicBezTo>
                    <a:pt x="303" y="2152"/>
                    <a:pt x="364" y="2152"/>
                    <a:pt x="424" y="2152"/>
                  </a:cubicBezTo>
                  <a:close/>
                  <a:moveTo>
                    <a:pt x="1721" y="2152"/>
                  </a:moveTo>
                  <a:cubicBezTo>
                    <a:pt x="1721" y="2152"/>
                    <a:pt x="1721" y="2152"/>
                    <a:pt x="1721" y="2152"/>
                  </a:cubicBezTo>
                  <a:cubicBezTo>
                    <a:pt x="1784" y="2152"/>
                    <a:pt x="1848" y="2152"/>
                    <a:pt x="1911" y="2152"/>
                  </a:cubicBezTo>
                  <a:cubicBezTo>
                    <a:pt x="1941" y="2152"/>
                    <a:pt x="1958" y="2139"/>
                    <a:pt x="1962" y="2109"/>
                  </a:cubicBezTo>
                  <a:cubicBezTo>
                    <a:pt x="1965" y="2088"/>
                    <a:pt x="1965" y="2066"/>
                    <a:pt x="1963" y="2044"/>
                  </a:cubicBezTo>
                  <a:cubicBezTo>
                    <a:pt x="1959" y="2005"/>
                    <a:pt x="1939" y="1988"/>
                    <a:pt x="1900" y="1988"/>
                  </a:cubicBezTo>
                  <a:cubicBezTo>
                    <a:pt x="1800" y="1988"/>
                    <a:pt x="1700" y="1988"/>
                    <a:pt x="1601" y="1988"/>
                  </a:cubicBezTo>
                  <a:cubicBezTo>
                    <a:pt x="1577" y="1988"/>
                    <a:pt x="1554" y="1988"/>
                    <a:pt x="1530" y="1988"/>
                  </a:cubicBezTo>
                  <a:cubicBezTo>
                    <a:pt x="1500" y="1989"/>
                    <a:pt x="1483" y="2001"/>
                    <a:pt x="1479" y="2030"/>
                  </a:cubicBezTo>
                  <a:cubicBezTo>
                    <a:pt x="1476" y="2055"/>
                    <a:pt x="1476" y="2082"/>
                    <a:pt x="1480" y="2106"/>
                  </a:cubicBezTo>
                  <a:cubicBezTo>
                    <a:pt x="1485" y="2139"/>
                    <a:pt x="1504" y="2152"/>
                    <a:pt x="1537" y="2152"/>
                  </a:cubicBezTo>
                  <a:cubicBezTo>
                    <a:pt x="1598" y="2152"/>
                    <a:pt x="1659" y="2152"/>
                    <a:pt x="1721" y="21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49" name="Picture 23      (向天歌演示原创作品：www.TopPPT.cn)"/>
            <p:cNvPicPr>
              <a:picLocks noChangeAspect="1"/>
            </p:cNvPicPr>
            <p:nvPr/>
          </p:nvPicPr>
          <p:blipFill>
            <a:blip r:embed="rId1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688" y="4538284"/>
              <a:ext cx="642942" cy="642942"/>
            </a:xfrm>
            <a:prstGeom prst="rect">
              <a:avLst/>
            </a:prstGeom>
          </p:spPr>
        </p:pic>
        <p:pic>
          <p:nvPicPr>
            <p:cNvPr id="50" name="Picture 16      (向天歌演示原创作品：www.TopPPT.cn)"/>
            <p:cNvPicPr>
              <a:picLocks noChangeAspect="1"/>
            </p:cNvPicPr>
            <p:nvPr/>
          </p:nvPicPr>
          <p:blipFill>
            <a:blip r:embed="rId1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1176" y="3583280"/>
              <a:ext cx="571504" cy="571504"/>
            </a:xfrm>
            <a:prstGeom prst="rect">
              <a:avLst/>
            </a:prstGeom>
          </p:spPr>
        </p:pic>
        <p:sp>
          <p:nvSpPr>
            <p:cNvPr id="51" name="Freeform 82"/>
            <p:cNvSpPr>
              <a:spLocks noEditPoints="1"/>
            </p:cNvSpPr>
            <p:nvPr/>
          </p:nvSpPr>
          <p:spPr bwMode="auto">
            <a:xfrm>
              <a:off x="7747192" y="3996695"/>
              <a:ext cx="447087" cy="443841"/>
            </a:xfrm>
            <a:custGeom>
              <a:avLst/>
              <a:gdLst>
                <a:gd name="T0" fmla="*/ 248 w 406"/>
                <a:gd name="T1" fmla="*/ 20 h 403"/>
                <a:gd name="T2" fmla="*/ 199 w 406"/>
                <a:gd name="T3" fmla="*/ 3 h 403"/>
                <a:gd name="T4" fmla="*/ 130 w 406"/>
                <a:gd name="T5" fmla="*/ 33 h 403"/>
                <a:gd name="T6" fmla="*/ 109 w 406"/>
                <a:gd name="T7" fmla="*/ 45 h 403"/>
                <a:gd name="T8" fmla="*/ 110 w 406"/>
                <a:gd name="T9" fmla="*/ 46 h 403"/>
                <a:gd name="T10" fmla="*/ 120 w 406"/>
                <a:gd name="T11" fmla="*/ 28 h 403"/>
                <a:gd name="T12" fmla="*/ 84 w 406"/>
                <a:gd name="T13" fmla="*/ 50 h 403"/>
                <a:gd name="T14" fmla="*/ 31 w 406"/>
                <a:gd name="T15" fmla="*/ 258 h 403"/>
                <a:gd name="T16" fmla="*/ 28 w 406"/>
                <a:gd name="T17" fmla="*/ 220 h 403"/>
                <a:gd name="T18" fmla="*/ 58 w 406"/>
                <a:gd name="T19" fmla="*/ 238 h 403"/>
                <a:gd name="T20" fmla="*/ 99 w 406"/>
                <a:gd name="T21" fmla="*/ 228 h 403"/>
                <a:gd name="T22" fmla="*/ 127 w 406"/>
                <a:gd name="T23" fmla="*/ 284 h 403"/>
                <a:gd name="T24" fmla="*/ 141 w 406"/>
                <a:gd name="T25" fmla="*/ 276 h 403"/>
                <a:gd name="T26" fmla="*/ 142 w 406"/>
                <a:gd name="T27" fmla="*/ 233 h 403"/>
                <a:gd name="T28" fmla="*/ 186 w 406"/>
                <a:gd name="T29" fmla="*/ 210 h 403"/>
                <a:gd name="T30" fmla="*/ 191 w 406"/>
                <a:gd name="T31" fmla="*/ 171 h 403"/>
                <a:gd name="T32" fmla="*/ 248 w 406"/>
                <a:gd name="T33" fmla="*/ 127 h 403"/>
                <a:gd name="T34" fmla="*/ 263 w 406"/>
                <a:gd name="T35" fmla="*/ 120 h 403"/>
                <a:gd name="T36" fmla="*/ 286 w 406"/>
                <a:gd name="T37" fmla="*/ 90 h 403"/>
                <a:gd name="T38" fmla="*/ 317 w 406"/>
                <a:gd name="T39" fmla="*/ 101 h 403"/>
                <a:gd name="T40" fmla="*/ 350 w 406"/>
                <a:gd name="T41" fmla="*/ 56 h 403"/>
                <a:gd name="T42" fmla="*/ 349 w 406"/>
                <a:gd name="T43" fmla="*/ 46 h 403"/>
                <a:gd name="T44" fmla="*/ 368 w 406"/>
                <a:gd name="T45" fmla="*/ 71 h 403"/>
                <a:gd name="T46" fmla="*/ 389 w 406"/>
                <a:gd name="T47" fmla="*/ 98 h 403"/>
                <a:gd name="T48" fmla="*/ 395 w 406"/>
                <a:gd name="T49" fmla="*/ 97 h 403"/>
                <a:gd name="T50" fmla="*/ 245 w 406"/>
                <a:gd name="T51" fmla="*/ 173 h 403"/>
                <a:gd name="T52" fmla="*/ 231 w 406"/>
                <a:gd name="T53" fmla="*/ 187 h 403"/>
                <a:gd name="T54" fmla="*/ 254 w 406"/>
                <a:gd name="T55" fmla="*/ 176 h 403"/>
                <a:gd name="T56" fmla="*/ 270 w 406"/>
                <a:gd name="T57" fmla="*/ 151 h 403"/>
                <a:gd name="T58" fmla="*/ 251 w 406"/>
                <a:gd name="T59" fmla="*/ 160 h 403"/>
                <a:gd name="T60" fmla="*/ 185 w 406"/>
                <a:gd name="T61" fmla="*/ 221 h 403"/>
                <a:gd name="T62" fmla="*/ 194 w 406"/>
                <a:gd name="T63" fmla="*/ 238 h 403"/>
                <a:gd name="T64" fmla="*/ 196 w 406"/>
                <a:gd name="T65" fmla="*/ 247 h 403"/>
                <a:gd name="T66" fmla="*/ 193 w 406"/>
                <a:gd name="T67" fmla="*/ 256 h 403"/>
                <a:gd name="T68" fmla="*/ 181 w 406"/>
                <a:gd name="T69" fmla="*/ 282 h 403"/>
                <a:gd name="T70" fmla="*/ 167 w 406"/>
                <a:gd name="T71" fmla="*/ 282 h 403"/>
                <a:gd name="T72" fmla="*/ 185 w 406"/>
                <a:gd name="T73" fmla="*/ 284 h 403"/>
                <a:gd name="T74" fmla="*/ 180 w 406"/>
                <a:gd name="T75" fmla="*/ 309 h 403"/>
                <a:gd name="T76" fmla="*/ 206 w 406"/>
                <a:gd name="T77" fmla="*/ 269 h 403"/>
                <a:gd name="T78" fmla="*/ 206 w 406"/>
                <a:gd name="T79" fmla="*/ 282 h 403"/>
                <a:gd name="T80" fmla="*/ 189 w 406"/>
                <a:gd name="T81" fmla="*/ 298 h 403"/>
                <a:gd name="T82" fmla="*/ 198 w 406"/>
                <a:gd name="T83" fmla="*/ 300 h 403"/>
                <a:gd name="T84" fmla="*/ 211 w 406"/>
                <a:gd name="T85" fmla="*/ 309 h 403"/>
                <a:gd name="T86" fmla="*/ 187 w 406"/>
                <a:gd name="T87" fmla="*/ 307 h 403"/>
                <a:gd name="T88" fmla="*/ 272 w 406"/>
                <a:gd name="T89" fmla="*/ 310 h 403"/>
                <a:gd name="T90" fmla="*/ 236 w 406"/>
                <a:gd name="T91" fmla="*/ 297 h 403"/>
                <a:gd name="T92" fmla="*/ 249 w 406"/>
                <a:gd name="T93" fmla="*/ 309 h 403"/>
                <a:gd name="T94" fmla="*/ 286 w 406"/>
                <a:gd name="T95" fmla="*/ 293 h 403"/>
                <a:gd name="T96" fmla="*/ 287 w 406"/>
                <a:gd name="T97" fmla="*/ 295 h 403"/>
                <a:gd name="T98" fmla="*/ 267 w 406"/>
                <a:gd name="T99" fmla="*/ 346 h 403"/>
                <a:gd name="T100" fmla="*/ 239 w 406"/>
                <a:gd name="T101" fmla="*/ 325 h 403"/>
                <a:gd name="T102" fmla="*/ 200 w 406"/>
                <a:gd name="T103" fmla="*/ 344 h 403"/>
                <a:gd name="T104" fmla="*/ 195 w 406"/>
                <a:gd name="T105" fmla="*/ 374 h 403"/>
                <a:gd name="T106" fmla="*/ 241 w 406"/>
                <a:gd name="T107" fmla="*/ 382 h 403"/>
                <a:gd name="T108" fmla="*/ 271 w 406"/>
                <a:gd name="T109" fmla="*/ 389 h 403"/>
                <a:gd name="T110" fmla="*/ 274 w 406"/>
                <a:gd name="T111" fmla="*/ 391 h 403"/>
                <a:gd name="T112" fmla="*/ 303 w 406"/>
                <a:gd name="T113" fmla="*/ 314 h 403"/>
                <a:gd name="T114" fmla="*/ 312 w 406"/>
                <a:gd name="T115" fmla="*/ 31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6" h="403">
                  <a:moveTo>
                    <a:pt x="338" y="53"/>
                  </a:moveTo>
                  <a:cubicBezTo>
                    <a:pt x="331" y="46"/>
                    <a:pt x="331" y="46"/>
                    <a:pt x="331" y="46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0" y="44"/>
                    <a:pt x="310" y="44"/>
                    <a:pt x="310" y="44"/>
                  </a:cubicBezTo>
                  <a:cubicBezTo>
                    <a:pt x="301" y="39"/>
                    <a:pt x="301" y="39"/>
                    <a:pt x="301" y="39"/>
                  </a:cubicBezTo>
                  <a:cubicBezTo>
                    <a:pt x="296" y="36"/>
                    <a:pt x="296" y="36"/>
                    <a:pt x="296" y="36"/>
                  </a:cubicBezTo>
                  <a:cubicBezTo>
                    <a:pt x="296" y="36"/>
                    <a:pt x="288" y="37"/>
                    <a:pt x="289" y="38"/>
                  </a:cubicBezTo>
                  <a:cubicBezTo>
                    <a:pt x="289" y="39"/>
                    <a:pt x="277" y="30"/>
                    <a:pt x="277" y="30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59" y="25"/>
                    <a:pt x="259" y="25"/>
                    <a:pt x="259" y="25"/>
                  </a:cubicBezTo>
                  <a:cubicBezTo>
                    <a:pt x="255" y="26"/>
                    <a:pt x="255" y="26"/>
                    <a:pt x="255" y="26"/>
                  </a:cubicBezTo>
                  <a:cubicBezTo>
                    <a:pt x="248" y="20"/>
                    <a:pt x="248" y="20"/>
                    <a:pt x="248" y="20"/>
                  </a:cubicBezTo>
                  <a:cubicBezTo>
                    <a:pt x="241" y="26"/>
                    <a:pt x="241" y="26"/>
                    <a:pt x="241" y="26"/>
                  </a:cubicBezTo>
                  <a:cubicBezTo>
                    <a:pt x="241" y="29"/>
                    <a:pt x="241" y="29"/>
                    <a:pt x="241" y="29"/>
                  </a:cubicBezTo>
                  <a:cubicBezTo>
                    <a:pt x="231" y="26"/>
                    <a:pt x="231" y="26"/>
                    <a:pt x="231" y="26"/>
                  </a:cubicBezTo>
                  <a:cubicBezTo>
                    <a:pt x="227" y="28"/>
                    <a:pt x="227" y="28"/>
                    <a:pt x="227" y="28"/>
                  </a:cubicBezTo>
                  <a:cubicBezTo>
                    <a:pt x="221" y="20"/>
                    <a:pt x="221" y="20"/>
                    <a:pt x="221" y="20"/>
                  </a:cubicBezTo>
                  <a:cubicBezTo>
                    <a:pt x="208" y="20"/>
                    <a:pt x="208" y="20"/>
                    <a:pt x="208" y="20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1" y="14"/>
                    <a:pt x="191" y="14"/>
                    <a:pt x="191" y="14"/>
                  </a:cubicBezTo>
                  <a:cubicBezTo>
                    <a:pt x="183" y="17"/>
                    <a:pt x="183" y="17"/>
                    <a:pt x="183" y="17"/>
                  </a:cubicBezTo>
                  <a:cubicBezTo>
                    <a:pt x="181" y="15"/>
                    <a:pt x="181" y="15"/>
                    <a:pt x="181" y="15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9" y="3"/>
                    <a:pt x="199" y="3"/>
                    <a:pt x="199" y="3"/>
                  </a:cubicBezTo>
                  <a:cubicBezTo>
                    <a:pt x="190" y="4"/>
                    <a:pt x="190" y="4"/>
                    <a:pt x="190" y="4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85" y="2"/>
                    <a:pt x="185" y="2"/>
                    <a:pt x="185" y="2"/>
                  </a:cubicBezTo>
                  <a:cubicBezTo>
                    <a:pt x="182" y="7"/>
                    <a:pt x="182" y="7"/>
                    <a:pt x="182" y="7"/>
                  </a:cubicBezTo>
                  <a:cubicBezTo>
                    <a:pt x="179" y="10"/>
                    <a:pt x="179" y="10"/>
                    <a:pt x="179" y="10"/>
                  </a:cubicBezTo>
                  <a:cubicBezTo>
                    <a:pt x="176" y="6"/>
                    <a:pt x="176" y="6"/>
                    <a:pt x="176" y="6"/>
                  </a:cubicBezTo>
                  <a:cubicBezTo>
                    <a:pt x="168" y="7"/>
                    <a:pt x="168" y="7"/>
                    <a:pt x="168" y="7"/>
                  </a:cubicBezTo>
                  <a:cubicBezTo>
                    <a:pt x="168" y="7"/>
                    <a:pt x="164" y="12"/>
                    <a:pt x="164" y="12"/>
                  </a:cubicBezTo>
                  <a:cubicBezTo>
                    <a:pt x="163" y="13"/>
                    <a:pt x="155" y="15"/>
                    <a:pt x="154" y="15"/>
                  </a:cubicBezTo>
                  <a:cubicBezTo>
                    <a:pt x="154" y="16"/>
                    <a:pt x="148" y="22"/>
                    <a:pt x="146" y="23"/>
                  </a:cubicBezTo>
                  <a:cubicBezTo>
                    <a:pt x="144" y="24"/>
                    <a:pt x="136" y="26"/>
                    <a:pt x="135" y="27"/>
                  </a:cubicBezTo>
                  <a:cubicBezTo>
                    <a:pt x="134" y="28"/>
                    <a:pt x="131" y="32"/>
                    <a:pt x="130" y="33"/>
                  </a:cubicBezTo>
                  <a:cubicBezTo>
                    <a:pt x="130" y="34"/>
                    <a:pt x="128" y="38"/>
                    <a:pt x="128" y="39"/>
                  </a:cubicBezTo>
                  <a:cubicBezTo>
                    <a:pt x="127" y="40"/>
                    <a:pt x="122" y="44"/>
                    <a:pt x="123" y="41"/>
                  </a:cubicBezTo>
                  <a:cubicBezTo>
                    <a:pt x="124" y="39"/>
                    <a:pt x="127" y="35"/>
                    <a:pt x="127" y="34"/>
                  </a:cubicBezTo>
                  <a:cubicBezTo>
                    <a:pt x="128" y="33"/>
                    <a:pt x="129" y="31"/>
                    <a:pt x="129" y="30"/>
                  </a:cubicBezTo>
                  <a:cubicBezTo>
                    <a:pt x="129" y="28"/>
                    <a:pt x="129" y="26"/>
                    <a:pt x="129" y="26"/>
                  </a:cubicBezTo>
                  <a:cubicBezTo>
                    <a:pt x="130" y="24"/>
                    <a:pt x="130" y="24"/>
                    <a:pt x="130" y="24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3" y="26"/>
                    <a:pt x="125" y="26"/>
                    <a:pt x="122" y="29"/>
                  </a:cubicBezTo>
                  <a:cubicBezTo>
                    <a:pt x="120" y="32"/>
                    <a:pt x="116" y="35"/>
                    <a:pt x="116" y="36"/>
                  </a:cubicBezTo>
                  <a:cubicBezTo>
                    <a:pt x="115" y="36"/>
                    <a:pt x="114" y="38"/>
                    <a:pt x="112" y="40"/>
                  </a:cubicBezTo>
                  <a:cubicBezTo>
                    <a:pt x="109" y="41"/>
                    <a:pt x="107" y="43"/>
                    <a:pt x="107" y="43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3" y="46"/>
                    <a:pt x="112" y="47"/>
                    <a:pt x="112" y="48"/>
                  </a:cubicBezTo>
                  <a:cubicBezTo>
                    <a:pt x="113" y="50"/>
                    <a:pt x="115" y="51"/>
                    <a:pt x="115" y="51"/>
                  </a:cubicBezTo>
                  <a:cubicBezTo>
                    <a:pt x="112" y="53"/>
                    <a:pt x="112" y="53"/>
                    <a:pt x="112" y="53"/>
                  </a:cubicBezTo>
                  <a:cubicBezTo>
                    <a:pt x="112" y="53"/>
                    <a:pt x="108" y="55"/>
                    <a:pt x="107" y="56"/>
                  </a:cubicBezTo>
                  <a:cubicBezTo>
                    <a:pt x="107" y="57"/>
                    <a:pt x="106" y="60"/>
                    <a:pt x="106" y="60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03" y="57"/>
                    <a:pt x="103" y="55"/>
                    <a:pt x="105" y="54"/>
                  </a:cubicBezTo>
                  <a:cubicBezTo>
                    <a:pt x="106" y="52"/>
                    <a:pt x="104" y="53"/>
                    <a:pt x="106" y="51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11" y="46"/>
                    <a:pt x="110" y="46"/>
                  </a:cubicBezTo>
                  <a:cubicBezTo>
                    <a:pt x="109" y="46"/>
                    <a:pt x="105" y="46"/>
                    <a:pt x="105" y="46"/>
                  </a:cubicBezTo>
                  <a:cubicBezTo>
                    <a:pt x="105" y="46"/>
                    <a:pt x="104" y="49"/>
                    <a:pt x="103" y="50"/>
                  </a:cubicBezTo>
                  <a:cubicBezTo>
                    <a:pt x="102" y="51"/>
                    <a:pt x="99" y="55"/>
                    <a:pt x="99" y="55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93" y="55"/>
                    <a:pt x="95" y="55"/>
                    <a:pt x="95" y="53"/>
                  </a:cubicBezTo>
                  <a:cubicBezTo>
                    <a:pt x="96" y="52"/>
                    <a:pt x="99" y="50"/>
                    <a:pt x="100" y="49"/>
                  </a:cubicBezTo>
                  <a:cubicBezTo>
                    <a:pt x="101" y="47"/>
                    <a:pt x="100" y="49"/>
                    <a:pt x="101" y="47"/>
                  </a:cubicBezTo>
                  <a:cubicBezTo>
                    <a:pt x="101" y="46"/>
                    <a:pt x="102" y="43"/>
                    <a:pt x="104" y="42"/>
                  </a:cubicBezTo>
                  <a:cubicBezTo>
                    <a:pt x="105" y="42"/>
                    <a:pt x="108" y="39"/>
                    <a:pt x="108" y="39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6"/>
                    <a:pt x="118" y="27"/>
                    <a:pt x="117" y="28"/>
                  </a:cubicBezTo>
                  <a:cubicBezTo>
                    <a:pt x="116" y="28"/>
                    <a:pt x="110" y="33"/>
                    <a:pt x="110" y="33"/>
                  </a:cubicBezTo>
                  <a:cubicBezTo>
                    <a:pt x="110" y="33"/>
                    <a:pt x="106" y="35"/>
                    <a:pt x="106" y="36"/>
                  </a:cubicBezTo>
                  <a:cubicBezTo>
                    <a:pt x="105" y="36"/>
                    <a:pt x="102" y="40"/>
                    <a:pt x="102" y="40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89" y="47"/>
                    <a:pt x="89" y="47"/>
                    <a:pt x="89" y="47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68" y="61"/>
                    <a:pt x="68" y="61"/>
                    <a:pt x="68" y="61"/>
                  </a:cubicBezTo>
                  <a:cubicBezTo>
                    <a:pt x="68" y="61"/>
                    <a:pt x="31" y="103"/>
                    <a:pt x="20" y="157"/>
                  </a:cubicBezTo>
                  <a:cubicBezTo>
                    <a:pt x="20" y="177"/>
                    <a:pt x="20" y="177"/>
                    <a:pt x="20" y="177"/>
                  </a:cubicBezTo>
                  <a:cubicBezTo>
                    <a:pt x="17" y="177"/>
                    <a:pt x="17" y="177"/>
                    <a:pt x="17" y="177"/>
                  </a:cubicBezTo>
                  <a:cubicBezTo>
                    <a:pt x="19" y="170"/>
                    <a:pt x="0" y="270"/>
                    <a:pt x="78" y="344"/>
                  </a:cubicBezTo>
                  <a:cubicBezTo>
                    <a:pt x="65" y="326"/>
                    <a:pt x="65" y="326"/>
                    <a:pt x="65" y="326"/>
                  </a:cubicBezTo>
                  <a:cubicBezTo>
                    <a:pt x="49" y="302"/>
                    <a:pt x="49" y="302"/>
                    <a:pt x="49" y="302"/>
                  </a:cubicBezTo>
                  <a:cubicBezTo>
                    <a:pt x="35" y="265"/>
                    <a:pt x="35" y="265"/>
                    <a:pt x="35" y="265"/>
                  </a:cubicBezTo>
                  <a:cubicBezTo>
                    <a:pt x="31" y="268"/>
                    <a:pt x="31" y="268"/>
                    <a:pt x="31" y="268"/>
                  </a:cubicBezTo>
                  <a:cubicBezTo>
                    <a:pt x="22" y="237"/>
                    <a:pt x="22" y="237"/>
                    <a:pt x="22" y="237"/>
                  </a:cubicBezTo>
                  <a:cubicBezTo>
                    <a:pt x="31" y="258"/>
                    <a:pt x="31" y="258"/>
                    <a:pt x="31" y="258"/>
                  </a:cubicBezTo>
                  <a:cubicBezTo>
                    <a:pt x="32" y="252"/>
                    <a:pt x="32" y="252"/>
                    <a:pt x="32" y="252"/>
                  </a:cubicBezTo>
                  <a:cubicBezTo>
                    <a:pt x="35" y="249"/>
                    <a:pt x="35" y="249"/>
                    <a:pt x="35" y="249"/>
                  </a:cubicBezTo>
                  <a:cubicBezTo>
                    <a:pt x="36" y="242"/>
                    <a:pt x="36" y="242"/>
                    <a:pt x="36" y="242"/>
                  </a:cubicBezTo>
                  <a:cubicBezTo>
                    <a:pt x="38" y="236"/>
                    <a:pt x="38" y="236"/>
                    <a:pt x="38" y="236"/>
                  </a:cubicBezTo>
                  <a:cubicBezTo>
                    <a:pt x="38" y="231"/>
                    <a:pt x="38" y="231"/>
                    <a:pt x="38" y="231"/>
                  </a:cubicBezTo>
                  <a:cubicBezTo>
                    <a:pt x="28" y="232"/>
                    <a:pt x="28" y="232"/>
                    <a:pt x="28" y="232"/>
                  </a:cubicBezTo>
                  <a:cubicBezTo>
                    <a:pt x="28" y="228"/>
                    <a:pt x="28" y="228"/>
                    <a:pt x="28" y="228"/>
                  </a:cubicBezTo>
                  <a:cubicBezTo>
                    <a:pt x="23" y="221"/>
                    <a:pt x="23" y="221"/>
                    <a:pt x="23" y="221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2" y="212"/>
                    <a:pt x="22" y="212"/>
                    <a:pt x="22" y="212"/>
                  </a:cubicBezTo>
                  <a:cubicBezTo>
                    <a:pt x="25" y="218"/>
                    <a:pt x="25" y="218"/>
                    <a:pt x="25" y="218"/>
                  </a:cubicBezTo>
                  <a:cubicBezTo>
                    <a:pt x="28" y="220"/>
                    <a:pt x="28" y="220"/>
                    <a:pt x="28" y="220"/>
                  </a:cubicBezTo>
                  <a:cubicBezTo>
                    <a:pt x="31" y="219"/>
                    <a:pt x="31" y="219"/>
                    <a:pt x="31" y="219"/>
                  </a:cubicBezTo>
                  <a:cubicBezTo>
                    <a:pt x="32" y="222"/>
                    <a:pt x="32" y="222"/>
                    <a:pt x="32" y="222"/>
                  </a:cubicBezTo>
                  <a:cubicBezTo>
                    <a:pt x="35" y="225"/>
                    <a:pt x="35" y="225"/>
                    <a:pt x="35" y="225"/>
                  </a:cubicBezTo>
                  <a:cubicBezTo>
                    <a:pt x="37" y="228"/>
                    <a:pt x="37" y="228"/>
                    <a:pt x="37" y="228"/>
                  </a:cubicBezTo>
                  <a:cubicBezTo>
                    <a:pt x="44" y="223"/>
                    <a:pt x="44" y="223"/>
                    <a:pt x="44" y="223"/>
                  </a:cubicBezTo>
                  <a:cubicBezTo>
                    <a:pt x="50" y="227"/>
                    <a:pt x="50" y="227"/>
                    <a:pt x="50" y="227"/>
                  </a:cubicBezTo>
                  <a:cubicBezTo>
                    <a:pt x="52" y="227"/>
                    <a:pt x="52" y="227"/>
                    <a:pt x="52" y="227"/>
                  </a:cubicBezTo>
                  <a:cubicBezTo>
                    <a:pt x="53" y="232"/>
                    <a:pt x="53" y="232"/>
                    <a:pt x="53" y="232"/>
                  </a:cubicBezTo>
                  <a:cubicBezTo>
                    <a:pt x="53" y="235"/>
                    <a:pt x="53" y="235"/>
                    <a:pt x="53" y="235"/>
                  </a:cubicBezTo>
                  <a:cubicBezTo>
                    <a:pt x="55" y="237"/>
                    <a:pt x="55" y="237"/>
                    <a:pt x="55" y="237"/>
                  </a:cubicBezTo>
                  <a:cubicBezTo>
                    <a:pt x="55" y="237"/>
                    <a:pt x="58" y="232"/>
                    <a:pt x="58" y="232"/>
                  </a:cubicBezTo>
                  <a:cubicBezTo>
                    <a:pt x="58" y="233"/>
                    <a:pt x="58" y="237"/>
                    <a:pt x="58" y="238"/>
                  </a:cubicBezTo>
                  <a:cubicBezTo>
                    <a:pt x="58" y="239"/>
                    <a:pt x="60" y="246"/>
                    <a:pt x="60" y="246"/>
                  </a:cubicBezTo>
                  <a:cubicBezTo>
                    <a:pt x="73" y="267"/>
                    <a:pt x="73" y="267"/>
                    <a:pt x="73" y="267"/>
                  </a:cubicBezTo>
                  <a:cubicBezTo>
                    <a:pt x="72" y="271"/>
                    <a:pt x="72" y="271"/>
                    <a:pt x="72" y="271"/>
                  </a:cubicBezTo>
                  <a:cubicBezTo>
                    <a:pt x="80" y="269"/>
                    <a:pt x="80" y="269"/>
                    <a:pt x="80" y="269"/>
                  </a:cubicBezTo>
                  <a:cubicBezTo>
                    <a:pt x="78" y="267"/>
                    <a:pt x="78" y="267"/>
                    <a:pt x="78" y="267"/>
                  </a:cubicBezTo>
                  <a:cubicBezTo>
                    <a:pt x="80" y="260"/>
                    <a:pt x="80" y="260"/>
                    <a:pt x="80" y="260"/>
                  </a:cubicBezTo>
                  <a:cubicBezTo>
                    <a:pt x="77" y="252"/>
                    <a:pt x="77" y="252"/>
                    <a:pt x="77" y="25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1" y="235"/>
                    <a:pt x="91" y="235"/>
                    <a:pt x="91" y="235"/>
                  </a:cubicBezTo>
                  <a:cubicBezTo>
                    <a:pt x="92" y="231"/>
                    <a:pt x="92" y="231"/>
                    <a:pt x="92" y="231"/>
                  </a:cubicBezTo>
                  <a:cubicBezTo>
                    <a:pt x="95" y="231"/>
                    <a:pt x="95" y="231"/>
                    <a:pt x="95" y="231"/>
                  </a:cubicBezTo>
                  <a:cubicBezTo>
                    <a:pt x="99" y="228"/>
                    <a:pt x="99" y="228"/>
                    <a:pt x="99" y="228"/>
                  </a:cubicBezTo>
                  <a:cubicBezTo>
                    <a:pt x="104" y="231"/>
                    <a:pt x="104" y="231"/>
                    <a:pt x="104" y="231"/>
                  </a:cubicBezTo>
                  <a:cubicBezTo>
                    <a:pt x="104" y="231"/>
                    <a:pt x="108" y="241"/>
                    <a:pt x="110" y="242"/>
                  </a:cubicBezTo>
                  <a:cubicBezTo>
                    <a:pt x="112" y="244"/>
                    <a:pt x="111" y="247"/>
                    <a:pt x="112" y="248"/>
                  </a:cubicBezTo>
                  <a:cubicBezTo>
                    <a:pt x="113" y="248"/>
                    <a:pt x="118" y="244"/>
                    <a:pt x="119" y="244"/>
                  </a:cubicBezTo>
                  <a:cubicBezTo>
                    <a:pt x="120" y="245"/>
                    <a:pt x="122" y="252"/>
                    <a:pt x="122" y="252"/>
                  </a:cubicBezTo>
                  <a:cubicBezTo>
                    <a:pt x="124" y="267"/>
                    <a:pt x="124" y="267"/>
                    <a:pt x="124" y="267"/>
                  </a:cubicBezTo>
                  <a:cubicBezTo>
                    <a:pt x="132" y="278"/>
                    <a:pt x="132" y="278"/>
                    <a:pt x="132" y="278"/>
                  </a:cubicBezTo>
                  <a:cubicBezTo>
                    <a:pt x="131" y="280"/>
                    <a:pt x="131" y="280"/>
                    <a:pt x="131" y="280"/>
                  </a:cubicBezTo>
                  <a:cubicBezTo>
                    <a:pt x="126" y="276"/>
                    <a:pt x="126" y="276"/>
                    <a:pt x="126" y="276"/>
                  </a:cubicBezTo>
                  <a:cubicBezTo>
                    <a:pt x="123" y="273"/>
                    <a:pt x="123" y="273"/>
                    <a:pt x="123" y="273"/>
                  </a:cubicBezTo>
                  <a:cubicBezTo>
                    <a:pt x="121" y="276"/>
                    <a:pt x="121" y="276"/>
                    <a:pt x="121" y="276"/>
                  </a:cubicBezTo>
                  <a:cubicBezTo>
                    <a:pt x="127" y="284"/>
                    <a:pt x="127" y="284"/>
                    <a:pt x="127" y="284"/>
                  </a:cubicBezTo>
                  <a:cubicBezTo>
                    <a:pt x="136" y="291"/>
                    <a:pt x="136" y="291"/>
                    <a:pt x="136" y="291"/>
                  </a:cubicBezTo>
                  <a:cubicBezTo>
                    <a:pt x="142" y="299"/>
                    <a:pt x="142" y="299"/>
                    <a:pt x="142" y="299"/>
                  </a:cubicBezTo>
                  <a:cubicBezTo>
                    <a:pt x="153" y="304"/>
                    <a:pt x="153" y="304"/>
                    <a:pt x="153" y="304"/>
                  </a:cubicBezTo>
                  <a:cubicBezTo>
                    <a:pt x="152" y="296"/>
                    <a:pt x="152" y="296"/>
                    <a:pt x="152" y="296"/>
                  </a:cubicBezTo>
                  <a:cubicBezTo>
                    <a:pt x="143" y="288"/>
                    <a:pt x="143" y="288"/>
                    <a:pt x="143" y="288"/>
                  </a:cubicBezTo>
                  <a:cubicBezTo>
                    <a:pt x="133" y="282"/>
                    <a:pt x="133" y="282"/>
                    <a:pt x="133" y="282"/>
                  </a:cubicBezTo>
                  <a:cubicBezTo>
                    <a:pt x="135" y="281"/>
                    <a:pt x="135" y="281"/>
                    <a:pt x="135" y="281"/>
                  </a:cubicBezTo>
                  <a:cubicBezTo>
                    <a:pt x="138" y="282"/>
                    <a:pt x="138" y="282"/>
                    <a:pt x="138" y="282"/>
                  </a:cubicBezTo>
                  <a:cubicBezTo>
                    <a:pt x="143" y="287"/>
                    <a:pt x="143" y="287"/>
                    <a:pt x="143" y="287"/>
                  </a:cubicBezTo>
                  <a:cubicBezTo>
                    <a:pt x="147" y="288"/>
                    <a:pt x="147" y="288"/>
                    <a:pt x="147" y="288"/>
                  </a:cubicBezTo>
                  <a:cubicBezTo>
                    <a:pt x="143" y="282"/>
                    <a:pt x="143" y="282"/>
                    <a:pt x="143" y="282"/>
                  </a:cubicBezTo>
                  <a:cubicBezTo>
                    <a:pt x="141" y="276"/>
                    <a:pt x="141" y="276"/>
                    <a:pt x="141" y="276"/>
                  </a:cubicBezTo>
                  <a:cubicBezTo>
                    <a:pt x="135" y="271"/>
                    <a:pt x="135" y="271"/>
                    <a:pt x="135" y="271"/>
                  </a:cubicBezTo>
                  <a:cubicBezTo>
                    <a:pt x="130" y="268"/>
                    <a:pt x="130" y="268"/>
                    <a:pt x="130" y="268"/>
                  </a:cubicBezTo>
                  <a:cubicBezTo>
                    <a:pt x="130" y="268"/>
                    <a:pt x="127" y="265"/>
                    <a:pt x="127" y="264"/>
                  </a:cubicBezTo>
                  <a:cubicBezTo>
                    <a:pt x="127" y="262"/>
                    <a:pt x="129" y="256"/>
                    <a:pt x="129" y="256"/>
                  </a:cubicBezTo>
                  <a:cubicBezTo>
                    <a:pt x="130" y="252"/>
                    <a:pt x="130" y="252"/>
                    <a:pt x="130" y="252"/>
                  </a:cubicBezTo>
                  <a:cubicBezTo>
                    <a:pt x="135" y="258"/>
                    <a:pt x="135" y="258"/>
                    <a:pt x="135" y="258"/>
                  </a:cubicBezTo>
                  <a:cubicBezTo>
                    <a:pt x="141" y="262"/>
                    <a:pt x="141" y="262"/>
                    <a:pt x="141" y="262"/>
                  </a:cubicBezTo>
                  <a:cubicBezTo>
                    <a:pt x="148" y="255"/>
                    <a:pt x="148" y="255"/>
                    <a:pt x="148" y="255"/>
                  </a:cubicBezTo>
                  <a:cubicBezTo>
                    <a:pt x="150" y="250"/>
                    <a:pt x="150" y="250"/>
                    <a:pt x="150" y="250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52" y="244"/>
                    <a:pt x="149" y="241"/>
                    <a:pt x="148" y="240"/>
                  </a:cubicBezTo>
                  <a:cubicBezTo>
                    <a:pt x="147" y="239"/>
                    <a:pt x="142" y="233"/>
                    <a:pt x="142" y="233"/>
                  </a:cubicBezTo>
                  <a:cubicBezTo>
                    <a:pt x="148" y="230"/>
                    <a:pt x="148" y="230"/>
                    <a:pt x="148" y="230"/>
                  </a:cubicBezTo>
                  <a:cubicBezTo>
                    <a:pt x="152" y="229"/>
                    <a:pt x="152" y="229"/>
                    <a:pt x="152" y="229"/>
                  </a:cubicBezTo>
                  <a:cubicBezTo>
                    <a:pt x="154" y="231"/>
                    <a:pt x="154" y="231"/>
                    <a:pt x="154" y="231"/>
                  </a:cubicBezTo>
                  <a:cubicBezTo>
                    <a:pt x="155" y="235"/>
                    <a:pt x="155" y="235"/>
                    <a:pt x="155" y="235"/>
                  </a:cubicBezTo>
                  <a:cubicBezTo>
                    <a:pt x="161" y="230"/>
                    <a:pt x="161" y="230"/>
                    <a:pt x="161" y="230"/>
                  </a:cubicBezTo>
                  <a:cubicBezTo>
                    <a:pt x="164" y="226"/>
                    <a:pt x="164" y="226"/>
                    <a:pt x="164" y="226"/>
                  </a:cubicBezTo>
                  <a:cubicBezTo>
                    <a:pt x="167" y="224"/>
                    <a:pt x="167" y="224"/>
                    <a:pt x="167" y="224"/>
                  </a:cubicBezTo>
                  <a:cubicBezTo>
                    <a:pt x="170" y="224"/>
                    <a:pt x="170" y="224"/>
                    <a:pt x="170" y="224"/>
                  </a:cubicBezTo>
                  <a:cubicBezTo>
                    <a:pt x="178" y="219"/>
                    <a:pt x="178" y="219"/>
                    <a:pt x="178" y="219"/>
                  </a:cubicBezTo>
                  <a:cubicBezTo>
                    <a:pt x="178" y="216"/>
                    <a:pt x="178" y="216"/>
                    <a:pt x="178" y="216"/>
                  </a:cubicBezTo>
                  <a:cubicBezTo>
                    <a:pt x="182" y="213"/>
                    <a:pt x="182" y="213"/>
                    <a:pt x="182" y="213"/>
                  </a:cubicBezTo>
                  <a:cubicBezTo>
                    <a:pt x="186" y="210"/>
                    <a:pt x="186" y="210"/>
                    <a:pt x="186" y="210"/>
                  </a:cubicBezTo>
                  <a:cubicBezTo>
                    <a:pt x="186" y="210"/>
                    <a:pt x="188" y="208"/>
                    <a:pt x="188" y="205"/>
                  </a:cubicBezTo>
                  <a:cubicBezTo>
                    <a:pt x="188" y="202"/>
                    <a:pt x="187" y="199"/>
                    <a:pt x="187" y="199"/>
                  </a:cubicBezTo>
                  <a:cubicBezTo>
                    <a:pt x="187" y="199"/>
                    <a:pt x="188" y="195"/>
                    <a:pt x="189" y="194"/>
                  </a:cubicBezTo>
                  <a:cubicBezTo>
                    <a:pt x="190" y="193"/>
                    <a:pt x="190" y="190"/>
                    <a:pt x="190" y="190"/>
                  </a:cubicBezTo>
                  <a:cubicBezTo>
                    <a:pt x="190" y="189"/>
                    <a:pt x="186" y="185"/>
                    <a:pt x="186" y="185"/>
                  </a:cubicBezTo>
                  <a:cubicBezTo>
                    <a:pt x="186" y="181"/>
                    <a:pt x="186" y="181"/>
                    <a:pt x="186" y="181"/>
                  </a:cubicBezTo>
                  <a:cubicBezTo>
                    <a:pt x="186" y="181"/>
                    <a:pt x="188" y="181"/>
                    <a:pt x="186" y="179"/>
                  </a:cubicBezTo>
                  <a:cubicBezTo>
                    <a:pt x="185" y="177"/>
                    <a:pt x="179" y="174"/>
                    <a:pt x="179" y="174"/>
                  </a:cubicBezTo>
                  <a:cubicBezTo>
                    <a:pt x="181" y="169"/>
                    <a:pt x="181" y="169"/>
                    <a:pt x="181" y="169"/>
                  </a:cubicBezTo>
                  <a:cubicBezTo>
                    <a:pt x="182" y="168"/>
                    <a:pt x="182" y="168"/>
                    <a:pt x="182" y="168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7" y="168"/>
                    <a:pt x="191" y="170"/>
                    <a:pt x="191" y="171"/>
                  </a:cubicBezTo>
                  <a:cubicBezTo>
                    <a:pt x="191" y="171"/>
                    <a:pt x="194" y="176"/>
                    <a:pt x="195" y="175"/>
                  </a:cubicBezTo>
                  <a:cubicBezTo>
                    <a:pt x="195" y="174"/>
                    <a:pt x="200" y="168"/>
                    <a:pt x="200" y="168"/>
                  </a:cubicBezTo>
                  <a:cubicBezTo>
                    <a:pt x="204" y="173"/>
                    <a:pt x="204" y="173"/>
                    <a:pt x="204" y="173"/>
                  </a:cubicBezTo>
                  <a:cubicBezTo>
                    <a:pt x="204" y="173"/>
                    <a:pt x="205" y="173"/>
                    <a:pt x="205" y="177"/>
                  </a:cubicBezTo>
                  <a:cubicBezTo>
                    <a:pt x="204" y="182"/>
                    <a:pt x="204" y="184"/>
                    <a:pt x="204" y="184"/>
                  </a:cubicBezTo>
                  <a:cubicBezTo>
                    <a:pt x="204" y="184"/>
                    <a:pt x="216" y="182"/>
                    <a:pt x="217" y="180"/>
                  </a:cubicBezTo>
                  <a:cubicBezTo>
                    <a:pt x="217" y="178"/>
                    <a:pt x="219" y="165"/>
                    <a:pt x="219" y="165"/>
                  </a:cubicBezTo>
                  <a:cubicBezTo>
                    <a:pt x="216" y="161"/>
                    <a:pt x="216" y="161"/>
                    <a:pt x="216" y="161"/>
                  </a:cubicBezTo>
                  <a:cubicBezTo>
                    <a:pt x="227" y="149"/>
                    <a:pt x="227" y="149"/>
                    <a:pt x="227" y="149"/>
                  </a:cubicBezTo>
                  <a:cubicBezTo>
                    <a:pt x="234" y="146"/>
                    <a:pt x="234" y="146"/>
                    <a:pt x="234" y="146"/>
                  </a:cubicBezTo>
                  <a:cubicBezTo>
                    <a:pt x="234" y="146"/>
                    <a:pt x="235" y="152"/>
                    <a:pt x="239" y="147"/>
                  </a:cubicBezTo>
                  <a:cubicBezTo>
                    <a:pt x="243" y="142"/>
                    <a:pt x="246" y="131"/>
                    <a:pt x="248" y="127"/>
                  </a:cubicBezTo>
                  <a:cubicBezTo>
                    <a:pt x="250" y="124"/>
                    <a:pt x="257" y="115"/>
                    <a:pt x="257" y="114"/>
                  </a:cubicBezTo>
                  <a:cubicBezTo>
                    <a:pt x="257" y="114"/>
                    <a:pt x="257" y="113"/>
                    <a:pt x="258" y="111"/>
                  </a:cubicBezTo>
                  <a:cubicBezTo>
                    <a:pt x="258" y="113"/>
                    <a:pt x="259" y="116"/>
                    <a:pt x="259" y="117"/>
                  </a:cubicBezTo>
                  <a:cubicBezTo>
                    <a:pt x="259" y="118"/>
                    <a:pt x="258" y="126"/>
                    <a:pt x="258" y="126"/>
                  </a:cubicBezTo>
                  <a:cubicBezTo>
                    <a:pt x="258" y="126"/>
                    <a:pt x="258" y="132"/>
                    <a:pt x="258" y="132"/>
                  </a:cubicBezTo>
                  <a:cubicBezTo>
                    <a:pt x="258" y="133"/>
                    <a:pt x="256" y="138"/>
                    <a:pt x="256" y="138"/>
                  </a:cubicBezTo>
                  <a:cubicBezTo>
                    <a:pt x="256" y="138"/>
                    <a:pt x="261" y="140"/>
                    <a:pt x="261" y="140"/>
                  </a:cubicBezTo>
                  <a:cubicBezTo>
                    <a:pt x="262" y="140"/>
                    <a:pt x="269" y="142"/>
                    <a:pt x="267" y="139"/>
                  </a:cubicBezTo>
                  <a:cubicBezTo>
                    <a:pt x="265" y="135"/>
                    <a:pt x="264" y="133"/>
                    <a:pt x="264" y="133"/>
                  </a:cubicBezTo>
                  <a:cubicBezTo>
                    <a:pt x="264" y="133"/>
                    <a:pt x="259" y="131"/>
                    <a:pt x="261" y="129"/>
                  </a:cubicBezTo>
                  <a:cubicBezTo>
                    <a:pt x="262" y="127"/>
                    <a:pt x="263" y="127"/>
                    <a:pt x="263" y="124"/>
                  </a:cubicBezTo>
                  <a:cubicBezTo>
                    <a:pt x="263" y="122"/>
                    <a:pt x="264" y="122"/>
                    <a:pt x="263" y="120"/>
                  </a:cubicBezTo>
                  <a:cubicBezTo>
                    <a:pt x="262" y="118"/>
                    <a:pt x="261" y="119"/>
                    <a:pt x="261" y="115"/>
                  </a:cubicBezTo>
                  <a:cubicBezTo>
                    <a:pt x="260" y="112"/>
                    <a:pt x="261" y="110"/>
                    <a:pt x="261" y="110"/>
                  </a:cubicBezTo>
                  <a:cubicBezTo>
                    <a:pt x="261" y="106"/>
                    <a:pt x="261" y="106"/>
                    <a:pt x="261" y="106"/>
                  </a:cubicBezTo>
                  <a:cubicBezTo>
                    <a:pt x="258" y="107"/>
                    <a:pt x="258" y="107"/>
                    <a:pt x="258" y="107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48" y="103"/>
                    <a:pt x="235" y="107"/>
                    <a:pt x="236" y="107"/>
                  </a:cubicBezTo>
                  <a:cubicBezTo>
                    <a:pt x="238" y="106"/>
                    <a:pt x="248" y="97"/>
                    <a:pt x="248" y="97"/>
                  </a:cubicBezTo>
                  <a:cubicBezTo>
                    <a:pt x="248" y="97"/>
                    <a:pt x="256" y="90"/>
                    <a:pt x="257" y="89"/>
                  </a:cubicBezTo>
                  <a:cubicBezTo>
                    <a:pt x="257" y="89"/>
                    <a:pt x="261" y="87"/>
                    <a:pt x="262" y="87"/>
                  </a:cubicBezTo>
                  <a:cubicBezTo>
                    <a:pt x="264" y="87"/>
                    <a:pt x="272" y="89"/>
                    <a:pt x="272" y="89"/>
                  </a:cubicBezTo>
                  <a:cubicBezTo>
                    <a:pt x="276" y="88"/>
                    <a:pt x="276" y="88"/>
                    <a:pt x="276" y="88"/>
                  </a:cubicBezTo>
                  <a:cubicBezTo>
                    <a:pt x="286" y="90"/>
                    <a:pt x="286" y="90"/>
                    <a:pt x="286" y="90"/>
                  </a:cubicBezTo>
                  <a:cubicBezTo>
                    <a:pt x="291" y="88"/>
                    <a:pt x="291" y="88"/>
                    <a:pt x="291" y="88"/>
                  </a:cubicBezTo>
                  <a:cubicBezTo>
                    <a:pt x="291" y="88"/>
                    <a:pt x="294" y="85"/>
                    <a:pt x="294" y="84"/>
                  </a:cubicBezTo>
                  <a:cubicBezTo>
                    <a:pt x="294" y="83"/>
                    <a:pt x="296" y="81"/>
                    <a:pt x="297" y="80"/>
                  </a:cubicBezTo>
                  <a:cubicBezTo>
                    <a:pt x="298" y="79"/>
                    <a:pt x="308" y="76"/>
                    <a:pt x="308" y="76"/>
                  </a:cubicBezTo>
                  <a:cubicBezTo>
                    <a:pt x="309" y="82"/>
                    <a:pt x="309" y="82"/>
                    <a:pt x="309" y="82"/>
                  </a:cubicBezTo>
                  <a:cubicBezTo>
                    <a:pt x="305" y="90"/>
                    <a:pt x="305" y="90"/>
                    <a:pt x="305" y="90"/>
                  </a:cubicBezTo>
                  <a:cubicBezTo>
                    <a:pt x="301" y="92"/>
                    <a:pt x="301" y="92"/>
                    <a:pt x="301" y="92"/>
                  </a:cubicBezTo>
                  <a:cubicBezTo>
                    <a:pt x="301" y="92"/>
                    <a:pt x="292" y="99"/>
                    <a:pt x="292" y="101"/>
                  </a:cubicBezTo>
                  <a:cubicBezTo>
                    <a:pt x="293" y="102"/>
                    <a:pt x="300" y="109"/>
                    <a:pt x="300" y="109"/>
                  </a:cubicBezTo>
                  <a:cubicBezTo>
                    <a:pt x="300" y="109"/>
                    <a:pt x="300" y="116"/>
                    <a:pt x="302" y="119"/>
                  </a:cubicBezTo>
                  <a:cubicBezTo>
                    <a:pt x="304" y="122"/>
                    <a:pt x="309" y="125"/>
                    <a:pt x="309" y="125"/>
                  </a:cubicBezTo>
                  <a:cubicBezTo>
                    <a:pt x="317" y="101"/>
                    <a:pt x="317" y="101"/>
                    <a:pt x="317" y="101"/>
                  </a:cubicBezTo>
                  <a:cubicBezTo>
                    <a:pt x="317" y="101"/>
                    <a:pt x="315" y="92"/>
                    <a:pt x="315" y="91"/>
                  </a:cubicBezTo>
                  <a:cubicBezTo>
                    <a:pt x="315" y="90"/>
                    <a:pt x="325" y="83"/>
                    <a:pt x="325" y="83"/>
                  </a:cubicBezTo>
                  <a:cubicBezTo>
                    <a:pt x="341" y="78"/>
                    <a:pt x="341" y="78"/>
                    <a:pt x="341" y="78"/>
                  </a:cubicBezTo>
                  <a:cubicBezTo>
                    <a:pt x="343" y="74"/>
                    <a:pt x="343" y="74"/>
                    <a:pt x="343" y="74"/>
                  </a:cubicBezTo>
                  <a:cubicBezTo>
                    <a:pt x="341" y="69"/>
                    <a:pt x="341" y="69"/>
                    <a:pt x="341" y="69"/>
                  </a:cubicBezTo>
                  <a:cubicBezTo>
                    <a:pt x="334" y="63"/>
                    <a:pt x="334" y="63"/>
                    <a:pt x="334" y="63"/>
                  </a:cubicBezTo>
                  <a:cubicBezTo>
                    <a:pt x="339" y="61"/>
                    <a:pt x="339" y="61"/>
                    <a:pt x="339" y="61"/>
                  </a:cubicBezTo>
                  <a:cubicBezTo>
                    <a:pt x="339" y="61"/>
                    <a:pt x="344" y="61"/>
                    <a:pt x="344" y="62"/>
                  </a:cubicBezTo>
                  <a:cubicBezTo>
                    <a:pt x="344" y="63"/>
                    <a:pt x="350" y="66"/>
                    <a:pt x="350" y="66"/>
                  </a:cubicBezTo>
                  <a:cubicBezTo>
                    <a:pt x="350" y="66"/>
                    <a:pt x="354" y="67"/>
                    <a:pt x="354" y="66"/>
                  </a:cubicBezTo>
                  <a:cubicBezTo>
                    <a:pt x="354" y="65"/>
                    <a:pt x="354" y="60"/>
                    <a:pt x="354" y="60"/>
                  </a:cubicBezTo>
                  <a:cubicBezTo>
                    <a:pt x="350" y="56"/>
                    <a:pt x="350" y="56"/>
                    <a:pt x="350" y="56"/>
                  </a:cubicBezTo>
                  <a:lnTo>
                    <a:pt x="338" y="53"/>
                  </a:lnTo>
                  <a:close/>
                  <a:moveTo>
                    <a:pt x="406" y="101"/>
                  </a:moveTo>
                  <a:cubicBezTo>
                    <a:pt x="406" y="101"/>
                    <a:pt x="398" y="87"/>
                    <a:pt x="388" y="73"/>
                  </a:cubicBezTo>
                  <a:cubicBezTo>
                    <a:pt x="377" y="59"/>
                    <a:pt x="360" y="43"/>
                    <a:pt x="360" y="43"/>
                  </a:cubicBezTo>
                  <a:cubicBezTo>
                    <a:pt x="359" y="42"/>
                    <a:pt x="359" y="42"/>
                    <a:pt x="359" y="42"/>
                  </a:cubicBezTo>
                  <a:cubicBezTo>
                    <a:pt x="357" y="42"/>
                    <a:pt x="357" y="42"/>
                    <a:pt x="357" y="42"/>
                  </a:cubicBezTo>
                  <a:cubicBezTo>
                    <a:pt x="354" y="38"/>
                    <a:pt x="354" y="38"/>
                    <a:pt x="354" y="38"/>
                  </a:cubicBezTo>
                  <a:cubicBezTo>
                    <a:pt x="350" y="39"/>
                    <a:pt x="350" y="39"/>
                    <a:pt x="350" y="39"/>
                  </a:cubicBezTo>
                  <a:cubicBezTo>
                    <a:pt x="351" y="41"/>
                    <a:pt x="351" y="41"/>
                    <a:pt x="351" y="41"/>
                  </a:cubicBezTo>
                  <a:cubicBezTo>
                    <a:pt x="353" y="45"/>
                    <a:pt x="353" y="45"/>
                    <a:pt x="353" y="45"/>
                  </a:cubicBezTo>
                  <a:cubicBezTo>
                    <a:pt x="352" y="45"/>
                    <a:pt x="352" y="45"/>
                    <a:pt x="352" y="45"/>
                  </a:cubicBezTo>
                  <a:cubicBezTo>
                    <a:pt x="349" y="46"/>
                    <a:pt x="349" y="46"/>
                    <a:pt x="349" y="46"/>
                  </a:cubicBezTo>
                  <a:cubicBezTo>
                    <a:pt x="349" y="48"/>
                    <a:pt x="349" y="48"/>
                    <a:pt x="349" y="48"/>
                  </a:cubicBezTo>
                  <a:cubicBezTo>
                    <a:pt x="353" y="51"/>
                    <a:pt x="353" y="51"/>
                    <a:pt x="353" y="51"/>
                  </a:cubicBezTo>
                  <a:cubicBezTo>
                    <a:pt x="356" y="53"/>
                    <a:pt x="356" y="53"/>
                    <a:pt x="356" y="53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6" y="60"/>
                    <a:pt x="366" y="60"/>
                    <a:pt x="366" y="60"/>
                  </a:cubicBezTo>
                  <a:cubicBezTo>
                    <a:pt x="368" y="62"/>
                    <a:pt x="368" y="62"/>
                    <a:pt x="368" y="62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364" y="59"/>
                    <a:pt x="364" y="59"/>
                    <a:pt x="364" y="59"/>
                  </a:cubicBezTo>
                  <a:cubicBezTo>
                    <a:pt x="360" y="61"/>
                    <a:pt x="360" y="61"/>
                    <a:pt x="360" y="61"/>
                  </a:cubicBezTo>
                  <a:cubicBezTo>
                    <a:pt x="363" y="65"/>
                    <a:pt x="363" y="65"/>
                    <a:pt x="363" y="65"/>
                  </a:cubicBezTo>
                  <a:cubicBezTo>
                    <a:pt x="363" y="65"/>
                    <a:pt x="367" y="70"/>
                    <a:pt x="368" y="71"/>
                  </a:cubicBezTo>
                  <a:cubicBezTo>
                    <a:pt x="369" y="71"/>
                    <a:pt x="370" y="72"/>
                    <a:pt x="370" y="72"/>
                  </a:cubicBezTo>
                  <a:cubicBezTo>
                    <a:pt x="370" y="72"/>
                    <a:pt x="372" y="70"/>
                    <a:pt x="373" y="70"/>
                  </a:cubicBezTo>
                  <a:cubicBezTo>
                    <a:pt x="374" y="69"/>
                    <a:pt x="374" y="71"/>
                    <a:pt x="374" y="71"/>
                  </a:cubicBezTo>
                  <a:cubicBezTo>
                    <a:pt x="376" y="72"/>
                    <a:pt x="376" y="72"/>
                    <a:pt x="376" y="72"/>
                  </a:cubicBezTo>
                  <a:cubicBezTo>
                    <a:pt x="376" y="74"/>
                    <a:pt x="376" y="74"/>
                    <a:pt x="376" y="74"/>
                  </a:cubicBezTo>
                  <a:cubicBezTo>
                    <a:pt x="376" y="74"/>
                    <a:pt x="377" y="77"/>
                    <a:pt x="377" y="78"/>
                  </a:cubicBezTo>
                  <a:cubicBezTo>
                    <a:pt x="377" y="79"/>
                    <a:pt x="375" y="80"/>
                    <a:pt x="375" y="81"/>
                  </a:cubicBezTo>
                  <a:cubicBezTo>
                    <a:pt x="375" y="83"/>
                    <a:pt x="376" y="85"/>
                    <a:pt x="376" y="85"/>
                  </a:cubicBezTo>
                  <a:cubicBezTo>
                    <a:pt x="376" y="86"/>
                    <a:pt x="380" y="89"/>
                    <a:pt x="380" y="89"/>
                  </a:cubicBezTo>
                  <a:cubicBezTo>
                    <a:pt x="380" y="89"/>
                    <a:pt x="383" y="91"/>
                    <a:pt x="383" y="92"/>
                  </a:cubicBezTo>
                  <a:cubicBezTo>
                    <a:pt x="383" y="93"/>
                    <a:pt x="384" y="96"/>
                    <a:pt x="384" y="96"/>
                  </a:cubicBezTo>
                  <a:cubicBezTo>
                    <a:pt x="389" y="98"/>
                    <a:pt x="389" y="98"/>
                    <a:pt x="389" y="98"/>
                  </a:cubicBezTo>
                  <a:cubicBezTo>
                    <a:pt x="393" y="102"/>
                    <a:pt x="393" y="102"/>
                    <a:pt x="393" y="102"/>
                  </a:cubicBezTo>
                  <a:cubicBezTo>
                    <a:pt x="394" y="100"/>
                    <a:pt x="394" y="100"/>
                    <a:pt x="394" y="100"/>
                  </a:cubicBezTo>
                  <a:cubicBezTo>
                    <a:pt x="396" y="101"/>
                    <a:pt x="396" y="101"/>
                    <a:pt x="396" y="101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395" y="115"/>
                    <a:pt x="395" y="115"/>
                    <a:pt x="395" y="115"/>
                  </a:cubicBezTo>
                  <a:cubicBezTo>
                    <a:pt x="395" y="117"/>
                    <a:pt x="395" y="117"/>
                    <a:pt x="395" y="117"/>
                  </a:cubicBezTo>
                  <a:cubicBezTo>
                    <a:pt x="395" y="117"/>
                    <a:pt x="398" y="114"/>
                    <a:pt x="398" y="113"/>
                  </a:cubicBezTo>
                  <a:cubicBezTo>
                    <a:pt x="398" y="113"/>
                    <a:pt x="399" y="108"/>
                    <a:pt x="399" y="107"/>
                  </a:cubicBezTo>
                  <a:cubicBezTo>
                    <a:pt x="399" y="107"/>
                    <a:pt x="399" y="102"/>
                    <a:pt x="399" y="102"/>
                  </a:cubicBezTo>
                  <a:cubicBezTo>
                    <a:pt x="398" y="100"/>
                    <a:pt x="398" y="100"/>
                    <a:pt x="398" y="100"/>
                  </a:cubicBezTo>
                  <a:cubicBezTo>
                    <a:pt x="398" y="100"/>
                    <a:pt x="395" y="98"/>
                    <a:pt x="395" y="97"/>
                  </a:cubicBezTo>
                  <a:cubicBezTo>
                    <a:pt x="395" y="97"/>
                    <a:pt x="394" y="94"/>
                    <a:pt x="394" y="93"/>
                  </a:cubicBezTo>
                  <a:cubicBezTo>
                    <a:pt x="394" y="92"/>
                    <a:pt x="397" y="90"/>
                    <a:pt x="397" y="90"/>
                  </a:cubicBezTo>
                  <a:cubicBezTo>
                    <a:pt x="398" y="93"/>
                    <a:pt x="398" y="93"/>
                    <a:pt x="398" y="93"/>
                  </a:cubicBezTo>
                  <a:cubicBezTo>
                    <a:pt x="401" y="97"/>
                    <a:pt x="401" y="97"/>
                    <a:pt x="401" y="97"/>
                  </a:cubicBezTo>
                  <a:cubicBezTo>
                    <a:pt x="401" y="96"/>
                    <a:pt x="401" y="95"/>
                    <a:pt x="401" y="95"/>
                  </a:cubicBezTo>
                  <a:cubicBezTo>
                    <a:pt x="401" y="94"/>
                    <a:pt x="406" y="101"/>
                    <a:pt x="406" y="101"/>
                  </a:cubicBezTo>
                  <a:close/>
                  <a:moveTo>
                    <a:pt x="401" y="100"/>
                  </a:moveTo>
                  <a:cubicBezTo>
                    <a:pt x="404" y="101"/>
                    <a:pt x="404" y="101"/>
                    <a:pt x="404" y="101"/>
                  </a:cubicBezTo>
                  <a:cubicBezTo>
                    <a:pt x="401" y="97"/>
                    <a:pt x="401" y="97"/>
                    <a:pt x="401" y="97"/>
                  </a:cubicBezTo>
                  <a:cubicBezTo>
                    <a:pt x="401" y="98"/>
                    <a:pt x="401" y="100"/>
                    <a:pt x="401" y="100"/>
                  </a:cubicBezTo>
                  <a:close/>
                  <a:moveTo>
                    <a:pt x="250" y="172"/>
                  </a:moveTo>
                  <a:cubicBezTo>
                    <a:pt x="248" y="172"/>
                    <a:pt x="245" y="173"/>
                    <a:pt x="245" y="173"/>
                  </a:cubicBezTo>
                  <a:cubicBezTo>
                    <a:pt x="245" y="173"/>
                    <a:pt x="242" y="174"/>
                    <a:pt x="241" y="174"/>
                  </a:cubicBezTo>
                  <a:cubicBezTo>
                    <a:pt x="241" y="175"/>
                    <a:pt x="241" y="175"/>
                    <a:pt x="238" y="177"/>
                  </a:cubicBezTo>
                  <a:cubicBezTo>
                    <a:pt x="236" y="179"/>
                    <a:pt x="237" y="176"/>
                    <a:pt x="236" y="179"/>
                  </a:cubicBezTo>
                  <a:cubicBezTo>
                    <a:pt x="235" y="181"/>
                    <a:pt x="236" y="181"/>
                    <a:pt x="233" y="181"/>
                  </a:cubicBezTo>
                  <a:cubicBezTo>
                    <a:pt x="231" y="181"/>
                    <a:pt x="229" y="181"/>
                    <a:pt x="227" y="181"/>
                  </a:cubicBezTo>
                  <a:cubicBezTo>
                    <a:pt x="225" y="181"/>
                    <a:pt x="225" y="180"/>
                    <a:pt x="223" y="181"/>
                  </a:cubicBezTo>
                  <a:cubicBezTo>
                    <a:pt x="222" y="183"/>
                    <a:pt x="221" y="184"/>
                    <a:pt x="220" y="184"/>
                  </a:cubicBezTo>
                  <a:cubicBezTo>
                    <a:pt x="220" y="185"/>
                    <a:pt x="220" y="186"/>
                    <a:pt x="221" y="186"/>
                  </a:cubicBezTo>
                  <a:cubicBezTo>
                    <a:pt x="221" y="186"/>
                    <a:pt x="226" y="186"/>
                    <a:pt x="227" y="186"/>
                  </a:cubicBezTo>
                  <a:cubicBezTo>
                    <a:pt x="227" y="189"/>
                    <a:pt x="227" y="189"/>
                    <a:pt x="227" y="189"/>
                  </a:cubicBezTo>
                  <a:cubicBezTo>
                    <a:pt x="229" y="188"/>
                    <a:pt x="229" y="188"/>
                    <a:pt x="229" y="188"/>
                  </a:cubicBezTo>
                  <a:cubicBezTo>
                    <a:pt x="229" y="188"/>
                    <a:pt x="231" y="188"/>
                    <a:pt x="231" y="187"/>
                  </a:cubicBezTo>
                  <a:cubicBezTo>
                    <a:pt x="231" y="187"/>
                    <a:pt x="231" y="186"/>
                    <a:pt x="231" y="186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28" y="186"/>
                    <a:pt x="229" y="186"/>
                    <a:pt x="232" y="185"/>
                  </a:cubicBezTo>
                  <a:cubicBezTo>
                    <a:pt x="236" y="184"/>
                    <a:pt x="237" y="183"/>
                    <a:pt x="237" y="183"/>
                  </a:cubicBezTo>
                  <a:cubicBezTo>
                    <a:pt x="234" y="186"/>
                    <a:pt x="234" y="186"/>
                    <a:pt x="234" y="186"/>
                  </a:cubicBezTo>
                  <a:cubicBezTo>
                    <a:pt x="234" y="186"/>
                    <a:pt x="237" y="188"/>
                    <a:pt x="239" y="187"/>
                  </a:cubicBezTo>
                  <a:cubicBezTo>
                    <a:pt x="240" y="186"/>
                    <a:pt x="240" y="186"/>
                    <a:pt x="243" y="184"/>
                  </a:cubicBezTo>
                  <a:cubicBezTo>
                    <a:pt x="246" y="183"/>
                    <a:pt x="246" y="183"/>
                    <a:pt x="247" y="183"/>
                  </a:cubicBezTo>
                  <a:cubicBezTo>
                    <a:pt x="247" y="182"/>
                    <a:pt x="249" y="184"/>
                    <a:pt x="249" y="184"/>
                  </a:cubicBezTo>
                  <a:cubicBezTo>
                    <a:pt x="250" y="184"/>
                    <a:pt x="252" y="184"/>
                    <a:pt x="253" y="182"/>
                  </a:cubicBezTo>
                  <a:cubicBezTo>
                    <a:pt x="254" y="180"/>
                    <a:pt x="254" y="179"/>
                    <a:pt x="254" y="178"/>
                  </a:cubicBezTo>
                  <a:cubicBezTo>
                    <a:pt x="254" y="177"/>
                    <a:pt x="254" y="177"/>
                    <a:pt x="254" y="176"/>
                  </a:cubicBezTo>
                  <a:cubicBezTo>
                    <a:pt x="254" y="175"/>
                    <a:pt x="253" y="174"/>
                    <a:pt x="254" y="173"/>
                  </a:cubicBezTo>
                  <a:cubicBezTo>
                    <a:pt x="255" y="172"/>
                    <a:pt x="256" y="172"/>
                    <a:pt x="256" y="171"/>
                  </a:cubicBezTo>
                  <a:cubicBezTo>
                    <a:pt x="256" y="170"/>
                    <a:pt x="256" y="169"/>
                    <a:pt x="256" y="168"/>
                  </a:cubicBezTo>
                  <a:cubicBezTo>
                    <a:pt x="257" y="167"/>
                    <a:pt x="257" y="166"/>
                    <a:pt x="257" y="165"/>
                  </a:cubicBezTo>
                  <a:cubicBezTo>
                    <a:pt x="257" y="163"/>
                    <a:pt x="257" y="161"/>
                    <a:pt x="256" y="160"/>
                  </a:cubicBezTo>
                  <a:cubicBezTo>
                    <a:pt x="256" y="160"/>
                    <a:pt x="254" y="160"/>
                    <a:pt x="255" y="159"/>
                  </a:cubicBezTo>
                  <a:cubicBezTo>
                    <a:pt x="256" y="158"/>
                    <a:pt x="257" y="156"/>
                    <a:pt x="257" y="156"/>
                  </a:cubicBezTo>
                  <a:cubicBezTo>
                    <a:pt x="257" y="156"/>
                    <a:pt x="259" y="157"/>
                    <a:pt x="260" y="158"/>
                  </a:cubicBezTo>
                  <a:cubicBezTo>
                    <a:pt x="260" y="159"/>
                    <a:pt x="261" y="159"/>
                    <a:pt x="262" y="159"/>
                  </a:cubicBezTo>
                  <a:cubicBezTo>
                    <a:pt x="263" y="159"/>
                    <a:pt x="264" y="158"/>
                    <a:pt x="265" y="157"/>
                  </a:cubicBezTo>
                  <a:cubicBezTo>
                    <a:pt x="266" y="156"/>
                    <a:pt x="268" y="154"/>
                    <a:pt x="268" y="153"/>
                  </a:cubicBezTo>
                  <a:cubicBezTo>
                    <a:pt x="269" y="152"/>
                    <a:pt x="270" y="152"/>
                    <a:pt x="270" y="151"/>
                  </a:cubicBezTo>
                  <a:cubicBezTo>
                    <a:pt x="270" y="151"/>
                    <a:pt x="268" y="151"/>
                    <a:pt x="267" y="149"/>
                  </a:cubicBezTo>
                  <a:cubicBezTo>
                    <a:pt x="266" y="147"/>
                    <a:pt x="266" y="144"/>
                    <a:pt x="265" y="144"/>
                  </a:cubicBezTo>
                  <a:cubicBezTo>
                    <a:pt x="265" y="145"/>
                    <a:pt x="263" y="147"/>
                    <a:pt x="263" y="148"/>
                  </a:cubicBezTo>
                  <a:cubicBezTo>
                    <a:pt x="262" y="149"/>
                    <a:pt x="261" y="150"/>
                    <a:pt x="261" y="150"/>
                  </a:cubicBezTo>
                  <a:cubicBezTo>
                    <a:pt x="258" y="147"/>
                    <a:pt x="258" y="147"/>
                    <a:pt x="258" y="147"/>
                  </a:cubicBezTo>
                  <a:cubicBezTo>
                    <a:pt x="259" y="144"/>
                    <a:pt x="259" y="144"/>
                    <a:pt x="259" y="144"/>
                  </a:cubicBezTo>
                  <a:cubicBezTo>
                    <a:pt x="257" y="144"/>
                    <a:pt x="257" y="144"/>
                    <a:pt x="257" y="144"/>
                  </a:cubicBezTo>
                  <a:cubicBezTo>
                    <a:pt x="258" y="146"/>
                    <a:pt x="256" y="151"/>
                    <a:pt x="256" y="151"/>
                  </a:cubicBezTo>
                  <a:cubicBezTo>
                    <a:pt x="253" y="152"/>
                    <a:pt x="253" y="152"/>
                    <a:pt x="253" y="152"/>
                  </a:cubicBezTo>
                  <a:cubicBezTo>
                    <a:pt x="253" y="152"/>
                    <a:pt x="252" y="155"/>
                    <a:pt x="251" y="156"/>
                  </a:cubicBezTo>
                  <a:cubicBezTo>
                    <a:pt x="251" y="156"/>
                    <a:pt x="251" y="159"/>
                    <a:pt x="251" y="159"/>
                  </a:cubicBezTo>
                  <a:cubicBezTo>
                    <a:pt x="251" y="159"/>
                    <a:pt x="251" y="160"/>
                    <a:pt x="251" y="160"/>
                  </a:cubicBezTo>
                  <a:cubicBezTo>
                    <a:pt x="252" y="161"/>
                    <a:pt x="253" y="166"/>
                    <a:pt x="253" y="168"/>
                  </a:cubicBezTo>
                  <a:cubicBezTo>
                    <a:pt x="252" y="170"/>
                    <a:pt x="252" y="171"/>
                    <a:pt x="250" y="172"/>
                  </a:cubicBezTo>
                  <a:close/>
                  <a:moveTo>
                    <a:pt x="223" y="191"/>
                  </a:moveTo>
                  <a:cubicBezTo>
                    <a:pt x="224" y="189"/>
                    <a:pt x="224" y="189"/>
                    <a:pt x="224" y="189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2" y="188"/>
                    <a:pt x="222" y="188"/>
                    <a:pt x="222" y="188"/>
                  </a:cubicBezTo>
                  <a:cubicBezTo>
                    <a:pt x="220" y="189"/>
                    <a:pt x="220" y="189"/>
                    <a:pt x="220" y="189"/>
                  </a:cubicBezTo>
                  <a:cubicBezTo>
                    <a:pt x="222" y="190"/>
                    <a:pt x="222" y="190"/>
                    <a:pt x="222" y="190"/>
                  </a:cubicBezTo>
                  <a:cubicBezTo>
                    <a:pt x="221" y="194"/>
                    <a:pt x="221" y="194"/>
                    <a:pt x="221" y="194"/>
                  </a:cubicBezTo>
                  <a:lnTo>
                    <a:pt x="223" y="191"/>
                  </a:lnTo>
                  <a:close/>
                  <a:moveTo>
                    <a:pt x="187" y="217"/>
                  </a:moveTo>
                  <a:cubicBezTo>
                    <a:pt x="185" y="221"/>
                    <a:pt x="185" y="221"/>
                    <a:pt x="185" y="221"/>
                  </a:cubicBezTo>
                  <a:cubicBezTo>
                    <a:pt x="188" y="225"/>
                    <a:pt x="188" y="225"/>
                    <a:pt x="188" y="225"/>
                  </a:cubicBezTo>
                  <a:cubicBezTo>
                    <a:pt x="188" y="225"/>
                    <a:pt x="191" y="225"/>
                    <a:pt x="192" y="224"/>
                  </a:cubicBezTo>
                  <a:cubicBezTo>
                    <a:pt x="192" y="223"/>
                    <a:pt x="192" y="219"/>
                    <a:pt x="193" y="218"/>
                  </a:cubicBezTo>
                  <a:cubicBezTo>
                    <a:pt x="193" y="217"/>
                    <a:pt x="195" y="214"/>
                    <a:pt x="195" y="214"/>
                  </a:cubicBezTo>
                  <a:cubicBezTo>
                    <a:pt x="195" y="212"/>
                    <a:pt x="195" y="212"/>
                    <a:pt x="195" y="212"/>
                  </a:cubicBezTo>
                  <a:cubicBezTo>
                    <a:pt x="192" y="211"/>
                    <a:pt x="192" y="211"/>
                    <a:pt x="192" y="211"/>
                  </a:cubicBezTo>
                  <a:lnTo>
                    <a:pt x="187" y="217"/>
                  </a:lnTo>
                  <a:close/>
                  <a:moveTo>
                    <a:pt x="196" y="247"/>
                  </a:moveTo>
                  <a:cubicBezTo>
                    <a:pt x="195" y="247"/>
                    <a:pt x="192" y="249"/>
                    <a:pt x="192" y="249"/>
                  </a:cubicBezTo>
                  <a:cubicBezTo>
                    <a:pt x="192" y="245"/>
                    <a:pt x="192" y="245"/>
                    <a:pt x="192" y="245"/>
                  </a:cubicBezTo>
                  <a:cubicBezTo>
                    <a:pt x="192" y="245"/>
                    <a:pt x="193" y="244"/>
                    <a:pt x="194" y="242"/>
                  </a:cubicBezTo>
                  <a:cubicBezTo>
                    <a:pt x="194" y="240"/>
                    <a:pt x="194" y="239"/>
                    <a:pt x="194" y="238"/>
                  </a:cubicBezTo>
                  <a:cubicBezTo>
                    <a:pt x="194" y="237"/>
                    <a:pt x="194" y="232"/>
                    <a:pt x="194" y="232"/>
                  </a:cubicBezTo>
                  <a:cubicBezTo>
                    <a:pt x="192" y="231"/>
                    <a:pt x="192" y="231"/>
                    <a:pt x="192" y="231"/>
                  </a:cubicBezTo>
                  <a:cubicBezTo>
                    <a:pt x="190" y="238"/>
                    <a:pt x="190" y="238"/>
                    <a:pt x="190" y="238"/>
                  </a:cubicBezTo>
                  <a:cubicBezTo>
                    <a:pt x="189" y="243"/>
                    <a:pt x="189" y="243"/>
                    <a:pt x="189" y="243"/>
                  </a:cubicBezTo>
                  <a:cubicBezTo>
                    <a:pt x="186" y="244"/>
                    <a:pt x="186" y="244"/>
                    <a:pt x="186" y="244"/>
                  </a:cubicBezTo>
                  <a:cubicBezTo>
                    <a:pt x="186" y="244"/>
                    <a:pt x="187" y="250"/>
                    <a:pt x="188" y="251"/>
                  </a:cubicBezTo>
                  <a:cubicBezTo>
                    <a:pt x="188" y="251"/>
                    <a:pt x="192" y="253"/>
                    <a:pt x="192" y="253"/>
                  </a:cubicBezTo>
                  <a:cubicBezTo>
                    <a:pt x="196" y="253"/>
                    <a:pt x="196" y="253"/>
                    <a:pt x="196" y="253"/>
                  </a:cubicBezTo>
                  <a:cubicBezTo>
                    <a:pt x="196" y="253"/>
                    <a:pt x="198" y="252"/>
                    <a:pt x="199" y="253"/>
                  </a:cubicBezTo>
                  <a:cubicBezTo>
                    <a:pt x="199" y="254"/>
                    <a:pt x="200" y="257"/>
                    <a:pt x="200" y="256"/>
                  </a:cubicBezTo>
                  <a:cubicBezTo>
                    <a:pt x="200" y="255"/>
                    <a:pt x="200" y="252"/>
                    <a:pt x="200" y="251"/>
                  </a:cubicBezTo>
                  <a:cubicBezTo>
                    <a:pt x="199" y="250"/>
                    <a:pt x="197" y="247"/>
                    <a:pt x="196" y="247"/>
                  </a:cubicBezTo>
                  <a:close/>
                  <a:moveTo>
                    <a:pt x="180" y="266"/>
                  </a:moveTo>
                  <a:cubicBezTo>
                    <a:pt x="181" y="266"/>
                    <a:pt x="187" y="266"/>
                    <a:pt x="187" y="266"/>
                  </a:cubicBezTo>
                  <a:cubicBezTo>
                    <a:pt x="187" y="266"/>
                    <a:pt x="186" y="263"/>
                    <a:pt x="187" y="261"/>
                  </a:cubicBezTo>
                  <a:cubicBezTo>
                    <a:pt x="188" y="260"/>
                    <a:pt x="189" y="259"/>
                    <a:pt x="189" y="259"/>
                  </a:cubicBezTo>
                  <a:cubicBezTo>
                    <a:pt x="188" y="258"/>
                    <a:pt x="187" y="257"/>
                    <a:pt x="187" y="257"/>
                  </a:cubicBezTo>
                  <a:cubicBezTo>
                    <a:pt x="186" y="257"/>
                    <a:pt x="186" y="257"/>
                    <a:pt x="186" y="257"/>
                  </a:cubicBezTo>
                  <a:cubicBezTo>
                    <a:pt x="180" y="261"/>
                    <a:pt x="180" y="261"/>
                    <a:pt x="180" y="261"/>
                  </a:cubicBezTo>
                  <a:cubicBezTo>
                    <a:pt x="180" y="261"/>
                    <a:pt x="179" y="266"/>
                    <a:pt x="180" y="266"/>
                  </a:cubicBezTo>
                  <a:close/>
                  <a:moveTo>
                    <a:pt x="197" y="261"/>
                  </a:moveTo>
                  <a:cubicBezTo>
                    <a:pt x="197" y="258"/>
                    <a:pt x="197" y="258"/>
                    <a:pt x="197" y="258"/>
                  </a:cubicBezTo>
                  <a:cubicBezTo>
                    <a:pt x="197" y="258"/>
                    <a:pt x="199" y="256"/>
                    <a:pt x="197" y="256"/>
                  </a:cubicBezTo>
                  <a:cubicBezTo>
                    <a:pt x="194" y="256"/>
                    <a:pt x="193" y="256"/>
                    <a:pt x="193" y="256"/>
                  </a:cubicBezTo>
                  <a:cubicBezTo>
                    <a:pt x="192" y="259"/>
                    <a:pt x="192" y="259"/>
                    <a:pt x="192" y="259"/>
                  </a:cubicBezTo>
                  <a:cubicBezTo>
                    <a:pt x="196" y="262"/>
                    <a:pt x="196" y="262"/>
                    <a:pt x="196" y="262"/>
                  </a:cubicBezTo>
                  <a:lnTo>
                    <a:pt x="197" y="261"/>
                  </a:lnTo>
                  <a:close/>
                  <a:moveTo>
                    <a:pt x="204" y="257"/>
                  </a:moveTo>
                  <a:cubicBezTo>
                    <a:pt x="205" y="254"/>
                    <a:pt x="205" y="254"/>
                    <a:pt x="205" y="254"/>
                  </a:cubicBezTo>
                  <a:cubicBezTo>
                    <a:pt x="202" y="255"/>
                    <a:pt x="202" y="255"/>
                    <a:pt x="202" y="255"/>
                  </a:cubicBezTo>
                  <a:cubicBezTo>
                    <a:pt x="202" y="257"/>
                    <a:pt x="202" y="257"/>
                    <a:pt x="202" y="257"/>
                  </a:cubicBezTo>
                  <a:cubicBezTo>
                    <a:pt x="203" y="259"/>
                    <a:pt x="203" y="259"/>
                    <a:pt x="203" y="259"/>
                  </a:cubicBezTo>
                  <a:cubicBezTo>
                    <a:pt x="204" y="259"/>
                    <a:pt x="204" y="259"/>
                    <a:pt x="204" y="259"/>
                  </a:cubicBezTo>
                  <a:lnTo>
                    <a:pt x="204" y="257"/>
                  </a:lnTo>
                  <a:close/>
                  <a:moveTo>
                    <a:pt x="185" y="284"/>
                  </a:moveTo>
                  <a:cubicBezTo>
                    <a:pt x="181" y="282"/>
                    <a:pt x="181" y="282"/>
                    <a:pt x="181" y="282"/>
                  </a:cubicBezTo>
                  <a:cubicBezTo>
                    <a:pt x="185" y="279"/>
                    <a:pt x="185" y="279"/>
                    <a:pt x="185" y="279"/>
                  </a:cubicBezTo>
                  <a:cubicBezTo>
                    <a:pt x="185" y="279"/>
                    <a:pt x="186" y="278"/>
                    <a:pt x="186" y="277"/>
                  </a:cubicBezTo>
                  <a:cubicBezTo>
                    <a:pt x="186" y="276"/>
                    <a:pt x="186" y="275"/>
                    <a:pt x="186" y="274"/>
                  </a:cubicBezTo>
                  <a:cubicBezTo>
                    <a:pt x="186" y="273"/>
                    <a:pt x="184" y="271"/>
                    <a:pt x="184" y="271"/>
                  </a:cubicBezTo>
                  <a:cubicBezTo>
                    <a:pt x="182" y="270"/>
                    <a:pt x="182" y="270"/>
                    <a:pt x="182" y="270"/>
                  </a:cubicBezTo>
                  <a:cubicBezTo>
                    <a:pt x="181" y="268"/>
                    <a:pt x="181" y="268"/>
                    <a:pt x="181" y="268"/>
                  </a:cubicBezTo>
                  <a:cubicBezTo>
                    <a:pt x="179" y="269"/>
                    <a:pt x="174" y="271"/>
                    <a:pt x="174" y="271"/>
                  </a:cubicBezTo>
                  <a:cubicBezTo>
                    <a:pt x="174" y="271"/>
                    <a:pt x="176" y="273"/>
                    <a:pt x="175" y="275"/>
                  </a:cubicBezTo>
                  <a:cubicBezTo>
                    <a:pt x="174" y="276"/>
                    <a:pt x="172" y="278"/>
                    <a:pt x="172" y="278"/>
                  </a:cubicBezTo>
                  <a:cubicBezTo>
                    <a:pt x="171" y="278"/>
                    <a:pt x="171" y="278"/>
                    <a:pt x="171" y="278"/>
                  </a:cubicBezTo>
                  <a:cubicBezTo>
                    <a:pt x="171" y="278"/>
                    <a:pt x="169" y="279"/>
                    <a:pt x="169" y="279"/>
                  </a:cubicBezTo>
                  <a:cubicBezTo>
                    <a:pt x="169" y="280"/>
                    <a:pt x="168" y="282"/>
                    <a:pt x="167" y="282"/>
                  </a:cubicBezTo>
                  <a:cubicBezTo>
                    <a:pt x="167" y="283"/>
                    <a:pt x="166" y="285"/>
                    <a:pt x="166" y="285"/>
                  </a:cubicBezTo>
                  <a:cubicBezTo>
                    <a:pt x="161" y="286"/>
                    <a:pt x="161" y="286"/>
                    <a:pt x="161" y="286"/>
                  </a:cubicBezTo>
                  <a:cubicBezTo>
                    <a:pt x="161" y="286"/>
                    <a:pt x="161" y="289"/>
                    <a:pt x="160" y="290"/>
                  </a:cubicBezTo>
                  <a:cubicBezTo>
                    <a:pt x="160" y="291"/>
                    <a:pt x="160" y="294"/>
                    <a:pt x="160" y="294"/>
                  </a:cubicBezTo>
                  <a:cubicBezTo>
                    <a:pt x="161" y="294"/>
                    <a:pt x="167" y="296"/>
                    <a:pt x="167" y="296"/>
                  </a:cubicBezTo>
                  <a:cubicBezTo>
                    <a:pt x="172" y="297"/>
                    <a:pt x="172" y="297"/>
                    <a:pt x="172" y="297"/>
                  </a:cubicBezTo>
                  <a:cubicBezTo>
                    <a:pt x="175" y="297"/>
                    <a:pt x="175" y="297"/>
                    <a:pt x="175" y="297"/>
                  </a:cubicBezTo>
                  <a:cubicBezTo>
                    <a:pt x="175" y="297"/>
                    <a:pt x="177" y="299"/>
                    <a:pt x="178" y="298"/>
                  </a:cubicBezTo>
                  <a:cubicBezTo>
                    <a:pt x="179" y="296"/>
                    <a:pt x="180" y="291"/>
                    <a:pt x="180" y="290"/>
                  </a:cubicBezTo>
                  <a:cubicBezTo>
                    <a:pt x="181" y="289"/>
                    <a:pt x="184" y="287"/>
                    <a:pt x="185" y="287"/>
                  </a:cubicBezTo>
                  <a:cubicBezTo>
                    <a:pt x="186" y="287"/>
                    <a:pt x="187" y="287"/>
                    <a:pt x="187" y="287"/>
                  </a:cubicBezTo>
                  <a:lnTo>
                    <a:pt x="185" y="284"/>
                  </a:lnTo>
                  <a:close/>
                  <a:moveTo>
                    <a:pt x="173" y="306"/>
                  </a:moveTo>
                  <a:cubicBezTo>
                    <a:pt x="172" y="304"/>
                    <a:pt x="172" y="304"/>
                    <a:pt x="172" y="304"/>
                  </a:cubicBezTo>
                  <a:cubicBezTo>
                    <a:pt x="169" y="306"/>
                    <a:pt x="169" y="306"/>
                    <a:pt x="169" y="306"/>
                  </a:cubicBezTo>
                  <a:cubicBezTo>
                    <a:pt x="164" y="305"/>
                    <a:pt x="164" y="305"/>
                    <a:pt x="164" y="305"/>
                  </a:cubicBezTo>
                  <a:cubicBezTo>
                    <a:pt x="154" y="305"/>
                    <a:pt x="154" y="305"/>
                    <a:pt x="154" y="305"/>
                  </a:cubicBezTo>
                  <a:cubicBezTo>
                    <a:pt x="153" y="305"/>
                    <a:pt x="153" y="305"/>
                    <a:pt x="153" y="305"/>
                  </a:cubicBezTo>
                  <a:cubicBezTo>
                    <a:pt x="155" y="306"/>
                    <a:pt x="155" y="306"/>
                    <a:pt x="155" y="306"/>
                  </a:cubicBezTo>
                  <a:cubicBezTo>
                    <a:pt x="154" y="307"/>
                    <a:pt x="154" y="307"/>
                    <a:pt x="154" y="307"/>
                  </a:cubicBezTo>
                  <a:cubicBezTo>
                    <a:pt x="154" y="307"/>
                    <a:pt x="164" y="309"/>
                    <a:pt x="165" y="309"/>
                  </a:cubicBezTo>
                  <a:cubicBezTo>
                    <a:pt x="166" y="309"/>
                    <a:pt x="172" y="311"/>
                    <a:pt x="174" y="311"/>
                  </a:cubicBezTo>
                  <a:cubicBezTo>
                    <a:pt x="176" y="311"/>
                    <a:pt x="177" y="311"/>
                    <a:pt x="177" y="311"/>
                  </a:cubicBezTo>
                  <a:cubicBezTo>
                    <a:pt x="180" y="309"/>
                    <a:pt x="180" y="309"/>
                    <a:pt x="180" y="309"/>
                  </a:cubicBezTo>
                  <a:cubicBezTo>
                    <a:pt x="180" y="309"/>
                    <a:pt x="176" y="308"/>
                    <a:pt x="176" y="308"/>
                  </a:cubicBezTo>
                  <a:cubicBezTo>
                    <a:pt x="175" y="308"/>
                    <a:pt x="173" y="306"/>
                    <a:pt x="173" y="306"/>
                  </a:cubicBezTo>
                  <a:close/>
                  <a:moveTo>
                    <a:pt x="197" y="266"/>
                  </a:moveTo>
                  <a:cubicBezTo>
                    <a:pt x="197" y="266"/>
                    <a:pt x="194" y="268"/>
                    <a:pt x="194" y="269"/>
                  </a:cubicBezTo>
                  <a:cubicBezTo>
                    <a:pt x="194" y="269"/>
                    <a:pt x="196" y="270"/>
                    <a:pt x="196" y="270"/>
                  </a:cubicBezTo>
                  <a:cubicBezTo>
                    <a:pt x="198" y="269"/>
                    <a:pt x="198" y="269"/>
                    <a:pt x="198" y="269"/>
                  </a:cubicBezTo>
                  <a:cubicBezTo>
                    <a:pt x="200" y="269"/>
                    <a:pt x="200" y="269"/>
                    <a:pt x="200" y="269"/>
                  </a:cubicBezTo>
                  <a:cubicBezTo>
                    <a:pt x="200" y="269"/>
                    <a:pt x="199" y="270"/>
                    <a:pt x="199" y="272"/>
                  </a:cubicBezTo>
                  <a:cubicBezTo>
                    <a:pt x="199" y="273"/>
                    <a:pt x="200" y="274"/>
                    <a:pt x="200" y="274"/>
                  </a:cubicBezTo>
                  <a:cubicBezTo>
                    <a:pt x="200" y="274"/>
                    <a:pt x="204" y="273"/>
                    <a:pt x="205" y="273"/>
                  </a:cubicBezTo>
                  <a:cubicBezTo>
                    <a:pt x="207" y="273"/>
                    <a:pt x="205" y="271"/>
                    <a:pt x="205" y="271"/>
                  </a:cubicBezTo>
                  <a:cubicBezTo>
                    <a:pt x="205" y="271"/>
                    <a:pt x="205" y="270"/>
                    <a:pt x="206" y="269"/>
                  </a:cubicBezTo>
                  <a:cubicBezTo>
                    <a:pt x="206" y="269"/>
                    <a:pt x="206" y="268"/>
                    <a:pt x="206" y="268"/>
                  </a:cubicBezTo>
                  <a:cubicBezTo>
                    <a:pt x="208" y="270"/>
                    <a:pt x="208" y="270"/>
                    <a:pt x="208" y="270"/>
                  </a:cubicBezTo>
                  <a:cubicBezTo>
                    <a:pt x="208" y="270"/>
                    <a:pt x="209" y="266"/>
                    <a:pt x="209" y="266"/>
                  </a:cubicBezTo>
                  <a:cubicBezTo>
                    <a:pt x="209" y="265"/>
                    <a:pt x="208" y="264"/>
                    <a:pt x="208" y="264"/>
                  </a:cubicBezTo>
                  <a:cubicBezTo>
                    <a:pt x="206" y="263"/>
                    <a:pt x="206" y="263"/>
                    <a:pt x="206" y="263"/>
                  </a:cubicBezTo>
                  <a:cubicBezTo>
                    <a:pt x="203" y="263"/>
                    <a:pt x="203" y="263"/>
                    <a:pt x="203" y="263"/>
                  </a:cubicBezTo>
                  <a:cubicBezTo>
                    <a:pt x="201" y="265"/>
                    <a:pt x="201" y="265"/>
                    <a:pt x="201" y="265"/>
                  </a:cubicBezTo>
                  <a:lnTo>
                    <a:pt x="197" y="266"/>
                  </a:lnTo>
                  <a:close/>
                  <a:moveTo>
                    <a:pt x="198" y="285"/>
                  </a:moveTo>
                  <a:cubicBezTo>
                    <a:pt x="200" y="284"/>
                    <a:pt x="200" y="284"/>
                    <a:pt x="200" y="284"/>
                  </a:cubicBezTo>
                  <a:cubicBezTo>
                    <a:pt x="204" y="285"/>
                    <a:pt x="204" y="285"/>
                    <a:pt x="204" y="285"/>
                  </a:cubicBezTo>
                  <a:cubicBezTo>
                    <a:pt x="206" y="282"/>
                    <a:pt x="206" y="282"/>
                    <a:pt x="206" y="282"/>
                  </a:cubicBezTo>
                  <a:cubicBezTo>
                    <a:pt x="206" y="280"/>
                    <a:pt x="206" y="280"/>
                    <a:pt x="206" y="280"/>
                  </a:cubicBezTo>
                  <a:cubicBezTo>
                    <a:pt x="204" y="280"/>
                    <a:pt x="204" y="280"/>
                    <a:pt x="204" y="280"/>
                  </a:cubicBezTo>
                  <a:cubicBezTo>
                    <a:pt x="200" y="281"/>
                    <a:pt x="200" y="281"/>
                    <a:pt x="200" y="281"/>
                  </a:cubicBezTo>
                  <a:cubicBezTo>
                    <a:pt x="197" y="282"/>
                    <a:pt x="197" y="282"/>
                    <a:pt x="197" y="282"/>
                  </a:cubicBezTo>
                  <a:cubicBezTo>
                    <a:pt x="191" y="282"/>
                    <a:pt x="191" y="282"/>
                    <a:pt x="191" y="282"/>
                  </a:cubicBezTo>
                  <a:cubicBezTo>
                    <a:pt x="191" y="282"/>
                    <a:pt x="189" y="282"/>
                    <a:pt x="189" y="283"/>
                  </a:cubicBezTo>
                  <a:cubicBezTo>
                    <a:pt x="189" y="283"/>
                    <a:pt x="188" y="286"/>
                    <a:pt x="188" y="286"/>
                  </a:cubicBezTo>
                  <a:cubicBezTo>
                    <a:pt x="188" y="289"/>
                    <a:pt x="188" y="289"/>
                    <a:pt x="188" y="289"/>
                  </a:cubicBezTo>
                  <a:cubicBezTo>
                    <a:pt x="188" y="291"/>
                    <a:pt x="188" y="291"/>
                    <a:pt x="188" y="291"/>
                  </a:cubicBezTo>
                  <a:cubicBezTo>
                    <a:pt x="188" y="293"/>
                    <a:pt x="188" y="293"/>
                    <a:pt x="188" y="293"/>
                  </a:cubicBezTo>
                  <a:cubicBezTo>
                    <a:pt x="189" y="295"/>
                    <a:pt x="189" y="295"/>
                    <a:pt x="189" y="295"/>
                  </a:cubicBezTo>
                  <a:cubicBezTo>
                    <a:pt x="189" y="295"/>
                    <a:pt x="189" y="297"/>
                    <a:pt x="189" y="298"/>
                  </a:cubicBezTo>
                  <a:cubicBezTo>
                    <a:pt x="189" y="299"/>
                    <a:pt x="190" y="300"/>
                    <a:pt x="191" y="300"/>
                  </a:cubicBezTo>
                  <a:cubicBezTo>
                    <a:pt x="192" y="300"/>
                    <a:pt x="193" y="301"/>
                    <a:pt x="193" y="301"/>
                  </a:cubicBezTo>
                  <a:cubicBezTo>
                    <a:pt x="193" y="301"/>
                    <a:pt x="193" y="302"/>
                    <a:pt x="193" y="303"/>
                  </a:cubicBezTo>
                  <a:cubicBezTo>
                    <a:pt x="193" y="304"/>
                    <a:pt x="193" y="306"/>
                    <a:pt x="194" y="305"/>
                  </a:cubicBezTo>
                  <a:cubicBezTo>
                    <a:pt x="195" y="304"/>
                    <a:pt x="196" y="302"/>
                    <a:pt x="196" y="302"/>
                  </a:cubicBezTo>
                  <a:cubicBezTo>
                    <a:pt x="193" y="299"/>
                    <a:pt x="193" y="299"/>
                    <a:pt x="193" y="299"/>
                  </a:cubicBezTo>
                  <a:cubicBezTo>
                    <a:pt x="193" y="299"/>
                    <a:pt x="193" y="298"/>
                    <a:pt x="193" y="297"/>
                  </a:cubicBezTo>
                  <a:cubicBezTo>
                    <a:pt x="193" y="296"/>
                    <a:pt x="193" y="294"/>
                    <a:pt x="193" y="294"/>
                  </a:cubicBezTo>
                  <a:cubicBezTo>
                    <a:pt x="194" y="294"/>
                    <a:pt x="194" y="294"/>
                    <a:pt x="194" y="294"/>
                  </a:cubicBezTo>
                  <a:cubicBezTo>
                    <a:pt x="194" y="294"/>
                    <a:pt x="196" y="295"/>
                    <a:pt x="196" y="296"/>
                  </a:cubicBezTo>
                  <a:cubicBezTo>
                    <a:pt x="196" y="298"/>
                    <a:pt x="196" y="298"/>
                    <a:pt x="197" y="299"/>
                  </a:cubicBezTo>
                  <a:cubicBezTo>
                    <a:pt x="197" y="300"/>
                    <a:pt x="198" y="302"/>
                    <a:pt x="198" y="300"/>
                  </a:cubicBezTo>
                  <a:cubicBezTo>
                    <a:pt x="199" y="298"/>
                    <a:pt x="199" y="297"/>
                    <a:pt x="198" y="296"/>
                  </a:cubicBezTo>
                  <a:cubicBezTo>
                    <a:pt x="198" y="295"/>
                    <a:pt x="198" y="294"/>
                    <a:pt x="197" y="293"/>
                  </a:cubicBezTo>
                  <a:cubicBezTo>
                    <a:pt x="196" y="291"/>
                    <a:pt x="195" y="290"/>
                    <a:pt x="195" y="290"/>
                  </a:cubicBezTo>
                  <a:cubicBezTo>
                    <a:pt x="195" y="288"/>
                    <a:pt x="195" y="288"/>
                    <a:pt x="195" y="288"/>
                  </a:cubicBezTo>
                  <a:cubicBezTo>
                    <a:pt x="196" y="286"/>
                    <a:pt x="196" y="286"/>
                    <a:pt x="196" y="286"/>
                  </a:cubicBezTo>
                  <a:lnTo>
                    <a:pt x="198" y="285"/>
                  </a:lnTo>
                  <a:close/>
                  <a:moveTo>
                    <a:pt x="206" y="312"/>
                  </a:moveTo>
                  <a:cubicBezTo>
                    <a:pt x="206" y="312"/>
                    <a:pt x="210" y="311"/>
                    <a:pt x="210" y="311"/>
                  </a:cubicBezTo>
                  <a:cubicBezTo>
                    <a:pt x="210" y="311"/>
                    <a:pt x="213" y="310"/>
                    <a:pt x="214" y="310"/>
                  </a:cubicBezTo>
                  <a:cubicBezTo>
                    <a:pt x="214" y="310"/>
                    <a:pt x="215" y="308"/>
                    <a:pt x="215" y="308"/>
                  </a:cubicBezTo>
                  <a:cubicBezTo>
                    <a:pt x="215" y="307"/>
                    <a:pt x="214" y="308"/>
                    <a:pt x="214" y="308"/>
                  </a:cubicBezTo>
                  <a:cubicBezTo>
                    <a:pt x="214" y="308"/>
                    <a:pt x="212" y="308"/>
                    <a:pt x="211" y="309"/>
                  </a:cubicBezTo>
                  <a:cubicBezTo>
                    <a:pt x="211" y="309"/>
                    <a:pt x="209" y="308"/>
                    <a:pt x="209" y="308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1" y="311"/>
                    <a:pt x="201" y="311"/>
                    <a:pt x="201" y="311"/>
                  </a:cubicBezTo>
                  <a:cubicBezTo>
                    <a:pt x="202" y="312"/>
                    <a:pt x="202" y="312"/>
                    <a:pt x="202" y="312"/>
                  </a:cubicBezTo>
                  <a:cubicBezTo>
                    <a:pt x="202" y="312"/>
                    <a:pt x="205" y="312"/>
                    <a:pt x="206" y="312"/>
                  </a:cubicBezTo>
                  <a:close/>
                  <a:moveTo>
                    <a:pt x="186" y="310"/>
                  </a:moveTo>
                  <a:cubicBezTo>
                    <a:pt x="186" y="311"/>
                    <a:pt x="186" y="311"/>
                    <a:pt x="186" y="311"/>
                  </a:cubicBezTo>
                  <a:cubicBezTo>
                    <a:pt x="190" y="311"/>
                    <a:pt x="190" y="311"/>
                    <a:pt x="190" y="311"/>
                  </a:cubicBezTo>
                  <a:cubicBezTo>
                    <a:pt x="194" y="309"/>
                    <a:pt x="194" y="309"/>
                    <a:pt x="194" y="309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89" y="306"/>
                    <a:pt x="189" y="306"/>
                    <a:pt x="189" y="306"/>
                  </a:cubicBezTo>
                  <a:cubicBezTo>
                    <a:pt x="189" y="306"/>
                    <a:pt x="187" y="306"/>
                    <a:pt x="187" y="307"/>
                  </a:cubicBezTo>
                  <a:cubicBezTo>
                    <a:pt x="187" y="307"/>
                    <a:pt x="186" y="308"/>
                    <a:pt x="186" y="308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86" y="309"/>
                    <a:pt x="186" y="309"/>
                    <a:pt x="186" y="310"/>
                  </a:cubicBezTo>
                  <a:close/>
                  <a:moveTo>
                    <a:pt x="216" y="296"/>
                  </a:moveTo>
                  <a:cubicBezTo>
                    <a:pt x="216" y="298"/>
                    <a:pt x="216" y="298"/>
                    <a:pt x="216" y="298"/>
                  </a:cubicBezTo>
                  <a:cubicBezTo>
                    <a:pt x="216" y="299"/>
                    <a:pt x="216" y="299"/>
                    <a:pt x="216" y="299"/>
                  </a:cubicBezTo>
                  <a:cubicBezTo>
                    <a:pt x="221" y="299"/>
                    <a:pt x="221" y="299"/>
                    <a:pt x="221" y="299"/>
                  </a:cubicBezTo>
                  <a:cubicBezTo>
                    <a:pt x="224" y="298"/>
                    <a:pt x="224" y="298"/>
                    <a:pt x="224" y="298"/>
                  </a:cubicBezTo>
                  <a:cubicBezTo>
                    <a:pt x="222" y="297"/>
                    <a:pt x="222" y="297"/>
                    <a:pt x="222" y="297"/>
                  </a:cubicBezTo>
                  <a:cubicBezTo>
                    <a:pt x="218" y="296"/>
                    <a:pt x="218" y="296"/>
                    <a:pt x="218" y="296"/>
                  </a:cubicBezTo>
                  <a:lnTo>
                    <a:pt x="216" y="296"/>
                  </a:lnTo>
                  <a:close/>
                  <a:moveTo>
                    <a:pt x="272" y="310"/>
                  </a:moveTo>
                  <a:cubicBezTo>
                    <a:pt x="272" y="310"/>
                    <a:pt x="270" y="306"/>
                    <a:pt x="270" y="306"/>
                  </a:cubicBezTo>
                  <a:cubicBezTo>
                    <a:pt x="270" y="306"/>
                    <a:pt x="268" y="305"/>
                    <a:pt x="269" y="305"/>
                  </a:cubicBezTo>
                  <a:cubicBezTo>
                    <a:pt x="270" y="305"/>
                    <a:pt x="272" y="305"/>
                    <a:pt x="272" y="304"/>
                  </a:cubicBezTo>
                  <a:cubicBezTo>
                    <a:pt x="271" y="304"/>
                    <a:pt x="268" y="302"/>
                    <a:pt x="268" y="302"/>
                  </a:cubicBezTo>
                  <a:cubicBezTo>
                    <a:pt x="264" y="299"/>
                    <a:pt x="264" y="299"/>
                    <a:pt x="264" y="299"/>
                  </a:cubicBezTo>
                  <a:cubicBezTo>
                    <a:pt x="261" y="297"/>
                    <a:pt x="261" y="297"/>
                    <a:pt x="261" y="297"/>
                  </a:cubicBezTo>
                  <a:cubicBezTo>
                    <a:pt x="257" y="296"/>
                    <a:pt x="257" y="296"/>
                    <a:pt x="257" y="296"/>
                  </a:cubicBezTo>
                  <a:cubicBezTo>
                    <a:pt x="252" y="294"/>
                    <a:pt x="252" y="294"/>
                    <a:pt x="252" y="294"/>
                  </a:cubicBezTo>
                  <a:cubicBezTo>
                    <a:pt x="247" y="293"/>
                    <a:pt x="247" y="293"/>
                    <a:pt x="247" y="293"/>
                  </a:cubicBezTo>
                  <a:cubicBezTo>
                    <a:pt x="241" y="291"/>
                    <a:pt x="241" y="291"/>
                    <a:pt x="241" y="291"/>
                  </a:cubicBezTo>
                  <a:cubicBezTo>
                    <a:pt x="241" y="291"/>
                    <a:pt x="241" y="293"/>
                    <a:pt x="241" y="294"/>
                  </a:cubicBezTo>
                  <a:cubicBezTo>
                    <a:pt x="241" y="295"/>
                    <a:pt x="236" y="297"/>
                    <a:pt x="236" y="297"/>
                  </a:cubicBezTo>
                  <a:cubicBezTo>
                    <a:pt x="233" y="292"/>
                    <a:pt x="233" y="292"/>
                    <a:pt x="233" y="292"/>
                  </a:cubicBezTo>
                  <a:cubicBezTo>
                    <a:pt x="233" y="290"/>
                    <a:pt x="233" y="290"/>
                    <a:pt x="233" y="290"/>
                  </a:cubicBezTo>
                  <a:cubicBezTo>
                    <a:pt x="225" y="288"/>
                    <a:pt x="225" y="288"/>
                    <a:pt x="225" y="288"/>
                  </a:cubicBezTo>
                  <a:cubicBezTo>
                    <a:pt x="223" y="289"/>
                    <a:pt x="223" y="289"/>
                    <a:pt x="223" y="289"/>
                  </a:cubicBezTo>
                  <a:cubicBezTo>
                    <a:pt x="223" y="289"/>
                    <a:pt x="224" y="294"/>
                    <a:pt x="224" y="295"/>
                  </a:cubicBezTo>
                  <a:cubicBezTo>
                    <a:pt x="224" y="295"/>
                    <a:pt x="227" y="296"/>
                    <a:pt x="228" y="297"/>
                  </a:cubicBezTo>
                  <a:cubicBezTo>
                    <a:pt x="228" y="297"/>
                    <a:pt x="230" y="298"/>
                    <a:pt x="230" y="298"/>
                  </a:cubicBezTo>
                  <a:cubicBezTo>
                    <a:pt x="231" y="299"/>
                    <a:pt x="236" y="299"/>
                    <a:pt x="236" y="299"/>
                  </a:cubicBezTo>
                  <a:cubicBezTo>
                    <a:pt x="237" y="299"/>
                    <a:pt x="240" y="299"/>
                    <a:pt x="241" y="300"/>
                  </a:cubicBezTo>
                  <a:cubicBezTo>
                    <a:pt x="241" y="301"/>
                    <a:pt x="243" y="304"/>
                    <a:pt x="243" y="304"/>
                  </a:cubicBezTo>
                  <a:cubicBezTo>
                    <a:pt x="245" y="306"/>
                    <a:pt x="245" y="306"/>
                    <a:pt x="245" y="306"/>
                  </a:cubicBezTo>
                  <a:cubicBezTo>
                    <a:pt x="249" y="309"/>
                    <a:pt x="249" y="309"/>
                    <a:pt x="249" y="309"/>
                  </a:cubicBezTo>
                  <a:cubicBezTo>
                    <a:pt x="254" y="310"/>
                    <a:pt x="254" y="310"/>
                    <a:pt x="254" y="310"/>
                  </a:cubicBezTo>
                  <a:cubicBezTo>
                    <a:pt x="256" y="308"/>
                    <a:pt x="256" y="308"/>
                    <a:pt x="256" y="308"/>
                  </a:cubicBezTo>
                  <a:cubicBezTo>
                    <a:pt x="261" y="307"/>
                    <a:pt x="261" y="307"/>
                    <a:pt x="261" y="307"/>
                  </a:cubicBezTo>
                  <a:cubicBezTo>
                    <a:pt x="261" y="307"/>
                    <a:pt x="263" y="308"/>
                    <a:pt x="264" y="308"/>
                  </a:cubicBezTo>
                  <a:cubicBezTo>
                    <a:pt x="264" y="308"/>
                    <a:pt x="265" y="309"/>
                    <a:pt x="266" y="310"/>
                  </a:cubicBezTo>
                  <a:cubicBezTo>
                    <a:pt x="266" y="311"/>
                    <a:pt x="267" y="313"/>
                    <a:pt x="267" y="313"/>
                  </a:cubicBezTo>
                  <a:cubicBezTo>
                    <a:pt x="274" y="314"/>
                    <a:pt x="274" y="314"/>
                    <a:pt x="274" y="314"/>
                  </a:cubicBezTo>
                  <a:cubicBezTo>
                    <a:pt x="276" y="314"/>
                    <a:pt x="276" y="314"/>
                    <a:pt x="276" y="314"/>
                  </a:cubicBezTo>
                  <a:cubicBezTo>
                    <a:pt x="276" y="314"/>
                    <a:pt x="272" y="311"/>
                    <a:pt x="272" y="310"/>
                  </a:cubicBezTo>
                  <a:close/>
                  <a:moveTo>
                    <a:pt x="287" y="295"/>
                  </a:moveTo>
                  <a:cubicBezTo>
                    <a:pt x="287" y="294"/>
                    <a:pt x="287" y="293"/>
                    <a:pt x="287" y="292"/>
                  </a:cubicBezTo>
                  <a:cubicBezTo>
                    <a:pt x="286" y="292"/>
                    <a:pt x="286" y="293"/>
                    <a:pt x="286" y="293"/>
                  </a:cubicBezTo>
                  <a:cubicBezTo>
                    <a:pt x="286" y="293"/>
                    <a:pt x="282" y="296"/>
                    <a:pt x="281" y="297"/>
                  </a:cubicBezTo>
                  <a:cubicBezTo>
                    <a:pt x="279" y="297"/>
                    <a:pt x="279" y="298"/>
                    <a:pt x="279" y="298"/>
                  </a:cubicBezTo>
                  <a:cubicBezTo>
                    <a:pt x="274" y="299"/>
                    <a:pt x="274" y="299"/>
                    <a:pt x="274" y="299"/>
                  </a:cubicBezTo>
                  <a:cubicBezTo>
                    <a:pt x="274" y="299"/>
                    <a:pt x="274" y="299"/>
                    <a:pt x="273" y="300"/>
                  </a:cubicBezTo>
                  <a:cubicBezTo>
                    <a:pt x="271" y="302"/>
                    <a:pt x="273" y="303"/>
                    <a:pt x="273" y="303"/>
                  </a:cubicBezTo>
                  <a:cubicBezTo>
                    <a:pt x="273" y="304"/>
                    <a:pt x="273" y="305"/>
                    <a:pt x="273" y="305"/>
                  </a:cubicBezTo>
                  <a:cubicBezTo>
                    <a:pt x="275" y="304"/>
                    <a:pt x="275" y="304"/>
                    <a:pt x="275" y="304"/>
                  </a:cubicBezTo>
                  <a:cubicBezTo>
                    <a:pt x="276" y="304"/>
                    <a:pt x="276" y="304"/>
                    <a:pt x="276" y="304"/>
                  </a:cubicBezTo>
                  <a:cubicBezTo>
                    <a:pt x="276" y="304"/>
                    <a:pt x="278" y="303"/>
                    <a:pt x="279" y="303"/>
                  </a:cubicBezTo>
                  <a:cubicBezTo>
                    <a:pt x="279" y="303"/>
                    <a:pt x="281" y="302"/>
                    <a:pt x="281" y="302"/>
                  </a:cubicBezTo>
                  <a:cubicBezTo>
                    <a:pt x="284" y="300"/>
                    <a:pt x="284" y="300"/>
                    <a:pt x="284" y="300"/>
                  </a:cubicBezTo>
                  <a:cubicBezTo>
                    <a:pt x="284" y="300"/>
                    <a:pt x="287" y="296"/>
                    <a:pt x="287" y="295"/>
                  </a:cubicBezTo>
                  <a:close/>
                  <a:moveTo>
                    <a:pt x="245" y="382"/>
                  </a:moveTo>
                  <a:cubicBezTo>
                    <a:pt x="246" y="382"/>
                    <a:pt x="251" y="379"/>
                    <a:pt x="251" y="378"/>
                  </a:cubicBezTo>
                  <a:cubicBezTo>
                    <a:pt x="252" y="377"/>
                    <a:pt x="255" y="376"/>
                    <a:pt x="256" y="376"/>
                  </a:cubicBezTo>
                  <a:cubicBezTo>
                    <a:pt x="257" y="375"/>
                    <a:pt x="258" y="374"/>
                    <a:pt x="258" y="373"/>
                  </a:cubicBezTo>
                  <a:cubicBezTo>
                    <a:pt x="258" y="372"/>
                    <a:pt x="261" y="370"/>
                    <a:pt x="261" y="369"/>
                  </a:cubicBezTo>
                  <a:cubicBezTo>
                    <a:pt x="261" y="368"/>
                    <a:pt x="265" y="367"/>
                    <a:pt x="266" y="366"/>
                  </a:cubicBezTo>
                  <a:cubicBezTo>
                    <a:pt x="266" y="366"/>
                    <a:pt x="267" y="363"/>
                    <a:pt x="267" y="363"/>
                  </a:cubicBezTo>
                  <a:cubicBezTo>
                    <a:pt x="269" y="360"/>
                    <a:pt x="269" y="360"/>
                    <a:pt x="269" y="360"/>
                  </a:cubicBezTo>
                  <a:cubicBezTo>
                    <a:pt x="269" y="360"/>
                    <a:pt x="269" y="357"/>
                    <a:pt x="269" y="356"/>
                  </a:cubicBezTo>
                  <a:cubicBezTo>
                    <a:pt x="270" y="355"/>
                    <a:pt x="268" y="351"/>
                    <a:pt x="268" y="351"/>
                  </a:cubicBezTo>
                  <a:cubicBezTo>
                    <a:pt x="267" y="350"/>
                    <a:pt x="266" y="350"/>
                    <a:pt x="266" y="348"/>
                  </a:cubicBezTo>
                  <a:cubicBezTo>
                    <a:pt x="266" y="347"/>
                    <a:pt x="267" y="346"/>
                    <a:pt x="267" y="346"/>
                  </a:cubicBezTo>
                  <a:cubicBezTo>
                    <a:pt x="262" y="343"/>
                    <a:pt x="262" y="343"/>
                    <a:pt x="262" y="343"/>
                  </a:cubicBezTo>
                  <a:cubicBezTo>
                    <a:pt x="262" y="343"/>
                    <a:pt x="261" y="338"/>
                    <a:pt x="260" y="337"/>
                  </a:cubicBezTo>
                  <a:cubicBezTo>
                    <a:pt x="260" y="336"/>
                    <a:pt x="257" y="334"/>
                    <a:pt x="257" y="333"/>
                  </a:cubicBezTo>
                  <a:cubicBezTo>
                    <a:pt x="257" y="331"/>
                    <a:pt x="258" y="328"/>
                    <a:pt x="258" y="326"/>
                  </a:cubicBezTo>
                  <a:cubicBezTo>
                    <a:pt x="258" y="324"/>
                    <a:pt x="252" y="323"/>
                    <a:pt x="251" y="323"/>
                  </a:cubicBezTo>
                  <a:cubicBezTo>
                    <a:pt x="250" y="323"/>
                    <a:pt x="251" y="325"/>
                    <a:pt x="251" y="326"/>
                  </a:cubicBezTo>
                  <a:cubicBezTo>
                    <a:pt x="251" y="327"/>
                    <a:pt x="250" y="327"/>
                    <a:pt x="248" y="330"/>
                  </a:cubicBezTo>
                  <a:cubicBezTo>
                    <a:pt x="246" y="332"/>
                    <a:pt x="246" y="331"/>
                    <a:pt x="246" y="332"/>
                  </a:cubicBezTo>
                  <a:cubicBezTo>
                    <a:pt x="245" y="333"/>
                    <a:pt x="244" y="337"/>
                    <a:pt x="244" y="337"/>
                  </a:cubicBezTo>
                  <a:cubicBezTo>
                    <a:pt x="244" y="337"/>
                    <a:pt x="240" y="336"/>
                    <a:pt x="239" y="335"/>
                  </a:cubicBezTo>
                  <a:cubicBezTo>
                    <a:pt x="239" y="334"/>
                    <a:pt x="235" y="332"/>
                    <a:pt x="235" y="332"/>
                  </a:cubicBezTo>
                  <a:cubicBezTo>
                    <a:pt x="235" y="332"/>
                    <a:pt x="238" y="326"/>
                    <a:pt x="239" y="325"/>
                  </a:cubicBezTo>
                  <a:cubicBezTo>
                    <a:pt x="239" y="325"/>
                    <a:pt x="235" y="324"/>
                    <a:pt x="234" y="324"/>
                  </a:cubicBezTo>
                  <a:cubicBezTo>
                    <a:pt x="232" y="324"/>
                    <a:pt x="232" y="325"/>
                    <a:pt x="230" y="325"/>
                  </a:cubicBezTo>
                  <a:cubicBezTo>
                    <a:pt x="228" y="325"/>
                    <a:pt x="225" y="326"/>
                    <a:pt x="222" y="328"/>
                  </a:cubicBezTo>
                  <a:cubicBezTo>
                    <a:pt x="218" y="329"/>
                    <a:pt x="221" y="331"/>
                    <a:pt x="221" y="332"/>
                  </a:cubicBezTo>
                  <a:cubicBezTo>
                    <a:pt x="221" y="333"/>
                    <a:pt x="221" y="334"/>
                    <a:pt x="221" y="336"/>
                  </a:cubicBezTo>
                  <a:cubicBezTo>
                    <a:pt x="221" y="337"/>
                    <a:pt x="219" y="336"/>
                    <a:pt x="218" y="335"/>
                  </a:cubicBezTo>
                  <a:cubicBezTo>
                    <a:pt x="217" y="335"/>
                    <a:pt x="215" y="333"/>
                    <a:pt x="215" y="332"/>
                  </a:cubicBezTo>
                  <a:cubicBezTo>
                    <a:pt x="215" y="331"/>
                    <a:pt x="213" y="331"/>
                    <a:pt x="213" y="331"/>
                  </a:cubicBezTo>
                  <a:cubicBezTo>
                    <a:pt x="212" y="330"/>
                    <a:pt x="210" y="332"/>
                    <a:pt x="209" y="333"/>
                  </a:cubicBezTo>
                  <a:cubicBezTo>
                    <a:pt x="208" y="334"/>
                    <a:pt x="207" y="336"/>
                    <a:pt x="206" y="336"/>
                  </a:cubicBezTo>
                  <a:cubicBezTo>
                    <a:pt x="205" y="337"/>
                    <a:pt x="202" y="339"/>
                    <a:pt x="202" y="340"/>
                  </a:cubicBezTo>
                  <a:cubicBezTo>
                    <a:pt x="201" y="340"/>
                    <a:pt x="202" y="341"/>
                    <a:pt x="200" y="344"/>
                  </a:cubicBezTo>
                  <a:cubicBezTo>
                    <a:pt x="198" y="347"/>
                    <a:pt x="199" y="345"/>
                    <a:pt x="198" y="347"/>
                  </a:cubicBezTo>
                  <a:cubicBezTo>
                    <a:pt x="198" y="348"/>
                    <a:pt x="196" y="348"/>
                    <a:pt x="196" y="348"/>
                  </a:cubicBezTo>
                  <a:cubicBezTo>
                    <a:pt x="196" y="348"/>
                    <a:pt x="192" y="346"/>
                    <a:pt x="191" y="346"/>
                  </a:cubicBezTo>
                  <a:cubicBezTo>
                    <a:pt x="190" y="346"/>
                    <a:pt x="186" y="348"/>
                    <a:pt x="186" y="348"/>
                  </a:cubicBezTo>
                  <a:cubicBezTo>
                    <a:pt x="186" y="350"/>
                    <a:pt x="186" y="350"/>
                    <a:pt x="186" y="350"/>
                  </a:cubicBezTo>
                  <a:cubicBezTo>
                    <a:pt x="186" y="350"/>
                    <a:pt x="188" y="352"/>
                    <a:pt x="188" y="353"/>
                  </a:cubicBezTo>
                  <a:cubicBezTo>
                    <a:pt x="188" y="354"/>
                    <a:pt x="188" y="356"/>
                    <a:pt x="188" y="357"/>
                  </a:cubicBezTo>
                  <a:cubicBezTo>
                    <a:pt x="188" y="358"/>
                    <a:pt x="189" y="359"/>
                    <a:pt x="189" y="360"/>
                  </a:cubicBezTo>
                  <a:cubicBezTo>
                    <a:pt x="189" y="361"/>
                    <a:pt x="190" y="363"/>
                    <a:pt x="190" y="364"/>
                  </a:cubicBezTo>
                  <a:cubicBezTo>
                    <a:pt x="190" y="365"/>
                    <a:pt x="193" y="367"/>
                    <a:pt x="194" y="368"/>
                  </a:cubicBezTo>
                  <a:cubicBezTo>
                    <a:pt x="195" y="369"/>
                    <a:pt x="194" y="369"/>
                    <a:pt x="194" y="371"/>
                  </a:cubicBezTo>
                  <a:cubicBezTo>
                    <a:pt x="194" y="373"/>
                    <a:pt x="195" y="374"/>
                    <a:pt x="195" y="374"/>
                  </a:cubicBezTo>
                  <a:cubicBezTo>
                    <a:pt x="195" y="374"/>
                    <a:pt x="198" y="374"/>
                    <a:pt x="199" y="374"/>
                  </a:cubicBezTo>
                  <a:cubicBezTo>
                    <a:pt x="200" y="374"/>
                    <a:pt x="199" y="374"/>
                    <a:pt x="203" y="375"/>
                  </a:cubicBezTo>
                  <a:cubicBezTo>
                    <a:pt x="206" y="376"/>
                    <a:pt x="207" y="376"/>
                    <a:pt x="210" y="375"/>
                  </a:cubicBezTo>
                  <a:cubicBezTo>
                    <a:pt x="213" y="374"/>
                    <a:pt x="212" y="374"/>
                    <a:pt x="213" y="372"/>
                  </a:cubicBezTo>
                  <a:cubicBezTo>
                    <a:pt x="214" y="371"/>
                    <a:pt x="215" y="370"/>
                    <a:pt x="216" y="369"/>
                  </a:cubicBezTo>
                  <a:cubicBezTo>
                    <a:pt x="217" y="369"/>
                    <a:pt x="221" y="369"/>
                    <a:pt x="222" y="369"/>
                  </a:cubicBezTo>
                  <a:cubicBezTo>
                    <a:pt x="222" y="369"/>
                    <a:pt x="225" y="369"/>
                    <a:pt x="226" y="369"/>
                  </a:cubicBezTo>
                  <a:cubicBezTo>
                    <a:pt x="226" y="369"/>
                    <a:pt x="228" y="370"/>
                    <a:pt x="231" y="371"/>
                  </a:cubicBezTo>
                  <a:cubicBezTo>
                    <a:pt x="233" y="372"/>
                    <a:pt x="233" y="373"/>
                    <a:pt x="233" y="373"/>
                  </a:cubicBezTo>
                  <a:cubicBezTo>
                    <a:pt x="233" y="373"/>
                    <a:pt x="235" y="374"/>
                    <a:pt x="237" y="374"/>
                  </a:cubicBezTo>
                  <a:cubicBezTo>
                    <a:pt x="238" y="375"/>
                    <a:pt x="238" y="376"/>
                    <a:pt x="238" y="378"/>
                  </a:cubicBezTo>
                  <a:cubicBezTo>
                    <a:pt x="238" y="379"/>
                    <a:pt x="240" y="381"/>
                    <a:pt x="241" y="382"/>
                  </a:cubicBezTo>
                  <a:cubicBezTo>
                    <a:pt x="241" y="384"/>
                    <a:pt x="244" y="383"/>
                    <a:pt x="245" y="382"/>
                  </a:cubicBezTo>
                  <a:close/>
                  <a:moveTo>
                    <a:pt x="246" y="385"/>
                  </a:moveTo>
                  <a:cubicBezTo>
                    <a:pt x="246" y="385"/>
                    <a:pt x="245" y="388"/>
                    <a:pt x="245" y="388"/>
                  </a:cubicBezTo>
                  <a:cubicBezTo>
                    <a:pt x="244" y="387"/>
                    <a:pt x="244" y="387"/>
                    <a:pt x="244" y="387"/>
                  </a:cubicBezTo>
                  <a:cubicBezTo>
                    <a:pt x="243" y="386"/>
                    <a:pt x="243" y="386"/>
                    <a:pt x="243" y="386"/>
                  </a:cubicBezTo>
                  <a:cubicBezTo>
                    <a:pt x="243" y="386"/>
                    <a:pt x="242" y="390"/>
                    <a:pt x="242" y="390"/>
                  </a:cubicBezTo>
                  <a:cubicBezTo>
                    <a:pt x="242" y="390"/>
                    <a:pt x="245" y="394"/>
                    <a:pt x="245" y="393"/>
                  </a:cubicBezTo>
                  <a:cubicBezTo>
                    <a:pt x="245" y="392"/>
                    <a:pt x="247" y="390"/>
                    <a:pt x="247" y="390"/>
                  </a:cubicBezTo>
                  <a:cubicBezTo>
                    <a:pt x="247" y="390"/>
                    <a:pt x="248" y="386"/>
                    <a:pt x="248" y="386"/>
                  </a:cubicBezTo>
                  <a:cubicBezTo>
                    <a:pt x="248" y="386"/>
                    <a:pt x="246" y="384"/>
                    <a:pt x="246" y="385"/>
                  </a:cubicBezTo>
                  <a:close/>
                  <a:moveTo>
                    <a:pt x="272" y="386"/>
                  </a:moveTo>
                  <a:cubicBezTo>
                    <a:pt x="272" y="386"/>
                    <a:pt x="271" y="388"/>
                    <a:pt x="271" y="389"/>
                  </a:cubicBezTo>
                  <a:cubicBezTo>
                    <a:pt x="271" y="390"/>
                    <a:pt x="269" y="391"/>
                    <a:pt x="269" y="391"/>
                  </a:cubicBezTo>
                  <a:cubicBezTo>
                    <a:pt x="269" y="392"/>
                    <a:pt x="265" y="393"/>
                    <a:pt x="264" y="394"/>
                  </a:cubicBezTo>
                  <a:cubicBezTo>
                    <a:pt x="263" y="394"/>
                    <a:pt x="259" y="396"/>
                    <a:pt x="259" y="396"/>
                  </a:cubicBezTo>
                  <a:cubicBezTo>
                    <a:pt x="258" y="396"/>
                    <a:pt x="255" y="399"/>
                    <a:pt x="255" y="399"/>
                  </a:cubicBezTo>
                  <a:cubicBezTo>
                    <a:pt x="249" y="401"/>
                    <a:pt x="249" y="401"/>
                    <a:pt x="249" y="401"/>
                  </a:cubicBezTo>
                  <a:cubicBezTo>
                    <a:pt x="248" y="403"/>
                    <a:pt x="251" y="402"/>
                    <a:pt x="251" y="402"/>
                  </a:cubicBezTo>
                  <a:cubicBezTo>
                    <a:pt x="251" y="402"/>
                    <a:pt x="253" y="401"/>
                    <a:pt x="254" y="401"/>
                  </a:cubicBezTo>
                  <a:cubicBezTo>
                    <a:pt x="255" y="400"/>
                    <a:pt x="256" y="400"/>
                    <a:pt x="257" y="399"/>
                  </a:cubicBezTo>
                  <a:cubicBezTo>
                    <a:pt x="257" y="399"/>
                    <a:pt x="260" y="399"/>
                    <a:pt x="260" y="399"/>
                  </a:cubicBezTo>
                  <a:cubicBezTo>
                    <a:pt x="260" y="399"/>
                    <a:pt x="266" y="396"/>
                    <a:pt x="267" y="395"/>
                  </a:cubicBezTo>
                  <a:cubicBezTo>
                    <a:pt x="268" y="394"/>
                    <a:pt x="270" y="393"/>
                    <a:pt x="270" y="392"/>
                  </a:cubicBezTo>
                  <a:cubicBezTo>
                    <a:pt x="271" y="392"/>
                    <a:pt x="272" y="392"/>
                    <a:pt x="274" y="391"/>
                  </a:cubicBezTo>
                  <a:cubicBezTo>
                    <a:pt x="275" y="391"/>
                    <a:pt x="274" y="390"/>
                    <a:pt x="274" y="390"/>
                  </a:cubicBezTo>
                  <a:cubicBezTo>
                    <a:pt x="274" y="390"/>
                    <a:pt x="274" y="390"/>
                    <a:pt x="273" y="389"/>
                  </a:cubicBezTo>
                  <a:cubicBezTo>
                    <a:pt x="273" y="388"/>
                    <a:pt x="275" y="388"/>
                    <a:pt x="275" y="388"/>
                  </a:cubicBezTo>
                  <a:cubicBezTo>
                    <a:pt x="275" y="388"/>
                    <a:pt x="275" y="384"/>
                    <a:pt x="275" y="383"/>
                  </a:cubicBezTo>
                  <a:cubicBezTo>
                    <a:pt x="275" y="383"/>
                    <a:pt x="272" y="385"/>
                    <a:pt x="272" y="386"/>
                  </a:cubicBezTo>
                  <a:close/>
                  <a:moveTo>
                    <a:pt x="302" y="314"/>
                  </a:moveTo>
                  <a:cubicBezTo>
                    <a:pt x="301" y="310"/>
                    <a:pt x="301" y="310"/>
                    <a:pt x="301" y="310"/>
                  </a:cubicBezTo>
                  <a:cubicBezTo>
                    <a:pt x="299" y="309"/>
                    <a:pt x="299" y="309"/>
                    <a:pt x="299" y="309"/>
                  </a:cubicBezTo>
                  <a:cubicBezTo>
                    <a:pt x="299" y="312"/>
                    <a:pt x="299" y="312"/>
                    <a:pt x="299" y="312"/>
                  </a:cubicBezTo>
                  <a:cubicBezTo>
                    <a:pt x="299" y="312"/>
                    <a:pt x="299" y="313"/>
                    <a:pt x="298" y="314"/>
                  </a:cubicBezTo>
                  <a:cubicBezTo>
                    <a:pt x="297" y="315"/>
                    <a:pt x="299" y="317"/>
                    <a:pt x="299" y="317"/>
                  </a:cubicBezTo>
                  <a:cubicBezTo>
                    <a:pt x="299" y="317"/>
                    <a:pt x="303" y="315"/>
                    <a:pt x="303" y="314"/>
                  </a:cubicBezTo>
                  <a:cubicBezTo>
                    <a:pt x="304" y="313"/>
                    <a:pt x="302" y="314"/>
                    <a:pt x="302" y="314"/>
                  </a:cubicBezTo>
                  <a:close/>
                  <a:moveTo>
                    <a:pt x="312" y="312"/>
                  </a:moveTo>
                  <a:cubicBezTo>
                    <a:pt x="312" y="315"/>
                    <a:pt x="312" y="315"/>
                    <a:pt x="312" y="315"/>
                  </a:cubicBezTo>
                  <a:cubicBezTo>
                    <a:pt x="311" y="316"/>
                    <a:pt x="311" y="316"/>
                    <a:pt x="311" y="316"/>
                  </a:cubicBezTo>
                  <a:cubicBezTo>
                    <a:pt x="310" y="315"/>
                    <a:pt x="310" y="315"/>
                    <a:pt x="310" y="315"/>
                  </a:cubicBezTo>
                  <a:cubicBezTo>
                    <a:pt x="309" y="316"/>
                    <a:pt x="309" y="316"/>
                    <a:pt x="309" y="316"/>
                  </a:cubicBezTo>
                  <a:cubicBezTo>
                    <a:pt x="309" y="316"/>
                    <a:pt x="310" y="317"/>
                    <a:pt x="310" y="318"/>
                  </a:cubicBezTo>
                  <a:cubicBezTo>
                    <a:pt x="310" y="319"/>
                    <a:pt x="313" y="319"/>
                    <a:pt x="313" y="319"/>
                  </a:cubicBezTo>
                  <a:cubicBezTo>
                    <a:pt x="313" y="319"/>
                    <a:pt x="316" y="316"/>
                    <a:pt x="316" y="316"/>
                  </a:cubicBezTo>
                  <a:cubicBezTo>
                    <a:pt x="317" y="316"/>
                    <a:pt x="317" y="314"/>
                    <a:pt x="317" y="314"/>
                  </a:cubicBezTo>
                  <a:cubicBezTo>
                    <a:pt x="315" y="312"/>
                    <a:pt x="315" y="312"/>
                    <a:pt x="315" y="312"/>
                  </a:cubicBezTo>
                  <a:lnTo>
                    <a:pt x="312" y="312"/>
                  </a:lnTo>
                  <a:close/>
                  <a:moveTo>
                    <a:pt x="286" y="310"/>
                  </a:moveTo>
                  <a:cubicBezTo>
                    <a:pt x="286" y="310"/>
                    <a:pt x="286" y="310"/>
                    <a:pt x="286" y="309"/>
                  </a:cubicBezTo>
                  <a:cubicBezTo>
                    <a:pt x="285" y="309"/>
                    <a:pt x="284" y="310"/>
                    <a:pt x="284" y="311"/>
                  </a:cubicBezTo>
                  <a:cubicBezTo>
                    <a:pt x="284" y="311"/>
                    <a:pt x="282" y="313"/>
                    <a:pt x="281" y="313"/>
                  </a:cubicBezTo>
                  <a:cubicBezTo>
                    <a:pt x="281" y="314"/>
                    <a:pt x="288" y="314"/>
                    <a:pt x="288" y="314"/>
                  </a:cubicBezTo>
                  <a:cubicBezTo>
                    <a:pt x="289" y="314"/>
                    <a:pt x="290" y="313"/>
                    <a:pt x="290" y="313"/>
                  </a:cubicBezTo>
                  <a:cubicBezTo>
                    <a:pt x="290" y="313"/>
                    <a:pt x="290" y="311"/>
                    <a:pt x="290" y="310"/>
                  </a:cubicBezTo>
                  <a:cubicBezTo>
                    <a:pt x="290" y="310"/>
                    <a:pt x="286" y="310"/>
                    <a:pt x="286" y="3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" name="Freeform 86"/>
            <p:cNvSpPr>
              <a:spLocks noEditPoints="1"/>
            </p:cNvSpPr>
            <p:nvPr/>
          </p:nvSpPr>
          <p:spPr bwMode="auto">
            <a:xfrm>
              <a:off x="7747192" y="3940471"/>
              <a:ext cx="500066" cy="501852"/>
            </a:xfrm>
            <a:custGeom>
              <a:avLst/>
              <a:gdLst>
                <a:gd name="T0" fmla="*/ 446 w 472"/>
                <a:gd name="T1" fmla="*/ 292 h 473"/>
                <a:gd name="T2" fmla="*/ 446 w 472"/>
                <a:gd name="T3" fmla="*/ 288 h 473"/>
                <a:gd name="T4" fmla="*/ 443 w 472"/>
                <a:gd name="T5" fmla="*/ 267 h 473"/>
                <a:gd name="T6" fmla="*/ 413 w 472"/>
                <a:gd name="T7" fmla="*/ 347 h 473"/>
                <a:gd name="T8" fmla="*/ 446 w 472"/>
                <a:gd name="T9" fmla="*/ 292 h 473"/>
                <a:gd name="T10" fmla="*/ 370 w 472"/>
                <a:gd name="T11" fmla="*/ 404 h 473"/>
                <a:gd name="T12" fmla="*/ 362 w 472"/>
                <a:gd name="T13" fmla="*/ 403 h 473"/>
                <a:gd name="T14" fmla="*/ 237 w 472"/>
                <a:gd name="T15" fmla="*/ 445 h 473"/>
                <a:gd name="T16" fmla="*/ 89 w 472"/>
                <a:gd name="T17" fmla="*/ 384 h 473"/>
                <a:gd name="T18" fmla="*/ 28 w 472"/>
                <a:gd name="T19" fmla="*/ 236 h 473"/>
                <a:gd name="T20" fmla="*/ 89 w 472"/>
                <a:gd name="T21" fmla="*/ 89 h 473"/>
                <a:gd name="T22" fmla="*/ 237 w 472"/>
                <a:gd name="T23" fmla="*/ 28 h 473"/>
                <a:gd name="T24" fmla="*/ 384 w 472"/>
                <a:gd name="T25" fmla="*/ 89 h 473"/>
                <a:gd name="T26" fmla="*/ 440 w 472"/>
                <a:gd name="T27" fmla="*/ 191 h 473"/>
                <a:gd name="T28" fmla="*/ 472 w 472"/>
                <a:gd name="T29" fmla="*/ 222 h 473"/>
                <a:gd name="T30" fmla="*/ 237 w 472"/>
                <a:gd name="T31" fmla="*/ 0 h 473"/>
                <a:gd name="T32" fmla="*/ 0 w 472"/>
                <a:gd name="T33" fmla="*/ 236 h 473"/>
                <a:gd name="T34" fmla="*/ 237 w 472"/>
                <a:gd name="T35" fmla="*/ 473 h 473"/>
                <a:gd name="T36" fmla="*/ 406 w 472"/>
                <a:gd name="T37" fmla="*/ 401 h 473"/>
                <a:gd name="T38" fmla="*/ 377 w 472"/>
                <a:gd name="T39" fmla="*/ 404 h 473"/>
                <a:gd name="T40" fmla="*/ 370 w 472"/>
                <a:gd name="T41" fmla="*/ 404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2" h="473">
                  <a:moveTo>
                    <a:pt x="446" y="292"/>
                  </a:moveTo>
                  <a:cubicBezTo>
                    <a:pt x="446" y="291"/>
                    <a:pt x="446" y="290"/>
                    <a:pt x="446" y="288"/>
                  </a:cubicBezTo>
                  <a:cubicBezTo>
                    <a:pt x="446" y="281"/>
                    <a:pt x="445" y="274"/>
                    <a:pt x="443" y="267"/>
                  </a:cubicBezTo>
                  <a:cubicBezTo>
                    <a:pt x="439" y="296"/>
                    <a:pt x="428" y="323"/>
                    <a:pt x="413" y="347"/>
                  </a:cubicBezTo>
                  <a:cubicBezTo>
                    <a:pt x="432" y="336"/>
                    <a:pt x="445" y="316"/>
                    <a:pt x="446" y="292"/>
                  </a:cubicBezTo>
                  <a:close/>
                  <a:moveTo>
                    <a:pt x="370" y="404"/>
                  </a:moveTo>
                  <a:cubicBezTo>
                    <a:pt x="368" y="404"/>
                    <a:pt x="365" y="404"/>
                    <a:pt x="362" y="403"/>
                  </a:cubicBezTo>
                  <a:cubicBezTo>
                    <a:pt x="327" y="430"/>
                    <a:pt x="284" y="445"/>
                    <a:pt x="237" y="445"/>
                  </a:cubicBezTo>
                  <a:cubicBezTo>
                    <a:pt x="179" y="445"/>
                    <a:pt x="127" y="422"/>
                    <a:pt x="89" y="384"/>
                  </a:cubicBezTo>
                  <a:cubicBezTo>
                    <a:pt x="51" y="346"/>
                    <a:pt x="28" y="294"/>
                    <a:pt x="28" y="236"/>
                  </a:cubicBezTo>
                  <a:cubicBezTo>
                    <a:pt x="28" y="179"/>
                    <a:pt x="51" y="127"/>
                    <a:pt x="89" y="89"/>
                  </a:cubicBezTo>
                  <a:cubicBezTo>
                    <a:pt x="127" y="51"/>
                    <a:pt x="179" y="28"/>
                    <a:pt x="237" y="28"/>
                  </a:cubicBezTo>
                  <a:cubicBezTo>
                    <a:pt x="294" y="28"/>
                    <a:pt x="346" y="51"/>
                    <a:pt x="384" y="89"/>
                  </a:cubicBezTo>
                  <a:cubicBezTo>
                    <a:pt x="412" y="116"/>
                    <a:pt x="432" y="152"/>
                    <a:pt x="440" y="191"/>
                  </a:cubicBezTo>
                  <a:cubicBezTo>
                    <a:pt x="453" y="199"/>
                    <a:pt x="464" y="210"/>
                    <a:pt x="472" y="222"/>
                  </a:cubicBezTo>
                  <a:cubicBezTo>
                    <a:pt x="465" y="98"/>
                    <a:pt x="362" y="0"/>
                    <a:pt x="237" y="0"/>
                  </a:cubicBezTo>
                  <a:cubicBezTo>
                    <a:pt x="106" y="0"/>
                    <a:pt x="0" y="106"/>
                    <a:pt x="0" y="236"/>
                  </a:cubicBezTo>
                  <a:cubicBezTo>
                    <a:pt x="0" y="367"/>
                    <a:pt x="106" y="473"/>
                    <a:pt x="237" y="473"/>
                  </a:cubicBezTo>
                  <a:cubicBezTo>
                    <a:pt x="303" y="473"/>
                    <a:pt x="363" y="445"/>
                    <a:pt x="406" y="401"/>
                  </a:cubicBezTo>
                  <a:cubicBezTo>
                    <a:pt x="397" y="403"/>
                    <a:pt x="387" y="404"/>
                    <a:pt x="377" y="404"/>
                  </a:cubicBezTo>
                  <a:cubicBezTo>
                    <a:pt x="375" y="404"/>
                    <a:pt x="373" y="404"/>
                    <a:pt x="370" y="40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" name="稻壳儿小白白(http://dwz.cn/Wu2UP)"/>
            <p:cNvSpPr>
              <a:spLocks/>
            </p:cNvSpPr>
            <p:nvPr/>
          </p:nvSpPr>
          <p:spPr bwMode="auto">
            <a:xfrm>
              <a:off x="6108881" y="4719730"/>
              <a:ext cx="357190" cy="292310"/>
            </a:xfrm>
            <a:custGeom>
              <a:avLst/>
              <a:gdLst>
                <a:gd name="T0" fmla="*/ 0 w 161"/>
                <a:gd name="T1" fmla="*/ 154101625 h 145"/>
                <a:gd name="T2" fmla="*/ 0 w 161"/>
                <a:gd name="T3" fmla="*/ 360399724 h 145"/>
                <a:gd name="T4" fmla="*/ 77157627 w 161"/>
                <a:gd name="T5" fmla="*/ 360399724 h 145"/>
                <a:gd name="T6" fmla="*/ 323562870 w 161"/>
                <a:gd name="T7" fmla="*/ 360399724 h 145"/>
                <a:gd name="T8" fmla="*/ 400720497 w 161"/>
                <a:gd name="T9" fmla="*/ 360399724 h 145"/>
                <a:gd name="T10" fmla="*/ 400720497 w 161"/>
                <a:gd name="T11" fmla="*/ 154101625 h 145"/>
                <a:gd name="T12" fmla="*/ 201605006 w 161"/>
                <a:gd name="T13" fmla="*/ 0 h 145"/>
                <a:gd name="T14" fmla="*/ 0 w 161"/>
                <a:gd name="T15" fmla="*/ 154101625 h 1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1" h="145">
                  <a:moveTo>
                    <a:pt x="0" y="62"/>
                  </a:moveTo>
                  <a:lnTo>
                    <a:pt x="0" y="145"/>
                  </a:lnTo>
                  <a:lnTo>
                    <a:pt x="31" y="145"/>
                  </a:lnTo>
                  <a:lnTo>
                    <a:pt x="130" y="145"/>
                  </a:lnTo>
                  <a:lnTo>
                    <a:pt x="161" y="145"/>
                  </a:lnTo>
                  <a:lnTo>
                    <a:pt x="161" y="62"/>
                  </a:lnTo>
                  <a:lnTo>
                    <a:pt x="81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稻壳儿小白白(http://dwz.cn/Wu2UP)"/>
            <p:cNvSpPr>
              <a:spLocks/>
            </p:cNvSpPr>
            <p:nvPr/>
          </p:nvSpPr>
          <p:spPr bwMode="auto">
            <a:xfrm>
              <a:off x="6037443" y="4583412"/>
              <a:ext cx="495303" cy="247652"/>
            </a:xfrm>
            <a:custGeom>
              <a:avLst/>
              <a:gdLst>
                <a:gd name="T0" fmla="*/ 557853282 w 246"/>
                <a:gd name="T1" fmla="*/ 198346819 h 123"/>
                <a:gd name="T2" fmla="*/ 557853282 w 246"/>
                <a:gd name="T3" fmla="*/ 52065509 h 123"/>
                <a:gd name="T4" fmla="*/ 451240706 w 246"/>
                <a:gd name="T5" fmla="*/ 52065509 h 123"/>
                <a:gd name="T6" fmla="*/ 451240706 w 246"/>
                <a:gd name="T7" fmla="*/ 116529366 h 123"/>
                <a:gd name="T8" fmla="*/ 304959395 w 246"/>
                <a:gd name="T9" fmla="*/ 0 h 123"/>
                <a:gd name="T10" fmla="*/ 304959395 w 246"/>
                <a:gd name="T11" fmla="*/ 0 h 123"/>
                <a:gd name="T12" fmla="*/ 304959395 w 246"/>
                <a:gd name="T13" fmla="*/ 0 h 123"/>
                <a:gd name="T14" fmla="*/ 304959395 w 246"/>
                <a:gd name="T15" fmla="*/ 0 h 123"/>
                <a:gd name="T16" fmla="*/ 304959395 w 246"/>
                <a:gd name="T17" fmla="*/ 0 h 123"/>
                <a:gd name="T18" fmla="*/ 0 w 246"/>
                <a:gd name="T19" fmla="*/ 240497112 h 123"/>
                <a:gd name="T20" fmla="*/ 52065509 w 246"/>
                <a:gd name="T21" fmla="*/ 304959395 h 123"/>
                <a:gd name="T22" fmla="*/ 304959395 w 246"/>
                <a:gd name="T23" fmla="*/ 104132592 h 123"/>
                <a:gd name="T24" fmla="*/ 557853282 w 246"/>
                <a:gd name="T25" fmla="*/ 304959395 h 123"/>
                <a:gd name="T26" fmla="*/ 609918791 w 246"/>
                <a:gd name="T27" fmla="*/ 240497112 h 123"/>
                <a:gd name="T28" fmla="*/ 557853282 w 246"/>
                <a:gd name="T29" fmla="*/ 198346819 h 1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46" h="123">
                  <a:moveTo>
                    <a:pt x="225" y="80"/>
                  </a:moveTo>
                  <a:lnTo>
                    <a:pt x="225" y="21"/>
                  </a:lnTo>
                  <a:lnTo>
                    <a:pt x="182" y="21"/>
                  </a:lnTo>
                  <a:lnTo>
                    <a:pt x="182" y="47"/>
                  </a:lnTo>
                  <a:lnTo>
                    <a:pt x="123" y="0"/>
                  </a:lnTo>
                  <a:lnTo>
                    <a:pt x="0" y="97"/>
                  </a:lnTo>
                  <a:lnTo>
                    <a:pt x="21" y="123"/>
                  </a:lnTo>
                  <a:lnTo>
                    <a:pt x="123" y="42"/>
                  </a:lnTo>
                  <a:lnTo>
                    <a:pt x="225" y="123"/>
                  </a:lnTo>
                  <a:lnTo>
                    <a:pt x="246" y="97"/>
                  </a:lnTo>
                  <a:lnTo>
                    <a:pt x="225" y="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0" y="5147870"/>
            <a:ext cx="9144000" cy="591701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54"/>
          <p:cNvSpPr txBox="1"/>
          <p:nvPr/>
        </p:nvSpPr>
        <p:spPr>
          <a:xfrm>
            <a:off x="0" y="5257495"/>
            <a:ext cx="9143999" cy="369332"/>
          </a:xfrm>
          <a:prstGeom prst="rect">
            <a:avLst/>
          </a:prstGeom>
          <a:noFill/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800" b="1" dirty="0" smtClean="0">
                <a:solidFill>
                  <a:schemeClr val="bg1"/>
                </a:solidFill>
              </a:rPr>
              <a:t>加强技术研发投入，深挖专网行业痛点，给出解决方案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69" name="MH_SubTitle_1"/>
          <p:cNvSpPr/>
          <p:nvPr>
            <p:custDataLst>
              <p:tags r:id="rId2"/>
            </p:custDataLst>
          </p:nvPr>
        </p:nvSpPr>
        <p:spPr>
          <a:xfrm>
            <a:off x="964306" y="2100353"/>
            <a:ext cx="1124497" cy="728067"/>
          </a:xfrm>
          <a:custGeom>
            <a:avLst/>
            <a:gdLst>
              <a:gd name="connsiteX0" fmla="*/ 492296 w 2336641"/>
              <a:gd name="connsiteY0" fmla="*/ 0 h 1601848"/>
              <a:gd name="connsiteX1" fmla="*/ 1657485 w 2336641"/>
              <a:gd name="connsiteY1" fmla="*/ 0 h 1601848"/>
              <a:gd name="connsiteX2" fmla="*/ 1844345 w 2336641"/>
              <a:gd name="connsiteY2" fmla="*/ 0 h 1601848"/>
              <a:gd name="connsiteX3" fmla="*/ 2336641 w 2336641"/>
              <a:gd name="connsiteY3" fmla="*/ 0 h 1601848"/>
              <a:gd name="connsiteX4" fmla="*/ 2336641 w 2336641"/>
              <a:gd name="connsiteY4" fmla="*/ 340586 h 1601848"/>
              <a:gd name="connsiteX5" fmla="*/ 2336641 w 2336641"/>
              <a:gd name="connsiteY5" fmla="*/ 413428 h 1601848"/>
              <a:gd name="connsiteX6" fmla="*/ 2336641 w 2336641"/>
              <a:gd name="connsiteY6" fmla="*/ 492296 h 1601848"/>
              <a:gd name="connsiteX7" fmla="*/ 2336641 w 2336641"/>
              <a:gd name="connsiteY7" fmla="*/ 557721 h 1601848"/>
              <a:gd name="connsiteX8" fmla="*/ 2336641 w 2336641"/>
              <a:gd name="connsiteY8" fmla="*/ 1109552 h 1601848"/>
              <a:gd name="connsiteX9" fmla="*/ 1844345 w 2336641"/>
              <a:gd name="connsiteY9" fmla="*/ 1601848 h 1601848"/>
              <a:gd name="connsiteX10" fmla="*/ 679157 w 2336641"/>
              <a:gd name="connsiteY10" fmla="*/ 1601848 h 1601848"/>
              <a:gd name="connsiteX11" fmla="*/ 492296 w 2336641"/>
              <a:gd name="connsiteY11" fmla="*/ 1601848 h 1601848"/>
              <a:gd name="connsiteX12" fmla="*/ 0 w 2336641"/>
              <a:gd name="connsiteY12" fmla="*/ 1601848 h 1601848"/>
              <a:gd name="connsiteX13" fmla="*/ 0 w 2336641"/>
              <a:gd name="connsiteY13" fmla="*/ 1312171 h 1601848"/>
              <a:gd name="connsiteX14" fmla="*/ 0 w 2336641"/>
              <a:gd name="connsiteY14" fmla="*/ 1188420 h 1601848"/>
              <a:gd name="connsiteX15" fmla="*/ 0 w 2336641"/>
              <a:gd name="connsiteY15" fmla="*/ 1109552 h 1601848"/>
              <a:gd name="connsiteX16" fmla="*/ 0 w 2336641"/>
              <a:gd name="connsiteY16" fmla="*/ 1045713 h 1601848"/>
              <a:gd name="connsiteX17" fmla="*/ 0 w 2336641"/>
              <a:gd name="connsiteY17" fmla="*/ 492296 h 1601848"/>
              <a:gd name="connsiteX18" fmla="*/ 492296 w 2336641"/>
              <a:gd name="connsiteY18" fmla="*/ 0 h 160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336641" h="1601848">
                <a:moveTo>
                  <a:pt x="492296" y="0"/>
                </a:moveTo>
                <a:lnTo>
                  <a:pt x="1657485" y="0"/>
                </a:lnTo>
                <a:lnTo>
                  <a:pt x="1844345" y="0"/>
                </a:lnTo>
                <a:lnTo>
                  <a:pt x="2336641" y="0"/>
                </a:lnTo>
                <a:lnTo>
                  <a:pt x="2336641" y="340586"/>
                </a:lnTo>
                <a:lnTo>
                  <a:pt x="2336641" y="413428"/>
                </a:lnTo>
                <a:lnTo>
                  <a:pt x="2336641" y="492296"/>
                </a:lnTo>
                <a:lnTo>
                  <a:pt x="2336641" y="557721"/>
                </a:lnTo>
                <a:lnTo>
                  <a:pt x="2336641" y="1109552"/>
                </a:lnTo>
                <a:cubicBezTo>
                  <a:pt x="2336641" y="1381439"/>
                  <a:pt x="2116232" y="1601848"/>
                  <a:pt x="1844345" y="1601848"/>
                </a:cubicBezTo>
                <a:lnTo>
                  <a:pt x="679157" y="1601848"/>
                </a:lnTo>
                <a:lnTo>
                  <a:pt x="492296" y="1601848"/>
                </a:lnTo>
                <a:lnTo>
                  <a:pt x="0" y="1601848"/>
                </a:lnTo>
                <a:lnTo>
                  <a:pt x="0" y="1312171"/>
                </a:lnTo>
                <a:lnTo>
                  <a:pt x="0" y="1188420"/>
                </a:lnTo>
                <a:lnTo>
                  <a:pt x="0" y="1109552"/>
                </a:lnTo>
                <a:lnTo>
                  <a:pt x="0" y="1045713"/>
                </a:lnTo>
                <a:lnTo>
                  <a:pt x="0" y="492296"/>
                </a:lnTo>
                <a:cubicBezTo>
                  <a:pt x="0" y="220409"/>
                  <a:pt x="220409" y="0"/>
                  <a:pt x="4922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非授权频谱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MH_SubTitle_4"/>
          <p:cNvSpPr/>
          <p:nvPr>
            <p:custDataLst>
              <p:tags r:id="rId3"/>
            </p:custDataLst>
          </p:nvPr>
        </p:nvSpPr>
        <p:spPr>
          <a:xfrm>
            <a:off x="964306" y="2892441"/>
            <a:ext cx="1124497" cy="728067"/>
          </a:xfrm>
          <a:custGeom>
            <a:avLst/>
            <a:gdLst>
              <a:gd name="connsiteX0" fmla="*/ 0 w 2336641"/>
              <a:gd name="connsiteY0" fmla="*/ 0 h 1601848"/>
              <a:gd name="connsiteX1" fmla="*/ 492296 w 2336641"/>
              <a:gd name="connsiteY1" fmla="*/ 0 h 1601848"/>
              <a:gd name="connsiteX2" fmla="*/ 679156 w 2336641"/>
              <a:gd name="connsiteY2" fmla="*/ 0 h 1601848"/>
              <a:gd name="connsiteX3" fmla="*/ 1844345 w 2336641"/>
              <a:gd name="connsiteY3" fmla="*/ 0 h 1601848"/>
              <a:gd name="connsiteX4" fmla="*/ 2336641 w 2336641"/>
              <a:gd name="connsiteY4" fmla="*/ 492296 h 1601848"/>
              <a:gd name="connsiteX5" fmla="*/ 2336641 w 2336641"/>
              <a:gd name="connsiteY5" fmla="*/ 953072 h 1601848"/>
              <a:gd name="connsiteX6" fmla="*/ 2336641 w 2336641"/>
              <a:gd name="connsiteY6" fmla="*/ 1109552 h 1601848"/>
              <a:gd name="connsiteX7" fmla="*/ 2336641 w 2336641"/>
              <a:gd name="connsiteY7" fmla="*/ 1188420 h 1601848"/>
              <a:gd name="connsiteX8" fmla="*/ 2336641 w 2336641"/>
              <a:gd name="connsiteY8" fmla="*/ 1372172 h 1601848"/>
              <a:gd name="connsiteX9" fmla="*/ 2336641 w 2336641"/>
              <a:gd name="connsiteY9" fmla="*/ 1601848 h 1601848"/>
              <a:gd name="connsiteX10" fmla="*/ 1844345 w 2336641"/>
              <a:gd name="connsiteY10" fmla="*/ 1601848 h 1601848"/>
              <a:gd name="connsiteX11" fmla="*/ 1657484 w 2336641"/>
              <a:gd name="connsiteY11" fmla="*/ 1601848 h 1601848"/>
              <a:gd name="connsiteX12" fmla="*/ 492296 w 2336641"/>
              <a:gd name="connsiteY12" fmla="*/ 1601848 h 1601848"/>
              <a:gd name="connsiteX13" fmla="*/ 0 w 2336641"/>
              <a:gd name="connsiteY13" fmla="*/ 1109552 h 1601848"/>
              <a:gd name="connsiteX14" fmla="*/ 0 w 2336641"/>
              <a:gd name="connsiteY14" fmla="*/ 614097 h 1601848"/>
              <a:gd name="connsiteX15" fmla="*/ 0 w 2336641"/>
              <a:gd name="connsiteY15" fmla="*/ 492296 h 1601848"/>
              <a:gd name="connsiteX16" fmla="*/ 0 w 2336641"/>
              <a:gd name="connsiteY16" fmla="*/ 413428 h 1601848"/>
              <a:gd name="connsiteX17" fmla="*/ 0 w 2336641"/>
              <a:gd name="connsiteY17" fmla="*/ 347639 h 160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36641" h="1601848">
                <a:moveTo>
                  <a:pt x="0" y="0"/>
                </a:moveTo>
                <a:lnTo>
                  <a:pt x="492296" y="0"/>
                </a:lnTo>
                <a:lnTo>
                  <a:pt x="679156" y="0"/>
                </a:lnTo>
                <a:lnTo>
                  <a:pt x="1844345" y="0"/>
                </a:lnTo>
                <a:cubicBezTo>
                  <a:pt x="2116233" y="0"/>
                  <a:pt x="2336641" y="220409"/>
                  <a:pt x="2336641" y="492296"/>
                </a:cubicBezTo>
                <a:lnTo>
                  <a:pt x="2336641" y="953072"/>
                </a:lnTo>
                <a:lnTo>
                  <a:pt x="2336641" y="1109552"/>
                </a:lnTo>
                <a:lnTo>
                  <a:pt x="2336641" y="1188420"/>
                </a:lnTo>
                <a:lnTo>
                  <a:pt x="2336641" y="1372172"/>
                </a:lnTo>
                <a:lnTo>
                  <a:pt x="2336641" y="1601848"/>
                </a:lnTo>
                <a:lnTo>
                  <a:pt x="1844345" y="1601848"/>
                </a:lnTo>
                <a:lnTo>
                  <a:pt x="1657484" y="1601848"/>
                </a:lnTo>
                <a:lnTo>
                  <a:pt x="492296" y="1601848"/>
                </a:lnTo>
                <a:cubicBezTo>
                  <a:pt x="220409" y="1601848"/>
                  <a:pt x="0" y="1381440"/>
                  <a:pt x="0" y="1109552"/>
                </a:cubicBezTo>
                <a:lnTo>
                  <a:pt x="0" y="614097"/>
                </a:lnTo>
                <a:lnTo>
                  <a:pt x="0" y="492296"/>
                </a:lnTo>
                <a:lnTo>
                  <a:pt x="0" y="413428"/>
                </a:lnTo>
                <a:lnTo>
                  <a:pt x="0" y="3476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宽窄带融合</a:t>
            </a:r>
          </a:p>
        </p:txBody>
      </p:sp>
      <p:sp>
        <p:nvSpPr>
          <p:cNvPr id="71" name="MH_SubTitle_2"/>
          <p:cNvSpPr/>
          <p:nvPr>
            <p:custDataLst>
              <p:tags r:id="rId4"/>
            </p:custDataLst>
          </p:nvPr>
        </p:nvSpPr>
        <p:spPr>
          <a:xfrm>
            <a:off x="2160811" y="2100353"/>
            <a:ext cx="1124497" cy="728067"/>
          </a:xfrm>
          <a:custGeom>
            <a:avLst/>
            <a:gdLst>
              <a:gd name="connsiteX0" fmla="*/ 0 w 2336641"/>
              <a:gd name="connsiteY0" fmla="*/ 0 h 1601848"/>
              <a:gd name="connsiteX1" fmla="*/ 492296 w 2336641"/>
              <a:gd name="connsiteY1" fmla="*/ 0 h 1601848"/>
              <a:gd name="connsiteX2" fmla="*/ 679156 w 2336641"/>
              <a:gd name="connsiteY2" fmla="*/ 0 h 1601848"/>
              <a:gd name="connsiteX3" fmla="*/ 1844345 w 2336641"/>
              <a:gd name="connsiteY3" fmla="*/ 0 h 1601848"/>
              <a:gd name="connsiteX4" fmla="*/ 2336641 w 2336641"/>
              <a:gd name="connsiteY4" fmla="*/ 492296 h 1601848"/>
              <a:gd name="connsiteX5" fmla="*/ 2336641 w 2336641"/>
              <a:gd name="connsiteY5" fmla="*/ 1004404 h 1601848"/>
              <a:gd name="connsiteX6" fmla="*/ 2336641 w 2336641"/>
              <a:gd name="connsiteY6" fmla="*/ 1109552 h 1601848"/>
              <a:gd name="connsiteX7" fmla="*/ 2336641 w 2336641"/>
              <a:gd name="connsiteY7" fmla="*/ 1188420 h 1601848"/>
              <a:gd name="connsiteX8" fmla="*/ 2336641 w 2336641"/>
              <a:gd name="connsiteY8" fmla="*/ 1423504 h 1601848"/>
              <a:gd name="connsiteX9" fmla="*/ 2336641 w 2336641"/>
              <a:gd name="connsiteY9" fmla="*/ 1601848 h 1601848"/>
              <a:gd name="connsiteX10" fmla="*/ 1844345 w 2336641"/>
              <a:gd name="connsiteY10" fmla="*/ 1601848 h 1601848"/>
              <a:gd name="connsiteX11" fmla="*/ 1657484 w 2336641"/>
              <a:gd name="connsiteY11" fmla="*/ 1601848 h 1601848"/>
              <a:gd name="connsiteX12" fmla="*/ 492296 w 2336641"/>
              <a:gd name="connsiteY12" fmla="*/ 1601848 h 1601848"/>
              <a:gd name="connsiteX13" fmla="*/ 0 w 2336641"/>
              <a:gd name="connsiteY13" fmla="*/ 1109552 h 1601848"/>
              <a:gd name="connsiteX14" fmla="*/ 0 w 2336641"/>
              <a:gd name="connsiteY14" fmla="*/ 588548 h 1601848"/>
              <a:gd name="connsiteX15" fmla="*/ 0 w 2336641"/>
              <a:gd name="connsiteY15" fmla="*/ 492296 h 1601848"/>
              <a:gd name="connsiteX16" fmla="*/ 0 w 2336641"/>
              <a:gd name="connsiteY16" fmla="*/ 413428 h 1601848"/>
              <a:gd name="connsiteX17" fmla="*/ 0 w 2336641"/>
              <a:gd name="connsiteY17" fmla="*/ 371414 h 160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36641" h="1601848">
                <a:moveTo>
                  <a:pt x="0" y="0"/>
                </a:moveTo>
                <a:lnTo>
                  <a:pt x="492296" y="0"/>
                </a:lnTo>
                <a:lnTo>
                  <a:pt x="679156" y="0"/>
                </a:lnTo>
                <a:lnTo>
                  <a:pt x="1844345" y="0"/>
                </a:lnTo>
                <a:cubicBezTo>
                  <a:pt x="2116232" y="0"/>
                  <a:pt x="2336641" y="220409"/>
                  <a:pt x="2336641" y="492296"/>
                </a:cubicBezTo>
                <a:lnTo>
                  <a:pt x="2336641" y="1004404"/>
                </a:lnTo>
                <a:lnTo>
                  <a:pt x="2336641" y="1109552"/>
                </a:lnTo>
                <a:lnTo>
                  <a:pt x="2336641" y="1188420"/>
                </a:lnTo>
                <a:lnTo>
                  <a:pt x="2336641" y="1423504"/>
                </a:lnTo>
                <a:lnTo>
                  <a:pt x="2336641" y="1601848"/>
                </a:lnTo>
                <a:lnTo>
                  <a:pt x="1844345" y="1601848"/>
                </a:lnTo>
                <a:lnTo>
                  <a:pt x="1657484" y="1601848"/>
                </a:lnTo>
                <a:lnTo>
                  <a:pt x="492296" y="1601848"/>
                </a:lnTo>
                <a:cubicBezTo>
                  <a:pt x="220408" y="1601848"/>
                  <a:pt x="0" y="1381439"/>
                  <a:pt x="0" y="1109552"/>
                </a:cubicBezTo>
                <a:lnTo>
                  <a:pt x="0" y="588548"/>
                </a:lnTo>
                <a:lnTo>
                  <a:pt x="0" y="492296"/>
                </a:lnTo>
                <a:lnTo>
                  <a:pt x="0" y="413428"/>
                </a:lnTo>
                <a:lnTo>
                  <a:pt x="0" y="3714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高速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MH_SubTitle_3"/>
          <p:cNvSpPr/>
          <p:nvPr>
            <p:custDataLst>
              <p:tags r:id="rId5"/>
            </p:custDataLst>
          </p:nvPr>
        </p:nvSpPr>
        <p:spPr>
          <a:xfrm>
            <a:off x="2160811" y="2892441"/>
            <a:ext cx="1124497" cy="728067"/>
          </a:xfrm>
          <a:custGeom>
            <a:avLst/>
            <a:gdLst>
              <a:gd name="connsiteX0" fmla="*/ 492296 w 2336641"/>
              <a:gd name="connsiteY0" fmla="*/ 0 h 1601848"/>
              <a:gd name="connsiteX1" fmla="*/ 1657484 w 2336641"/>
              <a:gd name="connsiteY1" fmla="*/ 0 h 1601848"/>
              <a:gd name="connsiteX2" fmla="*/ 1844345 w 2336641"/>
              <a:gd name="connsiteY2" fmla="*/ 0 h 1601848"/>
              <a:gd name="connsiteX3" fmla="*/ 2336641 w 2336641"/>
              <a:gd name="connsiteY3" fmla="*/ 0 h 1601848"/>
              <a:gd name="connsiteX4" fmla="*/ 2336641 w 2336641"/>
              <a:gd name="connsiteY4" fmla="*/ 297807 h 1601848"/>
              <a:gd name="connsiteX5" fmla="*/ 2336641 w 2336641"/>
              <a:gd name="connsiteY5" fmla="*/ 413429 h 1601848"/>
              <a:gd name="connsiteX6" fmla="*/ 2336641 w 2336641"/>
              <a:gd name="connsiteY6" fmla="*/ 492296 h 1601848"/>
              <a:gd name="connsiteX7" fmla="*/ 2336641 w 2336641"/>
              <a:gd name="connsiteY7" fmla="*/ 716907 h 1601848"/>
              <a:gd name="connsiteX8" fmla="*/ 2336641 w 2336641"/>
              <a:gd name="connsiteY8" fmla="*/ 1109552 h 1601848"/>
              <a:gd name="connsiteX9" fmla="*/ 1844345 w 2336641"/>
              <a:gd name="connsiteY9" fmla="*/ 1601848 h 1601848"/>
              <a:gd name="connsiteX10" fmla="*/ 679156 w 2336641"/>
              <a:gd name="connsiteY10" fmla="*/ 1601848 h 1601848"/>
              <a:gd name="connsiteX11" fmla="*/ 492296 w 2336641"/>
              <a:gd name="connsiteY11" fmla="*/ 1601848 h 1601848"/>
              <a:gd name="connsiteX12" fmla="*/ 0 w 2336641"/>
              <a:gd name="connsiteY12" fmla="*/ 1601848 h 1601848"/>
              <a:gd name="connsiteX13" fmla="*/ 0 w 2336641"/>
              <a:gd name="connsiteY13" fmla="*/ 1461527 h 1601848"/>
              <a:gd name="connsiteX14" fmla="*/ 0 w 2336641"/>
              <a:gd name="connsiteY14" fmla="*/ 1188420 h 1601848"/>
              <a:gd name="connsiteX15" fmla="*/ 0 w 2336641"/>
              <a:gd name="connsiteY15" fmla="*/ 1109552 h 1601848"/>
              <a:gd name="connsiteX16" fmla="*/ 0 w 2336641"/>
              <a:gd name="connsiteY16" fmla="*/ 1042427 h 1601848"/>
              <a:gd name="connsiteX17" fmla="*/ 0 w 2336641"/>
              <a:gd name="connsiteY17" fmla="*/ 492296 h 1601848"/>
              <a:gd name="connsiteX18" fmla="*/ 492296 w 2336641"/>
              <a:gd name="connsiteY18" fmla="*/ 0 h 160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336641" h="1601848">
                <a:moveTo>
                  <a:pt x="492296" y="0"/>
                </a:moveTo>
                <a:lnTo>
                  <a:pt x="1657484" y="0"/>
                </a:lnTo>
                <a:lnTo>
                  <a:pt x="1844345" y="0"/>
                </a:lnTo>
                <a:lnTo>
                  <a:pt x="2336641" y="0"/>
                </a:lnTo>
                <a:lnTo>
                  <a:pt x="2336641" y="297807"/>
                </a:lnTo>
                <a:lnTo>
                  <a:pt x="2336641" y="413429"/>
                </a:lnTo>
                <a:lnTo>
                  <a:pt x="2336641" y="492296"/>
                </a:lnTo>
                <a:lnTo>
                  <a:pt x="2336641" y="716907"/>
                </a:lnTo>
                <a:lnTo>
                  <a:pt x="2336641" y="1109552"/>
                </a:lnTo>
                <a:cubicBezTo>
                  <a:pt x="2336641" y="1381440"/>
                  <a:pt x="2116232" y="1601848"/>
                  <a:pt x="1844345" y="1601848"/>
                </a:cubicBezTo>
                <a:lnTo>
                  <a:pt x="679156" y="1601848"/>
                </a:lnTo>
                <a:lnTo>
                  <a:pt x="492296" y="1601848"/>
                </a:lnTo>
                <a:lnTo>
                  <a:pt x="0" y="1601848"/>
                </a:lnTo>
                <a:lnTo>
                  <a:pt x="0" y="1461527"/>
                </a:lnTo>
                <a:lnTo>
                  <a:pt x="0" y="1188420"/>
                </a:lnTo>
                <a:lnTo>
                  <a:pt x="0" y="1109552"/>
                </a:lnTo>
                <a:lnTo>
                  <a:pt x="0" y="1042427"/>
                </a:lnTo>
                <a:lnTo>
                  <a:pt x="0" y="492296"/>
                </a:lnTo>
                <a:cubicBezTo>
                  <a:pt x="0" y="220409"/>
                  <a:pt x="220408" y="0"/>
                  <a:pt x="4922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物联网</a:t>
            </a:r>
          </a:p>
        </p:txBody>
      </p:sp>
      <p:sp>
        <p:nvSpPr>
          <p:cNvPr id="73" name="MH_Other_1"/>
          <p:cNvSpPr/>
          <p:nvPr>
            <p:custDataLst>
              <p:tags r:id="rId6"/>
            </p:custDataLst>
          </p:nvPr>
        </p:nvSpPr>
        <p:spPr>
          <a:xfrm>
            <a:off x="1619383" y="2385300"/>
            <a:ext cx="1027865" cy="949392"/>
          </a:xfrm>
          <a:prstGeom prst="ellipse">
            <a:avLst/>
          </a:prstGeom>
          <a:solidFill>
            <a:schemeClr val="bg2">
              <a:lumMod val="1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</a:p>
        </p:txBody>
      </p:sp>
      <p:sp>
        <p:nvSpPr>
          <p:cNvPr id="74" name="MH_Text_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7504" y="1647653"/>
            <a:ext cx="1099584" cy="83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defPPr>
              <a:defRPr lang="zh-CN"/>
            </a:defPPr>
            <a:lvl1pPr marL="171450" indent="-171450" eaLnBrk="1" hangingPunct="1">
              <a:lnSpc>
                <a:spcPct val="140000"/>
              </a:lnSpc>
              <a:buFont typeface="Wingdings" panose="05000000000000000000" pitchFamily="2" charset="2"/>
              <a:buChar char="ü"/>
              <a:defRPr sz="1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zh-CN" altLang="en-US" sz="1200" dirty="0"/>
              <a:t>快速部署</a:t>
            </a:r>
            <a:endParaRPr lang="en-US" altLang="zh-CN" sz="1200" dirty="0"/>
          </a:p>
          <a:p>
            <a:r>
              <a:rPr lang="zh-CN" altLang="en-US" sz="1200" dirty="0"/>
              <a:t>物联网</a:t>
            </a:r>
            <a:endParaRPr lang="en-US" altLang="zh-CN" sz="1200" dirty="0"/>
          </a:p>
          <a:p>
            <a:r>
              <a:rPr lang="zh-CN" altLang="en-US" sz="1200" dirty="0"/>
              <a:t>轨交</a:t>
            </a:r>
          </a:p>
        </p:txBody>
      </p:sp>
      <p:sp>
        <p:nvSpPr>
          <p:cNvPr id="75" name="MH_Text_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264175" y="1634340"/>
            <a:ext cx="1361829" cy="83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71450" indent="-171450" eaLnBrk="1" hangingPunct="1">
              <a:lnSpc>
                <a:spcPct val="14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业界解决方案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hangingPunct="1">
              <a:lnSpc>
                <a:spcPct val="14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LTE-M/LTE-R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</a:p>
        </p:txBody>
      </p:sp>
      <p:sp>
        <p:nvSpPr>
          <p:cNvPr id="76" name="MH_Text_4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07504" y="3353909"/>
            <a:ext cx="1036818" cy="83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defPPr>
              <a:defRPr lang="zh-CN"/>
            </a:defPPr>
            <a:lvl1pPr marL="171450" indent="-171450" eaLnBrk="1" hangingPunct="1">
              <a:lnSpc>
                <a:spcPct val="140000"/>
              </a:lnSpc>
              <a:buFont typeface="Wingdings" panose="05000000000000000000" pitchFamily="2" charset="2"/>
              <a:buChar char="ü"/>
              <a:defRPr sz="1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zh-CN" altLang="en-US" sz="1200" dirty="0"/>
              <a:t>关注</a:t>
            </a:r>
            <a:r>
              <a:rPr lang="en-US" altLang="zh-CN" sz="1200" dirty="0"/>
              <a:t>5G NR</a:t>
            </a:r>
            <a:r>
              <a:rPr lang="zh-CN" altLang="en-US" sz="1200" dirty="0"/>
              <a:t>标准进程</a:t>
            </a:r>
          </a:p>
        </p:txBody>
      </p:sp>
      <p:sp>
        <p:nvSpPr>
          <p:cNvPr id="77" name="MH_Text_3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217719" y="3422036"/>
            <a:ext cx="1236298" cy="840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defPPr>
              <a:defRPr lang="zh-CN"/>
            </a:defPPr>
            <a:lvl1pPr marL="171450" indent="-171450" eaLnBrk="1" hangingPunct="1">
              <a:lnSpc>
                <a:spcPct val="140000"/>
              </a:lnSpc>
              <a:buFont typeface="Wingdings" panose="05000000000000000000" pitchFamily="2" charset="2"/>
              <a:buChar char="ü"/>
              <a:defRPr sz="1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zh-CN" sz="1200" dirty="0" err="1"/>
              <a:t>eMTC</a:t>
            </a:r>
            <a:r>
              <a:rPr lang="zh-CN" altLang="en-US" sz="1200" dirty="0"/>
              <a:t>标准</a:t>
            </a:r>
            <a:endParaRPr lang="en-US" altLang="zh-CN" sz="1200" dirty="0"/>
          </a:p>
          <a:p>
            <a:r>
              <a:rPr lang="en-US" altLang="zh-CN" sz="1200" dirty="0"/>
              <a:t>Beyond NB-</a:t>
            </a:r>
            <a:r>
              <a:rPr lang="en-US" altLang="zh-CN" sz="1200" dirty="0" err="1"/>
              <a:t>IoT</a:t>
            </a:r>
            <a:r>
              <a:rPr lang="en-US" altLang="zh-CN" sz="1200" dirty="0"/>
              <a:t> &amp; </a:t>
            </a:r>
            <a:r>
              <a:rPr lang="en-US" altLang="zh-CN" sz="1200" dirty="0" err="1"/>
              <a:t>eMTC</a:t>
            </a:r>
            <a:endParaRPr lang="en-US" altLang="zh-CN" sz="1200" dirty="0"/>
          </a:p>
          <a:p>
            <a:endParaRPr lang="zh-CN" altLang="en-US" sz="1200" dirty="0"/>
          </a:p>
        </p:txBody>
      </p:sp>
      <p:graphicFrame>
        <p:nvGraphicFramePr>
          <p:cNvPr id="78" name="图示 77"/>
          <p:cNvGraphicFramePr/>
          <p:nvPr>
            <p:extLst>
              <p:ext uri="{D42A27DB-BD31-4B8C-83A1-F6EECF244321}">
                <p14:modId xmlns:p14="http://schemas.microsoft.com/office/powerpoint/2010/main" val="3659231482"/>
              </p:ext>
            </p:extLst>
          </p:nvPr>
        </p:nvGraphicFramePr>
        <p:xfrm>
          <a:off x="3920510" y="2180806"/>
          <a:ext cx="1428760" cy="1457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val="312837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H_PageTitle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28335" y="121197"/>
            <a:ext cx="7886700" cy="5760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年重点工作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团队建设</a:t>
            </a:r>
          </a:p>
        </p:txBody>
      </p:sp>
      <p:cxnSp>
        <p:nvCxnSpPr>
          <p:cNvPr id="4" name="MH_Other_1"/>
          <p:cNvCxnSpPr/>
          <p:nvPr>
            <p:custDataLst>
              <p:tags r:id="rId2"/>
            </p:custDataLst>
          </p:nvPr>
        </p:nvCxnSpPr>
        <p:spPr>
          <a:xfrm rot="4200000" flipV="1">
            <a:off x="5921120" y="3917414"/>
            <a:ext cx="95648" cy="364043"/>
          </a:xfrm>
          <a:prstGeom prst="line">
            <a:avLst/>
          </a:prstGeom>
          <a:grpFill/>
          <a:ln w="57150">
            <a:solidFill>
              <a:schemeClr val="bg2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MH_Other_2"/>
          <p:cNvCxnSpPr/>
          <p:nvPr>
            <p:custDataLst>
              <p:tags r:id="rId3"/>
            </p:custDataLst>
          </p:nvPr>
        </p:nvCxnSpPr>
        <p:spPr>
          <a:xfrm flipH="1" flipV="1">
            <a:off x="3289787" y="2870305"/>
            <a:ext cx="395030" cy="669333"/>
          </a:xfrm>
          <a:prstGeom prst="line">
            <a:avLst/>
          </a:prstGeom>
          <a:grpFill/>
          <a:ln w="57150">
            <a:solidFill>
              <a:schemeClr val="bg2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MH_Other_3"/>
          <p:cNvCxnSpPr/>
          <p:nvPr>
            <p:custDataLst>
              <p:tags r:id="rId4"/>
            </p:custDataLst>
          </p:nvPr>
        </p:nvCxnSpPr>
        <p:spPr>
          <a:xfrm flipV="1">
            <a:off x="5013984" y="2819206"/>
            <a:ext cx="129225" cy="491838"/>
          </a:xfrm>
          <a:prstGeom prst="line">
            <a:avLst/>
          </a:prstGeom>
          <a:grpFill/>
          <a:ln w="57150">
            <a:solidFill>
              <a:schemeClr val="bg2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SubTitle_2"/>
          <p:cNvSpPr/>
          <p:nvPr>
            <p:custDataLst>
              <p:tags r:id="rId5"/>
            </p:custDataLst>
          </p:nvPr>
        </p:nvSpPr>
        <p:spPr>
          <a:xfrm>
            <a:off x="4885134" y="2044939"/>
            <a:ext cx="799042" cy="79771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新晋骨干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_4"/>
          <p:cNvSpPr/>
          <p:nvPr>
            <p:custDataLst>
              <p:tags r:id="rId6"/>
            </p:custDataLst>
          </p:nvPr>
        </p:nvSpPr>
        <p:spPr>
          <a:xfrm>
            <a:off x="3214291" y="3228950"/>
            <a:ext cx="2647156" cy="1607344"/>
          </a:xfrm>
          <a:custGeom>
            <a:avLst/>
            <a:gdLst/>
            <a:ahLst/>
            <a:cxnLst/>
            <a:rect l="l" t="t" r="r" b="b"/>
            <a:pathLst>
              <a:path w="5832648" h="3540618">
                <a:moveTo>
                  <a:pt x="2916324" y="0"/>
                </a:moveTo>
                <a:cubicBezTo>
                  <a:pt x="4526965" y="0"/>
                  <a:pt x="5832648" y="1305683"/>
                  <a:pt x="5832648" y="2916324"/>
                </a:cubicBezTo>
                <a:cubicBezTo>
                  <a:pt x="5832648" y="3130729"/>
                  <a:pt x="5809511" y="3339730"/>
                  <a:pt x="5764000" y="3540618"/>
                </a:cubicBezTo>
                <a:lnTo>
                  <a:pt x="68648" y="3540618"/>
                </a:lnTo>
                <a:cubicBezTo>
                  <a:pt x="23137" y="3339730"/>
                  <a:pt x="0" y="3130729"/>
                  <a:pt x="0" y="2916324"/>
                </a:cubicBezTo>
                <a:cubicBezTo>
                  <a:pt x="0" y="1305683"/>
                  <a:pt x="1305683" y="0"/>
                  <a:pt x="2916324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Title_1"/>
          <p:cNvSpPr/>
          <p:nvPr>
            <p:custDataLst>
              <p:tags r:id="rId7"/>
            </p:custDataLst>
          </p:nvPr>
        </p:nvSpPr>
        <p:spPr>
          <a:xfrm>
            <a:off x="3433895" y="3496178"/>
            <a:ext cx="2207948" cy="1340115"/>
          </a:xfrm>
          <a:custGeom>
            <a:avLst/>
            <a:gdLst>
              <a:gd name="connsiteX0" fmla="*/ 68648 w 5832648"/>
              <a:gd name="connsiteY0" fmla="*/ 3540618 h 3667511"/>
              <a:gd name="connsiteX1" fmla="*/ 0 w 5832648"/>
              <a:gd name="connsiteY1" fmla="*/ 2916324 h 3667511"/>
              <a:gd name="connsiteX2" fmla="*/ 2916324 w 5832648"/>
              <a:gd name="connsiteY2" fmla="*/ 0 h 3667511"/>
              <a:gd name="connsiteX3" fmla="*/ 5832648 w 5832648"/>
              <a:gd name="connsiteY3" fmla="*/ 2916324 h 3667511"/>
              <a:gd name="connsiteX4" fmla="*/ 5764000 w 5832648"/>
              <a:gd name="connsiteY4" fmla="*/ 3540618 h 3667511"/>
              <a:gd name="connsiteX5" fmla="*/ 195541 w 5832648"/>
              <a:gd name="connsiteY5" fmla="*/ 3667511 h 3667511"/>
              <a:gd name="connsiteX0" fmla="*/ 68648 w 5832648"/>
              <a:gd name="connsiteY0" fmla="*/ 3540618 h 3540618"/>
              <a:gd name="connsiteX1" fmla="*/ 0 w 5832648"/>
              <a:gd name="connsiteY1" fmla="*/ 2916324 h 3540618"/>
              <a:gd name="connsiteX2" fmla="*/ 2916324 w 5832648"/>
              <a:gd name="connsiteY2" fmla="*/ 0 h 3540618"/>
              <a:gd name="connsiteX3" fmla="*/ 5832648 w 5832648"/>
              <a:gd name="connsiteY3" fmla="*/ 2916324 h 3540618"/>
              <a:gd name="connsiteX4" fmla="*/ 5764000 w 5832648"/>
              <a:gd name="connsiteY4" fmla="*/ 3540618 h 354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2648" h="3540618">
                <a:moveTo>
                  <a:pt x="68648" y="3540618"/>
                </a:moveTo>
                <a:cubicBezTo>
                  <a:pt x="23137" y="3339730"/>
                  <a:pt x="0" y="3130729"/>
                  <a:pt x="0" y="2916324"/>
                </a:cubicBezTo>
                <a:cubicBezTo>
                  <a:pt x="0" y="1305683"/>
                  <a:pt x="1305683" y="0"/>
                  <a:pt x="2916324" y="0"/>
                </a:cubicBezTo>
                <a:cubicBezTo>
                  <a:pt x="4526965" y="0"/>
                  <a:pt x="5832648" y="1305683"/>
                  <a:pt x="5832648" y="2916324"/>
                </a:cubicBezTo>
                <a:cubicBezTo>
                  <a:pt x="5832648" y="3130729"/>
                  <a:pt x="5809511" y="3339730"/>
                  <a:pt x="5764000" y="35406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67" b="1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深南</a:t>
            </a:r>
            <a:r>
              <a:rPr lang="zh-CN" altLang="en-US" sz="2667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合作</a:t>
            </a:r>
          </a:p>
        </p:txBody>
      </p:sp>
      <p:sp>
        <p:nvSpPr>
          <p:cNvPr id="10" name="MH_SubTitle_3"/>
          <p:cNvSpPr/>
          <p:nvPr>
            <p:custDataLst>
              <p:tags r:id="rId8"/>
            </p:custDataLst>
          </p:nvPr>
        </p:nvSpPr>
        <p:spPr>
          <a:xfrm>
            <a:off x="6153811" y="3772669"/>
            <a:ext cx="591343" cy="5913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应届生</a:t>
            </a:r>
            <a:endParaRPr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SubTitle_1"/>
          <p:cNvSpPr/>
          <p:nvPr>
            <p:custDataLst>
              <p:tags r:id="rId9"/>
            </p:custDataLst>
          </p:nvPr>
        </p:nvSpPr>
        <p:spPr>
          <a:xfrm>
            <a:off x="2748820" y="2247578"/>
            <a:ext cx="671845" cy="69297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老家伙</a:t>
            </a:r>
            <a:endParaRPr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MH_Other_5"/>
          <p:cNvSpPr/>
          <p:nvPr>
            <p:custDataLst>
              <p:tags r:id="rId10"/>
            </p:custDataLst>
          </p:nvPr>
        </p:nvSpPr>
        <p:spPr>
          <a:xfrm>
            <a:off x="4621874" y="1451919"/>
            <a:ext cx="511968" cy="684302"/>
          </a:xfrm>
          <a:custGeom>
            <a:avLst/>
            <a:gdLst>
              <a:gd name="connsiteX0" fmla="*/ 819398 w 819398"/>
              <a:gd name="connsiteY0" fmla="*/ 629392 h 629392"/>
              <a:gd name="connsiteX1" fmla="*/ 498764 w 819398"/>
              <a:gd name="connsiteY1" fmla="*/ 0 h 629392"/>
              <a:gd name="connsiteX2" fmla="*/ 0 w 819398"/>
              <a:gd name="connsiteY2" fmla="*/ 0 h 62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398" h="629392">
                <a:moveTo>
                  <a:pt x="819398" y="629392"/>
                </a:moveTo>
                <a:lnTo>
                  <a:pt x="498764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CBCBCB"/>
            </a:solidFill>
            <a:headEnd type="diamond" w="med" len="med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_6"/>
          <p:cNvSpPr/>
          <p:nvPr>
            <p:custDataLst>
              <p:tags r:id="rId11"/>
            </p:custDataLst>
          </p:nvPr>
        </p:nvSpPr>
        <p:spPr>
          <a:xfrm rot="17650961">
            <a:off x="1853500" y="2570749"/>
            <a:ext cx="827171" cy="684704"/>
          </a:xfrm>
          <a:custGeom>
            <a:avLst/>
            <a:gdLst>
              <a:gd name="connsiteX0" fmla="*/ 819398 w 819398"/>
              <a:gd name="connsiteY0" fmla="*/ 629392 h 629392"/>
              <a:gd name="connsiteX1" fmla="*/ 498764 w 819398"/>
              <a:gd name="connsiteY1" fmla="*/ 0 h 629392"/>
              <a:gd name="connsiteX2" fmla="*/ 0 w 819398"/>
              <a:gd name="connsiteY2" fmla="*/ 0 h 62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398" h="629392">
                <a:moveTo>
                  <a:pt x="819398" y="629392"/>
                </a:moveTo>
                <a:lnTo>
                  <a:pt x="498764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CBCBCB"/>
            </a:solidFill>
            <a:headEnd type="diamond" w="med" len="med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_7"/>
          <p:cNvSpPr/>
          <p:nvPr>
            <p:custDataLst>
              <p:tags r:id="rId12"/>
            </p:custDataLst>
          </p:nvPr>
        </p:nvSpPr>
        <p:spPr>
          <a:xfrm rot="16200000">
            <a:off x="6211358" y="3551079"/>
            <a:ext cx="402167" cy="181240"/>
          </a:xfrm>
          <a:custGeom>
            <a:avLst/>
            <a:gdLst>
              <a:gd name="connsiteX0" fmla="*/ 819398 w 819398"/>
              <a:gd name="connsiteY0" fmla="*/ 629392 h 629392"/>
              <a:gd name="connsiteX1" fmla="*/ 498764 w 819398"/>
              <a:gd name="connsiteY1" fmla="*/ 0 h 629392"/>
              <a:gd name="connsiteX2" fmla="*/ 0 w 819398"/>
              <a:gd name="connsiteY2" fmla="*/ 0 h 62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398" h="629392">
                <a:moveTo>
                  <a:pt x="819398" y="629392"/>
                </a:moveTo>
                <a:lnTo>
                  <a:pt x="498764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CBCBCB"/>
            </a:solidFill>
            <a:headEnd type="diamond" w="med" len="med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MH_Text_2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544866" y="913284"/>
            <a:ext cx="3079751" cy="115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da-DK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14/15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届已成核心主力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引入“项目线”，启用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晋骨干带项目，打破只有老家伙带项目的局面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MH_Text_1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39552" y="3168094"/>
            <a:ext cx="2432648" cy="1195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部分工作逐步由新人接手，老家伙往前走，寻找用户痛点，做专网特色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充分授权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MH_Text_3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503061" y="2247578"/>
            <a:ext cx="2101387" cy="1187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从实践做起，通过实践快速提升技能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培养好的工作习惯：积极、主动、多思考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MH_Text_1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060470" y="4790564"/>
            <a:ext cx="4959802" cy="68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充分</a:t>
            </a:r>
            <a:r>
              <a:rPr lang="zh-CN" altLang="en-US" sz="1400" b="1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zh-CN" altLang="en-US" sz="14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</a:t>
            </a:r>
            <a:r>
              <a:rPr lang="zh-CN" altLang="en-US" sz="1400" b="1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南两地人力特点，发挥各自优势（如三小区）</a:t>
            </a:r>
            <a:endParaRPr lang="en-US" altLang="zh-CN" sz="1400" b="1" dirty="0" smtClean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两地继续加强沟通，下半年多个项目需要共同合作完成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352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H_PageTitle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28335" y="121197"/>
            <a:ext cx="7886700" cy="5760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下半年人力规划</a:t>
            </a:r>
          </a:p>
        </p:txBody>
      </p:sp>
      <p:sp>
        <p:nvSpPr>
          <p:cNvPr id="9" name="MH_Text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8335" y="3937620"/>
            <a:ext cx="834812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2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人力结构：深南总计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47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人，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届应届生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人，占比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32%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届应届生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人，占比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19%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，共计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51%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；产出有限；</a:t>
            </a:r>
            <a:endParaRPr lang="en-US" altLang="zh-CN" sz="1200" dirty="0" smtClean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3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2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预估人力投入：按照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届及以前人员能力估计，总计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人，需要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届和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届人员快速成长，以达成目标</a:t>
            </a:r>
          </a:p>
          <a:p>
            <a:pPr marL="285750" indent="-285750" eaLnBrk="1" hangingPunct="1">
              <a:lnSpc>
                <a:spcPct val="13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2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风险：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下半年需要从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LTE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抽调主力人员支持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MESH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商用、电力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230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项目；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三小区规格攻关可能需要优化团队，预估人力可能不足；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人员流失； 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实验局问题支持超预期，故障投入人力增加</a:t>
            </a:r>
            <a:endParaRPr lang="en-US" altLang="zh-CN" sz="1200" dirty="0" smtClean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3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4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明年</a:t>
            </a:r>
            <a:r>
              <a:rPr lang="zh-CN" altLang="en-US" sz="1400" b="1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1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400" b="1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届成为骨干，</a:t>
            </a:r>
            <a:r>
              <a:rPr lang="en-US" altLang="zh-CN" sz="1400" b="1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1400" b="1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届独立做事，门槛测试落地，维测功能</a:t>
            </a:r>
            <a:r>
              <a:rPr lang="zh-CN" altLang="en-US" sz="14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易用</a:t>
            </a:r>
            <a:r>
              <a:rPr lang="zh-CN" altLang="en-US" sz="1400" b="1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，人员可以支持其它项目</a:t>
            </a:r>
            <a:endParaRPr lang="en-US" altLang="zh-CN" sz="1400" b="1" dirty="0" smtClean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468557"/>
              </p:ext>
            </p:extLst>
          </p:nvPr>
        </p:nvGraphicFramePr>
        <p:xfrm>
          <a:off x="-108520" y="897355"/>
          <a:ext cx="347186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0218906"/>
              </p:ext>
            </p:extLst>
          </p:nvPr>
        </p:nvGraphicFramePr>
        <p:xfrm>
          <a:off x="2976013" y="897355"/>
          <a:ext cx="3052763" cy="2608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4931048"/>
              </p:ext>
            </p:extLst>
          </p:nvPr>
        </p:nvGraphicFramePr>
        <p:xfrm>
          <a:off x="5868144" y="897355"/>
          <a:ext cx="287654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5156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H_PageTitle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28335" y="121197"/>
            <a:ext cx="7886700" cy="5760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上半年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完成情况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9370"/>
              </p:ext>
            </p:extLst>
          </p:nvPr>
        </p:nvGraphicFramePr>
        <p:xfrm>
          <a:off x="757014" y="938700"/>
          <a:ext cx="7631410" cy="2992558"/>
        </p:xfrm>
        <a:graphic>
          <a:graphicData uri="http://schemas.openxmlformats.org/drawingml/2006/table">
            <a:tbl>
              <a:tblPr/>
              <a:tblGrid>
                <a:gridCol w="1222699"/>
                <a:gridCol w="1728192"/>
                <a:gridCol w="1711624"/>
                <a:gridCol w="1840715"/>
                <a:gridCol w="1128180"/>
              </a:tblGrid>
              <a:tr h="42317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指标类别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指标名称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全年目标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1-6</a:t>
                      </a:r>
                      <a:r>
                        <a:rPr lang="zh-CN" alt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状态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666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专利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专利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篇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113">
                <a:tc rowSpan="4"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版本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故障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单以内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单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113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版本高压线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次</a:t>
                      </a:r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次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18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L1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版本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11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个</a:t>
                      </a:r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个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113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LWOS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版本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个</a:t>
                      </a:r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个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11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团队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关键人才离职率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5%</a:t>
                      </a:r>
                    </a:p>
                  </a:txBody>
                  <a:tcPr marL="36000" marR="360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2.5%</a:t>
                      </a:r>
                      <a:endParaRPr lang="zh-CN" alt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113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人员增长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30%</a:t>
                      </a:r>
                    </a:p>
                  </a:txBody>
                  <a:tcPr marL="36000" marR="360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0%</a:t>
                      </a:r>
                      <a:endParaRPr lang="zh-CN" altLang="en-US" sz="16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619672" y="5362972"/>
            <a:ext cx="628771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900" b="1" u="sng" dirty="0">
                <a:latin typeface="微软雅黑" pitchFamily="34" charset="-122"/>
                <a:ea typeface="微软雅黑" pitchFamily="34" charset="-122"/>
              </a:rPr>
              <a:t>红灯表示出现问题或风险，望关注与支持；              黄灯表示在可控范围内，内部正在解决；          绿灯表示正常。</a:t>
            </a:r>
            <a:endParaRPr kumimoji="1"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500033" y="5394006"/>
            <a:ext cx="134054" cy="1225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椭圆 10"/>
          <p:cNvSpPr/>
          <p:nvPr/>
        </p:nvSpPr>
        <p:spPr>
          <a:xfrm>
            <a:off x="4002310" y="5397682"/>
            <a:ext cx="134054" cy="12259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椭圆 11"/>
          <p:cNvSpPr/>
          <p:nvPr/>
        </p:nvSpPr>
        <p:spPr>
          <a:xfrm>
            <a:off x="6450582" y="5417089"/>
            <a:ext cx="134054" cy="12259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椭圆 16"/>
          <p:cNvSpPr/>
          <p:nvPr/>
        </p:nvSpPr>
        <p:spPr>
          <a:xfrm>
            <a:off x="7667986" y="1776940"/>
            <a:ext cx="325385" cy="28575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椭圆 18"/>
          <p:cNvSpPr/>
          <p:nvPr/>
        </p:nvSpPr>
        <p:spPr>
          <a:xfrm>
            <a:off x="7668344" y="2149485"/>
            <a:ext cx="325385" cy="28575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" name="椭圆 19"/>
          <p:cNvSpPr/>
          <p:nvPr/>
        </p:nvSpPr>
        <p:spPr>
          <a:xfrm>
            <a:off x="7669100" y="2519653"/>
            <a:ext cx="325385" cy="28575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" name="椭圆 20"/>
          <p:cNvSpPr/>
          <p:nvPr/>
        </p:nvSpPr>
        <p:spPr>
          <a:xfrm>
            <a:off x="7667986" y="2877081"/>
            <a:ext cx="325385" cy="28575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2" name="椭圆 21"/>
          <p:cNvSpPr/>
          <p:nvPr/>
        </p:nvSpPr>
        <p:spPr>
          <a:xfrm>
            <a:off x="7658083" y="1404814"/>
            <a:ext cx="325385" cy="2857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矩形 22"/>
          <p:cNvSpPr/>
          <p:nvPr/>
        </p:nvSpPr>
        <p:spPr>
          <a:xfrm>
            <a:off x="362654" y="4154182"/>
            <a:ext cx="8385810" cy="1007574"/>
          </a:xfrm>
          <a:prstGeom prst="rect">
            <a:avLst/>
          </a:prstGeom>
          <a:ln w="15875">
            <a:solidFill>
              <a:schemeClr val="tx2"/>
            </a:solidFill>
            <a:prstDash val="dash"/>
          </a:ln>
        </p:spPr>
        <p:txBody>
          <a:bodyPr wrap="square" lIns="36000" tIns="36000" rIns="36000" bIns="36000" anchor="ctr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350" dirty="0" smtClean="0">
                <a:latin typeface="微软雅黑" pitchFamily="34" charset="-122"/>
                <a:ea typeface="微软雅黑" pitchFamily="34" charset="-122"/>
              </a:rPr>
              <a:t>专利：上半年标准预研工作投入较少，</a:t>
            </a:r>
            <a:r>
              <a:rPr lang="zh-CN" altLang="en-US" sz="1350" b="1" dirty="0" smtClean="0">
                <a:latin typeface="微软雅黑" pitchFamily="34" charset="-122"/>
                <a:ea typeface="微软雅黑" pitchFamily="34" charset="-122"/>
              </a:rPr>
              <a:t>进度缓慢</a:t>
            </a:r>
            <a:r>
              <a:rPr lang="zh-CN" altLang="en-US" sz="1350" dirty="0" smtClean="0">
                <a:latin typeface="微软雅黑" pitchFamily="34" charset="-122"/>
                <a:ea typeface="微软雅黑" pitchFamily="34" charset="-122"/>
              </a:rPr>
              <a:t>；下半年加大投入，达成全年目标；</a:t>
            </a:r>
            <a:endParaRPr lang="en-US" altLang="zh-CN" sz="135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350" dirty="0" smtClean="0">
                <a:latin typeface="微软雅黑" pitchFamily="34" charset="-122"/>
                <a:ea typeface="微软雅黑" pitchFamily="34" charset="-122"/>
              </a:rPr>
              <a:t>版本：上半年进度正常，</a:t>
            </a:r>
            <a:r>
              <a:rPr lang="zh-CN" altLang="en-US" sz="1350" b="1" dirty="0" smtClean="0">
                <a:latin typeface="微软雅黑" pitchFamily="34" charset="-122"/>
                <a:ea typeface="微软雅黑" pitchFamily="34" charset="-122"/>
              </a:rPr>
              <a:t>故障得到收敛</a:t>
            </a:r>
            <a:r>
              <a:rPr lang="zh-CN" altLang="en-US" sz="1350" dirty="0" smtClean="0">
                <a:latin typeface="微软雅黑" pitchFamily="34" charset="-122"/>
                <a:ea typeface="微软雅黑" pitchFamily="34" charset="-122"/>
              </a:rPr>
              <a:t>，内部宣贯版本质量意识，</a:t>
            </a:r>
            <a:r>
              <a:rPr lang="zh-CN" altLang="en-US" sz="1350" b="1" dirty="0" smtClean="0">
                <a:latin typeface="微软雅黑" pitchFamily="34" charset="-122"/>
                <a:ea typeface="微软雅黑" pitchFamily="34" charset="-122"/>
              </a:rPr>
              <a:t>未触犯版本高压线</a:t>
            </a:r>
            <a:r>
              <a:rPr lang="zh-CN" altLang="en-US" sz="1350" dirty="0" smtClean="0">
                <a:latin typeface="微软雅黑" pitchFamily="34" charset="-122"/>
                <a:ea typeface="微软雅黑" pitchFamily="34" charset="-122"/>
              </a:rPr>
              <a:t>；下半年继续推进；</a:t>
            </a:r>
            <a:endParaRPr lang="en-US" altLang="zh-CN" sz="135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350" dirty="0" smtClean="0">
                <a:latin typeface="微软雅黑" pitchFamily="34" charset="-122"/>
                <a:ea typeface="微软雅黑" pitchFamily="34" charset="-122"/>
              </a:rPr>
              <a:t>团队：上半年对外输送</a:t>
            </a:r>
            <a:r>
              <a:rPr lang="en-US" altLang="zh-CN" sz="135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350" dirty="0" smtClean="0">
                <a:latin typeface="微软雅黑" pitchFamily="34" charset="-122"/>
                <a:ea typeface="微软雅黑" pitchFamily="34" charset="-122"/>
              </a:rPr>
              <a:t>人，离职</a:t>
            </a:r>
            <a:r>
              <a:rPr lang="en-US" altLang="zh-CN" sz="135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350" dirty="0" smtClean="0">
                <a:latin typeface="微软雅黑" pitchFamily="34" charset="-122"/>
                <a:ea typeface="微软雅黑" pitchFamily="34" charset="-122"/>
              </a:rPr>
              <a:t>人，入职</a:t>
            </a:r>
            <a:r>
              <a:rPr lang="en-US" altLang="zh-CN" sz="135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350" dirty="0" smtClean="0">
                <a:latin typeface="微软雅黑" pitchFamily="34" charset="-122"/>
                <a:ea typeface="微软雅黑" pitchFamily="34" charset="-122"/>
              </a:rPr>
              <a:t>人（社招</a:t>
            </a:r>
            <a:r>
              <a:rPr lang="en-US" altLang="zh-CN" sz="135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350" dirty="0" smtClean="0">
                <a:latin typeface="微软雅黑" pitchFamily="34" charset="-122"/>
                <a:ea typeface="微软雅黑" pitchFamily="34" charset="-122"/>
              </a:rPr>
              <a:t>，校招</a:t>
            </a:r>
            <a:r>
              <a:rPr lang="en-US" altLang="zh-CN" sz="135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350" dirty="0" smtClean="0">
                <a:latin typeface="微软雅黑" pitchFamily="34" charset="-122"/>
                <a:ea typeface="微软雅黑" pitchFamily="34" charset="-122"/>
              </a:rPr>
              <a:t>），</a:t>
            </a:r>
            <a:r>
              <a:rPr lang="zh-CN" altLang="en-US" sz="1350" b="1" dirty="0" smtClean="0">
                <a:latin typeface="微软雅黑" pitchFamily="34" charset="-122"/>
                <a:ea typeface="微软雅黑" pitchFamily="34" charset="-122"/>
              </a:rPr>
              <a:t>关键人才离职率</a:t>
            </a:r>
            <a:r>
              <a:rPr lang="en-US" altLang="zh-CN" sz="1350" b="1" dirty="0" smtClean="0">
                <a:latin typeface="微软雅黑" pitchFamily="34" charset="-122"/>
                <a:ea typeface="微软雅黑" pitchFamily="34" charset="-122"/>
              </a:rPr>
              <a:t>2.5%</a:t>
            </a:r>
          </a:p>
        </p:txBody>
      </p:sp>
      <p:sp>
        <p:nvSpPr>
          <p:cNvPr id="24" name="椭圆 23"/>
          <p:cNvSpPr/>
          <p:nvPr/>
        </p:nvSpPr>
        <p:spPr>
          <a:xfrm>
            <a:off x="7668344" y="3251357"/>
            <a:ext cx="325385" cy="28575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椭圆 14"/>
          <p:cNvSpPr/>
          <p:nvPr/>
        </p:nvSpPr>
        <p:spPr>
          <a:xfrm>
            <a:off x="7668344" y="3602632"/>
            <a:ext cx="325385" cy="2857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30500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H_PageTitle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28335" y="121197"/>
            <a:ext cx="7886700" cy="5760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上半年工作不足及反思</a:t>
            </a:r>
          </a:p>
        </p:txBody>
      </p:sp>
      <p:sp>
        <p:nvSpPr>
          <p:cNvPr id="11" name="MH_Other_1"/>
          <p:cNvSpPr/>
          <p:nvPr>
            <p:custDataLst>
              <p:tags r:id="rId2"/>
            </p:custDataLst>
          </p:nvPr>
        </p:nvSpPr>
        <p:spPr>
          <a:xfrm rot="5400000" flipH="1">
            <a:off x="996917" y="1298616"/>
            <a:ext cx="273843" cy="223573"/>
          </a:xfrm>
          <a:custGeom>
            <a:avLst/>
            <a:gdLst>
              <a:gd name="connsiteX0" fmla="*/ 0 w 307411"/>
              <a:gd name="connsiteY0" fmla="*/ 263984 h 263984"/>
              <a:gd name="connsiteX1" fmla="*/ 153706 w 307411"/>
              <a:gd name="connsiteY1" fmla="*/ 0 h 263984"/>
              <a:gd name="connsiteX2" fmla="*/ 307411 w 307411"/>
              <a:gd name="connsiteY2" fmla="*/ 263984 h 263984"/>
              <a:gd name="connsiteX3" fmla="*/ 0 w 307411"/>
              <a:gd name="connsiteY3" fmla="*/ 263984 h 263984"/>
              <a:gd name="connsiteX0" fmla="*/ 0 w 307411"/>
              <a:gd name="connsiteY0" fmla="*/ 268748 h 268748"/>
              <a:gd name="connsiteX1" fmla="*/ 163231 w 307411"/>
              <a:gd name="connsiteY1" fmla="*/ 0 h 268748"/>
              <a:gd name="connsiteX2" fmla="*/ 307411 w 307411"/>
              <a:gd name="connsiteY2" fmla="*/ 268748 h 268748"/>
              <a:gd name="connsiteX3" fmla="*/ 0 w 307411"/>
              <a:gd name="connsiteY3" fmla="*/ 268748 h 268748"/>
              <a:gd name="connsiteX0" fmla="*/ 0 w 314556"/>
              <a:gd name="connsiteY0" fmla="*/ 268748 h 268748"/>
              <a:gd name="connsiteX1" fmla="*/ 170376 w 314556"/>
              <a:gd name="connsiteY1" fmla="*/ 0 h 268748"/>
              <a:gd name="connsiteX2" fmla="*/ 314556 w 314556"/>
              <a:gd name="connsiteY2" fmla="*/ 268748 h 268748"/>
              <a:gd name="connsiteX3" fmla="*/ 0 w 314556"/>
              <a:gd name="connsiteY3" fmla="*/ 268748 h 268748"/>
              <a:gd name="connsiteX0" fmla="*/ 0 w 328844"/>
              <a:gd name="connsiteY0" fmla="*/ 268748 h 268748"/>
              <a:gd name="connsiteX1" fmla="*/ 184664 w 328844"/>
              <a:gd name="connsiteY1" fmla="*/ 0 h 268748"/>
              <a:gd name="connsiteX2" fmla="*/ 328844 w 328844"/>
              <a:gd name="connsiteY2" fmla="*/ 268748 h 268748"/>
              <a:gd name="connsiteX3" fmla="*/ 0 w 328844"/>
              <a:gd name="connsiteY3" fmla="*/ 268748 h 26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844" h="268748">
                <a:moveTo>
                  <a:pt x="0" y="268748"/>
                </a:moveTo>
                <a:lnTo>
                  <a:pt x="184664" y="0"/>
                </a:lnTo>
                <a:lnTo>
                  <a:pt x="328844" y="268748"/>
                </a:lnTo>
                <a:lnTo>
                  <a:pt x="0" y="268748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MH_Text_1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1154964" y="2903364"/>
            <a:ext cx="3345028" cy="235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技术创新方面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：人力投入不足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对专网行业的挖掘不够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defRPr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defRPr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平台工具方面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：重视程度、监控不够，好用性和易用性欠佳，影响团队效率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defRPr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人员招聘方面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：关键人才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引进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少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MH_Other_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20" t="22713" r="2956" b="25212"/>
          <a:stretch>
            <a:fillRect/>
          </a:stretch>
        </p:blipFill>
        <p:spPr bwMode="auto">
          <a:xfrm>
            <a:off x="1024698" y="625252"/>
            <a:ext cx="85990" cy="3250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 flipH="1">
            <a:off x="827584" y="1392543"/>
            <a:ext cx="419364" cy="269875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MH_SubTitle_1"/>
          <p:cNvSpPr/>
          <p:nvPr>
            <p:custDataLst>
              <p:tags r:id="rId6"/>
            </p:custDataLst>
          </p:nvPr>
        </p:nvSpPr>
        <p:spPr>
          <a:xfrm>
            <a:off x="827584" y="1662418"/>
            <a:ext cx="2487173" cy="972343"/>
          </a:xfrm>
          <a:custGeom>
            <a:avLst/>
            <a:gdLst/>
            <a:ahLst/>
            <a:cxnLst/>
            <a:rect l="l" t="t" r="r" b="b"/>
            <a:pathLst>
              <a:path w="1872208" h="2088232">
                <a:moveTo>
                  <a:pt x="0" y="0"/>
                </a:moveTo>
                <a:lnTo>
                  <a:pt x="1872208" y="0"/>
                </a:lnTo>
                <a:lnTo>
                  <a:pt x="1350150" y="2088232"/>
                </a:lnTo>
                <a:lnTo>
                  <a:pt x="0" y="2088232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270000" bIns="0" anchor="ctr">
            <a:normAutofit/>
          </a:bodyPr>
          <a:lstStyle/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不足</a:t>
            </a:r>
            <a:endParaRPr lang="zh-CN" altLang="en-US" sz="2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MH_Other_4"/>
          <p:cNvSpPr/>
          <p:nvPr>
            <p:custDataLst>
              <p:tags r:id="rId7"/>
            </p:custDataLst>
          </p:nvPr>
        </p:nvSpPr>
        <p:spPr>
          <a:xfrm rot="5400000" flipH="1">
            <a:off x="4947831" y="1298616"/>
            <a:ext cx="273843" cy="223573"/>
          </a:xfrm>
          <a:custGeom>
            <a:avLst/>
            <a:gdLst>
              <a:gd name="connsiteX0" fmla="*/ 0 w 307411"/>
              <a:gd name="connsiteY0" fmla="*/ 263984 h 263984"/>
              <a:gd name="connsiteX1" fmla="*/ 153706 w 307411"/>
              <a:gd name="connsiteY1" fmla="*/ 0 h 263984"/>
              <a:gd name="connsiteX2" fmla="*/ 307411 w 307411"/>
              <a:gd name="connsiteY2" fmla="*/ 263984 h 263984"/>
              <a:gd name="connsiteX3" fmla="*/ 0 w 307411"/>
              <a:gd name="connsiteY3" fmla="*/ 263984 h 263984"/>
              <a:gd name="connsiteX0" fmla="*/ 0 w 307411"/>
              <a:gd name="connsiteY0" fmla="*/ 268748 h 268748"/>
              <a:gd name="connsiteX1" fmla="*/ 163231 w 307411"/>
              <a:gd name="connsiteY1" fmla="*/ 0 h 268748"/>
              <a:gd name="connsiteX2" fmla="*/ 307411 w 307411"/>
              <a:gd name="connsiteY2" fmla="*/ 268748 h 268748"/>
              <a:gd name="connsiteX3" fmla="*/ 0 w 307411"/>
              <a:gd name="connsiteY3" fmla="*/ 268748 h 268748"/>
              <a:gd name="connsiteX0" fmla="*/ 0 w 314556"/>
              <a:gd name="connsiteY0" fmla="*/ 268748 h 268748"/>
              <a:gd name="connsiteX1" fmla="*/ 170376 w 314556"/>
              <a:gd name="connsiteY1" fmla="*/ 0 h 268748"/>
              <a:gd name="connsiteX2" fmla="*/ 314556 w 314556"/>
              <a:gd name="connsiteY2" fmla="*/ 268748 h 268748"/>
              <a:gd name="connsiteX3" fmla="*/ 0 w 314556"/>
              <a:gd name="connsiteY3" fmla="*/ 268748 h 268748"/>
              <a:gd name="connsiteX0" fmla="*/ 0 w 328844"/>
              <a:gd name="connsiteY0" fmla="*/ 268748 h 268748"/>
              <a:gd name="connsiteX1" fmla="*/ 184664 w 328844"/>
              <a:gd name="connsiteY1" fmla="*/ 0 h 268748"/>
              <a:gd name="connsiteX2" fmla="*/ 328844 w 328844"/>
              <a:gd name="connsiteY2" fmla="*/ 268748 h 268748"/>
              <a:gd name="connsiteX3" fmla="*/ 0 w 328844"/>
              <a:gd name="connsiteY3" fmla="*/ 268748 h 26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844" h="268748">
                <a:moveTo>
                  <a:pt x="0" y="268748"/>
                </a:moveTo>
                <a:lnTo>
                  <a:pt x="184664" y="0"/>
                </a:lnTo>
                <a:lnTo>
                  <a:pt x="328844" y="268748"/>
                </a:lnTo>
                <a:lnTo>
                  <a:pt x="0" y="26874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MH_Text_2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5130721" y="2913410"/>
            <a:ext cx="3401719" cy="2536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技术创新方面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：加大投入，针对各行业解决方案进行内部研讨，挖掘客户痛点，结合技术给出解决方案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defRPr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平台工具方面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：重点关注重点投入，做到好用易用，提高工作效率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defRPr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人员招聘方面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：内部重点培养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外部推荐引进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MH_Other_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20" t="22713" r="2956" b="25212"/>
          <a:stretch>
            <a:fillRect/>
          </a:stretch>
        </p:blipFill>
        <p:spPr bwMode="auto">
          <a:xfrm>
            <a:off x="4975612" y="625252"/>
            <a:ext cx="85989" cy="3250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MH_Other_6"/>
          <p:cNvSpPr/>
          <p:nvPr>
            <p:custDataLst>
              <p:tags r:id="rId10"/>
            </p:custDataLst>
          </p:nvPr>
        </p:nvSpPr>
        <p:spPr>
          <a:xfrm flipH="1">
            <a:off x="4778496" y="1392543"/>
            <a:ext cx="419365" cy="269875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MH_SubTitle_2"/>
          <p:cNvSpPr/>
          <p:nvPr>
            <p:custDataLst>
              <p:tags r:id="rId11"/>
            </p:custDataLst>
          </p:nvPr>
        </p:nvSpPr>
        <p:spPr>
          <a:xfrm>
            <a:off x="4778496" y="1662418"/>
            <a:ext cx="2613539" cy="972343"/>
          </a:xfrm>
          <a:custGeom>
            <a:avLst/>
            <a:gdLst/>
            <a:ahLst/>
            <a:cxnLst/>
            <a:rect l="l" t="t" r="r" b="b"/>
            <a:pathLst>
              <a:path w="1872208" h="2088232">
                <a:moveTo>
                  <a:pt x="0" y="0"/>
                </a:moveTo>
                <a:lnTo>
                  <a:pt x="1872208" y="0"/>
                </a:lnTo>
                <a:lnTo>
                  <a:pt x="1350150" y="2088232"/>
                </a:lnTo>
                <a:lnTo>
                  <a:pt x="0" y="208823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270000" bIns="0" anchor="ctr">
            <a:normAutofit/>
          </a:bodyPr>
          <a:lstStyle/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反思</a:t>
            </a:r>
            <a:endParaRPr lang="zh-CN" altLang="en-US" sz="2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531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H_PageTitle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28335" y="121197"/>
            <a:ext cx="7886700" cy="5760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年主要风险与困难</a:t>
            </a:r>
          </a:p>
        </p:txBody>
      </p:sp>
      <p:sp>
        <p:nvSpPr>
          <p:cNvPr id="4" name="矩形 3"/>
          <p:cNvSpPr/>
          <p:nvPr/>
        </p:nvSpPr>
        <p:spPr>
          <a:xfrm>
            <a:off x="421525" y="695012"/>
            <a:ext cx="8358245" cy="4286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5" name="直接连接符 4"/>
          <p:cNvCxnSpPr/>
          <p:nvPr/>
        </p:nvCxnSpPr>
        <p:spPr bwMode="auto">
          <a:xfrm rot="16200000" flipH="1">
            <a:off x="2459384" y="2844213"/>
            <a:ext cx="4282528" cy="2282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矩形 5"/>
          <p:cNvSpPr/>
          <p:nvPr/>
        </p:nvSpPr>
        <p:spPr>
          <a:xfrm rot="2700000">
            <a:off x="3948474" y="2182423"/>
            <a:ext cx="1281521" cy="131145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16"/>
          <p:cNvSpPr txBox="1"/>
          <p:nvPr/>
        </p:nvSpPr>
        <p:spPr>
          <a:xfrm>
            <a:off x="1754906" y="857238"/>
            <a:ext cx="856608" cy="500119"/>
          </a:xfrm>
          <a:prstGeom prst="rect">
            <a:avLst/>
          </a:prstGeom>
          <a:noFill/>
        </p:spPr>
        <p:txBody>
          <a:bodyPr wrap="none" lIns="68562" tIns="34281" rIns="68562" bIns="34281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风险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17"/>
          <p:cNvSpPr txBox="1"/>
          <p:nvPr/>
        </p:nvSpPr>
        <p:spPr>
          <a:xfrm>
            <a:off x="6589782" y="857238"/>
            <a:ext cx="856608" cy="500119"/>
          </a:xfrm>
          <a:prstGeom prst="rect">
            <a:avLst/>
          </a:prstGeom>
          <a:noFill/>
        </p:spPr>
        <p:txBody>
          <a:bodyPr wrap="none" lIns="68562" tIns="34281" rIns="68562" bIns="34281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困难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5936" y="2353444"/>
            <a:ext cx="1143008" cy="942732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  <a:bevel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428596" y="1701304"/>
            <a:ext cx="342902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南京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组无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届人员，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届成长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偏慢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，导致中间层骨干不足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l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itchFamily="2" charset="2"/>
              <a:buChar char="l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市场人员与特性负责人缺乏系统工程师对接，部分特性可能存在闭门造车的情况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itchFamily="2" charset="2"/>
              <a:buChar char="l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下半年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MESH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商用，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电力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230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项目预计需要从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LTE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抽调人员，可能影响下半年的部分规划的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进度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itchFamily="2" charset="2"/>
              <a:buChar char="l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itchFamily="2" charset="2"/>
              <a:buChar char="l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单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板能力有限，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R10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大特性扩展受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限，需要深度挖掘芯片能力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itchFamily="2" charset="2"/>
              <a:buChar char="l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27979" y="1491930"/>
            <a:ext cx="342094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板间通信线路设计限制，资源池方案天生不足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l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通信手段欠缺，深南两地沟通效率低下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829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571501" y="1731964"/>
            <a:ext cx="7877175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400" b="1" dirty="0">
                <a:solidFill>
                  <a:srgbClr val="000000"/>
                </a:solidFill>
                <a:latin typeface="Tahoma" pitchFamily="34" charset="0"/>
                <a:ea typeface="黑体" pitchFamily="49" charset="-122"/>
              </a:rPr>
              <a:t>请各位评委提问</a:t>
            </a:r>
            <a:endParaRPr lang="en-US" altLang="zh-CN" sz="2400" b="1" dirty="0">
              <a:solidFill>
                <a:srgbClr val="0000FF"/>
              </a:solidFill>
              <a:latin typeface="Arial" pitchFamily="34" charset="0"/>
            </a:endParaRPr>
          </a:p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</p:spTree>
    <p:extLst>
      <p:ext uri="{BB962C8B-B14F-4D97-AF65-F5344CB8AC3E}">
        <p14:creationId xmlns:p14="http://schemas.microsoft.com/office/powerpoint/2010/main" val="22290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2024063"/>
            <a:ext cx="2717800" cy="10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H_PageTitle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28335" y="121197"/>
            <a:ext cx="7886700" cy="5760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年重点工作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做特性</a:t>
            </a:r>
          </a:p>
        </p:txBody>
      </p:sp>
      <p:sp>
        <p:nvSpPr>
          <p:cNvPr id="42" name="MH_Text_1"/>
          <p:cNvSpPr/>
          <p:nvPr>
            <p:custDataLst>
              <p:tags r:id="rId2"/>
            </p:custDataLst>
          </p:nvPr>
        </p:nvSpPr>
        <p:spPr>
          <a:xfrm>
            <a:off x="1519030" y="1489348"/>
            <a:ext cx="1390710" cy="1390710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241300" h="6350" prst="coolSlant"/>
          </a:sp3d>
        </p:spPr>
        <p:txBody>
          <a:bodyPr lIns="0" tIns="300000" rIns="0" bIns="0"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做特性</a:t>
            </a:r>
            <a:endParaRPr lang="en-US" altLang="zh-CN" sz="2000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MH_SubTitle_1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640417" y="1547970"/>
            <a:ext cx="1148292" cy="363802"/>
          </a:xfrm>
          <a:custGeom>
            <a:avLst/>
            <a:gdLst>
              <a:gd name="T0" fmla="*/ 689924 w 1377002"/>
              <a:gd name="T1" fmla="*/ 0 h 437558"/>
              <a:gd name="T2" fmla="*/ 1325194 w 1377002"/>
              <a:gd name="T3" fmla="*/ 334777 h 437558"/>
              <a:gd name="T4" fmla="*/ 1379848 w 1377002"/>
              <a:gd name="T5" fmla="*/ 434577 h 437558"/>
              <a:gd name="T6" fmla="*/ 0 w 1377002"/>
              <a:gd name="T7" fmla="*/ 434577 h 437558"/>
              <a:gd name="T8" fmla="*/ 54655 w 1377002"/>
              <a:gd name="T9" fmla="*/ 334777 h 437558"/>
              <a:gd name="T10" fmla="*/ 689924 w 1377002"/>
              <a:gd name="T11" fmla="*/ 0 h 4375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77002"/>
              <a:gd name="T19" fmla="*/ 0 h 437558"/>
              <a:gd name="T20" fmla="*/ 1377002 w 1377002"/>
              <a:gd name="T21" fmla="*/ 437558 h 43755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77002" h="437558">
                <a:moveTo>
                  <a:pt x="688501" y="0"/>
                </a:moveTo>
                <a:cubicBezTo>
                  <a:pt x="952400" y="0"/>
                  <a:pt x="1185070" y="133708"/>
                  <a:pt x="1322461" y="337074"/>
                </a:cubicBezTo>
                <a:lnTo>
                  <a:pt x="1377002" y="437558"/>
                </a:lnTo>
                <a:lnTo>
                  <a:pt x="0" y="437558"/>
                </a:lnTo>
                <a:lnTo>
                  <a:pt x="54541" y="337074"/>
                </a:lnTo>
                <a:cubicBezTo>
                  <a:pt x="191933" y="133708"/>
                  <a:pt x="424602" y="0"/>
                  <a:pt x="68850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5400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anchor="ctr">
            <a:normAutofit fontScale="92500" lnSpcReduction="10000"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4" name="MH_Text_2"/>
          <p:cNvSpPr/>
          <p:nvPr>
            <p:custDataLst>
              <p:tags r:id="rId4"/>
            </p:custDataLst>
          </p:nvPr>
        </p:nvSpPr>
        <p:spPr>
          <a:xfrm>
            <a:off x="3098593" y="1489348"/>
            <a:ext cx="1390710" cy="1390710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241300" h="6350" prst="coolSlant"/>
          </a:sp3d>
        </p:spPr>
        <p:txBody>
          <a:bodyPr lIns="0" tIns="300000" rIns="0" bIns="0"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保质量</a:t>
            </a:r>
            <a:endParaRPr lang="en-US" altLang="zh-CN" sz="2000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MH_SubTitle_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219979" y="1547970"/>
            <a:ext cx="1148292" cy="363802"/>
          </a:xfrm>
          <a:custGeom>
            <a:avLst/>
            <a:gdLst>
              <a:gd name="T0" fmla="*/ 689924 w 1377002"/>
              <a:gd name="T1" fmla="*/ 0 h 437558"/>
              <a:gd name="T2" fmla="*/ 1325194 w 1377002"/>
              <a:gd name="T3" fmla="*/ 334777 h 437558"/>
              <a:gd name="T4" fmla="*/ 1379848 w 1377002"/>
              <a:gd name="T5" fmla="*/ 434577 h 437558"/>
              <a:gd name="T6" fmla="*/ 0 w 1377002"/>
              <a:gd name="T7" fmla="*/ 434577 h 437558"/>
              <a:gd name="T8" fmla="*/ 54655 w 1377002"/>
              <a:gd name="T9" fmla="*/ 334777 h 437558"/>
              <a:gd name="T10" fmla="*/ 689924 w 1377002"/>
              <a:gd name="T11" fmla="*/ 0 h 4375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77002"/>
              <a:gd name="T19" fmla="*/ 0 h 437558"/>
              <a:gd name="T20" fmla="*/ 1377002 w 1377002"/>
              <a:gd name="T21" fmla="*/ 437558 h 43755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77002" h="437558">
                <a:moveTo>
                  <a:pt x="688501" y="0"/>
                </a:moveTo>
                <a:cubicBezTo>
                  <a:pt x="952400" y="0"/>
                  <a:pt x="1185070" y="133708"/>
                  <a:pt x="1322461" y="337074"/>
                </a:cubicBezTo>
                <a:lnTo>
                  <a:pt x="1377002" y="437558"/>
                </a:lnTo>
                <a:lnTo>
                  <a:pt x="0" y="437558"/>
                </a:lnTo>
                <a:lnTo>
                  <a:pt x="54541" y="337074"/>
                </a:lnTo>
                <a:cubicBezTo>
                  <a:pt x="191933" y="133708"/>
                  <a:pt x="424602" y="0"/>
                  <a:pt x="68850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5400" algn="ctr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/>
        </p:spPr>
        <p:txBody>
          <a:bodyPr anchor="ctr">
            <a:normAutofit fontScale="92500" lnSpcReduction="10000"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2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6" name="MH_Text_3"/>
          <p:cNvSpPr/>
          <p:nvPr>
            <p:custDataLst>
              <p:tags r:id="rId6"/>
            </p:custDataLst>
          </p:nvPr>
        </p:nvSpPr>
        <p:spPr>
          <a:xfrm>
            <a:off x="4680228" y="1489348"/>
            <a:ext cx="1390710" cy="1390710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241300" h="6350" prst="coolSlant"/>
          </a:sp3d>
        </p:spPr>
        <p:txBody>
          <a:bodyPr lIns="0" tIns="300000" rIns="0" bIns="0"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提性能</a:t>
            </a:r>
            <a:endParaRPr lang="en-US" altLang="zh-CN" sz="2000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MH_SubTitle_3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802188" y="1547970"/>
            <a:ext cx="1146969" cy="363802"/>
          </a:xfrm>
          <a:custGeom>
            <a:avLst/>
            <a:gdLst>
              <a:gd name="T0" fmla="*/ 687544 w 1377002"/>
              <a:gd name="T1" fmla="*/ 0 h 437558"/>
              <a:gd name="T2" fmla="*/ 1320621 w 1377002"/>
              <a:gd name="T3" fmla="*/ 334777 h 437558"/>
              <a:gd name="T4" fmla="*/ 1375086 w 1377002"/>
              <a:gd name="T5" fmla="*/ 434577 h 437558"/>
              <a:gd name="T6" fmla="*/ 0 w 1377002"/>
              <a:gd name="T7" fmla="*/ 434577 h 437558"/>
              <a:gd name="T8" fmla="*/ 54466 w 1377002"/>
              <a:gd name="T9" fmla="*/ 334777 h 437558"/>
              <a:gd name="T10" fmla="*/ 687544 w 1377002"/>
              <a:gd name="T11" fmla="*/ 0 h 4375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77002"/>
              <a:gd name="T19" fmla="*/ 0 h 437558"/>
              <a:gd name="T20" fmla="*/ 1377002 w 1377002"/>
              <a:gd name="T21" fmla="*/ 437558 h 43755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77002" h="437558">
                <a:moveTo>
                  <a:pt x="688501" y="0"/>
                </a:moveTo>
                <a:cubicBezTo>
                  <a:pt x="952400" y="0"/>
                  <a:pt x="1185070" y="133708"/>
                  <a:pt x="1322461" y="337074"/>
                </a:cubicBezTo>
                <a:lnTo>
                  <a:pt x="1377002" y="437558"/>
                </a:lnTo>
                <a:lnTo>
                  <a:pt x="0" y="437558"/>
                </a:lnTo>
                <a:lnTo>
                  <a:pt x="54541" y="337074"/>
                </a:lnTo>
                <a:cubicBezTo>
                  <a:pt x="191933" y="133708"/>
                  <a:pt x="424602" y="0"/>
                  <a:pt x="68850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5400" algn="ctr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/>
        </p:spPr>
        <p:txBody>
          <a:bodyPr anchor="ctr">
            <a:normAutofit fontScale="92500" lnSpcReduction="10000"/>
          </a:bodyPr>
          <a:lstStyle/>
          <a:p>
            <a:pPr algn="ctr" eaLnBrk="1" hangingPunct="1"/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MH_Text_4"/>
          <p:cNvSpPr/>
          <p:nvPr>
            <p:custDataLst>
              <p:tags r:id="rId8"/>
            </p:custDataLst>
          </p:nvPr>
        </p:nvSpPr>
        <p:spPr>
          <a:xfrm>
            <a:off x="6261864" y="1489348"/>
            <a:ext cx="1390710" cy="1390710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241300" h="6350" prst="coolSlant"/>
          </a:sp3d>
        </p:spPr>
        <p:txBody>
          <a:bodyPr lIns="0" tIns="300000" rIns="0" bIns="0"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强维测</a:t>
            </a:r>
            <a:endParaRPr lang="en-US" altLang="zh-CN" sz="2000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MH_SubTitle_4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6383073" y="1547970"/>
            <a:ext cx="1148292" cy="363802"/>
          </a:xfrm>
          <a:custGeom>
            <a:avLst/>
            <a:gdLst>
              <a:gd name="T0" fmla="*/ 689924 w 1377002"/>
              <a:gd name="T1" fmla="*/ 0 h 437558"/>
              <a:gd name="T2" fmla="*/ 1325194 w 1377002"/>
              <a:gd name="T3" fmla="*/ 334777 h 437558"/>
              <a:gd name="T4" fmla="*/ 1379848 w 1377002"/>
              <a:gd name="T5" fmla="*/ 434577 h 437558"/>
              <a:gd name="T6" fmla="*/ 0 w 1377002"/>
              <a:gd name="T7" fmla="*/ 434577 h 437558"/>
              <a:gd name="T8" fmla="*/ 54655 w 1377002"/>
              <a:gd name="T9" fmla="*/ 334777 h 437558"/>
              <a:gd name="T10" fmla="*/ 689924 w 1377002"/>
              <a:gd name="T11" fmla="*/ 0 h 4375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77002"/>
              <a:gd name="T19" fmla="*/ 0 h 437558"/>
              <a:gd name="T20" fmla="*/ 1377002 w 1377002"/>
              <a:gd name="T21" fmla="*/ 437558 h 43755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77002" h="437558">
                <a:moveTo>
                  <a:pt x="688501" y="0"/>
                </a:moveTo>
                <a:cubicBezTo>
                  <a:pt x="952400" y="0"/>
                  <a:pt x="1185070" y="133708"/>
                  <a:pt x="1322461" y="337074"/>
                </a:cubicBezTo>
                <a:lnTo>
                  <a:pt x="1377002" y="437558"/>
                </a:lnTo>
                <a:lnTo>
                  <a:pt x="0" y="437558"/>
                </a:lnTo>
                <a:lnTo>
                  <a:pt x="54541" y="337074"/>
                </a:lnTo>
                <a:cubicBezTo>
                  <a:pt x="191933" y="133708"/>
                  <a:pt x="424602" y="0"/>
                  <a:pt x="68850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5400" algn="ctr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/>
        </p:spPr>
        <p:txBody>
          <a:bodyPr anchor="ctr">
            <a:normAutofit fontScale="92500" lnSpcReduction="10000"/>
          </a:bodyPr>
          <a:lstStyle/>
          <a:p>
            <a:pPr algn="ctr" eaLnBrk="1" hangingPunct="1"/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MH_Other_1"/>
          <p:cNvSpPr/>
          <p:nvPr>
            <p:custDataLst>
              <p:tags r:id="rId10"/>
            </p:custDataLst>
          </p:nvPr>
        </p:nvSpPr>
        <p:spPr>
          <a:xfrm rot="2072166">
            <a:off x="2439459" y="3118272"/>
            <a:ext cx="103188" cy="19711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MH_Other_2"/>
          <p:cNvSpPr/>
          <p:nvPr>
            <p:custDataLst>
              <p:tags r:id="rId11"/>
            </p:custDataLst>
          </p:nvPr>
        </p:nvSpPr>
        <p:spPr>
          <a:xfrm rot="2072166">
            <a:off x="2528094" y="3179126"/>
            <a:ext cx="104510" cy="197115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MH_Other_3"/>
          <p:cNvSpPr/>
          <p:nvPr>
            <p:custDataLst>
              <p:tags r:id="rId12"/>
            </p:custDataLst>
          </p:nvPr>
        </p:nvSpPr>
        <p:spPr>
          <a:xfrm rot="2072166">
            <a:off x="2616730" y="3239980"/>
            <a:ext cx="104511" cy="197115"/>
          </a:xfrm>
          <a:prstGeom prst="chevron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MH_Other_4"/>
          <p:cNvSpPr/>
          <p:nvPr>
            <p:custDataLst>
              <p:tags r:id="rId13"/>
            </p:custDataLst>
          </p:nvPr>
        </p:nvSpPr>
        <p:spPr>
          <a:xfrm rot="5400000">
            <a:off x="3716073" y="3040220"/>
            <a:ext cx="104511" cy="19711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MH_Other_5"/>
          <p:cNvSpPr/>
          <p:nvPr>
            <p:custDataLst>
              <p:tags r:id="rId14"/>
            </p:custDataLst>
          </p:nvPr>
        </p:nvSpPr>
        <p:spPr>
          <a:xfrm rot="5400000">
            <a:off x="3716734" y="3148038"/>
            <a:ext cx="103188" cy="197115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MH_Other_6"/>
          <p:cNvSpPr/>
          <p:nvPr>
            <p:custDataLst>
              <p:tags r:id="rId15"/>
            </p:custDataLst>
          </p:nvPr>
        </p:nvSpPr>
        <p:spPr>
          <a:xfrm rot="5400000">
            <a:off x="3716073" y="3255855"/>
            <a:ext cx="104510" cy="197115"/>
          </a:xfrm>
          <a:prstGeom prst="chevron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MH_Other_7"/>
          <p:cNvSpPr/>
          <p:nvPr>
            <p:custDataLst>
              <p:tags r:id="rId16"/>
            </p:custDataLst>
          </p:nvPr>
        </p:nvSpPr>
        <p:spPr>
          <a:xfrm rot="5400000">
            <a:off x="5302250" y="3040221"/>
            <a:ext cx="104511" cy="197114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MH_Other_8"/>
          <p:cNvSpPr/>
          <p:nvPr>
            <p:custDataLst>
              <p:tags r:id="rId17"/>
            </p:custDataLst>
          </p:nvPr>
        </p:nvSpPr>
        <p:spPr>
          <a:xfrm rot="5400000">
            <a:off x="5302912" y="3148038"/>
            <a:ext cx="103188" cy="197114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MH_Other_9"/>
          <p:cNvSpPr/>
          <p:nvPr>
            <p:custDataLst>
              <p:tags r:id="rId18"/>
            </p:custDataLst>
          </p:nvPr>
        </p:nvSpPr>
        <p:spPr>
          <a:xfrm rot="5400000">
            <a:off x="5302251" y="3255856"/>
            <a:ext cx="104510" cy="197114"/>
          </a:xfrm>
          <a:prstGeom prst="chevron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MH_Other_10"/>
          <p:cNvSpPr/>
          <p:nvPr>
            <p:custDataLst>
              <p:tags r:id="rId19"/>
            </p:custDataLst>
          </p:nvPr>
        </p:nvSpPr>
        <p:spPr>
          <a:xfrm rot="8357800">
            <a:off x="6629136" y="3112980"/>
            <a:ext cx="103188" cy="198438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MH_Other_11"/>
          <p:cNvSpPr/>
          <p:nvPr>
            <p:custDataLst>
              <p:tags r:id="rId20"/>
            </p:custDataLst>
          </p:nvPr>
        </p:nvSpPr>
        <p:spPr>
          <a:xfrm rot="8357800">
            <a:off x="6547115" y="3184418"/>
            <a:ext cx="103188" cy="197115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MH_Other_12"/>
          <p:cNvSpPr/>
          <p:nvPr>
            <p:custDataLst>
              <p:tags r:id="rId21"/>
            </p:custDataLst>
          </p:nvPr>
        </p:nvSpPr>
        <p:spPr>
          <a:xfrm rot="8357800">
            <a:off x="6465094" y="3254533"/>
            <a:ext cx="103188" cy="197114"/>
          </a:xfrm>
          <a:prstGeom prst="chevron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MH_Title_1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479021" y="3745335"/>
            <a:ext cx="6174053" cy="617803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产品商用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08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H_PageTitle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28335" y="121197"/>
            <a:ext cx="7886700" cy="5760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年重点工作思路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做特性</a:t>
            </a:r>
          </a:p>
        </p:txBody>
      </p:sp>
      <p:sp>
        <p:nvSpPr>
          <p:cNvPr id="176" name="矩形 175"/>
          <p:cNvSpPr/>
          <p:nvPr/>
        </p:nvSpPr>
        <p:spPr>
          <a:xfrm>
            <a:off x="0" y="5147870"/>
            <a:ext cx="9144000" cy="591701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TextBox 54"/>
          <p:cNvSpPr txBox="1"/>
          <p:nvPr/>
        </p:nvSpPr>
        <p:spPr>
          <a:xfrm>
            <a:off x="0" y="5257495"/>
            <a:ext cx="9143999" cy="369332"/>
          </a:xfrm>
          <a:prstGeom prst="rect">
            <a:avLst/>
          </a:prstGeom>
          <a:noFill/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800" b="1" dirty="0" smtClean="0">
                <a:solidFill>
                  <a:schemeClr val="bg1"/>
                </a:solidFill>
              </a:rPr>
              <a:t>完善轨交和海外市场需求，上半年交付功能，下半年优化性能及规格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181" name="MH_Other_1"/>
          <p:cNvSpPr/>
          <p:nvPr>
            <p:custDataLst>
              <p:tags r:id="rId2"/>
            </p:custDataLst>
          </p:nvPr>
        </p:nvSpPr>
        <p:spPr>
          <a:xfrm rot="15558037">
            <a:off x="2136077" y="1823268"/>
            <a:ext cx="583407" cy="2778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MH_Other_2"/>
          <p:cNvSpPr/>
          <p:nvPr>
            <p:custDataLst>
              <p:tags r:id="rId3"/>
            </p:custDataLst>
          </p:nvPr>
        </p:nvSpPr>
        <p:spPr>
          <a:xfrm>
            <a:off x="2130786" y="1185623"/>
            <a:ext cx="391583" cy="391583"/>
          </a:xfrm>
          <a:custGeom>
            <a:avLst/>
            <a:gdLst>
              <a:gd name="connsiteX0" fmla="*/ 249275 w 470096"/>
              <a:gd name="connsiteY0" fmla="*/ 444 h 470097"/>
              <a:gd name="connsiteX1" fmla="*/ 296243 w 470096"/>
              <a:gd name="connsiteY1" fmla="*/ 8167 h 470097"/>
              <a:gd name="connsiteX2" fmla="*/ 461930 w 470096"/>
              <a:gd name="connsiteY2" fmla="*/ 296244 h 470097"/>
              <a:gd name="connsiteX3" fmla="*/ 173853 w 470096"/>
              <a:gd name="connsiteY3" fmla="*/ 461931 h 470097"/>
              <a:gd name="connsiteX4" fmla="*/ 8166 w 470096"/>
              <a:gd name="connsiteY4" fmla="*/ 173854 h 470097"/>
              <a:gd name="connsiteX5" fmla="*/ 249275 w 470096"/>
              <a:gd name="connsiteY5" fmla="*/ 444 h 4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096" h="470097">
                <a:moveTo>
                  <a:pt x="249275" y="444"/>
                </a:moveTo>
                <a:cubicBezTo>
                  <a:pt x="264859" y="1405"/>
                  <a:pt x="280580" y="3942"/>
                  <a:pt x="296243" y="8167"/>
                </a:cubicBezTo>
                <a:cubicBezTo>
                  <a:pt x="421546" y="41964"/>
                  <a:pt x="495727" y="170940"/>
                  <a:pt x="461930" y="296244"/>
                </a:cubicBezTo>
                <a:cubicBezTo>
                  <a:pt x="428133" y="421547"/>
                  <a:pt x="299157" y="495728"/>
                  <a:pt x="173853" y="461931"/>
                </a:cubicBezTo>
                <a:cubicBezTo>
                  <a:pt x="48550" y="428134"/>
                  <a:pt x="-25631" y="299158"/>
                  <a:pt x="8166" y="173854"/>
                </a:cubicBezTo>
                <a:cubicBezTo>
                  <a:pt x="37738" y="64214"/>
                  <a:pt x="140182" y="-6286"/>
                  <a:pt x="249275" y="44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63500" cap="flat" cmpd="sng" algn="ctr">
            <a:solidFill>
              <a:srgbClr val="F2F2F2"/>
            </a:solidFill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2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MH_Other_3"/>
          <p:cNvSpPr/>
          <p:nvPr>
            <p:custDataLst>
              <p:tags r:id="rId4"/>
            </p:custDataLst>
          </p:nvPr>
        </p:nvSpPr>
        <p:spPr>
          <a:xfrm rot="18914838">
            <a:off x="2987482" y="2049099"/>
            <a:ext cx="899583" cy="277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MH_Other_5"/>
          <p:cNvSpPr/>
          <p:nvPr>
            <p:custDataLst>
              <p:tags r:id="rId5"/>
            </p:custDataLst>
          </p:nvPr>
        </p:nvSpPr>
        <p:spPr>
          <a:xfrm rot="8485059">
            <a:off x="3349136" y="3801327"/>
            <a:ext cx="900906" cy="277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MH_Other_6"/>
          <p:cNvSpPr/>
          <p:nvPr>
            <p:custDataLst>
              <p:tags r:id="rId6"/>
            </p:custDataLst>
          </p:nvPr>
        </p:nvSpPr>
        <p:spPr>
          <a:xfrm rot="3988834">
            <a:off x="2374021" y="3712741"/>
            <a:ext cx="899583" cy="2778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" name="MH_Other_7"/>
          <p:cNvSpPr/>
          <p:nvPr>
            <p:custDataLst>
              <p:tags r:id="rId7"/>
            </p:custDataLst>
          </p:nvPr>
        </p:nvSpPr>
        <p:spPr>
          <a:xfrm rot="8205281">
            <a:off x="1516755" y="3357593"/>
            <a:ext cx="582083" cy="29104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MH_Other_9"/>
          <p:cNvSpPr/>
          <p:nvPr>
            <p:custDataLst>
              <p:tags r:id="rId8"/>
            </p:custDataLst>
          </p:nvPr>
        </p:nvSpPr>
        <p:spPr>
          <a:xfrm rot="14116530">
            <a:off x="4786896" y="3797152"/>
            <a:ext cx="583407" cy="29104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MH_Other_10"/>
          <p:cNvSpPr/>
          <p:nvPr>
            <p:custDataLst>
              <p:tags r:id="rId9"/>
            </p:custDataLst>
          </p:nvPr>
        </p:nvSpPr>
        <p:spPr>
          <a:xfrm rot="15266897">
            <a:off x="3766739" y="2208481"/>
            <a:ext cx="582083" cy="29104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MH_Other_11"/>
          <p:cNvSpPr/>
          <p:nvPr>
            <p:custDataLst>
              <p:tags r:id="rId10"/>
            </p:custDataLst>
          </p:nvPr>
        </p:nvSpPr>
        <p:spPr>
          <a:xfrm rot="19111680">
            <a:off x="4803136" y="2334744"/>
            <a:ext cx="582083" cy="277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" name="MH_SubTitle_2"/>
          <p:cNvSpPr/>
          <p:nvPr>
            <p:custDataLst>
              <p:tags r:id="rId11"/>
            </p:custDataLst>
          </p:nvPr>
        </p:nvSpPr>
        <p:spPr>
          <a:xfrm>
            <a:off x="3844762" y="2506646"/>
            <a:ext cx="1355718" cy="1051028"/>
          </a:xfrm>
          <a:prstGeom prst="hexagon">
            <a:avLst/>
          </a:prstGeom>
          <a:solidFill>
            <a:schemeClr val="bg1">
              <a:lumMod val="7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海外</a:t>
            </a:r>
            <a:endParaRPr lang="en-US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MH_Other_14"/>
          <p:cNvSpPr/>
          <p:nvPr>
            <p:custDataLst>
              <p:tags r:id="rId12"/>
            </p:custDataLst>
          </p:nvPr>
        </p:nvSpPr>
        <p:spPr>
          <a:xfrm>
            <a:off x="1182054" y="3472273"/>
            <a:ext cx="391583" cy="391583"/>
          </a:xfrm>
          <a:custGeom>
            <a:avLst/>
            <a:gdLst>
              <a:gd name="connsiteX0" fmla="*/ 249275 w 470096"/>
              <a:gd name="connsiteY0" fmla="*/ 444 h 470097"/>
              <a:gd name="connsiteX1" fmla="*/ 296243 w 470096"/>
              <a:gd name="connsiteY1" fmla="*/ 8167 h 470097"/>
              <a:gd name="connsiteX2" fmla="*/ 461930 w 470096"/>
              <a:gd name="connsiteY2" fmla="*/ 296244 h 470097"/>
              <a:gd name="connsiteX3" fmla="*/ 173853 w 470096"/>
              <a:gd name="connsiteY3" fmla="*/ 461931 h 470097"/>
              <a:gd name="connsiteX4" fmla="*/ 8166 w 470096"/>
              <a:gd name="connsiteY4" fmla="*/ 173854 h 470097"/>
              <a:gd name="connsiteX5" fmla="*/ 249275 w 470096"/>
              <a:gd name="connsiteY5" fmla="*/ 444 h 4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096" h="470097">
                <a:moveTo>
                  <a:pt x="249275" y="444"/>
                </a:moveTo>
                <a:cubicBezTo>
                  <a:pt x="264859" y="1405"/>
                  <a:pt x="280580" y="3942"/>
                  <a:pt x="296243" y="8167"/>
                </a:cubicBezTo>
                <a:cubicBezTo>
                  <a:pt x="421546" y="41964"/>
                  <a:pt x="495727" y="170940"/>
                  <a:pt x="461930" y="296244"/>
                </a:cubicBezTo>
                <a:cubicBezTo>
                  <a:pt x="428133" y="421547"/>
                  <a:pt x="299157" y="495728"/>
                  <a:pt x="173853" y="461931"/>
                </a:cubicBezTo>
                <a:cubicBezTo>
                  <a:pt x="48550" y="428134"/>
                  <a:pt x="-25631" y="299158"/>
                  <a:pt x="8166" y="173854"/>
                </a:cubicBezTo>
                <a:cubicBezTo>
                  <a:pt x="37738" y="64214"/>
                  <a:pt x="140182" y="-6286"/>
                  <a:pt x="249275" y="44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63500" cap="flat" cmpd="sng" algn="ctr">
            <a:solidFill>
              <a:srgbClr val="F2F2F2"/>
            </a:solidFill>
            <a:prstDash val="solid"/>
            <a:miter lim="800000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MH_Other_15"/>
          <p:cNvSpPr/>
          <p:nvPr>
            <p:custDataLst>
              <p:tags r:id="rId13"/>
            </p:custDataLst>
          </p:nvPr>
        </p:nvSpPr>
        <p:spPr>
          <a:xfrm>
            <a:off x="3035113" y="4059744"/>
            <a:ext cx="391583" cy="392906"/>
          </a:xfrm>
          <a:custGeom>
            <a:avLst/>
            <a:gdLst>
              <a:gd name="connsiteX0" fmla="*/ 249275 w 470096"/>
              <a:gd name="connsiteY0" fmla="*/ 444 h 470097"/>
              <a:gd name="connsiteX1" fmla="*/ 296243 w 470096"/>
              <a:gd name="connsiteY1" fmla="*/ 8167 h 470097"/>
              <a:gd name="connsiteX2" fmla="*/ 461930 w 470096"/>
              <a:gd name="connsiteY2" fmla="*/ 296244 h 470097"/>
              <a:gd name="connsiteX3" fmla="*/ 173853 w 470096"/>
              <a:gd name="connsiteY3" fmla="*/ 461931 h 470097"/>
              <a:gd name="connsiteX4" fmla="*/ 8166 w 470096"/>
              <a:gd name="connsiteY4" fmla="*/ 173854 h 470097"/>
              <a:gd name="connsiteX5" fmla="*/ 249275 w 470096"/>
              <a:gd name="connsiteY5" fmla="*/ 444 h 4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096" h="470097">
                <a:moveTo>
                  <a:pt x="249275" y="444"/>
                </a:moveTo>
                <a:cubicBezTo>
                  <a:pt x="264859" y="1405"/>
                  <a:pt x="280580" y="3942"/>
                  <a:pt x="296243" y="8167"/>
                </a:cubicBezTo>
                <a:cubicBezTo>
                  <a:pt x="421546" y="41964"/>
                  <a:pt x="495727" y="170940"/>
                  <a:pt x="461930" y="296244"/>
                </a:cubicBezTo>
                <a:cubicBezTo>
                  <a:pt x="428133" y="421547"/>
                  <a:pt x="299157" y="495728"/>
                  <a:pt x="173853" y="461931"/>
                </a:cubicBezTo>
                <a:cubicBezTo>
                  <a:pt x="48550" y="428134"/>
                  <a:pt x="-25631" y="299158"/>
                  <a:pt x="8166" y="173854"/>
                </a:cubicBezTo>
                <a:cubicBezTo>
                  <a:pt x="37738" y="64214"/>
                  <a:pt x="140182" y="-6286"/>
                  <a:pt x="249275" y="44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63500" cap="flat" cmpd="sng" algn="ctr">
            <a:solidFill>
              <a:srgbClr val="F2F2F2"/>
            </a:solidFill>
            <a:prstDash val="solid"/>
            <a:miter lim="800000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7" name="MH_Other_16"/>
          <p:cNvSpPr/>
          <p:nvPr>
            <p:custDataLst>
              <p:tags r:id="rId14"/>
            </p:custDataLst>
          </p:nvPr>
        </p:nvSpPr>
        <p:spPr>
          <a:xfrm>
            <a:off x="5067136" y="4029324"/>
            <a:ext cx="391583" cy="391583"/>
          </a:xfrm>
          <a:custGeom>
            <a:avLst/>
            <a:gdLst>
              <a:gd name="connsiteX0" fmla="*/ 249275 w 470096"/>
              <a:gd name="connsiteY0" fmla="*/ 444 h 470097"/>
              <a:gd name="connsiteX1" fmla="*/ 296243 w 470096"/>
              <a:gd name="connsiteY1" fmla="*/ 8167 h 470097"/>
              <a:gd name="connsiteX2" fmla="*/ 461930 w 470096"/>
              <a:gd name="connsiteY2" fmla="*/ 296244 h 470097"/>
              <a:gd name="connsiteX3" fmla="*/ 173853 w 470096"/>
              <a:gd name="connsiteY3" fmla="*/ 461931 h 470097"/>
              <a:gd name="connsiteX4" fmla="*/ 8166 w 470096"/>
              <a:gd name="connsiteY4" fmla="*/ 173854 h 470097"/>
              <a:gd name="connsiteX5" fmla="*/ 249275 w 470096"/>
              <a:gd name="connsiteY5" fmla="*/ 444 h 4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096" h="470097">
                <a:moveTo>
                  <a:pt x="249275" y="444"/>
                </a:moveTo>
                <a:cubicBezTo>
                  <a:pt x="264859" y="1405"/>
                  <a:pt x="280580" y="3942"/>
                  <a:pt x="296243" y="8167"/>
                </a:cubicBezTo>
                <a:cubicBezTo>
                  <a:pt x="421546" y="41964"/>
                  <a:pt x="495727" y="170940"/>
                  <a:pt x="461930" y="296244"/>
                </a:cubicBezTo>
                <a:cubicBezTo>
                  <a:pt x="428133" y="421547"/>
                  <a:pt x="299157" y="495728"/>
                  <a:pt x="173853" y="461931"/>
                </a:cubicBezTo>
                <a:cubicBezTo>
                  <a:pt x="48550" y="428134"/>
                  <a:pt x="-25631" y="299158"/>
                  <a:pt x="8166" y="173854"/>
                </a:cubicBezTo>
                <a:cubicBezTo>
                  <a:pt x="37738" y="64214"/>
                  <a:pt x="140182" y="-6286"/>
                  <a:pt x="249275" y="44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63500" cap="flat" cmpd="sng" algn="ctr">
            <a:solidFill>
              <a:srgbClr val="F2F2F2"/>
            </a:solidFill>
            <a:prstDash val="solid"/>
            <a:miter lim="800000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9" name="MH_Other_18"/>
          <p:cNvSpPr/>
          <p:nvPr>
            <p:custDataLst>
              <p:tags r:id="rId15"/>
            </p:custDataLst>
          </p:nvPr>
        </p:nvSpPr>
        <p:spPr>
          <a:xfrm>
            <a:off x="5253366" y="1772564"/>
            <a:ext cx="391583" cy="392906"/>
          </a:xfrm>
          <a:custGeom>
            <a:avLst/>
            <a:gdLst>
              <a:gd name="connsiteX0" fmla="*/ 249275 w 470096"/>
              <a:gd name="connsiteY0" fmla="*/ 444 h 470097"/>
              <a:gd name="connsiteX1" fmla="*/ 296243 w 470096"/>
              <a:gd name="connsiteY1" fmla="*/ 8167 h 470097"/>
              <a:gd name="connsiteX2" fmla="*/ 461930 w 470096"/>
              <a:gd name="connsiteY2" fmla="*/ 296244 h 470097"/>
              <a:gd name="connsiteX3" fmla="*/ 173853 w 470096"/>
              <a:gd name="connsiteY3" fmla="*/ 461931 h 470097"/>
              <a:gd name="connsiteX4" fmla="*/ 8166 w 470096"/>
              <a:gd name="connsiteY4" fmla="*/ 173854 h 470097"/>
              <a:gd name="connsiteX5" fmla="*/ 249275 w 470096"/>
              <a:gd name="connsiteY5" fmla="*/ 444 h 4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096" h="470097">
                <a:moveTo>
                  <a:pt x="249275" y="444"/>
                </a:moveTo>
                <a:cubicBezTo>
                  <a:pt x="264859" y="1405"/>
                  <a:pt x="280580" y="3942"/>
                  <a:pt x="296243" y="8167"/>
                </a:cubicBezTo>
                <a:cubicBezTo>
                  <a:pt x="421546" y="41964"/>
                  <a:pt x="495727" y="170940"/>
                  <a:pt x="461930" y="296244"/>
                </a:cubicBezTo>
                <a:cubicBezTo>
                  <a:pt x="428133" y="421547"/>
                  <a:pt x="299157" y="495728"/>
                  <a:pt x="173853" y="461931"/>
                </a:cubicBezTo>
                <a:cubicBezTo>
                  <a:pt x="48550" y="428134"/>
                  <a:pt x="-25631" y="299158"/>
                  <a:pt x="8166" y="173854"/>
                </a:cubicBezTo>
                <a:cubicBezTo>
                  <a:pt x="37738" y="64214"/>
                  <a:pt x="140182" y="-6286"/>
                  <a:pt x="249275" y="44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63500" cap="flat" cmpd="sng" algn="ctr">
            <a:solidFill>
              <a:srgbClr val="F2F2F2"/>
            </a:solidFill>
            <a:prstDash val="solid"/>
            <a:miter lim="800000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" name="MH_Other_19"/>
          <p:cNvSpPr/>
          <p:nvPr>
            <p:custDataLst>
              <p:tags r:id="rId16"/>
            </p:custDataLst>
          </p:nvPr>
        </p:nvSpPr>
        <p:spPr>
          <a:xfrm>
            <a:off x="3655555" y="1509349"/>
            <a:ext cx="391583" cy="392906"/>
          </a:xfrm>
          <a:custGeom>
            <a:avLst/>
            <a:gdLst>
              <a:gd name="connsiteX0" fmla="*/ 249275 w 470096"/>
              <a:gd name="connsiteY0" fmla="*/ 444 h 470097"/>
              <a:gd name="connsiteX1" fmla="*/ 296243 w 470096"/>
              <a:gd name="connsiteY1" fmla="*/ 8167 h 470097"/>
              <a:gd name="connsiteX2" fmla="*/ 461930 w 470096"/>
              <a:gd name="connsiteY2" fmla="*/ 296244 h 470097"/>
              <a:gd name="connsiteX3" fmla="*/ 173853 w 470096"/>
              <a:gd name="connsiteY3" fmla="*/ 461931 h 470097"/>
              <a:gd name="connsiteX4" fmla="*/ 8166 w 470096"/>
              <a:gd name="connsiteY4" fmla="*/ 173854 h 470097"/>
              <a:gd name="connsiteX5" fmla="*/ 249275 w 470096"/>
              <a:gd name="connsiteY5" fmla="*/ 444 h 4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096" h="470097">
                <a:moveTo>
                  <a:pt x="249275" y="444"/>
                </a:moveTo>
                <a:cubicBezTo>
                  <a:pt x="264859" y="1405"/>
                  <a:pt x="280580" y="3942"/>
                  <a:pt x="296243" y="8167"/>
                </a:cubicBezTo>
                <a:cubicBezTo>
                  <a:pt x="421546" y="41964"/>
                  <a:pt x="495727" y="170940"/>
                  <a:pt x="461930" y="296244"/>
                </a:cubicBezTo>
                <a:cubicBezTo>
                  <a:pt x="428133" y="421547"/>
                  <a:pt x="299157" y="495728"/>
                  <a:pt x="173853" y="461931"/>
                </a:cubicBezTo>
                <a:cubicBezTo>
                  <a:pt x="48550" y="428134"/>
                  <a:pt x="-25631" y="299158"/>
                  <a:pt x="8166" y="173854"/>
                </a:cubicBezTo>
                <a:cubicBezTo>
                  <a:pt x="37738" y="64214"/>
                  <a:pt x="140182" y="-6286"/>
                  <a:pt x="249275" y="44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63500" cap="flat" cmpd="sng" algn="ctr">
            <a:solidFill>
              <a:srgbClr val="F2F2F2"/>
            </a:solidFill>
            <a:prstDash val="solid"/>
            <a:miter lim="800000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1" name="MH_SubTitle_1"/>
          <p:cNvSpPr/>
          <p:nvPr>
            <p:custDataLst>
              <p:tags r:id="rId17"/>
            </p:custDataLst>
          </p:nvPr>
        </p:nvSpPr>
        <p:spPr>
          <a:xfrm rot="1320000">
            <a:off x="1922275" y="2194304"/>
            <a:ext cx="1325036" cy="1150658"/>
          </a:xfrm>
          <a:custGeom>
            <a:avLst/>
            <a:gdLst>
              <a:gd name="connsiteX0" fmla="*/ 257040 w 1150975"/>
              <a:gd name="connsiteY0" fmla="*/ 0 h 1018465"/>
              <a:gd name="connsiteX1" fmla="*/ 901038 w 1150975"/>
              <a:gd name="connsiteY1" fmla="*/ 4511 h 1018465"/>
              <a:gd name="connsiteX2" fmla="*/ 1150975 w 1150975"/>
              <a:gd name="connsiteY2" fmla="*/ 513264 h 1018465"/>
              <a:gd name="connsiteX3" fmla="*/ 893934 w 1150975"/>
              <a:gd name="connsiteY3" fmla="*/ 1018465 h 1018465"/>
              <a:gd name="connsiteX4" fmla="*/ 249936 w 1150975"/>
              <a:gd name="connsiteY4" fmla="*/ 1013953 h 1018465"/>
              <a:gd name="connsiteX5" fmla="*/ 0 w 1150975"/>
              <a:gd name="connsiteY5" fmla="*/ 505200 h 1018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0975" h="1018465">
                <a:moveTo>
                  <a:pt x="257040" y="0"/>
                </a:moveTo>
                <a:lnTo>
                  <a:pt x="901038" y="4511"/>
                </a:lnTo>
                <a:lnTo>
                  <a:pt x="1150975" y="513264"/>
                </a:lnTo>
                <a:lnTo>
                  <a:pt x="893934" y="1018465"/>
                </a:lnTo>
                <a:lnTo>
                  <a:pt x="249936" y="1013953"/>
                </a:lnTo>
                <a:lnTo>
                  <a:pt x="0" y="5052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轨交</a:t>
            </a:r>
            <a:endParaRPr lang="zh-CN" altLang="en-US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MH_Text_1"/>
          <p:cNvSpPr txBox="1"/>
          <p:nvPr>
            <p:custDataLst>
              <p:tags r:id="rId18"/>
            </p:custDataLst>
          </p:nvPr>
        </p:nvSpPr>
        <p:spPr>
          <a:xfrm>
            <a:off x="3262649" y="985292"/>
            <a:ext cx="1173428" cy="599282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三小区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03" name="MH_Text_2"/>
          <p:cNvSpPr txBox="1"/>
          <p:nvPr>
            <p:custDataLst>
              <p:tags r:id="rId19"/>
            </p:custDataLst>
          </p:nvPr>
        </p:nvSpPr>
        <p:spPr>
          <a:xfrm>
            <a:off x="5514016" y="1625875"/>
            <a:ext cx="1074208" cy="62574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FDD</a:t>
            </a:r>
          </a:p>
        </p:txBody>
      </p:sp>
      <p:sp>
        <p:nvSpPr>
          <p:cNvPr id="205" name="MH_Text_4"/>
          <p:cNvSpPr txBox="1"/>
          <p:nvPr>
            <p:custDataLst>
              <p:tags r:id="rId20"/>
            </p:custDataLst>
          </p:nvPr>
        </p:nvSpPr>
        <p:spPr>
          <a:xfrm>
            <a:off x="5477241" y="3927459"/>
            <a:ext cx="1074208" cy="627063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eMBMS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06" name="MH_Text_5"/>
          <p:cNvSpPr txBox="1"/>
          <p:nvPr>
            <p:custDataLst>
              <p:tags r:id="rId21"/>
            </p:custDataLst>
          </p:nvPr>
        </p:nvSpPr>
        <p:spPr>
          <a:xfrm>
            <a:off x="2652784" y="4333595"/>
            <a:ext cx="1173427" cy="600604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4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天线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07" name="MH_Text_6"/>
          <p:cNvSpPr txBox="1"/>
          <p:nvPr>
            <p:custDataLst>
              <p:tags r:id="rId22"/>
            </p:custDataLst>
          </p:nvPr>
        </p:nvSpPr>
        <p:spPr>
          <a:xfrm>
            <a:off x="64068" y="3389841"/>
            <a:ext cx="1144334" cy="62574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RRU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级联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09" name="MH_Text_8"/>
          <p:cNvSpPr txBox="1"/>
          <p:nvPr>
            <p:custDataLst>
              <p:tags r:id="rId23"/>
            </p:custDataLst>
          </p:nvPr>
        </p:nvSpPr>
        <p:spPr>
          <a:xfrm>
            <a:off x="1002339" y="1057300"/>
            <a:ext cx="1092729" cy="624417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LTE-M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10" name="MH_Other_1"/>
          <p:cNvSpPr/>
          <p:nvPr>
            <p:custDataLst>
              <p:tags r:id="rId24"/>
            </p:custDataLst>
          </p:nvPr>
        </p:nvSpPr>
        <p:spPr>
          <a:xfrm>
            <a:off x="7169376" y="1633364"/>
            <a:ext cx="1379803" cy="1210469"/>
          </a:xfrm>
          <a:custGeom>
            <a:avLst/>
            <a:gdLst>
              <a:gd name="connsiteX0" fmla="*/ 463709 w 1872000"/>
              <a:gd name="connsiteY0" fmla="*/ 0 h 1642242"/>
              <a:gd name="connsiteX1" fmla="*/ 1408291 w 1872000"/>
              <a:gd name="connsiteY1" fmla="*/ 0 h 1642242"/>
              <a:gd name="connsiteX2" fmla="*/ 1459327 w 1872000"/>
              <a:gd name="connsiteY2" fmla="*/ 31542 h 1642242"/>
              <a:gd name="connsiteX3" fmla="*/ 1518577 w 1872000"/>
              <a:gd name="connsiteY3" fmla="*/ 81274 h 1642242"/>
              <a:gd name="connsiteX4" fmla="*/ 1870181 w 1872000"/>
              <a:gd name="connsiteY4" fmla="*/ 784484 h 1642242"/>
              <a:gd name="connsiteX5" fmla="*/ 1872000 w 1872000"/>
              <a:gd name="connsiteY5" fmla="*/ 821121 h 1642242"/>
              <a:gd name="connsiteX6" fmla="*/ 1870181 w 1872000"/>
              <a:gd name="connsiteY6" fmla="*/ 857758 h 1642242"/>
              <a:gd name="connsiteX7" fmla="*/ 1518577 w 1872000"/>
              <a:gd name="connsiteY7" fmla="*/ 1560969 h 1642242"/>
              <a:gd name="connsiteX8" fmla="*/ 1459327 w 1872000"/>
              <a:gd name="connsiteY8" fmla="*/ 1610700 h 1642242"/>
              <a:gd name="connsiteX9" fmla="*/ 1408291 w 1872000"/>
              <a:gd name="connsiteY9" fmla="*/ 1642242 h 1642242"/>
              <a:gd name="connsiteX10" fmla="*/ 463709 w 1872000"/>
              <a:gd name="connsiteY10" fmla="*/ 1642242 h 1642242"/>
              <a:gd name="connsiteX11" fmla="*/ 412673 w 1872000"/>
              <a:gd name="connsiteY11" fmla="*/ 1610700 h 1642242"/>
              <a:gd name="connsiteX12" fmla="*/ 353425 w 1872000"/>
              <a:gd name="connsiteY12" fmla="*/ 1560970 h 1642242"/>
              <a:gd name="connsiteX13" fmla="*/ 1819 w 1872000"/>
              <a:gd name="connsiteY13" fmla="*/ 857758 h 1642242"/>
              <a:gd name="connsiteX14" fmla="*/ 0 w 1872000"/>
              <a:gd name="connsiteY14" fmla="*/ 821121 h 1642242"/>
              <a:gd name="connsiteX15" fmla="*/ 1819 w 1872000"/>
              <a:gd name="connsiteY15" fmla="*/ 784484 h 1642242"/>
              <a:gd name="connsiteX16" fmla="*/ 353425 w 1872000"/>
              <a:gd name="connsiteY16" fmla="*/ 81272 h 1642242"/>
              <a:gd name="connsiteX17" fmla="*/ 412673 w 1872000"/>
              <a:gd name="connsiteY17" fmla="*/ 31542 h 1642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72000" h="1642242">
                <a:moveTo>
                  <a:pt x="463709" y="0"/>
                </a:moveTo>
                <a:lnTo>
                  <a:pt x="1408291" y="0"/>
                </a:lnTo>
                <a:lnTo>
                  <a:pt x="1459327" y="31542"/>
                </a:lnTo>
                <a:lnTo>
                  <a:pt x="1518577" y="81274"/>
                </a:lnTo>
                <a:lnTo>
                  <a:pt x="1870181" y="784484"/>
                </a:lnTo>
                <a:lnTo>
                  <a:pt x="1872000" y="821121"/>
                </a:lnTo>
                <a:lnTo>
                  <a:pt x="1870181" y="857758"/>
                </a:lnTo>
                <a:lnTo>
                  <a:pt x="1518577" y="1560969"/>
                </a:lnTo>
                <a:lnTo>
                  <a:pt x="1459327" y="1610700"/>
                </a:lnTo>
                <a:lnTo>
                  <a:pt x="1408291" y="1642242"/>
                </a:lnTo>
                <a:lnTo>
                  <a:pt x="463709" y="1642242"/>
                </a:lnTo>
                <a:lnTo>
                  <a:pt x="412673" y="1610700"/>
                </a:lnTo>
                <a:lnTo>
                  <a:pt x="353425" y="1560970"/>
                </a:lnTo>
                <a:lnTo>
                  <a:pt x="1819" y="857758"/>
                </a:lnTo>
                <a:lnTo>
                  <a:pt x="0" y="821121"/>
                </a:lnTo>
                <a:lnTo>
                  <a:pt x="1819" y="784484"/>
                </a:lnTo>
                <a:lnTo>
                  <a:pt x="353425" y="81272"/>
                </a:lnTo>
                <a:lnTo>
                  <a:pt x="412673" y="31542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67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MH_SubTitle_1"/>
          <p:cNvSpPr/>
          <p:nvPr>
            <p:custDataLst>
              <p:tags r:id="rId25"/>
            </p:custDataLst>
          </p:nvPr>
        </p:nvSpPr>
        <p:spPr>
          <a:xfrm>
            <a:off x="7334741" y="1777562"/>
            <a:ext cx="1049073" cy="920750"/>
          </a:xfrm>
          <a:custGeom>
            <a:avLst/>
            <a:gdLst>
              <a:gd name="connsiteX0" fmla="*/ 463709 w 1872000"/>
              <a:gd name="connsiteY0" fmla="*/ 0 h 1642242"/>
              <a:gd name="connsiteX1" fmla="*/ 1408291 w 1872000"/>
              <a:gd name="connsiteY1" fmla="*/ 0 h 1642242"/>
              <a:gd name="connsiteX2" fmla="*/ 1459327 w 1872000"/>
              <a:gd name="connsiteY2" fmla="*/ 31542 h 1642242"/>
              <a:gd name="connsiteX3" fmla="*/ 1518577 w 1872000"/>
              <a:gd name="connsiteY3" fmla="*/ 81274 h 1642242"/>
              <a:gd name="connsiteX4" fmla="*/ 1870181 w 1872000"/>
              <a:gd name="connsiteY4" fmla="*/ 784484 h 1642242"/>
              <a:gd name="connsiteX5" fmla="*/ 1872000 w 1872000"/>
              <a:gd name="connsiteY5" fmla="*/ 821121 h 1642242"/>
              <a:gd name="connsiteX6" fmla="*/ 1870181 w 1872000"/>
              <a:gd name="connsiteY6" fmla="*/ 857758 h 1642242"/>
              <a:gd name="connsiteX7" fmla="*/ 1518577 w 1872000"/>
              <a:gd name="connsiteY7" fmla="*/ 1560969 h 1642242"/>
              <a:gd name="connsiteX8" fmla="*/ 1459327 w 1872000"/>
              <a:gd name="connsiteY8" fmla="*/ 1610700 h 1642242"/>
              <a:gd name="connsiteX9" fmla="*/ 1408291 w 1872000"/>
              <a:gd name="connsiteY9" fmla="*/ 1642242 h 1642242"/>
              <a:gd name="connsiteX10" fmla="*/ 463709 w 1872000"/>
              <a:gd name="connsiteY10" fmla="*/ 1642242 h 1642242"/>
              <a:gd name="connsiteX11" fmla="*/ 412673 w 1872000"/>
              <a:gd name="connsiteY11" fmla="*/ 1610700 h 1642242"/>
              <a:gd name="connsiteX12" fmla="*/ 353425 w 1872000"/>
              <a:gd name="connsiteY12" fmla="*/ 1560970 h 1642242"/>
              <a:gd name="connsiteX13" fmla="*/ 1819 w 1872000"/>
              <a:gd name="connsiteY13" fmla="*/ 857758 h 1642242"/>
              <a:gd name="connsiteX14" fmla="*/ 0 w 1872000"/>
              <a:gd name="connsiteY14" fmla="*/ 821121 h 1642242"/>
              <a:gd name="connsiteX15" fmla="*/ 1819 w 1872000"/>
              <a:gd name="connsiteY15" fmla="*/ 784484 h 1642242"/>
              <a:gd name="connsiteX16" fmla="*/ 353425 w 1872000"/>
              <a:gd name="connsiteY16" fmla="*/ 81272 h 1642242"/>
              <a:gd name="connsiteX17" fmla="*/ 412673 w 1872000"/>
              <a:gd name="connsiteY17" fmla="*/ 31542 h 1642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72000" h="1642242">
                <a:moveTo>
                  <a:pt x="463709" y="0"/>
                </a:moveTo>
                <a:lnTo>
                  <a:pt x="1408291" y="0"/>
                </a:lnTo>
                <a:lnTo>
                  <a:pt x="1459327" y="31542"/>
                </a:lnTo>
                <a:lnTo>
                  <a:pt x="1518577" y="81274"/>
                </a:lnTo>
                <a:lnTo>
                  <a:pt x="1870181" y="784484"/>
                </a:lnTo>
                <a:lnTo>
                  <a:pt x="1872000" y="821121"/>
                </a:lnTo>
                <a:lnTo>
                  <a:pt x="1870181" y="857758"/>
                </a:lnTo>
                <a:lnTo>
                  <a:pt x="1518577" y="1560969"/>
                </a:lnTo>
                <a:lnTo>
                  <a:pt x="1459327" y="1610700"/>
                </a:lnTo>
                <a:lnTo>
                  <a:pt x="1408291" y="1642242"/>
                </a:lnTo>
                <a:lnTo>
                  <a:pt x="463709" y="1642242"/>
                </a:lnTo>
                <a:lnTo>
                  <a:pt x="412673" y="1610700"/>
                </a:lnTo>
                <a:lnTo>
                  <a:pt x="353425" y="1560970"/>
                </a:lnTo>
                <a:lnTo>
                  <a:pt x="1819" y="857758"/>
                </a:lnTo>
                <a:lnTo>
                  <a:pt x="0" y="821121"/>
                </a:lnTo>
                <a:lnTo>
                  <a:pt x="1819" y="784484"/>
                </a:lnTo>
                <a:lnTo>
                  <a:pt x="353425" y="81272"/>
                </a:lnTo>
                <a:lnTo>
                  <a:pt x="412673" y="31542"/>
                </a:lnTo>
                <a:close/>
              </a:path>
            </a:pathLst>
          </a:custGeom>
          <a:solidFill>
            <a:srgbClr val="F8F8F8"/>
          </a:solidFill>
          <a:ln>
            <a:noFill/>
          </a:ln>
          <a:effectLst>
            <a:outerShdw blurRad="38100" dist="38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endParaRPr lang="en-US" altLang="zh-CN" dirty="0" smtClean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规格</a:t>
            </a:r>
            <a:endParaRPr lang="zh-CN" altLang="en-US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2" name="MH_Other_2"/>
          <p:cNvSpPr/>
          <p:nvPr>
            <p:custDataLst>
              <p:tags r:id="rId26"/>
            </p:custDataLst>
          </p:nvPr>
        </p:nvSpPr>
        <p:spPr>
          <a:xfrm>
            <a:off x="7169376" y="3143621"/>
            <a:ext cx="1379803" cy="1210468"/>
          </a:xfrm>
          <a:custGeom>
            <a:avLst/>
            <a:gdLst>
              <a:gd name="connsiteX0" fmla="*/ 463709 w 1872000"/>
              <a:gd name="connsiteY0" fmla="*/ 0 h 1642242"/>
              <a:gd name="connsiteX1" fmla="*/ 1408291 w 1872000"/>
              <a:gd name="connsiteY1" fmla="*/ 0 h 1642242"/>
              <a:gd name="connsiteX2" fmla="*/ 1459327 w 1872000"/>
              <a:gd name="connsiteY2" fmla="*/ 31542 h 1642242"/>
              <a:gd name="connsiteX3" fmla="*/ 1518577 w 1872000"/>
              <a:gd name="connsiteY3" fmla="*/ 81274 h 1642242"/>
              <a:gd name="connsiteX4" fmla="*/ 1870181 w 1872000"/>
              <a:gd name="connsiteY4" fmla="*/ 784484 h 1642242"/>
              <a:gd name="connsiteX5" fmla="*/ 1872000 w 1872000"/>
              <a:gd name="connsiteY5" fmla="*/ 821121 h 1642242"/>
              <a:gd name="connsiteX6" fmla="*/ 1870181 w 1872000"/>
              <a:gd name="connsiteY6" fmla="*/ 857758 h 1642242"/>
              <a:gd name="connsiteX7" fmla="*/ 1518577 w 1872000"/>
              <a:gd name="connsiteY7" fmla="*/ 1560969 h 1642242"/>
              <a:gd name="connsiteX8" fmla="*/ 1459327 w 1872000"/>
              <a:gd name="connsiteY8" fmla="*/ 1610700 h 1642242"/>
              <a:gd name="connsiteX9" fmla="*/ 1408291 w 1872000"/>
              <a:gd name="connsiteY9" fmla="*/ 1642242 h 1642242"/>
              <a:gd name="connsiteX10" fmla="*/ 463709 w 1872000"/>
              <a:gd name="connsiteY10" fmla="*/ 1642242 h 1642242"/>
              <a:gd name="connsiteX11" fmla="*/ 412673 w 1872000"/>
              <a:gd name="connsiteY11" fmla="*/ 1610700 h 1642242"/>
              <a:gd name="connsiteX12" fmla="*/ 353425 w 1872000"/>
              <a:gd name="connsiteY12" fmla="*/ 1560970 h 1642242"/>
              <a:gd name="connsiteX13" fmla="*/ 1819 w 1872000"/>
              <a:gd name="connsiteY13" fmla="*/ 857758 h 1642242"/>
              <a:gd name="connsiteX14" fmla="*/ 0 w 1872000"/>
              <a:gd name="connsiteY14" fmla="*/ 821121 h 1642242"/>
              <a:gd name="connsiteX15" fmla="*/ 1819 w 1872000"/>
              <a:gd name="connsiteY15" fmla="*/ 784484 h 1642242"/>
              <a:gd name="connsiteX16" fmla="*/ 353425 w 1872000"/>
              <a:gd name="connsiteY16" fmla="*/ 81272 h 1642242"/>
              <a:gd name="connsiteX17" fmla="*/ 412673 w 1872000"/>
              <a:gd name="connsiteY17" fmla="*/ 31542 h 1642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72000" h="1642242">
                <a:moveTo>
                  <a:pt x="463709" y="0"/>
                </a:moveTo>
                <a:lnTo>
                  <a:pt x="1408291" y="0"/>
                </a:lnTo>
                <a:lnTo>
                  <a:pt x="1459327" y="31542"/>
                </a:lnTo>
                <a:lnTo>
                  <a:pt x="1518577" y="81274"/>
                </a:lnTo>
                <a:lnTo>
                  <a:pt x="1870181" y="784484"/>
                </a:lnTo>
                <a:lnTo>
                  <a:pt x="1872000" y="821121"/>
                </a:lnTo>
                <a:lnTo>
                  <a:pt x="1870181" y="857758"/>
                </a:lnTo>
                <a:lnTo>
                  <a:pt x="1518577" y="1560969"/>
                </a:lnTo>
                <a:lnTo>
                  <a:pt x="1459327" y="1610700"/>
                </a:lnTo>
                <a:lnTo>
                  <a:pt x="1408291" y="1642242"/>
                </a:lnTo>
                <a:lnTo>
                  <a:pt x="463709" y="1642242"/>
                </a:lnTo>
                <a:lnTo>
                  <a:pt x="412673" y="1610700"/>
                </a:lnTo>
                <a:lnTo>
                  <a:pt x="353425" y="1560970"/>
                </a:lnTo>
                <a:lnTo>
                  <a:pt x="1819" y="857758"/>
                </a:lnTo>
                <a:lnTo>
                  <a:pt x="0" y="821121"/>
                </a:lnTo>
                <a:lnTo>
                  <a:pt x="1819" y="784484"/>
                </a:lnTo>
                <a:lnTo>
                  <a:pt x="353425" y="81272"/>
                </a:lnTo>
                <a:lnTo>
                  <a:pt x="412673" y="3154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67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3" name="MH_SubTitle_2"/>
          <p:cNvSpPr/>
          <p:nvPr>
            <p:custDataLst>
              <p:tags r:id="rId27"/>
            </p:custDataLst>
          </p:nvPr>
        </p:nvSpPr>
        <p:spPr>
          <a:xfrm>
            <a:off x="7334741" y="3287819"/>
            <a:ext cx="1049073" cy="920750"/>
          </a:xfrm>
          <a:custGeom>
            <a:avLst/>
            <a:gdLst>
              <a:gd name="connsiteX0" fmla="*/ 463709 w 1872000"/>
              <a:gd name="connsiteY0" fmla="*/ 0 h 1642242"/>
              <a:gd name="connsiteX1" fmla="*/ 1408291 w 1872000"/>
              <a:gd name="connsiteY1" fmla="*/ 0 h 1642242"/>
              <a:gd name="connsiteX2" fmla="*/ 1459327 w 1872000"/>
              <a:gd name="connsiteY2" fmla="*/ 31542 h 1642242"/>
              <a:gd name="connsiteX3" fmla="*/ 1518577 w 1872000"/>
              <a:gd name="connsiteY3" fmla="*/ 81274 h 1642242"/>
              <a:gd name="connsiteX4" fmla="*/ 1870181 w 1872000"/>
              <a:gd name="connsiteY4" fmla="*/ 784484 h 1642242"/>
              <a:gd name="connsiteX5" fmla="*/ 1872000 w 1872000"/>
              <a:gd name="connsiteY5" fmla="*/ 821121 h 1642242"/>
              <a:gd name="connsiteX6" fmla="*/ 1870181 w 1872000"/>
              <a:gd name="connsiteY6" fmla="*/ 857758 h 1642242"/>
              <a:gd name="connsiteX7" fmla="*/ 1518577 w 1872000"/>
              <a:gd name="connsiteY7" fmla="*/ 1560969 h 1642242"/>
              <a:gd name="connsiteX8" fmla="*/ 1459327 w 1872000"/>
              <a:gd name="connsiteY8" fmla="*/ 1610700 h 1642242"/>
              <a:gd name="connsiteX9" fmla="*/ 1408291 w 1872000"/>
              <a:gd name="connsiteY9" fmla="*/ 1642242 h 1642242"/>
              <a:gd name="connsiteX10" fmla="*/ 463709 w 1872000"/>
              <a:gd name="connsiteY10" fmla="*/ 1642242 h 1642242"/>
              <a:gd name="connsiteX11" fmla="*/ 412673 w 1872000"/>
              <a:gd name="connsiteY11" fmla="*/ 1610700 h 1642242"/>
              <a:gd name="connsiteX12" fmla="*/ 353425 w 1872000"/>
              <a:gd name="connsiteY12" fmla="*/ 1560970 h 1642242"/>
              <a:gd name="connsiteX13" fmla="*/ 1819 w 1872000"/>
              <a:gd name="connsiteY13" fmla="*/ 857758 h 1642242"/>
              <a:gd name="connsiteX14" fmla="*/ 0 w 1872000"/>
              <a:gd name="connsiteY14" fmla="*/ 821121 h 1642242"/>
              <a:gd name="connsiteX15" fmla="*/ 1819 w 1872000"/>
              <a:gd name="connsiteY15" fmla="*/ 784484 h 1642242"/>
              <a:gd name="connsiteX16" fmla="*/ 353425 w 1872000"/>
              <a:gd name="connsiteY16" fmla="*/ 81272 h 1642242"/>
              <a:gd name="connsiteX17" fmla="*/ 412673 w 1872000"/>
              <a:gd name="connsiteY17" fmla="*/ 31542 h 1642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72000" h="1642242">
                <a:moveTo>
                  <a:pt x="463709" y="0"/>
                </a:moveTo>
                <a:lnTo>
                  <a:pt x="1408291" y="0"/>
                </a:lnTo>
                <a:lnTo>
                  <a:pt x="1459327" y="31542"/>
                </a:lnTo>
                <a:lnTo>
                  <a:pt x="1518577" y="81274"/>
                </a:lnTo>
                <a:lnTo>
                  <a:pt x="1870181" y="784484"/>
                </a:lnTo>
                <a:lnTo>
                  <a:pt x="1872000" y="821121"/>
                </a:lnTo>
                <a:lnTo>
                  <a:pt x="1870181" y="857758"/>
                </a:lnTo>
                <a:lnTo>
                  <a:pt x="1518577" y="1560969"/>
                </a:lnTo>
                <a:lnTo>
                  <a:pt x="1459327" y="1610700"/>
                </a:lnTo>
                <a:lnTo>
                  <a:pt x="1408291" y="1642242"/>
                </a:lnTo>
                <a:lnTo>
                  <a:pt x="463709" y="1642242"/>
                </a:lnTo>
                <a:lnTo>
                  <a:pt x="412673" y="1610700"/>
                </a:lnTo>
                <a:lnTo>
                  <a:pt x="353425" y="1560970"/>
                </a:lnTo>
                <a:lnTo>
                  <a:pt x="1819" y="857758"/>
                </a:lnTo>
                <a:lnTo>
                  <a:pt x="0" y="821121"/>
                </a:lnTo>
                <a:lnTo>
                  <a:pt x="1819" y="784484"/>
                </a:lnTo>
                <a:lnTo>
                  <a:pt x="353425" y="81272"/>
                </a:lnTo>
                <a:lnTo>
                  <a:pt x="412673" y="31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dist="38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334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H_PageTitle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28335" y="121197"/>
            <a:ext cx="7886700" cy="5760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上半年重点工作进展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做特性</a:t>
            </a:r>
          </a:p>
        </p:txBody>
      </p:sp>
      <p:sp>
        <p:nvSpPr>
          <p:cNvPr id="110" name="MH_SubTitle_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49835" y="3551770"/>
            <a:ext cx="1930487" cy="8201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2T4R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(100%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性能测试及优化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(40%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da-DK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MH_SubTitle_3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2872836" y="3466793"/>
            <a:ext cx="1930487" cy="1166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RRU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级联 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(100%)</a:t>
            </a: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功能测试 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(100%)</a:t>
            </a: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性能测试及优化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(10%)</a:t>
            </a:r>
            <a:endParaRPr lang="da-DK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MH_SubTitle_5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663609" y="3621993"/>
            <a:ext cx="1932727" cy="939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200km/h (100%)</a:t>
            </a: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a-DK" altLang="zh-CN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LTE-M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 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(100%)</a:t>
            </a: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合入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正式版本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(0%)</a:t>
            </a:r>
          </a:p>
        </p:txBody>
      </p:sp>
      <p:sp>
        <p:nvSpPr>
          <p:cNvPr id="119" name="MH_SubTitle_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4233014" y="985292"/>
            <a:ext cx="1930487" cy="911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FDD (100%)</a:t>
            </a: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功能对齐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TDD (80%)</a:t>
            </a: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规格攻关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(10%)</a:t>
            </a:r>
            <a:endParaRPr lang="da-DK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MH_SubTitle_4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6967897" y="1036619"/>
            <a:ext cx="1930487" cy="887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eMBMS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(30%)</a:t>
            </a: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EVM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指标验证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(0%)</a:t>
            </a:r>
            <a:endParaRPr lang="da-DK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MH_SubTitle_6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475656" y="993879"/>
            <a:ext cx="2044022" cy="9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支持单板三小区 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(100%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稳定性攻关 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(100%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规格攻关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(20%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da-DK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MH_Other_1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545276" y="2261125"/>
            <a:ext cx="1124251" cy="112425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MH_Other_2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613166" y="2330857"/>
            <a:ext cx="980921" cy="98092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天线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6" name="MH_Other_7"/>
          <p:cNvCxnSpPr>
            <a:cxnSpLocks noChangeAspect="1"/>
          </p:cNvCxnSpPr>
          <p:nvPr>
            <p:custDataLst>
              <p:tags r:id="rId10"/>
            </p:custDataLst>
          </p:nvPr>
        </p:nvCxnSpPr>
        <p:spPr>
          <a:xfrm>
            <a:off x="191262" y="2807657"/>
            <a:ext cx="354014" cy="0"/>
          </a:xfrm>
          <a:prstGeom prst="line">
            <a:avLst/>
          </a:prstGeom>
          <a:ln w="28575">
            <a:solidFill>
              <a:srgbClr val="BFBFBF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MH_Other_8"/>
          <p:cNvCxnSpPr>
            <a:cxnSpLocks noChangeAspect="1"/>
          </p:cNvCxnSpPr>
          <p:nvPr>
            <p:custDataLst>
              <p:tags r:id="rId11"/>
            </p:custDataLst>
          </p:nvPr>
        </p:nvCxnSpPr>
        <p:spPr>
          <a:xfrm>
            <a:off x="8490639" y="2855843"/>
            <a:ext cx="421904" cy="0"/>
          </a:xfrm>
          <a:prstGeom prst="line">
            <a:avLst/>
          </a:prstGeom>
          <a:ln w="28575">
            <a:solidFill>
              <a:srgbClr val="BFBFBF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MH_Other_12"/>
          <p:cNvCxnSpPr>
            <a:cxnSpLocks noChangeAspect="1"/>
          </p:cNvCxnSpPr>
          <p:nvPr>
            <p:custDataLst>
              <p:tags r:id="rId12"/>
            </p:custDataLst>
          </p:nvPr>
        </p:nvCxnSpPr>
        <p:spPr>
          <a:xfrm flipV="1">
            <a:off x="2471778" y="1923628"/>
            <a:ext cx="0" cy="329872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MH_Other_13"/>
          <p:cNvCxnSpPr>
            <a:cxnSpLocks noChangeAspect="1"/>
          </p:cNvCxnSpPr>
          <p:nvPr>
            <p:custDataLst>
              <p:tags r:id="rId13"/>
            </p:custDataLst>
          </p:nvPr>
        </p:nvCxnSpPr>
        <p:spPr>
          <a:xfrm flipV="1">
            <a:off x="1115079" y="3385376"/>
            <a:ext cx="0" cy="273765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MH_Other_14"/>
          <p:cNvCxnSpPr>
            <a:cxnSpLocks noChangeAspect="1"/>
          </p:cNvCxnSpPr>
          <p:nvPr>
            <p:custDataLst>
              <p:tags r:id="rId14"/>
            </p:custDataLst>
          </p:nvPr>
        </p:nvCxnSpPr>
        <p:spPr>
          <a:xfrm flipV="1">
            <a:off x="3851920" y="3119196"/>
            <a:ext cx="0" cy="573324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MH_Other_1"/>
          <p:cNvSpPr>
            <a:spLocks noChangeAspect="1"/>
          </p:cNvSpPr>
          <p:nvPr>
            <p:custDataLst>
              <p:tags r:id="rId15"/>
            </p:custDataLst>
          </p:nvPr>
        </p:nvSpPr>
        <p:spPr bwMode="auto">
          <a:xfrm>
            <a:off x="1913428" y="2253500"/>
            <a:ext cx="1124251" cy="112425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MH_Other_2"/>
          <p:cNvSpPr>
            <a:spLocks noChangeAspect="1"/>
          </p:cNvSpPr>
          <p:nvPr>
            <p:custDataLst>
              <p:tags r:id="rId16"/>
            </p:custDataLst>
          </p:nvPr>
        </p:nvSpPr>
        <p:spPr bwMode="auto">
          <a:xfrm>
            <a:off x="1981318" y="2323232"/>
            <a:ext cx="980921" cy="98092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三小区</a:t>
            </a:r>
          </a:p>
        </p:txBody>
      </p:sp>
      <p:sp>
        <p:nvSpPr>
          <p:cNvPr id="147" name="MH_Other_1"/>
          <p:cNvSpPr>
            <a:spLocks noChangeAspect="1"/>
          </p:cNvSpPr>
          <p:nvPr>
            <p:custDataLst>
              <p:tags r:id="rId17"/>
            </p:custDataLst>
          </p:nvPr>
        </p:nvSpPr>
        <p:spPr bwMode="auto">
          <a:xfrm>
            <a:off x="3276668" y="2284490"/>
            <a:ext cx="1124251" cy="112425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MH_Other_2"/>
          <p:cNvSpPr>
            <a:spLocks noChangeAspect="1"/>
          </p:cNvSpPr>
          <p:nvPr>
            <p:custDataLst>
              <p:tags r:id="rId18"/>
            </p:custDataLst>
          </p:nvPr>
        </p:nvSpPr>
        <p:spPr bwMode="auto">
          <a:xfrm>
            <a:off x="3344558" y="2354222"/>
            <a:ext cx="980921" cy="98092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RRU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级联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MH_Other_1"/>
          <p:cNvSpPr>
            <a:spLocks noChangeAspect="1"/>
          </p:cNvSpPr>
          <p:nvPr>
            <p:custDataLst>
              <p:tags r:id="rId19"/>
            </p:custDataLst>
          </p:nvPr>
        </p:nvSpPr>
        <p:spPr bwMode="auto">
          <a:xfrm>
            <a:off x="4639908" y="2266049"/>
            <a:ext cx="1124251" cy="112425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MH_Other_2"/>
          <p:cNvSpPr>
            <a:spLocks noChangeAspect="1"/>
          </p:cNvSpPr>
          <p:nvPr>
            <p:custDataLst>
              <p:tags r:id="rId20"/>
            </p:custDataLst>
          </p:nvPr>
        </p:nvSpPr>
        <p:spPr bwMode="auto">
          <a:xfrm>
            <a:off x="4707798" y="2335781"/>
            <a:ext cx="980921" cy="98092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FDD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MH_Other_1"/>
          <p:cNvSpPr>
            <a:spLocks noChangeAspect="1"/>
          </p:cNvSpPr>
          <p:nvPr>
            <p:custDataLst>
              <p:tags r:id="rId21"/>
            </p:custDataLst>
          </p:nvPr>
        </p:nvSpPr>
        <p:spPr bwMode="auto">
          <a:xfrm>
            <a:off x="6003148" y="2295651"/>
            <a:ext cx="1124251" cy="112425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MH_Other_2"/>
          <p:cNvSpPr>
            <a:spLocks noChangeAspect="1"/>
          </p:cNvSpPr>
          <p:nvPr>
            <p:custDataLst>
              <p:tags r:id="rId22"/>
            </p:custDataLst>
          </p:nvPr>
        </p:nvSpPr>
        <p:spPr bwMode="auto">
          <a:xfrm>
            <a:off x="6071038" y="2365383"/>
            <a:ext cx="980921" cy="98092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LTE-M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MH_Other_1"/>
          <p:cNvSpPr>
            <a:spLocks noChangeAspect="1"/>
          </p:cNvSpPr>
          <p:nvPr>
            <p:custDataLst>
              <p:tags r:id="rId23"/>
            </p:custDataLst>
          </p:nvPr>
        </p:nvSpPr>
        <p:spPr bwMode="auto">
          <a:xfrm>
            <a:off x="7366388" y="2284490"/>
            <a:ext cx="1124251" cy="112425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MH_Other_2"/>
          <p:cNvSpPr>
            <a:spLocks noChangeAspect="1"/>
          </p:cNvSpPr>
          <p:nvPr>
            <p:custDataLst>
              <p:tags r:id="rId24"/>
            </p:custDataLst>
          </p:nvPr>
        </p:nvSpPr>
        <p:spPr bwMode="auto">
          <a:xfrm>
            <a:off x="7434278" y="2354222"/>
            <a:ext cx="980921" cy="98092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eMBMS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6" name="MH_Other_15"/>
          <p:cNvCxnSpPr>
            <a:stCxn id="108" idx="6"/>
          </p:cNvCxnSpPr>
          <p:nvPr>
            <p:custDataLst>
              <p:tags r:id="rId25"/>
            </p:custDataLst>
          </p:nvPr>
        </p:nvCxnSpPr>
        <p:spPr>
          <a:xfrm flipV="1">
            <a:off x="1669527" y="2821317"/>
            <a:ext cx="241922" cy="1934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MH_Other_15"/>
          <p:cNvCxnSpPr/>
          <p:nvPr>
            <p:custDataLst>
              <p:tags r:id="rId26"/>
            </p:custDataLst>
          </p:nvPr>
        </p:nvCxnSpPr>
        <p:spPr>
          <a:xfrm flipV="1">
            <a:off x="3053997" y="2809312"/>
            <a:ext cx="241922" cy="1934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MH_Other_15"/>
          <p:cNvCxnSpPr/>
          <p:nvPr>
            <p:custDataLst>
              <p:tags r:id="rId27"/>
            </p:custDataLst>
          </p:nvPr>
        </p:nvCxnSpPr>
        <p:spPr>
          <a:xfrm flipV="1">
            <a:off x="4400919" y="2842748"/>
            <a:ext cx="241922" cy="1934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MH_Other_15"/>
          <p:cNvCxnSpPr/>
          <p:nvPr>
            <p:custDataLst>
              <p:tags r:id="rId28"/>
            </p:custDataLst>
          </p:nvPr>
        </p:nvCxnSpPr>
        <p:spPr>
          <a:xfrm flipV="1">
            <a:off x="5782267" y="2855843"/>
            <a:ext cx="199935" cy="1934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MH_Other_15"/>
          <p:cNvCxnSpPr/>
          <p:nvPr>
            <p:custDataLst>
              <p:tags r:id="rId29"/>
            </p:custDataLst>
          </p:nvPr>
        </p:nvCxnSpPr>
        <p:spPr>
          <a:xfrm flipV="1">
            <a:off x="7112343" y="2855843"/>
            <a:ext cx="241922" cy="1934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MH_Other_14"/>
          <p:cNvCxnSpPr>
            <a:cxnSpLocks noChangeAspect="1"/>
          </p:cNvCxnSpPr>
          <p:nvPr>
            <p:custDataLst>
              <p:tags r:id="rId30"/>
            </p:custDataLst>
          </p:nvPr>
        </p:nvCxnSpPr>
        <p:spPr>
          <a:xfrm flipV="1">
            <a:off x="5198258" y="1923628"/>
            <a:ext cx="0" cy="337497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MH_Other_14"/>
          <p:cNvCxnSpPr>
            <a:cxnSpLocks noChangeAspect="1"/>
          </p:cNvCxnSpPr>
          <p:nvPr>
            <p:custDataLst>
              <p:tags r:id="rId31"/>
            </p:custDataLst>
          </p:nvPr>
        </p:nvCxnSpPr>
        <p:spPr>
          <a:xfrm flipV="1">
            <a:off x="6561498" y="3419902"/>
            <a:ext cx="0" cy="321868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MH_Other_14"/>
          <p:cNvCxnSpPr>
            <a:cxnSpLocks noChangeAspect="1"/>
          </p:cNvCxnSpPr>
          <p:nvPr>
            <p:custDataLst>
              <p:tags r:id="rId32"/>
            </p:custDataLst>
          </p:nvPr>
        </p:nvCxnSpPr>
        <p:spPr>
          <a:xfrm flipV="1">
            <a:off x="7924738" y="1923628"/>
            <a:ext cx="0" cy="367114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64952" y="4551605"/>
            <a:ext cx="7992208" cy="1042199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txBody>
          <a:bodyPr wrap="square" lIns="36000" tIns="36000" rIns="36000" bIns="36000" anchor="ctr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重点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特性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（三小区、级联、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FDD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LTE-M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）已在上半年进入版本，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eMBMS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已完成编码，正在自测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三小区距离最终规格还差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50%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，正在攻关中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天线、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RRU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级联、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LTE-M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在性能方面持续投入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568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H_PageTitle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28335" y="121197"/>
            <a:ext cx="7886700" cy="5760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半年重点工作规划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做特性</a:t>
            </a:r>
          </a:p>
        </p:txBody>
      </p:sp>
      <p:sp>
        <p:nvSpPr>
          <p:cNvPr id="4" name="MH_SubTitle_1"/>
          <p:cNvSpPr/>
          <p:nvPr>
            <p:custDataLst>
              <p:tags r:id="rId2"/>
            </p:custDataLst>
          </p:nvPr>
        </p:nvSpPr>
        <p:spPr>
          <a:xfrm>
            <a:off x="2980447" y="1993403"/>
            <a:ext cx="1822642" cy="1512168"/>
          </a:xfrm>
          <a:custGeom>
            <a:avLst/>
            <a:gdLst/>
            <a:ahLst/>
            <a:cxnLst/>
            <a:rect l="l" t="t" r="r" b="b"/>
            <a:pathLst>
              <a:path w="3136603" h="2376264">
                <a:moveTo>
                  <a:pt x="0" y="0"/>
                </a:moveTo>
                <a:lnTo>
                  <a:pt x="2376264" y="0"/>
                </a:lnTo>
                <a:lnTo>
                  <a:pt x="2376264" y="885635"/>
                </a:lnTo>
                <a:cubicBezTo>
                  <a:pt x="2406085" y="941102"/>
                  <a:pt x="2440051" y="995208"/>
                  <a:pt x="2487390" y="995536"/>
                </a:cubicBezTo>
                <a:cubicBezTo>
                  <a:pt x="2590534" y="996251"/>
                  <a:pt x="2640865" y="873801"/>
                  <a:pt x="2818123" y="875208"/>
                </a:cubicBezTo>
                <a:cubicBezTo>
                  <a:pt x="2995381" y="876615"/>
                  <a:pt x="3136603" y="1025046"/>
                  <a:pt x="3136603" y="1204006"/>
                </a:cubicBezTo>
                <a:cubicBezTo>
                  <a:pt x="3136603" y="1382966"/>
                  <a:pt x="2995911" y="1519528"/>
                  <a:pt x="2812567" y="1528042"/>
                </a:cubicBezTo>
                <a:cubicBezTo>
                  <a:pt x="2629223" y="1536556"/>
                  <a:pt x="2608657" y="1423350"/>
                  <a:pt x="2493740" y="1426543"/>
                </a:cubicBezTo>
                <a:cubicBezTo>
                  <a:pt x="2442332" y="1427972"/>
                  <a:pt x="2406647" y="1475071"/>
                  <a:pt x="2376264" y="1521747"/>
                </a:cubicBezTo>
                <a:lnTo>
                  <a:pt x="2376264" y="2376264"/>
                </a:lnTo>
                <a:lnTo>
                  <a:pt x="0" y="237626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540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MH_SubTitle_2"/>
          <p:cNvSpPr/>
          <p:nvPr>
            <p:custDataLst>
              <p:tags r:id="rId3"/>
            </p:custDataLst>
          </p:nvPr>
        </p:nvSpPr>
        <p:spPr>
          <a:xfrm>
            <a:off x="4362640" y="1993403"/>
            <a:ext cx="1381125" cy="1512168"/>
          </a:xfrm>
          <a:custGeom>
            <a:avLst/>
            <a:gdLst/>
            <a:ahLst/>
            <a:cxnLst/>
            <a:rect l="l" t="t" r="r" b="b"/>
            <a:pathLst>
              <a:path w="2376264" h="2376264">
                <a:moveTo>
                  <a:pt x="0" y="0"/>
                </a:moveTo>
                <a:lnTo>
                  <a:pt x="2376264" y="0"/>
                </a:lnTo>
                <a:lnTo>
                  <a:pt x="2376264" y="2376264"/>
                </a:lnTo>
                <a:lnTo>
                  <a:pt x="0" y="2376264"/>
                </a:lnTo>
                <a:lnTo>
                  <a:pt x="0" y="1521747"/>
                </a:lnTo>
                <a:cubicBezTo>
                  <a:pt x="30383" y="1475071"/>
                  <a:pt x="66068" y="1427972"/>
                  <a:pt x="117476" y="1426543"/>
                </a:cubicBezTo>
                <a:cubicBezTo>
                  <a:pt x="232393" y="1423350"/>
                  <a:pt x="252959" y="1536556"/>
                  <a:pt x="436303" y="1528042"/>
                </a:cubicBezTo>
                <a:cubicBezTo>
                  <a:pt x="619647" y="1519528"/>
                  <a:pt x="760339" y="1382966"/>
                  <a:pt x="760339" y="1204006"/>
                </a:cubicBezTo>
                <a:cubicBezTo>
                  <a:pt x="760339" y="1025046"/>
                  <a:pt x="619117" y="876615"/>
                  <a:pt x="441859" y="875208"/>
                </a:cubicBezTo>
                <a:cubicBezTo>
                  <a:pt x="264601" y="873801"/>
                  <a:pt x="214270" y="996251"/>
                  <a:pt x="111126" y="995536"/>
                </a:cubicBezTo>
                <a:cubicBezTo>
                  <a:pt x="63787" y="995208"/>
                  <a:pt x="29821" y="941102"/>
                  <a:pt x="0" y="885635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540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规格</a:t>
            </a:r>
            <a:endParaRPr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MH_Text_2"/>
          <p:cNvSpPr txBox="1"/>
          <p:nvPr>
            <p:custDataLst>
              <p:tags r:id="rId4"/>
            </p:custDataLst>
          </p:nvPr>
        </p:nvSpPr>
        <p:spPr>
          <a:xfrm>
            <a:off x="5868143" y="1201316"/>
            <a:ext cx="3024337" cy="305802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marL="171450" indent="-1714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三小区 </a:t>
            </a:r>
            <a:endParaRPr lang="en-US" altLang="zh-CN" sz="1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altLang="zh-CN" sz="1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1714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TDD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2T4R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每子帧</a:t>
            </a: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1714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FDD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2T2R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每子帧</a:t>
            </a: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endParaRPr lang="en-US" altLang="zh-CN" sz="1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1714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内存布局优化</a:t>
            </a: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</a:t>
            </a: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 miss</a:t>
            </a:r>
          </a:p>
          <a:p>
            <a:pPr marL="628650" lvl="2" indent="-1714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PUCCH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效率优化</a:t>
            </a: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</a:t>
            </a: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HARQ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SR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超时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1714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Maple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配置优化</a:t>
            </a: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挖掘芯片能力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Text_1"/>
          <p:cNvSpPr txBox="1"/>
          <p:nvPr>
            <p:custDataLst>
              <p:tags r:id="rId5"/>
            </p:custDataLst>
          </p:nvPr>
        </p:nvSpPr>
        <p:spPr>
          <a:xfrm>
            <a:off x="611560" y="1417340"/>
            <a:ext cx="2244509" cy="2592288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defPPr>
              <a:defRPr lang="zh-CN"/>
            </a:defPPr>
            <a:lvl1pPr marL="171450" indent="-1714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  <a:defRPr sz="1200" ker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lvl="1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kern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r>
              <a:rPr lang="en-US" altLang="zh-CN" sz="1400" dirty="0"/>
              <a:t>4</a:t>
            </a:r>
            <a:r>
              <a:rPr lang="zh-CN" altLang="en-US" sz="1400" dirty="0"/>
              <a:t>天线</a:t>
            </a:r>
            <a:r>
              <a:rPr lang="zh-CN" altLang="en-US" sz="1400" dirty="0" smtClean="0"/>
              <a:t>接收</a:t>
            </a:r>
            <a:endParaRPr lang="en-US" altLang="zh-CN" sz="1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优化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天线检测门限</a:t>
            </a:r>
            <a:endParaRPr lang="en-US" altLang="zh-CN" sz="1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sz="1400" dirty="0" smtClean="0"/>
          </a:p>
          <a:p>
            <a:r>
              <a:rPr lang="en-US" altLang="zh-CN" sz="1400" dirty="0" smtClean="0"/>
              <a:t>LTE-M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优化长期统计量的可靠性</a:t>
            </a:r>
            <a:endParaRPr lang="en-US" altLang="zh-CN" sz="1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r>
              <a:rPr lang="en-US" altLang="zh-CN" sz="1400" dirty="0"/>
              <a:t>RRU</a:t>
            </a:r>
            <a:r>
              <a:rPr lang="zh-CN" altLang="en-US" sz="1400" dirty="0"/>
              <a:t>级</a:t>
            </a:r>
            <a:r>
              <a:rPr lang="zh-CN" altLang="en-US" sz="1400" dirty="0" smtClean="0"/>
              <a:t>联</a:t>
            </a:r>
            <a:endParaRPr lang="en-US" altLang="zh-CN" sz="1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天线选择可靠性验证</a:t>
            </a:r>
            <a:endParaRPr lang="en-US" altLang="zh-CN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验证级联带来的增益</a:t>
            </a:r>
            <a:endParaRPr lang="en-US" altLang="zh-CN" sz="1400" dirty="0" smtClean="0"/>
          </a:p>
        </p:txBody>
      </p:sp>
      <p:sp>
        <p:nvSpPr>
          <p:cNvPr id="8" name="矩形 7"/>
          <p:cNvSpPr/>
          <p:nvPr/>
        </p:nvSpPr>
        <p:spPr>
          <a:xfrm>
            <a:off x="564952" y="4675266"/>
            <a:ext cx="7992208" cy="719034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txBody>
          <a:bodyPr wrap="square" lIns="36000" tIns="36000" rIns="36000" bIns="36000" anchor="ctr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Q3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投入优势兵力攻关三小区规格及轨交特性的性能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做好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eMBMS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自测，保证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eMBMS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功能联调及交付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19872" y="3865612"/>
            <a:ext cx="1872208" cy="39372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eMBMS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869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H_PageTitle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28335" y="121197"/>
            <a:ext cx="7886700" cy="5760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年重点工作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保质量</a:t>
            </a:r>
          </a:p>
        </p:txBody>
      </p:sp>
      <p:sp>
        <p:nvSpPr>
          <p:cNvPr id="42" name="MH_Text_1"/>
          <p:cNvSpPr/>
          <p:nvPr>
            <p:custDataLst>
              <p:tags r:id="rId2"/>
            </p:custDataLst>
          </p:nvPr>
        </p:nvSpPr>
        <p:spPr>
          <a:xfrm>
            <a:off x="1519030" y="1489348"/>
            <a:ext cx="1390710" cy="1390710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241300" h="6350" prst="coolSlant"/>
          </a:sp3d>
        </p:spPr>
        <p:txBody>
          <a:bodyPr lIns="0" tIns="300000" rIns="0" bIns="0"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做功能</a:t>
            </a:r>
            <a:endParaRPr lang="en-US" altLang="zh-CN" sz="2000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MH_SubTitle_1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640417" y="1547970"/>
            <a:ext cx="1148292" cy="363802"/>
          </a:xfrm>
          <a:custGeom>
            <a:avLst/>
            <a:gdLst>
              <a:gd name="T0" fmla="*/ 689924 w 1377002"/>
              <a:gd name="T1" fmla="*/ 0 h 437558"/>
              <a:gd name="T2" fmla="*/ 1325194 w 1377002"/>
              <a:gd name="T3" fmla="*/ 334777 h 437558"/>
              <a:gd name="T4" fmla="*/ 1379848 w 1377002"/>
              <a:gd name="T5" fmla="*/ 434577 h 437558"/>
              <a:gd name="T6" fmla="*/ 0 w 1377002"/>
              <a:gd name="T7" fmla="*/ 434577 h 437558"/>
              <a:gd name="T8" fmla="*/ 54655 w 1377002"/>
              <a:gd name="T9" fmla="*/ 334777 h 437558"/>
              <a:gd name="T10" fmla="*/ 689924 w 1377002"/>
              <a:gd name="T11" fmla="*/ 0 h 4375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77002"/>
              <a:gd name="T19" fmla="*/ 0 h 437558"/>
              <a:gd name="T20" fmla="*/ 1377002 w 1377002"/>
              <a:gd name="T21" fmla="*/ 437558 h 43755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77002" h="437558">
                <a:moveTo>
                  <a:pt x="688501" y="0"/>
                </a:moveTo>
                <a:cubicBezTo>
                  <a:pt x="952400" y="0"/>
                  <a:pt x="1185070" y="133708"/>
                  <a:pt x="1322461" y="337074"/>
                </a:cubicBezTo>
                <a:lnTo>
                  <a:pt x="1377002" y="437558"/>
                </a:lnTo>
                <a:lnTo>
                  <a:pt x="0" y="437558"/>
                </a:lnTo>
                <a:lnTo>
                  <a:pt x="54541" y="337074"/>
                </a:lnTo>
                <a:cubicBezTo>
                  <a:pt x="191933" y="133708"/>
                  <a:pt x="424602" y="0"/>
                  <a:pt x="68850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5400" algn="ctr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/>
        </p:spPr>
        <p:txBody>
          <a:bodyPr anchor="ctr">
            <a:normAutofit fontScale="92500" lnSpcReduction="10000"/>
          </a:bodyPr>
          <a:lstStyle/>
          <a:p>
            <a:pPr algn="ctr" eaLnBrk="1" hangingPunct="1"/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MH_Text_2"/>
          <p:cNvSpPr/>
          <p:nvPr>
            <p:custDataLst>
              <p:tags r:id="rId4"/>
            </p:custDataLst>
          </p:nvPr>
        </p:nvSpPr>
        <p:spPr>
          <a:xfrm>
            <a:off x="3098593" y="1489348"/>
            <a:ext cx="1390710" cy="1390710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241300" h="6350" prst="coolSlant"/>
          </a:sp3d>
        </p:spPr>
        <p:txBody>
          <a:bodyPr lIns="0" tIns="300000" rIns="0" bIns="0"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保质量</a:t>
            </a:r>
            <a:endParaRPr lang="en-US" altLang="zh-CN" sz="2000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MH_SubTitle_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219979" y="1547970"/>
            <a:ext cx="1148292" cy="363802"/>
          </a:xfrm>
          <a:custGeom>
            <a:avLst/>
            <a:gdLst>
              <a:gd name="T0" fmla="*/ 689924 w 1377002"/>
              <a:gd name="T1" fmla="*/ 0 h 437558"/>
              <a:gd name="T2" fmla="*/ 1325194 w 1377002"/>
              <a:gd name="T3" fmla="*/ 334777 h 437558"/>
              <a:gd name="T4" fmla="*/ 1379848 w 1377002"/>
              <a:gd name="T5" fmla="*/ 434577 h 437558"/>
              <a:gd name="T6" fmla="*/ 0 w 1377002"/>
              <a:gd name="T7" fmla="*/ 434577 h 437558"/>
              <a:gd name="T8" fmla="*/ 54655 w 1377002"/>
              <a:gd name="T9" fmla="*/ 334777 h 437558"/>
              <a:gd name="T10" fmla="*/ 689924 w 1377002"/>
              <a:gd name="T11" fmla="*/ 0 h 4375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77002"/>
              <a:gd name="T19" fmla="*/ 0 h 437558"/>
              <a:gd name="T20" fmla="*/ 1377002 w 1377002"/>
              <a:gd name="T21" fmla="*/ 437558 h 43755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77002" h="437558">
                <a:moveTo>
                  <a:pt x="688501" y="0"/>
                </a:moveTo>
                <a:cubicBezTo>
                  <a:pt x="952400" y="0"/>
                  <a:pt x="1185070" y="133708"/>
                  <a:pt x="1322461" y="337074"/>
                </a:cubicBezTo>
                <a:lnTo>
                  <a:pt x="1377002" y="437558"/>
                </a:lnTo>
                <a:lnTo>
                  <a:pt x="0" y="437558"/>
                </a:lnTo>
                <a:lnTo>
                  <a:pt x="54541" y="337074"/>
                </a:lnTo>
                <a:cubicBezTo>
                  <a:pt x="191933" y="133708"/>
                  <a:pt x="424602" y="0"/>
                  <a:pt x="68850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5400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anchor="ctr">
            <a:normAutofit fontScale="92500" lnSpcReduction="10000"/>
          </a:bodyPr>
          <a:lstStyle/>
          <a:p>
            <a:pPr algn="ctr" eaLnBrk="1" hangingPunct="1"/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MH_Text_3"/>
          <p:cNvSpPr/>
          <p:nvPr>
            <p:custDataLst>
              <p:tags r:id="rId6"/>
            </p:custDataLst>
          </p:nvPr>
        </p:nvSpPr>
        <p:spPr>
          <a:xfrm>
            <a:off x="4680228" y="1489348"/>
            <a:ext cx="1390710" cy="1390710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241300" h="6350" prst="coolSlant"/>
          </a:sp3d>
        </p:spPr>
        <p:txBody>
          <a:bodyPr lIns="0" tIns="300000" rIns="0" bIns="0"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提性能</a:t>
            </a:r>
            <a:endParaRPr lang="en-US" altLang="zh-CN" sz="2000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MH_SubTitle_3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802188" y="1547970"/>
            <a:ext cx="1146969" cy="363802"/>
          </a:xfrm>
          <a:custGeom>
            <a:avLst/>
            <a:gdLst>
              <a:gd name="T0" fmla="*/ 687544 w 1377002"/>
              <a:gd name="T1" fmla="*/ 0 h 437558"/>
              <a:gd name="T2" fmla="*/ 1320621 w 1377002"/>
              <a:gd name="T3" fmla="*/ 334777 h 437558"/>
              <a:gd name="T4" fmla="*/ 1375086 w 1377002"/>
              <a:gd name="T5" fmla="*/ 434577 h 437558"/>
              <a:gd name="T6" fmla="*/ 0 w 1377002"/>
              <a:gd name="T7" fmla="*/ 434577 h 437558"/>
              <a:gd name="T8" fmla="*/ 54466 w 1377002"/>
              <a:gd name="T9" fmla="*/ 334777 h 437558"/>
              <a:gd name="T10" fmla="*/ 687544 w 1377002"/>
              <a:gd name="T11" fmla="*/ 0 h 4375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77002"/>
              <a:gd name="T19" fmla="*/ 0 h 437558"/>
              <a:gd name="T20" fmla="*/ 1377002 w 1377002"/>
              <a:gd name="T21" fmla="*/ 437558 h 43755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77002" h="437558">
                <a:moveTo>
                  <a:pt x="688501" y="0"/>
                </a:moveTo>
                <a:cubicBezTo>
                  <a:pt x="952400" y="0"/>
                  <a:pt x="1185070" y="133708"/>
                  <a:pt x="1322461" y="337074"/>
                </a:cubicBezTo>
                <a:lnTo>
                  <a:pt x="1377002" y="437558"/>
                </a:lnTo>
                <a:lnTo>
                  <a:pt x="0" y="437558"/>
                </a:lnTo>
                <a:lnTo>
                  <a:pt x="54541" y="337074"/>
                </a:lnTo>
                <a:cubicBezTo>
                  <a:pt x="191933" y="133708"/>
                  <a:pt x="424602" y="0"/>
                  <a:pt x="68850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5400" algn="ctr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/>
        </p:spPr>
        <p:txBody>
          <a:bodyPr anchor="ctr">
            <a:normAutofit fontScale="92500" lnSpcReduction="10000"/>
          </a:bodyPr>
          <a:lstStyle/>
          <a:p>
            <a:pPr algn="ctr" eaLnBrk="1" hangingPunct="1"/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MH_Text_4"/>
          <p:cNvSpPr/>
          <p:nvPr>
            <p:custDataLst>
              <p:tags r:id="rId8"/>
            </p:custDataLst>
          </p:nvPr>
        </p:nvSpPr>
        <p:spPr>
          <a:xfrm>
            <a:off x="6261864" y="1489348"/>
            <a:ext cx="1390710" cy="1390710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241300" h="6350" prst="coolSlant"/>
          </a:sp3d>
        </p:spPr>
        <p:txBody>
          <a:bodyPr lIns="0" tIns="300000" rIns="0" bIns="0"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强维测</a:t>
            </a:r>
            <a:endParaRPr lang="en-US" altLang="zh-CN" sz="2000" kern="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MH_SubTitle_4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6383073" y="1547970"/>
            <a:ext cx="1148292" cy="363802"/>
          </a:xfrm>
          <a:custGeom>
            <a:avLst/>
            <a:gdLst>
              <a:gd name="T0" fmla="*/ 689924 w 1377002"/>
              <a:gd name="T1" fmla="*/ 0 h 437558"/>
              <a:gd name="T2" fmla="*/ 1325194 w 1377002"/>
              <a:gd name="T3" fmla="*/ 334777 h 437558"/>
              <a:gd name="T4" fmla="*/ 1379848 w 1377002"/>
              <a:gd name="T5" fmla="*/ 434577 h 437558"/>
              <a:gd name="T6" fmla="*/ 0 w 1377002"/>
              <a:gd name="T7" fmla="*/ 434577 h 437558"/>
              <a:gd name="T8" fmla="*/ 54655 w 1377002"/>
              <a:gd name="T9" fmla="*/ 334777 h 437558"/>
              <a:gd name="T10" fmla="*/ 689924 w 1377002"/>
              <a:gd name="T11" fmla="*/ 0 h 4375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77002"/>
              <a:gd name="T19" fmla="*/ 0 h 437558"/>
              <a:gd name="T20" fmla="*/ 1377002 w 1377002"/>
              <a:gd name="T21" fmla="*/ 437558 h 43755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77002" h="437558">
                <a:moveTo>
                  <a:pt x="688501" y="0"/>
                </a:moveTo>
                <a:cubicBezTo>
                  <a:pt x="952400" y="0"/>
                  <a:pt x="1185070" y="133708"/>
                  <a:pt x="1322461" y="337074"/>
                </a:cubicBezTo>
                <a:lnTo>
                  <a:pt x="1377002" y="437558"/>
                </a:lnTo>
                <a:lnTo>
                  <a:pt x="0" y="437558"/>
                </a:lnTo>
                <a:lnTo>
                  <a:pt x="54541" y="337074"/>
                </a:lnTo>
                <a:cubicBezTo>
                  <a:pt x="191933" y="133708"/>
                  <a:pt x="424602" y="0"/>
                  <a:pt x="68850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5400" algn="ctr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/>
        </p:spPr>
        <p:txBody>
          <a:bodyPr anchor="ctr">
            <a:normAutofit fontScale="92500" lnSpcReduction="10000"/>
          </a:bodyPr>
          <a:lstStyle/>
          <a:p>
            <a:pPr algn="ctr" eaLnBrk="1" hangingPunct="1"/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MH_Other_1"/>
          <p:cNvSpPr/>
          <p:nvPr>
            <p:custDataLst>
              <p:tags r:id="rId10"/>
            </p:custDataLst>
          </p:nvPr>
        </p:nvSpPr>
        <p:spPr>
          <a:xfrm rot="2072166">
            <a:off x="2439459" y="3118272"/>
            <a:ext cx="103188" cy="19711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MH_Other_2"/>
          <p:cNvSpPr/>
          <p:nvPr>
            <p:custDataLst>
              <p:tags r:id="rId11"/>
            </p:custDataLst>
          </p:nvPr>
        </p:nvSpPr>
        <p:spPr>
          <a:xfrm rot="2072166">
            <a:off x="2528094" y="3179126"/>
            <a:ext cx="104510" cy="197115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MH_Other_3"/>
          <p:cNvSpPr/>
          <p:nvPr>
            <p:custDataLst>
              <p:tags r:id="rId12"/>
            </p:custDataLst>
          </p:nvPr>
        </p:nvSpPr>
        <p:spPr>
          <a:xfrm rot="2072166">
            <a:off x="2616730" y="3239980"/>
            <a:ext cx="104511" cy="197115"/>
          </a:xfrm>
          <a:prstGeom prst="chevron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MH_Other_4"/>
          <p:cNvSpPr/>
          <p:nvPr>
            <p:custDataLst>
              <p:tags r:id="rId13"/>
            </p:custDataLst>
          </p:nvPr>
        </p:nvSpPr>
        <p:spPr>
          <a:xfrm rot="5400000">
            <a:off x="3716073" y="3040220"/>
            <a:ext cx="104511" cy="19711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MH_Other_5"/>
          <p:cNvSpPr/>
          <p:nvPr>
            <p:custDataLst>
              <p:tags r:id="rId14"/>
            </p:custDataLst>
          </p:nvPr>
        </p:nvSpPr>
        <p:spPr>
          <a:xfrm rot="5400000">
            <a:off x="3716734" y="3148038"/>
            <a:ext cx="103188" cy="197115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MH_Other_6"/>
          <p:cNvSpPr/>
          <p:nvPr>
            <p:custDataLst>
              <p:tags r:id="rId15"/>
            </p:custDataLst>
          </p:nvPr>
        </p:nvSpPr>
        <p:spPr>
          <a:xfrm rot="5400000">
            <a:off x="3716073" y="3255855"/>
            <a:ext cx="104510" cy="197115"/>
          </a:xfrm>
          <a:prstGeom prst="chevron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MH_Other_7"/>
          <p:cNvSpPr/>
          <p:nvPr>
            <p:custDataLst>
              <p:tags r:id="rId16"/>
            </p:custDataLst>
          </p:nvPr>
        </p:nvSpPr>
        <p:spPr>
          <a:xfrm rot="5400000">
            <a:off x="5302250" y="3040221"/>
            <a:ext cx="104511" cy="197114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MH_Other_8"/>
          <p:cNvSpPr/>
          <p:nvPr>
            <p:custDataLst>
              <p:tags r:id="rId17"/>
            </p:custDataLst>
          </p:nvPr>
        </p:nvSpPr>
        <p:spPr>
          <a:xfrm rot="5400000">
            <a:off x="5302912" y="3148038"/>
            <a:ext cx="103188" cy="197114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MH_Other_9"/>
          <p:cNvSpPr/>
          <p:nvPr>
            <p:custDataLst>
              <p:tags r:id="rId18"/>
            </p:custDataLst>
          </p:nvPr>
        </p:nvSpPr>
        <p:spPr>
          <a:xfrm rot="5400000">
            <a:off x="5302251" y="3255856"/>
            <a:ext cx="104510" cy="197114"/>
          </a:xfrm>
          <a:prstGeom prst="chevron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MH_Other_10"/>
          <p:cNvSpPr/>
          <p:nvPr>
            <p:custDataLst>
              <p:tags r:id="rId19"/>
            </p:custDataLst>
          </p:nvPr>
        </p:nvSpPr>
        <p:spPr>
          <a:xfrm rot="8357800">
            <a:off x="6629136" y="3112980"/>
            <a:ext cx="103188" cy="198438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MH_Other_11"/>
          <p:cNvSpPr/>
          <p:nvPr>
            <p:custDataLst>
              <p:tags r:id="rId20"/>
            </p:custDataLst>
          </p:nvPr>
        </p:nvSpPr>
        <p:spPr>
          <a:xfrm rot="8357800">
            <a:off x="6547115" y="3184418"/>
            <a:ext cx="103188" cy="197115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MH_Other_12"/>
          <p:cNvSpPr/>
          <p:nvPr>
            <p:custDataLst>
              <p:tags r:id="rId21"/>
            </p:custDataLst>
          </p:nvPr>
        </p:nvSpPr>
        <p:spPr>
          <a:xfrm rot="8357800">
            <a:off x="6465094" y="3254533"/>
            <a:ext cx="103188" cy="197114"/>
          </a:xfrm>
          <a:prstGeom prst="chevron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MH_Title_1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479021" y="3745335"/>
            <a:ext cx="6174053" cy="617803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产品商用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04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H_PageTitle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28335" y="121197"/>
            <a:ext cx="7886700" cy="5760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年重点工作思路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保质量</a:t>
            </a:r>
          </a:p>
        </p:txBody>
      </p:sp>
      <p:sp>
        <p:nvSpPr>
          <p:cNvPr id="177" name="TextBox 54"/>
          <p:cNvSpPr txBox="1"/>
          <p:nvPr/>
        </p:nvSpPr>
        <p:spPr>
          <a:xfrm>
            <a:off x="-36512" y="5257495"/>
            <a:ext cx="9143999" cy="369332"/>
          </a:xfrm>
          <a:prstGeom prst="rect">
            <a:avLst/>
          </a:prstGeom>
          <a:noFill/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800" b="1" dirty="0" smtClean="0">
                <a:solidFill>
                  <a:schemeClr val="bg1"/>
                </a:solidFill>
              </a:rPr>
              <a:t>收敛版本故障，开发及完善版本测试平台，提高版本质量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36" name="MH_Other_1"/>
          <p:cNvSpPr/>
          <p:nvPr>
            <p:custDataLst>
              <p:tags r:id="rId2"/>
            </p:custDataLst>
          </p:nvPr>
        </p:nvSpPr>
        <p:spPr>
          <a:xfrm>
            <a:off x="1043046" y="2690642"/>
            <a:ext cx="1418540" cy="338667"/>
          </a:xfrm>
          <a:custGeom>
            <a:avLst/>
            <a:gdLst>
              <a:gd name="connsiteX0" fmla="*/ 0 w 1779373"/>
              <a:gd name="connsiteY0" fmla="*/ 568411 h 568411"/>
              <a:gd name="connsiteX1" fmla="*/ 864973 w 1779373"/>
              <a:gd name="connsiteY1" fmla="*/ 0 h 568411"/>
              <a:gd name="connsiteX2" fmla="*/ 1779373 w 1779373"/>
              <a:gd name="connsiteY2" fmla="*/ 543698 h 56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9373" h="568411">
                <a:moveTo>
                  <a:pt x="0" y="568411"/>
                </a:moveTo>
                <a:lnTo>
                  <a:pt x="864973" y="0"/>
                </a:lnTo>
                <a:lnTo>
                  <a:pt x="1779373" y="543698"/>
                </a:lnTo>
              </a:path>
            </a:pathLst>
          </a:custGeom>
          <a:noFill/>
          <a:ln>
            <a:solidFill>
              <a:srgbClr val="ADA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MH_Other_2"/>
          <p:cNvSpPr/>
          <p:nvPr>
            <p:custDataLst>
              <p:tags r:id="rId3"/>
            </p:custDataLst>
          </p:nvPr>
        </p:nvSpPr>
        <p:spPr>
          <a:xfrm>
            <a:off x="1645242" y="2602007"/>
            <a:ext cx="182563" cy="182563"/>
          </a:xfrm>
          <a:prstGeom prst="ellipse">
            <a:avLst/>
          </a:prstGeom>
          <a:solidFill>
            <a:srgbClr val="D7D7D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MH_Other_3"/>
          <p:cNvSpPr/>
          <p:nvPr>
            <p:custDataLst>
              <p:tags r:id="rId4"/>
            </p:custDataLst>
          </p:nvPr>
        </p:nvSpPr>
        <p:spPr bwMode="auto">
          <a:xfrm rot="1267204">
            <a:off x="1671278" y="2625820"/>
            <a:ext cx="134938" cy="133614"/>
          </a:xfrm>
          <a:prstGeom prst="ellipse">
            <a:avLst/>
          </a:prstGeom>
          <a:gradFill flip="none" rotWithShape="1">
            <a:gsLst>
              <a:gs pos="0">
                <a:srgbClr val="F2F2F2"/>
              </a:gs>
              <a:gs pos="47000">
                <a:srgbClr val="A9A9A9"/>
              </a:gs>
              <a:gs pos="82000">
                <a:srgbClr val="828282"/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MH_Other_4"/>
          <p:cNvSpPr/>
          <p:nvPr>
            <p:custDataLst>
              <p:tags r:id="rId5"/>
            </p:custDataLst>
          </p:nvPr>
        </p:nvSpPr>
        <p:spPr bwMode="auto">
          <a:xfrm rot="21389837">
            <a:off x="1698159" y="2732975"/>
            <a:ext cx="82021" cy="27782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55000"/>
                </a:srgbClr>
              </a:gs>
              <a:gs pos="50000">
                <a:schemeClr val="bg1">
                  <a:shade val="67500"/>
                  <a:satMod val="115000"/>
                  <a:alpha val="12000"/>
                </a:scheme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Other_5"/>
          <p:cNvSpPr/>
          <p:nvPr>
            <p:custDataLst>
              <p:tags r:id="rId6"/>
            </p:custDataLst>
          </p:nvPr>
        </p:nvSpPr>
        <p:spPr bwMode="auto">
          <a:xfrm rot="2179789">
            <a:off x="1708742" y="2629788"/>
            <a:ext cx="76729" cy="44979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6000">
                <a:schemeClr val="bg1">
                  <a:alpha val="51000"/>
                </a:schemeClr>
              </a:gs>
              <a:gs pos="30000">
                <a:schemeClr val="bg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MH_SubTitle_1"/>
          <p:cNvSpPr/>
          <p:nvPr>
            <p:custDataLst>
              <p:tags r:id="rId7"/>
            </p:custDataLst>
          </p:nvPr>
        </p:nvSpPr>
        <p:spPr>
          <a:xfrm>
            <a:off x="827022" y="3053251"/>
            <a:ext cx="1909220" cy="1046267"/>
          </a:xfrm>
          <a:prstGeom prst="rect">
            <a:avLst/>
          </a:prstGeom>
          <a:solidFill>
            <a:srgbClr val="FFFFFF"/>
          </a:solidFill>
          <a:ln w="10160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>
                <a:lumMod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0000" tIns="75000" rIns="150000" bIns="75000" anchor="ctr"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维持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个故障以内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消灭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类严重故障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重点问题专题攻关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MH_Other_6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353427" y="2065412"/>
            <a:ext cx="687917" cy="44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收敛故障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MH_Other_7"/>
          <p:cNvSpPr/>
          <p:nvPr>
            <p:custDataLst>
              <p:tags r:id="rId9"/>
            </p:custDataLst>
          </p:nvPr>
        </p:nvSpPr>
        <p:spPr>
          <a:xfrm>
            <a:off x="2655688" y="1768569"/>
            <a:ext cx="1202060" cy="318691"/>
          </a:xfrm>
          <a:custGeom>
            <a:avLst/>
            <a:gdLst>
              <a:gd name="connsiteX0" fmla="*/ 0 w 1779373"/>
              <a:gd name="connsiteY0" fmla="*/ 568411 h 568411"/>
              <a:gd name="connsiteX1" fmla="*/ 864973 w 1779373"/>
              <a:gd name="connsiteY1" fmla="*/ 0 h 568411"/>
              <a:gd name="connsiteX2" fmla="*/ 1779373 w 1779373"/>
              <a:gd name="connsiteY2" fmla="*/ 543698 h 56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9373" h="568411">
                <a:moveTo>
                  <a:pt x="0" y="568411"/>
                </a:moveTo>
                <a:lnTo>
                  <a:pt x="864973" y="0"/>
                </a:lnTo>
                <a:lnTo>
                  <a:pt x="1779373" y="543698"/>
                </a:lnTo>
              </a:path>
            </a:pathLst>
          </a:custGeom>
          <a:noFill/>
          <a:ln>
            <a:solidFill>
              <a:srgbClr val="ADA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MH_Other_8"/>
          <p:cNvSpPr/>
          <p:nvPr>
            <p:custDataLst>
              <p:tags r:id="rId10"/>
            </p:custDataLst>
          </p:nvPr>
        </p:nvSpPr>
        <p:spPr>
          <a:xfrm>
            <a:off x="3184187" y="1681257"/>
            <a:ext cx="182563" cy="181239"/>
          </a:xfrm>
          <a:prstGeom prst="ellipse">
            <a:avLst/>
          </a:prstGeom>
          <a:solidFill>
            <a:srgbClr val="D7D7D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MH_Other_9"/>
          <p:cNvSpPr/>
          <p:nvPr>
            <p:custDataLst>
              <p:tags r:id="rId11"/>
            </p:custDataLst>
          </p:nvPr>
        </p:nvSpPr>
        <p:spPr bwMode="auto">
          <a:xfrm rot="1267204">
            <a:off x="3209322" y="1703746"/>
            <a:ext cx="134938" cy="133615"/>
          </a:xfrm>
          <a:prstGeom prst="ellipse">
            <a:avLst/>
          </a:prstGeom>
          <a:gradFill flip="none" rotWithShape="1">
            <a:gsLst>
              <a:gs pos="0">
                <a:srgbClr val="F2F2F2"/>
              </a:gs>
              <a:gs pos="47000">
                <a:srgbClr val="A9A9A9"/>
              </a:gs>
              <a:gs pos="82000">
                <a:srgbClr val="828282"/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MH_Other_10"/>
          <p:cNvSpPr/>
          <p:nvPr>
            <p:custDataLst>
              <p:tags r:id="rId12"/>
            </p:custDataLst>
          </p:nvPr>
        </p:nvSpPr>
        <p:spPr bwMode="auto">
          <a:xfrm rot="21389837">
            <a:off x="3237104" y="1810903"/>
            <a:ext cx="82021" cy="27781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55000"/>
                </a:srgbClr>
              </a:gs>
              <a:gs pos="50000">
                <a:schemeClr val="bg1">
                  <a:shade val="67500"/>
                  <a:satMod val="115000"/>
                  <a:alpha val="12000"/>
                </a:scheme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MH_Other_11"/>
          <p:cNvSpPr/>
          <p:nvPr>
            <p:custDataLst>
              <p:tags r:id="rId13"/>
            </p:custDataLst>
          </p:nvPr>
        </p:nvSpPr>
        <p:spPr bwMode="auto">
          <a:xfrm rot="2179789">
            <a:off x="3247687" y="1707716"/>
            <a:ext cx="76729" cy="44979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6000">
                <a:schemeClr val="bg1">
                  <a:alpha val="51000"/>
                </a:schemeClr>
              </a:gs>
              <a:gs pos="30000">
                <a:schemeClr val="bg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MH_SubTitle_2"/>
          <p:cNvSpPr/>
          <p:nvPr>
            <p:custDataLst>
              <p:tags r:id="rId14"/>
            </p:custDataLst>
          </p:nvPr>
        </p:nvSpPr>
        <p:spPr>
          <a:xfrm>
            <a:off x="2338190" y="2131556"/>
            <a:ext cx="1832502" cy="1046267"/>
          </a:xfrm>
          <a:prstGeom prst="rect">
            <a:avLst/>
          </a:prstGeom>
          <a:solidFill>
            <a:srgbClr val="FFFFFF"/>
          </a:solidFill>
          <a:ln w="101600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schemeClr val="accent1">
                <a:lumMod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0000" tIns="75000" rIns="150000" bIns="75000" anchor="ctr">
            <a:normAutofit fontScale="92500"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总结经验，案例分享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强化薄弱环节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为完善维测提供方向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MH_Other_12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906658" y="1129308"/>
            <a:ext cx="729238" cy="440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故障回溯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MH_Other_13"/>
          <p:cNvSpPr/>
          <p:nvPr>
            <p:custDataLst>
              <p:tags r:id="rId16"/>
            </p:custDataLst>
          </p:nvPr>
        </p:nvSpPr>
        <p:spPr>
          <a:xfrm>
            <a:off x="4074353" y="2723716"/>
            <a:ext cx="1131820" cy="329536"/>
          </a:xfrm>
          <a:custGeom>
            <a:avLst/>
            <a:gdLst>
              <a:gd name="connsiteX0" fmla="*/ 0 w 1779373"/>
              <a:gd name="connsiteY0" fmla="*/ 568411 h 568411"/>
              <a:gd name="connsiteX1" fmla="*/ 864973 w 1779373"/>
              <a:gd name="connsiteY1" fmla="*/ 0 h 568411"/>
              <a:gd name="connsiteX2" fmla="*/ 1779373 w 1779373"/>
              <a:gd name="connsiteY2" fmla="*/ 543698 h 56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9373" h="568411">
                <a:moveTo>
                  <a:pt x="0" y="568411"/>
                </a:moveTo>
                <a:lnTo>
                  <a:pt x="864973" y="0"/>
                </a:lnTo>
                <a:lnTo>
                  <a:pt x="1779373" y="543698"/>
                </a:lnTo>
              </a:path>
            </a:pathLst>
          </a:custGeom>
          <a:noFill/>
          <a:ln>
            <a:solidFill>
              <a:srgbClr val="ADA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MH_Other_14"/>
          <p:cNvSpPr/>
          <p:nvPr>
            <p:custDataLst>
              <p:tags r:id="rId17"/>
            </p:custDataLst>
          </p:nvPr>
        </p:nvSpPr>
        <p:spPr>
          <a:xfrm>
            <a:off x="4579110" y="2635080"/>
            <a:ext cx="181239" cy="182563"/>
          </a:xfrm>
          <a:prstGeom prst="ellipse">
            <a:avLst/>
          </a:prstGeom>
          <a:solidFill>
            <a:srgbClr val="D7D7D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MH_Other_15"/>
          <p:cNvSpPr/>
          <p:nvPr>
            <p:custDataLst>
              <p:tags r:id="rId18"/>
            </p:custDataLst>
          </p:nvPr>
        </p:nvSpPr>
        <p:spPr bwMode="auto">
          <a:xfrm rot="1267204">
            <a:off x="4604244" y="2658892"/>
            <a:ext cx="133615" cy="133615"/>
          </a:xfrm>
          <a:prstGeom prst="ellipse">
            <a:avLst/>
          </a:prstGeom>
          <a:gradFill flip="none" rotWithShape="1">
            <a:gsLst>
              <a:gs pos="0">
                <a:srgbClr val="F2F2F2"/>
              </a:gs>
              <a:gs pos="47000">
                <a:srgbClr val="A9A9A9"/>
              </a:gs>
              <a:gs pos="82000">
                <a:srgbClr val="828282"/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MH_Other_16"/>
          <p:cNvSpPr/>
          <p:nvPr>
            <p:custDataLst>
              <p:tags r:id="rId19"/>
            </p:custDataLst>
          </p:nvPr>
        </p:nvSpPr>
        <p:spPr bwMode="auto">
          <a:xfrm rot="21389837">
            <a:off x="4632026" y="2766049"/>
            <a:ext cx="80698" cy="27781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55000"/>
                </a:srgbClr>
              </a:gs>
              <a:gs pos="50000">
                <a:schemeClr val="bg1">
                  <a:shade val="67500"/>
                  <a:satMod val="115000"/>
                  <a:alpha val="12000"/>
                </a:scheme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MH_Other_17"/>
          <p:cNvSpPr/>
          <p:nvPr>
            <p:custDataLst>
              <p:tags r:id="rId20"/>
            </p:custDataLst>
          </p:nvPr>
        </p:nvSpPr>
        <p:spPr bwMode="auto">
          <a:xfrm rot="2179789">
            <a:off x="4642610" y="2662862"/>
            <a:ext cx="75406" cy="44979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6000">
                <a:schemeClr val="bg1">
                  <a:alpha val="51000"/>
                </a:schemeClr>
              </a:gs>
              <a:gs pos="30000">
                <a:schemeClr val="bg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MH_SubTitle_3"/>
          <p:cNvSpPr/>
          <p:nvPr>
            <p:custDataLst>
              <p:tags r:id="rId21"/>
            </p:custDataLst>
          </p:nvPr>
        </p:nvSpPr>
        <p:spPr>
          <a:xfrm>
            <a:off x="3720581" y="3086354"/>
            <a:ext cx="1914728" cy="1046267"/>
          </a:xfrm>
          <a:prstGeom prst="rect">
            <a:avLst/>
          </a:prstGeom>
          <a:solidFill>
            <a:srgbClr val="FFFFFF"/>
          </a:solidFill>
          <a:ln w="101600">
            <a:solidFill>
              <a:schemeClr val="accent3"/>
            </a:solidFill>
          </a:ln>
          <a:effectLst>
            <a:innerShdw blurRad="114300">
              <a:schemeClr val="accent1">
                <a:lumMod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0000" tIns="75000" rIns="150000" bIns="75000" anchor="ctr">
            <a:no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充分利用工具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消灭潜在风险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MH_Other_18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316236" y="2065412"/>
            <a:ext cx="640757" cy="44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消除告警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MH_Other_19"/>
          <p:cNvSpPr/>
          <p:nvPr>
            <p:custDataLst>
              <p:tags r:id="rId23"/>
            </p:custDataLst>
          </p:nvPr>
        </p:nvSpPr>
        <p:spPr>
          <a:xfrm>
            <a:off x="5440328" y="1792315"/>
            <a:ext cx="1271322" cy="294945"/>
          </a:xfrm>
          <a:custGeom>
            <a:avLst/>
            <a:gdLst>
              <a:gd name="connsiteX0" fmla="*/ 0 w 1779373"/>
              <a:gd name="connsiteY0" fmla="*/ 568411 h 568411"/>
              <a:gd name="connsiteX1" fmla="*/ 864973 w 1779373"/>
              <a:gd name="connsiteY1" fmla="*/ 0 h 568411"/>
              <a:gd name="connsiteX2" fmla="*/ 1779373 w 1779373"/>
              <a:gd name="connsiteY2" fmla="*/ 543698 h 56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9373" h="568411">
                <a:moveTo>
                  <a:pt x="0" y="568411"/>
                </a:moveTo>
                <a:lnTo>
                  <a:pt x="864973" y="0"/>
                </a:lnTo>
                <a:lnTo>
                  <a:pt x="1779373" y="543698"/>
                </a:lnTo>
              </a:path>
            </a:pathLst>
          </a:custGeom>
          <a:noFill/>
          <a:ln>
            <a:solidFill>
              <a:srgbClr val="ADA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MH_Other_20"/>
          <p:cNvSpPr/>
          <p:nvPr>
            <p:custDataLst>
              <p:tags r:id="rId24"/>
            </p:custDataLst>
          </p:nvPr>
        </p:nvSpPr>
        <p:spPr>
          <a:xfrm>
            <a:off x="5963343" y="1681257"/>
            <a:ext cx="182563" cy="181239"/>
          </a:xfrm>
          <a:prstGeom prst="ellipse">
            <a:avLst/>
          </a:prstGeom>
          <a:solidFill>
            <a:srgbClr val="D7D7D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MH_Other_21"/>
          <p:cNvSpPr/>
          <p:nvPr>
            <p:custDataLst>
              <p:tags r:id="rId25"/>
            </p:custDataLst>
          </p:nvPr>
        </p:nvSpPr>
        <p:spPr bwMode="auto">
          <a:xfrm rot="1267204">
            <a:off x="5988478" y="1703746"/>
            <a:ext cx="133615" cy="133615"/>
          </a:xfrm>
          <a:prstGeom prst="ellipse">
            <a:avLst/>
          </a:prstGeom>
          <a:gradFill flip="none" rotWithShape="1">
            <a:gsLst>
              <a:gs pos="0">
                <a:srgbClr val="F2F2F2"/>
              </a:gs>
              <a:gs pos="47000">
                <a:srgbClr val="A9A9A9"/>
              </a:gs>
              <a:gs pos="82000">
                <a:srgbClr val="828282"/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MH_Other_22"/>
          <p:cNvSpPr/>
          <p:nvPr>
            <p:custDataLst>
              <p:tags r:id="rId26"/>
            </p:custDataLst>
          </p:nvPr>
        </p:nvSpPr>
        <p:spPr bwMode="auto">
          <a:xfrm rot="21389837">
            <a:off x="6016260" y="1810903"/>
            <a:ext cx="80698" cy="27781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55000"/>
                </a:srgbClr>
              </a:gs>
              <a:gs pos="50000">
                <a:schemeClr val="bg1">
                  <a:shade val="67500"/>
                  <a:satMod val="115000"/>
                  <a:alpha val="12000"/>
                </a:scheme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MH_Other_23"/>
          <p:cNvSpPr/>
          <p:nvPr>
            <p:custDataLst>
              <p:tags r:id="rId27"/>
            </p:custDataLst>
          </p:nvPr>
        </p:nvSpPr>
        <p:spPr bwMode="auto">
          <a:xfrm rot="2179789">
            <a:off x="6026843" y="1707716"/>
            <a:ext cx="75406" cy="44979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6000">
                <a:schemeClr val="bg1">
                  <a:alpha val="51000"/>
                </a:schemeClr>
              </a:gs>
              <a:gs pos="30000">
                <a:schemeClr val="bg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MH_SubTitle_4"/>
          <p:cNvSpPr/>
          <p:nvPr>
            <p:custDataLst>
              <p:tags r:id="rId28"/>
            </p:custDataLst>
          </p:nvPr>
        </p:nvSpPr>
        <p:spPr>
          <a:xfrm>
            <a:off x="5076056" y="2131556"/>
            <a:ext cx="1938100" cy="1046267"/>
          </a:xfrm>
          <a:prstGeom prst="rect">
            <a:avLst/>
          </a:prstGeom>
          <a:solidFill>
            <a:srgbClr val="FFFFFF"/>
          </a:solidFill>
          <a:ln w="101600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schemeClr val="accent1">
                <a:lumMod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0000" tIns="75000" rIns="150000" bIns="75000" anchor="ctr"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完善门槛测试用例</a:t>
            </a:r>
            <a:endParaRPr lang="en-US" altLang="zh-CN" sz="1400" dirty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zh-CN" altLang="en-US" sz="140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完全自动化迈进</a:t>
            </a:r>
            <a:endParaRPr lang="en-US" altLang="zh-CN" sz="1400" dirty="0" smtClean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MH_Other_24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708019" y="1129308"/>
            <a:ext cx="693209" cy="440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门槛测试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MH_Other_25"/>
          <p:cNvSpPr/>
          <p:nvPr>
            <p:custDataLst>
              <p:tags r:id="rId30"/>
            </p:custDataLst>
          </p:nvPr>
        </p:nvSpPr>
        <p:spPr>
          <a:xfrm>
            <a:off x="7014156" y="2737197"/>
            <a:ext cx="1058333" cy="338667"/>
          </a:xfrm>
          <a:custGeom>
            <a:avLst/>
            <a:gdLst>
              <a:gd name="connsiteX0" fmla="*/ 0 w 1779373"/>
              <a:gd name="connsiteY0" fmla="*/ 568411 h 568411"/>
              <a:gd name="connsiteX1" fmla="*/ 864973 w 1779373"/>
              <a:gd name="connsiteY1" fmla="*/ 0 h 568411"/>
              <a:gd name="connsiteX2" fmla="*/ 1779373 w 1779373"/>
              <a:gd name="connsiteY2" fmla="*/ 543698 h 56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9373" h="568411">
                <a:moveTo>
                  <a:pt x="0" y="568411"/>
                </a:moveTo>
                <a:lnTo>
                  <a:pt x="864973" y="0"/>
                </a:lnTo>
                <a:lnTo>
                  <a:pt x="1779373" y="543698"/>
                </a:lnTo>
              </a:path>
            </a:pathLst>
          </a:custGeom>
          <a:noFill/>
          <a:ln>
            <a:solidFill>
              <a:srgbClr val="ADA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MH_Other_26"/>
          <p:cNvSpPr/>
          <p:nvPr>
            <p:custDataLst>
              <p:tags r:id="rId31"/>
            </p:custDataLst>
          </p:nvPr>
        </p:nvSpPr>
        <p:spPr>
          <a:xfrm>
            <a:off x="7441459" y="2635080"/>
            <a:ext cx="182563" cy="182563"/>
          </a:xfrm>
          <a:prstGeom prst="ellipse">
            <a:avLst/>
          </a:prstGeom>
          <a:solidFill>
            <a:srgbClr val="D7D7D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MH_Other_27"/>
          <p:cNvSpPr/>
          <p:nvPr>
            <p:custDataLst>
              <p:tags r:id="rId32"/>
            </p:custDataLst>
          </p:nvPr>
        </p:nvSpPr>
        <p:spPr bwMode="auto">
          <a:xfrm rot="1267204">
            <a:off x="7466595" y="2658892"/>
            <a:ext cx="134938" cy="133615"/>
          </a:xfrm>
          <a:prstGeom prst="ellipse">
            <a:avLst/>
          </a:prstGeom>
          <a:gradFill flip="none" rotWithShape="1">
            <a:gsLst>
              <a:gs pos="0">
                <a:srgbClr val="F2F2F2"/>
              </a:gs>
              <a:gs pos="47000">
                <a:srgbClr val="A9A9A9"/>
              </a:gs>
              <a:gs pos="82000">
                <a:srgbClr val="828282"/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MH_Other_28"/>
          <p:cNvSpPr/>
          <p:nvPr>
            <p:custDataLst>
              <p:tags r:id="rId33"/>
            </p:custDataLst>
          </p:nvPr>
        </p:nvSpPr>
        <p:spPr bwMode="auto">
          <a:xfrm rot="21389837">
            <a:off x="7494376" y="2766049"/>
            <a:ext cx="82021" cy="27781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55000"/>
                </a:srgbClr>
              </a:gs>
              <a:gs pos="50000">
                <a:schemeClr val="bg1">
                  <a:shade val="67500"/>
                  <a:satMod val="115000"/>
                  <a:alpha val="12000"/>
                </a:scheme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MH_Other_29"/>
          <p:cNvSpPr/>
          <p:nvPr>
            <p:custDataLst>
              <p:tags r:id="rId34"/>
            </p:custDataLst>
          </p:nvPr>
        </p:nvSpPr>
        <p:spPr bwMode="auto">
          <a:xfrm rot="2179789">
            <a:off x="7504959" y="2662862"/>
            <a:ext cx="76729" cy="44979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6000">
                <a:schemeClr val="bg1">
                  <a:alpha val="51000"/>
                </a:schemeClr>
              </a:gs>
              <a:gs pos="30000">
                <a:schemeClr val="bg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MH_SubTitle_5"/>
          <p:cNvSpPr/>
          <p:nvPr>
            <p:custDataLst>
              <p:tags r:id="rId35"/>
            </p:custDataLst>
          </p:nvPr>
        </p:nvSpPr>
        <p:spPr>
          <a:xfrm>
            <a:off x="6547477" y="3086354"/>
            <a:ext cx="1912955" cy="1046267"/>
          </a:xfrm>
          <a:prstGeom prst="rect">
            <a:avLst/>
          </a:prstGeom>
          <a:solidFill>
            <a:srgbClr val="FFFFFF"/>
          </a:solidFill>
          <a:ln w="10160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>
                <a:lumMod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0000" tIns="75000" rIns="150000" bIns="75000" anchor="ctr">
            <a:no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构造压力异常用例</a:t>
            </a:r>
            <a:endParaRPr lang="en-US" altLang="zh-CN" sz="1300" dirty="0" smtClean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提高版本鲁棒性</a:t>
            </a:r>
            <a:endParaRPr lang="en-US" altLang="zh-CN" sz="1300" dirty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MH_Other_30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178198" y="2065412"/>
            <a:ext cx="709083" cy="44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压力测试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-1016" y="5146119"/>
            <a:ext cx="9144000" cy="591701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TextBox 54"/>
          <p:cNvSpPr txBox="1"/>
          <p:nvPr/>
        </p:nvSpPr>
        <p:spPr>
          <a:xfrm>
            <a:off x="-1016" y="5255744"/>
            <a:ext cx="9143999" cy="369332"/>
          </a:xfrm>
          <a:prstGeom prst="rect">
            <a:avLst/>
          </a:prstGeom>
          <a:noFill/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800" b="1" dirty="0" smtClean="0">
                <a:solidFill>
                  <a:schemeClr val="bg1"/>
                </a:solidFill>
              </a:rPr>
              <a:t>上半年持续收敛故障，消除告警，下半年落地门槛压力测试，降低故障泄漏率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8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H_PageTitle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28335" y="121197"/>
            <a:ext cx="7886700" cy="5760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上半年重点工作进展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保质量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458262"/>
              </p:ext>
            </p:extLst>
          </p:nvPr>
        </p:nvGraphicFramePr>
        <p:xfrm>
          <a:off x="307471" y="909583"/>
          <a:ext cx="8492140" cy="3039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241"/>
                <a:gridCol w="1130557"/>
                <a:gridCol w="3324941"/>
                <a:gridCol w="1182201"/>
                <a:gridCol w="1182200"/>
              </a:tblGrid>
              <a:tr h="399583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“保质量”工作进展汇总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934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1-6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具体情况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人力投入（人月）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深圳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南京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62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收敛故障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80%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</a:t>
                      </a:r>
                      <a:r>
                        <a:rPr lang="zh-CN" altLang="en-US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类：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单，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类故障：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单）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628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故障回溯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按月回溯，总结经验教训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83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消除告警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80%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编译器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 4</a:t>
                      </a:r>
                      <a:r>
                        <a:rPr lang="zh-CN" altLang="en-US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Warning</a:t>
                      </a:r>
                    </a:p>
                    <a:p>
                      <a:pPr algn="l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PC-LINT: 2</a:t>
                      </a:r>
                      <a:r>
                        <a:rPr lang="zh-CN" altLang="en-US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Error</a:t>
                      </a:r>
                      <a:r>
                        <a:rPr lang="zh-CN" altLang="en-US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 Warning</a:t>
                      </a:r>
                    </a:p>
                    <a:p>
                      <a:pPr algn="l"/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Coverity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</a:t>
                      </a:r>
                      <a:r>
                        <a:rPr lang="en-US" altLang="zh-CN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258 Issue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62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门槛</a:t>
                      </a:r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压力测试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5%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确定了门槛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压力测试的思路和目标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矩形 37"/>
          <p:cNvSpPr/>
          <p:nvPr/>
        </p:nvSpPr>
        <p:spPr>
          <a:xfrm>
            <a:off x="288584" y="4194323"/>
            <a:ext cx="8492140" cy="1111449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txBody>
          <a:bodyPr wrap="square" lIns="36000" tIns="36000" rIns="36000" bIns="36000" anchor="ctr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故障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收敛、故障回溯迭代进行</a:t>
            </a:r>
            <a:endParaRPr lang="en-US" altLang="zh-CN" sz="15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R5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版本确定告警基线，部门内部进行宣贯，确保每个开发人员版本合入质量</a:t>
            </a:r>
            <a:endParaRPr lang="en-US" altLang="zh-CN" sz="15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确定门槛测试和压力测试思路，以子系统故障泄漏率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10%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为目标</a:t>
            </a:r>
            <a:endParaRPr lang="en-US" altLang="zh-CN" sz="15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838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SECTIONID" val="502,503,504,"/>
  <p:tag name="MH_CONTENTSID" val="50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SubTitle"/>
  <p:tag name="MH_ORDER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Other"/>
  <p:tag name="MH_ORDER" val="1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Other"/>
  <p:tag name="MH_ORDER" val="15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Other"/>
  <p:tag name="MH_ORDER" val="1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Other"/>
  <p:tag name="MH_ORDER" val="1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Other"/>
  <p:tag name="MH_ORDER" val="1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35908"/>
  <p:tag name="MH_LIBRARY" val="GRAPHIC"/>
  <p:tag name="MH_TYPE" val="PageTitle"/>
  <p:tag name="MH_ORDER" val="PageTitl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084902"/>
  <p:tag name="MH_LIBRARY" val="GRAPHIC"/>
  <p:tag name="MH_TYPE" val="SubTitle"/>
  <p:tag name="MH_ORDER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084902"/>
  <p:tag name="MH_LIBRARY" val="GRAPHIC"/>
  <p:tag name="MH_TYPE" val="SubTitle"/>
  <p:tag name="MH_ORDER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084902"/>
  <p:tag name="MH_LIBRARY" val="GRAPHIC"/>
  <p:tag name="MH_TYPE" val="Text"/>
  <p:tag name="MH_ORDER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084902"/>
  <p:tag name="MH_LIBRARY" val="GRAPHIC"/>
  <p:tag name="MH_TYPE" val="Text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35908"/>
  <p:tag name="MH_LIBRARY" val="GRAPHIC"/>
  <p:tag name="MH_TYPE" val="PageTitle"/>
  <p:tag name="MH_ORDER" val="PageTitl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Text"/>
  <p:tag name="MH_ORDER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SubTitle"/>
  <p:tag name="MH_ORDER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Text"/>
  <p:tag name="MH_ORDER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SubTitle"/>
  <p:tag name="MH_ORDER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Text"/>
  <p:tag name="MH_ORDER" val="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SubTitle"/>
  <p:tag name="MH_ORDER" val="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Text"/>
  <p:tag name="MH_ORDER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SubTitle"/>
  <p:tag name="MH_ORDER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5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6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7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8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9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1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1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Title"/>
  <p:tag name="MH_ORDER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35908"/>
  <p:tag name="MH_LIBRARY" val="GRAPHIC"/>
  <p:tag name="MH_TYPE" val="PageTitle"/>
  <p:tag name="MH_ORDER" val="PageTitl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3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5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SubTitle"/>
  <p:tag name="MH_ORDER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7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8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9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1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1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SubTitle"/>
  <p:tag name="MH_ORDER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1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1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1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16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17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SubTitle"/>
  <p:tag name="MH_ORDER" val="3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18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19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2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2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2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23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SubTitle"/>
  <p:tag name="MH_ORDER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6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2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25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26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27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28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29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SubTitle"/>
  <p:tag name="MH_ORDER" val="5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3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35908"/>
  <p:tag name="MH_LIBRARY" val="GRAPHIC"/>
  <p:tag name="MH_TYPE" val="PageTitle"/>
  <p:tag name="MH_ORDER" val="PageTitl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103645"/>
  <p:tag name="MH_LIBRARY" val="GRAPHIC"/>
  <p:tag name="MH_TYPE" val="Title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7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35908"/>
  <p:tag name="MH_LIBRARY" val="GRAPHIC"/>
  <p:tag name="MH_TYPE" val="PageTitle"/>
  <p:tag name="MH_ORDER" val="PageTitl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103645"/>
  <p:tag name="MH_LIBRARY" val="GRAPHIC"/>
  <p:tag name="MH_TYPE" val="Title"/>
  <p:tag name="MH_ORDER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103645"/>
  <p:tag name="MH_LIBRARY" val="GRAPHIC"/>
  <p:tag name="MH_TYPE" val="Other"/>
  <p:tag name="MH_ORDER" val="1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103645"/>
  <p:tag name="MH_LIBRARY" val="GRAPHIC"/>
  <p:tag name="MH_TYPE" val="SubTitle"/>
  <p:tag name="MH_ORDER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103645"/>
  <p:tag name="MH_LIBRARY" val="GRAPHIC"/>
  <p:tag name="MH_TYPE" val="Other"/>
  <p:tag name="MH_ORDER" val="1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103645"/>
  <p:tag name="MH_LIBRARY" val="GRAPHIC"/>
  <p:tag name="MH_TYPE" val="SubTitle"/>
  <p:tag name="MH_ORDER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35908"/>
  <p:tag name="MH_LIBRARY" val="GRAPHIC"/>
  <p:tag name="MH_TYPE" val="PageTitle"/>
  <p:tag name="MH_ORDER" val="PageTitl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Text"/>
  <p:tag name="MH_ORDER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SubTitle"/>
  <p:tag name="MH_ORDER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Text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8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SubTitle"/>
  <p:tag name="MH_ORDER" val="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Text"/>
  <p:tag name="MH_ORDER" val="3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SubTitle"/>
  <p:tag name="MH_ORDER" val="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Text"/>
  <p:tag name="MH_ORDER" val="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SubTitle"/>
  <p:tag name="MH_ORDER" val="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3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9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6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7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8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9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1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1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1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Title"/>
  <p:tag name="MH_ORDER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35908"/>
  <p:tag name="MH_LIBRARY" val="GRAPHIC"/>
  <p:tag name="MH_TYPE" val="PageTitle"/>
  <p:tag name="MH_ORDER" val="PageTitl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64030"/>
  <p:tag name="MH_LIBRARY" val="GRAPHIC"/>
  <p:tag name="MH_TYPE" val="Other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35908"/>
  <p:tag name="MH_LIBRARY" val="GRAPHIC"/>
  <p:tag name="MH_TYPE" val="PageTitle"/>
  <p:tag name="MH_ORDER" val="PageTitl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10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64030"/>
  <p:tag name="MH_LIBRARY" val="GRAPHIC"/>
  <p:tag name="MH_TYPE" val="Other"/>
  <p:tag name="MH_ORDER" val="2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64030"/>
  <p:tag name="MH_LIBRARY" val="GRAPHIC"/>
  <p:tag name="MH_TYPE" val="SubTitle"/>
  <p:tag name="MH_ORDER" val="3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64030"/>
  <p:tag name="MH_LIBRARY" val="GRAPHIC"/>
  <p:tag name="MH_TYPE" val="SubTitle"/>
  <p:tag name="MH_ORDER" val="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64030"/>
  <p:tag name="MH_LIBRARY" val="GRAPHIC"/>
  <p:tag name="MH_TYPE" val="Other"/>
  <p:tag name="MH_ORDER" val="3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64030"/>
  <p:tag name="MH_LIBRARY" val="GRAPHIC"/>
  <p:tag name="MH_TYPE" val="SubTitle"/>
  <p:tag name="MH_ORDER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64030"/>
  <p:tag name="MH_LIBRARY" val="GRAPHIC"/>
  <p:tag name="MH_TYPE" val="Text"/>
  <p:tag name="MH_ORDER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64030"/>
  <p:tag name="MH_LIBRARY" val="GRAPHIC"/>
  <p:tag name="MH_TYPE" val="Text"/>
  <p:tag name="MH_ORDER" val="2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64030"/>
  <p:tag name="MH_LIBRARY" val="GRAPHIC"/>
  <p:tag name="MH_TYPE" val="Text"/>
  <p:tag name="MH_ORDER" val="2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64030"/>
  <p:tag name="MH_LIBRARY" val="GRAPHIC"/>
  <p:tag name="MH_TYPE" val="SubTitle"/>
  <p:tag name="MH_ORDER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35908"/>
  <p:tag name="MH_LIBRARY" val="GRAPHIC"/>
  <p:tag name="MH_TYPE" val="PageTitle"/>
  <p:tag name="MH_ORDER" val="PageTit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1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64030"/>
  <p:tag name="MH_LIBRARY" val="GRAPHIC"/>
  <p:tag name="MH_TYPE" val="Text"/>
  <p:tag name="MH_ORDER" val="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35908"/>
  <p:tag name="MH_LIBRARY" val="GRAPHIC"/>
  <p:tag name="MH_TYPE" val="PageTitle"/>
  <p:tag name="MH_ORDER" val="PageTitl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134425"/>
  <p:tag name="MH_LIBRARY" val="GRAPHIC"/>
  <p:tag name="MH_TYPE" val="Desc"/>
  <p:tag name="MH_ORDER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135056"/>
  <p:tag name="MH_LIBRARY" val="GRAPHIC"/>
  <p:tag name="MH_TYPE" val="Other"/>
  <p:tag name="MH_ORDER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135056"/>
  <p:tag name="MH_LIBRARY" val="GRAPHIC"/>
  <p:tag name="MH_TYPE" val="Other"/>
  <p:tag name="MH_ORDER" val="2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135056"/>
  <p:tag name="MH_LIBRARY" val="GRAPHIC"/>
  <p:tag name="MH_TYPE" val="Other"/>
  <p:tag name="MH_ORDER" val="3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135056"/>
  <p:tag name="MH_LIBRARY" val="GRAPHIC"/>
  <p:tag name="MH_TYPE" val="Other"/>
  <p:tag name="MH_ORDER" val="4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135056"/>
  <p:tag name="MH_LIBRARY" val="GRAPHIC"/>
  <p:tag name="MH_TYPE" val="Other"/>
  <p:tag name="MH_ORDER" val="5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135056"/>
  <p:tag name="MH_LIBRARY" val="GRAPHIC"/>
  <p:tag name="MH_TYPE" val="Other"/>
  <p:tag name="MH_ORDER" val="6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135056"/>
  <p:tag name="MH_LIBRARY" val="GRAPHIC"/>
  <p:tag name="MH_TYPE" val="Other"/>
  <p:tag name="MH_ORDER" val="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1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135056"/>
  <p:tag name="MH_LIBRARY" val="GRAPHIC"/>
  <p:tag name="MH_TYPE" val="Other"/>
  <p:tag name="MH_ORDER" val="8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135056"/>
  <p:tag name="MH_LIBRARY" val="GRAPHIC"/>
  <p:tag name="MH_TYPE" val="Other"/>
  <p:tag name="MH_ORDER" val="9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135056"/>
  <p:tag name="MH_LIBRARY" val="GRAPHIC"/>
  <p:tag name="MH_TYPE" val="SubTitle"/>
  <p:tag name="MH_ORDER" val="4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135056"/>
  <p:tag name="MH_LIBRARY" val="GRAPHIC"/>
  <p:tag name="MH_TYPE" val="SubTitle"/>
  <p:tag name="MH_ORDER" val="3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135056"/>
  <p:tag name="MH_LIBRARY" val="GRAPHIC"/>
  <p:tag name="MH_TYPE" val="SubTitle"/>
  <p:tag name="MH_ORDER" val="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135056"/>
  <p:tag name="MH_LIBRARY" val="GRAPHIC"/>
  <p:tag name="MH_TYPE" val="SubTitle"/>
  <p:tag name="MH_ORDER" val="2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135056"/>
  <p:tag name="MH_LIBRARY" val="GRAPHIC"/>
  <p:tag name="MH_TYPE" val="SubTitle"/>
  <p:tag name="MH_ORDER" val="2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135056"/>
  <p:tag name="MH_LIBRARY" val="GRAPHIC"/>
  <p:tag name="MH_TYPE" val="SubTitle"/>
  <p:tag name="MH_ORDER" val="2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134425"/>
  <p:tag name="MH_LIBRARY" val="GRAPHIC"/>
  <p:tag name="MH_TYPE" val="Desc"/>
  <p:tag name="MH_ORDER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35908"/>
  <p:tag name="MH_LIBRARY" val="GRAPHIC"/>
  <p:tag name="MH_TYPE" val="PageTitle"/>
  <p:tag name="MH_ORDER" val="PageTit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Title"/>
  <p:tag name="MH_ORDER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Text"/>
  <p:tag name="MH_ORDER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SubTitle"/>
  <p:tag name="MH_ORDER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Text"/>
  <p:tag name="MH_ORDER" val="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SubTitle"/>
  <p:tag name="MH_ORDER" val="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Text"/>
  <p:tag name="MH_ORDER" val="3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SubTitle"/>
  <p:tag name="MH_ORDER" val="3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Text"/>
  <p:tag name="MH_ORDER" val="4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SubTitle"/>
  <p:tag name="MH_ORDER" val="4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35908"/>
  <p:tag name="MH_LIBRARY" val="GRAPHIC"/>
  <p:tag name="MH_TYPE" val="PageTitle"/>
  <p:tag name="MH_ORDER" val="PageTitl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3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4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5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6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7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8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9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10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1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Text"/>
  <p:tag name="MH_ORDER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Title"/>
  <p:tag name="MH_ORDER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35908"/>
  <p:tag name="MH_LIBRARY" val="GRAPHIC"/>
  <p:tag name="MH_TYPE" val="PageTitle"/>
  <p:tag name="MH_ORDER" val="PageTitl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35908"/>
  <p:tag name="MH_LIBRARY" val="GRAPHIC"/>
  <p:tag name="MH_TYPE" val="PageTitle"/>
  <p:tag name="MH_ORDER" val="PageTitl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35908"/>
  <p:tag name="MH_LIBRARY" val="GRAPHIC"/>
  <p:tag name="MH_TYPE" val="PageTitle"/>
  <p:tag name="MH_ORDER" val="PageTitl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35908"/>
  <p:tag name="MH_LIBRARY" val="GRAPHIC"/>
  <p:tag name="MH_TYPE" val="PageTitle"/>
  <p:tag name="MH_ORDER" val="PageTitl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Other"/>
  <p:tag name="MH_ORDER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SubTitle"/>
  <p:tag name="MH_ORDER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Text"/>
  <p:tag name="MH_ORDER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Other"/>
  <p:tag name="MH_ORDER" val="3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Other"/>
  <p:tag name="MH_ORDER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SubTitle"/>
  <p:tag name="MH_ORDER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Other"/>
  <p:tag name="MH_ORDER" val="5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Other"/>
  <p:tag name="MH_ORDER" val="7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Other"/>
  <p:tag name="MH_ORDER" val="8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Text"/>
  <p:tag name="MH_ORDER" val="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Other"/>
  <p:tag name="MH_ORDER" val="9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Other"/>
  <p:tag name="MH_ORDER" val="1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Other"/>
  <p:tag name="MH_ORDER" val="1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Text"/>
  <p:tag name="MH_ORDER" val="3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SubTitle"/>
  <p:tag name="MH_ORDER" val="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SubTitle"/>
  <p:tag name="MH_ORDER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Text"/>
  <p:tag name="MH_ORDER" val="2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Other"/>
  <p:tag name="MH_ORDER" val="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Other"/>
  <p:tag name="MH_ORDER" val="6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Other"/>
  <p:tag name="MH_ORDER" val="10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35908"/>
  <p:tag name="MH_LIBRARY" val="GRAPHIC"/>
  <p:tag name="MH_TYPE" val="PageTitle"/>
  <p:tag name="MH_ORDER" val="PageTitl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34753"/>
  <p:tag name="MH_LIBRARY" val="GRAPHIC"/>
  <p:tag name="MH_TYPE" val="SubTitle"/>
  <p:tag name="MH_ORDER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34753"/>
  <p:tag name="MH_LIBRARY" val="GRAPHIC"/>
  <p:tag name="MH_TYPE" val="SubTitle"/>
  <p:tag name="MH_ORDER" val="4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34753"/>
  <p:tag name="MH_LIBRARY" val="GRAPHIC"/>
  <p:tag name="MH_TYPE" val="SubTitle"/>
  <p:tag name="MH_ORDER" val="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34753"/>
  <p:tag name="MH_LIBRARY" val="GRAPHIC"/>
  <p:tag name="MH_TYPE" val="SubTitle"/>
  <p:tag name="MH_ORDER" val="3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34753"/>
  <p:tag name="MH_LIBRARY" val="GRAPHIC"/>
  <p:tag name="MH_TYPE" val="Other"/>
  <p:tag name="MH_ORDER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34753"/>
  <p:tag name="MH_LIBRARY" val="GRAPHIC"/>
  <p:tag name="MH_TYPE" val="Text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SubTitle"/>
  <p:tag name="MH_ORDER" val="2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34753"/>
  <p:tag name="MH_LIBRARY" val="GRAPHIC"/>
  <p:tag name="MH_TYPE" val="Text"/>
  <p:tag name="MH_ORDER" val="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34753"/>
  <p:tag name="MH_LIBRARY" val="GRAPHIC"/>
  <p:tag name="MH_TYPE" val="Text"/>
  <p:tag name="MH_ORDER" val="4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34753"/>
  <p:tag name="MH_LIBRARY" val="GRAPHIC"/>
  <p:tag name="MH_TYPE" val="Text"/>
  <p:tag name="MH_ORDER" val="3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35908"/>
  <p:tag name="MH_LIBRARY" val="GRAPHIC"/>
  <p:tag name="MH_TYPE" val="PageTitle"/>
  <p:tag name="MH_ORDER" val="PageTitl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35023"/>
  <p:tag name="MH_LIBRARY" val="GRAPHIC"/>
  <p:tag name="MH_TYPE" val="Other"/>
  <p:tag name="MH_ORDER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35023"/>
  <p:tag name="MH_LIBRARY" val="GRAPHIC"/>
  <p:tag name="MH_TYPE" val="Other"/>
  <p:tag name="MH_ORDER" val="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35023"/>
  <p:tag name="MH_LIBRARY" val="GRAPHIC"/>
  <p:tag name="MH_TYPE" val="Other"/>
  <p:tag name="MH_ORDER" val="3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35023"/>
  <p:tag name="MH_LIBRARY" val="GRAPHIC"/>
  <p:tag name="MH_TYPE" val="SubTitle"/>
  <p:tag name="MH_ORDER" val="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35023"/>
  <p:tag name="MH_LIBRARY" val="GRAPHIC"/>
  <p:tag name="MH_TYPE" val="Other"/>
  <p:tag name="MH_ORDER" val="4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35023"/>
  <p:tag name="MH_LIBRARY" val="GRAPHIC"/>
  <p:tag name="MH_TYPE" val="Title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Text"/>
  <p:tag name="MH_ORDER" val="3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35023"/>
  <p:tag name="MH_LIBRARY" val="GRAPHIC"/>
  <p:tag name="MH_TYPE" val="SubTitle"/>
  <p:tag name="MH_ORDER" val="3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35023"/>
  <p:tag name="MH_LIBRARY" val="GRAPHIC"/>
  <p:tag name="MH_TYPE" val="SubTitle"/>
  <p:tag name="MH_ORDER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35023"/>
  <p:tag name="MH_LIBRARY" val="GRAPHIC"/>
  <p:tag name="MH_TYPE" val="Other"/>
  <p:tag name="MH_ORDER" val="5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35023"/>
  <p:tag name="MH_LIBRARY" val="GRAPHIC"/>
  <p:tag name="MH_TYPE" val="Other"/>
  <p:tag name="MH_ORDER" val="6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35023"/>
  <p:tag name="MH_LIBRARY" val="GRAPHIC"/>
  <p:tag name="MH_TYPE" val="Other"/>
  <p:tag name="MH_ORDER" val="7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35023"/>
  <p:tag name="MH_LIBRARY" val="GRAPHIC"/>
  <p:tag name="MH_TYPE" val="Text"/>
  <p:tag name="MH_ORDER" val="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35023"/>
  <p:tag name="MH_LIBRARY" val="GRAPHIC"/>
  <p:tag name="MH_TYPE" val="Text"/>
  <p:tag name="MH_ORDER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35023"/>
  <p:tag name="MH_LIBRARY" val="GRAPHIC"/>
  <p:tag name="MH_TYPE" val="Text"/>
  <p:tag name="MH_ORDER" val="3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35023"/>
  <p:tag name="MH_LIBRARY" val="GRAPHIC"/>
  <p:tag name="MH_TYPE" val="Text"/>
  <p:tag name="MH_ORDER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35908"/>
  <p:tag name="MH_LIBRARY" val="GRAPHIC"/>
  <p:tag name="MH_TYPE" val="PageTitle"/>
  <p:tag name="MH_ORDER" val="PageTit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Text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SubTitle"/>
  <p:tag name="MH_ORDER" val="3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35023"/>
  <p:tag name="MH_LIBRARY" val="GRAPHIC"/>
  <p:tag name="MH_TYPE" val="Text"/>
  <p:tag name="MH_ORDER" val="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35908"/>
  <p:tag name="MH_LIBRARY" val="GRAPHIC"/>
  <p:tag name="MH_TYPE" val="PageTitle"/>
  <p:tag name="MH_ORDER" val="PageTitl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35908"/>
  <p:tag name="MH_LIBRARY" val="GRAPHIC"/>
  <p:tag name="MH_TYPE" val="PageTitle"/>
  <p:tag name="MH_ORDER" val="PageTitl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1816"/>
  <p:tag name="MH_LIBRARY" val="GRAPHIC"/>
  <p:tag name="MH_TYPE" val="Other"/>
  <p:tag name="MH_ORDER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1816"/>
  <p:tag name="MH_LIBRARY" val="GRAPHIC"/>
  <p:tag name="MH_TYPE" val="Text"/>
  <p:tag name="MH_ORDER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1816"/>
  <p:tag name="MH_LIBRARY" val="GRAPHIC"/>
  <p:tag name="MH_TYPE" val="Other"/>
  <p:tag name="MH_ORDER" val="2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1816"/>
  <p:tag name="MH_LIBRARY" val="GRAPHIC"/>
  <p:tag name="MH_TYPE" val="Other"/>
  <p:tag name="MH_ORDER" val="3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1816"/>
  <p:tag name="MH_LIBRARY" val="GRAPHIC"/>
  <p:tag name="MH_TYPE" val="SubTitle"/>
  <p:tag name="MH_ORDER" val="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1816"/>
  <p:tag name="MH_LIBRARY" val="GRAPHIC"/>
  <p:tag name="MH_TYPE" val="Other"/>
  <p:tag name="MH_ORDER" val="4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1816"/>
  <p:tag name="MH_LIBRARY" val="GRAPHIC"/>
  <p:tag name="MH_TYPE" val="Text"/>
  <p:tag name="MH_ORDER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Text"/>
  <p:tag name="MH_ORDER" val="4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1816"/>
  <p:tag name="MH_LIBRARY" val="GRAPHIC"/>
  <p:tag name="MH_TYPE" val="Other"/>
  <p:tag name="MH_ORDER" val="5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1816"/>
  <p:tag name="MH_LIBRARY" val="GRAPHIC"/>
  <p:tag name="MH_TYPE" val="Other"/>
  <p:tag name="MH_ORDER" val="6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1816"/>
  <p:tag name="MH_LIBRARY" val="GRAPHIC"/>
  <p:tag name="MH_TYPE" val="SubTitle"/>
  <p:tag name="MH_ORDER" val="2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35908"/>
  <p:tag name="MH_LIBRARY" val="GRAPHIC"/>
  <p:tag name="MH_TYPE" val="PageTitle"/>
  <p:tag name="MH_ORDER" val="PageTit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SubTitle"/>
  <p:tag name="MH_ORDER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SubTitle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1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1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Other"/>
  <p:tag name="MH_ORDER" val="1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Title"/>
  <p:tag name="MH_ORDE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35908"/>
  <p:tag name="MH_LIBRARY" val="GRAPHIC"/>
  <p:tag name="MH_TYPE" val="PageTitle"/>
  <p:tag name="MH_ORDER" val="PageTitl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081549"/>
  <p:tag name="MH_LIBRARY" val="GRAPHIC"/>
  <p:tag name="MH_TYPE" val="Other"/>
  <p:tag name="MH_ORDER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081549"/>
  <p:tag name="MH_LIBRARY" val="GRAPHIC"/>
  <p:tag name="MH_TYPE" val="Other"/>
  <p:tag name="MH_ORDER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081549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Text"/>
  <p:tag name="MH_ORDER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081549"/>
  <p:tag name="MH_LIBRARY" val="GRAPHIC"/>
  <p:tag name="MH_TYPE" val="Other"/>
  <p:tag name="MH_ORDER" val="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081549"/>
  <p:tag name="MH_LIBRARY" val="GRAPHIC"/>
  <p:tag name="MH_TYPE" val="Other"/>
  <p:tag name="MH_ORDER" val="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081549"/>
  <p:tag name="MH_LIBRARY" val="GRAPHIC"/>
  <p:tag name="MH_TYPE" val="Other"/>
  <p:tag name="MH_ORDER" val="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081549"/>
  <p:tag name="MH_LIBRARY" val="GRAPHIC"/>
  <p:tag name="MH_TYPE" val="Other"/>
  <p:tag name="MH_ORDER" val="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081549"/>
  <p:tag name="MH_LIBRARY" val="GRAPHIC"/>
  <p:tag name="MH_TYPE" val="Other"/>
  <p:tag name="MH_ORDER" val="1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081549"/>
  <p:tag name="MH_LIBRARY" val="GRAPHIC"/>
  <p:tag name="MH_TYPE" val="Other"/>
  <p:tag name="MH_ORDER" val="1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081549"/>
  <p:tag name="MH_LIBRARY" val="GRAPHIC"/>
  <p:tag name="MH_TYPE" val="SubTitle"/>
  <p:tag name="MH_ORDER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081549"/>
  <p:tag name="MH_LIBRARY" val="GRAPHIC"/>
  <p:tag name="MH_TYPE" val="Other"/>
  <p:tag name="MH_ORDER" val="1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081549"/>
  <p:tag name="MH_LIBRARY" val="GRAPHIC"/>
  <p:tag name="MH_TYPE" val="Other"/>
  <p:tag name="MH_ORDER" val="1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081549"/>
  <p:tag name="MH_LIBRARY" val="GRAPHIC"/>
  <p:tag name="MH_TYPE" val="Other"/>
  <p:tag name="MH_ORDER" val="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SubTitle"/>
  <p:tag name="MH_ORDER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081549"/>
  <p:tag name="MH_LIBRARY" val="GRAPHIC"/>
  <p:tag name="MH_TYPE" val="Other"/>
  <p:tag name="MH_ORDER" val="1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081549"/>
  <p:tag name="MH_LIBRARY" val="GRAPHIC"/>
  <p:tag name="MH_TYPE" val="Other"/>
  <p:tag name="MH_ORDER" val="1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081549"/>
  <p:tag name="MH_LIBRARY" val="GRAPHIC"/>
  <p:tag name="MH_TYPE" val="SubTitle"/>
  <p:tag name="MH_ORDE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081549"/>
  <p:tag name="MH_LIBRARY" val="GRAPHIC"/>
  <p:tag name="MH_TYPE" val="Text"/>
  <p:tag name="MH_ORDER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081549"/>
  <p:tag name="MH_LIBRARY" val="GRAPHIC"/>
  <p:tag name="MH_TYPE" val="Text"/>
  <p:tag name="MH_ORDER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081549"/>
  <p:tag name="MH_LIBRARY" val="GRAPHIC"/>
  <p:tag name="MH_TYPE" val="Text"/>
  <p:tag name="MH_ORDER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081549"/>
  <p:tag name="MH_LIBRARY" val="GRAPHIC"/>
  <p:tag name="MH_TYPE" val="Text"/>
  <p:tag name="MH_ORDER" val="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081549"/>
  <p:tag name="MH_LIBRARY" val="GRAPHIC"/>
  <p:tag name="MH_TYPE" val="Text"/>
  <p:tag name="MH_ORDER" val="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081549"/>
  <p:tag name="MH_LIBRARY" val="GRAPHIC"/>
  <p:tag name="MH_TYPE" val="Text"/>
  <p:tag name="MH_ORDER" val="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082348"/>
  <p:tag name="MH_LIBRARY" val="GRAPHIC"/>
  <p:tag name="MH_TYPE" val="Other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Text"/>
  <p:tag name="MH_ORDER" val="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082348"/>
  <p:tag name="MH_LIBRARY" val="GRAPHIC"/>
  <p:tag name="MH_TYPE" val="SubTitle"/>
  <p:tag name="MH_ORDER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082348"/>
  <p:tag name="MH_LIBRARY" val="GRAPHIC"/>
  <p:tag name="MH_TYPE" val="Other"/>
  <p:tag name="MH_ORDER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082348"/>
  <p:tag name="MH_LIBRARY" val="GRAPHIC"/>
  <p:tag name="MH_TYPE" val="SubTitle"/>
  <p:tag name="MH_ORDER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35908"/>
  <p:tag name="MH_LIBRARY" val="GRAPHIC"/>
  <p:tag name="MH_TYPE" val="PageTitle"/>
  <p:tag name="MH_ORDER" val="PageTit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SubTitle"/>
  <p:tag name="MH_ORDER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SubTitle"/>
  <p:tag name="MH_ORDER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SubTitle"/>
  <p:tag name="MH_ORDER" val="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SubTitle"/>
  <p:tag name="MH_ORDER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SubTitle"/>
  <p:tag name="MH_ORDER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SubTitle"/>
  <p:tag name="MH_ORDER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SubTitle"/>
  <p:tag name="MH_ORDER" val="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Other"/>
  <p:tag name="MH_ORDER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Other"/>
  <p:tag name="MH_ORDER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Other"/>
  <p:tag name="MH_ORDER" val="7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Other"/>
  <p:tag name="MH_ORDER" val="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Other"/>
  <p:tag name="MH_ORDER" val="1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Other"/>
  <p:tag name="MH_ORDER" val="1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Other"/>
  <p:tag name="MH_ORDER" val="1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Other"/>
  <p:tag name="MH_ORDER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Other"/>
  <p:tag name="MH_ORDER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Other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1351"/>
  <p:tag name="MH_LIBRARY" val="GRAPHIC"/>
  <p:tag name="MH_TYPE" val="Text"/>
  <p:tag name="MH_ORDER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Other"/>
  <p:tag name="MH_ORDER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Other"/>
  <p:tag name="MH_ORDER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Other"/>
  <p:tag name="MH_ORDER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Other"/>
  <p:tag name="MH_ORDER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Other"/>
  <p:tag name="MH_ORDER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Other"/>
  <p:tag name="MH_ORDER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Other"/>
  <p:tag name="MH_ORDER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Other"/>
  <p:tag name="MH_ORDER" val="15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Other"/>
  <p:tag name="MH_ORDER" val="1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Other"/>
  <p:tag name="MH_ORDER" val="1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26524</TotalTime>
  <Words>2364</Words>
  <Application>Microsoft Office PowerPoint</Application>
  <PresentationFormat>全屏显示(16:10)</PresentationFormat>
  <Paragraphs>514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Myriad Pro</vt:lpstr>
      <vt:lpstr>黑体</vt:lpstr>
      <vt:lpstr>宋体</vt:lpstr>
      <vt:lpstr>微软雅黑</vt:lpstr>
      <vt:lpstr>Arial</vt:lpstr>
      <vt:lpstr>Calibri</vt:lpstr>
      <vt:lpstr>Calibri Light</vt:lpstr>
      <vt:lpstr>Tahoma</vt:lpstr>
      <vt:lpstr>Times New Roman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x00901</dc:creator>
  <cp:lastModifiedBy>Administrator</cp:lastModifiedBy>
  <cp:revision>1225</cp:revision>
  <dcterms:created xsi:type="dcterms:W3CDTF">2010-03-09T08:28:47Z</dcterms:created>
  <dcterms:modified xsi:type="dcterms:W3CDTF">2017-08-11T05:23:24Z</dcterms:modified>
</cp:coreProperties>
</file>