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4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5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charts/chart2.xml" ContentType="application/vnd.openxmlformats-officedocument.drawingml.chart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8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4" r:id="rId2"/>
    <p:sldId id="613" r:id="rId3"/>
    <p:sldId id="649" r:id="rId4"/>
    <p:sldId id="624" r:id="rId5"/>
    <p:sldId id="646" r:id="rId6"/>
    <p:sldId id="640" r:id="rId7"/>
    <p:sldId id="647" r:id="rId8"/>
    <p:sldId id="641" r:id="rId9"/>
    <p:sldId id="642" r:id="rId10"/>
    <p:sldId id="643" r:id="rId11"/>
    <p:sldId id="644" r:id="rId12"/>
    <p:sldId id="650" r:id="rId13"/>
    <p:sldId id="629" r:id="rId14"/>
    <p:sldId id="625" r:id="rId15"/>
    <p:sldId id="540" r:id="rId16"/>
    <p:sldId id="552" r:id="rId17"/>
    <p:sldId id="651" r:id="rId18"/>
    <p:sldId id="653" r:id="rId19"/>
    <p:sldId id="546" r:id="rId20"/>
    <p:sldId id="614" r:id="rId21"/>
    <p:sldId id="548" r:id="rId22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rao 01314" initials="f0" lastIdx="1" clrIdx="0">
    <p:extLst>
      <p:ext uri="{19B8F6BF-5375-455C-9EA6-DF929625EA0E}">
        <p15:presenceInfo xmlns:p15="http://schemas.microsoft.com/office/powerpoint/2012/main" userId="furao 013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BB0"/>
    <a:srgbClr val="104D94"/>
    <a:srgbClr val="008000"/>
    <a:srgbClr val="C8FAC8"/>
    <a:srgbClr val="DDD9C3"/>
    <a:srgbClr val="17375E"/>
    <a:srgbClr val="376092"/>
    <a:srgbClr val="E9E6D7"/>
    <a:srgbClr val="DBEEF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6" autoAdjust="0"/>
    <p:restoredTop sz="94764" autoAdjust="0"/>
  </p:normalViewPr>
  <p:slideViewPr>
    <p:cSldViewPr>
      <p:cViewPr varScale="1">
        <p:scale>
          <a:sx n="75" d="100"/>
          <a:sy n="75" d="100"/>
        </p:scale>
        <p:origin x="930" y="66"/>
      </p:cViewPr>
      <p:guideLst>
        <p:guide orient="horz" pos="1620"/>
        <p:guide pos="2880"/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en-US" altLang="zh-CN" sz="2400" b="1" i="0" u="none" strike="noStrike" baseline="0" dirty="0" smtClean="0">
                <a:solidFill>
                  <a:prstClr val="black"/>
                </a:solidFill>
                <a:effectLst/>
              </a:rPr>
              <a:t>L1</a:t>
            </a:r>
            <a:r>
              <a:rPr lang="zh-CN" altLang="en-US" sz="2400" b="1" i="0" u="none" strike="noStrike" baseline="0" dirty="0" smtClean="0">
                <a:solidFill>
                  <a:prstClr val="black"/>
                </a:solidFill>
                <a:effectLst/>
              </a:rPr>
              <a:t>软件</a:t>
            </a:r>
            <a:r>
              <a:rPr lang="en-US" altLang="zh-CN" sz="2400" b="1" i="0" u="none" strike="noStrike" baseline="0" dirty="0" smtClean="0">
                <a:solidFill>
                  <a:prstClr val="black"/>
                </a:solidFill>
                <a:effectLst/>
              </a:rPr>
              <a:t>-</a:t>
            </a:r>
            <a:r>
              <a:rPr lang="zh-CN" altLang="en-US" sz="2400" b="1" i="0" u="none" strike="noStrike" baseline="0" dirty="0" smtClean="0">
                <a:solidFill>
                  <a:prstClr val="black"/>
                </a:solidFill>
                <a:effectLst/>
              </a:rPr>
              <a:t>自动化</a:t>
            </a:r>
            <a:r>
              <a:rPr lang="en-US" altLang="zh-CN" sz="2400" b="1" i="0" u="none" strike="noStrike" baseline="0" dirty="0" smtClean="0">
                <a:solidFill>
                  <a:prstClr val="black"/>
                </a:solidFill>
                <a:effectLst/>
              </a:rPr>
              <a:t>-</a:t>
            </a:r>
            <a:r>
              <a:rPr lang="zh-CN" altLang="en-US" sz="2400" b="1" i="0" u="none" strike="noStrike" baseline="0" dirty="0" smtClean="0">
                <a:solidFill>
                  <a:prstClr val="black"/>
                </a:solidFill>
                <a:effectLst/>
              </a:rPr>
              <a:t>测试</a:t>
            </a:r>
            <a:r>
              <a:rPr lang="zh-CN" sz="2400" b="1" dirty="0" smtClean="0">
                <a:solidFill>
                  <a:schemeClr val="tx1"/>
                </a:solidFill>
              </a:rPr>
              <a:t>用例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-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总体情况</a:t>
            </a:r>
            <a:endParaRPr lang="zh-CN" sz="24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FDD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F-47D6-9887-8BDACC3A48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TDD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6F-47D6-9887-8BDACC3A48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RRU级联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6F-47D6-9887-8BDACC3A48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Debug平台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6F-47D6-9887-8BDACC3A488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仿真平台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1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F-47D6-9887-8BDACC3A488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ATE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1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6F-47D6-9887-8BDACC3A488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LWOS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6F-47D6-9887-8BDACC3A48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7"/>
        <c:axId val="320127208"/>
        <c:axId val="320128520"/>
      </c:barChart>
      <c:barChart>
        <c:barDir val="col"/>
        <c:grouping val="clustered"/>
        <c:varyColors val="0"/>
        <c:ser>
          <c:idx val="7"/>
          <c:order val="7"/>
          <c:tx>
            <c:strRef>
              <c:f>Sheet1!$I$1</c:f>
              <c:strCache>
                <c:ptCount val="1"/>
                <c:pt idx="0">
                  <c:v>PUSCH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3">
                  <c:v>6483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6F-47D6-9887-8BDACC3A488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PUCCH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3">
                  <c:v>3220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6F-47D6-9887-8BDACC3A488F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PRACH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3">
                  <c:v>7151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E6F-47D6-9887-8BDACC3A488F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SRS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Sheet1!$L$2:$L$5</c:f>
              <c:numCache>
                <c:formatCode>General</c:formatCode>
                <c:ptCount val="4"/>
                <c:pt idx="3">
                  <c:v>6181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E6F-47D6-9887-8BDACC3A488F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DL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Sheet1!$M$2:$M$5</c:f>
              <c:numCache>
                <c:formatCode>General</c:formatCode>
                <c:ptCount val="4"/>
                <c:pt idx="3">
                  <c:v>5552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E6F-47D6-9887-8BDACC3A488F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FullPhy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端到端ST</c:v>
                </c:pt>
                <c:pt idx="1">
                  <c:v>算法平台-FT</c:v>
                </c:pt>
                <c:pt idx="2">
                  <c:v>LWOS-DSP-FT</c:v>
                </c:pt>
                <c:pt idx="3">
                  <c:v>业务软件-FT</c:v>
                </c:pt>
              </c:strCache>
            </c:strRef>
          </c:cat>
          <c:val>
            <c:numRef>
              <c:f>Sheet1!$N$2:$N$5</c:f>
              <c:numCache>
                <c:formatCode>General</c:formatCode>
                <c:ptCount val="4"/>
                <c:pt idx="3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E6F-47D6-9887-8BDACC3A48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643693887"/>
        <c:axId val="1643710111"/>
      </c:barChart>
      <c:catAx>
        <c:axId val="320127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20128520"/>
        <c:crosses val="autoZero"/>
        <c:auto val="1"/>
        <c:lblAlgn val="ctr"/>
        <c:lblOffset val="100"/>
        <c:noMultiLvlLbl val="0"/>
      </c:catAx>
      <c:valAx>
        <c:axId val="320128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20127208"/>
        <c:crosses val="autoZero"/>
        <c:crossBetween val="between"/>
      </c:valAx>
      <c:valAx>
        <c:axId val="164371011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43693887"/>
        <c:crosses val="max"/>
        <c:crossBetween val="between"/>
      </c:valAx>
      <c:catAx>
        <c:axId val="16436938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37101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17Q4-&gt;18Q2</a:t>
            </a:r>
            <a:r>
              <a:rPr lang="zh-CN"/>
              <a:t>团队变化情况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17Q4总数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性能算法</c:v>
                </c:pt>
                <c:pt idx="1">
                  <c:v>协议软件</c:v>
                </c:pt>
                <c:pt idx="2">
                  <c:v>平台软件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15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F-4C36-9612-AAA37799FB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18Q2总数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性能算法</c:v>
                </c:pt>
                <c:pt idx="1">
                  <c:v>协议软件</c:v>
                </c:pt>
                <c:pt idx="2">
                  <c:v>平台软件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</c:v>
                </c:pt>
                <c:pt idx="1">
                  <c:v>11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C36-9612-AAA37799FB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17Q4高工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性能算法</c:v>
                </c:pt>
                <c:pt idx="1">
                  <c:v>协议软件</c:v>
                </c:pt>
                <c:pt idx="2">
                  <c:v>平台软件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4F-4C36-9612-AAA37799FB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18Q2高工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性能算法</c:v>
                </c:pt>
                <c:pt idx="1">
                  <c:v>协议软件</c:v>
                </c:pt>
                <c:pt idx="2">
                  <c:v>平台软件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4F-4C36-9612-AAA37799FB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3884416"/>
        <c:axId val="33910784"/>
      </c:barChart>
      <c:catAx>
        <c:axId val="33884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3910784"/>
        <c:crosses val="autoZero"/>
        <c:auto val="1"/>
        <c:lblAlgn val="ctr"/>
        <c:lblOffset val="100"/>
        <c:noMultiLvlLbl val="0"/>
      </c:catAx>
      <c:valAx>
        <c:axId val="339107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3884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3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79513" y="631825"/>
            <a:ext cx="4559300" cy="31575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D78-31DF-493B-968A-39C1B2506957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7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D6DBC5-511A-4768-9EB5-E3A03B9C676C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6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0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0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1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79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4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2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9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5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92508"/>
      </p:ext>
    </p:extLst>
  </p:cSld>
  <p:clrMapOvr>
    <a:masterClrMapping/>
  </p:clrMapOvr>
  <p:transition spd="med" advClick="0" advTm="0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10723"/>
      </p:ext>
    </p:extLst>
  </p:cSld>
  <p:clrMapOvr>
    <a:masterClrMapping/>
  </p:clrMapOvr>
  <p:transition spd="med" advClick="0" advTm="0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06374"/>
            <a:ext cx="222885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06374"/>
            <a:ext cx="652145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48523"/>
      </p:ext>
    </p:extLst>
  </p:cSld>
  <p:clrMapOvr>
    <a:masterClrMapping/>
  </p:clrMapOvr>
  <p:transition spd="med" advClick="0" advTm="0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65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25400"/>
            <a:ext cx="9906000" cy="6883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5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73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05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94179"/>
      </p:ext>
    </p:extLst>
  </p:cSld>
  <p:clrMapOvr>
    <a:masterClrMapping/>
  </p:clrMapOvr>
  <p:transition spd="med" advClick="0" advTm="0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1562"/>
      </p:ext>
    </p:extLst>
  </p:cSld>
  <p:clrMapOvr>
    <a:masterClrMapping/>
  </p:clrMapOvr>
  <p:transition spd="med" advClick="0" advTm="0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00152"/>
            <a:ext cx="437515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200152"/>
            <a:ext cx="437515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65973"/>
      </p:ext>
    </p:extLst>
  </p:cSld>
  <p:clrMapOvr>
    <a:masterClrMapping/>
  </p:clrMapOvr>
  <p:transition spd="med" advClick="0" advTm="0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2512"/>
      </p:ext>
    </p:extLst>
  </p:cSld>
  <p:clrMapOvr>
    <a:masterClrMapping/>
  </p:clrMapOvr>
  <p:transition spd="med" advClick="0" advTm="0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285"/>
      </p:ext>
    </p:extLst>
  </p:cSld>
  <p:clrMapOvr>
    <a:masterClrMapping/>
  </p:clrMapOvr>
  <p:transition spd="med" advClick="0" advTm="0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90353"/>
      </p:ext>
    </p:extLst>
  </p:cSld>
  <p:clrMapOvr>
    <a:masterClrMapping/>
  </p:clrMapOvr>
  <p:transition spd="med" advClick="0" advTm="0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57657"/>
      </p:ext>
    </p:extLst>
  </p:cSld>
  <p:clrMapOvr>
    <a:masterClrMapping/>
  </p:clrMapOvr>
  <p:transition spd="med" advClick="0" advTm="0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  <a:pPr/>
              <a:t>2018/12/25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87131"/>
      </p:ext>
    </p:extLst>
  </p:cSld>
  <p:clrMapOvr>
    <a:masterClrMapping/>
  </p:clrMapOvr>
  <p:transition spd="med" advClick="0" advTm="0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1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1" r:id="rId12"/>
    <p:sldLayoutId id="2147483723" r:id="rId13"/>
    <p:sldLayoutId id="2147483724" r:id="rId14"/>
    <p:sldLayoutId id="2147483725" r:id="rId15"/>
  </p:sldLayoutIdLst>
  <p:transition spd="med" advClick="0" advTm="0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tags" Target="../tags/tag141.xml"/><Relationship Id="rId18" Type="http://schemas.openxmlformats.org/officeDocument/2006/relationships/tags" Target="../tags/tag146.xml"/><Relationship Id="rId3" Type="http://schemas.openxmlformats.org/officeDocument/2006/relationships/tags" Target="../tags/tag131.xml"/><Relationship Id="rId21" Type="http://schemas.openxmlformats.org/officeDocument/2006/relationships/chart" Target="../charts/chart2.xml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tags" Target="../tags/tag145.xml"/><Relationship Id="rId2" Type="http://schemas.openxmlformats.org/officeDocument/2006/relationships/tags" Target="../tags/tag130.xml"/><Relationship Id="rId16" Type="http://schemas.openxmlformats.org/officeDocument/2006/relationships/tags" Target="../tags/tag144.xml"/><Relationship Id="rId20" Type="http://schemas.openxmlformats.org/officeDocument/2006/relationships/image" Target="../media/image9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5" Type="http://schemas.openxmlformats.org/officeDocument/2006/relationships/tags" Target="../tags/tag133.xml"/><Relationship Id="rId15" Type="http://schemas.openxmlformats.org/officeDocument/2006/relationships/tags" Target="../tags/tag143.xml"/><Relationship Id="rId10" Type="http://schemas.openxmlformats.org/officeDocument/2006/relationships/tags" Target="../tags/tag138.xml"/><Relationship Id="rId19" Type="http://schemas.openxmlformats.org/officeDocument/2006/relationships/slideLayout" Target="../slideLayouts/slideLayout13.xml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tags" Target="../tags/tag14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image" Target="../media/image9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158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157.xml"/><Relationship Id="rId9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image" Target="../media/image9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167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166.xml"/><Relationship Id="rId9" Type="http://schemas.openxmlformats.org/officeDocument/2006/relationships/tags" Target="../tags/tag17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image" Target="../media/image9.png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notesSlide" Target="../notesSlides/notesSlide9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9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10" Type="http://schemas.openxmlformats.org/officeDocument/2006/relationships/tags" Target="../tags/tag34.xml"/><Relationship Id="rId19" Type="http://schemas.openxmlformats.org/officeDocument/2006/relationships/slideLayout" Target="../slideLayouts/slideLayout1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image" Target="../media/image9.png"/><Relationship Id="rId3" Type="http://schemas.openxmlformats.org/officeDocument/2006/relationships/tags" Target="../tags/tag45.xml"/><Relationship Id="rId21" Type="http://schemas.openxmlformats.org/officeDocument/2006/relationships/tags" Target="../tags/tag63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slideLayout" Target="../slideLayouts/slideLayout13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tags" Target="../tags/tag84.xml"/><Relationship Id="rId26" Type="http://schemas.openxmlformats.org/officeDocument/2006/relationships/slideLayout" Target="../slideLayouts/slideLayout13.xml"/><Relationship Id="rId3" Type="http://schemas.openxmlformats.org/officeDocument/2006/relationships/tags" Target="../tags/tag69.xml"/><Relationship Id="rId21" Type="http://schemas.openxmlformats.org/officeDocument/2006/relationships/tags" Target="../tags/tag87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5" Type="http://schemas.openxmlformats.org/officeDocument/2006/relationships/tags" Target="../tags/tag91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tags" Target="../tags/tag86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tags" Target="../tags/tag90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23" Type="http://schemas.openxmlformats.org/officeDocument/2006/relationships/tags" Target="../tags/tag89.xml"/><Relationship Id="rId28" Type="http://schemas.openxmlformats.org/officeDocument/2006/relationships/image" Target="../media/image9.png"/><Relationship Id="rId10" Type="http://schemas.openxmlformats.org/officeDocument/2006/relationships/tags" Target="../tags/tag76.xml"/><Relationship Id="rId19" Type="http://schemas.openxmlformats.org/officeDocument/2006/relationships/tags" Target="../tags/tag85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tags" Target="../tags/tag88.xml"/><Relationship Id="rId27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3" Type="http://schemas.openxmlformats.org/officeDocument/2006/relationships/tags" Target="../tags/tag94.xml"/><Relationship Id="rId21" Type="http://schemas.openxmlformats.org/officeDocument/2006/relationships/slideLayout" Target="../slideLayouts/slideLayout13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image" Target="../media/image9.png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4891" y="-6176"/>
            <a:ext cx="1530337" cy="720080"/>
          </a:xfrm>
          <a:custGeom>
            <a:avLst/>
            <a:gdLst>
              <a:gd name="connsiteX0" fmla="*/ 0 w 1413135"/>
              <a:gd name="connsiteY0" fmla="*/ 0 h 706385"/>
              <a:gd name="connsiteX1" fmla="*/ 1413135 w 1413135"/>
              <a:gd name="connsiteY1" fmla="*/ 0 h 706385"/>
              <a:gd name="connsiteX2" fmla="*/ 690511 w 1413135"/>
              <a:gd name="connsiteY2" fmla="*/ 706385 h 706385"/>
              <a:gd name="connsiteX3" fmla="*/ 0 w 1413135"/>
              <a:gd name="connsiteY3" fmla="*/ 0 h 7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35" h="706385">
                <a:moveTo>
                  <a:pt x="0" y="0"/>
                </a:moveTo>
                <a:lnTo>
                  <a:pt x="1413135" y="0"/>
                </a:lnTo>
                <a:lnTo>
                  <a:pt x="690511" y="7063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4" cstate="print"/>
          <a:srcRect l="9954" r="9954"/>
          <a:stretch/>
        </p:blipFill>
        <p:spPr>
          <a:xfrm>
            <a:off x="4609863" y="913578"/>
            <a:ext cx="631171" cy="643214"/>
          </a:xfrm>
          <a:prstGeom prst="diamond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8192" y="83286"/>
            <a:ext cx="1538701" cy="1538701"/>
          </a:xfrm>
          <a:prstGeom prst="diamond">
            <a:avLst/>
          </a:prstGeom>
        </p:spPr>
      </p:pic>
      <p:sp>
        <p:nvSpPr>
          <p:cNvPr id="14" name="矩形 13"/>
          <p:cNvSpPr/>
          <p:nvPr/>
        </p:nvSpPr>
        <p:spPr>
          <a:xfrm rot="2685974">
            <a:off x="7717864" y="2048691"/>
            <a:ext cx="990342" cy="99034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2685974">
            <a:off x="6374332" y="2626943"/>
            <a:ext cx="356354" cy="356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2657183">
            <a:off x="5125161" y="1454614"/>
            <a:ext cx="521513" cy="44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2685974">
            <a:off x="4202305" y="1090151"/>
            <a:ext cx="276938" cy="276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2685974">
            <a:off x="4178719" y="601496"/>
            <a:ext cx="134251" cy="13425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2685974">
            <a:off x="9253613" y="2951031"/>
            <a:ext cx="134251" cy="13425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31766">
            <a:off x="5383060" y="2001788"/>
            <a:ext cx="859164" cy="8712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2685974">
            <a:off x="4933431" y="2587996"/>
            <a:ext cx="356354" cy="356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2685974">
            <a:off x="4619911" y="2699052"/>
            <a:ext cx="134251" cy="13425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725" y="2609621"/>
            <a:ext cx="27174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0" b="1" dirty="0">
                <a:solidFill>
                  <a:srgbClr val="1557AE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endParaRPr lang="zh-CN" altLang="en-US" sz="8000" b="1" dirty="0">
              <a:solidFill>
                <a:srgbClr val="1557A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7722" y="3809508"/>
            <a:ext cx="8339021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466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宽带系统产品线 </a:t>
            </a:r>
            <a:r>
              <a:rPr lang="en-US" altLang="zh-CN" sz="3466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3466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开发部</a:t>
            </a:r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466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年中述职报告</a:t>
            </a:r>
            <a:endParaRPr lang="zh-CN" altLang="en-US" sz="3466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71242" y="4569892"/>
            <a:ext cx="642183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副标题 2"/>
          <p:cNvSpPr txBox="1">
            <a:spLocks/>
          </p:cNvSpPr>
          <p:nvPr/>
        </p:nvSpPr>
        <p:spPr>
          <a:xfrm>
            <a:off x="279583" y="4731063"/>
            <a:ext cx="2579649" cy="3899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600" dirty="0" smtClean="0">
                <a:solidFill>
                  <a:srgbClr val="0070C0"/>
                </a:solidFill>
              </a:rPr>
              <a:t>报告人：项根星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48537" y="4743827"/>
            <a:ext cx="34906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报告时间：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113257" y="-27383"/>
            <a:ext cx="2793931" cy="3381003"/>
            <a:chOff x="7113240" y="-27384"/>
            <a:chExt cx="2793924" cy="3381003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13240" y="-27384"/>
              <a:ext cx="2793924" cy="3381003"/>
            </a:xfrm>
            <a:custGeom>
              <a:avLst/>
              <a:gdLst>
                <a:gd name="connsiteX0" fmla="*/ 468300 w 2566009"/>
                <a:gd name="connsiteY0" fmla="*/ 0 h 3074138"/>
                <a:gd name="connsiteX1" fmla="*/ 2566009 w 2566009"/>
                <a:gd name="connsiteY1" fmla="*/ 0 h 3074138"/>
                <a:gd name="connsiteX2" fmla="*/ 2566009 w 2566009"/>
                <a:gd name="connsiteY2" fmla="*/ 3065886 h 3074138"/>
                <a:gd name="connsiteX3" fmla="*/ 2557567 w 2566009"/>
                <a:gd name="connsiteY3" fmla="*/ 3074138 h 3074138"/>
                <a:gd name="connsiteX4" fmla="*/ 0 w 2566009"/>
                <a:gd name="connsiteY4" fmla="*/ 457776 h 3074138"/>
                <a:gd name="connsiteX5" fmla="*/ 468300 w 2566009"/>
                <a:gd name="connsiteY5" fmla="*/ 0 h 307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009" h="3074138">
                  <a:moveTo>
                    <a:pt x="468300" y="0"/>
                  </a:moveTo>
                  <a:lnTo>
                    <a:pt x="2566009" y="0"/>
                  </a:lnTo>
                  <a:lnTo>
                    <a:pt x="2566009" y="3065886"/>
                  </a:lnTo>
                  <a:lnTo>
                    <a:pt x="2557567" y="3074138"/>
                  </a:lnTo>
                  <a:lnTo>
                    <a:pt x="0" y="457776"/>
                  </a:lnTo>
                  <a:lnTo>
                    <a:pt x="468300" y="0"/>
                  </a:lnTo>
                  <a:close/>
                </a:path>
              </a:pathLst>
            </a:custGeom>
          </p:spPr>
        </p:pic>
        <p:sp>
          <p:nvSpPr>
            <p:cNvPr id="47" name="文本框 46"/>
            <p:cNvSpPr txBox="1"/>
            <p:nvPr/>
          </p:nvSpPr>
          <p:spPr>
            <a:xfrm>
              <a:off x="7239620" y="447203"/>
              <a:ext cx="2518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让 世 界 更 安 全 更 有 序</a:t>
              </a:r>
              <a:endPara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 rot="2685974">
            <a:off x="7232415" y="2743093"/>
            <a:ext cx="400644" cy="4006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 rot="2685974">
            <a:off x="7367709" y="3423465"/>
            <a:ext cx="180850" cy="1620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6175439" y="5447149"/>
            <a:ext cx="3756358" cy="1423795"/>
            <a:chOff x="5677324" y="4902377"/>
            <a:chExt cx="4241743" cy="1958254"/>
          </a:xfrm>
        </p:grpSpPr>
        <p:sp>
          <p:nvSpPr>
            <p:cNvPr id="67" name="等腰三角形 66"/>
            <p:cNvSpPr/>
            <p:nvPr/>
          </p:nvSpPr>
          <p:spPr>
            <a:xfrm>
              <a:off x="5677324" y="5980219"/>
              <a:ext cx="1221627" cy="880412"/>
            </a:xfrm>
            <a:prstGeom prst="triangle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5677324" y="5980219"/>
              <a:ext cx="610814" cy="880412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>
              <a:off x="6642621" y="5534062"/>
              <a:ext cx="1610790" cy="1326569"/>
            </a:xfrm>
            <a:prstGeom prst="triangle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6642621" y="5534062"/>
              <a:ext cx="805395" cy="132656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>
              <a:off x="7714864" y="4902377"/>
              <a:ext cx="2204203" cy="1958254"/>
            </a:xfrm>
            <a:prstGeom prst="triangle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7714864" y="4902377"/>
              <a:ext cx="1102102" cy="195825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480851" y="5501466"/>
              <a:ext cx="708126" cy="423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88B6E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083429" y="5990793"/>
              <a:ext cx="708126" cy="423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88B6E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933988" y="6336353"/>
              <a:ext cx="708126" cy="423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88B6E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18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7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9480" y="44478"/>
            <a:ext cx="1032510" cy="39287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868966" y="535555"/>
            <a:ext cx="2350743" cy="2350743"/>
            <a:chOff x="5868963" y="535552"/>
            <a:chExt cx="2350743" cy="23507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8"/>
            <a:srcRect t="10114" b="10114"/>
            <a:stretch/>
          </p:blipFill>
          <p:spPr>
            <a:xfrm>
              <a:off x="5868963" y="535552"/>
              <a:ext cx="2350743" cy="2350743"/>
            </a:xfrm>
            <a:prstGeom prst="diamond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5963159" y="1426021"/>
              <a:ext cx="20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为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全球用户提供</a:t>
              </a:r>
              <a:endParaRPr lang="en-US" altLang="zh-CN" sz="12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dist"/>
              <a:r>
                <a:rPr lang="zh-CN" altLang="en-US" sz="12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安全可靠的专网解决方案</a:t>
              </a:r>
              <a:endPara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1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</a:t>
            </a:r>
            <a:r>
              <a:rPr lang="en-US" altLang="zh-CN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MH_Other_1"/>
          <p:cNvSpPr/>
          <p:nvPr>
            <p:custDataLst>
              <p:tags r:id="rId1"/>
            </p:custDataLst>
          </p:nvPr>
        </p:nvSpPr>
        <p:spPr>
          <a:xfrm>
            <a:off x="1288704" y="1755502"/>
            <a:ext cx="1890210" cy="2047727"/>
          </a:xfrm>
          <a:custGeom>
            <a:avLst/>
            <a:gdLst/>
            <a:ahLst/>
            <a:cxnLst/>
            <a:rect l="l" t="t" r="r" b="b"/>
            <a:pathLst>
              <a:path w="3456384" h="3744416">
                <a:moveTo>
                  <a:pt x="1728192" y="0"/>
                </a:moveTo>
                <a:cubicBezTo>
                  <a:pt x="2682646" y="0"/>
                  <a:pt x="3456384" y="773738"/>
                  <a:pt x="3456384" y="1728192"/>
                </a:cubicBezTo>
                <a:cubicBezTo>
                  <a:pt x="3456384" y="2620989"/>
                  <a:pt x="2779384" y="3355664"/>
                  <a:pt x="1910712" y="3446573"/>
                </a:cubicBezTo>
                <a:lnTo>
                  <a:pt x="1712150" y="3744416"/>
                </a:lnTo>
                <a:lnTo>
                  <a:pt x="1509954" y="3441122"/>
                </a:lnTo>
                <a:cubicBezTo>
                  <a:pt x="658425" y="3335335"/>
                  <a:pt x="0" y="2608655"/>
                  <a:pt x="0" y="1728192"/>
                </a:cubicBezTo>
                <a:cubicBezTo>
                  <a:pt x="0" y="773738"/>
                  <a:pt x="773738" y="0"/>
                  <a:pt x="1728192" y="0"/>
                </a:cubicBezTo>
                <a:close/>
              </a:path>
            </a:pathLst>
          </a:custGeom>
          <a:gradFill flip="none" rotWithShape="1">
            <a:gsLst>
              <a:gs pos="70000">
                <a:sysClr val="window" lastClr="FFFFFF">
                  <a:lumMod val="85000"/>
                </a:sysClr>
              </a:gs>
              <a:gs pos="98000">
                <a:sysClr val="window" lastClr="FFFFFF">
                  <a:lumMod val="85000"/>
                </a:sysClr>
              </a:gs>
              <a:gs pos="79000">
                <a:srgbClr val="FFF9F4"/>
              </a:gs>
              <a:gs pos="42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1000"/>
              </a:sysClr>
            </a:outerShdw>
          </a:effectLst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Other_4"/>
          <p:cNvSpPr/>
          <p:nvPr>
            <p:custDataLst>
              <p:tags r:id="rId2"/>
            </p:custDataLst>
          </p:nvPr>
        </p:nvSpPr>
        <p:spPr>
          <a:xfrm>
            <a:off x="1454219" y="1922111"/>
            <a:ext cx="1576387" cy="1574800"/>
          </a:xfrm>
          <a:prstGeom prst="ellipse">
            <a:avLst/>
          </a:prstGeom>
          <a:solidFill>
            <a:srgbClr val="176BB0"/>
          </a:solidFill>
          <a:ln w="25400" cap="flat" cmpd="sng" algn="ctr">
            <a:solidFill>
              <a:srgbClr val="176BB0"/>
            </a:solidFill>
            <a:prstDash val="solid"/>
          </a:ln>
          <a:effectLst/>
        </p:spPr>
        <p:txBody>
          <a:bodyPr lIns="0" tIns="0" rIns="540000"/>
          <a:lstStyle/>
          <a:p>
            <a:pPr>
              <a:defRPr/>
            </a:pPr>
            <a:r>
              <a:rPr lang="en-US" sz="2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7" name="MH_SubTitle_1"/>
          <p:cNvSpPr/>
          <p:nvPr>
            <p:custDataLst>
              <p:tags r:id="rId3"/>
            </p:custDataLst>
          </p:nvPr>
        </p:nvSpPr>
        <p:spPr>
          <a:xfrm>
            <a:off x="1517719" y="1996724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2880320" h="2880320">
                <a:moveTo>
                  <a:pt x="1440160" y="0"/>
                </a:moveTo>
                <a:cubicBezTo>
                  <a:pt x="2235538" y="0"/>
                  <a:pt x="2880320" y="644782"/>
                  <a:pt x="2880320" y="1440160"/>
                </a:cubicBezTo>
                <a:cubicBezTo>
                  <a:pt x="2880320" y="2235538"/>
                  <a:pt x="2235538" y="2880320"/>
                  <a:pt x="1440160" y="2880320"/>
                </a:cubicBezTo>
                <a:cubicBezTo>
                  <a:pt x="644782" y="2880320"/>
                  <a:pt x="0" y="2235538"/>
                  <a:pt x="0" y="1440160"/>
                </a:cubicBezTo>
                <a:cubicBezTo>
                  <a:pt x="0" y="1335792"/>
                  <a:pt x="11102" y="1234017"/>
                  <a:pt x="32815" y="1136086"/>
                </a:cubicBezTo>
                <a:lnTo>
                  <a:pt x="1380383" y="1136086"/>
                </a:lnTo>
                <a:lnTo>
                  <a:pt x="1380383" y="3019"/>
                </a:lnTo>
                <a:cubicBezTo>
                  <a:pt x="1400159" y="410"/>
                  <a:pt x="1420112" y="0"/>
                  <a:pt x="144016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tIns="432000" bIns="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电力认证</a:t>
            </a:r>
            <a:endParaRPr 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MH_Text_1"/>
          <p:cNvSpPr txBox="1"/>
          <p:nvPr>
            <p:custDataLst>
              <p:tags r:id="rId4"/>
            </p:custDataLst>
          </p:nvPr>
        </p:nvSpPr>
        <p:spPr>
          <a:xfrm>
            <a:off x="1222444" y="3969986"/>
            <a:ext cx="1990725" cy="156686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推动东芯人员配合完成终端用例测试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完成第一轮电力认证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638/804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Other_1"/>
          <p:cNvSpPr/>
          <p:nvPr>
            <p:custDataLst>
              <p:tags r:id="rId5"/>
            </p:custDataLst>
          </p:nvPr>
        </p:nvSpPr>
        <p:spPr>
          <a:xfrm>
            <a:off x="3892631" y="1737738"/>
            <a:ext cx="1890210" cy="2047727"/>
          </a:xfrm>
          <a:custGeom>
            <a:avLst/>
            <a:gdLst/>
            <a:ahLst/>
            <a:cxnLst/>
            <a:rect l="l" t="t" r="r" b="b"/>
            <a:pathLst>
              <a:path w="3456384" h="3744416">
                <a:moveTo>
                  <a:pt x="1728192" y="0"/>
                </a:moveTo>
                <a:cubicBezTo>
                  <a:pt x="2682646" y="0"/>
                  <a:pt x="3456384" y="773738"/>
                  <a:pt x="3456384" y="1728192"/>
                </a:cubicBezTo>
                <a:cubicBezTo>
                  <a:pt x="3456384" y="2620989"/>
                  <a:pt x="2779384" y="3355664"/>
                  <a:pt x="1910712" y="3446573"/>
                </a:cubicBezTo>
                <a:lnTo>
                  <a:pt x="1712150" y="3744416"/>
                </a:lnTo>
                <a:lnTo>
                  <a:pt x="1509954" y="3441122"/>
                </a:lnTo>
                <a:cubicBezTo>
                  <a:pt x="658425" y="3335335"/>
                  <a:pt x="0" y="2608655"/>
                  <a:pt x="0" y="1728192"/>
                </a:cubicBezTo>
                <a:cubicBezTo>
                  <a:pt x="0" y="773738"/>
                  <a:pt x="773738" y="0"/>
                  <a:pt x="1728192" y="0"/>
                </a:cubicBezTo>
                <a:close/>
              </a:path>
            </a:pathLst>
          </a:custGeom>
          <a:gradFill flip="none" rotWithShape="1">
            <a:gsLst>
              <a:gs pos="70000">
                <a:sysClr val="window" lastClr="FFFFFF">
                  <a:lumMod val="85000"/>
                </a:sysClr>
              </a:gs>
              <a:gs pos="98000">
                <a:sysClr val="window" lastClr="FFFFFF">
                  <a:lumMod val="85000"/>
                </a:sysClr>
              </a:gs>
              <a:gs pos="79000">
                <a:srgbClr val="FFF9F4"/>
              </a:gs>
              <a:gs pos="42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1000"/>
              </a:sysClr>
            </a:outerShdw>
          </a:effectLst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MH_Other_4"/>
          <p:cNvSpPr/>
          <p:nvPr>
            <p:custDataLst>
              <p:tags r:id="rId6"/>
            </p:custDataLst>
          </p:nvPr>
        </p:nvSpPr>
        <p:spPr>
          <a:xfrm>
            <a:off x="4058146" y="1904347"/>
            <a:ext cx="1576387" cy="1574800"/>
          </a:xfrm>
          <a:prstGeom prst="ellipse">
            <a:avLst/>
          </a:prstGeom>
          <a:solidFill>
            <a:srgbClr val="176BB0"/>
          </a:solidFill>
          <a:ln w="25400" cap="flat" cmpd="sng" algn="ctr">
            <a:solidFill>
              <a:srgbClr val="176BB0"/>
            </a:solidFill>
            <a:prstDash val="solid"/>
          </a:ln>
          <a:effectLst/>
        </p:spPr>
        <p:txBody>
          <a:bodyPr lIns="0" tIns="0" rIns="540000"/>
          <a:lstStyle/>
          <a:p>
            <a:pPr>
              <a:defRPr/>
            </a:pPr>
            <a:r>
              <a:rPr 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MH_SubTitle_1"/>
          <p:cNvSpPr/>
          <p:nvPr>
            <p:custDataLst>
              <p:tags r:id="rId7"/>
            </p:custDataLst>
          </p:nvPr>
        </p:nvSpPr>
        <p:spPr>
          <a:xfrm>
            <a:off x="4121646" y="1978960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2880320" h="2880320">
                <a:moveTo>
                  <a:pt x="1440160" y="0"/>
                </a:moveTo>
                <a:cubicBezTo>
                  <a:pt x="2235538" y="0"/>
                  <a:pt x="2880320" y="644782"/>
                  <a:pt x="2880320" y="1440160"/>
                </a:cubicBezTo>
                <a:cubicBezTo>
                  <a:pt x="2880320" y="2235538"/>
                  <a:pt x="2235538" y="2880320"/>
                  <a:pt x="1440160" y="2880320"/>
                </a:cubicBezTo>
                <a:cubicBezTo>
                  <a:pt x="644782" y="2880320"/>
                  <a:pt x="0" y="2235538"/>
                  <a:pt x="0" y="1440160"/>
                </a:cubicBezTo>
                <a:cubicBezTo>
                  <a:pt x="0" y="1335792"/>
                  <a:pt x="11102" y="1234017"/>
                  <a:pt x="32815" y="1136086"/>
                </a:cubicBezTo>
                <a:lnTo>
                  <a:pt x="1380383" y="1136086"/>
                </a:lnTo>
                <a:lnTo>
                  <a:pt x="1380383" y="3019"/>
                </a:lnTo>
                <a:cubicBezTo>
                  <a:pt x="1400159" y="410"/>
                  <a:pt x="1420112" y="0"/>
                  <a:pt x="144016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tIns="432000" bIns="0" anchor="ctr">
            <a:normAutofit/>
          </a:bodyPr>
          <a:lstStyle/>
          <a:p>
            <a:pPr algn="ctr">
              <a:defRPr/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RCT</a:t>
            </a: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开发维护</a:t>
            </a:r>
            <a:endParaRPr 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MH_Text_1"/>
          <p:cNvSpPr txBox="1"/>
          <p:nvPr>
            <p:custDataLst>
              <p:tags r:id="rId8"/>
            </p:custDataLst>
          </p:nvPr>
        </p:nvSpPr>
        <p:spPr>
          <a:xfrm>
            <a:off x="3826371" y="3952222"/>
            <a:ext cx="1990725" cy="192505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支持小带宽测试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iBS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700MHz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天线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支持整机解调性能测试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MH_Other_1"/>
          <p:cNvSpPr/>
          <p:nvPr>
            <p:custDataLst>
              <p:tags r:id="rId9"/>
            </p:custDataLst>
          </p:nvPr>
        </p:nvSpPr>
        <p:spPr>
          <a:xfrm>
            <a:off x="6484919" y="1700808"/>
            <a:ext cx="1890210" cy="2047727"/>
          </a:xfrm>
          <a:custGeom>
            <a:avLst/>
            <a:gdLst/>
            <a:ahLst/>
            <a:cxnLst/>
            <a:rect l="l" t="t" r="r" b="b"/>
            <a:pathLst>
              <a:path w="3456384" h="3744416">
                <a:moveTo>
                  <a:pt x="1728192" y="0"/>
                </a:moveTo>
                <a:cubicBezTo>
                  <a:pt x="2682646" y="0"/>
                  <a:pt x="3456384" y="773738"/>
                  <a:pt x="3456384" y="1728192"/>
                </a:cubicBezTo>
                <a:cubicBezTo>
                  <a:pt x="3456384" y="2620989"/>
                  <a:pt x="2779384" y="3355664"/>
                  <a:pt x="1910712" y="3446573"/>
                </a:cubicBezTo>
                <a:lnTo>
                  <a:pt x="1712150" y="3744416"/>
                </a:lnTo>
                <a:lnTo>
                  <a:pt x="1509954" y="3441122"/>
                </a:lnTo>
                <a:cubicBezTo>
                  <a:pt x="658425" y="3335335"/>
                  <a:pt x="0" y="2608655"/>
                  <a:pt x="0" y="1728192"/>
                </a:cubicBezTo>
                <a:cubicBezTo>
                  <a:pt x="0" y="773738"/>
                  <a:pt x="773738" y="0"/>
                  <a:pt x="1728192" y="0"/>
                </a:cubicBezTo>
                <a:close/>
              </a:path>
            </a:pathLst>
          </a:custGeom>
          <a:gradFill flip="none" rotWithShape="1">
            <a:gsLst>
              <a:gs pos="70000">
                <a:sysClr val="window" lastClr="FFFFFF">
                  <a:lumMod val="85000"/>
                </a:sysClr>
              </a:gs>
              <a:gs pos="98000">
                <a:sysClr val="window" lastClr="FFFFFF">
                  <a:lumMod val="85000"/>
                </a:sysClr>
              </a:gs>
              <a:gs pos="79000">
                <a:srgbClr val="FFF9F4"/>
              </a:gs>
              <a:gs pos="42000">
                <a:sysClr val="window" lastClr="FFFFFF">
                  <a:shade val="100000"/>
                  <a:satMod val="11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</a:ln>
          <a:effectLst>
            <a:outerShdw blurRad="50800" dist="38100" dir="5400000" algn="t" rotWithShape="0">
              <a:sysClr val="windowText" lastClr="000000">
                <a:lumMod val="50000"/>
                <a:lumOff val="50000"/>
                <a:alpha val="41000"/>
              </a:sysClr>
            </a:outerShdw>
          </a:effectLst>
          <a:scene3d>
            <a:camera prst="orthographicFront"/>
            <a:lightRig rig="threePt" dir="t"/>
          </a:scene3d>
          <a:sp3d>
            <a:bevelT w="241300" h="6350" prst="coolSlant"/>
          </a:sp3d>
        </p:spPr>
        <p:txBody>
          <a:bodyPr anchor="ctr"/>
          <a:lstStyle/>
          <a:p>
            <a:pPr algn="ctr">
              <a:defRPr/>
            </a:pPr>
            <a:endParaRPr lang="en-US" sz="135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_4"/>
          <p:cNvSpPr/>
          <p:nvPr>
            <p:custDataLst>
              <p:tags r:id="rId10"/>
            </p:custDataLst>
          </p:nvPr>
        </p:nvSpPr>
        <p:spPr>
          <a:xfrm>
            <a:off x="6650434" y="1867417"/>
            <a:ext cx="1576387" cy="1574800"/>
          </a:xfrm>
          <a:prstGeom prst="ellipse">
            <a:avLst/>
          </a:prstGeom>
          <a:solidFill>
            <a:srgbClr val="176BB0"/>
          </a:solidFill>
          <a:ln w="25400" cap="flat" cmpd="sng" algn="ctr">
            <a:solidFill>
              <a:srgbClr val="176BB0"/>
            </a:solidFill>
            <a:prstDash val="solid"/>
          </a:ln>
          <a:effectLst/>
        </p:spPr>
        <p:txBody>
          <a:bodyPr lIns="0" tIns="0" rIns="540000"/>
          <a:lstStyle/>
          <a:p>
            <a:pPr>
              <a:defRPr/>
            </a:pPr>
            <a:r>
              <a:rPr lang="en-US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8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8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SubTitle_1"/>
          <p:cNvSpPr/>
          <p:nvPr>
            <p:custDataLst>
              <p:tags r:id="rId11"/>
            </p:custDataLst>
          </p:nvPr>
        </p:nvSpPr>
        <p:spPr>
          <a:xfrm>
            <a:off x="6713934" y="1942030"/>
            <a:ext cx="1425575" cy="1425575"/>
          </a:xfrm>
          <a:custGeom>
            <a:avLst/>
            <a:gdLst/>
            <a:ahLst/>
            <a:cxnLst/>
            <a:rect l="l" t="t" r="r" b="b"/>
            <a:pathLst>
              <a:path w="2880320" h="2880320">
                <a:moveTo>
                  <a:pt x="1440160" y="0"/>
                </a:moveTo>
                <a:cubicBezTo>
                  <a:pt x="2235538" y="0"/>
                  <a:pt x="2880320" y="644782"/>
                  <a:pt x="2880320" y="1440160"/>
                </a:cubicBezTo>
                <a:cubicBezTo>
                  <a:pt x="2880320" y="2235538"/>
                  <a:pt x="2235538" y="2880320"/>
                  <a:pt x="1440160" y="2880320"/>
                </a:cubicBezTo>
                <a:cubicBezTo>
                  <a:pt x="644782" y="2880320"/>
                  <a:pt x="0" y="2235538"/>
                  <a:pt x="0" y="1440160"/>
                </a:cubicBezTo>
                <a:cubicBezTo>
                  <a:pt x="0" y="1335792"/>
                  <a:pt x="11102" y="1234017"/>
                  <a:pt x="32815" y="1136086"/>
                </a:cubicBezTo>
                <a:lnTo>
                  <a:pt x="1380383" y="1136086"/>
                </a:lnTo>
                <a:lnTo>
                  <a:pt x="1380383" y="3019"/>
                </a:lnTo>
                <a:cubicBezTo>
                  <a:pt x="1400159" y="410"/>
                  <a:pt x="1420112" y="0"/>
                  <a:pt x="144016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tIns="432000" bIns="0" anchor="ctr">
            <a:normAutofit/>
          </a:bodyPr>
          <a:lstStyle/>
          <a:p>
            <a:pPr algn="ctr">
              <a:defRPr/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</a:p>
          <a:p>
            <a:pPr algn="ctr"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动态测试</a:t>
            </a:r>
            <a:endParaRPr 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Text_1"/>
          <p:cNvSpPr txBox="1"/>
          <p:nvPr>
            <p:custDataLst>
              <p:tags r:id="rId12"/>
            </p:custDataLst>
          </p:nvPr>
        </p:nvSpPr>
        <p:spPr>
          <a:xfrm>
            <a:off x="6418659" y="3915292"/>
            <a:ext cx="1990725" cy="1854894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各种带宽流量回归测试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干扰用例测试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带信道用例测试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相关问题分析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9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预研创新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4559" y="2338454"/>
            <a:ext cx="3686393" cy="130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上行链路平台方案（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eNB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接收）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下行链路平台方案（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eNB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-&gt;UE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接收）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83534" y="953493"/>
            <a:ext cx="2578767" cy="45044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eMTC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HK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880992" y="1360882"/>
            <a:ext cx="0" cy="5184576"/>
          </a:xfrm>
          <a:prstGeom prst="lin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3"/>
          <p:cNvGrpSpPr>
            <a:grpSpLocks/>
          </p:cNvGrpSpPr>
          <p:nvPr/>
        </p:nvGrpSpPr>
        <p:grpSpPr bwMode="auto">
          <a:xfrm>
            <a:off x="754307" y="1795844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33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34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754307" y="3861048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36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37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2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38" name="Text Box 30"/>
          <p:cNvSpPr>
            <a:spLocks noChangeArrowheads="1"/>
          </p:cNvSpPr>
          <p:nvPr/>
        </p:nvSpPr>
        <p:spPr bwMode="auto">
          <a:xfrm>
            <a:off x="1280592" y="3868235"/>
            <a:ext cx="1964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L1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子系统软件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1537" y="4391075"/>
            <a:ext cx="20986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需求分析文档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子系统概要设计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26"/>
          <p:cNvSpPr>
            <a:spLocks/>
          </p:cNvSpPr>
          <p:nvPr/>
        </p:nvSpPr>
        <p:spPr bwMode="auto">
          <a:xfrm>
            <a:off x="1368846" y="1891966"/>
            <a:ext cx="2185153" cy="3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仿真平台方案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2" name="Group 33"/>
          <p:cNvGrpSpPr>
            <a:grpSpLocks/>
          </p:cNvGrpSpPr>
          <p:nvPr/>
        </p:nvGrpSpPr>
        <p:grpSpPr bwMode="auto">
          <a:xfrm>
            <a:off x="754307" y="5503455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43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4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3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45" name="Text Box 30"/>
          <p:cNvSpPr>
            <a:spLocks noChangeArrowheads="1"/>
          </p:cNvSpPr>
          <p:nvPr/>
        </p:nvSpPr>
        <p:spPr bwMode="auto">
          <a:xfrm>
            <a:off x="1280592" y="5510642"/>
            <a:ext cx="1964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接收算法评估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48023" y="6033482"/>
            <a:ext cx="2696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PRACH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接收算法初步评估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75119" y="2315426"/>
            <a:ext cx="3686393" cy="70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主要讨论集中在电力行业，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eMTC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/NB-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SubTitle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24094" y="973237"/>
            <a:ext cx="2578767" cy="45044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</a:t>
            </a:r>
            <a:endParaRPr lang="zh-HK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Group 33"/>
          <p:cNvGrpSpPr>
            <a:grpSpLocks/>
          </p:cNvGrpSpPr>
          <p:nvPr/>
        </p:nvGrpSpPr>
        <p:grpSpPr bwMode="auto">
          <a:xfrm>
            <a:off x="5794867" y="1772816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50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1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sp>
        <p:nvSpPr>
          <p:cNvPr id="57" name="Rectangle 26"/>
          <p:cNvSpPr>
            <a:spLocks/>
          </p:cNvSpPr>
          <p:nvPr/>
        </p:nvSpPr>
        <p:spPr bwMode="auto">
          <a:xfrm>
            <a:off x="6409406" y="1868938"/>
            <a:ext cx="2185153" cy="3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创新方向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" name="MH_Text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75119" y="3832617"/>
            <a:ext cx="3398361" cy="9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个专利点，公司评审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个，另外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个需要进行二次评审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个点正在部门内讨论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Group 33"/>
          <p:cNvGrpSpPr>
            <a:grpSpLocks/>
          </p:cNvGrpSpPr>
          <p:nvPr/>
        </p:nvGrpSpPr>
        <p:grpSpPr bwMode="auto">
          <a:xfrm>
            <a:off x="5794867" y="3290007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52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3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2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54" name="Rectangle 26"/>
          <p:cNvSpPr>
            <a:spLocks/>
          </p:cNvSpPr>
          <p:nvPr/>
        </p:nvSpPr>
        <p:spPr bwMode="auto">
          <a:xfrm>
            <a:off x="6409406" y="3386129"/>
            <a:ext cx="2185153" cy="3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专利输出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25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00471" y="4509121"/>
            <a:ext cx="4084317" cy="22844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endParaRPr lang="en-US" altLang="zh-CN" b="1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团队建设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43522"/>
              </p:ext>
            </p:extLst>
          </p:nvPr>
        </p:nvGraphicFramePr>
        <p:xfrm>
          <a:off x="371048" y="4444835"/>
          <a:ext cx="3821593" cy="2263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91" name="MH_Other_1"/>
          <p:cNvSpPr/>
          <p:nvPr>
            <p:custDataLst>
              <p:tags r:id="rId1"/>
            </p:custDataLst>
          </p:nvPr>
        </p:nvSpPr>
        <p:spPr>
          <a:xfrm>
            <a:off x="1136576" y="2332600"/>
            <a:ext cx="2479730" cy="123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MH_SubTitle_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098378" y="1538850"/>
            <a:ext cx="2526863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能力提升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MH_Text_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27581" y="2856476"/>
            <a:ext cx="2247159" cy="125827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部门定期培训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个人经验分享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与无线性能部联合培训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以老带新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MH_Other_3"/>
          <p:cNvSpPr/>
          <p:nvPr>
            <p:custDataLst>
              <p:tags r:id="rId4"/>
            </p:custDataLst>
          </p:nvPr>
        </p:nvSpPr>
        <p:spPr>
          <a:xfrm>
            <a:off x="2058880" y="968252"/>
            <a:ext cx="579438" cy="57943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_4"/>
          <p:cNvSpPr/>
          <p:nvPr>
            <p:custDataLst>
              <p:tags r:id="rId5"/>
            </p:custDataLst>
          </p:nvPr>
        </p:nvSpPr>
        <p:spPr>
          <a:xfrm>
            <a:off x="2000672" y="908720"/>
            <a:ext cx="697178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MH_Other_2"/>
          <p:cNvSpPr/>
          <p:nvPr>
            <p:custDataLst>
              <p:tags r:id="rId6"/>
            </p:custDataLst>
          </p:nvPr>
        </p:nvSpPr>
        <p:spPr>
          <a:xfrm flipV="1">
            <a:off x="2181452" y="2425881"/>
            <a:ext cx="355869" cy="2368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MH_Other_1"/>
          <p:cNvSpPr/>
          <p:nvPr>
            <p:custDataLst>
              <p:tags r:id="rId7"/>
            </p:custDataLst>
          </p:nvPr>
        </p:nvSpPr>
        <p:spPr>
          <a:xfrm>
            <a:off x="3664066" y="2332600"/>
            <a:ext cx="2479730" cy="123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MH_SubTitle_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625868" y="1538850"/>
            <a:ext cx="2526863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组织变革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MH_Text_1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808082" y="2856475"/>
            <a:ext cx="2165556" cy="15030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成立虚拟系统组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，承担需求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保障方案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协议软件部分工作转移至平台软件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MH_Other_3"/>
          <p:cNvSpPr/>
          <p:nvPr>
            <p:custDataLst>
              <p:tags r:id="rId10"/>
            </p:custDataLst>
          </p:nvPr>
        </p:nvSpPr>
        <p:spPr>
          <a:xfrm>
            <a:off x="4586370" y="968252"/>
            <a:ext cx="579438" cy="579438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MH_Other_4"/>
          <p:cNvSpPr/>
          <p:nvPr>
            <p:custDataLst>
              <p:tags r:id="rId11"/>
            </p:custDataLst>
          </p:nvPr>
        </p:nvSpPr>
        <p:spPr>
          <a:xfrm>
            <a:off x="4528162" y="908720"/>
            <a:ext cx="697178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MH_Other_2"/>
          <p:cNvSpPr/>
          <p:nvPr>
            <p:custDataLst>
              <p:tags r:id="rId12"/>
            </p:custDataLst>
          </p:nvPr>
        </p:nvSpPr>
        <p:spPr>
          <a:xfrm flipV="1">
            <a:off x="4708942" y="2425881"/>
            <a:ext cx="355869" cy="236803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MH_Other_1"/>
          <p:cNvSpPr/>
          <p:nvPr>
            <p:custDataLst>
              <p:tags r:id="rId13"/>
            </p:custDataLst>
          </p:nvPr>
        </p:nvSpPr>
        <p:spPr>
          <a:xfrm>
            <a:off x="6181961" y="2332600"/>
            <a:ext cx="2479730" cy="123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MH_SubTitle_1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6143763" y="1538850"/>
            <a:ext cx="2526863" cy="793750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组织建设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MH_Text_1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325977" y="2856475"/>
            <a:ext cx="2155415" cy="158063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加大社招力度，引入高工级以上人才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储备后备干部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骨干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员工纳入系统组培养，储备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MH_Other_3"/>
          <p:cNvSpPr/>
          <p:nvPr>
            <p:custDataLst>
              <p:tags r:id="rId16"/>
            </p:custDataLst>
          </p:nvPr>
        </p:nvSpPr>
        <p:spPr>
          <a:xfrm>
            <a:off x="7104265" y="968252"/>
            <a:ext cx="579438" cy="57943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MH_Other_4"/>
          <p:cNvSpPr/>
          <p:nvPr>
            <p:custDataLst>
              <p:tags r:id="rId17"/>
            </p:custDataLst>
          </p:nvPr>
        </p:nvSpPr>
        <p:spPr>
          <a:xfrm>
            <a:off x="7046057" y="908720"/>
            <a:ext cx="697178" cy="69717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MH_Other_2"/>
          <p:cNvSpPr/>
          <p:nvPr>
            <p:custDataLst>
              <p:tags r:id="rId18"/>
            </p:custDataLst>
          </p:nvPr>
        </p:nvSpPr>
        <p:spPr>
          <a:xfrm flipV="1">
            <a:off x="7226837" y="2425881"/>
            <a:ext cx="355869" cy="2368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376936" y="4509120"/>
            <a:ext cx="5256584" cy="22768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人员现状：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性能算法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人，协议软件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人，平台软件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人，高工占比：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57%, 18%, 43%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人才</a:t>
            </a:r>
            <a:r>
              <a:rPr lang="zh-CN" altLang="en-US" sz="16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引进</a:t>
            </a:r>
            <a:r>
              <a:rPr lang="zh-CN" altLang="en-US" sz="16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社招高工以上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人（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名主任</a:t>
            </a:r>
            <a:r>
              <a:rPr lang="zh-CN" altLang="en-US" sz="1600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人员输送：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转市场技术岗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人，转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研发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</a:t>
            </a:r>
            <a:endParaRPr lang="en-US" altLang="zh-CN" sz="1600" kern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b="1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人员流失：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性能算法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人，协议软件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人，平台软件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人，离职率：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14%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33%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r>
              <a:rPr lang="zh-CN" altLang="en-US" sz="1600" kern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，应对策略：平台软件人员承接部分协议软件工作</a:t>
            </a:r>
            <a:endParaRPr lang="en-US" altLang="zh-CN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9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亮点与不足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H_SubTitle_1"/>
          <p:cNvSpPr/>
          <p:nvPr>
            <p:custDataLst>
              <p:tags r:id="rId1"/>
            </p:custDataLst>
          </p:nvPr>
        </p:nvSpPr>
        <p:spPr>
          <a:xfrm>
            <a:off x="4035426" y="2087092"/>
            <a:ext cx="1223963" cy="1871663"/>
          </a:xfrm>
          <a:custGeom>
            <a:avLst/>
            <a:gdLst>
              <a:gd name="connsiteX0" fmla="*/ 612000 w 1224000"/>
              <a:gd name="connsiteY0" fmla="*/ 0 h 1872210"/>
              <a:gd name="connsiteX1" fmla="*/ 1224000 w 1224000"/>
              <a:gd name="connsiteY1" fmla="*/ 405622 h 1872210"/>
              <a:gd name="connsiteX2" fmla="*/ 1224000 w 1224000"/>
              <a:gd name="connsiteY2" fmla="*/ 1872210 h 1872210"/>
              <a:gd name="connsiteX3" fmla="*/ 0 w 1224000"/>
              <a:gd name="connsiteY3" fmla="*/ 1872210 h 1872210"/>
              <a:gd name="connsiteX4" fmla="*/ 0 w 1224000"/>
              <a:gd name="connsiteY4" fmla="*/ 405622 h 187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872210">
                <a:moveTo>
                  <a:pt x="612000" y="0"/>
                </a:moveTo>
                <a:lnTo>
                  <a:pt x="1224000" y="405622"/>
                </a:lnTo>
                <a:lnTo>
                  <a:pt x="1224000" y="1872210"/>
                </a:lnTo>
                <a:lnTo>
                  <a:pt x="0" y="1872210"/>
                </a:lnTo>
                <a:lnTo>
                  <a:pt x="0" y="4056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88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</a:p>
        </p:txBody>
      </p:sp>
      <p:sp>
        <p:nvSpPr>
          <p:cNvPr id="12" name="MH_SubTitle_2"/>
          <p:cNvSpPr/>
          <p:nvPr>
            <p:custDataLst>
              <p:tags r:id="rId2"/>
            </p:custDataLst>
          </p:nvPr>
        </p:nvSpPr>
        <p:spPr>
          <a:xfrm>
            <a:off x="4445001" y="3495204"/>
            <a:ext cx="1223963" cy="1871662"/>
          </a:xfrm>
          <a:custGeom>
            <a:avLst/>
            <a:gdLst>
              <a:gd name="connsiteX0" fmla="*/ 0 w 1224000"/>
              <a:gd name="connsiteY0" fmla="*/ 0 h 1872209"/>
              <a:gd name="connsiteX1" fmla="*/ 1224000 w 1224000"/>
              <a:gd name="connsiteY1" fmla="*/ 0 h 1872209"/>
              <a:gd name="connsiteX2" fmla="*/ 1224000 w 1224000"/>
              <a:gd name="connsiteY2" fmla="*/ 1466588 h 1872209"/>
              <a:gd name="connsiteX3" fmla="*/ 612000 w 1224000"/>
              <a:gd name="connsiteY3" fmla="*/ 1872209 h 1872209"/>
              <a:gd name="connsiteX4" fmla="*/ 0 w 1224000"/>
              <a:gd name="connsiteY4" fmla="*/ 1466588 h 187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872209">
                <a:moveTo>
                  <a:pt x="0" y="0"/>
                </a:moveTo>
                <a:lnTo>
                  <a:pt x="1224000" y="0"/>
                </a:lnTo>
                <a:lnTo>
                  <a:pt x="1224000" y="1466588"/>
                </a:lnTo>
                <a:lnTo>
                  <a:pt x="612000" y="1872209"/>
                </a:lnTo>
                <a:lnTo>
                  <a:pt x="0" y="14665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_1"/>
          <p:cNvSpPr/>
          <p:nvPr>
            <p:custDataLst>
              <p:tags r:id="rId3"/>
            </p:custDataLst>
          </p:nvPr>
        </p:nvSpPr>
        <p:spPr>
          <a:xfrm flipH="1">
            <a:off x="4035426" y="3495204"/>
            <a:ext cx="409575" cy="4635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MH_Other_2"/>
          <p:cNvCxnSpPr/>
          <p:nvPr>
            <p:custDataLst>
              <p:tags r:id="rId4"/>
            </p:custDataLst>
          </p:nvPr>
        </p:nvCxnSpPr>
        <p:spPr>
          <a:xfrm flipH="1">
            <a:off x="5972176" y="5373216"/>
            <a:ext cx="2398713" cy="0"/>
          </a:xfrm>
          <a:prstGeom prst="line">
            <a:avLst/>
          </a:prstGeom>
          <a:ln w="44450">
            <a:solidFill>
              <a:schemeClr val="accent1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H_Other_3"/>
          <p:cNvCxnSpPr/>
          <p:nvPr>
            <p:custDataLst>
              <p:tags r:id="rId5"/>
            </p:custDataLst>
          </p:nvPr>
        </p:nvCxnSpPr>
        <p:spPr>
          <a:xfrm flipH="1">
            <a:off x="1350963" y="2077566"/>
            <a:ext cx="239871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31914" y="2107728"/>
            <a:ext cx="2435225" cy="384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180000" rIns="90000" bIns="9000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故障方面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：在协议软件人员减少较多的情况下，保障故障的解决率及解决时间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方案方面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：将方案和开发分开，由系统组负责方案设计，方案质量有所提升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对外支持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：电力认证在资源有限和摸索的情况下取得了较好的测试结果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35664" y="2107728"/>
            <a:ext cx="2471737" cy="325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90000" rIns="90000" bIns="180000" anchor="b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专利方面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：上半年进度较慢，仅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个有效专利点，通过公司评审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篇需要复审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团队方面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：协议软件组离职率达到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位主任流失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算法平台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：用例完善过程中发现算法平台问题较多，影响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项目进度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03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2388637"/>
            <a:ext cx="9905999" cy="95696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13"/>
          <p:cNvGrpSpPr>
            <a:grpSpLocks noChangeAspect="1"/>
          </p:cNvGrpSpPr>
          <p:nvPr/>
        </p:nvGrpSpPr>
        <p:grpSpPr bwMode="auto">
          <a:xfrm>
            <a:off x="5722144" y="1132880"/>
            <a:ext cx="4183856" cy="2611041"/>
            <a:chOff x="0" y="0"/>
            <a:chExt cx="5324473" cy="3322983"/>
          </a:xfrm>
        </p:grpSpPr>
        <p:pic>
          <p:nvPicPr>
            <p:cNvPr id="6" name="图片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矩形 25"/>
          <p:cNvSpPr/>
          <p:nvPr/>
        </p:nvSpPr>
        <p:spPr>
          <a:xfrm>
            <a:off x="165100" y="2438401"/>
            <a:ext cx="9626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年中工作报告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PPT模板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 rot="5400000">
            <a:off x="541129" y="4601356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→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41" y="3475459"/>
            <a:ext cx="4151033" cy="30599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2" y="3475459"/>
            <a:ext cx="4151033" cy="3059939"/>
          </a:xfrm>
          <a:prstGeom prst="rect">
            <a:avLst/>
          </a:prstGeom>
        </p:spPr>
      </p:pic>
      <p:sp>
        <p:nvSpPr>
          <p:cNvPr id="23" name="TextBox 10"/>
          <p:cNvSpPr txBox="1"/>
          <p:nvPr/>
        </p:nvSpPr>
        <p:spPr>
          <a:xfrm>
            <a:off x="1701389" y="4290045"/>
            <a:ext cx="19442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2018</a:t>
            </a:r>
            <a:r>
              <a:rPr kumimoji="0" lang="zh-CN" altLang="en-US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上半年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701389" y="4741191"/>
            <a:ext cx="2736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KPI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完成概览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kern="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重点工作完成情况</a:t>
            </a:r>
            <a:endParaRPr lang="en-US" altLang="zh-CN" kern="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亮点与不足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445805" y="4290045"/>
            <a:ext cx="19442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2018</a:t>
            </a:r>
            <a:r>
              <a:rPr kumimoji="0" lang="zh-CN" altLang="en-US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下半年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5445805" y="4741191"/>
            <a:ext cx="2736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工作思路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kern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重点工作计划</a:t>
            </a:r>
            <a:endParaRPr lang="en-US" altLang="zh-CN" kern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风险、困难与求助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工作思路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MH_Other_1"/>
          <p:cNvSpPr/>
          <p:nvPr>
            <p:custDataLst>
              <p:tags r:id="rId1"/>
            </p:custDataLst>
          </p:nvPr>
        </p:nvSpPr>
        <p:spPr>
          <a:xfrm>
            <a:off x="1066897" y="5345657"/>
            <a:ext cx="1254125" cy="314325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316992 w 1728192"/>
              <a:gd name="connsiteY3" fmla="*/ 419856 h 432048"/>
              <a:gd name="connsiteX4" fmla="*/ 0 w 172819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192" h="432048">
                <a:moveTo>
                  <a:pt x="0" y="0"/>
                </a:moveTo>
                <a:lnTo>
                  <a:pt x="1728192" y="0"/>
                </a:lnTo>
                <a:lnTo>
                  <a:pt x="1728192" y="432048"/>
                </a:lnTo>
                <a:lnTo>
                  <a:pt x="316992" y="4198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Text_1"/>
          <p:cNvSpPr/>
          <p:nvPr>
            <p:custDataLst>
              <p:tags r:id="rId2"/>
            </p:custDataLst>
          </p:nvPr>
        </p:nvSpPr>
        <p:spPr>
          <a:xfrm>
            <a:off x="1064568" y="1699493"/>
            <a:ext cx="1928812" cy="36461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18000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优先保障版本质量，提升系统健壮性，做好内部版本配套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测试平台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架构完善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版本配套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SubTitle_1"/>
          <p:cNvSpPr/>
          <p:nvPr>
            <p:custDataLst>
              <p:tags r:id="rId3"/>
            </p:custDataLst>
          </p:nvPr>
        </p:nvSpPr>
        <p:spPr>
          <a:xfrm>
            <a:off x="1281728" y="4867845"/>
            <a:ext cx="1946599" cy="792162"/>
          </a:xfrm>
          <a:custGeom>
            <a:avLst/>
            <a:gdLst>
              <a:gd name="connsiteX0" fmla="*/ 0 w 2016224"/>
              <a:gd name="connsiteY0" fmla="*/ 0 h 1080120"/>
              <a:gd name="connsiteX1" fmla="*/ 2016224 w 2016224"/>
              <a:gd name="connsiteY1" fmla="*/ 0 h 1080120"/>
              <a:gd name="connsiteX2" fmla="*/ 2016224 w 2016224"/>
              <a:gd name="connsiteY2" fmla="*/ 1080120 h 1080120"/>
              <a:gd name="connsiteX3" fmla="*/ 0 w 2016224"/>
              <a:gd name="connsiteY3" fmla="*/ 1080120 h 1080120"/>
              <a:gd name="connsiteX4" fmla="*/ 0 w 2016224"/>
              <a:gd name="connsiteY4" fmla="*/ 0 h 1080120"/>
              <a:gd name="connsiteX0" fmla="*/ 329184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329184 w 2016224"/>
              <a:gd name="connsiteY4" fmla="*/ 0 h 1092312"/>
              <a:gd name="connsiteX0" fmla="*/ 560832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  <a:gd name="connsiteX0" fmla="*/ 560832 w 2016224"/>
              <a:gd name="connsiteY0" fmla="*/ 0 h 1092312"/>
              <a:gd name="connsiteX1" fmla="*/ 2004032 w 2016224"/>
              <a:gd name="connsiteY1" fmla="*/ 231648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224" h="1092312">
                <a:moveTo>
                  <a:pt x="560832" y="0"/>
                </a:moveTo>
                <a:lnTo>
                  <a:pt x="2004032" y="231648"/>
                </a:lnTo>
                <a:lnTo>
                  <a:pt x="2016224" y="1092312"/>
                </a:lnTo>
                <a:lnTo>
                  <a:pt x="0" y="1092312"/>
                </a:lnTo>
                <a:lnTo>
                  <a:pt x="56083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8800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业务规划</a:t>
            </a:r>
            <a:endParaRPr lang="zh-CN" altLang="en-US" sz="2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MH_Other_1"/>
          <p:cNvSpPr/>
          <p:nvPr>
            <p:custDataLst>
              <p:tags r:id="rId4"/>
            </p:custDataLst>
          </p:nvPr>
        </p:nvSpPr>
        <p:spPr>
          <a:xfrm>
            <a:off x="3930998" y="5345583"/>
            <a:ext cx="1254125" cy="314325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316992 w 1728192"/>
              <a:gd name="connsiteY3" fmla="*/ 419856 h 432048"/>
              <a:gd name="connsiteX4" fmla="*/ 0 w 172819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192" h="432048">
                <a:moveTo>
                  <a:pt x="0" y="0"/>
                </a:moveTo>
                <a:lnTo>
                  <a:pt x="1728192" y="0"/>
                </a:lnTo>
                <a:lnTo>
                  <a:pt x="1728192" y="432048"/>
                </a:lnTo>
                <a:lnTo>
                  <a:pt x="316992" y="4198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MH_Text_1"/>
          <p:cNvSpPr/>
          <p:nvPr>
            <p:custDataLst>
              <p:tags r:id="rId5"/>
            </p:custDataLst>
          </p:nvPr>
        </p:nvSpPr>
        <p:spPr>
          <a:xfrm>
            <a:off x="3928669" y="1699493"/>
            <a:ext cx="1928812" cy="3646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18000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主要优化方法策略，确定研究方向，达成年度目标</a:t>
            </a: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方法策略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专利目标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MH_SubTitle_1"/>
          <p:cNvSpPr/>
          <p:nvPr>
            <p:custDataLst>
              <p:tags r:id="rId6"/>
            </p:custDataLst>
          </p:nvPr>
        </p:nvSpPr>
        <p:spPr>
          <a:xfrm>
            <a:off x="4145829" y="4867771"/>
            <a:ext cx="1946599" cy="792162"/>
          </a:xfrm>
          <a:custGeom>
            <a:avLst/>
            <a:gdLst>
              <a:gd name="connsiteX0" fmla="*/ 0 w 2016224"/>
              <a:gd name="connsiteY0" fmla="*/ 0 h 1080120"/>
              <a:gd name="connsiteX1" fmla="*/ 2016224 w 2016224"/>
              <a:gd name="connsiteY1" fmla="*/ 0 h 1080120"/>
              <a:gd name="connsiteX2" fmla="*/ 2016224 w 2016224"/>
              <a:gd name="connsiteY2" fmla="*/ 1080120 h 1080120"/>
              <a:gd name="connsiteX3" fmla="*/ 0 w 2016224"/>
              <a:gd name="connsiteY3" fmla="*/ 1080120 h 1080120"/>
              <a:gd name="connsiteX4" fmla="*/ 0 w 2016224"/>
              <a:gd name="connsiteY4" fmla="*/ 0 h 1080120"/>
              <a:gd name="connsiteX0" fmla="*/ 329184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329184 w 2016224"/>
              <a:gd name="connsiteY4" fmla="*/ 0 h 1092312"/>
              <a:gd name="connsiteX0" fmla="*/ 560832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  <a:gd name="connsiteX0" fmla="*/ 560832 w 2016224"/>
              <a:gd name="connsiteY0" fmla="*/ 0 h 1092312"/>
              <a:gd name="connsiteX1" fmla="*/ 2004032 w 2016224"/>
              <a:gd name="connsiteY1" fmla="*/ 231648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224" h="1092312">
                <a:moveTo>
                  <a:pt x="560832" y="0"/>
                </a:moveTo>
                <a:lnTo>
                  <a:pt x="2004032" y="231648"/>
                </a:lnTo>
                <a:lnTo>
                  <a:pt x="2016224" y="1092312"/>
                </a:lnTo>
                <a:lnTo>
                  <a:pt x="0" y="1092312"/>
                </a:lnTo>
                <a:lnTo>
                  <a:pt x="56083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8800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预研创新</a:t>
            </a:r>
            <a:endParaRPr lang="zh-CN" altLang="en-US" sz="2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MH_Other_1"/>
          <p:cNvSpPr/>
          <p:nvPr>
            <p:custDataLst>
              <p:tags r:id="rId7"/>
            </p:custDataLst>
          </p:nvPr>
        </p:nvSpPr>
        <p:spPr>
          <a:xfrm>
            <a:off x="6753146" y="5346898"/>
            <a:ext cx="1254125" cy="314325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316992 w 1728192"/>
              <a:gd name="connsiteY3" fmla="*/ 419856 h 432048"/>
              <a:gd name="connsiteX4" fmla="*/ 0 w 1728192"/>
              <a:gd name="connsiteY4" fmla="*/ 0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8192" h="432048">
                <a:moveTo>
                  <a:pt x="0" y="0"/>
                </a:moveTo>
                <a:lnTo>
                  <a:pt x="1728192" y="0"/>
                </a:lnTo>
                <a:lnTo>
                  <a:pt x="1728192" y="432048"/>
                </a:lnTo>
                <a:lnTo>
                  <a:pt x="316992" y="4198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MH_Text_1"/>
          <p:cNvSpPr/>
          <p:nvPr>
            <p:custDataLst>
              <p:tags r:id="rId8"/>
            </p:custDataLst>
          </p:nvPr>
        </p:nvSpPr>
        <p:spPr>
          <a:xfrm>
            <a:off x="6750817" y="1699494"/>
            <a:ext cx="1928812" cy="3647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tIns="180000"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重点在于提升团队人员能力，优化人员结构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新人培养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能力提升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人才引进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MH_SubTitle_1"/>
          <p:cNvSpPr/>
          <p:nvPr>
            <p:custDataLst>
              <p:tags r:id="rId9"/>
            </p:custDataLst>
          </p:nvPr>
        </p:nvSpPr>
        <p:spPr>
          <a:xfrm>
            <a:off x="6967977" y="4869086"/>
            <a:ext cx="1946599" cy="792162"/>
          </a:xfrm>
          <a:custGeom>
            <a:avLst/>
            <a:gdLst>
              <a:gd name="connsiteX0" fmla="*/ 0 w 2016224"/>
              <a:gd name="connsiteY0" fmla="*/ 0 h 1080120"/>
              <a:gd name="connsiteX1" fmla="*/ 2016224 w 2016224"/>
              <a:gd name="connsiteY1" fmla="*/ 0 h 1080120"/>
              <a:gd name="connsiteX2" fmla="*/ 2016224 w 2016224"/>
              <a:gd name="connsiteY2" fmla="*/ 1080120 h 1080120"/>
              <a:gd name="connsiteX3" fmla="*/ 0 w 2016224"/>
              <a:gd name="connsiteY3" fmla="*/ 1080120 h 1080120"/>
              <a:gd name="connsiteX4" fmla="*/ 0 w 2016224"/>
              <a:gd name="connsiteY4" fmla="*/ 0 h 1080120"/>
              <a:gd name="connsiteX0" fmla="*/ 329184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329184 w 2016224"/>
              <a:gd name="connsiteY4" fmla="*/ 0 h 1092312"/>
              <a:gd name="connsiteX0" fmla="*/ 560832 w 2016224"/>
              <a:gd name="connsiteY0" fmla="*/ 0 h 1092312"/>
              <a:gd name="connsiteX1" fmla="*/ 2016224 w 2016224"/>
              <a:gd name="connsiteY1" fmla="*/ 12192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  <a:gd name="connsiteX0" fmla="*/ 560832 w 2016224"/>
              <a:gd name="connsiteY0" fmla="*/ 0 h 1092312"/>
              <a:gd name="connsiteX1" fmla="*/ 2004032 w 2016224"/>
              <a:gd name="connsiteY1" fmla="*/ 231648 h 1092312"/>
              <a:gd name="connsiteX2" fmla="*/ 2016224 w 2016224"/>
              <a:gd name="connsiteY2" fmla="*/ 1092312 h 1092312"/>
              <a:gd name="connsiteX3" fmla="*/ 0 w 2016224"/>
              <a:gd name="connsiteY3" fmla="*/ 1092312 h 1092312"/>
              <a:gd name="connsiteX4" fmla="*/ 560832 w 2016224"/>
              <a:gd name="connsiteY4" fmla="*/ 0 h 109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224" h="1092312">
                <a:moveTo>
                  <a:pt x="560832" y="0"/>
                </a:moveTo>
                <a:lnTo>
                  <a:pt x="2004032" y="231648"/>
                </a:lnTo>
                <a:lnTo>
                  <a:pt x="2016224" y="1092312"/>
                </a:lnTo>
                <a:lnTo>
                  <a:pt x="0" y="1092312"/>
                </a:lnTo>
                <a:lnTo>
                  <a:pt x="56083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88000" anchor="ctr">
            <a:normAutofit/>
          </a:bodyPr>
          <a:lstStyle/>
          <a:p>
            <a:pPr algn="ctr">
              <a:defRPr/>
            </a:pPr>
            <a:r>
              <a:rPr lang="zh-CN" altLang="en-US" sz="20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团队建设</a:t>
            </a:r>
            <a:endParaRPr lang="zh-CN" altLang="en-US" sz="20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重点工作计划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业务规划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2836"/>
            <a:ext cx="11042198" cy="53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重点工作计划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预研创新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H_Text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352601" y="2639417"/>
            <a:ext cx="1797746" cy="3185716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定期讨论友商及过往专利，培养专利编写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寻找好问题，挖掘解决思路中的创新点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52601" y="1700808"/>
            <a:ext cx="1797746" cy="938609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方法策略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_1"/>
          <p:cNvSpPr>
            <a:spLocks/>
          </p:cNvSpPr>
          <p:nvPr>
            <p:custDataLst>
              <p:tags r:id="rId3"/>
            </p:custDataLst>
          </p:nvPr>
        </p:nvSpPr>
        <p:spPr bwMode="auto">
          <a:xfrm flipV="1">
            <a:off x="1417861" y="2639417"/>
            <a:ext cx="1662931" cy="310262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Text_1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19350" y="2639417"/>
            <a:ext cx="1797746" cy="3185716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：宽窄融合，智能警务，地对空等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垂直行业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：非授权频谱，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MultiFire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SubTitle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19350" y="1700808"/>
            <a:ext cx="1797746" cy="938609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Other_1"/>
          <p:cNvSpPr>
            <a:spLocks/>
          </p:cNvSpPr>
          <p:nvPr>
            <p:custDataLst>
              <p:tags r:id="rId6"/>
            </p:custDataLst>
          </p:nvPr>
        </p:nvSpPr>
        <p:spPr bwMode="auto">
          <a:xfrm flipV="1">
            <a:off x="4084610" y="2639417"/>
            <a:ext cx="1662931" cy="310262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83646" y="2639417"/>
            <a:ext cx="1797746" cy="3185716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SubTitle_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83646" y="1700808"/>
            <a:ext cx="1797746" cy="938609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专利目标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Other_1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6748906" y="2639417"/>
            <a:ext cx="1662931" cy="310262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1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重点工作计划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团队建设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MH_Other_1"/>
          <p:cNvSpPr/>
          <p:nvPr>
            <p:custDataLst>
              <p:tags r:id="rId1"/>
            </p:custDataLst>
          </p:nvPr>
        </p:nvSpPr>
        <p:spPr>
          <a:xfrm>
            <a:off x="2471587" y="1325339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Other_2"/>
          <p:cNvSpPr/>
          <p:nvPr>
            <p:custDataLst>
              <p:tags r:id="rId2"/>
            </p:custDataLst>
          </p:nvPr>
        </p:nvSpPr>
        <p:spPr>
          <a:xfrm>
            <a:off x="2471587" y="1730153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_3"/>
          <p:cNvSpPr/>
          <p:nvPr>
            <p:custDataLst>
              <p:tags r:id="rId3"/>
            </p:custDataLst>
          </p:nvPr>
        </p:nvSpPr>
        <p:spPr>
          <a:xfrm>
            <a:off x="2677962" y="1528539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Other_4"/>
          <p:cNvSpPr/>
          <p:nvPr>
            <p:custDataLst>
              <p:tags r:id="rId4"/>
            </p:custDataLst>
          </p:nvPr>
        </p:nvSpPr>
        <p:spPr>
          <a:xfrm>
            <a:off x="2087412" y="1196753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_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058837" y="1196753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MH_Text_1"/>
          <p:cNvSpPr/>
          <p:nvPr>
            <p:custDataLst>
              <p:tags r:id="rId6"/>
            </p:custDataLst>
          </p:nvPr>
        </p:nvSpPr>
        <p:spPr>
          <a:xfrm>
            <a:off x="3033564" y="1680939"/>
            <a:ext cx="5056336" cy="10477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应届生培养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能力储备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为测试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部培养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性能测试人员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SubTitle_1"/>
          <p:cNvSpPr/>
          <p:nvPr>
            <p:custDataLst>
              <p:tags r:id="rId7"/>
            </p:custDataLst>
          </p:nvPr>
        </p:nvSpPr>
        <p:spPr>
          <a:xfrm>
            <a:off x="3033563" y="1196752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176B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新人</a:t>
            </a:r>
            <a:r>
              <a:rPr lang="zh-CN" altLang="en-US" sz="2400" b="1" dirty="0" smtClean="0">
                <a:solidFill>
                  <a:srgbClr val="176B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培养</a:t>
            </a:r>
            <a:endParaRPr lang="zh-CN" altLang="en-US" sz="2400" b="1" dirty="0">
              <a:solidFill>
                <a:srgbClr val="176B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H_Other_1"/>
          <p:cNvSpPr/>
          <p:nvPr>
            <p:custDataLst>
              <p:tags r:id="rId8"/>
            </p:custDataLst>
          </p:nvPr>
        </p:nvSpPr>
        <p:spPr>
          <a:xfrm>
            <a:off x="2485430" y="3218186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Other_2"/>
          <p:cNvSpPr/>
          <p:nvPr>
            <p:custDataLst>
              <p:tags r:id="rId9"/>
            </p:custDataLst>
          </p:nvPr>
        </p:nvSpPr>
        <p:spPr>
          <a:xfrm>
            <a:off x="2485430" y="3623000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MH_Other_3"/>
          <p:cNvSpPr/>
          <p:nvPr>
            <p:custDataLst>
              <p:tags r:id="rId10"/>
            </p:custDataLst>
          </p:nvPr>
        </p:nvSpPr>
        <p:spPr>
          <a:xfrm>
            <a:off x="2691805" y="3421386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MH_Other_4"/>
          <p:cNvSpPr/>
          <p:nvPr>
            <p:custDataLst>
              <p:tags r:id="rId11"/>
            </p:custDataLst>
          </p:nvPr>
        </p:nvSpPr>
        <p:spPr>
          <a:xfrm>
            <a:off x="2101255" y="3089600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MH_Other_5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072680" y="3089600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MH_Text_1"/>
          <p:cNvSpPr/>
          <p:nvPr>
            <p:custDataLst>
              <p:tags r:id="rId13"/>
            </p:custDataLst>
          </p:nvPr>
        </p:nvSpPr>
        <p:spPr>
          <a:xfrm>
            <a:off x="3047406" y="3573786"/>
            <a:ext cx="5042493" cy="136738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与性能部联合培训，双方算法团队能够站在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系统角度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算法性能问题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通过方案讨论，由老带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培养若干有潜力的成为部门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</a:p>
        </p:txBody>
      </p:sp>
      <p:sp>
        <p:nvSpPr>
          <p:cNvPr id="40" name="MH_SubTitle_1"/>
          <p:cNvSpPr/>
          <p:nvPr>
            <p:custDataLst>
              <p:tags r:id="rId14"/>
            </p:custDataLst>
          </p:nvPr>
        </p:nvSpPr>
        <p:spPr>
          <a:xfrm>
            <a:off x="3047406" y="3089599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176B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2400" b="1" dirty="0" smtClean="0">
                <a:solidFill>
                  <a:srgbClr val="176B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endParaRPr lang="zh-CN" altLang="en-US" sz="2400" b="1" dirty="0">
              <a:solidFill>
                <a:srgbClr val="176B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Other_1"/>
          <p:cNvSpPr/>
          <p:nvPr>
            <p:custDataLst>
              <p:tags r:id="rId15"/>
            </p:custDataLst>
          </p:nvPr>
        </p:nvSpPr>
        <p:spPr>
          <a:xfrm>
            <a:off x="2485430" y="5121994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Other_2"/>
          <p:cNvSpPr/>
          <p:nvPr>
            <p:custDataLst>
              <p:tags r:id="rId16"/>
            </p:custDataLst>
          </p:nvPr>
        </p:nvSpPr>
        <p:spPr>
          <a:xfrm>
            <a:off x="2485430" y="5526808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Other_3"/>
          <p:cNvSpPr/>
          <p:nvPr>
            <p:custDataLst>
              <p:tags r:id="rId17"/>
            </p:custDataLst>
          </p:nvPr>
        </p:nvSpPr>
        <p:spPr>
          <a:xfrm>
            <a:off x="2691805" y="5325194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MH_Other_4"/>
          <p:cNvSpPr/>
          <p:nvPr>
            <p:custDataLst>
              <p:tags r:id="rId18"/>
            </p:custDataLst>
          </p:nvPr>
        </p:nvSpPr>
        <p:spPr>
          <a:xfrm>
            <a:off x="2101255" y="4993408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Other_5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072680" y="4993408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Text_1"/>
          <p:cNvSpPr/>
          <p:nvPr>
            <p:custDataLst>
              <p:tags r:id="rId20"/>
            </p:custDataLst>
          </p:nvPr>
        </p:nvSpPr>
        <p:spPr>
          <a:xfrm>
            <a:off x="3047406" y="5477594"/>
            <a:ext cx="5042493" cy="8085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社招算法高工人员，补齐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人员缺失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高工人员，或者内部转岗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1"/>
          <p:cNvSpPr/>
          <p:nvPr>
            <p:custDataLst>
              <p:tags r:id="rId21"/>
            </p:custDataLst>
          </p:nvPr>
        </p:nvSpPr>
        <p:spPr>
          <a:xfrm>
            <a:off x="3047406" y="4993407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176B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人才引进</a:t>
            </a:r>
            <a:endParaRPr lang="zh-CN" altLang="en-US" sz="2400" b="1" dirty="0">
              <a:solidFill>
                <a:srgbClr val="176B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0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风险、困难与求助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64077"/>
              </p:ext>
            </p:extLst>
          </p:nvPr>
        </p:nvGraphicFramePr>
        <p:xfrm>
          <a:off x="421847" y="1196752"/>
          <a:ext cx="9007671" cy="5222443"/>
        </p:xfrm>
        <a:graphic>
          <a:graphicData uri="http://schemas.openxmlformats.org/drawingml/2006/table">
            <a:tbl>
              <a:tblPr/>
              <a:tblGrid>
                <a:gridCol w="3523041">
                  <a:extLst>
                    <a:ext uri="{9D8B030D-6E8A-4147-A177-3AD203B41FA5}">
                      <a16:colId xmlns:a16="http://schemas.microsoft.com/office/drawing/2014/main" val="648674882"/>
                    </a:ext>
                  </a:extLst>
                </a:gridCol>
                <a:gridCol w="3418079">
                  <a:extLst>
                    <a:ext uri="{9D8B030D-6E8A-4147-A177-3AD203B41FA5}">
                      <a16:colId xmlns:a16="http://schemas.microsoft.com/office/drawing/2014/main" val="3809260751"/>
                    </a:ext>
                  </a:extLst>
                </a:gridCol>
                <a:gridCol w="2066551">
                  <a:extLst>
                    <a:ext uri="{9D8B030D-6E8A-4147-A177-3AD203B41FA5}">
                      <a16:colId xmlns:a16="http://schemas.microsoft.com/office/drawing/2014/main" val="3228437429"/>
                    </a:ext>
                  </a:extLst>
                </a:gridCol>
              </a:tblGrid>
              <a:tr h="602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困难和问题点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ts val="13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Problems</a:t>
                      </a:r>
                      <a:endParaRPr kumimoji="1" lang="zh-CN" altLang="en-US" sz="1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9" marR="91439" marT="45735" marB="4573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建议解决措施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ts val="13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Suggestion Solution</a:t>
                      </a:r>
                    </a:p>
                  </a:txBody>
                  <a:tcPr marL="91439" marR="91439" marT="45735" marB="4573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微软雅黑" pitchFamily="34" charset="-122"/>
                          <a:cs typeface="Arial" pitchFamily="34" charset="0"/>
                        </a:rPr>
                        <a:t>需要协调的部门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Need help from dept.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39" marR="91439" marT="45735" marB="4573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814036"/>
                  </a:ext>
                </a:extLst>
              </a:tr>
              <a:tr h="135638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en-US" altLang="zh-CN" sz="1600" b="1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600" b="1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协议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软件组</a:t>
                      </a: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届</a:t>
                      </a: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人，</a:t>
                      </a: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届</a:t>
                      </a: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人，</a:t>
                      </a: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届</a:t>
                      </a: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人，</a:t>
                      </a: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届</a:t>
                      </a: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人，人员结构存在较大风险，该风险在明年初可能会暴露</a:t>
                      </a:r>
                      <a:endParaRPr lang="en-US" altLang="zh-CN" sz="1600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需要社招工程师级别人员，夯实底部人员结构</a:t>
                      </a:r>
                      <a:endParaRPr lang="zh-CN" sz="1600" kern="100" dirty="0">
                        <a:latin typeface="Arial" panose="020B0604020202020204" pitchFamily="34" charset="0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部门，人力资源</a:t>
                      </a:r>
                      <a:endParaRPr lang="zh-CN" sz="1600" kern="100" dirty="0">
                        <a:latin typeface="Arial" panose="020B0604020202020204" pitchFamily="34" charset="0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14751"/>
                  </a:ext>
                </a:extLst>
              </a:tr>
              <a:tr h="176729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2. 15</a:t>
                      </a:r>
                      <a:r>
                        <a:rPr lang="zh-CN" altLang="en-US" sz="1600" b="1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届人员已工作</a:t>
                      </a:r>
                      <a:r>
                        <a:rPr lang="en-US" altLang="zh-CN" sz="1600" b="1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3</a:t>
                      </a:r>
                      <a:r>
                        <a:rPr lang="zh-CN" altLang="en-US" sz="1600" b="1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年，存在极大的不稳定因素</a:t>
                      </a:r>
                      <a:endParaRPr lang="en-US" altLang="zh-CN" sz="1600" b="1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zh-CN" altLang="en-US" sz="1600" kern="1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 部门内提供清晰的技术发展通道，给以想象空间</a:t>
                      </a:r>
                      <a:endParaRPr lang="en-US" altLang="zh-CN" sz="1600" kern="1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2. 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员工关怀，激励，沟通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部门，</a:t>
                      </a:r>
                      <a:r>
                        <a:rPr lang="en-US" altLang="zh-CN" sz="1600" kern="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HRBP</a:t>
                      </a:r>
                      <a:endParaRPr lang="zh-CN" altLang="zh-CN" sz="1600" kern="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39347"/>
                  </a:ext>
                </a:extLst>
              </a:tr>
              <a:tr h="1356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3.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部门包含三大领域：算法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平台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协议，每一领域都需要同时维护两套以上的分支（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18A/18B</a:t>
                      </a:r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），再加上三种站型，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BBU2.0</a:t>
                      </a:r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还要加入</a:t>
                      </a:r>
                      <a:r>
                        <a:rPr lang="en-US" altLang="zh-CN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FPGA</a:t>
                      </a:r>
                      <a:r>
                        <a:rPr lang="zh-CN" altLang="en-US" sz="1600" b="1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版本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baseline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，版本维护成本较高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2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1.</a:t>
                      </a:r>
                      <a:r>
                        <a:rPr lang="en-US" altLang="zh-CN" sz="1600" kern="100" baseline="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 </a:t>
                      </a:r>
                      <a:r>
                        <a:rPr lang="zh-CN" altLang="en-US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需要补充各领域的人员</a:t>
                      </a:r>
                      <a:endParaRPr lang="en-US" altLang="zh-CN" sz="1600" kern="100" dirty="0" smtClean="0">
                        <a:latin typeface="Arial" panose="020B0604020202020204" pitchFamily="34" charset="0"/>
                        <a:ea typeface="微软雅黑" pitchFamily="34" charset="-122"/>
                        <a:cs typeface="Times New Roman"/>
                      </a:endParaRPr>
                    </a:p>
                    <a:p>
                      <a:pPr marL="0" indent="0" algn="l">
                        <a:lnSpc>
                          <a:spcPct val="12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2. </a:t>
                      </a:r>
                      <a:r>
                        <a:rPr lang="zh-CN" altLang="en-US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按任务优先级安排人力</a:t>
                      </a:r>
                      <a:endParaRPr lang="en-US" altLang="zh-CN" sz="1600" kern="100" dirty="0" smtClean="0">
                        <a:latin typeface="Arial" panose="020B0604020202020204" pitchFamily="34" charset="0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latin typeface="Arial" panose="020B0604020202020204" pitchFamily="34" charset="0"/>
                          <a:ea typeface="微软雅黑" pitchFamily="34" charset="-122"/>
                          <a:cs typeface="Times New Roman"/>
                        </a:rPr>
                        <a:t>人力资源，产品线</a:t>
                      </a:r>
                      <a:endParaRPr lang="zh-CN" altLang="zh-CN" sz="1600" kern="100" dirty="0" smtClean="0">
                        <a:latin typeface="Arial" panose="020B0604020202020204" pitchFamily="34" charset="0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911" marR="68911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7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7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2388637"/>
            <a:ext cx="9905999" cy="95696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13"/>
          <p:cNvGrpSpPr>
            <a:grpSpLocks noChangeAspect="1"/>
          </p:cNvGrpSpPr>
          <p:nvPr/>
        </p:nvGrpSpPr>
        <p:grpSpPr bwMode="auto">
          <a:xfrm>
            <a:off x="5722144" y="1132880"/>
            <a:ext cx="4183856" cy="2611041"/>
            <a:chOff x="0" y="0"/>
            <a:chExt cx="5324473" cy="3322983"/>
          </a:xfrm>
        </p:grpSpPr>
        <p:pic>
          <p:nvPicPr>
            <p:cNvPr id="6" name="图片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矩形 25"/>
          <p:cNvSpPr/>
          <p:nvPr/>
        </p:nvSpPr>
        <p:spPr>
          <a:xfrm>
            <a:off x="165100" y="2438401"/>
            <a:ext cx="9626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年中工作报告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PPT模板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 rot="5400000">
            <a:off x="541129" y="4601356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→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41" y="3475459"/>
            <a:ext cx="4151033" cy="30599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2" y="3475459"/>
            <a:ext cx="4151033" cy="3059939"/>
          </a:xfrm>
          <a:prstGeom prst="rect">
            <a:avLst/>
          </a:prstGeom>
        </p:spPr>
      </p:pic>
      <p:sp>
        <p:nvSpPr>
          <p:cNvPr id="23" name="TextBox 10"/>
          <p:cNvSpPr txBox="1"/>
          <p:nvPr/>
        </p:nvSpPr>
        <p:spPr>
          <a:xfrm>
            <a:off x="1701389" y="4290045"/>
            <a:ext cx="19442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2018</a:t>
            </a:r>
            <a:r>
              <a:rPr kumimoji="0" lang="zh-CN" altLang="en-US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上半年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1701389" y="4741191"/>
            <a:ext cx="2736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工作总述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重点工作完成情况</a:t>
            </a:r>
            <a:endParaRPr lang="en-US" altLang="zh-CN" kern="0" dirty="0" smtClea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亮点与不足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445805" y="4290045"/>
            <a:ext cx="19442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2018</a:t>
            </a:r>
            <a:r>
              <a:rPr kumimoji="0" lang="zh-CN" altLang="en-US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下半年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5445805" y="4741191"/>
            <a:ext cx="2736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工作思路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重点工作计划</a:t>
            </a:r>
            <a:endParaRPr lang="en-US" altLang="zh-CN" kern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风险、困难与求助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3141861"/>
            <a:ext cx="9906000" cy="132519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</a:pP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795" y="2545433"/>
            <a:ext cx="61093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请各位评委</a:t>
            </a: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46516"/>
          <a:stretch/>
        </p:blipFill>
        <p:spPr>
          <a:xfrm>
            <a:off x="-118508" y="3145160"/>
            <a:ext cx="6901270" cy="1005462"/>
          </a:xfrm>
          <a:prstGeom prst="rect">
            <a:avLst/>
          </a:prstGeom>
        </p:spPr>
      </p:pic>
      <p:grpSp>
        <p:nvGrpSpPr>
          <p:cNvPr id="10" name="组合 13"/>
          <p:cNvGrpSpPr>
            <a:grpSpLocks noChangeAspect="1"/>
          </p:cNvGrpSpPr>
          <p:nvPr/>
        </p:nvGrpSpPr>
        <p:grpSpPr bwMode="auto">
          <a:xfrm>
            <a:off x="5881800" y="1841498"/>
            <a:ext cx="4183856" cy="2611041"/>
            <a:chOff x="0" y="0"/>
            <a:chExt cx="5324473" cy="3322983"/>
          </a:xfrm>
        </p:grpSpPr>
        <p:pic>
          <p:nvPicPr>
            <p:cNvPr id="11" name="图片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86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6656" y="2348880"/>
            <a:ext cx="6393160" cy="151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4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工作总述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1418905" y="4509120"/>
            <a:ext cx="8502647" cy="232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实现同一套软件支持宏站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BBU/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iBS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种机型，交付</a:t>
            </a: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，攻关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三小区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LWOS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业务版本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算法平台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完成第一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阶段维测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性能提升以及质量工作，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上支持电力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/LTE-M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认证，启动架构完善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方案设计以及第二阶段质量项目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eMTC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技术预研，完成仿真平台方案，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子系统需求分析以及概要设计，创新方面提交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篇专利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团队情况：引入高工以上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人，输出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人，离职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MH_Other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 rot="5400000" flipH="1" flipV="1">
            <a:off x="2249686" y="3258717"/>
            <a:ext cx="40957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MH_Other_2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 rot="5400000" flipH="1" flipV="1">
            <a:off x="4230886" y="3258717"/>
            <a:ext cx="40957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MH_Other_3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 rot="5400000" flipH="1" flipV="1">
            <a:off x="6135886" y="3258717"/>
            <a:ext cx="40957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MH_Other_4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rot="5400000" flipH="1" flipV="1">
            <a:off x="3239492" y="1841873"/>
            <a:ext cx="411163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MH_Other_5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5400000" flipH="1" flipV="1">
            <a:off x="5144492" y="1841873"/>
            <a:ext cx="411163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MH_Other_6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5400000" flipH="1" flipV="1">
            <a:off x="7125692" y="1841873"/>
            <a:ext cx="411163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MH_Other_7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rot="5400000" flipH="1" flipV="1">
            <a:off x="1259086" y="1841080"/>
            <a:ext cx="411163" cy="31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MH_Other_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6967" y="1895848"/>
            <a:ext cx="1295400" cy="1295400"/>
          </a:xfrm>
          <a:prstGeom prst="ellipse">
            <a:avLst/>
          </a:prstGeom>
          <a:solidFill>
            <a:srgbClr val="176BB0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Other_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12355" y="1895848"/>
            <a:ext cx="1090613" cy="1295400"/>
          </a:xfrm>
          <a:custGeom>
            <a:avLst/>
            <a:gdLst>
              <a:gd name="connsiteX0" fmla="*/ 441458 w 1089158"/>
              <a:gd name="connsiteY0" fmla="*/ 0 h 1295400"/>
              <a:gd name="connsiteX1" fmla="*/ 1089158 w 1089158"/>
              <a:gd name="connsiteY1" fmla="*/ 647700 h 1295400"/>
              <a:gd name="connsiteX2" fmla="*/ 441458 w 1089158"/>
              <a:gd name="connsiteY2" fmla="*/ 1295400 h 1295400"/>
              <a:gd name="connsiteX3" fmla="*/ 79323 w 1089158"/>
              <a:gd name="connsiteY3" fmla="*/ 1184783 h 1295400"/>
              <a:gd name="connsiteX4" fmla="*/ 0 w 1089158"/>
              <a:gd name="connsiteY4" fmla="*/ 1119336 h 1295400"/>
              <a:gd name="connsiteX5" fmla="*/ 53741 w 1089158"/>
              <a:gd name="connsiteY5" fmla="*/ 1054202 h 1295400"/>
              <a:gd name="connsiteX6" fmla="*/ 177910 w 1089158"/>
              <a:gd name="connsiteY6" fmla="*/ 647700 h 1295400"/>
              <a:gd name="connsiteX7" fmla="*/ 53741 w 1089158"/>
              <a:gd name="connsiteY7" fmla="*/ 241198 h 1295400"/>
              <a:gd name="connsiteX8" fmla="*/ 0 w 1089158"/>
              <a:gd name="connsiteY8" fmla="*/ 176064 h 1295400"/>
              <a:gd name="connsiteX9" fmla="*/ 79323 w 1089158"/>
              <a:gd name="connsiteY9" fmla="*/ 110617 h 1295400"/>
              <a:gd name="connsiteX10" fmla="*/ 441458 w 1089158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8" h="1295400">
                <a:moveTo>
                  <a:pt x="441458" y="0"/>
                </a:moveTo>
                <a:cubicBezTo>
                  <a:pt x="799173" y="0"/>
                  <a:pt x="1089158" y="289985"/>
                  <a:pt x="1089158" y="647700"/>
                </a:cubicBezTo>
                <a:cubicBezTo>
                  <a:pt x="1089158" y="1005415"/>
                  <a:pt x="799173" y="1295400"/>
                  <a:pt x="441458" y="1295400"/>
                </a:cubicBezTo>
                <a:cubicBezTo>
                  <a:pt x="307315" y="1295400"/>
                  <a:pt x="182696" y="1254621"/>
                  <a:pt x="79323" y="1184783"/>
                </a:cubicBezTo>
                <a:lnTo>
                  <a:pt x="0" y="1119336"/>
                </a:lnTo>
                <a:lnTo>
                  <a:pt x="53741" y="1054202"/>
                </a:lnTo>
                <a:cubicBezTo>
                  <a:pt x="132135" y="938164"/>
                  <a:pt x="177910" y="798278"/>
                  <a:pt x="177910" y="647700"/>
                </a:cubicBezTo>
                <a:cubicBezTo>
                  <a:pt x="177910" y="497123"/>
                  <a:pt x="132135" y="357237"/>
                  <a:pt x="53741" y="241198"/>
                </a:cubicBezTo>
                <a:lnTo>
                  <a:pt x="0" y="176064"/>
                </a:lnTo>
                <a:lnTo>
                  <a:pt x="79323" y="110617"/>
                </a:lnTo>
                <a:cubicBezTo>
                  <a:pt x="182696" y="40779"/>
                  <a:pt x="307315" y="0"/>
                  <a:pt x="441458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Other_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02955" y="1895848"/>
            <a:ext cx="1090613" cy="1295400"/>
          </a:xfrm>
          <a:custGeom>
            <a:avLst/>
            <a:gdLst>
              <a:gd name="connsiteX0" fmla="*/ 441458 w 1089158"/>
              <a:gd name="connsiteY0" fmla="*/ 0 h 1295400"/>
              <a:gd name="connsiteX1" fmla="*/ 1089158 w 1089158"/>
              <a:gd name="connsiteY1" fmla="*/ 647700 h 1295400"/>
              <a:gd name="connsiteX2" fmla="*/ 441458 w 1089158"/>
              <a:gd name="connsiteY2" fmla="*/ 1295400 h 1295400"/>
              <a:gd name="connsiteX3" fmla="*/ 79323 w 1089158"/>
              <a:gd name="connsiteY3" fmla="*/ 1184783 h 1295400"/>
              <a:gd name="connsiteX4" fmla="*/ 0 w 1089158"/>
              <a:gd name="connsiteY4" fmla="*/ 1119336 h 1295400"/>
              <a:gd name="connsiteX5" fmla="*/ 53741 w 1089158"/>
              <a:gd name="connsiteY5" fmla="*/ 1054202 h 1295400"/>
              <a:gd name="connsiteX6" fmla="*/ 177910 w 1089158"/>
              <a:gd name="connsiteY6" fmla="*/ 647700 h 1295400"/>
              <a:gd name="connsiteX7" fmla="*/ 53741 w 1089158"/>
              <a:gd name="connsiteY7" fmla="*/ 241198 h 1295400"/>
              <a:gd name="connsiteX8" fmla="*/ 0 w 1089158"/>
              <a:gd name="connsiteY8" fmla="*/ 176064 h 1295400"/>
              <a:gd name="connsiteX9" fmla="*/ 79323 w 1089158"/>
              <a:gd name="connsiteY9" fmla="*/ 110617 h 1295400"/>
              <a:gd name="connsiteX10" fmla="*/ 441458 w 1089158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8" h="1295400">
                <a:moveTo>
                  <a:pt x="441458" y="0"/>
                </a:moveTo>
                <a:cubicBezTo>
                  <a:pt x="799173" y="0"/>
                  <a:pt x="1089158" y="289985"/>
                  <a:pt x="1089158" y="647700"/>
                </a:cubicBezTo>
                <a:cubicBezTo>
                  <a:pt x="1089158" y="1005415"/>
                  <a:pt x="799173" y="1295400"/>
                  <a:pt x="441458" y="1295400"/>
                </a:cubicBezTo>
                <a:cubicBezTo>
                  <a:pt x="307315" y="1295400"/>
                  <a:pt x="182696" y="1254621"/>
                  <a:pt x="79323" y="1184783"/>
                </a:cubicBezTo>
                <a:lnTo>
                  <a:pt x="0" y="1119336"/>
                </a:lnTo>
                <a:lnTo>
                  <a:pt x="53741" y="1054202"/>
                </a:lnTo>
                <a:cubicBezTo>
                  <a:pt x="132135" y="938164"/>
                  <a:pt x="177910" y="798278"/>
                  <a:pt x="177910" y="647700"/>
                </a:cubicBezTo>
                <a:cubicBezTo>
                  <a:pt x="177910" y="497123"/>
                  <a:pt x="132135" y="357237"/>
                  <a:pt x="53741" y="241198"/>
                </a:cubicBezTo>
                <a:lnTo>
                  <a:pt x="0" y="176064"/>
                </a:lnTo>
                <a:lnTo>
                  <a:pt x="79323" y="110617"/>
                </a:lnTo>
                <a:cubicBezTo>
                  <a:pt x="182696" y="40779"/>
                  <a:pt x="307315" y="0"/>
                  <a:pt x="441458" y="0"/>
                </a:cubicBezTo>
                <a:close/>
              </a:path>
            </a:pathLst>
          </a:custGeom>
          <a:solidFill>
            <a:srgbClr val="176BB0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MH_Other_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93555" y="1895848"/>
            <a:ext cx="1090613" cy="129540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MH_Other_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53993" y="1895848"/>
            <a:ext cx="1044575" cy="1295400"/>
          </a:xfrm>
          <a:custGeom>
            <a:avLst/>
            <a:gdLst>
              <a:gd name="connsiteX0" fmla="*/ 396121 w 1043821"/>
              <a:gd name="connsiteY0" fmla="*/ 0 h 1295400"/>
              <a:gd name="connsiteX1" fmla="*/ 1043821 w 1043821"/>
              <a:gd name="connsiteY1" fmla="*/ 647700 h 1295400"/>
              <a:gd name="connsiteX2" fmla="*/ 396121 w 1043821"/>
              <a:gd name="connsiteY2" fmla="*/ 1295400 h 1295400"/>
              <a:gd name="connsiteX3" fmla="*/ 33986 w 1043821"/>
              <a:gd name="connsiteY3" fmla="*/ 1184783 h 1295400"/>
              <a:gd name="connsiteX4" fmla="*/ 0 w 1043821"/>
              <a:gd name="connsiteY4" fmla="*/ 1156743 h 1295400"/>
              <a:gd name="connsiteX5" fmla="*/ 84604 w 1043821"/>
              <a:gd name="connsiteY5" fmla="*/ 1054202 h 1295400"/>
              <a:gd name="connsiteX6" fmla="*/ 208773 w 1043821"/>
              <a:gd name="connsiteY6" fmla="*/ 647700 h 1295400"/>
              <a:gd name="connsiteX7" fmla="*/ 84604 w 1043821"/>
              <a:gd name="connsiteY7" fmla="*/ 241198 h 1295400"/>
              <a:gd name="connsiteX8" fmla="*/ 0 w 1043821"/>
              <a:gd name="connsiteY8" fmla="*/ 138658 h 1295400"/>
              <a:gd name="connsiteX9" fmla="*/ 33986 w 1043821"/>
              <a:gd name="connsiteY9" fmla="*/ 110617 h 1295400"/>
              <a:gd name="connsiteX10" fmla="*/ 396121 w 1043821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3821" h="1295400">
                <a:moveTo>
                  <a:pt x="396121" y="0"/>
                </a:moveTo>
                <a:cubicBezTo>
                  <a:pt x="753836" y="0"/>
                  <a:pt x="1043821" y="289985"/>
                  <a:pt x="1043821" y="647700"/>
                </a:cubicBezTo>
                <a:cubicBezTo>
                  <a:pt x="1043821" y="1005415"/>
                  <a:pt x="753836" y="1295400"/>
                  <a:pt x="396121" y="1295400"/>
                </a:cubicBezTo>
                <a:cubicBezTo>
                  <a:pt x="261978" y="1295400"/>
                  <a:pt x="137360" y="1254621"/>
                  <a:pt x="33986" y="1184783"/>
                </a:cubicBezTo>
                <a:lnTo>
                  <a:pt x="0" y="1156743"/>
                </a:lnTo>
                <a:lnTo>
                  <a:pt x="84604" y="1054202"/>
                </a:lnTo>
                <a:cubicBezTo>
                  <a:pt x="162998" y="938164"/>
                  <a:pt x="208773" y="798278"/>
                  <a:pt x="208773" y="647700"/>
                </a:cubicBezTo>
                <a:cubicBezTo>
                  <a:pt x="208773" y="497123"/>
                  <a:pt x="162998" y="357237"/>
                  <a:pt x="84604" y="241198"/>
                </a:cubicBezTo>
                <a:lnTo>
                  <a:pt x="0" y="138658"/>
                </a:lnTo>
                <a:lnTo>
                  <a:pt x="33986" y="110617"/>
                </a:lnTo>
                <a:cubicBezTo>
                  <a:pt x="137360" y="40779"/>
                  <a:pt x="261978" y="0"/>
                  <a:pt x="396121" y="0"/>
                </a:cubicBezTo>
                <a:close/>
              </a:path>
            </a:pathLst>
          </a:custGeom>
          <a:solidFill>
            <a:srgbClr val="176BB0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Other_1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898555" y="1895848"/>
            <a:ext cx="1090613" cy="129540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Other_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89155" y="1895848"/>
            <a:ext cx="1090613" cy="129540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rgbClr val="176BB0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4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zh-CN" sz="4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66167" y="859012"/>
            <a:ext cx="1333500" cy="75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需求开发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SubTitle_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7217" y="859012"/>
            <a:ext cx="1331912" cy="75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MH_SubTitle_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49192" y="859012"/>
            <a:ext cx="1331912" cy="75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架构完善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SubTitle_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670823" y="859012"/>
            <a:ext cx="1331913" cy="75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预研创新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MH_SubTitle_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794867" y="3481760"/>
            <a:ext cx="1331912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维测优化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SubTitle_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66542" y="3481760"/>
            <a:ext cx="1331912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质量夯实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SubTitle_6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685830" y="3481760"/>
            <a:ext cx="133191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0" y="4509120"/>
            <a:ext cx="1403352" cy="2327450"/>
          </a:xfrm>
          <a:prstGeom prst="rect">
            <a:avLst/>
          </a:prstGeom>
          <a:solidFill>
            <a:srgbClr val="176BB0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</a:pPr>
            <a:r>
              <a:rPr lang="zh-CN" alt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总述</a:t>
            </a:r>
          </a:p>
        </p:txBody>
      </p:sp>
      <p:cxnSp>
        <p:nvCxnSpPr>
          <p:cNvPr id="55" name="MH_Other_3"/>
          <p:cNvCxnSpPr>
            <a:cxnSpLocks noChangeShapeType="1"/>
          </p:cNvCxnSpPr>
          <p:nvPr>
            <p:custDataLst>
              <p:tags r:id="rId22"/>
            </p:custDataLst>
          </p:nvPr>
        </p:nvCxnSpPr>
        <p:spPr bwMode="auto">
          <a:xfrm rot="5400000" flipH="1" flipV="1">
            <a:off x="8103591" y="3233093"/>
            <a:ext cx="409575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MH_Other_13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866260" y="1870224"/>
            <a:ext cx="1090613" cy="1295400"/>
          </a:xfrm>
          <a:custGeom>
            <a:avLst/>
            <a:gdLst>
              <a:gd name="connsiteX0" fmla="*/ 441457 w 1089157"/>
              <a:gd name="connsiteY0" fmla="*/ 0 h 1295400"/>
              <a:gd name="connsiteX1" fmla="*/ 1089157 w 1089157"/>
              <a:gd name="connsiteY1" fmla="*/ 647700 h 1295400"/>
              <a:gd name="connsiteX2" fmla="*/ 441457 w 1089157"/>
              <a:gd name="connsiteY2" fmla="*/ 1295400 h 1295400"/>
              <a:gd name="connsiteX3" fmla="*/ 79322 w 1089157"/>
              <a:gd name="connsiteY3" fmla="*/ 1184783 h 1295400"/>
              <a:gd name="connsiteX4" fmla="*/ 0 w 1089157"/>
              <a:gd name="connsiteY4" fmla="*/ 1119336 h 1295400"/>
              <a:gd name="connsiteX5" fmla="*/ 53740 w 1089157"/>
              <a:gd name="connsiteY5" fmla="*/ 1054202 h 1295400"/>
              <a:gd name="connsiteX6" fmla="*/ 177909 w 1089157"/>
              <a:gd name="connsiteY6" fmla="*/ 647700 h 1295400"/>
              <a:gd name="connsiteX7" fmla="*/ 53740 w 1089157"/>
              <a:gd name="connsiteY7" fmla="*/ 241198 h 1295400"/>
              <a:gd name="connsiteX8" fmla="*/ 0 w 1089157"/>
              <a:gd name="connsiteY8" fmla="*/ 176064 h 1295400"/>
              <a:gd name="connsiteX9" fmla="*/ 79322 w 1089157"/>
              <a:gd name="connsiteY9" fmla="*/ 110617 h 1295400"/>
              <a:gd name="connsiteX10" fmla="*/ 441457 w 1089157"/>
              <a:gd name="connsiteY10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157" h="1295400">
                <a:moveTo>
                  <a:pt x="441457" y="0"/>
                </a:moveTo>
                <a:cubicBezTo>
                  <a:pt x="799172" y="0"/>
                  <a:pt x="1089157" y="289985"/>
                  <a:pt x="1089157" y="647700"/>
                </a:cubicBezTo>
                <a:cubicBezTo>
                  <a:pt x="1089157" y="1005415"/>
                  <a:pt x="799172" y="1295400"/>
                  <a:pt x="441457" y="1295400"/>
                </a:cubicBezTo>
                <a:cubicBezTo>
                  <a:pt x="307314" y="1295400"/>
                  <a:pt x="182696" y="1254621"/>
                  <a:pt x="79322" y="1184783"/>
                </a:cubicBezTo>
                <a:lnTo>
                  <a:pt x="0" y="1119336"/>
                </a:lnTo>
                <a:lnTo>
                  <a:pt x="53740" y="1054202"/>
                </a:lnTo>
                <a:cubicBezTo>
                  <a:pt x="132134" y="938164"/>
                  <a:pt x="177909" y="798278"/>
                  <a:pt x="177909" y="647700"/>
                </a:cubicBezTo>
                <a:cubicBezTo>
                  <a:pt x="177909" y="497123"/>
                  <a:pt x="132134" y="357237"/>
                  <a:pt x="53740" y="241198"/>
                </a:cubicBezTo>
                <a:lnTo>
                  <a:pt x="0" y="176064"/>
                </a:lnTo>
                <a:lnTo>
                  <a:pt x="79322" y="110617"/>
                </a:lnTo>
                <a:cubicBezTo>
                  <a:pt x="182696" y="40779"/>
                  <a:pt x="307314" y="0"/>
                  <a:pt x="441457" y="0"/>
                </a:cubicBezTo>
                <a:close/>
              </a:path>
            </a:pathLst>
          </a:custGeom>
          <a:solidFill>
            <a:srgbClr val="F2F2F2"/>
          </a:solidFill>
          <a:ln w="9525">
            <a:noFill/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zh-CN" sz="4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SubTitle_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7653535" y="3456136"/>
            <a:ext cx="133191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团队建设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3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需求开发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6"/>
          <p:cNvSpPr>
            <a:spLocks/>
          </p:cNvSpPr>
          <p:nvPr/>
        </p:nvSpPr>
        <p:spPr bwMode="auto">
          <a:xfrm>
            <a:off x="6099744" y="1913024"/>
            <a:ext cx="2185153" cy="3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小带宽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1653699" y="1872285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16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17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5402314" y="1843006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19" name="Oval 37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20" name="Rectangle 38"/>
            <p:cNvSpPr>
              <a:spLocks/>
            </p:cNvSpPr>
            <p:nvPr/>
          </p:nvSpPr>
          <p:spPr bwMode="auto">
            <a:xfrm>
              <a:off x="121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2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5453676" y="2348330"/>
            <a:ext cx="2955708" cy="679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1.4MHz/3MHz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小带宽解调性能测试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33"/>
          <p:cNvGrpSpPr>
            <a:grpSpLocks/>
          </p:cNvGrpSpPr>
          <p:nvPr/>
        </p:nvGrpSpPr>
        <p:grpSpPr bwMode="auto">
          <a:xfrm>
            <a:off x="1653699" y="4003246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23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24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3</a:t>
              </a:r>
              <a:endParaRPr lang="en-US" sz="2200" kern="0" dirty="0" smtClean="0">
                <a:solidFill>
                  <a:srgbClr val="FFFFFF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25" name="Text Box 30"/>
          <p:cNvSpPr>
            <a:spLocks noChangeArrowheads="1"/>
          </p:cNvSpPr>
          <p:nvPr/>
        </p:nvSpPr>
        <p:spPr bwMode="auto">
          <a:xfrm>
            <a:off x="2220369" y="4010433"/>
            <a:ext cx="1964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zh-CN" sz="2000" b="1" dirty="0" err="1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eMBMS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15438" y="4521314"/>
            <a:ext cx="29690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系统联调，打通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仪器测试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解调门限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 bwMode="auto">
          <a:xfrm>
            <a:off x="2268238" y="1968407"/>
            <a:ext cx="2185153" cy="33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丰富机型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40632" y="2369532"/>
            <a:ext cx="2544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BBU/700MHz </a:t>
            </a:r>
            <a:r>
              <a:rPr lang="en-US" altLang="zh-CN" sz="16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机型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各种机型软件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5407198" y="3959249"/>
            <a:ext cx="519472" cy="476045"/>
            <a:chOff x="0" y="0"/>
            <a:chExt cx="763" cy="768"/>
          </a:xfrm>
          <a:solidFill>
            <a:srgbClr val="176BB0"/>
          </a:solidFill>
        </p:grpSpPr>
        <p:sp>
          <p:nvSpPr>
            <p:cNvPr id="30" name="Oval 34"/>
            <p:cNvSpPr>
              <a:spLocks/>
            </p:cNvSpPr>
            <p:nvPr/>
          </p:nvSpPr>
          <p:spPr bwMode="auto">
            <a:xfrm>
              <a:off x="0" y="0"/>
              <a:ext cx="763" cy="7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31" name="Rectangle 35"/>
            <p:cNvSpPr>
              <a:spLocks/>
            </p:cNvSpPr>
            <p:nvPr/>
          </p:nvSpPr>
          <p:spPr bwMode="auto">
            <a:xfrm>
              <a:off x="105" y="198"/>
              <a:ext cx="552" cy="4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4</a:t>
              </a:r>
            </a:p>
          </p:txBody>
        </p:sp>
      </p:grpSp>
      <p:sp>
        <p:nvSpPr>
          <p:cNvPr id="32" name="Text Box 30"/>
          <p:cNvSpPr>
            <a:spLocks noChangeArrowheads="1"/>
          </p:cNvSpPr>
          <p:nvPr/>
        </p:nvSpPr>
        <p:spPr bwMode="auto">
          <a:xfrm>
            <a:off x="5973868" y="3966436"/>
            <a:ext cx="19644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atinLnBrk="1"/>
            <a:r>
              <a:rPr lang="en-US" altLang="zh-CN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FDD</a:t>
            </a:r>
            <a:r>
              <a:rPr lang="zh-CN" altLang="en-US" sz="2000" b="1" dirty="0" smtClean="0">
                <a:solidFill>
                  <a:schemeClr val="bg2">
                    <a:lumMod val="10000"/>
                  </a:schemeClr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三小区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/>
              <a:ea typeface="微软雅黑"/>
              <a:cs typeface="Bebas Neue" charset="0"/>
              <a:sym typeface="Bebas Neue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58559" y="4475573"/>
            <a:ext cx="2877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20MHz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三小区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384UE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满流量稳定性攻关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nderrun/overrun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816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维测优化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MH_Other_1"/>
          <p:cNvSpPr/>
          <p:nvPr>
            <p:custDataLst>
              <p:tags r:id="rId1"/>
            </p:custDataLst>
          </p:nvPr>
        </p:nvSpPr>
        <p:spPr>
          <a:xfrm>
            <a:off x="2265363" y="1725735"/>
            <a:ext cx="279400" cy="2794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Other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0400" y="1633661"/>
            <a:ext cx="465138" cy="465137"/>
          </a:xfrm>
          <a:prstGeom prst="ellipse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itchFamily="2" charset="0"/>
              </a:rPr>
              <a:t>1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54" name="MH_Other_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82876" y="1716211"/>
            <a:ext cx="263525" cy="300037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55" name="MH_Text_1"/>
          <p:cNvSpPr/>
          <p:nvPr>
            <p:custDataLst>
              <p:tags r:id="rId4"/>
            </p:custDataLst>
          </p:nvPr>
        </p:nvSpPr>
        <p:spPr>
          <a:xfrm>
            <a:off x="3165475" y="1881311"/>
            <a:ext cx="4883150" cy="59372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支持在线保存异常时的快照信息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支持实时查询下行基带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功率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SubTitle_1"/>
          <p:cNvSpPr/>
          <p:nvPr>
            <p:custDataLst>
              <p:tags r:id="rId5"/>
            </p:custDataLst>
          </p:nvPr>
        </p:nvSpPr>
        <p:spPr>
          <a:xfrm>
            <a:off x="3165475" y="1308222"/>
            <a:ext cx="4883150" cy="5397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维测手段丰富</a:t>
            </a:r>
          </a:p>
        </p:txBody>
      </p:sp>
      <p:cxnSp>
        <p:nvCxnSpPr>
          <p:cNvPr id="57" name="MH_Other_4"/>
          <p:cNvCxnSpPr/>
          <p:nvPr>
            <p:custDataLst>
              <p:tags r:id="rId6"/>
            </p:custDataLst>
          </p:nvPr>
        </p:nvCxnSpPr>
        <p:spPr>
          <a:xfrm>
            <a:off x="3138489" y="1865435"/>
            <a:ext cx="2517775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Other_5"/>
          <p:cNvSpPr/>
          <p:nvPr>
            <p:custDataLst>
              <p:tags r:id="rId7"/>
            </p:custDataLst>
          </p:nvPr>
        </p:nvSpPr>
        <p:spPr>
          <a:xfrm>
            <a:off x="2597150" y="3196903"/>
            <a:ext cx="279400" cy="2794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MH_Other_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62189" y="3103242"/>
            <a:ext cx="465137" cy="465137"/>
          </a:xfrm>
          <a:prstGeom prst="ellipse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itchFamily="2" charset="0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60" name="MH_Other_7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014664" y="3185792"/>
            <a:ext cx="263525" cy="301625"/>
          </a:xfrm>
          <a:custGeom>
            <a:avLst/>
            <a:gdLst>
              <a:gd name="T0" fmla="*/ 2147483646 w 3678"/>
              <a:gd name="T1" fmla="*/ 2147483646 h 4197"/>
              <a:gd name="T2" fmla="*/ 2147483646 w 3678"/>
              <a:gd name="T3" fmla="*/ 2147483646 h 4197"/>
              <a:gd name="T4" fmla="*/ 2147483646 w 3678"/>
              <a:gd name="T5" fmla="*/ 2147483646 h 4197"/>
              <a:gd name="T6" fmla="*/ 2147483646 w 3678"/>
              <a:gd name="T7" fmla="*/ 2147483646 h 4197"/>
              <a:gd name="T8" fmla="*/ 2147483646 w 3678"/>
              <a:gd name="T9" fmla="*/ 2147483646 h 4197"/>
              <a:gd name="T10" fmla="*/ 2147483646 w 3678"/>
              <a:gd name="T11" fmla="*/ 2147483646 h 4197"/>
              <a:gd name="T12" fmla="*/ 2147483646 w 3678"/>
              <a:gd name="T13" fmla="*/ 2147483646 h 4197"/>
              <a:gd name="T14" fmla="*/ 2147483646 w 3678"/>
              <a:gd name="T15" fmla="*/ 2147483646 h 4197"/>
              <a:gd name="T16" fmla="*/ 2147483646 w 3678"/>
              <a:gd name="T17" fmla="*/ 2147483646 h 4197"/>
              <a:gd name="T18" fmla="*/ 2147483646 w 3678"/>
              <a:gd name="T19" fmla="*/ 2147483646 h 4197"/>
              <a:gd name="T20" fmla="*/ 2147483646 w 3678"/>
              <a:gd name="T21" fmla="*/ 2147483646 h 4197"/>
              <a:gd name="T22" fmla="*/ 2147483646 w 3678"/>
              <a:gd name="T23" fmla="*/ 214748364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Text_2"/>
          <p:cNvSpPr/>
          <p:nvPr>
            <p:custDataLst>
              <p:tags r:id="rId10"/>
            </p:custDataLst>
          </p:nvPr>
        </p:nvSpPr>
        <p:spPr>
          <a:xfrm>
            <a:off x="3497263" y="3350892"/>
            <a:ext cx="4883150" cy="92593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增加抓数任务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，降低优先级，减少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对业务的影响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简化抓数配置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，提高易用性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黑匣子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DMMU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嵌套卡死问题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SubTitle_2"/>
          <p:cNvSpPr/>
          <p:nvPr>
            <p:custDataLst>
              <p:tags r:id="rId11"/>
            </p:custDataLst>
          </p:nvPr>
        </p:nvSpPr>
        <p:spPr>
          <a:xfrm>
            <a:off x="3497263" y="2777803"/>
            <a:ext cx="4883150" cy="53975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现有维测优化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MH_Other_8"/>
          <p:cNvCxnSpPr/>
          <p:nvPr>
            <p:custDataLst>
              <p:tags r:id="rId12"/>
            </p:custDataLst>
          </p:nvPr>
        </p:nvCxnSpPr>
        <p:spPr>
          <a:xfrm>
            <a:off x="3470276" y="3336603"/>
            <a:ext cx="2517775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MH_Other_9"/>
          <p:cNvSpPr/>
          <p:nvPr>
            <p:custDataLst>
              <p:tags r:id="rId13"/>
            </p:custDataLst>
          </p:nvPr>
        </p:nvSpPr>
        <p:spPr>
          <a:xfrm>
            <a:off x="2986162" y="4767931"/>
            <a:ext cx="279400" cy="279400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MH_Other_10"/>
          <p:cNvSpPr/>
          <p:nvPr>
            <p:custDataLst>
              <p:tags r:id="rId14"/>
            </p:custDataLst>
          </p:nvPr>
        </p:nvSpPr>
        <p:spPr>
          <a:xfrm>
            <a:off x="2651199" y="4674270"/>
            <a:ext cx="465138" cy="466725"/>
          </a:xfrm>
          <a:prstGeom prst="ellipse">
            <a:avLst/>
          </a:prstGeom>
          <a:solidFill>
            <a:srgbClr val="176BB0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itchFamily="2" charset="0"/>
              </a:rPr>
              <a:t>3</a:t>
            </a:r>
            <a:endParaRPr lang="zh-CN" altLang="en-US" sz="2400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66" name="MH_Other_11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403675" y="4756820"/>
            <a:ext cx="263525" cy="301625"/>
          </a:xfrm>
          <a:custGeom>
            <a:avLst/>
            <a:gdLst>
              <a:gd name="T0" fmla="*/ 775981150 w 3678"/>
              <a:gd name="T1" fmla="*/ 775692216 h 4197"/>
              <a:gd name="T2" fmla="*/ 775981150 w 3678"/>
              <a:gd name="T3" fmla="*/ 775692216 h 4197"/>
              <a:gd name="T4" fmla="*/ 775981150 w 3678"/>
              <a:gd name="T5" fmla="*/ 775692216 h 4197"/>
              <a:gd name="T6" fmla="*/ 775981150 w 3678"/>
              <a:gd name="T7" fmla="*/ 775692216 h 4197"/>
              <a:gd name="T8" fmla="*/ 775981150 w 3678"/>
              <a:gd name="T9" fmla="*/ 775692216 h 4197"/>
              <a:gd name="T10" fmla="*/ 775981150 w 3678"/>
              <a:gd name="T11" fmla="*/ 775692216 h 4197"/>
              <a:gd name="T12" fmla="*/ 775981150 w 3678"/>
              <a:gd name="T13" fmla="*/ 775692216 h 4197"/>
              <a:gd name="T14" fmla="*/ 775981150 w 3678"/>
              <a:gd name="T15" fmla="*/ 775692216 h 4197"/>
              <a:gd name="T16" fmla="*/ 775981150 w 3678"/>
              <a:gd name="T17" fmla="*/ 775692216 h 4197"/>
              <a:gd name="T18" fmla="*/ 775981150 w 3678"/>
              <a:gd name="T19" fmla="*/ 775692216 h 4197"/>
              <a:gd name="T20" fmla="*/ 775981150 w 3678"/>
              <a:gd name="T21" fmla="*/ 775692216 h 4197"/>
              <a:gd name="T22" fmla="*/ 775981150 w 3678"/>
              <a:gd name="T23" fmla="*/ 775692216 h 41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78" h="4197">
                <a:moveTo>
                  <a:pt x="2081" y="2099"/>
                </a:moveTo>
                <a:lnTo>
                  <a:pt x="0" y="0"/>
                </a:lnTo>
                <a:lnTo>
                  <a:pt x="762" y="2099"/>
                </a:lnTo>
                <a:lnTo>
                  <a:pt x="0" y="4197"/>
                </a:lnTo>
                <a:lnTo>
                  <a:pt x="2081" y="2099"/>
                </a:lnTo>
                <a:close/>
                <a:moveTo>
                  <a:pt x="3678" y="2099"/>
                </a:moveTo>
                <a:lnTo>
                  <a:pt x="1597" y="0"/>
                </a:lnTo>
                <a:lnTo>
                  <a:pt x="2359" y="2099"/>
                </a:lnTo>
                <a:lnTo>
                  <a:pt x="1597" y="4197"/>
                </a:lnTo>
                <a:lnTo>
                  <a:pt x="3678" y="20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/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itchFamily="2" charset="0"/>
            </a:endParaRPr>
          </a:p>
        </p:txBody>
      </p:sp>
      <p:sp>
        <p:nvSpPr>
          <p:cNvPr id="67" name="MH_Text_3"/>
          <p:cNvSpPr/>
          <p:nvPr>
            <p:custDataLst>
              <p:tags r:id="rId16"/>
            </p:custDataLst>
          </p:nvPr>
        </p:nvSpPr>
        <p:spPr>
          <a:xfrm>
            <a:off x="3886274" y="4923507"/>
            <a:ext cx="4883150" cy="59372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支持快照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信息解析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优化黑匣子解析方案，提高软件兼容性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MH_SubTitle_3"/>
          <p:cNvSpPr/>
          <p:nvPr>
            <p:custDataLst>
              <p:tags r:id="rId17"/>
            </p:custDataLst>
          </p:nvPr>
        </p:nvSpPr>
        <p:spPr>
          <a:xfrm>
            <a:off x="3886274" y="4348831"/>
            <a:ext cx="4883150" cy="54133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配套工具优化</a:t>
            </a:r>
          </a:p>
        </p:txBody>
      </p:sp>
      <p:cxnSp>
        <p:nvCxnSpPr>
          <p:cNvPr id="69" name="MH_Other_12"/>
          <p:cNvCxnSpPr/>
          <p:nvPr>
            <p:custDataLst>
              <p:tags r:id="rId18"/>
            </p:custDataLst>
          </p:nvPr>
        </p:nvCxnSpPr>
        <p:spPr>
          <a:xfrm>
            <a:off x="3859288" y="4907631"/>
            <a:ext cx="2517775" cy="0"/>
          </a:xfrm>
          <a:prstGeom prst="line">
            <a:avLst/>
          </a:prstGeom>
          <a:ln w="127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</a:t>
            </a:r>
            <a:r>
              <a:rPr lang="en-US" altLang="zh-CN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性能提升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MH_Other_1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1874839" y="1786283"/>
            <a:ext cx="3175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MH_Other_2"/>
          <p:cNvSpPr/>
          <p:nvPr>
            <p:custDataLst>
              <p:tags r:id="rId2"/>
            </p:custDataLst>
          </p:nvPr>
        </p:nvSpPr>
        <p:spPr bwMode="auto">
          <a:xfrm>
            <a:off x="1055688" y="1556097"/>
            <a:ext cx="1643062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MH_Other_3"/>
          <p:cNvCxnSpPr/>
          <p:nvPr>
            <p:custDataLst>
              <p:tags r:id="rId3"/>
            </p:custDataLst>
          </p:nvPr>
        </p:nvCxnSpPr>
        <p:spPr bwMode="auto">
          <a:xfrm>
            <a:off x="1055688" y="1544983"/>
            <a:ext cx="1643062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10" name="MH_SubTitle_1"/>
          <p:cNvSpPr/>
          <p:nvPr>
            <p:custDataLst>
              <p:tags r:id="rId4"/>
            </p:custDataLst>
          </p:nvPr>
        </p:nvSpPr>
        <p:spPr bwMode="auto">
          <a:xfrm>
            <a:off x="1030289" y="2141883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PUSCH</a:t>
            </a:r>
          </a:p>
          <a:p>
            <a:pPr algn="ctr">
              <a:lnSpc>
                <a:spcPct val="120000"/>
              </a:lnSpc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4"/>
          <p:cNvSpPr/>
          <p:nvPr>
            <p:custDataLst>
              <p:tags r:id="rId5"/>
            </p:custDataLst>
          </p:nvPr>
        </p:nvSpPr>
        <p:spPr bwMode="auto">
          <a:xfrm>
            <a:off x="1592263" y="1216371"/>
            <a:ext cx="569912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MH_Text_1"/>
          <p:cNvSpPr txBox="1"/>
          <p:nvPr>
            <p:custDataLst>
              <p:tags r:id="rId6"/>
            </p:custDataLst>
          </p:nvPr>
        </p:nvSpPr>
        <p:spPr>
          <a:xfrm>
            <a:off x="1044575" y="3870671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均衡优化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信道估计窗长优化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_5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3925888" y="1786283"/>
            <a:ext cx="6350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MH_Other_6"/>
          <p:cNvSpPr/>
          <p:nvPr>
            <p:custDataLst>
              <p:tags r:id="rId8"/>
            </p:custDataLst>
          </p:nvPr>
        </p:nvSpPr>
        <p:spPr bwMode="auto">
          <a:xfrm>
            <a:off x="3108326" y="1556097"/>
            <a:ext cx="1641475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MH_Other_7"/>
          <p:cNvCxnSpPr/>
          <p:nvPr>
            <p:custDataLst>
              <p:tags r:id="rId9"/>
            </p:custDataLst>
          </p:nvPr>
        </p:nvCxnSpPr>
        <p:spPr bwMode="auto">
          <a:xfrm>
            <a:off x="3108326" y="1544983"/>
            <a:ext cx="1641475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16" name="MH_Other_8"/>
          <p:cNvSpPr/>
          <p:nvPr>
            <p:custDataLst>
              <p:tags r:id="rId10"/>
            </p:custDataLst>
          </p:nvPr>
        </p:nvSpPr>
        <p:spPr bwMode="auto">
          <a:xfrm>
            <a:off x="3643313" y="1216371"/>
            <a:ext cx="569912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MH_SubTitle_2"/>
          <p:cNvSpPr/>
          <p:nvPr>
            <p:custDataLst>
              <p:tags r:id="rId11"/>
            </p:custDataLst>
          </p:nvPr>
        </p:nvSpPr>
        <p:spPr bwMode="auto">
          <a:xfrm>
            <a:off x="3082926" y="2141883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PUCCH</a:t>
            </a:r>
          </a:p>
          <a:p>
            <a:pPr algn="ctr">
              <a:lnSpc>
                <a:spcPct val="120000"/>
              </a:lnSpc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Text_2"/>
          <p:cNvSpPr txBox="1"/>
          <p:nvPr>
            <p:custDataLst>
              <p:tags r:id="rId12"/>
            </p:custDataLst>
          </p:nvPr>
        </p:nvSpPr>
        <p:spPr>
          <a:xfrm>
            <a:off x="3097213" y="3870671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频偏测量优化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信噪比测量优化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新增频偏补偿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检测优化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MH_Other_9"/>
          <p:cNvCxnSpPr/>
          <p:nvPr>
            <p:custDataLst>
              <p:tags r:id="rId13"/>
            </p:custDataLst>
          </p:nvPr>
        </p:nvCxnSpPr>
        <p:spPr bwMode="auto">
          <a:xfrm>
            <a:off x="5978526" y="1786283"/>
            <a:ext cx="4763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MH_Other_10"/>
          <p:cNvSpPr/>
          <p:nvPr>
            <p:custDataLst>
              <p:tags r:id="rId14"/>
            </p:custDataLst>
          </p:nvPr>
        </p:nvSpPr>
        <p:spPr bwMode="auto">
          <a:xfrm>
            <a:off x="5160964" y="1556097"/>
            <a:ext cx="1641475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MH_Other_11"/>
          <p:cNvCxnSpPr/>
          <p:nvPr>
            <p:custDataLst>
              <p:tags r:id="rId15"/>
            </p:custDataLst>
          </p:nvPr>
        </p:nvCxnSpPr>
        <p:spPr bwMode="auto">
          <a:xfrm>
            <a:off x="5160964" y="1544983"/>
            <a:ext cx="1641475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22" name="MH_Other_12"/>
          <p:cNvSpPr/>
          <p:nvPr>
            <p:custDataLst>
              <p:tags r:id="rId16"/>
            </p:custDataLst>
          </p:nvPr>
        </p:nvSpPr>
        <p:spPr bwMode="auto">
          <a:xfrm>
            <a:off x="5695950" y="1216371"/>
            <a:ext cx="571500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3" name="MH_SubTitle_3"/>
          <p:cNvSpPr/>
          <p:nvPr>
            <p:custDataLst>
              <p:tags r:id="rId17"/>
            </p:custDataLst>
          </p:nvPr>
        </p:nvSpPr>
        <p:spPr bwMode="auto">
          <a:xfrm>
            <a:off x="5135564" y="2141883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PRACH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性能提升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Text_3"/>
          <p:cNvSpPr txBox="1"/>
          <p:nvPr>
            <p:custDataLst>
              <p:tags r:id="rId18"/>
            </p:custDataLst>
          </p:nvPr>
        </p:nvSpPr>
        <p:spPr>
          <a:xfrm>
            <a:off x="5149850" y="3870671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32Ts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时偏补偿优化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多倍频偏峰值抑制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干扰滤波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MH_Other_13"/>
          <p:cNvCxnSpPr/>
          <p:nvPr>
            <p:custDataLst>
              <p:tags r:id="rId19"/>
            </p:custDataLst>
          </p:nvPr>
        </p:nvCxnSpPr>
        <p:spPr bwMode="auto">
          <a:xfrm>
            <a:off x="8031163" y="1786283"/>
            <a:ext cx="4762" cy="355600"/>
          </a:xfrm>
          <a:prstGeom prst="line">
            <a:avLst/>
          </a:prstGeom>
          <a:noFill/>
          <a:ln w="41275" algn="ctr">
            <a:solidFill>
              <a:srgbClr val="176BB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MH_Other_14"/>
          <p:cNvSpPr/>
          <p:nvPr>
            <p:custDataLst>
              <p:tags r:id="rId20"/>
            </p:custDataLst>
          </p:nvPr>
        </p:nvSpPr>
        <p:spPr bwMode="auto">
          <a:xfrm>
            <a:off x="7212014" y="1556097"/>
            <a:ext cx="1641475" cy="4321175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anchor="b"/>
          <a:lstStyle/>
          <a:p>
            <a:pPr algn="ctr" eaLnBrk="1" hangingPunct="1">
              <a:defRPr/>
            </a:pPr>
            <a:endParaRPr lang="zh-TW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MH_Other_15"/>
          <p:cNvCxnSpPr/>
          <p:nvPr>
            <p:custDataLst>
              <p:tags r:id="rId21"/>
            </p:custDataLst>
          </p:nvPr>
        </p:nvCxnSpPr>
        <p:spPr bwMode="auto">
          <a:xfrm>
            <a:off x="7212014" y="1544983"/>
            <a:ext cx="1641475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76BB0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28" name="MH_Other_16"/>
          <p:cNvSpPr/>
          <p:nvPr>
            <p:custDataLst>
              <p:tags r:id="rId22"/>
            </p:custDataLst>
          </p:nvPr>
        </p:nvSpPr>
        <p:spPr bwMode="auto">
          <a:xfrm>
            <a:off x="7748588" y="1216371"/>
            <a:ext cx="569912" cy="569912"/>
          </a:xfrm>
          <a:prstGeom prst="ellipse">
            <a:avLst/>
          </a:prstGeom>
          <a:solidFill>
            <a:srgbClr val="176BB0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60B5CC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TW" sz="20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</a:t>
            </a:r>
            <a:endParaRPr lang="zh-TW" altLang="en-US" sz="20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9" name="MH_SubTitle_4"/>
          <p:cNvSpPr/>
          <p:nvPr>
            <p:custDataLst>
              <p:tags r:id="rId23"/>
            </p:custDataLst>
          </p:nvPr>
        </p:nvSpPr>
        <p:spPr bwMode="auto">
          <a:xfrm>
            <a:off x="7186614" y="2141883"/>
            <a:ext cx="1666875" cy="13795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7150" dist="38100" dir="5400000" algn="ctr" rotWithShape="0">
              <a:srgbClr val="F0AD00">
                <a:shade val="9000"/>
                <a:satMod val="105000"/>
                <a:alpha val="48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altLang="zh-CN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18A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解调</a:t>
            </a:r>
            <a:endParaRPr lang="en-US" altLang="zh-CN" sz="2000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da-DK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4"/>
          <p:cNvSpPr txBox="1"/>
          <p:nvPr>
            <p:custDataLst>
              <p:tags r:id="rId24"/>
            </p:custDataLst>
          </p:nvPr>
        </p:nvSpPr>
        <p:spPr>
          <a:xfrm>
            <a:off x="7200900" y="3870671"/>
            <a:ext cx="1663700" cy="2006600"/>
          </a:xfrm>
          <a:prstGeom prst="rect">
            <a:avLst/>
          </a:prstGeom>
          <a:noFill/>
        </p:spPr>
        <p:txBody>
          <a:bodyPr lIns="72000" tIns="0" rIns="7200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算法仿真测试及报告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整机解调性能测试及报告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2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</a:t>
            </a:r>
            <a:r>
              <a:rPr lang="en-US" altLang="zh-CN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质量</a:t>
            </a:r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夯实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组合 73"/>
          <p:cNvGrpSpPr/>
          <p:nvPr/>
        </p:nvGrpSpPr>
        <p:grpSpPr>
          <a:xfrm>
            <a:off x="1712422" y="980728"/>
            <a:ext cx="6524334" cy="5576868"/>
            <a:chOff x="1712422" y="980728"/>
            <a:chExt cx="6524334" cy="5576868"/>
          </a:xfrm>
        </p:grpSpPr>
        <p:sp>
          <p:nvSpPr>
            <p:cNvPr id="9" name="MH_Text_1"/>
            <p:cNvSpPr/>
            <p:nvPr>
              <p:custDataLst>
                <p:tags r:id="rId1"/>
              </p:custDataLst>
            </p:nvPr>
          </p:nvSpPr>
          <p:spPr>
            <a:xfrm>
              <a:off x="1712422" y="990926"/>
              <a:ext cx="1684828" cy="252028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104D94"/>
              </a:solidFill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tIns="432000" bIns="144000" anchor="ctr">
              <a:norm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三个版本：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17A/17B/18A</a:t>
              </a: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快速响应故障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难点故障集中攻关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Other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070100" y="3367885"/>
              <a:ext cx="992188" cy="287337"/>
            </a:xfrm>
            <a:prstGeom prst="rect">
              <a:avLst/>
            </a:prstGeom>
            <a:solidFill>
              <a:srgbClr val="176BB0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MH_SubTitle_1"/>
            <p:cNvSpPr txBox="1"/>
            <p:nvPr>
              <p:custDataLst>
                <p:tags r:id="rId3"/>
              </p:custDataLst>
            </p:nvPr>
          </p:nvSpPr>
          <p:spPr>
            <a:xfrm>
              <a:off x="1733550" y="1012563"/>
              <a:ext cx="1663700" cy="406400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F05266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</a:rPr>
                <a:t>版本维护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12" name="MH_Other_2"/>
            <p:cNvCxnSpPr/>
            <p:nvPr>
              <p:custDataLst>
                <p:tags r:id="rId4"/>
              </p:custDataLst>
            </p:nvPr>
          </p:nvCxnSpPr>
          <p:spPr>
            <a:xfrm>
              <a:off x="1803400" y="1418963"/>
              <a:ext cx="1525588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MH_Other_3"/>
            <p:cNvCxnSpPr/>
            <p:nvPr>
              <p:custDataLst>
                <p:tags r:id="rId5"/>
              </p:custDataLst>
            </p:nvPr>
          </p:nvCxnSpPr>
          <p:spPr>
            <a:xfrm>
              <a:off x="2352675" y="1418963"/>
              <a:ext cx="42545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MH_Text_1"/>
            <p:cNvSpPr/>
            <p:nvPr>
              <p:custDataLst>
                <p:tags r:id="rId6"/>
              </p:custDataLst>
            </p:nvPr>
          </p:nvSpPr>
          <p:spPr>
            <a:xfrm>
              <a:off x="4132268" y="980728"/>
              <a:ext cx="1684828" cy="252028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104D94"/>
              </a:solidFill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tIns="432000" bIns="144000" anchor="ctr">
              <a:no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三套软件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全部上线：业务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所有环境支持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自动升级</a:t>
              </a: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基本用例执行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MH_Other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478340" y="3367885"/>
              <a:ext cx="992188" cy="287337"/>
            </a:xfrm>
            <a:prstGeom prst="rect">
              <a:avLst/>
            </a:prstGeom>
            <a:solidFill>
              <a:srgbClr val="176BB0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MH_SubTitle_1"/>
            <p:cNvSpPr txBox="1"/>
            <p:nvPr>
              <p:custDataLst>
                <p:tags r:id="rId8"/>
              </p:custDataLst>
            </p:nvPr>
          </p:nvSpPr>
          <p:spPr>
            <a:xfrm>
              <a:off x="4153396" y="1002365"/>
              <a:ext cx="1663700" cy="406400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F05266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</a:rPr>
                <a:t>持续集成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43" name="MH_Other_2"/>
            <p:cNvCxnSpPr/>
            <p:nvPr>
              <p:custDataLst>
                <p:tags r:id="rId9"/>
              </p:custDataLst>
            </p:nvPr>
          </p:nvCxnSpPr>
          <p:spPr>
            <a:xfrm>
              <a:off x="4257640" y="1440600"/>
              <a:ext cx="1525588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MH_Other_3"/>
            <p:cNvCxnSpPr/>
            <p:nvPr>
              <p:custDataLst>
                <p:tags r:id="rId10"/>
              </p:custDataLst>
            </p:nvPr>
          </p:nvCxnSpPr>
          <p:spPr>
            <a:xfrm>
              <a:off x="4772521" y="1439599"/>
              <a:ext cx="42545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MH_Text_1"/>
            <p:cNvSpPr/>
            <p:nvPr>
              <p:custDataLst>
                <p:tags r:id="rId11"/>
              </p:custDataLst>
            </p:nvPr>
          </p:nvSpPr>
          <p:spPr>
            <a:xfrm>
              <a:off x="6551928" y="990926"/>
              <a:ext cx="1684828" cy="252028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104D94"/>
              </a:solidFill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tIns="432000" bIns="144000" anchor="ctr">
              <a:norm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整合统一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TDD/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FDD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测试用例关键字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调试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多个端到端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MH_Other_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09606" y="3367885"/>
              <a:ext cx="992188" cy="287337"/>
            </a:xfrm>
            <a:prstGeom prst="rect">
              <a:avLst/>
            </a:prstGeom>
            <a:solidFill>
              <a:srgbClr val="176BB0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MH_SubTitle_1"/>
            <p:cNvSpPr txBox="1"/>
            <p:nvPr>
              <p:custDataLst>
                <p:tags r:id="rId13"/>
              </p:custDataLst>
            </p:nvPr>
          </p:nvSpPr>
          <p:spPr>
            <a:xfrm>
              <a:off x="6573056" y="1012563"/>
              <a:ext cx="1663700" cy="406400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F05266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</a:rPr>
                <a:t>系统测试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48" name="MH_Other_2"/>
            <p:cNvCxnSpPr/>
            <p:nvPr>
              <p:custDataLst>
                <p:tags r:id="rId14"/>
              </p:custDataLst>
            </p:nvPr>
          </p:nvCxnSpPr>
          <p:spPr>
            <a:xfrm>
              <a:off x="6642906" y="1418963"/>
              <a:ext cx="1525588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MH_Other_3"/>
            <p:cNvCxnSpPr/>
            <p:nvPr>
              <p:custDataLst>
                <p:tags r:id="rId15"/>
              </p:custDataLst>
            </p:nvPr>
          </p:nvCxnSpPr>
          <p:spPr>
            <a:xfrm>
              <a:off x="7192181" y="1418963"/>
              <a:ext cx="42545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MH_Text_1"/>
            <p:cNvSpPr/>
            <p:nvPr>
              <p:custDataLst>
                <p:tags r:id="rId16"/>
              </p:custDataLst>
            </p:nvPr>
          </p:nvSpPr>
          <p:spPr>
            <a:xfrm>
              <a:off x="2936776" y="3892883"/>
              <a:ext cx="1684828" cy="252028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104D94"/>
              </a:solidFill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tIns="432000" bIns="144000" anchor="ctr">
              <a:no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对齐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FT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用例接口至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18A</a:t>
              </a: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增加业务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算法测试用例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MH_Other_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294454" y="6261457"/>
              <a:ext cx="992188" cy="287337"/>
            </a:xfrm>
            <a:prstGeom prst="rect">
              <a:avLst/>
            </a:prstGeom>
            <a:solidFill>
              <a:srgbClr val="176BB0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MH_SubTitle_1"/>
            <p:cNvSpPr txBox="1"/>
            <p:nvPr>
              <p:custDataLst>
                <p:tags r:id="rId18"/>
              </p:custDataLst>
            </p:nvPr>
          </p:nvSpPr>
          <p:spPr>
            <a:xfrm>
              <a:off x="2957904" y="3914519"/>
              <a:ext cx="1663700" cy="43181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F05266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</a:rPr>
                <a:t>功能测试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63" name="MH_Other_2"/>
            <p:cNvCxnSpPr/>
            <p:nvPr>
              <p:custDataLst>
                <p:tags r:id="rId19"/>
              </p:custDataLst>
            </p:nvPr>
          </p:nvCxnSpPr>
          <p:spPr>
            <a:xfrm>
              <a:off x="3027754" y="4320920"/>
              <a:ext cx="1525588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MH_Other_3"/>
            <p:cNvCxnSpPr/>
            <p:nvPr>
              <p:custDataLst>
                <p:tags r:id="rId20"/>
              </p:custDataLst>
            </p:nvPr>
          </p:nvCxnSpPr>
          <p:spPr>
            <a:xfrm>
              <a:off x="3577029" y="4320920"/>
              <a:ext cx="42545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H_Text_1"/>
            <p:cNvSpPr/>
            <p:nvPr>
              <p:custDataLst>
                <p:tags r:id="rId21"/>
              </p:custDataLst>
            </p:nvPr>
          </p:nvSpPr>
          <p:spPr>
            <a:xfrm>
              <a:off x="5316716" y="3913100"/>
              <a:ext cx="1684828" cy="252028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104D94"/>
              </a:solidFill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txBody>
            <a:bodyPr tIns="432000" bIns="144000" anchor="ctr">
              <a:normAutofit/>
            </a:bodyPr>
            <a:lstStyle/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持续降低软件圈复杂度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coverity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敏感级别，解决新增问题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MH_Other_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678241" y="6270259"/>
              <a:ext cx="992188" cy="287337"/>
            </a:xfrm>
            <a:prstGeom prst="rect">
              <a:avLst/>
            </a:prstGeom>
            <a:solidFill>
              <a:srgbClr val="176BB0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MH_SubTitle_1"/>
            <p:cNvSpPr txBox="1"/>
            <p:nvPr>
              <p:custDataLst>
                <p:tags r:id="rId23"/>
              </p:custDataLst>
            </p:nvPr>
          </p:nvSpPr>
          <p:spPr>
            <a:xfrm>
              <a:off x="5337844" y="3934736"/>
              <a:ext cx="1663700" cy="431815"/>
            </a:xfrm>
            <a:prstGeom prst="rect">
              <a:avLst/>
            </a:prstGeom>
            <a:noFill/>
          </p:spPr>
          <p:txBody>
            <a:bodyPr lIns="0" tIns="0" rIns="0" bIns="0" anchor="ctr"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F05266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2000" dirty="0" smtClean="0">
                  <a:solidFill>
                    <a:schemeClr val="tx1"/>
                  </a:solidFill>
                  <a:latin typeface="微软雅黑" panose="020B0503020204020204" pitchFamily="34" charset="-122"/>
                </a:rPr>
                <a:t>静态检查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68" name="MH_Other_2"/>
            <p:cNvCxnSpPr/>
            <p:nvPr>
              <p:custDataLst>
                <p:tags r:id="rId24"/>
              </p:custDataLst>
            </p:nvPr>
          </p:nvCxnSpPr>
          <p:spPr>
            <a:xfrm>
              <a:off x="5407694" y="4341137"/>
              <a:ext cx="1525588" cy="0"/>
            </a:xfrm>
            <a:prstGeom prst="line">
              <a:avLst/>
            </a:prstGeom>
            <a:ln w="190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MH_Other_3"/>
            <p:cNvCxnSpPr/>
            <p:nvPr>
              <p:custDataLst>
                <p:tags r:id="rId25"/>
              </p:custDataLst>
            </p:nvPr>
          </p:nvCxnSpPr>
          <p:spPr>
            <a:xfrm>
              <a:off x="5956969" y="4341137"/>
              <a:ext cx="42545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36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</a:t>
            </a:r>
            <a:r>
              <a:rPr lang="en-US" altLang="zh-CN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质量</a:t>
            </a:r>
            <a:r>
              <a:rPr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夯实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A6E3D08C-0F09-479F-9A22-7867D5827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157747"/>
              </p:ext>
            </p:extLst>
          </p:nvPr>
        </p:nvGraphicFramePr>
        <p:xfrm>
          <a:off x="451679" y="1340768"/>
          <a:ext cx="8913290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250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8089899" cy="685799"/>
            <a:chOff x="0" y="1"/>
            <a:chExt cx="8089899" cy="685799"/>
          </a:xfrm>
        </p:grpSpPr>
        <p:sp>
          <p:nvSpPr>
            <p:cNvPr id="211" name="矩形 210"/>
            <p:cNvSpPr/>
            <p:nvPr/>
          </p:nvSpPr>
          <p:spPr>
            <a:xfrm>
              <a:off x="434671" y="1"/>
              <a:ext cx="7655228" cy="6857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0" y="1"/>
              <a:ext cx="451679" cy="6857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</a:pPr>
              <a:endPara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471183" y="42377"/>
            <a:ext cx="6710668" cy="643423"/>
          </a:xfrm>
          <a:prstGeom prst="rect">
            <a:avLst/>
          </a:prstGeom>
        </p:spPr>
        <p:txBody>
          <a:bodyPr wrap="square" tIns="90000" bIns="90000" anchor="ctr" anchorCtr="0">
            <a:spAutoFit/>
          </a:bodyPr>
          <a:lstStyle/>
          <a:p>
            <a:pPr>
              <a:defRPr/>
            </a:pPr>
            <a:r>
              <a:rPr lang="zh-CN" altLang="en-US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重点工作完成情况 </a:t>
            </a:r>
            <a:r>
              <a:rPr lang="en-US" altLang="zh-CN" sz="30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 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架构完善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52" name="图片 251" descr="PPT模板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"/>
            <a:ext cx="173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H_Other_1"/>
          <p:cNvSpPr/>
          <p:nvPr>
            <p:custDataLst>
              <p:tags r:id="rId1"/>
            </p:custDataLst>
          </p:nvPr>
        </p:nvSpPr>
        <p:spPr>
          <a:xfrm>
            <a:off x="1768822" y="5562575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Other_2"/>
          <p:cNvSpPr/>
          <p:nvPr>
            <p:custDataLst>
              <p:tags r:id="rId2"/>
            </p:custDataLst>
          </p:nvPr>
        </p:nvSpPr>
        <p:spPr>
          <a:xfrm>
            <a:off x="1633885" y="5422875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SubTitle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92760" y="5229200"/>
            <a:ext cx="56610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系统指标监控方案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Text_1"/>
          <p:cNvSpPr txBox="1"/>
          <p:nvPr>
            <p:custDataLst>
              <p:tags r:id="rId4"/>
            </p:custDataLst>
          </p:nvPr>
        </p:nvSpPr>
        <p:spPr>
          <a:xfrm>
            <a:off x="2792760" y="5780063"/>
            <a:ext cx="5661025" cy="885825"/>
          </a:xfrm>
          <a:prstGeom prst="rect">
            <a:avLst/>
          </a:prstGeom>
          <a:noFill/>
        </p:spPr>
        <p:txBody>
          <a:bodyPr lIns="0" tIns="0" rIns="0" bIns="0">
            <a:normAutofit lnSpcReduction="10000"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研究芯片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DTU/EPU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监测功能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指标分析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underrun/overrun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影响因素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EPU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分析系统运行时的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吞吐量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3"/>
          <p:cNvSpPr/>
          <p:nvPr>
            <p:custDataLst>
              <p:tags r:id="rId5"/>
            </p:custDataLst>
          </p:nvPr>
        </p:nvSpPr>
        <p:spPr>
          <a:xfrm>
            <a:off x="1769312" y="1170086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4"/>
          <p:cNvSpPr/>
          <p:nvPr>
            <p:custDataLst>
              <p:tags r:id="rId6"/>
            </p:custDataLst>
          </p:nvPr>
        </p:nvSpPr>
        <p:spPr>
          <a:xfrm>
            <a:off x="1634375" y="1030386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793250" y="836712"/>
            <a:ext cx="56610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CPRI/MAPLE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解耦方案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Text_2"/>
          <p:cNvSpPr txBox="1"/>
          <p:nvPr>
            <p:custDataLst>
              <p:tags r:id="rId8"/>
            </p:custDataLst>
          </p:nvPr>
        </p:nvSpPr>
        <p:spPr>
          <a:xfrm>
            <a:off x="2793250" y="1387575"/>
            <a:ext cx="5661025" cy="8858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的耦合性，增强系统健壮性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符号中断，确保时序的稳定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MAPLE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部分拆分，提升软件可扩展性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_5"/>
          <p:cNvSpPr/>
          <p:nvPr>
            <p:custDataLst>
              <p:tags r:id="rId9"/>
            </p:custDataLst>
          </p:nvPr>
        </p:nvSpPr>
        <p:spPr>
          <a:xfrm>
            <a:off x="1768822" y="2682255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Other_6"/>
          <p:cNvSpPr/>
          <p:nvPr>
            <p:custDataLst>
              <p:tags r:id="rId10"/>
            </p:custDataLst>
          </p:nvPr>
        </p:nvSpPr>
        <p:spPr>
          <a:xfrm>
            <a:off x="1633885" y="2542555"/>
            <a:ext cx="974725" cy="1008062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SubTitle_3"/>
          <p:cNvSpPr txBox="1"/>
          <p:nvPr>
            <p:custDataLst>
              <p:tags r:id="rId11"/>
            </p:custDataLst>
          </p:nvPr>
        </p:nvSpPr>
        <p:spPr>
          <a:xfrm>
            <a:off x="2792760" y="2348880"/>
            <a:ext cx="5661025" cy="493712"/>
          </a:xfrm>
          <a:prstGeom prst="rect">
            <a:avLst/>
          </a:prstGeom>
          <a:noFill/>
        </p:spPr>
        <p:txBody>
          <a:bodyPr lIns="0" tIns="0" rIns="0" bIns="0" anchor="b">
            <a:normAutofit/>
          </a:bodyPr>
          <a:lstStyle/>
          <a:p>
            <a:pPr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通信可靠性优化方案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Text_3"/>
          <p:cNvSpPr txBox="1"/>
          <p:nvPr>
            <p:custDataLst>
              <p:tags r:id="rId12"/>
            </p:custDataLst>
          </p:nvPr>
        </p:nvSpPr>
        <p:spPr>
          <a:xfrm>
            <a:off x="2792760" y="2898155"/>
            <a:ext cx="5661025" cy="88741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设计完善的时序异常检测机制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增加时序异常恢复机制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_7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916460" y="5732438"/>
            <a:ext cx="398463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Other_8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934413" y="1338361"/>
            <a:ext cx="396875" cy="393700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Other_9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916460" y="2844180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Other_1"/>
          <p:cNvSpPr/>
          <p:nvPr>
            <p:custDataLst>
              <p:tags r:id="rId16"/>
            </p:custDataLst>
          </p:nvPr>
        </p:nvSpPr>
        <p:spPr>
          <a:xfrm>
            <a:off x="1775569" y="4122415"/>
            <a:ext cx="704850" cy="73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Other_2"/>
          <p:cNvSpPr/>
          <p:nvPr>
            <p:custDataLst>
              <p:tags r:id="rId17"/>
            </p:custDataLst>
          </p:nvPr>
        </p:nvSpPr>
        <p:spPr>
          <a:xfrm>
            <a:off x="1640632" y="3982715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799507" y="3789040"/>
            <a:ext cx="566102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框架优化方案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 txBox="1"/>
          <p:nvPr>
            <p:custDataLst>
              <p:tags r:id="rId19"/>
            </p:custDataLst>
          </p:nvPr>
        </p:nvSpPr>
        <p:spPr>
          <a:xfrm>
            <a:off x="2799507" y="4339904"/>
            <a:ext cx="5661025" cy="771272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正式版本所有维测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支持三小区用例测试</a:t>
            </a:r>
            <a:endParaRPr lang="en-US" altLang="zh-CN" sz="1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MH_Other_9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1928664" y="4293096"/>
            <a:ext cx="398463" cy="398462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0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SubTitle"/>
  <p:tag name="MH_ORDER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Text"/>
  <p:tag name="MH_ORDER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Text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SubTitle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Text"/>
  <p:tag name="MH_ORDE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SubTitle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Other"/>
  <p:tag name="MH_ORDER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SubTitle"/>
  <p:tag name="MH_OR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1506"/>
  <p:tag name="MH_LIBRARY" val="GRAPHIC"/>
  <p:tag name="MH_TYPE" val="Text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2929"/>
  <p:tag name="MH_LIBRARY" val="GRAPHIC"/>
  <p:tag name="MH_TYPE" val="Text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2929"/>
  <p:tag name="MH_LIBRARY" val="GRAPHIC"/>
  <p:tag name="MH_TYPE" val="SubTitle"/>
  <p:tag name="MH_ORDER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2929"/>
  <p:tag name="MH_LIBRARY" val="GRAPHIC"/>
  <p:tag name="MH_TYPE" val="Text"/>
  <p:tag name="MH_ORDER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2929"/>
  <p:tag name="MH_LIBRARY" val="GRAPHIC"/>
  <p:tag name="MH_TYPE" val="SubTitle"/>
  <p:tag name="MH_ORDER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2929"/>
  <p:tag name="MH_LIBRARY" val="GRAPHIC"/>
  <p:tag name="MH_TYPE" val="Text"/>
  <p:tag name="MH_ORDER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Text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Text"/>
  <p:tag name="MH_ORDER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SubTitle"/>
  <p:tag name="MH_ORDE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Text"/>
  <p:tag name="MH_ORDE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25401"/>
  <p:tag name="MH_LIBRARY" val="GRAPHIC"/>
  <p:tag name="MH_TYPE" val="Other"/>
  <p:tag name="MH_ORDER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SubTitle"/>
  <p:tag name="MH_ORDER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SubTitle"/>
  <p:tag name="MH_ORDER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Other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Other"/>
  <p:tag name="MH_ORDER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Other"/>
  <p:tag name="MH_ORDER" val="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Text"/>
  <p:tag name="MH_ORDER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64038"/>
  <p:tag name="MH_LIBRARY" val="GRAPHIC"/>
  <p:tag name="MH_TYPE" val="Text"/>
  <p:tag name="MH_ORDER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Other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Text"/>
  <p:tag name="MH_ORDER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SubTitle"/>
  <p:tag name="MH_ORDER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Other"/>
  <p:tag name="MH_ORDER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Text"/>
  <p:tag name="MH_ORDER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Other"/>
  <p:tag name="MH_ORDE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Text"/>
  <p:tag name="MH_ORD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5142133"/>
  <p:tag name="MH_LIBRARY" val="GRAPHIC"/>
  <p:tag name="MH_TYPE" val="SubTitle"/>
  <p:tag name="MH_ORDER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3339"/>
  <p:tag name="MH_LIBRARY" val="GRAPHIC"/>
  <p:tag name="MH_TYPE" val="Text"/>
  <p:tag name="MH_ORDER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3339"/>
  <p:tag name="MH_LIBRARY" val="GRAPHIC"/>
  <p:tag name="MH_TYPE" val="SubTitle"/>
  <p:tag name="MH_ORDER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3339"/>
  <p:tag name="MH_LIBRARY" val="GRAPHIC"/>
  <p:tag name="MH_TYPE" val="Other"/>
  <p:tag name="MH_ORDER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3339"/>
  <p:tag name="MH_LIBRARY" val="GRAPHIC"/>
  <p:tag name="MH_TYPE" val="Text"/>
  <p:tag name="MH_ORDER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3339"/>
  <p:tag name="MH_LIBRARY" val="GRAPHIC"/>
  <p:tag name="MH_TYPE" val="SubTitle"/>
  <p:tag name="MH_ORDER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3339"/>
  <p:tag name="MH_LIBRARY" val="GRAPHIC"/>
  <p:tag name="MH_TYPE" val="Other"/>
  <p:tag name="MH_ORDER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3339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3339"/>
  <p:tag name="MH_LIBRARY" val="GRAPHIC"/>
  <p:tag name="MH_TYPE" val="SubTitle"/>
  <p:tag name="MH_ORDER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3339"/>
  <p:tag name="MH_LIBRARY" val="GRAPHIC"/>
  <p:tag name="MH_TYPE" val="Other"/>
  <p:tag name="MH_ORDER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Text"/>
  <p:tag name="MH_ORDER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SubTitle"/>
  <p:tag name="MH_ORDER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5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Text"/>
  <p:tag name="MH_ORDER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SubTitle"/>
  <p:tag name="MH_ORDER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Other"/>
  <p:tag name="MH_ORDER" val="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Text"/>
  <p:tag name="MH_ORDER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28155931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SubTitle"/>
  <p:tag name="MH_ORDER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Text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Text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Text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SubTitle"/>
  <p:tag name="MH_ORDER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5605"/>
  <p:tag name="MH_LIBRARY" val="GRAPHIC"/>
  <p:tag name="MH_TYPE" val="Other"/>
  <p:tag name="MH_ORDER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Other"/>
  <p:tag name="MH_ORDER" val="1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SubTitle"/>
  <p:tag name="MH_ORDER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01917"/>
  <p:tag name="MH_LIBRARY" val="GRAPHIC"/>
  <p:tag name="MH_TYPE" val="Text"/>
  <p:tag name="MH_ORDER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Text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13002"/>
  <p:tag name="MH_LIBRARY" val="GRAPHIC"/>
  <p:tag name="MH_TYPE" val="Other"/>
  <p:tag name="MH_ORDER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40422"/>
  <p:tag name="MH_LIBRARY" val="GRAPHIC"/>
  <p:tag name="MH_TYPE" val="Other"/>
  <p:tag name="MH_ORDER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SubTitle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Text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Other"/>
  <p:tag name="MH_ORDER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SubTitle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703150750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35185</TotalTime>
  <Words>1552</Words>
  <Application>Microsoft Office PowerPoint</Application>
  <PresentationFormat>A4 纸张(210x297 毫米)</PresentationFormat>
  <Paragraphs>293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Aharoni</vt:lpstr>
      <vt:lpstr>Bebas Neue</vt:lpstr>
      <vt:lpstr>Gill Sans</vt:lpstr>
      <vt:lpstr>宋体</vt:lpstr>
      <vt:lpstr>微软雅黑</vt:lpstr>
      <vt:lpstr>幼圆</vt:lpstr>
      <vt:lpstr>Arial</vt:lpstr>
      <vt:lpstr>Calibri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项 根星</cp:lastModifiedBy>
  <cp:revision>1643</cp:revision>
  <dcterms:created xsi:type="dcterms:W3CDTF">2014-09-01T11:16:13Z</dcterms:created>
  <dcterms:modified xsi:type="dcterms:W3CDTF">2018-12-25T02:35:06Z</dcterms:modified>
</cp:coreProperties>
</file>