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5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7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0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11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12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55" r:id="rId2"/>
    <p:sldId id="656" r:id="rId3"/>
    <p:sldId id="649" r:id="rId4"/>
    <p:sldId id="624" r:id="rId5"/>
    <p:sldId id="646" r:id="rId6"/>
    <p:sldId id="640" r:id="rId7"/>
    <p:sldId id="647" r:id="rId8"/>
    <p:sldId id="654" r:id="rId9"/>
    <p:sldId id="641" r:id="rId10"/>
    <p:sldId id="642" r:id="rId11"/>
    <p:sldId id="643" r:id="rId12"/>
    <p:sldId id="644" r:id="rId13"/>
    <p:sldId id="650" r:id="rId14"/>
    <p:sldId id="629" r:id="rId15"/>
    <p:sldId id="661" r:id="rId16"/>
    <p:sldId id="657" r:id="rId17"/>
    <p:sldId id="540" r:id="rId18"/>
    <p:sldId id="552" r:id="rId19"/>
    <p:sldId id="651" r:id="rId20"/>
    <p:sldId id="653" r:id="rId21"/>
    <p:sldId id="546" r:id="rId22"/>
    <p:sldId id="658" r:id="rId23"/>
    <p:sldId id="659" r:id="rId24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rao 01314" initials="f0" lastIdx="1" clrIdx="0">
    <p:extLst>
      <p:ext uri="{19B8F6BF-5375-455C-9EA6-DF929625EA0E}">
        <p15:presenceInfo xmlns:p15="http://schemas.microsoft.com/office/powerpoint/2012/main" userId="furao 013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BB0"/>
    <a:srgbClr val="104D94"/>
    <a:srgbClr val="008000"/>
    <a:srgbClr val="C8FAC8"/>
    <a:srgbClr val="DDD9C3"/>
    <a:srgbClr val="17375E"/>
    <a:srgbClr val="376092"/>
    <a:srgbClr val="E9E6D7"/>
    <a:srgbClr val="DBEEF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3" autoAdjust="0"/>
    <p:restoredTop sz="94764" autoAdjust="0"/>
  </p:normalViewPr>
  <p:slideViewPr>
    <p:cSldViewPr>
      <p:cViewPr varScale="1">
        <p:scale>
          <a:sx n="79" d="100"/>
          <a:sy n="79" d="100"/>
        </p:scale>
        <p:origin x="894" y="90"/>
      </p:cViewPr>
      <p:guideLst>
        <p:guide orient="horz" pos="1620"/>
        <p:guide pos="2880"/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1649;&#29702;\10_&#37096;&#38376;&#31649;&#29702;\2018_&#32489;&#25928;&#32771;&#35780;\2018&#29256;&#26412;&#24635;&#3246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18&#25925;&#38556;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86240318532332E-2"/>
          <c:y val="0.10997190568570234"/>
          <c:w val="0.92575555444104518"/>
          <c:h val="0.699009118705522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'2018L1版本总结'!$D$43</c:f>
              <c:strCache>
                <c:ptCount val="1"/>
                <c:pt idx="0">
                  <c:v>18A宏站版本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'2018L1版本总结'!$E$42:$H$42</c:f>
              <c:strCache>
                <c:ptCount val="4"/>
                <c:pt idx="0">
                  <c:v>版本发布次数</c:v>
                </c:pt>
                <c:pt idx="1">
                  <c:v>合入需求数</c:v>
                </c:pt>
                <c:pt idx="2">
                  <c:v>合入解决故障数</c:v>
                </c:pt>
                <c:pt idx="3">
                  <c:v>预验证次数</c:v>
                </c:pt>
              </c:strCache>
            </c:strRef>
          </c:cat>
          <c:val>
            <c:numRef>
              <c:f>'2018L1版本总结'!$E$43:$H$43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69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F1-4853-8BC5-898BB77AB969}"/>
            </c:ext>
          </c:extLst>
        </c:ser>
        <c:ser>
          <c:idx val="1"/>
          <c:order val="1"/>
          <c:tx>
            <c:strRef>
              <c:f>'2018L1版本总结'!$D$44</c:f>
              <c:strCache>
                <c:ptCount val="1"/>
                <c:pt idx="0">
                  <c:v>eNB_V2.5版本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'2018L1版本总结'!$E$42:$H$42</c:f>
              <c:strCache>
                <c:ptCount val="4"/>
                <c:pt idx="0">
                  <c:v>版本发布次数</c:v>
                </c:pt>
                <c:pt idx="1">
                  <c:v>合入需求数</c:v>
                </c:pt>
                <c:pt idx="2">
                  <c:v>合入解决故障数</c:v>
                </c:pt>
                <c:pt idx="3">
                  <c:v>预验证次数</c:v>
                </c:pt>
              </c:strCache>
            </c:strRef>
          </c:cat>
          <c:val>
            <c:numRef>
              <c:f>'2018L1版本总结'!$E$44:$H$44</c:f>
              <c:numCache>
                <c:formatCode>General</c:formatCode>
                <c:ptCount val="4"/>
                <c:pt idx="0">
                  <c:v>2</c:v>
                </c:pt>
                <c:pt idx="1">
                  <c:v>15</c:v>
                </c:pt>
                <c:pt idx="2">
                  <c:v>19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F1-4853-8BC5-898BB77AB969}"/>
            </c:ext>
          </c:extLst>
        </c:ser>
        <c:ser>
          <c:idx val="2"/>
          <c:order val="2"/>
          <c:tx>
            <c:strRef>
              <c:f>'2018L1版本总结'!$D$45</c:f>
              <c:strCache>
                <c:ptCount val="1"/>
                <c:pt idx="0">
                  <c:v>iBS 18A版本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'2018L1版本总结'!$E$42:$H$42</c:f>
              <c:strCache>
                <c:ptCount val="4"/>
                <c:pt idx="0">
                  <c:v>版本发布次数</c:v>
                </c:pt>
                <c:pt idx="1">
                  <c:v>合入需求数</c:v>
                </c:pt>
                <c:pt idx="2">
                  <c:v>合入解决故障数</c:v>
                </c:pt>
                <c:pt idx="3">
                  <c:v>预验证次数</c:v>
                </c:pt>
              </c:strCache>
            </c:strRef>
          </c:cat>
          <c:val>
            <c:numRef>
              <c:f>'2018L1版本总结'!$E$45:$H$45</c:f>
              <c:numCache>
                <c:formatCode>General</c:formatCode>
                <c:ptCount val="4"/>
                <c:pt idx="0">
                  <c:v>8</c:v>
                </c:pt>
                <c:pt idx="1">
                  <c:v>25</c:v>
                </c:pt>
                <c:pt idx="2">
                  <c:v>34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F1-4853-8BC5-898BB77AB9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06893960"/>
        <c:axId val="206894344"/>
      </c:barChart>
      <c:catAx>
        <c:axId val="206893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6894344"/>
        <c:crosses val="autoZero"/>
        <c:auto val="1"/>
        <c:lblAlgn val="ctr"/>
        <c:lblOffset val="100"/>
        <c:noMultiLvlLbl val="0"/>
      </c:catAx>
      <c:valAx>
        <c:axId val="206894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68939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版本故障清单!$D$1</c:f>
              <c:strCache>
                <c:ptCount val="1"/>
                <c:pt idx="0">
                  <c:v>外部提单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版本故障清单!$B$2:$B$16</c:f>
              <c:strCache>
                <c:ptCount val="15"/>
                <c:pt idx="0">
                  <c:v> eNB_V18A.001.1</c:v>
                </c:pt>
                <c:pt idx="1">
                  <c:v> eNB_V18A.002.1 </c:v>
                </c:pt>
                <c:pt idx="2">
                  <c:v> eNB_V18A.003.1 </c:v>
                </c:pt>
                <c:pt idx="3">
                  <c:v> eNB_V18A.003.2</c:v>
                </c:pt>
                <c:pt idx="4">
                  <c:v> eNB_V18A.003.3</c:v>
                </c:pt>
                <c:pt idx="5">
                  <c:v> eNB_V18A.003.4</c:v>
                </c:pt>
                <c:pt idx="6">
                  <c:v> eNB_V18A.004.1 </c:v>
                </c:pt>
                <c:pt idx="7">
                  <c:v> eNB_V18A.004.2</c:v>
                </c:pt>
                <c:pt idx="8">
                  <c:v>eNB_V18A.004.2_PC01 </c:v>
                </c:pt>
                <c:pt idx="9">
                  <c:v>eNB_V18A.004.3</c:v>
                </c:pt>
                <c:pt idx="10">
                  <c:v>eNB_V18A.004.4</c:v>
                </c:pt>
                <c:pt idx="11">
                  <c:v>eNB_V18A.004.5</c:v>
                </c:pt>
                <c:pt idx="12">
                  <c:v> eNB_V2.5.01.000 </c:v>
                </c:pt>
                <c:pt idx="13">
                  <c:v> eNB_V2.5.01.010</c:v>
                </c:pt>
                <c:pt idx="14">
                  <c:v> eNB_V2.5.02.000 </c:v>
                </c:pt>
              </c:strCache>
            </c:strRef>
          </c:cat>
          <c:val>
            <c:numRef>
              <c:f>版本故障清单!$D$2:$D$16</c:f>
              <c:numCache>
                <c:formatCode>General</c:formatCode>
                <c:ptCount val="15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DD-49D6-B6F5-CD51C4B3B5C6}"/>
            </c:ext>
          </c:extLst>
        </c:ser>
        <c:ser>
          <c:idx val="1"/>
          <c:order val="1"/>
          <c:tx>
            <c:strRef>
              <c:f>版本故障清单!$E$1</c:f>
              <c:strCache>
                <c:ptCount val="1"/>
                <c:pt idx="0">
                  <c:v>内部提单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版本故障清单!$B$2:$B$16</c:f>
              <c:strCache>
                <c:ptCount val="15"/>
                <c:pt idx="0">
                  <c:v> eNB_V18A.001.1</c:v>
                </c:pt>
                <c:pt idx="1">
                  <c:v> eNB_V18A.002.1 </c:v>
                </c:pt>
                <c:pt idx="2">
                  <c:v> eNB_V18A.003.1 </c:v>
                </c:pt>
                <c:pt idx="3">
                  <c:v> eNB_V18A.003.2</c:v>
                </c:pt>
                <c:pt idx="4">
                  <c:v> eNB_V18A.003.3</c:v>
                </c:pt>
                <c:pt idx="5">
                  <c:v> eNB_V18A.003.4</c:v>
                </c:pt>
                <c:pt idx="6">
                  <c:v> eNB_V18A.004.1 </c:v>
                </c:pt>
                <c:pt idx="7">
                  <c:v> eNB_V18A.004.2</c:v>
                </c:pt>
                <c:pt idx="8">
                  <c:v>eNB_V18A.004.2_PC01 </c:v>
                </c:pt>
                <c:pt idx="9">
                  <c:v>eNB_V18A.004.3</c:v>
                </c:pt>
                <c:pt idx="10">
                  <c:v>eNB_V18A.004.4</c:v>
                </c:pt>
                <c:pt idx="11">
                  <c:v>eNB_V18A.004.5</c:v>
                </c:pt>
                <c:pt idx="12">
                  <c:v> eNB_V2.5.01.000 </c:v>
                </c:pt>
                <c:pt idx="13">
                  <c:v> eNB_V2.5.01.010</c:v>
                </c:pt>
                <c:pt idx="14">
                  <c:v> eNB_V2.5.02.000 </c:v>
                </c:pt>
              </c:strCache>
            </c:strRef>
          </c:cat>
          <c:val>
            <c:numRef>
              <c:f>版本故障清单!$E$2:$E$16</c:f>
              <c:numCache>
                <c:formatCode>General</c:formatCode>
                <c:ptCount val="15"/>
                <c:pt idx="0">
                  <c:v>6</c:v>
                </c:pt>
                <c:pt idx="1">
                  <c:v>4</c:v>
                </c:pt>
                <c:pt idx="2">
                  <c:v>15</c:v>
                </c:pt>
                <c:pt idx="3">
                  <c:v>6</c:v>
                </c:pt>
                <c:pt idx="4">
                  <c:v>11</c:v>
                </c:pt>
                <c:pt idx="5">
                  <c:v>10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7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DD-49D6-B6F5-CD51C4B3B5C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4787456"/>
        <c:axId val="134788992"/>
      </c:lineChart>
      <c:catAx>
        <c:axId val="134787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4788992"/>
        <c:crosses val="autoZero"/>
        <c:auto val="1"/>
        <c:lblAlgn val="ctr"/>
        <c:lblOffset val="100"/>
        <c:noMultiLvlLbl val="0"/>
      </c:catAx>
      <c:valAx>
        <c:axId val="134788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787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2400" b="1" i="0" u="none" strike="noStrike" baseline="0" dirty="0" smtClean="0">
                <a:solidFill>
                  <a:prstClr val="black"/>
                </a:solidFill>
                <a:effectLst/>
              </a:rPr>
              <a:t>L1</a:t>
            </a:r>
            <a:r>
              <a:rPr lang="zh-CN" altLang="en-US" sz="2400" b="1" i="0" u="none" strike="noStrike" baseline="0" dirty="0" smtClean="0">
                <a:solidFill>
                  <a:prstClr val="black"/>
                </a:solidFill>
                <a:effectLst/>
              </a:rPr>
              <a:t>软件</a:t>
            </a:r>
            <a:r>
              <a:rPr lang="en-US" altLang="zh-CN" sz="2400" b="1" i="0" u="none" strike="noStrike" baseline="0" dirty="0" smtClean="0">
                <a:solidFill>
                  <a:prstClr val="black"/>
                </a:solidFill>
                <a:effectLst/>
              </a:rPr>
              <a:t>-</a:t>
            </a:r>
            <a:r>
              <a:rPr lang="zh-CN" altLang="en-US" sz="2400" b="1" i="0" u="none" strike="noStrike" baseline="0" dirty="0" smtClean="0">
                <a:solidFill>
                  <a:prstClr val="black"/>
                </a:solidFill>
                <a:effectLst/>
              </a:rPr>
              <a:t>自动化</a:t>
            </a:r>
            <a:r>
              <a:rPr lang="en-US" altLang="zh-CN" sz="2400" b="1" i="0" u="none" strike="noStrike" baseline="0" dirty="0" smtClean="0">
                <a:solidFill>
                  <a:prstClr val="black"/>
                </a:solidFill>
                <a:effectLst/>
              </a:rPr>
              <a:t>-</a:t>
            </a:r>
            <a:r>
              <a:rPr lang="zh-CN" altLang="en-US" sz="2400" b="1" i="0" u="none" strike="noStrike" baseline="0" dirty="0" smtClean="0">
                <a:solidFill>
                  <a:prstClr val="black"/>
                </a:solidFill>
                <a:effectLst/>
              </a:rPr>
              <a:t>测试</a:t>
            </a:r>
            <a:r>
              <a:rPr lang="zh-CN" sz="2400" b="1" dirty="0" smtClean="0">
                <a:solidFill>
                  <a:schemeClr val="tx1"/>
                </a:solidFill>
              </a:rPr>
              <a:t>用例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-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总体情况</a:t>
            </a:r>
            <a:endParaRPr lang="zh-CN" sz="24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FDD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F-47D6-9887-8BDACC3A48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TDD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6F-47D6-9887-8BDACC3A48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RRU级联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6F-47D6-9887-8BDACC3A48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Debug平台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6F-47D6-9887-8BDACC3A488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仿真平台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1">
                  <c:v>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F-47D6-9887-8BDACC3A488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ATE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1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6F-47D6-9887-8BDACC3A488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LWOS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2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6F-47D6-9887-8BDACC3A48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7"/>
        <c:axId val="320127208"/>
        <c:axId val="320128520"/>
      </c:barChart>
      <c:barChart>
        <c:barDir val="col"/>
        <c:grouping val="clustered"/>
        <c:varyColors val="0"/>
        <c:ser>
          <c:idx val="7"/>
          <c:order val="7"/>
          <c:tx>
            <c:strRef>
              <c:f>Sheet1!$I$1</c:f>
              <c:strCache>
                <c:ptCount val="1"/>
                <c:pt idx="0">
                  <c:v>PUSCH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3">
                  <c:v>8268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6F-47D6-9887-8BDACC3A488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PUCCH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3">
                  <c:v>5686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6F-47D6-9887-8BDACC3A488F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PRACH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3">
                  <c:v>7862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E6F-47D6-9887-8BDACC3A488F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SRS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4.2745159194866244E-3"/>
                  <c:y val="-1.89936160939382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7E9-435E-A471-733D1A31D2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Sheet1!$L$2:$L$5</c:f>
              <c:numCache>
                <c:formatCode>General</c:formatCode>
                <c:ptCount val="4"/>
                <c:pt idx="3">
                  <c:v>5647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E6F-47D6-9887-8BDACC3A488F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DL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2.089739197570097E-16"/>
                  <c:y val="2.17069898216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7E9-435E-A471-733D1A31D2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Sheet1!$M$2:$M$5</c:f>
              <c:numCache>
                <c:formatCode>General</c:formatCode>
                <c:ptCount val="4"/>
                <c:pt idx="3">
                  <c:v>5578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E6F-47D6-9887-8BDACC3A488F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FullPhy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LWOS-FT</c:v>
                </c:pt>
                <c:pt idx="3">
                  <c:v>业务软件-FT</c:v>
                </c:pt>
              </c:strCache>
            </c:strRef>
          </c:cat>
          <c:val>
            <c:numRef>
              <c:f>Sheet1!$N$2:$N$5</c:f>
              <c:numCache>
                <c:formatCode>General</c:formatCode>
                <c:ptCount val="4"/>
                <c:pt idx="3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E6F-47D6-9887-8BDACC3A48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43693887"/>
        <c:axId val="1643710111"/>
      </c:barChart>
      <c:catAx>
        <c:axId val="320127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20128520"/>
        <c:crosses val="autoZero"/>
        <c:auto val="1"/>
        <c:lblAlgn val="ctr"/>
        <c:lblOffset val="100"/>
        <c:noMultiLvlLbl val="0"/>
      </c:catAx>
      <c:valAx>
        <c:axId val="320128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20127208"/>
        <c:crosses val="autoZero"/>
        <c:crossBetween val="between"/>
      </c:valAx>
      <c:valAx>
        <c:axId val="164371011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43693887"/>
        <c:crosses val="max"/>
        <c:crossBetween val="between"/>
      </c:valAx>
      <c:catAx>
        <c:axId val="16436938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437101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17Q4-&gt;</a:t>
            </a:r>
            <a:r>
              <a:rPr lang="en-US" dirty="0" smtClean="0"/>
              <a:t>18Q</a:t>
            </a:r>
            <a:r>
              <a:rPr lang="en-US" altLang="zh-CN" dirty="0" smtClean="0"/>
              <a:t>4</a:t>
            </a:r>
            <a:r>
              <a:rPr lang="zh-CN" dirty="0" smtClean="0"/>
              <a:t>团队</a:t>
            </a:r>
            <a:r>
              <a:rPr lang="zh-CN" dirty="0"/>
              <a:t>变化情况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17Q4总数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性能算法</c:v>
                </c:pt>
                <c:pt idx="1">
                  <c:v>协议软件</c:v>
                </c:pt>
                <c:pt idx="2">
                  <c:v>平台软件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15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F-4C36-9612-AAA37799FB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17Q4高工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性能算法</c:v>
                </c:pt>
                <c:pt idx="1">
                  <c:v>协议软件</c:v>
                </c:pt>
                <c:pt idx="2">
                  <c:v>平台软件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C36-9612-AAA37799FB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18Q4总数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性能算法</c:v>
                </c:pt>
                <c:pt idx="1">
                  <c:v>协议软件</c:v>
                </c:pt>
                <c:pt idx="2">
                  <c:v>平台软件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9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4F-4C36-9612-AAA37799FB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18Q4高工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性能算法</c:v>
                </c:pt>
                <c:pt idx="1">
                  <c:v>协议软件</c:v>
                </c:pt>
                <c:pt idx="2">
                  <c:v>平台软件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4F-4C36-9612-AAA37799FB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3884416"/>
        <c:axId val="33910784"/>
      </c:barChart>
      <c:catAx>
        <c:axId val="338844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3910784"/>
        <c:crosses val="autoZero"/>
        <c:auto val="1"/>
        <c:lblAlgn val="ctr"/>
        <c:lblOffset val="100"/>
        <c:noMultiLvlLbl val="0"/>
      </c:catAx>
      <c:valAx>
        <c:axId val="339107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3884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3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822A1-BCF6-42AB-BC31-636A6AB3108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8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4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2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97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57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68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D6DBC5-511A-4768-9EB5-E3A03B9C676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92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0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0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1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7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7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9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0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D6DBC5-511A-4768-9EB5-E3A03B9C676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3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92508"/>
      </p:ext>
    </p:extLst>
  </p:cSld>
  <p:clrMapOvr>
    <a:masterClrMapping/>
  </p:clrMapOvr>
  <p:transition spd="med" advClick="0" advTm="0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0723"/>
      </p:ext>
    </p:extLst>
  </p:cSld>
  <p:clrMapOvr>
    <a:masterClrMapping/>
  </p:clrMapOvr>
  <p:transition spd="med" advClick="0" advTm="0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06374"/>
            <a:ext cx="222885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06374"/>
            <a:ext cx="652145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48523"/>
      </p:ext>
    </p:extLst>
  </p:cSld>
  <p:clrMapOvr>
    <a:masterClrMapping/>
  </p:clrMapOvr>
  <p:transition spd="med" advClick="0" advTm="0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25400"/>
            <a:ext cx="9906000" cy="6883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5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9243" y="530761"/>
            <a:ext cx="1576972" cy="772021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06919"/>
            <a:ext cx="9905999" cy="25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1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4651"/>
            <a:ext cx="9906000" cy="885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29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94179"/>
      </p:ext>
    </p:extLst>
  </p:cSld>
  <p:clrMapOvr>
    <a:masterClrMapping/>
  </p:clrMapOvr>
  <p:transition spd="med" advClick="0" advTm="0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1562"/>
      </p:ext>
    </p:extLst>
  </p:cSld>
  <p:clrMapOvr>
    <a:masterClrMapping/>
  </p:clrMapOvr>
  <p:transition spd="med" advClick="0" advTm="0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00152"/>
            <a:ext cx="437515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200152"/>
            <a:ext cx="437515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65973"/>
      </p:ext>
    </p:extLst>
  </p:cSld>
  <p:clrMapOvr>
    <a:masterClrMapping/>
  </p:clrMapOvr>
  <p:transition spd="med" advClick="0" advTm="0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2512"/>
      </p:ext>
    </p:extLst>
  </p:cSld>
  <p:clrMapOvr>
    <a:masterClrMapping/>
  </p:clrMapOvr>
  <p:transition spd="med" advClick="0" advTm="0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285"/>
      </p:ext>
    </p:extLst>
  </p:cSld>
  <p:clrMapOvr>
    <a:masterClrMapping/>
  </p:clrMapOvr>
  <p:transition spd="med" advClick="0" advTm="0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90353"/>
      </p:ext>
    </p:extLst>
  </p:cSld>
  <p:clrMapOvr>
    <a:masterClrMapping/>
  </p:clrMapOvr>
  <p:transition spd="med" advClick="0" advTm="0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57657"/>
      </p:ext>
    </p:extLst>
  </p:cSld>
  <p:clrMapOvr>
    <a:masterClrMapping/>
  </p:clrMapOvr>
  <p:transition spd="med" advClick="0" advTm="0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87131"/>
      </p:ext>
    </p:extLst>
  </p:cSld>
  <p:clrMapOvr>
    <a:masterClrMapping/>
  </p:clrMapOvr>
  <p:transition spd="med" advClick="0" advTm="0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1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3" r:id="rId12"/>
    <p:sldLayoutId id="2147483726" r:id="rId13"/>
    <p:sldLayoutId id="2147483727" r:id="rId14"/>
  </p:sldLayoutIdLst>
  <p:transition spd="med" advClick="0" advTm="0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3" Type="http://schemas.openxmlformats.org/officeDocument/2006/relationships/tags" Target="../tags/tag105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tags" Target="../tags/tag122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image" Target="../media/image8.png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image" Target="../media/image8.pn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4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3" Type="http://schemas.openxmlformats.org/officeDocument/2006/relationships/tags" Target="../tags/tag146.xml"/><Relationship Id="rId21" Type="http://schemas.openxmlformats.org/officeDocument/2006/relationships/image" Target="../media/image8.png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notesSlide" Target="../notesSlides/notesSlide6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10" Type="http://schemas.openxmlformats.org/officeDocument/2006/relationships/tags" Target="../tags/tag153.xml"/><Relationship Id="rId19" Type="http://schemas.openxmlformats.org/officeDocument/2006/relationships/slideLayout" Target="../slideLayouts/slideLayout12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10" Type="http://schemas.openxmlformats.org/officeDocument/2006/relationships/image" Target="../media/image8.png"/><Relationship Id="rId4" Type="http://schemas.openxmlformats.org/officeDocument/2006/relationships/tags" Target="../tags/tag165.xml"/><Relationship Id="rId9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3" Type="http://schemas.openxmlformats.org/officeDocument/2006/relationships/tags" Target="../tags/tag171.xml"/><Relationship Id="rId21" Type="http://schemas.openxmlformats.org/officeDocument/2006/relationships/image" Target="../media/image8.png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0" Type="http://schemas.openxmlformats.org/officeDocument/2006/relationships/notesSlide" Target="../notesSlides/notesSlide8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10" Type="http://schemas.openxmlformats.org/officeDocument/2006/relationships/tags" Target="../tags/tag178.xml"/><Relationship Id="rId19" Type="http://schemas.openxmlformats.org/officeDocument/2006/relationships/slideLayout" Target="../slideLayouts/slideLayout12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8.png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191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8.xml"/><Relationship Id="rId18" Type="http://schemas.openxmlformats.org/officeDocument/2006/relationships/tags" Target="../tags/tag213.xml"/><Relationship Id="rId26" Type="http://schemas.openxmlformats.org/officeDocument/2006/relationships/notesSlide" Target="../notesSlides/notesSlide11.xml"/><Relationship Id="rId3" Type="http://schemas.openxmlformats.org/officeDocument/2006/relationships/tags" Target="../tags/tag198.xml"/><Relationship Id="rId21" Type="http://schemas.openxmlformats.org/officeDocument/2006/relationships/tags" Target="../tags/tag216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17" Type="http://schemas.openxmlformats.org/officeDocument/2006/relationships/tags" Target="../tags/tag212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197.xml"/><Relationship Id="rId16" Type="http://schemas.openxmlformats.org/officeDocument/2006/relationships/tags" Target="../tags/tag211.xml"/><Relationship Id="rId20" Type="http://schemas.openxmlformats.org/officeDocument/2006/relationships/tags" Target="../tags/tag215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24" Type="http://schemas.openxmlformats.org/officeDocument/2006/relationships/tags" Target="../tags/tag219.xml"/><Relationship Id="rId5" Type="http://schemas.openxmlformats.org/officeDocument/2006/relationships/tags" Target="../tags/tag200.xml"/><Relationship Id="rId15" Type="http://schemas.openxmlformats.org/officeDocument/2006/relationships/tags" Target="../tags/tag210.xml"/><Relationship Id="rId23" Type="http://schemas.openxmlformats.org/officeDocument/2006/relationships/tags" Target="../tags/tag218.xml"/><Relationship Id="rId10" Type="http://schemas.openxmlformats.org/officeDocument/2006/relationships/tags" Target="../tags/tag205.xml"/><Relationship Id="rId19" Type="http://schemas.openxmlformats.org/officeDocument/2006/relationships/tags" Target="../tags/tag214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tags" Target="../tags/tag209.xml"/><Relationship Id="rId22" Type="http://schemas.openxmlformats.org/officeDocument/2006/relationships/tags" Target="../tags/tag217.xml"/><Relationship Id="rId27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5" Type="http://schemas.openxmlformats.org/officeDocument/2006/relationships/tags" Target="../tags/tag224.xml"/><Relationship Id="rId15" Type="http://schemas.openxmlformats.org/officeDocument/2006/relationships/image" Target="../media/image8.png"/><Relationship Id="rId10" Type="http://schemas.openxmlformats.org/officeDocument/2006/relationships/tags" Target="../tags/tag229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3" Type="http://schemas.openxmlformats.org/officeDocument/2006/relationships/tags" Target="../tags/tag23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24" Type="http://schemas.openxmlformats.org/officeDocument/2006/relationships/image" Target="../media/image8.png"/><Relationship Id="rId5" Type="http://schemas.openxmlformats.org/officeDocument/2006/relationships/tags" Target="../tags/tag236.xml"/><Relationship Id="rId15" Type="http://schemas.openxmlformats.org/officeDocument/2006/relationships/tags" Target="../tags/tag246.xml"/><Relationship Id="rId23" Type="http://schemas.openxmlformats.org/officeDocument/2006/relationships/notesSlide" Target="../notesSlides/notesSlide13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image" Target="../media/image8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10" Type="http://schemas.openxmlformats.org/officeDocument/2006/relationships/tags" Target="../tags/tag34.xml"/><Relationship Id="rId19" Type="http://schemas.openxmlformats.org/officeDocument/2006/relationships/slideLayout" Target="../slideLayouts/slideLayout12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image" Target="../media/image8.png"/><Relationship Id="rId3" Type="http://schemas.openxmlformats.org/officeDocument/2006/relationships/tags" Target="../tags/tag45.xml"/><Relationship Id="rId21" Type="http://schemas.openxmlformats.org/officeDocument/2006/relationships/tags" Target="../tags/tag63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tags" Target="../tags/tag66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26" Type="http://schemas.openxmlformats.org/officeDocument/2006/relationships/tags" Target="../tags/tag92.xml"/><Relationship Id="rId3" Type="http://schemas.openxmlformats.org/officeDocument/2006/relationships/tags" Target="../tags/tag69.xml"/><Relationship Id="rId21" Type="http://schemas.openxmlformats.org/officeDocument/2006/relationships/tags" Target="../tags/tag87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5" Type="http://schemas.openxmlformats.org/officeDocument/2006/relationships/tags" Target="../tags/tag91.xml"/><Relationship Id="rId33" Type="http://schemas.openxmlformats.org/officeDocument/2006/relationships/image" Target="../media/image8.png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tags" Target="../tags/tag86.xml"/><Relationship Id="rId29" Type="http://schemas.openxmlformats.org/officeDocument/2006/relationships/tags" Target="../tags/tag95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tags" Target="../tags/tag90.xml"/><Relationship Id="rId32" Type="http://schemas.openxmlformats.org/officeDocument/2006/relationships/notesSlide" Target="../notesSlides/notesSlide3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23" Type="http://schemas.openxmlformats.org/officeDocument/2006/relationships/tags" Target="../tags/tag89.xml"/><Relationship Id="rId28" Type="http://schemas.openxmlformats.org/officeDocument/2006/relationships/tags" Target="../tags/tag94.xml"/><Relationship Id="rId10" Type="http://schemas.openxmlformats.org/officeDocument/2006/relationships/tags" Target="../tags/tag76.xml"/><Relationship Id="rId19" Type="http://schemas.openxmlformats.org/officeDocument/2006/relationships/tags" Target="../tags/tag85.xml"/><Relationship Id="rId31" Type="http://schemas.openxmlformats.org/officeDocument/2006/relationships/slideLayout" Target="../slideLayouts/slideLayout12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tags" Target="../tags/tag88.xml"/><Relationship Id="rId27" Type="http://schemas.openxmlformats.org/officeDocument/2006/relationships/tags" Target="../tags/tag93.xml"/><Relationship Id="rId30" Type="http://schemas.openxmlformats.org/officeDocument/2006/relationships/tags" Target="../tags/tag96.xml"/><Relationship Id="rId8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chart" Target="../charts/chart2.xml"/><Relationship Id="rId4" Type="http://schemas.openxmlformats.org/officeDocument/2006/relationships/tags" Target="../tags/tag100.xml"/><Relationship Id="rId9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5865" y="5704840"/>
            <a:ext cx="5240610" cy="250006"/>
          </a:xfrm>
          <a:prstGeom prst="rect">
            <a:avLst/>
          </a:prstGeom>
        </p:spPr>
        <p:txBody>
          <a:bodyPr wrap="square" lIns="74295" tIns="37148" rIns="74295" bIns="37148">
            <a:spAutoFit/>
          </a:bodyPr>
          <a:lstStyle/>
          <a:p>
            <a:r>
              <a:rPr lang="zh-CN" altLang="en-US" sz="113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itchFamily="34" charset="-122"/>
              </a:rPr>
              <a:t>海能达通信股份有限公司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025679" y="3254894"/>
            <a:ext cx="925019" cy="0"/>
          </a:xfrm>
          <a:prstGeom prst="line">
            <a:avLst/>
          </a:prstGeom>
          <a:ln w="38100">
            <a:solidFill>
              <a:srgbClr val="88A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88" y="2982035"/>
            <a:ext cx="1406536" cy="14065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35623" y="2484479"/>
            <a:ext cx="7365523" cy="55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33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宽带系统产品线</a:t>
            </a:r>
            <a:r>
              <a:rPr lang="en-US" altLang="zh-CN" sz="3033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-L1</a:t>
            </a:r>
            <a:r>
              <a:rPr lang="zh-CN" altLang="en-US" sz="3033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开发部 述职</a:t>
            </a:r>
            <a:r>
              <a:rPr lang="zh-CN" altLang="en-US" sz="30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935623" y="3419828"/>
            <a:ext cx="1599775" cy="31682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137" dirty="0">
                <a:solidFill>
                  <a:schemeClr val="bg1">
                    <a:lumMod val="50000"/>
                  </a:schemeClr>
                </a:solidFill>
              </a:rPr>
              <a:t>述职人</a:t>
            </a:r>
            <a:r>
              <a:rPr lang="zh-CN" altLang="en-US" sz="1137" dirty="0" smtClean="0">
                <a:solidFill>
                  <a:schemeClr val="bg1">
                    <a:lumMod val="50000"/>
                  </a:schemeClr>
                </a:solidFill>
              </a:rPr>
              <a:t>：项根星</a:t>
            </a:r>
            <a:endParaRPr lang="en-US" altLang="zh-CN" sz="113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5398" y="3452050"/>
            <a:ext cx="2164707" cy="26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3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述职时间：</a:t>
            </a:r>
            <a:r>
              <a:rPr lang="en-US" altLang="zh-CN" sz="113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137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3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37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37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137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137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6"/>
          <p:cNvSpPr txBox="1"/>
          <p:nvPr/>
        </p:nvSpPr>
        <p:spPr>
          <a:xfrm>
            <a:off x="935623" y="1459968"/>
            <a:ext cx="224292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500" b="1" dirty="0">
                <a:solidFill>
                  <a:srgbClr val="00A7F3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6500" b="1" dirty="0">
              <a:solidFill>
                <a:srgbClr val="00A7F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0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架构完善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768822" y="5562575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633885" y="5422875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92760" y="5229200"/>
            <a:ext cx="56610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系统指标监控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792760" y="5780063"/>
            <a:ext cx="5661025" cy="885825"/>
          </a:xfrm>
          <a:prstGeom prst="rect">
            <a:avLst/>
          </a:prstGeom>
          <a:noFill/>
        </p:spPr>
        <p:txBody>
          <a:bodyPr lIns="0" tIns="0" rIns="0" bIns="0">
            <a:normAutofit lnSpcReduction="10000"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研究芯片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DTU/EPU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监测功能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指标分析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underrun/overrun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影响因素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分析系统运行时的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769312" y="1120428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634375" y="980728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93250" y="836712"/>
            <a:ext cx="56610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CPRI/MAPLE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Text_2"/>
          <p:cNvSpPr txBox="1"/>
          <p:nvPr>
            <p:custDataLst>
              <p:tags r:id="rId8"/>
            </p:custDataLst>
          </p:nvPr>
        </p:nvSpPr>
        <p:spPr>
          <a:xfrm>
            <a:off x="2793250" y="1337917"/>
            <a:ext cx="5661025" cy="8858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的耦合性，增强系统健壮性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符号中断，确保时序的稳定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部分拆分，提升软件可扩展性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>
          <a:xfrm>
            <a:off x="1768822" y="2632597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Other_6"/>
          <p:cNvSpPr/>
          <p:nvPr>
            <p:custDataLst>
              <p:tags r:id="rId10"/>
            </p:custDataLst>
          </p:nvPr>
        </p:nvSpPr>
        <p:spPr>
          <a:xfrm>
            <a:off x="1633885" y="2492897"/>
            <a:ext cx="974725" cy="1008062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SubTitle_3"/>
          <p:cNvSpPr txBox="1"/>
          <p:nvPr>
            <p:custDataLst>
              <p:tags r:id="rId11"/>
            </p:custDataLst>
          </p:nvPr>
        </p:nvSpPr>
        <p:spPr>
          <a:xfrm>
            <a:off x="2792760" y="2299222"/>
            <a:ext cx="5661025" cy="493712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通信可靠性优化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3"/>
          <p:cNvSpPr txBox="1"/>
          <p:nvPr>
            <p:custDataLst>
              <p:tags r:id="rId12"/>
            </p:custDataLst>
          </p:nvPr>
        </p:nvSpPr>
        <p:spPr>
          <a:xfrm>
            <a:off x="2792760" y="2848497"/>
            <a:ext cx="5661025" cy="887412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设计完善的时序异常检测机制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增加时序异常恢复机制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Other_7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916460" y="5732438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_8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934413" y="1288703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Other_9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916460" y="2794522"/>
            <a:ext cx="398463" cy="398462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Other_1"/>
          <p:cNvSpPr/>
          <p:nvPr>
            <p:custDataLst>
              <p:tags r:id="rId16"/>
            </p:custDataLst>
          </p:nvPr>
        </p:nvSpPr>
        <p:spPr>
          <a:xfrm>
            <a:off x="1775569" y="4072757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Other_2"/>
          <p:cNvSpPr/>
          <p:nvPr>
            <p:custDataLst>
              <p:tags r:id="rId17"/>
            </p:custDataLst>
          </p:nvPr>
        </p:nvSpPr>
        <p:spPr>
          <a:xfrm>
            <a:off x="1640632" y="3933057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799507" y="3707298"/>
            <a:ext cx="56610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框架优化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Text_1"/>
          <p:cNvSpPr txBox="1"/>
          <p:nvPr>
            <p:custDataLst>
              <p:tags r:id="rId19"/>
            </p:custDataLst>
          </p:nvPr>
        </p:nvSpPr>
        <p:spPr>
          <a:xfrm>
            <a:off x="2799507" y="4258162"/>
            <a:ext cx="6041925" cy="77127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测试效率大幅提升：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3w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多用例由近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小时降至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正式版本所有维测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支持三小区用例测试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Other_9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1928664" y="4243438"/>
            <a:ext cx="398463" cy="398462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0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</a:t>
            </a:r>
            <a:r>
              <a:rPr lang="en-US" altLang="zh-CN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MH_Other_1"/>
          <p:cNvSpPr/>
          <p:nvPr>
            <p:custDataLst>
              <p:tags r:id="rId1"/>
            </p:custDataLst>
          </p:nvPr>
        </p:nvSpPr>
        <p:spPr>
          <a:xfrm>
            <a:off x="410748" y="1755502"/>
            <a:ext cx="1890210" cy="2047727"/>
          </a:xfrm>
          <a:custGeom>
            <a:avLst/>
            <a:gdLst/>
            <a:ahLst/>
            <a:cxnLst/>
            <a:rect l="l" t="t" r="r" b="b"/>
            <a:pathLst>
              <a:path w="3456384" h="3744416">
                <a:moveTo>
                  <a:pt x="1728192" y="0"/>
                </a:moveTo>
                <a:cubicBezTo>
                  <a:pt x="2682646" y="0"/>
                  <a:pt x="3456384" y="773738"/>
                  <a:pt x="3456384" y="1728192"/>
                </a:cubicBezTo>
                <a:cubicBezTo>
                  <a:pt x="3456384" y="2620989"/>
                  <a:pt x="2779384" y="3355664"/>
                  <a:pt x="1910712" y="3446573"/>
                </a:cubicBezTo>
                <a:lnTo>
                  <a:pt x="1712150" y="3744416"/>
                </a:lnTo>
                <a:lnTo>
                  <a:pt x="1509954" y="3441122"/>
                </a:lnTo>
                <a:cubicBezTo>
                  <a:pt x="658425" y="3335335"/>
                  <a:pt x="0" y="2608655"/>
                  <a:pt x="0" y="1728192"/>
                </a:cubicBezTo>
                <a:cubicBezTo>
                  <a:pt x="0" y="773738"/>
                  <a:pt x="773738" y="0"/>
                  <a:pt x="1728192" y="0"/>
                </a:cubicBezTo>
                <a:close/>
              </a:path>
            </a:pathLst>
          </a:custGeom>
          <a:gradFill flip="none" rotWithShape="1">
            <a:gsLst>
              <a:gs pos="70000">
                <a:sysClr val="window" lastClr="FFFFFF">
                  <a:lumMod val="85000"/>
                </a:sysClr>
              </a:gs>
              <a:gs pos="98000">
                <a:sysClr val="window" lastClr="FFFFFF">
                  <a:lumMod val="85000"/>
                </a:sysClr>
              </a:gs>
              <a:gs pos="79000">
                <a:srgbClr val="FFF9F4"/>
              </a:gs>
              <a:gs pos="42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1000"/>
              </a:sysClr>
            </a:outerShdw>
          </a:effectLst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Other_4"/>
          <p:cNvSpPr/>
          <p:nvPr>
            <p:custDataLst>
              <p:tags r:id="rId2"/>
            </p:custDataLst>
          </p:nvPr>
        </p:nvSpPr>
        <p:spPr>
          <a:xfrm>
            <a:off x="576263" y="1922111"/>
            <a:ext cx="1576387" cy="1574800"/>
          </a:xfrm>
          <a:prstGeom prst="ellipse">
            <a:avLst/>
          </a:prstGeom>
          <a:solidFill>
            <a:srgbClr val="176BB0"/>
          </a:solidFill>
          <a:ln w="25400" cap="flat" cmpd="sng" algn="ctr">
            <a:solidFill>
              <a:srgbClr val="176BB0"/>
            </a:solidFill>
            <a:prstDash val="solid"/>
          </a:ln>
          <a:effectLst/>
        </p:spPr>
        <p:txBody>
          <a:bodyPr lIns="0" tIns="0" rIns="540000"/>
          <a:lstStyle/>
          <a:p>
            <a:pPr>
              <a:defRPr/>
            </a:pPr>
            <a:r>
              <a:rPr lang="en-US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7" name="MH_SubTitle_1"/>
          <p:cNvSpPr/>
          <p:nvPr>
            <p:custDataLst>
              <p:tags r:id="rId3"/>
            </p:custDataLst>
          </p:nvPr>
        </p:nvSpPr>
        <p:spPr>
          <a:xfrm>
            <a:off x="639763" y="1996724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2880320" h="2880320">
                <a:moveTo>
                  <a:pt x="1440160" y="0"/>
                </a:moveTo>
                <a:cubicBezTo>
                  <a:pt x="2235538" y="0"/>
                  <a:pt x="2880320" y="644782"/>
                  <a:pt x="2880320" y="1440160"/>
                </a:cubicBezTo>
                <a:cubicBezTo>
                  <a:pt x="2880320" y="2235538"/>
                  <a:pt x="2235538" y="2880320"/>
                  <a:pt x="1440160" y="2880320"/>
                </a:cubicBezTo>
                <a:cubicBezTo>
                  <a:pt x="644782" y="2880320"/>
                  <a:pt x="0" y="2235538"/>
                  <a:pt x="0" y="1440160"/>
                </a:cubicBezTo>
                <a:cubicBezTo>
                  <a:pt x="0" y="1335792"/>
                  <a:pt x="11102" y="1234017"/>
                  <a:pt x="32815" y="1136086"/>
                </a:cubicBezTo>
                <a:lnTo>
                  <a:pt x="1380383" y="1136086"/>
                </a:lnTo>
                <a:lnTo>
                  <a:pt x="1380383" y="3019"/>
                </a:lnTo>
                <a:cubicBezTo>
                  <a:pt x="1400159" y="410"/>
                  <a:pt x="1420112" y="0"/>
                  <a:pt x="144016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tIns="432000" bIns="0" anchor="ctr">
            <a:norm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电力认证</a:t>
            </a:r>
            <a:endParaRPr 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MH_Text_1"/>
          <p:cNvSpPr txBox="1"/>
          <p:nvPr>
            <p:custDataLst>
              <p:tags r:id="rId4"/>
            </p:custDataLst>
          </p:nvPr>
        </p:nvSpPr>
        <p:spPr>
          <a:xfrm>
            <a:off x="344488" y="3969986"/>
            <a:ext cx="1990725" cy="156686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推动东芯人员配合完成终端用例测试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完成第一轮电力认证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638/804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Other_1"/>
          <p:cNvSpPr/>
          <p:nvPr>
            <p:custDataLst>
              <p:tags r:id="rId5"/>
            </p:custDataLst>
          </p:nvPr>
        </p:nvSpPr>
        <p:spPr>
          <a:xfrm>
            <a:off x="2715004" y="1737738"/>
            <a:ext cx="1890210" cy="2047727"/>
          </a:xfrm>
          <a:custGeom>
            <a:avLst/>
            <a:gdLst/>
            <a:ahLst/>
            <a:cxnLst/>
            <a:rect l="l" t="t" r="r" b="b"/>
            <a:pathLst>
              <a:path w="3456384" h="3744416">
                <a:moveTo>
                  <a:pt x="1728192" y="0"/>
                </a:moveTo>
                <a:cubicBezTo>
                  <a:pt x="2682646" y="0"/>
                  <a:pt x="3456384" y="773738"/>
                  <a:pt x="3456384" y="1728192"/>
                </a:cubicBezTo>
                <a:cubicBezTo>
                  <a:pt x="3456384" y="2620989"/>
                  <a:pt x="2779384" y="3355664"/>
                  <a:pt x="1910712" y="3446573"/>
                </a:cubicBezTo>
                <a:lnTo>
                  <a:pt x="1712150" y="3744416"/>
                </a:lnTo>
                <a:lnTo>
                  <a:pt x="1509954" y="3441122"/>
                </a:lnTo>
                <a:cubicBezTo>
                  <a:pt x="658425" y="3335335"/>
                  <a:pt x="0" y="2608655"/>
                  <a:pt x="0" y="1728192"/>
                </a:cubicBezTo>
                <a:cubicBezTo>
                  <a:pt x="0" y="773738"/>
                  <a:pt x="773738" y="0"/>
                  <a:pt x="1728192" y="0"/>
                </a:cubicBezTo>
                <a:close/>
              </a:path>
            </a:pathLst>
          </a:custGeom>
          <a:gradFill flip="none" rotWithShape="1">
            <a:gsLst>
              <a:gs pos="70000">
                <a:sysClr val="window" lastClr="FFFFFF">
                  <a:lumMod val="85000"/>
                </a:sysClr>
              </a:gs>
              <a:gs pos="98000">
                <a:sysClr val="window" lastClr="FFFFFF">
                  <a:lumMod val="85000"/>
                </a:sysClr>
              </a:gs>
              <a:gs pos="79000">
                <a:srgbClr val="FFF9F4"/>
              </a:gs>
              <a:gs pos="42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1000"/>
              </a:sysClr>
            </a:outerShdw>
          </a:effectLst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MH_Other_4"/>
          <p:cNvSpPr/>
          <p:nvPr>
            <p:custDataLst>
              <p:tags r:id="rId6"/>
            </p:custDataLst>
          </p:nvPr>
        </p:nvSpPr>
        <p:spPr>
          <a:xfrm>
            <a:off x="2880519" y="1904347"/>
            <a:ext cx="1576387" cy="1574800"/>
          </a:xfrm>
          <a:prstGeom prst="ellipse">
            <a:avLst/>
          </a:prstGeom>
          <a:solidFill>
            <a:srgbClr val="176BB0"/>
          </a:solidFill>
          <a:ln w="25400" cap="flat" cmpd="sng" algn="ctr">
            <a:solidFill>
              <a:srgbClr val="176BB0"/>
            </a:solidFill>
            <a:prstDash val="solid"/>
          </a:ln>
          <a:effectLst/>
        </p:spPr>
        <p:txBody>
          <a:bodyPr lIns="0" tIns="0" rIns="540000"/>
          <a:lstStyle/>
          <a:p>
            <a:pPr>
              <a:defRPr/>
            </a:pPr>
            <a:r>
              <a:rPr 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MH_SubTitle_1"/>
          <p:cNvSpPr/>
          <p:nvPr>
            <p:custDataLst>
              <p:tags r:id="rId7"/>
            </p:custDataLst>
          </p:nvPr>
        </p:nvSpPr>
        <p:spPr>
          <a:xfrm>
            <a:off x="2944019" y="1978960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2880320" h="2880320">
                <a:moveTo>
                  <a:pt x="1440160" y="0"/>
                </a:moveTo>
                <a:cubicBezTo>
                  <a:pt x="2235538" y="0"/>
                  <a:pt x="2880320" y="644782"/>
                  <a:pt x="2880320" y="1440160"/>
                </a:cubicBezTo>
                <a:cubicBezTo>
                  <a:pt x="2880320" y="2235538"/>
                  <a:pt x="2235538" y="2880320"/>
                  <a:pt x="1440160" y="2880320"/>
                </a:cubicBezTo>
                <a:cubicBezTo>
                  <a:pt x="644782" y="2880320"/>
                  <a:pt x="0" y="2235538"/>
                  <a:pt x="0" y="1440160"/>
                </a:cubicBezTo>
                <a:cubicBezTo>
                  <a:pt x="0" y="1335792"/>
                  <a:pt x="11102" y="1234017"/>
                  <a:pt x="32815" y="1136086"/>
                </a:cubicBezTo>
                <a:lnTo>
                  <a:pt x="1380383" y="1136086"/>
                </a:lnTo>
                <a:lnTo>
                  <a:pt x="1380383" y="3019"/>
                </a:lnTo>
                <a:cubicBezTo>
                  <a:pt x="1400159" y="410"/>
                  <a:pt x="1420112" y="0"/>
                  <a:pt x="144016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tIns="432000" bIns="0" anchor="ctr">
            <a:normAutofit/>
          </a:bodyPr>
          <a:lstStyle/>
          <a:p>
            <a:pPr algn="ctr">
              <a:defRPr/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RCT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开发维护</a:t>
            </a:r>
            <a:endParaRPr 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MH_Text_1"/>
          <p:cNvSpPr txBox="1"/>
          <p:nvPr>
            <p:custDataLst>
              <p:tags r:id="rId8"/>
            </p:custDataLst>
          </p:nvPr>
        </p:nvSpPr>
        <p:spPr>
          <a:xfrm>
            <a:off x="2648744" y="3952222"/>
            <a:ext cx="1990725" cy="192505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支持小带宽测试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iBS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700MHz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天线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支持整机解调性能测试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MH_Other_1"/>
          <p:cNvSpPr/>
          <p:nvPr>
            <p:custDataLst>
              <p:tags r:id="rId9"/>
            </p:custDataLst>
          </p:nvPr>
        </p:nvSpPr>
        <p:spPr>
          <a:xfrm>
            <a:off x="5163276" y="1700808"/>
            <a:ext cx="1890210" cy="2047727"/>
          </a:xfrm>
          <a:custGeom>
            <a:avLst/>
            <a:gdLst/>
            <a:ahLst/>
            <a:cxnLst/>
            <a:rect l="l" t="t" r="r" b="b"/>
            <a:pathLst>
              <a:path w="3456384" h="3744416">
                <a:moveTo>
                  <a:pt x="1728192" y="0"/>
                </a:moveTo>
                <a:cubicBezTo>
                  <a:pt x="2682646" y="0"/>
                  <a:pt x="3456384" y="773738"/>
                  <a:pt x="3456384" y="1728192"/>
                </a:cubicBezTo>
                <a:cubicBezTo>
                  <a:pt x="3456384" y="2620989"/>
                  <a:pt x="2779384" y="3355664"/>
                  <a:pt x="1910712" y="3446573"/>
                </a:cubicBezTo>
                <a:lnTo>
                  <a:pt x="1712150" y="3744416"/>
                </a:lnTo>
                <a:lnTo>
                  <a:pt x="1509954" y="3441122"/>
                </a:lnTo>
                <a:cubicBezTo>
                  <a:pt x="658425" y="3335335"/>
                  <a:pt x="0" y="2608655"/>
                  <a:pt x="0" y="1728192"/>
                </a:cubicBezTo>
                <a:cubicBezTo>
                  <a:pt x="0" y="773738"/>
                  <a:pt x="773738" y="0"/>
                  <a:pt x="1728192" y="0"/>
                </a:cubicBezTo>
                <a:close/>
              </a:path>
            </a:pathLst>
          </a:custGeom>
          <a:gradFill flip="none" rotWithShape="1">
            <a:gsLst>
              <a:gs pos="70000">
                <a:sysClr val="window" lastClr="FFFFFF">
                  <a:lumMod val="85000"/>
                </a:sysClr>
              </a:gs>
              <a:gs pos="98000">
                <a:sysClr val="window" lastClr="FFFFFF">
                  <a:lumMod val="85000"/>
                </a:sysClr>
              </a:gs>
              <a:gs pos="79000">
                <a:srgbClr val="FFF9F4"/>
              </a:gs>
              <a:gs pos="42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1000"/>
              </a:sysClr>
            </a:outerShdw>
          </a:effectLst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_4"/>
          <p:cNvSpPr/>
          <p:nvPr>
            <p:custDataLst>
              <p:tags r:id="rId10"/>
            </p:custDataLst>
          </p:nvPr>
        </p:nvSpPr>
        <p:spPr>
          <a:xfrm>
            <a:off x="5328791" y="1867417"/>
            <a:ext cx="1576387" cy="1574800"/>
          </a:xfrm>
          <a:prstGeom prst="ellipse">
            <a:avLst/>
          </a:prstGeom>
          <a:solidFill>
            <a:srgbClr val="176BB0"/>
          </a:solidFill>
          <a:ln w="25400" cap="flat" cmpd="sng" algn="ctr">
            <a:solidFill>
              <a:srgbClr val="176BB0"/>
            </a:solidFill>
            <a:prstDash val="solid"/>
          </a:ln>
          <a:effectLst/>
        </p:spPr>
        <p:txBody>
          <a:bodyPr lIns="0" tIns="0" rIns="540000"/>
          <a:lstStyle/>
          <a:p>
            <a:pPr>
              <a:defRPr/>
            </a:pPr>
            <a:r>
              <a:rPr 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MH_SubTitle_1"/>
          <p:cNvSpPr/>
          <p:nvPr>
            <p:custDataLst>
              <p:tags r:id="rId11"/>
            </p:custDataLst>
          </p:nvPr>
        </p:nvSpPr>
        <p:spPr>
          <a:xfrm>
            <a:off x="5392291" y="1942030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2880320" h="2880320">
                <a:moveTo>
                  <a:pt x="1440160" y="0"/>
                </a:moveTo>
                <a:cubicBezTo>
                  <a:pt x="2235538" y="0"/>
                  <a:pt x="2880320" y="644782"/>
                  <a:pt x="2880320" y="1440160"/>
                </a:cubicBezTo>
                <a:cubicBezTo>
                  <a:pt x="2880320" y="2235538"/>
                  <a:pt x="2235538" y="2880320"/>
                  <a:pt x="1440160" y="2880320"/>
                </a:cubicBezTo>
                <a:cubicBezTo>
                  <a:pt x="644782" y="2880320"/>
                  <a:pt x="0" y="2235538"/>
                  <a:pt x="0" y="1440160"/>
                </a:cubicBezTo>
                <a:cubicBezTo>
                  <a:pt x="0" y="1335792"/>
                  <a:pt x="11102" y="1234017"/>
                  <a:pt x="32815" y="1136086"/>
                </a:cubicBezTo>
                <a:lnTo>
                  <a:pt x="1380383" y="1136086"/>
                </a:lnTo>
                <a:lnTo>
                  <a:pt x="1380383" y="3019"/>
                </a:lnTo>
                <a:cubicBezTo>
                  <a:pt x="1400159" y="410"/>
                  <a:pt x="1420112" y="0"/>
                  <a:pt x="144016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tIns="432000" bIns="0" anchor="ctr">
            <a:normAutofit/>
          </a:bodyPr>
          <a:lstStyle/>
          <a:p>
            <a:pPr algn="ctr">
              <a:defRPr/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LTE-M</a:t>
            </a:r>
          </a:p>
          <a:p>
            <a:pPr algn="ctr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动态测试</a:t>
            </a:r>
            <a:endParaRPr 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Text_1"/>
          <p:cNvSpPr txBox="1"/>
          <p:nvPr>
            <p:custDataLst>
              <p:tags r:id="rId12"/>
            </p:custDataLst>
          </p:nvPr>
        </p:nvSpPr>
        <p:spPr>
          <a:xfrm>
            <a:off x="5097016" y="3915292"/>
            <a:ext cx="1990725" cy="1854894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各种带宽流量回归测试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干扰用例测试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带信道用例测试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相关问题分析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Other_1"/>
          <p:cNvSpPr/>
          <p:nvPr>
            <p:custDataLst>
              <p:tags r:id="rId13"/>
            </p:custDataLst>
          </p:nvPr>
        </p:nvSpPr>
        <p:spPr>
          <a:xfrm>
            <a:off x="7493031" y="1700808"/>
            <a:ext cx="1890210" cy="2047727"/>
          </a:xfrm>
          <a:custGeom>
            <a:avLst/>
            <a:gdLst/>
            <a:ahLst/>
            <a:cxnLst/>
            <a:rect l="l" t="t" r="r" b="b"/>
            <a:pathLst>
              <a:path w="3456384" h="3744416">
                <a:moveTo>
                  <a:pt x="1728192" y="0"/>
                </a:moveTo>
                <a:cubicBezTo>
                  <a:pt x="2682646" y="0"/>
                  <a:pt x="3456384" y="773738"/>
                  <a:pt x="3456384" y="1728192"/>
                </a:cubicBezTo>
                <a:cubicBezTo>
                  <a:pt x="3456384" y="2620989"/>
                  <a:pt x="2779384" y="3355664"/>
                  <a:pt x="1910712" y="3446573"/>
                </a:cubicBezTo>
                <a:lnTo>
                  <a:pt x="1712150" y="3744416"/>
                </a:lnTo>
                <a:lnTo>
                  <a:pt x="1509954" y="3441122"/>
                </a:lnTo>
                <a:cubicBezTo>
                  <a:pt x="658425" y="3335335"/>
                  <a:pt x="0" y="2608655"/>
                  <a:pt x="0" y="1728192"/>
                </a:cubicBezTo>
                <a:cubicBezTo>
                  <a:pt x="0" y="773738"/>
                  <a:pt x="773738" y="0"/>
                  <a:pt x="1728192" y="0"/>
                </a:cubicBezTo>
                <a:close/>
              </a:path>
            </a:pathLst>
          </a:custGeom>
          <a:gradFill flip="none" rotWithShape="1">
            <a:gsLst>
              <a:gs pos="70000">
                <a:sysClr val="window" lastClr="FFFFFF">
                  <a:lumMod val="85000"/>
                </a:sysClr>
              </a:gs>
              <a:gs pos="98000">
                <a:sysClr val="window" lastClr="FFFFFF">
                  <a:lumMod val="85000"/>
                </a:sysClr>
              </a:gs>
              <a:gs pos="79000">
                <a:srgbClr val="FFF9F4"/>
              </a:gs>
              <a:gs pos="42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1000"/>
              </a:sysClr>
            </a:outerShdw>
          </a:effectLst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Other_4"/>
          <p:cNvSpPr/>
          <p:nvPr>
            <p:custDataLst>
              <p:tags r:id="rId14"/>
            </p:custDataLst>
          </p:nvPr>
        </p:nvSpPr>
        <p:spPr>
          <a:xfrm>
            <a:off x="7658546" y="1867417"/>
            <a:ext cx="1576387" cy="1574800"/>
          </a:xfrm>
          <a:prstGeom prst="ellipse">
            <a:avLst/>
          </a:prstGeom>
          <a:solidFill>
            <a:srgbClr val="176BB0"/>
          </a:solidFill>
          <a:ln w="25400" cap="flat" cmpd="sng" algn="ctr">
            <a:solidFill>
              <a:srgbClr val="176BB0"/>
            </a:solidFill>
            <a:prstDash val="solid"/>
          </a:ln>
          <a:effectLst/>
        </p:spPr>
        <p:txBody>
          <a:bodyPr lIns="0" tIns="0" rIns="540000"/>
          <a:lstStyle/>
          <a:p>
            <a:pPr>
              <a:defRPr/>
            </a:pPr>
            <a:r>
              <a:rPr 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SubTitle_1"/>
          <p:cNvSpPr/>
          <p:nvPr>
            <p:custDataLst>
              <p:tags r:id="rId15"/>
            </p:custDataLst>
          </p:nvPr>
        </p:nvSpPr>
        <p:spPr>
          <a:xfrm>
            <a:off x="7722046" y="1942030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2880320" h="2880320">
                <a:moveTo>
                  <a:pt x="1440160" y="0"/>
                </a:moveTo>
                <a:cubicBezTo>
                  <a:pt x="2235538" y="0"/>
                  <a:pt x="2880320" y="644782"/>
                  <a:pt x="2880320" y="1440160"/>
                </a:cubicBezTo>
                <a:cubicBezTo>
                  <a:pt x="2880320" y="2235538"/>
                  <a:pt x="2235538" y="2880320"/>
                  <a:pt x="1440160" y="2880320"/>
                </a:cubicBezTo>
                <a:cubicBezTo>
                  <a:pt x="644782" y="2880320"/>
                  <a:pt x="0" y="2235538"/>
                  <a:pt x="0" y="1440160"/>
                </a:cubicBezTo>
                <a:cubicBezTo>
                  <a:pt x="0" y="1335792"/>
                  <a:pt x="11102" y="1234017"/>
                  <a:pt x="32815" y="1136086"/>
                </a:cubicBezTo>
                <a:lnTo>
                  <a:pt x="1380383" y="1136086"/>
                </a:lnTo>
                <a:lnTo>
                  <a:pt x="1380383" y="3019"/>
                </a:lnTo>
                <a:cubicBezTo>
                  <a:pt x="1400159" y="410"/>
                  <a:pt x="1420112" y="0"/>
                  <a:pt x="144016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tIns="432000" bIns="0" anchor="ctr">
            <a:norm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外场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大话务量测试</a:t>
            </a:r>
            <a:endParaRPr 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Text_1"/>
          <p:cNvSpPr txBox="1"/>
          <p:nvPr>
            <p:custDataLst>
              <p:tags r:id="rId16"/>
            </p:custDataLst>
          </p:nvPr>
        </p:nvSpPr>
        <p:spPr>
          <a:xfrm>
            <a:off x="7426771" y="3915292"/>
            <a:ext cx="1990725" cy="1854894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外场用例测试及问题定位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话务量测试及问题定位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9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预研创新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0583" y="2338454"/>
            <a:ext cx="3686393" cy="95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协议标准研究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算法平台方案编写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83534" y="953493"/>
            <a:ext cx="2578767" cy="45044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</a:t>
            </a:r>
            <a:endParaRPr lang="zh-HK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880992" y="1360882"/>
            <a:ext cx="0" cy="5184576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970331" y="1795844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33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34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1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970331" y="3717032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36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37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2</a:t>
              </a:r>
              <a:endParaRPr lang="en-US" sz="2200" kern="0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38" name="Text Box 30"/>
          <p:cNvSpPr>
            <a:spLocks noChangeArrowheads="1"/>
          </p:cNvSpPr>
          <p:nvPr/>
        </p:nvSpPr>
        <p:spPr bwMode="auto">
          <a:xfrm>
            <a:off x="1496616" y="3724219"/>
            <a:ext cx="1964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BBU2.0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57561" y="4247059"/>
            <a:ext cx="2069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接口联调完成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SRIO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接口联调完成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6"/>
          <p:cNvSpPr>
            <a:spLocks/>
          </p:cNvSpPr>
          <p:nvPr/>
        </p:nvSpPr>
        <p:spPr bwMode="auto">
          <a:xfrm>
            <a:off x="1584870" y="1891966"/>
            <a:ext cx="2185153" cy="3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eMTC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2" name="Group 33"/>
          <p:cNvGrpSpPr>
            <a:grpSpLocks/>
          </p:cNvGrpSpPr>
          <p:nvPr/>
        </p:nvGrpSpPr>
        <p:grpSpPr bwMode="auto">
          <a:xfrm>
            <a:off x="970331" y="5373216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43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4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3</a:t>
              </a:r>
              <a:endParaRPr lang="en-US" sz="2200" kern="0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45" name="Text Box 30"/>
          <p:cNvSpPr>
            <a:spLocks noChangeArrowheads="1"/>
          </p:cNvSpPr>
          <p:nvPr/>
        </p:nvSpPr>
        <p:spPr bwMode="auto">
          <a:xfrm>
            <a:off x="1496616" y="5380403"/>
            <a:ext cx="1964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CPE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芯片评估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64047" y="5903243"/>
            <a:ext cx="2710999" cy="372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MPSoC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处理单元能力评估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75119" y="2315426"/>
            <a:ext cx="3686393" cy="96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对空覆盖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灵活带宽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宽窄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带融合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61112" y="973237"/>
            <a:ext cx="2578767" cy="45044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</a:t>
            </a:r>
            <a:endParaRPr lang="zh-HK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Group 33"/>
          <p:cNvGrpSpPr>
            <a:grpSpLocks/>
          </p:cNvGrpSpPr>
          <p:nvPr/>
        </p:nvGrpSpPr>
        <p:grpSpPr bwMode="auto">
          <a:xfrm>
            <a:off x="5794867" y="1772816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50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1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1</a:t>
              </a:r>
            </a:p>
          </p:txBody>
        </p:sp>
      </p:grpSp>
      <p:sp>
        <p:nvSpPr>
          <p:cNvPr id="57" name="Rectangle 26"/>
          <p:cNvSpPr>
            <a:spLocks/>
          </p:cNvSpPr>
          <p:nvPr/>
        </p:nvSpPr>
        <p:spPr bwMode="auto">
          <a:xfrm>
            <a:off x="6409406" y="1868938"/>
            <a:ext cx="2185153" cy="3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创新方向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" name="MH_Text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75119" y="4259642"/>
            <a:ext cx="3398361" cy="9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篇专利，其中公司评审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篇，待评审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已通过评审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33"/>
          <p:cNvGrpSpPr>
            <a:grpSpLocks/>
          </p:cNvGrpSpPr>
          <p:nvPr/>
        </p:nvGrpSpPr>
        <p:grpSpPr bwMode="auto">
          <a:xfrm>
            <a:off x="5794867" y="3717032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52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3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2</a:t>
              </a:r>
              <a:endParaRPr lang="en-US" sz="2200" kern="0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54" name="Rectangle 26"/>
          <p:cNvSpPr>
            <a:spLocks/>
          </p:cNvSpPr>
          <p:nvPr/>
        </p:nvSpPr>
        <p:spPr bwMode="auto">
          <a:xfrm>
            <a:off x="6409406" y="3813154"/>
            <a:ext cx="2185153" cy="3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专利输出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25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00471" y="4509121"/>
            <a:ext cx="4084317" cy="2284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endParaRPr lang="en-US" altLang="zh-CN" b="1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团队建设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4268047544"/>
              </p:ext>
            </p:extLst>
          </p:nvPr>
        </p:nvGraphicFramePr>
        <p:xfrm>
          <a:off x="371048" y="4444835"/>
          <a:ext cx="3821593" cy="2263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91" name="MH_Other_1"/>
          <p:cNvSpPr/>
          <p:nvPr>
            <p:custDataLst>
              <p:tags r:id="rId1"/>
            </p:custDataLst>
          </p:nvPr>
        </p:nvSpPr>
        <p:spPr>
          <a:xfrm>
            <a:off x="1136576" y="2332600"/>
            <a:ext cx="2479730" cy="123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MH_SubTitle_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098378" y="1538850"/>
            <a:ext cx="2526863" cy="7937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能力提升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MH_Text_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27581" y="2856475"/>
            <a:ext cx="2247159" cy="150306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部门定期培训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个人经验分享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与无线性能部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/L2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组织联合培训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以老带新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MH_Other_3"/>
          <p:cNvSpPr/>
          <p:nvPr>
            <p:custDataLst>
              <p:tags r:id="rId4"/>
            </p:custDataLst>
          </p:nvPr>
        </p:nvSpPr>
        <p:spPr>
          <a:xfrm>
            <a:off x="2058880" y="968252"/>
            <a:ext cx="579438" cy="57943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_4"/>
          <p:cNvSpPr/>
          <p:nvPr>
            <p:custDataLst>
              <p:tags r:id="rId5"/>
            </p:custDataLst>
          </p:nvPr>
        </p:nvSpPr>
        <p:spPr>
          <a:xfrm>
            <a:off x="2000672" y="908720"/>
            <a:ext cx="697178" cy="69717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MH_Other_2"/>
          <p:cNvSpPr/>
          <p:nvPr>
            <p:custDataLst>
              <p:tags r:id="rId6"/>
            </p:custDataLst>
          </p:nvPr>
        </p:nvSpPr>
        <p:spPr>
          <a:xfrm flipV="1">
            <a:off x="2181452" y="2425881"/>
            <a:ext cx="355869" cy="2368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MH_Other_1"/>
          <p:cNvSpPr/>
          <p:nvPr>
            <p:custDataLst>
              <p:tags r:id="rId7"/>
            </p:custDataLst>
          </p:nvPr>
        </p:nvSpPr>
        <p:spPr>
          <a:xfrm>
            <a:off x="3664066" y="2332600"/>
            <a:ext cx="2479730" cy="123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MH_SubTitle_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625868" y="1538850"/>
            <a:ext cx="2526863" cy="7937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组织变革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MH_Text_1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808082" y="2856475"/>
            <a:ext cx="2165556" cy="15030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成立虚拟系统组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，承担需求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保障方案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协议软件部分工作转移至平台软件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MH_Other_3"/>
          <p:cNvSpPr/>
          <p:nvPr>
            <p:custDataLst>
              <p:tags r:id="rId10"/>
            </p:custDataLst>
          </p:nvPr>
        </p:nvSpPr>
        <p:spPr>
          <a:xfrm>
            <a:off x="4586370" y="968252"/>
            <a:ext cx="579438" cy="579438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MH_Other_4"/>
          <p:cNvSpPr/>
          <p:nvPr>
            <p:custDataLst>
              <p:tags r:id="rId11"/>
            </p:custDataLst>
          </p:nvPr>
        </p:nvSpPr>
        <p:spPr>
          <a:xfrm>
            <a:off x="4528162" y="908720"/>
            <a:ext cx="697178" cy="69717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MH_Other_2"/>
          <p:cNvSpPr/>
          <p:nvPr>
            <p:custDataLst>
              <p:tags r:id="rId12"/>
            </p:custDataLst>
          </p:nvPr>
        </p:nvSpPr>
        <p:spPr>
          <a:xfrm flipV="1">
            <a:off x="4708942" y="2425881"/>
            <a:ext cx="355869" cy="23680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MH_Other_1"/>
          <p:cNvSpPr/>
          <p:nvPr>
            <p:custDataLst>
              <p:tags r:id="rId13"/>
            </p:custDataLst>
          </p:nvPr>
        </p:nvSpPr>
        <p:spPr>
          <a:xfrm>
            <a:off x="6181961" y="2332600"/>
            <a:ext cx="2479730" cy="123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MH_SubTitle_1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6143763" y="1538850"/>
            <a:ext cx="2526863" cy="7937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组织建设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MH_Text_1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325977" y="2856475"/>
            <a:ext cx="2155415" cy="158063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储备后备干部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骨干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员工纳入系统组培养，储备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MH_Other_3"/>
          <p:cNvSpPr/>
          <p:nvPr>
            <p:custDataLst>
              <p:tags r:id="rId16"/>
            </p:custDataLst>
          </p:nvPr>
        </p:nvSpPr>
        <p:spPr>
          <a:xfrm>
            <a:off x="7104265" y="968252"/>
            <a:ext cx="579438" cy="57943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MH_Other_4"/>
          <p:cNvSpPr/>
          <p:nvPr>
            <p:custDataLst>
              <p:tags r:id="rId17"/>
            </p:custDataLst>
          </p:nvPr>
        </p:nvSpPr>
        <p:spPr>
          <a:xfrm>
            <a:off x="7046057" y="908720"/>
            <a:ext cx="697178" cy="69717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MH_Other_2"/>
          <p:cNvSpPr/>
          <p:nvPr>
            <p:custDataLst>
              <p:tags r:id="rId18"/>
            </p:custDataLst>
          </p:nvPr>
        </p:nvSpPr>
        <p:spPr>
          <a:xfrm flipV="1">
            <a:off x="7226837" y="2425881"/>
            <a:ext cx="355869" cy="2368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376936" y="4509120"/>
            <a:ext cx="5256584" cy="22768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人员现状：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协议软件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人，平台软件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人，高工占比：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22%, 75%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人才</a:t>
            </a:r>
            <a:r>
              <a:rPr lang="zh-CN" altLang="en-US" sz="16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引进</a:t>
            </a:r>
            <a:r>
              <a:rPr lang="zh-CN" altLang="en-US" sz="16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社招高工以上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人（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名主任</a:t>
            </a:r>
            <a:r>
              <a:rPr lang="zh-CN" altLang="en-US" sz="16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人员输送：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转市场技术岗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人，转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人，转无线性能部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人，培养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位物理层性能测试人员</a:t>
            </a:r>
            <a:endParaRPr lang="en-US" altLang="zh-CN" sz="1600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9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亮点与不足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H_SubTitle_1"/>
          <p:cNvSpPr/>
          <p:nvPr>
            <p:custDataLst>
              <p:tags r:id="rId1"/>
            </p:custDataLst>
          </p:nvPr>
        </p:nvSpPr>
        <p:spPr>
          <a:xfrm>
            <a:off x="4035426" y="1871068"/>
            <a:ext cx="1223963" cy="1871663"/>
          </a:xfrm>
          <a:custGeom>
            <a:avLst/>
            <a:gdLst>
              <a:gd name="connsiteX0" fmla="*/ 612000 w 1224000"/>
              <a:gd name="connsiteY0" fmla="*/ 0 h 1872210"/>
              <a:gd name="connsiteX1" fmla="*/ 1224000 w 1224000"/>
              <a:gd name="connsiteY1" fmla="*/ 405622 h 1872210"/>
              <a:gd name="connsiteX2" fmla="*/ 1224000 w 1224000"/>
              <a:gd name="connsiteY2" fmla="*/ 1872210 h 1872210"/>
              <a:gd name="connsiteX3" fmla="*/ 0 w 1224000"/>
              <a:gd name="connsiteY3" fmla="*/ 1872210 h 1872210"/>
              <a:gd name="connsiteX4" fmla="*/ 0 w 1224000"/>
              <a:gd name="connsiteY4" fmla="*/ 405622 h 187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872210">
                <a:moveTo>
                  <a:pt x="612000" y="0"/>
                </a:moveTo>
                <a:lnTo>
                  <a:pt x="1224000" y="405622"/>
                </a:lnTo>
                <a:lnTo>
                  <a:pt x="1224000" y="1872210"/>
                </a:lnTo>
                <a:lnTo>
                  <a:pt x="0" y="1872210"/>
                </a:lnTo>
                <a:lnTo>
                  <a:pt x="0" y="4056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88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</a:p>
        </p:txBody>
      </p:sp>
      <p:sp>
        <p:nvSpPr>
          <p:cNvPr id="12" name="MH_SubTitle_2"/>
          <p:cNvSpPr/>
          <p:nvPr>
            <p:custDataLst>
              <p:tags r:id="rId2"/>
            </p:custDataLst>
          </p:nvPr>
        </p:nvSpPr>
        <p:spPr>
          <a:xfrm>
            <a:off x="4445001" y="3279180"/>
            <a:ext cx="1223963" cy="1871662"/>
          </a:xfrm>
          <a:custGeom>
            <a:avLst/>
            <a:gdLst>
              <a:gd name="connsiteX0" fmla="*/ 0 w 1224000"/>
              <a:gd name="connsiteY0" fmla="*/ 0 h 1872209"/>
              <a:gd name="connsiteX1" fmla="*/ 1224000 w 1224000"/>
              <a:gd name="connsiteY1" fmla="*/ 0 h 1872209"/>
              <a:gd name="connsiteX2" fmla="*/ 1224000 w 1224000"/>
              <a:gd name="connsiteY2" fmla="*/ 1466588 h 1872209"/>
              <a:gd name="connsiteX3" fmla="*/ 612000 w 1224000"/>
              <a:gd name="connsiteY3" fmla="*/ 1872209 h 1872209"/>
              <a:gd name="connsiteX4" fmla="*/ 0 w 1224000"/>
              <a:gd name="connsiteY4" fmla="*/ 1466588 h 187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872209">
                <a:moveTo>
                  <a:pt x="0" y="0"/>
                </a:moveTo>
                <a:lnTo>
                  <a:pt x="1224000" y="0"/>
                </a:lnTo>
                <a:lnTo>
                  <a:pt x="1224000" y="1466588"/>
                </a:lnTo>
                <a:lnTo>
                  <a:pt x="612000" y="1872209"/>
                </a:lnTo>
                <a:lnTo>
                  <a:pt x="0" y="14665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1"/>
          <p:cNvSpPr/>
          <p:nvPr>
            <p:custDataLst>
              <p:tags r:id="rId3"/>
            </p:custDataLst>
          </p:nvPr>
        </p:nvSpPr>
        <p:spPr>
          <a:xfrm flipH="1">
            <a:off x="4035426" y="3279180"/>
            <a:ext cx="409575" cy="4635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MH_Other_3"/>
          <p:cNvCxnSpPr/>
          <p:nvPr>
            <p:custDataLst>
              <p:tags r:id="rId4"/>
            </p:custDataLst>
          </p:nvPr>
        </p:nvCxnSpPr>
        <p:spPr>
          <a:xfrm flipH="1">
            <a:off x="776536" y="1452364"/>
            <a:ext cx="2973140" cy="952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3791" y="1412776"/>
            <a:ext cx="3062611" cy="482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80000" rIns="90000" bIns="9000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：在人员减少较多的情况下，保障故障的解决率及解决时间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：将方案和开发分开，由系统组负责方案设计，方案质量有所提升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内部优化：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持续优化性能，维测，软件架构，为稳定版本打下基础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流程效率：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优化环境维护策略，大力投入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，开发测试效率得到大幅提升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对外支持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：电力认证在资源有限和摸索的情况下取得了较好的测试结果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35664" y="1452364"/>
            <a:ext cx="3103561" cy="478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90000" rIns="90000" bIns="180000" anchor="b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人员结构：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人员流失严重，往上存在瓶颈，往下应届生不足，算法人员偏少，平台维护和需求开发存在瓶颈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专利方面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：年度提交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篇专利，已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通过公司评审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，待公司评审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算法平台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：用例完善过程中发现算法平台问题较多，影响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储备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能力储备依旧不足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新业务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eMTC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/CPE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等新业务仅处于研究阶段，未产生实质性的产出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MH_Other_3"/>
          <p:cNvCxnSpPr/>
          <p:nvPr>
            <p:custDataLst>
              <p:tags r:id="rId7"/>
            </p:custDataLst>
          </p:nvPr>
        </p:nvCxnSpPr>
        <p:spPr>
          <a:xfrm flipH="1">
            <a:off x="6066085" y="6165304"/>
            <a:ext cx="2973140" cy="952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个人贡献（团队外）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MH_Other_1"/>
          <p:cNvSpPr/>
          <p:nvPr>
            <p:custDataLst>
              <p:tags r:id="rId1"/>
            </p:custDataLst>
          </p:nvPr>
        </p:nvSpPr>
        <p:spPr>
          <a:xfrm>
            <a:off x="2320950" y="1675882"/>
            <a:ext cx="279400" cy="2794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Other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5987" y="1583808"/>
            <a:ext cx="465138" cy="465137"/>
          </a:xfrm>
          <a:prstGeom prst="ellipse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itchFamily="2" charset="0"/>
              </a:rPr>
              <a:t>1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21" name="MH_Other_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738463" y="1666358"/>
            <a:ext cx="263525" cy="300037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22" name="MH_Text_1"/>
          <p:cNvSpPr/>
          <p:nvPr>
            <p:custDataLst>
              <p:tags r:id="rId4"/>
            </p:custDataLst>
          </p:nvPr>
        </p:nvSpPr>
        <p:spPr>
          <a:xfrm>
            <a:off x="3221062" y="1831458"/>
            <a:ext cx="4883150" cy="57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澳洲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PSMB/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埃及项目应标技术支持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450M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产品文档扩展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SubTitle_1"/>
          <p:cNvSpPr/>
          <p:nvPr>
            <p:custDataLst>
              <p:tags r:id="rId5"/>
            </p:custDataLst>
          </p:nvPr>
        </p:nvSpPr>
        <p:spPr>
          <a:xfrm>
            <a:off x="3221062" y="1258369"/>
            <a:ext cx="4883150" cy="5397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市场支持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24" name="MH_Other_4"/>
          <p:cNvCxnSpPr/>
          <p:nvPr>
            <p:custDataLst>
              <p:tags r:id="rId6"/>
            </p:custDataLst>
          </p:nvPr>
        </p:nvCxnSpPr>
        <p:spPr>
          <a:xfrm>
            <a:off x="3194076" y="1815582"/>
            <a:ext cx="2517775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H_Other_1"/>
          <p:cNvSpPr/>
          <p:nvPr>
            <p:custDataLst>
              <p:tags r:id="rId7"/>
            </p:custDataLst>
          </p:nvPr>
        </p:nvSpPr>
        <p:spPr>
          <a:xfrm>
            <a:off x="2320950" y="3198441"/>
            <a:ext cx="279400" cy="2794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Other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85987" y="3106367"/>
            <a:ext cx="465138" cy="465137"/>
          </a:xfrm>
          <a:prstGeom prst="ellipse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itchFamily="2" charset="0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27" name="MH_Other_3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738463" y="3188917"/>
            <a:ext cx="263525" cy="300037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28" name="MH_Text_1"/>
          <p:cNvSpPr/>
          <p:nvPr>
            <p:custDataLst>
              <p:tags r:id="rId10"/>
            </p:custDataLst>
          </p:nvPr>
        </p:nvSpPr>
        <p:spPr>
          <a:xfrm>
            <a:off x="3221062" y="3354016"/>
            <a:ext cx="4883150" cy="67513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450M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立项技术方案支持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eNB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V2.5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规格基线化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SubTitle_1"/>
          <p:cNvSpPr/>
          <p:nvPr>
            <p:custDataLst>
              <p:tags r:id="rId11"/>
            </p:custDataLst>
          </p:nvPr>
        </p:nvSpPr>
        <p:spPr>
          <a:xfrm>
            <a:off x="3221062" y="2780928"/>
            <a:ext cx="4883150" cy="5397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项目支持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30" name="MH_Other_4"/>
          <p:cNvCxnSpPr/>
          <p:nvPr>
            <p:custDataLst>
              <p:tags r:id="rId12"/>
            </p:custDataLst>
          </p:nvPr>
        </p:nvCxnSpPr>
        <p:spPr>
          <a:xfrm>
            <a:off x="3194076" y="3338141"/>
            <a:ext cx="2517775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H_Other_1"/>
          <p:cNvSpPr/>
          <p:nvPr>
            <p:custDataLst>
              <p:tags r:id="rId13"/>
            </p:custDataLst>
          </p:nvPr>
        </p:nvSpPr>
        <p:spPr>
          <a:xfrm>
            <a:off x="2338090" y="4710609"/>
            <a:ext cx="279400" cy="2794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MH_Other_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03127" y="4618535"/>
            <a:ext cx="465138" cy="465137"/>
          </a:xfrm>
          <a:prstGeom prst="ellipse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itchFamily="2" charset="0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33" name="MH_Other_3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2755603" y="4701085"/>
            <a:ext cx="263525" cy="300037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34" name="MH_Text_1"/>
          <p:cNvSpPr/>
          <p:nvPr>
            <p:custDataLst>
              <p:tags r:id="rId16"/>
            </p:custDataLst>
          </p:nvPr>
        </p:nvSpPr>
        <p:spPr>
          <a:xfrm>
            <a:off x="3238202" y="4866184"/>
            <a:ext cx="4364409" cy="12300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展讯终端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双载波需求分析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方案讨论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MCB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主备倒换需求分析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SubTitle_1"/>
          <p:cNvSpPr/>
          <p:nvPr>
            <p:custDataLst>
              <p:tags r:id="rId17"/>
            </p:custDataLst>
          </p:nvPr>
        </p:nvSpPr>
        <p:spPr>
          <a:xfrm>
            <a:off x="3238202" y="4293096"/>
            <a:ext cx="4883150" cy="5397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需求方案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36" name="MH_Other_4"/>
          <p:cNvCxnSpPr/>
          <p:nvPr>
            <p:custDataLst>
              <p:tags r:id="rId18"/>
            </p:custDataLst>
          </p:nvPr>
        </p:nvCxnSpPr>
        <p:spPr>
          <a:xfrm>
            <a:off x="3211216" y="4850309"/>
            <a:ext cx="2517775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2626939"/>
            <a:ext cx="9906000" cy="1076719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357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0057" y="2157820"/>
            <a:ext cx="5322290" cy="917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5362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5362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年业务规划</a:t>
            </a:r>
          </a:p>
        </p:txBody>
      </p:sp>
      <p:sp>
        <p:nvSpPr>
          <p:cNvPr id="19" name="矩形 18"/>
          <p:cNvSpPr/>
          <p:nvPr/>
        </p:nvSpPr>
        <p:spPr>
          <a:xfrm>
            <a:off x="1281962" y="3838207"/>
            <a:ext cx="2871814" cy="89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803" lvl="2" indent="-301803">
              <a:spcBef>
                <a:spcPts val="529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62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工作思路</a:t>
            </a:r>
            <a:endParaRPr lang="en-US" altLang="zh-CN" sz="1462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1803" lvl="2" indent="-301803">
              <a:spcBef>
                <a:spcPts val="529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62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重点工作</a:t>
            </a:r>
            <a:r>
              <a:rPr lang="zh-CN" altLang="en-US" sz="1462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endParaRPr lang="en-US" altLang="zh-CN" sz="1462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1803" lvl="2" indent="-301803">
              <a:spcBef>
                <a:spcPts val="529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62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风险，困难与求助</a:t>
            </a:r>
            <a:endParaRPr lang="en-US" altLang="zh-CN" sz="1462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13"/>
          <p:cNvGrpSpPr>
            <a:grpSpLocks noChangeAspect="1"/>
          </p:cNvGrpSpPr>
          <p:nvPr/>
        </p:nvGrpSpPr>
        <p:grpSpPr bwMode="auto">
          <a:xfrm>
            <a:off x="5577930" y="1582188"/>
            <a:ext cx="3399383" cy="2121471"/>
            <a:chOff x="0" y="0"/>
            <a:chExt cx="5324473" cy="3322983"/>
          </a:xfrm>
        </p:grpSpPr>
        <p:pic>
          <p:nvPicPr>
            <p:cNvPr id="27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图片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t="43909" b="1"/>
          <a:stretch/>
        </p:blipFill>
        <p:spPr>
          <a:xfrm>
            <a:off x="676573" y="2609910"/>
            <a:ext cx="5929255" cy="8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工作思路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MH_Other_1"/>
          <p:cNvSpPr/>
          <p:nvPr>
            <p:custDataLst>
              <p:tags r:id="rId1"/>
            </p:custDataLst>
          </p:nvPr>
        </p:nvSpPr>
        <p:spPr>
          <a:xfrm>
            <a:off x="1066897" y="5345657"/>
            <a:ext cx="1254125" cy="314325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316992 w 1728192"/>
              <a:gd name="connsiteY3" fmla="*/ 419856 h 432048"/>
              <a:gd name="connsiteX4" fmla="*/ 0 w 172819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192" h="432048">
                <a:moveTo>
                  <a:pt x="0" y="0"/>
                </a:moveTo>
                <a:lnTo>
                  <a:pt x="1728192" y="0"/>
                </a:lnTo>
                <a:lnTo>
                  <a:pt x="1728192" y="432048"/>
                </a:lnTo>
                <a:lnTo>
                  <a:pt x="316992" y="4198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Text_1"/>
          <p:cNvSpPr/>
          <p:nvPr>
            <p:custDataLst>
              <p:tags r:id="rId2"/>
            </p:custDataLst>
          </p:nvPr>
        </p:nvSpPr>
        <p:spPr>
          <a:xfrm>
            <a:off x="1064568" y="1699493"/>
            <a:ext cx="1928812" cy="3646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18000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优先保障版本质量，交付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V2.5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需求，持续做好内部优化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需求开发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内部优化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版本维护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SubTitle_1"/>
          <p:cNvSpPr/>
          <p:nvPr>
            <p:custDataLst>
              <p:tags r:id="rId3"/>
            </p:custDataLst>
          </p:nvPr>
        </p:nvSpPr>
        <p:spPr>
          <a:xfrm>
            <a:off x="1281728" y="4867845"/>
            <a:ext cx="1946599" cy="792162"/>
          </a:xfrm>
          <a:custGeom>
            <a:avLst/>
            <a:gdLst>
              <a:gd name="connsiteX0" fmla="*/ 0 w 2016224"/>
              <a:gd name="connsiteY0" fmla="*/ 0 h 1080120"/>
              <a:gd name="connsiteX1" fmla="*/ 2016224 w 2016224"/>
              <a:gd name="connsiteY1" fmla="*/ 0 h 1080120"/>
              <a:gd name="connsiteX2" fmla="*/ 2016224 w 2016224"/>
              <a:gd name="connsiteY2" fmla="*/ 1080120 h 1080120"/>
              <a:gd name="connsiteX3" fmla="*/ 0 w 2016224"/>
              <a:gd name="connsiteY3" fmla="*/ 1080120 h 1080120"/>
              <a:gd name="connsiteX4" fmla="*/ 0 w 2016224"/>
              <a:gd name="connsiteY4" fmla="*/ 0 h 1080120"/>
              <a:gd name="connsiteX0" fmla="*/ 329184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329184 w 2016224"/>
              <a:gd name="connsiteY4" fmla="*/ 0 h 1092312"/>
              <a:gd name="connsiteX0" fmla="*/ 560832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  <a:gd name="connsiteX0" fmla="*/ 560832 w 2016224"/>
              <a:gd name="connsiteY0" fmla="*/ 0 h 1092312"/>
              <a:gd name="connsiteX1" fmla="*/ 2004032 w 2016224"/>
              <a:gd name="connsiteY1" fmla="*/ 231648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224" h="1092312">
                <a:moveTo>
                  <a:pt x="560832" y="0"/>
                </a:moveTo>
                <a:lnTo>
                  <a:pt x="2004032" y="231648"/>
                </a:lnTo>
                <a:lnTo>
                  <a:pt x="2016224" y="1092312"/>
                </a:lnTo>
                <a:lnTo>
                  <a:pt x="0" y="1092312"/>
                </a:lnTo>
                <a:lnTo>
                  <a:pt x="56083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88000" anchor="ctr">
            <a:norm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现有产品</a:t>
            </a:r>
            <a:endParaRPr lang="zh-CN" altLang="en-US" sz="20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MH_Other_1"/>
          <p:cNvSpPr/>
          <p:nvPr>
            <p:custDataLst>
              <p:tags r:id="rId4"/>
            </p:custDataLst>
          </p:nvPr>
        </p:nvSpPr>
        <p:spPr>
          <a:xfrm>
            <a:off x="3930998" y="5345583"/>
            <a:ext cx="1254125" cy="314325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316992 w 1728192"/>
              <a:gd name="connsiteY3" fmla="*/ 419856 h 432048"/>
              <a:gd name="connsiteX4" fmla="*/ 0 w 172819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192" h="432048">
                <a:moveTo>
                  <a:pt x="0" y="0"/>
                </a:moveTo>
                <a:lnTo>
                  <a:pt x="1728192" y="0"/>
                </a:lnTo>
                <a:lnTo>
                  <a:pt x="1728192" y="432048"/>
                </a:lnTo>
                <a:lnTo>
                  <a:pt x="316992" y="4198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MH_Text_1"/>
          <p:cNvSpPr/>
          <p:nvPr>
            <p:custDataLst>
              <p:tags r:id="rId5"/>
            </p:custDataLst>
          </p:nvPr>
        </p:nvSpPr>
        <p:spPr>
          <a:xfrm>
            <a:off x="3928669" y="1699493"/>
            <a:ext cx="1928812" cy="3646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18000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在保障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V2.5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版本交付的同时，投入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人力到新产品开发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BBU2.0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高功率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CPE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LTE-M</a:t>
            </a:r>
          </a:p>
        </p:txBody>
      </p:sp>
      <p:sp>
        <p:nvSpPr>
          <p:cNvPr id="66" name="MH_SubTitle_1"/>
          <p:cNvSpPr/>
          <p:nvPr>
            <p:custDataLst>
              <p:tags r:id="rId6"/>
            </p:custDataLst>
          </p:nvPr>
        </p:nvSpPr>
        <p:spPr>
          <a:xfrm>
            <a:off x="4145829" y="4867771"/>
            <a:ext cx="1946599" cy="792162"/>
          </a:xfrm>
          <a:custGeom>
            <a:avLst/>
            <a:gdLst>
              <a:gd name="connsiteX0" fmla="*/ 0 w 2016224"/>
              <a:gd name="connsiteY0" fmla="*/ 0 h 1080120"/>
              <a:gd name="connsiteX1" fmla="*/ 2016224 w 2016224"/>
              <a:gd name="connsiteY1" fmla="*/ 0 h 1080120"/>
              <a:gd name="connsiteX2" fmla="*/ 2016224 w 2016224"/>
              <a:gd name="connsiteY2" fmla="*/ 1080120 h 1080120"/>
              <a:gd name="connsiteX3" fmla="*/ 0 w 2016224"/>
              <a:gd name="connsiteY3" fmla="*/ 1080120 h 1080120"/>
              <a:gd name="connsiteX4" fmla="*/ 0 w 2016224"/>
              <a:gd name="connsiteY4" fmla="*/ 0 h 1080120"/>
              <a:gd name="connsiteX0" fmla="*/ 329184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329184 w 2016224"/>
              <a:gd name="connsiteY4" fmla="*/ 0 h 1092312"/>
              <a:gd name="connsiteX0" fmla="*/ 560832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  <a:gd name="connsiteX0" fmla="*/ 560832 w 2016224"/>
              <a:gd name="connsiteY0" fmla="*/ 0 h 1092312"/>
              <a:gd name="connsiteX1" fmla="*/ 2004032 w 2016224"/>
              <a:gd name="connsiteY1" fmla="*/ 231648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224" h="1092312">
                <a:moveTo>
                  <a:pt x="560832" y="0"/>
                </a:moveTo>
                <a:lnTo>
                  <a:pt x="2004032" y="231648"/>
                </a:lnTo>
                <a:lnTo>
                  <a:pt x="2016224" y="1092312"/>
                </a:lnTo>
                <a:lnTo>
                  <a:pt x="0" y="1092312"/>
                </a:lnTo>
                <a:lnTo>
                  <a:pt x="56083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88000" anchor="ctr">
            <a:norm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新</a:t>
            </a:r>
            <a:r>
              <a:rPr lang="zh-CN" altLang="en-US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</a:t>
            </a:r>
          </a:p>
        </p:txBody>
      </p:sp>
      <p:sp>
        <p:nvSpPr>
          <p:cNvPr id="67" name="MH_Other_1"/>
          <p:cNvSpPr/>
          <p:nvPr>
            <p:custDataLst>
              <p:tags r:id="rId7"/>
            </p:custDataLst>
          </p:nvPr>
        </p:nvSpPr>
        <p:spPr>
          <a:xfrm>
            <a:off x="6753146" y="5346898"/>
            <a:ext cx="1254125" cy="314325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316992 w 1728192"/>
              <a:gd name="connsiteY3" fmla="*/ 419856 h 432048"/>
              <a:gd name="connsiteX4" fmla="*/ 0 w 172819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192" h="432048">
                <a:moveTo>
                  <a:pt x="0" y="0"/>
                </a:moveTo>
                <a:lnTo>
                  <a:pt x="1728192" y="0"/>
                </a:lnTo>
                <a:lnTo>
                  <a:pt x="1728192" y="432048"/>
                </a:lnTo>
                <a:lnTo>
                  <a:pt x="316992" y="4198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MH_Text_1"/>
          <p:cNvSpPr/>
          <p:nvPr>
            <p:custDataLst>
              <p:tags r:id="rId8"/>
            </p:custDataLst>
          </p:nvPr>
        </p:nvSpPr>
        <p:spPr>
          <a:xfrm>
            <a:off x="6750817" y="1699494"/>
            <a:ext cx="1928812" cy="3647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18000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重点保留现存人员，继续提升团队人员能力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人员保留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能力提升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新人培养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MH_SubTitle_1"/>
          <p:cNvSpPr/>
          <p:nvPr>
            <p:custDataLst>
              <p:tags r:id="rId9"/>
            </p:custDataLst>
          </p:nvPr>
        </p:nvSpPr>
        <p:spPr>
          <a:xfrm>
            <a:off x="6967977" y="4869086"/>
            <a:ext cx="1946599" cy="792162"/>
          </a:xfrm>
          <a:custGeom>
            <a:avLst/>
            <a:gdLst>
              <a:gd name="connsiteX0" fmla="*/ 0 w 2016224"/>
              <a:gd name="connsiteY0" fmla="*/ 0 h 1080120"/>
              <a:gd name="connsiteX1" fmla="*/ 2016224 w 2016224"/>
              <a:gd name="connsiteY1" fmla="*/ 0 h 1080120"/>
              <a:gd name="connsiteX2" fmla="*/ 2016224 w 2016224"/>
              <a:gd name="connsiteY2" fmla="*/ 1080120 h 1080120"/>
              <a:gd name="connsiteX3" fmla="*/ 0 w 2016224"/>
              <a:gd name="connsiteY3" fmla="*/ 1080120 h 1080120"/>
              <a:gd name="connsiteX4" fmla="*/ 0 w 2016224"/>
              <a:gd name="connsiteY4" fmla="*/ 0 h 1080120"/>
              <a:gd name="connsiteX0" fmla="*/ 329184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329184 w 2016224"/>
              <a:gd name="connsiteY4" fmla="*/ 0 h 1092312"/>
              <a:gd name="connsiteX0" fmla="*/ 560832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  <a:gd name="connsiteX0" fmla="*/ 560832 w 2016224"/>
              <a:gd name="connsiteY0" fmla="*/ 0 h 1092312"/>
              <a:gd name="connsiteX1" fmla="*/ 2004032 w 2016224"/>
              <a:gd name="connsiteY1" fmla="*/ 231648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224" h="1092312">
                <a:moveTo>
                  <a:pt x="560832" y="0"/>
                </a:moveTo>
                <a:lnTo>
                  <a:pt x="2004032" y="231648"/>
                </a:lnTo>
                <a:lnTo>
                  <a:pt x="2016224" y="1092312"/>
                </a:lnTo>
                <a:lnTo>
                  <a:pt x="0" y="1092312"/>
                </a:lnTo>
                <a:lnTo>
                  <a:pt x="56083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88000" anchor="ctr">
            <a:norm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团队建设</a:t>
            </a:r>
            <a:endParaRPr lang="zh-CN" altLang="en-US" sz="20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</a:t>
            </a:r>
            <a:r>
              <a:rPr lang="zh-CN" altLang="en-US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现有产品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MH_Other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874839" y="1478632"/>
            <a:ext cx="3175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MH_Other_2"/>
          <p:cNvSpPr/>
          <p:nvPr>
            <p:custDataLst>
              <p:tags r:id="rId2"/>
            </p:custDataLst>
          </p:nvPr>
        </p:nvSpPr>
        <p:spPr bwMode="auto">
          <a:xfrm>
            <a:off x="1055688" y="1248446"/>
            <a:ext cx="1643062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MH_Other_3"/>
          <p:cNvCxnSpPr/>
          <p:nvPr>
            <p:custDataLst>
              <p:tags r:id="rId3"/>
            </p:custDataLst>
          </p:nvPr>
        </p:nvCxnSpPr>
        <p:spPr bwMode="auto">
          <a:xfrm>
            <a:off x="1055688" y="1237332"/>
            <a:ext cx="1643062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11" name="MH_SubTitle_1"/>
          <p:cNvSpPr/>
          <p:nvPr>
            <p:custDataLst>
              <p:tags r:id="rId4"/>
            </p:custDataLst>
          </p:nvPr>
        </p:nvSpPr>
        <p:spPr bwMode="auto">
          <a:xfrm>
            <a:off x="1030289" y="1834232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需求开发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4"/>
          <p:cNvSpPr/>
          <p:nvPr>
            <p:custDataLst>
              <p:tags r:id="rId5"/>
            </p:custDataLst>
          </p:nvPr>
        </p:nvSpPr>
        <p:spPr bwMode="auto">
          <a:xfrm>
            <a:off x="1592263" y="908720"/>
            <a:ext cx="569912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MH_Text_1"/>
          <p:cNvSpPr txBox="1"/>
          <p:nvPr>
            <p:custDataLst>
              <p:tags r:id="rId6"/>
            </p:custDataLst>
          </p:nvPr>
        </p:nvSpPr>
        <p:spPr>
          <a:xfrm>
            <a:off x="1044575" y="3563020"/>
            <a:ext cx="1663700" cy="2006600"/>
          </a:xfrm>
          <a:prstGeom prst="rect">
            <a:avLst/>
          </a:prstGeom>
          <a:noFill/>
        </p:spPr>
        <p:txBody>
          <a:bodyPr lIns="72000" tIns="0" rIns="72000" bIns="0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双载波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市场紧急需求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MH_Other_5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3925888" y="1478632"/>
            <a:ext cx="6350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MH_Other_6"/>
          <p:cNvSpPr/>
          <p:nvPr>
            <p:custDataLst>
              <p:tags r:id="rId8"/>
            </p:custDataLst>
          </p:nvPr>
        </p:nvSpPr>
        <p:spPr bwMode="auto">
          <a:xfrm>
            <a:off x="3108326" y="1248446"/>
            <a:ext cx="1641475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MH_Other_7"/>
          <p:cNvCxnSpPr/>
          <p:nvPr>
            <p:custDataLst>
              <p:tags r:id="rId9"/>
            </p:custDataLst>
          </p:nvPr>
        </p:nvCxnSpPr>
        <p:spPr bwMode="auto">
          <a:xfrm>
            <a:off x="3108326" y="1237332"/>
            <a:ext cx="1641475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17" name="MH_Other_8"/>
          <p:cNvSpPr/>
          <p:nvPr>
            <p:custDataLst>
              <p:tags r:id="rId10"/>
            </p:custDataLst>
          </p:nvPr>
        </p:nvSpPr>
        <p:spPr bwMode="auto">
          <a:xfrm>
            <a:off x="3643313" y="908720"/>
            <a:ext cx="569912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MH_SubTitle_2"/>
          <p:cNvSpPr/>
          <p:nvPr>
            <p:custDataLst>
              <p:tags r:id="rId11"/>
            </p:custDataLst>
          </p:nvPr>
        </p:nvSpPr>
        <p:spPr bwMode="auto">
          <a:xfrm>
            <a:off x="3082926" y="1834232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内部优化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2"/>
          <p:cNvSpPr txBox="1"/>
          <p:nvPr>
            <p:custDataLst>
              <p:tags r:id="rId12"/>
            </p:custDataLst>
          </p:nvPr>
        </p:nvSpPr>
        <p:spPr>
          <a:xfrm>
            <a:off x="3097213" y="3563020"/>
            <a:ext cx="1663700" cy="2818308"/>
          </a:xfrm>
          <a:prstGeom prst="rect">
            <a:avLst/>
          </a:prstGeom>
          <a:noFill/>
        </p:spPr>
        <p:txBody>
          <a:bodyPr lIns="72000" tIns="0" rIns="7200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测完善，如抓数，异常保护等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易用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性，如维测功能及配套解析工具，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FT/UT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算法优化，如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EESM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算法参数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配等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初始化流程优化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MH_Other_9"/>
          <p:cNvCxnSpPr/>
          <p:nvPr>
            <p:custDataLst>
              <p:tags r:id="rId13"/>
            </p:custDataLst>
          </p:nvPr>
        </p:nvCxnSpPr>
        <p:spPr bwMode="auto">
          <a:xfrm>
            <a:off x="5978526" y="1478632"/>
            <a:ext cx="4763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MH_Other_10"/>
          <p:cNvSpPr/>
          <p:nvPr>
            <p:custDataLst>
              <p:tags r:id="rId14"/>
            </p:custDataLst>
          </p:nvPr>
        </p:nvSpPr>
        <p:spPr bwMode="auto">
          <a:xfrm>
            <a:off x="5160964" y="1248446"/>
            <a:ext cx="1641475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MH_Other_11"/>
          <p:cNvCxnSpPr/>
          <p:nvPr>
            <p:custDataLst>
              <p:tags r:id="rId15"/>
            </p:custDataLst>
          </p:nvPr>
        </p:nvCxnSpPr>
        <p:spPr bwMode="auto">
          <a:xfrm>
            <a:off x="5160964" y="1237332"/>
            <a:ext cx="1641475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23" name="MH_Other_12"/>
          <p:cNvSpPr/>
          <p:nvPr>
            <p:custDataLst>
              <p:tags r:id="rId16"/>
            </p:custDataLst>
          </p:nvPr>
        </p:nvSpPr>
        <p:spPr bwMode="auto">
          <a:xfrm>
            <a:off x="5695950" y="908720"/>
            <a:ext cx="571500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MH_SubTitle_3"/>
          <p:cNvSpPr/>
          <p:nvPr>
            <p:custDataLst>
              <p:tags r:id="rId17"/>
            </p:custDataLst>
          </p:nvPr>
        </p:nvSpPr>
        <p:spPr bwMode="auto">
          <a:xfrm>
            <a:off x="5135564" y="1834232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版本维护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Text_3"/>
          <p:cNvSpPr txBox="1"/>
          <p:nvPr>
            <p:custDataLst>
              <p:tags r:id="rId18"/>
            </p:custDataLst>
          </p:nvPr>
        </p:nvSpPr>
        <p:spPr>
          <a:xfrm>
            <a:off x="5149850" y="3563020"/>
            <a:ext cx="1663700" cy="2006600"/>
          </a:xfrm>
          <a:prstGeom prst="rect">
            <a:avLst/>
          </a:prstGeom>
          <a:noFill/>
        </p:spPr>
        <p:txBody>
          <a:bodyPr lIns="72000" tIns="0" rIns="72000" bIns="0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18A/V2.5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宏站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版本维护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LWOS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版本维护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项目支持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MH_Other_13"/>
          <p:cNvCxnSpPr/>
          <p:nvPr>
            <p:custDataLst>
              <p:tags r:id="rId19"/>
            </p:custDataLst>
          </p:nvPr>
        </p:nvCxnSpPr>
        <p:spPr bwMode="auto">
          <a:xfrm>
            <a:off x="8031163" y="1478632"/>
            <a:ext cx="4762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MH_Other_14"/>
          <p:cNvSpPr/>
          <p:nvPr>
            <p:custDataLst>
              <p:tags r:id="rId20"/>
            </p:custDataLst>
          </p:nvPr>
        </p:nvSpPr>
        <p:spPr bwMode="auto">
          <a:xfrm>
            <a:off x="7212014" y="1248446"/>
            <a:ext cx="1641475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MH_Other_15"/>
          <p:cNvCxnSpPr/>
          <p:nvPr>
            <p:custDataLst>
              <p:tags r:id="rId21"/>
            </p:custDataLst>
          </p:nvPr>
        </p:nvCxnSpPr>
        <p:spPr bwMode="auto">
          <a:xfrm>
            <a:off x="7212014" y="1237332"/>
            <a:ext cx="1641475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29" name="MH_Other_16"/>
          <p:cNvSpPr/>
          <p:nvPr>
            <p:custDataLst>
              <p:tags r:id="rId22"/>
            </p:custDataLst>
          </p:nvPr>
        </p:nvSpPr>
        <p:spPr bwMode="auto">
          <a:xfrm>
            <a:off x="7748588" y="908720"/>
            <a:ext cx="569912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4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MH_SubTitle_4"/>
          <p:cNvSpPr/>
          <p:nvPr>
            <p:custDataLst>
              <p:tags r:id="rId23"/>
            </p:custDataLst>
          </p:nvPr>
        </p:nvSpPr>
        <p:spPr bwMode="auto">
          <a:xfrm>
            <a:off x="7186614" y="1834232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Text_4"/>
          <p:cNvSpPr txBox="1"/>
          <p:nvPr>
            <p:custDataLst>
              <p:tags r:id="rId24"/>
            </p:custDataLst>
          </p:nvPr>
        </p:nvSpPr>
        <p:spPr>
          <a:xfrm>
            <a:off x="7200900" y="3563020"/>
            <a:ext cx="1663700" cy="2006600"/>
          </a:xfrm>
          <a:prstGeom prst="rect">
            <a:avLst/>
          </a:prstGeom>
          <a:noFill/>
        </p:spPr>
        <p:txBody>
          <a:bodyPr lIns="72000" tIns="0" rIns="72000" bIns="0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V2.5 IRC / MRC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性能回归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V2.5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整机解调性能回归（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TDD / FDD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06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</a:t>
            </a:r>
            <a:r>
              <a:rPr lang="zh-CN" altLang="en-US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新产品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MH_Other_1"/>
          <p:cNvSpPr/>
          <p:nvPr>
            <p:custDataLst>
              <p:tags r:id="rId1"/>
            </p:custDataLst>
          </p:nvPr>
        </p:nvSpPr>
        <p:spPr>
          <a:xfrm>
            <a:off x="1190606" y="1484784"/>
            <a:ext cx="1890210" cy="2047727"/>
          </a:xfrm>
          <a:custGeom>
            <a:avLst/>
            <a:gdLst/>
            <a:ahLst/>
            <a:cxnLst/>
            <a:rect l="l" t="t" r="r" b="b"/>
            <a:pathLst>
              <a:path w="3456384" h="3744416">
                <a:moveTo>
                  <a:pt x="1728192" y="0"/>
                </a:moveTo>
                <a:cubicBezTo>
                  <a:pt x="2682646" y="0"/>
                  <a:pt x="3456384" y="773738"/>
                  <a:pt x="3456384" y="1728192"/>
                </a:cubicBezTo>
                <a:cubicBezTo>
                  <a:pt x="3456384" y="2620989"/>
                  <a:pt x="2779384" y="3355664"/>
                  <a:pt x="1910712" y="3446573"/>
                </a:cubicBezTo>
                <a:lnTo>
                  <a:pt x="1712150" y="3744416"/>
                </a:lnTo>
                <a:lnTo>
                  <a:pt x="1509954" y="3441122"/>
                </a:lnTo>
                <a:cubicBezTo>
                  <a:pt x="658425" y="3335335"/>
                  <a:pt x="0" y="2608655"/>
                  <a:pt x="0" y="1728192"/>
                </a:cubicBezTo>
                <a:cubicBezTo>
                  <a:pt x="0" y="773738"/>
                  <a:pt x="773738" y="0"/>
                  <a:pt x="1728192" y="0"/>
                </a:cubicBezTo>
                <a:close/>
              </a:path>
            </a:pathLst>
          </a:custGeom>
          <a:gradFill flip="none" rotWithShape="1">
            <a:gsLst>
              <a:gs pos="70000">
                <a:sysClr val="window" lastClr="FFFFFF">
                  <a:lumMod val="85000"/>
                </a:sysClr>
              </a:gs>
              <a:gs pos="98000">
                <a:sysClr val="window" lastClr="FFFFFF">
                  <a:lumMod val="85000"/>
                </a:sysClr>
              </a:gs>
              <a:gs pos="79000">
                <a:srgbClr val="FFF9F4"/>
              </a:gs>
              <a:gs pos="42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1000"/>
              </a:sysClr>
            </a:outerShdw>
          </a:effectLst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Other_4"/>
          <p:cNvSpPr/>
          <p:nvPr>
            <p:custDataLst>
              <p:tags r:id="rId2"/>
            </p:custDataLst>
          </p:nvPr>
        </p:nvSpPr>
        <p:spPr>
          <a:xfrm>
            <a:off x="1356121" y="1651393"/>
            <a:ext cx="1576387" cy="1574800"/>
          </a:xfrm>
          <a:prstGeom prst="ellipse">
            <a:avLst/>
          </a:prstGeom>
          <a:solidFill>
            <a:srgbClr val="176BB0"/>
          </a:solidFill>
          <a:ln w="25400" cap="flat" cmpd="sng" algn="ctr">
            <a:solidFill>
              <a:srgbClr val="176BB0"/>
            </a:solidFill>
            <a:prstDash val="solid"/>
          </a:ln>
          <a:effectLst/>
        </p:spPr>
        <p:txBody>
          <a:bodyPr lIns="0" tIns="0" rIns="540000"/>
          <a:lstStyle/>
          <a:p>
            <a:pPr>
              <a:defRPr/>
            </a:pPr>
            <a:r>
              <a:rPr lang="en-US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9" name="MH_SubTitle_1"/>
          <p:cNvSpPr/>
          <p:nvPr>
            <p:custDataLst>
              <p:tags r:id="rId3"/>
            </p:custDataLst>
          </p:nvPr>
        </p:nvSpPr>
        <p:spPr>
          <a:xfrm>
            <a:off x="1419621" y="1726006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2880320" h="2880320">
                <a:moveTo>
                  <a:pt x="1440160" y="0"/>
                </a:moveTo>
                <a:cubicBezTo>
                  <a:pt x="2235538" y="0"/>
                  <a:pt x="2880320" y="644782"/>
                  <a:pt x="2880320" y="1440160"/>
                </a:cubicBezTo>
                <a:cubicBezTo>
                  <a:pt x="2880320" y="2235538"/>
                  <a:pt x="2235538" y="2880320"/>
                  <a:pt x="1440160" y="2880320"/>
                </a:cubicBezTo>
                <a:cubicBezTo>
                  <a:pt x="644782" y="2880320"/>
                  <a:pt x="0" y="2235538"/>
                  <a:pt x="0" y="1440160"/>
                </a:cubicBezTo>
                <a:cubicBezTo>
                  <a:pt x="0" y="1335792"/>
                  <a:pt x="11102" y="1234017"/>
                  <a:pt x="32815" y="1136086"/>
                </a:cubicBezTo>
                <a:lnTo>
                  <a:pt x="1380383" y="1136086"/>
                </a:lnTo>
                <a:lnTo>
                  <a:pt x="1380383" y="3019"/>
                </a:lnTo>
                <a:cubicBezTo>
                  <a:pt x="1400159" y="410"/>
                  <a:pt x="1420112" y="0"/>
                  <a:pt x="144016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tIns="432000" bIns="0" anchor="ctr">
            <a:normAutofit/>
          </a:bodyPr>
          <a:lstStyle/>
          <a:p>
            <a:pPr algn="ctr">
              <a:defRPr/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BBU2.0</a:t>
            </a:r>
            <a:endParaRPr 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1"/>
          <p:cNvSpPr txBox="1"/>
          <p:nvPr>
            <p:custDataLst>
              <p:tags r:id="rId4"/>
            </p:custDataLst>
          </p:nvPr>
        </p:nvSpPr>
        <p:spPr>
          <a:xfrm>
            <a:off x="1124346" y="3699268"/>
            <a:ext cx="1990725" cy="188997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TR4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配套测试软件，如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 / SRIO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物理层链路打通，仪器仪表验证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_1"/>
          <p:cNvSpPr/>
          <p:nvPr>
            <p:custDataLst>
              <p:tags r:id="rId5"/>
            </p:custDataLst>
          </p:nvPr>
        </p:nvSpPr>
        <p:spPr>
          <a:xfrm>
            <a:off x="6687674" y="1484784"/>
            <a:ext cx="1890210" cy="2047727"/>
          </a:xfrm>
          <a:custGeom>
            <a:avLst/>
            <a:gdLst/>
            <a:ahLst/>
            <a:cxnLst/>
            <a:rect l="l" t="t" r="r" b="b"/>
            <a:pathLst>
              <a:path w="3456384" h="3744416">
                <a:moveTo>
                  <a:pt x="1728192" y="0"/>
                </a:moveTo>
                <a:cubicBezTo>
                  <a:pt x="2682646" y="0"/>
                  <a:pt x="3456384" y="773738"/>
                  <a:pt x="3456384" y="1728192"/>
                </a:cubicBezTo>
                <a:cubicBezTo>
                  <a:pt x="3456384" y="2620989"/>
                  <a:pt x="2779384" y="3355664"/>
                  <a:pt x="1910712" y="3446573"/>
                </a:cubicBezTo>
                <a:lnTo>
                  <a:pt x="1712150" y="3744416"/>
                </a:lnTo>
                <a:lnTo>
                  <a:pt x="1509954" y="3441122"/>
                </a:lnTo>
                <a:cubicBezTo>
                  <a:pt x="658425" y="3335335"/>
                  <a:pt x="0" y="2608655"/>
                  <a:pt x="0" y="1728192"/>
                </a:cubicBezTo>
                <a:cubicBezTo>
                  <a:pt x="0" y="773738"/>
                  <a:pt x="773738" y="0"/>
                  <a:pt x="1728192" y="0"/>
                </a:cubicBezTo>
                <a:close/>
              </a:path>
            </a:pathLst>
          </a:custGeom>
          <a:gradFill flip="none" rotWithShape="1">
            <a:gsLst>
              <a:gs pos="70000">
                <a:sysClr val="window" lastClr="FFFFFF">
                  <a:lumMod val="85000"/>
                </a:sysClr>
              </a:gs>
              <a:gs pos="98000">
                <a:sysClr val="window" lastClr="FFFFFF">
                  <a:lumMod val="85000"/>
                </a:sysClr>
              </a:gs>
              <a:gs pos="79000">
                <a:srgbClr val="FFF9F4"/>
              </a:gs>
              <a:gs pos="42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1000"/>
              </a:sysClr>
            </a:outerShdw>
          </a:effectLst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6853189" y="1651393"/>
            <a:ext cx="1576387" cy="1574800"/>
          </a:xfrm>
          <a:prstGeom prst="ellipse">
            <a:avLst/>
          </a:prstGeom>
          <a:solidFill>
            <a:srgbClr val="176BB0"/>
          </a:solidFill>
          <a:ln w="25400" cap="flat" cmpd="sng" algn="ctr">
            <a:solidFill>
              <a:srgbClr val="176BB0"/>
            </a:solidFill>
            <a:prstDash val="solid"/>
          </a:ln>
          <a:effectLst/>
        </p:spPr>
        <p:txBody>
          <a:bodyPr lIns="0" tIns="0" rIns="540000"/>
          <a:lstStyle/>
          <a:p>
            <a:pPr>
              <a:defRPr/>
            </a:pPr>
            <a:r>
              <a:rPr 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SubTitle_1"/>
          <p:cNvSpPr/>
          <p:nvPr>
            <p:custDataLst>
              <p:tags r:id="rId7"/>
            </p:custDataLst>
          </p:nvPr>
        </p:nvSpPr>
        <p:spPr>
          <a:xfrm>
            <a:off x="6916689" y="1726006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2880320" h="2880320">
                <a:moveTo>
                  <a:pt x="1440160" y="0"/>
                </a:moveTo>
                <a:cubicBezTo>
                  <a:pt x="2235538" y="0"/>
                  <a:pt x="2880320" y="644782"/>
                  <a:pt x="2880320" y="1440160"/>
                </a:cubicBezTo>
                <a:cubicBezTo>
                  <a:pt x="2880320" y="2235538"/>
                  <a:pt x="2235538" y="2880320"/>
                  <a:pt x="1440160" y="2880320"/>
                </a:cubicBezTo>
                <a:cubicBezTo>
                  <a:pt x="644782" y="2880320"/>
                  <a:pt x="0" y="2235538"/>
                  <a:pt x="0" y="1440160"/>
                </a:cubicBezTo>
                <a:cubicBezTo>
                  <a:pt x="0" y="1335792"/>
                  <a:pt x="11102" y="1234017"/>
                  <a:pt x="32815" y="1136086"/>
                </a:cubicBezTo>
                <a:lnTo>
                  <a:pt x="1380383" y="1136086"/>
                </a:lnTo>
                <a:lnTo>
                  <a:pt x="1380383" y="3019"/>
                </a:lnTo>
                <a:cubicBezTo>
                  <a:pt x="1400159" y="410"/>
                  <a:pt x="1420112" y="0"/>
                  <a:pt x="144016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tIns="432000" bIns="0" anchor="ctr">
            <a:normAutofit/>
          </a:bodyPr>
          <a:lstStyle/>
          <a:p>
            <a:pPr algn="ctr">
              <a:defRPr/>
            </a:pPr>
            <a:r>
              <a:rPr lang="en-US" altLang="zh-CN" sz="20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eMTC</a:t>
            </a:r>
            <a:endParaRPr 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Text_1"/>
          <p:cNvSpPr txBox="1"/>
          <p:nvPr>
            <p:custDataLst>
              <p:tags r:id="rId8"/>
            </p:custDataLst>
          </p:nvPr>
        </p:nvSpPr>
        <p:spPr>
          <a:xfrm>
            <a:off x="6621414" y="3699268"/>
            <a:ext cx="1990725" cy="737844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对兼容方案做些可行性验证等工作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Other_1"/>
          <p:cNvSpPr/>
          <p:nvPr>
            <p:custDataLst>
              <p:tags r:id="rId9"/>
            </p:custDataLst>
          </p:nvPr>
        </p:nvSpPr>
        <p:spPr>
          <a:xfrm>
            <a:off x="3939140" y="1484784"/>
            <a:ext cx="1890210" cy="2047727"/>
          </a:xfrm>
          <a:custGeom>
            <a:avLst/>
            <a:gdLst/>
            <a:ahLst/>
            <a:cxnLst/>
            <a:rect l="l" t="t" r="r" b="b"/>
            <a:pathLst>
              <a:path w="3456384" h="3744416">
                <a:moveTo>
                  <a:pt x="1728192" y="0"/>
                </a:moveTo>
                <a:cubicBezTo>
                  <a:pt x="2682646" y="0"/>
                  <a:pt x="3456384" y="773738"/>
                  <a:pt x="3456384" y="1728192"/>
                </a:cubicBezTo>
                <a:cubicBezTo>
                  <a:pt x="3456384" y="2620989"/>
                  <a:pt x="2779384" y="3355664"/>
                  <a:pt x="1910712" y="3446573"/>
                </a:cubicBezTo>
                <a:lnTo>
                  <a:pt x="1712150" y="3744416"/>
                </a:lnTo>
                <a:lnTo>
                  <a:pt x="1509954" y="3441122"/>
                </a:lnTo>
                <a:cubicBezTo>
                  <a:pt x="658425" y="3335335"/>
                  <a:pt x="0" y="2608655"/>
                  <a:pt x="0" y="1728192"/>
                </a:cubicBezTo>
                <a:cubicBezTo>
                  <a:pt x="0" y="773738"/>
                  <a:pt x="773738" y="0"/>
                  <a:pt x="1728192" y="0"/>
                </a:cubicBezTo>
                <a:close/>
              </a:path>
            </a:pathLst>
          </a:custGeom>
          <a:gradFill flip="none" rotWithShape="1">
            <a:gsLst>
              <a:gs pos="70000">
                <a:sysClr val="window" lastClr="FFFFFF">
                  <a:lumMod val="85000"/>
                </a:sysClr>
              </a:gs>
              <a:gs pos="98000">
                <a:sysClr val="window" lastClr="FFFFFF">
                  <a:lumMod val="85000"/>
                </a:sysClr>
              </a:gs>
              <a:gs pos="79000">
                <a:srgbClr val="FFF9F4"/>
              </a:gs>
              <a:gs pos="42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1000"/>
              </a:sysClr>
            </a:outerShdw>
          </a:effectLst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_4"/>
          <p:cNvSpPr/>
          <p:nvPr>
            <p:custDataLst>
              <p:tags r:id="rId10"/>
            </p:custDataLst>
          </p:nvPr>
        </p:nvSpPr>
        <p:spPr>
          <a:xfrm>
            <a:off x="4104655" y="1651393"/>
            <a:ext cx="1576387" cy="1574800"/>
          </a:xfrm>
          <a:prstGeom prst="ellipse">
            <a:avLst/>
          </a:prstGeom>
          <a:solidFill>
            <a:srgbClr val="176BB0"/>
          </a:solidFill>
          <a:ln w="25400" cap="flat" cmpd="sng" algn="ctr">
            <a:solidFill>
              <a:srgbClr val="176BB0"/>
            </a:solidFill>
            <a:prstDash val="solid"/>
          </a:ln>
          <a:effectLst/>
        </p:spPr>
        <p:txBody>
          <a:bodyPr lIns="0" tIns="0" rIns="540000"/>
          <a:lstStyle/>
          <a:p>
            <a:pPr>
              <a:defRPr/>
            </a:pPr>
            <a:r>
              <a:rPr 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SubTitle_1"/>
          <p:cNvSpPr/>
          <p:nvPr>
            <p:custDataLst>
              <p:tags r:id="rId11"/>
            </p:custDataLst>
          </p:nvPr>
        </p:nvSpPr>
        <p:spPr>
          <a:xfrm>
            <a:off x="4168155" y="1726006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2880320" h="2880320">
                <a:moveTo>
                  <a:pt x="1440160" y="0"/>
                </a:moveTo>
                <a:cubicBezTo>
                  <a:pt x="2235538" y="0"/>
                  <a:pt x="2880320" y="644782"/>
                  <a:pt x="2880320" y="1440160"/>
                </a:cubicBezTo>
                <a:cubicBezTo>
                  <a:pt x="2880320" y="2235538"/>
                  <a:pt x="2235538" y="2880320"/>
                  <a:pt x="1440160" y="2880320"/>
                </a:cubicBezTo>
                <a:cubicBezTo>
                  <a:pt x="644782" y="2880320"/>
                  <a:pt x="0" y="2235538"/>
                  <a:pt x="0" y="1440160"/>
                </a:cubicBezTo>
                <a:cubicBezTo>
                  <a:pt x="0" y="1335792"/>
                  <a:pt x="11102" y="1234017"/>
                  <a:pt x="32815" y="1136086"/>
                </a:cubicBezTo>
                <a:lnTo>
                  <a:pt x="1380383" y="1136086"/>
                </a:lnTo>
                <a:lnTo>
                  <a:pt x="1380383" y="3019"/>
                </a:lnTo>
                <a:cubicBezTo>
                  <a:pt x="1400159" y="410"/>
                  <a:pt x="1420112" y="0"/>
                  <a:pt x="144016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tIns="432000" bIns="0" anchor="ctr">
            <a:norm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高功率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CPE</a:t>
            </a:r>
            <a:endParaRPr 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Text_1"/>
          <p:cNvSpPr txBox="1"/>
          <p:nvPr>
            <p:custDataLst>
              <p:tags r:id="rId12"/>
            </p:custDataLst>
          </p:nvPr>
        </p:nvSpPr>
        <p:spPr>
          <a:xfrm>
            <a:off x="3840480" y="3699268"/>
            <a:ext cx="2023872" cy="2178004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终端发射机（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PUSCH/PUCCH/PRACH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终端接收机（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PSS/SSS/PBCH/PCFICH/PHICH/PDCCH/PDSCH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1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2626939"/>
            <a:ext cx="9906000" cy="1076719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357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13"/>
          <p:cNvGrpSpPr>
            <a:grpSpLocks noChangeAspect="1"/>
          </p:cNvGrpSpPr>
          <p:nvPr/>
        </p:nvGrpSpPr>
        <p:grpSpPr bwMode="auto">
          <a:xfrm>
            <a:off x="5601072" y="1549175"/>
            <a:ext cx="3399383" cy="2121471"/>
            <a:chOff x="0" y="0"/>
            <a:chExt cx="5324473" cy="3322983"/>
          </a:xfrm>
        </p:grpSpPr>
        <p:pic>
          <p:nvPicPr>
            <p:cNvPr id="6" name="图片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矩形 25"/>
          <p:cNvSpPr/>
          <p:nvPr/>
        </p:nvSpPr>
        <p:spPr>
          <a:xfrm>
            <a:off x="980057" y="2165559"/>
            <a:ext cx="5322290" cy="917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5362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5362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年业务回顾</a:t>
            </a:r>
          </a:p>
        </p:txBody>
      </p:sp>
      <p:sp>
        <p:nvSpPr>
          <p:cNvPr id="32" name="矩形 31"/>
          <p:cNvSpPr/>
          <p:nvPr/>
        </p:nvSpPr>
        <p:spPr>
          <a:xfrm>
            <a:off x="1220070" y="3937360"/>
            <a:ext cx="2790070" cy="128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803" indent="-301803">
              <a:spcBef>
                <a:spcPts val="529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25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625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年度工作总述</a:t>
            </a:r>
          </a:p>
          <a:p>
            <a:pPr marL="301803" indent="-301803">
              <a:spcBef>
                <a:spcPts val="529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25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r>
              <a:rPr lang="zh-CN" altLang="en-US" sz="1625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工作达成情况</a:t>
            </a:r>
          </a:p>
          <a:p>
            <a:pPr marL="301803" lvl="0" indent="-301803">
              <a:spcBef>
                <a:spcPts val="529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25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亮点与</a:t>
            </a:r>
            <a:r>
              <a:rPr lang="zh-CN" altLang="en-US" sz="1625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不足</a:t>
            </a:r>
            <a:endParaRPr lang="en-US" altLang="zh-CN" sz="1625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1803" lvl="0" indent="-301803">
              <a:spcBef>
                <a:spcPts val="529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25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个人贡献（团队外）</a:t>
            </a:r>
            <a:endParaRPr lang="en-US" altLang="zh-CN" sz="1625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t="42666"/>
          <a:stretch/>
        </p:blipFill>
        <p:spPr>
          <a:xfrm>
            <a:off x="682025" y="2609911"/>
            <a:ext cx="5929255" cy="8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</a:t>
            </a:r>
            <a:r>
              <a:rPr lang="zh-CN" altLang="en-US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团队建设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MH_Other_1"/>
          <p:cNvSpPr/>
          <p:nvPr>
            <p:custDataLst>
              <p:tags r:id="rId1"/>
            </p:custDataLst>
          </p:nvPr>
        </p:nvSpPr>
        <p:spPr>
          <a:xfrm>
            <a:off x="2471587" y="1325339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Other_2"/>
          <p:cNvSpPr/>
          <p:nvPr>
            <p:custDataLst>
              <p:tags r:id="rId2"/>
            </p:custDataLst>
          </p:nvPr>
        </p:nvSpPr>
        <p:spPr>
          <a:xfrm>
            <a:off x="2471587" y="1730153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Other_3"/>
          <p:cNvSpPr/>
          <p:nvPr>
            <p:custDataLst>
              <p:tags r:id="rId3"/>
            </p:custDataLst>
          </p:nvPr>
        </p:nvSpPr>
        <p:spPr>
          <a:xfrm>
            <a:off x="2677962" y="1528539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Other_4"/>
          <p:cNvSpPr/>
          <p:nvPr>
            <p:custDataLst>
              <p:tags r:id="rId4"/>
            </p:custDataLst>
          </p:nvPr>
        </p:nvSpPr>
        <p:spPr>
          <a:xfrm>
            <a:off x="2087412" y="1196753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058837" y="1196753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MH_Text_1"/>
          <p:cNvSpPr/>
          <p:nvPr>
            <p:custDataLst>
              <p:tags r:id="rId6"/>
            </p:custDataLst>
          </p:nvPr>
        </p:nvSpPr>
        <p:spPr>
          <a:xfrm>
            <a:off x="3033564" y="1680939"/>
            <a:ext cx="5056336" cy="111541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对关键人才重点激励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给以更多的成长空间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做好各模块能力备份工作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SubTitle_1"/>
          <p:cNvSpPr/>
          <p:nvPr>
            <p:custDataLst>
              <p:tags r:id="rId7"/>
            </p:custDataLst>
          </p:nvPr>
        </p:nvSpPr>
        <p:spPr>
          <a:xfrm>
            <a:off x="3033563" y="1196752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176B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人员保留</a:t>
            </a:r>
            <a:endParaRPr lang="zh-CN" altLang="en-US" sz="2400" b="1" dirty="0">
              <a:solidFill>
                <a:srgbClr val="176B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MH_Other_1"/>
          <p:cNvSpPr/>
          <p:nvPr>
            <p:custDataLst>
              <p:tags r:id="rId8"/>
            </p:custDataLst>
          </p:nvPr>
        </p:nvSpPr>
        <p:spPr>
          <a:xfrm>
            <a:off x="2485430" y="3074170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Other_2"/>
          <p:cNvSpPr/>
          <p:nvPr>
            <p:custDataLst>
              <p:tags r:id="rId9"/>
            </p:custDataLst>
          </p:nvPr>
        </p:nvSpPr>
        <p:spPr>
          <a:xfrm>
            <a:off x="2485430" y="3478984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MH_Other_3"/>
          <p:cNvSpPr/>
          <p:nvPr>
            <p:custDataLst>
              <p:tags r:id="rId10"/>
            </p:custDataLst>
          </p:nvPr>
        </p:nvSpPr>
        <p:spPr>
          <a:xfrm>
            <a:off x="2691805" y="3277370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MH_Other_4"/>
          <p:cNvSpPr/>
          <p:nvPr>
            <p:custDataLst>
              <p:tags r:id="rId11"/>
            </p:custDataLst>
          </p:nvPr>
        </p:nvSpPr>
        <p:spPr>
          <a:xfrm>
            <a:off x="2101255" y="2945584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MH_Other_5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072680" y="2945584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MH_Text_1"/>
          <p:cNvSpPr/>
          <p:nvPr>
            <p:custDataLst>
              <p:tags r:id="rId13"/>
            </p:custDataLst>
          </p:nvPr>
        </p:nvSpPr>
        <p:spPr>
          <a:xfrm>
            <a:off x="3047406" y="3429770"/>
            <a:ext cx="5042493" cy="10636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骨干：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方向，拓展深度和广度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两年以内：精通模块，以故障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需求开发为主，加深模块的理解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SubTitle_1"/>
          <p:cNvSpPr/>
          <p:nvPr>
            <p:custDataLst>
              <p:tags r:id="rId14"/>
            </p:custDataLst>
          </p:nvPr>
        </p:nvSpPr>
        <p:spPr>
          <a:xfrm>
            <a:off x="3047406" y="2945583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176B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z="2400" b="1" dirty="0" smtClean="0">
                <a:solidFill>
                  <a:srgbClr val="176B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endParaRPr lang="zh-CN" altLang="en-US" sz="2400" b="1" dirty="0">
              <a:solidFill>
                <a:srgbClr val="176B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MH_Other_1"/>
          <p:cNvSpPr/>
          <p:nvPr>
            <p:custDataLst>
              <p:tags r:id="rId15"/>
            </p:custDataLst>
          </p:nvPr>
        </p:nvSpPr>
        <p:spPr>
          <a:xfrm>
            <a:off x="2485430" y="4925739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Other_2"/>
          <p:cNvSpPr/>
          <p:nvPr>
            <p:custDataLst>
              <p:tags r:id="rId16"/>
            </p:custDataLst>
          </p:nvPr>
        </p:nvSpPr>
        <p:spPr>
          <a:xfrm>
            <a:off x="2485430" y="5330553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Other_3"/>
          <p:cNvSpPr/>
          <p:nvPr>
            <p:custDataLst>
              <p:tags r:id="rId17"/>
            </p:custDataLst>
          </p:nvPr>
        </p:nvSpPr>
        <p:spPr>
          <a:xfrm>
            <a:off x="2691805" y="5128939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MH_Other_4"/>
          <p:cNvSpPr/>
          <p:nvPr>
            <p:custDataLst>
              <p:tags r:id="rId18"/>
            </p:custDataLst>
          </p:nvPr>
        </p:nvSpPr>
        <p:spPr>
          <a:xfrm>
            <a:off x="2101255" y="4797153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Other_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072680" y="4797153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MH_Text_1"/>
          <p:cNvSpPr/>
          <p:nvPr>
            <p:custDataLst>
              <p:tags r:id="rId20"/>
            </p:custDataLst>
          </p:nvPr>
        </p:nvSpPr>
        <p:spPr>
          <a:xfrm>
            <a:off x="3047406" y="5281339"/>
            <a:ext cx="5042493" cy="10349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应届生培养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以师带徒机制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新员工培训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SubTitle_1"/>
          <p:cNvSpPr/>
          <p:nvPr>
            <p:custDataLst>
              <p:tags r:id="rId21"/>
            </p:custDataLst>
          </p:nvPr>
        </p:nvSpPr>
        <p:spPr>
          <a:xfrm>
            <a:off x="3047406" y="4797152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176B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新人培养</a:t>
            </a:r>
            <a:endParaRPr lang="zh-CN" altLang="en-US" sz="2400" b="1" dirty="0">
              <a:solidFill>
                <a:srgbClr val="176B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0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风险、困难与求助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92256"/>
              </p:ext>
            </p:extLst>
          </p:nvPr>
        </p:nvGraphicFramePr>
        <p:xfrm>
          <a:off x="421847" y="1196752"/>
          <a:ext cx="9007671" cy="5082638"/>
        </p:xfrm>
        <a:graphic>
          <a:graphicData uri="http://schemas.openxmlformats.org/drawingml/2006/table">
            <a:tbl>
              <a:tblPr/>
              <a:tblGrid>
                <a:gridCol w="3523041">
                  <a:extLst>
                    <a:ext uri="{9D8B030D-6E8A-4147-A177-3AD203B41FA5}">
                      <a16:colId xmlns:a16="http://schemas.microsoft.com/office/drawing/2014/main" val="648674882"/>
                    </a:ext>
                  </a:extLst>
                </a:gridCol>
                <a:gridCol w="3418079">
                  <a:extLst>
                    <a:ext uri="{9D8B030D-6E8A-4147-A177-3AD203B41FA5}">
                      <a16:colId xmlns:a16="http://schemas.microsoft.com/office/drawing/2014/main" val="3809260751"/>
                    </a:ext>
                  </a:extLst>
                </a:gridCol>
                <a:gridCol w="2066551">
                  <a:extLst>
                    <a:ext uri="{9D8B030D-6E8A-4147-A177-3AD203B41FA5}">
                      <a16:colId xmlns:a16="http://schemas.microsoft.com/office/drawing/2014/main" val="3228437429"/>
                    </a:ext>
                  </a:extLst>
                </a:gridCol>
              </a:tblGrid>
              <a:tr h="602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困难和问题点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ts val="13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Problems</a:t>
                      </a:r>
                      <a:endParaRPr kumimoji="1" lang="zh-CN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9" marR="91439" marT="45735" marB="4573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建议解决措施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ts val="13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Suggestion Solution</a:t>
                      </a:r>
                    </a:p>
                  </a:txBody>
                  <a:tcPr marL="91439" marR="91439" marT="45735" marB="4573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需要协调的部门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Need help from dept.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marT="45735" marB="4573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814036"/>
                  </a:ext>
                </a:extLst>
              </a:tr>
              <a:tr h="135638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en-US" altLang="zh-CN" sz="1600" b="1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年后进入招聘高峰期，现有人员的稳定问题；</a:t>
                      </a:r>
                      <a:endParaRPr lang="en-US" altLang="zh-CN" sz="16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1.</a:t>
                      </a:r>
                      <a:r>
                        <a:rPr lang="zh-CN" altLang="en-US" sz="1600" kern="10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部门内做好人员维稳工作</a:t>
                      </a:r>
                      <a:endParaRPr lang="en-US" altLang="zh-CN" sz="1600" kern="100" dirty="0" smtClean="0">
                        <a:latin typeface="Arial" panose="020B0604020202020204" pitchFamily="34" charset="0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en-US" altLang="zh-CN" sz="1600" kern="10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.</a:t>
                      </a:r>
                      <a:r>
                        <a:rPr lang="zh-CN" altLang="en-US" sz="1600" kern="10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需要一些有效的措施来抵御年后招聘高峰对现有人员的冲击</a:t>
                      </a:r>
                      <a:endParaRPr lang="zh-CN" sz="1600" kern="100" dirty="0">
                        <a:latin typeface="Arial" panose="020B0604020202020204" pitchFamily="34" charset="0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部门，</a:t>
                      </a:r>
                      <a:r>
                        <a:rPr lang="en-US" altLang="zh-CN" sz="1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HRBP</a:t>
                      </a:r>
                      <a:endParaRPr 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14751"/>
                  </a:ext>
                </a:extLst>
              </a:tr>
              <a:tr h="176729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2. 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新产品对物理层人力要求较高，现有人员能力和数量存在较大风险</a:t>
                      </a:r>
                      <a:endParaRPr lang="en-US" altLang="zh-CN" sz="1600" b="1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1. FPGA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能力需要构建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2. 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根据现有人力进行合理规划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部门，</a:t>
                      </a: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HRBP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39347"/>
                  </a:ext>
                </a:extLst>
              </a:tr>
              <a:tr h="1356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LWOS/</a:t>
                      </a:r>
                      <a:r>
                        <a:rPr lang="zh-CN" altLang="en-US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业务两大块软件模块较多，与现有人员接近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1:1</a:t>
                      </a:r>
                      <a:r>
                        <a:rPr lang="zh-CN" altLang="en-US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关系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1.</a:t>
                      </a:r>
                      <a:r>
                        <a:rPr lang="en-US" altLang="zh-CN" sz="1600" kern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 </a:t>
                      </a:r>
                      <a:r>
                        <a:rPr lang="zh-CN" altLang="en-US" sz="1600" kern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做好人力与模块一对多的备份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部门</a:t>
                      </a:r>
                      <a:endParaRPr lang="zh-CN" altLang="zh-CN" sz="1600" kern="1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7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37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3195700"/>
            <a:ext cx="9906000" cy="1076719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357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1958" y="2711103"/>
            <a:ext cx="4998484" cy="917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5362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请各位评委提问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46516"/>
          <a:stretch/>
        </p:blipFill>
        <p:spPr>
          <a:xfrm>
            <a:off x="832401" y="3198381"/>
            <a:ext cx="5607282" cy="816938"/>
          </a:xfrm>
          <a:prstGeom prst="rect">
            <a:avLst/>
          </a:prstGeom>
        </p:spPr>
      </p:pic>
      <p:grpSp>
        <p:nvGrpSpPr>
          <p:cNvPr id="10" name="组合 13"/>
          <p:cNvGrpSpPr>
            <a:grpSpLocks noChangeAspect="1"/>
          </p:cNvGrpSpPr>
          <p:nvPr/>
        </p:nvGrpSpPr>
        <p:grpSpPr bwMode="auto">
          <a:xfrm>
            <a:off x="5707650" y="2139156"/>
            <a:ext cx="3399383" cy="2121471"/>
            <a:chOff x="0" y="0"/>
            <a:chExt cx="5324473" cy="3322983"/>
          </a:xfrm>
        </p:grpSpPr>
        <p:pic>
          <p:nvPicPr>
            <p:cNvPr id="11" name="图片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57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2302" y="2146160"/>
            <a:ext cx="5194443" cy="12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工作总述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1418905" y="4509120"/>
            <a:ext cx="8502647" cy="231266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LWOS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业务版本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8iBS/2ODBBU)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个算法平台版本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实现同一套软件支持宏站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BBU/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iBS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种机型，交付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，小带宽，超远覆盖，攻关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三小区，完成双载波和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4T4R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需求分析及方案设计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以易用性，性能，效率提升为目标，完成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两轮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优化，性能提升和质量工作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第一轮架构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优化，解决关键性软件稳定性问题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项目上支持电力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/LTE-M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RCT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软件开发及维护，外场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大话务量测试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BBU2.0 CPRI/SRIO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接口调通；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芯片评估，终端侧算法研究；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eMTC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技术预研；提交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篇专利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，已通过公司评审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篇，待公司评审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MH_Other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 rot="5400000" flipH="1" flipV="1">
            <a:off x="2249686" y="3258717"/>
            <a:ext cx="409575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MH_Other_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rot="5400000" flipH="1" flipV="1">
            <a:off x="4230886" y="3258717"/>
            <a:ext cx="409575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MH_Other_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rot="5400000" flipH="1" flipV="1">
            <a:off x="6135886" y="3258717"/>
            <a:ext cx="409575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MH_Other_4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5400000" flipH="1" flipV="1">
            <a:off x="3239492" y="1841873"/>
            <a:ext cx="411163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MH_Other_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5400000" flipH="1" flipV="1">
            <a:off x="5144492" y="1841873"/>
            <a:ext cx="411163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MH_Other_6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5400000" flipH="1" flipV="1">
            <a:off x="7125692" y="1841873"/>
            <a:ext cx="411163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MH_Other_7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rot="5400000" flipH="1" flipV="1">
            <a:off x="1259086" y="1841080"/>
            <a:ext cx="411163" cy="31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MH_Other_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6967" y="1895848"/>
            <a:ext cx="1295400" cy="1295400"/>
          </a:xfrm>
          <a:prstGeom prst="ellipse">
            <a:avLst/>
          </a:prstGeom>
          <a:solidFill>
            <a:srgbClr val="176BB0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MH_Other_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12355" y="1895848"/>
            <a:ext cx="1090613" cy="1295400"/>
          </a:xfrm>
          <a:custGeom>
            <a:avLst/>
            <a:gdLst>
              <a:gd name="connsiteX0" fmla="*/ 441458 w 1089158"/>
              <a:gd name="connsiteY0" fmla="*/ 0 h 1295400"/>
              <a:gd name="connsiteX1" fmla="*/ 1089158 w 1089158"/>
              <a:gd name="connsiteY1" fmla="*/ 647700 h 1295400"/>
              <a:gd name="connsiteX2" fmla="*/ 441458 w 1089158"/>
              <a:gd name="connsiteY2" fmla="*/ 1295400 h 1295400"/>
              <a:gd name="connsiteX3" fmla="*/ 79323 w 1089158"/>
              <a:gd name="connsiteY3" fmla="*/ 1184783 h 1295400"/>
              <a:gd name="connsiteX4" fmla="*/ 0 w 1089158"/>
              <a:gd name="connsiteY4" fmla="*/ 1119336 h 1295400"/>
              <a:gd name="connsiteX5" fmla="*/ 53741 w 1089158"/>
              <a:gd name="connsiteY5" fmla="*/ 1054202 h 1295400"/>
              <a:gd name="connsiteX6" fmla="*/ 177910 w 1089158"/>
              <a:gd name="connsiteY6" fmla="*/ 647700 h 1295400"/>
              <a:gd name="connsiteX7" fmla="*/ 53741 w 1089158"/>
              <a:gd name="connsiteY7" fmla="*/ 241198 h 1295400"/>
              <a:gd name="connsiteX8" fmla="*/ 0 w 1089158"/>
              <a:gd name="connsiteY8" fmla="*/ 176064 h 1295400"/>
              <a:gd name="connsiteX9" fmla="*/ 79323 w 1089158"/>
              <a:gd name="connsiteY9" fmla="*/ 110617 h 1295400"/>
              <a:gd name="connsiteX10" fmla="*/ 441458 w 1089158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8" h="1295400">
                <a:moveTo>
                  <a:pt x="441458" y="0"/>
                </a:moveTo>
                <a:cubicBezTo>
                  <a:pt x="799173" y="0"/>
                  <a:pt x="1089158" y="289985"/>
                  <a:pt x="1089158" y="647700"/>
                </a:cubicBezTo>
                <a:cubicBezTo>
                  <a:pt x="1089158" y="1005415"/>
                  <a:pt x="799173" y="1295400"/>
                  <a:pt x="441458" y="1295400"/>
                </a:cubicBezTo>
                <a:cubicBezTo>
                  <a:pt x="307315" y="1295400"/>
                  <a:pt x="182696" y="1254621"/>
                  <a:pt x="79323" y="1184783"/>
                </a:cubicBezTo>
                <a:lnTo>
                  <a:pt x="0" y="1119336"/>
                </a:lnTo>
                <a:lnTo>
                  <a:pt x="53741" y="1054202"/>
                </a:lnTo>
                <a:cubicBezTo>
                  <a:pt x="132135" y="938164"/>
                  <a:pt x="177910" y="798278"/>
                  <a:pt x="177910" y="647700"/>
                </a:cubicBezTo>
                <a:cubicBezTo>
                  <a:pt x="177910" y="497123"/>
                  <a:pt x="132135" y="357237"/>
                  <a:pt x="53741" y="241198"/>
                </a:cubicBezTo>
                <a:lnTo>
                  <a:pt x="0" y="176064"/>
                </a:lnTo>
                <a:lnTo>
                  <a:pt x="79323" y="110617"/>
                </a:lnTo>
                <a:cubicBezTo>
                  <a:pt x="182696" y="40779"/>
                  <a:pt x="307315" y="0"/>
                  <a:pt x="441458" y="0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Other_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02955" y="1895848"/>
            <a:ext cx="1090613" cy="1295400"/>
          </a:xfrm>
          <a:custGeom>
            <a:avLst/>
            <a:gdLst>
              <a:gd name="connsiteX0" fmla="*/ 441458 w 1089158"/>
              <a:gd name="connsiteY0" fmla="*/ 0 h 1295400"/>
              <a:gd name="connsiteX1" fmla="*/ 1089158 w 1089158"/>
              <a:gd name="connsiteY1" fmla="*/ 647700 h 1295400"/>
              <a:gd name="connsiteX2" fmla="*/ 441458 w 1089158"/>
              <a:gd name="connsiteY2" fmla="*/ 1295400 h 1295400"/>
              <a:gd name="connsiteX3" fmla="*/ 79323 w 1089158"/>
              <a:gd name="connsiteY3" fmla="*/ 1184783 h 1295400"/>
              <a:gd name="connsiteX4" fmla="*/ 0 w 1089158"/>
              <a:gd name="connsiteY4" fmla="*/ 1119336 h 1295400"/>
              <a:gd name="connsiteX5" fmla="*/ 53741 w 1089158"/>
              <a:gd name="connsiteY5" fmla="*/ 1054202 h 1295400"/>
              <a:gd name="connsiteX6" fmla="*/ 177910 w 1089158"/>
              <a:gd name="connsiteY6" fmla="*/ 647700 h 1295400"/>
              <a:gd name="connsiteX7" fmla="*/ 53741 w 1089158"/>
              <a:gd name="connsiteY7" fmla="*/ 241198 h 1295400"/>
              <a:gd name="connsiteX8" fmla="*/ 0 w 1089158"/>
              <a:gd name="connsiteY8" fmla="*/ 176064 h 1295400"/>
              <a:gd name="connsiteX9" fmla="*/ 79323 w 1089158"/>
              <a:gd name="connsiteY9" fmla="*/ 110617 h 1295400"/>
              <a:gd name="connsiteX10" fmla="*/ 441458 w 1089158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8" h="1295400">
                <a:moveTo>
                  <a:pt x="441458" y="0"/>
                </a:moveTo>
                <a:cubicBezTo>
                  <a:pt x="799173" y="0"/>
                  <a:pt x="1089158" y="289985"/>
                  <a:pt x="1089158" y="647700"/>
                </a:cubicBezTo>
                <a:cubicBezTo>
                  <a:pt x="1089158" y="1005415"/>
                  <a:pt x="799173" y="1295400"/>
                  <a:pt x="441458" y="1295400"/>
                </a:cubicBezTo>
                <a:cubicBezTo>
                  <a:pt x="307315" y="1295400"/>
                  <a:pt x="182696" y="1254621"/>
                  <a:pt x="79323" y="1184783"/>
                </a:cubicBezTo>
                <a:lnTo>
                  <a:pt x="0" y="1119336"/>
                </a:lnTo>
                <a:lnTo>
                  <a:pt x="53741" y="1054202"/>
                </a:lnTo>
                <a:cubicBezTo>
                  <a:pt x="132135" y="938164"/>
                  <a:pt x="177910" y="798278"/>
                  <a:pt x="177910" y="647700"/>
                </a:cubicBezTo>
                <a:cubicBezTo>
                  <a:pt x="177910" y="497123"/>
                  <a:pt x="132135" y="357237"/>
                  <a:pt x="53741" y="241198"/>
                </a:cubicBezTo>
                <a:lnTo>
                  <a:pt x="0" y="176064"/>
                </a:lnTo>
                <a:lnTo>
                  <a:pt x="79323" y="110617"/>
                </a:lnTo>
                <a:cubicBezTo>
                  <a:pt x="182696" y="40779"/>
                  <a:pt x="307315" y="0"/>
                  <a:pt x="441458" y="0"/>
                </a:cubicBezTo>
                <a:close/>
              </a:path>
            </a:pathLst>
          </a:custGeom>
          <a:solidFill>
            <a:srgbClr val="176BB0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Other_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93555" y="1895848"/>
            <a:ext cx="1090613" cy="1295400"/>
          </a:xfrm>
          <a:custGeom>
            <a:avLst/>
            <a:gdLst>
              <a:gd name="connsiteX0" fmla="*/ 441457 w 1089157"/>
              <a:gd name="connsiteY0" fmla="*/ 0 h 1295400"/>
              <a:gd name="connsiteX1" fmla="*/ 1089157 w 1089157"/>
              <a:gd name="connsiteY1" fmla="*/ 647700 h 1295400"/>
              <a:gd name="connsiteX2" fmla="*/ 441457 w 1089157"/>
              <a:gd name="connsiteY2" fmla="*/ 1295400 h 1295400"/>
              <a:gd name="connsiteX3" fmla="*/ 79322 w 1089157"/>
              <a:gd name="connsiteY3" fmla="*/ 1184783 h 1295400"/>
              <a:gd name="connsiteX4" fmla="*/ 0 w 1089157"/>
              <a:gd name="connsiteY4" fmla="*/ 1119336 h 1295400"/>
              <a:gd name="connsiteX5" fmla="*/ 53740 w 1089157"/>
              <a:gd name="connsiteY5" fmla="*/ 1054202 h 1295400"/>
              <a:gd name="connsiteX6" fmla="*/ 177909 w 1089157"/>
              <a:gd name="connsiteY6" fmla="*/ 647700 h 1295400"/>
              <a:gd name="connsiteX7" fmla="*/ 53740 w 1089157"/>
              <a:gd name="connsiteY7" fmla="*/ 241198 h 1295400"/>
              <a:gd name="connsiteX8" fmla="*/ 0 w 1089157"/>
              <a:gd name="connsiteY8" fmla="*/ 176064 h 1295400"/>
              <a:gd name="connsiteX9" fmla="*/ 79322 w 1089157"/>
              <a:gd name="connsiteY9" fmla="*/ 110617 h 1295400"/>
              <a:gd name="connsiteX10" fmla="*/ 441457 w 1089157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7" h="1295400">
                <a:moveTo>
                  <a:pt x="441457" y="0"/>
                </a:moveTo>
                <a:cubicBezTo>
                  <a:pt x="799172" y="0"/>
                  <a:pt x="1089157" y="289985"/>
                  <a:pt x="1089157" y="647700"/>
                </a:cubicBezTo>
                <a:cubicBezTo>
                  <a:pt x="1089157" y="1005415"/>
                  <a:pt x="799172" y="1295400"/>
                  <a:pt x="441457" y="1295400"/>
                </a:cubicBezTo>
                <a:cubicBezTo>
                  <a:pt x="307314" y="1295400"/>
                  <a:pt x="182696" y="1254621"/>
                  <a:pt x="79322" y="1184783"/>
                </a:cubicBezTo>
                <a:lnTo>
                  <a:pt x="0" y="1119336"/>
                </a:lnTo>
                <a:lnTo>
                  <a:pt x="53740" y="1054202"/>
                </a:lnTo>
                <a:cubicBezTo>
                  <a:pt x="132134" y="938164"/>
                  <a:pt x="177909" y="798278"/>
                  <a:pt x="177909" y="647700"/>
                </a:cubicBezTo>
                <a:cubicBezTo>
                  <a:pt x="177909" y="497123"/>
                  <a:pt x="132134" y="357237"/>
                  <a:pt x="53740" y="241198"/>
                </a:cubicBezTo>
                <a:lnTo>
                  <a:pt x="0" y="176064"/>
                </a:lnTo>
                <a:lnTo>
                  <a:pt x="79322" y="110617"/>
                </a:lnTo>
                <a:cubicBezTo>
                  <a:pt x="182696" y="40779"/>
                  <a:pt x="307314" y="0"/>
                  <a:pt x="441457" y="0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MH_Other_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53993" y="1895848"/>
            <a:ext cx="1044575" cy="1295400"/>
          </a:xfrm>
          <a:custGeom>
            <a:avLst/>
            <a:gdLst>
              <a:gd name="connsiteX0" fmla="*/ 396121 w 1043821"/>
              <a:gd name="connsiteY0" fmla="*/ 0 h 1295400"/>
              <a:gd name="connsiteX1" fmla="*/ 1043821 w 1043821"/>
              <a:gd name="connsiteY1" fmla="*/ 647700 h 1295400"/>
              <a:gd name="connsiteX2" fmla="*/ 396121 w 1043821"/>
              <a:gd name="connsiteY2" fmla="*/ 1295400 h 1295400"/>
              <a:gd name="connsiteX3" fmla="*/ 33986 w 1043821"/>
              <a:gd name="connsiteY3" fmla="*/ 1184783 h 1295400"/>
              <a:gd name="connsiteX4" fmla="*/ 0 w 1043821"/>
              <a:gd name="connsiteY4" fmla="*/ 1156743 h 1295400"/>
              <a:gd name="connsiteX5" fmla="*/ 84604 w 1043821"/>
              <a:gd name="connsiteY5" fmla="*/ 1054202 h 1295400"/>
              <a:gd name="connsiteX6" fmla="*/ 208773 w 1043821"/>
              <a:gd name="connsiteY6" fmla="*/ 647700 h 1295400"/>
              <a:gd name="connsiteX7" fmla="*/ 84604 w 1043821"/>
              <a:gd name="connsiteY7" fmla="*/ 241198 h 1295400"/>
              <a:gd name="connsiteX8" fmla="*/ 0 w 1043821"/>
              <a:gd name="connsiteY8" fmla="*/ 138658 h 1295400"/>
              <a:gd name="connsiteX9" fmla="*/ 33986 w 1043821"/>
              <a:gd name="connsiteY9" fmla="*/ 110617 h 1295400"/>
              <a:gd name="connsiteX10" fmla="*/ 396121 w 1043821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3821" h="1295400">
                <a:moveTo>
                  <a:pt x="396121" y="0"/>
                </a:moveTo>
                <a:cubicBezTo>
                  <a:pt x="753836" y="0"/>
                  <a:pt x="1043821" y="289985"/>
                  <a:pt x="1043821" y="647700"/>
                </a:cubicBezTo>
                <a:cubicBezTo>
                  <a:pt x="1043821" y="1005415"/>
                  <a:pt x="753836" y="1295400"/>
                  <a:pt x="396121" y="1295400"/>
                </a:cubicBezTo>
                <a:cubicBezTo>
                  <a:pt x="261978" y="1295400"/>
                  <a:pt x="137360" y="1254621"/>
                  <a:pt x="33986" y="1184783"/>
                </a:cubicBezTo>
                <a:lnTo>
                  <a:pt x="0" y="1156743"/>
                </a:lnTo>
                <a:lnTo>
                  <a:pt x="84604" y="1054202"/>
                </a:lnTo>
                <a:cubicBezTo>
                  <a:pt x="162998" y="938164"/>
                  <a:pt x="208773" y="798278"/>
                  <a:pt x="208773" y="647700"/>
                </a:cubicBezTo>
                <a:cubicBezTo>
                  <a:pt x="208773" y="497123"/>
                  <a:pt x="162998" y="357237"/>
                  <a:pt x="84604" y="241198"/>
                </a:cubicBezTo>
                <a:lnTo>
                  <a:pt x="0" y="138658"/>
                </a:lnTo>
                <a:lnTo>
                  <a:pt x="33986" y="110617"/>
                </a:lnTo>
                <a:cubicBezTo>
                  <a:pt x="137360" y="40779"/>
                  <a:pt x="261978" y="0"/>
                  <a:pt x="396121" y="0"/>
                </a:cubicBezTo>
                <a:close/>
              </a:path>
            </a:pathLst>
          </a:custGeom>
          <a:solidFill>
            <a:srgbClr val="176BB0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Other_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898555" y="1895848"/>
            <a:ext cx="1090613" cy="1295400"/>
          </a:xfrm>
          <a:custGeom>
            <a:avLst/>
            <a:gdLst>
              <a:gd name="connsiteX0" fmla="*/ 441457 w 1089157"/>
              <a:gd name="connsiteY0" fmla="*/ 0 h 1295400"/>
              <a:gd name="connsiteX1" fmla="*/ 1089157 w 1089157"/>
              <a:gd name="connsiteY1" fmla="*/ 647700 h 1295400"/>
              <a:gd name="connsiteX2" fmla="*/ 441457 w 1089157"/>
              <a:gd name="connsiteY2" fmla="*/ 1295400 h 1295400"/>
              <a:gd name="connsiteX3" fmla="*/ 79322 w 1089157"/>
              <a:gd name="connsiteY3" fmla="*/ 1184783 h 1295400"/>
              <a:gd name="connsiteX4" fmla="*/ 0 w 1089157"/>
              <a:gd name="connsiteY4" fmla="*/ 1119336 h 1295400"/>
              <a:gd name="connsiteX5" fmla="*/ 53740 w 1089157"/>
              <a:gd name="connsiteY5" fmla="*/ 1054202 h 1295400"/>
              <a:gd name="connsiteX6" fmla="*/ 177909 w 1089157"/>
              <a:gd name="connsiteY6" fmla="*/ 647700 h 1295400"/>
              <a:gd name="connsiteX7" fmla="*/ 53740 w 1089157"/>
              <a:gd name="connsiteY7" fmla="*/ 241198 h 1295400"/>
              <a:gd name="connsiteX8" fmla="*/ 0 w 1089157"/>
              <a:gd name="connsiteY8" fmla="*/ 176064 h 1295400"/>
              <a:gd name="connsiteX9" fmla="*/ 79322 w 1089157"/>
              <a:gd name="connsiteY9" fmla="*/ 110617 h 1295400"/>
              <a:gd name="connsiteX10" fmla="*/ 441457 w 1089157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7" h="1295400">
                <a:moveTo>
                  <a:pt x="441457" y="0"/>
                </a:moveTo>
                <a:cubicBezTo>
                  <a:pt x="799172" y="0"/>
                  <a:pt x="1089157" y="289985"/>
                  <a:pt x="1089157" y="647700"/>
                </a:cubicBezTo>
                <a:cubicBezTo>
                  <a:pt x="1089157" y="1005415"/>
                  <a:pt x="799172" y="1295400"/>
                  <a:pt x="441457" y="1295400"/>
                </a:cubicBezTo>
                <a:cubicBezTo>
                  <a:pt x="307314" y="1295400"/>
                  <a:pt x="182696" y="1254621"/>
                  <a:pt x="79322" y="1184783"/>
                </a:cubicBezTo>
                <a:lnTo>
                  <a:pt x="0" y="1119336"/>
                </a:lnTo>
                <a:lnTo>
                  <a:pt x="53740" y="1054202"/>
                </a:lnTo>
                <a:cubicBezTo>
                  <a:pt x="132134" y="938164"/>
                  <a:pt x="177909" y="798278"/>
                  <a:pt x="177909" y="647700"/>
                </a:cubicBezTo>
                <a:cubicBezTo>
                  <a:pt x="177909" y="497123"/>
                  <a:pt x="132134" y="357237"/>
                  <a:pt x="53740" y="241198"/>
                </a:cubicBezTo>
                <a:lnTo>
                  <a:pt x="0" y="176064"/>
                </a:lnTo>
                <a:lnTo>
                  <a:pt x="79322" y="110617"/>
                </a:lnTo>
                <a:cubicBezTo>
                  <a:pt x="182696" y="40779"/>
                  <a:pt x="307314" y="0"/>
                  <a:pt x="441457" y="0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MH_Other_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89155" y="1895848"/>
            <a:ext cx="1090613" cy="1295400"/>
          </a:xfrm>
          <a:custGeom>
            <a:avLst/>
            <a:gdLst>
              <a:gd name="connsiteX0" fmla="*/ 441457 w 1089157"/>
              <a:gd name="connsiteY0" fmla="*/ 0 h 1295400"/>
              <a:gd name="connsiteX1" fmla="*/ 1089157 w 1089157"/>
              <a:gd name="connsiteY1" fmla="*/ 647700 h 1295400"/>
              <a:gd name="connsiteX2" fmla="*/ 441457 w 1089157"/>
              <a:gd name="connsiteY2" fmla="*/ 1295400 h 1295400"/>
              <a:gd name="connsiteX3" fmla="*/ 79322 w 1089157"/>
              <a:gd name="connsiteY3" fmla="*/ 1184783 h 1295400"/>
              <a:gd name="connsiteX4" fmla="*/ 0 w 1089157"/>
              <a:gd name="connsiteY4" fmla="*/ 1119336 h 1295400"/>
              <a:gd name="connsiteX5" fmla="*/ 53740 w 1089157"/>
              <a:gd name="connsiteY5" fmla="*/ 1054202 h 1295400"/>
              <a:gd name="connsiteX6" fmla="*/ 177909 w 1089157"/>
              <a:gd name="connsiteY6" fmla="*/ 647700 h 1295400"/>
              <a:gd name="connsiteX7" fmla="*/ 53740 w 1089157"/>
              <a:gd name="connsiteY7" fmla="*/ 241198 h 1295400"/>
              <a:gd name="connsiteX8" fmla="*/ 0 w 1089157"/>
              <a:gd name="connsiteY8" fmla="*/ 176064 h 1295400"/>
              <a:gd name="connsiteX9" fmla="*/ 79322 w 1089157"/>
              <a:gd name="connsiteY9" fmla="*/ 110617 h 1295400"/>
              <a:gd name="connsiteX10" fmla="*/ 441457 w 1089157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7" h="1295400">
                <a:moveTo>
                  <a:pt x="441457" y="0"/>
                </a:moveTo>
                <a:cubicBezTo>
                  <a:pt x="799172" y="0"/>
                  <a:pt x="1089157" y="289985"/>
                  <a:pt x="1089157" y="647700"/>
                </a:cubicBezTo>
                <a:cubicBezTo>
                  <a:pt x="1089157" y="1005415"/>
                  <a:pt x="799172" y="1295400"/>
                  <a:pt x="441457" y="1295400"/>
                </a:cubicBezTo>
                <a:cubicBezTo>
                  <a:pt x="307314" y="1295400"/>
                  <a:pt x="182696" y="1254621"/>
                  <a:pt x="79322" y="1184783"/>
                </a:cubicBezTo>
                <a:lnTo>
                  <a:pt x="0" y="1119336"/>
                </a:lnTo>
                <a:lnTo>
                  <a:pt x="53740" y="1054202"/>
                </a:lnTo>
                <a:cubicBezTo>
                  <a:pt x="132134" y="938164"/>
                  <a:pt x="177909" y="798278"/>
                  <a:pt x="177909" y="647700"/>
                </a:cubicBezTo>
                <a:cubicBezTo>
                  <a:pt x="177909" y="497123"/>
                  <a:pt x="132134" y="357237"/>
                  <a:pt x="53740" y="241198"/>
                </a:cubicBezTo>
                <a:lnTo>
                  <a:pt x="0" y="176064"/>
                </a:lnTo>
                <a:lnTo>
                  <a:pt x="79322" y="110617"/>
                </a:lnTo>
                <a:cubicBezTo>
                  <a:pt x="182696" y="40779"/>
                  <a:pt x="307314" y="0"/>
                  <a:pt x="441457" y="0"/>
                </a:cubicBezTo>
                <a:close/>
              </a:path>
            </a:pathLst>
          </a:custGeom>
          <a:solidFill>
            <a:srgbClr val="176BB0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SubTitle_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66167" y="859012"/>
            <a:ext cx="1333500" cy="75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需求开发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SubTitle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7217" y="859012"/>
            <a:ext cx="1331912" cy="75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性能提升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MH_SubTitle_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49192" y="859012"/>
            <a:ext cx="1331912" cy="75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架构完善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MH_SubTitle_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670823" y="859012"/>
            <a:ext cx="1331913" cy="75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预研创新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MH_SubTitle_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794867" y="3481760"/>
            <a:ext cx="1331912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维测优化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SubTitle_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66542" y="3481760"/>
            <a:ext cx="1331912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质量夯实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SubTitle_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685830" y="3481760"/>
            <a:ext cx="133191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0" y="4509120"/>
            <a:ext cx="1403352" cy="2327450"/>
          </a:xfrm>
          <a:prstGeom prst="rect">
            <a:avLst/>
          </a:prstGeom>
          <a:solidFill>
            <a:srgbClr val="176BB0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总述</a:t>
            </a:r>
          </a:p>
        </p:txBody>
      </p:sp>
      <p:cxnSp>
        <p:nvCxnSpPr>
          <p:cNvPr id="55" name="MH_Other_3"/>
          <p:cNvCxnSpPr>
            <a:cxnSpLocks noChangeShapeType="1"/>
          </p:cNvCxnSpPr>
          <p:nvPr>
            <p:custDataLst>
              <p:tags r:id="rId22"/>
            </p:custDataLst>
          </p:nvPr>
        </p:nvCxnSpPr>
        <p:spPr bwMode="auto">
          <a:xfrm rot="5400000" flipH="1" flipV="1">
            <a:off x="8103591" y="3233093"/>
            <a:ext cx="409575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MH_Other_1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866260" y="1870224"/>
            <a:ext cx="1090613" cy="1295400"/>
          </a:xfrm>
          <a:custGeom>
            <a:avLst/>
            <a:gdLst>
              <a:gd name="connsiteX0" fmla="*/ 441457 w 1089157"/>
              <a:gd name="connsiteY0" fmla="*/ 0 h 1295400"/>
              <a:gd name="connsiteX1" fmla="*/ 1089157 w 1089157"/>
              <a:gd name="connsiteY1" fmla="*/ 647700 h 1295400"/>
              <a:gd name="connsiteX2" fmla="*/ 441457 w 1089157"/>
              <a:gd name="connsiteY2" fmla="*/ 1295400 h 1295400"/>
              <a:gd name="connsiteX3" fmla="*/ 79322 w 1089157"/>
              <a:gd name="connsiteY3" fmla="*/ 1184783 h 1295400"/>
              <a:gd name="connsiteX4" fmla="*/ 0 w 1089157"/>
              <a:gd name="connsiteY4" fmla="*/ 1119336 h 1295400"/>
              <a:gd name="connsiteX5" fmla="*/ 53740 w 1089157"/>
              <a:gd name="connsiteY5" fmla="*/ 1054202 h 1295400"/>
              <a:gd name="connsiteX6" fmla="*/ 177909 w 1089157"/>
              <a:gd name="connsiteY6" fmla="*/ 647700 h 1295400"/>
              <a:gd name="connsiteX7" fmla="*/ 53740 w 1089157"/>
              <a:gd name="connsiteY7" fmla="*/ 241198 h 1295400"/>
              <a:gd name="connsiteX8" fmla="*/ 0 w 1089157"/>
              <a:gd name="connsiteY8" fmla="*/ 176064 h 1295400"/>
              <a:gd name="connsiteX9" fmla="*/ 79322 w 1089157"/>
              <a:gd name="connsiteY9" fmla="*/ 110617 h 1295400"/>
              <a:gd name="connsiteX10" fmla="*/ 441457 w 1089157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7" h="1295400">
                <a:moveTo>
                  <a:pt x="441457" y="0"/>
                </a:moveTo>
                <a:cubicBezTo>
                  <a:pt x="799172" y="0"/>
                  <a:pt x="1089157" y="289985"/>
                  <a:pt x="1089157" y="647700"/>
                </a:cubicBezTo>
                <a:cubicBezTo>
                  <a:pt x="1089157" y="1005415"/>
                  <a:pt x="799172" y="1295400"/>
                  <a:pt x="441457" y="1295400"/>
                </a:cubicBezTo>
                <a:cubicBezTo>
                  <a:pt x="307314" y="1295400"/>
                  <a:pt x="182696" y="1254621"/>
                  <a:pt x="79322" y="1184783"/>
                </a:cubicBezTo>
                <a:lnTo>
                  <a:pt x="0" y="1119336"/>
                </a:lnTo>
                <a:lnTo>
                  <a:pt x="53740" y="1054202"/>
                </a:lnTo>
                <a:cubicBezTo>
                  <a:pt x="132134" y="938164"/>
                  <a:pt x="177909" y="798278"/>
                  <a:pt x="177909" y="647700"/>
                </a:cubicBezTo>
                <a:cubicBezTo>
                  <a:pt x="177909" y="497123"/>
                  <a:pt x="132134" y="357237"/>
                  <a:pt x="53740" y="241198"/>
                </a:cubicBezTo>
                <a:lnTo>
                  <a:pt x="0" y="176064"/>
                </a:lnTo>
                <a:lnTo>
                  <a:pt x="79322" y="110617"/>
                </a:lnTo>
                <a:cubicBezTo>
                  <a:pt x="182696" y="40779"/>
                  <a:pt x="307314" y="0"/>
                  <a:pt x="441457" y="0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4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SubTitle_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653535" y="3456136"/>
            <a:ext cx="133191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团队建设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3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需求开发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6"/>
          <p:cNvSpPr>
            <a:spLocks/>
          </p:cNvSpPr>
          <p:nvPr/>
        </p:nvSpPr>
        <p:spPr bwMode="auto">
          <a:xfrm>
            <a:off x="6099744" y="1266770"/>
            <a:ext cx="2185153" cy="3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小带宽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1653699" y="1226031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16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17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1</a:t>
              </a:r>
            </a:p>
          </p:txBody>
        </p:sp>
      </p:grpSp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5402314" y="1196752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19" name="Oval 37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20" name="Rectangle 38"/>
            <p:cNvSpPr>
              <a:spLocks/>
            </p:cNvSpPr>
            <p:nvPr/>
          </p:nvSpPr>
          <p:spPr bwMode="auto">
            <a:xfrm>
              <a:off x="121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2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5453676" y="1702076"/>
            <a:ext cx="2955708" cy="679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1.4MHz/3MHz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小带宽解调性能测试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33"/>
          <p:cNvGrpSpPr>
            <a:grpSpLocks/>
          </p:cNvGrpSpPr>
          <p:nvPr/>
        </p:nvGrpSpPr>
        <p:grpSpPr bwMode="auto">
          <a:xfrm>
            <a:off x="1653699" y="3105979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23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24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3</a:t>
              </a:r>
              <a:endParaRPr lang="en-US" sz="2200" kern="0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25" name="Text Box 30"/>
          <p:cNvSpPr>
            <a:spLocks noChangeArrowheads="1"/>
          </p:cNvSpPr>
          <p:nvPr/>
        </p:nvSpPr>
        <p:spPr bwMode="auto">
          <a:xfrm>
            <a:off x="2220369" y="3113166"/>
            <a:ext cx="1964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eMBMS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15438" y="3624047"/>
            <a:ext cx="29690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系统联调，打通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仪器测试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解调门限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268238" y="1322153"/>
            <a:ext cx="2185153" cy="3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丰富机型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40632" y="1723278"/>
            <a:ext cx="2544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BBU/700MHz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机型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各种机型软件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1676271" y="4797078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30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31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5</a:t>
              </a:r>
              <a:endParaRPr lang="en-US" sz="2200" kern="0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32" name="Text Box 30"/>
          <p:cNvSpPr>
            <a:spLocks noChangeArrowheads="1"/>
          </p:cNvSpPr>
          <p:nvPr/>
        </p:nvSpPr>
        <p:spPr bwMode="auto">
          <a:xfrm>
            <a:off x="2242941" y="4804265"/>
            <a:ext cx="1964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FDD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三小区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27632" y="5313402"/>
            <a:ext cx="3153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20MHz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三小区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384UE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满流量稳定性攻关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nderrun/overrun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402315" y="2996952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4</a:t>
              </a:r>
              <a:endParaRPr lang="en-US" sz="2200" kern="0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37" name="Text Box 30"/>
          <p:cNvSpPr>
            <a:spLocks noChangeArrowheads="1"/>
          </p:cNvSpPr>
          <p:nvPr/>
        </p:nvSpPr>
        <p:spPr bwMode="auto">
          <a:xfrm>
            <a:off x="5968985" y="3004139"/>
            <a:ext cx="1964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超远覆盖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53676" y="3513276"/>
            <a:ext cx="2877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PRACH format1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性能指标优于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3GPP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外场拉远测试达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40km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33"/>
          <p:cNvGrpSpPr>
            <a:grpSpLocks/>
          </p:cNvGrpSpPr>
          <p:nvPr/>
        </p:nvGrpSpPr>
        <p:grpSpPr bwMode="auto">
          <a:xfrm>
            <a:off x="5402315" y="4756799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40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200" kern="0" dirty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6</a:t>
              </a:r>
              <a:endParaRPr lang="en-US" sz="2200" kern="0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42" name="Text Box 30"/>
          <p:cNvSpPr>
            <a:spLocks noChangeArrowheads="1"/>
          </p:cNvSpPr>
          <p:nvPr/>
        </p:nvSpPr>
        <p:spPr bwMode="auto">
          <a:xfrm>
            <a:off x="5968985" y="4763986"/>
            <a:ext cx="1964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双载波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/4T4R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53676" y="5273123"/>
            <a:ext cx="34597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双载波需求分析及方案设计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4T4R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需求分析，方案设计，自测完成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81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维测优化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MH_Other_1"/>
          <p:cNvSpPr/>
          <p:nvPr>
            <p:custDataLst>
              <p:tags r:id="rId1"/>
            </p:custDataLst>
          </p:nvPr>
        </p:nvSpPr>
        <p:spPr>
          <a:xfrm>
            <a:off x="2191619" y="1326233"/>
            <a:ext cx="279400" cy="2794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Other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56656" y="1234159"/>
            <a:ext cx="465138" cy="465137"/>
          </a:xfrm>
          <a:prstGeom prst="ellipse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itchFamily="2" charset="0"/>
              </a:rPr>
              <a:t>1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54" name="MH_Other_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609132" y="1316709"/>
            <a:ext cx="263525" cy="300037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55" name="MH_Text_1"/>
          <p:cNvSpPr/>
          <p:nvPr>
            <p:custDataLst>
              <p:tags r:id="rId4"/>
            </p:custDataLst>
          </p:nvPr>
        </p:nvSpPr>
        <p:spPr>
          <a:xfrm>
            <a:off x="3091731" y="1481808"/>
            <a:ext cx="4883150" cy="8896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平台：支持下行基带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空口数据的分析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快照：支持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在线保存异常时的快照信息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TSSI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：支持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实时查询下行基带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SubTitle_1"/>
          <p:cNvSpPr/>
          <p:nvPr>
            <p:custDataLst>
              <p:tags r:id="rId5"/>
            </p:custDataLst>
          </p:nvPr>
        </p:nvSpPr>
        <p:spPr>
          <a:xfrm>
            <a:off x="3091731" y="908720"/>
            <a:ext cx="4883150" cy="5397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维测手段丰富</a:t>
            </a:r>
          </a:p>
        </p:txBody>
      </p:sp>
      <p:cxnSp>
        <p:nvCxnSpPr>
          <p:cNvPr id="57" name="MH_Other_4"/>
          <p:cNvCxnSpPr/>
          <p:nvPr>
            <p:custDataLst>
              <p:tags r:id="rId6"/>
            </p:custDataLst>
          </p:nvPr>
        </p:nvCxnSpPr>
        <p:spPr>
          <a:xfrm>
            <a:off x="3064745" y="1465933"/>
            <a:ext cx="2517775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Other_5"/>
          <p:cNvSpPr/>
          <p:nvPr>
            <p:custDataLst>
              <p:tags r:id="rId7"/>
            </p:custDataLst>
          </p:nvPr>
        </p:nvSpPr>
        <p:spPr>
          <a:xfrm>
            <a:off x="2525143" y="3128020"/>
            <a:ext cx="279400" cy="2794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MH_Other_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90182" y="3034359"/>
            <a:ext cx="465137" cy="465137"/>
          </a:xfrm>
          <a:prstGeom prst="ellipse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itchFamily="2" charset="0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60" name="MH_Other_7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942657" y="3116909"/>
            <a:ext cx="263525" cy="301625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MH_Text_2"/>
          <p:cNvSpPr/>
          <p:nvPr>
            <p:custDataLst>
              <p:tags r:id="rId10"/>
            </p:custDataLst>
          </p:nvPr>
        </p:nvSpPr>
        <p:spPr>
          <a:xfrm>
            <a:off x="3425255" y="3282009"/>
            <a:ext cx="5920233" cy="14655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打桩：内嵌软仿，优化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功能，降低版本维护成本，提升效率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抓数：降低优先级，减少对业务的影响，简化配置，提高易用性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异常探针：优化配置，提升易用性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打印：梳理规范打印项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黑匣子：解决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DMMU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嵌套卡死问题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MH_SubTitle_2"/>
          <p:cNvSpPr/>
          <p:nvPr>
            <p:custDataLst>
              <p:tags r:id="rId11"/>
            </p:custDataLst>
          </p:nvPr>
        </p:nvSpPr>
        <p:spPr>
          <a:xfrm>
            <a:off x="3425256" y="2708920"/>
            <a:ext cx="4883150" cy="5397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现有维测优化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MH_Other_8"/>
          <p:cNvCxnSpPr/>
          <p:nvPr>
            <p:custDataLst>
              <p:tags r:id="rId12"/>
            </p:custDataLst>
          </p:nvPr>
        </p:nvCxnSpPr>
        <p:spPr>
          <a:xfrm>
            <a:off x="3398269" y="3267720"/>
            <a:ext cx="2517775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H_Other_9"/>
          <p:cNvSpPr/>
          <p:nvPr>
            <p:custDataLst>
              <p:tags r:id="rId13"/>
            </p:custDataLst>
          </p:nvPr>
        </p:nvSpPr>
        <p:spPr>
          <a:xfrm>
            <a:off x="3058171" y="5271987"/>
            <a:ext cx="279400" cy="2794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MH_Other_10"/>
          <p:cNvSpPr/>
          <p:nvPr>
            <p:custDataLst>
              <p:tags r:id="rId14"/>
            </p:custDataLst>
          </p:nvPr>
        </p:nvSpPr>
        <p:spPr>
          <a:xfrm>
            <a:off x="2723208" y="5178326"/>
            <a:ext cx="465138" cy="466725"/>
          </a:xfrm>
          <a:prstGeom prst="ellipse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itchFamily="2" charset="0"/>
              </a:rPr>
              <a:t>3</a:t>
            </a:r>
            <a:endParaRPr lang="zh-CN" altLang="en-US" sz="2400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66" name="MH_Other_11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475684" y="5260876"/>
            <a:ext cx="263525" cy="301625"/>
          </a:xfrm>
          <a:custGeom>
            <a:avLst/>
            <a:gdLst>
              <a:gd name="T0" fmla="*/ 775981150 w 3678"/>
              <a:gd name="T1" fmla="*/ 775692216 h 4197"/>
              <a:gd name="T2" fmla="*/ 775981150 w 3678"/>
              <a:gd name="T3" fmla="*/ 775692216 h 4197"/>
              <a:gd name="T4" fmla="*/ 775981150 w 3678"/>
              <a:gd name="T5" fmla="*/ 775692216 h 4197"/>
              <a:gd name="T6" fmla="*/ 775981150 w 3678"/>
              <a:gd name="T7" fmla="*/ 775692216 h 4197"/>
              <a:gd name="T8" fmla="*/ 775981150 w 3678"/>
              <a:gd name="T9" fmla="*/ 775692216 h 4197"/>
              <a:gd name="T10" fmla="*/ 775981150 w 3678"/>
              <a:gd name="T11" fmla="*/ 775692216 h 4197"/>
              <a:gd name="T12" fmla="*/ 775981150 w 3678"/>
              <a:gd name="T13" fmla="*/ 775692216 h 4197"/>
              <a:gd name="T14" fmla="*/ 775981150 w 3678"/>
              <a:gd name="T15" fmla="*/ 775692216 h 4197"/>
              <a:gd name="T16" fmla="*/ 775981150 w 3678"/>
              <a:gd name="T17" fmla="*/ 775692216 h 4197"/>
              <a:gd name="T18" fmla="*/ 775981150 w 3678"/>
              <a:gd name="T19" fmla="*/ 775692216 h 4197"/>
              <a:gd name="T20" fmla="*/ 775981150 w 3678"/>
              <a:gd name="T21" fmla="*/ 775692216 h 4197"/>
              <a:gd name="T22" fmla="*/ 775981150 w 3678"/>
              <a:gd name="T23" fmla="*/ 77569221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67" name="MH_Text_3"/>
          <p:cNvSpPr/>
          <p:nvPr>
            <p:custDataLst>
              <p:tags r:id="rId16"/>
            </p:custDataLst>
          </p:nvPr>
        </p:nvSpPr>
        <p:spPr>
          <a:xfrm>
            <a:off x="3958283" y="5427563"/>
            <a:ext cx="4883150" cy="88175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工具，便于版本管理及维护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支持快照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信息解析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优化黑匣子解析方案，提高软件兼容性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MH_SubTitle_3"/>
          <p:cNvSpPr/>
          <p:nvPr>
            <p:custDataLst>
              <p:tags r:id="rId17"/>
            </p:custDataLst>
          </p:nvPr>
        </p:nvSpPr>
        <p:spPr>
          <a:xfrm>
            <a:off x="3958283" y="4852887"/>
            <a:ext cx="4883150" cy="54133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配套工具优化</a:t>
            </a:r>
          </a:p>
        </p:txBody>
      </p:sp>
      <p:cxnSp>
        <p:nvCxnSpPr>
          <p:cNvPr id="69" name="MH_Other_12"/>
          <p:cNvCxnSpPr/>
          <p:nvPr>
            <p:custDataLst>
              <p:tags r:id="rId18"/>
            </p:custDataLst>
          </p:nvPr>
        </p:nvCxnSpPr>
        <p:spPr>
          <a:xfrm>
            <a:off x="3931297" y="5411687"/>
            <a:ext cx="2517775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</a:t>
            </a:r>
            <a:r>
              <a:rPr lang="en-US" altLang="zh-CN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性能提升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MH_Other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874839" y="1786283"/>
            <a:ext cx="3175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MH_Other_2"/>
          <p:cNvSpPr/>
          <p:nvPr>
            <p:custDataLst>
              <p:tags r:id="rId2"/>
            </p:custDataLst>
          </p:nvPr>
        </p:nvSpPr>
        <p:spPr bwMode="auto">
          <a:xfrm>
            <a:off x="1055688" y="1556097"/>
            <a:ext cx="1643062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MH_Other_3"/>
          <p:cNvCxnSpPr/>
          <p:nvPr>
            <p:custDataLst>
              <p:tags r:id="rId3"/>
            </p:custDataLst>
          </p:nvPr>
        </p:nvCxnSpPr>
        <p:spPr bwMode="auto">
          <a:xfrm>
            <a:off x="1055688" y="1544983"/>
            <a:ext cx="1643062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10" name="MH_SubTitle_1"/>
          <p:cNvSpPr/>
          <p:nvPr>
            <p:custDataLst>
              <p:tags r:id="rId4"/>
            </p:custDataLst>
          </p:nvPr>
        </p:nvSpPr>
        <p:spPr bwMode="auto">
          <a:xfrm>
            <a:off x="1030289" y="2141883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PUSCH</a:t>
            </a:r>
          </a:p>
          <a:p>
            <a:pPr algn="ctr">
              <a:lnSpc>
                <a:spcPct val="120000"/>
              </a:lnSpc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性能提升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 bwMode="auto">
          <a:xfrm>
            <a:off x="1592263" y="1216371"/>
            <a:ext cx="569912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MH_Text_1"/>
          <p:cNvSpPr txBox="1"/>
          <p:nvPr>
            <p:custDataLst>
              <p:tags r:id="rId6"/>
            </p:custDataLst>
          </p:nvPr>
        </p:nvSpPr>
        <p:spPr>
          <a:xfrm>
            <a:off x="1044575" y="3870671"/>
            <a:ext cx="1663700" cy="2006600"/>
          </a:xfrm>
          <a:prstGeom prst="rect">
            <a:avLst/>
          </a:prstGeom>
          <a:noFill/>
        </p:spPr>
        <p:txBody>
          <a:bodyPr lIns="72000" tIns="0" rIns="72000" bIns="0">
            <a:normAutofit lnSpcReduction="10000"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均衡优化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信道估计窗长优化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AGC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因子补偿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译码性能优化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_5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3925888" y="1786283"/>
            <a:ext cx="6350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MH_Other_6"/>
          <p:cNvSpPr/>
          <p:nvPr>
            <p:custDataLst>
              <p:tags r:id="rId8"/>
            </p:custDataLst>
          </p:nvPr>
        </p:nvSpPr>
        <p:spPr bwMode="auto">
          <a:xfrm>
            <a:off x="3108326" y="1556097"/>
            <a:ext cx="1641475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MH_Other_7"/>
          <p:cNvCxnSpPr/>
          <p:nvPr>
            <p:custDataLst>
              <p:tags r:id="rId9"/>
            </p:custDataLst>
          </p:nvPr>
        </p:nvCxnSpPr>
        <p:spPr bwMode="auto">
          <a:xfrm>
            <a:off x="3108326" y="1544983"/>
            <a:ext cx="1641475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16" name="MH_Other_8"/>
          <p:cNvSpPr/>
          <p:nvPr>
            <p:custDataLst>
              <p:tags r:id="rId10"/>
            </p:custDataLst>
          </p:nvPr>
        </p:nvSpPr>
        <p:spPr bwMode="auto">
          <a:xfrm>
            <a:off x="3643313" y="1216371"/>
            <a:ext cx="569912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MH_SubTitle_2"/>
          <p:cNvSpPr/>
          <p:nvPr>
            <p:custDataLst>
              <p:tags r:id="rId11"/>
            </p:custDataLst>
          </p:nvPr>
        </p:nvSpPr>
        <p:spPr bwMode="auto">
          <a:xfrm>
            <a:off x="3082926" y="2141883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PUCCH</a:t>
            </a:r>
          </a:p>
          <a:p>
            <a:pPr algn="ctr">
              <a:lnSpc>
                <a:spcPct val="120000"/>
              </a:lnSpc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性能提升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2"/>
          <p:cNvSpPr txBox="1"/>
          <p:nvPr>
            <p:custDataLst>
              <p:tags r:id="rId12"/>
            </p:custDataLst>
          </p:nvPr>
        </p:nvSpPr>
        <p:spPr>
          <a:xfrm>
            <a:off x="3097213" y="3870671"/>
            <a:ext cx="1663700" cy="2006600"/>
          </a:xfrm>
          <a:prstGeom prst="rect">
            <a:avLst/>
          </a:prstGeom>
          <a:noFill/>
        </p:spPr>
        <p:txBody>
          <a:bodyPr lIns="72000" tIns="0" rIns="7200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频偏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信噪比测量优化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新增频偏补偿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DTX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检测优化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带宽性能优化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Fmt2a/b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MH_Other_9"/>
          <p:cNvCxnSpPr/>
          <p:nvPr>
            <p:custDataLst>
              <p:tags r:id="rId13"/>
            </p:custDataLst>
          </p:nvPr>
        </p:nvCxnSpPr>
        <p:spPr bwMode="auto">
          <a:xfrm>
            <a:off x="5978526" y="1786283"/>
            <a:ext cx="4763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MH_Other_10"/>
          <p:cNvSpPr/>
          <p:nvPr>
            <p:custDataLst>
              <p:tags r:id="rId14"/>
            </p:custDataLst>
          </p:nvPr>
        </p:nvSpPr>
        <p:spPr bwMode="auto">
          <a:xfrm>
            <a:off x="5160964" y="1556097"/>
            <a:ext cx="1641475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MH_Other_11"/>
          <p:cNvCxnSpPr/>
          <p:nvPr>
            <p:custDataLst>
              <p:tags r:id="rId15"/>
            </p:custDataLst>
          </p:nvPr>
        </p:nvCxnSpPr>
        <p:spPr bwMode="auto">
          <a:xfrm>
            <a:off x="5160964" y="1544983"/>
            <a:ext cx="1641475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22" name="MH_Other_12"/>
          <p:cNvSpPr/>
          <p:nvPr>
            <p:custDataLst>
              <p:tags r:id="rId16"/>
            </p:custDataLst>
          </p:nvPr>
        </p:nvSpPr>
        <p:spPr bwMode="auto">
          <a:xfrm>
            <a:off x="5695950" y="1216371"/>
            <a:ext cx="571500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MH_SubTitle_3"/>
          <p:cNvSpPr/>
          <p:nvPr>
            <p:custDataLst>
              <p:tags r:id="rId17"/>
            </p:custDataLst>
          </p:nvPr>
        </p:nvSpPr>
        <p:spPr bwMode="auto">
          <a:xfrm>
            <a:off x="5135564" y="2141883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PRACH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性能提升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Text_3"/>
          <p:cNvSpPr txBox="1"/>
          <p:nvPr>
            <p:custDataLst>
              <p:tags r:id="rId18"/>
            </p:custDataLst>
          </p:nvPr>
        </p:nvSpPr>
        <p:spPr>
          <a:xfrm>
            <a:off x="5149850" y="3870671"/>
            <a:ext cx="1663700" cy="2006600"/>
          </a:xfrm>
          <a:prstGeom prst="rect">
            <a:avLst/>
          </a:prstGeom>
          <a:noFill/>
        </p:spPr>
        <p:txBody>
          <a:bodyPr lIns="72000" tIns="0" rIns="72000" bIns="0">
            <a:normAutofit lnSpcReduction="10000"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32Ts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时偏补偿优化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多倍频偏峰值抑制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干扰滤波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峰值功率计算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前端处理优化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MH_Other_13"/>
          <p:cNvCxnSpPr/>
          <p:nvPr>
            <p:custDataLst>
              <p:tags r:id="rId19"/>
            </p:custDataLst>
          </p:nvPr>
        </p:nvCxnSpPr>
        <p:spPr bwMode="auto">
          <a:xfrm>
            <a:off x="8031163" y="1786283"/>
            <a:ext cx="4762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MH_Other_14"/>
          <p:cNvSpPr/>
          <p:nvPr>
            <p:custDataLst>
              <p:tags r:id="rId20"/>
            </p:custDataLst>
          </p:nvPr>
        </p:nvSpPr>
        <p:spPr bwMode="auto">
          <a:xfrm>
            <a:off x="7212014" y="1556097"/>
            <a:ext cx="1641475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MH_Other_15"/>
          <p:cNvCxnSpPr/>
          <p:nvPr>
            <p:custDataLst>
              <p:tags r:id="rId21"/>
            </p:custDataLst>
          </p:nvPr>
        </p:nvCxnSpPr>
        <p:spPr bwMode="auto">
          <a:xfrm>
            <a:off x="7212014" y="1544983"/>
            <a:ext cx="1641475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28" name="MH_Other_16"/>
          <p:cNvSpPr/>
          <p:nvPr>
            <p:custDataLst>
              <p:tags r:id="rId22"/>
            </p:custDataLst>
          </p:nvPr>
        </p:nvSpPr>
        <p:spPr bwMode="auto">
          <a:xfrm>
            <a:off x="7748588" y="1216371"/>
            <a:ext cx="569912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4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MH_SubTitle_4"/>
          <p:cNvSpPr/>
          <p:nvPr>
            <p:custDataLst>
              <p:tags r:id="rId23"/>
            </p:custDataLst>
          </p:nvPr>
        </p:nvSpPr>
        <p:spPr bwMode="auto">
          <a:xfrm>
            <a:off x="7186614" y="2141883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18A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解调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Text_4"/>
          <p:cNvSpPr txBox="1"/>
          <p:nvPr>
            <p:custDataLst>
              <p:tags r:id="rId24"/>
            </p:custDataLst>
          </p:nvPr>
        </p:nvSpPr>
        <p:spPr>
          <a:xfrm>
            <a:off x="7200900" y="3870671"/>
            <a:ext cx="1663700" cy="2006600"/>
          </a:xfrm>
          <a:prstGeom prst="rect">
            <a:avLst/>
          </a:prstGeom>
          <a:noFill/>
        </p:spPr>
        <p:txBody>
          <a:bodyPr lIns="72000" tIns="0" rIns="72000" bIns="0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算法仿真测试及报告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整机解调性能测试及报告（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TDD/FDD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2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</a:t>
            </a:r>
            <a:r>
              <a:rPr lang="en-US" altLang="zh-CN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质量</a:t>
            </a:r>
            <a:r>
              <a: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夯实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H_Text_1"/>
          <p:cNvSpPr/>
          <p:nvPr>
            <p:custDataLst>
              <p:tags r:id="rId1"/>
            </p:custDataLst>
          </p:nvPr>
        </p:nvSpPr>
        <p:spPr>
          <a:xfrm>
            <a:off x="1712422" y="990926"/>
            <a:ext cx="1684828" cy="2520280"/>
          </a:xfrm>
          <a:prstGeom prst="rect">
            <a:avLst/>
          </a:prstGeom>
          <a:solidFill>
            <a:srgbClr val="FFFFFF"/>
          </a:solidFill>
          <a:ln w="3175">
            <a:solidFill>
              <a:srgbClr val="104D94"/>
            </a:solidFill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txBody>
          <a:bodyPr tIns="432000" bIns="144000" anchor="ctr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个版本：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18A/V2.5/LWOS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快速响应故障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难点故障集中攻关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70100" y="3367885"/>
            <a:ext cx="992188" cy="287337"/>
          </a:xfrm>
          <a:prstGeom prst="rect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SubTitle_1"/>
          <p:cNvSpPr txBox="1"/>
          <p:nvPr>
            <p:custDataLst>
              <p:tags r:id="rId3"/>
            </p:custDataLst>
          </p:nvPr>
        </p:nvSpPr>
        <p:spPr>
          <a:xfrm>
            <a:off x="1733550" y="1012563"/>
            <a:ext cx="1663700" cy="406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 algn="ctr">
              <a:defRPr b="1">
                <a:solidFill>
                  <a:srgbClr val="F05266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版本维护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2" name="MH_Other_2"/>
          <p:cNvCxnSpPr/>
          <p:nvPr>
            <p:custDataLst>
              <p:tags r:id="rId4"/>
            </p:custDataLst>
          </p:nvPr>
        </p:nvCxnSpPr>
        <p:spPr>
          <a:xfrm>
            <a:off x="1803400" y="1418963"/>
            <a:ext cx="1525588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3"/>
          <p:cNvCxnSpPr/>
          <p:nvPr>
            <p:custDataLst>
              <p:tags r:id="rId5"/>
            </p:custDataLst>
          </p:nvPr>
        </p:nvCxnSpPr>
        <p:spPr>
          <a:xfrm>
            <a:off x="2352675" y="1418963"/>
            <a:ext cx="4254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H_Text_1"/>
          <p:cNvSpPr/>
          <p:nvPr>
            <p:custDataLst>
              <p:tags r:id="rId6"/>
            </p:custDataLst>
          </p:nvPr>
        </p:nvSpPr>
        <p:spPr>
          <a:xfrm>
            <a:off x="4092581" y="980728"/>
            <a:ext cx="1724516" cy="2520280"/>
          </a:xfrm>
          <a:prstGeom prst="rect">
            <a:avLst/>
          </a:prstGeom>
          <a:solidFill>
            <a:srgbClr val="FFFFFF"/>
          </a:solidFill>
          <a:ln w="3175">
            <a:solidFill>
              <a:srgbClr val="104D94"/>
            </a:solidFill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txBody>
          <a:bodyPr tIns="432000" bIns="144000" anchor="ctr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全部上线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自动升级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用例执行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MH_Other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78340" y="3367885"/>
            <a:ext cx="992188" cy="287337"/>
          </a:xfrm>
          <a:prstGeom prst="rect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SubTitle_1"/>
          <p:cNvSpPr txBox="1"/>
          <p:nvPr>
            <p:custDataLst>
              <p:tags r:id="rId8"/>
            </p:custDataLst>
          </p:nvPr>
        </p:nvSpPr>
        <p:spPr>
          <a:xfrm>
            <a:off x="4153396" y="1002365"/>
            <a:ext cx="1663700" cy="406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 algn="ctr">
              <a:defRPr b="1">
                <a:solidFill>
                  <a:srgbClr val="F05266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持续集成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3" name="MH_Other_2"/>
          <p:cNvCxnSpPr/>
          <p:nvPr>
            <p:custDataLst>
              <p:tags r:id="rId9"/>
            </p:custDataLst>
          </p:nvPr>
        </p:nvCxnSpPr>
        <p:spPr>
          <a:xfrm>
            <a:off x="4257640" y="1440600"/>
            <a:ext cx="1525588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MH_Other_3"/>
          <p:cNvCxnSpPr/>
          <p:nvPr>
            <p:custDataLst>
              <p:tags r:id="rId10"/>
            </p:custDataLst>
          </p:nvPr>
        </p:nvCxnSpPr>
        <p:spPr>
          <a:xfrm>
            <a:off x="4772521" y="1439599"/>
            <a:ext cx="4254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H_Text_1"/>
          <p:cNvSpPr/>
          <p:nvPr>
            <p:custDataLst>
              <p:tags r:id="rId11"/>
            </p:custDataLst>
          </p:nvPr>
        </p:nvSpPr>
        <p:spPr>
          <a:xfrm>
            <a:off x="6551928" y="990926"/>
            <a:ext cx="1684828" cy="2520280"/>
          </a:xfrm>
          <a:prstGeom prst="rect">
            <a:avLst/>
          </a:prstGeom>
          <a:solidFill>
            <a:srgbClr val="FFFFFF"/>
          </a:solidFill>
          <a:ln w="3175">
            <a:solidFill>
              <a:srgbClr val="104D94"/>
            </a:solidFill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txBody>
          <a:bodyPr tIns="432000" bIns="144000" anchor="ctr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整合统一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TDD/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测试用例关键字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多个端到端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MH_Other_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09606" y="3367885"/>
            <a:ext cx="992188" cy="287337"/>
          </a:xfrm>
          <a:prstGeom prst="rect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SubTitle_1"/>
          <p:cNvSpPr txBox="1"/>
          <p:nvPr>
            <p:custDataLst>
              <p:tags r:id="rId13"/>
            </p:custDataLst>
          </p:nvPr>
        </p:nvSpPr>
        <p:spPr>
          <a:xfrm>
            <a:off x="6573056" y="1012563"/>
            <a:ext cx="1663700" cy="4064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 algn="ctr">
              <a:defRPr b="1">
                <a:solidFill>
                  <a:srgbClr val="F05266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系统测试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8" name="MH_Other_2"/>
          <p:cNvCxnSpPr/>
          <p:nvPr>
            <p:custDataLst>
              <p:tags r:id="rId14"/>
            </p:custDataLst>
          </p:nvPr>
        </p:nvCxnSpPr>
        <p:spPr>
          <a:xfrm>
            <a:off x="6642906" y="1418963"/>
            <a:ext cx="1525588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MH_Other_3"/>
          <p:cNvCxnSpPr/>
          <p:nvPr>
            <p:custDataLst>
              <p:tags r:id="rId15"/>
            </p:custDataLst>
          </p:nvPr>
        </p:nvCxnSpPr>
        <p:spPr>
          <a:xfrm>
            <a:off x="7192181" y="1418963"/>
            <a:ext cx="4254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MH_Text_1"/>
          <p:cNvSpPr/>
          <p:nvPr>
            <p:custDataLst>
              <p:tags r:id="rId16"/>
            </p:custDataLst>
          </p:nvPr>
        </p:nvSpPr>
        <p:spPr>
          <a:xfrm>
            <a:off x="1712640" y="3892883"/>
            <a:ext cx="1684828" cy="2520280"/>
          </a:xfrm>
          <a:prstGeom prst="rect">
            <a:avLst/>
          </a:prstGeom>
          <a:solidFill>
            <a:srgbClr val="FFFFFF"/>
          </a:solidFill>
          <a:ln w="3175">
            <a:solidFill>
              <a:srgbClr val="104D94"/>
            </a:solidFill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txBody>
          <a:bodyPr tIns="432000" bIns="144000" anchor="ctr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架构优化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用例接口至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18A/V2.5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增加业务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算法测试用例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MH_Other_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70318" y="6261457"/>
            <a:ext cx="992188" cy="287337"/>
          </a:xfrm>
          <a:prstGeom prst="rect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MH_SubTitle_1"/>
          <p:cNvSpPr txBox="1"/>
          <p:nvPr>
            <p:custDataLst>
              <p:tags r:id="rId18"/>
            </p:custDataLst>
          </p:nvPr>
        </p:nvSpPr>
        <p:spPr>
          <a:xfrm>
            <a:off x="1733768" y="3914519"/>
            <a:ext cx="1663700" cy="43181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 algn="ctr">
              <a:defRPr b="1">
                <a:solidFill>
                  <a:srgbClr val="F05266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功能测试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3" name="MH_Other_2"/>
          <p:cNvCxnSpPr/>
          <p:nvPr>
            <p:custDataLst>
              <p:tags r:id="rId19"/>
            </p:custDataLst>
          </p:nvPr>
        </p:nvCxnSpPr>
        <p:spPr>
          <a:xfrm>
            <a:off x="1803618" y="4320920"/>
            <a:ext cx="1525588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MH_Other_3"/>
          <p:cNvCxnSpPr/>
          <p:nvPr>
            <p:custDataLst>
              <p:tags r:id="rId20"/>
            </p:custDataLst>
          </p:nvPr>
        </p:nvCxnSpPr>
        <p:spPr>
          <a:xfrm>
            <a:off x="2352893" y="4320920"/>
            <a:ext cx="4254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H_Text_1"/>
          <p:cNvSpPr/>
          <p:nvPr>
            <p:custDataLst>
              <p:tags r:id="rId21"/>
            </p:custDataLst>
          </p:nvPr>
        </p:nvSpPr>
        <p:spPr>
          <a:xfrm>
            <a:off x="4092580" y="3913100"/>
            <a:ext cx="1684828" cy="2520280"/>
          </a:xfrm>
          <a:prstGeom prst="rect">
            <a:avLst/>
          </a:prstGeom>
          <a:solidFill>
            <a:srgbClr val="FFFFFF"/>
          </a:solidFill>
          <a:ln w="3175">
            <a:solidFill>
              <a:srgbClr val="104D94"/>
            </a:solidFill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txBody>
          <a:bodyPr tIns="432000" bIns="144000" anchor="ctr"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pc-lint</a:t>
            </a: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告警保持为</a:t>
            </a:r>
            <a:r>
              <a:rPr lang="en-US" altLang="zh-CN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7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overity</a:t>
            </a: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告警全部消除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持续降低软件圈复杂度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MH_Other_1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454105" y="6270259"/>
            <a:ext cx="992188" cy="287337"/>
          </a:xfrm>
          <a:prstGeom prst="rect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MH_SubTitle_1"/>
          <p:cNvSpPr txBox="1"/>
          <p:nvPr>
            <p:custDataLst>
              <p:tags r:id="rId23"/>
            </p:custDataLst>
          </p:nvPr>
        </p:nvSpPr>
        <p:spPr>
          <a:xfrm>
            <a:off x="4113708" y="3934736"/>
            <a:ext cx="1663700" cy="43181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 algn="ctr">
              <a:defRPr b="1">
                <a:solidFill>
                  <a:srgbClr val="F05266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静态检查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8" name="MH_Other_2"/>
          <p:cNvCxnSpPr/>
          <p:nvPr>
            <p:custDataLst>
              <p:tags r:id="rId24"/>
            </p:custDataLst>
          </p:nvPr>
        </p:nvCxnSpPr>
        <p:spPr>
          <a:xfrm>
            <a:off x="4183558" y="4341137"/>
            <a:ext cx="1525588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MH_Other_3"/>
          <p:cNvCxnSpPr/>
          <p:nvPr>
            <p:custDataLst>
              <p:tags r:id="rId25"/>
            </p:custDataLst>
          </p:nvPr>
        </p:nvCxnSpPr>
        <p:spPr>
          <a:xfrm>
            <a:off x="4732833" y="4341137"/>
            <a:ext cx="4254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H_Text_1"/>
          <p:cNvSpPr/>
          <p:nvPr>
            <p:custDataLst>
              <p:tags r:id="rId26"/>
            </p:custDataLst>
          </p:nvPr>
        </p:nvSpPr>
        <p:spPr>
          <a:xfrm>
            <a:off x="6551928" y="3913100"/>
            <a:ext cx="1684828" cy="2520280"/>
          </a:xfrm>
          <a:prstGeom prst="rect">
            <a:avLst/>
          </a:prstGeom>
          <a:solidFill>
            <a:srgbClr val="FFFFFF"/>
          </a:solidFill>
          <a:ln w="3175">
            <a:solidFill>
              <a:srgbClr val="104D94"/>
            </a:solidFill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txBody>
          <a:bodyPr tIns="432000" bIns="144000" anchor="ctr">
            <a:normAutofit/>
          </a:bodyPr>
          <a:lstStyle/>
          <a:p>
            <a:pPr>
              <a:lnSpc>
                <a:spcPct val="125000"/>
              </a:lnSpc>
            </a:pP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平台模块化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功能清晰化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补充测试用例，故障已经收敛</a:t>
            </a:r>
            <a:endParaRPr lang="en-US" altLang="zh-CN" sz="17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MH_Other_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913453" y="6270259"/>
            <a:ext cx="992188" cy="287337"/>
          </a:xfrm>
          <a:prstGeom prst="rect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SubTitle_1"/>
          <p:cNvSpPr txBox="1"/>
          <p:nvPr>
            <p:custDataLst>
              <p:tags r:id="rId28"/>
            </p:custDataLst>
          </p:nvPr>
        </p:nvSpPr>
        <p:spPr>
          <a:xfrm>
            <a:off x="6573056" y="3934736"/>
            <a:ext cx="1663700" cy="43181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 algn="ctr">
              <a:defRPr b="1">
                <a:solidFill>
                  <a:srgbClr val="F05266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算法平台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6" name="MH_Other_2"/>
          <p:cNvCxnSpPr/>
          <p:nvPr>
            <p:custDataLst>
              <p:tags r:id="rId29"/>
            </p:custDataLst>
          </p:nvPr>
        </p:nvCxnSpPr>
        <p:spPr>
          <a:xfrm>
            <a:off x="6642906" y="4341137"/>
            <a:ext cx="1525588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_3"/>
          <p:cNvCxnSpPr/>
          <p:nvPr>
            <p:custDataLst>
              <p:tags r:id="rId30"/>
            </p:custDataLst>
          </p:nvPr>
        </p:nvCxnSpPr>
        <p:spPr>
          <a:xfrm>
            <a:off x="7192181" y="4341137"/>
            <a:ext cx="4254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质量夯实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故障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MH_SubTitle_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87560" y="2203202"/>
            <a:ext cx="1634164" cy="7937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  <p:sp>
        <p:nvSpPr>
          <p:cNvPr id="94" name="MH_Other_3"/>
          <p:cNvSpPr/>
          <p:nvPr>
            <p:custDataLst>
              <p:tags r:id="rId2"/>
            </p:custDataLst>
          </p:nvPr>
        </p:nvSpPr>
        <p:spPr>
          <a:xfrm>
            <a:off x="380676" y="1632604"/>
            <a:ext cx="579438" cy="57943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_4"/>
          <p:cNvSpPr/>
          <p:nvPr>
            <p:custDataLst>
              <p:tags r:id="rId3"/>
            </p:custDataLst>
          </p:nvPr>
        </p:nvSpPr>
        <p:spPr>
          <a:xfrm>
            <a:off x="322468" y="1573072"/>
            <a:ext cx="697178" cy="69717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MH_SubTitle_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-87560" y="5057640"/>
            <a:ext cx="1539940" cy="7937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</a:t>
            </a:r>
          </a:p>
        </p:txBody>
      </p:sp>
      <p:sp>
        <p:nvSpPr>
          <p:cNvPr id="148" name="MH_Other_3"/>
          <p:cNvSpPr/>
          <p:nvPr>
            <p:custDataLst>
              <p:tags r:id="rId5"/>
            </p:custDataLst>
          </p:nvPr>
        </p:nvSpPr>
        <p:spPr>
          <a:xfrm>
            <a:off x="364212" y="4487042"/>
            <a:ext cx="579438" cy="57943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MH_Other_4"/>
          <p:cNvSpPr/>
          <p:nvPr>
            <p:custDataLst>
              <p:tags r:id="rId6"/>
            </p:custDataLst>
          </p:nvPr>
        </p:nvSpPr>
        <p:spPr>
          <a:xfrm>
            <a:off x="306004" y="4427510"/>
            <a:ext cx="697178" cy="69717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图表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140878"/>
              </p:ext>
            </p:extLst>
          </p:nvPr>
        </p:nvGraphicFramePr>
        <p:xfrm>
          <a:off x="3570675" y="773381"/>
          <a:ext cx="5486781" cy="3062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9" name="图表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570368"/>
              </p:ext>
            </p:extLst>
          </p:nvPr>
        </p:nvGraphicFramePr>
        <p:xfrm>
          <a:off x="3262432" y="4018930"/>
          <a:ext cx="6686550" cy="2938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90832" y="4395548"/>
            <a:ext cx="2494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118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自测问题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72%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整体趋势往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收敛，外部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单全部解决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64568" y="1631702"/>
            <a:ext cx="2307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预验证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合入需求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合入故障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9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</a:t>
            </a:r>
            <a:r>
              <a:rPr lang="en-US" altLang="zh-CN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质量夯实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6E3D08C-0F09-479F-9A22-7867D5827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721241"/>
              </p:ext>
            </p:extLst>
          </p:nvPr>
        </p:nvGraphicFramePr>
        <p:xfrm>
          <a:off x="451679" y="1340768"/>
          <a:ext cx="8913290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25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SubTitle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SubTitle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Text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Text"/>
  <p:tag name="MH_ORDER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SubTitle"/>
  <p:tag name="MH_ORDER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Text"/>
  <p:tag name="MH_ORDER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SubTitle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Text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SubTitle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Text"/>
  <p:tag name="MH_OR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Text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SubTitle"/>
  <p:tag name="MH_OR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Text"/>
  <p:tag name="MH_ORDER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SubTitle"/>
  <p:tag name="MH_ORDER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Text"/>
  <p:tag name="MH_ORDER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2929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2929"/>
  <p:tag name="MH_LIBRARY" val="GRAPHIC"/>
  <p:tag name="MH_TYPE" val="SubTitle"/>
  <p:tag name="MH_ORDER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2929"/>
  <p:tag name="MH_LIBRARY" val="GRAPHIC"/>
  <p:tag name="MH_TYPE" val="Text"/>
  <p:tag name="MH_ORDER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2929"/>
  <p:tag name="MH_LIBRARY" val="GRAPHIC"/>
  <p:tag name="MH_TYPE" val="SubTitle"/>
  <p:tag name="MH_ORDE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2929"/>
  <p:tag name="MH_LIBRARY" val="GRAPHIC"/>
  <p:tag name="MH_TYPE" val="Text"/>
  <p:tag name="MH_ORDE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SubTitle"/>
  <p:tag name="MH_ORDER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Text"/>
  <p:tag name="MH_ORDER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SubTitle"/>
  <p:tag name="MH_ORDER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Text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SubTitle"/>
  <p:tag name="MH_ORDER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Text"/>
  <p:tag name="MH_ORDER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SubTitle"/>
  <p:tag name="MH_ORDE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SubTitle"/>
  <p:tag name="MH_ORDER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Other"/>
  <p:tag name="MH_ORDER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Other"/>
  <p:tag name="MH_ORDER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Text"/>
  <p:tag name="MH_ORDER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Text"/>
  <p:tag name="MH_ORDER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Other"/>
  <p:tag name="MH_ORDER" val="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Text"/>
  <p:tag name="MH_ORDER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SubTitle"/>
  <p:tag name="MH_ORDER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Text"/>
  <p:tag name="MH_ORDER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Text"/>
  <p:tag name="MH_ORDER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SubTitle"/>
  <p:tag name="MH_ORDER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Other"/>
  <p:tag name="MH_ORDER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Text"/>
  <p:tag name="MH_ORDER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Other"/>
  <p:tag name="MH_ORDER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Text"/>
  <p:tag name="MH_ORDER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SubTitle"/>
  <p:tag name="MH_ORDER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Other"/>
  <p:tag name="MH_ORDER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Text"/>
  <p:tag name="MH_ORDER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SubTitle"/>
  <p:tag name="MH_ORDER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SubTitle"/>
  <p:tag name="MH_ORDER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Text"/>
  <p:tag name="MH_ORDER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SubTitle"/>
  <p:tag name="MH_ORDER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Text"/>
  <p:tag name="MH_ORDER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SubTitle"/>
  <p:tag name="MH_ORDER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Text"/>
  <p:tag name="MH_ORDER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Text"/>
  <p:tag name="MH_ORDER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SubTitle"/>
  <p:tag name="MH_ORDER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6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Text"/>
  <p:tag name="MH_ORDER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SubTitle"/>
  <p:tag name="MH_ORDER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Text"/>
  <p:tag name="MH_ORDER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Text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Text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Text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SubTitle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Text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Text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SubTitle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Text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Text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Text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SubTitle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SubTitle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36115</TotalTime>
  <Words>1883</Words>
  <Application>Microsoft Office PowerPoint</Application>
  <PresentationFormat>A4 纸张(210x297 毫米)</PresentationFormat>
  <Paragraphs>378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Aharoni</vt:lpstr>
      <vt:lpstr>Arial Unicode MS</vt:lpstr>
      <vt:lpstr>Bebas Neue</vt:lpstr>
      <vt:lpstr>Gill Sans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项 根星</cp:lastModifiedBy>
  <cp:revision>1893</cp:revision>
  <dcterms:created xsi:type="dcterms:W3CDTF">2014-09-01T11:16:13Z</dcterms:created>
  <dcterms:modified xsi:type="dcterms:W3CDTF">2019-01-25T01:47:55Z</dcterms:modified>
</cp:coreProperties>
</file>