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484" r:id="rId2"/>
    <p:sldId id="613" r:id="rId3"/>
    <p:sldId id="641" r:id="rId4"/>
    <p:sldId id="623" r:id="rId5"/>
    <p:sldId id="647" r:id="rId6"/>
    <p:sldId id="648" r:id="rId7"/>
    <p:sldId id="649" r:id="rId8"/>
    <p:sldId id="650" r:id="rId9"/>
    <p:sldId id="651" r:id="rId10"/>
    <p:sldId id="652" r:id="rId11"/>
    <p:sldId id="644" r:id="rId12"/>
    <p:sldId id="645" r:id="rId13"/>
    <p:sldId id="640" r:id="rId14"/>
    <p:sldId id="646" r:id="rId15"/>
    <p:sldId id="614" r:id="rId16"/>
    <p:sldId id="548" r:id="rId17"/>
  </p:sldIdLst>
  <p:sldSz cx="9906000" cy="6858000" type="A4"/>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2160">
          <p15:clr>
            <a:srgbClr val="A4A3A4"/>
          </p15:clr>
        </p15:guide>
        <p15:guide id="4"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urao 01314" initials="f0" lastIdx="1" clrIdx="0">
    <p:extLst>
      <p:ext uri="{19B8F6BF-5375-455C-9EA6-DF929625EA0E}">
        <p15:presenceInfo xmlns:p15="http://schemas.microsoft.com/office/powerpoint/2012/main" userId="furao 01314"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0BBE"/>
    <a:srgbClr val="176BB0"/>
    <a:srgbClr val="008000"/>
    <a:srgbClr val="C8FAC8"/>
    <a:srgbClr val="DDD9C3"/>
    <a:srgbClr val="17375E"/>
    <a:srgbClr val="376092"/>
    <a:srgbClr val="E9E6D7"/>
    <a:srgbClr val="DBEEF4"/>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80" autoAdjust="0"/>
    <p:restoredTop sz="95337" autoAdjust="0"/>
  </p:normalViewPr>
  <p:slideViewPr>
    <p:cSldViewPr>
      <p:cViewPr varScale="1">
        <p:scale>
          <a:sx n="60" d="100"/>
          <a:sy n="60" d="100"/>
        </p:scale>
        <p:origin x="1158" y="60"/>
      </p:cViewPr>
      <p:guideLst>
        <p:guide orient="horz" pos="1620"/>
        <p:guide pos="2880"/>
        <p:guide orient="horz" pos="2160"/>
        <p:guide pos="3120"/>
      </p:guideLst>
    </p:cSldViewPr>
  </p:slideViewPr>
  <p:notesTextViewPr>
    <p:cViewPr>
      <p:scale>
        <a:sx n="1" d="1"/>
        <a:sy n="1" d="1"/>
      </p:scale>
      <p:origin x="0" y="0"/>
    </p:cViewPr>
  </p:notesTextViewPr>
  <p:sorterViewPr>
    <p:cViewPr>
      <p:scale>
        <a:sx n="132" d="100"/>
        <a:sy n="132"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477F9D-114E-418F-AA1B-3E10B9C53CDD}" type="doc">
      <dgm:prSet loTypeId="urn:microsoft.com/office/officeart/2008/layout/LinedList" loCatId="list" qsTypeId="urn:microsoft.com/office/officeart/2005/8/quickstyle/simple1" qsCatId="simple" csTypeId="urn:microsoft.com/office/officeart/2005/8/colors/colorful3" csCatId="colorful" phldr="1"/>
      <dgm:spPr/>
      <dgm:t>
        <a:bodyPr/>
        <a:lstStyle/>
        <a:p>
          <a:endParaRPr lang="zh-CN" altLang="en-US"/>
        </a:p>
      </dgm:t>
    </dgm:pt>
    <dgm:pt modelId="{B8B2660C-B052-4BF5-9048-1B926FAE4B30}">
      <dgm:prSet phldrT="[文本]" custT="1"/>
      <dgm:spPr/>
      <dgm:t>
        <a:bodyPr/>
        <a:lstStyle/>
        <a:p>
          <a:r>
            <a:rPr lang="en-US" altLang="zh-CN" sz="1800" b="1" dirty="0" smtClean="0">
              <a:latin typeface="微软雅黑" pitchFamily="34" charset="-122"/>
              <a:ea typeface="微软雅黑" pitchFamily="34" charset="-122"/>
            </a:rPr>
            <a:t>L1</a:t>
          </a:r>
          <a:r>
            <a:rPr lang="zh-CN" altLang="en-US" sz="1800" b="1" dirty="0" smtClean="0">
              <a:latin typeface="微软雅黑" pitchFamily="34" charset="-122"/>
              <a:ea typeface="微软雅黑" pitchFamily="34" charset="-122"/>
            </a:rPr>
            <a:t>维测方案</a:t>
          </a:r>
          <a:endParaRPr lang="zh-CN" altLang="en-US" sz="1800" b="1" dirty="0">
            <a:latin typeface="微软雅黑" pitchFamily="34" charset="-122"/>
            <a:ea typeface="微软雅黑" pitchFamily="34" charset="-122"/>
          </a:endParaRPr>
        </a:p>
      </dgm:t>
    </dgm:pt>
    <dgm:pt modelId="{67C5A5EF-0469-44F8-8955-FF7B3237C3CF}" type="sibTrans" cxnId="{FC85C470-1694-4687-8682-AD8C38D3C792}">
      <dgm:prSet/>
      <dgm:spPr/>
      <dgm:t>
        <a:bodyPr/>
        <a:lstStyle/>
        <a:p>
          <a:endParaRPr lang="zh-CN" altLang="en-US" sz="1800"/>
        </a:p>
      </dgm:t>
    </dgm:pt>
    <dgm:pt modelId="{5624DF94-51E2-4665-853F-B1912E0D4244}" type="parTrans" cxnId="{FC85C470-1694-4687-8682-AD8C38D3C792}">
      <dgm:prSet/>
      <dgm:spPr/>
      <dgm:t>
        <a:bodyPr/>
        <a:lstStyle/>
        <a:p>
          <a:endParaRPr lang="zh-CN" altLang="en-US" sz="1800"/>
        </a:p>
      </dgm:t>
    </dgm:pt>
    <dgm:pt modelId="{9AEF8AF0-7743-48B6-A214-ED9B64C8AF38}">
      <dgm:prSet phldrT="[文本]" custT="1"/>
      <dgm:spPr/>
      <dgm:t>
        <a:bodyPr/>
        <a:lstStyle/>
        <a:p>
          <a:r>
            <a:rPr lang="en-US" altLang="zh-CN" sz="1800" b="1" dirty="0" smtClean="0">
              <a:latin typeface="微软雅黑" pitchFamily="34" charset="-122"/>
              <a:ea typeface="微软雅黑" pitchFamily="34" charset="-122"/>
            </a:rPr>
            <a:t>CPRI/MAPLE</a:t>
          </a:r>
          <a:r>
            <a:rPr lang="zh-CN" altLang="en-US" sz="1800" b="1" dirty="0" smtClean="0">
              <a:latin typeface="微软雅黑" pitchFamily="34" charset="-122"/>
              <a:ea typeface="微软雅黑" pitchFamily="34" charset="-122"/>
            </a:rPr>
            <a:t>解耦方案</a:t>
          </a:r>
          <a:endParaRPr lang="zh-CN" altLang="en-US" sz="1800" b="1" dirty="0">
            <a:latin typeface="微软雅黑" pitchFamily="34" charset="-122"/>
            <a:ea typeface="微软雅黑" pitchFamily="34" charset="-122"/>
          </a:endParaRPr>
        </a:p>
      </dgm:t>
    </dgm:pt>
    <dgm:pt modelId="{46FD4C06-E5CE-4AE5-BE22-2F1B052B2093}" type="sibTrans" cxnId="{ECF6DAA5-BC70-4965-9F45-C87DFE3B661D}">
      <dgm:prSet/>
      <dgm:spPr/>
      <dgm:t>
        <a:bodyPr/>
        <a:lstStyle/>
        <a:p>
          <a:endParaRPr lang="zh-CN" altLang="en-US" sz="1800"/>
        </a:p>
      </dgm:t>
    </dgm:pt>
    <dgm:pt modelId="{9DD7C3A0-DFB7-4B1B-A016-D5E74AAA3514}" type="parTrans" cxnId="{ECF6DAA5-BC70-4965-9F45-C87DFE3B661D}">
      <dgm:prSet/>
      <dgm:spPr/>
      <dgm:t>
        <a:bodyPr/>
        <a:lstStyle/>
        <a:p>
          <a:endParaRPr lang="zh-CN" altLang="en-US" sz="1800"/>
        </a:p>
      </dgm:t>
    </dgm:pt>
    <dgm:pt modelId="{CB1112A0-957B-4E8B-9161-FDB8DA4433F1}">
      <dgm:prSet phldrT="[文本]" custT="1"/>
      <dgm:spPr/>
      <dgm:t>
        <a:bodyPr/>
        <a:lstStyle/>
        <a:p>
          <a:r>
            <a:rPr lang="en-US" altLang="zh-CN" sz="1800" b="1" dirty="0" smtClean="0">
              <a:latin typeface="微软雅黑" pitchFamily="34" charset="-122"/>
              <a:ea typeface="微软雅黑" pitchFamily="34" charset="-122"/>
            </a:rPr>
            <a:t>FT</a:t>
          </a:r>
          <a:r>
            <a:rPr lang="zh-CN" altLang="en-US" sz="1800" b="1" dirty="0" smtClean="0">
              <a:latin typeface="微软雅黑" pitchFamily="34" charset="-122"/>
              <a:ea typeface="微软雅黑" pitchFamily="34" charset="-122"/>
            </a:rPr>
            <a:t>测试框架方案</a:t>
          </a:r>
          <a:endParaRPr lang="zh-CN" altLang="en-US" sz="1800" b="1" dirty="0">
            <a:latin typeface="微软雅黑" pitchFamily="34" charset="-122"/>
            <a:ea typeface="微软雅黑" pitchFamily="34" charset="-122"/>
          </a:endParaRPr>
        </a:p>
      </dgm:t>
    </dgm:pt>
    <dgm:pt modelId="{4494C933-4F8B-4D2D-90BD-D7EEB24A2CCA}" type="sibTrans" cxnId="{950D61D4-1E9F-428A-9AE7-332F66EC21A3}">
      <dgm:prSet/>
      <dgm:spPr/>
      <dgm:t>
        <a:bodyPr/>
        <a:lstStyle/>
        <a:p>
          <a:endParaRPr lang="zh-CN" altLang="en-US" sz="1800"/>
        </a:p>
      </dgm:t>
    </dgm:pt>
    <dgm:pt modelId="{BF452456-1298-4E93-809C-46FECD0A508A}" type="parTrans" cxnId="{950D61D4-1E9F-428A-9AE7-332F66EC21A3}">
      <dgm:prSet/>
      <dgm:spPr/>
      <dgm:t>
        <a:bodyPr/>
        <a:lstStyle/>
        <a:p>
          <a:endParaRPr lang="zh-CN" altLang="en-US" sz="1800"/>
        </a:p>
      </dgm:t>
    </dgm:pt>
    <dgm:pt modelId="{B05BB33F-5F4D-4B92-A081-1CBF67FB97AB}">
      <dgm:prSet phldrT="[文本]" custT="1"/>
      <dgm:spPr/>
      <dgm:t>
        <a:bodyPr/>
        <a:lstStyle/>
        <a:p>
          <a:r>
            <a:rPr lang="zh-CN" altLang="en-US" sz="1800" b="1" dirty="0" smtClean="0">
              <a:latin typeface="微软雅黑" pitchFamily="34" charset="-122"/>
              <a:ea typeface="微软雅黑" pitchFamily="34" charset="-122"/>
            </a:rPr>
            <a:t>各站型共代码方案</a:t>
          </a:r>
          <a:r>
            <a:rPr lang="en-US" altLang="zh-CN" sz="1800" b="1" dirty="0" smtClean="0">
              <a:latin typeface="微软雅黑" pitchFamily="34" charset="-122"/>
              <a:ea typeface="微软雅黑" pitchFamily="34" charset="-122"/>
            </a:rPr>
            <a:t>(BBU/</a:t>
          </a:r>
          <a:r>
            <a:rPr lang="en-US" altLang="zh-CN" sz="1800" b="1" dirty="0" err="1" smtClean="0">
              <a:latin typeface="微软雅黑" pitchFamily="34" charset="-122"/>
              <a:ea typeface="微软雅黑" pitchFamily="34" charset="-122"/>
            </a:rPr>
            <a:t>iBS</a:t>
          </a:r>
          <a:r>
            <a:rPr lang="en-US" altLang="zh-CN" sz="1800" b="1" dirty="0" smtClean="0">
              <a:latin typeface="微软雅黑" pitchFamily="34" charset="-122"/>
              <a:ea typeface="微软雅黑" pitchFamily="34" charset="-122"/>
            </a:rPr>
            <a:t>/ODBBU)</a:t>
          </a:r>
          <a:endParaRPr lang="zh-CN" altLang="en-US" sz="1800" b="1" dirty="0">
            <a:latin typeface="微软雅黑" pitchFamily="34" charset="-122"/>
            <a:ea typeface="微软雅黑" pitchFamily="34" charset="-122"/>
          </a:endParaRPr>
        </a:p>
      </dgm:t>
    </dgm:pt>
    <dgm:pt modelId="{B68ACE74-3613-48C0-A9DC-BC7D50759E78}" type="parTrans" cxnId="{09A776E3-C53B-4E5C-B870-AD48E38AB53A}">
      <dgm:prSet/>
      <dgm:spPr/>
      <dgm:t>
        <a:bodyPr/>
        <a:lstStyle/>
        <a:p>
          <a:endParaRPr lang="zh-CN" altLang="en-US" sz="1800"/>
        </a:p>
      </dgm:t>
    </dgm:pt>
    <dgm:pt modelId="{88AA8218-83A1-427F-A611-14C26A8F991F}" type="sibTrans" cxnId="{09A776E3-C53B-4E5C-B870-AD48E38AB53A}">
      <dgm:prSet/>
      <dgm:spPr/>
      <dgm:t>
        <a:bodyPr/>
        <a:lstStyle/>
        <a:p>
          <a:endParaRPr lang="zh-CN" altLang="en-US" sz="1800"/>
        </a:p>
      </dgm:t>
    </dgm:pt>
    <dgm:pt modelId="{3F645390-8165-4AFF-A2B9-E22282568A36}">
      <dgm:prSet phldrT="[文本]" custT="1"/>
      <dgm:spPr/>
      <dgm:t>
        <a:bodyPr/>
        <a:lstStyle/>
        <a:p>
          <a:r>
            <a:rPr lang="en-US" altLang="zh-CN" sz="1800" b="1" dirty="0" smtClean="0">
              <a:latin typeface="微软雅黑" pitchFamily="34" charset="-122"/>
              <a:ea typeface="微软雅黑" pitchFamily="34" charset="-122"/>
            </a:rPr>
            <a:t>L1</a:t>
          </a:r>
          <a:r>
            <a:rPr lang="zh-CN" altLang="en-US" sz="1800" b="1" dirty="0" smtClean="0">
              <a:latin typeface="微软雅黑" pitchFamily="34" charset="-122"/>
              <a:ea typeface="微软雅黑" pitchFamily="34" charset="-122"/>
            </a:rPr>
            <a:t>时序调整方案</a:t>
          </a:r>
          <a:endParaRPr lang="zh-CN" altLang="en-US" sz="1800" b="1" dirty="0">
            <a:latin typeface="微软雅黑" pitchFamily="34" charset="-122"/>
            <a:ea typeface="微软雅黑" pitchFamily="34" charset="-122"/>
          </a:endParaRPr>
        </a:p>
      </dgm:t>
    </dgm:pt>
    <dgm:pt modelId="{BB43AF2E-4797-4E0A-9F3E-425D9FDDE582}" type="parTrans" cxnId="{260ACA85-F672-42DE-AA3D-A131D51627B6}">
      <dgm:prSet/>
      <dgm:spPr/>
      <dgm:t>
        <a:bodyPr/>
        <a:lstStyle/>
        <a:p>
          <a:endParaRPr lang="zh-CN" altLang="en-US" sz="1800"/>
        </a:p>
      </dgm:t>
    </dgm:pt>
    <dgm:pt modelId="{E629C140-C584-4909-9FF7-B5B6ECB7D253}" type="sibTrans" cxnId="{260ACA85-F672-42DE-AA3D-A131D51627B6}">
      <dgm:prSet/>
      <dgm:spPr/>
      <dgm:t>
        <a:bodyPr/>
        <a:lstStyle/>
        <a:p>
          <a:endParaRPr lang="zh-CN" altLang="en-US" sz="1800"/>
        </a:p>
      </dgm:t>
    </dgm:pt>
    <dgm:pt modelId="{1F05C459-D097-4289-8961-D4FD34297E7A}">
      <dgm:prSet phldrT="[文本]" custT="1"/>
      <dgm:spPr/>
      <dgm:t>
        <a:bodyPr/>
        <a:lstStyle/>
        <a:p>
          <a:r>
            <a:rPr lang="zh-CN" altLang="en-US" sz="1800" b="1" dirty="0" smtClean="0">
              <a:latin typeface="微软雅黑" pitchFamily="34" charset="-122"/>
              <a:ea typeface="微软雅黑" pitchFamily="34" charset="-122"/>
            </a:rPr>
            <a:t>算法相关的优化方案</a:t>
          </a:r>
          <a:endParaRPr lang="zh-CN" altLang="en-US" sz="1800" b="1" dirty="0">
            <a:latin typeface="微软雅黑" pitchFamily="34" charset="-122"/>
            <a:ea typeface="微软雅黑" pitchFamily="34" charset="-122"/>
          </a:endParaRPr>
        </a:p>
      </dgm:t>
    </dgm:pt>
    <dgm:pt modelId="{0CF5AAD0-BC16-4966-AB3D-BFFA7F161147}" type="parTrans" cxnId="{26183B94-2D80-4091-AD20-185FEA24BC36}">
      <dgm:prSet/>
      <dgm:spPr/>
      <dgm:t>
        <a:bodyPr/>
        <a:lstStyle/>
        <a:p>
          <a:endParaRPr lang="zh-CN" altLang="en-US" sz="1800"/>
        </a:p>
      </dgm:t>
    </dgm:pt>
    <dgm:pt modelId="{5B08EC50-BD01-4EE4-A8BE-6C79BFAE74BA}" type="sibTrans" cxnId="{26183B94-2D80-4091-AD20-185FEA24BC36}">
      <dgm:prSet/>
      <dgm:spPr/>
      <dgm:t>
        <a:bodyPr/>
        <a:lstStyle/>
        <a:p>
          <a:endParaRPr lang="zh-CN" altLang="en-US" sz="1800"/>
        </a:p>
      </dgm:t>
    </dgm:pt>
    <dgm:pt modelId="{6D896F7A-3E5B-42AE-BCAE-65180C9C4C0B}" type="pres">
      <dgm:prSet presAssocID="{59477F9D-114E-418F-AA1B-3E10B9C53CDD}" presName="vert0" presStyleCnt="0">
        <dgm:presLayoutVars>
          <dgm:dir/>
          <dgm:animOne val="branch"/>
          <dgm:animLvl val="lvl"/>
        </dgm:presLayoutVars>
      </dgm:prSet>
      <dgm:spPr/>
      <dgm:t>
        <a:bodyPr/>
        <a:lstStyle/>
        <a:p>
          <a:endParaRPr lang="zh-CN" altLang="en-US"/>
        </a:p>
      </dgm:t>
    </dgm:pt>
    <dgm:pt modelId="{E0FFD757-F1D6-4D8B-B55B-AA63D4CDC384}" type="pres">
      <dgm:prSet presAssocID="{CB1112A0-957B-4E8B-9161-FDB8DA4433F1}" presName="thickLine" presStyleLbl="alignNode1" presStyleIdx="0" presStyleCnt="6"/>
      <dgm:spPr/>
    </dgm:pt>
    <dgm:pt modelId="{A1A726DB-A0E0-483A-B792-698C6E24FD31}" type="pres">
      <dgm:prSet presAssocID="{CB1112A0-957B-4E8B-9161-FDB8DA4433F1}" presName="horz1" presStyleCnt="0"/>
      <dgm:spPr/>
    </dgm:pt>
    <dgm:pt modelId="{FA964C91-361A-4599-A926-F82F681FFE8B}" type="pres">
      <dgm:prSet presAssocID="{CB1112A0-957B-4E8B-9161-FDB8DA4433F1}" presName="tx1" presStyleLbl="revTx" presStyleIdx="0" presStyleCnt="6"/>
      <dgm:spPr/>
      <dgm:t>
        <a:bodyPr/>
        <a:lstStyle/>
        <a:p>
          <a:endParaRPr lang="zh-CN" altLang="en-US"/>
        </a:p>
      </dgm:t>
    </dgm:pt>
    <dgm:pt modelId="{7C706F92-C578-4F9E-B8AD-1D77EBE7340B}" type="pres">
      <dgm:prSet presAssocID="{CB1112A0-957B-4E8B-9161-FDB8DA4433F1}" presName="vert1" presStyleCnt="0"/>
      <dgm:spPr/>
    </dgm:pt>
    <dgm:pt modelId="{24AE0CB1-3576-4EC1-BE51-1AFDAC6DEC84}" type="pres">
      <dgm:prSet presAssocID="{9AEF8AF0-7743-48B6-A214-ED9B64C8AF38}" presName="thickLine" presStyleLbl="alignNode1" presStyleIdx="1" presStyleCnt="6"/>
      <dgm:spPr/>
    </dgm:pt>
    <dgm:pt modelId="{402DD829-3A6F-4AEC-84C8-D4605365ACA9}" type="pres">
      <dgm:prSet presAssocID="{9AEF8AF0-7743-48B6-A214-ED9B64C8AF38}" presName="horz1" presStyleCnt="0"/>
      <dgm:spPr/>
    </dgm:pt>
    <dgm:pt modelId="{BDF746DD-04A9-4BEC-AA9A-99E35A3B5A8F}" type="pres">
      <dgm:prSet presAssocID="{9AEF8AF0-7743-48B6-A214-ED9B64C8AF38}" presName="tx1" presStyleLbl="revTx" presStyleIdx="1" presStyleCnt="6"/>
      <dgm:spPr/>
      <dgm:t>
        <a:bodyPr/>
        <a:lstStyle/>
        <a:p>
          <a:endParaRPr lang="zh-CN" altLang="en-US"/>
        </a:p>
      </dgm:t>
    </dgm:pt>
    <dgm:pt modelId="{039788C0-985C-4BB8-9D0D-298B7695417E}" type="pres">
      <dgm:prSet presAssocID="{9AEF8AF0-7743-48B6-A214-ED9B64C8AF38}" presName="vert1" presStyleCnt="0"/>
      <dgm:spPr/>
    </dgm:pt>
    <dgm:pt modelId="{CA9DC4F1-8C2F-4E4B-81DB-8E54F07A3462}" type="pres">
      <dgm:prSet presAssocID="{B8B2660C-B052-4BF5-9048-1B926FAE4B30}" presName="thickLine" presStyleLbl="alignNode1" presStyleIdx="2" presStyleCnt="6"/>
      <dgm:spPr/>
    </dgm:pt>
    <dgm:pt modelId="{4E3F0BB9-9817-456B-8190-13E3AB45BE81}" type="pres">
      <dgm:prSet presAssocID="{B8B2660C-B052-4BF5-9048-1B926FAE4B30}" presName="horz1" presStyleCnt="0"/>
      <dgm:spPr/>
    </dgm:pt>
    <dgm:pt modelId="{7F71228E-7F7F-4884-8249-1A77D63243A9}" type="pres">
      <dgm:prSet presAssocID="{B8B2660C-B052-4BF5-9048-1B926FAE4B30}" presName="tx1" presStyleLbl="revTx" presStyleIdx="2" presStyleCnt="6"/>
      <dgm:spPr/>
      <dgm:t>
        <a:bodyPr/>
        <a:lstStyle/>
        <a:p>
          <a:endParaRPr lang="zh-CN" altLang="en-US"/>
        </a:p>
      </dgm:t>
    </dgm:pt>
    <dgm:pt modelId="{BFD8C1F0-71A5-4E11-A1C0-515FC24B4A62}" type="pres">
      <dgm:prSet presAssocID="{B8B2660C-B052-4BF5-9048-1B926FAE4B30}" presName="vert1" presStyleCnt="0"/>
      <dgm:spPr/>
    </dgm:pt>
    <dgm:pt modelId="{EB875F3F-A121-40E1-AF54-7D8F72AD2C27}" type="pres">
      <dgm:prSet presAssocID="{B05BB33F-5F4D-4B92-A081-1CBF67FB97AB}" presName="thickLine" presStyleLbl="alignNode1" presStyleIdx="3" presStyleCnt="6"/>
      <dgm:spPr/>
    </dgm:pt>
    <dgm:pt modelId="{DC34A3C0-D9E3-4506-8084-2A924D74A77A}" type="pres">
      <dgm:prSet presAssocID="{B05BB33F-5F4D-4B92-A081-1CBF67FB97AB}" presName="horz1" presStyleCnt="0"/>
      <dgm:spPr/>
    </dgm:pt>
    <dgm:pt modelId="{EE3AF014-17C0-41D4-B11E-98A7F6A3F316}" type="pres">
      <dgm:prSet presAssocID="{B05BB33F-5F4D-4B92-A081-1CBF67FB97AB}" presName="tx1" presStyleLbl="revTx" presStyleIdx="3" presStyleCnt="6"/>
      <dgm:spPr/>
      <dgm:t>
        <a:bodyPr/>
        <a:lstStyle/>
        <a:p>
          <a:endParaRPr lang="zh-CN" altLang="en-US"/>
        </a:p>
      </dgm:t>
    </dgm:pt>
    <dgm:pt modelId="{07CC06F4-C59D-4463-B516-B48AAF1CE155}" type="pres">
      <dgm:prSet presAssocID="{B05BB33F-5F4D-4B92-A081-1CBF67FB97AB}" presName="vert1" presStyleCnt="0"/>
      <dgm:spPr/>
    </dgm:pt>
    <dgm:pt modelId="{B2B4A481-E9F6-4FC6-AD77-408DAD3B9BA0}" type="pres">
      <dgm:prSet presAssocID="{3F645390-8165-4AFF-A2B9-E22282568A36}" presName="thickLine" presStyleLbl="alignNode1" presStyleIdx="4" presStyleCnt="6"/>
      <dgm:spPr/>
    </dgm:pt>
    <dgm:pt modelId="{475985CE-7DD1-4BDF-8CC6-67CDC707ACC9}" type="pres">
      <dgm:prSet presAssocID="{3F645390-8165-4AFF-A2B9-E22282568A36}" presName="horz1" presStyleCnt="0"/>
      <dgm:spPr/>
    </dgm:pt>
    <dgm:pt modelId="{B603B51A-D8A7-4F91-BF91-3FC535F4850C}" type="pres">
      <dgm:prSet presAssocID="{3F645390-8165-4AFF-A2B9-E22282568A36}" presName="tx1" presStyleLbl="revTx" presStyleIdx="4" presStyleCnt="6"/>
      <dgm:spPr/>
      <dgm:t>
        <a:bodyPr/>
        <a:lstStyle/>
        <a:p>
          <a:endParaRPr lang="zh-CN" altLang="en-US"/>
        </a:p>
      </dgm:t>
    </dgm:pt>
    <dgm:pt modelId="{78241625-9473-41C8-B30E-9355964DB873}" type="pres">
      <dgm:prSet presAssocID="{3F645390-8165-4AFF-A2B9-E22282568A36}" presName="vert1" presStyleCnt="0"/>
      <dgm:spPr/>
    </dgm:pt>
    <dgm:pt modelId="{03F44C23-3ED9-4EE2-9E56-3DF6A555F71B}" type="pres">
      <dgm:prSet presAssocID="{1F05C459-D097-4289-8961-D4FD34297E7A}" presName="thickLine" presStyleLbl="alignNode1" presStyleIdx="5" presStyleCnt="6"/>
      <dgm:spPr/>
    </dgm:pt>
    <dgm:pt modelId="{E7439AA2-BA7D-42EE-97EB-23CE37C0C101}" type="pres">
      <dgm:prSet presAssocID="{1F05C459-D097-4289-8961-D4FD34297E7A}" presName="horz1" presStyleCnt="0"/>
      <dgm:spPr/>
    </dgm:pt>
    <dgm:pt modelId="{AB3169D5-3070-42FA-9A31-E1C183ED5A5C}" type="pres">
      <dgm:prSet presAssocID="{1F05C459-D097-4289-8961-D4FD34297E7A}" presName="tx1" presStyleLbl="revTx" presStyleIdx="5" presStyleCnt="6"/>
      <dgm:spPr/>
      <dgm:t>
        <a:bodyPr/>
        <a:lstStyle/>
        <a:p>
          <a:endParaRPr lang="zh-CN" altLang="en-US"/>
        </a:p>
      </dgm:t>
    </dgm:pt>
    <dgm:pt modelId="{62C8E69E-04CB-49E8-BFB5-C85CD2E7283A}" type="pres">
      <dgm:prSet presAssocID="{1F05C459-D097-4289-8961-D4FD34297E7A}" presName="vert1" presStyleCnt="0"/>
      <dgm:spPr/>
    </dgm:pt>
  </dgm:ptLst>
  <dgm:cxnLst>
    <dgm:cxn modelId="{233658C8-0727-4DC7-904D-7ACFAE6A725E}" type="presOf" srcId="{9AEF8AF0-7743-48B6-A214-ED9B64C8AF38}" destId="{BDF746DD-04A9-4BEC-AA9A-99E35A3B5A8F}" srcOrd="0" destOrd="0" presId="urn:microsoft.com/office/officeart/2008/layout/LinedList"/>
    <dgm:cxn modelId="{96F0271A-6868-46B3-A557-7133DB002692}" type="presOf" srcId="{B8B2660C-B052-4BF5-9048-1B926FAE4B30}" destId="{7F71228E-7F7F-4884-8249-1A77D63243A9}" srcOrd="0" destOrd="0" presId="urn:microsoft.com/office/officeart/2008/layout/LinedList"/>
    <dgm:cxn modelId="{26AC158F-DA9F-4742-8939-AF5AEEC2AE28}" type="presOf" srcId="{59477F9D-114E-418F-AA1B-3E10B9C53CDD}" destId="{6D896F7A-3E5B-42AE-BCAE-65180C9C4C0B}" srcOrd="0" destOrd="0" presId="urn:microsoft.com/office/officeart/2008/layout/LinedList"/>
    <dgm:cxn modelId="{ACB3F503-91BC-4F8D-A7EC-57B1A5380101}" type="presOf" srcId="{CB1112A0-957B-4E8B-9161-FDB8DA4433F1}" destId="{FA964C91-361A-4599-A926-F82F681FFE8B}" srcOrd="0" destOrd="0" presId="urn:microsoft.com/office/officeart/2008/layout/LinedList"/>
    <dgm:cxn modelId="{260ACA85-F672-42DE-AA3D-A131D51627B6}" srcId="{59477F9D-114E-418F-AA1B-3E10B9C53CDD}" destId="{3F645390-8165-4AFF-A2B9-E22282568A36}" srcOrd="4" destOrd="0" parTransId="{BB43AF2E-4797-4E0A-9F3E-425D9FDDE582}" sibTransId="{E629C140-C584-4909-9FF7-B5B6ECB7D253}"/>
    <dgm:cxn modelId="{09A776E3-C53B-4E5C-B870-AD48E38AB53A}" srcId="{59477F9D-114E-418F-AA1B-3E10B9C53CDD}" destId="{B05BB33F-5F4D-4B92-A081-1CBF67FB97AB}" srcOrd="3" destOrd="0" parTransId="{B68ACE74-3613-48C0-A9DC-BC7D50759E78}" sibTransId="{88AA8218-83A1-427F-A611-14C26A8F991F}"/>
    <dgm:cxn modelId="{ECF6DAA5-BC70-4965-9F45-C87DFE3B661D}" srcId="{59477F9D-114E-418F-AA1B-3E10B9C53CDD}" destId="{9AEF8AF0-7743-48B6-A214-ED9B64C8AF38}" srcOrd="1" destOrd="0" parTransId="{9DD7C3A0-DFB7-4B1B-A016-D5E74AAA3514}" sibTransId="{46FD4C06-E5CE-4AE5-BE22-2F1B052B2093}"/>
    <dgm:cxn modelId="{66BDD583-AF73-4A73-8D0C-6114C9E9D913}" type="presOf" srcId="{1F05C459-D097-4289-8961-D4FD34297E7A}" destId="{AB3169D5-3070-42FA-9A31-E1C183ED5A5C}" srcOrd="0" destOrd="0" presId="urn:microsoft.com/office/officeart/2008/layout/LinedList"/>
    <dgm:cxn modelId="{D331999B-7772-4A51-9D77-01C83497562A}" type="presOf" srcId="{3F645390-8165-4AFF-A2B9-E22282568A36}" destId="{B603B51A-D8A7-4F91-BF91-3FC535F4850C}" srcOrd="0" destOrd="0" presId="urn:microsoft.com/office/officeart/2008/layout/LinedList"/>
    <dgm:cxn modelId="{A07A5863-BABA-4F76-8CAF-9A4DA65DF587}" type="presOf" srcId="{B05BB33F-5F4D-4B92-A081-1CBF67FB97AB}" destId="{EE3AF014-17C0-41D4-B11E-98A7F6A3F316}" srcOrd="0" destOrd="0" presId="urn:microsoft.com/office/officeart/2008/layout/LinedList"/>
    <dgm:cxn modelId="{26183B94-2D80-4091-AD20-185FEA24BC36}" srcId="{59477F9D-114E-418F-AA1B-3E10B9C53CDD}" destId="{1F05C459-D097-4289-8961-D4FD34297E7A}" srcOrd="5" destOrd="0" parTransId="{0CF5AAD0-BC16-4966-AB3D-BFFA7F161147}" sibTransId="{5B08EC50-BD01-4EE4-A8BE-6C79BFAE74BA}"/>
    <dgm:cxn modelId="{950D61D4-1E9F-428A-9AE7-332F66EC21A3}" srcId="{59477F9D-114E-418F-AA1B-3E10B9C53CDD}" destId="{CB1112A0-957B-4E8B-9161-FDB8DA4433F1}" srcOrd="0" destOrd="0" parTransId="{BF452456-1298-4E93-809C-46FECD0A508A}" sibTransId="{4494C933-4F8B-4D2D-90BD-D7EEB24A2CCA}"/>
    <dgm:cxn modelId="{FC85C470-1694-4687-8682-AD8C38D3C792}" srcId="{59477F9D-114E-418F-AA1B-3E10B9C53CDD}" destId="{B8B2660C-B052-4BF5-9048-1B926FAE4B30}" srcOrd="2" destOrd="0" parTransId="{5624DF94-51E2-4665-853F-B1912E0D4244}" sibTransId="{67C5A5EF-0469-44F8-8955-FF7B3237C3CF}"/>
    <dgm:cxn modelId="{61E1EA53-A6AB-4F20-B7E9-8F6BC6DFC84E}" type="presParOf" srcId="{6D896F7A-3E5B-42AE-BCAE-65180C9C4C0B}" destId="{E0FFD757-F1D6-4D8B-B55B-AA63D4CDC384}" srcOrd="0" destOrd="0" presId="urn:microsoft.com/office/officeart/2008/layout/LinedList"/>
    <dgm:cxn modelId="{E8ABD3C4-8A55-41D5-85E9-689E005A22E9}" type="presParOf" srcId="{6D896F7A-3E5B-42AE-BCAE-65180C9C4C0B}" destId="{A1A726DB-A0E0-483A-B792-698C6E24FD31}" srcOrd="1" destOrd="0" presId="urn:microsoft.com/office/officeart/2008/layout/LinedList"/>
    <dgm:cxn modelId="{3E16EC00-2EAA-4AF3-823D-8A0221728784}" type="presParOf" srcId="{A1A726DB-A0E0-483A-B792-698C6E24FD31}" destId="{FA964C91-361A-4599-A926-F82F681FFE8B}" srcOrd="0" destOrd="0" presId="urn:microsoft.com/office/officeart/2008/layout/LinedList"/>
    <dgm:cxn modelId="{E5DFC234-7965-411B-87A0-20FBEACBE681}" type="presParOf" srcId="{A1A726DB-A0E0-483A-B792-698C6E24FD31}" destId="{7C706F92-C578-4F9E-B8AD-1D77EBE7340B}" srcOrd="1" destOrd="0" presId="urn:microsoft.com/office/officeart/2008/layout/LinedList"/>
    <dgm:cxn modelId="{1982BB1E-48CE-4D73-A789-0F662E045572}" type="presParOf" srcId="{6D896F7A-3E5B-42AE-BCAE-65180C9C4C0B}" destId="{24AE0CB1-3576-4EC1-BE51-1AFDAC6DEC84}" srcOrd="2" destOrd="0" presId="urn:microsoft.com/office/officeart/2008/layout/LinedList"/>
    <dgm:cxn modelId="{D272FD2C-9A01-4DB8-9E49-C78AB57B8511}" type="presParOf" srcId="{6D896F7A-3E5B-42AE-BCAE-65180C9C4C0B}" destId="{402DD829-3A6F-4AEC-84C8-D4605365ACA9}" srcOrd="3" destOrd="0" presId="urn:microsoft.com/office/officeart/2008/layout/LinedList"/>
    <dgm:cxn modelId="{E7338062-0D0F-4807-B8A5-DF12D7078D9A}" type="presParOf" srcId="{402DD829-3A6F-4AEC-84C8-D4605365ACA9}" destId="{BDF746DD-04A9-4BEC-AA9A-99E35A3B5A8F}" srcOrd="0" destOrd="0" presId="urn:microsoft.com/office/officeart/2008/layout/LinedList"/>
    <dgm:cxn modelId="{ED52E50A-D792-4EBB-B415-478688F0CF8D}" type="presParOf" srcId="{402DD829-3A6F-4AEC-84C8-D4605365ACA9}" destId="{039788C0-985C-4BB8-9D0D-298B7695417E}" srcOrd="1" destOrd="0" presId="urn:microsoft.com/office/officeart/2008/layout/LinedList"/>
    <dgm:cxn modelId="{D5629E8B-4BCE-4ADE-884C-123FA78B4D22}" type="presParOf" srcId="{6D896F7A-3E5B-42AE-BCAE-65180C9C4C0B}" destId="{CA9DC4F1-8C2F-4E4B-81DB-8E54F07A3462}" srcOrd="4" destOrd="0" presId="urn:microsoft.com/office/officeart/2008/layout/LinedList"/>
    <dgm:cxn modelId="{81D1F93A-2E9B-4B11-BFF6-154960F1E3CD}" type="presParOf" srcId="{6D896F7A-3E5B-42AE-BCAE-65180C9C4C0B}" destId="{4E3F0BB9-9817-456B-8190-13E3AB45BE81}" srcOrd="5" destOrd="0" presId="urn:microsoft.com/office/officeart/2008/layout/LinedList"/>
    <dgm:cxn modelId="{94EC96FC-851E-44F1-8830-F701838101B7}" type="presParOf" srcId="{4E3F0BB9-9817-456B-8190-13E3AB45BE81}" destId="{7F71228E-7F7F-4884-8249-1A77D63243A9}" srcOrd="0" destOrd="0" presId="urn:microsoft.com/office/officeart/2008/layout/LinedList"/>
    <dgm:cxn modelId="{EE01E3BF-0679-42A4-A29C-4136F796069D}" type="presParOf" srcId="{4E3F0BB9-9817-456B-8190-13E3AB45BE81}" destId="{BFD8C1F0-71A5-4E11-A1C0-515FC24B4A62}" srcOrd="1" destOrd="0" presId="urn:microsoft.com/office/officeart/2008/layout/LinedList"/>
    <dgm:cxn modelId="{AF03D9AF-D4EF-40A3-866F-FB7AE0F6EEBE}" type="presParOf" srcId="{6D896F7A-3E5B-42AE-BCAE-65180C9C4C0B}" destId="{EB875F3F-A121-40E1-AF54-7D8F72AD2C27}" srcOrd="6" destOrd="0" presId="urn:microsoft.com/office/officeart/2008/layout/LinedList"/>
    <dgm:cxn modelId="{32EA1D69-3506-4428-A7D8-5D0560B0D68F}" type="presParOf" srcId="{6D896F7A-3E5B-42AE-BCAE-65180C9C4C0B}" destId="{DC34A3C0-D9E3-4506-8084-2A924D74A77A}" srcOrd="7" destOrd="0" presId="urn:microsoft.com/office/officeart/2008/layout/LinedList"/>
    <dgm:cxn modelId="{75920C58-959F-4F92-B432-D26C28B8BA47}" type="presParOf" srcId="{DC34A3C0-D9E3-4506-8084-2A924D74A77A}" destId="{EE3AF014-17C0-41D4-B11E-98A7F6A3F316}" srcOrd="0" destOrd="0" presId="urn:microsoft.com/office/officeart/2008/layout/LinedList"/>
    <dgm:cxn modelId="{702A8C91-C8F2-40FA-B3D7-CFD094880FC2}" type="presParOf" srcId="{DC34A3C0-D9E3-4506-8084-2A924D74A77A}" destId="{07CC06F4-C59D-4463-B516-B48AAF1CE155}" srcOrd="1" destOrd="0" presId="urn:microsoft.com/office/officeart/2008/layout/LinedList"/>
    <dgm:cxn modelId="{29625F90-D532-4A43-B9CF-BEAE5F72E2BE}" type="presParOf" srcId="{6D896F7A-3E5B-42AE-BCAE-65180C9C4C0B}" destId="{B2B4A481-E9F6-4FC6-AD77-408DAD3B9BA0}" srcOrd="8" destOrd="0" presId="urn:microsoft.com/office/officeart/2008/layout/LinedList"/>
    <dgm:cxn modelId="{93D2998C-0DB4-422A-A6F4-E2FAC805E9DD}" type="presParOf" srcId="{6D896F7A-3E5B-42AE-BCAE-65180C9C4C0B}" destId="{475985CE-7DD1-4BDF-8CC6-67CDC707ACC9}" srcOrd="9" destOrd="0" presId="urn:microsoft.com/office/officeart/2008/layout/LinedList"/>
    <dgm:cxn modelId="{61472B01-1694-4BC1-A0AD-607B5A162DC9}" type="presParOf" srcId="{475985CE-7DD1-4BDF-8CC6-67CDC707ACC9}" destId="{B603B51A-D8A7-4F91-BF91-3FC535F4850C}" srcOrd="0" destOrd="0" presId="urn:microsoft.com/office/officeart/2008/layout/LinedList"/>
    <dgm:cxn modelId="{055FB6DB-8FA6-419D-B441-5996A5C3D546}" type="presParOf" srcId="{475985CE-7DD1-4BDF-8CC6-67CDC707ACC9}" destId="{78241625-9473-41C8-B30E-9355964DB873}" srcOrd="1" destOrd="0" presId="urn:microsoft.com/office/officeart/2008/layout/LinedList"/>
    <dgm:cxn modelId="{61BB2BCA-ECF8-4E5D-B1FB-82B24826B249}" type="presParOf" srcId="{6D896F7A-3E5B-42AE-BCAE-65180C9C4C0B}" destId="{03F44C23-3ED9-4EE2-9E56-3DF6A555F71B}" srcOrd="10" destOrd="0" presId="urn:microsoft.com/office/officeart/2008/layout/LinedList"/>
    <dgm:cxn modelId="{D3FE8F0F-2FE0-40E7-AED0-8DCDB3490A3F}" type="presParOf" srcId="{6D896F7A-3E5B-42AE-BCAE-65180C9C4C0B}" destId="{E7439AA2-BA7D-42EE-97EB-23CE37C0C101}" srcOrd="11" destOrd="0" presId="urn:microsoft.com/office/officeart/2008/layout/LinedList"/>
    <dgm:cxn modelId="{4D93FC1B-EF4E-4943-A9F6-CC3727AE7817}" type="presParOf" srcId="{E7439AA2-BA7D-42EE-97EB-23CE37C0C101}" destId="{AB3169D5-3070-42FA-9A31-E1C183ED5A5C}" srcOrd="0" destOrd="0" presId="urn:microsoft.com/office/officeart/2008/layout/LinedList"/>
    <dgm:cxn modelId="{558CD895-318E-41ED-9C4F-5F6EE5DCCD5B}" type="presParOf" srcId="{E7439AA2-BA7D-42EE-97EB-23CE37C0C101}" destId="{62C8E69E-04CB-49E8-BFB5-C85CD2E7283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FD757-F1D6-4D8B-B55B-AA63D4CDC384}">
      <dsp:nvSpPr>
        <dsp:cNvPr id="0" name=""/>
        <dsp:cNvSpPr/>
      </dsp:nvSpPr>
      <dsp:spPr>
        <a:xfrm>
          <a:off x="0" y="1793"/>
          <a:ext cx="6607595"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964C91-361A-4599-A926-F82F681FFE8B}">
      <dsp:nvSpPr>
        <dsp:cNvPr id="0" name=""/>
        <dsp:cNvSpPr/>
      </dsp:nvSpPr>
      <dsp:spPr>
        <a:xfrm>
          <a:off x="0" y="1793"/>
          <a:ext cx="6607595" cy="611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altLang="zh-CN" sz="1800" b="1" kern="1200" dirty="0" smtClean="0">
              <a:latin typeface="微软雅黑" pitchFamily="34" charset="-122"/>
              <a:ea typeface="微软雅黑" pitchFamily="34" charset="-122"/>
            </a:rPr>
            <a:t>FT</a:t>
          </a:r>
          <a:r>
            <a:rPr lang="zh-CN" altLang="en-US" sz="1800" b="1" kern="1200" dirty="0" smtClean="0">
              <a:latin typeface="微软雅黑" pitchFamily="34" charset="-122"/>
              <a:ea typeface="微软雅黑" pitchFamily="34" charset="-122"/>
            </a:rPr>
            <a:t>测试框架方案</a:t>
          </a:r>
          <a:endParaRPr lang="zh-CN" altLang="en-US" sz="1800" b="1" kern="1200" dirty="0">
            <a:latin typeface="微软雅黑" pitchFamily="34" charset="-122"/>
            <a:ea typeface="微软雅黑" pitchFamily="34" charset="-122"/>
          </a:endParaRPr>
        </a:p>
      </dsp:txBody>
      <dsp:txXfrm>
        <a:off x="0" y="1793"/>
        <a:ext cx="6607595" cy="611470"/>
      </dsp:txXfrm>
    </dsp:sp>
    <dsp:sp modelId="{24AE0CB1-3576-4EC1-BE51-1AFDAC6DEC84}">
      <dsp:nvSpPr>
        <dsp:cNvPr id="0" name=""/>
        <dsp:cNvSpPr/>
      </dsp:nvSpPr>
      <dsp:spPr>
        <a:xfrm>
          <a:off x="0" y="613263"/>
          <a:ext cx="6607595" cy="0"/>
        </a:xfrm>
        <a:prstGeom prst="line">
          <a:avLst/>
        </a:prstGeom>
        <a:solidFill>
          <a:schemeClr val="accent3">
            <a:hueOff val="2250053"/>
            <a:satOff val="-3376"/>
            <a:lumOff val="-549"/>
            <a:alphaOff val="0"/>
          </a:schemeClr>
        </a:solidFill>
        <a:ln w="25400" cap="flat" cmpd="sng" algn="ctr">
          <a:solidFill>
            <a:schemeClr val="accent3">
              <a:hueOff val="2250053"/>
              <a:satOff val="-3376"/>
              <a:lumOff val="-54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F746DD-04A9-4BEC-AA9A-99E35A3B5A8F}">
      <dsp:nvSpPr>
        <dsp:cNvPr id="0" name=""/>
        <dsp:cNvSpPr/>
      </dsp:nvSpPr>
      <dsp:spPr>
        <a:xfrm>
          <a:off x="0" y="613263"/>
          <a:ext cx="6607595" cy="611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altLang="zh-CN" sz="1800" b="1" kern="1200" dirty="0" smtClean="0">
              <a:latin typeface="微软雅黑" pitchFamily="34" charset="-122"/>
              <a:ea typeface="微软雅黑" pitchFamily="34" charset="-122"/>
            </a:rPr>
            <a:t>CPRI/MAPLE</a:t>
          </a:r>
          <a:r>
            <a:rPr lang="zh-CN" altLang="en-US" sz="1800" b="1" kern="1200" dirty="0" smtClean="0">
              <a:latin typeface="微软雅黑" pitchFamily="34" charset="-122"/>
              <a:ea typeface="微软雅黑" pitchFamily="34" charset="-122"/>
            </a:rPr>
            <a:t>解耦方案</a:t>
          </a:r>
          <a:endParaRPr lang="zh-CN" altLang="en-US" sz="1800" b="1" kern="1200" dirty="0">
            <a:latin typeface="微软雅黑" pitchFamily="34" charset="-122"/>
            <a:ea typeface="微软雅黑" pitchFamily="34" charset="-122"/>
          </a:endParaRPr>
        </a:p>
      </dsp:txBody>
      <dsp:txXfrm>
        <a:off x="0" y="613263"/>
        <a:ext cx="6607595" cy="611470"/>
      </dsp:txXfrm>
    </dsp:sp>
    <dsp:sp modelId="{CA9DC4F1-8C2F-4E4B-81DB-8E54F07A3462}">
      <dsp:nvSpPr>
        <dsp:cNvPr id="0" name=""/>
        <dsp:cNvSpPr/>
      </dsp:nvSpPr>
      <dsp:spPr>
        <a:xfrm>
          <a:off x="0" y="1224733"/>
          <a:ext cx="6607595" cy="0"/>
        </a:xfrm>
        <a:prstGeom prst="line">
          <a:avLst/>
        </a:prstGeom>
        <a:solidFill>
          <a:schemeClr val="accent3">
            <a:hueOff val="4500106"/>
            <a:satOff val="-6752"/>
            <a:lumOff val="-1098"/>
            <a:alphaOff val="0"/>
          </a:schemeClr>
        </a:solidFill>
        <a:ln w="25400" cap="flat" cmpd="sng" algn="ctr">
          <a:solidFill>
            <a:schemeClr val="accent3">
              <a:hueOff val="4500106"/>
              <a:satOff val="-6752"/>
              <a:lumOff val="-10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71228E-7F7F-4884-8249-1A77D63243A9}">
      <dsp:nvSpPr>
        <dsp:cNvPr id="0" name=""/>
        <dsp:cNvSpPr/>
      </dsp:nvSpPr>
      <dsp:spPr>
        <a:xfrm>
          <a:off x="0" y="1224733"/>
          <a:ext cx="6607595" cy="611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altLang="zh-CN" sz="1800" b="1" kern="1200" dirty="0" smtClean="0">
              <a:latin typeface="微软雅黑" pitchFamily="34" charset="-122"/>
              <a:ea typeface="微软雅黑" pitchFamily="34" charset="-122"/>
            </a:rPr>
            <a:t>L1</a:t>
          </a:r>
          <a:r>
            <a:rPr lang="zh-CN" altLang="en-US" sz="1800" b="1" kern="1200" dirty="0" smtClean="0">
              <a:latin typeface="微软雅黑" pitchFamily="34" charset="-122"/>
              <a:ea typeface="微软雅黑" pitchFamily="34" charset="-122"/>
            </a:rPr>
            <a:t>维测方案</a:t>
          </a:r>
          <a:endParaRPr lang="zh-CN" altLang="en-US" sz="1800" b="1" kern="1200" dirty="0">
            <a:latin typeface="微软雅黑" pitchFamily="34" charset="-122"/>
            <a:ea typeface="微软雅黑" pitchFamily="34" charset="-122"/>
          </a:endParaRPr>
        </a:p>
      </dsp:txBody>
      <dsp:txXfrm>
        <a:off x="0" y="1224733"/>
        <a:ext cx="6607595" cy="611470"/>
      </dsp:txXfrm>
    </dsp:sp>
    <dsp:sp modelId="{EB875F3F-A121-40E1-AF54-7D8F72AD2C27}">
      <dsp:nvSpPr>
        <dsp:cNvPr id="0" name=""/>
        <dsp:cNvSpPr/>
      </dsp:nvSpPr>
      <dsp:spPr>
        <a:xfrm>
          <a:off x="0" y="1836203"/>
          <a:ext cx="6607595" cy="0"/>
        </a:xfrm>
        <a:prstGeom prst="line">
          <a:avLst/>
        </a:prstGeom>
        <a:solidFill>
          <a:schemeClr val="accent3">
            <a:hueOff val="6750158"/>
            <a:satOff val="-10128"/>
            <a:lumOff val="-1647"/>
            <a:alphaOff val="0"/>
          </a:schemeClr>
        </a:solidFill>
        <a:ln w="25400" cap="flat" cmpd="sng" algn="ctr">
          <a:solidFill>
            <a:schemeClr val="accent3">
              <a:hueOff val="6750158"/>
              <a:satOff val="-10128"/>
              <a:lumOff val="-16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3AF014-17C0-41D4-B11E-98A7F6A3F316}">
      <dsp:nvSpPr>
        <dsp:cNvPr id="0" name=""/>
        <dsp:cNvSpPr/>
      </dsp:nvSpPr>
      <dsp:spPr>
        <a:xfrm>
          <a:off x="0" y="1836204"/>
          <a:ext cx="6607595" cy="611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b="1" kern="1200" dirty="0" smtClean="0">
              <a:latin typeface="微软雅黑" pitchFamily="34" charset="-122"/>
              <a:ea typeface="微软雅黑" pitchFamily="34" charset="-122"/>
            </a:rPr>
            <a:t>各站型共代码方案</a:t>
          </a:r>
          <a:r>
            <a:rPr lang="en-US" altLang="zh-CN" sz="1800" b="1" kern="1200" dirty="0" smtClean="0">
              <a:latin typeface="微软雅黑" pitchFamily="34" charset="-122"/>
              <a:ea typeface="微软雅黑" pitchFamily="34" charset="-122"/>
            </a:rPr>
            <a:t>(BBU/</a:t>
          </a:r>
          <a:r>
            <a:rPr lang="en-US" altLang="zh-CN" sz="1800" b="1" kern="1200" dirty="0" err="1" smtClean="0">
              <a:latin typeface="微软雅黑" pitchFamily="34" charset="-122"/>
              <a:ea typeface="微软雅黑" pitchFamily="34" charset="-122"/>
            </a:rPr>
            <a:t>iBS</a:t>
          </a:r>
          <a:r>
            <a:rPr lang="en-US" altLang="zh-CN" sz="1800" b="1" kern="1200" dirty="0" smtClean="0">
              <a:latin typeface="微软雅黑" pitchFamily="34" charset="-122"/>
              <a:ea typeface="微软雅黑" pitchFamily="34" charset="-122"/>
            </a:rPr>
            <a:t>/ODBBU)</a:t>
          </a:r>
          <a:endParaRPr lang="zh-CN" altLang="en-US" sz="1800" b="1" kern="1200" dirty="0">
            <a:latin typeface="微软雅黑" pitchFamily="34" charset="-122"/>
            <a:ea typeface="微软雅黑" pitchFamily="34" charset="-122"/>
          </a:endParaRPr>
        </a:p>
      </dsp:txBody>
      <dsp:txXfrm>
        <a:off x="0" y="1836204"/>
        <a:ext cx="6607595" cy="611470"/>
      </dsp:txXfrm>
    </dsp:sp>
    <dsp:sp modelId="{B2B4A481-E9F6-4FC6-AD77-408DAD3B9BA0}">
      <dsp:nvSpPr>
        <dsp:cNvPr id="0" name=""/>
        <dsp:cNvSpPr/>
      </dsp:nvSpPr>
      <dsp:spPr>
        <a:xfrm>
          <a:off x="0" y="2447674"/>
          <a:ext cx="6607595" cy="0"/>
        </a:xfrm>
        <a:prstGeom prst="line">
          <a:avLst/>
        </a:prstGeom>
        <a:solidFill>
          <a:schemeClr val="accent3">
            <a:hueOff val="9000211"/>
            <a:satOff val="-13504"/>
            <a:lumOff val="-2196"/>
            <a:alphaOff val="0"/>
          </a:schemeClr>
        </a:solidFill>
        <a:ln w="25400" cap="flat" cmpd="sng" algn="ctr">
          <a:solidFill>
            <a:schemeClr val="accent3">
              <a:hueOff val="9000211"/>
              <a:satOff val="-13504"/>
              <a:lumOff val="-219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03B51A-D8A7-4F91-BF91-3FC535F4850C}">
      <dsp:nvSpPr>
        <dsp:cNvPr id="0" name=""/>
        <dsp:cNvSpPr/>
      </dsp:nvSpPr>
      <dsp:spPr>
        <a:xfrm>
          <a:off x="0" y="2447674"/>
          <a:ext cx="6607595" cy="611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altLang="zh-CN" sz="1800" b="1" kern="1200" dirty="0" smtClean="0">
              <a:latin typeface="微软雅黑" pitchFamily="34" charset="-122"/>
              <a:ea typeface="微软雅黑" pitchFamily="34" charset="-122"/>
            </a:rPr>
            <a:t>L1</a:t>
          </a:r>
          <a:r>
            <a:rPr lang="zh-CN" altLang="en-US" sz="1800" b="1" kern="1200" dirty="0" smtClean="0">
              <a:latin typeface="微软雅黑" pitchFamily="34" charset="-122"/>
              <a:ea typeface="微软雅黑" pitchFamily="34" charset="-122"/>
            </a:rPr>
            <a:t>时序调整方案</a:t>
          </a:r>
          <a:endParaRPr lang="zh-CN" altLang="en-US" sz="1800" b="1" kern="1200" dirty="0">
            <a:latin typeface="微软雅黑" pitchFamily="34" charset="-122"/>
            <a:ea typeface="微软雅黑" pitchFamily="34" charset="-122"/>
          </a:endParaRPr>
        </a:p>
      </dsp:txBody>
      <dsp:txXfrm>
        <a:off x="0" y="2447674"/>
        <a:ext cx="6607595" cy="611470"/>
      </dsp:txXfrm>
    </dsp:sp>
    <dsp:sp modelId="{03F44C23-3ED9-4EE2-9E56-3DF6A555F71B}">
      <dsp:nvSpPr>
        <dsp:cNvPr id="0" name=""/>
        <dsp:cNvSpPr/>
      </dsp:nvSpPr>
      <dsp:spPr>
        <a:xfrm>
          <a:off x="0" y="3059144"/>
          <a:ext cx="6607595" cy="0"/>
        </a:xfrm>
        <a:prstGeom prst="line">
          <a:avLst/>
        </a:prstGeom>
        <a:solidFill>
          <a:schemeClr val="accent3">
            <a:hueOff val="11250264"/>
            <a:satOff val="-16880"/>
            <a:lumOff val="-2745"/>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3169D5-3070-42FA-9A31-E1C183ED5A5C}">
      <dsp:nvSpPr>
        <dsp:cNvPr id="0" name=""/>
        <dsp:cNvSpPr/>
      </dsp:nvSpPr>
      <dsp:spPr>
        <a:xfrm>
          <a:off x="0" y="3059144"/>
          <a:ext cx="6607595" cy="611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b="1" kern="1200" dirty="0" smtClean="0">
              <a:latin typeface="微软雅黑" pitchFamily="34" charset="-122"/>
              <a:ea typeface="微软雅黑" pitchFamily="34" charset="-122"/>
            </a:rPr>
            <a:t>算法相关的优化方案</a:t>
          </a:r>
          <a:endParaRPr lang="zh-CN" altLang="en-US" sz="1800" b="1" kern="1200" dirty="0">
            <a:latin typeface="微软雅黑" pitchFamily="34" charset="-122"/>
            <a:ea typeface="微软雅黑" pitchFamily="34" charset="-122"/>
          </a:endParaRPr>
        </a:p>
      </dsp:txBody>
      <dsp:txXfrm>
        <a:off x="0" y="3059144"/>
        <a:ext cx="6607595" cy="61147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F4A947-B69F-46AB-892A-142D315848C8}" type="datetimeFigureOut">
              <a:rPr lang="zh-CN" altLang="en-US" smtClean="0"/>
              <a:pPr/>
              <a:t>2019/2/12</a:t>
            </a:fld>
            <a:endParaRPr lang="zh-CN" altLang="en-US"/>
          </a:p>
        </p:txBody>
      </p:sp>
      <p:sp>
        <p:nvSpPr>
          <p:cNvPr id="4" name="幻灯片图像占位符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F64BE4-6ABB-4DFC-88F2-21DB0926AD8D}" type="slidenum">
              <a:rPr lang="zh-CN" altLang="en-US" smtClean="0"/>
              <a:pPr/>
              <a:t>‹#›</a:t>
            </a:fld>
            <a:endParaRPr lang="zh-CN" altLang="en-US"/>
          </a:p>
        </p:txBody>
      </p:sp>
    </p:spTree>
    <p:extLst>
      <p:ext uri="{BB962C8B-B14F-4D97-AF65-F5344CB8AC3E}">
        <p14:creationId xmlns:p14="http://schemas.microsoft.com/office/powerpoint/2010/main" val="2372738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79513" y="631825"/>
            <a:ext cx="4559300" cy="31575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B286D78-31DF-493B-968A-39C1B2506957}"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1634375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2D6DBC5-511A-4768-9EB5-E3A03B9C676C}" type="slidenum">
              <a:rPr lang="zh-CN" altLang="en-US" smtClean="0"/>
              <a:pPr>
                <a:defRPr/>
              </a:pPr>
              <a:t>15</a:t>
            </a:fld>
            <a:endParaRPr lang="en-US" altLang="zh-CN" dirty="0"/>
          </a:p>
        </p:txBody>
      </p:sp>
    </p:spTree>
    <p:extLst>
      <p:ext uri="{BB962C8B-B14F-4D97-AF65-F5344CB8AC3E}">
        <p14:creationId xmlns:p14="http://schemas.microsoft.com/office/powerpoint/2010/main" val="310169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7"/>
            <a:ext cx="84201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95300" y="6356352"/>
            <a:ext cx="2311400" cy="365125"/>
          </a:xfrm>
          <a:prstGeom prst="rect">
            <a:avLst/>
          </a:prstGeom>
        </p:spPr>
        <p:txBody>
          <a:bodyPr/>
          <a:lstStyle/>
          <a:p>
            <a:fld id="{6A9BE82D-BE47-49DE-8AA6-951A8F6B4152}" type="datetimeFigureOut">
              <a:rPr lang="zh-CN" altLang="en-US" smtClean="0"/>
              <a:pPr/>
              <a:t>2019/2/12</a:t>
            </a:fld>
            <a:endParaRPr lang="zh-CN" altLang="en-US"/>
          </a:p>
        </p:txBody>
      </p:sp>
      <p:sp>
        <p:nvSpPr>
          <p:cNvPr id="5" name="页脚占位符 4"/>
          <p:cNvSpPr>
            <a:spLocks noGrp="1"/>
          </p:cNvSpPr>
          <p:nvPr>
            <p:ph type="ftr" sz="quarter" idx="11"/>
          </p:nvPr>
        </p:nvSpPr>
        <p:spPr>
          <a:xfrm>
            <a:off x="3384550" y="6356352"/>
            <a:ext cx="31369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7099300" y="6356352"/>
            <a:ext cx="2311400" cy="365125"/>
          </a:xfrm>
          <a:prstGeom prst="rect">
            <a:avLst/>
          </a:prstGeom>
        </p:spPr>
        <p:txBody>
          <a:bodyPr/>
          <a:lstStyle/>
          <a:p>
            <a:fld id="{B1022D3A-80DD-4654-A118-ED731BEB6F13}" type="slidenum">
              <a:rPr lang="zh-CN" altLang="en-US" smtClean="0"/>
              <a:pPr/>
              <a:t>‹#›</a:t>
            </a:fld>
            <a:endParaRPr lang="zh-CN" altLang="en-US"/>
          </a:p>
        </p:txBody>
      </p:sp>
    </p:spTree>
    <p:extLst>
      <p:ext uri="{BB962C8B-B14F-4D97-AF65-F5344CB8AC3E}">
        <p14:creationId xmlns:p14="http://schemas.microsoft.com/office/powerpoint/2010/main" val="3703892508"/>
      </p:ext>
    </p:extLst>
  </p:cSld>
  <p:clrMapOvr>
    <a:masterClrMapping/>
  </p:clrMapOvr>
  <p:transition spd="med" advClick="0" advTm="0">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7"/>
            <a:ext cx="89154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1600202"/>
            <a:ext cx="89154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95300" y="6356352"/>
            <a:ext cx="2311400" cy="365125"/>
          </a:xfrm>
          <a:prstGeom prst="rect">
            <a:avLst/>
          </a:prstGeom>
        </p:spPr>
        <p:txBody>
          <a:bodyPr/>
          <a:lstStyle/>
          <a:p>
            <a:fld id="{6A9BE82D-BE47-49DE-8AA6-951A8F6B4152}" type="datetimeFigureOut">
              <a:rPr lang="zh-CN" altLang="en-US" smtClean="0"/>
              <a:pPr/>
              <a:t>2019/2/12</a:t>
            </a:fld>
            <a:endParaRPr lang="zh-CN" altLang="en-US"/>
          </a:p>
        </p:txBody>
      </p:sp>
      <p:sp>
        <p:nvSpPr>
          <p:cNvPr id="5" name="页脚占位符 4"/>
          <p:cNvSpPr>
            <a:spLocks noGrp="1"/>
          </p:cNvSpPr>
          <p:nvPr>
            <p:ph type="ftr" sz="quarter" idx="11"/>
          </p:nvPr>
        </p:nvSpPr>
        <p:spPr>
          <a:xfrm>
            <a:off x="3384550" y="6356352"/>
            <a:ext cx="31369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7099300" y="6356352"/>
            <a:ext cx="2311400" cy="365125"/>
          </a:xfrm>
          <a:prstGeom prst="rect">
            <a:avLst/>
          </a:prstGeom>
        </p:spPr>
        <p:txBody>
          <a:bodyPr/>
          <a:lstStyle/>
          <a:p>
            <a:fld id="{B1022D3A-80DD-4654-A118-ED731BEB6F13}" type="slidenum">
              <a:rPr lang="zh-CN" altLang="en-US" smtClean="0"/>
              <a:pPr/>
              <a:t>‹#›</a:t>
            </a:fld>
            <a:endParaRPr lang="zh-CN" altLang="en-US"/>
          </a:p>
        </p:txBody>
      </p:sp>
    </p:spTree>
    <p:extLst>
      <p:ext uri="{BB962C8B-B14F-4D97-AF65-F5344CB8AC3E}">
        <p14:creationId xmlns:p14="http://schemas.microsoft.com/office/powerpoint/2010/main" val="1850210723"/>
      </p:ext>
    </p:extLst>
  </p:cSld>
  <p:clrMapOvr>
    <a:masterClrMapping/>
  </p:clrMapOvr>
  <p:transition spd="med" advClick="0" advTm="0">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06374"/>
            <a:ext cx="2228850" cy="4387851"/>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06374"/>
            <a:ext cx="6521450" cy="4387851"/>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95300" y="6356352"/>
            <a:ext cx="2311400" cy="365125"/>
          </a:xfrm>
          <a:prstGeom prst="rect">
            <a:avLst/>
          </a:prstGeom>
        </p:spPr>
        <p:txBody>
          <a:bodyPr/>
          <a:lstStyle/>
          <a:p>
            <a:fld id="{6A9BE82D-BE47-49DE-8AA6-951A8F6B4152}" type="datetimeFigureOut">
              <a:rPr lang="zh-CN" altLang="en-US" smtClean="0"/>
              <a:pPr/>
              <a:t>2019/2/12</a:t>
            </a:fld>
            <a:endParaRPr lang="zh-CN" altLang="en-US"/>
          </a:p>
        </p:txBody>
      </p:sp>
      <p:sp>
        <p:nvSpPr>
          <p:cNvPr id="5" name="页脚占位符 4"/>
          <p:cNvSpPr>
            <a:spLocks noGrp="1"/>
          </p:cNvSpPr>
          <p:nvPr>
            <p:ph type="ftr" sz="quarter" idx="11"/>
          </p:nvPr>
        </p:nvSpPr>
        <p:spPr>
          <a:xfrm>
            <a:off x="3384550" y="6356352"/>
            <a:ext cx="31369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7099300" y="6356352"/>
            <a:ext cx="2311400" cy="365125"/>
          </a:xfrm>
          <a:prstGeom prst="rect">
            <a:avLst/>
          </a:prstGeom>
        </p:spPr>
        <p:txBody>
          <a:bodyPr/>
          <a:lstStyle/>
          <a:p>
            <a:fld id="{B1022D3A-80DD-4654-A118-ED731BEB6F13}" type="slidenum">
              <a:rPr lang="zh-CN" altLang="en-US" smtClean="0"/>
              <a:pPr/>
              <a:t>‹#›</a:t>
            </a:fld>
            <a:endParaRPr lang="zh-CN" altLang="en-US"/>
          </a:p>
        </p:txBody>
      </p:sp>
    </p:spTree>
    <p:extLst>
      <p:ext uri="{BB962C8B-B14F-4D97-AF65-F5344CB8AC3E}">
        <p14:creationId xmlns:p14="http://schemas.microsoft.com/office/powerpoint/2010/main" val="3051648523"/>
      </p:ext>
    </p:extLst>
  </p:cSld>
  <p:clrMapOvr>
    <a:masterClrMapping/>
  </p:clrMapOvr>
  <p:transition spd="med" advClick="0" advTm="0">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77365440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ingle Image Layou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25400"/>
            <a:ext cx="9906000" cy="6883400"/>
          </a:xfrm>
          <a:prstGeom prst="rect">
            <a:avLst/>
          </a:prstGeom>
        </p:spPr>
        <p:txBody>
          <a:bodyPr/>
          <a:lstStyle/>
          <a:p>
            <a:endParaRPr lang="en-US" dirty="0"/>
          </a:p>
        </p:txBody>
      </p:sp>
    </p:spTree>
    <p:extLst>
      <p:ext uri="{BB962C8B-B14F-4D97-AF65-F5344CB8AC3E}">
        <p14:creationId xmlns:p14="http://schemas.microsoft.com/office/powerpoint/2010/main" val="2749059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73147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510587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7"/>
            <a:ext cx="89154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95300" y="1600202"/>
            <a:ext cx="89154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95300" y="6356352"/>
            <a:ext cx="2311400" cy="365125"/>
          </a:xfrm>
          <a:prstGeom prst="rect">
            <a:avLst/>
          </a:prstGeom>
        </p:spPr>
        <p:txBody>
          <a:bodyPr/>
          <a:lstStyle/>
          <a:p>
            <a:fld id="{6A9BE82D-BE47-49DE-8AA6-951A8F6B4152}" type="datetimeFigureOut">
              <a:rPr lang="zh-CN" altLang="en-US" smtClean="0"/>
              <a:pPr/>
              <a:t>2019/2/12</a:t>
            </a:fld>
            <a:endParaRPr lang="zh-CN" altLang="en-US"/>
          </a:p>
        </p:txBody>
      </p:sp>
      <p:sp>
        <p:nvSpPr>
          <p:cNvPr id="5" name="页脚占位符 4"/>
          <p:cNvSpPr>
            <a:spLocks noGrp="1"/>
          </p:cNvSpPr>
          <p:nvPr>
            <p:ph type="ftr" sz="quarter" idx="11"/>
          </p:nvPr>
        </p:nvSpPr>
        <p:spPr>
          <a:xfrm>
            <a:off x="3384550" y="6356352"/>
            <a:ext cx="31369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7099300" y="6356352"/>
            <a:ext cx="2311400" cy="365125"/>
          </a:xfrm>
          <a:prstGeom prst="rect">
            <a:avLst/>
          </a:prstGeom>
        </p:spPr>
        <p:txBody>
          <a:bodyPr/>
          <a:lstStyle/>
          <a:p>
            <a:fld id="{B1022D3A-80DD-4654-A118-ED731BEB6F13}" type="slidenum">
              <a:rPr lang="zh-CN" altLang="en-US" smtClean="0"/>
              <a:pPr/>
              <a:t>‹#›</a:t>
            </a:fld>
            <a:endParaRPr lang="zh-CN" altLang="en-US"/>
          </a:p>
        </p:txBody>
      </p:sp>
    </p:spTree>
    <p:extLst>
      <p:ext uri="{BB962C8B-B14F-4D97-AF65-F5344CB8AC3E}">
        <p14:creationId xmlns:p14="http://schemas.microsoft.com/office/powerpoint/2010/main" val="1850794179"/>
      </p:ext>
    </p:extLst>
  </p:cSld>
  <p:clrMapOvr>
    <a:masterClrMapping/>
  </p:clrMapOvr>
  <p:transition spd="med" advClick="0" advTm="0">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2"/>
            <a:ext cx="84201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95300" y="6356352"/>
            <a:ext cx="2311400" cy="365125"/>
          </a:xfrm>
          <a:prstGeom prst="rect">
            <a:avLst/>
          </a:prstGeom>
        </p:spPr>
        <p:txBody>
          <a:bodyPr/>
          <a:lstStyle/>
          <a:p>
            <a:fld id="{6A9BE82D-BE47-49DE-8AA6-951A8F6B4152}" type="datetimeFigureOut">
              <a:rPr lang="zh-CN" altLang="en-US" smtClean="0"/>
              <a:pPr/>
              <a:t>2019/2/12</a:t>
            </a:fld>
            <a:endParaRPr lang="zh-CN" altLang="en-US"/>
          </a:p>
        </p:txBody>
      </p:sp>
      <p:sp>
        <p:nvSpPr>
          <p:cNvPr id="5" name="页脚占位符 4"/>
          <p:cNvSpPr>
            <a:spLocks noGrp="1"/>
          </p:cNvSpPr>
          <p:nvPr>
            <p:ph type="ftr" sz="quarter" idx="11"/>
          </p:nvPr>
        </p:nvSpPr>
        <p:spPr>
          <a:xfrm>
            <a:off x="3384550" y="6356352"/>
            <a:ext cx="31369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7099300" y="6356352"/>
            <a:ext cx="2311400" cy="365125"/>
          </a:xfrm>
          <a:prstGeom prst="rect">
            <a:avLst/>
          </a:prstGeom>
        </p:spPr>
        <p:txBody>
          <a:bodyPr/>
          <a:lstStyle/>
          <a:p>
            <a:fld id="{B1022D3A-80DD-4654-A118-ED731BEB6F13}" type="slidenum">
              <a:rPr lang="zh-CN" altLang="en-US" smtClean="0"/>
              <a:pPr/>
              <a:t>‹#›</a:t>
            </a:fld>
            <a:endParaRPr lang="zh-CN" altLang="en-US"/>
          </a:p>
        </p:txBody>
      </p:sp>
    </p:spTree>
    <p:extLst>
      <p:ext uri="{BB962C8B-B14F-4D97-AF65-F5344CB8AC3E}">
        <p14:creationId xmlns:p14="http://schemas.microsoft.com/office/powerpoint/2010/main" val="207811562"/>
      </p:ext>
    </p:extLst>
  </p:cSld>
  <p:clrMapOvr>
    <a:masterClrMapping/>
  </p:clrMapOvr>
  <p:transition spd="med" advClick="0" advTm="0">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7"/>
            <a:ext cx="89154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200152"/>
            <a:ext cx="437515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35550" y="1200152"/>
            <a:ext cx="437515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95300" y="6356352"/>
            <a:ext cx="2311400" cy="365125"/>
          </a:xfrm>
          <a:prstGeom prst="rect">
            <a:avLst/>
          </a:prstGeom>
        </p:spPr>
        <p:txBody>
          <a:bodyPr/>
          <a:lstStyle/>
          <a:p>
            <a:fld id="{6A9BE82D-BE47-49DE-8AA6-951A8F6B4152}" type="datetimeFigureOut">
              <a:rPr lang="zh-CN" altLang="en-US" smtClean="0"/>
              <a:pPr/>
              <a:t>2019/2/12</a:t>
            </a:fld>
            <a:endParaRPr lang="zh-CN" altLang="en-US"/>
          </a:p>
        </p:txBody>
      </p:sp>
      <p:sp>
        <p:nvSpPr>
          <p:cNvPr id="6" name="页脚占位符 5"/>
          <p:cNvSpPr>
            <a:spLocks noGrp="1"/>
          </p:cNvSpPr>
          <p:nvPr>
            <p:ph type="ftr" sz="quarter" idx="11"/>
          </p:nvPr>
        </p:nvSpPr>
        <p:spPr>
          <a:xfrm>
            <a:off x="3384550" y="6356352"/>
            <a:ext cx="31369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7099300" y="6356352"/>
            <a:ext cx="2311400" cy="365125"/>
          </a:xfrm>
          <a:prstGeom prst="rect">
            <a:avLst/>
          </a:prstGeom>
        </p:spPr>
        <p:txBody>
          <a:bodyPr/>
          <a:lstStyle/>
          <a:p>
            <a:fld id="{B1022D3A-80DD-4654-A118-ED731BEB6F13}" type="slidenum">
              <a:rPr lang="zh-CN" altLang="en-US" smtClean="0"/>
              <a:pPr/>
              <a:t>‹#›</a:t>
            </a:fld>
            <a:endParaRPr lang="zh-CN" altLang="en-US"/>
          </a:p>
        </p:txBody>
      </p:sp>
    </p:spTree>
    <p:extLst>
      <p:ext uri="{BB962C8B-B14F-4D97-AF65-F5344CB8AC3E}">
        <p14:creationId xmlns:p14="http://schemas.microsoft.com/office/powerpoint/2010/main" val="1738065973"/>
      </p:ext>
    </p:extLst>
  </p:cSld>
  <p:clrMapOvr>
    <a:masterClrMapping/>
  </p:clrMapOvr>
  <p:transition spd="med" advClick="0" advTm="0">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7"/>
            <a:ext cx="89154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4"/>
            <a:ext cx="4376870"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3" y="1535114"/>
            <a:ext cx="4378590"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3"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95300" y="6356352"/>
            <a:ext cx="2311400" cy="365125"/>
          </a:xfrm>
          <a:prstGeom prst="rect">
            <a:avLst/>
          </a:prstGeom>
        </p:spPr>
        <p:txBody>
          <a:bodyPr/>
          <a:lstStyle/>
          <a:p>
            <a:fld id="{6A9BE82D-BE47-49DE-8AA6-951A8F6B4152}" type="datetimeFigureOut">
              <a:rPr lang="zh-CN" altLang="en-US" smtClean="0"/>
              <a:pPr/>
              <a:t>2019/2/12</a:t>
            </a:fld>
            <a:endParaRPr lang="zh-CN" altLang="en-US"/>
          </a:p>
        </p:txBody>
      </p:sp>
      <p:sp>
        <p:nvSpPr>
          <p:cNvPr id="8" name="页脚占位符 7"/>
          <p:cNvSpPr>
            <a:spLocks noGrp="1"/>
          </p:cNvSpPr>
          <p:nvPr>
            <p:ph type="ftr" sz="quarter" idx="11"/>
          </p:nvPr>
        </p:nvSpPr>
        <p:spPr>
          <a:xfrm>
            <a:off x="3384550" y="6356352"/>
            <a:ext cx="31369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7099300" y="6356352"/>
            <a:ext cx="2311400" cy="365125"/>
          </a:xfrm>
          <a:prstGeom prst="rect">
            <a:avLst/>
          </a:prstGeom>
        </p:spPr>
        <p:txBody>
          <a:bodyPr/>
          <a:lstStyle/>
          <a:p>
            <a:fld id="{B1022D3A-80DD-4654-A118-ED731BEB6F13}" type="slidenum">
              <a:rPr lang="zh-CN" altLang="en-US" smtClean="0"/>
              <a:pPr/>
              <a:t>‹#›</a:t>
            </a:fld>
            <a:endParaRPr lang="zh-CN" altLang="en-US"/>
          </a:p>
        </p:txBody>
      </p:sp>
    </p:spTree>
    <p:extLst>
      <p:ext uri="{BB962C8B-B14F-4D97-AF65-F5344CB8AC3E}">
        <p14:creationId xmlns:p14="http://schemas.microsoft.com/office/powerpoint/2010/main" val="253122512"/>
      </p:ext>
    </p:extLst>
  </p:cSld>
  <p:clrMapOvr>
    <a:masterClrMapping/>
  </p:clrMapOvr>
  <p:transition spd="med" advClick="0" advTm="0">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7"/>
            <a:ext cx="89154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95300" y="6356352"/>
            <a:ext cx="2311400" cy="365125"/>
          </a:xfrm>
          <a:prstGeom prst="rect">
            <a:avLst/>
          </a:prstGeom>
        </p:spPr>
        <p:txBody>
          <a:bodyPr/>
          <a:lstStyle/>
          <a:p>
            <a:fld id="{6A9BE82D-BE47-49DE-8AA6-951A8F6B4152}" type="datetimeFigureOut">
              <a:rPr lang="zh-CN" altLang="en-US" smtClean="0"/>
              <a:pPr/>
              <a:t>2019/2/12</a:t>
            </a:fld>
            <a:endParaRPr lang="zh-CN" altLang="en-US"/>
          </a:p>
        </p:txBody>
      </p:sp>
      <p:sp>
        <p:nvSpPr>
          <p:cNvPr id="4" name="页脚占位符 3"/>
          <p:cNvSpPr>
            <a:spLocks noGrp="1"/>
          </p:cNvSpPr>
          <p:nvPr>
            <p:ph type="ftr" sz="quarter" idx="11"/>
          </p:nvPr>
        </p:nvSpPr>
        <p:spPr>
          <a:xfrm>
            <a:off x="3384550" y="6356352"/>
            <a:ext cx="31369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7099300" y="6356352"/>
            <a:ext cx="2311400" cy="365125"/>
          </a:xfrm>
          <a:prstGeom prst="rect">
            <a:avLst/>
          </a:prstGeom>
        </p:spPr>
        <p:txBody>
          <a:bodyPr/>
          <a:lstStyle/>
          <a:p>
            <a:fld id="{B1022D3A-80DD-4654-A118-ED731BEB6F13}" type="slidenum">
              <a:rPr lang="zh-CN" altLang="en-US" smtClean="0"/>
              <a:pPr/>
              <a:t>‹#›</a:t>
            </a:fld>
            <a:endParaRPr lang="zh-CN" altLang="en-US"/>
          </a:p>
        </p:txBody>
      </p:sp>
    </p:spTree>
    <p:extLst>
      <p:ext uri="{BB962C8B-B14F-4D97-AF65-F5344CB8AC3E}">
        <p14:creationId xmlns:p14="http://schemas.microsoft.com/office/powerpoint/2010/main" val="12402285"/>
      </p:ext>
    </p:extLst>
  </p:cSld>
  <p:clrMapOvr>
    <a:masterClrMapping/>
  </p:clrMapOvr>
  <p:transition spd="med" advClick="0" advTm="0">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95300" y="6356352"/>
            <a:ext cx="2311400" cy="365125"/>
          </a:xfrm>
          <a:prstGeom prst="rect">
            <a:avLst/>
          </a:prstGeom>
        </p:spPr>
        <p:txBody>
          <a:bodyPr/>
          <a:lstStyle/>
          <a:p>
            <a:fld id="{6A9BE82D-BE47-49DE-8AA6-951A8F6B4152}" type="datetimeFigureOut">
              <a:rPr lang="zh-CN" altLang="en-US" smtClean="0"/>
              <a:pPr/>
              <a:t>2019/2/12</a:t>
            </a:fld>
            <a:endParaRPr lang="zh-CN" altLang="en-US"/>
          </a:p>
        </p:txBody>
      </p:sp>
      <p:sp>
        <p:nvSpPr>
          <p:cNvPr id="3" name="页脚占位符 2"/>
          <p:cNvSpPr>
            <a:spLocks noGrp="1"/>
          </p:cNvSpPr>
          <p:nvPr>
            <p:ph type="ftr" sz="quarter" idx="11"/>
          </p:nvPr>
        </p:nvSpPr>
        <p:spPr>
          <a:xfrm>
            <a:off x="3384550" y="6356352"/>
            <a:ext cx="31369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7099300" y="6356352"/>
            <a:ext cx="2311400" cy="365125"/>
          </a:xfrm>
          <a:prstGeom prst="rect">
            <a:avLst/>
          </a:prstGeom>
        </p:spPr>
        <p:txBody>
          <a:bodyPr/>
          <a:lstStyle/>
          <a:p>
            <a:fld id="{B1022D3A-80DD-4654-A118-ED731BEB6F13}" type="slidenum">
              <a:rPr lang="zh-CN" altLang="en-US" smtClean="0"/>
              <a:pPr/>
              <a:t>‹#›</a:t>
            </a:fld>
            <a:endParaRPr lang="zh-CN" altLang="en-US"/>
          </a:p>
        </p:txBody>
      </p:sp>
    </p:spTree>
    <p:extLst>
      <p:ext uri="{BB962C8B-B14F-4D97-AF65-F5344CB8AC3E}">
        <p14:creationId xmlns:p14="http://schemas.microsoft.com/office/powerpoint/2010/main" val="3675290353"/>
      </p:ext>
    </p:extLst>
  </p:cSld>
  <p:clrMapOvr>
    <a:masterClrMapping/>
  </p:clrMapOvr>
  <p:transition spd="med" advClick="0" advTm="0">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3" y="273050"/>
            <a:ext cx="3259006" cy="1162051"/>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273052"/>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3" y="1435102"/>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95300" y="6356352"/>
            <a:ext cx="2311400" cy="365125"/>
          </a:xfrm>
          <a:prstGeom prst="rect">
            <a:avLst/>
          </a:prstGeom>
        </p:spPr>
        <p:txBody>
          <a:bodyPr/>
          <a:lstStyle/>
          <a:p>
            <a:fld id="{6A9BE82D-BE47-49DE-8AA6-951A8F6B4152}" type="datetimeFigureOut">
              <a:rPr lang="zh-CN" altLang="en-US" smtClean="0"/>
              <a:pPr/>
              <a:t>2019/2/12</a:t>
            </a:fld>
            <a:endParaRPr lang="zh-CN" altLang="en-US"/>
          </a:p>
        </p:txBody>
      </p:sp>
      <p:sp>
        <p:nvSpPr>
          <p:cNvPr id="6" name="页脚占位符 5"/>
          <p:cNvSpPr>
            <a:spLocks noGrp="1"/>
          </p:cNvSpPr>
          <p:nvPr>
            <p:ph type="ftr" sz="quarter" idx="11"/>
          </p:nvPr>
        </p:nvSpPr>
        <p:spPr>
          <a:xfrm>
            <a:off x="3384550" y="6356352"/>
            <a:ext cx="31369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7099300" y="6356352"/>
            <a:ext cx="2311400" cy="365125"/>
          </a:xfrm>
          <a:prstGeom prst="rect">
            <a:avLst/>
          </a:prstGeom>
        </p:spPr>
        <p:txBody>
          <a:bodyPr/>
          <a:lstStyle/>
          <a:p>
            <a:fld id="{B1022D3A-80DD-4654-A118-ED731BEB6F13}" type="slidenum">
              <a:rPr lang="zh-CN" altLang="en-US" smtClean="0"/>
              <a:pPr/>
              <a:t>‹#›</a:t>
            </a:fld>
            <a:endParaRPr lang="zh-CN" altLang="en-US"/>
          </a:p>
        </p:txBody>
      </p:sp>
    </p:spTree>
    <p:extLst>
      <p:ext uri="{BB962C8B-B14F-4D97-AF65-F5344CB8AC3E}">
        <p14:creationId xmlns:p14="http://schemas.microsoft.com/office/powerpoint/2010/main" val="3036457657"/>
      </p:ext>
    </p:extLst>
  </p:cSld>
  <p:clrMapOvr>
    <a:masterClrMapping/>
  </p:clrMapOvr>
  <p:transition spd="med" advClick="0" advTm="0">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1"/>
            <a:ext cx="5943600" cy="566739"/>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41645" y="5367339"/>
            <a:ext cx="5943600" cy="8048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95300" y="6356352"/>
            <a:ext cx="2311400" cy="365125"/>
          </a:xfrm>
          <a:prstGeom prst="rect">
            <a:avLst/>
          </a:prstGeom>
        </p:spPr>
        <p:txBody>
          <a:bodyPr/>
          <a:lstStyle/>
          <a:p>
            <a:fld id="{6A9BE82D-BE47-49DE-8AA6-951A8F6B4152}" type="datetimeFigureOut">
              <a:rPr lang="zh-CN" altLang="en-US" smtClean="0"/>
              <a:pPr/>
              <a:t>2019/2/12</a:t>
            </a:fld>
            <a:endParaRPr lang="zh-CN" altLang="en-US"/>
          </a:p>
        </p:txBody>
      </p:sp>
      <p:sp>
        <p:nvSpPr>
          <p:cNvPr id="6" name="页脚占位符 5"/>
          <p:cNvSpPr>
            <a:spLocks noGrp="1"/>
          </p:cNvSpPr>
          <p:nvPr>
            <p:ph type="ftr" sz="quarter" idx="11"/>
          </p:nvPr>
        </p:nvSpPr>
        <p:spPr>
          <a:xfrm>
            <a:off x="3384550" y="6356352"/>
            <a:ext cx="31369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7099300" y="6356352"/>
            <a:ext cx="2311400" cy="365125"/>
          </a:xfrm>
          <a:prstGeom prst="rect">
            <a:avLst/>
          </a:prstGeom>
        </p:spPr>
        <p:txBody>
          <a:bodyPr/>
          <a:lstStyle/>
          <a:p>
            <a:fld id="{B1022D3A-80DD-4654-A118-ED731BEB6F13}" type="slidenum">
              <a:rPr lang="zh-CN" altLang="en-US" smtClean="0"/>
              <a:pPr/>
              <a:t>‹#›</a:t>
            </a:fld>
            <a:endParaRPr lang="zh-CN" altLang="en-US"/>
          </a:p>
        </p:txBody>
      </p:sp>
    </p:spTree>
    <p:extLst>
      <p:ext uri="{BB962C8B-B14F-4D97-AF65-F5344CB8AC3E}">
        <p14:creationId xmlns:p14="http://schemas.microsoft.com/office/powerpoint/2010/main" val="4188987131"/>
      </p:ext>
    </p:extLst>
  </p:cSld>
  <p:clrMapOvr>
    <a:masterClrMapping/>
  </p:clrMapOvr>
  <p:transition spd="med" advClick="0" advTm="0">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713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21" r:id="rId12"/>
    <p:sldLayoutId id="2147483723" r:id="rId13"/>
    <p:sldLayoutId id="2147483724" r:id="rId14"/>
    <p:sldLayoutId id="2147483725" r:id="rId15"/>
  </p:sldLayoutIdLst>
  <p:transition spd="med" advClick="0" advTm="0">
    <p:wipe di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图片 6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904891" y="-6176"/>
            <a:ext cx="1530337" cy="720080"/>
          </a:xfrm>
          <a:custGeom>
            <a:avLst/>
            <a:gdLst>
              <a:gd name="connsiteX0" fmla="*/ 0 w 1413135"/>
              <a:gd name="connsiteY0" fmla="*/ 0 h 706385"/>
              <a:gd name="connsiteX1" fmla="*/ 1413135 w 1413135"/>
              <a:gd name="connsiteY1" fmla="*/ 0 h 706385"/>
              <a:gd name="connsiteX2" fmla="*/ 690511 w 1413135"/>
              <a:gd name="connsiteY2" fmla="*/ 706385 h 706385"/>
              <a:gd name="connsiteX3" fmla="*/ 0 w 1413135"/>
              <a:gd name="connsiteY3" fmla="*/ 0 h 706385"/>
            </a:gdLst>
            <a:ahLst/>
            <a:cxnLst>
              <a:cxn ang="0">
                <a:pos x="connsiteX0" y="connsiteY0"/>
              </a:cxn>
              <a:cxn ang="0">
                <a:pos x="connsiteX1" y="connsiteY1"/>
              </a:cxn>
              <a:cxn ang="0">
                <a:pos x="connsiteX2" y="connsiteY2"/>
              </a:cxn>
              <a:cxn ang="0">
                <a:pos x="connsiteX3" y="connsiteY3"/>
              </a:cxn>
            </a:cxnLst>
            <a:rect l="l" t="t" r="r" b="b"/>
            <a:pathLst>
              <a:path w="1413135" h="706385">
                <a:moveTo>
                  <a:pt x="0" y="0"/>
                </a:moveTo>
                <a:lnTo>
                  <a:pt x="1413135" y="0"/>
                </a:lnTo>
                <a:lnTo>
                  <a:pt x="690511" y="706385"/>
                </a:lnTo>
                <a:lnTo>
                  <a:pt x="0" y="0"/>
                </a:lnTo>
                <a:close/>
              </a:path>
            </a:pathLst>
          </a:custGeom>
        </p:spPr>
      </p:pic>
      <p:pic>
        <p:nvPicPr>
          <p:cNvPr id="64" name="图片 63"/>
          <p:cNvPicPr>
            <a:picLocks noChangeAspect="1"/>
          </p:cNvPicPr>
          <p:nvPr/>
        </p:nvPicPr>
        <p:blipFill rotWithShape="1">
          <a:blip r:embed="rId4" cstate="print"/>
          <a:srcRect l="9954" r="9954"/>
          <a:stretch/>
        </p:blipFill>
        <p:spPr>
          <a:xfrm>
            <a:off x="4609863" y="913578"/>
            <a:ext cx="631171" cy="643214"/>
          </a:xfrm>
          <a:prstGeom prst="diamond">
            <a:avLst/>
          </a:prstGeom>
        </p:spPr>
      </p:pic>
      <p:pic>
        <p:nvPicPr>
          <p:cNvPr id="10" name="图片 9"/>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028192" y="83286"/>
            <a:ext cx="1538701" cy="1538701"/>
          </a:xfrm>
          <a:prstGeom prst="diamond">
            <a:avLst/>
          </a:prstGeom>
        </p:spPr>
      </p:pic>
      <p:sp>
        <p:nvSpPr>
          <p:cNvPr id="14" name="矩形 13"/>
          <p:cNvSpPr/>
          <p:nvPr/>
        </p:nvSpPr>
        <p:spPr>
          <a:xfrm rot="2685974">
            <a:off x="7717864" y="2048691"/>
            <a:ext cx="990342" cy="990342"/>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950">
              <a:solidFill>
                <a:prstClr val="white"/>
              </a:solidFill>
            </a:endParaRPr>
          </a:p>
        </p:txBody>
      </p:sp>
      <p:sp>
        <p:nvSpPr>
          <p:cNvPr id="15" name="矩形 14"/>
          <p:cNvSpPr/>
          <p:nvPr/>
        </p:nvSpPr>
        <p:spPr>
          <a:xfrm rot="2685974">
            <a:off x="6374332" y="2626943"/>
            <a:ext cx="356354" cy="35635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950">
              <a:solidFill>
                <a:prstClr val="white"/>
              </a:solidFill>
            </a:endParaRPr>
          </a:p>
        </p:txBody>
      </p:sp>
      <p:sp>
        <p:nvSpPr>
          <p:cNvPr id="16" name="矩形 15"/>
          <p:cNvSpPr/>
          <p:nvPr/>
        </p:nvSpPr>
        <p:spPr>
          <a:xfrm rot="2657183">
            <a:off x="5125161" y="1454614"/>
            <a:ext cx="521513" cy="44038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950">
              <a:solidFill>
                <a:prstClr val="white"/>
              </a:solidFill>
            </a:endParaRPr>
          </a:p>
        </p:txBody>
      </p:sp>
      <p:sp>
        <p:nvSpPr>
          <p:cNvPr id="17" name="矩形 16"/>
          <p:cNvSpPr/>
          <p:nvPr/>
        </p:nvSpPr>
        <p:spPr>
          <a:xfrm rot="2685974">
            <a:off x="4202305" y="1090151"/>
            <a:ext cx="276938" cy="2769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950">
              <a:solidFill>
                <a:prstClr val="white"/>
              </a:solidFill>
            </a:endParaRPr>
          </a:p>
        </p:txBody>
      </p:sp>
      <p:sp>
        <p:nvSpPr>
          <p:cNvPr id="18" name="矩形 17"/>
          <p:cNvSpPr/>
          <p:nvPr/>
        </p:nvSpPr>
        <p:spPr>
          <a:xfrm rot="2685974">
            <a:off x="4178719" y="601496"/>
            <a:ext cx="134251" cy="134251"/>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950">
              <a:solidFill>
                <a:prstClr val="white"/>
              </a:solidFill>
            </a:endParaRPr>
          </a:p>
        </p:txBody>
      </p:sp>
      <p:sp>
        <p:nvSpPr>
          <p:cNvPr id="19" name="矩形 18"/>
          <p:cNvSpPr/>
          <p:nvPr/>
        </p:nvSpPr>
        <p:spPr>
          <a:xfrm rot="2685974">
            <a:off x="9253613" y="2951031"/>
            <a:ext cx="134251" cy="134251"/>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950">
              <a:solidFill>
                <a:prstClr val="white"/>
              </a:solidFill>
            </a:endParaRPr>
          </a:p>
        </p:txBody>
      </p:sp>
      <p:sp>
        <p:nvSpPr>
          <p:cNvPr id="20" name="矩形 19"/>
          <p:cNvSpPr/>
          <p:nvPr/>
        </p:nvSpPr>
        <p:spPr>
          <a:xfrm rot="2731766">
            <a:off x="5383060" y="2001788"/>
            <a:ext cx="859164" cy="871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950">
              <a:solidFill>
                <a:prstClr val="white"/>
              </a:solidFill>
            </a:endParaRPr>
          </a:p>
        </p:txBody>
      </p:sp>
      <p:sp>
        <p:nvSpPr>
          <p:cNvPr id="21" name="矩形 20"/>
          <p:cNvSpPr/>
          <p:nvPr/>
        </p:nvSpPr>
        <p:spPr>
          <a:xfrm rot="2685974">
            <a:off x="4933431" y="2587996"/>
            <a:ext cx="356354" cy="35635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950">
              <a:solidFill>
                <a:prstClr val="white"/>
              </a:solidFill>
            </a:endParaRPr>
          </a:p>
        </p:txBody>
      </p:sp>
      <p:sp>
        <p:nvSpPr>
          <p:cNvPr id="22" name="矩形 21"/>
          <p:cNvSpPr/>
          <p:nvPr/>
        </p:nvSpPr>
        <p:spPr>
          <a:xfrm rot="2685974">
            <a:off x="4619911" y="2699052"/>
            <a:ext cx="134251" cy="134251"/>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950">
              <a:solidFill>
                <a:prstClr val="white"/>
              </a:solidFill>
            </a:endParaRPr>
          </a:p>
        </p:txBody>
      </p:sp>
      <p:sp>
        <p:nvSpPr>
          <p:cNvPr id="27" name="TextBox 26"/>
          <p:cNvSpPr txBox="1"/>
          <p:nvPr/>
        </p:nvSpPr>
        <p:spPr>
          <a:xfrm>
            <a:off x="117725" y="2609621"/>
            <a:ext cx="3967753" cy="1107996"/>
          </a:xfrm>
          <a:prstGeom prst="rect">
            <a:avLst/>
          </a:prstGeom>
          <a:noFill/>
        </p:spPr>
        <p:txBody>
          <a:bodyPr wrap="none" rtlCol="0">
            <a:spAutoFit/>
          </a:bodyPr>
          <a:lstStyle/>
          <a:p>
            <a:pPr fontAlgn="auto">
              <a:spcBef>
                <a:spcPts val="0"/>
              </a:spcBef>
              <a:spcAft>
                <a:spcPts val="0"/>
              </a:spcAft>
            </a:pPr>
            <a:r>
              <a:rPr lang="en-US" altLang="zh-CN" sz="6600" b="1" dirty="0" smtClean="0">
                <a:solidFill>
                  <a:srgbClr val="1557AE"/>
                </a:solidFill>
                <a:latin typeface="微软雅黑" pitchFamily="34" charset="-122"/>
                <a:ea typeface="微软雅黑" pitchFamily="34" charset="-122"/>
              </a:rPr>
              <a:t>2018</a:t>
            </a:r>
            <a:r>
              <a:rPr lang="zh-CN" altLang="en-US" sz="6600" b="1" dirty="0" smtClean="0">
                <a:solidFill>
                  <a:srgbClr val="1557AE"/>
                </a:solidFill>
                <a:latin typeface="微软雅黑" pitchFamily="34" charset="-122"/>
                <a:ea typeface="微软雅黑" pitchFamily="34" charset="-122"/>
              </a:rPr>
              <a:t>年度</a:t>
            </a:r>
            <a:endParaRPr lang="zh-CN" altLang="en-US" sz="6600" b="1" dirty="0">
              <a:solidFill>
                <a:srgbClr val="1557AE"/>
              </a:solidFill>
              <a:latin typeface="微软雅黑" pitchFamily="34" charset="-122"/>
              <a:ea typeface="微软雅黑" pitchFamily="34" charset="-122"/>
            </a:endParaRPr>
          </a:p>
        </p:txBody>
      </p:sp>
      <p:sp>
        <p:nvSpPr>
          <p:cNvPr id="28" name="TextBox 27"/>
          <p:cNvSpPr txBox="1"/>
          <p:nvPr/>
        </p:nvSpPr>
        <p:spPr>
          <a:xfrm>
            <a:off x="117722" y="3809508"/>
            <a:ext cx="8339021" cy="625684"/>
          </a:xfrm>
          <a:prstGeom prst="rect">
            <a:avLst/>
          </a:prstGeom>
          <a:noFill/>
        </p:spPr>
        <p:txBody>
          <a:bodyPr wrap="square" rtlCol="0">
            <a:spAutoFit/>
          </a:bodyPr>
          <a:lstStyle/>
          <a:p>
            <a:pPr fontAlgn="auto">
              <a:spcBef>
                <a:spcPts val="0"/>
              </a:spcBef>
              <a:spcAft>
                <a:spcPts val="0"/>
              </a:spcAft>
            </a:pPr>
            <a:r>
              <a:rPr lang="zh-CN" altLang="en-US" sz="3466" b="1" dirty="0" smtClean="0">
                <a:solidFill>
                  <a:srgbClr val="1557AE"/>
                </a:solidFill>
                <a:latin typeface="微软雅黑" panose="020B0503020204020204" pitchFamily="34" charset="-122"/>
                <a:ea typeface="微软雅黑" panose="020B0503020204020204" pitchFamily="34" charset="-122"/>
              </a:rPr>
              <a:t>研发技术任职报告</a:t>
            </a:r>
            <a:endParaRPr lang="zh-CN" altLang="en-US" sz="3466" b="1" dirty="0">
              <a:solidFill>
                <a:srgbClr val="1557AE"/>
              </a:solidFill>
              <a:latin typeface="微软雅黑" panose="020B0503020204020204" pitchFamily="34" charset="-122"/>
              <a:ea typeface="微软雅黑" panose="020B0503020204020204" pitchFamily="34" charset="-122"/>
            </a:endParaRPr>
          </a:p>
        </p:txBody>
      </p:sp>
      <p:cxnSp>
        <p:nvCxnSpPr>
          <p:cNvPr id="30" name="直接连接符 29"/>
          <p:cNvCxnSpPr/>
          <p:nvPr/>
        </p:nvCxnSpPr>
        <p:spPr>
          <a:xfrm>
            <a:off x="271242" y="4569892"/>
            <a:ext cx="6421838"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3" name="副标题 2"/>
          <p:cNvSpPr txBox="1">
            <a:spLocks/>
          </p:cNvSpPr>
          <p:nvPr/>
        </p:nvSpPr>
        <p:spPr>
          <a:xfrm>
            <a:off x="357535" y="4804903"/>
            <a:ext cx="2579649" cy="38994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zh-CN" altLang="en-US" dirty="0" smtClean="0">
                <a:solidFill>
                  <a:srgbClr val="0070C0"/>
                </a:solidFill>
              </a:rPr>
              <a:t>报告人：</a:t>
            </a:r>
            <a:r>
              <a:rPr lang="zh-CN" altLang="en-US" dirty="0">
                <a:solidFill>
                  <a:srgbClr val="0070C0"/>
                </a:solidFill>
              </a:rPr>
              <a:t>项根星</a:t>
            </a:r>
            <a:endParaRPr lang="en-US" altLang="zh-CN" dirty="0" smtClean="0">
              <a:solidFill>
                <a:srgbClr val="0070C0"/>
              </a:solidFill>
            </a:endParaRPr>
          </a:p>
        </p:txBody>
      </p:sp>
      <p:grpSp>
        <p:nvGrpSpPr>
          <p:cNvPr id="48" name="组合 47"/>
          <p:cNvGrpSpPr/>
          <p:nvPr/>
        </p:nvGrpSpPr>
        <p:grpSpPr>
          <a:xfrm>
            <a:off x="7113257" y="-27383"/>
            <a:ext cx="2793931" cy="3381003"/>
            <a:chOff x="7113240" y="-27384"/>
            <a:chExt cx="2793924" cy="3381003"/>
          </a:xfrm>
        </p:grpSpPr>
        <p:pic>
          <p:nvPicPr>
            <p:cNvPr id="46" name="图片 45"/>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7113240" y="-27384"/>
              <a:ext cx="2793924" cy="3381003"/>
            </a:xfrm>
            <a:custGeom>
              <a:avLst/>
              <a:gdLst>
                <a:gd name="connsiteX0" fmla="*/ 468300 w 2566009"/>
                <a:gd name="connsiteY0" fmla="*/ 0 h 3074138"/>
                <a:gd name="connsiteX1" fmla="*/ 2566009 w 2566009"/>
                <a:gd name="connsiteY1" fmla="*/ 0 h 3074138"/>
                <a:gd name="connsiteX2" fmla="*/ 2566009 w 2566009"/>
                <a:gd name="connsiteY2" fmla="*/ 3065886 h 3074138"/>
                <a:gd name="connsiteX3" fmla="*/ 2557567 w 2566009"/>
                <a:gd name="connsiteY3" fmla="*/ 3074138 h 3074138"/>
                <a:gd name="connsiteX4" fmla="*/ 0 w 2566009"/>
                <a:gd name="connsiteY4" fmla="*/ 457776 h 3074138"/>
                <a:gd name="connsiteX5" fmla="*/ 468300 w 2566009"/>
                <a:gd name="connsiteY5" fmla="*/ 0 h 307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6009" h="3074138">
                  <a:moveTo>
                    <a:pt x="468300" y="0"/>
                  </a:moveTo>
                  <a:lnTo>
                    <a:pt x="2566009" y="0"/>
                  </a:lnTo>
                  <a:lnTo>
                    <a:pt x="2566009" y="3065886"/>
                  </a:lnTo>
                  <a:lnTo>
                    <a:pt x="2557567" y="3074138"/>
                  </a:lnTo>
                  <a:lnTo>
                    <a:pt x="0" y="457776"/>
                  </a:lnTo>
                  <a:lnTo>
                    <a:pt x="468300" y="0"/>
                  </a:lnTo>
                  <a:close/>
                </a:path>
              </a:pathLst>
            </a:custGeom>
          </p:spPr>
        </p:pic>
        <p:sp>
          <p:nvSpPr>
            <p:cNvPr id="47" name="文本框 46"/>
            <p:cNvSpPr txBox="1"/>
            <p:nvPr/>
          </p:nvSpPr>
          <p:spPr>
            <a:xfrm>
              <a:off x="7239620" y="447203"/>
              <a:ext cx="2518632" cy="307777"/>
            </a:xfrm>
            <a:prstGeom prst="rect">
              <a:avLst/>
            </a:prstGeom>
            <a:noFill/>
          </p:spPr>
          <p:txBody>
            <a:bodyPr wrap="none" rtlCol="0">
              <a:spAutoFit/>
            </a:bodyPr>
            <a:lstStyle/>
            <a:p>
              <a:r>
                <a:rPr lang="zh-CN" altLang="en-US" sz="1400" dirty="0" smtClean="0">
                  <a:solidFill>
                    <a:schemeClr val="bg1"/>
                  </a:solidFill>
                  <a:latin typeface="幼圆" panose="02010509060101010101" pitchFamily="49" charset="-122"/>
                  <a:ea typeface="幼圆" panose="02010509060101010101" pitchFamily="49" charset="-122"/>
                </a:rPr>
                <a:t>让 世 界 更 安 全 更 有 序</a:t>
              </a:r>
              <a:endParaRPr lang="zh-CN" altLang="en-US" sz="1400" dirty="0">
                <a:solidFill>
                  <a:schemeClr val="bg1"/>
                </a:solidFill>
                <a:latin typeface="幼圆" panose="02010509060101010101" pitchFamily="49" charset="-122"/>
                <a:ea typeface="幼圆" panose="02010509060101010101" pitchFamily="49" charset="-122"/>
              </a:endParaRPr>
            </a:p>
          </p:txBody>
        </p:sp>
      </p:grpSp>
      <p:sp>
        <p:nvSpPr>
          <p:cNvPr id="60" name="矩形 59"/>
          <p:cNvSpPr/>
          <p:nvPr/>
        </p:nvSpPr>
        <p:spPr>
          <a:xfrm rot="2685974">
            <a:off x="7232415" y="2743093"/>
            <a:ext cx="400644" cy="40064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950">
              <a:solidFill>
                <a:prstClr val="white"/>
              </a:solidFill>
            </a:endParaRPr>
          </a:p>
        </p:txBody>
      </p:sp>
      <p:sp>
        <p:nvSpPr>
          <p:cNvPr id="61" name="矩形 60"/>
          <p:cNvSpPr/>
          <p:nvPr/>
        </p:nvSpPr>
        <p:spPr>
          <a:xfrm rot="2685974">
            <a:off x="7367709" y="3423465"/>
            <a:ext cx="180850" cy="1620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950">
              <a:solidFill>
                <a:prstClr val="white"/>
              </a:solidFill>
            </a:endParaRPr>
          </a:p>
        </p:txBody>
      </p:sp>
      <p:grpSp>
        <p:nvGrpSpPr>
          <p:cNvPr id="81" name="组合 80"/>
          <p:cNvGrpSpPr/>
          <p:nvPr/>
        </p:nvGrpSpPr>
        <p:grpSpPr>
          <a:xfrm>
            <a:off x="6175439" y="5447149"/>
            <a:ext cx="3756358" cy="1423795"/>
            <a:chOff x="5677324" y="4902377"/>
            <a:chExt cx="4241743" cy="1958254"/>
          </a:xfrm>
        </p:grpSpPr>
        <p:sp>
          <p:nvSpPr>
            <p:cNvPr id="67" name="等腰三角形 66"/>
            <p:cNvSpPr/>
            <p:nvPr/>
          </p:nvSpPr>
          <p:spPr>
            <a:xfrm>
              <a:off x="5677324" y="5980219"/>
              <a:ext cx="1221627" cy="880412"/>
            </a:xfrm>
            <a:prstGeom prst="triangle">
              <a:avLst/>
            </a:prstGeom>
            <a:solidFill>
              <a:srgbClr val="88B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950">
                <a:solidFill>
                  <a:prstClr val="white"/>
                </a:solidFill>
              </a:endParaRPr>
            </a:p>
          </p:txBody>
        </p:sp>
        <p:sp>
          <p:nvSpPr>
            <p:cNvPr id="68" name="任意多边形 67"/>
            <p:cNvSpPr/>
            <p:nvPr/>
          </p:nvSpPr>
          <p:spPr>
            <a:xfrm>
              <a:off x="5677324" y="5980219"/>
              <a:ext cx="610814" cy="880412"/>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950">
                <a:solidFill>
                  <a:prstClr val="white"/>
                </a:solidFill>
              </a:endParaRPr>
            </a:p>
          </p:txBody>
        </p:sp>
        <p:sp>
          <p:nvSpPr>
            <p:cNvPr id="70" name="等腰三角形 69"/>
            <p:cNvSpPr/>
            <p:nvPr/>
          </p:nvSpPr>
          <p:spPr>
            <a:xfrm>
              <a:off x="6642621" y="5534062"/>
              <a:ext cx="1610790" cy="1326569"/>
            </a:xfrm>
            <a:prstGeom prst="triangle">
              <a:avLst/>
            </a:prstGeom>
            <a:solidFill>
              <a:srgbClr val="88B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950">
                <a:solidFill>
                  <a:prstClr val="white"/>
                </a:solidFill>
              </a:endParaRPr>
            </a:p>
          </p:txBody>
        </p:sp>
        <p:sp>
          <p:nvSpPr>
            <p:cNvPr id="71" name="任意多边形 70"/>
            <p:cNvSpPr/>
            <p:nvPr/>
          </p:nvSpPr>
          <p:spPr>
            <a:xfrm>
              <a:off x="6642621" y="5534062"/>
              <a:ext cx="805395" cy="1326569"/>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950">
                <a:solidFill>
                  <a:prstClr val="white"/>
                </a:solidFill>
              </a:endParaRPr>
            </a:p>
          </p:txBody>
        </p:sp>
        <p:sp>
          <p:nvSpPr>
            <p:cNvPr id="73" name="等腰三角形 72"/>
            <p:cNvSpPr/>
            <p:nvPr/>
          </p:nvSpPr>
          <p:spPr>
            <a:xfrm>
              <a:off x="7714864" y="4902377"/>
              <a:ext cx="2204203" cy="1958254"/>
            </a:xfrm>
            <a:prstGeom prst="triangle">
              <a:avLst/>
            </a:prstGeom>
            <a:solidFill>
              <a:srgbClr val="88B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950">
                <a:solidFill>
                  <a:prstClr val="white"/>
                </a:solidFill>
              </a:endParaRPr>
            </a:p>
          </p:txBody>
        </p:sp>
        <p:sp>
          <p:nvSpPr>
            <p:cNvPr id="74" name="任意多边形 73"/>
            <p:cNvSpPr/>
            <p:nvPr/>
          </p:nvSpPr>
          <p:spPr>
            <a:xfrm>
              <a:off x="7714864" y="4902377"/>
              <a:ext cx="1102102" cy="195825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950">
                <a:solidFill>
                  <a:prstClr val="white"/>
                </a:solidFill>
              </a:endParaRPr>
            </a:p>
          </p:txBody>
        </p:sp>
        <p:sp>
          <p:nvSpPr>
            <p:cNvPr id="77" name="文本框 76"/>
            <p:cNvSpPr txBox="1"/>
            <p:nvPr/>
          </p:nvSpPr>
          <p:spPr>
            <a:xfrm>
              <a:off x="8480851" y="5501466"/>
              <a:ext cx="708126" cy="423309"/>
            </a:xfrm>
            <a:prstGeom prst="rect">
              <a:avLst/>
            </a:prstGeom>
            <a:noFill/>
          </p:spPr>
          <p:txBody>
            <a:bodyPr wrap="none" rtlCol="0">
              <a:spAutoFit/>
            </a:bodyPr>
            <a:lstStyle/>
            <a:p>
              <a:r>
                <a:rPr lang="en-US" altLang="zh-CN" sz="1400" b="1" dirty="0" smtClean="0">
                  <a:solidFill>
                    <a:srgbClr val="88B6E0"/>
                  </a:solidFill>
                  <a:latin typeface="微软雅黑" panose="020B0503020204020204" pitchFamily="34" charset="-122"/>
                  <a:ea typeface="微软雅黑" panose="020B0503020204020204" pitchFamily="34" charset="-122"/>
                  <a:cs typeface="Times New Roman" panose="02020603050405020304" pitchFamily="18" charset="0"/>
                </a:rPr>
                <a:t>20</a:t>
              </a:r>
              <a:r>
                <a:rPr lang="en-US" altLang="zh-CN" sz="1400" b="1" dirty="0" smtClean="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20</a:t>
              </a:r>
              <a:endParaRPr lang="zh-CN" altLang="en-US" sz="1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8" name="文本框 77"/>
            <p:cNvSpPr txBox="1"/>
            <p:nvPr/>
          </p:nvSpPr>
          <p:spPr>
            <a:xfrm>
              <a:off x="7083429" y="5990793"/>
              <a:ext cx="708126" cy="423309"/>
            </a:xfrm>
            <a:prstGeom prst="rect">
              <a:avLst/>
            </a:prstGeom>
            <a:noFill/>
          </p:spPr>
          <p:txBody>
            <a:bodyPr wrap="none" rtlCol="0">
              <a:spAutoFit/>
            </a:bodyPr>
            <a:lstStyle/>
            <a:p>
              <a:r>
                <a:rPr lang="en-US" altLang="zh-CN" sz="1400" b="1" dirty="0">
                  <a:solidFill>
                    <a:srgbClr val="88B6E0"/>
                  </a:solidFill>
                  <a:latin typeface="微软雅黑" panose="020B0503020204020204" pitchFamily="34" charset="-122"/>
                  <a:ea typeface="微软雅黑" panose="020B0503020204020204" pitchFamily="34" charset="-122"/>
                  <a:cs typeface="Times New Roman" panose="02020603050405020304" pitchFamily="18" charset="0"/>
                </a:rPr>
                <a:t>20</a:t>
              </a:r>
              <a:r>
                <a:rPr lang="en-US" altLang="zh-CN" sz="1400" b="1" dirty="0" smtClean="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19</a:t>
              </a:r>
              <a:endParaRPr lang="zh-CN" altLang="en-US" sz="1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9" name="文本框 78"/>
            <p:cNvSpPr txBox="1"/>
            <p:nvPr/>
          </p:nvSpPr>
          <p:spPr>
            <a:xfrm>
              <a:off x="5933988" y="6336353"/>
              <a:ext cx="708126" cy="423309"/>
            </a:xfrm>
            <a:prstGeom prst="rect">
              <a:avLst/>
            </a:prstGeom>
            <a:noFill/>
          </p:spPr>
          <p:txBody>
            <a:bodyPr wrap="none" rtlCol="0">
              <a:spAutoFit/>
            </a:bodyPr>
            <a:lstStyle/>
            <a:p>
              <a:r>
                <a:rPr lang="en-US" altLang="zh-CN" sz="1400" b="1" dirty="0">
                  <a:solidFill>
                    <a:srgbClr val="88B6E0"/>
                  </a:solidFill>
                  <a:latin typeface="微软雅黑" panose="020B0503020204020204" pitchFamily="34" charset="-122"/>
                  <a:ea typeface="微软雅黑" panose="020B0503020204020204" pitchFamily="34" charset="-122"/>
                  <a:cs typeface="Times New Roman" panose="02020603050405020304" pitchFamily="18" charset="0"/>
                </a:rPr>
                <a:t>20</a:t>
              </a:r>
              <a:r>
                <a:rPr lang="en-US" altLang="zh-CN" sz="1400" b="1" dirty="0" smtClean="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18</a:t>
              </a:r>
              <a:endParaRPr lang="zh-CN" altLang="en-US" sz="1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36" name="图片 35"/>
          <p:cNvPicPr>
            <a:picLocks noChangeAspect="1"/>
          </p:cNvPicPr>
          <p:nvPr/>
        </p:nvPicPr>
        <p:blipFill rotWithShape="1">
          <a:blip r:embed="rId7" cstate="screen">
            <a:lum bright="70000" contrast="-70000"/>
            <a:extLst>
              <a:ext uri="{28A0092B-C50C-407E-A947-70E740481C1C}">
                <a14:useLocalDpi xmlns:a14="http://schemas.microsoft.com/office/drawing/2010/main"/>
              </a:ext>
            </a:extLst>
          </a:blip>
          <a:srcRect/>
          <a:stretch/>
        </p:blipFill>
        <p:spPr>
          <a:xfrm>
            <a:off x="8839480" y="44478"/>
            <a:ext cx="1032510" cy="392870"/>
          </a:xfrm>
          <a:prstGeom prst="rect">
            <a:avLst/>
          </a:prstGeom>
        </p:spPr>
      </p:pic>
      <p:grpSp>
        <p:nvGrpSpPr>
          <p:cNvPr id="5" name="组合 4"/>
          <p:cNvGrpSpPr/>
          <p:nvPr/>
        </p:nvGrpSpPr>
        <p:grpSpPr>
          <a:xfrm>
            <a:off x="5868966" y="535555"/>
            <a:ext cx="2350743" cy="2350743"/>
            <a:chOff x="5868963" y="535552"/>
            <a:chExt cx="2350743" cy="2350743"/>
          </a:xfrm>
        </p:grpSpPr>
        <p:pic>
          <p:nvPicPr>
            <p:cNvPr id="4" name="图片 3"/>
            <p:cNvPicPr>
              <a:picLocks noChangeAspect="1"/>
            </p:cNvPicPr>
            <p:nvPr/>
          </p:nvPicPr>
          <p:blipFill rotWithShape="1">
            <a:blip r:embed="rId8"/>
            <a:srcRect t="10114" b="10114"/>
            <a:stretch/>
          </p:blipFill>
          <p:spPr>
            <a:xfrm>
              <a:off x="5868963" y="535552"/>
              <a:ext cx="2350743" cy="2350743"/>
            </a:xfrm>
            <a:prstGeom prst="diamond">
              <a:avLst/>
            </a:prstGeom>
          </p:spPr>
        </p:pic>
        <p:sp>
          <p:nvSpPr>
            <p:cNvPr id="40" name="文本框 39"/>
            <p:cNvSpPr txBox="1"/>
            <p:nvPr/>
          </p:nvSpPr>
          <p:spPr>
            <a:xfrm>
              <a:off x="5963159" y="1426021"/>
              <a:ext cx="2071089" cy="461665"/>
            </a:xfrm>
            <a:prstGeom prst="rect">
              <a:avLst/>
            </a:prstGeom>
            <a:noFill/>
          </p:spPr>
          <p:txBody>
            <a:bodyPr wrap="square" rtlCol="0">
              <a:spAutoFit/>
            </a:bodyPr>
            <a:lstStyle/>
            <a:p>
              <a:pPr algn="dist"/>
              <a:r>
                <a:rPr lang="zh-CN" altLang="en-US" sz="1200" dirty="0">
                  <a:solidFill>
                    <a:schemeClr val="bg1"/>
                  </a:solidFill>
                  <a:latin typeface="幼圆" panose="02010509060101010101" pitchFamily="49" charset="-122"/>
                  <a:ea typeface="幼圆" panose="02010509060101010101" pitchFamily="49" charset="-122"/>
                </a:rPr>
                <a:t>为</a:t>
              </a:r>
              <a:r>
                <a:rPr lang="zh-CN" altLang="en-US" sz="1200" dirty="0" smtClean="0">
                  <a:solidFill>
                    <a:schemeClr val="bg1"/>
                  </a:solidFill>
                  <a:latin typeface="幼圆" panose="02010509060101010101" pitchFamily="49" charset="-122"/>
                  <a:ea typeface="幼圆" panose="02010509060101010101" pitchFamily="49" charset="-122"/>
                </a:rPr>
                <a:t>全球用户提供</a:t>
              </a:r>
              <a:endParaRPr lang="en-US" altLang="zh-CN" sz="1200" dirty="0" smtClean="0">
                <a:solidFill>
                  <a:schemeClr val="bg1"/>
                </a:solidFill>
                <a:latin typeface="幼圆" panose="02010509060101010101" pitchFamily="49" charset="-122"/>
                <a:ea typeface="幼圆" panose="02010509060101010101" pitchFamily="49" charset="-122"/>
              </a:endParaRPr>
            </a:p>
            <a:p>
              <a:pPr algn="dist"/>
              <a:r>
                <a:rPr lang="zh-CN" altLang="en-US" sz="1200" dirty="0" smtClean="0">
                  <a:solidFill>
                    <a:schemeClr val="bg1"/>
                  </a:solidFill>
                  <a:latin typeface="幼圆" panose="02010509060101010101" pitchFamily="49" charset="-122"/>
                  <a:ea typeface="幼圆" panose="02010509060101010101" pitchFamily="49" charset="-122"/>
                </a:rPr>
                <a:t>安全可靠的专网解决方案</a:t>
              </a:r>
              <a:endParaRPr lang="zh-CN" altLang="en-US" sz="1200" dirty="0">
                <a:solidFill>
                  <a:schemeClr val="bg1"/>
                </a:solidFill>
                <a:latin typeface="幼圆" panose="02010509060101010101" pitchFamily="49" charset="-122"/>
                <a:ea typeface="幼圆" panose="02010509060101010101" pitchFamily="49" charset="-122"/>
              </a:endParaRPr>
            </a:p>
          </p:txBody>
        </p:sp>
      </p:grpSp>
      <p:sp>
        <p:nvSpPr>
          <p:cNvPr id="39" name="副标题 2"/>
          <p:cNvSpPr txBox="1">
            <a:spLocks/>
          </p:cNvSpPr>
          <p:nvPr/>
        </p:nvSpPr>
        <p:spPr>
          <a:xfrm>
            <a:off x="357535" y="5580369"/>
            <a:ext cx="3155305" cy="38994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zh-CN" altLang="en-US" dirty="0" smtClean="0">
                <a:solidFill>
                  <a:srgbClr val="0070C0"/>
                </a:solidFill>
              </a:rPr>
              <a:t>部门：</a:t>
            </a:r>
            <a:r>
              <a:rPr lang="zh-CN" altLang="en-US" dirty="0">
                <a:solidFill>
                  <a:srgbClr val="0070C0"/>
                </a:solidFill>
              </a:rPr>
              <a:t>宽带系统</a:t>
            </a:r>
            <a:r>
              <a:rPr lang="en-US" altLang="zh-CN" dirty="0">
                <a:solidFill>
                  <a:srgbClr val="0070C0"/>
                </a:solidFill>
              </a:rPr>
              <a:t>/L1</a:t>
            </a:r>
            <a:r>
              <a:rPr lang="zh-CN" altLang="en-US" dirty="0">
                <a:solidFill>
                  <a:srgbClr val="0070C0"/>
                </a:solidFill>
              </a:rPr>
              <a:t>开发部</a:t>
            </a:r>
            <a:endParaRPr lang="en-US" altLang="zh-CN" dirty="0">
              <a:solidFill>
                <a:srgbClr val="0070C0"/>
              </a:solidFill>
            </a:endParaRPr>
          </a:p>
        </p:txBody>
      </p:sp>
    </p:spTree>
    <p:extLst>
      <p:ext uri="{BB962C8B-B14F-4D97-AF65-F5344CB8AC3E}">
        <p14:creationId xmlns:p14="http://schemas.microsoft.com/office/powerpoint/2010/main" val="2623118346"/>
      </p:ext>
    </p:extLst>
  </p:cSld>
  <p:clrMapOvr>
    <a:masterClrMapping/>
  </p:clrMapOvr>
  <mc:AlternateContent xmlns:mc="http://schemas.openxmlformats.org/markup-compatibility/2006">
    <mc:Choice xmlns:p14="http://schemas.microsoft.com/office/powerpoint/2010/main" Requires="p14">
      <p:transition p14:dur="0" advTm="1485"/>
    </mc:Choice>
    <mc:Fallback>
      <p:transition advTm="148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
            <a:ext cx="8089899" cy="685799"/>
            <a:chOff x="0" y="1"/>
            <a:chExt cx="8089899" cy="685799"/>
          </a:xfrm>
        </p:grpSpPr>
        <p:sp>
          <p:nvSpPr>
            <p:cNvPr id="211" name="矩形 210"/>
            <p:cNvSpPr/>
            <p:nvPr/>
          </p:nvSpPr>
          <p:spPr>
            <a:xfrm>
              <a:off x="434671" y="1"/>
              <a:ext cx="7655228" cy="68579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endParaRPr lang="zh-CN" altLang="en-US"/>
            </a:p>
          </p:txBody>
        </p:sp>
        <p:sp>
          <p:nvSpPr>
            <p:cNvPr id="212" name="矩形 211"/>
            <p:cNvSpPr/>
            <p:nvPr/>
          </p:nvSpPr>
          <p:spPr>
            <a:xfrm>
              <a:off x="0" y="1"/>
              <a:ext cx="451679" cy="685799"/>
            </a:xfrm>
            <a:prstGeom prst="rect">
              <a:avLst/>
            </a:prstGeom>
            <a:solidFill>
              <a:srgbClr val="0070C0"/>
            </a:solidFill>
            <a:ln>
              <a:noFill/>
            </a:ln>
          </p:spPr>
          <p:txBody>
            <a:bodyPr anchor="ctr"/>
            <a:lstStyle/>
            <a:p>
              <a:pPr algn="ctr" fontAlgn="base">
                <a:spcBef>
                  <a:spcPct val="0"/>
                </a:spcBef>
                <a:spcAft>
                  <a:spcPct val="0"/>
                </a:spcAft>
                <a:buFont typeface="Arial" pitchFamily="34" charset="0"/>
              </a:pPr>
              <a:endParaRPr lang="zh-CN" altLang="en-US" sz="4400" b="1">
                <a:solidFill>
                  <a:srgbClr val="FFFFFF"/>
                </a:solidFill>
                <a:latin typeface="微软雅黑" panose="020B0503020204020204" pitchFamily="34" charset="-122"/>
                <a:ea typeface="微软雅黑" panose="020B0503020204020204" pitchFamily="34" charset="-122"/>
              </a:endParaRPr>
            </a:p>
          </p:txBody>
        </p:sp>
      </p:grpSp>
      <p:sp>
        <p:nvSpPr>
          <p:cNvPr id="214" name="矩形 213"/>
          <p:cNvSpPr/>
          <p:nvPr/>
        </p:nvSpPr>
        <p:spPr>
          <a:xfrm>
            <a:off x="471183" y="42377"/>
            <a:ext cx="6710668" cy="643423"/>
          </a:xfrm>
          <a:prstGeom prst="rect">
            <a:avLst/>
          </a:prstGeom>
        </p:spPr>
        <p:txBody>
          <a:bodyPr wrap="square" tIns="90000" bIns="90000" anchor="ctr" anchorCtr="0">
            <a:spAutoFit/>
          </a:bodyPr>
          <a:lstStyle/>
          <a:p>
            <a:pPr>
              <a:defRPr/>
            </a:pPr>
            <a:r>
              <a:rPr lang="zh-CN" altLang="en-US" sz="3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关键业绩贡献</a:t>
            </a:r>
          </a:p>
        </p:txBody>
      </p:sp>
      <p:pic>
        <p:nvPicPr>
          <p:cNvPr id="252" name="图片 251" descr="PPT模板.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2450" y="1"/>
            <a:ext cx="17335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4"/>
          <p:cNvSpPr txBox="1">
            <a:spLocks noChangeArrowheads="1"/>
          </p:cNvSpPr>
          <p:nvPr/>
        </p:nvSpPr>
        <p:spPr bwMode="auto">
          <a:xfrm>
            <a:off x="272480" y="901266"/>
            <a:ext cx="30963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n"/>
            </a:pPr>
            <a:r>
              <a:rPr lang="en-US" altLang="zh-CN"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算法相关的优化方案</a:t>
            </a:r>
            <a:endParaRPr lang="en-US" altLang="zh-CN" sz="2000" b="1" dirty="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nvPr>
        </p:nvGraphicFramePr>
        <p:xfrm>
          <a:off x="657547" y="1988840"/>
          <a:ext cx="8543925" cy="2335824"/>
        </p:xfrm>
        <a:graphic>
          <a:graphicData uri="http://schemas.openxmlformats.org/drawingml/2006/table">
            <a:tbl>
              <a:tblPr/>
              <a:tblGrid>
                <a:gridCol w="1941329">
                  <a:extLst>
                    <a:ext uri="{9D8B030D-6E8A-4147-A177-3AD203B41FA5}">
                      <a16:colId xmlns:a16="http://schemas.microsoft.com/office/drawing/2014/main" val="837052854"/>
                    </a:ext>
                  </a:extLst>
                </a:gridCol>
                <a:gridCol w="4412112">
                  <a:extLst>
                    <a:ext uri="{9D8B030D-6E8A-4147-A177-3AD203B41FA5}">
                      <a16:colId xmlns:a16="http://schemas.microsoft.com/office/drawing/2014/main" val="3875275256"/>
                    </a:ext>
                  </a:extLst>
                </a:gridCol>
                <a:gridCol w="2190484">
                  <a:extLst>
                    <a:ext uri="{9D8B030D-6E8A-4147-A177-3AD203B41FA5}">
                      <a16:colId xmlns:a16="http://schemas.microsoft.com/office/drawing/2014/main" val="2451889826"/>
                    </a:ext>
                  </a:extLst>
                </a:gridCol>
              </a:tblGrid>
              <a:tr h="233582">
                <a:tc>
                  <a:txBody>
                    <a:bodyPr/>
                    <a:lstStyle/>
                    <a:p>
                      <a:pPr algn="ctr" fontAlgn="ctr"/>
                      <a:r>
                        <a:rPr lang="zh-CN" altLang="en-US" sz="1300" b="1" i="0" u="none" strike="noStrike">
                          <a:solidFill>
                            <a:srgbClr val="FFFFFF"/>
                          </a:solidFill>
                          <a:effectLst/>
                          <a:latin typeface="微软雅黑" panose="020B0503020204020204" pitchFamily="34" charset="-122"/>
                          <a:ea typeface="微软雅黑" panose="020B0503020204020204" pitchFamily="34" charset="-122"/>
                        </a:rPr>
                        <a:t>技术难题</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zh-CN" altLang="en-US" sz="1300" b="1" i="0" u="none" strike="noStrike" dirty="0">
                          <a:solidFill>
                            <a:srgbClr val="FFFFFF"/>
                          </a:solidFill>
                          <a:effectLst/>
                          <a:latin typeface="微软雅黑" panose="020B0503020204020204" pitchFamily="34" charset="-122"/>
                          <a:ea typeface="微软雅黑" panose="020B0503020204020204" pitchFamily="34" charset="-122"/>
                        </a:rPr>
                        <a:t>解决方案</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zh-CN" altLang="en-US" sz="1300" b="1" i="0" u="none" strike="noStrike">
                          <a:solidFill>
                            <a:srgbClr val="FFFFFF"/>
                          </a:solidFill>
                          <a:effectLst/>
                          <a:latin typeface="微软雅黑" panose="020B0503020204020204" pitchFamily="34" charset="-122"/>
                          <a:ea typeface="微软雅黑" panose="020B0503020204020204" pitchFamily="34" charset="-122"/>
                        </a:rPr>
                        <a:t>效果</a:t>
                      </a:r>
                      <a:r>
                        <a:rPr lang="en-US" altLang="zh-CN" sz="1300" b="1" i="0" u="none" strike="noStrike">
                          <a:solidFill>
                            <a:srgbClr val="FFFFFF"/>
                          </a:solidFill>
                          <a:effectLst/>
                          <a:latin typeface="微软雅黑" panose="020B0503020204020204" pitchFamily="34" charset="-122"/>
                          <a:ea typeface="微软雅黑" panose="020B0503020204020204" pitchFamily="34" charset="-122"/>
                        </a:rPr>
                        <a:t>/</a:t>
                      </a:r>
                      <a:r>
                        <a:rPr lang="zh-CN" altLang="en-US" sz="1300" b="1" i="0" u="none" strike="noStrike">
                          <a:solidFill>
                            <a:srgbClr val="FFFFFF"/>
                          </a:solidFill>
                          <a:effectLst/>
                          <a:latin typeface="微软雅黑" panose="020B0503020204020204" pitchFamily="34" charset="-122"/>
                          <a:ea typeface="微软雅黑" panose="020B0503020204020204" pitchFamily="34" charset="-122"/>
                        </a:rPr>
                        <a:t>关键影响</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2652468140"/>
                  </a:ext>
                </a:extLst>
              </a:tr>
              <a:tr h="1167912">
                <a:tc>
                  <a:txBody>
                    <a:bodyPr/>
                    <a:lstStyle/>
                    <a:p>
                      <a:pPr algn="l" fontAlgn="ct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TA</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超前引起的解调性能大幅下降问题</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300" b="0" i="0" u="none" strike="noStrike" dirty="0">
                          <a:solidFill>
                            <a:srgbClr val="000000"/>
                          </a:solidFill>
                          <a:effectLst/>
                          <a:latin typeface="微软雅黑" panose="020B0503020204020204" pitchFamily="34" charset="-122"/>
                          <a:ea typeface="微软雅黑" panose="020B0503020204020204" pitchFamily="34" charset="-122"/>
                        </a:rPr>
                        <a:t>1. </a:t>
                      </a:r>
                      <a: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t>根据静止</a:t>
                      </a:r>
                      <a:r>
                        <a:rPr lang="en-US" altLang="zh-CN" sz="1300" b="0" i="0" u="none" strike="noStrike" dirty="0">
                          <a:solidFill>
                            <a:srgbClr val="000000"/>
                          </a:solidFill>
                          <a:effectLst/>
                          <a:latin typeface="微软雅黑" panose="020B0503020204020204" pitchFamily="34" charset="-122"/>
                          <a:ea typeface="微软雅黑" panose="020B0503020204020204" pitchFamily="34" charset="-122"/>
                        </a:rPr>
                        <a:t>UE</a:t>
                      </a:r>
                      <a: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t>的</a:t>
                      </a:r>
                      <a:r>
                        <a:rPr lang="en-US" altLang="zh-CN" sz="1300" b="0" i="0" u="none" strike="noStrike" dirty="0">
                          <a:solidFill>
                            <a:srgbClr val="000000"/>
                          </a:solidFill>
                          <a:effectLst/>
                          <a:latin typeface="微软雅黑" panose="020B0503020204020204" pitchFamily="34" charset="-122"/>
                          <a:ea typeface="微软雅黑" panose="020B0503020204020204" pitchFamily="34" charset="-122"/>
                        </a:rPr>
                        <a:t>TA</a:t>
                      </a:r>
                      <a: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t>测量统计，</a:t>
                      </a:r>
                      <a:r>
                        <a:rPr lang="en-US" altLang="zh-CN" sz="1300" b="0" i="0" u="none" strike="noStrike" dirty="0">
                          <a:solidFill>
                            <a:srgbClr val="000000"/>
                          </a:solidFill>
                          <a:effectLst/>
                          <a:latin typeface="微软雅黑" panose="020B0503020204020204" pitchFamily="34" charset="-122"/>
                          <a:ea typeface="微软雅黑" panose="020B0503020204020204" pitchFamily="34" charset="-122"/>
                        </a:rPr>
                        <a:t>TA</a:t>
                      </a:r>
                      <a: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t>在正负</a:t>
                      </a:r>
                      <a:r>
                        <a:rPr lang="en-US" altLang="zh-CN" sz="1300" b="0" i="0" u="none" strike="noStrike" dirty="0">
                          <a:solidFill>
                            <a:srgbClr val="000000"/>
                          </a:solidFill>
                          <a:effectLst/>
                          <a:latin typeface="微软雅黑" panose="020B0503020204020204" pitchFamily="34" charset="-122"/>
                          <a:ea typeface="微软雅黑" panose="020B0503020204020204" pitchFamily="34" charset="-122"/>
                        </a:rPr>
                        <a:t>32Ts</a:t>
                      </a:r>
                      <a: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t>的概率为</a:t>
                      </a:r>
                      <a:r>
                        <a:rPr lang="en-US" altLang="zh-CN" sz="1300" b="0" i="0" u="none" strike="noStrike" dirty="0">
                          <a:solidFill>
                            <a:srgbClr val="000000"/>
                          </a:solidFill>
                          <a:effectLst/>
                          <a:latin typeface="微软雅黑" panose="020B0503020204020204" pitchFamily="34" charset="-122"/>
                          <a:ea typeface="微软雅黑" panose="020B0503020204020204" pitchFamily="34" charset="-122"/>
                        </a:rPr>
                        <a:t>99.9%</a:t>
                      </a:r>
                      <a: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t>，而</a:t>
                      </a:r>
                      <a:r>
                        <a:rPr lang="en-US" altLang="zh-CN" sz="1300" b="0" i="0" u="none" strike="noStrike" dirty="0">
                          <a:solidFill>
                            <a:srgbClr val="000000"/>
                          </a:solidFill>
                          <a:effectLst/>
                          <a:latin typeface="微软雅黑" panose="020B0503020204020204" pitchFamily="34" charset="-122"/>
                          <a:ea typeface="微软雅黑" panose="020B0503020204020204" pitchFamily="34" charset="-122"/>
                        </a:rPr>
                        <a:t>-32Ts</a:t>
                      </a:r>
                      <a: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t>概率可以达到</a:t>
                      </a:r>
                      <a:r>
                        <a:rPr lang="en-US" altLang="zh-CN" sz="1300" b="0" i="0" u="none" strike="noStrike" dirty="0">
                          <a:solidFill>
                            <a:srgbClr val="000000"/>
                          </a:solidFill>
                          <a:effectLst/>
                          <a:latin typeface="微软雅黑" panose="020B0503020204020204" pitchFamily="34" charset="-122"/>
                          <a:ea typeface="微软雅黑" panose="020B0503020204020204" pitchFamily="34" charset="-122"/>
                        </a:rPr>
                        <a:t>6%</a:t>
                      </a:r>
                      <a: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t>以上，为了避免这部分的性能大幅下降，需要对系统进行</a:t>
                      </a:r>
                      <a:r>
                        <a:rPr lang="en-US" altLang="zh-CN" sz="1300" b="0" i="0" u="none" strike="noStrike" dirty="0">
                          <a:solidFill>
                            <a:srgbClr val="000000"/>
                          </a:solidFill>
                          <a:effectLst/>
                          <a:latin typeface="微软雅黑" panose="020B0503020204020204" pitchFamily="34" charset="-122"/>
                          <a:ea typeface="微软雅黑" panose="020B0503020204020204" pitchFamily="34" charset="-122"/>
                        </a:rPr>
                        <a:t>32Ts</a:t>
                      </a:r>
                      <a: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t>预补偿</a:t>
                      </a:r>
                      <a:b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br>
                      <a:r>
                        <a:rPr lang="en-US" altLang="zh-CN" sz="1300" b="0" i="0" u="none" strike="noStrike" dirty="0">
                          <a:solidFill>
                            <a:srgbClr val="000000"/>
                          </a:solidFill>
                          <a:effectLst/>
                          <a:latin typeface="微软雅黑" panose="020B0503020204020204" pitchFamily="34" charset="-122"/>
                          <a:ea typeface="微软雅黑" panose="020B0503020204020204" pitchFamily="34" charset="-122"/>
                        </a:rPr>
                        <a:t>2. </a:t>
                      </a:r>
                      <a: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t>利用</a:t>
                      </a:r>
                      <a:r>
                        <a:rPr lang="en-US" altLang="zh-CN" sz="1300" b="0" i="0" u="none" strike="noStrike" dirty="0">
                          <a:solidFill>
                            <a:srgbClr val="000000"/>
                          </a:solidFill>
                          <a:effectLst/>
                          <a:latin typeface="微软雅黑" panose="020B0503020204020204" pitchFamily="34" charset="-122"/>
                          <a:ea typeface="微软雅黑" panose="020B0503020204020204" pitchFamily="34" charset="-122"/>
                        </a:rPr>
                        <a:t>CPRI</a:t>
                      </a:r>
                      <a: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t>提前</a:t>
                      </a:r>
                      <a:r>
                        <a:rPr lang="en-US" altLang="zh-CN" sz="1300" b="0" i="0" u="none" strike="noStrike" dirty="0">
                          <a:solidFill>
                            <a:srgbClr val="000000"/>
                          </a:solidFill>
                          <a:effectLst/>
                          <a:latin typeface="微软雅黑" panose="020B0503020204020204" pitchFamily="34" charset="-122"/>
                          <a:ea typeface="微软雅黑" panose="020B0503020204020204" pitchFamily="34" charset="-122"/>
                        </a:rPr>
                        <a:t>32Ts</a:t>
                      </a:r>
                      <a: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t>取数，同时在时频转换时通过</a:t>
                      </a:r>
                      <a:r>
                        <a:rPr lang="en-US" altLang="zh-CN" sz="1300" b="0" i="0" u="none" strike="noStrike" dirty="0">
                          <a:solidFill>
                            <a:srgbClr val="000000"/>
                          </a:solidFill>
                          <a:effectLst/>
                          <a:latin typeface="微软雅黑" panose="020B0503020204020204" pitchFamily="34" charset="-122"/>
                          <a:ea typeface="微软雅黑" panose="020B0503020204020204" pitchFamily="34" charset="-122"/>
                        </a:rPr>
                        <a:t>FFT</a:t>
                      </a:r>
                      <a: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t>的后乘功能完成时</a:t>
                      </a:r>
                      <a:r>
                        <a:rPr lang="zh-CN" altLang="en-US" sz="1300" b="0" i="0" u="none" strike="noStrike" dirty="0" smtClean="0">
                          <a:solidFill>
                            <a:srgbClr val="000000"/>
                          </a:solidFill>
                          <a:effectLst/>
                          <a:latin typeface="微软雅黑" panose="020B0503020204020204" pitchFamily="34" charset="-122"/>
                          <a:ea typeface="微软雅黑" panose="020B0503020204020204" pitchFamily="34" charset="-122"/>
                        </a:rPr>
                        <a:t>偏补偿</a:t>
                      </a:r>
                      <a:endParaRPr lang="zh-CN" altLang="en-US" sz="1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TA</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超前</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32Ts</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范围内解调性能不受影响</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8306343"/>
                  </a:ext>
                </a:extLst>
              </a:tr>
              <a:tr h="934330">
                <a:tc>
                  <a:txBody>
                    <a:bodyPr/>
                    <a:lstStyle/>
                    <a:p>
                      <a:pPr algn="l" fontAlgn="ctr"/>
                      <a: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t>频偏估计与补偿优化</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1. </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基于频偏是</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UE</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级变量，将现有算法各信道频偏估计优化为联合使用多个信道的估计结果</a:t>
                      </a:r>
                      <a:br>
                        <a:rPr lang="zh-CN" altLang="en-US" sz="1300" b="0" i="0" u="none" strike="noStrike">
                          <a:solidFill>
                            <a:srgbClr val="000000"/>
                          </a:solidFill>
                          <a:effectLst/>
                          <a:latin typeface="微软雅黑" panose="020B0503020204020204" pitchFamily="34" charset="-122"/>
                          <a:ea typeface="微软雅黑" panose="020B0503020204020204" pitchFamily="34" charset="-122"/>
                        </a:rPr>
                      </a:b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2. </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引入长期统计，将现有单个子帧频偏优化为长期统计</a:t>
                      </a:r>
                      <a:br>
                        <a:rPr lang="zh-CN" altLang="en-US" sz="1300" b="0" i="0" u="none" strike="noStrike">
                          <a:solidFill>
                            <a:srgbClr val="000000"/>
                          </a:solidFill>
                          <a:effectLst/>
                          <a:latin typeface="微软雅黑" panose="020B0503020204020204" pitchFamily="34" charset="-122"/>
                          <a:ea typeface="微软雅黑" panose="020B0503020204020204" pitchFamily="34" charset="-122"/>
                        </a:rPr>
                      </a:b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3. </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增加</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UE</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状态信息的维护，</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UE rnti</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，频偏等</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t>解决</a:t>
                      </a:r>
                      <a:r>
                        <a:rPr lang="en-US" altLang="zh-CN" sz="1300" b="0" i="0" u="none" strike="noStrike" dirty="0">
                          <a:solidFill>
                            <a:srgbClr val="000000"/>
                          </a:solidFill>
                          <a:effectLst/>
                          <a:latin typeface="微软雅黑" panose="020B0503020204020204" pitchFamily="34" charset="-122"/>
                          <a:ea typeface="微软雅黑" panose="020B0503020204020204" pitchFamily="34" charset="-122"/>
                        </a:rPr>
                        <a:t>PUSCH</a:t>
                      </a:r>
                      <a: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t>在</a:t>
                      </a:r>
                      <a:r>
                        <a:rPr lang="en-US" altLang="zh-CN" sz="1300" b="0" i="0" u="none" strike="noStrike" dirty="0">
                          <a:solidFill>
                            <a:srgbClr val="000000"/>
                          </a:solidFill>
                          <a:effectLst/>
                          <a:latin typeface="微软雅黑" panose="020B0503020204020204" pitchFamily="34" charset="-122"/>
                          <a:ea typeface="微软雅黑" panose="020B0503020204020204" pitchFamily="34" charset="-122"/>
                        </a:rPr>
                        <a:t>ETU300</a:t>
                      </a:r>
                      <a: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t>信道下频偏估计不准以及</a:t>
                      </a:r>
                      <a:r>
                        <a:rPr lang="en-US" altLang="zh-CN" sz="1300" b="0" i="0" u="none" strike="noStrike" dirty="0">
                          <a:solidFill>
                            <a:srgbClr val="000000"/>
                          </a:solidFill>
                          <a:effectLst/>
                          <a:latin typeface="微软雅黑" panose="020B0503020204020204" pitchFamily="34" charset="-122"/>
                          <a:ea typeface="微软雅黑" panose="020B0503020204020204" pitchFamily="34" charset="-122"/>
                        </a:rPr>
                        <a:t>PUCCH</a:t>
                      </a:r>
                      <a: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t>频偏估计不准的问题</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9751031"/>
                  </a:ext>
                </a:extLst>
              </a:tr>
            </a:tbl>
          </a:graphicData>
        </a:graphic>
      </p:graphicFrame>
    </p:spTree>
    <p:extLst>
      <p:ext uri="{BB962C8B-B14F-4D97-AF65-F5344CB8AC3E}">
        <p14:creationId xmlns:p14="http://schemas.microsoft.com/office/powerpoint/2010/main" val="2091306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
            <a:ext cx="8089899" cy="685799"/>
            <a:chOff x="0" y="1"/>
            <a:chExt cx="8089899" cy="685799"/>
          </a:xfrm>
        </p:grpSpPr>
        <p:sp>
          <p:nvSpPr>
            <p:cNvPr id="211" name="矩形 210"/>
            <p:cNvSpPr/>
            <p:nvPr/>
          </p:nvSpPr>
          <p:spPr>
            <a:xfrm>
              <a:off x="434671" y="1"/>
              <a:ext cx="7655228" cy="68579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endParaRPr lang="zh-CN" altLang="en-US"/>
            </a:p>
          </p:txBody>
        </p:sp>
        <p:sp>
          <p:nvSpPr>
            <p:cNvPr id="212" name="矩形 211"/>
            <p:cNvSpPr/>
            <p:nvPr/>
          </p:nvSpPr>
          <p:spPr>
            <a:xfrm>
              <a:off x="0" y="1"/>
              <a:ext cx="451679" cy="685799"/>
            </a:xfrm>
            <a:prstGeom prst="rect">
              <a:avLst/>
            </a:prstGeom>
            <a:solidFill>
              <a:srgbClr val="0070C0"/>
            </a:solidFill>
            <a:ln>
              <a:noFill/>
            </a:ln>
          </p:spPr>
          <p:txBody>
            <a:bodyPr anchor="ctr"/>
            <a:lstStyle/>
            <a:p>
              <a:pPr algn="ctr" fontAlgn="base">
                <a:spcBef>
                  <a:spcPct val="0"/>
                </a:spcBef>
                <a:spcAft>
                  <a:spcPct val="0"/>
                </a:spcAft>
                <a:buFont typeface="Arial" pitchFamily="34" charset="0"/>
              </a:pPr>
              <a:endParaRPr lang="zh-CN" altLang="en-US" sz="4400" b="1">
                <a:solidFill>
                  <a:srgbClr val="FFFFFF"/>
                </a:solidFill>
                <a:latin typeface="微软雅黑" panose="020B0503020204020204" pitchFamily="34" charset="-122"/>
                <a:ea typeface="微软雅黑" panose="020B0503020204020204" pitchFamily="34" charset="-122"/>
              </a:endParaRPr>
            </a:p>
          </p:txBody>
        </p:sp>
      </p:grpSp>
      <p:sp>
        <p:nvSpPr>
          <p:cNvPr id="214" name="矩形 213"/>
          <p:cNvSpPr/>
          <p:nvPr/>
        </p:nvSpPr>
        <p:spPr>
          <a:xfrm>
            <a:off x="471183" y="42377"/>
            <a:ext cx="6710668" cy="643423"/>
          </a:xfrm>
          <a:prstGeom prst="rect">
            <a:avLst/>
          </a:prstGeom>
        </p:spPr>
        <p:txBody>
          <a:bodyPr wrap="square" tIns="90000" bIns="90000" anchor="ctr" anchorCtr="0">
            <a:spAutoFit/>
          </a:bodyPr>
          <a:lstStyle/>
          <a:p>
            <a:pPr>
              <a:defRPr/>
            </a:pPr>
            <a:r>
              <a:rPr lang="zh-CN" altLang="en-US" sz="3000" b="1"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技术贡献（技术创新</a:t>
            </a:r>
            <a:r>
              <a:rPr lang="en-US" altLang="zh-CN" sz="3000" b="1"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3000" b="1"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技术沉淀）</a:t>
            </a:r>
            <a:endParaRPr lang="zh-CN" altLang="en-US" sz="3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52" name="图片 251" descr="PPT模板.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2450" y="1"/>
            <a:ext cx="17335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p:cNvSpPr txBox="1"/>
          <p:nvPr/>
        </p:nvSpPr>
        <p:spPr>
          <a:xfrm>
            <a:off x="632520" y="1052736"/>
            <a:ext cx="8677472" cy="5239896"/>
          </a:xfrm>
          <a:prstGeom prst="rect">
            <a:avLst/>
          </a:prstGeom>
          <a:noFill/>
        </p:spPr>
        <p:txBody>
          <a:bodyPr wrap="square" lIns="68580" tIns="34290" rIns="68580" bIns="34290" rtlCol="0">
            <a:spAutoFit/>
          </a:bodyPr>
          <a:lstStyle/>
          <a:p>
            <a:pPr>
              <a:lnSpc>
                <a:spcPct val="200000"/>
              </a:lnSpc>
            </a:pPr>
            <a:r>
              <a:rPr lang="en-US" altLang="zh-CN" sz="1400" b="1" dirty="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技术创新与技术突破情况</a:t>
            </a:r>
            <a:endParaRPr lang="en-US" altLang="zh-CN" sz="1400" b="1" dirty="0">
              <a:latin typeface="微软雅黑" panose="020B0503020204020204" pitchFamily="34" charset="-122"/>
              <a:ea typeface="微软雅黑" panose="020B0503020204020204" pitchFamily="34" charset="-122"/>
            </a:endParaRPr>
          </a:p>
          <a:p>
            <a:pPr marL="800100" lvl="1" indent="-342900">
              <a:lnSpc>
                <a:spcPct val="200000"/>
              </a:lnSpc>
              <a:buFont typeface="+mj-lt"/>
              <a:buAutoNum type="arabicPeriod"/>
            </a:pPr>
            <a:r>
              <a:rPr lang="zh-CN" altLang="en-US" sz="1400" b="1" dirty="0" smtClean="0">
                <a:latin typeface="微软雅黑" panose="020B0503020204020204" pitchFamily="34" charset="-122"/>
                <a:ea typeface="微软雅黑" panose="020B0503020204020204" pitchFamily="34" charset="-122"/>
              </a:rPr>
              <a:t>项目</a:t>
            </a:r>
            <a:r>
              <a:rPr lang="en-US" altLang="zh-CN" sz="1400" b="1" dirty="0" smtClean="0">
                <a:latin typeface="微软雅黑" panose="020B0503020204020204" pitchFamily="34" charset="-122"/>
                <a:ea typeface="微软雅黑" panose="020B0503020204020204" pitchFamily="34" charset="-122"/>
              </a:rPr>
              <a:t>/</a:t>
            </a:r>
            <a:r>
              <a:rPr lang="zh-CN" altLang="en-US" sz="1400" b="1" dirty="0" smtClean="0">
                <a:latin typeface="微软雅黑" panose="020B0503020204020204" pitchFamily="34" charset="-122"/>
                <a:ea typeface="微软雅黑" panose="020B0503020204020204" pitchFamily="34" charset="-122"/>
              </a:rPr>
              <a:t>技术名称：</a:t>
            </a:r>
            <a:r>
              <a:rPr lang="en-US" altLang="zh-CN" sz="1400" b="1" dirty="0" smtClean="0">
                <a:latin typeface="微软雅黑" panose="020B0503020204020204" pitchFamily="34" charset="-122"/>
                <a:ea typeface="微软雅黑" panose="020B0503020204020204" pitchFamily="34" charset="-122"/>
              </a:rPr>
              <a:t>BWT3800 P-LTE/</a:t>
            </a:r>
            <a:r>
              <a:rPr lang="zh-CN" altLang="en-US" sz="1400" b="1" dirty="0" smtClean="0">
                <a:latin typeface="微软雅黑" panose="020B0503020204020204" pitchFamily="34" charset="-122"/>
                <a:ea typeface="微软雅黑" panose="020B0503020204020204" pitchFamily="34" charset="-122"/>
              </a:rPr>
              <a:t>基带抓数</a:t>
            </a:r>
            <a:endParaRPr lang="en-US" altLang="zh-CN" sz="1400" b="1" dirty="0" smtClean="0">
              <a:latin typeface="微软雅黑" panose="020B0503020204020204" pitchFamily="34" charset="-122"/>
              <a:ea typeface="微软雅黑" panose="020B0503020204020204" pitchFamily="34" charset="-122"/>
            </a:endParaRPr>
          </a:p>
          <a:p>
            <a:pPr lvl="2">
              <a:lnSpc>
                <a:spcPct val="200000"/>
              </a:lnSpc>
            </a:pPr>
            <a:r>
              <a:rPr lang="zh-CN" altLang="en-US" sz="1400" dirty="0" smtClean="0">
                <a:latin typeface="微软雅黑" panose="020B0503020204020204" pitchFamily="34" charset="-122"/>
                <a:ea typeface="微软雅黑" panose="020B0503020204020204" pitchFamily="34" charset="-122"/>
              </a:rPr>
              <a:t>基于</a:t>
            </a:r>
            <a:r>
              <a:rPr lang="en-US" altLang="zh-CN" sz="1400" dirty="0" smtClean="0">
                <a:latin typeface="微软雅黑" panose="020B0503020204020204" pitchFamily="34" charset="-122"/>
                <a:ea typeface="微软雅黑" panose="020B0503020204020204" pitchFamily="34" charset="-122"/>
              </a:rPr>
              <a:t>L1</a:t>
            </a:r>
            <a:r>
              <a:rPr lang="zh-CN" altLang="en-US" sz="1400" dirty="0" smtClean="0">
                <a:latin typeface="微软雅黑" panose="020B0503020204020204" pitchFamily="34" charset="-122"/>
                <a:ea typeface="微软雅黑" panose="020B0503020204020204" pitchFamily="34" charset="-122"/>
              </a:rPr>
              <a:t>软件特点，设计一套基带数据抓取的时序及流程，已成为</a:t>
            </a:r>
            <a:r>
              <a:rPr lang="en-US" altLang="zh-CN" sz="1400" dirty="0" smtClean="0">
                <a:latin typeface="微软雅黑" panose="020B0503020204020204" pitchFamily="34" charset="-122"/>
                <a:ea typeface="微软雅黑" panose="020B0503020204020204" pitchFamily="34" charset="-122"/>
              </a:rPr>
              <a:t>L1</a:t>
            </a:r>
            <a:r>
              <a:rPr lang="zh-CN" altLang="en-US" sz="1400" dirty="0" smtClean="0">
                <a:latin typeface="微软雅黑" panose="020B0503020204020204" pitchFamily="34" charset="-122"/>
                <a:ea typeface="微软雅黑" panose="020B0503020204020204" pitchFamily="34" charset="-122"/>
              </a:rPr>
              <a:t>软件问题定位的主要手段</a:t>
            </a:r>
            <a:endParaRPr lang="en-US" altLang="zh-CN" sz="1400" dirty="0" smtClean="0">
              <a:latin typeface="微软雅黑" panose="020B0503020204020204" pitchFamily="34" charset="-122"/>
              <a:ea typeface="微软雅黑" panose="020B0503020204020204" pitchFamily="34" charset="-122"/>
            </a:endParaRPr>
          </a:p>
          <a:p>
            <a:pPr marL="800100" lvl="1" indent="-342900">
              <a:lnSpc>
                <a:spcPct val="200000"/>
              </a:lnSpc>
              <a:buFont typeface="+mj-lt"/>
              <a:buAutoNum type="arabicPeriod"/>
            </a:pPr>
            <a:r>
              <a:rPr lang="zh-CN" altLang="en-US" sz="1400" b="1" dirty="0" smtClean="0">
                <a:latin typeface="微软雅黑" panose="020B0503020204020204" pitchFamily="34" charset="-122"/>
                <a:ea typeface="微软雅黑" panose="020B0503020204020204" pitchFamily="34" charset="-122"/>
              </a:rPr>
              <a:t>项目</a:t>
            </a:r>
            <a:r>
              <a:rPr lang="en-US" altLang="zh-CN" sz="1400" b="1" dirty="0" smtClean="0">
                <a:latin typeface="微软雅黑" panose="020B0503020204020204" pitchFamily="34" charset="-122"/>
                <a:ea typeface="微软雅黑" panose="020B0503020204020204" pitchFamily="34" charset="-122"/>
              </a:rPr>
              <a:t>/</a:t>
            </a:r>
            <a:r>
              <a:rPr lang="zh-CN" altLang="en-US" sz="1400" b="1" dirty="0" smtClean="0">
                <a:latin typeface="微软雅黑" panose="020B0503020204020204" pitchFamily="34" charset="-122"/>
                <a:ea typeface="微软雅黑" panose="020B0503020204020204" pitchFamily="34" charset="-122"/>
              </a:rPr>
              <a:t>技术名称：</a:t>
            </a:r>
            <a:r>
              <a:rPr lang="en-US" altLang="zh-CN" sz="1400" b="1" dirty="0" smtClean="0">
                <a:latin typeface="微软雅黑" panose="020B0503020204020204" pitchFamily="34" charset="-122"/>
                <a:ea typeface="微软雅黑" panose="020B0503020204020204" pitchFamily="34" charset="-122"/>
              </a:rPr>
              <a:t>BWT3800 P-LTE/</a:t>
            </a:r>
            <a:r>
              <a:rPr lang="zh-CN" altLang="en-US" sz="1400" b="1" dirty="0" smtClean="0">
                <a:latin typeface="微软雅黑" panose="020B0503020204020204" pitchFamily="34" charset="-122"/>
                <a:ea typeface="微软雅黑" panose="020B0503020204020204" pitchFamily="34" charset="-122"/>
              </a:rPr>
              <a:t>频偏估计补偿优化</a:t>
            </a:r>
            <a:endParaRPr lang="en-US" altLang="zh-CN" sz="1400" b="1" dirty="0" smtClean="0">
              <a:latin typeface="微软雅黑" panose="020B0503020204020204" pitchFamily="34" charset="-122"/>
              <a:ea typeface="微软雅黑" panose="020B0503020204020204" pitchFamily="34" charset="-122"/>
            </a:endParaRPr>
          </a:p>
          <a:p>
            <a:pPr lvl="2">
              <a:lnSpc>
                <a:spcPct val="200000"/>
              </a:lnSpc>
            </a:pPr>
            <a:r>
              <a:rPr lang="zh-CN" altLang="en-US" sz="1400" dirty="0" smtClean="0">
                <a:latin typeface="微软雅黑" panose="020B0503020204020204" pitchFamily="34" charset="-122"/>
                <a:ea typeface="微软雅黑" panose="020B0503020204020204" pitchFamily="34" charset="-122"/>
              </a:rPr>
              <a:t>从频偏特点出发，引入</a:t>
            </a:r>
            <a:r>
              <a:rPr lang="en-US" altLang="zh-CN" sz="1400" dirty="0" smtClean="0">
                <a:latin typeface="微软雅黑" panose="020B0503020204020204" pitchFamily="34" charset="-122"/>
                <a:ea typeface="微软雅黑" panose="020B0503020204020204" pitchFamily="34" charset="-122"/>
              </a:rPr>
              <a:t>UE</a:t>
            </a:r>
            <a:r>
              <a:rPr lang="zh-CN" altLang="en-US" sz="1400" dirty="0" smtClean="0">
                <a:latin typeface="微软雅黑" panose="020B0503020204020204" pitchFamily="34" charset="-122"/>
                <a:ea typeface="微软雅黑" panose="020B0503020204020204" pitchFamily="34" charset="-122"/>
              </a:rPr>
              <a:t>级及长期统计，极大的提升频偏估计及补偿性能，解决高速场景下</a:t>
            </a:r>
            <a:r>
              <a:rPr lang="en-US" altLang="zh-CN" sz="1400" dirty="0" smtClean="0">
                <a:latin typeface="微软雅黑" panose="020B0503020204020204" pitchFamily="34" charset="-122"/>
                <a:ea typeface="微软雅黑" panose="020B0503020204020204" pitchFamily="34" charset="-122"/>
              </a:rPr>
              <a:t>PUCCH</a:t>
            </a:r>
            <a:r>
              <a:rPr lang="zh-CN" altLang="en-US" sz="1400" dirty="0" smtClean="0">
                <a:latin typeface="微软雅黑" panose="020B0503020204020204" pitchFamily="34" charset="-122"/>
                <a:ea typeface="微软雅黑" panose="020B0503020204020204" pitchFamily="34" charset="-122"/>
              </a:rPr>
              <a:t>无法有效跟踪频偏问题以及多普勒扩展时</a:t>
            </a:r>
            <a:r>
              <a:rPr lang="en-US" altLang="zh-CN" sz="1400" dirty="0" smtClean="0">
                <a:latin typeface="微软雅黑" panose="020B0503020204020204" pitchFamily="34" charset="-122"/>
                <a:ea typeface="微软雅黑" panose="020B0503020204020204" pitchFamily="34" charset="-122"/>
              </a:rPr>
              <a:t>PUSCH</a:t>
            </a:r>
            <a:r>
              <a:rPr lang="zh-CN" altLang="en-US" sz="1400" dirty="0" smtClean="0">
                <a:latin typeface="微软雅黑" panose="020B0503020204020204" pitchFamily="34" charset="-122"/>
                <a:ea typeface="微软雅黑" panose="020B0503020204020204" pitchFamily="34" charset="-122"/>
              </a:rPr>
              <a:t>频偏估计不准问题</a:t>
            </a:r>
            <a:endParaRPr lang="en-US" altLang="zh-CN" sz="1400" dirty="0" smtClean="0">
              <a:latin typeface="微软雅黑" panose="020B0503020204020204" pitchFamily="34" charset="-122"/>
              <a:ea typeface="微软雅黑" panose="020B0503020204020204" pitchFamily="34" charset="-122"/>
            </a:endParaRPr>
          </a:p>
          <a:p>
            <a:pPr marL="800100" lvl="1" indent="-342900">
              <a:lnSpc>
                <a:spcPct val="200000"/>
              </a:lnSpc>
              <a:buFont typeface="+mj-lt"/>
              <a:buAutoNum type="arabicPeriod"/>
            </a:pPr>
            <a:r>
              <a:rPr lang="zh-CN" altLang="en-US" sz="1400" b="1" dirty="0" smtClean="0">
                <a:latin typeface="微软雅黑" panose="020B0503020204020204" pitchFamily="34" charset="-122"/>
                <a:ea typeface="微软雅黑" panose="020B0503020204020204" pitchFamily="34" charset="-122"/>
              </a:rPr>
              <a:t>项目</a:t>
            </a:r>
            <a:r>
              <a:rPr lang="en-US" altLang="zh-CN" sz="1400" b="1" dirty="0" smtClean="0">
                <a:latin typeface="微软雅黑" panose="020B0503020204020204" pitchFamily="34" charset="-122"/>
                <a:ea typeface="微软雅黑" panose="020B0503020204020204" pitchFamily="34" charset="-122"/>
              </a:rPr>
              <a:t>/</a:t>
            </a:r>
            <a:r>
              <a:rPr lang="zh-CN" altLang="en-US" sz="1400" b="1" dirty="0" smtClean="0">
                <a:latin typeface="微软雅黑" panose="020B0503020204020204" pitchFamily="34" charset="-122"/>
                <a:ea typeface="微软雅黑" panose="020B0503020204020204" pitchFamily="34" charset="-122"/>
              </a:rPr>
              <a:t>技术名称：</a:t>
            </a:r>
            <a:r>
              <a:rPr lang="en-US" altLang="zh-CN" sz="1400" b="1" dirty="0" smtClean="0">
                <a:latin typeface="微软雅黑" panose="020B0503020204020204" pitchFamily="34" charset="-122"/>
                <a:ea typeface="微软雅黑" panose="020B0503020204020204" pitchFamily="34" charset="-122"/>
              </a:rPr>
              <a:t>BWT3800 P-LTE/CPRI-MAPLE</a:t>
            </a:r>
            <a:r>
              <a:rPr lang="zh-CN" altLang="en-US" sz="1400" b="1" dirty="0" smtClean="0">
                <a:latin typeface="微软雅黑" panose="020B0503020204020204" pitchFamily="34" charset="-122"/>
                <a:ea typeface="微软雅黑" panose="020B0503020204020204" pitchFamily="34" charset="-122"/>
              </a:rPr>
              <a:t>解耦</a:t>
            </a:r>
            <a:endParaRPr lang="en-US" altLang="zh-CN" sz="1400" b="1" dirty="0" smtClean="0">
              <a:latin typeface="微软雅黑" panose="020B0503020204020204" pitchFamily="34" charset="-122"/>
              <a:ea typeface="微软雅黑" panose="020B0503020204020204" pitchFamily="34" charset="-122"/>
            </a:endParaRPr>
          </a:p>
          <a:p>
            <a:pPr lvl="2">
              <a:lnSpc>
                <a:spcPct val="200000"/>
              </a:lnSpc>
            </a:pPr>
            <a:r>
              <a:rPr lang="zh-CN" altLang="en-US" sz="1400" dirty="0" smtClean="0">
                <a:latin typeface="微软雅黑" panose="020B0503020204020204" pitchFamily="34" charset="-122"/>
                <a:ea typeface="微软雅黑" panose="020B0503020204020204" pitchFamily="34" charset="-122"/>
              </a:rPr>
              <a:t>由于</a:t>
            </a:r>
            <a:r>
              <a:rPr lang="en-US" altLang="zh-CN" sz="1400" dirty="0" smtClean="0">
                <a:latin typeface="微软雅黑" panose="020B0503020204020204" pitchFamily="34" charset="-122"/>
                <a:ea typeface="微软雅黑" panose="020B0503020204020204" pitchFamily="34" charset="-122"/>
              </a:rPr>
              <a:t>B4860</a:t>
            </a:r>
            <a:r>
              <a:rPr lang="zh-CN" altLang="en-US" sz="1400" dirty="0" smtClean="0">
                <a:latin typeface="微软雅黑" panose="020B0503020204020204" pitchFamily="34" charset="-122"/>
                <a:ea typeface="微软雅黑" panose="020B0503020204020204" pitchFamily="34" charset="-122"/>
              </a:rPr>
              <a:t>芯片</a:t>
            </a:r>
            <a:r>
              <a:rPr lang="en-US" altLang="zh-CN" sz="1400" dirty="0" smtClean="0">
                <a:latin typeface="微软雅黑" panose="020B0503020204020204" pitchFamily="34" charset="-122"/>
                <a:ea typeface="微软雅黑" panose="020B0503020204020204" pitchFamily="34" charset="-122"/>
              </a:rPr>
              <a:t>CPRI</a:t>
            </a:r>
            <a:r>
              <a:rPr lang="zh-CN" altLang="en-US" sz="1400" dirty="0" smtClean="0">
                <a:latin typeface="微软雅黑" panose="020B0503020204020204" pitchFamily="34" charset="-122"/>
                <a:ea typeface="微软雅黑" panose="020B0503020204020204" pitchFamily="34" charset="-122"/>
              </a:rPr>
              <a:t>模块受时钟及光纤稳定性影响大，尤其高低温的情况下，为了保证</a:t>
            </a:r>
            <a:r>
              <a:rPr lang="en-US" altLang="zh-CN" sz="1400" dirty="0" smtClean="0">
                <a:latin typeface="微软雅黑" panose="020B0503020204020204" pitchFamily="34" charset="-122"/>
                <a:ea typeface="微软雅黑" panose="020B0503020204020204" pitchFamily="34" charset="-122"/>
              </a:rPr>
              <a:t>L1</a:t>
            </a:r>
            <a:r>
              <a:rPr lang="zh-CN" altLang="en-US" sz="1400" dirty="0" smtClean="0">
                <a:latin typeface="微软雅黑" panose="020B0503020204020204" pitchFamily="34" charset="-122"/>
                <a:ea typeface="微软雅黑" panose="020B0503020204020204" pitchFamily="34" charset="-122"/>
              </a:rPr>
              <a:t>软件的稳定性，提出将</a:t>
            </a:r>
            <a:r>
              <a:rPr lang="en-US" altLang="zh-CN" sz="1400" dirty="0" smtClean="0">
                <a:latin typeface="微软雅黑" panose="020B0503020204020204" pitchFamily="34" charset="-122"/>
                <a:ea typeface="微软雅黑" panose="020B0503020204020204" pitchFamily="34" charset="-122"/>
              </a:rPr>
              <a:t>CPRI</a:t>
            </a:r>
            <a:r>
              <a:rPr lang="zh-CN" altLang="en-US" sz="1400" dirty="0" smtClean="0">
                <a:latin typeface="微软雅黑" panose="020B0503020204020204" pitchFamily="34" charset="-122"/>
                <a:ea typeface="微软雅黑" panose="020B0503020204020204" pitchFamily="34" charset="-122"/>
              </a:rPr>
              <a:t>和</a:t>
            </a:r>
            <a:r>
              <a:rPr lang="en-US" altLang="zh-CN" sz="1400" dirty="0" smtClean="0">
                <a:latin typeface="微软雅黑" panose="020B0503020204020204" pitchFamily="34" charset="-122"/>
                <a:ea typeface="微软雅黑" panose="020B0503020204020204" pitchFamily="34" charset="-122"/>
              </a:rPr>
              <a:t>MAPLE</a:t>
            </a:r>
            <a:r>
              <a:rPr lang="zh-CN" altLang="en-US" sz="1400" dirty="0" smtClean="0">
                <a:latin typeface="微软雅黑" panose="020B0503020204020204" pitchFamily="34" charset="-122"/>
                <a:ea typeface="微软雅黑" panose="020B0503020204020204" pitchFamily="34" charset="-122"/>
              </a:rPr>
              <a:t>解耦，增加软件的健壮性</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200000"/>
              </a:lnSpc>
              <a:buFont typeface="+mj-lt"/>
              <a:buAutoNum type="arabicPeriod"/>
            </a:pPr>
            <a:r>
              <a:rPr lang="zh-CN" altLang="en-US" sz="1400" b="1" dirty="0" smtClean="0">
                <a:latin typeface="微软雅黑" panose="020B0503020204020204" pitchFamily="34" charset="-122"/>
                <a:ea typeface="微软雅黑" panose="020B0503020204020204" pitchFamily="34" charset="-122"/>
              </a:rPr>
              <a:t>专利</a:t>
            </a:r>
            <a:r>
              <a:rPr lang="zh-CN" altLang="en-US" sz="1400" b="1" dirty="0">
                <a:latin typeface="微软雅黑" panose="020B0503020204020204" pitchFamily="34" charset="-122"/>
                <a:ea typeface="微软雅黑" panose="020B0503020204020204" pitchFamily="34" charset="-122"/>
              </a:rPr>
              <a:t>名称：一种无人机上行功率控制</a:t>
            </a:r>
            <a:r>
              <a:rPr lang="zh-CN" altLang="en-US" sz="1400" b="1" dirty="0" smtClean="0">
                <a:latin typeface="微软雅黑" panose="020B0503020204020204" pitchFamily="34" charset="-122"/>
                <a:ea typeface="微软雅黑" panose="020B0503020204020204" pitchFamily="34" charset="-122"/>
              </a:rPr>
              <a:t>方法，第一作者，</a:t>
            </a:r>
            <a:r>
              <a:rPr lang="en-US" altLang="zh-CN" sz="1400" b="1" dirty="0" smtClean="0">
                <a:latin typeface="微软雅黑" panose="020B0503020204020204" pitchFamily="34" charset="-122"/>
                <a:ea typeface="微软雅黑" panose="020B0503020204020204" pitchFamily="34" charset="-122"/>
              </a:rPr>
              <a:t>2018.12</a:t>
            </a:r>
          </a:p>
          <a:p>
            <a:pPr marL="800100" lvl="1" indent="-342900">
              <a:lnSpc>
                <a:spcPct val="200000"/>
              </a:lnSpc>
              <a:buFont typeface="+mj-lt"/>
              <a:buAutoNum type="arabicPeriod"/>
            </a:pPr>
            <a:r>
              <a:rPr lang="zh-CN" altLang="en-US" sz="1400" b="1" dirty="0">
                <a:latin typeface="微软雅黑" panose="020B0503020204020204" pitchFamily="34" charset="-122"/>
                <a:ea typeface="微软雅黑" panose="020B0503020204020204" pitchFamily="34" charset="-122"/>
              </a:rPr>
              <a:t>专利名称：一种高速场景下的频偏补偿方法及</a:t>
            </a:r>
            <a:r>
              <a:rPr lang="zh-CN" altLang="en-US" sz="1400" b="1" dirty="0" smtClean="0">
                <a:latin typeface="微软雅黑" panose="020B0503020204020204" pitchFamily="34" charset="-122"/>
                <a:ea typeface="微软雅黑" panose="020B0503020204020204" pitchFamily="34" charset="-122"/>
              </a:rPr>
              <a:t>装置，第一作者，</a:t>
            </a:r>
            <a:r>
              <a:rPr lang="en-US" altLang="zh-CN" sz="1400" b="1" dirty="0" smtClean="0">
                <a:latin typeface="微软雅黑" panose="020B0503020204020204" pitchFamily="34" charset="-122"/>
                <a:ea typeface="微软雅黑" panose="020B0503020204020204" pitchFamily="34" charset="-122"/>
              </a:rPr>
              <a:t>2017.12</a:t>
            </a:r>
          </a:p>
          <a:p>
            <a:pPr marL="800100" lvl="1" indent="-342900">
              <a:lnSpc>
                <a:spcPct val="200000"/>
              </a:lnSpc>
              <a:buFont typeface="+mj-lt"/>
              <a:buAutoNum type="arabicPeriod"/>
            </a:pPr>
            <a:r>
              <a:rPr lang="zh-CN" altLang="en-US" sz="1400" b="1" dirty="0">
                <a:latin typeface="微软雅黑" panose="020B0503020204020204" pitchFamily="34" charset="-122"/>
                <a:ea typeface="微软雅黑" panose="020B0503020204020204" pitchFamily="34" charset="-122"/>
              </a:rPr>
              <a:t>专利名称：一种定位方法及</a:t>
            </a:r>
            <a:r>
              <a:rPr lang="zh-CN" altLang="en-US" sz="1400" b="1" dirty="0" smtClean="0">
                <a:latin typeface="微软雅黑" panose="020B0503020204020204" pitchFamily="34" charset="-122"/>
                <a:ea typeface="微软雅黑" panose="020B0503020204020204" pitchFamily="34" charset="-122"/>
              </a:rPr>
              <a:t>装置，第一作者，</a:t>
            </a:r>
            <a:r>
              <a:rPr lang="en-US" altLang="zh-CN" sz="1400" b="1" dirty="0" smtClean="0">
                <a:latin typeface="微软雅黑" panose="020B0503020204020204" pitchFamily="34" charset="-122"/>
                <a:ea typeface="微软雅黑" panose="020B0503020204020204" pitchFamily="34" charset="-122"/>
              </a:rPr>
              <a:t>2017.12</a:t>
            </a:r>
          </a:p>
        </p:txBody>
      </p:sp>
    </p:spTree>
    <p:extLst>
      <p:ext uri="{BB962C8B-B14F-4D97-AF65-F5344CB8AC3E}">
        <p14:creationId xmlns:p14="http://schemas.microsoft.com/office/powerpoint/2010/main" val="2716144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
            <a:ext cx="8089899" cy="685799"/>
            <a:chOff x="0" y="1"/>
            <a:chExt cx="8089899" cy="685799"/>
          </a:xfrm>
        </p:grpSpPr>
        <p:sp>
          <p:nvSpPr>
            <p:cNvPr id="211" name="矩形 210"/>
            <p:cNvSpPr/>
            <p:nvPr/>
          </p:nvSpPr>
          <p:spPr>
            <a:xfrm>
              <a:off x="434671" y="1"/>
              <a:ext cx="7655228" cy="68579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endParaRPr lang="zh-CN" altLang="en-US"/>
            </a:p>
          </p:txBody>
        </p:sp>
        <p:sp>
          <p:nvSpPr>
            <p:cNvPr id="212" name="矩形 211"/>
            <p:cNvSpPr/>
            <p:nvPr/>
          </p:nvSpPr>
          <p:spPr>
            <a:xfrm>
              <a:off x="0" y="1"/>
              <a:ext cx="451679" cy="685799"/>
            </a:xfrm>
            <a:prstGeom prst="rect">
              <a:avLst/>
            </a:prstGeom>
            <a:solidFill>
              <a:srgbClr val="0070C0"/>
            </a:solidFill>
            <a:ln>
              <a:noFill/>
            </a:ln>
          </p:spPr>
          <p:txBody>
            <a:bodyPr anchor="ctr"/>
            <a:lstStyle/>
            <a:p>
              <a:pPr algn="ctr" fontAlgn="base">
                <a:spcBef>
                  <a:spcPct val="0"/>
                </a:spcBef>
                <a:spcAft>
                  <a:spcPct val="0"/>
                </a:spcAft>
                <a:buFont typeface="Arial" pitchFamily="34" charset="0"/>
              </a:pPr>
              <a:endParaRPr lang="zh-CN" altLang="en-US" sz="4400" b="1">
                <a:solidFill>
                  <a:srgbClr val="FFFFFF"/>
                </a:solidFill>
                <a:latin typeface="微软雅黑" panose="020B0503020204020204" pitchFamily="34" charset="-122"/>
                <a:ea typeface="微软雅黑" panose="020B0503020204020204" pitchFamily="34" charset="-122"/>
              </a:endParaRPr>
            </a:p>
          </p:txBody>
        </p:sp>
      </p:grpSp>
      <p:sp>
        <p:nvSpPr>
          <p:cNvPr id="214" name="矩形 213"/>
          <p:cNvSpPr/>
          <p:nvPr/>
        </p:nvSpPr>
        <p:spPr>
          <a:xfrm>
            <a:off x="471183" y="42377"/>
            <a:ext cx="6710668" cy="643423"/>
          </a:xfrm>
          <a:prstGeom prst="rect">
            <a:avLst/>
          </a:prstGeom>
        </p:spPr>
        <p:txBody>
          <a:bodyPr wrap="square" tIns="90000" bIns="90000" anchor="ctr" anchorCtr="0">
            <a:spAutoFit/>
          </a:bodyPr>
          <a:lstStyle/>
          <a:p>
            <a:pPr>
              <a:defRPr/>
            </a:pPr>
            <a:r>
              <a:rPr lang="zh-CN" altLang="en-US" sz="3000" b="1"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人员培养</a:t>
            </a:r>
            <a:endParaRPr lang="zh-CN" altLang="en-US" sz="3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52" name="图片 251" descr="PPT模板.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2450" y="1"/>
            <a:ext cx="17335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3"/>
          <p:cNvSpPr txBox="1"/>
          <p:nvPr/>
        </p:nvSpPr>
        <p:spPr>
          <a:xfrm>
            <a:off x="697760" y="1124744"/>
            <a:ext cx="8503712" cy="5239896"/>
          </a:xfrm>
          <a:prstGeom prst="rect">
            <a:avLst/>
          </a:prstGeom>
          <a:noFill/>
        </p:spPr>
        <p:txBody>
          <a:bodyPr wrap="square" lIns="68580" tIns="34290" rIns="68580" bIns="34290" rtlCol="0">
            <a:spAutoFit/>
          </a:bodyPr>
          <a:lstStyle/>
          <a:p>
            <a:pPr>
              <a:lnSpc>
                <a:spcPct val="200000"/>
              </a:lnSpc>
            </a:pPr>
            <a:r>
              <a:rPr lang="en-US" altLang="zh-CN" sz="1400" b="1" dirty="0" smtClean="0">
                <a:latin typeface="微软雅黑" panose="020B0503020204020204" pitchFamily="34" charset="-122"/>
                <a:ea typeface="微软雅黑" panose="020B0503020204020204" pitchFamily="34" charset="-122"/>
              </a:rPr>
              <a:t>1.</a:t>
            </a:r>
            <a:r>
              <a:rPr lang="zh-CN" altLang="en-US" sz="1400" b="1" dirty="0" smtClean="0">
                <a:latin typeface="微软雅黑" panose="020B0503020204020204" pitchFamily="34" charset="-122"/>
                <a:ea typeface="微软雅黑" panose="020B0503020204020204" pitchFamily="34" charset="-122"/>
              </a:rPr>
              <a:t>培养人员姓名：金旭（导师）</a:t>
            </a:r>
            <a:endParaRPr lang="en-US" altLang="zh-CN" sz="1400" b="1" dirty="0" smtClean="0">
              <a:latin typeface="微软雅黑" panose="020B0503020204020204" pitchFamily="34" charset="-122"/>
              <a:ea typeface="微软雅黑" panose="020B0503020204020204" pitchFamily="34" charset="-122"/>
            </a:endParaRPr>
          </a:p>
          <a:p>
            <a:pPr>
              <a:lnSpc>
                <a:spcPct val="200000"/>
              </a:lnSpc>
            </a:pP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级别：工程师</a:t>
            </a:r>
            <a:r>
              <a:rPr lang="en-US" altLang="zh-CN" sz="1400" dirty="0" smtClean="0">
                <a:latin typeface="微软雅黑" panose="020B0503020204020204" pitchFamily="34" charset="-122"/>
                <a:ea typeface="微软雅黑" panose="020B0503020204020204" pitchFamily="34" charset="-122"/>
              </a:rPr>
              <a:t>A          </a:t>
            </a:r>
          </a:p>
          <a:p>
            <a:pPr>
              <a:lnSpc>
                <a:spcPct val="200000"/>
              </a:lnSpc>
            </a:pPr>
            <a:r>
              <a:rPr lang="zh-CN" altLang="en-US" sz="1400" dirty="0" smtClean="0">
                <a:latin typeface="微软雅黑" panose="020B0503020204020204" pitchFamily="34" charset="-122"/>
                <a:ea typeface="微软雅黑" panose="020B0503020204020204" pitchFamily="34" charset="-122"/>
              </a:rPr>
              <a:t>   成就：成长迅速，部门核心骨干，独立承担与</a:t>
            </a:r>
            <a:r>
              <a:rPr lang="en-US" altLang="zh-CN" sz="1400" dirty="0" smtClean="0">
                <a:latin typeface="微软雅黑" panose="020B0503020204020204" pitchFamily="34" charset="-122"/>
                <a:ea typeface="微软雅黑" panose="020B0503020204020204" pitchFamily="34" charset="-122"/>
              </a:rPr>
              <a:t>L1</a:t>
            </a:r>
            <a:r>
              <a:rPr lang="zh-CN" altLang="en-US" sz="1400" dirty="0" smtClean="0">
                <a:latin typeface="微软雅黑" panose="020B0503020204020204" pitchFamily="34" charset="-122"/>
                <a:ea typeface="微软雅黑" panose="020B0503020204020204" pitchFamily="34" charset="-122"/>
              </a:rPr>
              <a:t>相关的问题排查，同时精通两个模块的功能开发</a:t>
            </a:r>
            <a:endParaRPr lang="en-US" altLang="zh-CN" sz="1400" dirty="0" smtClean="0">
              <a:latin typeface="微软雅黑" panose="020B0503020204020204" pitchFamily="34" charset="-122"/>
              <a:ea typeface="微软雅黑" panose="020B0503020204020204" pitchFamily="34" charset="-122"/>
            </a:endParaRPr>
          </a:p>
          <a:p>
            <a:pPr>
              <a:lnSpc>
                <a:spcPct val="200000"/>
              </a:lnSpc>
            </a:pPr>
            <a:r>
              <a:rPr lang="en-US" altLang="zh-CN" sz="1400" b="1" dirty="0" smtClean="0">
                <a:latin typeface="微软雅黑" panose="020B0503020204020204" pitchFamily="34" charset="-122"/>
                <a:ea typeface="微软雅黑" panose="020B0503020204020204" pitchFamily="34" charset="-122"/>
              </a:rPr>
              <a:t>2.</a:t>
            </a:r>
            <a:r>
              <a:rPr lang="zh-CN" altLang="en-US" sz="1400" b="1" dirty="0">
                <a:latin typeface="微软雅黑" panose="020B0503020204020204" pitchFamily="34" charset="-122"/>
                <a:ea typeface="微软雅黑" panose="020B0503020204020204" pitchFamily="34" charset="-122"/>
              </a:rPr>
              <a:t>培养人员姓名</a:t>
            </a:r>
            <a:r>
              <a:rPr lang="zh-CN" altLang="en-US" sz="1400" b="1" dirty="0" smtClean="0">
                <a:latin typeface="微软雅黑" panose="020B0503020204020204" pitchFamily="34" charset="-122"/>
                <a:ea typeface="微软雅黑" panose="020B0503020204020204" pitchFamily="34" charset="-122"/>
              </a:rPr>
              <a:t>：刘云召（导师）</a:t>
            </a:r>
            <a:endParaRPr lang="en-US" altLang="zh-CN" sz="1400" b="1" dirty="0">
              <a:latin typeface="微软雅黑" panose="020B0503020204020204" pitchFamily="34" charset="-122"/>
              <a:ea typeface="微软雅黑" panose="020B0503020204020204" pitchFamily="34" charset="-122"/>
            </a:endParaRPr>
          </a:p>
          <a:p>
            <a:pPr>
              <a:lnSpc>
                <a:spcPct val="20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级别</a:t>
            </a:r>
            <a:r>
              <a:rPr lang="zh-CN" altLang="en-US" sz="1400" dirty="0" smtClean="0">
                <a:latin typeface="微软雅黑" panose="020B0503020204020204" pitchFamily="34" charset="-122"/>
                <a:ea typeface="微软雅黑" panose="020B0503020204020204" pitchFamily="34" charset="-122"/>
              </a:rPr>
              <a:t>：工程师</a:t>
            </a:r>
            <a:r>
              <a:rPr lang="en-US" altLang="zh-CN" sz="1400" dirty="0" smtClean="0">
                <a:latin typeface="微软雅黑" panose="020B0503020204020204" pitchFamily="34" charset="-122"/>
                <a:ea typeface="微软雅黑" panose="020B0503020204020204" pitchFamily="34" charset="-122"/>
              </a:rPr>
              <a:t>A</a:t>
            </a:r>
            <a:endParaRPr lang="en-US" altLang="zh-CN" sz="1400" dirty="0">
              <a:latin typeface="微软雅黑" panose="020B0503020204020204" pitchFamily="34" charset="-122"/>
              <a:ea typeface="微软雅黑" panose="020B0503020204020204" pitchFamily="34" charset="-122"/>
            </a:endParaRPr>
          </a:p>
          <a:p>
            <a:pPr>
              <a:lnSpc>
                <a:spcPct val="200000"/>
              </a:lnSpc>
            </a:pPr>
            <a:r>
              <a:rPr lang="zh-CN" altLang="en-US" sz="1400" dirty="0">
                <a:latin typeface="微软雅黑" panose="020B0503020204020204" pitchFamily="34" charset="-122"/>
                <a:ea typeface="微软雅黑" panose="020B0503020204020204" pitchFamily="34" charset="-122"/>
              </a:rPr>
              <a:t>   成就</a:t>
            </a:r>
            <a:r>
              <a:rPr lang="zh-CN" altLang="en-US" sz="1400" dirty="0" smtClean="0">
                <a:latin typeface="微软雅黑" panose="020B0503020204020204" pitchFamily="34" charset="-122"/>
                <a:ea typeface="微软雅黑" panose="020B0503020204020204" pitchFamily="34" charset="-122"/>
              </a:rPr>
              <a:t>：部门骨干，在</a:t>
            </a:r>
            <a:r>
              <a:rPr lang="en-US" altLang="zh-CN" sz="1400" dirty="0" smtClean="0">
                <a:latin typeface="微软雅黑" panose="020B0503020204020204" pitchFamily="34" charset="-122"/>
                <a:ea typeface="微软雅黑" panose="020B0503020204020204" pitchFamily="34" charset="-122"/>
              </a:rPr>
              <a:t>L1</a:t>
            </a:r>
            <a:r>
              <a:rPr lang="zh-CN" altLang="en-US" sz="1400" dirty="0" smtClean="0">
                <a:latin typeface="微软雅黑" panose="020B0503020204020204" pitchFamily="34" charset="-122"/>
                <a:ea typeface="微软雅黑" panose="020B0503020204020204" pitchFamily="34" charset="-122"/>
              </a:rPr>
              <a:t>维测及</a:t>
            </a:r>
            <a:r>
              <a:rPr lang="en-US" altLang="zh-CN" sz="1400" dirty="0" smtClean="0">
                <a:latin typeface="微软雅黑" panose="020B0503020204020204" pitchFamily="34" charset="-122"/>
                <a:ea typeface="微软雅黑" panose="020B0503020204020204" pitchFamily="34" charset="-122"/>
              </a:rPr>
              <a:t>FT</a:t>
            </a:r>
            <a:r>
              <a:rPr lang="zh-CN" altLang="en-US" sz="1400" dirty="0" smtClean="0">
                <a:latin typeface="微软雅黑" panose="020B0503020204020204" pitchFamily="34" charset="-122"/>
                <a:ea typeface="微软雅黑" panose="020B0503020204020204" pitchFamily="34" charset="-122"/>
              </a:rPr>
              <a:t>框架开发调试过程中表现突出，问题分析定位能力较强</a:t>
            </a:r>
            <a:endParaRPr lang="en-US" altLang="zh-CN" sz="1400" dirty="0">
              <a:latin typeface="微软雅黑" panose="020B0503020204020204" pitchFamily="34" charset="-122"/>
              <a:ea typeface="微软雅黑" panose="020B0503020204020204" pitchFamily="34" charset="-122"/>
            </a:endParaRPr>
          </a:p>
          <a:p>
            <a:pPr>
              <a:lnSpc>
                <a:spcPct val="200000"/>
              </a:lnSpc>
            </a:pPr>
            <a:r>
              <a:rPr lang="en-US" altLang="zh-CN" sz="1400" b="1" dirty="0" smtClean="0">
                <a:latin typeface="微软雅黑" panose="020B0503020204020204" pitchFamily="34" charset="-122"/>
                <a:ea typeface="微软雅黑" panose="020B0503020204020204" pitchFamily="34" charset="-122"/>
              </a:rPr>
              <a:t>3.</a:t>
            </a:r>
            <a:r>
              <a:rPr lang="zh-CN" altLang="en-US" sz="1400" b="1" dirty="0" smtClean="0">
                <a:latin typeface="微软雅黑" panose="020B0503020204020204" pitchFamily="34" charset="-122"/>
                <a:ea typeface="微软雅黑" panose="020B0503020204020204" pitchFamily="34" charset="-122"/>
              </a:rPr>
              <a:t>培养人员姓名：王凯（导师）</a:t>
            </a:r>
            <a:endParaRPr lang="en-US" altLang="zh-CN" sz="1400" b="1" dirty="0" smtClean="0">
              <a:latin typeface="微软雅黑" panose="020B0503020204020204" pitchFamily="34" charset="-122"/>
              <a:ea typeface="微软雅黑" panose="020B0503020204020204" pitchFamily="34" charset="-122"/>
            </a:endParaRPr>
          </a:p>
          <a:p>
            <a:pPr>
              <a:lnSpc>
                <a:spcPct val="200000"/>
              </a:lnSpc>
            </a:pPr>
            <a:r>
              <a:rPr lang="en-US" altLang="zh-CN" sz="1400" dirty="0" smtClean="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级别：</a:t>
            </a:r>
            <a:r>
              <a:rPr lang="zh-CN" altLang="en-US" sz="1400" dirty="0" smtClean="0">
                <a:latin typeface="微软雅黑" panose="020B0503020204020204" pitchFamily="34" charset="-122"/>
                <a:ea typeface="微软雅黑" panose="020B0503020204020204" pitchFamily="34" charset="-122"/>
              </a:rPr>
              <a:t>工程师</a:t>
            </a:r>
            <a:r>
              <a:rPr lang="en-US" altLang="zh-CN" sz="1400" dirty="0" smtClean="0">
                <a:latin typeface="微软雅黑" panose="020B0503020204020204" pitchFamily="34" charset="-122"/>
                <a:ea typeface="微软雅黑" panose="020B0503020204020204" pitchFamily="34" charset="-122"/>
              </a:rPr>
              <a:t>B</a:t>
            </a:r>
            <a:endParaRPr lang="en-US" altLang="zh-CN" sz="1400" dirty="0">
              <a:latin typeface="微软雅黑" panose="020B0503020204020204" pitchFamily="34" charset="-122"/>
              <a:ea typeface="微软雅黑" panose="020B0503020204020204" pitchFamily="34" charset="-122"/>
            </a:endParaRPr>
          </a:p>
          <a:p>
            <a:pPr>
              <a:lnSpc>
                <a:spcPct val="200000"/>
              </a:lnSpc>
            </a:pPr>
            <a:r>
              <a:rPr lang="zh-CN" altLang="en-US" sz="1400" dirty="0">
                <a:latin typeface="微软雅黑" panose="020B0503020204020204" pitchFamily="34" charset="-122"/>
                <a:ea typeface="微软雅黑" panose="020B0503020204020204" pitchFamily="34" charset="-122"/>
              </a:rPr>
              <a:t>   成就</a:t>
            </a:r>
            <a:r>
              <a:rPr lang="zh-CN" altLang="en-US" sz="1400" dirty="0" smtClean="0">
                <a:latin typeface="微软雅黑" panose="020B0503020204020204" pitchFamily="34" charset="-122"/>
                <a:ea typeface="微软雅黑" panose="020B0503020204020204" pitchFamily="34" charset="-122"/>
              </a:rPr>
              <a:t>：踏实肯干，独立承担完成</a:t>
            </a:r>
            <a:r>
              <a:rPr lang="en-US" altLang="zh-CN" sz="1400" dirty="0" err="1" smtClean="0">
                <a:latin typeface="微软雅黑" panose="020B0503020204020204" pitchFamily="34" charset="-122"/>
                <a:ea typeface="微软雅黑" panose="020B0503020204020204" pitchFamily="34" charset="-122"/>
              </a:rPr>
              <a:t>iBS</a:t>
            </a:r>
            <a:r>
              <a:rPr lang="zh-CN" altLang="en-US" sz="1400" dirty="0" smtClean="0">
                <a:latin typeface="微软雅黑" panose="020B0503020204020204" pitchFamily="34" charset="-122"/>
                <a:ea typeface="微软雅黑" panose="020B0503020204020204" pitchFamily="34" charset="-122"/>
              </a:rPr>
              <a:t>产品</a:t>
            </a:r>
            <a:r>
              <a:rPr lang="en-US" altLang="zh-CN" sz="1400" dirty="0" smtClean="0">
                <a:latin typeface="微软雅黑" panose="020B0503020204020204" pitchFamily="34" charset="-122"/>
                <a:ea typeface="微软雅黑" panose="020B0503020204020204" pitchFamily="34" charset="-122"/>
              </a:rPr>
              <a:t>L1</a:t>
            </a:r>
            <a:r>
              <a:rPr lang="zh-CN" altLang="en-US" sz="1400" dirty="0" smtClean="0">
                <a:latin typeface="微软雅黑" panose="020B0503020204020204" pitchFamily="34" charset="-122"/>
                <a:ea typeface="微软雅黑" panose="020B0503020204020204" pitchFamily="34" charset="-122"/>
              </a:rPr>
              <a:t>的工作任务，掌握下行和</a:t>
            </a:r>
            <a:r>
              <a:rPr lang="en-US" altLang="zh-CN" sz="1400" dirty="0" smtClean="0">
                <a:latin typeface="微软雅黑" panose="020B0503020204020204" pitchFamily="34" charset="-122"/>
                <a:ea typeface="微软雅黑" panose="020B0503020204020204" pitchFamily="34" charset="-122"/>
              </a:rPr>
              <a:t>PRACH</a:t>
            </a:r>
            <a:r>
              <a:rPr lang="zh-CN" altLang="en-US" sz="1400" dirty="0" smtClean="0">
                <a:latin typeface="微软雅黑" panose="020B0503020204020204" pitchFamily="34" charset="-122"/>
                <a:ea typeface="微软雅黑" panose="020B0503020204020204" pitchFamily="34" charset="-122"/>
              </a:rPr>
              <a:t>模块的功能开发</a:t>
            </a:r>
            <a:endParaRPr lang="en-US" altLang="zh-CN" sz="1400" dirty="0" smtClean="0">
              <a:latin typeface="微软雅黑" panose="020B0503020204020204" pitchFamily="34" charset="-122"/>
              <a:ea typeface="微软雅黑" panose="020B0503020204020204" pitchFamily="34" charset="-122"/>
            </a:endParaRPr>
          </a:p>
          <a:p>
            <a:pPr>
              <a:lnSpc>
                <a:spcPct val="200000"/>
              </a:lnSpc>
            </a:pPr>
            <a:r>
              <a:rPr lang="en-US" altLang="zh-CN" sz="1400" b="1" dirty="0" smtClean="0">
                <a:latin typeface="微软雅黑" panose="020B0503020204020204" pitchFamily="34" charset="-122"/>
                <a:ea typeface="微软雅黑" panose="020B0503020204020204" pitchFamily="34" charset="-122"/>
              </a:rPr>
              <a:t>4.</a:t>
            </a:r>
            <a:r>
              <a:rPr lang="zh-CN" altLang="en-US" sz="1400" b="1" dirty="0">
                <a:latin typeface="微软雅黑" panose="020B0503020204020204" pitchFamily="34" charset="-122"/>
                <a:ea typeface="微软雅黑" panose="020B0503020204020204" pitchFamily="34" charset="-122"/>
              </a:rPr>
              <a:t>培养人员姓名</a:t>
            </a:r>
            <a:r>
              <a:rPr lang="zh-CN" altLang="en-US" sz="1400" b="1" dirty="0" smtClean="0">
                <a:latin typeface="微软雅黑" panose="020B0503020204020204" pitchFamily="34" charset="-122"/>
                <a:ea typeface="微软雅黑" panose="020B0503020204020204" pitchFamily="34" charset="-122"/>
              </a:rPr>
              <a:t>：刘宁（导师）</a:t>
            </a:r>
            <a:endParaRPr lang="en-US" altLang="zh-CN" sz="1400" b="1" dirty="0" smtClean="0">
              <a:latin typeface="微软雅黑" panose="020B0503020204020204" pitchFamily="34" charset="-122"/>
              <a:ea typeface="微软雅黑" panose="020B0503020204020204" pitchFamily="34" charset="-122"/>
            </a:endParaRPr>
          </a:p>
          <a:p>
            <a:pPr>
              <a:lnSpc>
                <a:spcPct val="200000"/>
              </a:lnSpc>
            </a:pPr>
            <a:r>
              <a:rPr lang="en-US" altLang="zh-CN" sz="1400" dirty="0" smtClean="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级别</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18</a:t>
            </a:r>
            <a:r>
              <a:rPr lang="zh-CN" altLang="en-US" sz="1400" dirty="0" smtClean="0">
                <a:latin typeface="微软雅黑" panose="020B0503020204020204" pitchFamily="34" charset="-122"/>
                <a:ea typeface="微软雅黑" panose="020B0503020204020204" pitchFamily="34" charset="-122"/>
              </a:rPr>
              <a:t>应届生</a:t>
            </a:r>
            <a:endParaRPr lang="en-US" altLang="zh-CN" sz="1400" dirty="0">
              <a:latin typeface="微软雅黑" panose="020B0503020204020204" pitchFamily="34" charset="-122"/>
              <a:ea typeface="微软雅黑" panose="020B0503020204020204" pitchFamily="34" charset="-122"/>
            </a:endParaRPr>
          </a:p>
          <a:p>
            <a:pPr>
              <a:lnSpc>
                <a:spcPct val="200000"/>
              </a:lnSpc>
            </a:pPr>
            <a:r>
              <a:rPr lang="zh-CN" altLang="en-US" sz="1400" dirty="0">
                <a:latin typeface="微软雅黑" panose="020B0503020204020204" pitchFamily="34" charset="-122"/>
                <a:ea typeface="微软雅黑" panose="020B0503020204020204" pitchFamily="34" charset="-122"/>
              </a:rPr>
              <a:t>   成就</a:t>
            </a:r>
            <a:r>
              <a:rPr lang="zh-CN" altLang="en-US" sz="1400" dirty="0" smtClean="0">
                <a:latin typeface="微软雅黑" panose="020B0503020204020204" pitchFamily="34" charset="-122"/>
                <a:ea typeface="微软雅黑" panose="020B0503020204020204" pitchFamily="34" charset="-122"/>
              </a:rPr>
              <a:t>：入职两个月，上手很快，已参与到下行</a:t>
            </a:r>
            <a:r>
              <a:rPr lang="en-US" altLang="zh-CN" sz="1400" dirty="0" smtClean="0">
                <a:latin typeface="微软雅黑" panose="020B0503020204020204" pitchFamily="34" charset="-122"/>
                <a:ea typeface="微软雅黑" panose="020B0503020204020204" pitchFamily="34" charset="-122"/>
              </a:rPr>
              <a:t>Debug</a:t>
            </a:r>
            <a:r>
              <a:rPr lang="zh-CN" altLang="en-US" sz="1400" dirty="0" smtClean="0">
                <a:latin typeface="微软雅黑" panose="020B0503020204020204" pitchFamily="34" charset="-122"/>
                <a:ea typeface="微软雅黑" panose="020B0503020204020204" pitchFamily="34" charset="-122"/>
              </a:rPr>
              <a:t>平台项目开发中，承担</a:t>
            </a:r>
            <a:r>
              <a:rPr lang="en-US" altLang="zh-CN" sz="1400" dirty="0" smtClean="0">
                <a:latin typeface="微软雅黑" panose="020B0503020204020204" pitchFamily="34" charset="-122"/>
                <a:ea typeface="微软雅黑" panose="020B0503020204020204" pitchFamily="34" charset="-122"/>
              </a:rPr>
              <a:t>GUI</a:t>
            </a:r>
            <a:r>
              <a:rPr lang="zh-CN" altLang="en-US" sz="1400" dirty="0" smtClean="0">
                <a:latin typeface="微软雅黑" panose="020B0503020204020204" pitchFamily="34" charset="-122"/>
                <a:ea typeface="微软雅黑" panose="020B0503020204020204" pitchFamily="34" charset="-122"/>
              </a:rPr>
              <a:t>的开发工作；</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8810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
            <a:ext cx="8089899" cy="685799"/>
            <a:chOff x="0" y="1"/>
            <a:chExt cx="8089899" cy="685799"/>
          </a:xfrm>
        </p:grpSpPr>
        <p:sp>
          <p:nvSpPr>
            <p:cNvPr id="211" name="矩形 210"/>
            <p:cNvSpPr/>
            <p:nvPr/>
          </p:nvSpPr>
          <p:spPr>
            <a:xfrm>
              <a:off x="434671" y="1"/>
              <a:ext cx="7655228" cy="68579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endParaRPr lang="zh-CN" altLang="en-US"/>
            </a:p>
          </p:txBody>
        </p:sp>
        <p:sp>
          <p:nvSpPr>
            <p:cNvPr id="212" name="矩形 211"/>
            <p:cNvSpPr/>
            <p:nvPr/>
          </p:nvSpPr>
          <p:spPr>
            <a:xfrm>
              <a:off x="0" y="1"/>
              <a:ext cx="451679" cy="685799"/>
            </a:xfrm>
            <a:prstGeom prst="rect">
              <a:avLst/>
            </a:prstGeom>
            <a:solidFill>
              <a:srgbClr val="0070C0"/>
            </a:solidFill>
            <a:ln>
              <a:noFill/>
            </a:ln>
          </p:spPr>
          <p:txBody>
            <a:bodyPr anchor="ctr"/>
            <a:lstStyle/>
            <a:p>
              <a:pPr algn="ctr" fontAlgn="base">
                <a:spcBef>
                  <a:spcPct val="0"/>
                </a:spcBef>
                <a:spcAft>
                  <a:spcPct val="0"/>
                </a:spcAft>
                <a:buFont typeface="Arial" pitchFamily="34" charset="0"/>
              </a:pPr>
              <a:endParaRPr lang="zh-CN" altLang="en-US" sz="4400" b="1">
                <a:solidFill>
                  <a:srgbClr val="FFFFFF"/>
                </a:solidFill>
                <a:latin typeface="微软雅黑" panose="020B0503020204020204" pitchFamily="34" charset="-122"/>
                <a:ea typeface="微软雅黑" panose="020B0503020204020204" pitchFamily="34" charset="-122"/>
              </a:endParaRPr>
            </a:p>
          </p:txBody>
        </p:sp>
      </p:grpSp>
      <p:sp>
        <p:nvSpPr>
          <p:cNvPr id="214" name="矩形 213"/>
          <p:cNvSpPr/>
          <p:nvPr/>
        </p:nvSpPr>
        <p:spPr>
          <a:xfrm>
            <a:off x="471183" y="42377"/>
            <a:ext cx="6710668" cy="643423"/>
          </a:xfrm>
          <a:prstGeom prst="rect">
            <a:avLst/>
          </a:prstGeom>
        </p:spPr>
        <p:txBody>
          <a:bodyPr wrap="square" tIns="90000" bIns="90000" anchor="ctr" anchorCtr="0">
            <a:spAutoFit/>
          </a:bodyPr>
          <a:lstStyle/>
          <a:p>
            <a:pPr>
              <a:defRPr/>
            </a:pPr>
            <a:r>
              <a:rPr lang="zh-CN" altLang="en-US" sz="3000" b="1"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经验分享（知识</a:t>
            </a:r>
            <a:r>
              <a:rPr lang="en-US" altLang="zh-CN" sz="3000" b="1"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3000" b="1"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技术分享）</a:t>
            </a:r>
            <a:endParaRPr lang="zh-CN" altLang="en-US" sz="3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52" name="图片 251" descr="PPT模板.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2450" y="1"/>
            <a:ext cx="17335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p:cNvSpPr txBox="1"/>
          <p:nvPr/>
        </p:nvSpPr>
        <p:spPr>
          <a:xfrm>
            <a:off x="776536" y="1141432"/>
            <a:ext cx="8431704" cy="5239896"/>
          </a:xfrm>
          <a:prstGeom prst="rect">
            <a:avLst/>
          </a:prstGeom>
          <a:noFill/>
        </p:spPr>
        <p:txBody>
          <a:bodyPr wrap="square" lIns="68580" tIns="34290" rIns="68580" bIns="34290" rtlCol="0">
            <a:spAutoFit/>
          </a:bodyPr>
          <a:lstStyle/>
          <a:p>
            <a:pPr>
              <a:lnSpc>
                <a:spcPct val="150000"/>
              </a:lnSpc>
            </a:pPr>
            <a:r>
              <a:rPr lang="en-US" altLang="zh-CN" sz="1400" b="1" dirty="0" smtClean="0">
                <a:latin typeface="微软雅黑" panose="020B0503020204020204" pitchFamily="34" charset="-122"/>
                <a:ea typeface="微软雅黑" panose="020B0503020204020204" pitchFamily="34" charset="-122"/>
              </a:rPr>
              <a:t>1. </a:t>
            </a:r>
            <a:r>
              <a:rPr lang="zh-CN" altLang="en-US" sz="1400" b="1" dirty="0" smtClean="0">
                <a:latin typeface="微软雅黑" panose="020B0503020204020204" pitchFamily="34" charset="-122"/>
                <a:ea typeface="微软雅黑" panose="020B0503020204020204" pitchFamily="34" charset="-122"/>
              </a:rPr>
              <a:t>课程名称：</a:t>
            </a:r>
            <a:endParaRPr lang="en-US" altLang="zh-CN" sz="1400" b="1" dirty="0" smtClean="0">
              <a:latin typeface="微软雅黑" panose="020B0503020204020204" pitchFamily="34" charset="-122"/>
              <a:ea typeface="微软雅黑" panose="020B0503020204020204" pitchFamily="34" charset="-122"/>
            </a:endParaRPr>
          </a:p>
          <a:p>
            <a:pPr lvl="1">
              <a:lnSpc>
                <a:spcPct val="150000"/>
              </a:lnSpc>
            </a:pPr>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LTE PHY MAC</a:t>
            </a:r>
            <a:r>
              <a:rPr lang="zh-CN" altLang="en-US" sz="1400" dirty="0" smtClean="0">
                <a:latin typeface="微软雅黑" panose="020B0503020204020204" pitchFamily="34" charset="-122"/>
                <a:ea typeface="微软雅黑" panose="020B0503020204020204" pitchFamily="34" charset="-122"/>
              </a:rPr>
              <a:t>协议概述</a:t>
            </a: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分享</a:t>
            </a:r>
            <a:r>
              <a:rPr lang="zh-CN" altLang="en-US" sz="1400" dirty="0">
                <a:latin typeface="微软雅黑" panose="020B0503020204020204" pitchFamily="34" charset="-122"/>
                <a:ea typeface="微软雅黑" panose="020B0503020204020204" pitchFamily="34" charset="-122"/>
              </a:rPr>
              <a:t>次数（公司</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部门级）：</a:t>
            </a:r>
            <a:r>
              <a:rPr lang="en-US" altLang="zh-CN" sz="1400" dirty="0">
                <a:latin typeface="微软雅黑" panose="020B0503020204020204" pitchFamily="34" charset="-122"/>
                <a:ea typeface="微软雅黑" panose="020B0503020204020204" pitchFamily="34" charset="-122"/>
              </a:rPr>
              <a:t>2 </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en-US" altLang="zh-CN" sz="1400" dirty="0" smtClean="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     2</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L1</a:t>
            </a:r>
            <a:r>
              <a:rPr lang="zh-CN" altLang="en-US" sz="1400" dirty="0" smtClean="0">
                <a:latin typeface="微软雅黑" panose="020B0503020204020204" pitchFamily="34" charset="-122"/>
                <a:ea typeface="微软雅黑" panose="020B0503020204020204" pitchFamily="34" charset="-122"/>
              </a:rPr>
              <a:t>问题分析指导</a:t>
            </a: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分享</a:t>
            </a:r>
            <a:r>
              <a:rPr lang="zh-CN" altLang="en-US" sz="1400" dirty="0">
                <a:latin typeface="微软雅黑" panose="020B0503020204020204" pitchFamily="34" charset="-122"/>
                <a:ea typeface="微软雅黑" panose="020B0503020204020204" pitchFamily="34" charset="-122"/>
              </a:rPr>
              <a:t>次数</a:t>
            </a:r>
            <a:r>
              <a:rPr lang="zh-CN" altLang="en-US" sz="1400" dirty="0" smtClean="0">
                <a:latin typeface="微软雅黑" panose="020B0503020204020204" pitchFamily="34" charset="-122"/>
                <a:ea typeface="微软雅黑" panose="020B0503020204020204" pitchFamily="34" charset="-122"/>
              </a:rPr>
              <a:t>（部门</a:t>
            </a:r>
            <a:r>
              <a:rPr lang="zh-CN" altLang="en-US" sz="1400" dirty="0">
                <a:latin typeface="微软雅黑" panose="020B0503020204020204" pitchFamily="34" charset="-122"/>
                <a:ea typeface="微软雅黑" panose="020B0503020204020204" pitchFamily="34" charset="-122"/>
              </a:rPr>
              <a:t>级）</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2</a:t>
            </a:r>
          </a:p>
          <a:p>
            <a:pPr>
              <a:lnSpc>
                <a:spcPct val="150000"/>
              </a:lnSpc>
            </a:pPr>
            <a:r>
              <a:rPr lang="en-US" altLang="zh-CN" sz="1400" dirty="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        3</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L1</a:t>
            </a:r>
            <a:r>
              <a:rPr lang="zh-CN" altLang="en-US" sz="1400" dirty="0" smtClean="0">
                <a:latin typeface="微软雅黑" panose="020B0503020204020204" pitchFamily="34" charset="-122"/>
                <a:ea typeface="微软雅黑" panose="020B0503020204020204" pitchFamily="34" charset="-122"/>
              </a:rPr>
              <a:t>系统方案导入</a:t>
            </a:r>
            <a:r>
              <a:rPr lang="en-US" altLang="zh-CN" sz="1400" dirty="0" smtClean="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分享次数（部门级）：</a:t>
            </a:r>
            <a:r>
              <a:rPr lang="en-US" altLang="zh-CN" sz="1400" dirty="0" smtClean="0">
                <a:latin typeface="微软雅黑" panose="020B0503020204020204" pitchFamily="34" charset="-122"/>
                <a:ea typeface="微软雅黑" panose="020B0503020204020204" pitchFamily="34" charset="-122"/>
              </a:rPr>
              <a:t>2</a:t>
            </a:r>
          </a:p>
          <a:p>
            <a:pPr>
              <a:lnSpc>
                <a:spcPct val="150000"/>
              </a:lnSpc>
            </a:pPr>
            <a:r>
              <a:rPr lang="en-US" altLang="zh-CN" sz="1400" b="1" dirty="0" smtClean="0">
                <a:latin typeface="微软雅黑" panose="020B0503020204020204" pitchFamily="34" charset="-122"/>
                <a:ea typeface="微软雅黑" panose="020B0503020204020204" pitchFamily="34" charset="-122"/>
              </a:rPr>
              <a:t>2. </a:t>
            </a:r>
            <a:r>
              <a:rPr lang="zh-CN" altLang="en-US" sz="1400" b="1" dirty="0" smtClean="0">
                <a:latin typeface="微软雅黑" panose="020B0503020204020204" pitchFamily="34" charset="-122"/>
                <a:ea typeface="微软雅黑" panose="020B0503020204020204" pitchFamily="34" charset="-122"/>
              </a:rPr>
              <a:t>技术方案名称：</a:t>
            </a:r>
            <a:endParaRPr lang="en-US" altLang="zh-CN" sz="1400" b="1" dirty="0" smtClean="0">
              <a:latin typeface="微软雅黑" panose="020B0503020204020204" pitchFamily="34" charset="-122"/>
              <a:ea typeface="微软雅黑" panose="020B0503020204020204" pitchFamily="34" charset="-122"/>
            </a:endParaRPr>
          </a:p>
          <a:p>
            <a:pPr lvl="1">
              <a:lnSpc>
                <a:spcPct val="150000"/>
              </a:lnSpc>
            </a:pPr>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CPRI/MAPLE</a:t>
            </a:r>
            <a:r>
              <a:rPr lang="zh-CN" altLang="en-US" sz="1400" dirty="0" smtClean="0">
                <a:latin typeface="微软雅黑" panose="020B0503020204020204" pitchFamily="34" charset="-122"/>
                <a:ea typeface="微软雅黑" panose="020B0503020204020204" pitchFamily="34" charset="-122"/>
              </a:rPr>
              <a:t>解耦方案</a:t>
            </a:r>
            <a:endParaRPr lang="en-US" altLang="zh-CN" sz="1400" dirty="0" smtClean="0">
              <a:latin typeface="微软雅黑" panose="020B0503020204020204" pitchFamily="34" charset="-122"/>
              <a:ea typeface="微软雅黑" panose="020B0503020204020204" pitchFamily="34" charset="-122"/>
            </a:endParaRPr>
          </a:p>
          <a:p>
            <a:pPr lvl="1">
              <a:lnSpc>
                <a:spcPct val="150000"/>
              </a:lnSpc>
            </a:pPr>
            <a:r>
              <a:rPr lang="en-US" altLang="zh-CN" sz="1400" dirty="0" smtClean="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L1</a:t>
            </a:r>
            <a:r>
              <a:rPr lang="zh-CN" altLang="en-US" sz="1400" dirty="0" smtClean="0">
                <a:latin typeface="微软雅黑" panose="020B0503020204020204" pitchFamily="34" charset="-122"/>
                <a:ea typeface="微软雅黑" panose="020B0503020204020204" pitchFamily="34" charset="-122"/>
              </a:rPr>
              <a:t>维测方案</a:t>
            </a:r>
            <a:endParaRPr lang="en-US" altLang="zh-CN" sz="1400" dirty="0" smtClean="0">
              <a:latin typeface="微软雅黑" panose="020B0503020204020204" pitchFamily="34" charset="-122"/>
              <a:ea typeface="微软雅黑" panose="020B0503020204020204" pitchFamily="34" charset="-122"/>
            </a:endParaRPr>
          </a:p>
          <a:p>
            <a:pPr lvl="1">
              <a:lnSpc>
                <a:spcPct val="150000"/>
              </a:lnSpc>
            </a:pPr>
            <a:r>
              <a:rPr lang="en-US" altLang="zh-CN" sz="1400" dirty="0" smtClean="0">
                <a:latin typeface="微软雅黑" panose="020B0503020204020204" pitchFamily="34" charset="-122"/>
                <a:ea typeface="微软雅黑" panose="020B0503020204020204" pitchFamily="34" charset="-122"/>
              </a:rPr>
              <a:t>3</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L1</a:t>
            </a:r>
            <a:r>
              <a:rPr lang="zh-CN" altLang="en-US" sz="1400" dirty="0" smtClean="0">
                <a:latin typeface="微软雅黑" panose="020B0503020204020204" pitchFamily="34" charset="-122"/>
                <a:ea typeface="微软雅黑" panose="020B0503020204020204" pitchFamily="34" charset="-122"/>
              </a:rPr>
              <a:t>时序调整方案</a:t>
            </a:r>
            <a:endParaRPr lang="en-US" altLang="zh-CN" sz="1400" dirty="0" smtClean="0">
              <a:latin typeface="微软雅黑" panose="020B0503020204020204" pitchFamily="34" charset="-122"/>
              <a:ea typeface="微软雅黑" panose="020B0503020204020204" pitchFamily="34" charset="-122"/>
            </a:endParaRPr>
          </a:p>
          <a:p>
            <a:pPr lvl="1">
              <a:lnSpc>
                <a:spcPct val="150000"/>
              </a:lnSpc>
            </a:pPr>
            <a:r>
              <a:rPr lang="en-US" altLang="zh-CN" sz="1400" dirty="0" smtClean="0">
                <a:latin typeface="微软雅黑" panose="020B0503020204020204" pitchFamily="34" charset="-122"/>
                <a:ea typeface="微软雅黑" panose="020B0503020204020204" pitchFamily="34" charset="-122"/>
              </a:rPr>
              <a:t>4</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L1</a:t>
            </a:r>
            <a:r>
              <a:rPr lang="zh-CN" altLang="en-US" sz="1400" dirty="0" smtClean="0">
                <a:latin typeface="微软雅黑" panose="020B0503020204020204" pitchFamily="34" charset="-122"/>
                <a:ea typeface="微软雅黑" panose="020B0503020204020204" pitchFamily="34" charset="-122"/>
              </a:rPr>
              <a:t>软件方案</a:t>
            </a:r>
            <a:endParaRPr lang="en-US" altLang="zh-CN" sz="1400" dirty="0" smtClean="0">
              <a:latin typeface="微软雅黑" panose="020B0503020204020204" pitchFamily="34" charset="-122"/>
              <a:ea typeface="微软雅黑" panose="020B0503020204020204" pitchFamily="34" charset="-122"/>
            </a:endParaRPr>
          </a:p>
          <a:p>
            <a:pPr lvl="1">
              <a:lnSpc>
                <a:spcPct val="150000"/>
              </a:lnSpc>
            </a:pPr>
            <a:r>
              <a:rPr lang="en-US" altLang="zh-CN" sz="1400" dirty="0" smtClean="0">
                <a:latin typeface="微软雅黑" panose="020B0503020204020204" pitchFamily="34" charset="-122"/>
                <a:ea typeface="微软雅黑" panose="020B0503020204020204" pitchFamily="34" charset="-122"/>
              </a:rPr>
              <a:t>5</a:t>
            </a:r>
            <a:r>
              <a:rPr lang="zh-CN" altLang="en-US" sz="1400" dirty="0" smtClean="0">
                <a:latin typeface="微软雅黑" panose="020B0503020204020204" pitchFamily="34" charset="-122"/>
                <a:ea typeface="微软雅黑" panose="020B0503020204020204" pitchFamily="34" charset="-122"/>
              </a:rPr>
              <a:t>）基带抓数方案</a:t>
            </a:r>
            <a:endParaRPr lang="en-US" altLang="zh-CN" sz="1400" dirty="0" smtClean="0">
              <a:latin typeface="微软雅黑" panose="020B0503020204020204" pitchFamily="34" charset="-122"/>
              <a:ea typeface="微软雅黑" panose="020B0503020204020204" pitchFamily="34" charset="-122"/>
            </a:endParaRPr>
          </a:p>
          <a:p>
            <a:pPr lvl="1">
              <a:lnSpc>
                <a:spcPct val="150000"/>
              </a:lnSpc>
            </a:pPr>
            <a:r>
              <a:rPr lang="en-US" altLang="zh-CN" sz="1400" dirty="0" smtClean="0">
                <a:latin typeface="微软雅黑" panose="020B0503020204020204" pitchFamily="34" charset="-122"/>
                <a:ea typeface="微软雅黑" panose="020B0503020204020204" pitchFamily="34" charset="-122"/>
              </a:rPr>
              <a:t>6</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32Ts</a:t>
            </a:r>
            <a:r>
              <a:rPr lang="zh-CN" altLang="en-US" sz="1400" dirty="0" smtClean="0">
                <a:latin typeface="微软雅黑" panose="020B0503020204020204" pitchFamily="34" charset="-122"/>
                <a:ea typeface="微软雅黑" panose="020B0503020204020204" pitchFamily="34" charset="-122"/>
              </a:rPr>
              <a:t>时偏补偿</a:t>
            </a:r>
            <a:endParaRPr lang="en-US" altLang="zh-CN" sz="1400" dirty="0" smtClean="0">
              <a:latin typeface="微软雅黑" panose="020B0503020204020204" pitchFamily="34" charset="-122"/>
              <a:ea typeface="微软雅黑" panose="020B0503020204020204" pitchFamily="34" charset="-122"/>
            </a:endParaRPr>
          </a:p>
          <a:p>
            <a:pPr lvl="1">
              <a:lnSpc>
                <a:spcPct val="150000"/>
              </a:lnSpc>
            </a:pPr>
            <a:r>
              <a:rPr lang="en-US" altLang="zh-CN" sz="1400" dirty="0" smtClean="0">
                <a:latin typeface="微软雅黑" panose="020B0503020204020204" pitchFamily="34" charset="-122"/>
                <a:ea typeface="微软雅黑" panose="020B0503020204020204" pitchFamily="34" charset="-122"/>
              </a:rPr>
              <a:t>7</a:t>
            </a:r>
            <a:r>
              <a:rPr lang="zh-CN" altLang="en-US" sz="1400" dirty="0" smtClean="0">
                <a:latin typeface="微软雅黑" panose="020B0503020204020204" pitchFamily="34" charset="-122"/>
                <a:ea typeface="微软雅黑" panose="020B0503020204020204" pitchFamily="34" charset="-122"/>
              </a:rPr>
              <a:t>）自动化测试方案</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en-US" altLang="zh-CN" sz="1400" b="1" dirty="0" smtClean="0">
                <a:latin typeface="微软雅黑" panose="020B0503020204020204" pitchFamily="34" charset="-122"/>
                <a:ea typeface="微软雅黑" panose="020B0503020204020204" pitchFamily="34" charset="-122"/>
              </a:rPr>
              <a:t>3. </a:t>
            </a:r>
            <a:r>
              <a:rPr lang="zh-CN" altLang="en-US" sz="1400" b="1" dirty="0" smtClean="0">
                <a:latin typeface="微软雅黑" panose="020B0503020204020204" pitchFamily="34" charset="-122"/>
                <a:ea typeface="微软雅黑" panose="020B0503020204020204" pitchFamily="34" charset="-122"/>
              </a:rPr>
              <a:t>技术交流活动名称：</a:t>
            </a:r>
            <a:endParaRPr lang="en-US" altLang="zh-CN" sz="1400" b="1" dirty="0" smtClean="0">
              <a:latin typeface="微软雅黑" panose="020B0503020204020204" pitchFamily="34" charset="-122"/>
              <a:ea typeface="微软雅黑" panose="020B0503020204020204" pitchFamily="34" charset="-122"/>
            </a:endParaRPr>
          </a:p>
          <a:p>
            <a:pPr>
              <a:lnSpc>
                <a:spcPct val="150000"/>
              </a:lnSpc>
            </a:pPr>
            <a:r>
              <a:rPr lang="en-US" altLang="zh-CN" sz="1400" dirty="0" smtClean="0">
                <a:latin typeface="微软雅黑" panose="020B0503020204020204" pitchFamily="34" charset="-122"/>
                <a:ea typeface="微软雅黑" panose="020B0503020204020204" pitchFamily="34" charset="-122"/>
              </a:rPr>
              <a:t>         1</a:t>
            </a:r>
            <a:r>
              <a:rPr lang="zh-CN" altLang="en-US" sz="1400" dirty="0">
                <a:latin typeface="微软雅黑" panose="020B0503020204020204" pitchFamily="34" charset="-122"/>
                <a:ea typeface="微软雅黑" panose="020B0503020204020204" pitchFamily="34" charset="-122"/>
              </a:rPr>
              <a:t>）信道</a:t>
            </a:r>
            <a:r>
              <a:rPr lang="zh-CN" altLang="en-US" sz="1400" dirty="0" smtClean="0">
                <a:latin typeface="微软雅黑" panose="020B0503020204020204" pitchFamily="34" charset="-122"/>
                <a:ea typeface="微软雅黑" panose="020B0503020204020204" pitchFamily="34" charset="-122"/>
              </a:rPr>
              <a:t>仪选型，与各厂（</a:t>
            </a:r>
            <a:r>
              <a:rPr lang="en-US" altLang="zh-CN" sz="1400" dirty="0" err="1" smtClean="0">
                <a:latin typeface="微软雅黑" panose="020B0503020204020204" pitchFamily="34" charset="-122"/>
                <a:ea typeface="微软雅黑" panose="020B0503020204020204" pitchFamily="34" charset="-122"/>
              </a:rPr>
              <a:t>keysight</a:t>
            </a:r>
            <a:r>
              <a:rPr lang="en-US" altLang="zh-CN" sz="1400" dirty="0" smtClean="0">
                <a:latin typeface="微软雅黑" panose="020B0503020204020204" pitchFamily="34" charset="-122"/>
                <a:ea typeface="微软雅黑" panose="020B0503020204020204" pitchFamily="34" charset="-122"/>
              </a:rPr>
              <a:t>/</a:t>
            </a:r>
            <a:r>
              <a:rPr lang="en-US" altLang="zh-CN" sz="1400" dirty="0" err="1" smtClean="0">
                <a:latin typeface="微软雅黑" panose="020B0503020204020204" pitchFamily="34" charset="-122"/>
                <a:ea typeface="微软雅黑" panose="020B0503020204020204" pitchFamily="34" charset="-122"/>
              </a:rPr>
              <a:t>spirent</a:t>
            </a:r>
            <a:r>
              <a:rPr lang="zh-CN" altLang="en-US" sz="1400" dirty="0" smtClean="0">
                <a:latin typeface="微软雅黑" panose="020B0503020204020204" pitchFamily="34" charset="-122"/>
                <a:ea typeface="微软雅黑" panose="020B0503020204020204" pitchFamily="34" charset="-122"/>
              </a:rPr>
              <a:t>）沟通信道仪的需求及技术选型要求</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en-US" altLang="zh-CN" sz="1400" dirty="0" smtClean="0">
                <a:latin typeface="微软雅黑" panose="020B0503020204020204" pitchFamily="34" charset="-122"/>
                <a:ea typeface="微软雅黑" panose="020B0503020204020204" pitchFamily="34" charset="-122"/>
              </a:rPr>
              <a:t>         2</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NXP</a:t>
            </a:r>
            <a:r>
              <a:rPr lang="zh-CN" altLang="en-US" sz="1400" dirty="0" smtClean="0">
                <a:latin typeface="微软雅黑" panose="020B0503020204020204" pitchFamily="34" charset="-122"/>
                <a:ea typeface="微软雅黑" panose="020B0503020204020204" pitchFamily="34" charset="-122"/>
              </a:rPr>
              <a:t>技术交流，讨论与芯片相关的问题以及解决思路，比如三小区共享</a:t>
            </a:r>
            <a:r>
              <a:rPr lang="en-US" altLang="zh-CN" sz="1400" dirty="0" smtClean="0">
                <a:latin typeface="微软雅黑" panose="020B0503020204020204" pitchFamily="34" charset="-122"/>
                <a:ea typeface="微软雅黑" panose="020B0503020204020204" pitchFamily="34" charset="-122"/>
              </a:rPr>
              <a:t>MAPLE</a:t>
            </a:r>
            <a:r>
              <a:rPr lang="zh-CN" altLang="en-US" sz="1400" dirty="0" smtClean="0">
                <a:latin typeface="微软雅黑" panose="020B0503020204020204" pitchFamily="34" charset="-122"/>
                <a:ea typeface="微软雅黑" panose="020B0503020204020204" pitchFamily="34" charset="-122"/>
              </a:rPr>
              <a:t>设计</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smtClean="0">
                <a:latin typeface="微软雅黑" panose="020B0503020204020204" pitchFamily="34" charset="-122"/>
                <a:ea typeface="微软雅黑" panose="020B0503020204020204" pitchFamily="34" charset="-122"/>
              </a:rPr>
              <a:t>         3</a:t>
            </a:r>
            <a:r>
              <a:rPr lang="zh-CN" altLang="en-US" sz="1400" dirty="0" smtClean="0">
                <a:latin typeface="微软雅黑" panose="020B0503020204020204" pitchFamily="34" charset="-122"/>
                <a:ea typeface="微软雅黑" panose="020B0503020204020204" pitchFamily="34" charset="-122"/>
              </a:rPr>
              <a:t>）跨部门技术方案评审</a:t>
            </a:r>
            <a:r>
              <a:rPr lang="en-US" altLang="zh-CN" sz="1400" dirty="0" smtClean="0">
                <a:latin typeface="微软雅黑" panose="020B0503020204020204" pitchFamily="34" charset="-122"/>
                <a:ea typeface="微软雅黑" panose="020B0503020204020204" pitchFamily="34" charset="-122"/>
              </a:rPr>
              <a:t>10</a:t>
            </a:r>
            <a:r>
              <a:rPr lang="zh-CN" altLang="en-US" sz="1400" dirty="0">
                <a:latin typeface="微软雅黑" panose="020B0503020204020204" pitchFamily="34" charset="-122"/>
                <a:ea typeface="微软雅黑" panose="020B0503020204020204" pitchFamily="34" charset="-122"/>
              </a:rPr>
              <a:t>余</a:t>
            </a:r>
            <a:r>
              <a:rPr lang="zh-CN" altLang="en-US" sz="1400" dirty="0" smtClean="0">
                <a:latin typeface="微软雅黑" panose="020B0503020204020204" pitchFamily="34" charset="-122"/>
                <a:ea typeface="微软雅黑" panose="020B0503020204020204" pitchFamily="34" charset="-122"/>
              </a:rPr>
              <a:t>次</a:t>
            </a:r>
            <a:endParaRPr lang="en-US" altLang="zh-CN" sz="1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0340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
            <a:ext cx="8089899" cy="685799"/>
            <a:chOff x="0" y="1"/>
            <a:chExt cx="8089899" cy="685799"/>
          </a:xfrm>
        </p:grpSpPr>
        <p:sp>
          <p:nvSpPr>
            <p:cNvPr id="211" name="矩形 210"/>
            <p:cNvSpPr/>
            <p:nvPr/>
          </p:nvSpPr>
          <p:spPr>
            <a:xfrm>
              <a:off x="434671" y="1"/>
              <a:ext cx="7655228" cy="68579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endParaRPr lang="zh-CN" altLang="en-US"/>
            </a:p>
          </p:txBody>
        </p:sp>
        <p:sp>
          <p:nvSpPr>
            <p:cNvPr id="212" name="矩形 211"/>
            <p:cNvSpPr/>
            <p:nvPr/>
          </p:nvSpPr>
          <p:spPr>
            <a:xfrm>
              <a:off x="0" y="1"/>
              <a:ext cx="451679" cy="685799"/>
            </a:xfrm>
            <a:prstGeom prst="rect">
              <a:avLst/>
            </a:prstGeom>
            <a:solidFill>
              <a:srgbClr val="0070C0"/>
            </a:solidFill>
            <a:ln>
              <a:noFill/>
            </a:ln>
          </p:spPr>
          <p:txBody>
            <a:bodyPr anchor="ctr"/>
            <a:lstStyle/>
            <a:p>
              <a:pPr algn="ctr" fontAlgn="base">
                <a:spcBef>
                  <a:spcPct val="0"/>
                </a:spcBef>
                <a:spcAft>
                  <a:spcPct val="0"/>
                </a:spcAft>
                <a:buFont typeface="Arial" pitchFamily="34" charset="0"/>
              </a:pPr>
              <a:endParaRPr lang="zh-CN" altLang="en-US" sz="4400" b="1">
                <a:solidFill>
                  <a:srgbClr val="FFFFFF"/>
                </a:solidFill>
                <a:latin typeface="微软雅黑" panose="020B0503020204020204" pitchFamily="34" charset="-122"/>
                <a:ea typeface="微软雅黑" panose="020B0503020204020204" pitchFamily="34" charset="-122"/>
              </a:endParaRPr>
            </a:p>
          </p:txBody>
        </p:sp>
      </p:grpSp>
      <p:sp>
        <p:nvSpPr>
          <p:cNvPr id="214" name="矩形 213"/>
          <p:cNvSpPr/>
          <p:nvPr/>
        </p:nvSpPr>
        <p:spPr>
          <a:xfrm>
            <a:off x="471183" y="42377"/>
            <a:ext cx="6710668" cy="643423"/>
          </a:xfrm>
          <a:prstGeom prst="rect">
            <a:avLst/>
          </a:prstGeom>
        </p:spPr>
        <p:txBody>
          <a:bodyPr wrap="square" tIns="90000" bIns="90000" anchor="ctr" anchorCtr="0">
            <a:spAutoFit/>
          </a:bodyPr>
          <a:lstStyle/>
          <a:p>
            <a:pPr>
              <a:defRPr/>
            </a:pPr>
            <a:r>
              <a:rPr lang="zh-CN" altLang="en-US" sz="3000" b="1"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发展计划：个人优劣势及提升计划</a:t>
            </a:r>
            <a:endParaRPr lang="zh-CN" altLang="en-US" sz="3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52" name="图片 251" descr="PPT模板.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2450" y="1"/>
            <a:ext cx="17335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 name="组合 27"/>
          <p:cNvGrpSpPr/>
          <p:nvPr/>
        </p:nvGrpSpPr>
        <p:grpSpPr>
          <a:xfrm>
            <a:off x="471183" y="1412776"/>
            <a:ext cx="9203215" cy="4594262"/>
            <a:chOff x="1013224" y="785800"/>
            <a:chExt cx="7916495" cy="4666270"/>
          </a:xfrm>
        </p:grpSpPr>
        <p:grpSp>
          <p:nvGrpSpPr>
            <p:cNvPr id="29" name="组合 28"/>
            <p:cNvGrpSpPr/>
            <p:nvPr/>
          </p:nvGrpSpPr>
          <p:grpSpPr>
            <a:xfrm>
              <a:off x="1013224" y="785800"/>
              <a:ext cx="7559304" cy="1562685"/>
              <a:chOff x="1013224" y="785800"/>
              <a:chExt cx="7559304" cy="1562685"/>
            </a:xfrm>
          </p:grpSpPr>
          <p:sp>
            <p:nvSpPr>
              <p:cNvPr id="43" name="矩形 42"/>
              <p:cNvSpPr/>
              <p:nvPr/>
            </p:nvSpPr>
            <p:spPr>
              <a:xfrm>
                <a:off x="1119847" y="785800"/>
                <a:ext cx="7452681" cy="15626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zh-CN" altLang="en-US">
                  <a:solidFill>
                    <a:schemeClr val="tx1"/>
                  </a:solidFill>
                </a:endParaRPr>
              </a:p>
            </p:txBody>
          </p:sp>
          <p:sp>
            <p:nvSpPr>
              <p:cNvPr id="44" name="文本框 14"/>
              <p:cNvSpPr txBox="1"/>
              <p:nvPr/>
            </p:nvSpPr>
            <p:spPr>
              <a:xfrm>
                <a:off x="1013224" y="843558"/>
                <a:ext cx="1199141" cy="1393924"/>
              </a:xfrm>
              <a:prstGeom prst="rect">
                <a:avLst/>
              </a:prstGeom>
              <a:noFill/>
            </p:spPr>
            <p:txBody>
              <a:bodyPr wrap="square" rtlCol="0">
                <a:spAutoFit/>
              </a:bodyPr>
              <a:lstStyle/>
              <a:p>
                <a:pPr algn="ctr" defTabSz="914378"/>
                <a:r>
                  <a:rPr lang="zh-CN" altLang="en-US" sz="3600" b="1" dirty="0">
                    <a:latin typeface="微软雅黑" panose="020B0503020204020204" pitchFamily="34" charset="-122"/>
                    <a:ea typeface="微软雅黑" panose="020B0503020204020204" pitchFamily="34" charset="-122"/>
                  </a:rPr>
                  <a:t>优</a:t>
                </a:r>
                <a:endParaRPr lang="en-US" altLang="zh-CN" sz="3600" b="1" dirty="0">
                  <a:latin typeface="微软雅黑" panose="020B0503020204020204" pitchFamily="34" charset="-122"/>
                  <a:ea typeface="微软雅黑" panose="020B0503020204020204" pitchFamily="34" charset="-122"/>
                </a:endParaRPr>
              </a:p>
              <a:p>
                <a:pPr algn="ctr" defTabSz="914378"/>
                <a:r>
                  <a:rPr lang="zh-CN" altLang="en-US" sz="3600" b="1" dirty="0">
                    <a:latin typeface="微软雅黑" panose="020B0503020204020204" pitchFamily="34" charset="-122"/>
                    <a:ea typeface="微软雅黑" panose="020B0503020204020204" pitchFamily="34" charset="-122"/>
                  </a:rPr>
                  <a:t>势</a:t>
                </a:r>
              </a:p>
            </p:txBody>
          </p:sp>
          <p:sp>
            <p:nvSpPr>
              <p:cNvPr id="45" name="矩形 44"/>
              <p:cNvSpPr/>
              <p:nvPr/>
            </p:nvSpPr>
            <p:spPr>
              <a:xfrm>
                <a:off x="2362257" y="785800"/>
                <a:ext cx="2429188" cy="468901"/>
              </a:xfrm>
              <a:prstGeom prst="rect">
                <a:avLst/>
              </a:prstGeom>
              <a:noFill/>
            </p:spPr>
            <p:txBody>
              <a:bodyPr wrap="square" rtlCol="0">
                <a:spAutoFit/>
              </a:bodyPr>
              <a:lstStyle/>
              <a:p>
                <a:pPr defTabSz="914378">
                  <a:lnSpc>
                    <a:spcPct val="150000"/>
                  </a:lnSpc>
                </a:pPr>
                <a:r>
                  <a:rPr lang="zh-CN" altLang="en-US" sz="1600" b="1" dirty="0">
                    <a:latin typeface="微软雅黑" panose="020B0503020204020204" pitchFamily="34" charset="-122"/>
                    <a:ea typeface="微软雅黑" panose="020B0503020204020204" pitchFamily="34" charset="-122"/>
                  </a:rPr>
                  <a:t>个人优势有哪些？</a:t>
                </a:r>
              </a:p>
            </p:txBody>
          </p:sp>
          <p:sp>
            <p:nvSpPr>
              <p:cNvPr id="46" name="矩形 45"/>
              <p:cNvSpPr/>
              <p:nvPr/>
            </p:nvSpPr>
            <p:spPr>
              <a:xfrm>
                <a:off x="2366744" y="1111158"/>
                <a:ext cx="3306910" cy="1078470"/>
              </a:xfrm>
              <a:prstGeom prst="rect">
                <a:avLst/>
              </a:prstGeom>
              <a:noFill/>
            </p:spPr>
            <p:txBody>
              <a:bodyPr wrap="square" lIns="91438" tIns="45719" rIns="91438" bIns="45719" rtlCol="0">
                <a:spAutoFit/>
              </a:bodyPr>
              <a:lstStyle/>
              <a:p>
                <a:pPr marL="171450" indent="-171450" defTabSz="914378">
                  <a:lnSpc>
                    <a:spcPct val="150000"/>
                  </a:lnSpc>
                  <a:buFont typeface="Wingdings" panose="05000000000000000000" pitchFamily="2" charset="2"/>
                  <a:buChar char="n"/>
                </a:pP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丰富的</a:t>
                </a:r>
                <a:r>
                  <a:rPr lang="en-US" altLang="zh-CN" sz="1400" dirty="0" smtClean="0">
                    <a:latin typeface="微软雅黑" panose="020B0503020204020204" pitchFamily="34" charset="-122"/>
                    <a:ea typeface="微软雅黑" panose="020B0503020204020204" pitchFamily="34" charset="-122"/>
                  </a:rPr>
                  <a:t>L1</a:t>
                </a:r>
                <a:r>
                  <a:rPr lang="zh-CN" altLang="en-US" sz="1400" dirty="0" smtClean="0">
                    <a:latin typeface="微软雅黑" panose="020B0503020204020204" pitchFamily="34" charset="-122"/>
                    <a:ea typeface="微软雅黑" panose="020B0503020204020204" pitchFamily="34" charset="-122"/>
                  </a:rPr>
                  <a:t>软件开发经验</a:t>
                </a:r>
                <a:endParaRPr lang="en-US" altLang="zh-CN" sz="1400" dirty="0" smtClean="0">
                  <a:latin typeface="微软雅黑" panose="020B0503020204020204" pitchFamily="34" charset="-122"/>
                  <a:ea typeface="微软雅黑" panose="020B0503020204020204" pitchFamily="34" charset="-122"/>
                </a:endParaRPr>
              </a:p>
              <a:p>
                <a:pPr marL="171450" indent="-171450" defTabSz="914378">
                  <a:lnSpc>
                    <a:spcPct val="150000"/>
                  </a:lnSpc>
                  <a:buFont typeface="Wingdings" panose="05000000000000000000" pitchFamily="2" charset="2"/>
                  <a:buChar char="n"/>
                </a:pPr>
                <a:r>
                  <a:rPr lang="en-US" altLang="zh-CN" sz="1400" dirty="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主导多个系统级方案设计</a:t>
                </a:r>
                <a:endParaRPr lang="en-US" altLang="zh-CN" sz="1400" dirty="0" smtClean="0">
                  <a:latin typeface="微软雅黑" panose="020B0503020204020204" pitchFamily="34" charset="-122"/>
                  <a:ea typeface="微软雅黑" panose="020B0503020204020204" pitchFamily="34" charset="-122"/>
                </a:endParaRPr>
              </a:p>
              <a:p>
                <a:pPr marL="171450" indent="-171450" defTabSz="914378">
                  <a:lnSpc>
                    <a:spcPct val="150000"/>
                  </a:lnSpc>
                  <a:buFont typeface="Wingdings" panose="05000000000000000000" pitchFamily="2" charset="2"/>
                  <a:buChar char="n"/>
                </a:pPr>
                <a:r>
                  <a:rPr lang="en-US" altLang="zh-CN" sz="1400" dirty="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熟悉掌握</a:t>
                </a:r>
                <a:r>
                  <a:rPr lang="en-US" altLang="zh-CN" sz="1400" dirty="0" smtClean="0">
                    <a:latin typeface="微软雅黑" panose="020B0503020204020204" pitchFamily="34" charset="-122"/>
                    <a:ea typeface="微软雅黑" panose="020B0503020204020204" pitchFamily="34" charset="-122"/>
                  </a:rPr>
                  <a:t>LTE</a:t>
                </a:r>
                <a:r>
                  <a:rPr lang="zh-CN" altLang="en-US" sz="1400" dirty="0" smtClean="0">
                    <a:latin typeface="微软雅黑" panose="020B0503020204020204" pitchFamily="34" charset="-122"/>
                    <a:ea typeface="微软雅黑" panose="020B0503020204020204" pitchFamily="34" charset="-122"/>
                  </a:rPr>
                  <a:t>系统空口知识</a:t>
                </a:r>
                <a:endParaRPr lang="zh-CN" altLang="en-US" sz="1400" dirty="0">
                  <a:latin typeface="微软雅黑" panose="020B0503020204020204" pitchFamily="34" charset="-122"/>
                  <a:ea typeface="微软雅黑" panose="020B0503020204020204" pitchFamily="34" charset="-122"/>
                </a:endParaRPr>
              </a:p>
            </p:txBody>
          </p:sp>
          <p:cxnSp>
            <p:nvCxnSpPr>
              <p:cNvPr id="47" name="直接连接符 46"/>
              <p:cNvCxnSpPr/>
              <p:nvPr/>
            </p:nvCxnSpPr>
            <p:spPr>
              <a:xfrm>
                <a:off x="2062472" y="905711"/>
                <a:ext cx="0" cy="12038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1047220" y="2344989"/>
              <a:ext cx="7882499" cy="1562685"/>
              <a:chOff x="1047220" y="2344989"/>
              <a:chExt cx="7882499" cy="1562685"/>
            </a:xfrm>
          </p:grpSpPr>
          <p:sp>
            <p:nvSpPr>
              <p:cNvPr id="37" name="矩形 36"/>
              <p:cNvSpPr/>
              <p:nvPr/>
            </p:nvSpPr>
            <p:spPr>
              <a:xfrm>
                <a:off x="1119847" y="2344989"/>
                <a:ext cx="7452681" cy="156268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zh-CN" altLang="en-US">
                  <a:solidFill>
                    <a:schemeClr val="tx1"/>
                  </a:solidFill>
                </a:endParaRPr>
              </a:p>
            </p:txBody>
          </p:sp>
          <p:sp>
            <p:nvSpPr>
              <p:cNvPr id="38" name="文本框 37"/>
              <p:cNvSpPr txBox="1"/>
              <p:nvPr/>
            </p:nvSpPr>
            <p:spPr>
              <a:xfrm>
                <a:off x="1047220" y="2499742"/>
                <a:ext cx="1199141" cy="1393924"/>
              </a:xfrm>
              <a:prstGeom prst="rect">
                <a:avLst/>
              </a:prstGeom>
              <a:noFill/>
            </p:spPr>
            <p:txBody>
              <a:bodyPr wrap="square" rtlCol="0">
                <a:spAutoFit/>
              </a:bodyPr>
              <a:lstStyle/>
              <a:p>
                <a:pPr algn="ctr" defTabSz="914378"/>
                <a:r>
                  <a:rPr lang="zh-CN" altLang="en-US" sz="3600" b="1" dirty="0">
                    <a:latin typeface="微软雅黑" panose="020B0503020204020204" pitchFamily="34" charset="-122"/>
                    <a:ea typeface="微软雅黑" panose="020B0503020204020204" pitchFamily="34" charset="-122"/>
                  </a:rPr>
                  <a:t>劣</a:t>
                </a:r>
                <a:endParaRPr lang="en-US" altLang="zh-CN" sz="3600" b="1" dirty="0">
                  <a:latin typeface="微软雅黑" panose="020B0503020204020204" pitchFamily="34" charset="-122"/>
                  <a:ea typeface="微软雅黑" panose="020B0503020204020204" pitchFamily="34" charset="-122"/>
                </a:endParaRPr>
              </a:p>
              <a:p>
                <a:pPr algn="ctr" defTabSz="914378"/>
                <a:r>
                  <a:rPr lang="zh-CN" altLang="en-US" sz="3600" b="1" dirty="0">
                    <a:latin typeface="微软雅黑" panose="020B0503020204020204" pitchFamily="34" charset="-122"/>
                    <a:ea typeface="微软雅黑" panose="020B0503020204020204" pitchFamily="34" charset="-122"/>
                  </a:rPr>
                  <a:t>势</a:t>
                </a:r>
              </a:p>
            </p:txBody>
          </p:sp>
          <p:cxnSp>
            <p:nvCxnSpPr>
              <p:cNvPr id="39" name="直接连接符 38"/>
              <p:cNvCxnSpPr/>
              <p:nvPr/>
            </p:nvCxnSpPr>
            <p:spPr>
              <a:xfrm>
                <a:off x="2051720" y="2507367"/>
                <a:ext cx="0" cy="12038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8929719" y="2524382"/>
                <a:ext cx="0" cy="12038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2366744" y="2741778"/>
                <a:ext cx="3492732" cy="750240"/>
              </a:xfrm>
              <a:prstGeom prst="rect">
                <a:avLst/>
              </a:prstGeom>
              <a:noFill/>
            </p:spPr>
            <p:txBody>
              <a:bodyPr wrap="square" lIns="91438" tIns="45719" rIns="91438" bIns="45719" rtlCol="0">
                <a:spAutoFit/>
              </a:bodyPr>
              <a:lstStyle/>
              <a:p>
                <a:pPr marL="171450" indent="-171450" defTabSz="914378">
                  <a:lnSpc>
                    <a:spcPct val="150000"/>
                  </a:lnSpc>
                  <a:buFont typeface="Wingdings" panose="05000000000000000000" pitchFamily="2" charset="2"/>
                  <a:buChar char="n"/>
                </a:pPr>
                <a:r>
                  <a:rPr lang="zh-CN" altLang="en-US" sz="1400" dirty="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专利输出不足</a:t>
                </a:r>
                <a:endParaRPr lang="en-US" altLang="zh-CN" sz="1400" dirty="0" smtClean="0">
                  <a:latin typeface="微软雅黑" panose="020B0503020204020204" pitchFamily="34" charset="-122"/>
                  <a:ea typeface="微软雅黑" panose="020B0503020204020204" pitchFamily="34" charset="-122"/>
                </a:endParaRPr>
              </a:p>
              <a:p>
                <a:pPr marL="171450" indent="-171450" defTabSz="914378">
                  <a:lnSpc>
                    <a:spcPct val="150000"/>
                  </a:lnSpc>
                  <a:buFont typeface="Wingdings" panose="05000000000000000000" pitchFamily="2" charset="2"/>
                  <a:buChar char="n"/>
                </a:pP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管理岗位占用时间，技术投入时间受一定影响</a:t>
                </a:r>
                <a:endParaRPr lang="zh-CN" altLang="en-US" sz="1400" dirty="0">
                  <a:latin typeface="微软雅黑" panose="020B0503020204020204" pitchFamily="34" charset="-122"/>
                  <a:ea typeface="微软雅黑" panose="020B0503020204020204" pitchFamily="34" charset="-122"/>
                </a:endParaRPr>
              </a:p>
            </p:txBody>
          </p:sp>
          <p:sp>
            <p:nvSpPr>
              <p:cNvPr id="42" name="矩形 41"/>
              <p:cNvSpPr/>
              <p:nvPr/>
            </p:nvSpPr>
            <p:spPr>
              <a:xfrm>
                <a:off x="2362257" y="2399906"/>
                <a:ext cx="1871663" cy="424744"/>
              </a:xfrm>
              <a:prstGeom prst="rect">
                <a:avLst/>
              </a:prstGeom>
              <a:noFill/>
            </p:spPr>
            <p:txBody>
              <a:bodyPr wrap="square" lIns="91438" tIns="45719" rIns="91438" bIns="45719" rtlCol="0">
                <a:spAutoFit/>
              </a:bodyPr>
              <a:lstStyle/>
              <a:p>
                <a:pPr defTabSz="914378">
                  <a:lnSpc>
                    <a:spcPct val="150000"/>
                  </a:lnSpc>
                </a:pPr>
                <a:r>
                  <a:rPr lang="zh-CN" altLang="en-US" sz="1600" b="1" dirty="0">
                    <a:latin typeface="微软雅黑" panose="020B0503020204020204" pitchFamily="34" charset="-122"/>
                    <a:ea typeface="微软雅黑" panose="020B0503020204020204" pitchFamily="34" charset="-122"/>
                  </a:rPr>
                  <a:t>个人不足有哪些？</a:t>
                </a:r>
              </a:p>
            </p:txBody>
          </p:sp>
        </p:grpSp>
        <p:grpSp>
          <p:nvGrpSpPr>
            <p:cNvPr id="31" name="组合 30"/>
            <p:cNvGrpSpPr/>
            <p:nvPr/>
          </p:nvGrpSpPr>
          <p:grpSpPr>
            <a:xfrm>
              <a:off x="1013224" y="3889385"/>
              <a:ext cx="7559304" cy="1562685"/>
              <a:chOff x="1013224" y="785800"/>
              <a:chExt cx="7559304" cy="1562685"/>
            </a:xfrm>
          </p:grpSpPr>
          <p:sp>
            <p:nvSpPr>
              <p:cNvPr id="32" name="矩形 31"/>
              <p:cNvSpPr/>
              <p:nvPr/>
            </p:nvSpPr>
            <p:spPr>
              <a:xfrm>
                <a:off x="1119847" y="785800"/>
                <a:ext cx="7452681" cy="156268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zh-CN" altLang="en-US">
                  <a:solidFill>
                    <a:schemeClr val="tx1"/>
                  </a:solidFill>
                </a:endParaRPr>
              </a:p>
            </p:txBody>
          </p:sp>
          <p:sp>
            <p:nvSpPr>
              <p:cNvPr id="33" name="文本框 14"/>
              <p:cNvSpPr txBox="1"/>
              <p:nvPr/>
            </p:nvSpPr>
            <p:spPr>
              <a:xfrm>
                <a:off x="1013224" y="915190"/>
                <a:ext cx="1199141" cy="1250957"/>
              </a:xfrm>
              <a:prstGeom prst="rect">
                <a:avLst/>
              </a:prstGeom>
              <a:noFill/>
            </p:spPr>
            <p:txBody>
              <a:bodyPr wrap="square" rtlCol="0">
                <a:spAutoFit/>
              </a:bodyPr>
              <a:lstStyle/>
              <a:p>
                <a:pPr algn="ctr" defTabSz="914378"/>
                <a:r>
                  <a:rPr lang="zh-CN" altLang="en-US" sz="3200" b="1" dirty="0">
                    <a:latin typeface="微软雅黑" panose="020B0503020204020204" pitchFamily="34" charset="-122"/>
                    <a:ea typeface="微软雅黑" panose="020B0503020204020204" pitchFamily="34" charset="-122"/>
                  </a:rPr>
                  <a:t>发展计划</a:t>
                </a:r>
              </a:p>
            </p:txBody>
          </p:sp>
          <p:sp>
            <p:nvSpPr>
              <p:cNvPr id="34" name="矩形 33"/>
              <p:cNvSpPr/>
              <p:nvPr/>
            </p:nvSpPr>
            <p:spPr>
              <a:xfrm>
                <a:off x="2362257" y="785800"/>
                <a:ext cx="2429188" cy="468901"/>
              </a:xfrm>
              <a:prstGeom prst="rect">
                <a:avLst/>
              </a:prstGeom>
              <a:noFill/>
            </p:spPr>
            <p:txBody>
              <a:bodyPr wrap="square" rtlCol="0">
                <a:spAutoFit/>
              </a:bodyPr>
              <a:lstStyle/>
              <a:p>
                <a:pPr defTabSz="914378">
                  <a:lnSpc>
                    <a:spcPct val="150000"/>
                  </a:lnSpc>
                </a:pPr>
                <a:r>
                  <a:rPr lang="zh-CN" altLang="en-US" sz="1600" b="1" dirty="0">
                    <a:latin typeface="微软雅黑" panose="020B0503020204020204" pitchFamily="34" charset="-122"/>
                    <a:ea typeface="微软雅黑" panose="020B0503020204020204" pitchFamily="34" charset="-122"/>
                  </a:rPr>
                  <a:t>发展及学习计划</a:t>
                </a:r>
              </a:p>
            </p:txBody>
          </p:sp>
          <p:sp>
            <p:nvSpPr>
              <p:cNvPr id="35" name="矩形 34"/>
              <p:cNvSpPr/>
              <p:nvPr/>
            </p:nvSpPr>
            <p:spPr>
              <a:xfrm>
                <a:off x="2366744" y="1111158"/>
                <a:ext cx="3306910" cy="750240"/>
              </a:xfrm>
              <a:prstGeom prst="rect">
                <a:avLst/>
              </a:prstGeom>
              <a:noFill/>
            </p:spPr>
            <p:txBody>
              <a:bodyPr wrap="square" lIns="91438" tIns="45719" rIns="91438" bIns="45719" rtlCol="0">
                <a:spAutoFit/>
              </a:bodyPr>
              <a:lstStyle/>
              <a:p>
                <a:pPr marL="171450" indent="-171450" defTabSz="914378">
                  <a:lnSpc>
                    <a:spcPct val="150000"/>
                  </a:lnSpc>
                  <a:buFont typeface="Wingdings" panose="05000000000000000000" pitchFamily="2" charset="2"/>
                  <a:buChar char="n"/>
                </a:pPr>
                <a:r>
                  <a:rPr lang="zh-CN" altLang="en-US" sz="1400" dirty="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跟进新标准，新技术，定期输出专利</a:t>
                </a:r>
                <a:endParaRPr lang="en-US" altLang="zh-CN" sz="1400" dirty="0" smtClean="0">
                  <a:latin typeface="微软雅黑" panose="020B0503020204020204" pitchFamily="34" charset="-122"/>
                  <a:ea typeface="微软雅黑" panose="020B0503020204020204" pitchFamily="34" charset="-122"/>
                </a:endParaRPr>
              </a:p>
              <a:p>
                <a:pPr marL="171450" indent="-171450" defTabSz="914378">
                  <a:lnSpc>
                    <a:spcPct val="150000"/>
                  </a:lnSpc>
                  <a:buFont typeface="Wingdings" panose="05000000000000000000" pitchFamily="2" charset="2"/>
                  <a:buChar char="n"/>
                </a:pPr>
                <a:r>
                  <a:rPr lang="en-US" altLang="zh-CN" sz="1400" dirty="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减少管理岗位的时间，增加技术投入</a:t>
                </a:r>
                <a:endParaRPr lang="zh-CN" altLang="en-US" sz="1400" dirty="0">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2062472" y="977343"/>
                <a:ext cx="0" cy="12038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38839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a:spLocks noChangeArrowheads="1"/>
          </p:cNvSpPr>
          <p:nvPr/>
        </p:nvSpPr>
        <p:spPr bwMode="auto">
          <a:xfrm>
            <a:off x="0" y="3141861"/>
            <a:ext cx="9906000" cy="1325192"/>
          </a:xfrm>
          <a:prstGeom prst="rect">
            <a:avLst/>
          </a:prstGeom>
          <a:solidFill>
            <a:srgbClr val="0070C0"/>
          </a:solidFill>
          <a:ln>
            <a:noFill/>
          </a:ln>
          <a:extLst/>
        </p:spPr>
        <p:txBody>
          <a:bodyPr anchor="ctr"/>
          <a:lstStyle/>
          <a:p>
            <a:pPr algn="ctr" fontAlgn="base">
              <a:spcBef>
                <a:spcPct val="0"/>
              </a:spcBef>
              <a:spcAft>
                <a:spcPct val="0"/>
              </a:spcAft>
              <a:buFont typeface="Arial" pitchFamily="34" charset="0"/>
            </a:pP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矩形 7"/>
          <p:cNvSpPr/>
          <p:nvPr/>
        </p:nvSpPr>
        <p:spPr>
          <a:xfrm>
            <a:off x="283795" y="2545433"/>
            <a:ext cx="6109365" cy="1107996"/>
          </a:xfrm>
          <a:prstGeom prst="rect">
            <a:avLst/>
          </a:prstGeom>
        </p:spPr>
        <p:txBody>
          <a:bodyPr wrap="none">
            <a:spAutoFit/>
          </a:bodyPr>
          <a:lstStyle/>
          <a:p>
            <a:pPr algn="ctr" eaLnBrk="1" hangingPunct="1"/>
            <a:r>
              <a:rPr lang="zh-CN" altLang="en-US" sz="6600" b="1" dirty="0" smtClean="0">
                <a:latin typeface="微软雅黑" panose="020B0503020204020204" pitchFamily="34" charset="-122"/>
                <a:ea typeface="微软雅黑" panose="020B0503020204020204" pitchFamily="34" charset="-122"/>
              </a:rPr>
              <a:t>请各位评委</a:t>
            </a:r>
            <a:r>
              <a:rPr lang="zh-CN" altLang="en-US" sz="6600" b="1" dirty="0">
                <a:latin typeface="微软雅黑" panose="020B0503020204020204" pitchFamily="34" charset="-122"/>
                <a:ea typeface="微软雅黑" panose="020B0503020204020204" pitchFamily="34" charset="-122"/>
              </a:rPr>
              <a:t>提问</a:t>
            </a:r>
          </a:p>
        </p:txBody>
      </p:sp>
      <p:pic>
        <p:nvPicPr>
          <p:cNvPr id="9" name="图片 8"/>
          <p:cNvPicPr>
            <a:picLocks noChangeAspect="1"/>
          </p:cNvPicPr>
          <p:nvPr/>
        </p:nvPicPr>
        <p:blipFill rotWithShape="1">
          <a:blip r:embed="rId3"/>
          <a:srcRect t="46516"/>
          <a:stretch/>
        </p:blipFill>
        <p:spPr>
          <a:xfrm>
            <a:off x="-118508" y="3145160"/>
            <a:ext cx="6901270" cy="1005462"/>
          </a:xfrm>
          <a:prstGeom prst="rect">
            <a:avLst/>
          </a:prstGeom>
        </p:spPr>
      </p:pic>
      <p:grpSp>
        <p:nvGrpSpPr>
          <p:cNvPr id="10" name="组合 13"/>
          <p:cNvGrpSpPr>
            <a:grpSpLocks noChangeAspect="1"/>
          </p:cNvGrpSpPr>
          <p:nvPr/>
        </p:nvGrpSpPr>
        <p:grpSpPr bwMode="auto">
          <a:xfrm>
            <a:off x="5881800" y="1841498"/>
            <a:ext cx="4183856" cy="2611041"/>
            <a:chOff x="0" y="0"/>
            <a:chExt cx="5324473" cy="3322983"/>
          </a:xfrm>
        </p:grpSpPr>
        <p:pic>
          <p:nvPicPr>
            <p:cNvPr id="11" name="图片 14"/>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5"/>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508691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56656" y="2348880"/>
            <a:ext cx="6393160" cy="1510935"/>
          </a:xfrm>
          <a:prstGeom prst="rect">
            <a:avLst/>
          </a:prstGeom>
        </p:spPr>
      </p:pic>
    </p:spTree>
    <p:extLst>
      <p:ext uri="{BB962C8B-B14F-4D97-AF65-F5344CB8AC3E}">
        <p14:creationId xmlns:p14="http://schemas.microsoft.com/office/powerpoint/2010/main" val="209984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a:spLocks noChangeArrowheads="1"/>
          </p:cNvSpPr>
          <p:nvPr/>
        </p:nvSpPr>
        <p:spPr bwMode="auto">
          <a:xfrm>
            <a:off x="0" y="3348395"/>
            <a:ext cx="9905999" cy="956962"/>
          </a:xfrm>
          <a:prstGeom prst="rect">
            <a:avLst/>
          </a:prstGeom>
          <a:solidFill>
            <a:srgbClr val="0070C0"/>
          </a:solidFill>
          <a:ln>
            <a:noFill/>
          </a:ln>
          <a:extLst/>
        </p:spPr>
        <p:txBody>
          <a:bodyPr anchor="ct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3429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685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0287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1714500" algn="l" defTabSz="685800" rtl="0" eaLnBrk="1" latinLnBrk="0" hangingPunct="1">
              <a:defRPr kern="1200">
                <a:solidFill>
                  <a:schemeClr val="tx1"/>
                </a:solidFill>
                <a:latin typeface="Calibri" pitchFamily="34" charset="0"/>
                <a:ea typeface="宋体" pitchFamily="2" charset="-122"/>
                <a:cs typeface="+mn-cs"/>
              </a:defRPr>
            </a:lvl6pPr>
            <a:lvl7pPr marL="2057400" algn="l" defTabSz="685800" rtl="0" eaLnBrk="1" latinLnBrk="0" hangingPunct="1">
              <a:defRPr kern="1200">
                <a:solidFill>
                  <a:schemeClr val="tx1"/>
                </a:solidFill>
                <a:latin typeface="Calibri" pitchFamily="34" charset="0"/>
                <a:ea typeface="宋体" pitchFamily="2" charset="-122"/>
                <a:cs typeface="+mn-cs"/>
              </a:defRPr>
            </a:lvl7pPr>
            <a:lvl8pPr marL="2400300" algn="l" defTabSz="685800" rtl="0" eaLnBrk="1" latinLnBrk="0" hangingPunct="1">
              <a:defRPr kern="1200">
                <a:solidFill>
                  <a:schemeClr val="tx1"/>
                </a:solidFill>
                <a:latin typeface="Calibri" pitchFamily="34" charset="0"/>
                <a:ea typeface="宋体" pitchFamily="2" charset="-122"/>
                <a:cs typeface="+mn-cs"/>
              </a:defRPr>
            </a:lvl8pPr>
            <a:lvl9pPr marL="2743200" algn="l" defTabSz="685800" rtl="0" eaLnBrk="1" latinLnBrk="0" hangingPunct="1">
              <a:defRPr kern="1200">
                <a:solidFill>
                  <a:schemeClr val="tx1"/>
                </a:solidFill>
                <a:latin typeface="Calibri" pitchFamily="34" charset="0"/>
                <a:ea typeface="宋体" pitchFamily="2" charset="-122"/>
                <a:cs typeface="+mn-cs"/>
              </a:defRPr>
            </a:lvl9pPr>
          </a:lstStyle>
          <a:p>
            <a:pPr algn="ctr" eaLnBrk="1" hangingPunct="1"/>
            <a:endParaRPr lang="zh-CN" altLang="en-US" sz="4400" b="1" dirty="0">
              <a:solidFill>
                <a:schemeClr val="bg1"/>
              </a:solidFill>
              <a:latin typeface="微软雅黑" panose="020B0503020204020204" pitchFamily="34" charset="-122"/>
              <a:ea typeface="微软雅黑" panose="020B0503020204020204" pitchFamily="34" charset="-122"/>
            </a:endParaRPr>
          </a:p>
        </p:txBody>
      </p:sp>
      <p:grpSp>
        <p:nvGrpSpPr>
          <p:cNvPr id="5" name="组合 13"/>
          <p:cNvGrpSpPr>
            <a:grpSpLocks noChangeAspect="1"/>
          </p:cNvGrpSpPr>
          <p:nvPr/>
        </p:nvGrpSpPr>
        <p:grpSpPr bwMode="auto">
          <a:xfrm>
            <a:off x="5722144" y="1132880"/>
            <a:ext cx="4183856" cy="2611041"/>
            <a:chOff x="0" y="0"/>
            <a:chExt cx="5324473" cy="3322983"/>
          </a:xfrm>
        </p:grpSpPr>
        <p:pic>
          <p:nvPicPr>
            <p:cNvPr id="6" name="图片 14"/>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5"/>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矩形 25"/>
          <p:cNvSpPr/>
          <p:nvPr/>
        </p:nvSpPr>
        <p:spPr>
          <a:xfrm>
            <a:off x="0" y="3375074"/>
            <a:ext cx="9626141" cy="830997"/>
          </a:xfrm>
          <a:prstGeom prst="rect">
            <a:avLst/>
          </a:prstGeom>
        </p:spPr>
        <p:txBody>
          <a:bodyPr wrap="square">
            <a:spAutoFit/>
          </a:bodyPr>
          <a:lstStyle/>
          <a:p>
            <a:pPr algn="ctr" eaLnBrk="1" hangingPunct="1">
              <a:spcBef>
                <a:spcPct val="50000"/>
              </a:spcBef>
            </a:pPr>
            <a:r>
              <a:rPr lang="en-US" altLang="zh-CN" sz="4800" b="1" dirty="0" smtClean="0">
                <a:solidFill>
                  <a:schemeClr val="bg1"/>
                </a:solidFill>
                <a:latin typeface="微软雅黑" pitchFamily="34" charset="-122"/>
                <a:ea typeface="微软雅黑" pitchFamily="34" charset="-122"/>
              </a:rPr>
              <a:t>2018</a:t>
            </a:r>
            <a:r>
              <a:rPr lang="zh-CN" altLang="en-US" sz="4800" b="1" dirty="0" smtClean="0">
                <a:solidFill>
                  <a:schemeClr val="bg1"/>
                </a:solidFill>
                <a:latin typeface="微软雅黑" pitchFamily="34" charset="-122"/>
                <a:ea typeface="微软雅黑" pitchFamily="34" charset="-122"/>
              </a:rPr>
              <a:t>年研发技术任职报告</a:t>
            </a:r>
            <a:endParaRPr lang="zh-CN" altLang="en-US" sz="4800" b="1" dirty="0">
              <a:solidFill>
                <a:schemeClr val="bg1"/>
              </a:solidFill>
              <a:latin typeface="微软雅黑" pitchFamily="34" charset="-122"/>
              <a:ea typeface="微软雅黑" pitchFamily="34" charset="-122"/>
            </a:endParaRPr>
          </a:p>
        </p:txBody>
      </p:sp>
      <p:pic>
        <p:nvPicPr>
          <p:cNvPr id="10" name="图片 9" descr="PPT模板.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2450" y="1"/>
            <a:ext cx="17335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11"/>
          <p:cNvSpPr txBox="1"/>
          <p:nvPr/>
        </p:nvSpPr>
        <p:spPr>
          <a:xfrm>
            <a:off x="1856657" y="5014917"/>
            <a:ext cx="2736303" cy="646331"/>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kern="0" dirty="0" smtClean="0">
                <a:solidFill>
                  <a:sysClr val="window" lastClr="FFFFFF"/>
                </a:solidFill>
                <a:latin typeface="微软雅黑" panose="020B0503020204020204" pitchFamily="34" charset="-122"/>
                <a:ea typeface="微软雅黑" panose="020B0503020204020204" pitchFamily="34" charset="-122"/>
                <a:cs typeface="Arial" pitchFamily="34" charset="0"/>
              </a:rPr>
              <a:t>重点工作完成情况</a:t>
            </a:r>
            <a:endParaRPr lang="en-US" altLang="zh-CN" kern="0" dirty="0" smtClean="0">
              <a:solidFill>
                <a:sysClr val="window" lastClr="FFFFFF"/>
              </a:solidFill>
              <a:latin typeface="微软雅黑" panose="020B0503020204020204" pitchFamily="34" charset="-122"/>
              <a:ea typeface="微软雅黑" panose="020B0503020204020204" pitchFamily="34" charset="-122"/>
              <a:cs typeface="Arial" pitchFamily="34" charset="0"/>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b="0"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Arial" pitchFamily="34" charset="0"/>
              </a:rPr>
              <a:t>关键业绩</a:t>
            </a:r>
            <a:endParaRPr kumimoji="0" lang="en-US" altLang="zh-CN"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Arial" pitchFamily="34" charset="0"/>
            </a:endParaRPr>
          </a:p>
        </p:txBody>
      </p:sp>
    </p:spTree>
    <p:extLst>
      <p:ext uri="{BB962C8B-B14F-4D97-AF65-F5344CB8AC3E}">
        <p14:creationId xmlns:p14="http://schemas.microsoft.com/office/powerpoint/2010/main" val="134833267"/>
      </p:ext>
    </p:extLst>
  </p:cSld>
  <p:clrMapOvr>
    <a:masterClrMapping/>
  </p:clrMapOvr>
  <p:transition spd="med" advClick="0" advTm="609">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
            <a:ext cx="8089899" cy="685799"/>
            <a:chOff x="0" y="1"/>
            <a:chExt cx="8089899" cy="685799"/>
          </a:xfrm>
        </p:grpSpPr>
        <p:sp>
          <p:nvSpPr>
            <p:cNvPr id="211" name="矩形 210"/>
            <p:cNvSpPr/>
            <p:nvPr/>
          </p:nvSpPr>
          <p:spPr>
            <a:xfrm>
              <a:off x="434671" y="1"/>
              <a:ext cx="7655228" cy="68579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endParaRPr lang="zh-CN" altLang="en-US"/>
            </a:p>
          </p:txBody>
        </p:sp>
        <p:sp>
          <p:nvSpPr>
            <p:cNvPr id="212" name="矩形 211"/>
            <p:cNvSpPr/>
            <p:nvPr/>
          </p:nvSpPr>
          <p:spPr>
            <a:xfrm>
              <a:off x="0" y="1"/>
              <a:ext cx="451679" cy="685799"/>
            </a:xfrm>
            <a:prstGeom prst="rect">
              <a:avLst/>
            </a:prstGeom>
            <a:solidFill>
              <a:srgbClr val="0070C0"/>
            </a:solidFill>
            <a:ln>
              <a:noFill/>
            </a:ln>
          </p:spPr>
          <p:txBody>
            <a:bodyPr anchor="ctr"/>
            <a:lstStyle/>
            <a:p>
              <a:pPr algn="ctr" fontAlgn="base">
                <a:spcBef>
                  <a:spcPct val="0"/>
                </a:spcBef>
                <a:spcAft>
                  <a:spcPct val="0"/>
                </a:spcAft>
                <a:buFont typeface="Arial" pitchFamily="34" charset="0"/>
              </a:pPr>
              <a:endParaRPr lang="zh-CN" altLang="en-US" sz="4400" b="1">
                <a:solidFill>
                  <a:srgbClr val="FFFFFF"/>
                </a:solidFill>
                <a:latin typeface="微软雅黑" panose="020B0503020204020204" pitchFamily="34" charset="-122"/>
                <a:ea typeface="微软雅黑" panose="020B0503020204020204" pitchFamily="34" charset="-122"/>
              </a:endParaRPr>
            </a:p>
          </p:txBody>
        </p:sp>
      </p:grpSp>
      <p:sp>
        <p:nvSpPr>
          <p:cNvPr id="214" name="矩形 213"/>
          <p:cNvSpPr/>
          <p:nvPr/>
        </p:nvSpPr>
        <p:spPr>
          <a:xfrm>
            <a:off x="471183" y="42377"/>
            <a:ext cx="6710668" cy="643423"/>
          </a:xfrm>
          <a:prstGeom prst="rect">
            <a:avLst/>
          </a:prstGeom>
        </p:spPr>
        <p:txBody>
          <a:bodyPr wrap="square" tIns="90000" bIns="90000" anchor="ctr" anchorCtr="0">
            <a:spAutoFit/>
          </a:bodyPr>
          <a:lstStyle/>
          <a:p>
            <a:pPr>
              <a:defRPr/>
            </a:pPr>
            <a:r>
              <a:rPr lang="zh-CN" altLang="en-US" sz="3000" b="1"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个人信息</a:t>
            </a:r>
            <a:endParaRPr lang="zh-CN" altLang="en-US" sz="3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52" name="图片 251" descr="PPT模板.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2450" y="1"/>
            <a:ext cx="17335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表格 2"/>
          <p:cNvGraphicFramePr>
            <a:graphicFrameLocks noGrp="1"/>
          </p:cNvGraphicFramePr>
          <p:nvPr>
            <p:extLst>
              <p:ext uri="{D42A27DB-BD31-4B8C-83A1-F6EECF244321}">
                <p14:modId xmlns:p14="http://schemas.microsoft.com/office/powerpoint/2010/main" val="3061984356"/>
              </p:ext>
            </p:extLst>
          </p:nvPr>
        </p:nvGraphicFramePr>
        <p:xfrm>
          <a:off x="550628" y="1514941"/>
          <a:ext cx="8335588" cy="3540044"/>
        </p:xfrm>
        <a:graphic>
          <a:graphicData uri="http://schemas.openxmlformats.org/drawingml/2006/table">
            <a:tbl>
              <a:tblPr firstRow="1" bandRow="1">
                <a:tableStyleId>{5C22544A-7EE6-4342-B048-85BDC9FD1C3A}</a:tableStyleId>
              </a:tblPr>
              <a:tblGrid>
                <a:gridCol w="1760512">
                  <a:extLst>
                    <a:ext uri="{9D8B030D-6E8A-4147-A177-3AD203B41FA5}">
                      <a16:colId xmlns:a16="http://schemas.microsoft.com/office/drawing/2014/main" val="2941075084"/>
                    </a:ext>
                  </a:extLst>
                </a:gridCol>
                <a:gridCol w="2407282">
                  <a:extLst>
                    <a:ext uri="{9D8B030D-6E8A-4147-A177-3AD203B41FA5}">
                      <a16:colId xmlns:a16="http://schemas.microsoft.com/office/drawing/2014/main" val="2242140057"/>
                    </a:ext>
                  </a:extLst>
                </a:gridCol>
                <a:gridCol w="1863539">
                  <a:extLst>
                    <a:ext uri="{9D8B030D-6E8A-4147-A177-3AD203B41FA5}">
                      <a16:colId xmlns:a16="http://schemas.microsoft.com/office/drawing/2014/main" val="1898515073"/>
                    </a:ext>
                  </a:extLst>
                </a:gridCol>
                <a:gridCol w="2304255">
                  <a:extLst>
                    <a:ext uri="{9D8B030D-6E8A-4147-A177-3AD203B41FA5}">
                      <a16:colId xmlns:a16="http://schemas.microsoft.com/office/drawing/2014/main" val="4280053698"/>
                    </a:ext>
                  </a:extLst>
                </a:gridCol>
              </a:tblGrid>
              <a:tr h="455606">
                <a:tc>
                  <a:txBody>
                    <a:bodyPr/>
                    <a:lstStyle/>
                    <a:p>
                      <a:pPr algn="ctr"/>
                      <a:r>
                        <a:rPr lang="zh-CN" altLang="en-US" sz="1600" b="1" dirty="0" smtClean="0">
                          <a:solidFill>
                            <a:schemeClr val="tx1"/>
                          </a:solidFill>
                          <a:latin typeface="微软雅黑" panose="020B0503020204020204" pitchFamily="34" charset="-122"/>
                          <a:ea typeface="微软雅黑" panose="020B0503020204020204" pitchFamily="34" charset="-122"/>
                        </a:rPr>
                        <a:t>姓名</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zh-CN" altLang="en-US" sz="1600" b="0" dirty="0" smtClean="0">
                          <a:solidFill>
                            <a:schemeClr val="tx1"/>
                          </a:solidFill>
                          <a:latin typeface="微软雅黑" panose="020B0503020204020204" pitchFamily="34" charset="-122"/>
                          <a:ea typeface="微软雅黑" panose="020B0503020204020204" pitchFamily="34" charset="-122"/>
                        </a:rPr>
                        <a:t>项根星</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chemeClr val="tx1"/>
                          </a:solidFill>
                          <a:latin typeface="微软雅黑" panose="020B0503020204020204" pitchFamily="34" charset="-122"/>
                          <a:ea typeface="微软雅黑" panose="020B0503020204020204" pitchFamily="34" charset="-122"/>
                        </a:rPr>
                        <a:t>入职时间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1600" b="0" dirty="0" smtClean="0">
                          <a:solidFill>
                            <a:schemeClr val="tx1"/>
                          </a:solidFill>
                          <a:latin typeface="微软雅黑" panose="020B0503020204020204" pitchFamily="34" charset="-122"/>
                          <a:ea typeface="微软雅黑" panose="020B0503020204020204" pitchFamily="34" charset="-122"/>
                        </a:rPr>
                        <a:t>2015.03</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6409590"/>
                  </a:ext>
                </a:extLst>
              </a:tr>
              <a:tr h="455606">
                <a:tc>
                  <a:txBody>
                    <a:bodyPr/>
                    <a:lstStyle/>
                    <a:p>
                      <a:pPr algn="ctr"/>
                      <a:r>
                        <a:rPr lang="zh-CN" altLang="en-US" sz="1600" b="1" dirty="0" smtClean="0">
                          <a:solidFill>
                            <a:schemeClr val="tx1"/>
                          </a:solidFill>
                          <a:latin typeface="微软雅黑" panose="020B0503020204020204" pitchFamily="34" charset="-122"/>
                          <a:ea typeface="微软雅黑" panose="020B0503020204020204" pitchFamily="34" charset="-122"/>
                        </a:rPr>
                        <a:t>工号</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1600" b="0" dirty="0" smtClean="0">
                          <a:solidFill>
                            <a:schemeClr val="tx1"/>
                          </a:solidFill>
                          <a:latin typeface="微软雅黑" panose="020B0503020204020204" pitchFamily="34" charset="-122"/>
                          <a:ea typeface="微软雅黑" panose="020B0503020204020204" pitchFamily="34" charset="-122"/>
                        </a:rPr>
                        <a:t>150313204</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chemeClr val="tx1"/>
                          </a:solidFill>
                          <a:latin typeface="微软雅黑" panose="020B0503020204020204" pitchFamily="34" charset="-122"/>
                          <a:ea typeface="微软雅黑" panose="020B0503020204020204" pitchFamily="34" charset="-122"/>
                        </a:rPr>
                        <a:t>现职位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zh-CN" altLang="en-US" sz="1600" b="0" dirty="0" smtClean="0">
                          <a:solidFill>
                            <a:schemeClr val="tx1"/>
                          </a:solidFill>
                          <a:latin typeface="微软雅黑" panose="020B0503020204020204" pitchFamily="34" charset="-122"/>
                          <a:ea typeface="微软雅黑" panose="020B0503020204020204" pitchFamily="34" charset="-122"/>
                        </a:rPr>
                        <a:t>高级工程师</a:t>
                      </a:r>
                      <a:r>
                        <a:rPr lang="en-US" altLang="zh-CN" sz="1600" b="0" dirty="0" smtClean="0">
                          <a:solidFill>
                            <a:schemeClr val="tx1"/>
                          </a:solidFill>
                          <a:latin typeface="微软雅黑" panose="020B0503020204020204" pitchFamily="34" charset="-122"/>
                          <a:ea typeface="微软雅黑" panose="020B0503020204020204" pitchFamily="34" charset="-122"/>
                        </a:rPr>
                        <a:t>A</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2969694"/>
                  </a:ext>
                </a:extLst>
              </a:tr>
              <a:tr h="455606">
                <a:tc>
                  <a:txBody>
                    <a:bodyPr/>
                    <a:lstStyle/>
                    <a:p>
                      <a:pPr algn="ctr"/>
                      <a:r>
                        <a:rPr lang="zh-CN" altLang="en-US" sz="1600" b="1" dirty="0" smtClean="0">
                          <a:solidFill>
                            <a:schemeClr val="tx1"/>
                          </a:solidFill>
                          <a:latin typeface="微软雅黑" panose="020B0503020204020204" pitchFamily="34" charset="-122"/>
                          <a:ea typeface="微软雅黑" panose="020B0503020204020204" pitchFamily="34" charset="-122"/>
                        </a:rPr>
                        <a:t>部门（至二级）</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zh-CN" altLang="en-US" sz="1600" b="0" dirty="0" smtClean="0">
                          <a:solidFill>
                            <a:schemeClr val="tx1"/>
                          </a:solidFill>
                          <a:latin typeface="微软雅黑" panose="020B0503020204020204" pitchFamily="34" charset="-122"/>
                          <a:ea typeface="微软雅黑" panose="020B0503020204020204" pitchFamily="34" charset="-122"/>
                        </a:rPr>
                        <a:t>宽带系统</a:t>
                      </a:r>
                      <a:r>
                        <a:rPr lang="en-US" altLang="zh-CN" sz="1600" b="0" dirty="0" smtClean="0">
                          <a:solidFill>
                            <a:schemeClr val="tx1"/>
                          </a:solidFill>
                          <a:latin typeface="微软雅黑" panose="020B0503020204020204" pitchFamily="34" charset="-122"/>
                          <a:ea typeface="微软雅黑" panose="020B0503020204020204" pitchFamily="34" charset="-122"/>
                        </a:rPr>
                        <a:t>/L1</a:t>
                      </a:r>
                      <a:r>
                        <a:rPr lang="zh-CN" altLang="en-US" sz="1600" b="0" dirty="0" smtClean="0">
                          <a:solidFill>
                            <a:schemeClr val="tx1"/>
                          </a:solidFill>
                          <a:latin typeface="微软雅黑" panose="020B0503020204020204" pitchFamily="34" charset="-122"/>
                          <a:ea typeface="微软雅黑" panose="020B0503020204020204" pitchFamily="34" charset="-122"/>
                        </a:rPr>
                        <a:t>开发部</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b="1" dirty="0" smtClean="0">
                          <a:solidFill>
                            <a:schemeClr val="tx1"/>
                          </a:solidFill>
                          <a:latin typeface="微软雅黑" panose="020B0503020204020204" pitchFamily="34" charset="-122"/>
                          <a:ea typeface="微软雅黑" panose="020B0503020204020204" pitchFamily="34" charset="-122"/>
                        </a:rPr>
                        <a:t>已获任职等级</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0" dirty="0" smtClean="0">
                          <a:solidFill>
                            <a:schemeClr val="tx1"/>
                          </a:solidFill>
                          <a:latin typeface="微软雅黑" panose="020B0503020204020204" pitchFamily="34" charset="-122"/>
                          <a:ea typeface="微软雅黑" panose="020B0503020204020204" pitchFamily="34" charset="-122"/>
                        </a:rPr>
                        <a:t>高级工程师</a:t>
                      </a:r>
                      <a:r>
                        <a:rPr lang="en-US" altLang="zh-CN" sz="1600" b="0" dirty="0" smtClean="0">
                          <a:solidFill>
                            <a:schemeClr val="tx1"/>
                          </a:solidFill>
                          <a:latin typeface="微软雅黑" panose="020B0503020204020204" pitchFamily="34" charset="-122"/>
                          <a:ea typeface="微软雅黑" panose="020B0503020204020204" pitchFamily="34" charset="-122"/>
                        </a:rPr>
                        <a:t>A</a:t>
                      </a:r>
                      <a:endParaRPr lang="zh-CN" altLang="en-US" sz="1600" b="0" dirty="0" smtClean="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4674398"/>
                  </a:ext>
                </a:extLst>
              </a:tr>
              <a:tr h="455606">
                <a:tc>
                  <a:txBody>
                    <a:bodyPr/>
                    <a:lstStyle/>
                    <a:p>
                      <a:pPr algn="ctr"/>
                      <a:r>
                        <a:rPr lang="zh-CN" altLang="en-US" sz="1600" b="1" dirty="0" smtClean="0">
                          <a:solidFill>
                            <a:schemeClr val="tx1"/>
                          </a:solidFill>
                          <a:latin typeface="微软雅黑" panose="020B0503020204020204" pitchFamily="34" charset="-122"/>
                          <a:ea typeface="微软雅黑" panose="020B0503020204020204" pitchFamily="34" charset="-122"/>
                        </a:rPr>
                        <a:t>最高学历</a:t>
                      </a:r>
                      <a:endParaRPr lang="en-US" altLang="zh-CN" sz="1600" b="1" dirty="0" smtClean="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zh-CN" altLang="en-US" sz="1600" b="0" dirty="0" smtClean="0">
                          <a:solidFill>
                            <a:schemeClr val="tx1"/>
                          </a:solidFill>
                          <a:latin typeface="微软雅黑" panose="020B0503020204020204" pitchFamily="34" charset="-122"/>
                          <a:ea typeface="微软雅黑" panose="020B0503020204020204" pitchFamily="34" charset="-122"/>
                        </a:rPr>
                        <a:t>硕士</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b="1" dirty="0" smtClean="0">
                          <a:solidFill>
                            <a:schemeClr val="tx1"/>
                          </a:solidFill>
                          <a:latin typeface="微软雅黑" panose="020B0503020204020204" pitchFamily="34" charset="-122"/>
                          <a:ea typeface="微软雅黑" panose="020B0503020204020204" pitchFamily="34" charset="-122"/>
                        </a:rPr>
                        <a:t>提名任职等级</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zh-CN" altLang="en-US" sz="1600" b="0" dirty="0" smtClean="0">
                          <a:solidFill>
                            <a:schemeClr val="tx1"/>
                          </a:solidFill>
                          <a:latin typeface="微软雅黑" panose="020B0503020204020204" pitchFamily="34" charset="-122"/>
                          <a:ea typeface="微软雅黑" panose="020B0503020204020204" pitchFamily="34" charset="-122"/>
                        </a:rPr>
                        <a:t>主任工程师</a:t>
                      </a:r>
                      <a:r>
                        <a:rPr lang="en-US" altLang="zh-CN" sz="1600" b="0" dirty="0" smtClean="0">
                          <a:solidFill>
                            <a:schemeClr val="tx1"/>
                          </a:solidFill>
                          <a:latin typeface="微软雅黑" panose="020B0503020204020204" pitchFamily="34" charset="-122"/>
                          <a:ea typeface="微软雅黑" panose="020B0503020204020204" pitchFamily="34" charset="-122"/>
                        </a:rPr>
                        <a:t>B</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2057255"/>
                  </a:ext>
                </a:extLst>
              </a:tr>
              <a:tr h="631007">
                <a:tc>
                  <a:txBody>
                    <a:bodyPr/>
                    <a:lstStyle/>
                    <a:p>
                      <a:pPr algn="ctr"/>
                      <a:r>
                        <a:rPr lang="zh-CN" altLang="en-US" sz="1600" b="1" dirty="0" smtClean="0">
                          <a:solidFill>
                            <a:schemeClr val="tx1"/>
                          </a:solidFill>
                          <a:latin typeface="微软雅黑" panose="020B0503020204020204" pitchFamily="34" charset="-122"/>
                          <a:ea typeface="微软雅黑" panose="020B0503020204020204" pitchFamily="34" charset="-122"/>
                        </a:rPr>
                        <a:t>毕业院校</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zh-CN" altLang="en-US" sz="1600" b="0" dirty="0" smtClean="0">
                          <a:solidFill>
                            <a:schemeClr val="tx1"/>
                          </a:solidFill>
                          <a:latin typeface="微软雅黑" panose="020B0503020204020204" pitchFamily="34" charset="-122"/>
                          <a:ea typeface="微软雅黑" panose="020B0503020204020204" pitchFamily="34" charset="-122"/>
                        </a:rPr>
                        <a:t>北京理工大学</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b="1" dirty="0" smtClean="0">
                          <a:solidFill>
                            <a:schemeClr val="tx1"/>
                          </a:solidFill>
                          <a:latin typeface="微软雅黑" panose="020B0503020204020204" pitchFamily="34" charset="-122"/>
                          <a:ea typeface="微软雅黑" panose="020B0503020204020204" pitchFamily="34" charset="-122"/>
                        </a:rPr>
                        <a:t>最近一次参加任职时间（年份）</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1600" b="0" dirty="0" smtClean="0">
                          <a:solidFill>
                            <a:schemeClr val="tx1"/>
                          </a:solidFill>
                          <a:latin typeface="微软雅黑" panose="020B0503020204020204" pitchFamily="34" charset="-122"/>
                          <a:ea typeface="微软雅黑" panose="020B0503020204020204" pitchFamily="34" charset="-122"/>
                        </a:rPr>
                        <a:t>2017.1.1</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4536368"/>
                  </a:ext>
                </a:extLst>
              </a:tr>
              <a:tr h="631007">
                <a:tc>
                  <a:txBody>
                    <a:bodyPr/>
                    <a:lstStyle/>
                    <a:p>
                      <a:pPr algn="ctr"/>
                      <a:r>
                        <a:rPr lang="zh-CN" altLang="en-US" sz="1600" b="1" dirty="0" smtClean="0">
                          <a:solidFill>
                            <a:schemeClr val="tx1"/>
                          </a:solidFill>
                          <a:latin typeface="微软雅黑" panose="020B0503020204020204" pitchFamily="34" charset="-122"/>
                          <a:ea typeface="微软雅黑" panose="020B0503020204020204" pitchFamily="34" charset="-122"/>
                        </a:rPr>
                        <a:t>毕业时间</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1600" b="0" dirty="0" smtClean="0">
                          <a:solidFill>
                            <a:schemeClr val="tx1"/>
                          </a:solidFill>
                          <a:latin typeface="微软雅黑" panose="020B0503020204020204" pitchFamily="34" charset="-122"/>
                          <a:ea typeface="微软雅黑" panose="020B0503020204020204" pitchFamily="34" charset="-122"/>
                        </a:rPr>
                        <a:t>2010.07</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b="1" dirty="0" smtClean="0">
                          <a:solidFill>
                            <a:schemeClr val="tx1"/>
                          </a:solidFill>
                          <a:latin typeface="微软雅黑" panose="020B0503020204020204" pitchFamily="34" charset="-122"/>
                          <a:ea typeface="微软雅黑" panose="020B0503020204020204" pitchFamily="34" charset="-122"/>
                        </a:rPr>
                        <a:t>一年内是否转岗（所转岗位名称）</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zh-CN" altLang="en-US" sz="1600" b="0" dirty="0" smtClean="0">
                          <a:solidFill>
                            <a:schemeClr val="tx1"/>
                          </a:solidFill>
                          <a:latin typeface="微软雅黑" panose="020B0503020204020204" pitchFamily="34" charset="-122"/>
                          <a:ea typeface="微软雅黑" panose="020B0503020204020204" pitchFamily="34" charset="-122"/>
                        </a:rPr>
                        <a:t>否</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2836108"/>
                  </a:ext>
                </a:extLst>
              </a:tr>
              <a:tr h="455606">
                <a:tc>
                  <a:txBody>
                    <a:bodyPr/>
                    <a:lstStyle/>
                    <a:p>
                      <a:pPr algn="ctr"/>
                      <a:r>
                        <a:rPr lang="zh-CN" altLang="en-US" sz="1600" b="1" dirty="0" smtClean="0">
                          <a:solidFill>
                            <a:schemeClr val="tx1"/>
                          </a:solidFill>
                          <a:latin typeface="微软雅黑" panose="020B0503020204020204" pitchFamily="34" charset="-122"/>
                          <a:ea typeface="微软雅黑" panose="020B0503020204020204" pitchFamily="34" charset="-122"/>
                        </a:rPr>
                        <a:t>所学专业</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zh-CN" altLang="en-US" sz="1600" b="0" dirty="0" smtClean="0">
                          <a:solidFill>
                            <a:schemeClr val="tx1"/>
                          </a:solidFill>
                          <a:latin typeface="微软雅黑" panose="020B0503020204020204" pitchFamily="34" charset="-122"/>
                          <a:ea typeface="微软雅黑" panose="020B0503020204020204" pitchFamily="34" charset="-122"/>
                        </a:rPr>
                        <a:t>信号处理</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471697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513540991"/>
              </p:ext>
            </p:extLst>
          </p:nvPr>
        </p:nvGraphicFramePr>
        <p:xfrm>
          <a:off x="550626" y="5300278"/>
          <a:ext cx="8335590" cy="1018868"/>
        </p:xfrm>
        <a:graphic>
          <a:graphicData uri="http://schemas.openxmlformats.org/drawingml/2006/table">
            <a:tbl>
              <a:tblPr firstRow="1" bandRow="1">
                <a:tableStyleId>{5C22544A-7EE6-4342-B048-85BDC9FD1C3A}</a:tableStyleId>
              </a:tblPr>
              <a:tblGrid>
                <a:gridCol w="1667118">
                  <a:extLst>
                    <a:ext uri="{9D8B030D-6E8A-4147-A177-3AD203B41FA5}">
                      <a16:colId xmlns:a16="http://schemas.microsoft.com/office/drawing/2014/main" val="1975078981"/>
                    </a:ext>
                  </a:extLst>
                </a:gridCol>
                <a:gridCol w="1667118">
                  <a:extLst>
                    <a:ext uri="{9D8B030D-6E8A-4147-A177-3AD203B41FA5}">
                      <a16:colId xmlns:a16="http://schemas.microsoft.com/office/drawing/2014/main" val="3064482370"/>
                    </a:ext>
                  </a:extLst>
                </a:gridCol>
                <a:gridCol w="1667118">
                  <a:extLst>
                    <a:ext uri="{9D8B030D-6E8A-4147-A177-3AD203B41FA5}">
                      <a16:colId xmlns:a16="http://schemas.microsoft.com/office/drawing/2014/main" val="1844661956"/>
                    </a:ext>
                  </a:extLst>
                </a:gridCol>
                <a:gridCol w="1667118">
                  <a:extLst>
                    <a:ext uri="{9D8B030D-6E8A-4147-A177-3AD203B41FA5}">
                      <a16:colId xmlns:a16="http://schemas.microsoft.com/office/drawing/2014/main" val="1177489349"/>
                    </a:ext>
                  </a:extLst>
                </a:gridCol>
                <a:gridCol w="1667118">
                  <a:extLst>
                    <a:ext uri="{9D8B030D-6E8A-4147-A177-3AD203B41FA5}">
                      <a16:colId xmlns:a16="http://schemas.microsoft.com/office/drawing/2014/main" val="3427038097"/>
                    </a:ext>
                  </a:extLst>
                </a:gridCol>
              </a:tblGrid>
              <a:tr h="509434">
                <a:tc rowSpan="2">
                  <a:txBody>
                    <a:bodyP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绩效成绩</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1600" dirty="0" err="1" smtClean="0">
                          <a:solidFill>
                            <a:schemeClr val="tx1"/>
                          </a:solidFill>
                          <a:latin typeface="微软雅黑" panose="020B0503020204020204" pitchFamily="34" charset="-122"/>
                          <a:ea typeface="微软雅黑" panose="020B0503020204020204" pitchFamily="34" charset="-122"/>
                        </a:rPr>
                        <a:t>2017Y</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1600" dirty="0" err="1" smtClean="0">
                          <a:solidFill>
                            <a:schemeClr val="tx1"/>
                          </a:solidFill>
                          <a:latin typeface="微软雅黑" panose="020B0503020204020204" pitchFamily="34" charset="-122"/>
                          <a:ea typeface="微软雅黑" panose="020B0503020204020204" pitchFamily="34" charset="-122"/>
                        </a:rPr>
                        <a:t>2018Q1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1600" dirty="0" err="1" smtClean="0">
                          <a:solidFill>
                            <a:schemeClr val="tx1"/>
                          </a:solidFill>
                          <a:latin typeface="微软雅黑" panose="020B0503020204020204" pitchFamily="34" charset="-122"/>
                          <a:ea typeface="微软雅黑" panose="020B0503020204020204" pitchFamily="34" charset="-122"/>
                        </a:rPr>
                        <a:t>2018Q2</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1600" dirty="0" err="1" smtClean="0">
                          <a:solidFill>
                            <a:schemeClr val="tx1"/>
                          </a:solidFill>
                          <a:latin typeface="微软雅黑" panose="020B0503020204020204" pitchFamily="34" charset="-122"/>
                          <a:ea typeface="微软雅黑" panose="020B0503020204020204" pitchFamily="34" charset="-122"/>
                        </a:rPr>
                        <a:t>2018Q3</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422933983"/>
                  </a:ext>
                </a:extLst>
              </a:tr>
              <a:tr h="509434">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B+</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半年度述职</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B+</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半年度述职</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2394525"/>
                  </a:ext>
                </a:extLst>
              </a:tr>
            </a:tbl>
          </a:graphicData>
        </a:graphic>
      </p:graphicFrame>
    </p:spTree>
    <p:extLst>
      <p:ext uri="{BB962C8B-B14F-4D97-AF65-F5344CB8AC3E}">
        <p14:creationId xmlns:p14="http://schemas.microsoft.com/office/powerpoint/2010/main" val="1565005845"/>
      </p:ext>
    </p:extLst>
  </p:cSld>
  <p:clrMapOvr>
    <a:masterClrMapping/>
  </p:clrMapOvr>
  <mc:AlternateContent xmlns:mc="http://schemas.openxmlformats.org/markup-compatibility/2006">
    <mc:Choice xmlns:p14="http://schemas.microsoft.com/office/powerpoint/2010/main" Requires="p14">
      <p:transition p14:dur="0" advTm="2443"/>
    </mc:Choice>
    <mc:Fallback>
      <p:transition advTm="2443"/>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
            <a:ext cx="8089899" cy="685799"/>
            <a:chOff x="0" y="1"/>
            <a:chExt cx="8089899" cy="685799"/>
          </a:xfrm>
        </p:grpSpPr>
        <p:sp>
          <p:nvSpPr>
            <p:cNvPr id="211" name="矩形 210"/>
            <p:cNvSpPr/>
            <p:nvPr/>
          </p:nvSpPr>
          <p:spPr>
            <a:xfrm>
              <a:off x="434671" y="1"/>
              <a:ext cx="7655228" cy="68579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endParaRPr lang="zh-CN" altLang="en-US"/>
            </a:p>
          </p:txBody>
        </p:sp>
        <p:sp>
          <p:nvSpPr>
            <p:cNvPr id="212" name="矩形 211"/>
            <p:cNvSpPr/>
            <p:nvPr/>
          </p:nvSpPr>
          <p:spPr>
            <a:xfrm>
              <a:off x="0" y="1"/>
              <a:ext cx="451679" cy="685799"/>
            </a:xfrm>
            <a:prstGeom prst="rect">
              <a:avLst/>
            </a:prstGeom>
            <a:solidFill>
              <a:srgbClr val="0070C0"/>
            </a:solidFill>
            <a:ln>
              <a:noFill/>
            </a:ln>
          </p:spPr>
          <p:txBody>
            <a:bodyPr anchor="ctr"/>
            <a:lstStyle/>
            <a:p>
              <a:pPr algn="ctr" fontAlgn="base">
                <a:spcBef>
                  <a:spcPct val="0"/>
                </a:spcBef>
                <a:spcAft>
                  <a:spcPct val="0"/>
                </a:spcAft>
                <a:buFont typeface="Arial" pitchFamily="34" charset="0"/>
              </a:pPr>
              <a:endParaRPr lang="zh-CN" altLang="en-US" sz="4400" b="1">
                <a:solidFill>
                  <a:srgbClr val="FFFFFF"/>
                </a:solidFill>
                <a:latin typeface="微软雅黑" panose="020B0503020204020204" pitchFamily="34" charset="-122"/>
                <a:ea typeface="微软雅黑" panose="020B0503020204020204" pitchFamily="34" charset="-122"/>
              </a:endParaRPr>
            </a:p>
          </p:txBody>
        </p:sp>
      </p:grpSp>
      <p:sp>
        <p:nvSpPr>
          <p:cNvPr id="214" name="矩形 213"/>
          <p:cNvSpPr/>
          <p:nvPr/>
        </p:nvSpPr>
        <p:spPr>
          <a:xfrm>
            <a:off x="471183" y="42377"/>
            <a:ext cx="6710668" cy="643423"/>
          </a:xfrm>
          <a:prstGeom prst="rect">
            <a:avLst/>
          </a:prstGeom>
        </p:spPr>
        <p:txBody>
          <a:bodyPr wrap="square" tIns="90000" bIns="90000" anchor="ctr" anchorCtr="0">
            <a:spAutoFit/>
          </a:bodyPr>
          <a:lstStyle/>
          <a:p>
            <a:pPr>
              <a:defRPr/>
            </a:pPr>
            <a:r>
              <a:rPr lang="zh-CN" altLang="en-US" sz="3000" b="1"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工作职责</a:t>
            </a:r>
            <a:endParaRPr lang="zh-CN" altLang="en-US" sz="3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52" name="图片 251" descr="PPT模板.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2450" y="1"/>
            <a:ext cx="17335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图示 7"/>
          <p:cNvGraphicFramePr/>
          <p:nvPr>
            <p:extLst>
              <p:ext uri="{D42A27DB-BD31-4B8C-83A1-F6EECF244321}">
                <p14:modId xmlns:p14="http://schemas.microsoft.com/office/powerpoint/2010/main" val="1991704679"/>
              </p:ext>
            </p:extLst>
          </p:nvPr>
        </p:nvGraphicFramePr>
        <p:xfrm>
          <a:off x="1583426" y="1772816"/>
          <a:ext cx="6607595" cy="3672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0843681"/>
      </p:ext>
    </p:extLst>
  </p:cSld>
  <p:clrMapOvr>
    <a:masterClrMapping/>
  </p:clrMapOvr>
  <mc:AlternateContent xmlns:mc="http://schemas.openxmlformats.org/markup-compatibility/2006">
    <mc:Choice xmlns:p14="http://schemas.microsoft.com/office/powerpoint/2010/main" Requires="p14">
      <p:transition p14:dur="0" advTm="1351"/>
    </mc:Choice>
    <mc:Fallback>
      <p:transition advTm="135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
            <a:ext cx="8089899" cy="685799"/>
            <a:chOff x="0" y="1"/>
            <a:chExt cx="8089899" cy="685799"/>
          </a:xfrm>
        </p:grpSpPr>
        <p:sp>
          <p:nvSpPr>
            <p:cNvPr id="211" name="矩形 210"/>
            <p:cNvSpPr/>
            <p:nvPr/>
          </p:nvSpPr>
          <p:spPr>
            <a:xfrm>
              <a:off x="434671" y="1"/>
              <a:ext cx="7655228" cy="68579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endParaRPr lang="zh-CN" altLang="en-US"/>
            </a:p>
          </p:txBody>
        </p:sp>
        <p:sp>
          <p:nvSpPr>
            <p:cNvPr id="212" name="矩形 211"/>
            <p:cNvSpPr/>
            <p:nvPr/>
          </p:nvSpPr>
          <p:spPr>
            <a:xfrm>
              <a:off x="0" y="1"/>
              <a:ext cx="451679" cy="685799"/>
            </a:xfrm>
            <a:prstGeom prst="rect">
              <a:avLst/>
            </a:prstGeom>
            <a:solidFill>
              <a:srgbClr val="0070C0"/>
            </a:solidFill>
            <a:ln>
              <a:noFill/>
            </a:ln>
          </p:spPr>
          <p:txBody>
            <a:bodyPr anchor="ctr"/>
            <a:lstStyle/>
            <a:p>
              <a:pPr algn="ctr" fontAlgn="base">
                <a:spcBef>
                  <a:spcPct val="0"/>
                </a:spcBef>
                <a:spcAft>
                  <a:spcPct val="0"/>
                </a:spcAft>
                <a:buFont typeface="Arial" pitchFamily="34" charset="0"/>
              </a:pPr>
              <a:endParaRPr lang="zh-CN" altLang="en-US" sz="4400" b="1">
                <a:solidFill>
                  <a:srgbClr val="FFFFFF"/>
                </a:solidFill>
                <a:latin typeface="微软雅黑" panose="020B0503020204020204" pitchFamily="34" charset="-122"/>
                <a:ea typeface="微软雅黑" panose="020B0503020204020204" pitchFamily="34" charset="-122"/>
              </a:endParaRPr>
            </a:p>
          </p:txBody>
        </p:sp>
      </p:grpSp>
      <p:sp>
        <p:nvSpPr>
          <p:cNvPr id="214" name="矩形 213"/>
          <p:cNvSpPr/>
          <p:nvPr/>
        </p:nvSpPr>
        <p:spPr>
          <a:xfrm>
            <a:off x="471183" y="42377"/>
            <a:ext cx="6710668" cy="643423"/>
          </a:xfrm>
          <a:prstGeom prst="rect">
            <a:avLst/>
          </a:prstGeom>
        </p:spPr>
        <p:txBody>
          <a:bodyPr wrap="square" tIns="90000" bIns="90000" anchor="ctr" anchorCtr="0">
            <a:spAutoFit/>
          </a:bodyPr>
          <a:lstStyle/>
          <a:p>
            <a:pPr>
              <a:defRPr/>
            </a:pPr>
            <a:r>
              <a:rPr lang="zh-CN" altLang="en-US" sz="3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关键业绩贡献</a:t>
            </a:r>
          </a:p>
        </p:txBody>
      </p:sp>
      <p:pic>
        <p:nvPicPr>
          <p:cNvPr id="252" name="图片 251" descr="PPT模板.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2450" y="1"/>
            <a:ext cx="17335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4"/>
          <p:cNvSpPr txBox="1">
            <a:spLocks noChangeArrowheads="1"/>
          </p:cNvSpPr>
          <p:nvPr/>
        </p:nvSpPr>
        <p:spPr bwMode="auto">
          <a:xfrm>
            <a:off x="272480" y="901266"/>
            <a:ext cx="23607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n"/>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FT</a:t>
            </a:r>
            <a:r>
              <a:rPr lang="zh-CN" altLang="en-US" sz="2000" b="1" dirty="0" smtClean="0">
                <a:latin typeface="微软雅黑" panose="020B0503020204020204" pitchFamily="34" charset="-122"/>
                <a:ea typeface="微软雅黑" panose="020B0503020204020204" pitchFamily="34" charset="-122"/>
              </a:rPr>
              <a:t>测试框架方案</a:t>
            </a:r>
            <a:endParaRPr lang="en-US" altLang="zh-CN" sz="2000" b="1" dirty="0">
              <a:latin typeface="微软雅黑" panose="020B0503020204020204" pitchFamily="34" charset="-122"/>
              <a:ea typeface="微软雅黑" panose="020B0503020204020204" pitchFamily="34" charset="-122"/>
            </a:endParaRPr>
          </a:p>
        </p:txBody>
      </p:sp>
      <p:graphicFrame>
        <p:nvGraphicFramePr>
          <p:cNvPr id="12" name="表格 11"/>
          <p:cNvGraphicFramePr>
            <a:graphicFrameLocks noGrp="1"/>
          </p:cNvGraphicFramePr>
          <p:nvPr>
            <p:extLst/>
          </p:nvPr>
        </p:nvGraphicFramePr>
        <p:xfrm>
          <a:off x="704528" y="1844824"/>
          <a:ext cx="8543925" cy="3898368"/>
        </p:xfrm>
        <a:graphic>
          <a:graphicData uri="http://schemas.openxmlformats.org/drawingml/2006/table">
            <a:tbl>
              <a:tblPr/>
              <a:tblGrid>
                <a:gridCol w="1710951">
                  <a:extLst>
                    <a:ext uri="{9D8B030D-6E8A-4147-A177-3AD203B41FA5}">
                      <a16:colId xmlns:a16="http://schemas.microsoft.com/office/drawing/2014/main" val="1534474139"/>
                    </a:ext>
                  </a:extLst>
                </a:gridCol>
                <a:gridCol w="4548097">
                  <a:extLst>
                    <a:ext uri="{9D8B030D-6E8A-4147-A177-3AD203B41FA5}">
                      <a16:colId xmlns:a16="http://schemas.microsoft.com/office/drawing/2014/main" val="3404424029"/>
                    </a:ext>
                  </a:extLst>
                </a:gridCol>
                <a:gridCol w="2284877">
                  <a:extLst>
                    <a:ext uri="{9D8B030D-6E8A-4147-A177-3AD203B41FA5}">
                      <a16:colId xmlns:a16="http://schemas.microsoft.com/office/drawing/2014/main" val="1947557551"/>
                    </a:ext>
                  </a:extLst>
                </a:gridCol>
              </a:tblGrid>
              <a:tr h="243648">
                <a:tc>
                  <a:txBody>
                    <a:bodyPr/>
                    <a:lstStyle/>
                    <a:p>
                      <a:pPr algn="ctr" fontAlgn="ctr"/>
                      <a:r>
                        <a:rPr lang="zh-CN" altLang="en-US" sz="1400" b="1" i="0" u="none" strike="noStrike" dirty="0">
                          <a:solidFill>
                            <a:srgbClr val="FFFFFF"/>
                          </a:solidFill>
                          <a:effectLst/>
                          <a:latin typeface="微软雅黑" panose="020B0503020204020204" pitchFamily="34" charset="-122"/>
                          <a:ea typeface="微软雅黑" panose="020B0503020204020204" pitchFamily="34" charset="-122"/>
                        </a:rPr>
                        <a:t>技术难题</a:t>
                      </a:r>
                    </a:p>
                  </a:txBody>
                  <a:tcPr marL="8122" marR="8122" marT="81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zh-CN" altLang="en-US" sz="1400" b="1" i="0" u="none" strike="noStrike">
                          <a:solidFill>
                            <a:srgbClr val="FFFFFF"/>
                          </a:solidFill>
                          <a:effectLst/>
                          <a:latin typeface="微软雅黑" panose="020B0503020204020204" pitchFamily="34" charset="-122"/>
                          <a:ea typeface="微软雅黑" panose="020B0503020204020204" pitchFamily="34" charset="-122"/>
                        </a:rPr>
                        <a:t>解决方案</a:t>
                      </a:r>
                    </a:p>
                  </a:txBody>
                  <a:tcPr marL="8122" marR="8122" marT="81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zh-CN" altLang="en-US" sz="1400" b="1" i="0" u="none" strike="noStrike" dirty="0" smtClean="0">
                          <a:solidFill>
                            <a:srgbClr val="FFFFFF"/>
                          </a:solidFill>
                          <a:effectLst/>
                          <a:latin typeface="微软雅黑" panose="020B0503020204020204" pitchFamily="34" charset="-122"/>
                          <a:ea typeface="微软雅黑" panose="020B0503020204020204" pitchFamily="34" charset="-122"/>
                        </a:rPr>
                        <a:t>效果</a:t>
                      </a:r>
                      <a:r>
                        <a:rPr lang="en-US" altLang="zh-CN" sz="1400" b="1" i="0" u="none" strike="noStrike" dirty="0" smtClean="0">
                          <a:solidFill>
                            <a:srgbClr val="FFFFFF"/>
                          </a:solidFill>
                          <a:effectLst/>
                          <a:latin typeface="微软雅黑" panose="020B0503020204020204" pitchFamily="34" charset="-122"/>
                          <a:ea typeface="微软雅黑" panose="020B0503020204020204" pitchFamily="34" charset="-122"/>
                        </a:rPr>
                        <a:t>/</a:t>
                      </a:r>
                      <a:r>
                        <a:rPr lang="zh-CN" altLang="en-US" sz="1400" b="1" i="0" u="none" strike="noStrike" dirty="0" smtClean="0">
                          <a:solidFill>
                            <a:srgbClr val="FFFFFF"/>
                          </a:solidFill>
                          <a:effectLst/>
                          <a:latin typeface="微软雅黑" panose="020B0503020204020204" pitchFamily="34" charset="-122"/>
                          <a:ea typeface="微软雅黑" panose="020B0503020204020204" pitchFamily="34" charset="-122"/>
                        </a:rPr>
                        <a:t>关键影响</a:t>
                      </a:r>
                      <a:endParaRPr lang="zh-CN" altLang="en-US" sz="1400" b="1" i="0" u="none" strike="noStrike" dirty="0">
                        <a:solidFill>
                          <a:srgbClr val="FFFFFF"/>
                        </a:solidFill>
                        <a:effectLst/>
                        <a:latin typeface="微软雅黑" panose="020B0503020204020204" pitchFamily="34" charset="-122"/>
                        <a:ea typeface="微软雅黑" panose="020B0503020204020204" pitchFamily="34" charset="-122"/>
                      </a:endParaRPr>
                    </a:p>
                  </a:txBody>
                  <a:tcPr marL="8122" marR="8122" marT="81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4102848904"/>
                  </a:ext>
                </a:extLst>
              </a:tr>
              <a:tr h="730944">
                <a:tc>
                  <a:txBody>
                    <a:bodyPr/>
                    <a:lstStyle/>
                    <a:p>
                      <a:pPr algn="l" fontAlgn="ct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实际业务场景的模拟问题</a:t>
                      </a:r>
                    </a:p>
                  </a:txBody>
                  <a:tcPr marL="8122" marR="8122" marT="81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采用相同硬件平台</a:t>
                      </a: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输入输出接口，最大化模拟实际场景，新增高层模拟子系统，用于导入测试用例以及结果导出等功能</a:t>
                      </a:r>
                    </a:p>
                  </a:txBody>
                  <a:tcPr marL="8122" marR="8122" marT="81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90%</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以上与实际业务场景一致</a:t>
                      </a:r>
                    </a:p>
                  </a:txBody>
                  <a:tcPr marL="8122" marR="8122" marT="81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9573208"/>
                  </a:ext>
                </a:extLst>
              </a:tr>
              <a:tr h="730944">
                <a:tc>
                  <a:txBody>
                    <a:bodyPr/>
                    <a:lstStyle/>
                    <a:p>
                      <a:pPr algn="l" fontAlgn="ct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自动化实现问题</a:t>
                      </a:r>
                    </a:p>
                  </a:txBody>
                  <a:tcPr marL="8122" marR="8122" marT="81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利用脚本语言控制测试流程，包括软件的加载，测试用例的配置，输出结果的校验，测试报告的填写等</a:t>
                      </a:r>
                    </a:p>
                  </a:txBody>
                  <a:tcPr marL="8122" marR="8122" marT="81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3</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万个用例执行仅需</a:t>
                      </a: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4</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小时，不需要人工干预，极大的提升测试效率</a:t>
                      </a:r>
                    </a:p>
                  </a:txBody>
                  <a:tcPr marL="8122" marR="8122" marT="81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5035053"/>
                  </a:ext>
                </a:extLst>
              </a:tr>
              <a:tr h="487296">
                <a:tc>
                  <a:txBody>
                    <a:bodyPr/>
                    <a:lstStyle/>
                    <a:p>
                      <a:pPr algn="l" fontAlgn="ct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失败用例快速定位问题</a:t>
                      </a:r>
                    </a:p>
                  </a:txBody>
                  <a:tcPr marL="8122" marR="8122" marT="81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在运行过程中实时记录每个用例的日志，黑匣子，运行状态等信息，将失败用例的所有信息备份</a:t>
                      </a:r>
                    </a:p>
                  </a:txBody>
                  <a:tcPr marL="8122" marR="8122" marT="81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快速找到失败用例，通过记录的信息快速定位问题原因</a:t>
                      </a:r>
                    </a:p>
                  </a:txBody>
                  <a:tcPr marL="8122" marR="8122" marT="81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7017922"/>
                  </a:ext>
                </a:extLst>
              </a:tr>
              <a:tr h="1218240">
                <a:tc>
                  <a:txBody>
                    <a:bodyPr/>
                    <a:lstStyle/>
                    <a:p>
                      <a:pPr algn="l" fontAlgn="ct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用例构造及管理维护问题</a:t>
                      </a:r>
                    </a:p>
                  </a:txBody>
                  <a:tcPr marL="8122" marR="8122" marT="81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1. </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构造方面：基于端到端的链路级仿真平台，增加用例输入和输出接口功能</a:t>
                      </a:r>
                      <a:br>
                        <a:rPr lang="zh-CN" altLang="en-US" sz="1400" b="0" i="0" u="none" strike="noStrike">
                          <a:solidFill>
                            <a:srgbClr val="000000"/>
                          </a:solidFill>
                          <a:effectLst/>
                          <a:latin typeface="微软雅黑" panose="020B0503020204020204" pitchFamily="34" charset="-122"/>
                          <a:ea typeface="微软雅黑" panose="020B0503020204020204" pitchFamily="34" charset="-122"/>
                        </a:rPr>
                      </a:b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2. </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管理维护：通过</a:t>
                      </a: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excel</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表格管理用例，把所有用例按照模块，制式等维度进行分类管理</a:t>
                      </a:r>
                    </a:p>
                  </a:txBody>
                  <a:tcPr marL="8122" marR="8122" marT="81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可以利用统一的</a:t>
                      </a: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excel</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模板进行批量用例设计，分类管理降低维护成本，比如接口某个字段的改动仅需对所属类别用例修改即可</a:t>
                      </a:r>
                    </a:p>
                  </a:txBody>
                  <a:tcPr marL="8122" marR="8122" marT="81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9271901"/>
                  </a:ext>
                </a:extLst>
              </a:tr>
              <a:tr h="487296">
                <a:tc>
                  <a:txBody>
                    <a:bodyPr/>
                    <a:lstStyle/>
                    <a:p>
                      <a:pPr algn="l"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批量用例运行时稳定性问题</a:t>
                      </a:r>
                    </a:p>
                  </a:txBody>
                  <a:tcPr marL="8122" marR="8122" marT="81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优化用例执行流程，每个用例执行增加初始化；增加用例执行异常恢复机制；</a:t>
                      </a:r>
                    </a:p>
                  </a:txBody>
                  <a:tcPr marL="8122" marR="8122" marT="81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提高批量用例运行的健壮性，减少人工干预</a:t>
                      </a:r>
                    </a:p>
                  </a:txBody>
                  <a:tcPr marL="8122" marR="8122" marT="81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5319320"/>
                  </a:ext>
                </a:extLst>
              </a:tr>
            </a:tbl>
          </a:graphicData>
        </a:graphic>
      </p:graphicFrame>
      <p:pic>
        <p:nvPicPr>
          <p:cNvPr id="3" name="图片 2"/>
          <p:cNvPicPr>
            <a:picLocks noChangeAspect="1"/>
          </p:cNvPicPr>
          <p:nvPr/>
        </p:nvPicPr>
        <p:blipFill>
          <a:blip r:embed="rId3"/>
          <a:stretch>
            <a:fillRect/>
          </a:stretch>
        </p:blipFill>
        <p:spPr>
          <a:xfrm>
            <a:off x="942975" y="1700808"/>
            <a:ext cx="8096250" cy="1876425"/>
          </a:xfrm>
          <a:prstGeom prst="rect">
            <a:avLst/>
          </a:prstGeom>
        </p:spPr>
      </p:pic>
      <p:sp>
        <p:nvSpPr>
          <p:cNvPr id="4" name="圆角矩形 3"/>
          <p:cNvSpPr/>
          <p:nvPr/>
        </p:nvSpPr>
        <p:spPr>
          <a:xfrm>
            <a:off x="471183" y="4005064"/>
            <a:ext cx="8946313" cy="1296144"/>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778119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
            <a:ext cx="8089899" cy="685799"/>
            <a:chOff x="0" y="1"/>
            <a:chExt cx="8089899" cy="685799"/>
          </a:xfrm>
        </p:grpSpPr>
        <p:sp>
          <p:nvSpPr>
            <p:cNvPr id="211" name="矩形 210"/>
            <p:cNvSpPr/>
            <p:nvPr/>
          </p:nvSpPr>
          <p:spPr>
            <a:xfrm>
              <a:off x="434671" y="1"/>
              <a:ext cx="7655228" cy="68579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endParaRPr lang="zh-CN" altLang="en-US"/>
            </a:p>
          </p:txBody>
        </p:sp>
        <p:sp>
          <p:nvSpPr>
            <p:cNvPr id="212" name="矩形 211"/>
            <p:cNvSpPr/>
            <p:nvPr/>
          </p:nvSpPr>
          <p:spPr>
            <a:xfrm>
              <a:off x="0" y="1"/>
              <a:ext cx="451679" cy="685799"/>
            </a:xfrm>
            <a:prstGeom prst="rect">
              <a:avLst/>
            </a:prstGeom>
            <a:solidFill>
              <a:srgbClr val="0070C0"/>
            </a:solidFill>
            <a:ln>
              <a:noFill/>
            </a:ln>
          </p:spPr>
          <p:txBody>
            <a:bodyPr anchor="ctr"/>
            <a:lstStyle/>
            <a:p>
              <a:pPr algn="ctr" fontAlgn="base">
                <a:spcBef>
                  <a:spcPct val="0"/>
                </a:spcBef>
                <a:spcAft>
                  <a:spcPct val="0"/>
                </a:spcAft>
                <a:buFont typeface="Arial" pitchFamily="34" charset="0"/>
              </a:pPr>
              <a:endParaRPr lang="zh-CN" altLang="en-US" sz="4400" b="1">
                <a:solidFill>
                  <a:srgbClr val="FFFFFF"/>
                </a:solidFill>
                <a:latin typeface="微软雅黑" panose="020B0503020204020204" pitchFamily="34" charset="-122"/>
                <a:ea typeface="微软雅黑" panose="020B0503020204020204" pitchFamily="34" charset="-122"/>
              </a:endParaRPr>
            </a:p>
          </p:txBody>
        </p:sp>
      </p:grpSp>
      <p:sp>
        <p:nvSpPr>
          <p:cNvPr id="214" name="矩形 213"/>
          <p:cNvSpPr/>
          <p:nvPr/>
        </p:nvSpPr>
        <p:spPr>
          <a:xfrm>
            <a:off x="471183" y="42377"/>
            <a:ext cx="6710668" cy="643423"/>
          </a:xfrm>
          <a:prstGeom prst="rect">
            <a:avLst/>
          </a:prstGeom>
        </p:spPr>
        <p:txBody>
          <a:bodyPr wrap="square" tIns="90000" bIns="90000" anchor="ctr" anchorCtr="0">
            <a:spAutoFit/>
          </a:bodyPr>
          <a:lstStyle/>
          <a:p>
            <a:pPr>
              <a:defRPr/>
            </a:pPr>
            <a:r>
              <a:rPr lang="zh-CN" altLang="en-US" sz="3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关键业绩贡献</a:t>
            </a:r>
          </a:p>
        </p:txBody>
      </p:sp>
      <p:pic>
        <p:nvPicPr>
          <p:cNvPr id="252" name="图片 251" descr="PPT模板.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2450" y="1"/>
            <a:ext cx="17335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4"/>
          <p:cNvSpPr txBox="1">
            <a:spLocks noChangeArrowheads="1"/>
          </p:cNvSpPr>
          <p:nvPr/>
        </p:nvSpPr>
        <p:spPr bwMode="auto">
          <a:xfrm>
            <a:off x="272480" y="901266"/>
            <a:ext cx="30963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n"/>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CPRI/MAPLE</a:t>
            </a:r>
            <a:r>
              <a:rPr lang="zh-CN" altLang="en-US" sz="2000" b="1" dirty="0" smtClean="0">
                <a:latin typeface="微软雅黑" panose="020B0503020204020204" pitchFamily="34" charset="-122"/>
                <a:ea typeface="微软雅黑" panose="020B0503020204020204" pitchFamily="34" charset="-122"/>
              </a:rPr>
              <a:t>解耦方案</a:t>
            </a:r>
            <a:endParaRPr lang="en-US" altLang="zh-CN" sz="2000" b="1"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nvPr>
        </p:nvGraphicFramePr>
        <p:xfrm>
          <a:off x="681038" y="1484784"/>
          <a:ext cx="8543925" cy="3737318"/>
        </p:xfrm>
        <a:graphic>
          <a:graphicData uri="http://schemas.openxmlformats.org/drawingml/2006/table">
            <a:tbl>
              <a:tblPr/>
              <a:tblGrid>
                <a:gridCol w="1941329">
                  <a:extLst>
                    <a:ext uri="{9D8B030D-6E8A-4147-A177-3AD203B41FA5}">
                      <a16:colId xmlns:a16="http://schemas.microsoft.com/office/drawing/2014/main" val="3727002457"/>
                    </a:ext>
                  </a:extLst>
                </a:gridCol>
                <a:gridCol w="4412112">
                  <a:extLst>
                    <a:ext uri="{9D8B030D-6E8A-4147-A177-3AD203B41FA5}">
                      <a16:colId xmlns:a16="http://schemas.microsoft.com/office/drawing/2014/main" val="549705145"/>
                    </a:ext>
                  </a:extLst>
                </a:gridCol>
                <a:gridCol w="2190484">
                  <a:extLst>
                    <a:ext uri="{9D8B030D-6E8A-4147-A177-3AD203B41FA5}">
                      <a16:colId xmlns:a16="http://schemas.microsoft.com/office/drawing/2014/main" val="342866233"/>
                    </a:ext>
                  </a:extLst>
                </a:gridCol>
              </a:tblGrid>
              <a:tr h="233582">
                <a:tc>
                  <a:txBody>
                    <a:bodyPr/>
                    <a:lstStyle/>
                    <a:p>
                      <a:pPr algn="ctr" fontAlgn="ctr"/>
                      <a:r>
                        <a:rPr lang="zh-CN" altLang="en-US" sz="1300" b="1" i="0" u="none" strike="noStrike">
                          <a:solidFill>
                            <a:srgbClr val="FFFFFF"/>
                          </a:solidFill>
                          <a:effectLst/>
                          <a:latin typeface="微软雅黑" panose="020B0503020204020204" pitchFamily="34" charset="-122"/>
                          <a:ea typeface="微软雅黑" panose="020B0503020204020204" pitchFamily="34" charset="-122"/>
                        </a:rPr>
                        <a:t>技术难题</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zh-CN" altLang="en-US" sz="1300" b="1" i="0" u="none" strike="noStrike">
                          <a:solidFill>
                            <a:srgbClr val="FFFFFF"/>
                          </a:solidFill>
                          <a:effectLst/>
                          <a:latin typeface="微软雅黑" panose="020B0503020204020204" pitchFamily="34" charset="-122"/>
                          <a:ea typeface="微软雅黑" panose="020B0503020204020204" pitchFamily="34" charset="-122"/>
                        </a:rPr>
                        <a:t>解决方案</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zh-CN" altLang="en-US" sz="1300" b="1" i="0" u="none" strike="noStrike" dirty="0">
                          <a:solidFill>
                            <a:srgbClr val="FFFFFF"/>
                          </a:solidFill>
                          <a:effectLst/>
                          <a:latin typeface="微软雅黑" panose="020B0503020204020204" pitchFamily="34" charset="-122"/>
                          <a:ea typeface="微软雅黑" panose="020B0503020204020204" pitchFamily="34" charset="-122"/>
                        </a:rPr>
                        <a:t>效果</a:t>
                      </a:r>
                      <a:r>
                        <a:rPr lang="en-US" altLang="zh-CN" sz="1300" b="1" i="0" u="none" strike="noStrike" dirty="0">
                          <a:solidFill>
                            <a:srgbClr val="FFFFFF"/>
                          </a:solidFill>
                          <a:effectLst/>
                          <a:latin typeface="微软雅黑" panose="020B0503020204020204" pitchFamily="34" charset="-122"/>
                          <a:ea typeface="微软雅黑" panose="020B0503020204020204" pitchFamily="34" charset="-122"/>
                        </a:rPr>
                        <a:t>/</a:t>
                      </a:r>
                      <a:r>
                        <a:rPr lang="zh-CN" altLang="en-US" sz="1300" b="1" i="0" u="none" strike="noStrike" dirty="0">
                          <a:solidFill>
                            <a:srgbClr val="FFFFFF"/>
                          </a:solidFill>
                          <a:effectLst/>
                          <a:latin typeface="微软雅黑" panose="020B0503020204020204" pitchFamily="34" charset="-122"/>
                          <a:ea typeface="微软雅黑" panose="020B0503020204020204" pitchFamily="34" charset="-122"/>
                        </a:rPr>
                        <a:t>关键影响</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2061161469"/>
                  </a:ext>
                </a:extLst>
              </a:tr>
              <a:tr h="934330">
                <a:tc>
                  <a:txBody>
                    <a:bodyPr/>
                    <a:lstStyle/>
                    <a:p>
                      <a:pPr algn="l" fontAlgn="ct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CPRI</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闪断引起业务流量中断，用户掉线问题</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1. </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修改业务的时序源头，由</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CPRI</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改为</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FPGA</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CPRI</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时序由</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DMA</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搬数决定，任何</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CPRI</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异常以及搬数阻塞都会影响时序异常，而采用</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FPGA</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时序，则仅受</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FPGA</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的</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10ms</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时钟影响</a:t>
                      </a:r>
                      <a:br>
                        <a:rPr lang="zh-CN" altLang="en-US" sz="1300" b="0" i="0" u="none" strike="noStrike">
                          <a:solidFill>
                            <a:srgbClr val="000000"/>
                          </a:solidFill>
                          <a:effectLst/>
                          <a:latin typeface="微软雅黑" panose="020B0503020204020204" pitchFamily="34" charset="-122"/>
                          <a:ea typeface="微软雅黑" panose="020B0503020204020204" pitchFamily="34" charset="-122"/>
                        </a:rPr>
                      </a:b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2. MAPLE</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处理由同步改为异步，减少对</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CPRI</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时序的依赖</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300" b="0" i="0" u="none" strike="noStrike" dirty="0">
                          <a:solidFill>
                            <a:srgbClr val="000000"/>
                          </a:solidFill>
                          <a:effectLst/>
                          <a:latin typeface="微软雅黑" panose="020B0503020204020204" pitchFamily="34" charset="-122"/>
                          <a:ea typeface="微软雅黑" panose="020B0503020204020204" pitchFamily="34" charset="-122"/>
                        </a:rPr>
                        <a:t>CPRI</a:t>
                      </a:r>
                      <a: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t>闪断不会导致用户掉线等问题，流量保持平稳</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6206051"/>
                  </a:ext>
                </a:extLst>
              </a:tr>
              <a:tr h="700747">
                <a:tc>
                  <a:txBody>
                    <a:bodyPr/>
                    <a:lstStyle/>
                    <a:p>
                      <a:pPr algn="l" fontAlgn="ct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上行数据是否接收完成问题</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符号中断采用相对空口的固定时序，根据光纤时延测量以及中射频处理时间预估数据接收完成时间，同时留有一定冗余度，以保证数据接收完成</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t>上行处理启动时间会有点延后，但是整体时序保持不变</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2281009"/>
                  </a:ext>
                </a:extLst>
              </a:tr>
              <a:tr h="700747">
                <a:tc>
                  <a:txBody>
                    <a:bodyPr/>
                    <a:lstStyle/>
                    <a:p>
                      <a:pPr algn="l" fontAlgn="ct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下行时序设计问题</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与上面类似，同样根据光纤时延测量以及中射频处理时间预估数据提前准备的最迟时间点，在此基础上再提前</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1-2</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个符号时间作为冗余，以保证</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CPRI</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发送时下行数据已准备好</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下行处理时间有少量压缩，但是依然能够满足现有时序要求</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6228197"/>
                  </a:ext>
                </a:extLst>
              </a:tr>
              <a:tr h="1167912">
                <a:tc>
                  <a:txBody>
                    <a:bodyPr/>
                    <a:lstStyle/>
                    <a:p>
                      <a:pPr algn="l" fontAlgn="ct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时序</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/overrun</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等异常处理问题</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1. </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通过</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CPRI</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状态以及计数来检测</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CPRI</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是否异常</a:t>
                      </a:r>
                      <a:br>
                        <a:rPr lang="zh-CN" altLang="en-US" sz="1300" b="0" i="0" u="none" strike="noStrike">
                          <a:solidFill>
                            <a:srgbClr val="000000"/>
                          </a:solidFill>
                          <a:effectLst/>
                          <a:latin typeface="微软雅黑" panose="020B0503020204020204" pitchFamily="34" charset="-122"/>
                          <a:ea typeface="微软雅黑" panose="020B0503020204020204" pitchFamily="34" charset="-122"/>
                        </a:rPr>
                      </a:b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2. </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利用</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CPRI</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的</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level2</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重配恢复其功能</a:t>
                      </a:r>
                      <a:br>
                        <a:rPr lang="zh-CN" altLang="en-US" sz="1300" b="0" i="0" u="none" strike="noStrike">
                          <a:solidFill>
                            <a:srgbClr val="000000"/>
                          </a:solidFill>
                          <a:effectLst/>
                          <a:latin typeface="微软雅黑" panose="020B0503020204020204" pitchFamily="34" charset="-122"/>
                          <a:ea typeface="微软雅黑" panose="020B0503020204020204" pitchFamily="34" charset="-122"/>
                        </a:rPr>
                      </a:b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3. </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上行使用</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SocTimer</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统计</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CPRI</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接收数据量，用于检测数据是否接收完成</a:t>
                      </a:r>
                      <a:br>
                        <a:rPr lang="zh-CN" altLang="en-US" sz="1300" b="0" i="0" u="none" strike="noStrike">
                          <a:solidFill>
                            <a:srgbClr val="000000"/>
                          </a:solidFill>
                          <a:effectLst/>
                          <a:latin typeface="微软雅黑" panose="020B0503020204020204" pitchFamily="34" charset="-122"/>
                          <a:ea typeface="微软雅黑" panose="020B0503020204020204" pitchFamily="34" charset="-122"/>
                        </a:rPr>
                      </a:b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4. </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下行在最迟时间点做超时判断处理</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300" b="0" i="0" u="none" strike="noStrike" dirty="0">
                          <a:solidFill>
                            <a:srgbClr val="000000"/>
                          </a:solidFill>
                          <a:effectLst/>
                          <a:latin typeface="微软雅黑" panose="020B0503020204020204" pitchFamily="34" charset="-122"/>
                          <a:ea typeface="微软雅黑" panose="020B0503020204020204" pitchFamily="34" charset="-122"/>
                        </a:rPr>
                        <a:t>CPRI</a:t>
                      </a:r>
                      <a: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t>的</a:t>
                      </a:r>
                      <a:r>
                        <a:rPr lang="en-US" altLang="zh-CN" sz="1300" b="0" i="0" u="none" strike="noStrike" dirty="0">
                          <a:solidFill>
                            <a:srgbClr val="000000"/>
                          </a:solidFill>
                          <a:effectLst/>
                          <a:latin typeface="微软雅黑" panose="020B0503020204020204" pitchFamily="34" charset="-122"/>
                          <a:ea typeface="微软雅黑" panose="020B0503020204020204" pitchFamily="34" charset="-122"/>
                        </a:rPr>
                        <a:t>overrun/underrun</a:t>
                      </a:r>
                      <a: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t>问题不会导致业务处理异常，流量能够保持平稳，系统稳定性大幅提升</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3945348"/>
                  </a:ext>
                </a:extLst>
              </a:tr>
            </a:tbl>
          </a:graphicData>
        </a:graphic>
      </p:graphicFrame>
      <p:sp>
        <p:nvSpPr>
          <p:cNvPr id="10" name="圆角矩形 9"/>
          <p:cNvSpPr/>
          <p:nvPr/>
        </p:nvSpPr>
        <p:spPr>
          <a:xfrm>
            <a:off x="471183" y="1628800"/>
            <a:ext cx="8946313" cy="108012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1419225" y="2760459"/>
            <a:ext cx="7067550" cy="3867150"/>
          </a:xfrm>
          <a:prstGeom prst="rect">
            <a:avLst/>
          </a:prstGeom>
        </p:spPr>
      </p:pic>
    </p:spTree>
    <p:extLst>
      <p:ext uri="{BB962C8B-B14F-4D97-AF65-F5344CB8AC3E}">
        <p14:creationId xmlns:p14="http://schemas.microsoft.com/office/powerpoint/2010/main" val="3095342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
            <a:ext cx="8089899" cy="685799"/>
            <a:chOff x="0" y="1"/>
            <a:chExt cx="8089899" cy="685799"/>
          </a:xfrm>
        </p:grpSpPr>
        <p:sp>
          <p:nvSpPr>
            <p:cNvPr id="211" name="矩形 210"/>
            <p:cNvSpPr/>
            <p:nvPr/>
          </p:nvSpPr>
          <p:spPr>
            <a:xfrm>
              <a:off x="434671" y="1"/>
              <a:ext cx="7655228" cy="68579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endParaRPr lang="zh-CN" altLang="en-US"/>
            </a:p>
          </p:txBody>
        </p:sp>
        <p:sp>
          <p:nvSpPr>
            <p:cNvPr id="212" name="矩形 211"/>
            <p:cNvSpPr/>
            <p:nvPr/>
          </p:nvSpPr>
          <p:spPr>
            <a:xfrm>
              <a:off x="0" y="1"/>
              <a:ext cx="451679" cy="685799"/>
            </a:xfrm>
            <a:prstGeom prst="rect">
              <a:avLst/>
            </a:prstGeom>
            <a:solidFill>
              <a:srgbClr val="0070C0"/>
            </a:solidFill>
            <a:ln>
              <a:noFill/>
            </a:ln>
          </p:spPr>
          <p:txBody>
            <a:bodyPr anchor="ctr"/>
            <a:lstStyle/>
            <a:p>
              <a:pPr algn="ctr" fontAlgn="base">
                <a:spcBef>
                  <a:spcPct val="0"/>
                </a:spcBef>
                <a:spcAft>
                  <a:spcPct val="0"/>
                </a:spcAft>
                <a:buFont typeface="Arial" pitchFamily="34" charset="0"/>
              </a:pPr>
              <a:endParaRPr lang="zh-CN" altLang="en-US" sz="4400" b="1">
                <a:solidFill>
                  <a:srgbClr val="FFFFFF"/>
                </a:solidFill>
                <a:latin typeface="微软雅黑" panose="020B0503020204020204" pitchFamily="34" charset="-122"/>
                <a:ea typeface="微软雅黑" panose="020B0503020204020204" pitchFamily="34" charset="-122"/>
              </a:endParaRPr>
            </a:p>
          </p:txBody>
        </p:sp>
      </p:grpSp>
      <p:sp>
        <p:nvSpPr>
          <p:cNvPr id="214" name="矩形 213"/>
          <p:cNvSpPr/>
          <p:nvPr/>
        </p:nvSpPr>
        <p:spPr>
          <a:xfrm>
            <a:off x="471183" y="42377"/>
            <a:ext cx="6710668" cy="643423"/>
          </a:xfrm>
          <a:prstGeom prst="rect">
            <a:avLst/>
          </a:prstGeom>
        </p:spPr>
        <p:txBody>
          <a:bodyPr wrap="square" tIns="90000" bIns="90000" anchor="ctr" anchorCtr="0">
            <a:spAutoFit/>
          </a:bodyPr>
          <a:lstStyle/>
          <a:p>
            <a:pPr>
              <a:defRPr/>
            </a:pPr>
            <a:r>
              <a:rPr lang="zh-CN" altLang="en-US" sz="3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关键业绩贡献</a:t>
            </a:r>
          </a:p>
        </p:txBody>
      </p:sp>
      <p:pic>
        <p:nvPicPr>
          <p:cNvPr id="252" name="图片 251" descr="PPT模板.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2450" y="1"/>
            <a:ext cx="17335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4"/>
          <p:cNvSpPr txBox="1">
            <a:spLocks noChangeArrowheads="1"/>
          </p:cNvSpPr>
          <p:nvPr/>
        </p:nvSpPr>
        <p:spPr bwMode="auto">
          <a:xfrm>
            <a:off x="272480" y="901266"/>
            <a:ext cx="23607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n"/>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L1</a:t>
            </a:r>
            <a:r>
              <a:rPr lang="zh-CN" altLang="en-US" sz="2000" b="1" dirty="0" smtClean="0">
                <a:latin typeface="微软雅黑" panose="020B0503020204020204" pitchFamily="34" charset="-122"/>
                <a:ea typeface="微软雅黑" panose="020B0503020204020204" pitchFamily="34" charset="-122"/>
              </a:rPr>
              <a:t>维测方案</a:t>
            </a:r>
            <a:endParaRPr lang="en-US" altLang="zh-CN" sz="2000" b="1" dirty="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nvPr>
        </p:nvGraphicFramePr>
        <p:xfrm>
          <a:off x="344488" y="1440448"/>
          <a:ext cx="9145016" cy="5022643"/>
        </p:xfrm>
        <a:graphic>
          <a:graphicData uri="http://schemas.openxmlformats.org/drawingml/2006/table">
            <a:tbl>
              <a:tblPr/>
              <a:tblGrid>
                <a:gridCol w="2077907">
                  <a:extLst>
                    <a:ext uri="{9D8B030D-6E8A-4147-A177-3AD203B41FA5}">
                      <a16:colId xmlns:a16="http://schemas.microsoft.com/office/drawing/2014/main" val="1576000535"/>
                    </a:ext>
                  </a:extLst>
                </a:gridCol>
                <a:gridCol w="4722519">
                  <a:extLst>
                    <a:ext uri="{9D8B030D-6E8A-4147-A177-3AD203B41FA5}">
                      <a16:colId xmlns:a16="http://schemas.microsoft.com/office/drawing/2014/main" val="1016923423"/>
                    </a:ext>
                  </a:extLst>
                </a:gridCol>
                <a:gridCol w="2344590">
                  <a:extLst>
                    <a:ext uri="{9D8B030D-6E8A-4147-A177-3AD203B41FA5}">
                      <a16:colId xmlns:a16="http://schemas.microsoft.com/office/drawing/2014/main" val="2794592880"/>
                    </a:ext>
                  </a:extLst>
                </a:gridCol>
              </a:tblGrid>
              <a:tr h="181306">
                <a:tc>
                  <a:txBody>
                    <a:bodyPr/>
                    <a:lstStyle/>
                    <a:p>
                      <a:pPr algn="ctr" fontAlgn="ctr"/>
                      <a:r>
                        <a:rPr lang="zh-CN" altLang="en-US" sz="1400" b="1" i="0" u="none" strike="noStrike" dirty="0">
                          <a:solidFill>
                            <a:srgbClr val="FFFFFF"/>
                          </a:solidFill>
                          <a:effectLst/>
                          <a:latin typeface="微软雅黑" panose="020B0503020204020204" pitchFamily="34" charset="-122"/>
                          <a:ea typeface="微软雅黑" panose="020B0503020204020204" pitchFamily="34" charset="-122"/>
                        </a:rPr>
                        <a:t>技术难题</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zh-CN" altLang="en-US" sz="1400" b="1" i="0" u="none" strike="noStrike" dirty="0">
                          <a:solidFill>
                            <a:srgbClr val="FFFFFF"/>
                          </a:solidFill>
                          <a:effectLst/>
                          <a:latin typeface="微软雅黑" panose="020B0503020204020204" pitchFamily="34" charset="-122"/>
                          <a:ea typeface="微软雅黑" panose="020B0503020204020204" pitchFamily="34" charset="-122"/>
                        </a:rPr>
                        <a:t>解决方案</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zh-CN" altLang="en-US" sz="1400" b="1" i="0" u="none" strike="noStrike" dirty="0" smtClean="0">
                          <a:solidFill>
                            <a:srgbClr val="FFFFFF"/>
                          </a:solidFill>
                          <a:effectLst/>
                          <a:latin typeface="微软雅黑" panose="020B0503020204020204" pitchFamily="34" charset="-122"/>
                          <a:ea typeface="微软雅黑" panose="020B0503020204020204" pitchFamily="34" charset="-122"/>
                        </a:rPr>
                        <a:t>效果</a:t>
                      </a:r>
                      <a:r>
                        <a:rPr lang="en-US" altLang="zh-CN" sz="1400" b="1" i="0" u="none" strike="noStrike" dirty="0" smtClean="0">
                          <a:solidFill>
                            <a:srgbClr val="FFFFFF"/>
                          </a:solidFill>
                          <a:effectLst/>
                          <a:latin typeface="微软雅黑" panose="020B0503020204020204" pitchFamily="34" charset="-122"/>
                          <a:ea typeface="微软雅黑" panose="020B0503020204020204" pitchFamily="34" charset="-122"/>
                        </a:rPr>
                        <a:t>/</a:t>
                      </a:r>
                      <a:r>
                        <a:rPr lang="zh-CN" altLang="en-US" sz="1400" b="1" i="0" u="none" strike="noStrike" dirty="0" smtClean="0">
                          <a:solidFill>
                            <a:srgbClr val="FFFFFF"/>
                          </a:solidFill>
                          <a:effectLst/>
                          <a:latin typeface="微软雅黑" panose="020B0503020204020204" pitchFamily="34" charset="-122"/>
                          <a:ea typeface="微软雅黑" panose="020B0503020204020204" pitchFamily="34" charset="-122"/>
                        </a:rPr>
                        <a:t>关键影响</a:t>
                      </a:r>
                      <a:endParaRPr lang="zh-CN" altLang="en-US" sz="1400" b="1" i="0" u="none" strike="noStrike" dirty="0">
                        <a:solidFill>
                          <a:srgbClr val="FFFFFF"/>
                        </a:solidFill>
                        <a:effectLst/>
                        <a:latin typeface="微软雅黑" panose="020B0503020204020204" pitchFamily="34" charset="-122"/>
                        <a:ea typeface="微软雅黑" panose="020B0503020204020204" pitchFamily="34" charset="-122"/>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739719209"/>
                  </a:ext>
                </a:extLst>
              </a:tr>
              <a:tr h="543917">
                <a:tc>
                  <a:txBody>
                    <a:bodyPr/>
                    <a:lstStyle/>
                    <a:p>
                      <a:pPr algn="l"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维测手段的选择问题</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按照主动和被动设计维测手段，主要有基带抓数（主动），黑匣子</a:t>
                      </a: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快照（被动）以及配套工具（算法</a:t>
                      </a: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Debug</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平台，打桩平台，解析工具）</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从近半年的情况来看，两大维测手段可以基本满足子系统的问题定位</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0262667"/>
                  </a:ext>
                </a:extLst>
              </a:tr>
              <a:tr h="725223">
                <a:tc>
                  <a:txBody>
                    <a:bodyPr/>
                    <a:lstStyle/>
                    <a:p>
                      <a:pPr algn="l" fontAlgn="ct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基带抓数对业务的影响，数据的获取以及导出问题</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1. </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利用业务离线时间设计基带抓数时序</a:t>
                      </a:r>
                      <a:br>
                        <a:rPr lang="zh-CN" altLang="en-US" sz="1400" b="0" i="0" u="none" strike="noStrike">
                          <a:solidFill>
                            <a:srgbClr val="000000"/>
                          </a:solidFill>
                          <a:effectLst/>
                          <a:latin typeface="微软雅黑" panose="020B0503020204020204" pitchFamily="34" charset="-122"/>
                          <a:ea typeface="微软雅黑" panose="020B0503020204020204" pitchFamily="34" charset="-122"/>
                        </a:rPr>
                      </a:b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2. </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设计条件列表以及数据列表，以支持灵活条件配置和处理过程中各种数据的抓取</a:t>
                      </a:r>
                      <a:br>
                        <a:rPr lang="zh-CN" altLang="en-US" sz="1400" b="0" i="0" u="none" strike="noStrike">
                          <a:solidFill>
                            <a:srgbClr val="000000"/>
                          </a:solidFill>
                          <a:effectLst/>
                          <a:latin typeface="微软雅黑" panose="020B0503020204020204" pitchFamily="34" charset="-122"/>
                          <a:ea typeface="微软雅黑" panose="020B0503020204020204" pitchFamily="34" charset="-122"/>
                        </a:rPr>
                      </a:b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3. </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打通</a:t>
                      </a: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L1</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到网管的数据通道</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可以在有业务的情况下在线抓取数据，条件和数据的丰富可以满足绝大多数场景的数据抓取需求</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9003802"/>
                  </a:ext>
                </a:extLst>
              </a:tr>
              <a:tr h="1450446">
                <a:tc>
                  <a:txBody>
                    <a:bodyPr/>
                    <a:lstStyle/>
                    <a:p>
                      <a:pPr algn="l" fontAlgn="ct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黑匣子</a:t>
                      </a: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快照的数据结构设计问题，异常捕获问题，数据的导出问题</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1. </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根据问题定位需要，导出信息包括轨迹信息，处理过程异常信息，硬件加速器的配置信息，高层配置信息，上报信息，系统运行状态信息</a:t>
                      </a:r>
                      <a:br>
                        <a:rPr lang="zh-CN" altLang="en-US" sz="1400" b="0" i="0" u="none" strike="noStrike">
                          <a:solidFill>
                            <a:srgbClr val="000000"/>
                          </a:solidFill>
                          <a:effectLst/>
                          <a:latin typeface="微软雅黑" panose="020B0503020204020204" pitchFamily="34" charset="-122"/>
                          <a:ea typeface="微软雅黑" panose="020B0503020204020204" pitchFamily="34" charset="-122"/>
                        </a:rPr>
                      </a:b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2. </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新增系统运行异常检测机制，包括</a:t>
                      </a: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MMU</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，死循环，函数执行返回值异常处理</a:t>
                      </a:r>
                      <a:br>
                        <a:rPr lang="zh-CN" altLang="en-US" sz="1400" b="0" i="0" u="none" strike="noStrike">
                          <a:solidFill>
                            <a:srgbClr val="000000"/>
                          </a:solidFill>
                          <a:effectLst/>
                          <a:latin typeface="微软雅黑" panose="020B0503020204020204" pitchFamily="34" charset="-122"/>
                          <a:ea typeface="微软雅黑" panose="020B0503020204020204" pitchFamily="34" charset="-122"/>
                        </a:rPr>
                      </a:b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3. </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根据异常程度设计两种后处理机制，一种自恢复，即快照，一种通知</a:t>
                      </a: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CPU</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复位，即黑匣子，两种数据都通过共享内存由</a:t>
                      </a: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CPU</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导出至后台</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覆盖大部分场景下的系统运行异常，可以获取到异常时的丰富的现场信息</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5479791"/>
                  </a:ext>
                </a:extLst>
              </a:tr>
              <a:tr h="725223">
                <a:tc>
                  <a:txBody>
                    <a:bodyPr/>
                    <a:lstStyle/>
                    <a:p>
                      <a:pPr algn="l" fontAlgn="ct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算法</a:t>
                      </a: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Debug</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平台和打桩平台的对齐设计问题</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以模块为单位设计一套统一的输入数据，处理各节点数据，输出数据的存储格式，由两套平台同时输出，方便对比分析，新增算法</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Debug</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平台各种图形的输出，用于分析当前信号的情况</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快速比对算法和实现的结果，可以通过图形输出分析信号情况，比如干扰等</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6666874"/>
                  </a:ext>
                </a:extLst>
              </a:tr>
              <a:tr h="725223">
                <a:tc>
                  <a:txBody>
                    <a:bodyPr/>
                    <a:lstStyle/>
                    <a:p>
                      <a:pPr algn="l" fontAlgn="ct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解析工具的维护和兼容性问题</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1. </a:t>
                      </a:r>
                      <a:r>
                        <a:rPr lang="zh-CN" altLang="en-US" sz="1400" b="0" i="0" u="none" strike="noStrike" dirty="0" smtClean="0">
                          <a:solidFill>
                            <a:srgbClr val="000000"/>
                          </a:solidFill>
                          <a:effectLst/>
                          <a:latin typeface="微软雅黑" panose="020B0503020204020204" pitchFamily="34" charset="-122"/>
                          <a:ea typeface="微软雅黑" panose="020B0503020204020204" pitchFamily="34" charset="-122"/>
                        </a:rPr>
                        <a:t>将</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不同的数据封装成统一形式，</a:t>
                      </a:r>
                      <a:r>
                        <a:rPr lang="zh-CN" altLang="en-US" sz="1400" b="0" i="0" u="none" strike="noStrike" dirty="0" smtClean="0">
                          <a:solidFill>
                            <a:srgbClr val="000000"/>
                          </a:solidFill>
                          <a:effectLst/>
                          <a:latin typeface="微软雅黑" panose="020B0503020204020204" pitchFamily="34" charset="-122"/>
                          <a:ea typeface="微软雅黑" panose="020B0503020204020204" pitchFamily="34" charset="-122"/>
                        </a:rPr>
                        <a:t>以</a:t>
                      </a:r>
                      <a:r>
                        <a:rPr lang="en-US" altLang="zh-CN" sz="1400" b="0" i="0" u="none" strike="noStrike" dirty="0" err="1" smtClean="0">
                          <a:solidFill>
                            <a:srgbClr val="000000"/>
                          </a:solidFill>
                          <a:effectLst/>
                          <a:latin typeface="微软雅黑" panose="020B0503020204020204" pitchFamily="34" charset="-122"/>
                          <a:ea typeface="微软雅黑" panose="020B0503020204020204" pitchFamily="34" charset="-122"/>
                        </a:rPr>
                        <a:t>msgTypeId</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进行区分</a:t>
                      </a:r>
                      <a:b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b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2. </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通过</a:t>
                      </a:r>
                      <a:r>
                        <a:rPr lang="en-US" altLang="zh-CN" sz="1400" b="0" i="0" u="none" strike="noStrike" dirty="0" err="1">
                          <a:solidFill>
                            <a:srgbClr val="000000"/>
                          </a:solidFill>
                          <a:effectLst/>
                          <a:latin typeface="微软雅黑" panose="020B0503020204020204" pitchFamily="34" charset="-122"/>
                          <a:ea typeface="微软雅黑" panose="020B0503020204020204" pitchFamily="34" charset="-122"/>
                        </a:rPr>
                        <a:t>eld</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解析数据结构格式，对数据进行解析，避免因数据结构内增减字段修改解析工具</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支持解析工具的前向兼容，减少维护工作量</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2756854"/>
                  </a:ext>
                </a:extLst>
              </a:tr>
            </a:tbl>
          </a:graphicData>
        </a:graphic>
      </p:graphicFrame>
      <p:sp>
        <p:nvSpPr>
          <p:cNvPr id="10" name="圆角矩形 9"/>
          <p:cNvSpPr/>
          <p:nvPr/>
        </p:nvSpPr>
        <p:spPr>
          <a:xfrm>
            <a:off x="225872" y="2204864"/>
            <a:ext cx="9361040" cy="108012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pic>
        <p:nvPicPr>
          <p:cNvPr id="5" name="图片 4"/>
          <p:cNvPicPr>
            <a:picLocks noChangeAspect="1"/>
          </p:cNvPicPr>
          <p:nvPr/>
        </p:nvPicPr>
        <p:blipFill>
          <a:blip r:embed="rId3"/>
          <a:stretch>
            <a:fillRect/>
          </a:stretch>
        </p:blipFill>
        <p:spPr>
          <a:xfrm>
            <a:off x="1928664" y="2472115"/>
            <a:ext cx="6834564" cy="3683218"/>
          </a:xfrm>
          <a:prstGeom prst="rect">
            <a:avLst/>
          </a:prstGeom>
        </p:spPr>
      </p:pic>
      <p:pic>
        <p:nvPicPr>
          <p:cNvPr id="3" name="图片 2"/>
          <p:cNvPicPr>
            <a:picLocks noChangeAspect="1"/>
          </p:cNvPicPr>
          <p:nvPr/>
        </p:nvPicPr>
        <p:blipFill>
          <a:blip r:embed="rId4"/>
          <a:stretch>
            <a:fillRect/>
          </a:stretch>
        </p:blipFill>
        <p:spPr>
          <a:xfrm>
            <a:off x="1933575" y="2318236"/>
            <a:ext cx="6238875" cy="3990975"/>
          </a:xfrm>
          <a:prstGeom prst="rect">
            <a:avLst/>
          </a:prstGeom>
        </p:spPr>
      </p:pic>
    </p:spTree>
    <p:extLst>
      <p:ext uri="{BB962C8B-B14F-4D97-AF65-F5344CB8AC3E}">
        <p14:creationId xmlns:p14="http://schemas.microsoft.com/office/powerpoint/2010/main" val="603571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
            <a:ext cx="8089899" cy="685799"/>
            <a:chOff x="0" y="1"/>
            <a:chExt cx="8089899" cy="685799"/>
          </a:xfrm>
        </p:grpSpPr>
        <p:sp>
          <p:nvSpPr>
            <p:cNvPr id="211" name="矩形 210"/>
            <p:cNvSpPr/>
            <p:nvPr/>
          </p:nvSpPr>
          <p:spPr>
            <a:xfrm>
              <a:off x="434671" y="1"/>
              <a:ext cx="7655228" cy="68579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endParaRPr lang="zh-CN" altLang="en-US"/>
            </a:p>
          </p:txBody>
        </p:sp>
        <p:sp>
          <p:nvSpPr>
            <p:cNvPr id="212" name="矩形 211"/>
            <p:cNvSpPr/>
            <p:nvPr/>
          </p:nvSpPr>
          <p:spPr>
            <a:xfrm>
              <a:off x="0" y="1"/>
              <a:ext cx="451679" cy="685799"/>
            </a:xfrm>
            <a:prstGeom prst="rect">
              <a:avLst/>
            </a:prstGeom>
            <a:solidFill>
              <a:srgbClr val="0070C0"/>
            </a:solidFill>
            <a:ln>
              <a:noFill/>
            </a:ln>
          </p:spPr>
          <p:txBody>
            <a:bodyPr anchor="ctr"/>
            <a:lstStyle/>
            <a:p>
              <a:pPr algn="ctr" fontAlgn="base">
                <a:spcBef>
                  <a:spcPct val="0"/>
                </a:spcBef>
                <a:spcAft>
                  <a:spcPct val="0"/>
                </a:spcAft>
                <a:buFont typeface="Arial" pitchFamily="34" charset="0"/>
              </a:pPr>
              <a:endParaRPr lang="zh-CN" altLang="en-US" sz="4400" b="1">
                <a:solidFill>
                  <a:srgbClr val="FFFFFF"/>
                </a:solidFill>
                <a:latin typeface="微软雅黑" panose="020B0503020204020204" pitchFamily="34" charset="-122"/>
                <a:ea typeface="微软雅黑" panose="020B0503020204020204" pitchFamily="34" charset="-122"/>
              </a:endParaRPr>
            </a:p>
          </p:txBody>
        </p:sp>
      </p:grpSp>
      <p:sp>
        <p:nvSpPr>
          <p:cNvPr id="214" name="矩形 213"/>
          <p:cNvSpPr/>
          <p:nvPr/>
        </p:nvSpPr>
        <p:spPr>
          <a:xfrm>
            <a:off x="471183" y="42377"/>
            <a:ext cx="6710668" cy="643423"/>
          </a:xfrm>
          <a:prstGeom prst="rect">
            <a:avLst/>
          </a:prstGeom>
        </p:spPr>
        <p:txBody>
          <a:bodyPr wrap="square" tIns="90000" bIns="90000" anchor="ctr" anchorCtr="0">
            <a:spAutoFit/>
          </a:bodyPr>
          <a:lstStyle/>
          <a:p>
            <a:pPr>
              <a:defRPr/>
            </a:pPr>
            <a:r>
              <a:rPr lang="zh-CN" altLang="en-US" sz="3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关键业绩贡献</a:t>
            </a:r>
          </a:p>
        </p:txBody>
      </p:sp>
      <p:pic>
        <p:nvPicPr>
          <p:cNvPr id="252" name="图片 251" descr="PPT模板.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2450" y="1"/>
            <a:ext cx="17335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4"/>
          <p:cNvSpPr txBox="1">
            <a:spLocks noChangeArrowheads="1"/>
          </p:cNvSpPr>
          <p:nvPr/>
        </p:nvSpPr>
        <p:spPr bwMode="auto">
          <a:xfrm>
            <a:off x="272480" y="901266"/>
            <a:ext cx="5040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n"/>
            </a:pPr>
            <a:r>
              <a:rPr lang="zh-CN" altLang="en-US" sz="2000" b="1" dirty="0" smtClean="0">
                <a:latin typeface="微软雅黑" panose="020B0503020204020204" pitchFamily="34" charset="-122"/>
                <a:ea typeface="微软雅黑" panose="020B0503020204020204" pitchFamily="34" charset="-122"/>
              </a:rPr>
              <a:t> 各站型共代码方案</a:t>
            </a:r>
            <a:r>
              <a:rPr lang="en-US" altLang="zh-CN" sz="2000" b="1" dirty="0" smtClean="0">
                <a:latin typeface="微软雅黑" panose="020B0503020204020204" pitchFamily="34" charset="-122"/>
                <a:ea typeface="微软雅黑" panose="020B0503020204020204" pitchFamily="34" charset="-122"/>
              </a:rPr>
              <a:t>(BBU/</a:t>
            </a:r>
            <a:r>
              <a:rPr lang="en-US" altLang="zh-CN" sz="2000" b="1" dirty="0" err="1" smtClean="0">
                <a:latin typeface="微软雅黑" panose="020B0503020204020204" pitchFamily="34" charset="-122"/>
                <a:ea typeface="微软雅黑" panose="020B0503020204020204" pitchFamily="34" charset="-122"/>
              </a:rPr>
              <a:t>iBS</a:t>
            </a:r>
            <a:r>
              <a:rPr lang="en-US" altLang="zh-CN" sz="2000" b="1" dirty="0" smtClean="0">
                <a:latin typeface="微软雅黑" panose="020B0503020204020204" pitchFamily="34" charset="-122"/>
                <a:ea typeface="微软雅黑" panose="020B0503020204020204" pitchFamily="34" charset="-122"/>
              </a:rPr>
              <a:t>/ODBBU)</a:t>
            </a:r>
            <a:endParaRPr lang="en-US" altLang="zh-CN" sz="2000" b="1" dirty="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nvPr>
        </p:nvGraphicFramePr>
        <p:xfrm>
          <a:off x="704528" y="1957272"/>
          <a:ext cx="8543925" cy="2335824"/>
        </p:xfrm>
        <a:graphic>
          <a:graphicData uri="http://schemas.openxmlformats.org/drawingml/2006/table">
            <a:tbl>
              <a:tblPr/>
              <a:tblGrid>
                <a:gridCol w="1941329">
                  <a:extLst>
                    <a:ext uri="{9D8B030D-6E8A-4147-A177-3AD203B41FA5}">
                      <a16:colId xmlns:a16="http://schemas.microsoft.com/office/drawing/2014/main" val="806520917"/>
                    </a:ext>
                  </a:extLst>
                </a:gridCol>
                <a:gridCol w="4412112">
                  <a:extLst>
                    <a:ext uri="{9D8B030D-6E8A-4147-A177-3AD203B41FA5}">
                      <a16:colId xmlns:a16="http://schemas.microsoft.com/office/drawing/2014/main" val="574639266"/>
                    </a:ext>
                  </a:extLst>
                </a:gridCol>
                <a:gridCol w="2190484">
                  <a:extLst>
                    <a:ext uri="{9D8B030D-6E8A-4147-A177-3AD203B41FA5}">
                      <a16:colId xmlns:a16="http://schemas.microsoft.com/office/drawing/2014/main" val="3200420445"/>
                    </a:ext>
                  </a:extLst>
                </a:gridCol>
              </a:tblGrid>
              <a:tr h="233582">
                <a:tc>
                  <a:txBody>
                    <a:bodyPr/>
                    <a:lstStyle/>
                    <a:p>
                      <a:pPr algn="ctr" fontAlgn="ctr"/>
                      <a:r>
                        <a:rPr lang="zh-CN" altLang="en-US" sz="1300" b="1" i="0" u="none" strike="noStrike">
                          <a:solidFill>
                            <a:srgbClr val="FFFFFF"/>
                          </a:solidFill>
                          <a:effectLst/>
                          <a:latin typeface="微软雅黑" panose="020B0503020204020204" pitchFamily="34" charset="-122"/>
                          <a:ea typeface="微软雅黑" panose="020B0503020204020204" pitchFamily="34" charset="-122"/>
                        </a:rPr>
                        <a:t>技术难题</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zh-CN" altLang="en-US" sz="1300" b="1" i="0" u="none" strike="noStrike">
                          <a:solidFill>
                            <a:srgbClr val="FFFFFF"/>
                          </a:solidFill>
                          <a:effectLst/>
                          <a:latin typeface="微软雅黑" panose="020B0503020204020204" pitchFamily="34" charset="-122"/>
                          <a:ea typeface="微软雅黑" panose="020B0503020204020204" pitchFamily="34" charset="-122"/>
                        </a:rPr>
                        <a:t>解决方案</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zh-CN" altLang="en-US" sz="1300" b="1" i="0" u="none" strike="noStrike">
                          <a:solidFill>
                            <a:srgbClr val="FFFFFF"/>
                          </a:solidFill>
                          <a:effectLst/>
                          <a:latin typeface="微软雅黑" panose="020B0503020204020204" pitchFamily="34" charset="-122"/>
                          <a:ea typeface="微软雅黑" panose="020B0503020204020204" pitchFamily="34" charset="-122"/>
                        </a:rPr>
                        <a:t>效果</a:t>
                      </a:r>
                      <a:r>
                        <a:rPr lang="en-US" altLang="zh-CN" sz="1300" b="1" i="0" u="none" strike="noStrike">
                          <a:solidFill>
                            <a:srgbClr val="FFFFFF"/>
                          </a:solidFill>
                          <a:effectLst/>
                          <a:latin typeface="微软雅黑" panose="020B0503020204020204" pitchFamily="34" charset="-122"/>
                          <a:ea typeface="微软雅黑" panose="020B0503020204020204" pitchFamily="34" charset="-122"/>
                        </a:rPr>
                        <a:t>/</a:t>
                      </a:r>
                      <a:r>
                        <a:rPr lang="zh-CN" altLang="en-US" sz="1300" b="1" i="0" u="none" strike="noStrike">
                          <a:solidFill>
                            <a:srgbClr val="FFFFFF"/>
                          </a:solidFill>
                          <a:effectLst/>
                          <a:latin typeface="微软雅黑" panose="020B0503020204020204" pitchFamily="34" charset="-122"/>
                          <a:ea typeface="微软雅黑" panose="020B0503020204020204" pitchFamily="34" charset="-122"/>
                        </a:rPr>
                        <a:t>关键影响</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850046659"/>
                  </a:ext>
                </a:extLst>
              </a:tr>
              <a:tr h="700747">
                <a:tc>
                  <a:txBody>
                    <a:bodyPr/>
                    <a:lstStyle/>
                    <a:p>
                      <a:pPr algn="l" fontAlgn="ct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各站型硬件差异分析</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300" b="0" i="0" u="none" strike="noStrike" dirty="0">
                          <a:solidFill>
                            <a:srgbClr val="000000"/>
                          </a:solidFill>
                          <a:effectLst/>
                          <a:latin typeface="微软雅黑" panose="020B0503020204020204" pitchFamily="34" charset="-122"/>
                          <a:ea typeface="微软雅黑" panose="020B0503020204020204" pitchFamily="34" charset="-122"/>
                        </a:rPr>
                        <a:t>1. </a:t>
                      </a:r>
                      <a: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t>基于三种站型的硬件图梳理差异，主要包括三个方面：</a:t>
                      </a:r>
                      <a:r>
                        <a:rPr lang="en-US" altLang="zh-CN" sz="1300" b="0" i="0" u="none" strike="noStrike" dirty="0">
                          <a:solidFill>
                            <a:srgbClr val="000000"/>
                          </a:solidFill>
                          <a:effectLst/>
                          <a:latin typeface="微软雅黑" panose="020B0503020204020204" pitchFamily="34" charset="-122"/>
                          <a:ea typeface="微软雅黑" panose="020B0503020204020204" pitchFamily="34" charset="-122"/>
                        </a:rPr>
                        <a:t>CPRI</a:t>
                      </a:r>
                      <a: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t>接口连接，</a:t>
                      </a:r>
                      <a:r>
                        <a:rPr lang="en-US" altLang="zh-CN" sz="1300" b="0" i="0" u="none" strike="noStrike" dirty="0">
                          <a:solidFill>
                            <a:srgbClr val="000000"/>
                          </a:solidFill>
                          <a:effectLst/>
                          <a:latin typeface="微软雅黑" panose="020B0503020204020204" pitchFamily="34" charset="-122"/>
                          <a:ea typeface="微软雅黑" panose="020B0503020204020204" pitchFamily="34" charset="-122"/>
                        </a:rPr>
                        <a:t>DDR</a:t>
                      </a:r>
                      <a: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t>内存大小，中断管脚</a:t>
                      </a:r>
                      <a:b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br>
                      <a:r>
                        <a:rPr lang="en-US" altLang="zh-CN" sz="1300" b="0" i="0" u="none" strike="noStrike" dirty="0">
                          <a:solidFill>
                            <a:srgbClr val="000000"/>
                          </a:solidFill>
                          <a:effectLst/>
                          <a:latin typeface="微软雅黑" panose="020B0503020204020204" pitchFamily="34" charset="-122"/>
                          <a:ea typeface="微软雅黑" panose="020B0503020204020204" pitchFamily="34" charset="-122"/>
                        </a:rPr>
                        <a:t>2. </a:t>
                      </a:r>
                      <a: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t>为每种站型定义一套内存配置以及工程属性</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通过不同工程区分不同站型，不同工程引用同一套源码</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3773752"/>
                  </a:ext>
                </a:extLst>
              </a:tr>
              <a:tr h="934330">
                <a:tc>
                  <a:txBody>
                    <a:bodyPr/>
                    <a:lstStyle/>
                    <a:p>
                      <a:pPr algn="l" fontAlgn="ct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业务库代码与产品规格宏解耦问题</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300" b="0" i="0" u="none" strike="noStrike" dirty="0">
                          <a:solidFill>
                            <a:srgbClr val="000000"/>
                          </a:solidFill>
                          <a:effectLst/>
                          <a:latin typeface="微软雅黑" panose="020B0503020204020204" pitchFamily="34" charset="-122"/>
                          <a:ea typeface="微软雅黑" panose="020B0503020204020204" pitchFamily="34" charset="-122"/>
                        </a:rPr>
                        <a:t>1. </a:t>
                      </a:r>
                      <a: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t>基于业务库与站型无关的原则，剥离业务库，达到引用一套业务库的目的</a:t>
                      </a:r>
                      <a:b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br>
                      <a:r>
                        <a:rPr lang="en-US" altLang="zh-CN" sz="1300" b="0" i="0" u="none" strike="noStrike" dirty="0">
                          <a:solidFill>
                            <a:srgbClr val="000000"/>
                          </a:solidFill>
                          <a:effectLst/>
                          <a:latin typeface="微软雅黑" panose="020B0503020204020204" pitchFamily="34" charset="-122"/>
                          <a:ea typeface="微软雅黑" panose="020B0503020204020204" pitchFamily="34" charset="-122"/>
                        </a:rPr>
                        <a:t>2. </a:t>
                      </a:r>
                      <a: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t>引入业务库内部规格宏概念，屏蔽不同站型产品规格宏不一致的差异，业务库内部统一使用内部规格宏</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业务库可以独立编译，不依赖站型</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2560287"/>
                  </a:ext>
                </a:extLst>
              </a:tr>
              <a:tr h="467165">
                <a:tc>
                  <a:txBody>
                    <a:bodyPr/>
                    <a:lstStyle/>
                    <a:p>
                      <a:pPr algn="l" fontAlgn="ct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业务库与主工程文件解耦问题</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t>按照业务库私有，主工程私有，两者共有原则梳理解耦源文件</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t>文件目录结构分层更清晰</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4532292"/>
                  </a:ext>
                </a:extLst>
              </a:tr>
            </a:tbl>
          </a:graphicData>
        </a:graphic>
      </p:graphicFrame>
      <p:sp>
        <p:nvSpPr>
          <p:cNvPr id="10" name="圆角矩形 9"/>
          <p:cNvSpPr/>
          <p:nvPr/>
        </p:nvSpPr>
        <p:spPr>
          <a:xfrm>
            <a:off x="560512" y="2823019"/>
            <a:ext cx="8856984" cy="108012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pic>
        <p:nvPicPr>
          <p:cNvPr id="11" name="图片 10"/>
          <p:cNvPicPr>
            <a:picLocks noChangeAspect="1"/>
          </p:cNvPicPr>
          <p:nvPr/>
        </p:nvPicPr>
        <p:blipFill>
          <a:blip r:embed="rId3"/>
          <a:stretch>
            <a:fillRect/>
          </a:stretch>
        </p:blipFill>
        <p:spPr>
          <a:xfrm>
            <a:off x="2000672" y="3140968"/>
            <a:ext cx="5762625" cy="3171825"/>
          </a:xfrm>
          <a:prstGeom prst="rect">
            <a:avLst/>
          </a:prstGeom>
        </p:spPr>
      </p:pic>
    </p:spTree>
    <p:extLst>
      <p:ext uri="{BB962C8B-B14F-4D97-AF65-F5344CB8AC3E}">
        <p14:creationId xmlns:p14="http://schemas.microsoft.com/office/powerpoint/2010/main" val="2502861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
            <a:ext cx="8089899" cy="685799"/>
            <a:chOff x="0" y="1"/>
            <a:chExt cx="8089899" cy="685799"/>
          </a:xfrm>
        </p:grpSpPr>
        <p:sp>
          <p:nvSpPr>
            <p:cNvPr id="211" name="矩形 210"/>
            <p:cNvSpPr/>
            <p:nvPr/>
          </p:nvSpPr>
          <p:spPr>
            <a:xfrm>
              <a:off x="434671" y="1"/>
              <a:ext cx="7655228" cy="68579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endParaRPr lang="zh-CN" altLang="en-US"/>
            </a:p>
          </p:txBody>
        </p:sp>
        <p:sp>
          <p:nvSpPr>
            <p:cNvPr id="212" name="矩形 211"/>
            <p:cNvSpPr/>
            <p:nvPr/>
          </p:nvSpPr>
          <p:spPr>
            <a:xfrm>
              <a:off x="0" y="1"/>
              <a:ext cx="451679" cy="685799"/>
            </a:xfrm>
            <a:prstGeom prst="rect">
              <a:avLst/>
            </a:prstGeom>
            <a:solidFill>
              <a:srgbClr val="0070C0"/>
            </a:solidFill>
            <a:ln>
              <a:noFill/>
            </a:ln>
          </p:spPr>
          <p:txBody>
            <a:bodyPr anchor="ctr"/>
            <a:lstStyle/>
            <a:p>
              <a:pPr algn="ctr" fontAlgn="base">
                <a:spcBef>
                  <a:spcPct val="0"/>
                </a:spcBef>
                <a:spcAft>
                  <a:spcPct val="0"/>
                </a:spcAft>
                <a:buFont typeface="Arial" pitchFamily="34" charset="0"/>
              </a:pPr>
              <a:endParaRPr lang="zh-CN" altLang="en-US" sz="4400" b="1">
                <a:solidFill>
                  <a:srgbClr val="FFFFFF"/>
                </a:solidFill>
                <a:latin typeface="微软雅黑" panose="020B0503020204020204" pitchFamily="34" charset="-122"/>
                <a:ea typeface="微软雅黑" panose="020B0503020204020204" pitchFamily="34" charset="-122"/>
              </a:endParaRPr>
            </a:p>
          </p:txBody>
        </p:sp>
      </p:grpSp>
      <p:sp>
        <p:nvSpPr>
          <p:cNvPr id="214" name="矩形 213"/>
          <p:cNvSpPr/>
          <p:nvPr/>
        </p:nvSpPr>
        <p:spPr>
          <a:xfrm>
            <a:off x="471183" y="42377"/>
            <a:ext cx="6710668" cy="643423"/>
          </a:xfrm>
          <a:prstGeom prst="rect">
            <a:avLst/>
          </a:prstGeom>
        </p:spPr>
        <p:txBody>
          <a:bodyPr wrap="square" tIns="90000" bIns="90000" anchor="ctr" anchorCtr="0">
            <a:spAutoFit/>
          </a:bodyPr>
          <a:lstStyle/>
          <a:p>
            <a:pPr>
              <a:defRPr/>
            </a:pPr>
            <a:r>
              <a:rPr lang="zh-CN" altLang="en-US" sz="3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关键业绩贡献</a:t>
            </a:r>
          </a:p>
        </p:txBody>
      </p:sp>
      <p:pic>
        <p:nvPicPr>
          <p:cNvPr id="252" name="图片 251" descr="PPT模板.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2450" y="1"/>
            <a:ext cx="17335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4"/>
          <p:cNvSpPr txBox="1">
            <a:spLocks noChangeArrowheads="1"/>
          </p:cNvSpPr>
          <p:nvPr/>
        </p:nvSpPr>
        <p:spPr bwMode="auto">
          <a:xfrm>
            <a:off x="272480" y="901266"/>
            <a:ext cx="30963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n"/>
            </a:pPr>
            <a:r>
              <a:rPr lang="zh-CN" altLang="en-US" sz="2000" b="1" dirty="0" smtClean="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L1</a:t>
            </a:r>
            <a:r>
              <a:rPr lang="zh-CN" altLang="en-US" sz="2000" b="1" dirty="0" smtClean="0">
                <a:latin typeface="微软雅黑" panose="020B0503020204020204" pitchFamily="34" charset="-122"/>
                <a:ea typeface="微软雅黑" panose="020B0503020204020204" pitchFamily="34" charset="-122"/>
              </a:rPr>
              <a:t>时序调整方案</a:t>
            </a:r>
            <a:endParaRPr lang="en-US" altLang="zh-CN" sz="2000" b="1" dirty="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nvPr>
        </p:nvGraphicFramePr>
        <p:xfrm>
          <a:off x="632520" y="1700808"/>
          <a:ext cx="8543925" cy="3270154"/>
        </p:xfrm>
        <a:graphic>
          <a:graphicData uri="http://schemas.openxmlformats.org/drawingml/2006/table">
            <a:tbl>
              <a:tblPr/>
              <a:tblGrid>
                <a:gridCol w="1941329">
                  <a:extLst>
                    <a:ext uri="{9D8B030D-6E8A-4147-A177-3AD203B41FA5}">
                      <a16:colId xmlns:a16="http://schemas.microsoft.com/office/drawing/2014/main" val="3049815043"/>
                    </a:ext>
                  </a:extLst>
                </a:gridCol>
                <a:gridCol w="4412112">
                  <a:extLst>
                    <a:ext uri="{9D8B030D-6E8A-4147-A177-3AD203B41FA5}">
                      <a16:colId xmlns:a16="http://schemas.microsoft.com/office/drawing/2014/main" val="2039074474"/>
                    </a:ext>
                  </a:extLst>
                </a:gridCol>
                <a:gridCol w="2190484">
                  <a:extLst>
                    <a:ext uri="{9D8B030D-6E8A-4147-A177-3AD203B41FA5}">
                      <a16:colId xmlns:a16="http://schemas.microsoft.com/office/drawing/2014/main" val="1714936113"/>
                    </a:ext>
                  </a:extLst>
                </a:gridCol>
              </a:tblGrid>
              <a:tr h="233582">
                <a:tc>
                  <a:txBody>
                    <a:bodyPr/>
                    <a:lstStyle/>
                    <a:p>
                      <a:pPr algn="ctr" fontAlgn="ctr"/>
                      <a:r>
                        <a:rPr lang="zh-CN" altLang="en-US" sz="1300" b="1" i="0" u="none" strike="noStrike">
                          <a:solidFill>
                            <a:srgbClr val="FFFFFF"/>
                          </a:solidFill>
                          <a:effectLst/>
                          <a:latin typeface="微软雅黑" panose="020B0503020204020204" pitchFamily="34" charset="-122"/>
                          <a:ea typeface="微软雅黑" panose="020B0503020204020204" pitchFamily="34" charset="-122"/>
                        </a:rPr>
                        <a:t>技术难题</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zh-CN" altLang="en-US" sz="1300" b="1" i="0" u="none" strike="noStrike">
                          <a:solidFill>
                            <a:srgbClr val="FFFFFF"/>
                          </a:solidFill>
                          <a:effectLst/>
                          <a:latin typeface="微软雅黑" panose="020B0503020204020204" pitchFamily="34" charset="-122"/>
                          <a:ea typeface="微软雅黑" panose="020B0503020204020204" pitchFamily="34" charset="-122"/>
                        </a:rPr>
                        <a:t>解决方案</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zh-CN" altLang="en-US" sz="1300" b="1" i="0" u="none" strike="noStrike">
                          <a:solidFill>
                            <a:srgbClr val="FFFFFF"/>
                          </a:solidFill>
                          <a:effectLst/>
                          <a:latin typeface="微软雅黑" panose="020B0503020204020204" pitchFamily="34" charset="-122"/>
                          <a:ea typeface="微软雅黑" panose="020B0503020204020204" pitchFamily="34" charset="-122"/>
                        </a:rPr>
                        <a:t>效果</a:t>
                      </a:r>
                      <a:r>
                        <a:rPr lang="en-US" altLang="zh-CN" sz="1300" b="1" i="0" u="none" strike="noStrike">
                          <a:solidFill>
                            <a:srgbClr val="FFFFFF"/>
                          </a:solidFill>
                          <a:effectLst/>
                          <a:latin typeface="微软雅黑" panose="020B0503020204020204" pitchFamily="34" charset="-122"/>
                          <a:ea typeface="微软雅黑" panose="020B0503020204020204" pitchFamily="34" charset="-122"/>
                        </a:rPr>
                        <a:t>/</a:t>
                      </a:r>
                      <a:r>
                        <a:rPr lang="zh-CN" altLang="en-US" sz="1300" b="1" i="0" u="none" strike="noStrike">
                          <a:solidFill>
                            <a:srgbClr val="FFFFFF"/>
                          </a:solidFill>
                          <a:effectLst/>
                          <a:latin typeface="微软雅黑" panose="020B0503020204020204" pitchFamily="34" charset="-122"/>
                          <a:ea typeface="微软雅黑" panose="020B0503020204020204" pitchFamily="34" charset="-122"/>
                        </a:rPr>
                        <a:t>关键影响</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2641784200"/>
                  </a:ext>
                </a:extLst>
              </a:tr>
              <a:tr h="1167912">
                <a:tc>
                  <a:txBody>
                    <a:bodyPr/>
                    <a:lstStyle/>
                    <a:p>
                      <a:pPr algn="l" fontAlgn="ct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CORE</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资源分布不均问题</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1. </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根据业务模型，设计合理的测试用例，评估</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L1</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各信道的耗时情况</a:t>
                      </a:r>
                      <a:br>
                        <a:rPr lang="zh-CN" altLang="en-US" sz="1300" b="0" i="0" u="none" strike="noStrike">
                          <a:solidFill>
                            <a:srgbClr val="000000"/>
                          </a:solidFill>
                          <a:effectLst/>
                          <a:latin typeface="微软雅黑" panose="020B0503020204020204" pitchFamily="34" charset="-122"/>
                          <a:ea typeface="微软雅黑" panose="020B0503020204020204" pitchFamily="34" charset="-122"/>
                        </a:rPr>
                      </a:b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2. </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基于耗时情况，重新调整上下行</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CORE</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的任务分布情况</a:t>
                      </a:r>
                      <a:br>
                        <a:rPr lang="zh-CN" altLang="en-US" sz="1300" b="0" i="0" u="none" strike="noStrike">
                          <a:solidFill>
                            <a:srgbClr val="000000"/>
                          </a:solidFill>
                          <a:effectLst/>
                          <a:latin typeface="微软雅黑" panose="020B0503020204020204" pitchFamily="34" charset="-122"/>
                          <a:ea typeface="微软雅黑" panose="020B0503020204020204" pitchFamily="34" charset="-122"/>
                        </a:rPr>
                      </a:b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3. </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对于调整的任务，修改内存配置，包括私有内存以及共享内存，同时修改任务间以及核间的消息交互</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上下行</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CORE</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耗时情况基本平衡</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7881906"/>
                  </a:ext>
                </a:extLst>
              </a:tr>
              <a:tr h="934330">
                <a:tc>
                  <a:txBody>
                    <a:bodyPr/>
                    <a:lstStyle/>
                    <a:p>
                      <a:pPr algn="l" fontAlgn="ctr"/>
                      <a:r>
                        <a:rPr lang="en-US" sz="1300" b="0" i="0" u="none" strike="noStrike">
                          <a:solidFill>
                            <a:srgbClr val="000000"/>
                          </a:solidFill>
                          <a:effectLst/>
                          <a:latin typeface="微软雅黑" panose="020B0503020204020204" pitchFamily="34" charset="-122"/>
                          <a:ea typeface="微软雅黑" panose="020B0503020204020204" pitchFamily="34" charset="-122"/>
                        </a:rPr>
                        <a:t>MAC</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与</a:t>
                      </a:r>
                      <a:r>
                        <a:rPr lang="en-US" sz="1300" b="0" i="0" u="none" strike="noStrike">
                          <a:solidFill>
                            <a:srgbClr val="000000"/>
                          </a:solidFill>
                          <a:effectLst/>
                          <a:latin typeface="微软雅黑" panose="020B0503020204020204" pitchFamily="34" charset="-122"/>
                          <a:ea typeface="微软雅黑" panose="020B0503020204020204" pitchFamily="34" charset="-122"/>
                        </a:rPr>
                        <a:t>PHY</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时序调整</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1. </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基于上下行</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HARQ</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时序，将原有的上下行统一时序分拆为上行时序和下行时序，合理分配</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MAC</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和</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PHY</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的占用时间</a:t>
                      </a:r>
                      <a:br>
                        <a:rPr lang="zh-CN" altLang="en-US" sz="1300" b="0" i="0" u="none" strike="noStrike">
                          <a:solidFill>
                            <a:srgbClr val="000000"/>
                          </a:solidFill>
                          <a:effectLst/>
                          <a:latin typeface="微软雅黑" panose="020B0503020204020204" pitchFamily="34" charset="-122"/>
                          <a:ea typeface="微软雅黑" panose="020B0503020204020204" pitchFamily="34" charset="-122"/>
                        </a:rPr>
                      </a:b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2. MAC</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和</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PHY</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采用统一的</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1ms</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中断，通过定时器设计灵活可配的</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MAC/PHY</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时序</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MAC/PHY</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的上下行处理时间得到合理分配，最大程度的支持系统规格</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8119777"/>
                  </a:ext>
                </a:extLst>
              </a:tr>
              <a:tr h="934330">
                <a:tc>
                  <a:txBody>
                    <a:bodyPr/>
                    <a:lstStyle/>
                    <a:p>
                      <a:pPr algn="l" fontAlgn="ct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超时检测问题</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1. </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设计</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MAC2PHY</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消息到达检测以及相应的处理机制，避免消息未准时到达的处理异常，同时记录消息丢失情况，用于问题分析定位</a:t>
                      </a:r>
                      <a:br>
                        <a:rPr lang="zh-CN" altLang="en-US" sz="1300" b="0" i="0" u="none" strike="noStrike">
                          <a:solidFill>
                            <a:srgbClr val="000000"/>
                          </a:solidFill>
                          <a:effectLst/>
                          <a:latin typeface="微软雅黑" panose="020B0503020204020204" pitchFamily="34" charset="-122"/>
                          <a:ea typeface="微软雅黑" panose="020B0503020204020204" pitchFamily="34" charset="-122"/>
                        </a:rPr>
                      </a:b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2. </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增加</a:t>
                      </a:r>
                      <a:r>
                        <a:rPr lang="en-US" altLang="zh-CN" sz="1300" b="0" i="0" u="none" strike="noStrike">
                          <a:solidFill>
                            <a:srgbClr val="000000"/>
                          </a:solidFill>
                          <a:effectLst/>
                          <a:latin typeface="微软雅黑" panose="020B0503020204020204" pitchFamily="34" charset="-122"/>
                          <a:ea typeface="微软雅黑" panose="020B0503020204020204" pitchFamily="34" charset="-122"/>
                        </a:rPr>
                        <a:t>PHY2MAC</a:t>
                      </a:r>
                      <a:r>
                        <a:rPr lang="zh-CN" altLang="en-US" sz="1300" b="0" i="0" u="none" strike="noStrike">
                          <a:solidFill>
                            <a:srgbClr val="000000"/>
                          </a:solidFill>
                          <a:effectLst/>
                          <a:latin typeface="微软雅黑" panose="020B0503020204020204" pitchFamily="34" charset="-122"/>
                          <a:ea typeface="微软雅黑" panose="020B0503020204020204" pitchFamily="34" charset="-122"/>
                        </a:rPr>
                        <a:t>消息超时检查，记录在系统运行状态中</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t>可方便的查询</a:t>
                      </a:r>
                      <a:r>
                        <a:rPr lang="en-US" altLang="zh-CN" sz="1300" b="0" i="0" u="none" strike="noStrike" dirty="0">
                          <a:solidFill>
                            <a:srgbClr val="000000"/>
                          </a:solidFill>
                          <a:effectLst/>
                          <a:latin typeface="微软雅黑" panose="020B0503020204020204" pitchFamily="34" charset="-122"/>
                          <a:ea typeface="微软雅黑" panose="020B0503020204020204" pitchFamily="34" charset="-122"/>
                        </a:rPr>
                        <a:t>MACPHY</a:t>
                      </a:r>
                      <a:r>
                        <a:rPr lang="zh-CN" altLang="en-US" sz="1300" b="0" i="0" u="none" strike="noStrike" dirty="0">
                          <a:solidFill>
                            <a:srgbClr val="000000"/>
                          </a:solidFill>
                          <a:effectLst/>
                          <a:latin typeface="微软雅黑" panose="020B0503020204020204" pitchFamily="34" charset="-122"/>
                          <a:ea typeface="微软雅黑" panose="020B0503020204020204" pitchFamily="34" charset="-122"/>
                        </a:rPr>
                        <a:t>消息的接收和上报是否正常</a:t>
                      </a:r>
                    </a:p>
                  </a:txBody>
                  <a:tcPr marL="7786" marR="7786" marT="77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7616635"/>
                  </a:ext>
                </a:extLst>
              </a:tr>
            </a:tbl>
          </a:graphicData>
        </a:graphic>
      </p:graphicFrame>
      <p:sp>
        <p:nvSpPr>
          <p:cNvPr id="10" name="圆角矩形 9"/>
          <p:cNvSpPr/>
          <p:nvPr/>
        </p:nvSpPr>
        <p:spPr>
          <a:xfrm>
            <a:off x="488504" y="3035052"/>
            <a:ext cx="8856984" cy="108012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pic>
        <p:nvPicPr>
          <p:cNvPr id="5" name="图片 4"/>
          <p:cNvPicPr>
            <a:picLocks noChangeAspect="1"/>
          </p:cNvPicPr>
          <p:nvPr/>
        </p:nvPicPr>
        <p:blipFill>
          <a:blip r:embed="rId3"/>
          <a:stretch>
            <a:fillRect/>
          </a:stretch>
        </p:blipFill>
        <p:spPr>
          <a:xfrm>
            <a:off x="2183321" y="2060848"/>
            <a:ext cx="5467350" cy="4362450"/>
          </a:xfrm>
          <a:prstGeom prst="rect">
            <a:avLst/>
          </a:prstGeom>
        </p:spPr>
      </p:pic>
    </p:spTree>
    <p:extLst>
      <p:ext uri="{BB962C8B-B14F-4D97-AF65-F5344CB8AC3E}">
        <p14:creationId xmlns:p14="http://schemas.microsoft.com/office/powerpoint/2010/main" val="2243151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16593</TotalTime>
  <Words>1861</Words>
  <Application>Microsoft Office PowerPoint</Application>
  <PresentationFormat>A4 纸张(210x297 毫米)</PresentationFormat>
  <Paragraphs>212</Paragraphs>
  <Slides>16</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宋体</vt:lpstr>
      <vt:lpstr>微软雅黑</vt:lpstr>
      <vt:lpstr>幼圆</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严谨实用2015</dc:title>
  <dc:creator>Windows 用户</dc:creator>
  <cp:lastModifiedBy>项 根星</cp:lastModifiedBy>
  <cp:revision>1142</cp:revision>
  <dcterms:created xsi:type="dcterms:W3CDTF">2014-09-01T11:16:13Z</dcterms:created>
  <dcterms:modified xsi:type="dcterms:W3CDTF">2019-02-12T05:51:52Z</dcterms:modified>
</cp:coreProperties>
</file>