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8.xml" ContentType="application/vnd.openxmlformats-officedocument.presentationml.notesSlide+xml"/>
  <Override PartName="/ppt/tags/tag89.xml" ContentType="application/vnd.openxmlformats-officedocument.presentationml.tags+xml"/>
  <Override PartName="/ppt/notesSlides/notesSlide9.xml" ContentType="application/vnd.openxmlformats-officedocument.presentationml.notesSlide+xml"/>
  <Override PartName="/ppt/tags/tag9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1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8.xml" ContentType="application/vnd.openxmlformats-officedocument.drawingml.chart+xml"/>
  <Override PartName="/ppt/tags/tag92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9.xml" ContentType="application/vnd.openxmlformats-officedocument.drawingml.chart+xml"/>
  <Override PartName="/ppt/notesSlides/notesSlide15.xml" ContentType="application/vnd.openxmlformats-officedocument.presentationml.notesSlide+xml"/>
  <Override PartName="/ppt/charts/chart10.xml" ContentType="application/vnd.openxmlformats-officedocument.drawingml.chart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7" r:id="rId1"/>
  </p:sldMasterIdLst>
  <p:notesMasterIdLst>
    <p:notesMasterId r:id="rId26"/>
  </p:notesMasterIdLst>
  <p:sldIdLst>
    <p:sldId id="386" r:id="rId2"/>
    <p:sldId id="377" r:id="rId3"/>
    <p:sldId id="375" r:id="rId4"/>
    <p:sldId id="420" r:id="rId5"/>
    <p:sldId id="422" r:id="rId6"/>
    <p:sldId id="402" r:id="rId7"/>
    <p:sldId id="421" r:id="rId8"/>
    <p:sldId id="405" r:id="rId9"/>
    <p:sldId id="408" r:id="rId10"/>
    <p:sldId id="409" r:id="rId11"/>
    <p:sldId id="410" r:id="rId12"/>
    <p:sldId id="412" r:id="rId13"/>
    <p:sldId id="381" r:id="rId14"/>
    <p:sldId id="419" r:id="rId15"/>
    <p:sldId id="423" r:id="rId16"/>
    <p:sldId id="417" r:id="rId17"/>
    <p:sldId id="418" r:id="rId18"/>
    <p:sldId id="413" r:id="rId19"/>
    <p:sldId id="427" r:id="rId20"/>
    <p:sldId id="394" r:id="rId21"/>
    <p:sldId id="428" r:id="rId22"/>
    <p:sldId id="429" r:id="rId23"/>
    <p:sldId id="334" r:id="rId24"/>
    <p:sldId id="348" r:id="rId25"/>
  </p:sldIdLst>
  <p:sldSz cx="9906000" cy="6858000" type="A4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00CC"/>
    <a:srgbClr val="0033CC"/>
    <a:srgbClr val="0000FF"/>
    <a:srgbClr val="FFFFFF"/>
    <a:srgbClr val="FF6600"/>
    <a:srgbClr val="88B6E0"/>
    <a:srgbClr val="7F7F7F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86855" autoAdjust="0"/>
  </p:normalViewPr>
  <p:slideViewPr>
    <p:cSldViewPr>
      <p:cViewPr varScale="1">
        <p:scale>
          <a:sx n="79" d="100"/>
          <a:sy n="79" d="100"/>
        </p:scale>
        <p:origin x="774" y="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altLang="zh-CN" sz="1400" dirty="0" smtClean="0"/>
              <a:t>2017</a:t>
            </a:r>
            <a:r>
              <a:rPr lang="zh-CN" altLang="en-US" sz="1400" dirty="0" smtClean="0"/>
              <a:t>年</a:t>
            </a:r>
            <a:r>
              <a:rPr lang="zh-CN" sz="1400" dirty="0" smtClean="0"/>
              <a:t>人员</a:t>
            </a:r>
            <a:r>
              <a:rPr lang="zh-CN" altLang="en-US" sz="1400" dirty="0" smtClean="0"/>
              <a:t>数量</a:t>
            </a:r>
            <a:r>
              <a:rPr lang="zh-CN" sz="1400" dirty="0" smtClean="0"/>
              <a:t>变化情况</a:t>
            </a:r>
            <a:r>
              <a:rPr lang="zh-CN" altLang="en-US" sz="1400" dirty="0" smtClean="0"/>
              <a:t>（量）</a:t>
            </a:r>
            <a:endParaRPr lang="zh-CN" sz="14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性能算法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16Q4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5</c:v>
                </c:pt>
                <c:pt idx="3">
                  <c:v>7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4E-4D90-909F-585080DA64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协议软件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16Q4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</c:v>
                </c:pt>
                <c:pt idx="1">
                  <c:v>12</c:v>
                </c:pt>
                <c:pt idx="2">
                  <c:v>12</c:v>
                </c:pt>
                <c:pt idx="3">
                  <c:v>16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4E-4D90-909F-585080DA64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平台软件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16Q4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4E-4D90-909F-585080DA646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南研L1(LTE)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16Q4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14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04E-4D90-909F-585080DA64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884416"/>
        <c:axId val="33910784"/>
      </c:barChart>
      <c:lineChart>
        <c:grouping val="stacke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人员变化情况</c:v>
                </c:pt>
              </c:strCache>
            </c:strRef>
          </c:tx>
          <c:spPr>
            <a:ln w="38100">
              <a:solidFill>
                <a:srgbClr val="7030A0"/>
              </a:solidFill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16Q4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1</c:v>
                </c:pt>
                <c:pt idx="1">
                  <c:v>0.97222222222222221</c:v>
                </c:pt>
                <c:pt idx="2">
                  <c:v>1</c:v>
                </c:pt>
                <c:pt idx="3">
                  <c:v>1.25</c:v>
                </c:pt>
                <c:pt idx="4">
                  <c:v>1.2222222222222223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04E-4D90-909F-585080DA64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913856"/>
        <c:axId val="33912320"/>
      </c:lineChart>
      <c:catAx>
        <c:axId val="338844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33910784"/>
        <c:crosses val="autoZero"/>
        <c:auto val="1"/>
        <c:lblAlgn val="ctr"/>
        <c:lblOffset val="100"/>
        <c:noMultiLvlLbl val="0"/>
      </c:catAx>
      <c:valAx>
        <c:axId val="3391078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3884416"/>
        <c:crosses val="autoZero"/>
        <c:crossBetween val="between"/>
      </c:valAx>
      <c:valAx>
        <c:axId val="33912320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crossAx val="33913856"/>
        <c:crosses val="max"/>
        <c:crossBetween val="between"/>
      </c:valAx>
      <c:catAx>
        <c:axId val="33913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3912320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客户至上</c:v>
                </c:pt>
                <c:pt idx="1">
                  <c:v>业务敏锐度</c:v>
                </c:pt>
                <c:pt idx="2">
                  <c:v>分析与判断</c:v>
                </c:pt>
                <c:pt idx="3">
                  <c:v>推动创新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60</c:v>
                </c:pt>
                <c:pt idx="2">
                  <c:v>75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99-45EA-AD0D-A5B6BC69F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046784"/>
        <c:axId val="151048576"/>
      </c:radarChart>
      <c:catAx>
        <c:axId val="151046784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151048576"/>
        <c:crosses val="autoZero"/>
        <c:auto val="1"/>
        <c:lblAlgn val="ctr"/>
        <c:lblOffset val="100"/>
        <c:noMultiLvlLbl val="0"/>
      </c:catAx>
      <c:valAx>
        <c:axId val="151048576"/>
        <c:scaling>
          <c:orientation val="minMax"/>
          <c:max val="100"/>
          <c:min val="0"/>
        </c:scaling>
        <c:delete val="0"/>
        <c:axPos val="l"/>
        <c:majorGridlines>
          <c:spPr>
            <a:ln w="12700"/>
          </c:spPr>
        </c:majorGridlines>
        <c:numFmt formatCode="General" sourceLinked="1"/>
        <c:majorTickMark val="out"/>
        <c:minorTickMark val="none"/>
        <c:tickLblPos val="nextTo"/>
        <c:spPr>
          <a:ln w="6350"/>
        </c:spPr>
        <c:crossAx val="151046784"/>
        <c:crosses val="autoZero"/>
        <c:crossBetween val="between"/>
        <c:majorUnit val="25"/>
      </c:valAx>
      <c:spPr>
        <a:ln w="6350"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 smtClean="0"/>
              <a:t>20</a:t>
            </a:r>
            <a:r>
              <a:rPr lang="en-US" altLang="zh-CN" sz="1400" dirty="0" smtClean="0"/>
              <a:t>17</a:t>
            </a:r>
            <a:r>
              <a:rPr lang="zh-CN" altLang="en-US" sz="1400" dirty="0" smtClean="0"/>
              <a:t>年</a:t>
            </a:r>
            <a:r>
              <a:rPr lang="zh-CN" sz="1400" dirty="0" smtClean="0"/>
              <a:t>人员</a:t>
            </a:r>
            <a:r>
              <a:rPr lang="zh-CN" sz="1400" dirty="0"/>
              <a:t>结构变化情况（质）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高工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16Q4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</c:v>
                </c:pt>
                <c:pt idx="1">
                  <c:v>13</c:v>
                </c:pt>
                <c:pt idx="2">
                  <c:v>14</c:v>
                </c:pt>
                <c:pt idx="3">
                  <c:v>12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99-44DF-B4A3-C1721FE7D6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工程师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16Q4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</c:v>
                </c:pt>
                <c:pt idx="1">
                  <c:v>14</c:v>
                </c:pt>
                <c:pt idx="2">
                  <c:v>14</c:v>
                </c:pt>
                <c:pt idx="3">
                  <c:v>19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99-44DF-B4A3-C1721FE7D6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助工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16Q4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</c:v>
                </c:pt>
                <c:pt idx="1">
                  <c:v>8</c:v>
                </c:pt>
                <c:pt idx="2">
                  <c:v>11</c:v>
                </c:pt>
                <c:pt idx="3">
                  <c:v>14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99-44DF-B4A3-C1721FE7D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876800"/>
        <c:axId val="50878336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高工比例</c:v>
                </c:pt>
              </c:strCache>
            </c:strRef>
          </c:tx>
          <c:spPr>
            <a:ln w="38100">
              <a:solidFill>
                <a:schemeClr val="accent1"/>
              </a:solidFill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16Q4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0.35135135135135137</c:v>
                </c:pt>
                <c:pt idx="1">
                  <c:v>0.37142857142857144</c:v>
                </c:pt>
                <c:pt idx="2">
                  <c:v>0.35897435897435898</c:v>
                </c:pt>
                <c:pt idx="3">
                  <c:v>0.26666666666666666</c:v>
                </c:pt>
                <c:pt idx="4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A99-44DF-B4A3-C1721FE7D6E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助工比例</c:v>
                </c:pt>
              </c:strCache>
            </c:strRef>
          </c:tx>
          <c:spPr>
            <a:ln w="38100">
              <a:solidFill>
                <a:schemeClr val="bg1">
                  <a:lumMod val="50000"/>
                </a:schemeClr>
              </a:solidFill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16Q4</c:v>
                </c:pt>
                <c:pt idx="1">
                  <c:v>17Q1</c:v>
                </c:pt>
                <c:pt idx="2">
                  <c:v>17Q2</c:v>
                </c:pt>
                <c:pt idx="3">
                  <c:v>17Q3</c:v>
                </c:pt>
                <c:pt idx="4">
                  <c:v>17Q4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0.24324324324324326</c:v>
                </c:pt>
                <c:pt idx="1">
                  <c:v>0.22857142857142856</c:v>
                </c:pt>
                <c:pt idx="2">
                  <c:v>0.28205128205128205</c:v>
                </c:pt>
                <c:pt idx="3">
                  <c:v>0.31111111111111112</c:v>
                </c:pt>
                <c:pt idx="4">
                  <c:v>0.31818181818181818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A99-44DF-B4A3-C1721FE7D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881664"/>
        <c:axId val="50879872"/>
      </c:lineChart>
      <c:catAx>
        <c:axId val="508768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50878336"/>
        <c:crosses val="autoZero"/>
        <c:auto val="1"/>
        <c:lblAlgn val="ctr"/>
        <c:lblOffset val="100"/>
        <c:noMultiLvlLbl val="0"/>
      </c:catAx>
      <c:valAx>
        <c:axId val="5087833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50876800"/>
        <c:crosses val="autoZero"/>
        <c:crossBetween val="between"/>
      </c:valAx>
      <c:valAx>
        <c:axId val="5087987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crossAx val="50881664"/>
        <c:crosses val="max"/>
        <c:crossBetween val="between"/>
      </c:valAx>
      <c:catAx>
        <c:axId val="50881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879872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2017</a:t>
            </a:r>
            <a:r>
              <a:rPr lang="zh-CN" sz="1400"/>
              <a:t>年故障总体情况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故障总数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宏站-AB类</c:v>
                </c:pt>
                <c:pt idx="1">
                  <c:v>宏站-CD类</c:v>
                </c:pt>
                <c:pt idx="2">
                  <c:v>iBS-AB类</c:v>
                </c:pt>
                <c:pt idx="3">
                  <c:v>iBS-CD类</c:v>
                </c:pt>
                <c:pt idx="4">
                  <c:v>整体情况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</c:v>
                </c:pt>
                <c:pt idx="1">
                  <c:v>94</c:v>
                </c:pt>
                <c:pt idx="2">
                  <c:v>9</c:v>
                </c:pt>
                <c:pt idx="3">
                  <c:v>9</c:v>
                </c:pt>
                <c:pt idx="4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68-4C6C-9AF6-EFCD82B00D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已解决数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宏站-AB类</c:v>
                </c:pt>
                <c:pt idx="1">
                  <c:v>宏站-CD类</c:v>
                </c:pt>
                <c:pt idx="2">
                  <c:v>iBS-AB类</c:v>
                </c:pt>
                <c:pt idx="3">
                  <c:v>iBS-CD类</c:v>
                </c:pt>
                <c:pt idx="4">
                  <c:v>整体情况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71</c:v>
                </c:pt>
                <c:pt idx="1">
                  <c:v>92</c:v>
                </c:pt>
                <c:pt idx="2">
                  <c:v>9</c:v>
                </c:pt>
                <c:pt idx="3">
                  <c:v>8</c:v>
                </c:pt>
                <c:pt idx="4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68-4C6C-9AF6-EFCD82B00D4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泄露故障数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宏站-AB类</c:v>
                </c:pt>
                <c:pt idx="1">
                  <c:v>宏站-CD类</c:v>
                </c:pt>
                <c:pt idx="2">
                  <c:v>iBS-AB类</c:v>
                </c:pt>
                <c:pt idx="3">
                  <c:v>iBS-CD类</c:v>
                </c:pt>
                <c:pt idx="4">
                  <c:v>整体情况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71</c:v>
                </c:pt>
                <c:pt idx="1">
                  <c:v>19</c:v>
                </c:pt>
                <c:pt idx="2">
                  <c:v>9</c:v>
                </c:pt>
                <c:pt idx="3">
                  <c:v>4</c:v>
                </c:pt>
                <c:pt idx="4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68-4C6C-9AF6-EFCD82B00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0791168"/>
        <c:axId val="5079270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故障解决率</c:v>
                </c:pt>
              </c:strCache>
            </c:strRef>
          </c:tx>
          <c:spPr>
            <a:ln w="38100">
              <a:solidFill>
                <a:srgbClr val="FF6600"/>
              </a:solidFill>
            </a:ln>
          </c:spPr>
          <c:marker>
            <c:spPr>
              <a:ln>
                <a:solidFill>
                  <a:srgbClr val="FF66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宏站-AB类</c:v>
                </c:pt>
                <c:pt idx="1">
                  <c:v>宏站-CD类</c:v>
                </c:pt>
                <c:pt idx="2">
                  <c:v>iBS-AB类</c:v>
                </c:pt>
                <c:pt idx="3">
                  <c:v>iBS-CD类</c:v>
                </c:pt>
                <c:pt idx="4">
                  <c:v>整体情况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0.95945945945945943</c:v>
                </c:pt>
                <c:pt idx="1">
                  <c:v>0.97872340425531912</c:v>
                </c:pt>
                <c:pt idx="2">
                  <c:v>1</c:v>
                </c:pt>
                <c:pt idx="3">
                  <c:v>0.88888888888888884</c:v>
                </c:pt>
                <c:pt idx="4">
                  <c:v>0.967741935483871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368-4C6C-9AF6-EFCD82B00D4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故障泄漏率</c:v>
                </c:pt>
              </c:strCache>
            </c:strRef>
          </c:tx>
          <c:spPr>
            <a:ln w="38100">
              <a:solidFill>
                <a:srgbClr val="FFC000"/>
              </a:solidFill>
            </a:ln>
          </c:spPr>
          <c:marker>
            <c:spPr>
              <a:ln>
                <a:solidFill>
                  <a:srgbClr val="FFC0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宏站-AB类</c:v>
                </c:pt>
                <c:pt idx="1">
                  <c:v>宏站-CD类</c:v>
                </c:pt>
                <c:pt idx="2">
                  <c:v>iBS-AB类</c:v>
                </c:pt>
                <c:pt idx="3">
                  <c:v>iBS-CD类</c:v>
                </c:pt>
                <c:pt idx="4">
                  <c:v>整体情况</c:v>
                </c:pt>
              </c:strCache>
            </c:strRef>
          </c:cat>
          <c:val>
            <c:numRef>
              <c:f>Sheet1!$F$2:$F$6</c:f>
              <c:numCache>
                <c:formatCode>0%</c:formatCode>
                <c:ptCount val="5"/>
                <c:pt idx="0">
                  <c:v>0.95945945945945943</c:v>
                </c:pt>
                <c:pt idx="1">
                  <c:v>0.20212765957446807</c:v>
                </c:pt>
                <c:pt idx="2">
                  <c:v>1</c:v>
                </c:pt>
                <c:pt idx="3">
                  <c:v>0.44444444444444442</c:v>
                </c:pt>
                <c:pt idx="4">
                  <c:v>0.55376344086021501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368-4C6C-9AF6-EFCD82B00D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804224"/>
        <c:axId val="50802688"/>
      </c:lineChart>
      <c:catAx>
        <c:axId val="507911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/>
            </a:pPr>
            <a:endParaRPr lang="zh-CN"/>
          </a:p>
        </c:txPr>
        <c:crossAx val="50792704"/>
        <c:crosses val="autoZero"/>
        <c:auto val="1"/>
        <c:lblAlgn val="ctr"/>
        <c:lblOffset val="100"/>
        <c:noMultiLvlLbl val="0"/>
      </c:catAx>
      <c:valAx>
        <c:axId val="5079270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50791168"/>
        <c:crosses val="autoZero"/>
        <c:crossBetween val="between"/>
      </c:valAx>
      <c:valAx>
        <c:axId val="5080268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crossAx val="50804224"/>
        <c:crosses val="max"/>
        <c:crossBetween val="between"/>
      </c:valAx>
      <c:catAx>
        <c:axId val="50804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802688"/>
        <c:crosses val="autoZero"/>
        <c:auto val="1"/>
        <c:lblAlgn val="ctr"/>
        <c:lblOffset val="100"/>
        <c:noMultiLvlLbl val="0"/>
      </c:cat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 smtClean="0"/>
              <a:t>2017</a:t>
            </a:r>
            <a:r>
              <a:rPr lang="zh-CN" sz="1400" dirty="0" smtClean="0"/>
              <a:t>年</a:t>
            </a:r>
            <a:r>
              <a:rPr lang="zh-CN" altLang="en-US" sz="1400" dirty="0" smtClean="0"/>
              <a:t>代码</a:t>
            </a:r>
            <a:r>
              <a:rPr lang="zh-CN" sz="1400" dirty="0" smtClean="0"/>
              <a:t>静态检查情况</a:t>
            </a:r>
            <a:endParaRPr lang="zh-CN" sz="140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告警总数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编译器</c:v>
                </c:pt>
                <c:pt idx="1">
                  <c:v>pc-lint</c:v>
                </c:pt>
                <c:pt idx="2">
                  <c:v>coverity</c:v>
                </c:pt>
                <c:pt idx="3">
                  <c:v>整体情况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5600</c:v>
                </c:pt>
                <c:pt idx="2">
                  <c:v>798</c:v>
                </c:pt>
                <c:pt idx="3">
                  <c:v>6418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24-4250-805A-5C62D2B987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已解决数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2-4424-4250-805A-5C62D2B98707}"/>
              </c:ext>
            </c:extLst>
          </c:dPt>
          <c:cat>
            <c:strRef>
              <c:f>Sheet1!$A$2:$A$5</c:f>
              <c:strCache>
                <c:ptCount val="4"/>
                <c:pt idx="0">
                  <c:v>编译器</c:v>
                </c:pt>
                <c:pt idx="1">
                  <c:v>pc-lint</c:v>
                </c:pt>
                <c:pt idx="2">
                  <c:v>coverity</c:v>
                </c:pt>
                <c:pt idx="3">
                  <c:v>整体情况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5490</c:v>
                </c:pt>
                <c:pt idx="2">
                  <c:v>792</c:v>
                </c:pt>
                <c:pt idx="3">
                  <c:v>6302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24-4250-805A-5C62D2B98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836608"/>
        <c:axId val="5083814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告警解决率</c:v>
                </c:pt>
              </c:strCache>
            </c:strRef>
          </c:tx>
          <c:spPr>
            <a:ln w="38100">
              <a:solidFill>
                <a:srgbClr val="FF6600"/>
              </a:solidFill>
            </a:ln>
          </c:spPr>
          <c:marker>
            <c:spPr>
              <a:ln>
                <a:solidFill>
                  <a:srgbClr val="FF66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编译器</c:v>
                </c:pt>
                <c:pt idx="1">
                  <c:v>pc-lint</c:v>
                </c:pt>
                <c:pt idx="2">
                  <c:v>coverity</c:v>
                </c:pt>
                <c:pt idx="3">
                  <c:v>整体情况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1</c:v>
                </c:pt>
                <c:pt idx="1">
                  <c:v>0.98035714285714282</c:v>
                </c:pt>
                <c:pt idx="2">
                  <c:v>0.99248120300751874</c:v>
                </c:pt>
                <c:pt idx="3">
                  <c:v>0.98192583359301966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424-4250-805A-5C62D2B98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849664"/>
        <c:axId val="50848128"/>
      </c:lineChart>
      <c:catAx>
        <c:axId val="508366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50838144"/>
        <c:crosses val="autoZero"/>
        <c:auto val="1"/>
        <c:lblAlgn val="ctr"/>
        <c:lblOffset val="100"/>
        <c:noMultiLvlLbl val="0"/>
      </c:catAx>
      <c:valAx>
        <c:axId val="50838144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50836608"/>
        <c:crosses val="autoZero"/>
        <c:crossBetween val="between"/>
      </c:valAx>
      <c:valAx>
        <c:axId val="5084812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crossAx val="50849664"/>
        <c:crosses val="max"/>
        <c:crossBetween val="between"/>
      </c:valAx>
      <c:catAx>
        <c:axId val="50849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848128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 smtClean="0"/>
              <a:t>2017</a:t>
            </a:r>
            <a:r>
              <a:rPr lang="zh-CN" sz="1400" dirty="0" smtClean="0"/>
              <a:t>年</a:t>
            </a:r>
            <a:r>
              <a:rPr lang="zh-CN" altLang="en-US" sz="1400" dirty="0" smtClean="0"/>
              <a:t>特性交付情况</a:t>
            </a:r>
            <a:endParaRPr lang="zh-CN" sz="1400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8.0072001016748953E-2"/>
          <c:y val="0.19106305123981254"/>
          <c:w val="0.55240281383978307"/>
          <c:h val="0.636726840238142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规划特性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17A版本</c:v>
                </c:pt>
                <c:pt idx="1">
                  <c:v>17B版本</c:v>
                </c:pt>
                <c:pt idx="2">
                  <c:v>iBS版本</c:v>
                </c:pt>
                <c:pt idx="3">
                  <c:v>LWOS</c:v>
                </c:pt>
                <c:pt idx="4">
                  <c:v>整体情况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1">
                  <c:v>8</c:v>
                </c:pt>
                <c:pt idx="2">
                  <c:v>2</c:v>
                </c:pt>
                <c:pt idx="3">
                  <c:v>28</c:v>
                </c:pt>
                <c:pt idx="4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1E-4967-998C-D9658F1E21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交付特性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17A版本</c:v>
                </c:pt>
                <c:pt idx="1">
                  <c:v>17B版本</c:v>
                </c:pt>
                <c:pt idx="2">
                  <c:v>iBS版本</c:v>
                </c:pt>
                <c:pt idx="3">
                  <c:v>LWOS</c:v>
                </c:pt>
                <c:pt idx="4">
                  <c:v>整体情况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40</c:v>
                </c:pt>
                <c:pt idx="1">
                  <c:v>7</c:v>
                </c:pt>
                <c:pt idx="2">
                  <c:v>2</c:v>
                </c:pt>
                <c:pt idx="3">
                  <c:v>28</c:v>
                </c:pt>
                <c:pt idx="4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1E-4967-998C-D9658F1E21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922624"/>
        <c:axId val="509241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特性达成率</c:v>
                </c:pt>
              </c:strCache>
            </c:strRef>
          </c:tx>
          <c:spPr>
            <a:ln w="38100">
              <a:solidFill>
                <a:srgbClr val="FF6600"/>
              </a:solidFill>
            </a:ln>
          </c:spPr>
          <c:marker>
            <c:spPr>
              <a:ln>
                <a:solidFill>
                  <a:srgbClr val="FF660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17A版本</c:v>
                </c:pt>
                <c:pt idx="1">
                  <c:v>17B版本</c:v>
                </c:pt>
                <c:pt idx="2">
                  <c:v>iBS版本</c:v>
                </c:pt>
                <c:pt idx="3">
                  <c:v>LWOS</c:v>
                </c:pt>
                <c:pt idx="4">
                  <c:v>整体情况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1</c:v>
                </c:pt>
                <c:pt idx="1">
                  <c:v>0.875</c:v>
                </c:pt>
                <c:pt idx="2">
                  <c:v>1</c:v>
                </c:pt>
                <c:pt idx="3">
                  <c:v>1</c:v>
                </c:pt>
                <c:pt idx="4">
                  <c:v>0.98717948717948723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1E-4967-998C-D9658F1E21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931584"/>
        <c:axId val="50930048"/>
      </c:lineChart>
      <c:catAx>
        <c:axId val="509226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50924160"/>
        <c:crosses val="autoZero"/>
        <c:auto val="1"/>
        <c:lblAlgn val="ctr"/>
        <c:lblOffset val="100"/>
        <c:noMultiLvlLbl val="0"/>
      </c:catAx>
      <c:valAx>
        <c:axId val="509241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50922624"/>
        <c:crosses val="autoZero"/>
        <c:crossBetween val="between"/>
      </c:valAx>
      <c:valAx>
        <c:axId val="5093004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crossAx val="50931584"/>
        <c:crosses val="max"/>
        <c:crossBetween val="between"/>
      </c:valAx>
      <c:catAx>
        <c:axId val="509315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0930048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 dirty="0"/>
              <a:t>2017</a:t>
            </a:r>
            <a:r>
              <a:rPr lang="zh-CN" sz="1400" dirty="0"/>
              <a:t>年</a:t>
            </a:r>
            <a:r>
              <a:rPr lang="zh-CN" sz="1400" dirty="0" smtClean="0"/>
              <a:t>专利</a:t>
            </a:r>
            <a:r>
              <a:rPr lang="zh-CN" altLang="en-US" sz="1400" dirty="0" smtClean="0"/>
              <a:t>达成</a:t>
            </a:r>
            <a:r>
              <a:rPr lang="zh-CN" sz="1400" dirty="0" smtClean="0"/>
              <a:t>情况</a:t>
            </a:r>
            <a:endParaRPr lang="zh-CN" sz="140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年初目标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二级</c:v>
                </c:pt>
                <c:pt idx="1">
                  <c:v>PCT</c:v>
                </c:pt>
                <c:pt idx="2">
                  <c:v>总数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6B-44BB-B354-5AFB74A5BE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深圳专利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二级</c:v>
                </c:pt>
                <c:pt idx="1">
                  <c:v>PCT</c:v>
                </c:pt>
                <c:pt idx="2">
                  <c:v>总数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6B-44BB-B354-5AFB74A5BE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南京专利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二级</c:v>
                </c:pt>
                <c:pt idx="1">
                  <c:v>PCT</c:v>
                </c:pt>
                <c:pt idx="2">
                  <c:v>总数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6B-44BB-B354-5AFB74A5B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1625472"/>
        <c:axId val="8108224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达成率</c:v>
                </c:pt>
              </c:strCache>
            </c:strRef>
          </c:tx>
          <c:spPr>
            <a:ln w="38100"/>
          </c:spPr>
          <c:marker>
            <c:spPr>
              <a:ln>
                <a:bevel/>
              </a:ln>
            </c:spPr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二级</c:v>
                </c:pt>
                <c:pt idx="1">
                  <c:v>PCT</c:v>
                </c:pt>
                <c:pt idx="2">
                  <c:v>总数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1</c:v>
                </c:pt>
                <c:pt idx="1">
                  <c:v>1.6</c:v>
                </c:pt>
                <c:pt idx="2">
                  <c:v>1.3333333333333333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C6B-44BB-B354-5AFB74A5B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048064"/>
        <c:axId val="95033984"/>
      </c:lineChart>
      <c:catAx>
        <c:axId val="616254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81082240"/>
        <c:crosses val="autoZero"/>
        <c:auto val="1"/>
        <c:lblAlgn val="ctr"/>
        <c:lblOffset val="100"/>
        <c:noMultiLvlLbl val="0"/>
      </c:catAx>
      <c:valAx>
        <c:axId val="8108224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crossAx val="61625472"/>
        <c:crosses val="autoZero"/>
        <c:crossBetween val="between"/>
      </c:valAx>
      <c:valAx>
        <c:axId val="95033984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crossAx val="95048064"/>
        <c:crosses val="max"/>
        <c:crossBetween val="between"/>
      </c:valAx>
      <c:catAx>
        <c:axId val="950480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5033984"/>
        <c:crosses val="autoZero"/>
        <c:auto val="1"/>
        <c:lblAlgn val="ctr"/>
        <c:lblOffset val="100"/>
        <c:noMultiLvlLbl val="0"/>
      </c:cat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2017</a:t>
            </a:r>
            <a:r>
              <a:rPr lang="zh-CN" sz="1400"/>
              <a:t>年专利布局情况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轨交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60-46E2-B0B6-8077A02AD5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电力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60-46E2-B0B6-8077A02AD5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MESH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60-46E2-B0B6-8077A02AD5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快速部署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E60-46E2-B0B6-8077A02AD51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eMBMS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60-46E2-B0B6-8077A02AD51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宽窄带融合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E60-46E2-B0B6-8077A02AD51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专网新技术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60-46E2-B0B6-8077A02AD5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5221632"/>
        <c:axId val="115223168"/>
      </c:barChart>
      <c:catAx>
        <c:axId val="11522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115223168"/>
        <c:crosses val="autoZero"/>
        <c:auto val="1"/>
        <c:lblAlgn val="ctr"/>
        <c:lblOffset val="100"/>
        <c:noMultiLvlLbl val="0"/>
      </c:catAx>
      <c:valAx>
        <c:axId val="11522316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152216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0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altLang="zh-CN" sz="1400" dirty="0" smtClean="0"/>
              <a:t>2018</a:t>
            </a:r>
            <a:r>
              <a:rPr lang="zh-CN" altLang="en-US" sz="1400" dirty="0" smtClean="0"/>
              <a:t>年</a:t>
            </a:r>
            <a:r>
              <a:rPr lang="en-US" altLang="zh-CN" sz="1400" dirty="0" smtClean="0"/>
              <a:t>L1</a:t>
            </a:r>
            <a:r>
              <a:rPr lang="zh-CN" altLang="en-US" sz="1400" dirty="0" smtClean="0"/>
              <a:t>开发部人员规划</a:t>
            </a:r>
            <a:endParaRPr lang="zh-CN" sz="140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高工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2017年底</c:v>
                </c:pt>
                <c:pt idx="1">
                  <c:v>2018年底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91-437B-A8AD-09507633F9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工程师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2017年底</c:v>
                </c:pt>
                <c:pt idx="1">
                  <c:v>2018年底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15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91-437B-A8AD-09507633F9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助工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2017年底</c:v>
                </c:pt>
                <c:pt idx="1">
                  <c:v>2018年底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91-437B-A8AD-09507633F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5912064"/>
        <c:axId val="155913600"/>
      </c:bar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高工比例</c:v>
                </c:pt>
              </c:strCache>
            </c:strRef>
          </c:tx>
          <c:spPr>
            <a:ln w="38100">
              <a:solidFill>
                <a:srgbClr val="FFC000"/>
              </a:solidFill>
            </a:ln>
          </c:spP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2017年底</c:v>
                </c:pt>
                <c:pt idx="1">
                  <c:v>2018年底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0.29032258064516131</c:v>
                </c:pt>
                <c:pt idx="1">
                  <c:v>0.35135135135135137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991-437B-A8AD-09507633F9F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人员变化</c:v>
                </c:pt>
              </c:strCache>
            </c:strRef>
          </c:tx>
          <c:spPr>
            <a:ln w="38100"/>
          </c:spP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2017年底</c:v>
                </c:pt>
                <c:pt idx="1">
                  <c:v>2018年底</c:v>
                </c:pt>
              </c:strCache>
            </c:strRef>
          </c:cat>
          <c:val>
            <c:numRef>
              <c:f>Sheet1!$F$2:$F$3</c:f>
              <c:numCache>
                <c:formatCode>0%</c:formatCode>
                <c:ptCount val="2"/>
                <c:pt idx="0">
                  <c:v>1</c:v>
                </c:pt>
                <c:pt idx="1">
                  <c:v>1.1935483870967742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991-437B-A8AD-09507633F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933312"/>
        <c:axId val="155931776"/>
      </c:lineChart>
      <c:catAx>
        <c:axId val="1559120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55913600"/>
        <c:crosses val="autoZero"/>
        <c:auto val="1"/>
        <c:lblAlgn val="ctr"/>
        <c:lblOffset val="100"/>
        <c:noMultiLvlLbl val="0"/>
      </c:catAx>
      <c:valAx>
        <c:axId val="1559136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55912064"/>
        <c:crosses val="autoZero"/>
        <c:crossBetween val="between"/>
      </c:valAx>
      <c:valAx>
        <c:axId val="15593177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crossAx val="155933312"/>
        <c:crosses val="max"/>
        <c:crossBetween val="between"/>
      </c:valAx>
      <c:catAx>
        <c:axId val="1559333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5931776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200">
          <a:latin typeface="微软雅黑" pitchFamily="34" charset="-122"/>
          <a:ea typeface="微软雅黑" pitchFamily="34" charset="-122"/>
        </a:defRPr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成就力</c:v>
                </c:pt>
                <c:pt idx="1">
                  <c:v>洞察力</c:v>
                </c:pt>
                <c:pt idx="2">
                  <c:v>影响力</c:v>
                </c:pt>
                <c:pt idx="3">
                  <c:v>教导力</c:v>
                </c:pt>
                <c:pt idx="4">
                  <c:v>凝聚力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70</c:v>
                </c:pt>
                <c:pt idx="2">
                  <c:v>60</c:v>
                </c:pt>
                <c:pt idx="3">
                  <c:v>75</c:v>
                </c:pt>
                <c:pt idx="4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1-4704-A9E7-A2A8CF5318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690048"/>
        <c:axId val="150712320"/>
      </c:radarChart>
      <c:catAx>
        <c:axId val="150690048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spPr>
          <a:ln w="6350">
            <a:noFill/>
          </a:ln>
        </c:spPr>
        <c:txPr>
          <a:bodyPr/>
          <a:lstStyle/>
          <a:p>
            <a:pPr>
              <a:defRPr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150712320"/>
        <c:crosses val="autoZero"/>
        <c:auto val="1"/>
        <c:lblAlgn val="ctr"/>
        <c:lblOffset val="100"/>
        <c:noMultiLvlLbl val="0"/>
      </c:catAx>
      <c:valAx>
        <c:axId val="150712320"/>
        <c:scaling>
          <c:orientation val="minMax"/>
          <c:max val="1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0690048"/>
        <c:crosses val="autoZero"/>
        <c:crossBetween val="between"/>
        <c:majorUnit val="25"/>
      </c:valAx>
      <c:spPr>
        <a:ln cmpd="sng"/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EACE56-B385-4732-AB61-BB1F4769F07A}" type="doc">
      <dgm:prSet loTypeId="urn:microsoft.com/office/officeart/2005/8/layout/equation2" loCatId="process" qsTypeId="urn:microsoft.com/office/officeart/2005/8/quickstyle/simple2" qsCatId="simple" csTypeId="urn:microsoft.com/office/officeart/2005/8/colors/accent1_1" csCatId="accent1" phldr="1"/>
      <dgm:spPr/>
    </dgm:pt>
    <dgm:pt modelId="{D361BCCE-A12F-4A02-8279-B7A3137CB1A6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行业痛点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76390E13-3EA4-4D97-BAA0-E7A9F0671C6B}" type="parTrans" cxnId="{DDCCB470-97A4-4112-84F4-99D2B9247856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BB1A16AA-737B-4B23-9F92-080833A2D7B4}" type="sibTrans" cxnId="{DDCCB470-97A4-4112-84F4-99D2B9247856}">
      <dgm:prSet custT="1"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4F0C9796-F215-474A-921D-2C89E122F7CF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技术预研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70EA7A3D-4CAA-4339-BDFB-46CD0D881DFD}" type="parTrans" cxnId="{805419B8-3863-4E4A-B2F9-56075708142D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7D3BF020-D1E9-45E2-A769-0C6C4AEE5EC8}" type="sibTrans" cxnId="{805419B8-3863-4E4A-B2F9-56075708142D}">
      <dgm:prSet custT="1"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931E457E-D06D-4E9D-B948-87A44D183366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专利创新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8AE69C3C-B478-4154-9B05-B3483B0A2537}" type="parTrans" cxnId="{FEE69DCD-BE5E-4560-A428-B69ED96A6CBB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FE15851B-7C1F-412B-8985-AC36C09EE10F}" type="sibTrans" cxnId="{FEE69DCD-BE5E-4560-A428-B69ED96A6CBB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76E19B92-5F9A-49CE-B1D6-1D5AD66B297F}">
      <dgm:prSet phldrT="[文本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专网视野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64371E84-1249-4EBF-BCDF-D080BB92D4C4}" type="parTrans" cxnId="{4A43F1E7-45C9-4574-BF45-25E329B7AE03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D5A355E9-8368-4402-B286-80D64673FDB7}" type="sibTrans" cxnId="{4A43F1E7-45C9-4574-BF45-25E329B7AE03}">
      <dgm:prSet custT="1"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3BE953C3-0FD3-4B47-A0EE-9D3D78631E2A}" type="pres">
      <dgm:prSet presAssocID="{26EACE56-B385-4732-AB61-BB1F4769F07A}" presName="Name0" presStyleCnt="0">
        <dgm:presLayoutVars>
          <dgm:dir/>
          <dgm:resizeHandles val="exact"/>
        </dgm:presLayoutVars>
      </dgm:prSet>
      <dgm:spPr/>
    </dgm:pt>
    <dgm:pt modelId="{4C451181-EDFE-4522-A2EB-775B8002FC07}" type="pres">
      <dgm:prSet presAssocID="{26EACE56-B385-4732-AB61-BB1F4769F07A}" presName="vNodes" presStyleCnt="0"/>
      <dgm:spPr/>
    </dgm:pt>
    <dgm:pt modelId="{0DD166B8-74F1-40E8-8155-EB6D90829BB3}" type="pres">
      <dgm:prSet presAssocID="{D361BCCE-A12F-4A02-8279-B7A3137CB1A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01B863-13D7-4A17-865E-B568C1478571}" type="pres">
      <dgm:prSet presAssocID="{BB1A16AA-737B-4B23-9F92-080833A2D7B4}" presName="spacerT" presStyleCnt="0"/>
      <dgm:spPr/>
    </dgm:pt>
    <dgm:pt modelId="{23EE61AB-5246-4B78-A71B-E1A0BE5664FA}" type="pres">
      <dgm:prSet presAssocID="{BB1A16AA-737B-4B23-9F92-080833A2D7B4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80B67474-F8AC-49CD-8FD6-946D11A63E2A}" type="pres">
      <dgm:prSet presAssocID="{BB1A16AA-737B-4B23-9F92-080833A2D7B4}" presName="spacerB" presStyleCnt="0"/>
      <dgm:spPr/>
    </dgm:pt>
    <dgm:pt modelId="{01E810D6-B152-4C09-B247-30AE9CC57258}" type="pres">
      <dgm:prSet presAssocID="{4F0C9796-F215-474A-921D-2C89E122F7C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0F6AB0-8A13-4CD1-A65C-C516A6129E62}" type="pres">
      <dgm:prSet presAssocID="{7D3BF020-D1E9-45E2-A769-0C6C4AEE5EC8}" presName="spacerT" presStyleCnt="0"/>
      <dgm:spPr/>
    </dgm:pt>
    <dgm:pt modelId="{61C23378-2C72-4066-9213-021B7C8AF4CA}" type="pres">
      <dgm:prSet presAssocID="{7D3BF020-D1E9-45E2-A769-0C6C4AEE5EC8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24074156-259A-4F07-A06E-49C45636E15F}" type="pres">
      <dgm:prSet presAssocID="{7D3BF020-D1E9-45E2-A769-0C6C4AEE5EC8}" presName="spacerB" presStyleCnt="0"/>
      <dgm:spPr/>
    </dgm:pt>
    <dgm:pt modelId="{F284D397-CCCB-4FD5-811F-724D8F780E53}" type="pres">
      <dgm:prSet presAssocID="{76E19B92-5F9A-49CE-B1D6-1D5AD66B297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B1020C-3AF9-402B-AD5E-FC2C5F38473C}" type="pres">
      <dgm:prSet presAssocID="{26EACE56-B385-4732-AB61-BB1F4769F07A}" presName="sibTransLast" presStyleLbl="sibTrans2D1" presStyleIdx="2" presStyleCnt="3"/>
      <dgm:spPr/>
      <dgm:t>
        <a:bodyPr/>
        <a:lstStyle/>
        <a:p>
          <a:endParaRPr lang="zh-CN" altLang="en-US"/>
        </a:p>
      </dgm:t>
    </dgm:pt>
    <dgm:pt modelId="{C70F9812-9578-4499-8924-DF9526096DE3}" type="pres">
      <dgm:prSet presAssocID="{26EACE56-B385-4732-AB61-BB1F4769F07A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3606CCA6-6F8D-4453-80B0-BCC8D9F63B34}" type="pres">
      <dgm:prSet presAssocID="{26EACE56-B385-4732-AB61-BB1F4769F07A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5419B8-3863-4E4A-B2F9-56075708142D}" srcId="{26EACE56-B385-4732-AB61-BB1F4769F07A}" destId="{4F0C9796-F215-474A-921D-2C89E122F7CF}" srcOrd="1" destOrd="0" parTransId="{70EA7A3D-4CAA-4339-BDFB-46CD0D881DFD}" sibTransId="{7D3BF020-D1E9-45E2-A769-0C6C4AEE5EC8}"/>
    <dgm:cxn modelId="{B499EF55-42B0-4C0B-9F53-B41708049FE3}" type="presOf" srcId="{76E19B92-5F9A-49CE-B1D6-1D5AD66B297F}" destId="{F284D397-CCCB-4FD5-811F-724D8F780E53}" srcOrd="0" destOrd="0" presId="urn:microsoft.com/office/officeart/2005/8/layout/equation2"/>
    <dgm:cxn modelId="{FEE69DCD-BE5E-4560-A428-B69ED96A6CBB}" srcId="{26EACE56-B385-4732-AB61-BB1F4769F07A}" destId="{931E457E-D06D-4E9D-B948-87A44D183366}" srcOrd="3" destOrd="0" parTransId="{8AE69C3C-B478-4154-9B05-B3483B0A2537}" sibTransId="{FE15851B-7C1F-412B-8985-AC36C09EE10F}"/>
    <dgm:cxn modelId="{B5891951-C267-4532-BE50-C9928D0E12F0}" type="presOf" srcId="{BB1A16AA-737B-4B23-9F92-080833A2D7B4}" destId="{23EE61AB-5246-4B78-A71B-E1A0BE5664FA}" srcOrd="0" destOrd="0" presId="urn:microsoft.com/office/officeart/2005/8/layout/equation2"/>
    <dgm:cxn modelId="{C7FF7B8F-B897-46AE-81A1-3209DDA21DD9}" type="presOf" srcId="{7D3BF020-D1E9-45E2-A769-0C6C4AEE5EC8}" destId="{61C23378-2C72-4066-9213-021B7C8AF4CA}" srcOrd="0" destOrd="0" presId="urn:microsoft.com/office/officeart/2005/8/layout/equation2"/>
    <dgm:cxn modelId="{3D506ADE-0729-4DB1-A9F8-FB9AE7D0F5CE}" type="presOf" srcId="{931E457E-D06D-4E9D-B948-87A44D183366}" destId="{3606CCA6-6F8D-4453-80B0-BCC8D9F63B34}" srcOrd="0" destOrd="0" presId="urn:microsoft.com/office/officeart/2005/8/layout/equation2"/>
    <dgm:cxn modelId="{DDCCB470-97A4-4112-84F4-99D2B9247856}" srcId="{26EACE56-B385-4732-AB61-BB1F4769F07A}" destId="{D361BCCE-A12F-4A02-8279-B7A3137CB1A6}" srcOrd="0" destOrd="0" parTransId="{76390E13-3EA4-4D97-BAA0-E7A9F0671C6B}" sibTransId="{BB1A16AA-737B-4B23-9F92-080833A2D7B4}"/>
    <dgm:cxn modelId="{D783D847-B5BF-4F00-9312-D817C04022F1}" type="presOf" srcId="{4F0C9796-F215-474A-921D-2C89E122F7CF}" destId="{01E810D6-B152-4C09-B247-30AE9CC57258}" srcOrd="0" destOrd="0" presId="urn:microsoft.com/office/officeart/2005/8/layout/equation2"/>
    <dgm:cxn modelId="{543BA3EF-11D3-424C-9430-F8C85BCA8C7B}" type="presOf" srcId="{D361BCCE-A12F-4A02-8279-B7A3137CB1A6}" destId="{0DD166B8-74F1-40E8-8155-EB6D90829BB3}" srcOrd="0" destOrd="0" presId="urn:microsoft.com/office/officeart/2005/8/layout/equation2"/>
    <dgm:cxn modelId="{FE9B47F8-13EC-4462-BC1E-8F996D1AEB57}" type="presOf" srcId="{D5A355E9-8368-4402-B286-80D64673FDB7}" destId="{EDB1020C-3AF9-402B-AD5E-FC2C5F38473C}" srcOrd="0" destOrd="0" presId="urn:microsoft.com/office/officeart/2005/8/layout/equation2"/>
    <dgm:cxn modelId="{E50A5E7D-EE3F-44A0-AC3A-AA62E3660184}" type="presOf" srcId="{26EACE56-B385-4732-AB61-BB1F4769F07A}" destId="{3BE953C3-0FD3-4B47-A0EE-9D3D78631E2A}" srcOrd="0" destOrd="0" presId="urn:microsoft.com/office/officeart/2005/8/layout/equation2"/>
    <dgm:cxn modelId="{4A43F1E7-45C9-4574-BF45-25E329B7AE03}" srcId="{26EACE56-B385-4732-AB61-BB1F4769F07A}" destId="{76E19B92-5F9A-49CE-B1D6-1D5AD66B297F}" srcOrd="2" destOrd="0" parTransId="{64371E84-1249-4EBF-BCDF-D080BB92D4C4}" sibTransId="{D5A355E9-8368-4402-B286-80D64673FDB7}"/>
    <dgm:cxn modelId="{C4E42315-3628-4573-A543-F98698C6FB0E}" type="presOf" srcId="{D5A355E9-8368-4402-B286-80D64673FDB7}" destId="{C70F9812-9578-4499-8924-DF9526096DE3}" srcOrd="1" destOrd="0" presId="urn:microsoft.com/office/officeart/2005/8/layout/equation2"/>
    <dgm:cxn modelId="{1794BB15-0F2E-4FF8-B12A-D0CF3EAD4431}" type="presParOf" srcId="{3BE953C3-0FD3-4B47-A0EE-9D3D78631E2A}" destId="{4C451181-EDFE-4522-A2EB-775B8002FC07}" srcOrd="0" destOrd="0" presId="urn:microsoft.com/office/officeart/2005/8/layout/equation2"/>
    <dgm:cxn modelId="{A0CD87FA-E745-47FA-B03E-E2B51598FB30}" type="presParOf" srcId="{4C451181-EDFE-4522-A2EB-775B8002FC07}" destId="{0DD166B8-74F1-40E8-8155-EB6D90829BB3}" srcOrd="0" destOrd="0" presId="urn:microsoft.com/office/officeart/2005/8/layout/equation2"/>
    <dgm:cxn modelId="{4E90BE4F-3BB0-41B1-82B5-B91F45838134}" type="presParOf" srcId="{4C451181-EDFE-4522-A2EB-775B8002FC07}" destId="{B301B863-13D7-4A17-865E-B568C1478571}" srcOrd="1" destOrd="0" presId="urn:microsoft.com/office/officeart/2005/8/layout/equation2"/>
    <dgm:cxn modelId="{2DD18474-8082-4067-B1BF-DAB18EFDAF3F}" type="presParOf" srcId="{4C451181-EDFE-4522-A2EB-775B8002FC07}" destId="{23EE61AB-5246-4B78-A71B-E1A0BE5664FA}" srcOrd="2" destOrd="0" presId="urn:microsoft.com/office/officeart/2005/8/layout/equation2"/>
    <dgm:cxn modelId="{A9E5D4F3-E1A9-4686-A53A-8D2B5116702D}" type="presParOf" srcId="{4C451181-EDFE-4522-A2EB-775B8002FC07}" destId="{80B67474-F8AC-49CD-8FD6-946D11A63E2A}" srcOrd="3" destOrd="0" presId="urn:microsoft.com/office/officeart/2005/8/layout/equation2"/>
    <dgm:cxn modelId="{695B8D7B-6236-4BCF-B907-CE9D36AFD56D}" type="presParOf" srcId="{4C451181-EDFE-4522-A2EB-775B8002FC07}" destId="{01E810D6-B152-4C09-B247-30AE9CC57258}" srcOrd="4" destOrd="0" presId="urn:microsoft.com/office/officeart/2005/8/layout/equation2"/>
    <dgm:cxn modelId="{40561181-F8C4-44BD-B1E2-7C59DEE7083B}" type="presParOf" srcId="{4C451181-EDFE-4522-A2EB-775B8002FC07}" destId="{090F6AB0-8A13-4CD1-A65C-C516A6129E62}" srcOrd="5" destOrd="0" presId="urn:microsoft.com/office/officeart/2005/8/layout/equation2"/>
    <dgm:cxn modelId="{4B88E929-E6C0-413B-B87F-25214ED67A2E}" type="presParOf" srcId="{4C451181-EDFE-4522-A2EB-775B8002FC07}" destId="{61C23378-2C72-4066-9213-021B7C8AF4CA}" srcOrd="6" destOrd="0" presId="urn:microsoft.com/office/officeart/2005/8/layout/equation2"/>
    <dgm:cxn modelId="{4870E42A-D4C8-431E-83BB-3EDC3298957C}" type="presParOf" srcId="{4C451181-EDFE-4522-A2EB-775B8002FC07}" destId="{24074156-259A-4F07-A06E-49C45636E15F}" srcOrd="7" destOrd="0" presId="urn:microsoft.com/office/officeart/2005/8/layout/equation2"/>
    <dgm:cxn modelId="{8D6F00B9-16A7-4EC7-81AC-CC6C8FBF7A4E}" type="presParOf" srcId="{4C451181-EDFE-4522-A2EB-775B8002FC07}" destId="{F284D397-CCCB-4FD5-811F-724D8F780E53}" srcOrd="8" destOrd="0" presId="urn:microsoft.com/office/officeart/2005/8/layout/equation2"/>
    <dgm:cxn modelId="{319AF32A-54F3-4F92-87CE-286C7EFA9AA2}" type="presParOf" srcId="{3BE953C3-0FD3-4B47-A0EE-9D3D78631E2A}" destId="{EDB1020C-3AF9-402B-AD5E-FC2C5F38473C}" srcOrd="1" destOrd="0" presId="urn:microsoft.com/office/officeart/2005/8/layout/equation2"/>
    <dgm:cxn modelId="{8A536174-0195-475C-9D78-91D25CF93523}" type="presParOf" srcId="{EDB1020C-3AF9-402B-AD5E-FC2C5F38473C}" destId="{C70F9812-9578-4499-8924-DF9526096DE3}" srcOrd="0" destOrd="0" presId="urn:microsoft.com/office/officeart/2005/8/layout/equation2"/>
    <dgm:cxn modelId="{34D30B69-3FE6-48EB-B952-9965F1BF0D8E}" type="presParOf" srcId="{3BE953C3-0FD3-4B47-A0EE-9D3D78631E2A}" destId="{3606CCA6-6F8D-4453-80B0-BCC8D9F63B3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5940F9-C85F-45A1-A957-4E9F15D059D2}" type="doc">
      <dgm:prSet loTypeId="urn:microsoft.com/office/officeart/2005/8/layout/h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307A43D7-1454-4CBE-8865-2DDF20A14C8F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1800" b="1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提升效率</a:t>
          </a:r>
          <a:endParaRPr lang="zh-CN" altLang="en-US" sz="1800" b="1" dirty="0">
            <a:solidFill>
              <a:srgbClr val="FFFF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E193CBB1-06A1-4DE1-B0EB-53CADFED9A94}" type="parTrans" cxnId="{5AB8FFCA-36E9-4403-B8E7-91F1C95AE7EE}">
      <dgm:prSet/>
      <dgm:spPr/>
      <dgm:t>
        <a:bodyPr/>
        <a:lstStyle/>
        <a:p>
          <a:endParaRPr lang="zh-CN" altLang="en-US"/>
        </a:p>
      </dgm:t>
    </dgm:pt>
    <dgm:pt modelId="{CAE38F7F-1B1E-46F5-BC9F-3D553382F649}" type="sibTrans" cxnId="{5AB8FFCA-36E9-4403-B8E7-91F1C95AE7EE}">
      <dgm:prSet/>
      <dgm:spPr/>
      <dgm:t>
        <a:bodyPr/>
        <a:lstStyle/>
        <a:p>
          <a:endParaRPr lang="zh-CN" altLang="en-US"/>
        </a:p>
      </dgm:t>
    </dgm:pt>
    <dgm:pt modelId="{29063FC5-E0F5-4F01-857E-1CFF83C22745}">
      <dgm:prSet phldrT="[文本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激发新人潜能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77ADAF8E-B37D-45D2-B28D-5A9E4325EDF5}" type="parTrans" cxnId="{E6838775-243F-47AB-812E-46E0ADAF9479}">
      <dgm:prSet/>
      <dgm:spPr/>
      <dgm:t>
        <a:bodyPr/>
        <a:lstStyle/>
        <a:p>
          <a:endParaRPr lang="zh-CN" altLang="en-US"/>
        </a:p>
      </dgm:t>
    </dgm:pt>
    <dgm:pt modelId="{66687EE3-1F0F-4497-B207-92580362216F}" type="sibTrans" cxnId="{E6838775-243F-47AB-812E-46E0ADAF9479}">
      <dgm:prSet/>
      <dgm:spPr/>
      <dgm:t>
        <a:bodyPr/>
        <a:lstStyle/>
        <a:p>
          <a:endParaRPr lang="zh-CN" altLang="en-US"/>
        </a:p>
      </dgm:t>
    </dgm:pt>
    <dgm:pt modelId="{19A8161D-C811-44E9-AD61-5B1679FF0C63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18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提高能力</a:t>
          </a:r>
          <a:endParaRPr lang="zh-CN" altLang="en-US" sz="1800" b="1" dirty="0">
            <a:solidFill>
              <a:srgbClr val="FFFF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68A4A0CF-DFD1-4404-A63E-EFB76DBFE446}" type="parTrans" cxnId="{544DD3AE-A078-415A-98FA-57645386B10C}">
      <dgm:prSet/>
      <dgm:spPr/>
      <dgm:t>
        <a:bodyPr/>
        <a:lstStyle/>
        <a:p>
          <a:endParaRPr lang="zh-CN" altLang="en-US"/>
        </a:p>
      </dgm:t>
    </dgm:pt>
    <dgm:pt modelId="{5390DE58-810F-4A9B-84F4-FE2BEC9CF7E6}" type="sibTrans" cxnId="{544DD3AE-A078-415A-98FA-57645386B10C}">
      <dgm:prSet/>
      <dgm:spPr/>
      <dgm:t>
        <a:bodyPr/>
        <a:lstStyle/>
        <a:p>
          <a:endParaRPr lang="zh-CN" altLang="en-US"/>
        </a:p>
      </dgm:t>
    </dgm:pt>
    <dgm:pt modelId="{E0D402DA-DF57-4E8A-A706-F81CB9967C1B}">
      <dgm:prSet phldrT="[文本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加大社招力度，引进优秀高工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EEAE2CE0-9AA1-4F44-8A0D-80FFCC0ED8A9}" type="parTrans" cxnId="{3D9CDC1E-6F26-4DC4-A1C3-8B8473739CCA}">
      <dgm:prSet/>
      <dgm:spPr/>
      <dgm:t>
        <a:bodyPr/>
        <a:lstStyle/>
        <a:p>
          <a:endParaRPr lang="zh-CN" altLang="en-US"/>
        </a:p>
      </dgm:t>
    </dgm:pt>
    <dgm:pt modelId="{8A287CAE-B7EF-4080-B8CA-06D4A62CE9D3}" type="sibTrans" cxnId="{3D9CDC1E-6F26-4DC4-A1C3-8B8473739CCA}">
      <dgm:prSet/>
      <dgm:spPr/>
      <dgm:t>
        <a:bodyPr/>
        <a:lstStyle/>
        <a:p>
          <a:endParaRPr lang="zh-CN" altLang="en-US"/>
        </a:p>
      </dgm:t>
    </dgm:pt>
    <dgm:pt modelId="{DAA6BDCF-393F-4E70-84F9-0441D1000DD0}">
      <dgm:prSet phldrT="[文本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做好置换工作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82965EDB-82D5-4112-A535-4807E66FA375}" type="parTrans" cxnId="{011384CF-AE6A-4152-ADB0-E9411A3FDF2E}">
      <dgm:prSet/>
      <dgm:spPr/>
      <dgm:t>
        <a:bodyPr/>
        <a:lstStyle/>
        <a:p>
          <a:endParaRPr lang="zh-CN" altLang="en-US"/>
        </a:p>
      </dgm:t>
    </dgm:pt>
    <dgm:pt modelId="{9097C229-7E17-49A7-BE37-1500EDA03178}" type="sibTrans" cxnId="{011384CF-AE6A-4152-ADB0-E9411A3FDF2E}">
      <dgm:prSet/>
      <dgm:spPr/>
      <dgm:t>
        <a:bodyPr/>
        <a:lstStyle/>
        <a:p>
          <a:endParaRPr lang="zh-CN" altLang="en-US"/>
        </a:p>
      </dgm:t>
    </dgm:pt>
    <dgm:pt modelId="{8FAA7945-B1D0-4A2C-9EC8-C025A60D2810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18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稳定团队</a:t>
          </a:r>
          <a:endParaRPr lang="zh-CN" altLang="en-US" sz="1800" b="1" dirty="0">
            <a:solidFill>
              <a:srgbClr val="FFFF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62CB8273-12F2-4E6D-A9E6-C83BF53B39CE}" type="parTrans" cxnId="{11DA71F9-D96D-47CC-A566-03A2D76C9DD5}">
      <dgm:prSet/>
      <dgm:spPr/>
      <dgm:t>
        <a:bodyPr/>
        <a:lstStyle/>
        <a:p>
          <a:endParaRPr lang="zh-CN" altLang="en-US"/>
        </a:p>
      </dgm:t>
    </dgm:pt>
    <dgm:pt modelId="{D22A24BF-11F3-4A67-88C6-6D28BAF442BE}" type="sibTrans" cxnId="{11DA71F9-D96D-47CC-A566-03A2D76C9DD5}">
      <dgm:prSet/>
      <dgm:spPr/>
      <dgm:t>
        <a:bodyPr/>
        <a:lstStyle/>
        <a:p>
          <a:endParaRPr lang="zh-CN" altLang="en-US"/>
        </a:p>
      </dgm:t>
    </dgm:pt>
    <dgm:pt modelId="{ADE7316A-41A2-42BD-B44A-43C834722CA8}">
      <dgm:prSet phldrT="[文本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加强团队信心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ACB41CCF-5D25-41AA-A512-A34AC9795210}" type="parTrans" cxnId="{9A5F4539-7540-4457-8BFB-5268D1D8748A}">
      <dgm:prSet/>
      <dgm:spPr/>
      <dgm:t>
        <a:bodyPr/>
        <a:lstStyle/>
        <a:p>
          <a:endParaRPr lang="zh-CN" altLang="en-US"/>
        </a:p>
      </dgm:t>
    </dgm:pt>
    <dgm:pt modelId="{6A3BF205-DB7C-415C-970B-49EEFE5EE2FA}" type="sibTrans" cxnId="{9A5F4539-7540-4457-8BFB-5268D1D8748A}">
      <dgm:prSet/>
      <dgm:spPr/>
      <dgm:t>
        <a:bodyPr/>
        <a:lstStyle/>
        <a:p>
          <a:endParaRPr lang="zh-CN" altLang="en-US"/>
        </a:p>
      </dgm:t>
    </dgm:pt>
    <dgm:pt modelId="{3EFF542A-38BE-4B52-BB89-A5C25FD57245}">
      <dgm:prSet phldrT="[文本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持续营造良好的团队氛围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441AB0B6-CBAD-4FC5-80E6-CF1429460FD0}" type="parTrans" cxnId="{A36D7472-FB39-4883-98E4-7ACEE48D66F3}">
      <dgm:prSet/>
      <dgm:spPr/>
      <dgm:t>
        <a:bodyPr/>
        <a:lstStyle/>
        <a:p>
          <a:endParaRPr lang="zh-CN" altLang="en-US"/>
        </a:p>
      </dgm:t>
    </dgm:pt>
    <dgm:pt modelId="{0E390AC6-0398-46D2-A011-8B4E86D497A1}" type="sibTrans" cxnId="{A36D7472-FB39-4883-98E4-7ACEE48D66F3}">
      <dgm:prSet/>
      <dgm:spPr/>
      <dgm:t>
        <a:bodyPr/>
        <a:lstStyle/>
        <a:p>
          <a:endParaRPr lang="zh-CN" altLang="en-US"/>
        </a:p>
      </dgm:t>
    </dgm:pt>
    <dgm:pt modelId="{49BA5B7F-91F3-4098-80FB-136ACEE384AB}">
      <dgm:prSet phldrT="[文本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sz="1400" smtClean="0">
              <a:latin typeface="微软雅黑" pitchFamily="34" charset="-122"/>
              <a:ea typeface="微软雅黑" pitchFamily="34" charset="-122"/>
            </a:rPr>
            <a:t>一次性把事情做好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1C774A07-8152-49D2-A4A9-D4D5B979E399}" type="parTrans" cxnId="{D89F5858-B14D-4F9B-9CE6-7A83F8AF41C9}">
      <dgm:prSet/>
      <dgm:spPr/>
      <dgm:t>
        <a:bodyPr/>
        <a:lstStyle/>
        <a:p>
          <a:endParaRPr lang="zh-CN" altLang="en-US"/>
        </a:p>
      </dgm:t>
    </dgm:pt>
    <dgm:pt modelId="{52C80810-4691-40C2-BE55-D8CFE1025ACD}" type="sibTrans" cxnId="{D89F5858-B14D-4F9B-9CE6-7A83F8AF41C9}">
      <dgm:prSet/>
      <dgm:spPr/>
      <dgm:t>
        <a:bodyPr/>
        <a:lstStyle/>
        <a:p>
          <a:endParaRPr lang="zh-CN" altLang="en-US"/>
        </a:p>
      </dgm:t>
    </dgm:pt>
    <dgm:pt modelId="{6E5635D4-756F-4208-93CC-A8EBA52BB224}">
      <dgm:prSet phldrT="[文本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加强过程监控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0A5DC0A5-547B-411D-BDDD-67EE6D3A89C8}" type="parTrans" cxnId="{70F759EB-109F-4F81-9319-AD9D431F0789}">
      <dgm:prSet/>
      <dgm:spPr/>
      <dgm:t>
        <a:bodyPr/>
        <a:lstStyle/>
        <a:p>
          <a:endParaRPr lang="zh-CN" altLang="en-US"/>
        </a:p>
      </dgm:t>
    </dgm:pt>
    <dgm:pt modelId="{4D7B50A3-23CB-47C1-A251-030BFEEF414B}" type="sibTrans" cxnId="{70F759EB-109F-4F81-9319-AD9D431F0789}">
      <dgm:prSet/>
      <dgm:spPr/>
      <dgm:t>
        <a:bodyPr/>
        <a:lstStyle/>
        <a:p>
          <a:endParaRPr lang="zh-CN" altLang="en-US"/>
        </a:p>
      </dgm:t>
    </dgm:pt>
    <dgm:pt modelId="{DE960423-C3D5-4A33-B312-C1D2ED12521D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18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优化结构</a:t>
          </a:r>
          <a:endParaRPr lang="zh-CN" altLang="en-US" sz="1800" b="1" dirty="0">
            <a:solidFill>
              <a:srgbClr val="FFFF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760246-F086-4AD4-AC23-BC06394B896B}" type="parTrans" cxnId="{1C5F9AFA-C41E-4409-81F2-ED8395A70CCC}">
      <dgm:prSet/>
      <dgm:spPr/>
      <dgm:t>
        <a:bodyPr/>
        <a:lstStyle/>
        <a:p>
          <a:endParaRPr lang="zh-CN" altLang="en-US"/>
        </a:p>
      </dgm:t>
    </dgm:pt>
    <dgm:pt modelId="{43445F92-CB17-4534-B362-5E556248726E}" type="sibTrans" cxnId="{1C5F9AFA-C41E-4409-81F2-ED8395A70CCC}">
      <dgm:prSet/>
      <dgm:spPr/>
      <dgm:t>
        <a:bodyPr/>
        <a:lstStyle/>
        <a:p>
          <a:endParaRPr lang="zh-CN" altLang="en-US"/>
        </a:p>
      </dgm:t>
    </dgm:pt>
    <dgm:pt modelId="{154CD0CF-5F3E-4794-92A2-AC2F2E848E25}">
      <dgm:prSet phldrT="[文本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持续做好总结和内部分享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60EFAAE5-88D0-4811-8C9C-B0D4B02D881C}" type="parTrans" cxnId="{551A1264-A2D5-4B6F-91EB-4484DE300CCE}">
      <dgm:prSet/>
      <dgm:spPr/>
      <dgm:t>
        <a:bodyPr/>
        <a:lstStyle/>
        <a:p>
          <a:endParaRPr lang="zh-CN" altLang="en-US"/>
        </a:p>
      </dgm:t>
    </dgm:pt>
    <dgm:pt modelId="{E9203FB6-C30C-4010-848A-A9606CBE5DED}" type="sibTrans" cxnId="{551A1264-A2D5-4B6F-91EB-4484DE300CCE}">
      <dgm:prSet/>
      <dgm:spPr/>
      <dgm:t>
        <a:bodyPr/>
        <a:lstStyle/>
        <a:p>
          <a:endParaRPr lang="zh-CN" altLang="en-US"/>
        </a:p>
      </dgm:t>
    </dgm:pt>
    <dgm:pt modelId="{AC3855AD-B159-4AD3-97BF-F4EAD877D678}">
      <dgm:prSet phldrT="[文本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加强编程考试力度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AD8EBCCA-D5F4-43FA-B511-AFDFE671E582}" type="parTrans" cxnId="{1D14EE20-A423-4106-829A-39E47B4302CB}">
      <dgm:prSet/>
      <dgm:spPr/>
      <dgm:t>
        <a:bodyPr/>
        <a:lstStyle/>
        <a:p>
          <a:endParaRPr lang="zh-CN" altLang="en-US"/>
        </a:p>
      </dgm:t>
    </dgm:pt>
    <dgm:pt modelId="{F4374949-0B43-496D-B89F-8F21D1ADF938}" type="sibTrans" cxnId="{1D14EE20-A423-4106-829A-39E47B4302CB}">
      <dgm:prSet/>
      <dgm:spPr/>
      <dgm:t>
        <a:bodyPr/>
        <a:lstStyle/>
        <a:p>
          <a:endParaRPr lang="zh-CN" altLang="en-US"/>
        </a:p>
      </dgm:t>
    </dgm:pt>
    <dgm:pt modelId="{C11D1DEC-1B43-4DEE-8010-E8611C82AEB4}">
      <dgm:prSet phldrT="[文本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深挖架构和芯片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13CB2EC3-1801-460D-BE98-BDC242A4151F}" type="parTrans" cxnId="{9EFA2DC6-8DD2-42B7-B70A-757C9683B09F}">
      <dgm:prSet/>
      <dgm:spPr/>
      <dgm:t>
        <a:bodyPr/>
        <a:lstStyle/>
        <a:p>
          <a:endParaRPr lang="zh-CN" altLang="en-US"/>
        </a:p>
      </dgm:t>
    </dgm:pt>
    <dgm:pt modelId="{75EE68BD-7D37-4CE8-9257-F5332F1E0FEB}" type="sibTrans" cxnId="{9EFA2DC6-8DD2-42B7-B70A-757C9683B09F}">
      <dgm:prSet/>
      <dgm:spPr/>
      <dgm:t>
        <a:bodyPr/>
        <a:lstStyle/>
        <a:p>
          <a:endParaRPr lang="zh-CN" altLang="en-US"/>
        </a:p>
      </dgm:t>
    </dgm:pt>
    <dgm:pt modelId="{1F4880C6-1480-4B0A-B44D-B1D97BB95A7A}">
      <dgm:prSet phldrT="[文本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稳住核心骨干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0037FF33-5CF8-4E29-912B-6AF9E335F374}" type="parTrans" cxnId="{732F5B66-1611-4FAE-900D-25370CC66B27}">
      <dgm:prSet/>
      <dgm:spPr/>
      <dgm:t>
        <a:bodyPr/>
        <a:lstStyle/>
        <a:p>
          <a:endParaRPr lang="zh-CN" altLang="en-US"/>
        </a:p>
      </dgm:t>
    </dgm:pt>
    <dgm:pt modelId="{A05743F5-A3D4-4AD7-ADC5-FF10064B1AAE}" type="sibTrans" cxnId="{732F5B66-1611-4FAE-900D-25370CC66B27}">
      <dgm:prSet/>
      <dgm:spPr/>
      <dgm:t>
        <a:bodyPr/>
        <a:lstStyle/>
        <a:p>
          <a:endParaRPr lang="zh-CN" altLang="en-US"/>
        </a:p>
      </dgm:t>
    </dgm:pt>
    <dgm:pt modelId="{4B9FD820-4384-4A91-B619-68B9F4C515AA}" type="pres">
      <dgm:prSet presAssocID="{1E5940F9-C85F-45A1-A957-4E9F15D059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4C38D56-C4D1-4F57-AFD0-6755632FB9DD}" type="pres">
      <dgm:prSet presAssocID="{307A43D7-1454-4CBE-8865-2DDF20A14C8F}" presName="composite" presStyleCnt="0"/>
      <dgm:spPr/>
    </dgm:pt>
    <dgm:pt modelId="{23720492-1FF7-46DA-A09F-92E0F3EB197A}" type="pres">
      <dgm:prSet presAssocID="{307A43D7-1454-4CBE-8865-2DDF20A14C8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ED9C15-EC7A-4897-9CA3-3244C1795E82}" type="pres">
      <dgm:prSet presAssocID="{307A43D7-1454-4CBE-8865-2DDF20A14C8F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FBA36F-F3DC-45D3-BE73-67B3ABB7AF6D}" type="pres">
      <dgm:prSet presAssocID="{CAE38F7F-1B1E-46F5-BC9F-3D553382F649}" presName="space" presStyleCnt="0"/>
      <dgm:spPr/>
    </dgm:pt>
    <dgm:pt modelId="{8DDD2D83-8068-4DEF-BF38-A35862D9B247}" type="pres">
      <dgm:prSet presAssocID="{19A8161D-C811-44E9-AD61-5B1679FF0C63}" presName="composite" presStyleCnt="0"/>
      <dgm:spPr/>
    </dgm:pt>
    <dgm:pt modelId="{2BE54006-01D4-4DFA-9F7F-59E3B84883FE}" type="pres">
      <dgm:prSet presAssocID="{19A8161D-C811-44E9-AD61-5B1679FF0C6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799B81-A127-4045-9A9F-400B196C3701}" type="pres">
      <dgm:prSet presAssocID="{19A8161D-C811-44E9-AD61-5B1679FF0C63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57AB8A-F387-470D-9CEB-8A26BA3C235D}" type="pres">
      <dgm:prSet presAssocID="{5390DE58-810F-4A9B-84F4-FE2BEC9CF7E6}" presName="space" presStyleCnt="0"/>
      <dgm:spPr/>
    </dgm:pt>
    <dgm:pt modelId="{D0FA8ED8-A04B-4A29-BED8-F2813E8642C9}" type="pres">
      <dgm:prSet presAssocID="{DE960423-C3D5-4A33-B312-C1D2ED12521D}" presName="composite" presStyleCnt="0"/>
      <dgm:spPr/>
    </dgm:pt>
    <dgm:pt modelId="{BB8F5C02-1742-4B26-8E67-D2BC25F0C7BB}" type="pres">
      <dgm:prSet presAssocID="{DE960423-C3D5-4A33-B312-C1D2ED12521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892598-67F7-451E-9415-52D8A9D7BB42}" type="pres">
      <dgm:prSet presAssocID="{DE960423-C3D5-4A33-B312-C1D2ED12521D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21B8C0-5B30-4C27-BAE6-B1359074C5C8}" type="pres">
      <dgm:prSet presAssocID="{43445F92-CB17-4534-B362-5E556248726E}" presName="space" presStyleCnt="0"/>
      <dgm:spPr/>
    </dgm:pt>
    <dgm:pt modelId="{DC6E1372-317A-4A37-A7A6-7B6045448D62}" type="pres">
      <dgm:prSet presAssocID="{8FAA7945-B1D0-4A2C-9EC8-C025A60D2810}" presName="composite" presStyleCnt="0"/>
      <dgm:spPr/>
    </dgm:pt>
    <dgm:pt modelId="{3FF4C555-4DA3-442C-9246-1F2BDD13F139}" type="pres">
      <dgm:prSet presAssocID="{8FAA7945-B1D0-4A2C-9EC8-C025A60D281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410FF-21FA-43DB-B2AB-B3E50DAA47D7}" type="pres">
      <dgm:prSet presAssocID="{8FAA7945-B1D0-4A2C-9EC8-C025A60D281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F829DD9-653D-41C9-BE69-10DC091F4A43}" type="presOf" srcId="{AC3855AD-B159-4AD3-97BF-F4EAD877D678}" destId="{62799B81-A127-4045-9A9F-400B196C3701}" srcOrd="0" destOrd="1" presId="urn:microsoft.com/office/officeart/2005/8/layout/hList1"/>
    <dgm:cxn modelId="{11DA71F9-D96D-47CC-A566-03A2D76C9DD5}" srcId="{1E5940F9-C85F-45A1-A957-4E9F15D059D2}" destId="{8FAA7945-B1D0-4A2C-9EC8-C025A60D2810}" srcOrd="3" destOrd="0" parTransId="{62CB8273-12F2-4E6D-A9E6-C83BF53B39CE}" sibTransId="{D22A24BF-11F3-4A67-88C6-6D28BAF442BE}"/>
    <dgm:cxn modelId="{72393E8C-85A0-49CD-831E-852255F1C139}" type="presOf" srcId="{49BA5B7F-91F3-4098-80FB-136ACEE384AB}" destId="{CEED9C15-EC7A-4897-9CA3-3244C1795E82}" srcOrd="0" destOrd="0" presId="urn:microsoft.com/office/officeart/2005/8/layout/hList1"/>
    <dgm:cxn modelId="{C8994FAA-50C8-4428-A140-FBAB8E3D7077}" type="presOf" srcId="{6E5635D4-756F-4208-93CC-A8EBA52BB224}" destId="{CEED9C15-EC7A-4897-9CA3-3244C1795E82}" srcOrd="0" destOrd="1" presId="urn:microsoft.com/office/officeart/2005/8/layout/hList1"/>
    <dgm:cxn modelId="{3D9CDC1E-6F26-4DC4-A1C3-8B8473739CCA}" srcId="{DE960423-C3D5-4A33-B312-C1D2ED12521D}" destId="{E0D402DA-DF57-4E8A-A706-F81CB9967C1B}" srcOrd="0" destOrd="0" parTransId="{EEAE2CE0-9AA1-4F44-8A0D-80FFCC0ED8A9}" sibTransId="{8A287CAE-B7EF-4080-B8CA-06D4A62CE9D3}"/>
    <dgm:cxn modelId="{544DD3AE-A078-415A-98FA-57645386B10C}" srcId="{1E5940F9-C85F-45A1-A957-4E9F15D059D2}" destId="{19A8161D-C811-44E9-AD61-5B1679FF0C63}" srcOrd="1" destOrd="0" parTransId="{68A4A0CF-DFD1-4404-A63E-EFB76DBFE446}" sibTransId="{5390DE58-810F-4A9B-84F4-FE2BEC9CF7E6}"/>
    <dgm:cxn modelId="{1D14EE20-A423-4106-829A-39E47B4302CB}" srcId="{19A8161D-C811-44E9-AD61-5B1679FF0C63}" destId="{AC3855AD-B159-4AD3-97BF-F4EAD877D678}" srcOrd="1" destOrd="0" parTransId="{AD8EBCCA-D5F4-43FA-B511-AFDFE671E582}" sibTransId="{F4374949-0B43-496D-B89F-8F21D1ADF938}"/>
    <dgm:cxn modelId="{C8DB9B2C-7264-49DD-A0B4-7433957F1258}" type="presOf" srcId="{8FAA7945-B1D0-4A2C-9EC8-C025A60D2810}" destId="{3FF4C555-4DA3-442C-9246-1F2BDD13F139}" srcOrd="0" destOrd="0" presId="urn:microsoft.com/office/officeart/2005/8/layout/hList1"/>
    <dgm:cxn modelId="{70F759EB-109F-4F81-9319-AD9D431F0789}" srcId="{307A43D7-1454-4CBE-8865-2DDF20A14C8F}" destId="{6E5635D4-756F-4208-93CC-A8EBA52BB224}" srcOrd="1" destOrd="0" parTransId="{0A5DC0A5-547B-411D-BDDD-67EE6D3A89C8}" sibTransId="{4D7B50A3-23CB-47C1-A251-030BFEEF414B}"/>
    <dgm:cxn modelId="{72603F3F-F58F-410A-BC50-7107A0CAD140}" type="presOf" srcId="{DE960423-C3D5-4A33-B312-C1D2ED12521D}" destId="{BB8F5C02-1742-4B26-8E67-D2BC25F0C7BB}" srcOrd="0" destOrd="0" presId="urn:microsoft.com/office/officeart/2005/8/layout/hList1"/>
    <dgm:cxn modelId="{F1749D62-C896-4E1A-8D7E-3F89CB43F0A6}" type="presOf" srcId="{29063FC5-E0F5-4F01-857E-1CFF83C22745}" destId="{CEED9C15-EC7A-4897-9CA3-3244C1795E82}" srcOrd="0" destOrd="2" presId="urn:microsoft.com/office/officeart/2005/8/layout/hList1"/>
    <dgm:cxn modelId="{6D954C43-4641-4EB4-9BC1-1574ABC81572}" type="presOf" srcId="{C11D1DEC-1B43-4DEE-8010-E8611C82AEB4}" destId="{62799B81-A127-4045-9A9F-400B196C3701}" srcOrd="0" destOrd="2" presId="urn:microsoft.com/office/officeart/2005/8/layout/hList1"/>
    <dgm:cxn modelId="{C2F7223B-75AB-4E62-91AC-8C3C9235A080}" type="presOf" srcId="{E0D402DA-DF57-4E8A-A706-F81CB9967C1B}" destId="{0B892598-67F7-451E-9415-52D8A9D7BB42}" srcOrd="0" destOrd="0" presId="urn:microsoft.com/office/officeart/2005/8/layout/hList1"/>
    <dgm:cxn modelId="{9A5F4539-7540-4457-8BFB-5268D1D8748A}" srcId="{8FAA7945-B1D0-4A2C-9EC8-C025A60D2810}" destId="{ADE7316A-41A2-42BD-B44A-43C834722CA8}" srcOrd="0" destOrd="0" parTransId="{ACB41CCF-5D25-41AA-A512-A34AC9795210}" sibTransId="{6A3BF205-DB7C-415C-970B-49EEFE5EE2FA}"/>
    <dgm:cxn modelId="{732F5B66-1611-4FAE-900D-25370CC66B27}" srcId="{8FAA7945-B1D0-4A2C-9EC8-C025A60D2810}" destId="{1F4880C6-1480-4B0A-B44D-B1D97BB95A7A}" srcOrd="2" destOrd="0" parTransId="{0037FF33-5CF8-4E29-912B-6AF9E335F374}" sibTransId="{A05743F5-A3D4-4AD7-ADC5-FF10064B1AAE}"/>
    <dgm:cxn modelId="{011384CF-AE6A-4152-ADB0-E9411A3FDF2E}" srcId="{DE960423-C3D5-4A33-B312-C1D2ED12521D}" destId="{DAA6BDCF-393F-4E70-84F9-0441D1000DD0}" srcOrd="1" destOrd="0" parTransId="{82965EDB-82D5-4112-A535-4807E66FA375}" sibTransId="{9097C229-7E17-49A7-BE37-1500EDA03178}"/>
    <dgm:cxn modelId="{CBF989E0-27CD-4034-9504-2078E302D157}" type="presOf" srcId="{1E5940F9-C85F-45A1-A957-4E9F15D059D2}" destId="{4B9FD820-4384-4A91-B619-68B9F4C515AA}" srcOrd="0" destOrd="0" presId="urn:microsoft.com/office/officeart/2005/8/layout/hList1"/>
    <dgm:cxn modelId="{EFD98761-A509-4820-B837-A28F09898035}" type="presOf" srcId="{DAA6BDCF-393F-4E70-84F9-0441D1000DD0}" destId="{0B892598-67F7-451E-9415-52D8A9D7BB42}" srcOrd="0" destOrd="1" presId="urn:microsoft.com/office/officeart/2005/8/layout/hList1"/>
    <dgm:cxn modelId="{5AB8FFCA-36E9-4403-B8E7-91F1C95AE7EE}" srcId="{1E5940F9-C85F-45A1-A957-4E9F15D059D2}" destId="{307A43D7-1454-4CBE-8865-2DDF20A14C8F}" srcOrd="0" destOrd="0" parTransId="{E193CBB1-06A1-4DE1-B0EB-53CADFED9A94}" sibTransId="{CAE38F7F-1B1E-46F5-BC9F-3D553382F649}"/>
    <dgm:cxn modelId="{A36D7472-FB39-4883-98E4-7ACEE48D66F3}" srcId="{8FAA7945-B1D0-4A2C-9EC8-C025A60D2810}" destId="{3EFF542A-38BE-4B52-BB89-A5C25FD57245}" srcOrd="1" destOrd="0" parTransId="{441AB0B6-CBAD-4FC5-80E6-CF1429460FD0}" sibTransId="{0E390AC6-0398-46D2-A011-8B4E86D497A1}"/>
    <dgm:cxn modelId="{A5E16629-F7BE-4FC3-96BE-19E81FEB1001}" type="presOf" srcId="{19A8161D-C811-44E9-AD61-5B1679FF0C63}" destId="{2BE54006-01D4-4DFA-9F7F-59E3B84883FE}" srcOrd="0" destOrd="0" presId="urn:microsoft.com/office/officeart/2005/8/layout/hList1"/>
    <dgm:cxn modelId="{9BA19DE0-2730-4DF0-A300-5E123FCC177E}" type="presOf" srcId="{3EFF542A-38BE-4B52-BB89-A5C25FD57245}" destId="{836410FF-21FA-43DB-B2AB-B3E50DAA47D7}" srcOrd="0" destOrd="1" presId="urn:microsoft.com/office/officeart/2005/8/layout/hList1"/>
    <dgm:cxn modelId="{1C5F9AFA-C41E-4409-81F2-ED8395A70CCC}" srcId="{1E5940F9-C85F-45A1-A957-4E9F15D059D2}" destId="{DE960423-C3D5-4A33-B312-C1D2ED12521D}" srcOrd="2" destOrd="0" parTransId="{4C760246-F086-4AD4-AC23-BC06394B896B}" sibTransId="{43445F92-CB17-4534-B362-5E556248726E}"/>
    <dgm:cxn modelId="{9EFA2DC6-8DD2-42B7-B70A-757C9683B09F}" srcId="{19A8161D-C811-44E9-AD61-5B1679FF0C63}" destId="{C11D1DEC-1B43-4DEE-8010-E8611C82AEB4}" srcOrd="2" destOrd="0" parTransId="{13CB2EC3-1801-460D-BE98-BDC242A4151F}" sibTransId="{75EE68BD-7D37-4CE8-9257-F5332F1E0FEB}"/>
    <dgm:cxn modelId="{5E8393EC-7654-4E86-B322-483E3FE90BE9}" type="presOf" srcId="{ADE7316A-41A2-42BD-B44A-43C834722CA8}" destId="{836410FF-21FA-43DB-B2AB-B3E50DAA47D7}" srcOrd="0" destOrd="0" presId="urn:microsoft.com/office/officeart/2005/8/layout/hList1"/>
    <dgm:cxn modelId="{5D0B5CFB-482C-4DA8-99A1-9405B62549DA}" type="presOf" srcId="{154CD0CF-5F3E-4794-92A2-AC2F2E848E25}" destId="{62799B81-A127-4045-9A9F-400B196C3701}" srcOrd="0" destOrd="0" presId="urn:microsoft.com/office/officeart/2005/8/layout/hList1"/>
    <dgm:cxn modelId="{D89F5858-B14D-4F9B-9CE6-7A83F8AF41C9}" srcId="{307A43D7-1454-4CBE-8865-2DDF20A14C8F}" destId="{49BA5B7F-91F3-4098-80FB-136ACEE384AB}" srcOrd="0" destOrd="0" parTransId="{1C774A07-8152-49D2-A4A9-D4D5B979E399}" sibTransId="{52C80810-4691-40C2-BE55-D8CFE1025ACD}"/>
    <dgm:cxn modelId="{D6F14A8E-5B9D-437B-8DEA-905F4B49AA87}" type="presOf" srcId="{307A43D7-1454-4CBE-8865-2DDF20A14C8F}" destId="{23720492-1FF7-46DA-A09F-92E0F3EB197A}" srcOrd="0" destOrd="0" presId="urn:microsoft.com/office/officeart/2005/8/layout/hList1"/>
    <dgm:cxn modelId="{E6838775-243F-47AB-812E-46E0ADAF9479}" srcId="{307A43D7-1454-4CBE-8865-2DDF20A14C8F}" destId="{29063FC5-E0F5-4F01-857E-1CFF83C22745}" srcOrd="2" destOrd="0" parTransId="{77ADAF8E-B37D-45D2-B28D-5A9E4325EDF5}" sibTransId="{66687EE3-1F0F-4497-B207-92580362216F}"/>
    <dgm:cxn modelId="{551A1264-A2D5-4B6F-91EB-4484DE300CCE}" srcId="{19A8161D-C811-44E9-AD61-5B1679FF0C63}" destId="{154CD0CF-5F3E-4794-92A2-AC2F2E848E25}" srcOrd="0" destOrd="0" parTransId="{60EFAAE5-88D0-4811-8C9C-B0D4B02D881C}" sibTransId="{E9203FB6-C30C-4010-848A-A9606CBE5DED}"/>
    <dgm:cxn modelId="{FC9FAD29-37D5-4D3F-ADB3-3BF25A72BBF6}" type="presOf" srcId="{1F4880C6-1480-4B0A-B44D-B1D97BB95A7A}" destId="{836410FF-21FA-43DB-B2AB-B3E50DAA47D7}" srcOrd="0" destOrd="2" presId="urn:microsoft.com/office/officeart/2005/8/layout/hList1"/>
    <dgm:cxn modelId="{6A86F120-403C-4A93-8895-CD87654A2790}" type="presParOf" srcId="{4B9FD820-4384-4A91-B619-68B9F4C515AA}" destId="{F4C38D56-C4D1-4F57-AFD0-6755632FB9DD}" srcOrd="0" destOrd="0" presId="urn:microsoft.com/office/officeart/2005/8/layout/hList1"/>
    <dgm:cxn modelId="{1D59FF06-F3C9-4CB8-A5B4-FCFBDE2A2B5B}" type="presParOf" srcId="{F4C38D56-C4D1-4F57-AFD0-6755632FB9DD}" destId="{23720492-1FF7-46DA-A09F-92E0F3EB197A}" srcOrd="0" destOrd="0" presId="urn:microsoft.com/office/officeart/2005/8/layout/hList1"/>
    <dgm:cxn modelId="{0C8C6C1A-38F3-41D0-B483-E4F6C6DB3DF0}" type="presParOf" srcId="{F4C38D56-C4D1-4F57-AFD0-6755632FB9DD}" destId="{CEED9C15-EC7A-4897-9CA3-3244C1795E82}" srcOrd="1" destOrd="0" presId="urn:microsoft.com/office/officeart/2005/8/layout/hList1"/>
    <dgm:cxn modelId="{90F3D9B0-3A90-49A4-8415-36255C2B5F5F}" type="presParOf" srcId="{4B9FD820-4384-4A91-B619-68B9F4C515AA}" destId="{2EFBA36F-F3DC-45D3-BE73-67B3ABB7AF6D}" srcOrd="1" destOrd="0" presId="urn:microsoft.com/office/officeart/2005/8/layout/hList1"/>
    <dgm:cxn modelId="{90A71418-91C5-47BA-AE63-5512E8B7920C}" type="presParOf" srcId="{4B9FD820-4384-4A91-B619-68B9F4C515AA}" destId="{8DDD2D83-8068-4DEF-BF38-A35862D9B247}" srcOrd="2" destOrd="0" presId="urn:microsoft.com/office/officeart/2005/8/layout/hList1"/>
    <dgm:cxn modelId="{69FD621A-CFD7-4FF1-AE3D-30B77F25A35D}" type="presParOf" srcId="{8DDD2D83-8068-4DEF-BF38-A35862D9B247}" destId="{2BE54006-01D4-4DFA-9F7F-59E3B84883FE}" srcOrd="0" destOrd="0" presId="urn:microsoft.com/office/officeart/2005/8/layout/hList1"/>
    <dgm:cxn modelId="{79178311-B704-4BB7-BE87-539746629757}" type="presParOf" srcId="{8DDD2D83-8068-4DEF-BF38-A35862D9B247}" destId="{62799B81-A127-4045-9A9F-400B196C3701}" srcOrd="1" destOrd="0" presId="urn:microsoft.com/office/officeart/2005/8/layout/hList1"/>
    <dgm:cxn modelId="{428A9220-601E-487B-BC67-E84A65B92185}" type="presParOf" srcId="{4B9FD820-4384-4A91-B619-68B9F4C515AA}" destId="{8F57AB8A-F387-470D-9CEB-8A26BA3C235D}" srcOrd="3" destOrd="0" presId="urn:microsoft.com/office/officeart/2005/8/layout/hList1"/>
    <dgm:cxn modelId="{E993845D-6A43-4222-A19E-7C700070EF04}" type="presParOf" srcId="{4B9FD820-4384-4A91-B619-68B9F4C515AA}" destId="{D0FA8ED8-A04B-4A29-BED8-F2813E8642C9}" srcOrd="4" destOrd="0" presId="urn:microsoft.com/office/officeart/2005/8/layout/hList1"/>
    <dgm:cxn modelId="{77573080-FA50-46A9-9008-0B1D72616B7D}" type="presParOf" srcId="{D0FA8ED8-A04B-4A29-BED8-F2813E8642C9}" destId="{BB8F5C02-1742-4B26-8E67-D2BC25F0C7BB}" srcOrd="0" destOrd="0" presId="urn:microsoft.com/office/officeart/2005/8/layout/hList1"/>
    <dgm:cxn modelId="{CEBC2F82-89FE-4484-91E6-FA359429E858}" type="presParOf" srcId="{D0FA8ED8-A04B-4A29-BED8-F2813E8642C9}" destId="{0B892598-67F7-451E-9415-52D8A9D7BB42}" srcOrd="1" destOrd="0" presId="urn:microsoft.com/office/officeart/2005/8/layout/hList1"/>
    <dgm:cxn modelId="{04B70B59-158E-4C1E-A59B-E0EC81CF8829}" type="presParOf" srcId="{4B9FD820-4384-4A91-B619-68B9F4C515AA}" destId="{EF21B8C0-5B30-4C27-BAE6-B1359074C5C8}" srcOrd="5" destOrd="0" presId="urn:microsoft.com/office/officeart/2005/8/layout/hList1"/>
    <dgm:cxn modelId="{07838E7A-9A68-4F33-A42D-2588CCF080A9}" type="presParOf" srcId="{4B9FD820-4384-4A91-B619-68B9F4C515AA}" destId="{DC6E1372-317A-4A37-A7A6-7B6045448D62}" srcOrd="6" destOrd="0" presId="urn:microsoft.com/office/officeart/2005/8/layout/hList1"/>
    <dgm:cxn modelId="{B0C6CCDE-7E3C-4F09-ADDC-7F1B709D7A26}" type="presParOf" srcId="{DC6E1372-317A-4A37-A7A6-7B6045448D62}" destId="{3FF4C555-4DA3-442C-9246-1F2BDD13F139}" srcOrd="0" destOrd="0" presId="urn:microsoft.com/office/officeart/2005/8/layout/hList1"/>
    <dgm:cxn modelId="{EA3C3716-2072-4C00-A806-3E383A0AB618}" type="presParOf" srcId="{DC6E1372-317A-4A37-A7A6-7B6045448D62}" destId="{836410FF-21FA-43DB-B2AB-B3E50DAA47D7}" srcOrd="1" destOrd="0" presId="urn:microsoft.com/office/officeart/2005/8/layout/h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5940F9-C85F-45A1-A957-4E9F15D059D2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307A43D7-1454-4CBE-8865-2DDF20A14C8F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18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上市保障</a:t>
          </a:r>
          <a:endParaRPr lang="zh-CN" altLang="en-US" sz="1800" b="1" dirty="0">
            <a:solidFill>
              <a:srgbClr val="FFFF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E193CBB1-06A1-4DE1-B0EB-53CADFED9A94}" type="parTrans" cxnId="{5AB8FFCA-36E9-4403-B8E7-91F1C95AE7EE}">
      <dgm:prSet/>
      <dgm:spPr/>
      <dgm:t>
        <a:bodyPr/>
        <a:lstStyle/>
        <a:p>
          <a:endParaRPr lang="zh-CN" altLang="en-US"/>
        </a:p>
      </dgm:t>
    </dgm:pt>
    <dgm:pt modelId="{CAE38F7F-1B1E-46F5-BC9F-3D553382F649}" type="sibTrans" cxnId="{5AB8FFCA-36E9-4403-B8E7-91F1C95AE7EE}">
      <dgm:prSet/>
      <dgm:spPr/>
      <dgm:t>
        <a:bodyPr/>
        <a:lstStyle/>
        <a:p>
          <a:endParaRPr lang="zh-CN" altLang="en-US"/>
        </a:p>
      </dgm:t>
    </dgm:pt>
    <dgm:pt modelId="{19A8161D-C811-44E9-AD61-5B1679FF0C63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1800" b="1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性能提升</a:t>
          </a:r>
          <a:endParaRPr lang="zh-CN" altLang="en-US" sz="1800" b="1" dirty="0">
            <a:solidFill>
              <a:srgbClr val="FFFF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68A4A0CF-DFD1-4404-A63E-EFB76DBFE446}" type="parTrans" cxnId="{544DD3AE-A078-415A-98FA-57645386B10C}">
      <dgm:prSet/>
      <dgm:spPr/>
      <dgm:t>
        <a:bodyPr/>
        <a:lstStyle/>
        <a:p>
          <a:endParaRPr lang="zh-CN" altLang="en-US"/>
        </a:p>
      </dgm:t>
    </dgm:pt>
    <dgm:pt modelId="{5390DE58-810F-4A9B-84F4-FE2BEC9CF7E6}" type="sibTrans" cxnId="{544DD3AE-A078-415A-98FA-57645386B10C}">
      <dgm:prSet/>
      <dgm:spPr/>
      <dgm:t>
        <a:bodyPr/>
        <a:lstStyle/>
        <a:p>
          <a:endParaRPr lang="zh-CN" altLang="en-US"/>
        </a:p>
      </dgm:t>
    </dgm:pt>
    <dgm:pt modelId="{E0D402DA-DF57-4E8A-A706-F81CB9967C1B}">
      <dgm:prSet phldrT="[文本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支持小带宽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(1.4/3MHz)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EEAE2CE0-9AA1-4F44-8A0D-80FFCC0ED8A9}" type="parTrans" cxnId="{3D9CDC1E-6F26-4DC4-A1C3-8B8473739CCA}">
      <dgm:prSet/>
      <dgm:spPr/>
      <dgm:t>
        <a:bodyPr/>
        <a:lstStyle/>
        <a:p>
          <a:endParaRPr lang="zh-CN" altLang="en-US"/>
        </a:p>
      </dgm:t>
    </dgm:pt>
    <dgm:pt modelId="{8A287CAE-B7EF-4080-B8CA-06D4A62CE9D3}" type="sibTrans" cxnId="{3D9CDC1E-6F26-4DC4-A1C3-8B8473739CCA}">
      <dgm:prSet/>
      <dgm:spPr/>
      <dgm:t>
        <a:bodyPr/>
        <a:lstStyle/>
        <a:p>
          <a:endParaRPr lang="zh-CN" altLang="en-US"/>
        </a:p>
      </dgm:t>
    </dgm:pt>
    <dgm:pt modelId="{DAA6BDCF-393F-4E70-84F9-0441D1000DD0}">
      <dgm:prSet phldrT="[文本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高速场景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82965EDB-82D5-4112-A535-4807E66FA375}" type="parTrans" cxnId="{011384CF-AE6A-4152-ADB0-E9411A3FDF2E}">
      <dgm:prSet/>
      <dgm:spPr/>
      <dgm:t>
        <a:bodyPr/>
        <a:lstStyle/>
        <a:p>
          <a:endParaRPr lang="zh-CN" altLang="en-US"/>
        </a:p>
      </dgm:t>
    </dgm:pt>
    <dgm:pt modelId="{9097C229-7E17-49A7-BE37-1500EDA03178}" type="sibTrans" cxnId="{011384CF-AE6A-4152-ADB0-E9411A3FDF2E}">
      <dgm:prSet/>
      <dgm:spPr/>
      <dgm:t>
        <a:bodyPr/>
        <a:lstStyle/>
        <a:p>
          <a:endParaRPr lang="zh-CN" altLang="en-US"/>
        </a:p>
      </dgm:t>
    </dgm:pt>
    <dgm:pt modelId="{DE960423-C3D5-4A33-B312-C1D2ED12521D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18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需求开发</a:t>
          </a:r>
          <a:endParaRPr lang="zh-CN" altLang="en-US" sz="1800" b="1" dirty="0">
            <a:solidFill>
              <a:srgbClr val="FFFF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4C760246-F086-4AD4-AC23-BC06394B896B}" type="parTrans" cxnId="{1C5F9AFA-C41E-4409-81F2-ED8395A70CCC}">
      <dgm:prSet/>
      <dgm:spPr/>
      <dgm:t>
        <a:bodyPr/>
        <a:lstStyle/>
        <a:p>
          <a:endParaRPr lang="zh-CN" altLang="en-US"/>
        </a:p>
      </dgm:t>
    </dgm:pt>
    <dgm:pt modelId="{43445F92-CB17-4534-B362-5E556248726E}" type="sibTrans" cxnId="{1C5F9AFA-C41E-4409-81F2-ED8395A70CCC}">
      <dgm:prSet/>
      <dgm:spPr/>
      <dgm:t>
        <a:bodyPr/>
        <a:lstStyle/>
        <a:p>
          <a:endParaRPr lang="zh-CN" altLang="en-US"/>
        </a:p>
      </dgm:t>
    </dgm:pt>
    <dgm:pt modelId="{154CD0CF-5F3E-4794-92A2-AC2F2E848E25}">
      <dgm:prSet phldrT="[文本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优化点落地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18A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60EFAAE5-88D0-4811-8C9C-B0D4B02D881C}" type="parTrans" cxnId="{551A1264-A2D5-4B6F-91EB-4484DE300CCE}">
      <dgm:prSet/>
      <dgm:spPr/>
      <dgm:t>
        <a:bodyPr/>
        <a:lstStyle/>
        <a:p>
          <a:endParaRPr lang="zh-CN" altLang="en-US"/>
        </a:p>
      </dgm:t>
    </dgm:pt>
    <dgm:pt modelId="{E9203FB6-C30C-4010-848A-A9606CBE5DED}" type="sibTrans" cxnId="{551A1264-A2D5-4B6F-91EB-4484DE300CCE}">
      <dgm:prSet/>
      <dgm:spPr/>
      <dgm:t>
        <a:bodyPr/>
        <a:lstStyle/>
        <a:p>
          <a:endParaRPr lang="zh-CN" altLang="en-US"/>
        </a:p>
      </dgm:t>
    </dgm:pt>
    <dgm:pt modelId="{809CBB2E-A5D6-484D-8851-E7D997C6FA4E}">
      <dgm:prSet phldrT="[文本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室外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BBU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B3E655CE-B14C-4EB9-926B-BED422C0BC68}" type="parTrans" cxnId="{F457C819-D64E-48FE-9B07-8F8C23B77D69}">
      <dgm:prSet/>
      <dgm:spPr/>
      <dgm:t>
        <a:bodyPr/>
        <a:lstStyle/>
        <a:p>
          <a:endParaRPr lang="zh-CN" altLang="en-US"/>
        </a:p>
      </dgm:t>
    </dgm:pt>
    <dgm:pt modelId="{AA58152C-BFC2-442E-B666-9B30A20C354F}" type="sibTrans" cxnId="{F457C819-D64E-48FE-9B07-8F8C23B77D69}">
      <dgm:prSet/>
      <dgm:spPr/>
      <dgm:t>
        <a:bodyPr/>
        <a:lstStyle/>
        <a:p>
          <a:endParaRPr lang="zh-CN" altLang="en-US"/>
        </a:p>
      </dgm:t>
    </dgm:pt>
    <dgm:pt modelId="{49BA5B7F-91F3-4098-80FB-136ACEE384AB}">
      <dgm:prSet phldrT="[文本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优先保障商用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52C80810-4691-40C2-BE55-D8CFE1025ACD}" type="sibTrans" cxnId="{D89F5858-B14D-4F9B-9CE6-7A83F8AF41C9}">
      <dgm:prSet/>
      <dgm:spPr/>
      <dgm:t>
        <a:bodyPr/>
        <a:lstStyle/>
        <a:p>
          <a:endParaRPr lang="zh-CN" altLang="en-US"/>
        </a:p>
      </dgm:t>
    </dgm:pt>
    <dgm:pt modelId="{1C774A07-8152-49D2-A4A9-D4D5B979E399}" type="parTrans" cxnId="{D89F5858-B14D-4F9B-9CE6-7A83F8AF41C9}">
      <dgm:prSet/>
      <dgm:spPr/>
      <dgm:t>
        <a:bodyPr/>
        <a:lstStyle/>
        <a:p>
          <a:endParaRPr lang="zh-CN" altLang="en-US"/>
        </a:p>
      </dgm:t>
    </dgm:pt>
    <dgm:pt modelId="{0F375C08-1A8F-45B0-81E9-66EB852EEF52}">
      <dgm:prSet phldrT="[文本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altLang="zh-CN" sz="1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CPRI</a:t>
          </a:r>
          <a:r>
            <a:rPr lang="zh-CN" altLang="en-US" sz="1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</a:t>
          </a:r>
          <a:r>
            <a:rPr lang="en-US" altLang="zh-CN" sz="1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MAPLE</a:t>
          </a:r>
          <a:r>
            <a:rPr lang="zh-CN" altLang="en-US" sz="1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解耦</a:t>
          </a:r>
          <a:endParaRPr lang="zh-CN" altLang="en-US" sz="1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815A1E2-15CB-4799-AAA8-52F1E37FFD37}">
      <dgm:prSet phldrT="[文本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sz="1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内存配置优化</a:t>
          </a:r>
          <a:endParaRPr lang="zh-CN" altLang="en-US" sz="1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F4880C6-1480-4B0A-B44D-B1D97BB95A7A}">
      <dgm:prSet phldrT="[文本]" custT="1"/>
      <dgm:spPr>
        <a:solidFill>
          <a:srgbClr val="0070C0"/>
        </a:solidFill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r>
            <a:rPr lang="zh-CN" altLang="en-US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架构完善</a:t>
          </a:r>
          <a:endParaRPr lang="zh-CN" altLang="en-US" sz="1800" b="1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gm:t>
    </dgm:pt>
    <dgm:pt modelId="{A05743F5-A3D4-4AD7-ADC5-FF10064B1AAE}" type="sibTrans" cxnId="{732F5B66-1611-4FAE-900D-25370CC66B27}">
      <dgm:prSet/>
      <dgm:spPr/>
      <dgm:t>
        <a:bodyPr/>
        <a:lstStyle/>
        <a:p>
          <a:endParaRPr lang="zh-CN" altLang="en-US"/>
        </a:p>
      </dgm:t>
    </dgm:pt>
    <dgm:pt modelId="{0037FF33-5CF8-4E29-912B-6AF9E335F374}" type="parTrans" cxnId="{732F5B66-1611-4FAE-900D-25370CC66B27}">
      <dgm:prSet/>
      <dgm:spPr/>
      <dgm:t>
        <a:bodyPr/>
        <a:lstStyle/>
        <a:p>
          <a:endParaRPr lang="zh-CN" altLang="en-US"/>
        </a:p>
      </dgm:t>
    </dgm:pt>
    <dgm:pt modelId="{9946B8C7-C3FD-4D27-9D27-F2CC460921E3}" type="sibTrans" cxnId="{22647505-15DA-4D32-B77B-FD57552C433B}">
      <dgm:prSet/>
      <dgm:spPr/>
      <dgm:t>
        <a:bodyPr/>
        <a:lstStyle/>
        <a:p>
          <a:endParaRPr lang="zh-CN" altLang="en-US"/>
        </a:p>
      </dgm:t>
    </dgm:pt>
    <dgm:pt modelId="{EA52C91B-739B-42BF-BD05-17CEA83F9D0F}" type="parTrans" cxnId="{22647505-15DA-4D32-B77B-FD57552C433B}">
      <dgm:prSet/>
      <dgm:spPr/>
      <dgm:t>
        <a:bodyPr/>
        <a:lstStyle/>
        <a:p>
          <a:endParaRPr lang="zh-CN" altLang="en-US"/>
        </a:p>
      </dgm:t>
    </dgm:pt>
    <dgm:pt modelId="{B7E14AD0-4939-4206-9A19-2E11B57D8D7D}" type="sibTrans" cxnId="{425B1AB9-4B62-4076-812E-06E02F4676B4}">
      <dgm:prSet/>
      <dgm:spPr/>
      <dgm:t>
        <a:bodyPr/>
        <a:lstStyle/>
        <a:p>
          <a:endParaRPr lang="zh-CN" altLang="en-US"/>
        </a:p>
      </dgm:t>
    </dgm:pt>
    <dgm:pt modelId="{811F4EA7-73C3-48BF-9276-1B48E3E1C45A}" type="parTrans" cxnId="{425B1AB9-4B62-4076-812E-06E02F4676B4}">
      <dgm:prSet/>
      <dgm:spPr/>
      <dgm:t>
        <a:bodyPr/>
        <a:lstStyle/>
        <a:p>
          <a:endParaRPr lang="zh-CN" altLang="en-US"/>
        </a:p>
      </dgm:t>
    </dgm:pt>
    <dgm:pt modelId="{ADE7316A-41A2-42BD-B44A-43C834722CA8}">
      <dgm:prSet phldrT="[文本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持续完善自动化平台和测试用例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8FAA7945-B1D0-4A2C-9EC8-C025A60D2810}">
      <dgm:prSet phldrT="[文本]" custT="1"/>
      <dgm:spPr>
        <a:solidFill>
          <a:srgbClr val="0070C0"/>
        </a:solidFill>
      </dgm:spPr>
      <dgm:t>
        <a:bodyPr/>
        <a:lstStyle/>
        <a:p>
          <a:r>
            <a:rPr lang="zh-CN" altLang="en-US" sz="18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质量夯实</a:t>
          </a:r>
          <a:endParaRPr lang="zh-CN" altLang="en-US" sz="1800" b="1" dirty="0">
            <a:solidFill>
              <a:srgbClr val="FFFFFF"/>
            </a:solidFill>
            <a:latin typeface="微软雅黑" pitchFamily="34" charset="-122"/>
            <a:ea typeface="微软雅黑" pitchFamily="34" charset="-122"/>
          </a:endParaRPr>
        </a:p>
      </dgm:t>
    </dgm:pt>
    <dgm:pt modelId="{D22A24BF-11F3-4A67-88C6-6D28BAF442BE}" type="sibTrans" cxnId="{11DA71F9-D96D-47CC-A566-03A2D76C9DD5}">
      <dgm:prSet/>
      <dgm:spPr/>
      <dgm:t>
        <a:bodyPr/>
        <a:lstStyle/>
        <a:p>
          <a:endParaRPr lang="zh-CN" altLang="en-US"/>
        </a:p>
      </dgm:t>
    </dgm:pt>
    <dgm:pt modelId="{62CB8273-12F2-4E6D-A9E6-C83BF53B39CE}" type="parTrans" cxnId="{11DA71F9-D96D-47CC-A566-03A2D76C9DD5}">
      <dgm:prSet/>
      <dgm:spPr/>
      <dgm:t>
        <a:bodyPr/>
        <a:lstStyle/>
        <a:p>
          <a:endParaRPr lang="zh-CN" altLang="en-US"/>
        </a:p>
      </dgm:t>
    </dgm:pt>
    <dgm:pt modelId="{6A3BF205-DB7C-415C-970B-49EEFE5EE2FA}" type="sibTrans" cxnId="{9A5F4539-7540-4457-8BFB-5268D1D8748A}">
      <dgm:prSet/>
      <dgm:spPr/>
      <dgm:t>
        <a:bodyPr/>
        <a:lstStyle/>
        <a:p>
          <a:endParaRPr lang="zh-CN" altLang="en-US"/>
        </a:p>
      </dgm:t>
    </dgm:pt>
    <dgm:pt modelId="{ACB41CCF-5D25-41AA-A512-A34AC9795210}" type="parTrans" cxnId="{9A5F4539-7540-4457-8BFB-5268D1D8748A}">
      <dgm:prSet/>
      <dgm:spPr/>
      <dgm:t>
        <a:bodyPr/>
        <a:lstStyle/>
        <a:p>
          <a:endParaRPr lang="zh-CN" altLang="en-US"/>
        </a:p>
      </dgm:t>
    </dgm:pt>
    <dgm:pt modelId="{8A4CE0DC-203C-4357-A351-448FF5C3BC4C}">
      <dgm:prSet phldrT="[文本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提升系统鲁棒性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0671D494-A21D-4E28-A791-90E49569A29A}" type="parTrans" cxnId="{622DCDC6-F7C7-4A2E-BB41-0202191322F2}">
      <dgm:prSet/>
      <dgm:spPr/>
      <dgm:t>
        <a:bodyPr/>
        <a:lstStyle/>
        <a:p>
          <a:endParaRPr lang="zh-CN" altLang="en-US"/>
        </a:p>
      </dgm:t>
    </dgm:pt>
    <dgm:pt modelId="{FBB46DC4-BD96-48F3-B68D-2D177DBB05BE}" type="sibTrans" cxnId="{622DCDC6-F7C7-4A2E-BB41-0202191322F2}">
      <dgm:prSet/>
      <dgm:spPr/>
      <dgm:t>
        <a:bodyPr/>
        <a:lstStyle/>
        <a:p>
          <a:endParaRPr lang="zh-CN" altLang="en-US"/>
        </a:p>
      </dgm:t>
    </dgm:pt>
    <dgm:pt modelId="{3727BB7A-C2B1-48A6-B1B3-29BBB3C8FABA}">
      <dgm:prSet phldrT="[文本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altLang="zh-CN" sz="1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LTE/</a:t>
          </a:r>
          <a:r>
            <a:rPr lang="en-US" altLang="zh-CN" sz="1400" b="0" dirty="0" err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eMTC</a:t>
          </a:r>
          <a:r>
            <a:rPr lang="zh-CN" altLang="en-US" sz="1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共架构</a:t>
          </a:r>
          <a:endParaRPr lang="zh-CN" altLang="en-US" sz="1400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8BEEF3A-4FBB-409E-A7D4-1B3D9E22698A}" type="parTrans" cxnId="{8CAB47FB-CF25-4E26-B8E9-3110C1E588FB}">
      <dgm:prSet/>
      <dgm:spPr/>
      <dgm:t>
        <a:bodyPr/>
        <a:lstStyle/>
        <a:p>
          <a:endParaRPr lang="zh-CN" altLang="en-US"/>
        </a:p>
      </dgm:t>
    </dgm:pt>
    <dgm:pt modelId="{5457896D-7DE9-462D-8295-7362CDB874D6}" type="sibTrans" cxnId="{8CAB47FB-CF25-4E26-B8E9-3110C1E588FB}">
      <dgm:prSet/>
      <dgm:spPr/>
      <dgm:t>
        <a:bodyPr/>
        <a:lstStyle/>
        <a:p>
          <a:endParaRPr lang="zh-CN" altLang="en-US"/>
        </a:p>
      </dgm:t>
    </dgm:pt>
    <dgm:pt modelId="{544DC428-9714-4B81-A789-65F8B9D181B7}" type="pres">
      <dgm:prSet presAssocID="{1E5940F9-C85F-45A1-A957-4E9F15D059D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3E8AB97-5E13-4ED8-8E4A-31D1479A7F51}" type="pres">
      <dgm:prSet presAssocID="{307A43D7-1454-4CBE-8865-2DDF20A14C8F}" presName="parentLin" presStyleCnt="0"/>
      <dgm:spPr/>
    </dgm:pt>
    <dgm:pt modelId="{7A5AB059-B8C2-4384-92F3-7A7FA4488C79}" type="pres">
      <dgm:prSet presAssocID="{307A43D7-1454-4CBE-8865-2DDF20A14C8F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2E5C1B21-3C3B-4771-BC67-5D0C48BD44A7}" type="pres">
      <dgm:prSet presAssocID="{307A43D7-1454-4CBE-8865-2DDF20A14C8F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BC25FE-097C-43E6-B67E-17633667A0B5}" type="pres">
      <dgm:prSet presAssocID="{307A43D7-1454-4CBE-8865-2DDF20A14C8F}" presName="negativeSpace" presStyleCnt="0"/>
      <dgm:spPr/>
    </dgm:pt>
    <dgm:pt modelId="{77E79BE2-EAB8-4018-AE1D-ECFEEABB6F35}" type="pres">
      <dgm:prSet presAssocID="{307A43D7-1454-4CBE-8865-2DDF20A14C8F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165C7A9-6EE7-47B3-9652-77F10CED7AC7}" type="pres">
      <dgm:prSet presAssocID="{CAE38F7F-1B1E-46F5-BC9F-3D553382F649}" presName="spaceBetweenRectangles" presStyleCnt="0"/>
      <dgm:spPr/>
    </dgm:pt>
    <dgm:pt modelId="{9FD8D866-A96F-4E2D-928F-E42578831B06}" type="pres">
      <dgm:prSet presAssocID="{19A8161D-C811-44E9-AD61-5B1679FF0C63}" presName="parentLin" presStyleCnt="0"/>
      <dgm:spPr/>
    </dgm:pt>
    <dgm:pt modelId="{10C3DD38-7DA5-452F-A898-3672A2E34CEE}" type="pres">
      <dgm:prSet presAssocID="{19A8161D-C811-44E9-AD61-5B1679FF0C63}" presName="parentLeftMargin" presStyleLbl="node1" presStyleIdx="0" presStyleCnt="5"/>
      <dgm:spPr/>
      <dgm:t>
        <a:bodyPr/>
        <a:lstStyle/>
        <a:p>
          <a:endParaRPr lang="zh-CN" altLang="en-US"/>
        </a:p>
      </dgm:t>
    </dgm:pt>
    <dgm:pt modelId="{CD33FA72-7B0C-4FCD-8AB4-74CBAEE8CA4B}" type="pres">
      <dgm:prSet presAssocID="{19A8161D-C811-44E9-AD61-5B1679FF0C6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15BE88-0AEC-41E9-8051-43E874EB5523}" type="pres">
      <dgm:prSet presAssocID="{19A8161D-C811-44E9-AD61-5B1679FF0C63}" presName="negativeSpace" presStyleCnt="0"/>
      <dgm:spPr/>
    </dgm:pt>
    <dgm:pt modelId="{6C684F6E-C11B-43BC-8328-C5D00AD9C16D}" type="pres">
      <dgm:prSet presAssocID="{19A8161D-C811-44E9-AD61-5B1679FF0C63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475E29-770C-4791-8AD8-6EE7F72293B6}" type="pres">
      <dgm:prSet presAssocID="{5390DE58-810F-4A9B-84F4-FE2BEC9CF7E6}" presName="spaceBetweenRectangles" presStyleCnt="0"/>
      <dgm:spPr/>
    </dgm:pt>
    <dgm:pt modelId="{1B003FD8-89E4-4FCB-98DE-165154923E24}" type="pres">
      <dgm:prSet presAssocID="{DE960423-C3D5-4A33-B312-C1D2ED12521D}" presName="parentLin" presStyleCnt="0"/>
      <dgm:spPr/>
    </dgm:pt>
    <dgm:pt modelId="{59617A72-F9F3-40F0-8162-385CC5975442}" type="pres">
      <dgm:prSet presAssocID="{DE960423-C3D5-4A33-B312-C1D2ED12521D}" presName="parentLeftMargin" presStyleLbl="node1" presStyleIdx="1" presStyleCnt="5"/>
      <dgm:spPr/>
      <dgm:t>
        <a:bodyPr/>
        <a:lstStyle/>
        <a:p>
          <a:endParaRPr lang="zh-CN" altLang="en-US"/>
        </a:p>
      </dgm:t>
    </dgm:pt>
    <dgm:pt modelId="{FD9B6017-C73A-47F8-9353-06B500A88F6A}" type="pres">
      <dgm:prSet presAssocID="{DE960423-C3D5-4A33-B312-C1D2ED12521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94BACC-3F9B-4514-8B55-9751A7FCBCDA}" type="pres">
      <dgm:prSet presAssocID="{DE960423-C3D5-4A33-B312-C1D2ED12521D}" presName="negativeSpace" presStyleCnt="0"/>
      <dgm:spPr/>
    </dgm:pt>
    <dgm:pt modelId="{63B0E3B3-DEB4-4E7F-983E-1719F3C85E56}" type="pres">
      <dgm:prSet presAssocID="{DE960423-C3D5-4A33-B312-C1D2ED12521D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88CB38-EADC-41F6-8294-10FEDC4A05D1}" type="pres">
      <dgm:prSet presAssocID="{43445F92-CB17-4534-B362-5E556248726E}" presName="spaceBetweenRectangles" presStyleCnt="0"/>
      <dgm:spPr/>
    </dgm:pt>
    <dgm:pt modelId="{186BF5D3-A068-4BD3-918B-137FC40F9D43}" type="pres">
      <dgm:prSet presAssocID="{8FAA7945-B1D0-4A2C-9EC8-C025A60D2810}" presName="parentLin" presStyleCnt="0"/>
      <dgm:spPr/>
    </dgm:pt>
    <dgm:pt modelId="{10956CC2-A007-402F-923A-61EC6130ADE7}" type="pres">
      <dgm:prSet presAssocID="{8FAA7945-B1D0-4A2C-9EC8-C025A60D2810}" presName="parentLeftMargin" presStyleLbl="node1" presStyleIdx="2" presStyleCnt="5"/>
      <dgm:spPr/>
      <dgm:t>
        <a:bodyPr/>
        <a:lstStyle/>
        <a:p>
          <a:endParaRPr lang="zh-CN" altLang="en-US"/>
        </a:p>
      </dgm:t>
    </dgm:pt>
    <dgm:pt modelId="{01424082-BDFA-4B1F-B864-694191A1093D}" type="pres">
      <dgm:prSet presAssocID="{8FAA7945-B1D0-4A2C-9EC8-C025A60D281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8674EF-2359-4383-AD24-8EA72AA7C62B}" type="pres">
      <dgm:prSet presAssocID="{8FAA7945-B1D0-4A2C-9EC8-C025A60D2810}" presName="negativeSpace" presStyleCnt="0"/>
      <dgm:spPr/>
    </dgm:pt>
    <dgm:pt modelId="{A43E88D9-31F1-4BBF-9059-4B08F5880C89}" type="pres">
      <dgm:prSet presAssocID="{8FAA7945-B1D0-4A2C-9EC8-C025A60D2810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4B8B16-5F3E-4607-AB73-7F1E9EF119A0}" type="pres">
      <dgm:prSet presAssocID="{D22A24BF-11F3-4A67-88C6-6D28BAF442BE}" presName="spaceBetweenRectangles" presStyleCnt="0"/>
      <dgm:spPr/>
    </dgm:pt>
    <dgm:pt modelId="{006405AF-B0D9-4F9B-967F-6CB626EA65EC}" type="pres">
      <dgm:prSet presAssocID="{1F4880C6-1480-4B0A-B44D-B1D97BB95A7A}" presName="parentLin" presStyleCnt="0"/>
      <dgm:spPr/>
    </dgm:pt>
    <dgm:pt modelId="{4AE39941-9724-4545-AFEA-0ECFCACC4827}" type="pres">
      <dgm:prSet presAssocID="{1F4880C6-1480-4B0A-B44D-B1D97BB95A7A}" presName="parentLeftMargin" presStyleLbl="node1" presStyleIdx="3" presStyleCnt="5"/>
      <dgm:spPr/>
      <dgm:t>
        <a:bodyPr/>
        <a:lstStyle/>
        <a:p>
          <a:endParaRPr lang="zh-CN" altLang="en-US"/>
        </a:p>
      </dgm:t>
    </dgm:pt>
    <dgm:pt modelId="{DDE97F71-DA43-4DB1-BEA2-7114B4196DF7}" type="pres">
      <dgm:prSet presAssocID="{1F4880C6-1480-4B0A-B44D-B1D97BB95A7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2BB5FC-A211-4538-8F0B-3A4F21D2F5D6}" type="pres">
      <dgm:prSet presAssocID="{1F4880C6-1480-4B0A-B44D-B1D97BB95A7A}" presName="negativeSpace" presStyleCnt="0"/>
      <dgm:spPr/>
    </dgm:pt>
    <dgm:pt modelId="{11B61FB4-25FF-4539-9C9D-1504D07580E9}" type="pres">
      <dgm:prSet presAssocID="{1F4880C6-1480-4B0A-B44D-B1D97BB95A7A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F720DF8-CAFA-461B-8755-A6862C904340}" type="presOf" srcId="{307A43D7-1454-4CBE-8865-2DDF20A14C8F}" destId="{2E5C1B21-3C3B-4771-BC67-5D0C48BD44A7}" srcOrd="1" destOrd="0" presId="urn:microsoft.com/office/officeart/2005/8/layout/list1"/>
    <dgm:cxn modelId="{011384CF-AE6A-4152-ADB0-E9411A3FDF2E}" srcId="{DE960423-C3D5-4A33-B312-C1D2ED12521D}" destId="{DAA6BDCF-393F-4E70-84F9-0441D1000DD0}" srcOrd="2" destOrd="0" parTransId="{82965EDB-82D5-4112-A535-4807E66FA375}" sibTransId="{9097C229-7E17-49A7-BE37-1500EDA03178}"/>
    <dgm:cxn modelId="{C4F141E0-871E-4FA1-904B-EEED8FE034BF}" type="presOf" srcId="{8A4CE0DC-203C-4357-A351-448FF5C3BC4C}" destId="{A43E88D9-31F1-4BBF-9059-4B08F5880C89}" srcOrd="0" destOrd="1" presId="urn:microsoft.com/office/officeart/2005/8/layout/list1"/>
    <dgm:cxn modelId="{622DCDC6-F7C7-4A2E-BB41-0202191322F2}" srcId="{8FAA7945-B1D0-4A2C-9EC8-C025A60D2810}" destId="{8A4CE0DC-203C-4357-A351-448FF5C3BC4C}" srcOrd="1" destOrd="0" parTransId="{0671D494-A21D-4E28-A791-90E49569A29A}" sibTransId="{FBB46DC4-BD96-48F3-B68D-2D177DBB05BE}"/>
    <dgm:cxn modelId="{DB012A62-D462-4597-A3F0-4A027A4C8CB6}" type="presOf" srcId="{49BA5B7F-91F3-4098-80FB-136ACEE384AB}" destId="{77E79BE2-EAB8-4018-AE1D-ECFEEABB6F35}" srcOrd="0" destOrd="0" presId="urn:microsoft.com/office/officeart/2005/8/layout/list1"/>
    <dgm:cxn modelId="{9A5F4539-7540-4457-8BFB-5268D1D8748A}" srcId="{8FAA7945-B1D0-4A2C-9EC8-C025A60D2810}" destId="{ADE7316A-41A2-42BD-B44A-43C834722CA8}" srcOrd="0" destOrd="0" parTransId="{ACB41CCF-5D25-41AA-A512-A34AC9795210}" sibTransId="{6A3BF205-DB7C-415C-970B-49EEFE5EE2FA}"/>
    <dgm:cxn modelId="{22647505-15DA-4D32-B77B-FD57552C433B}" srcId="{1F4880C6-1480-4B0A-B44D-B1D97BB95A7A}" destId="{0F375C08-1A8F-45B0-81E9-66EB852EEF52}" srcOrd="1" destOrd="0" parTransId="{EA52C91B-739B-42BF-BD05-17CEA83F9D0F}" sibTransId="{9946B8C7-C3FD-4D27-9D27-F2CC460921E3}"/>
    <dgm:cxn modelId="{0B8D4F8D-5BAF-44DF-8208-0C55D353AB6D}" type="presOf" srcId="{307A43D7-1454-4CBE-8865-2DDF20A14C8F}" destId="{7A5AB059-B8C2-4384-92F3-7A7FA4488C79}" srcOrd="0" destOrd="0" presId="urn:microsoft.com/office/officeart/2005/8/layout/list1"/>
    <dgm:cxn modelId="{54D04814-3933-40B1-A218-3E98EDD46E52}" type="presOf" srcId="{3727BB7A-C2B1-48A6-B1B3-29BBB3C8FABA}" destId="{11B61FB4-25FF-4539-9C9D-1504D07580E9}" srcOrd="0" destOrd="2" presId="urn:microsoft.com/office/officeart/2005/8/layout/list1"/>
    <dgm:cxn modelId="{94142782-3EBC-4F1A-9CFE-8DCCC461B4F0}" type="presOf" srcId="{8FAA7945-B1D0-4A2C-9EC8-C025A60D2810}" destId="{10956CC2-A007-402F-923A-61EC6130ADE7}" srcOrd="0" destOrd="0" presId="urn:microsoft.com/office/officeart/2005/8/layout/list1"/>
    <dgm:cxn modelId="{9859297F-6D6A-45A5-8B0E-92179B1FE883}" type="presOf" srcId="{DE960423-C3D5-4A33-B312-C1D2ED12521D}" destId="{59617A72-F9F3-40F0-8162-385CC5975442}" srcOrd="0" destOrd="0" presId="urn:microsoft.com/office/officeart/2005/8/layout/list1"/>
    <dgm:cxn modelId="{5AD513B4-B527-42F4-898D-D5B0D2AB8AD8}" type="presOf" srcId="{DAA6BDCF-393F-4E70-84F9-0441D1000DD0}" destId="{63B0E3B3-DEB4-4E7F-983E-1719F3C85E56}" srcOrd="0" destOrd="2" presId="urn:microsoft.com/office/officeart/2005/8/layout/list1"/>
    <dgm:cxn modelId="{C3730699-1EAB-4D78-A146-E1B22333B2BC}" type="presOf" srcId="{DE960423-C3D5-4A33-B312-C1D2ED12521D}" destId="{FD9B6017-C73A-47F8-9353-06B500A88F6A}" srcOrd="1" destOrd="0" presId="urn:microsoft.com/office/officeart/2005/8/layout/list1"/>
    <dgm:cxn modelId="{30E1126A-B62D-4860-9562-AA7DA51900A8}" type="presOf" srcId="{8FAA7945-B1D0-4A2C-9EC8-C025A60D2810}" destId="{01424082-BDFA-4B1F-B864-694191A1093D}" srcOrd="1" destOrd="0" presId="urn:microsoft.com/office/officeart/2005/8/layout/list1"/>
    <dgm:cxn modelId="{CF92A334-90BF-4DC2-80F4-E9438D756E0D}" type="presOf" srcId="{0F375C08-1A8F-45B0-81E9-66EB852EEF52}" destId="{11B61FB4-25FF-4539-9C9D-1504D07580E9}" srcOrd="0" destOrd="1" presId="urn:microsoft.com/office/officeart/2005/8/layout/list1"/>
    <dgm:cxn modelId="{3D9CDC1E-6F26-4DC4-A1C3-8B8473739CCA}" srcId="{DE960423-C3D5-4A33-B312-C1D2ED12521D}" destId="{E0D402DA-DF57-4E8A-A706-F81CB9967C1B}" srcOrd="1" destOrd="0" parTransId="{EEAE2CE0-9AA1-4F44-8A0D-80FFCC0ED8A9}" sibTransId="{8A287CAE-B7EF-4080-B8CA-06D4A62CE9D3}"/>
    <dgm:cxn modelId="{551A1264-A2D5-4B6F-91EB-4484DE300CCE}" srcId="{19A8161D-C811-44E9-AD61-5B1679FF0C63}" destId="{154CD0CF-5F3E-4794-92A2-AC2F2E848E25}" srcOrd="0" destOrd="0" parTransId="{60EFAAE5-88D0-4811-8C9C-B0D4B02D881C}" sibTransId="{E9203FB6-C30C-4010-848A-A9606CBE5DED}"/>
    <dgm:cxn modelId="{1C5F9AFA-C41E-4409-81F2-ED8395A70CCC}" srcId="{1E5940F9-C85F-45A1-A957-4E9F15D059D2}" destId="{DE960423-C3D5-4A33-B312-C1D2ED12521D}" srcOrd="2" destOrd="0" parTransId="{4C760246-F086-4AD4-AC23-BC06394B896B}" sibTransId="{43445F92-CB17-4534-B362-5E556248726E}"/>
    <dgm:cxn modelId="{A6B02274-5D42-4D7B-8404-D6E7CC295226}" type="presOf" srcId="{4815A1E2-15CB-4799-AAA8-52F1E37FFD37}" destId="{11B61FB4-25FF-4539-9C9D-1504D07580E9}" srcOrd="0" destOrd="0" presId="urn:microsoft.com/office/officeart/2005/8/layout/list1"/>
    <dgm:cxn modelId="{11DA71F9-D96D-47CC-A566-03A2D76C9DD5}" srcId="{1E5940F9-C85F-45A1-A957-4E9F15D059D2}" destId="{8FAA7945-B1D0-4A2C-9EC8-C025A60D2810}" srcOrd="3" destOrd="0" parTransId="{62CB8273-12F2-4E6D-A9E6-C83BF53B39CE}" sibTransId="{D22A24BF-11F3-4A67-88C6-6D28BAF442BE}"/>
    <dgm:cxn modelId="{0E2BE9C7-1B45-4CA0-82A2-E0A6A31CBB30}" type="presOf" srcId="{ADE7316A-41A2-42BD-B44A-43C834722CA8}" destId="{A43E88D9-31F1-4BBF-9059-4B08F5880C89}" srcOrd="0" destOrd="0" presId="urn:microsoft.com/office/officeart/2005/8/layout/list1"/>
    <dgm:cxn modelId="{D89F5858-B14D-4F9B-9CE6-7A83F8AF41C9}" srcId="{307A43D7-1454-4CBE-8865-2DDF20A14C8F}" destId="{49BA5B7F-91F3-4098-80FB-136ACEE384AB}" srcOrd="0" destOrd="0" parTransId="{1C774A07-8152-49D2-A4A9-D4D5B979E399}" sibTransId="{52C80810-4691-40C2-BE55-D8CFE1025ACD}"/>
    <dgm:cxn modelId="{732F5B66-1611-4FAE-900D-25370CC66B27}" srcId="{1E5940F9-C85F-45A1-A957-4E9F15D059D2}" destId="{1F4880C6-1480-4B0A-B44D-B1D97BB95A7A}" srcOrd="4" destOrd="0" parTransId="{0037FF33-5CF8-4E29-912B-6AF9E335F374}" sibTransId="{A05743F5-A3D4-4AD7-ADC5-FF10064B1AAE}"/>
    <dgm:cxn modelId="{628C2568-EB5B-45F2-B806-1AE18F08AC04}" type="presOf" srcId="{19A8161D-C811-44E9-AD61-5B1679FF0C63}" destId="{CD33FA72-7B0C-4FCD-8AB4-74CBAEE8CA4B}" srcOrd="1" destOrd="0" presId="urn:microsoft.com/office/officeart/2005/8/layout/list1"/>
    <dgm:cxn modelId="{6202D182-102A-4AFE-9166-9BFDE53D078C}" type="presOf" srcId="{154CD0CF-5F3E-4794-92A2-AC2F2E848E25}" destId="{6C684F6E-C11B-43BC-8328-C5D00AD9C16D}" srcOrd="0" destOrd="0" presId="urn:microsoft.com/office/officeart/2005/8/layout/list1"/>
    <dgm:cxn modelId="{7AF4A670-B7E3-4706-9B61-5FD254F1E2C0}" type="presOf" srcId="{1F4880C6-1480-4B0A-B44D-B1D97BB95A7A}" destId="{DDE97F71-DA43-4DB1-BEA2-7114B4196DF7}" srcOrd="1" destOrd="0" presId="urn:microsoft.com/office/officeart/2005/8/layout/list1"/>
    <dgm:cxn modelId="{0B5214A9-1E5B-4B5E-9BCB-5ED31798F219}" type="presOf" srcId="{1F4880C6-1480-4B0A-B44D-B1D97BB95A7A}" destId="{4AE39941-9724-4545-AFEA-0ECFCACC4827}" srcOrd="0" destOrd="0" presId="urn:microsoft.com/office/officeart/2005/8/layout/list1"/>
    <dgm:cxn modelId="{F457C819-D64E-48FE-9B07-8F8C23B77D69}" srcId="{DE960423-C3D5-4A33-B312-C1D2ED12521D}" destId="{809CBB2E-A5D6-484D-8851-E7D997C6FA4E}" srcOrd="0" destOrd="0" parTransId="{B3E655CE-B14C-4EB9-926B-BED422C0BC68}" sibTransId="{AA58152C-BFC2-442E-B666-9B30A20C354F}"/>
    <dgm:cxn modelId="{425B1AB9-4B62-4076-812E-06E02F4676B4}" srcId="{1F4880C6-1480-4B0A-B44D-B1D97BB95A7A}" destId="{4815A1E2-15CB-4799-AAA8-52F1E37FFD37}" srcOrd="0" destOrd="0" parTransId="{811F4EA7-73C3-48BF-9276-1B48E3E1C45A}" sibTransId="{B7E14AD0-4939-4206-9A19-2E11B57D8D7D}"/>
    <dgm:cxn modelId="{A5EA1092-29BF-4327-AFC0-B801158F3AFA}" type="presOf" srcId="{E0D402DA-DF57-4E8A-A706-F81CB9967C1B}" destId="{63B0E3B3-DEB4-4E7F-983E-1719F3C85E56}" srcOrd="0" destOrd="1" presId="urn:microsoft.com/office/officeart/2005/8/layout/list1"/>
    <dgm:cxn modelId="{5AB8FFCA-36E9-4403-B8E7-91F1C95AE7EE}" srcId="{1E5940F9-C85F-45A1-A957-4E9F15D059D2}" destId="{307A43D7-1454-4CBE-8865-2DDF20A14C8F}" srcOrd="0" destOrd="0" parTransId="{E193CBB1-06A1-4DE1-B0EB-53CADFED9A94}" sibTransId="{CAE38F7F-1B1E-46F5-BC9F-3D553382F649}"/>
    <dgm:cxn modelId="{5F03DB64-4F46-4EA8-BF60-39750E27613E}" type="presOf" srcId="{1E5940F9-C85F-45A1-A957-4E9F15D059D2}" destId="{544DC428-9714-4B81-A789-65F8B9D181B7}" srcOrd="0" destOrd="0" presId="urn:microsoft.com/office/officeart/2005/8/layout/list1"/>
    <dgm:cxn modelId="{F707AC14-1A43-43A0-9403-3B264B7271C6}" type="presOf" srcId="{809CBB2E-A5D6-484D-8851-E7D997C6FA4E}" destId="{63B0E3B3-DEB4-4E7F-983E-1719F3C85E56}" srcOrd="0" destOrd="0" presId="urn:microsoft.com/office/officeart/2005/8/layout/list1"/>
    <dgm:cxn modelId="{8CAB47FB-CF25-4E26-B8E9-3110C1E588FB}" srcId="{1F4880C6-1480-4B0A-B44D-B1D97BB95A7A}" destId="{3727BB7A-C2B1-48A6-B1B3-29BBB3C8FABA}" srcOrd="2" destOrd="0" parTransId="{88BEEF3A-4FBB-409E-A7D4-1B3D9E22698A}" sibTransId="{5457896D-7DE9-462D-8295-7362CDB874D6}"/>
    <dgm:cxn modelId="{5A3E0D6E-6621-4640-8098-817244B14E17}" type="presOf" srcId="{19A8161D-C811-44E9-AD61-5B1679FF0C63}" destId="{10C3DD38-7DA5-452F-A898-3672A2E34CEE}" srcOrd="0" destOrd="0" presId="urn:microsoft.com/office/officeart/2005/8/layout/list1"/>
    <dgm:cxn modelId="{544DD3AE-A078-415A-98FA-57645386B10C}" srcId="{1E5940F9-C85F-45A1-A957-4E9F15D059D2}" destId="{19A8161D-C811-44E9-AD61-5B1679FF0C63}" srcOrd="1" destOrd="0" parTransId="{68A4A0CF-DFD1-4404-A63E-EFB76DBFE446}" sibTransId="{5390DE58-810F-4A9B-84F4-FE2BEC9CF7E6}"/>
    <dgm:cxn modelId="{115685F0-CEE5-4875-B47A-ED214A617D1F}" type="presParOf" srcId="{544DC428-9714-4B81-A789-65F8B9D181B7}" destId="{D3E8AB97-5E13-4ED8-8E4A-31D1479A7F51}" srcOrd="0" destOrd="0" presId="urn:microsoft.com/office/officeart/2005/8/layout/list1"/>
    <dgm:cxn modelId="{CE43746E-B81F-4724-A91B-1D3FB60342D9}" type="presParOf" srcId="{D3E8AB97-5E13-4ED8-8E4A-31D1479A7F51}" destId="{7A5AB059-B8C2-4384-92F3-7A7FA4488C79}" srcOrd="0" destOrd="0" presId="urn:microsoft.com/office/officeart/2005/8/layout/list1"/>
    <dgm:cxn modelId="{974EDD8B-FF8E-45F8-A61F-5175BD1CAF61}" type="presParOf" srcId="{D3E8AB97-5E13-4ED8-8E4A-31D1479A7F51}" destId="{2E5C1B21-3C3B-4771-BC67-5D0C48BD44A7}" srcOrd="1" destOrd="0" presId="urn:microsoft.com/office/officeart/2005/8/layout/list1"/>
    <dgm:cxn modelId="{2FC1D819-85BB-472F-A7F1-5BA601F7B82F}" type="presParOf" srcId="{544DC428-9714-4B81-A789-65F8B9D181B7}" destId="{08BC25FE-097C-43E6-B67E-17633667A0B5}" srcOrd="1" destOrd="0" presId="urn:microsoft.com/office/officeart/2005/8/layout/list1"/>
    <dgm:cxn modelId="{F68EF61E-1C3E-4D34-B0C4-A0B5D6596DCA}" type="presParOf" srcId="{544DC428-9714-4B81-A789-65F8B9D181B7}" destId="{77E79BE2-EAB8-4018-AE1D-ECFEEABB6F35}" srcOrd="2" destOrd="0" presId="urn:microsoft.com/office/officeart/2005/8/layout/list1"/>
    <dgm:cxn modelId="{6265D573-B6C8-458B-8961-EEBEDD00E6EC}" type="presParOf" srcId="{544DC428-9714-4B81-A789-65F8B9D181B7}" destId="{8165C7A9-6EE7-47B3-9652-77F10CED7AC7}" srcOrd="3" destOrd="0" presId="urn:microsoft.com/office/officeart/2005/8/layout/list1"/>
    <dgm:cxn modelId="{661D870F-B204-457E-AE9A-005924048EF4}" type="presParOf" srcId="{544DC428-9714-4B81-A789-65F8B9D181B7}" destId="{9FD8D866-A96F-4E2D-928F-E42578831B06}" srcOrd="4" destOrd="0" presId="urn:microsoft.com/office/officeart/2005/8/layout/list1"/>
    <dgm:cxn modelId="{922C7378-B0F0-4D46-B761-719C9AFA10EB}" type="presParOf" srcId="{9FD8D866-A96F-4E2D-928F-E42578831B06}" destId="{10C3DD38-7DA5-452F-A898-3672A2E34CEE}" srcOrd="0" destOrd="0" presId="urn:microsoft.com/office/officeart/2005/8/layout/list1"/>
    <dgm:cxn modelId="{E8472D48-8EA3-4E46-81BB-37654AC80453}" type="presParOf" srcId="{9FD8D866-A96F-4E2D-928F-E42578831B06}" destId="{CD33FA72-7B0C-4FCD-8AB4-74CBAEE8CA4B}" srcOrd="1" destOrd="0" presId="urn:microsoft.com/office/officeart/2005/8/layout/list1"/>
    <dgm:cxn modelId="{C5A5087A-9040-43BC-8FFA-FE835CD4CEA5}" type="presParOf" srcId="{544DC428-9714-4B81-A789-65F8B9D181B7}" destId="{FA15BE88-0AEC-41E9-8051-43E874EB5523}" srcOrd="5" destOrd="0" presId="urn:microsoft.com/office/officeart/2005/8/layout/list1"/>
    <dgm:cxn modelId="{B5FC828A-DCC9-412B-8B02-5FB68BB844B6}" type="presParOf" srcId="{544DC428-9714-4B81-A789-65F8B9D181B7}" destId="{6C684F6E-C11B-43BC-8328-C5D00AD9C16D}" srcOrd="6" destOrd="0" presId="urn:microsoft.com/office/officeart/2005/8/layout/list1"/>
    <dgm:cxn modelId="{169FE208-272F-469D-8141-5887336C1EF4}" type="presParOf" srcId="{544DC428-9714-4B81-A789-65F8B9D181B7}" destId="{72475E29-770C-4791-8AD8-6EE7F72293B6}" srcOrd="7" destOrd="0" presId="urn:microsoft.com/office/officeart/2005/8/layout/list1"/>
    <dgm:cxn modelId="{E886CBB3-3CCB-4FE5-90DD-41E1248E3097}" type="presParOf" srcId="{544DC428-9714-4B81-A789-65F8B9D181B7}" destId="{1B003FD8-89E4-4FCB-98DE-165154923E24}" srcOrd="8" destOrd="0" presId="urn:microsoft.com/office/officeart/2005/8/layout/list1"/>
    <dgm:cxn modelId="{EF4EA29B-5CEE-4C93-A2C8-F7A8C2B710DE}" type="presParOf" srcId="{1B003FD8-89E4-4FCB-98DE-165154923E24}" destId="{59617A72-F9F3-40F0-8162-385CC5975442}" srcOrd="0" destOrd="0" presId="urn:microsoft.com/office/officeart/2005/8/layout/list1"/>
    <dgm:cxn modelId="{EFDF04C7-E669-4CF9-8015-490797EA828F}" type="presParOf" srcId="{1B003FD8-89E4-4FCB-98DE-165154923E24}" destId="{FD9B6017-C73A-47F8-9353-06B500A88F6A}" srcOrd="1" destOrd="0" presId="urn:microsoft.com/office/officeart/2005/8/layout/list1"/>
    <dgm:cxn modelId="{8C945D57-6417-4618-99BC-D64775112137}" type="presParOf" srcId="{544DC428-9714-4B81-A789-65F8B9D181B7}" destId="{9694BACC-3F9B-4514-8B55-9751A7FCBCDA}" srcOrd="9" destOrd="0" presId="urn:microsoft.com/office/officeart/2005/8/layout/list1"/>
    <dgm:cxn modelId="{F466A754-B753-472E-BE4B-4C72156CF8B2}" type="presParOf" srcId="{544DC428-9714-4B81-A789-65F8B9D181B7}" destId="{63B0E3B3-DEB4-4E7F-983E-1719F3C85E56}" srcOrd="10" destOrd="0" presId="urn:microsoft.com/office/officeart/2005/8/layout/list1"/>
    <dgm:cxn modelId="{4CB77584-8330-4295-B60E-7B369D6061C4}" type="presParOf" srcId="{544DC428-9714-4B81-A789-65F8B9D181B7}" destId="{9788CB38-EADC-41F6-8294-10FEDC4A05D1}" srcOrd="11" destOrd="0" presId="urn:microsoft.com/office/officeart/2005/8/layout/list1"/>
    <dgm:cxn modelId="{2405A504-F135-4D96-B0F3-A7CA1E82A3B4}" type="presParOf" srcId="{544DC428-9714-4B81-A789-65F8B9D181B7}" destId="{186BF5D3-A068-4BD3-918B-137FC40F9D43}" srcOrd="12" destOrd="0" presId="urn:microsoft.com/office/officeart/2005/8/layout/list1"/>
    <dgm:cxn modelId="{3A3474D6-0869-425C-9A4E-7A6C40875991}" type="presParOf" srcId="{186BF5D3-A068-4BD3-918B-137FC40F9D43}" destId="{10956CC2-A007-402F-923A-61EC6130ADE7}" srcOrd="0" destOrd="0" presId="urn:microsoft.com/office/officeart/2005/8/layout/list1"/>
    <dgm:cxn modelId="{93135D6E-7990-496D-B34D-FA00AE5210A9}" type="presParOf" srcId="{186BF5D3-A068-4BD3-918B-137FC40F9D43}" destId="{01424082-BDFA-4B1F-B864-694191A1093D}" srcOrd="1" destOrd="0" presId="urn:microsoft.com/office/officeart/2005/8/layout/list1"/>
    <dgm:cxn modelId="{41A645BD-A57E-47C4-B07E-90AD240BD8DD}" type="presParOf" srcId="{544DC428-9714-4B81-A789-65F8B9D181B7}" destId="{7C8674EF-2359-4383-AD24-8EA72AA7C62B}" srcOrd="13" destOrd="0" presId="urn:microsoft.com/office/officeart/2005/8/layout/list1"/>
    <dgm:cxn modelId="{F7BBF2C1-B356-4EC9-BAB6-31900E731C72}" type="presParOf" srcId="{544DC428-9714-4B81-A789-65F8B9D181B7}" destId="{A43E88D9-31F1-4BBF-9059-4B08F5880C89}" srcOrd="14" destOrd="0" presId="urn:microsoft.com/office/officeart/2005/8/layout/list1"/>
    <dgm:cxn modelId="{E12F84FE-2946-4D6B-841E-419BBB959808}" type="presParOf" srcId="{544DC428-9714-4B81-A789-65F8B9D181B7}" destId="{1E4B8B16-5F3E-4607-AB73-7F1E9EF119A0}" srcOrd="15" destOrd="0" presId="urn:microsoft.com/office/officeart/2005/8/layout/list1"/>
    <dgm:cxn modelId="{E29B8D12-84EC-4AF2-95FD-99550D2AC6B1}" type="presParOf" srcId="{544DC428-9714-4B81-A789-65F8B9D181B7}" destId="{006405AF-B0D9-4F9B-967F-6CB626EA65EC}" srcOrd="16" destOrd="0" presId="urn:microsoft.com/office/officeart/2005/8/layout/list1"/>
    <dgm:cxn modelId="{C3657F56-FAD8-41BD-AC62-FF2D716ECB1E}" type="presParOf" srcId="{006405AF-B0D9-4F9B-967F-6CB626EA65EC}" destId="{4AE39941-9724-4545-AFEA-0ECFCACC4827}" srcOrd="0" destOrd="0" presId="urn:microsoft.com/office/officeart/2005/8/layout/list1"/>
    <dgm:cxn modelId="{E3A8C165-62FC-4FB1-A75E-6E48F27F9EFD}" type="presParOf" srcId="{006405AF-B0D9-4F9B-967F-6CB626EA65EC}" destId="{DDE97F71-DA43-4DB1-BEA2-7114B4196DF7}" srcOrd="1" destOrd="0" presId="urn:microsoft.com/office/officeart/2005/8/layout/list1"/>
    <dgm:cxn modelId="{4E77FAB7-A514-4A2B-9116-D85DE3CDCEF8}" type="presParOf" srcId="{544DC428-9714-4B81-A789-65F8B9D181B7}" destId="{0E2BB5FC-A211-4538-8F0B-3A4F21D2F5D6}" srcOrd="17" destOrd="0" presId="urn:microsoft.com/office/officeart/2005/8/layout/list1"/>
    <dgm:cxn modelId="{E86DA0FA-4ACF-4A39-B08C-58978BE75CEA}" type="presParOf" srcId="{544DC428-9714-4B81-A789-65F8B9D181B7}" destId="{11B61FB4-25FF-4539-9C9D-1504D07580E9}" srcOrd="18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5940F9-C85F-45A1-A957-4E9F15D059D2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307A43D7-1454-4CBE-8865-2DDF20A14C8F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营造研发氛围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193CBB1-06A1-4DE1-B0EB-53CADFED9A94}" type="parTrans" cxnId="{5AB8FFCA-36E9-4403-B8E7-91F1C95AE7EE}">
      <dgm:prSet/>
      <dgm:spPr/>
      <dgm:t>
        <a:bodyPr/>
        <a:lstStyle/>
        <a:p>
          <a:endParaRPr lang="zh-CN" altLang="en-US"/>
        </a:p>
      </dgm:t>
    </dgm:pt>
    <dgm:pt modelId="{CAE38F7F-1B1E-46F5-BC9F-3D553382F649}" type="sibTrans" cxnId="{5AB8FFCA-36E9-4403-B8E7-91F1C95AE7EE}">
      <dgm:prSet/>
      <dgm:spPr/>
      <dgm:t>
        <a:bodyPr/>
        <a:lstStyle/>
        <a:p>
          <a:endParaRPr lang="zh-CN" altLang="en-US"/>
        </a:p>
      </dgm:t>
    </dgm:pt>
    <dgm:pt modelId="{29063FC5-E0F5-4F01-857E-1CFF83C22745}">
      <dgm:prSet phldrT="[文本]" custT="1"/>
      <dgm:spPr>
        <a:noFill/>
      </dgm:spPr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标准跟踪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77ADAF8E-B37D-45D2-B28D-5A9E4325EDF5}" type="parTrans" cxnId="{E6838775-243F-47AB-812E-46E0ADAF9479}">
      <dgm:prSet/>
      <dgm:spPr/>
      <dgm:t>
        <a:bodyPr/>
        <a:lstStyle/>
        <a:p>
          <a:endParaRPr lang="zh-CN" altLang="en-US"/>
        </a:p>
      </dgm:t>
    </dgm:pt>
    <dgm:pt modelId="{66687EE3-1F0F-4497-B207-92580362216F}" type="sibTrans" cxnId="{E6838775-243F-47AB-812E-46E0ADAF9479}">
      <dgm:prSet/>
      <dgm:spPr/>
      <dgm:t>
        <a:bodyPr/>
        <a:lstStyle/>
        <a:p>
          <a:endParaRPr lang="zh-CN" altLang="en-US"/>
        </a:p>
      </dgm:t>
    </dgm:pt>
    <dgm:pt modelId="{19A8161D-C811-44E9-AD61-5B1679FF0C63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捕捉创新点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8A4A0CF-DFD1-4404-A63E-EFB76DBFE446}" type="parTrans" cxnId="{544DD3AE-A078-415A-98FA-57645386B10C}">
      <dgm:prSet/>
      <dgm:spPr/>
      <dgm:t>
        <a:bodyPr/>
        <a:lstStyle/>
        <a:p>
          <a:endParaRPr lang="zh-CN" altLang="en-US"/>
        </a:p>
      </dgm:t>
    </dgm:pt>
    <dgm:pt modelId="{5390DE58-810F-4A9B-84F4-FE2BEC9CF7E6}" type="sibTrans" cxnId="{544DD3AE-A078-415A-98FA-57645386B10C}">
      <dgm:prSet/>
      <dgm:spPr/>
      <dgm:t>
        <a:bodyPr/>
        <a:lstStyle/>
        <a:p>
          <a:endParaRPr lang="zh-CN" altLang="en-US"/>
        </a:p>
      </dgm:t>
    </dgm:pt>
    <dgm:pt modelId="{E0D402DA-DF57-4E8A-A706-F81CB9967C1B}">
      <dgm:prSet phldrT="[文本]" custT="1"/>
      <dgm:spPr>
        <a:noFill/>
      </dgm:spPr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持续维护创新点列表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EEAE2CE0-9AA1-4F44-8A0D-80FFCC0ED8A9}" type="parTrans" cxnId="{3D9CDC1E-6F26-4DC4-A1C3-8B8473739CCA}">
      <dgm:prSet/>
      <dgm:spPr/>
      <dgm:t>
        <a:bodyPr/>
        <a:lstStyle/>
        <a:p>
          <a:endParaRPr lang="zh-CN" altLang="en-US"/>
        </a:p>
      </dgm:t>
    </dgm:pt>
    <dgm:pt modelId="{8A287CAE-B7EF-4080-B8CA-06D4A62CE9D3}" type="sibTrans" cxnId="{3D9CDC1E-6F26-4DC4-A1C3-8B8473739CCA}">
      <dgm:prSet/>
      <dgm:spPr/>
      <dgm:t>
        <a:bodyPr/>
        <a:lstStyle/>
        <a:p>
          <a:endParaRPr lang="zh-CN" altLang="en-US"/>
        </a:p>
      </dgm:t>
    </dgm:pt>
    <dgm:pt modelId="{DAA6BDCF-393F-4E70-84F9-0441D1000DD0}">
      <dgm:prSet phldrT="[文本]" custT="1"/>
      <dgm:spPr>
        <a:noFill/>
      </dgm:spPr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定期讨论友商专利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82965EDB-82D5-4112-A535-4807E66FA375}" type="parTrans" cxnId="{011384CF-AE6A-4152-ADB0-E9411A3FDF2E}">
      <dgm:prSet/>
      <dgm:spPr/>
      <dgm:t>
        <a:bodyPr/>
        <a:lstStyle/>
        <a:p>
          <a:endParaRPr lang="zh-CN" altLang="en-US"/>
        </a:p>
      </dgm:t>
    </dgm:pt>
    <dgm:pt modelId="{9097C229-7E17-49A7-BE37-1500EDA03178}" type="sibTrans" cxnId="{011384CF-AE6A-4152-ADB0-E9411A3FDF2E}">
      <dgm:prSet/>
      <dgm:spPr/>
      <dgm:t>
        <a:bodyPr/>
        <a:lstStyle/>
        <a:p>
          <a:endParaRPr lang="zh-CN" altLang="en-US"/>
        </a:p>
      </dgm:t>
    </dgm:pt>
    <dgm:pt modelId="{8FAA7945-B1D0-4A2C-9EC8-C025A60D2810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构建内部评审机制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62CB8273-12F2-4E6D-A9E6-C83BF53B39CE}" type="parTrans" cxnId="{11DA71F9-D96D-47CC-A566-03A2D76C9DD5}">
      <dgm:prSet/>
      <dgm:spPr/>
      <dgm:t>
        <a:bodyPr/>
        <a:lstStyle/>
        <a:p>
          <a:endParaRPr lang="zh-CN" altLang="en-US"/>
        </a:p>
      </dgm:t>
    </dgm:pt>
    <dgm:pt modelId="{D22A24BF-11F3-4A67-88C6-6D28BAF442BE}" type="sibTrans" cxnId="{11DA71F9-D96D-47CC-A566-03A2D76C9DD5}">
      <dgm:prSet/>
      <dgm:spPr/>
      <dgm:t>
        <a:bodyPr/>
        <a:lstStyle/>
        <a:p>
          <a:endParaRPr lang="zh-CN" altLang="en-US"/>
        </a:p>
      </dgm:t>
    </dgm:pt>
    <dgm:pt modelId="{ADE7316A-41A2-42BD-B44A-43C834722CA8}">
      <dgm:prSet phldrT="[文本]" custT="1"/>
      <dgm:spPr>
        <a:noFill/>
      </dgm:spPr>
      <dgm:t>
        <a:bodyPr/>
        <a:lstStyle/>
        <a:p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L1+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部门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公司三级评审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ACB41CCF-5D25-41AA-A512-A34AC9795210}" type="parTrans" cxnId="{9A5F4539-7540-4457-8BFB-5268D1D8748A}">
      <dgm:prSet/>
      <dgm:spPr/>
      <dgm:t>
        <a:bodyPr/>
        <a:lstStyle/>
        <a:p>
          <a:endParaRPr lang="zh-CN" altLang="en-US"/>
        </a:p>
      </dgm:t>
    </dgm:pt>
    <dgm:pt modelId="{6A3BF205-DB7C-415C-970B-49EEFE5EE2FA}" type="sibTrans" cxnId="{9A5F4539-7540-4457-8BFB-5268D1D8748A}">
      <dgm:prSet/>
      <dgm:spPr/>
      <dgm:t>
        <a:bodyPr/>
        <a:lstStyle/>
        <a:p>
          <a:endParaRPr lang="zh-CN" altLang="en-US"/>
        </a:p>
      </dgm:t>
    </dgm:pt>
    <dgm:pt modelId="{21D02405-BA28-4404-855A-FBF3C01B44A0}">
      <dgm:prSet phldrT="[文本]" custT="1"/>
      <dgm:spPr>
        <a:noFill/>
      </dgm:spPr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需求挖掘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D2F7F1F5-8728-4E7A-AF59-4D47AC06BA2E}" type="parTrans" cxnId="{8DD37DFA-91B6-43CB-B436-1BCE1BD7F431}">
      <dgm:prSet/>
      <dgm:spPr/>
      <dgm:t>
        <a:bodyPr/>
        <a:lstStyle/>
        <a:p>
          <a:endParaRPr lang="zh-CN" altLang="en-US"/>
        </a:p>
      </dgm:t>
    </dgm:pt>
    <dgm:pt modelId="{A0E96A9B-6E4E-4DA1-A06E-F283B643C4F2}" type="sibTrans" cxnId="{8DD37DFA-91B6-43CB-B436-1BCE1BD7F431}">
      <dgm:prSet/>
      <dgm:spPr/>
      <dgm:t>
        <a:bodyPr/>
        <a:lstStyle/>
        <a:p>
          <a:endParaRPr lang="zh-CN" altLang="en-US"/>
        </a:p>
      </dgm:t>
    </dgm:pt>
    <dgm:pt modelId="{603CC89B-AFF6-4B5E-9022-3B9ABF222916}">
      <dgm:prSet phldrT="[文本]" custT="1"/>
      <dgm:spPr>
        <a:noFill/>
      </dgm:spPr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培训讨论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4E81428F-286A-4244-8238-738DE3CE4AE9}" type="parTrans" cxnId="{8D3C7E39-A8EC-4F7A-BA23-57D1905387BA}">
      <dgm:prSet/>
      <dgm:spPr/>
      <dgm:t>
        <a:bodyPr/>
        <a:lstStyle/>
        <a:p>
          <a:endParaRPr lang="zh-CN" altLang="en-US"/>
        </a:p>
      </dgm:t>
    </dgm:pt>
    <dgm:pt modelId="{603953F7-A665-43C4-B647-C0214263455E}" type="sibTrans" cxnId="{8D3C7E39-A8EC-4F7A-BA23-57D1905387BA}">
      <dgm:prSet/>
      <dgm:spPr/>
      <dgm:t>
        <a:bodyPr/>
        <a:lstStyle/>
        <a:p>
          <a:endParaRPr lang="zh-CN" altLang="en-US"/>
        </a:p>
      </dgm:t>
    </dgm:pt>
    <dgm:pt modelId="{3EFF542A-38BE-4B52-BB89-A5C25FD57245}">
      <dgm:prSet phldrT="[文本]" custT="1"/>
      <dgm:spPr>
        <a:noFill/>
      </dgm:spPr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完善评审机制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441AB0B6-CBAD-4FC5-80E6-CF1429460FD0}" type="parTrans" cxnId="{A36D7472-FB39-4883-98E4-7ACEE48D66F3}">
      <dgm:prSet/>
      <dgm:spPr/>
      <dgm:t>
        <a:bodyPr/>
        <a:lstStyle/>
        <a:p>
          <a:endParaRPr lang="zh-CN" altLang="en-US"/>
        </a:p>
      </dgm:t>
    </dgm:pt>
    <dgm:pt modelId="{0E390AC6-0398-46D2-A011-8B4E86D497A1}" type="sibTrans" cxnId="{A36D7472-FB39-4883-98E4-7ACEE48D66F3}">
      <dgm:prSet/>
      <dgm:spPr/>
      <dgm:t>
        <a:bodyPr/>
        <a:lstStyle/>
        <a:p>
          <a:endParaRPr lang="zh-CN" altLang="en-US"/>
        </a:p>
      </dgm:t>
    </dgm:pt>
    <dgm:pt modelId="{23D2B7C1-B48D-4482-8CFB-5CB39A0069BF}">
      <dgm:prSet phldrT="[文本]" custT="1"/>
      <dgm:spPr>
        <a:noFill/>
      </dgm:spPr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技术预研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54214B63-6D04-442D-94BC-76E8BDAC532B}" type="parTrans" cxnId="{55ACC315-77D3-4B8F-900E-D63747D7A034}">
      <dgm:prSet/>
      <dgm:spPr/>
      <dgm:t>
        <a:bodyPr/>
        <a:lstStyle/>
        <a:p>
          <a:endParaRPr lang="zh-CN" altLang="en-US"/>
        </a:p>
      </dgm:t>
    </dgm:pt>
    <dgm:pt modelId="{E1EF3696-E9A4-4634-9AEF-38FB3C270406}" type="sibTrans" cxnId="{55ACC315-77D3-4B8F-900E-D63747D7A034}">
      <dgm:prSet/>
      <dgm:spPr/>
      <dgm:t>
        <a:bodyPr/>
        <a:lstStyle/>
        <a:p>
          <a:endParaRPr lang="zh-CN" altLang="en-US"/>
        </a:p>
      </dgm:t>
    </dgm:pt>
    <dgm:pt modelId="{1D2EFCEA-2C7E-4724-8B2E-9131605918BE}">
      <dgm:prSet phldrT="[文本]" custT="1"/>
      <dgm:spPr>
        <a:noFill/>
      </dgm:spPr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关键技术长期跟踪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BC00EE0C-8E22-426A-AEC0-4ADB4B08B7B4}" type="parTrans" cxnId="{563ED7E0-CFC6-4D5C-8DF3-2A27735C965C}">
      <dgm:prSet/>
      <dgm:spPr/>
      <dgm:t>
        <a:bodyPr/>
        <a:lstStyle/>
        <a:p>
          <a:endParaRPr lang="zh-CN" altLang="en-US"/>
        </a:p>
      </dgm:t>
    </dgm:pt>
    <dgm:pt modelId="{81D60DB5-A9F8-4694-A131-C11C9B4206FE}" type="sibTrans" cxnId="{563ED7E0-CFC6-4D5C-8DF3-2A27735C965C}">
      <dgm:prSet/>
      <dgm:spPr/>
      <dgm:t>
        <a:bodyPr/>
        <a:lstStyle/>
        <a:p>
          <a:endParaRPr lang="zh-CN" altLang="en-US"/>
        </a:p>
      </dgm:t>
    </dgm:pt>
    <dgm:pt modelId="{0AE536C3-69CE-4791-B2D6-CA42C58859A3}" type="pres">
      <dgm:prSet presAssocID="{1E5940F9-C85F-45A1-A957-4E9F15D059D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99023BE-1044-43CC-A913-00BC7067E95E}" type="pres">
      <dgm:prSet presAssocID="{307A43D7-1454-4CBE-8865-2DDF20A14C8F}" presName="compNode" presStyleCnt="0"/>
      <dgm:spPr/>
    </dgm:pt>
    <dgm:pt modelId="{0191B335-093E-4E8F-AC8D-9727F804342C}" type="pres">
      <dgm:prSet presAssocID="{307A43D7-1454-4CBE-8865-2DDF20A14C8F}" presName="noGeometry" presStyleCnt="0"/>
      <dgm:spPr/>
    </dgm:pt>
    <dgm:pt modelId="{29751BD0-217A-4858-BEE4-E938DA54DC6B}" type="pres">
      <dgm:prSet presAssocID="{307A43D7-1454-4CBE-8865-2DDF20A14C8F}" presName="childTextVisible" presStyleLbl="bgAccFollowNode1" presStyleIdx="0" presStyleCnt="3" custScaleY="69822" custLinFactNeighborX="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52E582-ED85-48BA-BFCB-A64909E5BA0B}" type="pres">
      <dgm:prSet presAssocID="{307A43D7-1454-4CBE-8865-2DDF20A14C8F}" presName="childTextHidden" presStyleLbl="bgAccFollowNode1" presStyleIdx="0" presStyleCnt="3"/>
      <dgm:spPr/>
      <dgm:t>
        <a:bodyPr/>
        <a:lstStyle/>
        <a:p>
          <a:endParaRPr lang="zh-CN" altLang="en-US"/>
        </a:p>
      </dgm:t>
    </dgm:pt>
    <dgm:pt modelId="{7B37FDC7-16E6-4E03-8534-2ED34E15E09B}" type="pres">
      <dgm:prSet presAssocID="{307A43D7-1454-4CBE-8865-2DDF20A14C8F}" presName="parentText" presStyleLbl="node1" presStyleIdx="0" presStyleCnt="3" custLinFactNeighborX="-69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14D3D5-218B-4D3D-9FB0-B8B65BD53361}" type="pres">
      <dgm:prSet presAssocID="{307A43D7-1454-4CBE-8865-2DDF20A14C8F}" presName="aSpace" presStyleCnt="0"/>
      <dgm:spPr/>
    </dgm:pt>
    <dgm:pt modelId="{79AA5FBE-60CD-48BC-AED7-B78C2F00BB22}" type="pres">
      <dgm:prSet presAssocID="{19A8161D-C811-44E9-AD61-5B1679FF0C63}" presName="compNode" presStyleCnt="0"/>
      <dgm:spPr/>
    </dgm:pt>
    <dgm:pt modelId="{9A8FDDD5-1CBE-49FD-936F-FDBF88CEDA25}" type="pres">
      <dgm:prSet presAssocID="{19A8161D-C811-44E9-AD61-5B1679FF0C63}" presName="noGeometry" presStyleCnt="0"/>
      <dgm:spPr/>
    </dgm:pt>
    <dgm:pt modelId="{6AB4CE7D-2C09-47A5-80AB-B877D8846847}" type="pres">
      <dgm:prSet presAssocID="{19A8161D-C811-44E9-AD61-5B1679FF0C63}" presName="childTextVisible" presStyleLbl="bgAccFollowNode1" presStyleIdx="1" presStyleCnt="3" custScaleX="136133" custScaleY="6982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3CB56E-E491-4C85-8ACE-A64C82192116}" type="pres">
      <dgm:prSet presAssocID="{19A8161D-C811-44E9-AD61-5B1679FF0C63}" presName="childTextHidden" presStyleLbl="bgAccFollowNode1" presStyleIdx="1" presStyleCnt="3"/>
      <dgm:spPr/>
      <dgm:t>
        <a:bodyPr/>
        <a:lstStyle/>
        <a:p>
          <a:endParaRPr lang="zh-CN" altLang="en-US"/>
        </a:p>
      </dgm:t>
    </dgm:pt>
    <dgm:pt modelId="{3C2B319D-17C6-4CB3-B607-42989A63A8F2}" type="pres">
      <dgm:prSet presAssocID="{19A8161D-C811-44E9-AD61-5B1679FF0C63}" presName="parentText" presStyleLbl="node1" presStyleIdx="1" presStyleCnt="3" custLinFactNeighborX="-2455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56D72E-555E-4286-9D88-6B8A14747966}" type="pres">
      <dgm:prSet presAssocID="{19A8161D-C811-44E9-AD61-5B1679FF0C63}" presName="aSpace" presStyleCnt="0"/>
      <dgm:spPr/>
    </dgm:pt>
    <dgm:pt modelId="{E9C5E641-BAA2-4323-B5FA-C93266904FA0}" type="pres">
      <dgm:prSet presAssocID="{8FAA7945-B1D0-4A2C-9EC8-C025A60D2810}" presName="compNode" presStyleCnt="0"/>
      <dgm:spPr/>
    </dgm:pt>
    <dgm:pt modelId="{9923187F-433E-404D-A6A8-5F0912288C81}" type="pres">
      <dgm:prSet presAssocID="{8FAA7945-B1D0-4A2C-9EC8-C025A60D2810}" presName="noGeometry" presStyleCnt="0"/>
      <dgm:spPr/>
    </dgm:pt>
    <dgm:pt modelId="{4BA4F1AC-1AFC-4FD4-B82E-8F16BA24F69F}" type="pres">
      <dgm:prSet presAssocID="{8FAA7945-B1D0-4A2C-9EC8-C025A60D2810}" presName="childTextVisible" presStyleLbl="bgAccFollowNode1" presStyleIdx="2" presStyleCnt="3" custScaleX="143232" custScaleY="69822" custLinFactNeighborX="-25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D02992-99A7-40C7-AD44-8871A09BD0F5}" type="pres">
      <dgm:prSet presAssocID="{8FAA7945-B1D0-4A2C-9EC8-C025A60D2810}" presName="childTextHidden" presStyleLbl="bgAccFollowNode1" presStyleIdx="2" presStyleCnt="3"/>
      <dgm:spPr/>
      <dgm:t>
        <a:bodyPr/>
        <a:lstStyle/>
        <a:p>
          <a:endParaRPr lang="zh-CN" altLang="en-US"/>
        </a:p>
      </dgm:t>
    </dgm:pt>
    <dgm:pt modelId="{EACBD129-FD30-4139-95C3-B30E6909937A}" type="pres">
      <dgm:prSet presAssocID="{8FAA7945-B1D0-4A2C-9EC8-C025A60D2810}" presName="parentText" presStyleLbl="node1" presStyleIdx="2" presStyleCnt="3" custLinFactNeighborX="-2341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79BDFB-B65B-4000-9C2B-75B47E323599}" type="presOf" srcId="{21D02405-BA28-4404-855A-FBF3C01B44A0}" destId="{9352E582-ED85-48BA-BFCB-A64909E5BA0B}" srcOrd="1" destOrd="2" presId="urn:microsoft.com/office/officeart/2005/8/layout/hProcess6"/>
    <dgm:cxn modelId="{11DA71F9-D96D-47CC-A566-03A2D76C9DD5}" srcId="{1E5940F9-C85F-45A1-A957-4E9F15D059D2}" destId="{8FAA7945-B1D0-4A2C-9EC8-C025A60D2810}" srcOrd="2" destOrd="0" parTransId="{62CB8273-12F2-4E6D-A9E6-C83BF53B39CE}" sibTransId="{D22A24BF-11F3-4A67-88C6-6D28BAF442BE}"/>
    <dgm:cxn modelId="{3D9CDC1E-6F26-4DC4-A1C3-8B8473739CCA}" srcId="{19A8161D-C811-44E9-AD61-5B1679FF0C63}" destId="{E0D402DA-DF57-4E8A-A706-F81CB9967C1B}" srcOrd="0" destOrd="0" parTransId="{EEAE2CE0-9AA1-4F44-8A0D-80FFCC0ED8A9}" sibTransId="{8A287CAE-B7EF-4080-B8CA-06D4A62CE9D3}"/>
    <dgm:cxn modelId="{55ACC315-77D3-4B8F-900E-D63747D7A034}" srcId="{307A43D7-1454-4CBE-8865-2DDF20A14C8F}" destId="{23D2B7C1-B48D-4482-8CFB-5CB39A0069BF}" srcOrd="1" destOrd="0" parTransId="{54214B63-6D04-442D-94BC-76E8BDAC532B}" sibTransId="{E1EF3696-E9A4-4634-9AEF-38FB3C270406}"/>
    <dgm:cxn modelId="{68ED3284-9325-4E8A-957F-B23F834A4191}" type="presOf" srcId="{603CC89B-AFF6-4B5E-9022-3B9ABF222916}" destId="{29751BD0-217A-4858-BEE4-E938DA54DC6B}" srcOrd="0" destOrd="3" presId="urn:microsoft.com/office/officeart/2005/8/layout/hProcess6"/>
    <dgm:cxn modelId="{544DD3AE-A078-415A-98FA-57645386B10C}" srcId="{1E5940F9-C85F-45A1-A957-4E9F15D059D2}" destId="{19A8161D-C811-44E9-AD61-5B1679FF0C63}" srcOrd="1" destOrd="0" parTransId="{68A4A0CF-DFD1-4404-A63E-EFB76DBFE446}" sibTransId="{5390DE58-810F-4A9B-84F4-FE2BEC9CF7E6}"/>
    <dgm:cxn modelId="{360FEB04-7AE2-4576-8C94-A6988A78A963}" type="presOf" srcId="{23D2B7C1-B48D-4482-8CFB-5CB39A0069BF}" destId="{29751BD0-217A-4858-BEE4-E938DA54DC6B}" srcOrd="0" destOrd="1" presId="urn:microsoft.com/office/officeart/2005/8/layout/hProcess6"/>
    <dgm:cxn modelId="{835F29EC-18B8-431C-9A2D-678268316AA7}" type="presOf" srcId="{1D2EFCEA-2C7E-4724-8B2E-9131605918BE}" destId="{493CB56E-E491-4C85-8ACE-A64C82192116}" srcOrd="1" destOrd="2" presId="urn:microsoft.com/office/officeart/2005/8/layout/hProcess6"/>
    <dgm:cxn modelId="{1E7E52C1-0359-4227-9799-42A06165AD60}" type="presOf" srcId="{DAA6BDCF-393F-4E70-84F9-0441D1000DD0}" destId="{493CB56E-E491-4C85-8ACE-A64C82192116}" srcOrd="1" destOrd="1" presId="urn:microsoft.com/office/officeart/2005/8/layout/hProcess6"/>
    <dgm:cxn modelId="{563ED7E0-CFC6-4D5C-8DF3-2A27735C965C}" srcId="{19A8161D-C811-44E9-AD61-5B1679FF0C63}" destId="{1D2EFCEA-2C7E-4724-8B2E-9131605918BE}" srcOrd="2" destOrd="0" parTransId="{BC00EE0C-8E22-426A-AEC0-4ADB4B08B7B4}" sibTransId="{81D60DB5-A9F8-4694-A131-C11C9B4206FE}"/>
    <dgm:cxn modelId="{AF19D93B-4610-499F-9E78-830217DF4B7A}" type="presOf" srcId="{ADE7316A-41A2-42BD-B44A-43C834722CA8}" destId="{9FD02992-99A7-40C7-AD44-8871A09BD0F5}" srcOrd="1" destOrd="0" presId="urn:microsoft.com/office/officeart/2005/8/layout/hProcess6"/>
    <dgm:cxn modelId="{8DD37DFA-91B6-43CB-B436-1BCE1BD7F431}" srcId="{307A43D7-1454-4CBE-8865-2DDF20A14C8F}" destId="{21D02405-BA28-4404-855A-FBF3C01B44A0}" srcOrd="2" destOrd="0" parTransId="{D2F7F1F5-8728-4E7A-AF59-4D47AC06BA2E}" sibTransId="{A0E96A9B-6E4E-4DA1-A06E-F283B643C4F2}"/>
    <dgm:cxn modelId="{997D0B63-96D2-49AD-B438-3ABCE3806B1A}" type="presOf" srcId="{3EFF542A-38BE-4B52-BB89-A5C25FD57245}" destId="{4BA4F1AC-1AFC-4FD4-B82E-8F16BA24F69F}" srcOrd="0" destOrd="1" presId="urn:microsoft.com/office/officeart/2005/8/layout/hProcess6"/>
    <dgm:cxn modelId="{6B99EB98-9B7A-4C2F-A42B-76F7DF38F86B}" type="presOf" srcId="{19A8161D-C811-44E9-AD61-5B1679FF0C63}" destId="{3C2B319D-17C6-4CB3-B607-42989A63A8F2}" srcOrd="0" destOrd="0" presId="urn:microsoft.com/office/officeart/2005/8/layout/hProcess6"/>
    <dgm:cxn modelId="{9A5F4539-7540-4457-8BFB-5268D1D8748A}" srcId="{8FAA7945-B1D0-4A2C-9EC8-C025A60D2810}" destId="{ADE7316A-41A2-42BD-B44A-43C834722CA8}" srcOrd="0" destOrd="0" parTransId="{ACB41CCF-5D25-41AA-A512-A34AC9795210}" sibTransId="{6A3BF205-DB7C-415C-970B-49EEFE5EE2FA}"/>
    <dgm:cxn modelId="{7EC940A3-F447-4784-A52D-5F0E971D3199}" type="presOf" srcId="{8FAA7945-B1D0-4A2C-9EC8-C025A60D2810}" destId="{EACBD129-FD30-4139-95C3-B30E6909937A}" srcOrd="0" destOrd="0" presId="urn:microsoft.com/office/officeart/2005/8/layout/hProcess6"/>
    <dgm:cxn modelId="{011384CF-AE6A-4152-ADB0-E9411A3FDF2E}" srcId="{19A8161D-C811-44E9-AD61-5B1679FF0C63}" destId="{DAA6BDCF-393F-4E70-84F9-0441D1000DD0}" srcOrd="1" destOrd="0" parTransId="{82965EDB-82D5-4112-A535-4807E66FA375}" sibTransId="{9097C229-7E17-49A7-BE37-1500EDA03178}"/>
    <dgm:cxn modelId="{DBC7AD68-98B9-4ECA-B88B-095D0E57CAA9}" type="presOf" srcId="{29063FC5-E0F5-4F01-857E-1CFF83C22745}" destId="{9352E582-ED85-48BA-BFCB-A64909E5BA0B}" srcOrd="1" destOrd="0" presId="urn:microsoft.com/office/officeart/2005/8/layout/hProcess6"/>
    <dgm:cxn modelId="{F874F9E8-D7EE-4E2B-B4CD-5FCA3CEC17E9}" type="presOf" srcId="{E0D402DA-DF57-4E8A-A706-F81CB9967C1B}" destId="{493CB56E-E491-4C85-8ACE-A64C82192116}" srcOrd="1" destOrd="0" presId="urn:microsoft.com/office/officeart/2005/8/layout/hProcess6"/>
    <dgm:cxn modelId="{5AB8FFCA-36E9-4403-B8E7-91F1C95AE7EE}" srcId="{1E5940F9-C85F-45A1-A957-4E9F15D059D2}" destId="{307A43D7-1454-4CBE-8865-2DDF20A14C8F}" srcOrd="0" destOrd="0" parTransId="{E193CBB1-06A1-4DE1-B0EB-53CADFED9A94}" sibTransId="{CAE38F7F-1B1E-46F5-BC9F-3D553382F649}"/>
    <dgm:cxn modelId="{FD4F83E5-2BB0-47FA-A4E6-C8581A047AF2}" type="presOf" srcId="{29063FC5-E0F5-4F01-857E-1CFF83C22745}" destId="{29751BD0-217A-4858-BEE4-E938DA54DC6B}" srcOrd="0" destOrd="0" presId="urn:microsoft.com/office/officeart/2005/8/layout/hProcess6"/>
    <dgm:cxn modelId="{2418A177-51A1-4662-9877-F159589CC1E6}" type="presOf" srcId="{3EFF542A-38BE-4B52-BB89-A5C25FD57245}" destId="{9FD02992-99A7-40C7-AD44-8871A09BD0F5}" srcOrd="1" destOrd="1" presId="urn:microsoft.com/office/officeart/2005/8/layout/hProcess6"/>
    <dgm:cxn modelId="{F9F54E2B-4C6C-4D7C-A4A6-B9F2E144D718}" type="presOf" srcId="{E0D402DA-DF57-4E8A-A706-F81CB9967C1B}" destId="{6AB4CE7D-2C09-47A5-80AB-B877D8846847}" srcOrd="0" destOrd="0" presId="urn:microsoft.com/office/officeart/2005/8/layout/hProcess6"/>
    <dgm:cxn modelId="{A36D7472-FB39-4883-98E4-7ACEE48D66F3}" srcId="{8FAA7945-B1D0-4A2C-9EC8-C025A60D2810}" destId="{3EFF542A-38BE-4B52-BB89-A5C25FD57245}" srcOrd="1" destOrd="0" parTransId="{441AB0B6-CBAD-4FC5-80E6-CF1429460FD0}" sibTransId="{0E390AC6-0398-46D2-A011-8B4E86D497A1}"/>
    <dgm:cxn modelId="{A23321E6-3A7F-4877-B503-0FD06676B67F}" type="presOf" srcId="{DAA6BDCF-393F-4E70-84F9-0441D1000DD0}" destId="{6AB4CE7D-2C09-47A5-80AB-B877D8846847}" srcOrd="0" destOrd="1" presId="urn:microsoft.com/office/officeart/2005/8/layout/hProcess6"/>
    <dgm:cxn modelId="{86DFA65D-4DD8-457D-940A-362FB25AB81D}" type="presOf" srcId="{ADE7316A-41A2-42BD-B44A-43C834722CA8}" destId="{4BA4F1AC-1AFC-4FD4-B82E-8F16BA24F69F}" srcOrd="0" destOrd="0" presId="urn:microsoft.com/office/officeart/2005/8/layout/hProcess6"/>
    <dgm:cxn modelId="{2EEABBD9-EA51-4E5D-8223-DCFBC5553EA3}" type="presOf" srcId="{1D2EFCEA-2C7E-4724-8B2E-9131605918BE}" destId="{6AB4CE7D-2C09-47A5-80AB-B877D8846847}" srcOrd="0" destOrd="2" presId="urn:microsoft.com/office/officeart/2005/8/layout/hProcess6"/>
    <dgm:cxn modelId="{586B067E-024D-4F98-8C6B-6687CD4E2539}" type="presOf" srcId="{603CC89B-AFF6-4B5E-9022-3B9ABF222916}" destId="{9352E582-ED85-48BA-BFCB-A64909E5BA0B}" srcOrd="1" destOrd="3" presId="urn:microsoft.com/office/officeart/2005/8/layout/hProcess6"/>
    <dgm:cxn modelId="{8D3C7E39-A8EC-4F7A-BA23-57D1905387BA}" srcId="{307A43D7-1454-4CBE-8865-2DDF20A14C8F}" destId="{603CC89B-AFF6-4B5E-9022-3B9ABF222916}" srcOrd="3" destOrd="0" parTransId="{4E81428F-286A-4244-8238-738DE3CE4AE9}" sibTransId="{603953F7-A665-43C4-B647-C0214263455E}"/>
    <dgm:cxn modelId="{E6838775-243F-47AB-812E-46E0ADAF9479}" srcId="{307A43D7-1454-4CBE-8865-2DDF20A14C8F}" destId="{29063FC5-E0F5-4F01-857E-1CFF83C22745}" srcOrd="0" destOrd="0" parTransId="{77ADAF8E-B37D-45D2-B28D-5A9E4325EDF5}" sibTransId="{66687EE3-1F0F-4497-B207-92580362216F}"/>
    <dgm:cxn modelId="{DA1C7E5B-38FF-4C12-81A1-440FADE8351D}" type="presOf" srcId="{307A43D7-1454-4CBE-8865-2DDF20A14C8F}" destId="{7B37FDC7-16E6-4E03-8534-2ED34E15E09B}" srcOrd="0" destOrd="0" presId="urn:microsoft.com/office/officeart/2005/8/layout/hProcess6"/>
    <dgm:cxn modelId="{07DDC0FB-A72E-4FFB-B6D4-029C794FC3B7}" type="presOf" srcId="{23D2B7C1-B48D-4482-8CFB-5CB39A0069BF}" destId="{9352E582-ED85-48BA-BFCB-A64909E5BA0B}" srcOrd="1" destOrd="1" presId="urn:microsoft.com/office/officeart/2005/8/layout/hProcess6"/>
    <dgm:cxn modelId="{99F1307A-C8C5-4E3C-9B76-3C13287E0B25}" type="presOf" srcId="{1E5940F9-C85F-45A1-A957-4E9F15D059D2}" destId="{0AE536C3-69CE-4791-B2D6-CA42C58859A3}" srcOrd="0" destOrd="0" presId="urn:microsoft.com/office/officeart/2005/8/layout/hProcess6"/>
    <dgm:cxn modelId="{759C2C51-967C-47EA-A406-EC141E93BBBC}" type="presOf" srcId="{21D02405-BA28-4404-855A-FBF3C01B44A0}" destId="{29751BD0-217A-4858-BEE4-E938DA54DC6B}" srcOrd="0" destOrd="2" presId="urn:microsoft.com/office/officeart/2005/8/layout/hProcess6"/>
    <dgm:cxn modelId="{CFB835B1-E610-4A1A-B32A-74676F7C24F8}" type="presParOf" srcId="{0AE536C3-69CE-4791-B2D6-CA42C58859A3}" destId="{499023BE-1044-43CC-A913-00BC7067E95E}" srcOrd="0" destOrd="0" presId="urn:microsoft.com/office/officeart/2005/8/layout/hProcess6"/>
    <dgm:cxn modelId="{1D43831D-D49C-484B-989A-805F1A32BCAE}" type="presParOf" srcId="{499023BE-1044-43CC-A913-00BC7067E95E}" destId="{0191B335-093E-4E8F-AC8D-9727F804342C}" srcOrd="0" destOrd="0" presId="urn:microsoft.com/office/officeart/2005/8/layout/hProcess6"/>
    <dgm:cxn modelId="{03AD6735-59D7-4BD0-AA87-A87B3DE26625}" type="presParOf" srcId="{499023BE-1044-43CC-A913-00BC7067E95E}" destId="{29751BD0-217A-4858-BEE4-E938DA54DC6B}" srcOrd="1" destOrd="0" presId="urn:microsoft.com/office/officeart/2005/8/layout/hProcess6"/>
    <dgm:cxn modelId="{47DF862C-9516-4441-B18D-19EAA4333939}" type="presParOf" srcId="{499023BE-1044-43CC-A913-00BC7067E95E}" destId="{9352E582-ED85-48BA-BFCB-A64909E5BA0B}" srcOrd="2" destOrd="0" presId="urn:microsoft.com/office/officeart/2005/8/layout/hProcess6"/>
    <dgm:cxn modelId="{54DAA092-2C2F-4145-9EAB-9494810C2230}" type="presParOf" srcId="{499023BE-1044-43CC-A913-00BC7067E95E}" destId="{7B37FDC7-16E6-4E03-8534-2ED34E15E09B}" srcOrd="3" destOrd="0" presId="urn:microsoft.com/office/officeart/2005/8/layout/hProcess6"/>
    <dgm:cxn modelId="{8C7D7126-BEBA-4C27-8F9E-B9F5F7B4A2A7}" type="presParOf" srcId="{0AE536C3-69CE-4791-B2D6-CA42C58859A3}" destId="{1314D3D5-218B-4D3D-9FB0-B8B65BD53361}" srcOrd="1" destOrd="0" presId="urn:microsoft.com/office/officeart/2005/8/layout/hProcess6"/>
    <dgm:cxn modelId="{74048755-1129-4386-A60F-39E0B1689D97}" type="presParOf" srcId="{0AE536C3-69CE-4791-B2D6-CA42C58859A3}" destId="{79AA5FBE-60CD-48BC-AED7-B78C2F00BB22}" srcOrd="2" destOrd="0" presId="urn:microsoft.com/office/officeart/2005/8/layout/hProcess6"/>
    <dgm:cxn modelId="{BEE9052D-FEEE-412C-B619-B1A8432E13BD}" type="presParOf" srcId="{79AA5FBE-60CD-48BC-AED7-B78C2F00BB22}" destId="{9A8FDDD5-1CBE-49FD-936F-FDBF88CEDA25}" srcOrd="0" destOrd="0" presId="urn:microsoft.com/office/officeart/2005/8/layout/hProcess6"/>
    <dgm:cxn modelId="{D31125EB-B7F0-4DD7-88F9-64E8DEAF82B4}" type="presParOf" srcId="{79AA5FBE-60CD-48BC-AED7-B78C2F00BB22}" destId="{6AB4CE7D-2C09-47A5-80AB-B877D8846847}" srcOrd="1" destOrd="0" presId="urn:microsoft.com/office/officeart/2005/8/layout/hProcess6"/>
    <dgm:cxn modelId="{ADBDD8CE-A477-4C80-91C3-5395FCADDC2E}" type="presParOf" srcId="{79AA5FBE-60CD-48BC-AED7-B78C2F00BB22}" destId="{493CB56E-E491-4C85-8ACE-A64C82192116}" srcOrd="2" destOrd="0" presId="urn:microsoft.com/office/officeart/2005/8/layout/hProcess6"/>
    <dgm:cxn modelId="{48F2E7B4-EF3B-4D9B-A460-606C4BEA81A0}" type="presParOf" srcId="{79AA5FBE-60CD-48BC-AED7-B78C2F00BB22}" destId="{3C2B319D-17C6-4CB3-B607-42989A63A8F2}" srcOrd="3" destOrd="0" presId="urn:microsoft.com/office/officeart/2005/8/layout/hProcess6"/>
    <dgm:cxn modelId="{3D2FA9BF-A13F-4F80-BA18-3F5778FE7546}" type="presParOf" srcId="{0AE536C3-69CE-4791-B2D6-CA42C58859A3}" destId="{0D56D72E-555E-4286-9D88-6B8A14747966}" srcOrd="3" destOrd="0" presId="urn:microsoft.com/office/officeart/2005/8/layout/hProcess6"/>
    <dgm:cxn modelId="{20EB84D4-43C2-4C2D-9F43-0BBD3AE0B99C}" type="presParOf" srcId="{0AE536C3-69CE-4791-B2D6-CA42C58859A3}" destId="{E9C5E641-BAA2-4323-B5FA-C93266904FA0}" srcOrd="4" destOrd="0" presId="urn:microsoft.com/office/officeart/2005/8/layout/hProcess6"/>
    <dgm:cxn modelId="{4BB3FE1E-717A-4D41-ABBB-4A2E21E74669}" type="presParOf" srcId="{E9C5E641-BAA2-4323-B5FA-C93266904FA0}" destId="{9923187F-433E-404D-A6A8-5F0912288C81}" srcOrd="0" destOrd="0" presId="urn:microsoft.com/office/officeart/2005/8/layout/hProcess6"/>
    <dgm:cxn modelId="{DE0FCF23-139D-4260-A387-3BD33BEEE43A}" type="presParOf" srcId="{E9C5E641-BAA2-4323-B5FA-C93266904FA0}" destId="{4BA4F1AC-1AFC-4FD4-B82E-8F16BA24F69F}" srcOrd="1" destOrd="0" presId="urn:microsoft.com/office/officeart/2005/8/layout/hProcess6"/>
    <dgm:cxn modelId="{E0751D8E-E88C-430A-B54C-A7391D8E1382}" type="presParOf" srcId="{E9C5E641-BAA2-4323-B5FA-C93266904FA0}" destId="{9FD02992-99A7-40C7-AD44-8871A09BD0F5}" srcOrd="2" destOrd="0" presId="urn:microsoft.com/office/officeart/2005/8/layout/hProcess6"/>
    <dgm:cxn modelId="{BCBEDA47-2531-407E-B539-5FF666366327}" type="presParOf" srcId="{E9C5E641-BAA2-4323-B5FA-C93266904FA0}" destId="{EACBD129-FD30-4139-95C3-B30E6909937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62E3BE-322F-42A6-8E40-2585EFFD7121}" type="doc">
      <dgm:prSet loTypeId="urn:microsoft.com/office/officeart/2005/8/layout/vList5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6B2D5849-A0D2-4884-85FB-6D8278DDF3BB}">
      <dgm:prSet phldrT="[文本]" custT="1"/>
      <dgm:spPr>
        <a:noFill/>
      </dgm:spPr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电力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67FE392-77BD-44A0-B829-180B446B1C2E}" type="parTrans" cxnId="{63198818-3E91-43BC-9253-A397B3FBCB86}">
      <dgm:prSet/>
      <dgm:spPr/>
      <dgm:t>
        <a:bodyPr/>
        <a:lstStyle/>
        <a:p>
          <a:endParaRPr lang="zh-CN" altLang="en-US"/>
        </a:p>
      </dgm:t>
    </dgm:pt>
    <dgm:pt modelId="{71F5064D-EDA0-4727-A85C-C9D9459AA438}" type="sibTrans" cxnId="{63198818-3E91-43BC-9253-A397B3FBCB86}">
      <dgm:prSet/>
      <dgm:spPr/>
      <dgm:t>
        <a:bodyPr/>
        <a:lstStyle/>
        <a:p>
          <a:endParaRPr lang="zh-CN" altLang="en-US"/>
        </a:p>
      </dgm:t>
    </dgm:pt>
    <dgm:pt modelId="{A2B2D74B-505A-41FE-AD32-CB21921B165E}">
      <dgm:prSet phldrT="[文本]" custT="1"/>
      <dgm:spPr>
        <a:noFill/>
      </dgm:spPr>
      <dgm:t>
        <a:bodyPr/>
        <a:lstStyle/>
        <a:p>
          <a:r>
            <a:rPr lang="en-US" altLang="zh-CN" sz="1200" dirty="0" err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eMTC</a:t>
          </a:r>
          <a:endParaRPr lang="zh-CN" altLang="en-US" sz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A0E560D-5B3F-432B-B8E7-B79FEE8746BB}" type="parTrans" cxnId="{9BB6487D-EC91-48CC-A5A4-11571B8EDDA5}">
      <dgm:prSet/>
      <dgm:spPr/>
      <dgm:t>
        <a:bodyPr/>
        <a:lstStyle/>
        <a:p>
          <a:endParaRPr lang="zh-CN" altLang="en-US"/>
        </a:p>
      </dgm:t>
    </dgm:pt>
    <dgm:pt modelId="{826A7823-E7F7-47A4-A24A-26E4FD347FB1}" type="sibTrans" cxnId="{9BB6487D-EC91-48CC-A5A4-11571B8EDDA5}">
      <dgm:prSet/>
      <dgm:spPr/>
      <dgm:t>
        <a:bodyPr/>
        <a:lstStyle/>
        <a:p>
          <a:endParaRPr lang="zh-CN" altLang="en-US"/>
        </a:p>
      </dgm:t>
    </dgm:pt>
    <dgm:pt modelId="{05FAC7C8-FA35-42A3-9A0B-28817F2727DB}">
      <dgm:prSet phldrT="[文本]" custT="1"/>
      <dgm:spPr>
        <a:noFill/>
      </dgm:spPr>
      <dgm:t>
        <a:bodyPr/>
        <a:lstStyle/>
        <a:p>
          <a:r>
            <a: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5G NR</a:t>
          </a:r>
          <a:r>
            <a: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波形技术</a:t>
          </a:r>
          <a:endParaRPr lang="zh-CN" altLang="en-US" sz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C1B83B5-931D-4763-B8BF-5D824E63586E}" type="parTrans" cxnId="{CC4A06F0-6576-4739-9228-4BAB7149E749}">
      <dgm:prSet/>
      <dgm:spPr/>
      <dgm:t>
        <a:bodyPr/>
        <a:lstStyle/>
        <a:p>
          <a:endParaRPr lang="zh-CN" altLang="en-US"/>
        </a:p>
      </dgm:t>
    </dgm:pt>
    <dgm:pt modelId="{F083AF5B-2DCA-4763-AF47-FEF5BFACD399}" type="sibTrans" cxnId="{CC4A06F0-6576-4739-9228-4BAB7149E749}">
      <dgm:prSet/>
      <dgm:spPr/>
      <dgm:t>
        <a:bodyPr/>
        <a:lstStyle/>
        <a:p>
          <a:endParaRPr lang="zh-CN" altLang="en-US"/>
        </a:p>
      </dgm:t>
    </dgm:pt>
    <dgm:pt modelId="{9B26FC07-5017-444E-8734-594BD829BC79}">
      <dgm:prSet phldrT="[文本]" custT="1"/>
      <dgm:spPr>
        <a:noFill/>
      </dgm:spPr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企业无线网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2780B1B-D3B6-4AA1-A0D6-EEA45F120F9C}" type="parTrans" cxnId="{DEB3E14C-DE42-4467-A125-D77E1DF92348}">
      <dgm:prSet/>
      <dgm:spPr/>
      <dgm:t>
        <a:bodyPr/>
        <a:lstStyle/>
        <a:p>
          <a:endParaRPr lang="zh-CN" altLang="en-US"/>
        </a:p>
      </dgm:t>
    </dgm:pt>
    <dgm:pt modelId="{114A8DE0-D99D-4F59-88E8-1F2D92E86B65}" type="sibTrans" cxnId="{DEB3E14C-DE42-4467-A125-D77E1DF92348}">
      <dgm:prSet/>
      <dgm:spPr/>
      <dgm:t>
        <a:bodyPr/>
        <a:lstStyle/>
        <a:p>
          <a:endParaRPr lang="zh-CN" altLang="en-US"/>
        </a:p>
      </dgm:t>
    </dgm:pt>
    <dgm:pt modelId="{9B97D1F8-9EFC-4BB5-BE95-C10A0627B917}">
      <dgm:prSet phldrT="[文本]" custT="1"/>
      <dgm:spPr>
        <a:noFill/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非授权频谱</a:t>
          </a:r>
          <a:endParaRPr lang="zh-CN" altLang="en-US" sz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DBB273E-03EE-4FD0-B7FA-A5F3033F2D7D}" type="parTrans" cxnId="{07588D15-B202-4299-B856-FCE10BC67626}">
      <dgm:prSet/>
      <dgm:spPr/>
      <dgm:t>
        <a:bodyPr/>
        <a:lstStyle/>
        <a:p>
          <a:endParaRPr lang="zh-CN" altLang="en-US"/>
        </a:p>
      </dgm:t>
    </dgm:pt>
    <dgm:pt modelId="{C6E8AE59-E436-42B8-9475-5DC2D14F5930}" type="sibTrans" cxnId="{07588D15-B202-4299-B856-FCE10BC67626}">
      <dgm:prSet/>
      <dgm:spPr/>
      <dgm:t>
        <a:bodyPr/>
        <a:lstStyle/>
        <a:p>
          <a:endParaRPr lang="zh-CN" altLang="en-US"/>
        </a:p>
      </dgm:t>
    </dgm:pt>
    <dgm:pt modelId="{A74E63F1-74F2-4F34-A1AD-B3A8A2C62334}">
      <dgm:prSet phldrT="[文本]" custT="1"/>
      <dgm:spPr>
        <a:noFill/>
      </dgm:spPr>
      <dgm:t>
        <a:bodyPr/>
        <a:lstStyle/>
        <a:p>
          <a:r>
            <a: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5G NR URLLC</a:t>
          </a:r>
          <a:r>
            <a: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场景</a:t>
          </a:r>
          <a:endParaRPr lang="zh-CN" altLang="en-US" sz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E2CFC146-6618-4E58-8645-92CCF06324CD}" type="parTrans" cxnId="{E4C80853-92DF-42D1-A25A-2A3E4A88F25E}">
      <dgm:prSet/>
      <dgm:spPr/>
      <dgm:t>
        <a:bodyPr/>
        <a:lstStyle/>
        <a:p>
          <a:endParaRPr lang="zh-CN" altLang="en-US"/>
        </a:p>
      </dgm:t>
    </dgm:pt>
    <dgm:pt modelId="{6ECF607D-1BAE-4EE8-B672-B2ECEDA6C3F1}" type="sibTrans" cxnId="{E4C80853-92DF-42D1-A25A-2A3E4A88F25E}">
      <dgm:prSet/>
      <dgm:spPr/>
      <dgm:t>
        <a:bodyPr/>
        <a:lstStyle/>
        <a:p>
          <a:endParaRPr lang="zh-CN" altLang="en-US"/>
        </a:p>
      </dgm:t>
    </dgm:pt>
    <dgm:pt modelId="{636A603F-BDEB-4786-AC89-8150AB5D8C0D}">
      <dgm:prSet phldrT="[文本]" custT="1"/>
      <dgm:spPr>
        <a:noFill/>
      </dgm:spPr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宽窄带融合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4A20FAA3-463D-407D-9BFF-921E591A5198}" type="parTrans" cxnId="{CFA69AC4-53EE-4519-AA88-98A6C84C7A14}">
      <dgm:prSet/>
      <dgm:spPr/>
      <dgm:t>
        <a:bodyPr/>
        <a:lstStyle/>
        <a:p>
          <a:endParaRPr lang="zh-CN" altLang="en-US"/>
        </a:p>
      </dgm:t>
    </dgm:pt>
    <dgm:pt modelId="{3AE11F1B-0E70-4055-BD41-29CBA7D1E27F}" type="sibTrans" cxnId="{CFA69AC4-53EE-4519-AA88-98A6C84C7A14}">
      <dgm:prSet/>
      <dgm:spPr/>
      <dgm:t>
        <a:bodyPr/>
        <a:lstStyle/>
        <a:p>
          <a:endParaRPr lang="zh-CN" altLang="en-US"/>
        </a:p>
      </dgm:t>
    </dgm:pt>
    <dgm:pt modelId="{E1A093CC-1C92-45A4-A063-C6460F8F3279}">
      <dgm:prSet phldrT="[文本]" custT="1"/>
      <dgm:spPr>
        <a:noFill/>
      </dgm:spPr>
      <dgm:t>
        <a:bodyPr/>
        <a:lstStyle/>
        <a:p>
          <a:r>
            <a: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5G NR</a:t>
          </a:r>
          <a:r>
            <a: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波形技术</a:t>
          </a:r>
          <a:endParaRPr lang="zh-CN" altLang="en-US" sz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2182B33F-B544-45F5-8964-2E6D393BD65E}" type="parTrans" cxnId="{483B6B2F-170A-4782-BF66-1577863C155A}">
      <dgm:prSet/>
      <dgm:spPr/>
      <dgm:t>
        <a:bodyPr/>
        <a:lstStyle/>
        <a:p>
          <a:endParaRPr lang="zh-CN" altLang="en-US"/>
        </a:p>
      </dgm:t>
    </dgm:pt>
    <dgm:pt modelId="{37CE2182-D9AB-4619-BB70-EC2048729266}" type="sibTrans" cxnId="{483B6B2F-170A-4782-BF66-1577863C155A}">
      <dgm:prSet/>
      <dgm:spPr/>
      <dgm:t>
        <a:bodyPr/>
        <a:lstStyle/>
        <a:p>
          <a:endParaRPr lang="zh-CN" altLang="en-US"/>
        </a:p>
      </dgm:t>
    </dgm:pt>
    <dgm:pt modelId="{0E6772F0-C31B-41ED-8EC4-623D6A24B2D0}">
      <dgm:prSet phldrT="[文本]" custT="1"/>
      <dgm:spPr>
        <a:noFill/>
      </dgm:spPr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物联网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9985F5AF-E23E-49E6-BFD3-5E19FB1E8476}" type="parTrans" cxnId="{94B14668-90D0-413F-A947-63739AE1513C}">
      <dgm:prSet/>
      <dgm:spPr/>
      <dgm:t>
        <a:bodyPr/>
        <a:lstStyle/>
        <a:p>
          <a:endParaRPr lang="zh-CN" altLang="en-US"/>
        </a:p>
      </dgm:t>
    </dgm:pt>
    <dgm:pt modelId="{364FCED7-7E0D-46F4-A3DD-7C746FC21687}" type="sibTrans" cxnId="{94B14668-90D0-413F-A947-63739AE1513C}">
      <dgm:prSet/>
      <dgm:spPr/>
      <dgm:t>
        <a:bodyPr/>
        <a:lstStyle/>
        <a:p>
          <a:endParaRPr lang="zh-CN" altLang="en-US"/>
        </a:p>
      </dgm:t>
    </dgm:pt>
    <dgm:pt modelId="{FBD644A3-5F0E-4FD4-A762-D5459E53CB48}">
      <dgm:prSet phldrT="[文本]" custT="1"/>
      <dgm:spPr>
        <a:noFill/>
      </dgm:spPr>
      <dgm:t>
        <a:bodyPr/>
        <a:lstStyle/>
        <a:p>
          <a:r>
            <a:rPr lang="en-US" altLang="zh-CN" sz="1200" dirty="0" err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eMTC</a:t>
          </a:r>
          <a:r>
            <a: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与</a:t>
          </a:r>
          <a:r>
            <a: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NB-</a:t>
          </a:r>
          <a:r>
            <a:rPr lang="en-US" altLang="zh-CN" sz="1200" dirty="0" err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IoT</a:t>
          </a:r>
          <a:endParaRPr lang="zh-CN" altLang="en-US" sz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88E19A7-ABB2-44E2-A369-858AC00B940A}" type="parTrans" cxnId="{0F9ADD37-6B47-4C79-9688-59328621D536}">
      <dgm:prSet/>
      <dgm:spPr/>
      <dgm:t>
        <a:bodyPr/>
        <a:lstStyle/>
        <a:p>
          <a:endParaRPr lang="zh-CN" altLang="en-US"/>
        </a:p>
      </dgm:t>
    </dgm:pt>
    <dgm:pt modelId="{8DC6AA4F-3ECC-48F1-A595-6261D64E5D13}" type="sibTrans" cxnId="{0F9ADD37-6B47-4C79-9688-59328621D536}">
      <dgm:prSet/>
      <dgm:spPr/>
      <dgm:t>
        <a:bodyPr/>
        <a:lstStyle/>
        <a:p>
          <a:endParaRPr lang="zh-CN" altLang="en-US"/>
        </a:p>
      </dgm:t>
    </dgm:pt>
    <dgm:pt modelId="{D44FDAC6-E7D4-4AF3-B521-A0D9A3689C20}">
      <dgm:prSet phldrT="[文本]" custT="1"/>
      <dgm:spPr>
        <a:noFill/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无人机应用</a:t>
          </a:r>
          <a:endParaRPr lang="zh-CN" altLang="en-US" sz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31501494-0353-4D1F-8D92-D3324399A1EC}" type="parTrans" cxnId="{0A9737BF-BD1F-4E38-91BF-54B34FE56B40}">
      <dgm:prSet/>
      <dgm:spPr/>
      <dgm:t>
        <a:bodyPr/>
        <a:lstStyle/>
        <a:p>
          <a:endParaRPr lang="zh-CN" altLang="en-US"/>
        </a:p>
      </dgm:t>
    </dgm:pt>
    <dgm:pt modelId="{0ED07F1F-CF4D-41DA-B2E9-D50721DC976E}" type="sibTrans" cxnId="{0A9737BF-BD1F-4E38-91BF-54B34FE56B40}">
      <dgm:prSet/>
      <dgm:spPr/>
      <dgm:t>
        <a:bodyPr/>
        <a:lstStyle/>
        <a:p>
          <a:endParaRPr lang="zh-CN" altLang="en-US"/>
        </a:p>
      </dgm:t>
    </dgm:pt>
    <dgm:pt modelId="{F0F2648D-C8A2-4ECE-A5CA-D706BD8D0E9D}">
      <dgm:prSet phldrT="[文本]" custT="1"/>
      <dgm:spPr>
        <a:noFill/>
      </dgm:spPr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轨交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D39F9F79-19C1-45F3-8F69-C75E2F5BD52D}" type="parTrans" cxnId="{F67536A9-D67D-4816-B052-E90F7D8AB243}">
      <dgm:prSet/>
      <dgm:spPr/>
      <dgm:t>
        <a:bodyPr/>
        <a:lstStyle/>
        <a:p>
          <a:endParaRPr lang="zh-CN" altLang="en-US"/>
        </a:p>
      </dgm:t>
    </dgm:pt>
    <dgm:pt modelId="{6F970342-E888-435C-8541-F46F026B8172}" type="sibTrans" cxnId="{F67536A9-D67D-4816-B052-E90F7D8AB243}">
      <dgm:prSet/>
      <dgm:spPr/>
      <dgm:t>
        <a:bodyPr/>
        <a:lstStyle/>
        <a:p>
          <a:endParaRPr lang="zh-CN" altLang="en-US"/>
        </a:p>
      </dgm:t>
    </dgm:pt>
    <dgm:pt modelId="{7439E8DF-C289-439F-8B52-98268BB40006}">
      <dgm:prSet phldrT="[文本]" custT="1"/>
      <dgm:spPr>
        <a:noFill/>
      </dgm:spPr>
      <dgm:t>
        <a:bodyPr/>
        <a:lstStyle/>
        <a:p>
          <a:r>
            <a:rPr lang="zh-CN" altLang="en-US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非授权频谱</a:t>
          </a:r>
          <a:endParaRPr lang="zh-CN" altLang="en-US" sz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CD18D92A-517D-4A47-8B25-A971C23D5A87}" type="parTrans" cxnId="{9C017D5A-1BA1-49AF-8051-D75CD4AF32FF}">
      <dgm:prSet/>
      <dgm:spPr/>
      <dgm:t>
        <a:bodyPr/>
        <a:lstStyle/>
        <a:p>
          <a:endParaRPr lang="zh-CN" altLang="en-US"/>
        </a:p>
      </dgm:t>
    </dgm:pt>
    <dgm:pt modelId="{D0B2A72D-C3FF-459F-B87B-E7485966CBE0}" type="sibTrans" cxnId="{9C017D5A-1BA1-49AF-8051-D75CD4AF32FF}">
      <dgm:prSet/>
      <dgm:spPr/>
      <dgm:t>
        <a:bodyPr/>
        <a:lstStyle/>
        <a:p>
          <a:endParaRPr lang="zh-CN" altLang="en-US"/>
        </a:p>
      </dgm:t>
    </dgm:pt>
    <dgm:pt modelId="{64D385E1-6A1B-4008-9125-7068D6248F9D}">
      <dgm:prSet phldrT="[文本]" custT="1"/>
      <dgm:spPr>
        <a:noFill/>
      </dgm:spPr>
      <dgm:t>
        <a:bodyPr/>
        <a:lstStyle/>
        <a:p>
          <a:r>
            <a: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LTE-R</a:t>
          </a:r>
          <a:endParaRPr lang="zh-CN" altLang="en-US" sz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A11CA70-0E7C-411A-B574-9743C6AA6A45}" type="parTrans" cxnId="{7FFB62E4-E35D-4EE2-92D9-37E9550F7C16}">
      <dgm:prSet/>
      <dgm:spPr/>
      <dgm:t>
        <a:bodyPr/>
        <a:lstStyle/>
        <a:p>
          <a:endParaRPr lang="zh-CN" altLang="en-US"/>
        </a:p>
      </dgm:t>
    </dgm:pt>
    <dgm:pt modelId="{70BE3FB1-61E6-43A9-BAC0-BAAC43072049}" type="sibTrans" cxnId="{7FFB62E4-E35D-4EE2-92D9-37E9550F7C16}">
      <dgm:prSet/>
      <dgm:spPr/>
      <dgm:t>
        <a:bodyPr/>
        <a:lstStyle/>
        <a:p>
          <a:endParaRPr lang="zh-CN" altLang="en-US"/>
        </a:p>
      </dgm:t>
    </dgm:pt>
    <dgm:pt modelId="{E3DA72D4-0E8A-40FB-B832-7C4A909CA347}" type="pres">
      <dgm:prSet presAssocID="{3262E3BE-322F-42A6-8E40-2585EFFD71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98B58D-E829-4D10-BBD0-3E504306FF6F}" type="pres">
      <dgm:prSet presAssocID="{6B2D5849-A0D2-4884-85FB-6D8278DDF3BB}" presName="linNode" presStyleCnt="0"/>
      <dgm:spPr/>
    </dgm:pt>
    <dgm:pt modelId="{84C6AE6A-1A79-4424-B19E-E7F15A5B86D3}" type="pres">
      <dgm:prSet presAssocID="{6B2D5849-A0D2-4884-85FB-6D8278DDF3BB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21CCCF-A866-44AE-B6F6-9E48B430D67C}" type="pres">
      <dgm:prSet presAssocID="{6B2D5849-A0D2-4884-85FB-6D8278DDF3BB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7523B0-BB80-4065-A868-D2DB29329D57}" type="pres">
      <dgm:prSet presAssocID="{71F5064D-EDA0-4727-A85C-C9D9459AA438}" presName="sp" presStyleCnt="0"/>
      <dgm:spPr/>
    </dgm:pt>
    <dgm:pt modelId="{47293223-F42A-4BE5-B492-C3A30296F5BB}" type="pres">
      <dgm:prSet presAssocID="{F0F2648D-C8A2-4ECE-A5CA-D706BD8D0E9D}" presName="linNode" presStyleCnt="0"/>
      <dgm:spPr/>
    </dgm:pt>
    <dgm:pt modelId="{E9850129-A414-49D7-8384-2DB283FDF308}" type="pres">
      <dgm:prSet presAssocID="{F0F2648D-C8A2-4ECE-A5CA-D706BD8D0E9D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B6CA5D-731A-4BF6-864E-8DE2F36272FE}" type="pres">
      <dgm:prSet presAssocID="{F0F2648D-C8A2-4ECE-A5CA-D706BD8D0E9D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CB45C9-C0C4-4839-9DD2-3291672F8C83}" type="pres">
      <dgm:prSet presAssocID="{6F970342-E888-435C-8541-F46F026B8172}" presName="sp" presStyleCnt="0"/>
      <dgm:spPr/>
    </dgm:pt>
    <dgm:pt modelId="{E15FD2D3-A458-457E-90FC-742EE51FB809}" type="pres">
      <dgm:prSet presAssocID="{9B26FC07-5017-444E-8734-594BD829BC79}" presName="linNode" presStyleCnt="0"/>
      <dgm:spPr/>
    </dgm:pt>
    <dgm:pt modelId="{E329518C-C456-4F94-82E3-F3FC265890C2}" type="pres">
      <dgm:prSet presAssocID="{9B26FC07-5017-444E-8734-594BD829BC79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7F5B32-5797-4653-B86D-E66F8C1928BF}" type="pres">
      <dgm:prSet presAssocID="{9B26FC07-5017-444E-8734-594BD829BC79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A2F033-0AB4-422E-9169-9C4590025A98}" type="pres">
      <dgm:prSet presAssocID="{114A8DE0-D99D-4F59-88E8-1F2D92E86B65}" presName="sp" presStyleCnt="0"/>
      <dgm:spPr/>
    </dgm:pt>
    <dgm:pt modelId="{940B8F84-C559-4162-9BCB-4A1CB5E2B2B1}" type="pres">
      <dgm:prSet presAssocID="{636A603F-BDEB-4786-AC89-8150AB5D8C0D}" presName="linNode" presStyleCnt="0"/>
      <dgm:spPr/>
    </dgm:pt>
    <dgm:pt modelId="{6D0F92BB-770D-4EF6-B7E6-11CC09A521F7}" type="pres">
      <dgm:prSet presAssocID="{636A603F-BDEB-4786-AC89-8150AB5D8C0D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654DAE-557F-47B0-9D81-8075212B7C6F}" type="pres">
      <dgm:prSet presAssocID="{636A603F-BDEB-4786-AC89-8150AB5D8C0D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1DF45-DA9F-4BF6-8B79-49182B3E8E4D}" type="pres">
      <dgm:prSet presAssocID="{3AE11F1B-0E70-4055-BD41-29CBA7D1E27F}" presName="sp" presStyleCnt="0"/>
      <dgm:spPr/>
    </dgm:pt>
    <dgm:pt modelId="{9A8B04BD-F083-48D2-9374-D4C313092583}" type="pres">
      <dgm:prSet presAssocID="{0E6772F0-C31B-41ED-8EC4-623D6A24B2D0}" presName="linNode" presStyleCnt="0"/>
      <dgm:spPr/>
    </dgm:pt>
    <dgm:pt modelId="{ED4E15B3-CC6F-4276-A26B-373F1C59BF9B}" type="pres">
      <dgm:prSet presAssocID="{0E6772F0-C31B-41ED-8EC4-623D6A24B2D0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5B8D73-8AF7-4B30-9B7E-4093B6236926}" type="pres">
      <dgm:prSet presAssocID="{0E6772F0-C31B-41ED-8EC4-623D6A24B2D0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0EA2491-DCC9-48AD-93B2-3DE103EC09CA}" type="presOf" srcId="{9B97D1F8-9EFC-4BB5-BE95-C10A0627B917}" destId="{077F5B32-5797-4653-B86D-E66F8C1928BF}" srcOrd="0" destOrd="0" presId="urn:microsoft.com/office/officeart/2005/8/layout/vList5"/>
    <dgm:cxn modelId="{D9C07659-68F5-448A-B59A-96D3CC05BBD4}" type="presOf" srcId="{E1A093CC-1C92-45A4-A063-C6460F8F3279}" destId="{85654DAE-557F-47B0-9D81-8075212B7C6F}" srcOrd="0" destOrd="0" presId="urn:microsoft.com/office/officeart/2005/8/layout/vList5"/>
    <dgm:cxn modelId="{422B2C7B-D186-418C-B389-D2BC21518A13}" type="presOf" srcId="{64D385E1-6A1B-4008-9125-7068D6248F9D}" destId="{34B6CA5D-731A-4BF6-864E-8DE2F36272FE}" srcOrd="0" destOrd="0" presId="urn:microsoft.com/office/officeart/2005/8/layout/vList5"/>
    <dgm:cxn modelId="{07588D15-B202-4299-B856-FCE10BC67626}" srcId="{9B26FC07-5017-444E-8734-594BD829BC79}" destId="{9B97D1F8-9EFC-4BB5-BE95-C10A0627B917}" srcOrd="0" destOrd="0" parTransId="{8DBB273E-03EE-4FD0-B7FA-A5F3033F2D7D}" sibTransId="{C6E8AE59-E436-42B8-9475-5DC2D14F5930}"/>
    <dgm:cxn modelId="{CFA69AC4-53EE-4519-AA88-98A6C84C7A14}" srcId="{3262E3BE-322F-42A6-8E40-2585EFFD7121}" destId="{636A603F-BDEB-4786-AC89-8150AB5D8C0D}" srcOrd="3" destOrd="0" parTransId="{4A20FAA3-463D-407D-9BFF-921E591A5198}" sibTransId="{3AE11F1B-0E70-4055-BD41-29CBA7D1E27F}"/>
    <dgm:cxn modelId="{2082F1FC-4A71-4463-925C-6B5DCD211565}" type="presOf" srcId="{A2B2D74B-505A-41FE-AD32-CB21921B165E}" destId="{4821CCCF-A866-44AE-B6F6-9E48B430D67C}" srcOrd="0" destOrd="0" presId="urn:microsoft.com/office/officeart/2005/8/layout/vList5"/>
    <dgm:cxn modelId="{31D5A1B9-079B-49AE-81BC-AA3BE19D8647}" type="presOf" srcId="{636A603F-BDEB-4786-AC89-8150AB5D8C0D}" destId="{6D0F92BB-770D-4EF6-B7E6-11CC09A521F7}" srcOrd="0" destOrd="0" presId="urn:microsoft.com/office/officeart/2005/8/layout/vList5"/>
    <dgm:cxn modelId="{B164A875-DAE8-4999-BADE-7D19788CD96F}" type="presOf" srcId="{A74E63F1-74F2-4F34-A1AD-B3A8A2C62334}" destId="{077F5B32-5797-4653-B86D-E66F8C1928BF}" srcOrd="0" destOrd="1" presId="urn:microsoft.com/office/officeart/2005/8/layout/vList5"/>
    <dgm:cxn modelId="{04FE0B28-DB23-491D-B0BC-D0E4A02C4791}" type="presOf" srcId="{0E6772F0-C31B-41ED-8EC4-623D6A24B2D0}" destId="{ED4E15B3-CC6F-4276-A26B-373F1C59BF9B}" srcOrd="0" destOrd="0" presId="urn:microsoft.com/office/officeart/2005/8/layout/vList5"/>
    <dgm:cxn modelId="{94B14668-90D0-413F-A947-63739AE1513C}" srcId="{3262E3BE-322F-42A6-8E40-2585EFFD7121}" destId="{0E6772F0-C31B-41ED-8EC4-623D6A24B2D0}" srcOrd="4" destOrd="0" parTransId="{9985F5AF-E23E-49E6-BFD3-5E19FB1E8476}" sibTransId="{364FCED7-7E0D-46F4-A3DD-7C746FC21687}"/>
    <dgm:cxn modelId="{DEB3E14C-DE42-4467-A125-D77E1DF92348}" srcId="{3262E3BE-322F-42A6-8E40-2585EFFD7121}" destId="{9B26FC07-5017-444E-8734-594BD829BC79}" srcOrd="2" destOrd="0" parTransId="{72780B1B-D3B6-4AA1-A0D6-EEA45F120F9C}" sibTransId="{114A8DE0-D99D-4F59-88E8-1F2D92E86B65}"/>
    <dgm:cxn modelId="{96B9CC21-0B18-4F6C-8DC9-F3167FC56889}" type="presOf" srcId="{05FAC7C8-FA35-42A3-9A0B-28817F2727DB}" destId="{4821CCCF-A866-44AE-B6F6-9E48B430D67C}" srcOrd="0" destOrd="1" presId="urn:microsoft.com/office/officeart/2005/8/layout/vList5"/>
    <dgm:cxn modelId="{0F9ADD37-6B47-4C79-9688-59328621D536}" srcId="{0E6772F0-C31B-41ED-8EC4-623D6A24B2D0}" destId="{FBD644A3-5F0E-4FD4-A762-D5459E53CB48}" srcOrd="0" destOrd="0" parTransId="{888E19A7-ABB2-44E2-A369-858AC00B940A}" sibTransId="{8DC6AA4F-3ECC-48F1-A595-6261D64E5D13}"/>
    <dgm:cxn modelId="{9C017D5A-1BA1-49AF-8051-D75CD4AF32FF}" srcId="{F0F2648D-C8A2-4ECE-A5CA-D706BD8D0E9D}" destId="{7439E8DF-C289-439F-8B52-98268BB40006}" srcOrd="1" destOrd="0" parTransId="{CD18D92A-517D-4A47-8B25-A971C23D5A87}" sibTransId="{D0B2A72D-C3FF-459F-B87B-E7485966CBE0}"/>
    <dgm:cxn modelId="{661AE20B-4342-4E50-A1D2-5ADFE090ACEB}" type="presOf" srcId="{D44FDAC6-E7D4-4AF3-B521-A0D9A3689C20}" destId="{7A5B8D73-8AF7-4B30-9B7E-4093B6236926}" srcOrd="0" destOrd="1" presId="urn:microsoft.com/office/officeart/2005/8/layout/vList5"/>
    <dgm:cxn modelId="{0A9737BF-BD1F-4E38-91BF-54B34FE56B40}" srcId="{0E6772F0-C31B-41ED-8EC4-623D6A24B2D0}" destId="{D44FDAC6-E7D4-4AF3-B521-A0D9A3689C20}" srcOrd="1" destOrd="0" parTransId="{31501494-0353-4D1F-8D92-D3324399A1EC}" sibTransId="{0ED07F1F-CF4D-41DA-B2E9-D50721DC976E}"/>
    <dgm:cxn modelId="{3DBFB504-E4BF-405B-A672-F31BDDC5781B}" type="presOf" srcId="{9B26FC07-5017-444E-8734-594BD829BC79}" destId="{E329518C-C456-4F94-82E3-F3FC265890C2}" srcOrd="0" destOrd="0" presId="urn:microsoft.com/office/officeart/2005/8/layout/vList5"/>
    <dgm:cxn modelId="{14E06766-F120-48E6-A520-91B52A86954D}" type="presOf" srcId="{F0F2648D-C8A2-4ECE-A5CA-D706BD8D0E9D}" destId="{E9850129-A414-49D7-8384-2DB283FDF308}" srcOrd="0" destOrd="0" presId="urn:microsoft.com/office/officeart/2005/8/layout/vList5"/>
    <dgm:cxn modelId="{63198818-3E91-43BC-9253-A397B3FBCB86}" srcId="{3262E3BE-322F-42A6-8E40-2585EFFD7121}" destId="{6B2D5849-A0D2-4884-85FB-6D8278DDF3BB}" srcOrd="0" destOrd="0" parTransId="{167FE392-77BD-44A0-B829-180B446B1C2E}" sibTransId="{71F5064D-EDA0-4727-A85C-C9D9459AA438}"/>
    <dgm:cxn modelId="{76B8495A-1511-4CEF-9EEC-F805E7B7C090}" type="presOf" srcId="{3262E3BE-322F-42A6-8E40-2585EFFD7121}" destId="{E3DA72D4-0E8A-40FB-B832-7C4A909CA347}" srcOrd="0" destOrd="0" presId="urn:microsoft.com/office/officeart/2005/8/layout/vList5"/>
    <dgm:cxn modelId="{9BB6487D-EC91-48CC-A5A4-11571B8EDDA5}" srcId="{6B2D5849-A0D2-4884-85FB-6D8278DDF3BB}" destId="{A2B2D74B-505A-41FE-AD32-CB21921B165E}" srcOrd="0" destOrd="0" parTransId="{DA0E560D-5B3F-432B-B8E7-B79FEE8746BB}" sibTransId="{826A7823-E7F7-47A4-A24A-26E4FD347FB1}"/>
    <dgm:cxn modelId="{E4C80853-92DF-42D1-A25A-2A3E4A88F25E}" srcId="{9B26FC07-5017-444E-8734-594BD829BC79}" destId="{A74E63F1-74F2-4F34-A1AD-B3A8A2C62334}" srcOrd="1" destOrd="0" parTransId="{E2CFC146-6618-4E58-8645-92CCF06324CD}" sibTransId="{6ECF607D-1BAE-4EE8-B672-B2ECEDA6C3F1}"/>
    <dgm:cxn modelId="{483B6B2F-170A-4782-BF66-1577863C155A}" srcId="{636A603F-BDEB-4786-AC89-8150AB5D8C0D}" destId="{E1A093CC-1C92-45A4-A063-C6460F8F3279}" srcOrd="0" destOrd="0" parTransId="{2182B33F-B544-45F5-8964-2E6D393BD65E}" sibTransId="{37CE2182-D9AB-4619-BB70-EC2048729266}"/>
    <dgm:cxn modelId="{CC4A06F0-6576-4739-9228-4BAB7149E749}" srcId="{6B2D5849-A0D2-4884-85FB-6D8278DDF3BB}" destId="{05FAC7C8-FA35-42A3-9A0B-28817F2727DB}" srcOrd="1" destOrd="0" parTransId="{1C1B83B5-931D-4763-B8BF-5D824E63586E}" sibTransId="{F083AF5B-2DCA-4763-AF47-FEF5BFACD399}"/>
    <dgm:cxn modelId="{3EB9D873-AB28-4519-B1C6-4050838EFC2A}" type="presOf" srcId="{6B2D5849-A0D2-4884-85FB-6D8278DDF3BB}" destId="{84C6AE6A-1A79-4424-B19E-E7F15A5B86D3}" srcOrd="0" destOrd="0" presId="urn:microsoft.com/office/officeart/2005/8/layout/vList5"/>
    <dgm:cxn modelId="{7FFB62E4-E35D-4EE2-92D9-37E9550F7C16}" srcId="{F0F2648D-C8A2-4ECE-A5CA-D706BD8D0E9D}" destId="{64D385E1-6A1B-4008-9125-7068D6248F9D}" srcOrd="0" destOrd="0" parTransId="{1A11CA70-0E7C-411A-B574-9743C6AA6A45}" sibTransId="{70BE3FB1-61E6-43A9-BAC0-BAAC43072049}"/>
    <dgm:cxn modelId="{1F1E07DE-447A-4573-A425-8F20D3C3D7BF}" type="presOf" srcId="{FBD644A3-5F0E-4FD4-A762-D5459E53CB48}" destId="{7A5B8D73-8AF7-4B30-9B7E-4093B6236926}" srcOrd="0" destOrd="0" presId="urn:microsoft.com/office/officeart/2005/8/layout/vList5"/>
    <dgm:cxn modelId="{1A8A0776-F960-43FF-94EF-B69B4C1E2306}" type="presOf" srcId="{7439E8DF-C289-439F-8B52-98268BB40006}" destId="{34B6CA5D-731A-4BF6-864E-8DE2F36272FE}" srcOrd="0" destOrd="1" presId="urn:microsoft.com/office/officeart/2005/8/layout/vList5"/>
    <dgm:cxn modelId="{F67536A9-D67D-4816-B052-E90F7D8AB243}" srcId="{3262E3BE-322F-42A6-8E40-2585EFFD7121}" destId="{F0F2648D-C8A2-4ECE-A5CA-D706BD8D0E9D}" srcOrd="1" destOrd="0" parTransId="{D39F9F79-19C1-45F3-8F69-C75E2F5BD52D}" sibTransId="{6F970342-E888-435C-8541-F46F026B8172}"/>
    <dgm:cxn modelId="{12DFF607-2A46-4B88-99B1-0B54E25A6EE0}" type="presParOf" srcId="{E3DA72D4-0E8A-40FB-B832-7C4A909CA347}" destId="{5398B58D-E829-4D10-BBD0-3E504306FF6F}" srcOrd="0" destOrd="0" presId="urn:microsoft.com/office/officeart/2005/8/layout/vList5"/>
    <dgm:cxn modelId="{9C0D3480-649E-43FE-9BDB-777A7B24BE42}" type="presParOf" srcId="{5398B58D-E829-4D10-BBD0-3E504306FF6F}" destId="{84C6AE6A-1A79-4424-B19E-E7F15A5B86D3}" srcOrd="0" destOrd="0" presId="urn:microsoft.com/office/officeart/2005/8/layout/vList5"/>
    <dgm:cxn modelId="{E4DC6491-542B-438C-A251-3A0203EA8E6D}" type="presParOf" srcId="{5398B58D-E829-4D10-BBD0-3E504306FF6F}" destId="{4821CCCF-A866-44AE-B6F6-9E48B430D67C}" srcOrd="1" destOrd="0" presId="urn:microsoft.com/office/officeart/2005/8/layout/vList5"/>
    <dgm:cxn modelId="{74009732-346B-4940-B94E-A00D29F0C8BD}" type="presParOf" srcId="{E3DA72D4-0E8A-40FB-B832-7C4A909CA347}" destId="{787523B0-BB80-4065-A868-D2DB29329D57}" srcOrd="1" destOrd="0" presId="urn:microsoft.com/office/officeart/2005/8/layout/vList5"/>
    <dgm:cxn modelId="{67E30C6E-24C1-4476-98CF-86C277CE184D}" type="presParOf" srcId="{E3DA72D4-0E8A-40FB-B832-7C4A909CA347}" destId="{47293223-F42A-4BE5-B492-C3A30296F5BB}" srcOrd="2" destOrd="0" presId="urn:microsoft.com/office/officeart/2005/8/layout/vList5"/>
    <dgm:cxn modelId="{C44F7446-28C6-49E1-BDCC-E5EBE7971C0B}" type="presParOf" srcId="{47293223-F42A-4BE5-B492-C3A30296F5BB}" destId="{E9850129-A414-49D7-8384-2DB283FDF308}" srcOrd="0" destOrd="0" presId="urn:microsoft.com/office/officeart/2005/8/layout/vList5"/>
    <dgm:cxn modelId="{6B15B18B-F43B-44F3-B8CA-AE58AF2F6093}" type="presParOf" srcId="{47293223-F42A-4BE5-B492-C3A30296F5BB}" destId="{34B6CA5D-731A-4BF6-864E-8DE2F36272FE}" srcOrd="1" destOrd="0" presId="urn:microsoft.com/office/officeart/2005/8/layout/vList5"/>
    <dgm:cxn modelId="{18A05863-4FE5-4284-8FF6-783438EA0C23}" type="presParOf" srcId="{E3DA72D4-0E8A-40FB-B832-7C4A909CA347}" destId="{D7CB45C9-C0C4-4839-9DD2-3291672F8C83}" srcOrd="3" destOrd="0" presId="urn:microsoft.com/office/officeart/2005/8/layout/vList5"/>
    <dgm:cxn modelId="{549AAD50-AC6F-4A92-854C-972E9D070645}" type="presParOf" srcId="{E3DA72D4-0E8A-40FB-B832-7C4A909CA347}" destId="{E15FD2D3-A458-457E-90FC-742EE51FB809}" srcOrd="4" destOrd="0" presId="urn:microsoft.com/office/officeart/2005/8/layout/vList5"/>
    <dgm:cxn modelId="{7BBE888F-3DE1-4C6D-B374-0C01277633FD}" type="presParOf" srcId="{E15FD2D3-A458-457E-90FC-742EE51FB809}" destId="{E329518C-C456-4F94-82E3-F3FC265890C2}" srcOrd="0" destOrd="0" presId="urn:microsoft.com/office/officeart/2005/8/layout/vList5"/>
    <dgm:cxn modelId="{B353C247-06AB-438E-A364-3405ACF0EA53}" type="presParOf" srcId="{E15FD2D3-A458-457E-90FC-742EE51FB809}" destId="{077F5B32-5797-4653-B86D-E66F8C1928BF}" srcOrd="1" destOrd="0" presId="urn:microsoft.com/office/officeart/2005/8/layout/vList5"/>
    <dgm:cxn modelId="{CFA1EA3D-F7FB-4C3F-B9FA-BE47C467E220}" type="presParOf" srcId="{E3DA72D4-0E8A-40FB-B832-7C4A909CA347}" destId="{7CA2F033-0AB4-422E-9169-9C4590025A98}" srcOrd="5" destOrd="0" presId="urn:microsoft.com/office/officeart/2005/8/layout/vList5"/>
    <dgm:cxn modelId="{D094B3CD-BB43-4DB4-948D-C6651885393E}" type="presParOf" srcId="{E3DA72D4-0E8A-40FB-B832-7C4A909CA347}" destId="{940B8F84-C559-4162-9BCB-4A1CB5E2B2B1}" srcOrd="6" destOrd="0" presId="urn:microsoft.com/office/officeart/2005/8/layout/vList5"/>
    <dgm:cxn modelId="{2093860B-FFAA-4A74-AB36-69EDD4959B2B}" type="presParOf" srcId="{940B8F84-C559-4162-9BCB-4A1CB5E2B2B1}" destId="{6D0F92BB-770D-4EF6-B7E6-11CC09A521F7}" srcOrd="0" destOrd="0" presId="urn:microsoft.com/office/officeart/2005/8/layout/vList5"/>
    <dgm:cxn modelId="{6E337610-98E8-4D68-BA01-082720558577}" type="presParOf" srcId="{940B8F84-C559-4162-9BCB-4A1CB5E2B2B1}" destId="{85654DAE-557F-47B0-9D81-8075212B7C6F}" srcOrd="1" destOrd="0" presId="urn:microsoft.com/office/officeart/2005/8/layout/vList5"/>
    <dgm:cxn modelId="{BF704868-32CE-48FB-A1AF-58168A65EFA0}" type="presParOf" srcId="{E3DA72D4-0E8A-40FB-B832-7C4A909CA347}" destId="{AAE1DF45-DA9F-4BF6-8B79-49182B3E8E4D}" srcOrd="7" destOrd="0" presId="urn:microsoft.com/office/officeart/2005/8/layout/vList5"/>
    <dgm:cxn modelId="{357F76C7-DCB4-4637-8DFD-316A06E4694E}" type="presParOf" srcId="{E3DA72D4-0E8A-40FB-B832-7C4A909CA347}" destId="{9A8B04BD-F083-48D2-9374-D4C313092583}" srcOrd="8" destOrd="0" presId="urn:microsoft.com/office/officeart/2005/8/layout/vList5"/>
    <dgm:cxn modelId="{4EE437C2-4C86-49E2-978B-85B4B51A15A4}" type="presParOf" srcId="{9A8B04BD-F083-48D2-9374-D4C313092583}" destId="{ED4E15B3-CC6F-4276-A26B-373F1C59BF9B}" srcOrd="0" destOrd="0" presId="urn:microsoft.com/office/officeart/2005/8/layout/vList5"/>
    <dgm:cxn modelId="{9BCFD96F-D39D-43D9-B345-A8891A05077C}" type="presParOf" srcId="{9A8B04BD-F083-48D2-9374-D4C313092583}" destId="{7A5B8D73-8AF7-4B30-9B7E-4093B623692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166B8-74F1-40E8-8155-EB6D90829BB3}">
      <dsp:nvSpPr>
        <dsp:cNvPr id="0" name=""/>
        <dsp:cNvSpPr/>
      </dsp:nvSpPr>
      <dsp:spPr>
        <a:xfrm>
          <a:off x="284852" y="1411"/>
          <a:ext cx="595816" cy="595816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行业痛点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2107" y="88666"/>
        <a:ext cx="421306" cy="421306"/>
      </dsp:txXfrm>
    </dsp:sp>
    <dsp:sp modelId="{23EE61AB-5246-4B78-A71B-E1A0BE5664FA}">
      <dsp:nvSpPr>
        <dsp:cNvPr id="0" name=""/>
        <dsp:cNvSpPr/>
      </dsp:nvSpPr>
      <dsp:spPr>
        <a:xfrm>
          <a:off x="409973" y="645608"/>
          <a:ext cx="345573" cy="34557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微软雅黑" pitchFamily="34" charset="-122"/>
            <a:ea typeface="微软雅黑" pitchFamily="34" charset="-122"/>
          </a:endParaRPr>
        </a:p>
      </dsp:txBody>
      <dsp:txXfrm>
        <a:off x="455779" y="777755"/>
        <a:ext cx="253961" cy="81279"/>
      </dsp:txXfrm>
    </dsp:sp>
    <dsp:sp modelId="{01E810D6-B152-4C09-B247-30AE9CC57258}">
      <dsp:nvSpPr>
        <dsp:cNvPr id="0" name=""/>
        <dsp:cNvSpPr/>
      </dsp:nvSpPr>
      <dsp:spPr>
        <a:xfrm>
          <a:off x="284852" y="1039562"/>
          <a:ext cx="595816" cy="595816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技术预研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2107" y="1126817"/>
        <a:ext cx="421306" cy="421306"/>
      </dsp:txXfrm>
    </dsp:sp>
    <dsp:sp modelId="{61C23378-2C72-4066-9213-021B7C8AF4CA}">
      <dsp:nvSpPr>
        <dsp:cNvPr id="0" name=""/>
        <dsp:cNvSpPr/>
      </dsp:nvSpPr>
      <dsp:spPr>
        <a:xfrm>
          <a:off x="409973" y="1683759"/>
          <a:ext cx="345573" cy="345573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微软雅黑" pitchFamily="34" charset="-122"/>
            <a:ea typeface="微软雅黑" pitchFamily="34" charset="-122"/>
          </a:endParaRPr>
        </a:p>
      </dsp:txBody>
      <dsp:txXfrm>
        <a:off x="455779" y="1815906"/>
        <a:ext cx="253961" cy="81279"/>
      </dsp:txXfrm>
    </dsp:sp>
    <dsp:sp modelId="{F284D397-CCCB-4FD5-811F-724D8F780E53}">
      <dsp:nvSpPr>
        <dsp:cNvPr id="0" name=""/>
        <dsp:cNvSpPr/>
      </dsp:nvSpPr>
      <dsp:spPr>
        <a:xfrm>
          <a:off x="284852" y="2077713"/>
          <a:ext cx="595816" cy="595816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专网视野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72107" y="2164968"/>
        <a:ext cx="421306" cy="421306"/>
      </dsp:txXfrm>
    </dsp:sp>
    <dsp:sp modelId="{EDB1020C-3AF9-402B-AD5E-FC2C5F38473C}">
      <dsp:nvSpPr>
        <dsp:cNvPr id="0" name=""/>
        <dsp:cNvSpPr/>
      </dsp:nvSpPr>
      <dsp:spPr>
        <a:xfrm>
          <a:off x="970041" y="1226649"/>
          <a:ext cx="189469" cy="2216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微软雅黑" pitchFamily="34" charset="-122"/>
            <a:ea typeface="微软雅黑" pitchFamily="34" charset="-122"/>
          </a:endParaRPr>
        </a:p>
      </dsp:txBody>
      <dsp:txXfrm>
        <a:off x="970041" y="1270978"/>
        <a:ext cx="132628" cy="132985"/>
      </dsp:txXfrm>
    </dsp:sp>
    <dsp:sp modelId="{3606CCA6-6F8D-4453-80B0-BCC8D9F63B34}">
      <dsp:nvSpPr>
        <dsp:cNvPr id="0" name=""/>
        <dsp:cNvSpPr/>
      </dsp:nvSpPr>
      <dsp:spPr>
        <a:xfrm>
          <a:off x="1238158" y="741654"/>
          <a:ext cx="1191633" cy="1191633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专利创新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412669" y="916165"/>
        <a:ext cx="842611" cy="842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20492-1FF7-46DA-A09F-92E0F3EB197A}">
      <dsp:nvSpPr>
        <dsp:cNvPr id="0" name=""/>
        <dsp:cNvSpPr/>
      </dsp:nvSpPr>
      <dsp:spPr>
        <a:xfrm>
          <a:off x="3384" y="9862"/>
          <a:ext cx="2034929" cy="74880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提升效率</a:t>
          </a:r>
          <a:endParaRPr lang="zh-CN" altLang="en-US" sz="1800" b="1" kern="1200" dirty="0">
            <a:solidFill>
              <a:srgbClr val="FFFFFF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384" y="9862"/>
        <a:ext cx="2034929" cy="748800"/>
      </dsp:txXfrm>
    </dsp:sp>
    <dsp:sp modelId="{CEED9C15-EC7A-4897-9CA3-3244C1795E82}">
      <dsp:nvSpPr>
        <dsp:cNvPr id="0" name=""/>
        <dsp:cNvSpPr/>
      </dsp:nvSpPr>
      <dsp:spPr>
        <a:xfrm>
          <a:off x="3384" y="758662"/>
          <a:ext cx="2034929" cy="1391715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smtClean="0">
              <a:latin typeface="微软雅黑" pitchFamily="34" charset="-122"/>
              <a:ea typeface="微软雅黑" pitchFamily="34" charset="-122"/>
            </a:rPr>
            <a:t>一次性把事情做好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加强过程监控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激发新人潜能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384" y="758662"/>
        <a:ext cx="2034929" cy="1391715"/>
      </dsp:txXfrm>
    </dsp:sp>
    <dsp:sp modelId="{2BE54006-01D4-4DFA-9F7F-59E3B84883FE}">
      <dsp:nvSpPr>
        <dsp:cNvPr id="0" name=""/>
        <dsp:cNvSpPr/>
      </dsp:nvSpPr>
      <dsp:spPr>
        <a:xfrm>
          <a:off x="2323203" y="9862"/>
          <a:ext cx="2034929" cy="74880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提高能力</a:t>
          </a:r>
          <a:endParaRPr lang="zh-CN" altLang="en-US" sz="1800" b="1" kern="1200" dirty="0">
            <a:solidFill>
              <a:srgbClr val="FFFFFF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323203" y="9862"/>
        <a:ext cx="2034929" cy="748800"/>
      </dsp:txXfrm>
    </dsp:sp>
    <dsp:sp modelId="{62799B81-A127-4045-9A9F-400B196C3701}">
      <dsp:nvSpPr>
        <dsp:cNvPr id="0" name=""/>
        <dsp:cNvSpPr/>
      </dsp:nvSpPr>
      <dsp:spPr>
        <a:xfrm>
          <a:off x="2323203" y="758662"/>
          <a:ext cx="2034929" cy="1391715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持续做好总结和内部分享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加强编程考试力度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深挖架构和芯片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323203" y="758662"/>
        <a:ext cx="2034929" cy="1391715"/>
      </dsp:txXfrm>
    </dsp:sp>
    <dsp:sp modelId="{BB8F5C02-1742-4B26-8E67-D2BC25F0C7BB}">
      <dsp:nvSpPr>
        <dsp:cNvPr id="0" name=""/>
        <dsp:cNvSpPr/>
      </dsp:nvSpPr>
      <dsp:spPr>
        <a:xfrm>
          <a:off x="4643023" y="9862"/>
          <a:ext cx="2034929" cy="74880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优化结构</a:t>
          </a:r>
          <a:endParaRPr lang="zh-CN" altLang="en-US" sz="1800" b="1" kern="1200" dirty="0">
            <a:solidFill>
              <a:srgbClr val="FFFFFF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643023" y="9862"/>
        <a:ext cx="2034929" cy="748800"/>
      </dsp:txXfrm>
    </dsp:sp>
    <dsp:sp modelId="{0B892598-67F7-451E-9415-52D8A9D7BB42}">
      <dsp:nvSpPr>
        <dsp:cNvPr id="0" name=""/>
        <dsp:cNvSpPr/>
      </dsp:nvSpPr>
      <dsp:spPr>
        <a:xfrm>
          <a:off x="4643023" y="758662"/>
          <a:ext cx="2034929" cy="1391715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加大社招力度，引进优秀高工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做好置换工作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4643023" y="758662"/>
        <a:ext cx="2034929" cy="1391715"/>
      </dsp:txXfrm>
    </dsp:sp>
    <dsp:sp modelId="{3FF4C555-4DA3-442C-9246-1F2BDD13F139}">
      <dsp:nvSpPr>
        <dsp:cNvPr id="0" name=""/>
        <dsp:cNvSpPr/>
      </dsp:nvSpPr>
      <dsp:spPr>
        <a:xfrm>
          <a:off x="6962842" y="9862"/>
          <a:ext cx="2034929" cy="748800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稳定团队</a:t>
          </a:r>
          <a:endParaRPr lang="zh-CN" altLang="en-US" sz="1800" b="1" kern="1200" dirty="0">
            <a:solidFill>
              <a:srgbClr val="FFFFFF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6962842" y="9862"/>
        <a:ext cx="2034929" cy="748800"/>
      </dsp:txXfrm>
    </dsp:sp>
    <dsp:sp modelId="{836410FF-21FA-43DB-B2AB-B3E50DAA47D7}">
      <dsp:nvSpPr>
        <dsp:cNvPr id="0" name=""/>
        <dsp:cNvSpPr/>
      </dsp:nvSpPr>
      <dsp:spPr>
        <a:xfrm>
          <a:off x="6962842" y="758662"/>
          <a:ext cx="2034929" cy="1391715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加强团队信心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持续营造良好的团队氛围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稳住核心骨干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962842" y="758662"/>
        <a:ext cx="2034929" cy="1391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79BE2-EAB8-4018-AE1D-ECFEEABB6F35}">
      <dsp:nvSpPr>
        <dsp:cNvPr id="0" name=""/>
        <dsp:cNvSpPr/>
      </dsp:nvSpPr>
      <dsp:spPr>
        <a:xfrm>
          <a:off x="0" y="178695"/>
          <a:ext cx="5904656" cy="567000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187452" rIns="4582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优先保障商用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78695"/>
        <a:ext cx="5904656" cy="567000"/>
      </dsp:txXfrm>
    </dsp:sp>
    <dsp:sp modelId="{2E5C1B21-3C3B-4771-BC67-5D0C48BD44A7}">
      <dsp:nvSpPr>
        <dsp:cNvPr id="0" name=""/>
        <dsp:cNvSpPr/>
      </dsp:nvSpPr>
      <dsp:spPr>
        <a:xfrm>
          <a:off x="295232" y="45855"/>
          <a:ext cx="4133259" cy="26568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上市保障</a:t>
          </a:r>
          <a:endParaRPr lang="zh-CN" altLang="en-US" sz="1800" b="1" kern="1200" dirty="0">
            <a:solidFill>
              <a:srgbClr val="FFFFFF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08201" y="58824"/>
        <a:ext cx="4107321" cy="239742"/>
      </dsp:txXfrm>
    </dsp:sp>
    <dsp:sp modelId="{6C684F6E-C11B-43BC-8328-C5D00AD9C16D}">
      <dsp:nvSpPr>
        <dsp:cNvPr id="0" name=""/>
        <dsp:cNvSpPr/>
      </dsp:nvSpPr>
      <dsp:spPr>
        <a:xfrm>
          <a:off x="0" y="927135"/>
          <a:ext cx="5904656" cy="567000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187452" rIns="4582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优化点落地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18A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927135"/>
        <a:ext cx="5904656" cy="567000"/>
      </dsp:txXfrm>
    </dsp:sp>
    <dsp:sp modelId="{CD33FA72-7B0C-4FCD-8AB4-74CBAEE8CA4B}">
      <dsp:nvSpPr>
        <dsp:cNvPr id="0" name=""/>
        <dsp:cNvSpPr/>
      </dsp:nvSpPr>
      <dsp:spPr>
        <a:xfrm>
          <a:off x="295232" y="794295"/>
          <a:ext cx="4133259" cy="26568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性能提升</a:t>
          </a:r>
          <a:endParaRPr lang="zh-CN" altLang="en-US" sz="1800" b="1" kern="1200" dirty="0">
            <a:solidFill>
              <a:srgbClr val="FFFFFF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08201" y="807264"/>
        <a:ext cx="4107321" cy="239742"/>
      </dsp:txXfrm>
    </dsp:sp>
    <dsp:sp modelId="{63B0E3B3-DEB4-4E7F-983E-1719F3C85E56}">
      <dsp:nvSpPr>
        <dsp:cNvPr id="0" name=""/>
        <dsp:cNvSpPr/>
      </dsp:nvSpPr>
      <dsp:spPr>
        <a:xfrm>
          <a:off x="0" y="1675575"/>
          <a:ext cx="5904656" cy="1219050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187452" rIns="4582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室外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BBU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支持小带宽</a:t>
          </a:r>
          <a:r>
            <a:rPr lang="en-US" altLang="zh-CN" sz="1400" kern="1200" dirty="0" smtClean="0">
              <a:latin typeface="微软雅黑" pitchFamily="34" charset="-122"/>
              <a:ea typeface="微软雅黑" pitchFamily="34" charset="-122"/>
            </a:rPr>
            <a:t>(1.4/3MHz)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高速场景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1675575"/>
        <a:ext cx="5904656" cy="1219050"/>
      </dsp:txXfrm>
    </dsp:sp>
    <dsp:sp modelId="{FD9B6017-C73A-47F8-9353-06B500A88F6A}">
      <dsp:nvSpPr>
        <dsp:cNvPr id="0" name=""/>
        <dsp:cNvSpPr/>
      </dsp:nvSpPr>
      <dsp:spPr>
        <a:xfrm>
          <a:off x="295232" y="1542735"/>
          <a:ext cx="4133259" cy="26568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需求开发</a:t>
          </a:r>
          <a:endParaRPr lang="zh-CN" altLang="en-US" sz="1800" b="1" kern="1200" dirty="0">
            <a:solidFill>
              <a:srgbClr val="FFFFFF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08201" y="1555704"/>
        <a:ext cx="4107321" cy="239742"/>
      </dsp:txXfrm>
    </dsp:sp>
    <dsp:sp modelId="{A43E88D9-31F1-4BBF-9059-4B08F5880C89}">
      <dsp:nvSpPr>
        <dsp:cNvPr id="0" name=""/>
        <dsp:cNvSpPr/>
      </dsp:nvSpPr>
      <dsp:spPr>
        <a:xfrm>
          <a:off x="0" y="3076065"/>
          <a:ext cx="5904656" cy="893025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187452" rIns="4582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持续完善自动化平台和测试用例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提升系统鲁棒性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3076065"/>
        <a:ext cx="5904656" cy="893025"/>
      </dsp:txXfrm>
    </dsp:sp>
    <dsp:sp modelId="{01424082-BDFA-4B1F-B864-694191A1093D}">
      <dsp:nvSpPr>
        <dsp:cNvPr id="0" name=""/>
        <dsp:cNvSpPr/>
      </dsp:nvSpPr>
      <dsp:spPr>
        <a:xfrm>
          <a:off x="295232" y="2943225"/>
          <a:ext cx="4133259" cy="26568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rPr>
            <a:t>质量夯实</a:t>
          </a:r>
          <a:endParaRPr lang="zh-CN" altLang="en-US" sz="1800" b="1" kern="1200" dirty="0">
            <a:solidFill>
              <a:srgbClr val="FFFFFF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08201" y="2956194"/>
        <a:ext cx="4107321" cy="239742"/>
      </dsp:txXfrm>
    </dsp:sp>
    <dsp:sp modelId="{11B61FB4-25FF-4539-9C9D-1504D07580E9}">
      <dsp:nvSpPr>
        <dsp:cNvPr id="0" name=""/>
        <dsp:cNvSpPr/>
      </dsp:nvSpPr>
      <dsp:spPr>
        <a:xfrm>
          <a:off x="0" y="4150530"/>
          <a:ext cx="5904656" cy="1219050"/>
        </a:xfrm>
        <a:prstGeom prst="rect">
          <a:avLst/>
        </a:prstGeom>
        <a:noFill/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267" tIns="187452" rIns="45826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内存配置优化</a:t>
          </a:r>
          <a:endParaRPr lang="zh-CN" altLang="en-US" sz="1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CPRI</a:t>
          </a:r>
          <a:r>
            <a:rPr lang="zh-CN" altLang="en-US" sz="1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、</a:t>
          </a:r>
          <a:r>
            <a:rPr lang="en-US" altLang="zh-CN" sz="1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MAPLE</a:t>
          </a:r>
          <a:r>
            <a:rPr lang="zh-CN" altLang="en-US" sz="1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解耦</a:t>
          </a:r>
          <a:endParaRPr lang="zh-CN" altLang="en-US" sz="1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LTE/</a:t>
          </a:r>
          <a:r>
            <a:rPr lang="en-US" altLang="zh-CN" sz="1400" b="0" kern="1200" dirty="0" err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eMTC</a:t>
          </a:r>
          <a:r>
            <a:rPr lang="zh-CN" altLang="en-US" sz="1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共架构</a:t>
          </a:r>
          <a:endParaRPr lang="zh-CN" altLang="en-US" sz="1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0" y="4150530"/>
        <a:ext cx="5904656" cy="1219050"/>
      </dsp:txXfrm>
    </dsp:sp>
    <dsp:sp modelId="{DDE97F71-DA43-4DB1-BEA2-7114B4196DF7}">
      <dsp:nvSpPr>
        <dsp:cNvPr id="0" name=""/>
        <dsp:cNvSpPr/>
      </dsp:nvSpPr>
      <dsp:spPr>
        <a:xfrm>
          <a:off x="295232" y="4017690"/>
          <a:ext cx="4133259" cy="26568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accent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27" tIns="0" rIns="15622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rPr>
            <a:t>架构完善</a:t>
          </a:r>
          <a:endParaRPr lang="zh-CN" altLang="en-US" sz="1800" b="1" kern="1200" dirty="0">
            <a:solidFill>
              <a:schemeClr val="bg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08201" y="4030659"/>
        <a:ext cx="4107321" cy="2397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51BD0-217A-4858-BEE4-E938DA54DC6B}">
      <dsp:nvSpPr>
        <dsp:cNvPr id="0" name=""/>
        <dsp:cNvSpPr/>
      </dsp:nvSpPr>
      <dsp:spPr>
        <a:xfrm>
          <a:off x="529085" y="500288"/>
          <a:ext cx="2106129" cy="1285438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标准跟踪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技术预研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需求挖掘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培训讨论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055618" y="693104"/>
        <a:ext cx="1129694" cy="899806"/>
      </dsp:txXfrm>
    </dsp:sp>
    <dsp:sp modelId="{7B37FDC7-16E6-4E03-8534-2ED34E15E09B}">
      <dsp:nvSpPr>
        <dsp:cNvPr id="0" name=""/>
        <dsp:cNvSpPr/>
      </dsp:nvSpPr>
      <dsp:spPr>
        <a:xfrm>
          <a:off x="0" y="616475"/>
          <a:ext cx="1053064" cy="1053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营造研发氛围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54218" y="770693"/>
        <a:ext cx="744628" cy="744628"/>
      </dsp:txXfrm>
    </dsp:sp>
    <dsp:sp modelId="{6AB4CE7D-2C09-47A5-80AB-B877D8846847}">
      <dsp:nvSpPr>
        <dsp:cNvPr id="0" name=""/>
        <dsp:cNvSpPr/>
      </dsp:nvSpPr>
      <dsp:spPr>
        <a:xfrm>
          <a:off x="2912392" y="500288"/>
          <a:ext cx="2867137" cy="1285438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持续维护创新点列表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定期讨论友商专利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关键技术长期跟踪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629177" y="693104"/>
        <a:ext cx="1700450" cy="899806"/>
      </dsp:txXfrm>
    </dsp:sp>
    <dsp:sp modelId="{3C2B319D-17C6-4CB3-B607-42989A63A8F2}">
      <dsp:nvSpPr>
        <dsp:cNvPr id="0" name=""/>
        <dsp:cNvSpPr/>
      </dsp:nvSpPr>
      <dsp:spPr>
        <a:xfrm>
          <a:off x="2507826" y="616475"/>
          <a:ext cx="1053064" cy="1053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捕捉创新点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662044" y="770693"/>
        <a:ext cx="744628" cy="744628"/>
      </dsp:txXfrm>
    </dsp:sp>
    <dsp:sp modelId="{4BA4F1AC-1AFC-4FD4-B82E-8F16BA24F69F}">
      <dsp:nvSpPr>
        <dsp:cNvPr id="0" name=""/>
        <dsp:cNvSpPr/>
      </dsp:nvSpPr>
      <dsp:spPr>
        <a:xfrm>
          <a:off x="5929360" y="500288"/>
          <a:ext cx="3016651" cy="1285438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L1+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部门</a:t>
          </a:r>
          <a:r>
            <a:rPr lang="en-US" altLang="zh-CN" sz="1200" kern="1200" dirty="0" smtClean="0">
              <a:latin typeface="微软雅黑" pitchFamily="34" charset="-122"/>
              <a:ea typeface="微软雅黑" pitchFamily="34" charset="-122"/>
            </a:rPr>
            <a:t>+</a:t>
          </a: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公司三级评审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latin typeface="微软雅黑" pitchFamily="34" charset="-122"/>
              <a:ea typeface="微软雅黑" pitchFamily="34" charset="-122"/>
            </a:rPr>
            <a:t>完善评审机制</a:t>
          </a:r>
          <a:endParaRPr lang="zh-CN" altLang="en-US" sz="12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683523" y="693104"/>
        <a:ext cx="1812585" cy="899806"/>
      </dsp:txXfrm>
    </dsp:sp>
    <dsp:sp modelId="{EACBD129-FD30-4139-95C3-B30E6909937A}">
      <dsp:nvSpPr>
        <dsp:cNvPr id="0" name=""/>
        <dsp:cNvSpPr/>
      </dsp:nvSpPr>
      <dsp:spPr>
        <a:xfrm>
          <a:off x="5664567" y="616475"/>
          <a:ext cx="1053064" cy="10530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构建内部评审机制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818785" y="770693"/>
        <a:ext cx="744628" cy="7446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1CCCF-A866-44AE-B6F6-9E48B430D67C}">
      <dsp:nvSpPr>
        <dsp:cNvPr id="0" name=""/>
        <dsp:cNvSpPr/>
      </dsp:nvSpPr>
      <dsp:spPr>
        <a:xfrm rot="5400000">
          <a:off x="2806551" y="-1121423"/>
          <a:ext cx="507704" cy="2880380"/>
        </a:xfrm>
        <a:prstGeom prst="round2SameRect">
          <a:avLst/>
        </a:prstGeom>
        <a:noFill/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err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eMTC</a:t>
          </a:r>
          <a:endParaRPr lang="zh-CN" altLang="en-US" sz="12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5G NR</a:t>
          </a:r>
          <a:r>
            <a:rPr lang="zh-CN" altLang="en-US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波形技术</a:t>
          </a:r>
          <a:endParaRPr lang="zh-CN" altLang="en-US" sz="12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620213" y="89699"/>
        <a:ext cx="2855596" cy="458136"/>
      </dsp:txXfrm>
    </dsp:sp>
    <dsp:sp modelId="{84C6AE6A-1A79-4424-B19E-E7F15A5B86D3}">
      <dsp:nvSpPr>
        <dsp:cNvPr id="0" name=""/>
        <dsp:cNvSpPr/>
      </dsp:nvSpPr>
      <dsp:spPr>
        <a:xfrm>
          <a:off x="0" y="1451"/>
          <a:ext cx="1620213" cy="634630"/>
        </a:xfrm>
        <a:prstGeom prst="roundRect">
          <a:avLst/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电力</a:t>
          </a:r>
          <a:endParaRPr lang="zh-CN" altLang="en-US" sz="18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0980" y="32431"/>
        <a:ext cx="1558253" cy="572670"/>
      </dsp:txXfrm>
    </dsp:sp>
    <dsp:sp modelId="{34B6CA5D-731A-4BF6-864E-8DE2F36272FE}">
      <dsp:nvSpPr>
        <dsp:cNvPr id="0" name=""/>
        <dsp:cNvSpPr/>
      </dsp:nvSpPr>
      <dsp:spPr>
        <a:xfrm rot="5400000">
          <a:off x="2806551" y="-455060"/>
          <a:ext cx="507704" cy="2880380"/>
        </a:xfrm>
        <a:prstGeom prst="round2SameRect">
          <a:avLst/>
        </a:prstGeom>
        <a:noFill/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LTE-R</a:t>
          </a:r>
          <a:endParaRPr lang="zh-CN" altLang="en-US" sz="12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非授权频谱</a:t>
          </a:r>
          <a:endParaRPr lang="zh-CN" altLang="en-US" sz="12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620213" y="756062"/>
        <a:ext cx="2855596" cy="458136"/>
      </dsp:txXfrm>
    </dsp:sp>
    <dsp:sp modelId="{E9850129-A414-49D7-8384-2DB283FDF308}">
      <dsp:nvSpPr>
        <dsp:cNvPr id="0" name=""/>
        <dsp:cNvSpPr/>
      </dsp:nvSpPr>
      <dsp:spPr>
        <a:xfrm>
          <a:off x="0" y="667813"/>
          <a:ext cx="1620213" cy="634630"/>
        </a:xfrm>
        <a:prstGeom prst="roundRect">
          <a:avLst/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轨交</a:t>
          </a:r>
          <a:endParaRPr lang="zh-CN" altLang="en-US" sz="18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0980" y="698793"/>
        <a:ext cx="1558253" cy="572670"/>
      </dsp:txXfrm>
    </dsp:sp>
    <dsp:sp modelId="{077F5B32-5797-4653-B86D-E66F8C1928BF}">
      <dsp:nvSpPr>
        <dsp:cNvPr id="0" name=""/>
        <dsp:cNvSpPr/>
      </dsp:nvSpPr>
      <dsp:spPr>
        <a:xfrm rot="5400000">
          <a:off x="2806551" y="211301"/>
          <a:ext cx="507704" cy="2880380"/>
        </a:xfrm>
        <a:prstGeom prst="round2SameRect">
          <a:avLst/>
        </a:prstGeom>
        <a:noFill/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非授权频谱</a:t>
          </a:r>
          <a:endParaRPr lang="zh-CN" altLang="en-US" sz="12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5G NR URLLC</a:t>
          </a:r>
          <a:r>
            <a:rPr lang="zh-CN" altLang="en-US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场景</a:t>
          </a:r>
          <a:endParaRPr lang="zh-CN" altLang="en-US" sz="12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620213" y="1422423"/>
        <a:ext cx="2855596" cy="458136"/>
      </dsp:txXfrm>
    </dsp:sp>
    <dsp:sp modelId="{E329518C-C456-4F94-82E3-F3FC265890C2}">
      <dsp:nvSpPr>
        <dsp:cNvPr id="0" name=""/>
        <dsp:cNvSpPr/>
      </dsp:nvSpPr>
      <dsp:spPr>
        <a:xfrm>
          <a:off x="0" y="1334176"/>
          <a:ext cx="1620213" cy="634630"/>
        </a:xfrm>
        <a:prstGeom prst="roundRect">
          <a:avLst/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企业无线网</a:t>
          </a:r>
          <a:endParaRPr lang="zh-CN" altLang="en-US" sz="18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0980" y="1365156"/>
        <a:ext cx="1558253" cy="572670"/>
      </dsp:txXfrm>
    </dsp:sp>
    <dsp:sp modelId="{85654DAE-557F-47B0-9D81-8075212B7C6F}">
      <dsp:nvSpPr>
        <dsp:cNvPr id="0" name=""/>
        <dsp:cNvSpPr/>
      </dsp:nvSpPr>
      <dsp:spPr>
        <a:xfrm rot="5400000">
          <a:off x="2806551" y="877663"/>
          <a:ext cx="507704" cy="2880380"/>
        </a:xfrm>
        <a:prstGeom prst="round2SameRect">
          <a:avLst/>
        </a:prstGeom>
        <a:noFill/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5G NR</a:t>
          </a:r>
          <a:r>
            <a:rPr lang="zh-CN" altLang="en-US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波形技术</a:t>
          </a:r>
          <a:endParaRPr lang="zh-CN" altLang="en-US" sz="12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620213" y="2088785"/>
        <a:ext cx="2855596" cy="458136"/>
      </dsp:txXfrm>
    </dsp:sp>
    <dsp:sp modelId="{6D0F92BB-770D-4EF6-B7E6-11CC09A521F7}">
      <dsp:nvSpPr>
        <dsp:cNvPr id="0" name=""/>
        <dsp:cNvSpPr/>
      </dsp:nvSpPr>
      <dsp:spPr>
        <a:xfrm>
          <a:off x="0" y="2000538"/>
          <a:ext cx="1620213" cy="634630"/>
        </a:xfrm>
        <a:prstGeom prst="roundRect">
          <a:avLst/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宽窄带融合</a:t>
          </a:r>
          <a:endParaRPr lang="zh-CN" altLang="en-US" sz="18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0980" y="2031518"/>
        <a:ext cx="1558253" cy="572670"/>
      </dsp:txXfrm>
    </dsp:sp>
    <dsp:sp modelId="{7A5B8D73-8AF7-4B30-9B7E-4093B6236926}">
      <dsp:nvSpPr>
        <dsp:cNvPr id="0" name=""/>
        <dsp:cNvSpPr/>
      </dsp:nvSpPr>
      <dsp:spPr>
        <a:xfrm rot="5400000">
          <a:off x="2806551" y="1544026"/>
          <a:ext cx="507704" cy="2880380"/>
        </a:xfrm>
        <a:prstGeom prst="round2SameRect">
          <a:avLst/>
        </a:prstGeom>
        <a:noFill/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200" kern="1200" dirty="0" err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eMTC</a:t>
          </a:r>
          <a:r>
            <a:rPr lang="zh-CN" altLang="en-US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与</a:t>
          </a:r>
          <a:r>
            <a: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NB-</a:t>
          </a:r>
          <a:r>
            <a:rPr lang="en-US" altLang="zh-CN" sz="1200" kern="1200" dirty="0" err="1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IoT</a:t>
          </a:r>
          <a:endParaRPr lang="zh-CN" altLang="en-US" sz="12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无人机应用</a:t>
          </a:r>
          <a:endParaRPr lang="zh-CN" altLang="en-US" sz="12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1620213" y="2755148"/>
        <a:ext cx="2855596" cy="458136"/>
      </dsp:txXfrm>
    </dsp:sp>
    <dsp:sp modelId="{ED4E15B3-CC6F-4276-A26B-373F1C59BF9B}">
      <dsp:nvSpPr>
        <dsp:cNvPr id="0" name=""/>
        <dsp:cNvSpPr/>
      </dsp:nvSpPr>
      <dsp:spPr>
        <a:xfrm>
          <a:off x="0" y="2666900"/>
          <a:ext cx="1620213" cy="634630"/>
        </a:xfrm>
        <a:prstGeom prst="roundRect">
          <a:avLst/>
        </a:pr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物联网</a:t>
          </a:r>
          <a:endParaRPr lang="zh-CN" altLang="en-US" sz="18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0980" y="2697880"/>
        <a:ext cx="1558253" cy="572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C53DA4B-42CA-48E4-9A90-8B1C12525C92}" type="datetimeFigureOut">
              <a:rPr lang="zh-CN" altLang="en-US"/>
              <a:pPr>
                <a:defRPr/>
              </a:pPr>
              <a:t>2019/2/12</a:t>
            </a:fld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2D6DBC5-511A-4768-9EB5-E3A03B9C67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192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400" b="1" dirty="0" smtClean="0"/>
              <a:t>一、程序</a:t>
            </a:r>
            <a:endParaRPr lang="en-US" altLang="zh-CN" sz="1400" b="1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400" b="1" dirty="0" smtClean="0"/>
              <a:t>  1. </a:t>
            </a:r>
            <a:r>
              <a:rPr lang="zh-CN" altLang="en-US" sz="1400" b="1" dirty="0" smtClean="0"/>
              <a:t>述职述能汇报</a:t>
            </a:r>
            <a:endParaRPr lang="en-US" altLang="zh-CN" sz="1400" b="1" dirty="0" smtClean="0"/>
          </a:p>
          <a:p>
            <a:pPr marL="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400" dirty="0" smtClean="0"/>
              <a:t>    ① 绩效维度汇报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    </a:t>
            </a:r>
            <a:r>
              <a:rPr lang="zh-CN" altLang="en-US" sz="1400" dirty="0" smtClean="0"/>
              <a:t>（请分别从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业绩贡献、创新与变革、组织能力提升</a:t>
            </a:r>
            <a:r>
              <a:rPr lang="zh-CN" altLang="en-US" sz="1400" dirty="0" smtClean="0"/>
              <a:t>三个方面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回顾当年度工作情况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400" dirty="0" smtClean="0"/>
              <a:t>    ②业务规划维度汇报</a:t>
            </a:r>
            <a:endParaRPr lang="en-US" altLang="zh-CN" sz="1400" dirty="0" smtClean="0"/>
          </a:p>
          <a:p>
            <a:pPr marL="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400" dirty="0" smtClean="0"/>
              <a:t>    （请分别从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业绩贡献、创新与变革、组织能力提升</a:t>
            </a:r>
            <a:r>
              <a:rPr lang="zh-CN" altLang="en-US" sz="1400" dirty="0" smtClean="0"/>
              <a:t>三个方面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思考下年度业务布局</a:t>
            </a:r>
            <a:r>
              <a:rPr lang="zh-CN" altLang="en-US" sz="1400" dirty="0" smtClean="0"/>
              <a:t>）</a:t>
            </a:r>
            <a:endParaRPr lang="en-US" altLang="zh-CN" sz="1400" dirty="0" smtClean="0"/>
          </a:p>
          <a:p>
            <a:pPr marL="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③</a:t>
            </a:r>
            <a:r>
              <a:rPr lang="zh-CN" altLang="en-US" sz="1400" dirty="0" smtClean="0"/>
              <a:t>能力维度汇报</a:t>
            </a:r>
            <a:endParaRPr lang="en-US" altLang="zh-CN" sz="1400" dirty="0" smtClean="0"/>
          </a:p>
          <a:p>
            <a:pPr marL="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400" dirty="0" smtClean="0"/>
              <a:t>    （请从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干部管理能力（分层级）、干部核心业务能力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(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分体系）</a:t>
            </a:r>
            <a:r>
              <a:rPr lang="zh-CN" altLang="en-US" sz="1400" dirty="0" smtClean="0"/>
              <a:t>阐述自身的管理能力及业务能力，个人能力提升计划）</a:t>
            </a:r>
            <a:r>
              <a:rPr lang="en-US" altLang="zh-CN" sz="1400" dirty="0" smtClean="0"/>
              <a:t>     </a:t>
            </a:r>
          </a:p>
          <a:p>
            <a:pPr marL="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  </a:t>
            </a:r>
            <a:r>
              <a:rPr lang="zh-CN" altLang="en-US" sz="1400" dirty="0" smtClean="0"/>
              <a:t>④评委提问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    </a:t>
            </a:r>
            <a:r>
              <a:rPr lang="zh-CN" altLang="en-US" sz="1400" dirty="0" smtClean="0"/>
              <a:t>考评委员提问、述职人回答 </a:t>
            </a:r>
            <a:endParaRPr lang="en-US" altLang="zh-CN" sz="1400" dirty="0" smtClean="0"/>
          </a:p>
          <a:p>
            <a:pPr marL="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400" b="1" dirty="0" smtClean="0"/>
              <a:t>  2. </a:t>
            </a:r>
            <a:r>
              <a:rPr lang="zh-CN" altLang="en-US" sz="1400" b="1" dirty="0" smtClean="0"/>
              <a:t>集中评议 </a:t>
            </a:r>
          </a:p>
          <a:p>
            <a:pPr marL="0" lvl="1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400" dirty="0" smtClean="0"/>
              <a:t>    考评委员会后进行考核评分与集中评议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400" b="1" dirty="0" smtClean="0"/>
              <a:t>二、要求</a:t>
            </a:r>
            <a:endParaRPr lang="en-US" altLang="zh-CN" sz="1400" b="1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400" b="1" dirty="0" smtClean="0"/>
              <a:t>  </a:t>
            </a:r>
            <a:r>
              <a:rPr lang="en-US" altLang="zh-CN" sz="1400" dirty="0" smtClean="0"/>
              <a:t>1. </a:t>
            </a:r>
            <a:r>
              <a:rPr lang="zh-CN" altLang="en-US" sz="1400" dirty="0" smtClean="0"/>
              <a:t>本年度述职请重点讲述明年的业务机会、如何开拓客户、如何创新产品、如何提升组织能力、如何降低成本、如何解决影响组织发展的关键核心问题等，聚焦客户、变革与效率提升，少邀功多讲过，多反思不足；</a:t>
            </a:r>
            <a:endParaRPr lang="en-US" altLang="zh-CN" sz="1400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2. </a:t>
            </a:r>
            <a:r>
              <a:rPr lang="zh-CN" altLang="en-US" sz="1400" dirty="0" smtClean="0"/>
              <a:t>各部门干部须本着客观、实事求是的原则，严格按照考评模板整理汇报材料，简单总结</a:t>
            </a:r>
            <a:r>
              <a:rPr lang="en-US" altLang="zh-CN" sz="1400" dirty="0" smtClean="0"/>
              <a:t>2017</a:t>
            </a:r>
            <a:r>
              <a:rPr lang="zh-CN" altLang="en-US" sz="1400" dirty="0" smtClean="0"/>
              <a:t>年工作结果，重点陈述</a:t>
            </a:r>
            <a:r>
              <a:rPr lang="en-US" altLang="zh-CN" sz="1400" dirty="0" smtClean="0"/>
              <a:t>2018</a:t>
            </a:r>
            <a:r>
              <a:rPr lang="zh-CN" altLang="en-US" sz="1400" dirty="0" smtClean="0"/>
              <a:t>年工作规划思路；</a:t>
            </a:r>
            <a:endParaRPr lang="en-US" altLang="zh-CN" sz="1400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3. </a:t>
            </a:r>
            <a:r>
              <a:rPr lang="zh-CN" altLang="en-US" sz="1400" dirty="0" smtClean="0"/>
              <a:t>述职时应言之有物、以数据和事实为依据阐述，述能时应简洁明了、突出重点、以具体事例为支撑；</a:t>
            </a:r>
            <a:endParaRPr lang="en-US" altLang="zh-CN" sz="1400" dirty="0" smtClean="0"/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1400" dirty="0" smtClean="0"/>
              <a:t>  4. </a:t>
            </a:r>
            <a:r>
              <a:rPr lang="zh-CN" altLang="en-US" sz="1400" dirty="0" smtClean="0"/>
              <a:t>单人“述职述能” 总时长不超过</a:t>
            </a:r>
            <a:r>
              <a:rPr lang="en-US" altLang="zh-CN" sz="1400" dirty="0" smtClean="0"/>
              <a:t>45</a:t>
            </a:r>
            <a:r>
              <a:rPr lang="zh-CN" altLang="en-US" sz="1400" dirty="0" smtClean="0"/>
              <a:t>分钟，其中个人陈述</a:t>
            </a:r>
            <a:r>
              <a:rPr lang="en-US" altLang="zh-CN" sz="1400" dirty="0" smtClean="0"/>
              <a:t>25</a:t>
            </a:r>
            <a:r>
              <a:rPr lang="zh-CN" altLang="en-US" sz="1400" dirty="0" smtClean="0"/>
              <a:t>分钟，评委提问</a:t>
            </a:r>
            <a:r>
              <a:rPr lang="en-US" altLang="zh-CN" sz="1400" dirty="0" smtClean="0"/>
              <a:t>20</a:t>
            </a:r>
            <a:r>
              <a:rPr lang="zh-CN" altLang="en-US" sz="1400" dirty="0" smtClean="0"/>
              <a:t>分钟 。</a:t>
            </a:r>
          </a:p>
          <a:p>
            <a:endParaRPr lang="en-US" altLang="zh-CN" dirty="0" smtClean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 smtClean="0"/>
              <a:t>1. </a:t>
            </a:r>
            <a:r>
              <a:rPr lang="zh-CN" altLang="en-US" sz="1600" b="1" dirty="0" smtClean="0"/>
              <a:t>绩效维度汇报</a:t>
            </a:r>
            <a:endParaRPr lang="en-US" altLang="zh-CN" sz="1600" b="1" dirty="0" smtClean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 smtClean="0"/>
              <a:t>    ① 业务贡献：</a:t>
            </a:r>
            <a:r>
              <a:rPr lang="en-US" altLang="zh-CN" sz="1600" dirty="0" smtClean="0"/>
              <a:t>2017</a:t>
            </a:r>
            <a:r>
              <a:rPr lang="zh-CN" altLang="en-US" sz="1600" dirty="0" smtClean="0"/>
              <a:t>年部门</a:t>
            </a:r>
            <a:r>
              <a:rPr lang="en-US" altLang="zh-CN" sz="1600" dirty="0" smtClean="0"/>
              <a:t>KPI</a:t>
            </a:r>
            <a:r>
              <a:rPr lang="zh-CN" altLang="en-US" sz="1600" dirty="0" smtClean="0"/>
              <a:t>及重点工作完成情况。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② </a:t>
            </a:r>
            <a:r>
              <a:rPr lang="zh-CN" altLang="en-US" sz="1600" dirty="0" smtClean="0"/>
              <a:t>组织建设：</a:t>
            </a:r>
            <a:r>
              <a:rPr lang="en-US" altLang="zh-CN" sz="1600" dirty="0" smtClean="0"/>
              <a:t>2017</a:t>
            </a:r>
            <a:r>
              <a:rPr lang="zh-CN" altLang="en-US" sz="1600" dirty="0" smtClean="0"/>
              <a:t>年团队搭建、人员培养、梯队建设等团队管理情况。</a:t>
            </a:r>
            <a:endParaRPr lang="en-US" altLang="zh-CN" sz="1600" dirty="0" smtClean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 smtClean="0"/>
              <a:t>2.</a:t>
            </a:r>
            <a:r>
              <a:rPr lang="zh-CN" altLang="en-US" sz="1600" b="1" dirty="0" smtClean="0"/>
              <a:t>业务规划维度汇报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 smtClean="0"/>
              <a:t>    工作规划：承接公司战略的</a:t>
            </a:r>
            <a:r>
              <a:rPr lang="en-US" altLang="zh-CN" sz="1600" dirty="0" smtClean="0"/>
              <a:t>2018</a:t>
            </a:r>
            <a:r>
              <a:rPr lang="zh-CN" altLang="en-US" sz="1600" dirty="0" smtClean="0"/>
              <a:t>年重点工作规划部署、工作思路与实施计划。</a:t>
            </a:r>
            <a:endParaRPr lang="en-US" altLang="zh-CN" sz="1600" dirty="0" smtClean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 smtClean="0"/>
              <a:t>3. </a:t>
            </a:r>
            <a:r>
              <a:rPr lang="zh-CN" altLang="en-US" sz="1600" b="1" dirty="0" smtClean="0"/>
              <a:t>能力维度汇报</a:t>
            </a:r>
            <a:endParaRPr lang="en-US" altLang="zh-CN" sz="1600" b="1" dirty="0" smtClean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① </a:t>
            </a:r>
            <a:r>
              <a:rPr lang="zh-CN" altLang="en-US" sz="1600" dirty="0" smtClean="0"/>
              <a:t>干部管理能力（分层级）</a:t>
            </a:r>
            <a:endParaRPr lang="en-US" altLang="zh-CN" sz="1600" dirty="0" smtClean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 smtClean="0"/>
              <a:t>    中高层（总监级及以上）：中高层管理五力模型，成就力、洞察力、影响力、教导力、凝聚力。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 smtClean="0"/>
              <a:t>    基层（部长级）：基层管理五力模型，成就力、沟通力、推动力、辅导力、组织力。</a:t>
            </a:r>
            <a:endParaRPr lang="en-US" altLang="zh-CN" sz="1600" dirty="0" smtClean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    ② </a:t>
            </a:r>
            <a:r>
              <a:rPr lang="zh-CN" altLang="en-US" sz="1600" dirty="0" smtClean="0"/>
              <a:t>干部核心业务能力（分体系）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 smtClean="0"/>
              <a:t>    营销五力：开拓新市场、推动落实营销战略、全球视野、提供客户解决方案、建立伙伴关系。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 smtClean="0"/>
              <a:t>    研发三力：业务敏锐度、分析与判断、推动创新。</a:t>
            </a:r>
            <a:endParaRPr lang="en-US" altLang="zh-CN" sz="16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86D78-31DF-493B-968A-39C1B2506957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37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EE168DD-4796-47AC-84C9-2011B9D38103}" type="slidenum">
              <a:rPr lang="zh-CN" altLang="en-US" smtClean="0">
                <a:latin typeface="Calibri" pitchFamily="34" charset="0"/>
              </a:rPr>
              <a:pPr eaLnBrk="1" hangingPunct="1"/>
              <a:t>12</a:t>
            </a:fld>
            <a:endParaRPr lang="en-US" altLang="zh-CN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71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D6DBC5-511A-4768-9EB5-E3A03B9C676C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727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D6DBC5-511A-4768-9EB5-E3A03B9C676C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6823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D6DBC5-511A-4768-9EB5-E3A03B9C676C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089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填写提示：</a:t>
            </a:r>
            <a:endParaRPr kumimoji="1" lang="en-US" altLang="zh-CN" sz="1200" b="1" i="1" u="sng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kumimoji="1" lang="zh-CN" altLang="en-US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请仔细阅读各项指标解释，对照自身实际情况，从成就力、洞察力、影响力、教导力、凝聚力等方面出发，以具体事例（至少举</a:t>
            </a:r>
            <a:r>
              <a:rPr kumimoji="1" lang="en-US" altLang="zh-CN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个成功事例，以及</a:t>
            </a:r>
            <a:r>
              <a:rPr kumimoji="1" lang="en-US" altLang="zh-CN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1-2</a:t>
            </a:r>
            <a:r>
              <a:rPr kumimoji="1" lang="zh-CN" altLang="en-US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个失败事例）为支撑，总结</a:t>
            </a:r>
            <a:r>
              <a:rPr kumimoji="1" lang="en-US" altLang="zh-CN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kumimoji="1" lang="zh-CN" altLang="en-US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年自己在哪些方面作出了努力，取得哪些成果，体现出自身的这些能力，并反思自身存在的不足，以此为依据，制定</a:t>
            </a:r>
            <a:r>
              <a:rPr kumimoji="1" lang="en-US" altLang="zh-CN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kumimoji="1" lang="zh-CN" altLang="en-US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年个人能力提升目标，及具体实施计划。</a:t>
            </a:r>
            <a:endParaRPr kumimoji="1" lang="en-US" altLang="zh-CN" sz="1200" b="1" i="1" u="sng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kumimoji="1" lang="zh-CN" altLang="en-US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重点是请聚焦干部自身个人能力的表现、分析、反思，而非讲团队建设或团队能力。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D6DBC5-511A-4768-9EB5-E3A03B9C676C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213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填写提示：</a:t>
            </a:r>
            <a:endParaRPr kumimoji="1" lang="en-US" altLang="zh-CN" sz="1200" b="1" i="1" u="sng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kumimoji="1" lang="zh-CN" altLang="en-US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请仔细阅读各项指标解释，对照自身实际情况，从业务敏锐度、分析与判断、推动创新等方面出发，以具体事例（</a:t>
            </a:r>
            <a:r>
              <a:rPr kumimoji="1" lang="en-US" altLang="zh-CN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个成功案例，</a:t>
            </a:r>
            <a:r>
              <a:rPr kumimoji="1" lang="en-US" altLang="zh-CN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1-2</a:t>
            </a:r>
            <a:r>
              <a:rPr kumimoji="1" lang="zh-CN" altLang="en-US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个失败案例）为支撑，总结</a:t>
            </a:r>
            <a:r>
              <a:rPr kumimoji="1" lang="en-US" altLang="zh-CN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kumimoji="1" lang="zh-CN" altLang="en-US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年自己在哪些方面作出了努力，取得哪些成果，体现出自身的这些能力，并反思自身存在的不足，以此为依据，制定</a:t>
            </a:r>
            <a:r>
              <a:rPr kumimoji="1" lang="en-US" altLang="zh-CN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kumimoji="1" lang="zh-CN" altLang="en-US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年个人能力提升目标，及具体实施计划。</a:t>
            </a:r>
            <a:endParaRPr kumimoji="1" lang="en-US" altLang="zh-CN" sz="1200" b="1" i="1" u="sng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kumimoji="1" lang="zh-CN" altLang="en-US" sz="1200" b="1" i="1" u="sng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重点是请聚焦干部自身个人能力的表现、分析、反思，而非讲团队建设或团队能力。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D6DBC5-511A-4768-9EB5-E3A03B9C676C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03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D6DBC5-511A-4768-9EB5-E3A03B9C676C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27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D6DBC5-511A-4768-9EB5-E3A03B9C676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3082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647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9647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9647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EE168DD-4796-47AC-84C9-2011B9D38103}" type="slidenum">
              <a:rPr lang="zh-CN" altLang="en-US" smtClean="0">
                <a:latin typeface="Calibri" pitchFamily="34" charset="0"/>
              </a:rPr>
              <a:pPr eaLnBrk="1" hangingPunct="1"/>
              <a:t>8</a:t>
            </a:fld>
            <a:endParaRPr lang="en-US" altLang="zh-CN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71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EE168DD-4796-47AC-84C9-2011B9D38103}" type="slidenum">
              <a:rPr lang="zh-CN" altLang="en-US" smtClean="0">
                <a:latin typeface="Calibri" pitchFamily="34" charset="0"/>
              </a:rPr>
              <a:pPr eaLnBrk="1" hangingPunct="1"/>
              <a:t>9</a:t>
            </a:fld>
            <a:endParaRPr lang="en-US" altLang="zh-CN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71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EE168DD-4796-47AC-84C9-2011B9D38103}" type="slidenum">
              <a:rPr lang="zh-CN" altLang="en-US" smtClean="0">
                <a:latin typeface="Calibri" pitchFamily="34" charset="0"/>
              </a:rPr>
              <a:pPr eaLnBrk="1" hangingPunct="1"/>
              <a:t>10</a:t>
            </a:fld>
            <a:endParaRPr lang="en-US" altLang="zh-CN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71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AEE168DD-4796-47AC-84C9-2011B9D38103}" type="slidenum">
              <a:rPr lang="zh-CN" altLang="en-US" smtClean="0">
                <a:latin typeface="Calibri" pitchFamily="34" charset="0"/>
              </a:rPr>
              <a:pPr eaLnBrk="1" hangingPunct="1"/>
              <a:t>11</a:t>
            </a:fld>
            <a:endParaRPr lang="en-US" altLang="zh-CN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7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645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691C229-717C-4BF8-B1FB-1BB9D29F5924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4663D54C-F69B-4964-8284-23B0A3F79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48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691C229-717C-4BF8-B1FB-1BB9D29F5924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4663D54C-F69B-4964-8284-23B0A3F79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43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608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20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68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322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695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135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538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16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878" y="105529"/>
            <a:ext cx="8147514" cy="568613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4663D54C-F69B-4964-8284-23B0A3F794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-30428" y="98142"/>
            <a:ext cx="282998" cy="576000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90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293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331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85" y="252417"/>
            <a:ext cx="6844771" cy="42522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5486" y="947062"/>
            <a:ext cx="9319796" cy="460465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811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9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997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PPT模板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" y="1591"/>
            <a:ext cx="990256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5"/>
          <p:cNvSpPr txBox="1">
            <a:spLocks/>
          </p:cNvSpPr>
          <p:nvPr userDrawn="1"/>
        </p:nvSpPr>
        <p:spPr bwMode="auto">
          <a:xfrm>
            <a:off x="8136337" y="6357943"/>
            <a:ext cx="1460103" cy="357187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300" smtClean="0">
                <a:solidFill>
                  <a:srgbClr val="404040"/>
                </a:solidFill>
                <a:latin typeface="Myriad Pro"/>
                <a:ea typeface="黑体" pitchFamily="2" charset="-122"/>
                <a:cs typeface="Arial" pitchFamily="34" charset="0"/>
              </a:rPr>
              <a:t>www.hytera.com</a:t>
            </a:r>
            <a:endParaRPr lang="zh-CN" altLang="en-US" sz="1300" smtClean="0">
              <a:solidFill>
                <a:srgbClr val="404040"/>
              </a:solidFill>
              <a:latin typeface="Myriad Pro"/>
              <a:ea typeface="黑体" pitchFamily="2" charset="-122"/>
              <a:cs typeface="Arial" pitchFamily="34" charset="0"/>
            </a:endParaRPr>
          </a:p>
        </p:txBody>
      </p:sp>
      <p:sp>
        <p:nvSpPr>
          <p:cNvPr id="4" name="日期占位符 5"/>
          <p:cNvSpPr>
            <a:spLocks noGrp="1"/>
          </p:cNvSpPr>
          <p:nvPr userDrawn="1"/>
        </p:nvSpPr>
        <p:spPr bwMode="auto">
          <a:xfrm>
            <a:off x="6887769" y="71438"/>
            <a:ext cx="2863453" cy="8572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60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应所需 畅所能</a:t>
            </a:r>
          </a:p>
        </p:txBody>
      </p:sp>
    </p:spTree>
    <p:extLst>
      <p:ext uri="{BB962C8B-B14F-4D97-AF65-F5344CB8AC3E}">
        <p14:creationId xmlns:p14="http://schemas.microsoft.com/office/powerpoint/2010/main" val="35272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691C229-717C-4BF8-B1FB-1BB9D29F5924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4663D54C-F69B-4964-8284-23B0A3F79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7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691C229-717C-4BF8-B1FB-1BB9D29F5924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4663D54C-F69B-4964-8284-23B0A3F79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83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691C229-717C-4BF8-B1FB-1BB9D29F5924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4663D54C-F69B-4964-8284-23B0A3F79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507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878" y="105529"/>
            <a:ext cx="8147514" cy="576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-30428" y="98142"/>
            <a:ext cx="282998" cy="576000"/>
          </a:xfrm>
          <a:prstGeom prst="rect">
            <a:avLst/>
          </a:prstGeom>
          <a:solidFill>
            <a:srgbClr val="0070C0"/>
          </a:solidFill>
          <a:ln w="9525">
            <a:solidFill>
              <a:srgbClr val="0070C0"/>
            </a:solidFill>
            <a:miter lim="800000"/>
            <a:headEnd/>
            <a:tailEnd/>
          </a:ln>
          <a:extLst/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60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691C229-717C-4BF8-B1FB-1BB9D29F5924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4663D54C-F69B-4964-8284-23B0A3F79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17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691C229-717C-4BF8-B1FB-1BB9D29F5924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4663D54C-F69B-4964-8284-23B0A3F79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03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691C229-717C-4BF8-B1FB-1BB9D29F5924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4663D54C-F69B-4964-8284-23B0A3F794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3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33878" y="105529"/>
            <a:ext cx="8115572" cy="576000"/>
          </a:xfrm>
          <a:prstGeom prst="rect">
            <a:avLst/>
          </a:prstGeom>
          <a:gradFill flip="none" rotWithShape="1">
            <a:gsLst>
              <a:gs pos="0">
                <a:srgbClr val="B2B2B2">
                  <a:tint val="66000"/>
                  <a:satMod val="160000"/>
                </a:srgbClr>
              </a:gs>
              <a:gs pos="50000">
                <a:srgbClr val="B2B2B2">
                  <a:tint val="44500"/>
                  <a:satMod val="160000"/>
                </a:srgbClr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3877" y="877933"/>
            <a:ext cx="9289030" cy="543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4624" y="131708"/>
            <a:ext cx="1242389" cy="489971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9266719" y="6464995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E8E516-4C54-4307-96C3-4F09CAA484C3}" type="slidenum">
              <a:rPr lang="zh-CN" altLang="en-US" sz="10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70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59" r:id="rId2"/>
    <p:sldLayoutId id="2147484260" r:id="rId3"/>
    <p:sldLayoutId id="2147484261" r:id="rId4"/>
    <p:sldLayoutId id="2147484262" r:id="rId5"/>
    <p:sldLayoutId id="2147484263" r:id="rId6"/>
    <p:sldLayoutId id="2147484264" r:id="rId7"/>
    <p:sldLayoutId id="2147484265" r:id="rId8"/>
    <p:sldLayoutId id="2147484266" r:id="rId9"/>
    <p:sldLayoutId id="2147484267" r:id="rId10"/>
    <p:sldLayoutId id="2147484268" r:id="rId11"/>
    <p:sldLayoutId id="2147484269" r:id="rId12"/>
    <p:sldLayoutId id="2147484270" r:id="rId13"/>
    <p:sldLayoutId id="2147484271" r:id="rId14"/>
    <p:sldLayoutId id="2147484272" r:id="rId15"/>
    <p:sldLayoutId id="2147484273" r:id="rId16"/>
    <p:sldLayoutId id="2147484274" r:id="rId17"/>
    <p:sldLayoutId id="2147484275" r:id="rId18"/>
    <p:sldLayoutId id="2147484276" r:id="rId19"/>
    <p:sldLayoutId id="2147484277" r:id="rId20"/>
    <p:sldLayoutId id="2147484278" r:id="rId21"/>
    <p:sldLayoutId id="2147484279" r:id="rId22"/>
    <p:sldLayoutId id="2147484280" r:id="rId23"/>
    <p:sldLayoutId id="2147484281" r:id="rId24"/>
    <p:sldLayoutId id="2147484231" r:id="rId2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tags" Target="../tags/tag88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20" Type="http://schemas.openxmlformats.org/officeDocument/2006/relationships/notesSlide" Target="../notesSlides/notesSlide8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10" Type="http://schemas.openxmlformats.org/officeDocument/2006/relationships/tags" Target="../tags/tag80.xml"/><Relationship Id="rId19" Type="http://schemas.openxmlformats.org/officeDocument/2006/relationships/slideLayout" Target="../slideLayouts/slideLayout6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9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hart" Target="../charts/chart6.xm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chart" Target="../charts/chart7.xml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34" Type="http://schemas.openxmlformats.org/officeDocument/2006/relationships/notesSlide" Target="../notesSlides/notesSlide6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8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tags" Target="../tags/tag60.xml"/><Relationship Id="rId21" Type="http://schemas.openxmlformats.org/officeDocument/2006/relationships/tags" Target="../tags/tag55.xml"/><Relationship Id="rId34" Type="http://schemas.openxmlformats.org/officeDocument/2006/relationships/tags" Target="../tags/tag68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33" Type="http://schemas.openxmlformats.org/officeDocument/2006/relationships/tags" Target="../tags/tag67.xml"/><Relationship Id="rId38" Type="http://schemas.openxmlformats.org/officeDocument/2006/relationships/notesSlide" Target="../notesSlides/notesSlide7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29" Type="http://schemas.openxmlformats.org/officeDocument/2006/relationships/tags" Target="../tags/tag63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tags" Target="../tags/tag58.xml"/><Relationship Id="rId32" Type="http://schemas.openxmlformats.org/officeDocument/2006/relationships/tags" Target="../tags/tag66.xml"/><Relationship Id="rId37" Type="http://schemas.openxmlformats.org/officeDocument/2006/relationships/slideLayout" Target="../slideLayouts/slideLayout6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tags" Target="../tags/tag62.xml"/><Relationship Id="rId36" Type="http://schemas.openxmlformats.org/officeDocument/2006/relationships/tags" Target="../tags/tag70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31" Type="http://schemas.openxmlformats.org/officeDocument/2006/relationships/tags" Target="../tags/tag65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30" Type="http://schemas.openxmlformats.org/officeDocument/2006/relationships/tags" Target="../tags/tag64.xml"/><Relationship Id="rId35" Type="http://schemas.openxmlformats.org/officeDocument/2006/relationships/tags" Target="../tags/tag69.xml"/><Relationship Id="rId8" Type="http://schemas.openxmlformats.org/officeDocument/2006/relationships/tags" Target="../tags/tag42.xml"/><Relationship Id="rId3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04889" y="-6176"/>
            <a:ext cx="1530337" cy="720080"/>
          </a:xfrm>
          <a:custGeom>
            <a:avLst/>
            <a:gdLst>
              <a:gd name="connsiteX0" fmla="*/ 0 w 1413135"/>
              <a:gd name="connsiteY0" fmla="*/ 0 h 706385"/>
              <a:gd name="connsiteX1" fmla="*/ 1413135 w 1413135"/>
              <a:gd name="connsiteY1" fmla="*/ 0 h 706385"/>
              <a:gd name="connsiteX2" fmla="*/ 690511 w 1413135"/>
              <a:gd name="connsiteY2" fmla="*/ 706385 h 706385"/>
              <a:gd name="connsiteX3" fmla="*/ 0 w 1413135"/>
              <a:gd name="connsiteY3" fmla="*/ 0 h 7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135" h="706385">
                <a:moveTo>
                  <a:pt x="0" y="0"/>
                </a:moveTo>
                <a:lnTo>
                  <a:pt x="1413135" y="0"/>
                </a:lnTo>
                <a:lnTo>
                  <a:pt x="690511" y="7063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4"/>
          <a:srcRect l="9954" r="9954"/>
          <a:stretch/>
        </p:blipFill>
        <p:spPr>
          <a:xfrm>
            <a:off x="4609861" y="913578"/>
            <a:ext cx="631171" cy="643214"/>
          </a:xfrm>
          <a:prstGeom prst="diamond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8190" y="83286"/>
            <a:ext cx="1538701" cy="1538701"/>
          </a:xfrm>
          <a:prstGeom prst="diamond">
            <a:avLst/>
          </a:prstGeom>
        </p:spPr>
      </p:pic>
      <p:sp>
        <p:nvSpPr>
          <p:cNvPr id="14" name="矩形 13"/>
          <p:cNvSpPr/>
          <p:nvPr/>
        </p:nvSpPr>
        <p:spPr>
          <a:xfrm rot="2685974">
            <a:off x="7717864" y="2048691"/>
            <a:ext cx="990342" cy="990342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2685974">
            <a:off x="6374332" y="2626943"/>
            <a:ext cx="356354" cy="3563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2657183">
            <a:off x="5125159" y="1454614"/>
            <a:ext cx="521513" cy="440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2685974">
            <a:off x="4202303" y="1090151"/>
            <a:ext cx="276938" cy="276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2685974">
            <a:off x="4178717" y="601492"/>
            <a:ext cx="134251" cy="134251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2685974">
            <a:off x="9253613" y="2951027"/>
            <a:ext cx="134251" cy="134251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2731766">
            <a:off x="5383060" y="2001786"/>
            <a:ext cx="859164" cy="8712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2685974">
            <a:off x="4933431" y="2587996"/>
            <a:ext cx="356354" cy="3563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2685974">
            <a:off x="4619909" y="2699048"/>
            <a:ext cx="134251" cy="134251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7723" y="2609617"/>
            <a:ext cx="271741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8000" b="1" dirty="0">
                <a:solidFill>
                  <a:srgbClr val="1557AE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endParaRPr lang="zh-CN" altLang="en-US" sz="8000" b="1" dirty="0">
              <a:solidFill>
                <a:srgbClr val="1557A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7722" y="3809508"/>
            <a:ext cx="7252917" cy="625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466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3466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开发部述职</a:t>
            </a:r>
            <a:r>
              <a:rPr lang="zh-CN" altLang="en-US" sz="3466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述能</a:t>
            </a:r>
            <a:r>
              <a:rPr lang="zh-CN" altLang="en-US" sz="3466" b="1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zh-CN" altLang="en-US" sz="3466" b="1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71242" y="4569892"/>
            <a:ext cx="6421837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副标题 2"/>
          <p:cNvSpPr txBox="1">
            <a:spLocks/>
          </p:cNvSpPr>
          <p:nvPr/>
        </p:nvSpPr>
        <p:spPr>
          <a:xfrm>
            <a:off x="279583" y="4731063"/>
            <a:ext cx="1968953" cy="38994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1400" dirty="0" smtClean="0">
                <a:solidFill>
                  <a:srgbClr val="0070C0"/>
                </a:solidFill>
              </a:rPr>
              <a:t>述职人：</a:t>
            </a:r>
            <a:r>
              <a:rPr lang="zh-CN" altLang="en-US" sz="1400" dirty="0">
                <a:solidFill>
                  <a:srgbClr val="0070C0"/>
                </a:solidFill>
              </a:rPr>
              <a:t>项根星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248536" y="4770720"/>
            <a:ext cx="2664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述职时间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1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1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7113240" y="-27384"/>
            <a:ext cx="2863532" cy="3381003"/>
            <a:chOff x="7113240" y="-27384"/>
            <a:chExt cx="2863532" cy="3381003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113240" y="-27384"/>
              <a:ext cx="2793924" cy="3381003"/>
            </a:xfrm>
            <a:custGeom>
              <a:avLst/>
              <a:gdLst>
                <a:gd name="connsiteX0" fmla="*/ 468300 w 2566009"/>
                <a:gd name="connsiteY0" fmla="*/ 0 h 3074138"/>
                <a:gd name="connsiteX1" fmla="*/ 2566009 w 2566009"/>
                <a:gd name="connsiteY1" fmla="*/ 0 h 3074138"/>
                <a:gd name="connsiteX2" fmla="*/ 2566009 w 2566009"/>
                <a:gd name="connsiteY2" fmla="*/ 3065886 h 3074138"/>
                <a:gd name="connsiteX3" fmla="*/ 2557567 w 2566009"/>
                <a:gd name="connsiteY3" fmla="*/ 3074138 h 3074138"/>
                <a:gd name="connsiteX4" fmla="*/ 0 w 2566009"/>
                <a:gd name="connsiteY4" fmla="*/ 457776 h 3074138"/>
                <a:gd name="connsiteX5" fmla="*/ 468300 w 2566009"/>
                <a:gd name="connsiteY5" fmla="*/ 0 h 307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009" h="3074138">
                  <a:moveTo>
                    <a:pt x="468300" y="0"/>
                  </a:moveTo>
                  <a:lnTo>
                    <a:pt x="2566009" y="0"/>
                  </a:lnTo>
                  <a:lnTo>
                    <a:pt x="2566009" y="3065886"/>
                  </a:lnTo>
                  <a:lnTo>
                    <a:pt x="2557567" y="3074138"/>
                  </a:lnTo>
                  <a:lnTo>
                    <a:pt x="0" y="457776"/>
                  </a:lnTo>
                  <a:lnTo>
                    <a:pt x="468300" y="0"/>
                  </a:lnTo>
                  <a:close/>
                </a:path>
              </a:pathLst>
            </a:custGeom>
          </p:spPr>
        </p:pic>
        <p:sp>
          <p:nvSpPr>
            <p:cNvPr id="47" name="文本框 46"/>
            <p:cNvSpPr txBox="1"/>
            <p:nvPr/>
          </p:nvSpPr>
          <p:spPr>
            <a:xfrm>
              <a:off x="7458134" y="662355"/>
              <a:ext cx="2518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让 世 界 更 安 全 更 有 序</a:t>
              </a:r>
              <a:endParaRPr lang="zh-CN" altLang="en-US" sz="14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 rot="2685974">
            <a:off x="7232413" y="2743093"/>
            <a:ext cx="400644" cy="4006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 rot="2685974">
            <a:off x="7367709" y="3423465"/>
            <a:ext cx="180850" cy="1620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950">
              <a:solidFill>
                <a:prstClr val="white"/>
              </a:solidFill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6175437" y="5447145"/>
            <a:ext cx="3756358" cy="1423795"/>
            <a:chOff x="5677324" y="4902377"/>
            <a:chExt cx="4241743" cy="1958254"/>
          </a:xfrm>
        </p:grpSpPr>
        <p:sp>
          <p:nvSpPr>
            <p:cNvPr id="67" name="等腰三角形 66"/>
            <p:cNvSpPr/>
            <p:nvPr/>
          </p:nvSpPr>
          <p:spPr>
            <a:xfrm>
              <a:off x="5677324" y="5980219"/>
              <a:ext cx="1221627" cy="880412"/>
            </a:xfrm>
            <a:prstGeom prst="triangle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68" name="任意多边形 67"/>
            <p:cNvSpPr/>
            <p:nvPr/>
          </p:nvSpPr>
          <p:spPr>
            <a:xfrm>
              <a:off x="5677324" y="5980219"/>
              <a:ext cx="610814" cy="880412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>
              <a:off x="6642621" y="5534062"/>
              <a:ext cx="1610790" cy="1326569"/>
            </a:xfrm>
            <a:prstGeom prst="triangle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1" name="任意多边形 70"/>
            <p:cNvSpPr/>
            <p:nvPr/>
          </p:nvSpPr>
          <p:spPr>
            <a:xfrm>
              <a:off x="6642621" y="5534062"/>
              <a:ext cx="805395" cy="1326569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>
              <a:off x="7714864" y="4902377"/>
              <a:ext cx="2204203" cy="1958254"/>
            </a:xfrm>
            <a:prstGeom prst="triangle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7714864" y="4902377"/>
              <a:ext cx="1102102" cy="1958254"/>
            </a:xfrm>
            <a:custGeom>
              <a:avLst/>
              <a:gdLst>
                <a:gd name="connsiteX0" fmla="*/ 2442008 w 2442008"/>
                <a:gd name="connsiteY0" fmla="*/ 0 h 2414894"/>
                <a:gd name="connsiteX1" fmla="*/ 2415869 w 2442008"/>
                <a:gd name="connsiteY1" fmla="*/ 2414894 h 2414894"/>
                <a:gd name="connsiteX2" fmla="*/ 0 w 2442008"/>
                <a:gd name="connsiteY2" fmla="*/ 2414894 h 241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2008" h="2414894">
                  <a:moveTo>
                    <a:pt x="2442008" y="0"/>
                  </a:moveTo>
                  <a:lnTo>
                    <a:pt x="2415869" y="2414894"/>
                  </a:lnTo>
                  <a:lnTo>
                    <a:pt x="0" y="2414894"/>
                  </a:lnTo>
                  <a:close/>
                </a:path>
              </a:pathLst>
            </a:cu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950">
                <a:solidFill>
                  <a:prstClr val="white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480851" y="5501466"/>
              <a:ext cx="627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rgbClr val="88B6E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</a:t>
              </a:r>
              <a:r>
                <a:rPr lang="en-US" altLang="zh-CN" sz="1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</a:t>
              </a:r>
              <a:endPara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7083429" y="5990793"/>
              <a:ext cx="627095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88B6E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</a:t>
              </a:r>
              <a:r>
                <a:rPr lang="en-US" altLang="zh-CN" sz="1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</a:t>
              </a:r>
              <a:endPara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5933988" y="6336353"/>
              <a:ext cx="627095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88B6E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20</a:t>
              </a:r>
              <a:r>
                <a:rPr lang="en-US" altLang="zh-CN" sz="14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18</a:t>
              </a:r>
              <a:endPara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7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39480" y="44478"/>
            <a:ext cx="1032510" cy="39287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868963" y="535552"/>
            <a:ext cx="2350743" cy="2350743"/>
            <a:chOff x="5868963" y="535552"/>
            <a:chExt cx="2350743" cy="235074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8"/>
            <a:srcRect t="10114" b="10114"/>
            <a:stretch/>
          </p:blipFill>
          <p:spPr>
            <a:xfrm>
              <a:off x="5868963" y="535552"/>
              <a:ext cx="2350743" cy="2350743"/>
            </a:xfrm>
            <a:prstGeom prst="diamond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6041803" y="1426021"/>
              <a:ext cx="19341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1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为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全球用户提供</a:t>
              </a:r>
              <a:endParaRPr lang="en-US" altLang="zh-CN" sz="11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dist"/>
              <a:r>
                <a:rPr lang="zh-CN" altLang="en-US" sz="110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安全可靠的专网解决方案</a:t>
              </a:r>
              <a:endParaRPr lang="zh-CN" altLang="en-US" sz="11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88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06347"/>
              </p:ext>
            </p:extLst>
          </p:nvPr>
        </p:nvGraphicFramePr>
        <p:xfrm>
          <a:off x="309564" y="980728"/>
          <a:ext cx="9251947" cy="727472"/>
        </p:xfrm>
        <a:graphic>
          <a:graphicData uri="http://schemas.openxmlformats.org/drawingml/2006/table">
            <a:tbl>
              <a:tblPr/>
              <a:tblGrid>
                <a:gridCol w="720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目标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年度重点工作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权重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整合现有平台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补齐性能差距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构筑完善的算法平台（浮点、定点），摸底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版本性能，分析性能不足点，进行性能优化，从行业着手，做产品特色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30%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重点</a:t>
            </a:r>
            <a:r>
              <a:rPr kumimoji="1" lang="zh-CN" altLang="en-US" dirty="0" smtClean="0"/>
              <a:t>工作</a:t>
            </a:r>
            <a:r>
              <a:rPr kumimoji="1" lang="zh-CN" altLang="en-US" dirty="0"/>
              <a:t>达成</a:t>
            </a:r>
            <a:r>
              <a:rPr kumimoji="1" lang="zh-CN" altLang="en-US" dirty="0" smtClean="0"/>
              <a:t>情况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提性能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44488" y="6596527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7" name="文本框 26"/>
          <p:cNvSpPr txBox="1"/>
          <p:nvPr/>
        </p:nvSpPr>
        <p:spPr>
          <a:xfrm>
            <a:off x="488783" y="654541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已完成或进展正常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676636" y="6596527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9" name="文本框 28"/>
          <p:cNvSpPr txBox="1"/>
          <p:nvPr/>
        </p:nvSpPr>
        <p:spPr>
          <a:xfrm>
            <a:off x="1820931" y="654541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风险但可控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28577" y="659652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2972876" y="6545417"/>
            <a:ext cx="864000" cy="216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重大异常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MH_Text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6738" y="5410609"/>
            <a:ext cx="8762708" cy="970719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3155" tIns="51577" rIns="103155" bIns="51577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322358" indent="-322358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：完成浮点平台的整合，输出定点平台和</a:t>
            </a:r>
            <a:r>
              <a: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平台（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需要继续完善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），摸底</a:t>
            </a:r>
            <a:r>
              <a: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版本性能，解决算法与</a:t>
            </a:r>
            <a:r>
              <a: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的性能差异问题，分析各模块性能不足点，依次进行算法优化并给出优化方案（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18A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落入版本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），同时结合行业及</a:t>
            </a:r>
            <a:r>
              <a: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标准，研究</a:t>
            </a:r>
            <a:r>
              <a:rPr lang="en-US" altLang="zh-CN" sz="1400" dirty="0" err="1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eMTC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协议，输出电力行业解决方案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MH_Desc_1"/>
          <p:cNvSpPr txBox="1"/>
          <p:nvPr>
            <p:custDataLst>
              <p:tags r:id="rId2"/>
            </p:custDataLst>
          </p:nvPr>
        </p:nvSpPr>
        <p:spPr>
          <a:xfrm>
            <a:off x="4607710" y="3556971"/>
            <a:ext cx="4017698" cy="626763"/>
          </a:xfrm>
          <a:prstGeom prst="rect">
            <a:avLst/>
          </a:prstGeom>
          <a:noFill/>
        </p:spPr>
        <p:txBody>
          <a:bodyPr anchor="ctr">
            <a:normAutofit lnSpcReduction="10000"/>
          </a:bodyPr>
          <a:lstStyle/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利用自动化性能测试平台，摸底实际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的性能，解决算法与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DSP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的性能差异问题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MH_Other_1"/>
          <p:cNvSpPr/>
          <p:nvPr>
            <p:custDataLst>
              <p:tags r:id="rId3"/>
            </p:custDataLst>
          </p:nvPr>
        </p:nvSpPr>
        <p:spPr>
          <a:xfrm rot="21439215">
            <a:off x="2561627" y="4474798"/>
            <a:ext cx="808302" cy="817563"/>
          </a:xfrm>
          <a:prstGeom prst="roundRect">
            <a:avLst>
              <a:gd name="adj" fmla="val 18567"/>
            </a:avLst>
          </a:prstGeom>
          <a:solidFill>
            <a:schemeClr val="accent1">
              <a:lumMod val="75000"/>
            </a:schemeClr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MH_Other_2"/>
          <p:cNvCxnSpPr/>
          <p:nvPr>
            <p:custDataLst>
              <p:tags r:id="rId4"/>
            </p:custDataLst>
          </p:nvPr>
        </p:nvCxnSpPr>
        <p:spPr>
          <a:xfrm>
            <a:off x="3388450" y="4691756"/>
            <a:ext cx="97102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H_Other_3"/>
          <p:cNvSpPr/>
          <p:nvPr>
            <p:custDataLst>
              <p:tags r:id="rId5"/>
            </p:custDataLst>
          </p:nvPr>
        </p:nvSpPr>
        <p:spPr>
          <a:xfrm rot="21439215">
            <a:off x="2749481" y="3674434"/>
            <a:ext cx="808302" cy="817563"/>
          </a:xfrm>
          <a:prstGeom prst="roundRect">
            <a:avLst>
              <a:gd name="adj" fmla="val 18567"/>
            </a:avLst>
          </a:prstGeom>
          <a:solidFill>
            <a:schemeClr val="accent1">
              <a:lumMod val="75000"/>
            </a:schemeClr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MH_Other_4"/>
          <p:cNvCxnSpPr/>
          <p:nvPr>
            <p:custDataLst>
              <p:tags r:id="rId6"/>
            </p:custDataLst>
          </p:nvPr>
        </p:nvCxnSpPr>
        <p:spPr>
          <a:xfrm>
            <a:off x="3556460" y="3862288"/>
            <a:ext cx="97102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MH_Other_5"/>
          <p:cNvSpPr/>
          <p:nvPr>
            <p:custDataLst>
              <p:tags r:id="rId7"/>
            </p:custDataLst>
          </p:nvPr>
        </p:nvSpPr>
        <p:spPr>
          <a:xfrm rot="21439215">
            <a:off x="2454470" y="2882007"/>
            <a:ext cx="808303" cy="817563"/>
          </a:xfrm>
          <a:prstGeom prst="roundRect">
            <a:avLst>
              <a:gd name="adj" fmla="val 18567"/>
            </a:avLst>
          </a:prstGeom>
          <a:solidFill>
            <a:schemeClr val="accent1">
              <a:lumMod val="75000"/>
            </a:schemeClr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MH_Other_6"/>
          <p:cNvCxnSpPr/>
          <p:nvPr>
            <p:custDataLst>
              <p:tags r:id="rId8"/>
            </p:custDataLst>
          </p:nvPr>
        </p:nvCxnSpPr>
        <p:spPr>
          <a:xfrm>
            <a:off x="3254835" y="3052663"/>
            <a:ext cx="97102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MH_Other_7"/>
          <p:cNvSpPr/>
          <p:nvPr>
            <p:custDataLst>
              <p:tags r:id="rId9"/>
            </p:custDataLst>
          </p:nvPr>
        </p:nvSpPr>
        <p:spPr>
          <a:xfrm rot="21116664">
            <a:off x="2187241" y="2077673"/>
            <a:ext cx="808303" cy="817563"/>
          </a:xfrm>
          <a:prstGeom prst="roundRect">
            <a:avLst>
              <a:gd name="adj" fmla="val 185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MH_Other_8"/>
          <p:cNvCxnSpPr/>
          <p:nvPr>
            <p:custDataLst>
              <p:tags r:id="rId10"/>
            </p:custDataLst>
          </p:nvPr>
        </p:nvCxnSpPr>
        <p:spPr>
          <a:xfrm>
            <a:off x="2961148" y="2166309"/>
            <a:ext cx="97102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MH_Other_9"/>
          <p:cNvSpPr/>
          <p:nvPr>
            <p:custDataLst>
              <p:tags r:id="rId11"/>
            </p:custDataLst>
          </p:nvPr>
        </p:nvSpPr>
        <p:spPr>
          <a:xfrm>
            <a:off x="1165949" y="2577736"/>
            <a:ext cx="1308365" cy="2692136"/>
          </a:xfrm>
          <a:custGeom>
            <a:avLst/>
            <a:gdLst>
              <a:gd name="connsiteX0" fmla="*/ 353236 w 1570676"/>
              <a:gd name="connsiteY0" fmla="*/ 0 h 3230989"/>
              <a:gd name="connsiteX1" fmla="*/ 704078 w 1570676"/>
              <a:gd name="connsiteY1" fmla="*/ 350842 h 3230989"/>
              <a:gd name="connsiteX2" fmla="*/ 696950 w 1570676"/>
              <a:gd name="connsiteY2" fmla="*/ 421549 h 3230989"/>
              <a:gd name="connsiteX3" fmla="*/ 693971 w 1570676"/>
              <a:gd name="connsiteY3" fmla="*/ 431148 h 3230989"/>
              <a:gd name="connsiteX4" fmla="*/ 1124583 w 1570676"/>
              <a:gd name="connsiteY4" fmla="*/ 115308 h 3230989"/>
              <a:gd name="connsiteX5" fmla="*/ 1182673 w 1570676"/>
              <a:gd name="connsiteY5" fmla="*/ 124239 h 3230989"/>
              <a:gd name="connsiteX6" fmla="*/ 1280987 w 1570676"/>
              <a:gd name="connsiteY6" fmla="*/ 258279 h 3230989"/>
              <a:gd name="connsiteX7" fmla="*/ 1272055 w 1570676"/>
              <a:gd name="connsiteY7" fmla="*/ 316369 h 3230989"/>
              <a:gd name="connsiteX8" fmla="*/ 737572 w 1570676"/>
              <a:gd name="connsiteY8" fmla="*/ 708396 h 3230989"/>
              <a:gd name="connsiteX9" fmla="*/ 1421618 w 1570676"/>
              <a:gd name="connsiteY9" fmla="*/ 295118 h 3230989"/>
              <a:gd name="connsiteX10" fmla="*/ 1478696 w 1570676"/>
              <a:gd name="connsiteY10" fmla="*/ 309203 h 3230989"/>
              <a:gd name="connsiteX11" fmla="*/ 1564680 w 1570676"/>
              <a:gd name="connsiteY11" fmla="*/ 451522 h 3230989"/>
              <a:gd name="connsiteX12" fmla="*/ 1550596 w 1570676"/>
              <a:gd name="connsiteY12" fmla="*/ 508600 h 3230989"/>
              <a:gd name="connsiteX13" fmla="*/ 625846 w 1570676"/>
              <a:gd name="connsiteY13" fmla="*/ 1067303 h 3230989"/>
              <a:gd name="connsiteX14" fmla="*/ 625846 w 1570676"/>
              <a:gd name="connsiteY14" fmla="*/ 1840572 h 3230989"/>
              <a:gd name="connsiteX15" fmla="*/ 621798 w 1570676"/>
              <a:gd name="connsiteY15" fmla="*/ 1860622 h 3230989"/>
              <a:gd name="connsiteX16" fmla="*/ 630588 w 1570676"/>
              <a:gd name="connsiteY16" fmla="*/ 1874274 h 3230989"/>
              <a:gd name="connsiteX17" fmla="*/ 719607 w 1570676"/>
              <a:gd name="connsiteY17" fmla="*/ 2101869 h 3230989"/>
              <a:gd name="connsiteX18" fmla="*/ 724451 w 1570676"/>
              <a:gd name="connsiteY18" fmla="*/ 2103875 h 3230989"/>
              <a:gd name="connsiteX19" fmla="*/ 738159 w 1570676"/>
              <a:gd name="connsiteY19" fmla="*/ 2136968 h 3230989"/>
              <a:gd name="connsiteX20" fmla="*/ 738159 w 1570676"/>
              <a:gd name="connsiteY20" fmla="*/ 3173493 h 3230989"/>
              <a:gd name="connsiteX21" fmla="*/ 691358 w 1570676"/>
              <a:gd name="connsiteY21" fmla="*/ 3220294 h 3230989"/>
              <a:gd name="connsiteX22" fmla="*/ 504158 w 1570676"/>
              <a:gd name="connsiteY22" fmla="*/ 3220294 h 3230989"/>
              <a:gd name="connsiteX23" fmla="*/ 457357 w 1570676"/>
              <a:gd name="connsiteY23" fmla="*/ 3173493 h 3230989"/>
              <a:gd name="connsiteX24" fmla="*/ 457357 w 1570676"/>
              <a:gd name="connsiteY24" fmla="*/ 2183074 h 3230989"/>
              <a:gd name="connsiteX25" fmla="*/ 375586 w 1570676"/>
              <a:gd name="connsiteY25" fmla="*/ 1974012 h 3230989"/>
              <a:gd name="connsiteX26" fmla="*/ 370477 w 1570676"/>
              <a:gd name="connsiteY26" fmla="*/ 1944882 h 3230989"/>
              <a:gd name="connsiteX27" fmla="*/ 280842 w 1570676"/>
              <a:gd name="connsiteY27" fmla="*/ 1944882 h 3230989"/>
              <a:gd name="connsiteX28" fmla="*/ 280842 w 1570676"/>
              <a:gd name="connsiteY28" fmla="*/ 3185353 h 3230989"/>
              <a:gd name="connsiteX29" fmla="*/ 235206 w 1570676"/>
              <a:gd name="connsiteY29" fmla="*/ 3230989 h 3230989"/>
              <a:gd name="connsiteX30" fmla="*/ 52665 w 1570676"/>
              <a:gd name="connsiteY30" fmla="*/ 3230989 h 3230989"/>
              <a:gd name="connsiteX31" fmla="*/ 7029 w 1570676"/>
              <a:gd name="connsiteY31" fmla="*/ 3185353 h 3230989"/>
              <a:gd name="connsiteX32" fmla="*/ 7029 w 1570676"/>
              <a:gd name="connsiteY32" fmla="*/ 1902195 h 3230989"/>
              <a:gd name="connsiteX33" fmla="*/ 10564 w 1570676"/>
              <a:gd name="connsiteY33" fmla="*/ 1884685 h 3230989"/>
              <a:gd name="connsiteX34" fmla="*/ 8197 w 1570676"/>
              <a:gd name="connsiteY34" fmla="*/ 1881174 h 3230989"/>
              <a:gd name="connsiteX35" fmla="*/ 0 w 1570676"/>
              <a:gd name="connsiteY35" fmla="*/ 1840572 h 3230989"/>
              <a:gd name="connsiteX36" fmla="*/ 0 w 1570676"/>
              <a:gd name="connsiteY36" fmla="*/ 836612 h 3230989"/>
              <a:gd name="connsiteX37" fmla="*/ 104310 w 1570676"/>
              <a:gd name="connsiteY37" fmla="*/ 732302 h 3230989"/>
              <a:gd name="connsiteX38" fmla="*/ 283381 w 1570676"/>
              <a:gd name="connsiteY38" fmla="*/ 732302 h 3230989"/>
              <a:gd name="connsiteX39" fmla="*/ 331193 w 1570676"/>
              <a:gd name="connsiteY39" fmla="*/ 697234 h 3230989"/>
              <a:gd name="connsiteX40" fmla="*/ 216672 w 1570676"/>
              <a:gd name="connsiteY40" fmla="*/ 674113 h 3230989"/>
              <a:gd name="connsiteX41" fmla="*/ 2394 w 1570676"/>
              <a:gd name="connsiteY41" fmla="*/ 350842 h 3230989"/>
              <a:gd name="connsiteX42" fmla="*/ 353236 w 1570676"/>
              <a:gd name="connsiteY42" fmla="*/ 0 h 323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570676" h="3230989">
                <a:moveTo>
                  <a:pt x="353236" y="0"/>
                </a:moveTo>
                <a:cubicBezTo>
                  <a:pt x="547001" y="0"/>
                  <a:pt x="704078" y="157077"/>
                  <a:pt x="704078" y="350842"/>
                </a:cubicBezTo>
                <a:cubicBezTo>
                  <a:pt x="704078" y="375063"/>
                  <a:pt x="701624" y="398710"/>
                  <a:pt x="696950" y="421549"/>
                </a:cubicBezTo>
                <a:lnTo>
                  <a:pt x="693971" y="431148"/>
                </a:lnTo>
                <a:lnTo>
                  <a:pt x="1124583" y="115308"/>
                </a:lnTo>
                <a:cubicBezTo>
                  <a:pt x="1143090" y="101733"/>
                  <a:pt x="1169099" y="105732"/>
                  <a:pt x="1182673" y="124239"/>
                </a:cubicBezTo>
                <a:lnTo>
                  <a:pt x="1280987" y="258279"/>
                </a:lnTo>
                <a:cubicBezTo>
                  <a:pt x="1294562" y="276786"/>
                  <a:pt x="1290563" y="302795"/>
                  <a:pt x="1272055" y="316369"/>
                </a:cubicBezTo>
                <a:lnTo>
                  <a:pt x="737572" y="708396"/>
                </a:lnTo>
                <a:lnTo>
                  <a:pt x="1421618" y="295118"/>
                </a:lnTo>
                <a:cubicBezTo>
                  <a:pt x="1441269" y="283246"/>
                  <a:pt x="1466824" y="289552"/>
                  <a:pt x="1478696" y="309203"/>
                </a:cubicBezTo>
                <a:lnTo>
                  <a:pt x="1564680" y="451522"/>
                </a:lnTo>
                <a:cubicBezTo>
                  <a:pt x="1576553" y="471173"/>
                  <a:pt x="1570247" y="496728"/>
                  <a:pt x="1550596" y="508600"/>
                </a:cubicBezTo>
                <a:lnTo>
                  <a:pt x="625846" y="1067303"/>
                </a:lnTo>
                <a:lnTo>
                  <a:pt x="625846" y="1840572"/>
                </a:lnTo>
                <a:lnTo>
                  <a:pt x="621798" y="1860622"/>
                </a:lnTo>
                <a:lnTo>
                  <a:pt x="630588" y="1874274"/>
                </a:lnTo>
                <a:lnTo>
                  <a:pt x="719607" y="2101869"/>
                </a:lnTo>
                <a:lnTo>
                  <a:pt x="724451" y="2103875"/>
                </a:lnTo>
                <a:cubicBezTo>
                  <a:pt x="732921" y="2112345"/>
                  <a:pt x="738159" y="2124045"/>
                  <a:pt x="738159" y="2136968"/>
                </a:cubicBezTo>
                <a:lnTo>
                  <a:pt x="738159" y="3173493"/>
                </a:lnTo>
                <a:cubicBezTo>
                  <a:pt x="738159" y="3199340"/>
                  <a:pt x="717205" y="3220294"/>
                  <a:pt x="691358" y="3220294"/>
                </a:cubicBezTo>
                <a:lnTo>
                  <a:pt x="504158" y="3220294"/>
                </a:lnTo>
                <a:cubicBezTo>
                  <a:pt x="478311" y="3220294"/>
                  <a:pt x="457357" y="3199340"/>
                  <a:pt x="457357" y="3173493"/>
                </a:cubicBezTo>
                <a:lnTo>
                  <a:pt x="457357" y="2183074"/>
                </a:lnTo>
                <a:lnTo>
                  <a:pt x="375586" y="1974012"/>
                </a:lnTo>
                <a:lnTo>
                  <a:pt x="370477" y="1944882"/>
                </a:lnTo>
                <a:lnTo>
                  <a:pt x="280842" y="1944882"/>
                </a:lnTo>
                <a:lnTo>
                  <a:pt x="280842" y="3185353"/>
                </a:lnTo>
                <a:cubicBezTo>
                  <a:pt x="280842" y="3210557"/>
                  <a:pt x="260410" y="3230989"/>
                  <a:pt x="235206" y="3230989"/>
                </a:cubicBezTo>
                <a:lnTo>
                  <a:pt x="52665" y="3230989"/>
                </a:lnTo>
                <a:cubicBezTo>
                  <a:pt x="27461" y="3230989"/>
                  <a:pt x="7029" y="3210557"/>
                  <a:pt x="7029" y="3185353"/>
                </a:cubicBezTo>
                <a:lnTo>
                  <a:pt x="7029" y="1902195"/>
                </a:lnTo>
                <a:lnTo>
                  <a:pt x="10564" y="1884685"/>
                </a:lnTo>
                <a:lnTo>
                  <a:pt x="8197" y="1881174"/>
                </a:lnTo>
                <a:cubicBezTo>
                  <a:pt x="2919" y="1868695"/>
                  <a:pt x="0" y="1854975"/>
                  <a:pt x="0" y="1840572"/>
                </a:cubicBezTo>
                <a:lnTo>
                  <a:pt x="0" y="836612"/>
                </a:lnTo>
                <a:cubicBezTo>
                  <a:pt x="0" y="779003"/>
                  <a:pt x="46701" y="732302"/>
                  <a:pt x="104310" y="732302"/>
                </a:cubicBezTo>
                <a:lnTo>
                  <a:pt x="283381" y="732302"/>
                </a:lnTo>
                <a:lnTo>
                  <a:pt x="331193" y="697234"/>
                </a:lnTo>
                <a:lnTo>
                  <a:pt x="216672" y="674113"/>
                </a:lnTo>
                <a:cubicBezTo>
                  <a:pt x="90750" y="620853"/>
                  <a:pt x="2394" y="496166"/>
                  <a:pt x="2394" y="350842"/>
                </a:cubicBezTo>
                <a:cubicBezTo>
                  <a:pt x="2394" y="157077"/>
                  <a:pt x="159471" y="0"/>
                  <a:pt x="35323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MH_SubTitle_4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4084482" y="1835893"/>
            <a:ext cx="3676830" cy="555407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结合行业及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标准，研究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eMTC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协议，输出电力行业解决方案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MH_SubTitle_3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4452461" y="2507654"/>
            <a:ext cx="4146668" cy="950304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PRACH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：抗干扰滤波、频偏峰值筛选优化等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PUSCH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：均衡优化、信道估计优化、小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RB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优化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PUCCH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 fmt2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</a:rPr>
              <a:t>时偏估计及补偿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优化、多用户性能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结合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MAC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，以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UE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为单位优化频偏估计及补偿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4" name="MH_SubTitle_2"/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3105164" y="1675526"/>
            <a:ext cx="797089" cy="673354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>
                <a:latin typeface="微软雅黑" panose="020B0503020204020204" pitchFamily="34" charset="-122"/>
              </a:rPr>
              <a:t>做特色</a:t>
            </a:r>
            <a:endParaRPr lang="en-US" altLang="zh-CN" sz="1800" b="1" dirty="0" smtClean="0">
              <a:latin typeface="微软雅黑" panose="020B0503020204020204" pitchFamily="34" charset="-122"/>
            </a:endParaRPr>
          </a:p>
        </p:txBody>
      </p:sp>
      <p:sp>
        <p:nvSpPr>
          <p:cNvPr id="95" name="MH_SubTitle_2"/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3341800" y="2543230"/>
            <a:ext cx="797089" cy="73937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>
                <a:latin typeface="微软雅黑" panose="020B0503020204020204" pitchFamily="34" charset="-122"/>
              </a:rPr>
              <a:t>补差距</a:t>
            </a:r>
            <a:endParaRPr lang="en-US" altLang="zh-CN" sz="1800" b="1" dirty="0" smtClean="0">
              <a:latin typeface="微软雅黑" panose="020B0503020204020204" pitchFamily="34" charset="-122"/>
            </a:endParaRPr>
          </a:p>
        </p:txBody>
      </p:sp>
      <p:sp>
        <p:nvSpPr>
          <p:cNvPr id="96" name="MH_SubTitle_2"/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3582230" y="3285346"/>
            <a:ext cx="797089" cy="816011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>
                <a:latin typeface="微软雅黑" panose="020B0503020204020204" pitchFamily="34" charset="-122"/>
              </a:rPr>
              <a:t>摸性能</a:t>
            </a:r>
            <a:endParaRPr lang="en-US" altLang="zh-CN" sz="1800" b="1" dirty="0" smtClean="0">
              <a:latin typeface="微软雅黑" panose="020B0503020204020204" pitchFamily="34" charset="-122"/>
            </a:endParaRPr>
          </a:p>
        </p:txBody>
      </p:sp>
      <p:sp>
        <p:nvSpPr>
          <p:cNvPr id="97" name="MH_SubTitle_2"/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3507839" y="4154320"/>
            <a:ext cx="797089" cy="771168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b="1" dirty="0" smtClean="0">
                <a:latin typeface="微软雅黑" panose="020B0503020204020204" pitchFamily="34" charset="-122"/>
              </a:rPr>
              <a:t>筑平台</a:t>
            </a:r>
            <a:endParaRPr lang="en-US" altLang="zh-CN" sz="1800" b="1" dirty="0" smtClean="0">
              <a:latin typeface="微软雅黑" panose="020B0503020204020204" pitchFamily="34" charset="-122"/>
            </a:endParaRPr>
          </a:p>
        </p:txBody>
      </p:sp>
      <p:sp>
        <p:nvSpPr>
          <p:cNvPr id="98" name="MH_Desc_1"/>
          <p:cNvSpPr txBox="1"/>
          <p:nvPr>
            <p:custDataLst>
              <p:tags r:id="rId18"/>
            </p:custDataLst>
          </p:nvPr>
        </p:nvSpPr>
        <p:spPr>
          <a:xfrm>
            <a:off x="4516946" y="4282747"/>
            <a:ext cx="4017698" cy="875554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整合浮点平台，开发定点平台和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搭建自动化性能测试平台，提高性能测试效率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931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483892"/>
              </p:ext>
            </p:extLst>
          </p:nvPr>
        </p:nvGraphicFramePr>
        <p:xfrm>
          <a:off x="309564" y="980728"/>
          <a:ext cx="9251947" cy="727472"/>
        </p:xfrm>
        <a:graphic>
          <a:graphicData uri="http://schemas.openxmlformats.org/drawingml/2006/table">
            <a:tbl>
              <a:tblPr/>
              <a:tblGrid>
                <a:gridCol w="720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目标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年度重点工作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权重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使维测手段更好用，更易用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从好用、易用两方面对现有维测手段进行优化，包括但不限于黑匣子、告警、抓数、异常探针等，开发新的维测手段，如快照功能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10%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重点</a:t>
            </a:r>
            <a:r>
              <a:rPr kumimoji="1" lang="zh-CN" altLang="en-US" dirty="0" smtClean="0"/>
              <a:t>工作</a:t>
            </a:r>
            <a:r>
              <a:rPr kumimoji="1" lang="zh-CN" altLang="en-US" dirty="0"/>
              <a:t>达成</a:t>
            </a:r>
            <a:r>
              <a:rPr kumimoji="1" lang="zh-CN" altLang="en-US" dirty="0" smtClean="0"/>
              <a:t>情况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强维测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44488" y="6596527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7" name="文本框 26"/>
          <p:cNvSpPr txBox="1"/>
          <p:nvPr/>
        </p:nvSpPr>
        <p:spPr>
          <a:xfrm>
            <a:off x="488783" y="654541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已完成或进展正常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676636" y="6596527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9" name="文本框 28"/>
          <p:cNvSpPr txBox="1"/>
          <p:nvPr/>
        </p:nvSpPr>
        <p:spPr>
          <a:xfrm>
            <a:off x="1820931" y="654541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风险但可控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28577" y="659652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2972876" y="6545417"/>
            <a:ext cx="864000" cy="216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重大异常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MH_Text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6738" y="5410609"/>
            <a:ext cx="8762708" cy="970719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3155" tIns="51577" rIns="103155" bIns="51577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322358" indent="-322358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：黑匣子、</a:t>
            </a:r>
            <a:r>
              <a: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告警、抓数功能已基本完成优化，合入开发分支，新的维测手段快照和</a:t>
            </a:r>
            <a:r>
              <a: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TSSI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功能已基本完成调试，准备合入版本；完成异常探针优化工作，正在讨论黑匣子解析工具优化方案；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01470" y="2205956"/>
            <a:ext cx="9144000" cy="381000"/>
            <a:chOff x="0" y="1243696"/>
            <a:chExt cx="9144000" cy="381000"/>
          </a:xfrm>
        </p:grpSpPr>
        <p:sp>
          <p:nvSpPr>
            <p:cNvPr id="12" name="Rectangle 12"/>
            <p:cNvSpPr/>
            <p:nvPr/>
          </p:nvSpPr>
          <p:spPr>
            <a:xfrm>
              <a:off x="0" y="1243696"/>
              <a:ext cx="9144000" cy="381000"/>
            </a:xfrm>
            <a:prstGeom prst="rect">
              <a:avLst/>
            </a:prstGeom>
            <a:solidFill>
              <a:srgbClr val="4144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3"/>
            <p:cNvSpPr/>
            <p:nvPr/>
          </p:nvSpPr>
          <p:spPr>
            <a:xfrm>
              <a:off x="4610100" y="1243696"/>
              <a:ext cx="4533900" cy="38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/>
            </a:p>
          </p:txBody>
        </p:sp>
      </p:grpSp>
      <p:cxnSp>
        <p:nvCxnSpPr>
          <p:cNvPr id="14" name="Straight Connector 5"/>
          <p:cNvCxnSpPr/>
          <p:nvPr/>
        </p:nvCxnSpPr>
        <p:spPr>
          <a:xfrm>
            <a:off x="4973470" y="2796506"/>
            <a:ext cx="0" cy="2590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5"/>
          <p:cNvSpPr txBox="1">
            <a:spLocks/>
          </p:cNvSpPr>
          <p:nvPr/>
        </p:nvSpPr>
        <p:spPr>
          <a:xfrm>
            <a:off x="5221150" y="2916884"/>
            <a:ext cx="4181476" cy="2296274"/>
          </a:xfrm>
          <a:prstGeom prst="rect">
            <a:avLst/>
          </a:prstGeom>
        </p:spPr>
        <p:txBody>
          <a:bodyPr>
            <a:noAutofit/>
          </a:bodyPr>
          <a:lstStyle>
            <a:lvl1pPr marL="300287" indent="-300287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432" indent="-250428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99445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400583" indent="-200569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99454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12580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45215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277850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10485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r>
              <a:rPr lang="zh-CN" altLang="en-US" sz="16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远</a:t>
            </a:r>
            <a:r>
              <a:rPr lang="zh-CN" altLang="en-US" sz="16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端抓数界面</a:t>
            </a:r>
            <a:endParaRPr lang="en-US" altLang="zh-CN" sz="16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优化异常探针功能</a:t>
            </a:r>
            <a:endParaRPr lang="en-US" altLang="zh-CN" sz="16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讨论黑匣子解析工具优化方案</a:t>
            </a:r>
            <a:endParaRPr lang="en-US" altLang="zh-CN" sz="160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544314" y="2208432"/>
            <a:ext cx="4038600" cy="304800"/>
          </a:xfrm>
          <a:prstGeom prst="rect">
            <a:avLst/>
          </a:prstGeom>
        </p:spPr>
        <p:txBody>
          <a:bodyPr/>
          <a:lstStyle>
            <a:lvl1pPr marL="300287" indent="-300287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432" indent="-250428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99445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400583" indent="-200569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99454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12580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45215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277850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10485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精（好用）</a:t>
            </a:r>
          </a:p>
          <a:p>
            <a:endParaRPr lang="zh-CN" altLang="en-US" sz="1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Placeholder 8"/>
          <p:cNvSpPr txBox="1">
            <a:spLocks/>
          </p:cNvSpPr>
          <p:nvPr/>
        </p:nvSpPr>
        <p:spPr>
          <a:xfrm>
            <a:off x="5025795" y="2208431"/>
            <a:ext cx="4038600" cy="304800"/>
          </a:xfrm>
          <a:prstGeom prst="rect">
            <a:avLst/>
          </a:prstGeom>
        </p:spPr>
        <p:txBody>
          <a:bodyPr/>
          <a:lstStyle>
            <a:lvl1pPr marL="300287" indent="-300287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432" indent="-250428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99445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400583" indent="-200569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99454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12580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45215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277850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10485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buNone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做简（易用）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615752" y="2909134"/>
            <a:ext cx="4110038" cy="2320066"/>
          </a:xfrm>
          <a:prstGeom prst="rect">
            <a:avLst/>
          </a:prstGeom>
        </p:spPr>
        <p:txBody>
          <a:bodyPr>
            <a:noAutofit/>
          </a:bodyPr>
          <a:lstStyle>
            <a:lvl1pPr marL="300287" indent="-300287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432" indent="-250428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99445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400583" indent="-200569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700">
                <a:solidFill>
                  <a:schemeClr val="tx1"/>
                </a:solidFill>
                <a:latin typeface="+mn-lt"/>
                <a:ea typeface="+mn-ea"/>
              </a:defRPr>
            </a:lvl4pPr>
            <a:lvl5pPr marL="1799454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5pPr>
            <a:lvl6pPr marL="212580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6pPr>
            <a:lvl7pPr marL="2452153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7pPr>
            <a:lvl8pPr marL="277850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8pPr>
            <a:lvl9pPr marL="3104852" indent="-199436" algn="l" defTabSz="800009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完善黑匣子内容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细化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CPRI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告警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优化及完善抓数功能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TSSI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开发快照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en-US" altLang="zh-CN" sz="16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08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92437"/>
              </p:ext>
            </p:extLst>
          </p:nvPr>
        </p:nvGraphicFramePr>
        <p:xfrm>
          <a:off x="309564" y="980728"/>
          <a:ext cx="9251947" cy="727472"/>
        </p:xfrm>
        <a:graphic>
          <a:graphicData uri="http://schemas.openxmlformats.org/drawingml/2006/table">
            <a:tbl>
              <a:tblPr/>
              <a:tblGrid>
                <a:gridCol w="720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目标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年度重点工作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权重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完成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B-PDT L1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代码移植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成立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B-PDT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团队，分析硬件平台和系统架构差异，进行重点问题验证，整理出移植方案，完成代码移植与自测，计划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18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月底打通电话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10%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重点</a:t>
            </a:r>
            <a:r>
              <a:rPr kumimoji="1" lang="zh-CN" altLang="en-US" dirty="0" smtClean="0"/>
              <a:t>工作</a:t>
            </a:r>
            <a:r>
              <a:rPr kumimoji="1" lang="zh-CN" altLang="en-US" dirty="0"/>
              <a:t>达成</a:t>
            </a:r>
            <a:r>
              <a:rPr kumimoji="1" lang="zh-CN" altLang="en-US" dirty="0" smtClean="0"/>
              <a:t>情况</a:t>
            </a:r>
            <a:r>
              <a:rPr kumimoji="1" lang="en-US" altLang="zh-CN" dirty="0" smtClean="0"/>
              <a:t>——B-PDT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44488" y="6596527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7" name="文本框 26"/>
          <p:cNvSpPr txBox="1"/>
          <p:nvPr/>
        </p:nvSpPr>
        <p:spPr>
          <a:xfrm>
            <a:off x="488783" y="654541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已完成或进展正常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676636" y="6596527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9" name="文本框 28"/>
          <p:cNvSpPr txBox="1"/>
          <p:nvPr/>
        </p:nvSpPr>
        <p:spPr>
          <a:xfrm>
            <a:off x="1820931" y="654541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风险但可控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28577" y="659652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2972876" y="6545417"/>
            <a:ext cx="864000" cy="216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重大异常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MH_Text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6738" y="5661248"/>
            <a:ext cx="8762708" cy="648072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3155" tIns="51577" rIns="103155" bIns="51577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322358" indent="-322358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：完成代码移植和功能自测</a:t>
            </a:r>
            <a:r>
              <a: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，交付移植</a:t>
            </a:r>
            <a:r>
              <a: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方案设计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文档和基础联调版本，目前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正在进行系统联调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000672" y="1981422"/>
            <a:ext cx="1656184" cy="548599"/>
          </a:xfrm>
          <a:prstGeom prst="ellipse">
            <a:avLst/>
          </a:prstGeom>
          <a:solidFill>
            <a:schemeClr val="bg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4688" y="2071989"/>
            <a:ext cx="138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硬件平台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033120" y="1981422"/>
            <a:ext cx="1656184" cy="548599"/>
          </a:xfrm>
          <a:prstGeom prst="ellipse">
            <a:avLst/>
          </a:prstGeom>
          <a:solidFill>
            <a:schemeClr val="bg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21323" y="2071989"/>
            <a:ext cx="115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4648" y="25663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9132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52800" y="2568519"/>
            <a:ext cx="90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B4860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621889" y="2648341"/>
            <a:ext cx="432048" cy="184666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73080" y="255748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点对点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21065" y="2557486"/>
            <a:ext cx="133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蜂窝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6681192" y="2660852"/>
            <a:ext cx="432048" cy="184666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4508" y="2934505"/>
            <a:ext cx="432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移植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分析与验证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8584" y="2852936"/>
            <a:ext cx="3528392" cy="231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芯片差异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4000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重新划分内存；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机制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差异；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内联指令适配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验证和汇编代码重构；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软件平台差异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加速器使用可行性验证；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适配底层差异，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重构相关接口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；</a:t>
            </a:r>
          </a:p>
        </p:txBody>
      </p:sp>
      <p:sp>
        <p:nvSpPr>
          <p:cNvPr id="9" name="椭圆 8"/>
          <p:cNvSpPr/>
          <p:nvPr/>
        </p:nvSpPr>
        <p:spPr>
          <a:xfrm>
            <a:off x="488504" y="2708920"/>
            <a:ext cx="504056" cy="2452291"/>
          </a:xfrm>
          <a:prstGeom prst="ellipse">
            <a:avLst/>
          </a:prstGeom>
          <a:solidFill>
            <a:schemeClr val="bg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41032" y="2924944"/>
            <a:ext cx="3816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子系统间影响分析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4000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新增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CRM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功能；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54000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时序维护机制；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54000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小区建立流程调整；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L1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内部影响分析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新增虚拟网卡功能；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CPRI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配置流程调整；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54000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裁剪原有与中射频交互功能；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95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2441848"/>
            <a:ext cx="9906000" cy="1325192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4798" y="3932639"/>
            <a:ext cx="3534540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1461" lvl="2" indent="-371461">
              <a:spcBef>
                <a:spcPts val="65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思路</a:t>
            </a:r>
            <a:r>
              <a:rPr lang="zh-CN" altLang="en-US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策略及目标</a:t>
            </a:r>
            <a:endParaRPr lang="en-US" altLang="zh-CN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71461" lvl="2" indent="-371461">
              <a:spcBef>
                <a:spcPts val="65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风险与困难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13"/>
          <p:cNvGrpSpPr>
            <a:grpSpLocks noChangeAspect="1"/>
          </p:cNvGrpSpPr>
          <p:nvPr/>
        </p:nvGrpSpPr>
        <p:grpSpPr bwMode="auto">
          <a:xfrm>
            <a:off x="5722144" y="1155999"/>
            <a:ext cx="4183856" cy="2611041"/>
            <a:chOff x="0" y="0"/>
            <a:chExt cx="5324473" cy="3322983"/>
          </a:xfrm>
        </p:grpSpPr>
        <p:pic>
          <p:nvPicPr>
            <p:cNvPr id="27" name="图片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图片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矩形 8"/>
          <p:cNvSpPr/>
          <p:nvPr/>
        </p:nvSpPr>
        <p:spPr>
          <a:xfrm>
            <a:off x="85022" y="1864470"/>
            <a:ext cx="65069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6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2018</a:t>
            </a:r>
            <a:r>
              <a:rPr lang="zh-CN" altLang="en-US" sz="6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zh-CN" altLang="en-US" sz="6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业务规划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5"/>
          <a:srcRect l="6012" t="44496" r="6167" b="31234"/>
          <a:stretch/>
        </p:blipFill>
        <p:spPr>
          <a:xfrm>
            <a:off x="128464" y="2439938"/>
            <a:ext cx="6408712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8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思路、策略及目标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组织能力提升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563451150"/>
              </p:ext>
            </p:extLst>
          </p:nvPr>
        </p:nvGraphicFramePr>
        <p:xfrm>
          <a:off x="416496" y="1268760"/>
          <a:ext cx="9001156" cy="21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19012228"/>
              </p:ext>
            </p:extLst>
          </p:nvPr>
        </p:nvGraphicFramePr>
        <p:xfrm>
          <a:off x="470921" y="3929665"/>
          <a:ext cx="4464496" cy="2818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MH_Text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286852" y="4252561"/>
            <a:ext cx="3986627" cy="2088232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3155" tIns="51577" rIns="103155" bIns="51577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en-US" altLang="zh-CN" sz="16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16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1600" b="1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sz="14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p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全年人员增长约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p"/>
              <a:defRPr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p"/>
              <a:defRPr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年底高工比例达到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35%</a:t>
            </a: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p"/>
              <a:defRPr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p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关键人才离职率控制在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以内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504" y="812584"/>
            <a:ext cx="22621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总体思路及执行策略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504" y="3573016"/>
            <a:ext cx="21900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人员规划及</a:t>
            </a:r>
            <a:r>
              <a:rPr lang="en-US" altLang="zh-CN" dirty="0"/>
              <a:t>KPI</a:t>
            </a:r>
            <a:r>
              <a:rPr lang="zh-CN" altLang="en-US" dirty="0"/>
              <a:t>目标</a:t>
            </a:r>
          </a:p>
        </p:txBody>
      </p:sp>
    </p:spTree>
    <p:extLst>
      <p:ext uri="{BB962C8B-B14F-4D97-AF65-F5344CB8AC3E}">
        <p14:creationId xmlns:p14="http://schemas.microsoft.com/office/powerpoint/2010/main" val="313303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思路、策略及目标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业务规划</a:t>
            </a:r>
            <a:endParaRPr lang="zh-CN" altLang="en-US" dirty="0"/>
          </a:p>
        </p:txBody>
      </p:sp>
      <p:sp>
        <p:nvSpPr>
          <p:cNvPr id="3" name="Freeform 3"/>
          <p:cNvSpPr>
            <a:spLocks/>
          </p:cNvSpPr>
          <p:nvPr/>
        </p:nvSpPr>
        <p:spPr bwMode="gray">
          <a:xfrm rot="19490962">
            <a:off x="3290647" y="3409495"/>
            <a:ext cx="1364831" cy="1649200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0070C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lIns="45720" tIns="44450" rIns="45720" bIns="44450" anchor="ctr" anchorCtr="1"/>
          <a:lstStyle/>
          <a:p>
            <a:endParaRPr lang="zh-CN" altLang="en-US"/>
          </a:p>
        </p:txBody>
      </p:sp>
      <p:sp>
        <p:nvSpPr>
          <p:cNvPr id="5" name="Freeform 4"/>
          <p:cNvSpPr>
            <a:spLocks/>
          </p:cNvSpPr>
          <p:nvPr/>
        </p:nvSpPr>
        <p:spPr bwMode="gray">
          <a:xfrm rot="19490962" flipH="1" flipV="1">
            <a:off x="4788522" y="1758242"/>
            <a:ext cx="1364831" cy="1649200"/>
          </a:xfrm>
          <a:custGeom>
            <a:avLst/>
            <a:gdLst>
              <a:gd name="T0" fmla="*/ 1219 w 1921"/>
              <a:gd name="T1" fmla="*/ 3 h 1516"/>
              <a:gd name="T2" fmla="*/ 1047 w 1921"/>
              <a:gd name="T3" fmla="*/ 20 h 1516"/>
              <a:gd name="T4" fmla="*/ 900 w 1921"/>
              <a:gd name="T5" fmla="*/ 43 h 1516"/>
              <a:gd name="T6" fmla="*/ 763 w 1921"/>
              <a:gd name="T7" fmla="*/ 76 h 1516"/>
              <a:gd name="T8" fmla="*/ 593 w 1921"/>
              <a:gd name="T9" fmla="*/ 128 h 1516"/>
              <a:gd name="T10" fmla="*/ 449 w 1921"/>
              <a:gd name="T11" fmla="*/ 187 h 1516"/>
              <a:gd name="T12" fmla="*/ 345 w 1921"/>
              <a:gd name="T13" fmla="*/ 244 h 1516"/>
              <a:gd name="T14" fmla="*/ 261 w 1921"/>
              <a:gd name="T15" fmla="*/ 301 h 1516"/>
              <a:gd name="T16" fmla="*/ 184 w 1921"/>
              <a:gd name="T17" fmla="*/ 366 h 1516"/>
              <a:gd name="T18" fmla="*/ 118 w 1921"/>
              <a:gd name="T19" fmla="*/ 431 h 1516"/>
              <a:gd name="T20" fmla="*/ 58 w 1921"/>
              <a:gd name="T21" fmla="*/ 516 h 1516"/>
              <a:gd name="T22" fmla="*/ 21 w 1921"/>
              <a:gd name="T23" fmla="*/ 594 h 1516"/>
              <a:gd name="T24" fmla="*/ 0 w 1921"/>
              <a:gd name="T25" fmla="*/ 695 h 1516"/>
              <a:gd name="T26" fmla="*/ 14 w 1921"/>
              <a:gd name="T27" fmla="*/ 785 h 1516"/>
              <a:gd name="T28" fmla="*/ 47 w 1921"/>
              <a:gd name="T29" fmla="*/ 872 h 1516"/>
              <a:gd name="T30" fmla="*/ 92 w 1921"/>
              <a:gd name="T31" fmla="*/ 946 h 1516"/>
              <a:gd name="T32" fmla="*/ 179 w 1921"/>
              <a:gd name="T33" fmla="*/ 1041 h 1516"/>
              <a:gd name="T34" fmla="*/ 271 w 1921"/>
              <a:gd name="T35" fmla="*/ 1115 h 1516"/>
              <a:gd name="T36" fmla="*/ 377 w 1921"/>
              <a:gd name="T37" fmla="*/ 1176 h 1516"/>
              <a:gd name="T38" fmla="*/ 512 w 1921"/>
              <a:gd name="T39" fmla="*/ 1244 h 1516"/>
              <a:gd name="T40" fmla="*/ 667 w 1921"/>
              <a:gd name="T41" fmla="*/ 1302 h 1516"/>
              <a:gd name="T42" fmla="*/ 978 w 1921"/>
              <a:gd name="T43" fmla="*/ 1373 h 1516"/>
              <a:gd name="T44" fmla="*/ 1248 w 1921"/>
              <a:gd name="T45" fmla="*/ 1403 h 1516"/>
              <a:gd name="T46" fmla="*/ 1403 w 1921"/>
              <a:gd name="T47" fmla="*/ 1515 h 1516"/>
              <a:gd name="T48" fmla="*/ 1397 w 1921"/>
              <a:gd name="T49" fmla="*/ 1031 h 1516"/>
              <a:gd name="T50" fmla="*/ 1243 w 1921"/>
              <a:gd name="T51" fmla="*/ 1132 h 1516"/>
              <a:gd name="T52" fmla="*/ 1007 w 1921"/>
              <a:gd name="T53" fmla="*/ 1098 h 1516"/>
              <a:gd name="T54" fmla="*/ 757 w 1921"/>
              <a:gd name="T55" fmla="*/ 1025 h 1516"/>
              <a:gd name="T56" fmla="*/ 619 w 1921"/>
              <a:gd name="T57" fmla="*/ 957 h 1516"/>
              <a:gd name="T58" fmla="*/ 506 w 1921"/>
              <a:gd name="T59" fmla="*/ 888 h 1516"/>
              <a:gd name="T60" fmla="*/ 417 w 1921"/>
              <a:gd name="T61" fmla="*/ 806 h 1516"/>
              <a:gd name="T62" fmla="*/ 348 w 1921"/>
              <a:gd name="T63" fmla="*/ 708 h 1516"/>
              <a:gd name="T64" fmla="*/ 319 w 1921"/>
              <a:gd name="T65" fmla="*/ 610 h 1516"/>
              <a:gd name="T66" fmla="*/ 321 w 1921"/>
              <a:gd name="T67" fmla="*/ 522 h 1516"/>
              <a:gd name="T68" fmla="*/ 348 w 1921"/>
              <a:gd name="T69" fmla="*/ 437 h 1516"/>
              <a:gd name="T70" fmla="*/ 401 w 1921"/>
              <a:gd name="T71" fmla="*/ 351 h 1516"/>
              <a:gd name="T72" fmla="*/ 509 w 1921"/>
              <a:gd name="T73" fmla="*/ 251 h 1516"/>
              <a:gd name="T74" fmla="*/ 643 w 1921"/>
              <a:gd name="T75" fmla="*/ 169 h 1516"/>
              <a:gd name="T76" fmla="*/ 778 w 1921"/>
              <a:gd name="T77" fmla="*/ 110 h 1516"/>
              <a:gd name="T78" fmla="*/ 913 w 1921"/>
              <a:gd name="T79" fmla="*/ 68 h 1516"/>
              <a:gd name="T80" fmla="*/ 1021 w 1921"/>
              <a:gd name="T81" fmla="*/ 42 h 1516"/>
              <a:gd name="T82" fmla="*/ 1150 w 1921"/>
              <a:gd name="T83" fmla="*/ 25 h 1516"/>
              <a:gd name="T84" fmla="*/ 1446 w 1921"/>
              <a:gd name="T85" fmla="*/ 0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1" h="1516">
                <a:moveTo>
                  <a:pt x="1446" y="0"/>
                </a:moveTo>
                <a:lnTo>
                  <a:pt x="1219" y="3"/>
                </a:lnTo>
                <a:lnTo>
                  <a:pt x="1142" y="9"/>
                </a:lnTo>
                <a:lnTo>
                  <a:pt x="1047" y="20"/>
                </a:lnTo>
                <a:lnTo>
                  <a:pt x="974" y="29"/>
                </a:lnTo>
                <a:lnTo>
                  <a:pt x="900" y="43"/>
                </a:lnTo>
                <a:lnTo>
                  <a:pt x="828" y="59"/>
                </a:lnTo>
                <a:lnTo>
                  <a:pt x="763" y="76"/>
                </a:lnTo>
                <a:lnTo>
                  <a:pt x="686" y="97"/>
                </a:lnTo>
                <a:lnTo>
                  <a:pt x="593" y="128"/>
                </a:lnTo>
                <a:lnTo>
                  <a:pt x="520" y="156"/>
                </a:lnTo>
                <a:lnTo>
                  <a:pt x="449" y="187"/>
                </a:lnTo>
                <a:lnTo>
                  <a:pt x="401" y="213"/>
                </a:lnTo>
                <a:lnTo>
                  <a:pt x="345" y="244"/>
                </a:lnTo>
                <a:lnTo>
                  <a:pt x="304" y="268"/>
                </a:lnTo>
                <a:lnTo>
                  <a:pt x="261" y="301"/>
                </a:lnTo>
                <a:lnTo>
                  <a:pt x="222" y="332"/>
                </a:lnTo>
                <a:lnTo>
                  <a:pt x="184" y="366"/>
                </a:lnTo>
                <a:lnTo>
                  <a:pt x="155" y="393"/>
                </a:lnTo>
                <a:lnTo>
                  <a:pt x="118" y="431"/>
                </a:lnTo>
                <a:lnTo>
                  <a:pt x="82" y="474"/>
                </a:lnTo>
                <a:lnTo>
                  <a:pt x="58" y="516"/>
                </a:lnTo>
                <a:lnTo>
                  <a:pt x="39" y="552"/>
                </a:lnTo>
                <a:lnTo>
                  <a:pt x="21" y="594"/>
                </a:lnTo>
                <a:lnTo>
                  <a:pt x="6" y="638"/>
                </a:lnTo>
                <a:lnTo>
                  <a:pt x="0" y="695"/>
                </a:lnTo>
                <a:lnTo>
                  <a:pt x="5" y="744"/>
                </a:lnTo>
                <a:lnTo>
                  <a:pt x="14" y="785"/>
                </a:lnTo>
                <a:lnTo>
                  <a:pt x="26" y="826"/>
                </a:lnTo>
                <a:lnTo>
                  <a:pt x="47" y="872"/>
                </a:lnTo>
                <a:lnTo>
                  <a:pt x="66" y="911"/>
                </a:lnTo>
                <a:lnTo>
                  <a:pt x="92" y="946"/>
                </a:lnTo>
                <a:lnTo>
                  <a:pt x="130" y="991"/>
                </a:lnTo>
                <a:lnTo>
                  <a:pt x="179" y="1041"/>
                </a:lnTo>
                <a:lnTo>
                  <a:pt x="229" y="1081"/>
                </a:lnTo>
                <a:lnTo>
                  <a:pt x="271" y="1115"/>
                </a:lnTo>
                <a:lnTo>
                  <a:pt x="325" y="1149"/>
                </a:lnTo>
                <a:lnTo>
                  <a:pt x="377" y="1176"/>
                </a:lnTo>
                <a:lnTo>
                  <a:pt x="437" y="1207"/>
                </a:lnTo>
                <a:lnTo>
                  <a:pt x="512" y="1244"/>
                </a:lnTo>
                <a:lnTo>
                  <a:pt x="585" y="1271"/>
                </a:lnTo>
                <a:lnTo>
                  <a:pt x="667" y="1302"/>
                </a:lnTo>
                <a:lnTo>
                  <a:pt x="836" y="1346"/>
                </a:lnTo>
                <a:lnTo>
                  <a:pt x="978" y="1373"/>
                </a:lnTo>
                <a:lnTo>
                  <a:pt x="1128" y="1393"/>
                </a:lnTo>
                <a:lnTo>
                  <a:pt x="1248" y="1403"/>
                </a:lnTo>
                <a:lnTo>
                  <a:pt x="1403" y="1410"/>
                </a:lnTo>
                <a:lnTo>
                  <a:pt x="1403" y="1515"/>
                </a:lnTo>
                <a:lnTo>
                  <a:pt x="1920" y="1275"/>
                </a:lnTo>
                <a:lnTo>
                  <a:pt x="1397" y="1031"/>
                </a:lnTo>
                <a:lnTo>
                  <a:pt x="1398" y="1139"/>
                </a:lnTo>
                <a:lnTo>
                  <a:pt x="1243" y="1132"/>
                </a:lnTo>
                <a:lnTo>
                  <a:pt x="1128" y="1119"/>
                </a:lnTo>
                <a:lnTo>
                  <a:pt x="1007" y="1098"/>
                </a:lnTo>
                <a:lnTo>
                  <a:pt x="836" y="1054"/>
                </a:lnTo>
                <a:lnTo>
                  <a:pt x="757" y="1025"/>
                </a:lnTo>
                <a:lnTo>
                  <a:pt x="681" y="993"/>
                </a:lnTo>
                <a:lnTo>
                  <a:pt x="619" y="957"/>
                </a:lnTo>
                <a:lnTo>
                  <a:pt x="556" y="922"/>
                </a:lnTo>
                <a:lnTo>
                  <a:pt x="506" y="888"/>
                </a:lnTo>
                <a:lnTo>
                  <a:pt x="464" y="850"/>
                </a:lnTo>
                <a:lnTo>
                  <a:pt x="417" y="806"/>
                </a:lnTo>
                <a:lnTo>
                  <a:pt x="377" y="755"/>
                </a:lnTo>
                <a:lnTo>
                  <a:pt x="348" y="708"/>
                </a:lnTo>
                <a:lnTo>
                  <a:pt x="333" y="664"/>
                </a:lnTo>
                <a:lnTo>
                  <a:pt x="319" y="610"/>
                </a:lnTo>
                <a:lnTo>
                  <a:pt x="317" y="558"/>
                </a:lnTo>
                <a:lnTo>
                  <a:pt x="321" y="522"/>
                </a:lnTo>
                <a:lnTo>
                  <a:pt x="329" y="483"/>
                </a:lnTo>
                <a:lnTo>
                  <a:pt x="348" y="437"/>
                </a:lnTo>
                <a:lnTo>
                  <a:pt x="372" y="393"/>
                </a:lnTo>
                <a:lnTo>
                  <a:pt x="401" y="351"/>
                </a:lnTo>
                <a:lnTo>
                  <a:pt x="440" y="310"/>
                </a:lnTo>
                <a:lnTo>
                  <a:pt x="509" y="251"/>
                </a:lnTo>
                <a:lnTo>
                  <a:pt x="567" y="211"/>
                </a:lnTo>
                <a:lnTo>
                  <a:pt x="643" y="169"/>
                </a:lnTo>
                <a:lnTo>
                  <a:pt x="720" y="133"/>
                </a:lnTo>
                <a:lnTo>
                  <a:pt x="778" y="110"/>
                </a:lnTo>
                <a:lnTo>
                  <a:pt x="847" y="86"/>
                </a:lnTo>
                <a:lnTo>
                  <a:pt x="913" y="68"/>
                </a:lnTo>
                <a:lnTo>
                  <a:pt x="966" y="54"/>
                </a:lnTo>
                <a:lnTo>
                  <a:pt x="1021" y="42"/>
                </a:lnTo>
                <a:lnTo>
                  <a:pt x="1089" y="32"/>
                </a:lnTo>
                <a:lnTo>
                  <a:pt x="1150" y="25"/>
                </a:lnTo>
                <a:lnTo>
                  <a:pt x="1234" y="15"/>
                </a:lnTo>
                <a:lnTo>
                  <a:pt x="1446" y="0"/>
                </a:lnTo>
              </a:path>
            </a:pathLst>
          </a:custGeom>
          <a:solidFill>
            <a:srgbClr val="7F7F7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lIns="45720" tIns="44450" rIns="45720" bIns="44450" anchor="ctr" anchorCtr="1"/>
          <a:lstStyle/>
          <a:p>
            <a:endParaRPr lang="zh-CN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gray">
          <a:xfrm>
            <a:off x="3442995" y="2575185"/>
            <a:ext cx="1183595" cy="118359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lIns="45720" tIns="44450" rIns="45720" bIns="44450" anchor="ctr" anchorCtr="1"/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LTE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gray">
          <a:xfrm>
            <a:off x="4856128" y="3400873"/>
            <a:ext cx="1183595" cy="1183595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lIns="45720" tIns="44450" rIns="45720" bIns="44450" anchor="ctr" anchorCtr="1"/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电力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230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78892" y="2113520"/>
            <a:ext cx="3299884" cy="461665"/>
            <a:chOff x="469900" y="1057571"/>
            <a:chExt cx="3299884" cy="461665"/>
          </a:xfrm>
        </p:grpSpPr>
        <p:sp>
          <p:nvSpPr>
            <p:cNvPr id="9" name="TextBox 6"/>
            <p:cNvSpPr txBox="1"/>
            <p:nvPr/>
          </p:nvSpPr>
          <p:spPr>
            <a:xfrm>
              <a:off x="553419" y="1057571"/>
              <a:ext cx="1955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优先保障</a:t>
              </a:r>
              <a:r>
                <a:rPr lang="en-US" altLang="zh-CN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LTE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69900" y="1519236"/>
              <a:ext cx="3299884" cy="0"/>
            </a:xfrm>
            <a:prstGeom prst="line">
              <a:avLst/>
            </a:prstGeom>
            <a:noFill/>
            <a:ln>
              <a:solidFill>
                <a:srgbClr val="41445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566187" y="4584468"/>
            <a:ext cx="3442305" cy="404838"/>
            <a:chOff x="5257195" y="3528519"/>
            <a:chExt cx="3442305" cy="404838"/>
          </a:xfrm>
        </p:grpSpPr>
        <p:sp>
          <p:nvSpPr>
            <p:cNvPr id="12" name="TextBox 9"/>
            <p:cNvSpPr txBox="1"/>
            <p:nvPr/>
          </p:nvSpPr>
          <p:spPr>
            <a:xfrm>
              <a:off x="5975908" y="3564025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  <a:r>
                <a:rPr lang="zh-CN" altLang="en-US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布局电力行业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5257195" y="3528519"/>
              <a:ext cx="3442305" cy="0"/>
            </a:xfrm>
            <a:prstGeom prst="line">
              <a:avLst/>
            </a:prstGeom>
            <a:noFill/>
            <a:ln>
              <a:solidFill>
                <a:srgbClr val="414455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659745" y="2669634"/>
            <a:ext cx="255371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7975" indent="-307975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保障产品上市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07975" indent="-307975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优化系统性能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07975" indent="-307975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开发必要特性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07975" indent="-307975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夯实系统质量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07975" indent="-307975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完善系统架构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87870" y="3068960"/>
            <a:ext cx="2880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7975" indent="-307975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230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标准及算法方案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07975" indent="-307975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开发算法平台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07975" indent="-307975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设计系统方案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07975" indent="-307975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开发电力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230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样机</a:t>
            </a:r>
          </a:p>
        </p:txBody>
      </p:sp>
    </p:spTree>
    <p:extLst>
      <p:ext uri="{BB962C8B-B14F-4D97-AF65-F5344CB8AC3E}">
        <p14:creationId xmlns:p14="http://schemas.microsoft.com/office/powerpoint/2010/main" val="370037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思路、策略及目标</a:t>
            </a:r>
            <a:r>
              <a:rPr lang="en-US" altLang="zh-CN" dirty="0" smtClean="0"/>
              <a:t>——LTE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482516167"/>
              </p:ext>
            </p:extLst>
          </p:nvPr>
        </p:nvGraphicFramePr>
        <p:xfrm>
          <a:off x="488504" y="1253924"/>
          <a:ext cx="5904656" cy="5415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MH_Text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25208" y="1556792"/>
            <a:ext cx="2592288" cy="468052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3155" tIns="51577" rIns="103155" bIns="51577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itchFamily="2" charset="2"/>
              <a:buChar char="p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一时间保障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p"/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p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严重故障解决率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，整体故障解决率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97%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，故障泄漏率降低至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p"/>
              <a:defRPr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p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需求达成率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，高质量交付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p"/>
              <a:defRPr/>
            </a:pP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p"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完善测试用例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p"/>
              <a:defRPr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504" y="812584"/>
            <a:ext cx="25922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总体思路及执行策略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25208" y="812584"/>
            <a:ext cx="25922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zh-CN" dirty="0" smtClean="0"/>
              <a:t>KPI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50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思路、策略及目标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电力</a:t>
            </a:r>
            <a:r>
              <a:rPr lang="en-US" altLang="zh-CN" dirty="0" smtClean="0"/>
              <a:t>230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121025" y="4971359"/>
            <a:ext cx="8508373" cy="8924"/>
          </a:xfrm>
          <a:prstGeom prst="straightConnector1">
            <a:avLst/>
          </a:prstGeom>
          <a:noFill/>
          <a:ln w="28575" cap="flat" cmpd="sng" algn="ctr">
            <a:solidFill>
              <a:srgbClr val="31859C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9" name="直接箭头连接符 8"/>
          <p:cNvCxnSpPr/>
          <p:nvPr/>
        </p:nvCxnSpPr>
        <p:spPr>
          <a:xfrm flipV="1">
            <a:off x="1121025" y="1196752"/>
            <a:ext cx="0" cy="3789466"/>
          </a:xfrm>
          <a:prstGeom prst="straightConnector1">
            <a:avLst/>
          </a:prstGeom>
          <a:noFill/>
          <a:ln w="28575" cap="flat" cmpd="sng" algn="ctr">
            <a:solidFill>
              <a:srgbClr val="31859C"/>
            </a:solidFill>
            <a:prstDash val="solid"/>
            <a:miter lim="800000"/>
            <a:tailEnd type="arrow"/>
          </a:ln>
          <a:effectLst/>
        </p:spPr>
      </p:cxnSp>
      <p:sp>
        <p:nvSpPr>
          <p:cNvPr id="18" name="TextBox 10"/>
          <p:cNvSpPr txBox="1"/>
          <p:nvPr/>
        </p:nvSpPr>
        <p:spPr>
          <a:xfrm>
            <a:off x="1742048" y="5029566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2018Q1</a:t>
            </a:r>
            <a:endParaRPr kumimoji="0" lang="zh-CN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030293" y="1659639"/>
            <a:ext cx="0" cy="3311720"/>
          </a:xfrm>
          <a:prstGeom prst="line">
            <a:avLst/>
          </a:prstGeom>
          <a:noFill/>
          <a:ln w="6350" cap="flat" cmpd="sng" algn="ctr">
            <a:solidFill>
              <a:srgbClr val="31859C"/>
            </a:solidFill>
            <a:prstDash val="dash"/>
            <a:miter lim="800000"/>
          </a:ln>
          <a:effectLst/>
        </p:spPr>
      </p:cxnSp>
      <p:cxnSp>
        <p:nvCxnSpPr>
          <p:cNvPr id="28" name="直接连接符 27"/>
          <p:cNvCxnSpPr/>
          <p:nvPr/>
        </p:nvCxnSpPr>
        <p:spPr>
          <a:xfrm>
            <a:off x="5023708" y="1731647"/>
            <a:ext cx="22809" cy="3262849"/>
          </a:xfrm>
          <a:prstGeom prst="line">
            <a:avLst/>
          </a:prstGeom>
          <a:noFill/>
          <a:ln w="6350" cap="flat" cmpd="sng" algn="ctr">
            <a:solidFill>
              <a:srgbClr val="31859C"/>
            </a:solidFill>
            <a:prstDash val="dash"/>
            <a:miter lim="800000"/>
          </a:ln>
          <a:effectLst/>
        </p:spPr>
      </p:cxnSp>
      <p:cxnSp>
        <p:nvCxnSpPr>
          <p:cNvPr id="33" name="直接连接符 32"/>
          <p:cNvCxnSpPr/>
          <p:nvPr/>
        </p:nvCxnSpPr>
        <p:spPr>
          <a:xfrm>
            <a:off x="9150316" y="1715872"/>
            <a:ext cx="8827" cy="3270345"/>
          </a:xfrm>
          <a:prstGeom prst="line">
            <a:avLst/>
          </a:prstGeom>
          <a:noFill/>
          <a:ln w="6350" cap="flat" cmpd="sng" algn="ctr">
            <a:solidFill>
              <a:srgbClr val="31859C"/>
            </a:solidFill>
            <a:prstDash val="dash"/>
            <a:miter lim="800000"/>
          </a:ln>
          <a:effectLst/>
        </p:spPr>
      </p:cxnSp>
      <p:sp>
        <p:nvSpPr>
          <p:cNvPr id="45" name="TextBox 76"/>
          <p:cNvSpPr txBox="1"/>
          <p:nvPr/>
        </p:nvSpPr>
        <p:spPr>
          <a:xfrm>
            <a:off x="344489" y="2598171"/>
            <a:ext cx="646331" cy="3693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算法</a:t>
            </a:r>
          </a:p>
        </p:txBody>
      </p:sp>
      <p:cxnSp>
        <p:nvCxnSpPr>
          <p:cNvPr id="68" name="直接连接符 67"/>
          <p:cNvCxnSpPr/>
          <p:nvPr/>
        </p:nvCxnSpPr>
        <p:spPr>
          <a:xfrm>
            <a:off x="7039932" y="1692889"/>
            <a:ext cx="22809" cy="3297919"/>
          </a:xfrm>
          <a:prstGeom prst="line">
            <a:avLst/>
          </a:prstGeom>
          <a:noFill/>
          <a:ln w="6350" cap="flat" cmpd="sng" algn="ctr">
            <a:solidFill>
              <a:srgbClr val="31859C"/>
            </a:solidFill>
            <a:prstDash val="dash"/>
            <a:miter lim="800000"/>
          </a:ln>
          <a:effectLst/>
        </p:spPr>
      </p:cxn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83988"/>
              </p:ext>
            </p:extLst>
          </p:nvPr>
        </p:nvGraphicFramePr>
        <p:xfrm>
          <a:off x="1294013" y="2267579"/>
          <a:ext cx="3104432" cy="499869"/>
        </p:xfrm>
        <a:graphic>
          <a:graphicData uri="http://schemas.openxmlformats.org/drawingml/2006/table">
            <a:tbl>
              <a:tblPr firstRow="1" bandRow="1"/>
              <a:tblGrid>
                <a:gridCol w="173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8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i="0" baseline="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eMTC</a:t>
                      </a:r>
                      <a:r>
                        <a:rPr lang="zh-CN" altLang="en-US" sz="1400" b="1" i="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算法方案</a:t>
                      </a:r>
                      <a:endParaRPr lang="zh-CN" altLang="en-US" sz="1400" b="1" i="0" baseline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1" marR="68571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i="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230M</a:t>
                      </a:r>
                      <a:r>
                        <a:rPr lang="zh-CN" altLang="en-US" sz="1400" b="1" i="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算法方案</a:t>
                      </a:r>
                      <a:endParaRPr lang="en-US" altLang="zh-CN" sz="1400" b="1" i="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en-US" altLang="zh-CN" sz="1400" b="1" i="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230M</a:t>
                      </a:r>
                      <a:r>
                        <a:rPr lang="zh-CN" altLang="en-US" sz="1400" b="1" i="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标准</a:t>
                      </a:r>
                      <a:endParaRPr lang="zh-CN" altLang="en-US" sz="1400" b="1" i="0" baseline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1" marR="68571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" name="TextBox 10"/>
          <p:cNvSpPr txBox="1"/>
          <p:nvPr/>
        </p:nvSpPr>
        <p:spPr>
          <a:xfrm>
            <a:off x="3678365" y="5044015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2018Q2</a:t>
            </a:r>
            <a:endParaRPr kumimoji="0" lang="zh-CN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TextBox 10"/>
          <p:cNvSpPr txBox="1"/>
          <p:nvPr/>
        </p:nvSpPr>
        <p:spPr>
          <a:xfrm>
            <a:off x="5702488" y="5044015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2018Q3</a:t>
            </a:r>
            <a:endParaRPr kumimoji="0" lang="zh-CN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TextBox 10"/>
          <p:cNvSpPr txBox="1"/>
          <p:nvPr/>
        </p:nvSpPr>
        <p:spPr>
          <a:xfrm>
            <a:off x="7790720" y="5044015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2018Q4</a:t>
            </a:r>
            <a:endParaRPr kumimoji="0" lang="zh-CN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TextBox 76"/>
          <p:cNvSpPr txBox="1"/>
          <p:nvPr/>
        </p:nvSpPr>
        <p:spPr>
          <a:xfrm>
            <a:off x="344488" y="3666510"/>
            <a:ext cx="64633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软件</a:t>
            </a:r>
          </a:p>
        </p:txBody>
      </p:sp>
      <p:graphicFrame>
        <p:nvGraphicFramePr>
          <p:cNvPr id="126" name="表格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07144"/>
              </p:ext>
            </p:extLst>
          </p:nvPr>
        </p:nvGraphicFramePr>
        <p:xfrm>
          <a:off x="3030293" y="2852936"/>
          <a:ext cx="2718539" cy="499869"/>
        </p:xfrm>
        <a:graphic>
          <a:graphicData uri="http://schemas.openxmlformats.org/drawingml/2006/table">
            <a:tbl>
              <a:tblPr firstRow="1" bandRow="1"/>
              <a:tblGrid>
                <a:gridCol w="134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8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i="0" baseline="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eMTC</a:t>
                      </a:r>
                      <a:r>
                        <a:rPr lang="zh-CN" altLang="en-US" sz="1400" b="1" i="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算法平台</a:t>
                      </a:r>
                      <a:endParaRPr lang="zh-CN" altLang="en-US" sz="1400" b="1" i="0" baseline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1" marR="68571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9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i="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230M</a:t>
                      </a:r>
                      <a:r>
                        <a:rPr lang="zh-CN" altLang="en-US" sz="1400" b="1" i="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算法平台</a:t>
                      </a:r>
                      <a:endParaRPr lang="zh-CN" altLang="en-US" sz="1400" b="1" i="0" baseline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1" marR="68571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" name="表格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06130"/>
              </p:ext>
            </p:extLst>
          </p:nvPr>
        </p:nvGraphicFramePr>
        <p:xfrm>
          <a:off x="1302100" y="3606266"/>
          <a:ext cx="7848216" cy="499869"/>
        </p:xfrm>
        <a:graphic>
          <a:graphicData uri="http://schemas.openxmlformats.org/drawingml/2006/table">
            <a:tbl>
              <a:tblPr firstRow="1" bandRow="1"/>
              <a:tblGrid>
                <a:gridCol w="2448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9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98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1400" b="1" i="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总体方案（架构兼容性）</a:t>
                      </a:r>
                      <a:endParaRPr lang="zh-CN" altLang="en-US" sz="1400" b="1" i="0" baseline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1" marR="68571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1400" b="1" i="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子系统方案</a:t>
                      </a:r>
                      <a:endParaRPr lang="zh-CN" altLang="en-US" sz="1400" b="1" i="0" baseline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1" marR="68571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baseline="0" dirty="0" err="1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eMTC</a:t>
                      </a:r>
                      <a:r>
                        <a:rPr lang="zh-CN" altLang="en-US" sz="1400" b="1" i="0" baseline="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编码</a:t>
                      </a:r>
                      <a:endParaRPr lang="en-US" altLang="zh-CN" sz="1400" b="1" i="0" baseline="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400" b="1" i="0" baseline="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及自测</a:t>
                      </a:r>
                      <a:endParaRPr lang="zh-CN" altLang="en-US" sz="1400" b="1" i="0" baseline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1" marR="68571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baseline="0" dirty="0" err="1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eMTC</a:t>
                      </a:r>
                      <a:r>
                        <a:rPr lang="zh-CN" altLang="en-US" sz="1400" b="1" i="0" baseline="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联调</a:t>
                      </a:r>
                      <a:endParaRPr lang="zh-CN" altLang="en-US" sz="1400" b="1" i="0" baseline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1" marR="68571" marT="34290" marB="3429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baseline="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230M</a:t>
                      </a:r>
                      <a:r>
                        <a:rPr lang="zh-CN" altLang="en-US" sz="1400" b="1" i="0" baseline="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编码</a:t>
                      </a:r>
                      <a:endParaRPr lang="en-US" altLang="zh-CN" sz="1400" b="1" i="0" baseline="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ctr"/>
                      <a:r>
                        <a:rPr lang="zh-CN" altLang="en-US" sz="1400" b="1" i="0" baseline="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及自测</a:t>
                      </a:r>
                      <a:endParaRPr lang="zh-CN" altLang="en-US" sz="1400" b="1" i="0" baseline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1" marR="68571" marT="34290" marB="3429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baseline="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230M</a:t>
                      </a:r>
                    </a:p>
                    <a:p>
                      <a:pPr algn="ctr"/>
                      <a:r>
                        <a:rPr lang="zh-CN" altLang="en-US" sz="1400" b="1" i="0" baseline="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联调</a:t>
                      </a:r>
                      <a:endParaRPr lang="zh-CN" altLang="en-US" sz="1400" b="1" i="0" baseline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1" marR="68571" marT="34290" marB="3429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8" name="直接箭头连接符 127"/>
          <p:cNvCxnSpPr/>
          <p:nvPr/>
        </p:nvCxnSpPr>
        <p:spPr>
          <a:xfrm>
            <a:off x="4381042" y="2492896"/>
            <a:ext cx="0" cy="2160240"/>
          </a:xfrm>
          <a:prstGeom prst="straightConnector1">
            <a:avLst/>
          </a:prstGeom>
          <a:noFill/>
          <a:ln w="19050" cap="flat" cmpd="sng" algn="ctr">
            <a:solidFill>
              <a:srgbClr val="0F6FC6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0" name="TextBox 10"/>
          <p:cNvSpPr txBox="1"/>
          <p:nvPr/>
        </p:nvSpPr>
        <p:spPr>
          <a:xfrm>
            <a:off x="4112694" y="4664169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5/31</a:t>
            </a:r>
            <a:endParaRPr kumimoji="0" lang="zh-CN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1" name="直接箭头连接符 130"/>
          <p:cNvCxnSpPr>
            <a:endCxn id="132" idx="0"/>
          </p:cNvCxnSpPr>
          <p:nvPr/>
        </p:nvCxnSpPr>
        <p:spPr>
          <a:xfrm>
            <a:off x="5746913" y="2492896"/>
            <a:ext cx="1919" cy="2171273"/>
          </a:xfrm>
          <a:prstGeom prst="straightConnector1">
            <a:avLst/>
          </a:prstGeom>
          <a:noFill/>
          <a:ln w="19050" cap="flat" cmpd="sng" algn="ctr">
            <a:solidFill>
              <a:srgbClr val="0F6FC6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2" name="TextBox 10"/>
          <p:cNvSpPr txBox="1"/>
          <p:nvPr/>
        </p:nvSpPr>
        <p:spPr>
          <a:xfrm>
            <a:off x="5478565" y="4664169"/>
            <a:ext cx="540533" cy="36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12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/31</a:t>
            </a:r>
            <a:endParaRPr kumimoji="0" lang="zh-CN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5" name="直接箭头连接符 134"/>
          <p:cNvCxnSpPr/>
          <p:nvPr/>
        </p:nvCxnSpPr>
        <p:spPr>
          <a:xfrm>
            <a:off x="3750120" y="3573016"/>
            <a:ext cx="0" cy="108012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6" name="TextBox 10"/>
          <p:cNvSpPr txBox="1"/>
          <p:nvPr/>
        </p:nvSpPr>
        <p:spPr>
          <a:xfrm>
            <a:off x="3478597" y="4664169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4/31</a:t>
            </a:r>
            <a:endParaRPr kumimoji="0" lang="zh-CN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8" name="直接箭头连接符 137"/>
          <p:cNvCxnSpPr/>
          <p:nvPr/>
        </p:nvCxnSpPr>
        <p:spPr>
          <a:xfrm>
            <a:off x="6342027" y="3596258"/>
            <a:ext cx="0" cy="108012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9" name="TextBox 10"/>
          <p:cNvSpPr txBox="1"/>
          <p:nvPr/>
        </p:nvSpPr>
        <p:spPr>
          <a:xfrm>
            <a:off x="6073679" y="4664169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8/31</a:t>
            </a:r>
            <a:endParaRPr kumimoji="0" lang="zh-CN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0" name="直接箭头连接符 139"/>
          <p:cNvCxnSpPr/>
          <p:nvPr/>
        </p:nvCxnSpPr>
        <p:spPr>
          <a:xfrm>
            <a:off x="8428182" y="3593951"/>
            <a:ext cx="0" cy="108012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1" name="TextBox 10"/>
          <p:cNvSpPr txBox="1"/>
          <p:nvPr/>
        </p:nvSpPr>
        <p:spPr>
          <a:xfrm>
            <a:off x="8159834" y="466416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11/31</a:t>
            </a:r>
            <a:endParaRPr kumimoji="0" lang="zh-CN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7653" y="5589240"/>
            <a:ext cx="8605827" cy="864096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103155" tIns="51577" rIns="103155" bIns="51577"/>
          <a:lstStyle>
            <a:defPPr>
              <a:defRPr lang="zh-CN"/>
            </a:defPPr>
            <a:lvl1pPr marL="322358" indent="-322358">
              <a:lnSpc>
                <a:spcPct val="130000"/>
              </a:lnSpc>
              <a:buFont typeface="Wingdings" panose="05000000000000000000" pitchFamily="2" charset="2"/>
              <a:buChar char="p"/>
              <a:defRPr sz="1400" b="1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 Narrow" panose="020B0606020202030204" pitchFamily="34" charset="0"/>
              </a:defRPr>
            </a:lvl2pPr>
            <a:lvl3pPr marL="1143000" indent="-228600">
              <a:defRPr>
                <a:latin typeface="Arial Narrow" panose="020B0606020202030204" pitchFamily="34" charset="0"/>
              </a:defRPr>
            </a:lvl3pPr>
            <a:lvl4pPr marL="1600200" indent="-228600">
              <a:defRPr>
                <a:latin typeface="Arial Narrow" panose="020B0606020202030204" pitchFamily="34" charset="0"/>
              </a:defRPr>
            </a:lvl4pPr>
            <a:lvl5pPr marL="2057400" indent="-228600">
              <a:defRPr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</a:defRPr>
            </a:lvl9pPr>
          </a:lstStyle>
          <a:p>
            <a:pPr marL="0" indent="0" algn="ctr"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初步</a:t>
            </a:r>
            <a:r>
              <a:rPr lang="zh-CN" altLang="en-US" sz="2000" dirty="0" smtClean="0">
                <a:solidFill>
                  <a:srgbClr val="FF0000"/>
                </a:solidFill>
              </a:rPr>
              <a:t>思路</a:t>
            </a:r>
            <a:r>
              <a:rPr lang="zh-CN" altLang="en-US" sz="1600" dirty="0" smtClean="0"/>
              <a:t>：上半年搭建算法平台，完成系统方案设计，下半年启动代码开发及联调</a:t>
            </a:r>
            <a:endParaRPr lang="en-US" altLang="zh-CN" sz="1600" dirty="0" smtClean="0"/>
          </a:p>
          <a:p>
            <a:pPr marL="0" indent="0" algn="ctr">
              <a:buNone/>
            </a:pPr>
            <a:r>
              <a:rPr lang="zh-CN" altLang="en-US" sz="1600" dirty="0" smtClean="0"/>
              <a:t>算法优先投入，软件后续跟上</a:t>
            </a:r>
            <a:endParaRPr lang="en-US" altLang="zh-CN" sz="1600" dirty="0" smtClean="0"/>
          </a:p>
          <a:p>
            <a:pPr marL="0" indent="0" algn="ctr">
              <a:buNone/>
            </a:pPr>
            <a:endParaRPr lang="en-US" altLang="zh-CN" sz="16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545988" y="944724"/>
            <a:ext cx="1176307" cy="46805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103155" tIns="51577" rIns="103155" bIns="51577"/>
          <a:lstStyle>
            <a:defPPr>
              <a:defRPr lang="zh-CN"/>
            </a:defPPr>
            <a:lvl1pPr marL="322358" indent="-322358">
              <a:lnSpc>
                <a:spcPct val="130000"/>
              </a:lnSpc>
              <a:buFont typeface="Wingdings" panose="05000000000000000000" pitchFamily="2" charset="2"/>
              <a:buChar char="p"/>
              <a:defRPr sz="1400" b="1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 Narrow" panose="020B0606020202030204" pitchFamily="34" charset="0"/>
              </a:defRPr>
            </a:lvl2pPr>
            <a:lvl3pPr marL="1143000" indent="-228600">
              <a:defRPr>
                <a:latin typeface="Arial Narrow" panose="020B0606020202030204" pitchFamily="34" charset="0"/>
              </a:defRPr>
            </a:lvl3pPr>
            <a:lvl4pPr marL="1600200" indent="-228600">
              <a:defRPr>
                <a:latin typeface="Arial Narrow" panose="020B0606020202030204" pitchFamily="34" charset="0"/>
              </a:defRPr>
            </a:lvl4pPr>
            <a:lvl5pPr marL="2057400" indent="-228600">
              <a:defRPr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</a:defRPr>
            </a:lvl9pPr>
          </a:lstStyle>
          <a:p>
            <a:pPr marL="0" indent="0">
              <a:buNone/>
            </a:pPr>
            <a:endParaRPr lang="en-US" altLang="zh-CN" sz="1800" dirty="0" smtClean="0">
              <a:solidFill>
                <a:srgbClr val="FF0000"/>
              </a:solidFill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4880992" y="3363071"/>
            <a:ext cx="4397761" cy="930026"/>
          </a:xfrm>
          <a:prstGeom prst="round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>
            <a:prstShdw prst="shdw17" dist="17961" dir="2700000">
              <a:srgbClr val="88AB2D">
                <a:gamma/>
                <a:shade val="60000"/>
                <a:invGamma/>
              </a:srgbClr>
            </a:prstShdw>
          </a:effectLst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爆炸形 1 1"/>
          <p:cNvSpPr/>
          <p:nvPr/>
        </p:nvSpPr>
        <p:spPr>
          <a:xfrm>
            <a:off x="6493212" y="2120191"/>
            <a:ext cx="2595016" cy="1261349"/>
          </a:xfrm>
          <a:prstGeom prst="irregularSeal1">
            <a:avLst/>
          </a:prstGeom>
          <a:solidFill>
            <a:schemeClr val="bg1">
              <a:lumMod val="5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需要投入大量人力，相当于两套物理层协议栈开发</a:t>
            </a:r>
          </a:p>
        </p:txBody>
      </p:sp>
    </p:spTree>
    <p:extLst>
      <p:ext uri="{BB962C8B-B14F-4D97-AF65-F5344CB8AC3E}">
        <p14:creationId xmlns:p14="http://schemas.microsoft.com/office/powerpoint/2010/main" val="56628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思路、策略及目标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创新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77918003"/>
              </p:ext>
            </p:extLst>
          </p:nvPr>
        </p:nvGraphicFramePr>
        <p:xfrm>
          <a:off x="344332" y="812584"/>
          <a:ext cx="9001156" cy="228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8504" y="812584"/>
            <a:ext cx="5262979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坚持“质量大于数量，方法重于灵感”的核心方针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208" y="2669972"/>
            <a:ext cx="8725466" cy="369332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加强行业与技术之间的联系，聚焦关键技术，围绕产品与未来专网技术进行专利布局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532496465"/>
              </p:ext>
            </p:extLst>
          </p:nvPr>
        </p:nvGraphicFramePr>
        <p:xfrm>
          <a:off x="630084" y="3284984"/>
          <a:ext cx="4500594" cy="3302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07731" y="3789040"/>
            <a:ext cx="3643338" cy="2448272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lIns="103155" tIns="51577" rIns="103155" bIns="51577"/>
          <a:lstStyle>
            <a:defPPr>
              <a:defRPr lang="zh-CN"/>
            </a:defPPr>
            <a:lvl1pPr marL="322358" indent="-322358">
              <a:lnSpc>
                <a:spcPct val="130000"/>
              </a:lnSpc>
              <a:buFont typeface="Wingdings" panose="05000000000000000000" pitchFamily="2" charset="2"/>
              <a:buChar char="p"/>
              <a:defRPr sz="1400" b="1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 Narrow" panose="020B0606020202030204" pitchFamily="34" charset="0"/>
              </a:defRPr>
            </a:lvl2pPr>
            <a:lvl3pPr marL="1143000" indent="-228600">
              <a:defRPr>
                <a:latin typeface="Arial Narrow" panose="020B0606020202030204" pitchFamily="34" charset="0"/>
              </a:defRPr>
            </a:lvl3pPr>
            <a:lvl4pPr marL="1600200" indent="-228600">
              <a:defRPr>
                <a:latin typeface="Arial Narrow" panose="020B0606020202030204" pitchFamily="34" charset="0"/>
              </a:defRPr>
            </a:lvl4pPr>
            <a:lvl5pPr marL="2057400" indent="-228600">
              <a:defRPr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1600" dirty="0" smtClean="0"/>
              <a:t>KPI</a:t>
            </a:r>
            <a:r>
              <a:rPr lang="zh-CN" altLang="en-US" sz="1600" dirty="0" smtClean="0"/>
              <a:t>目标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1600" b="0" dirty="0"/>
          </a:p>
          <a:p>
            <a:r>
              <a:rPr lang="zh-CN" altLang="en-US" b="0" dirty="0" smtClean="0"/>
              <a:t>提前布局电力行业，从专利到标准</a:t>
            </a:r>
            <a:endParaRPr lang="en-US" altLang="zh-CN" b="0" dirty="0" smtClean="0"/>
          </a:p>
          <a:p>
            <a:endParaRPr lang="en-US" altLang="zh-CN" b="0" dirty="0" smtClean="0"/>
          </a:p>
          <a:p>
            <a:r>
              <a:rPr lang="zh-CN" altLang="en-US" b="0" dirty="0" smtClean="0"/>
              <a:t>数量（</a:t>
            </a:r>
            <a:r>
              <a:rPr lang="en-US" altLang="zh-CN" b="0" dirty="0" smtClean="0"/>
              <a:t>10</a:t>
            </a:r>
            <a:r>
              <a:rPr lang="zh-CN" altLang="en-US" b="0" dirty="0" smtClean="0"/>
              <a:t>篇）维持不变，提高二级的</a:t>
            </a:r>
            <a:r>
              <a:rPr lang="zh-CN" altLang="en-US" b="0" dirty="0"/>
              <a:t>占</a:t>
            </a:r>
            <a:r>
              <a:rPr lang="zh-CN" altLang="en-US" b="0" dirty="0" smtClean="0"/>
              <a:t>比</a:t>
            </a:r>
            <a:endParaRPr lang="en-US" altLang="zh-CN" b="0" dirty="0" smtClean="0"/>
          </a:p>
          <a:p>
            <a:endParaRPr lang="en-US" altLang="zh-CN" b="0" dirty="0"/>
          </a:p>
          <a:p>
            <a:r>
              <a:rPr lang="zh-CN" altLang="en-US" b="0" dirty="0" smtClean="0"/>
              <a:t>储备</a:t>
            </a:r>
            <a:r>
              <a:rPr lang="en-US" altLang="zh-CN" b="0" dirty="0" smtClean="0"/>
              <a:t>1-2</a:t>
            </a:r>
            <a:r>
              <a:rPr lang="zh-CN" altLang="en-US" b="0" dirty="0" smtClean="0"/>
              <a:t>位预研人才</a:t>
            </a:r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21746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2013"/>
          <p:cNvSpPr/>
          <p:nvPr/>
        </p:nvSpPr>
        <p:spPr>
          <a:xfrm>
            <a:off x="1022563" y="3836522"/>
            <a:ext cx="3294785" cy="1608702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43" name="Shape 2013"/>
          <p:cNvSpPr/>
          <p:nvPr/>
        </p:nvSpPr>
        <p:spPr>
          <a:xfrm>
            <a:off x="1025757" y="1532266"/>
            <a:ext cx="3294785" cy="1608702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40" name="Shape 2013"/>
          <p:cNvSpPr/>
          <p:nvPr/>
        </p:nvSpPr>
        <p:spPr>
          <a:xfrm>
            <a:off x="5490252" y="1511858"/>
            <a:ext cx="3294785" cy="1608702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风险与困难</a:t>
            </a:r>
            <a:endParaRPr lang="zh-CN" altLang="en-US" dirty="0"/>
          </a:p>
        </p:txBody>
      </p:sp>
      <p:sp>
        <p:nvSpPr>
          <p:cNvPr id="17" name="Shape 2013"/>
          <p:cNvSpPr/>
          <p:nvPr/>
        </p:nvSpPr>
        <p:spPr>
          <a:xfrm>
            <a:off x="5490252" y="3836522"/>
            <a:ext cx="3294785" cy="1608702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4288" tIns="14288" rIns="14288" bIns="14288" anchor="ctr"/>
          <a:lstStyle/>
          <a:p>
            <a:pPr lvl="0"/>
            <a:endParaRPr sz="1300"/>
          </a:p>
        </p:txBody>
      </p:sp>
      <p:sp>
        <p:nvSpPr>
          <p:cNvPr id="20" name="Shape 2016"/>
          <p:cNvSpPr/>
          <p:nvPr/>
        </p:nvSpPr>
        <p:spPr>
          <a:xfrm>
            <a:off x="3779214" y="2402126"/>
            <a:ext cx="2265721" cy="2253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270000" bIns="0" anchor="ctr">
            <a:normAutofit/>
          </a:bodyPr>
          <a:lstStyle/>
          <a:p>
            <a:pPr algn="ctr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sz="3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 2027"/>
          <p:cNvSpPr/>
          <p:nvPr/>
        </p:nvSpPr>
        <p:spPr>
          <a:xfrm>
            <a:off x="5760702" y="4221088"/>
            <a:ext cx="2351161" cy="982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受限硬件设计，系统鲁棒性和扩展性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不足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 Placeholder 5"/>
          <p:cNvSpPr txBox="1">
            <a:spLocks/>
          </p:cNvSpPr>
          <p:nvPr/>
        </p:nvSpPr>
        <p:spPr>
          <a:xfrm>
            <a:off x="4336266" y="3047006"/>
            <a:ext cx="1151616" cy="96420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困难</a:t>
            </a:r>
            <a:endParaRPr lang="en-GB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MH_Other_10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8394492" y="4345797"/>
            <a:ext cx="780086" cy="72008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Text" lastClr="000000">
                    <a:lumMod val="65000"/>
                    <a:lumOff val="3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kern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04</a:t>
            </a:r>
            <a:endParaRPr lang="zh-CN" altLang="en-US" sz="3200" kern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Shape 2027"/>
          <p:cNvSpPr/>
          <p:nvPr/>
        </p:nvSpPr>
        <p:spPr>
          <a:xfrm>
            <a:off x="5760702" y="1844824"/>
            <a:ext cx="2351161" cy="982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285750" indent="-285750" algn="just"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早期员工已达稳定临界期，存在离职风险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MH_Other_10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8372459" y="2021133"/>
            <a:ext cx="780086" cy="72008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Text" lastClr="000000">
                    <a:lumMod val="65000"/>
                    <a:lumOff val="3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kern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02</a:t>
            </a:r>
            <a:endParaRPr lang="zh-CN" altLang="en-US" sz="3200" kern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5" name="Shape 2027"/>
          <p:cNvSpPr/>
          <p:nvPr/>
        </p:nvSpPr>
        <p:spPr>
          <a:xfrm>
            <a:off x="1556803" y="1865232"/>
            <a:ext cx="2351161" cy="982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285750" indent="-285750" algn="just">
              <a:spcBef>
                <a:spcPts val="0"/>
              </a:spcBef>
              <a:buFont typeface="Wingdings" pitchFamily="2" charset="2"/>
              <a:buChar char="l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5G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布局关键时期，社招难度大，优秀人才引进不足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MH_Other_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635714" y="1925457"/>
            <a:ext cx="780086" cy="72008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Text" lastClr="000000">
                    <a:lumMod val="65000"/>
                    <a:lumOff val="3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01</a:t>
            </a:r>
            <a:endParaRPr lang="zh-CN" altLang="en-US" sz="3200" kern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9" name="Shape 2027"/>
          <p:cNvSpPr/>
          <p:nvPr/>
        </p:nvSpPr>
        <p:spPr>
          <a:xfrm>
            <a:off x="1553609" y="4174299"/>
            <a:ext cx="2351161" cy="982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285750" indent="-285750" algn="just">
              <a:spcBef>
                <a:spcPts val="0"/>
              </a:spcBef>
              <a:buFont typeface="Wingdings" pitchFamily="2" charset="2"/>
              <a:buChar char="l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人力优先保障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LTE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，电力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230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投入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不足，无法按预期达成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MH_Other_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632520" y="4221088"/>
            <a:ext cx="780086" cy="72008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Text" lastClr="000000">
                    <a:lumMod val="65000"/>
                    <a:lumOff val="3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200" kern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03</a:t>
            </a:r>
            <a:endParaRPr lang="zh-CN" altLang="en-US" sz="3200" kern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728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2441848"/>
            <a:ext cx="9906000" cy="1325192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13"/>
          <p:cNvGrpSpPr>
            <a:grpSpLocks noChangeAspect="1"/>
          </p:cNvGrpSpPr>
          <p:nvPr/>
        </p:nvGrpSpPr>
        <p:grpSpPr bwMode="auto">
          <a:xfrm>
            <a:off x="5722144" y="1155999"/>
            <a:ext cx="4183856" cy="2611041"/>
            <a:chOff x="0" y="0"/>
            <a:chExt cx="5324473" cy="3322983"/>
          </a:xfrm>
        </p:grpSpPr>
        <p:pic>
          <p:nvPicPr>
            <p:cNvPr id="6" name="图片 1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矩形 31"/>
          <p:cNvSpPr/>
          <p:nvPr/>
        </p:nvSpPr>
        <p:spPr>
          <a:xfrm>
            <a:off x="358624" y="4054672"/>
            <a:ext cx="5602488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1461" indent="-371461">
              <a:spcBef>
                <a:spcPts val="65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年度工作总述</a:t>
            </a:r>
          </a:p>
          <a:p>
            <a:pPr marL="371461" indent="-371461">
              <a:spcBef>
                <a:spcPts val="65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KPI</a:t>
            </a:r>
            <a:r>
              <a:rPr lang="zh-CN" altLang="en-US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达成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情况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71461" indent="-371461">
              <a:spcBef>
                <a:spcPts val="65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重点工作达成情况</a:t>
            </a:r>
            <a:endParaRPr lang="en-US" altLang="zh-CN" sz="2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022" y="1873995"/>
            <a:ext cx="65069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6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66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年业务回顾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l="6012" t="44513" r="4195" b="31218"/>
          <a:stretch/>
        </p:blipFill>
        <p:spPr>
          <a:xfrm>
            <a:off x="128464" y="2449463"/>
            <a:ext cx="655272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2441848"/>
            <a:ext cx="9906000" cy="1325192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456" y="1888956"/>
            <a:ext cx="65069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6600" b="1" dirty="0" smtClean="0"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6600" b="1" dirty="0" smtClean="0">
                <a:latin typeface="微软雅黑" pitchFamily="34" charset="-122"/>
                <a:ea typeface="微软雅黑" pitchFamily="34" charset="-122"/>
              </a:rPr>
              <a:t>年述能汇报</a:t>
            </a:r>
            <a:endParaRPr lang="zh-CN" altLang="en-US" sz="6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4798" y="3932639"/>
            <a:ext cx="3534540" cy="73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1461" lvl="2" indent="-371461">
              <a:spcBef>
                <a:spcPts val="65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干部管理能力</a:t>
            </a:r>
            <a:endParaRPr lang="en-US" altLang="zh-CN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71461" lvl="2" indent="-371461">
              <a:spcBef>
                <a:spcPts val="65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干部核心业务能力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13"/>
          <p:cNvGrpSpPr>
            <a:grpSpLocks noChangeAspect="1"/>
          </p:cNvGrpSpPr>
          <p:nvPr/>
        </p:nvGrpSpPr>
        <p:grpSpPr bwMode="auto">
          <a:xfrm>
            <a:off x="5722144" y="1155999"/>
            <a:ext cx="4183856" cy="2611041"/>
            <a:chOff x="0" y="0"/>
            <a:chExt cx="5324473" cy="3322983"/>
          </a:xfrm>
        </p:grpSpPr>
        <p:pic>
          <p:nvPicPr>
            <p:cNvPr id="27" name="图片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图片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t="44494"/>
          <a:stretch/>
        </p:blipFill>
        <p:spPr>
          <a:xfrm>
            <a:off x="-328320" y="2440902"/>
            <a:ext cx="7297544" cy="98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9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干部层级管理能力（适用于中高层）</a:t>
            </a:r>
            <a:endParaRPr lang="zh-CN" altLang="en-US" dirty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854756988"/>
              </p:ext>
            </p:extLst>
          </p:nvPr>
        </p:nvGraphicFramePr>
        <p:xfrm>
          <a:off x="1208584" y="1083163"/>
          <a:ext cx="7416824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hape 2027"/>
          <p:cNvSpPr/>
          <p:nvPr/>
        </p:nvSpPr>
        <p:spPr>
          <a:xfrm>
            <a:off x="5385048" y="836712"/>
            <a:ext cx="3620228" cy="1584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亮点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：积极参与内部方案讨论，分析系统不足，把控方向，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eMTC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技术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不足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：对外部批评接受不够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：继续加强新技术学习，勇于接受外部批评，及时改正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Shape 2027"/>
          <p:cNvSpPr/>
          <p:nvPr/>
        </p:nvSpPr>
        <p:spPr>
          <a:xfrm>
            <a:off x="6609184" y="3140968"/>
            <a:ext cx="2880320" cy="18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亮点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：分析故障泄漏率，发现研发存在的问题，全面构建自动化测试平台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不足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：内部测试工作不够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：以测试部为客户，以提供高质量版本为目标，加强内部测试，提升交付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质量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Shape 2027"/>
          <p:cNvSpPr/>
          <p:nvPr/>
        </p:nvSpPr>
        <p:spPr>
          <a:xfrm>
            <a:off x="4953000" y="5323305"/>
            <a:ext cx="4052276" cy="120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亮点</a:t>
            </a:r>
            <a:r>
              <a:rPr lang="zh-CN" altLang="en-US" sz="1600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：以考核机制影响，以奖与罚为主</a:t>
            </a:r>
            <a:endParaRPr lang="en-US" altLang="zh-CN" sz="1600" dirty="0" smtClean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不足</a:t>
            </a:r>
            <a:r>
              <a:rPr lang="zh-CN" altLang="en-US" sz="1600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：人格魅力方面影响力不足</a:t>
            </a:r>
            <a:endParaRPr lang="en-US" altLang="zh-CN" sz="1600" dirty="0" smtClean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600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：继续以身作则，严格要求自己，以此影响他人</a:t>
            </a:r>
            <a:endParaRPr lang="en-US" altLang="zh-CN" sz="16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Shape 2027"/>
          <p:cNvSpPr/>
          <p:nvPr/>
        </p:nvSpPr>
        <p:spPr>
          <a:xfrm>
            <a:off x="632520" y="5323305"/>
            <a:ext cx="4052276" cy="1202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亮点</a:t>
            </a:r>
            <a:r>
              <a:rPr lang="zh-CN" altLang="en-US" sz="1600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：充分授权予三级部门组长，为骨干员工规划合理的发展路线</a:t>
            </a:r>
            <a:endParaRPr lang="en-US" altLang="zh-CN" sz="1600" dirty="0" smtClean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不足</a:t>
            </a:r>
            <a:r>
              <a:rPr lang="zh-CN" altLang="en-US" sz="1600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：部分员工辅导不足</a:t>
            </a:r>
            <a:endParaRPr lang="en-US" altLang="zh-CN" sz="1600" dirty="0" smtClean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600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：加大员工辅导面</a:t>
            </a:r>
            <a:endParaRPr lang="en-US" altLang="zh-CN" sz="16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Shape 2027"/>
          <p:cNvSpPr/>
          <p:nvPr/>
        </p:nvSpPr>
        <p:spPr>
          <a:xfrm>
            <a:off x="200472" y="3140968"/>
            <a:ext cx="2880320" cy="1440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亮点</a:t>
            </a:r>
            <a:r>
              <a:rPr lang="zh-CN" altLang="en-US" sz="1600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：创造良好的团队氛围，对有潜力的员工提出挑战</a:t>
            </a:r>
            <a:endParaRPr lang="en-US" altLang="zh-CN" sz="1600" dirty="0" smtClean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不足</a:t>
            </a:r>
            <a:r>
              <a:rPr lang="zh-CN" altLang="en-US" sz="1600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：人才培养体制不全</a:t>
            </a:r>
            <a:endParaRPr lang="en-US" altLang="zh-CN" sz="1600" dirty="0" smtClean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600" dirty="0" smtClean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：完善人才培养体制，继续加强团队信心</a:t>
            </a:r>
            <a:endParaRPr lang="en-US" altLang="zh-CN" sz="16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72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干部核心业务能力（适用于研发干部）</a:t>
            </a:r>
            <a:endParaRPr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338045180"/>
              </p:ext>
            </p:extLst>
          </p:nvPr>
        </p:nvGraphicFramePr>
        <p:xfrm>
          <a:off x="1208584" y="966531"/>
          <a:ext cx="7416824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Shape 2027"/>
          <p:cNvSpPr/>
          <p:nvPr/>
        </p:nvSpPr>
        <p:spPr>
          <a:xfrm>
            <a:off x="5581244" y="792088"/>
            <a:ext cx="3836252" cy="1556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亮点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：分析故障泄漏率，发现研发存在的问题，全面构建自动化测试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平台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不足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：内部测试工作不够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：以测试部为客户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，以提供高质量版本为目标，加强内部测试，提升交付质量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Shape 2027"/>
          <p:cNvSpPr/>
          <p:nvPr/>
        </p:nvSpPr>
        <p:spPr>
          <a:xfrm>
            <a:off x="6609184" y="3644386"/>
            <a:ext cx="2964946" cy="1584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亮点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：参与新技术的学习及分析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不足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：行业发展趋势研究方面投入不足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：加强行业发展趋势的研究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Shape 2027"/>
          <p:cNvSpPr/>
          <p:nvPr/>
        </p:nvSpPr>
        <p:spPr>
          <a:xfrm>
            <a:off x="187854" y="3644386"/>
            <a:ext cx="3108962" cy="1872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亮点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：确定创新方向，结合新技术与行业问题，推动相应专利的申请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不足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：只停留在专利上，未形成可以落地的方案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：在电力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230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新标准及方案落地方面作出部分成果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Shape 2027"/>
          <p:cNvSpPr/>
          <p:nvPr/>
        </p:nvSpPr>
        <p:spPr>
          <a:xfrm>
            <a:off x="1424608" y="5832648"/>
            <a:ext cx="7056784" cy="908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亮点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：分析其它子系统及产品线持续构建方案，优化内部自动化构建系统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不足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：仅限于产品线内部对比分析，范围需要扩大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规划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：继续深挖现有内部方案不足之处并改进，同时扩大对比分析范围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7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3141861"/>
            <a:ext cx="9906000" cy="1325192"/>
          </a:xfrm>
          <a:prstGeom prst="rect">
            <a:avLst/>
          </a:prstGeom>
          <a:solidFill>
            <a:srgbClr val="0070C0"/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3795" y="2545433"/>
            <a:ext cx="610936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请各位评委提问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46516"/>
          <a:stretch/>
        </p:blipFill>
        <p:spPr>
          <a:xfrm>
            <a:off x="-118508" y="3145160"/>
            <a:ext cx="6901270" cy="1005462"/>
          </a:xfrm>
          <a:prstGeom prst="rect">
            <a:avLst/>
          </a:prstGeom>
        </p:spPr>
      </p:pic>
      <p:grpSp>
        <p:nvGrpSpPr>
          <p:cNvPr id="10" name="组合 13"/>
          <p:cNvGrpSpPr>
            <a:grpSpLocks noChangeAspect="1"/>
          </p:cNvGrpSpPr>
          <p:nvPr/>
        </p:nvGrpSpPr>
        <p:grpSpPr bwMode="auto">
          <a:xfrm>
            <a:off x="5881800" y="1841498"/>
            <a:ext cx="4183856" cy="2611041"/>
            <a:chOff x="0" y="0"/>
            <a:chExt cx="5324473" cy="3322983"/>
          </a:xfrm>
        </p:grpSpPr>
        <p:pic>
          <p:nvPicPr>
            <p:cNvPr id="11" name="图片 1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1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6656" y="2348880"/>
            <a:ext cx="6393160" cy="1510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2017</a:t>
            </a:r>
            <a:r>
              <a:rPr lang="zh-CN" altLang="en-US" dirty="0" smtClean="0"/>
              <a:t>年度工作</a:t>
            </a:r>
            <a:r>
              <a:rPr lang="zh-CN" altLang="en-US" dirty="0"/>
              <a:t>总述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93368" y="1124744"/>
            <a:ext cx="1044000" cy="307777"/>
          </a:xfrm>
          <a:prstGeom prst="roundRect">
            <a:avLst/>
          </a:prstGeom>
          <a:solidFill>
            <a:srgbClr val="0070C0"/>
          </a:solidFill>
        </p:spPr>
        <p:txBody>
          <a:bodyPr wrap="square" rtlCol="0">
            <a:no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亮点：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69024" y="1124744"/>
            <a:ext cx="1044000" cy="307777"/>
          </a:xfrm>
          <a:prstGeom prst="roundRect">
            <a:avLst/>
          </a:prstGeom>
          <a:solidFill>
            <a:srgbClr val="0070C0"/>
          </a:solidFill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不足：</a:t>
            </a:r>
          </a:p>
        </p:txBody>
      </p:sp>
      <p:sp>
        <p:nvSpPr>
          <p:cNvPr id="21" name="矩形 20"/>
          <p:cNvSpPr/>
          <p:nvPr/>
        </p:nvSpPr>
        <p:spPr>
          <a:xfrm>
            <a:off x="488504" y="1469707"/>
            <a:ext cx="4535878" cy="1583047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充分发挥深南各自优势，做到互补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经过重点培养及历练，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14/15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级已成为部门骨干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，弥补中间力量的薄弱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提拔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届有潜力新人承担重要工作，激发潜能，整体表现优良</a:t>
            </a:r>
          </a:p>
        </p:txBody>
      </p:sp>
      <p:sp>
        <p:nvSpPr>
          <p:cNvPr id="22" name="矩形 21"/>
          <p:cNvSpPr/>
          <p:nvPr/>
        </p:nvSpPr>
        <p:spPr>
          <a:xfrm>
            <a:off x="5169024" y="1469707"/>
            <a:ext cx="4535878" cy="1583047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社招力度不足，未引进高工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位骨干员工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离职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709" y="1482675"/>
            <a:ext cx="445795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1600" b="1" dirty="0" smtClean="0">
                <a:ln/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组织能力提升</a:t>
            </a:r>
            <a:endParaRPr lang="zh-CN" altLang="en-US" sz="1600" b="1" dirty="0">
              <a:ln/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8504" y="3148829"/>
            <a:ext cx="4535878" cy="1561239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整体故障解决率达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97%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，静态检查告警解决率达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98%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，未触碰版本高压线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构建一套较完善的自动化测试平台以及维测手段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在完成规划任务之外，承担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B-PDT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</a:p>
        </p:txBody>
      </p:sp>
      <p:sp>
        <p:nvSpPr>
          <p:cNvPr id="13" name="矩形 12"/>
          <p:cNvSpPr/>
          <p:nvPr/>
        </p:nvSpPr>
        <p:spPr>
          <a:xfrm>
            <a:off x="5169024" y="3148829"/>
            <a:ext cx="4535878" cy="1561239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故障泄漏率偏高，内部自测工作有待提升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eMBMS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未按规划交付</a:t>
            </a:r>
          </a:p>
          <a:p>
            <a:pPr marL="342900" indent="-342900">
              <a:buAutoNum type="arabicPeriod"/>
            </a:pP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709" y="3382027"/>
            <a:ext cx="445795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1600" b="1" dirty="0" smtClean="0">
                <a:ln/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业绩贡献</a:t>
            </a:r>
            <a:endParaRPr lang="zh-CN" altLang="en-US" sz="1600" b="1" dirty="0">
              <a:ln/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8504" y="4806142"/>
            <a:ext cx="4535878" cy="1561239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专利方面重方法：从行业痛点出发，采用专网视野，结合最新技术，进行专利创新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专利方面重质量：采用评审机制，提出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个创新点，内部筛选，提交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个申请，全部通过部门和公司级评审，通过率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</a:p>
          <a:p>
            <a:pPr marL="342900" indent="-342900">
              <a:buAutoNum type="arabicPeriod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篇专利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，达成率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133%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69024" y="4806142"/>
            <a:ext cx="4535878" cy="1561239"/>
          </a:xfrm>
          <a:prstGeom prst="rect">
            <a:avLst/>
          </a:prstGeom>
          <a:solidFill>
            <a:srgbClr val="00206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一级专利指标未达成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整体投入偏低，没有专职人力投入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709" y="4913873"/>
            <a:ext cx="445795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zh-CN" altLang="en-US" sz="1600" b="1" dirty="0" smtClean="0">
                <a:ln/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创新与变革</a:t>
            </a:r>
            <a:endParaRPr lang="zh-CN" altLang="en-US" sz="1600" b="1" dirty="0">
              <a:ln/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5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1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93475"/>
              </p:ext>
            </p:extLst>
          </p:nvPr>
        </p:nvGraphicFramePr>
        <p:xfrm>
          <a:off x="560512" y="1141464"/>
          <a:ext cx="8712968" cy="4951832"/>
        </p:xfrm>
        <a:graphic>
          <a:graphicData uri="http://schemas.openxmlformats.org/drawingml/2006/table">
            <a:tbl>
              <a:tblPr/>
              <a:tblGrid>
                <a:gridCol w="75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5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3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26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74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244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维度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关注点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指标名称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2017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目标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2017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实际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目标达成率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71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团队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组织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建设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人员增长率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20%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22%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●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关键人才离职率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5%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4.5%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●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52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业务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质量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故障解决率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95%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97%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●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代码静态检查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98%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98%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●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交付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特性达成率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99%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99%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●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8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版本高压线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●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3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创新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专利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达成率（总数）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133%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20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●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通过率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+mn-ea"/>
                        </a:rPr>
                        <a:t>●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49530" marB="4953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KPI</a:t>
            </a:r>
            <a:r>
              <a:rPr lang="zh-CN" altLang="en-US" dirty="0"/>
              <a:t>达成</a:t>
            </a:r>
            <a:r>
              <a:rPr lang="zh-CN" altLang="en-US" dirty="0" smtClean="0"/>
              <a:t>情况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344488" y="6596527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8" name="文本框 17"/>
          <p:cNvSpPr txBox="1"/>
          <p:nvPr/>
        </p:nvSpPr>
        <p:spPr>
          <a:xfrm>
            <a:off x="488783" y="6545417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达标或增长</a:t>
            </a:r>
          </a:p>
        </p:txBody>
      </p:sp>
      <p:sp>
        <p:nvSpPr>
          <p:cNvPr id="19" name="椭圆 18"/>
          <p:cNvSpPr/>
          <p:nvPr/>
        </p:nvSpPr>
        <p:spPr>
          <a:xfrm>
            <a:off x="1343223" y="6596527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0" name="文本框 19"/>
          <p:cNvSpPr txBox="1"/>
          <p:nvPr/>
        </p:nvSpPr>
        <p:spPr>
          <a:xfrm>
            <a:off x="1487518" y="654541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持平</a:t>
            </a:r>
          </a:p>
        </p:txBody>
      </p:sp>
      <p:sp>
        <p:nvSpPr>
          <p:cNvPr id="21" name="椭圆 20"/>
          <p:cNvSpPr/>
          <p:nvPr/>
        </p:nvSpPr>
        <p:spPr>
          <a:xfrm>
            <a:off x="2000672" y="659652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2" name="文本框 21"/>
          <p:cNvSpPr txBox="1"/>
          <p:nvPr/>
        </p:nvSpPr>
        <p:spPr>
          <a:xfrm>
            <a:off x="2144971" y="6545417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未达标或负增长</a:t>
            </a:r>
          </a:p>
        </p:txBody>
      </p:sp>
    </p:spTree>
    <p:extLst>
      <p:ext uri="{BB962C8B-B14F-4D97-AF65-F5344CB8AC3E}">
        <p14:creationId xmlns:p14="http://schemas.microsoft.com/office/powerpoint/2010/main" val="95540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KPI</a:t>
            </a:r>
            <a:r>
              <a:rPr kumimoji="1" lang="zh-CN" altLang="en-US" dirty="0" smtClean="0"/>
              <a:t>指标分析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组织建设</a:t>
            </a:r>
            <a:endParaRPr lang="zh-CN" altLang="en-US" dirty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892146328"/>
              </p:ext>
            </p:extLst>
          </p:nvPr>
        </p:nvGraphicFramePr>
        <p:xfrm>
          <a:off x="337634" y="1124744"/>
          <a:ext cx="5479462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233754467"/>
              </p:ext>
            </p:extLst>
          </p:nvPr>
        </p:nvGraphicFramePr>
        <p:xfrm>
          <a:off x="318621" y="3933056"/>
          <a:ext cx="5498475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MH_Text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961112" y="1196752"/>
            <a:ext cx="3312370" cy="5184576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3155" tIns="51577" rIns="103155" bIns="51577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322358" indent="-322358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人员数量</a:t>
            </a:r>
            <a:r>
              <a:rPr lang="zh-CN" altLang="en-US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全年增长约</a:t>
            </a:r>
            <a:r>
              <a:rPr lang="en-US" altLang="zh-CN" sz="16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22%</a:t>
            </a:r>
            <a:r>
              <a:rPr lang="zh-CN" altLang="en-US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，主要来源于应届生，社招人员偏少，向外部门输出</a:t>
            </a:r>
            <a:r>
              <a:rPr lang="en-US" altLang="zh-CN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位，关键人才离职率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4.5%</a:t>
            </a:r>
          </a:p>
          <a:p>
            <a:pPr marL="322358" indent="-322358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endParaRPr lang="en-US" altLang="zh-CN" sz="1600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2358" indent="-322358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人员结构</a:t>
            </a:r>
            <a:r>
              <a:rPr lang="zh-CN" altLang="en-US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高工人数呈下降趋势</a:t>
            </a:r>
            <a:r>
              <a:rPr lang="zh-CN" altLang="en-US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，助工人数呈上升趋势，一方面部分</a:t>
            </a:r>
            <a:r>
              <a:rPr lang="zh-CN" altLang="en-US" sz="16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高工</a:t>
            </a:r>
            <a:r>
              <a:rPr lang="zh-CN" altLang="en-US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转投</a:t>
            </a:r>
            <a:r>
              <a:rPr lang="en-US" altLang="zh-CN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Mesh</a:t>
            </a:r>
            <a:r>
              <a:rPr lang="zh-CN" altLang="en-US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项目，另一方面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招力度不够，未引进高工</a:t>
            </a:r>
            <a:endParaRPr lang="en-US" altLang="zh-CN" sz="16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2358" indent="-322358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endParaRPr lang="en-US" altLang="zh-CN" sz="1600" dirty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2358" indent="-322358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人员策略</a:t>
            </a:r>
            <a:r>
              <a:rPr lang="zh-CN" altLang="en-US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：上半年充分</a:t>
            </a:r>
            <a:r>
              <a:rPr lang="zh-CN" altLang="en-US" sz="1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发挥</a:t>
            </a:r>
            <a:r>
              <a:rPr lang="zh-CN" altLang="en-US" sz="16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深南各自优势</a:t>
            </a:r>
            <a:r>
              <a:rPr lang="zh-CN" altLang="en-US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，下半年重心放在内部挖掘，</a:t>
            </a:r>
            <a:r>
              <a:rPr lang="en-US" altLang="zh-CN" sz="16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14/15</a:t>
            </a:r>
            <a:r>
              <a:rPr lang="zh-CN" altLang="en-US" sz="16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</a:t>
            </a:r>
            <a:r>
              <a:rPr lang="zh-CN" altLang="en-US" sz="1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</a:t>
            </a:r>
            <a:r>
              <a:rPr lang="zh-CN" altLang="en-US" sz="16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成为骨干</a:t>
            </a:r>
            <a:r>
              <a:rPr lang="zh-CN" altLang="en-US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，提拔有潜力的</a:t>
            </a:r>
            <a:r>
              <a:rPr lang="en-US" altLang="zh-CN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届承担重要工作</a:t>
            </a:r>
            <a:endParaRPr lang="en-US" altLang="zh-CN" sz="1600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2358" indent="-322358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endParaRPr lang="en-US" altLang="zh-CN" sz="1600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KPI</a:t>
            </a:r>
            <a:r>
              <a:rPr kumimoji="1" lang="zh-CN" altLang="en-US" dirty="0" smtClean="0"/>
              <a:t>指标分析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质量与交付</a:t>
            </a:r>
            <a:endParaRPr lang="zh-CN" altLang="en-US" dirty="0"/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652444884"/>
              </p:ext>
            </p:extLst>
          </p:nvPr>
        </p:nvGraphicFramePr>
        <p:xfrm>
          <a:off x="333518" y="836712"/>
          <a:ext cx="4619482" cy="2804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701027474"/>
              </p:ext>
            </p:extLst>
          </p:nvPr>
        </p:nvGraphicFramePr>
        <p:xfrm>
          <a:off x="5097016" y="836712"/>
          <a:ext cx="4464496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677241807"/>
              </p:ext>
            </p:extLst>
          </p:nvPr>
        </p:nvGraphicFramePr>
        <p:xfrm>
          <a:off x="325067" y="3712739"/>
          <a:ext cx="4634379" cy="2633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MH_Text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97016" y="3501008"/>
            <a:ext cx="4320480" cy="3100638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3155" tIns="51577" rIns="103155" bIns="51577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322358" indent="-322358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故障情况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整体故障解决达</a:t>
            </a:r>
            <a:r>
              <a:rPr lang="en-US" altLang="zh-CN" sz="1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97%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但是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故障泄漏率偏高（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55%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需要加强内部测试工作，完善测试用例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endParaRPr lang="en-US" altLang="zh-CN" sz="1400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2358" indent="-322358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静态检查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：从编译器、</a:t>
            </a:r>
            <a:r>
              <a: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pc-lint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err="1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coverity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三方面对代码进行静态检查，深入分析潜在代码缺陷，</a:t>
            </a:r>
            <a:r>
              <a:rPr lang="zh-CN" altLang="en-US" sz="1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解决率达到</a:t>
            </a:r>
            <a:r>
              <a:rPr lang="en-US" altLang="zh-CN" sz="1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98%</a:t>
            </a:r>
          </a:p>
          <a:p>
            <a:pPr marL="322358" indent="-322358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endParaRPr lang="en-US" altLang="zh-CN" sz="1400" dirty="0" smtClea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2358" indent="-322358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特性交付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：按规划交付两个产品四个版本共</a:t>
            </a:r>
            <a:r>
              <a: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78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个特性，达成率</a:t>
            </a:r>
            <a:r>
              <a: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eMBMS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尚未交付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未触碰过版本高压线，承担计划外的</a:t>
            </a:r>
            <a:r>
              <a:rPr lang="en-US" altLang="zh-CN" sz="1400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B-PDT</a:t>
            </a:r>
            <a:r>
              <a:rPr lang="zh-CN" altLang="en-US" sz="14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1400" dirty="0" smtClean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656856" y="1268760"/>
            <a:ext cx="791887" cy="1800200"/>
          </a:xfrm>
          <a:prstGeom prst="round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rgbClr val="88AB2D">
                <a:gamma/>
                <a:shade val="60000"/>
                <a:invGamma/>
              </a:srgbClr>
            </a:prstShdw>
          </a:effectLst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80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KPI</a:t>
            </a:r>
            <a:r>
              <a:rPr kumimoji="1" lang="zh-CN" altLang="en-US" dirty="0" smtClean="0"/>
              <a:t>指标分析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创新</a:t>
            </a:r>
            <a:endParaRPr lang="zh-CN" altLang="en-US" dirty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1447296963"/>
              </p:ext>
            </p:extLst>
          </p:nvPr>
        </p:nvGraphicFramePr>
        <p:xfrm>
          <a:off x="488504" y="980728"/>
          <a:ext cx="4176464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935983852"/>
              </p:ext>
            </p:extLst>
          </p:nvPr>
        </p:nvGraphicFramePr>
        <p:xfrm>
          <a:off x="488504" y="3789040"/>
          <a:ext cx="4176464" cy="2592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643929990"/>
              </p:ext>
            </p:extLst>
          </p:nvPr>
        </p:nvGraphicFramePr>
        <p:xfrm>
          <a:off x="4736975" y="2175552"/>
          <a:ext cx="2714644" cy="2674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矩形 6"/>
          <p:cNvSpPr/>
          <p:nvPr/>
        </p:nvSpPr>
        <p:spPr>
          <a:xfrm>
            <a:off x="6594363" y="1547500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重方法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5737107" y="2389866"/>
            <a:ext cx="1643074" cy="1588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737107" y="4533006"/>
            <a:ext cx="1643074" cy="1588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10878" y="2032041"/>
            <a:ext cx="2000264" cy="7386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GSM-R</a:t>
            </a:r>
            <a:r>
              <a:rPr lang="zh-CN" altLang="en-US" dirty="0"/>
              <a:t>可以保证临小区重叠覆盖，</a:t>
            </a:r>
            <a:r>
              <a:rPr lang="en-US" altLang="zh-CN" dirty="0"/>
              <a:t>LTE-R</a:t>
            </a:r>
            <a:r>
              <a:rPr lang="zh-CN" altLang="en-US" dirty="0"/>
              <a:t>可以么？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10878" y="4260485"/>
            <a:ext cx="1928826" cy="5232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无人机怎么接入我们的基站？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85248" y="3114303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一种高可靠性的无线通信系统组网方法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一种随机接入技术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18275" y="5631961"/>
            <a:ext cx="4787253" cy="97718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103155" tIns="51577" rIns="103155" bIns="51577"/>
          <a:lstStyle>
            <a:defPPr>
              <a:defRPr lang="zh-CN"/>
            </a:defPPr>
            <a:lvl1pPr marL="322358" indent="-322358">
              <a:lnSpc>
                <a:spcPct val="130000"/>
              </a:lnSpc>
              <a:buFont typeface="Wingdings" panose="05000000000000000000" pitchFamily="2" charset="2"/>
              <a:buChar char="p"/>
              <a:defRPr sz="1400" b="1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 Narrow" panose="020B0606020202030204" pitchFamily="34" charset="0"/>
              </a:defRPr>
            </a:lvl2pPr>
            <a:lvl3pPr marL="1143000" indent="-228600">
              <a:defRPr>
                <a:latin typeface="Arial Narrow" panose="020B0606020202030204" pitchFamily="34" charset="0"/>
              </a:defRPr>
            </a:lvl3pPr>
            <a:lvl4pPr marL="1600200" indent="-228600">
              <a:defRPr>
                <a:latin typeface="Arial Narrow" panose="020B0606020202030204" pitchFamily="34" charset="0"/>
              </a:defRPr>
            </a:lvl4pPr>
            <a:lvl5pPr marL="2057400" indent="-228600">
              <a:defRPr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</a:defRPr>
            </a:lvl9pPr>
          </a:lstStyle>
          <a:p>
            <a:r>
              <a:rPr lang="zh-CN" altLang="en-US" b="0" dirty="0"/>
              <a:t>开阔视野：探究友商专利布局</a:t>
            </a:r>
            <a:endParaRPr lang="en-US" altLang="zh-CN" b="0" dirty="0"/>
          </a:p>
          <a:p>
            <a:r>
              <a:rPr lang="zh-CN" altLang="en-US" b="0" dirty="0"/>
              <a:t>以终为始：维护创新点列表</a:t>
            </a:r>
            <a:endParaRPr lang="en-US" altLang="zh-CN" b="0" dirty="0"/>
          </a:p>
          <a:p>
            <a:r>
              <a:rPr lang="zh-CN" altLang="en-US" b="0" dirty="0"/>
              <a:t>宽进严出：深圳</a:t>
            </a:r>
            <a:r>
              <a:rPr lang="en-US" altLang="zh-CN" b="0" dirty="0"/>
              <a:t>L1</a:t>
            </a:r>
            <a:r>
              <a:rPr lang="zh-CN" altLang="en-US" b="0" dirty="0"/>
              <a:t>试运行内部评审</a:t>
            </a:r>
            <a:r>
              <a:rPr lang="zh-CN" altLang="en-US" b="0" dirty="0" smtClean="0"/>
              <a:t>机制，通过率</a:t>
            </a:r>
            <a:r>
              <a:rPr lang="en-US" altLang="zh-CN" b="0" dirty="0" smtClean="0"/>
              <a:t>100%</a:t>
            </a:r>
          </a:p>
        </p:txBody>
      </p:sp>
      <p:sp>
        <p:nvSpPr>
          <p:cNvPr id="14" name="矩形 13"/>
          <p:cNvSpPr/>
          <p:nvPr/>
        </p:nvSpPr>
        <p:spPr>
          <a:xfrm>
            <a:off x="6594363" y="521990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重质量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18275" y="692696"/>
            <a:ext cx="4656374" cy="71814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103155" tIns="51577" rIns="103155" bIns="51577"/>
          <a:lstStyle>
            <a:defPPr>
              <a:defRPr lang="zh-CN"/>
            </a:defPPr>
            <a:lvl1pPr marL="322358" indent="-322358">
              <a:lnSpc>
                <a:spcPct val="130000"/>
              </a:lnSpc>
              <a:buFont typeface="Wingdings" panose="05000000000000000000" pitchFamily="2" charset="2"/>
              <a:buChar char="p"/>
              <a:defRPr sz="1400" b="1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Arial Narrow" panose="020B0606020202030204" pitchFamily="34" charset="0"/>
              </a:defRPr>
            </a:lvl2pPr>
            <a:lvl3pPr marL="1143000" indent="-228600">
              <a:defRPr>
                <a:latin typeface="Arial Narrow" panose="020B0606020202030204" pitchFamily="34" charset="0"/>
              </a:defRPr>
            </a:lvl3pPr>
            <a:lvl4pPr marL="1600200" indent="-228600">
              <a:defRPr>
                <a:latin typeface="Arial Narrow" panose="020B0606020202030204" pitchFamily="34" charset="0"/>
              </a:defRPr>
            </a:lvl4pPr>
            <a:lvl5pPr marL="2057400" indent="-228600">
              <a:defRPr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1800" b="0" dirty="0" smtClean="0">
                <a:solidFill>
                  <a:srgbClr val="0000CC"/>
                </a:solidFill>
              </a:rPr>
              <a:t>133%</a:t>
            </a:r>
            <a:r>
              <a:rPr lang="zh-CN" altLang="en-US" sz="1800" b="0" dirty="0" smtClean="0">
                <a:solidFill>
                  <a:srgbClr val="0000CC"/>
                </a:solidFill>
              </a:rPr>
              <a:t>（</a:t>
            </a:r>
            <a:r>
              <a:rPr lang="en-US" altLang="zh-CN" sz="1800" b="0" dirty="0" smtClean="0">
                <a:solidFill>
                  <a:srgbClr val="0000CC"/>
                </a:solidFill>
              </a:rPr>
              <a:t>20/15</a:t>
            </a:r>
            <a:r>
              <a:rPr lang="zh-CN" altLang="en-US" sz="1800" b="0" dirty="0" smtClean="0">
                <a:solidFill>
                  <a:srgbClr val="0000CC"/>
                </a:solidFill>
              </a:rPr>
              <a:t>）  </a:t>
            </a:r>
            <a:r>
              <a:rPr lang="zh-CN" altLang="en-US" sz="1800" b="0" dirty="0">
                <a:solidFill>
                  <a:srgbClr val="0000CC"/>
                </a:solidFill>
              </a:rPr>
              <a:t>二</a:t>
            </a:r>
            <a:r>
              <a:rPr lang="zh-CN" altLang="en-US" sz="1800" b="0" dirty="0" smtClean="0">
                <a:solidFill>
                  <a:srgbClr val="0000CC"/>
                </a:solidFill>
              </a:rPr>
              <a:t>级 </a:t>
            </a:r>
            <a:r>
              <a:rPr lang="en-US" altLang="zh-CN" sz="1800" b="0" dirty="0" smtClean="0">
                <a:solidFill>
                  <a:srgbClr val="0000CC"/>
                </a:solidFill>
              </a:rPr>
              <a:t>5</a:t>
            </a:r>
            <a:r>
              <a:rPr lang="zh-CN" altLang="en-US" sz="1800" b="0" dirty="0" smtClean="0">
                <a:solidFill>
                  <a:srgbClr val="0000CC"/>
                </a:solidFill>
              </a:rPr>
              <a:t>个</a:t>
            </a:r>
            <a:endParaRPr lang="en-US" altLang="zh-CN" sz="1800" b="0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sz="1800" b="0" dirty="0" smtClean="0">
                <a:solidFill>
                  <a:srgbClr val="FF0000"/>
                </a:solidFill>
              </a:rPr>
              <a:t>一级指标未达成</a:t>
            </a:r>
            <a:endParaRPr lang="en-US" altLang="zh-CN" sz="1800" b="0" dirty="0" smtClean="0">
              <a:solidFill>
                <a:srgbClr val="FF0000"/>
              </a:solidFill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3728863" y="4365104"/>
            <a:ext cx="648073" cy="805359"/>
          </a:xfrm>
          <a:prstGeom prst="round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  <a:effectLst>
            <a:prstShdw prst="shdw17" dist="17961" dir="2700000">
              <a:srgbClr val="88AB2D">
                <a:gamma/>
                <a:shade val="60000"/>
                <a:invGamma/>
              </a:srgbClr>
            </a:prstShdw>
          </a:effectLst>
        </p:spPr>
        <p:txBody>
          <a:bodyPr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zh-CN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01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83000"/>
              </p:ext>
            </p:extLst>
          </p:nvPr>
        </p:nvGraphicFramePr>
        <p:xfrm>
          <a:off x="309564" y="980728"/>
          <a:ext cx="9251947" cy="727472"/>
        </p:xfrm>
        <a:graphic>
          <a:graphicData uri="http://schemas.openxmlformats.org/drawingml/2006/table">
            <a:tbl>
              <a:tblPr/>
              <a:tblGrid>
                <a:gridCol w="720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目标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年度重点工作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权重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完善轨交和海外市场需求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基于轨交和海外两大市场需求，交付六大特性：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天线、三小区、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RRU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级联、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LTE-M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FDD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eMBMS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；成立团队，攻关三小区规格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35%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重点</a:t>
            </a:r>
            <a:r>
              <a:rPr kumimoji="1" lang="zh-CN" altLang="en-US" dirty="0" smtClean="0"/>
              <a:t>工作</a:t>
            </a:r>
            <a:r>
              <a:rPr kumimoji="1" lang="zh-CN" altLang="en-US" dirty="0"/>
              <a:t>达成</a:t>
            </a:r>
            <a:r>
              <a:rPr kumimoji="1" lang="zh-CN" altLang="en-US" dirty="0" smtClean="0"/>
              <a:t>情况</a:t>
            </a:r>
            <a:r>
              <a:rPr kumimoji="1" lang="en-US" altLang="zh-CN" dirty="0"/>
              <a:t>——</a:t>
            </a:r>
            <a:r>
              <a:rPr kumimoji="1" lang="zh-CN" altLang="en-US" dirty="0" smtClean="0"/>
              <a:t>做特性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44488" y="6596527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7" name="文本框 26"/>
          <p:cNvSpPr txBox="1"/>
          <p:nvPr/>
        </p:nvSpPr>
        <p:spPr>
          <a:xfrm>
            <a:off x="488783" y="654541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已完成或进展正常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676636" y="6596527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9" name="文本框 28"/>
          <p:cNvSpPr txBox="1"/>
          <p:nvPr/>
        </p:nvSpPr>
        <p:spPr>
          <a:xfrm>
            <a:off x="1820931" y="654541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风险但可控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28577" y="659652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2972876" y="6545417"/>
            <a:ext cx="864000" cy="216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重大异常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SubTitle_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582780" y="4329053"/>
            <a:ext cx="1930487" cy="820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2T4R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(100%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性能测试及优化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(100%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da-DK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SubTitle_3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3305781" y="4244076"/>
            <a:ext cx="1930487" cy="1166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RRU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(100%)</a:t>
            </a: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完成功能测试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(100%)</a:t>
            </a:r>
          </a:p>
        </p:txBody>
      </p:sp>
      <p:sp>
        <p:nvSpPr>
          <p:cNvPr id="15" name="MH_SubTitle_5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6096554" y="4399276"/>
            <a:ext cx="1932727" cy="939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a-DK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LTE-M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(100%)</a:t>
            </a: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合入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正式版本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(100%)</a:t>
            </a:r>
          </a:p>
        </p:txBody>
      </p:sp>
      <p:sp>
        <p:nvSpPr>
          <p:cNvPr id="16" name="MH_SubTitle_2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665959" y="1762575"/>
            <a:ext cx="1930487" cy="911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FDD (100%)</a:t>
            </a: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功能对齐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TDD (100%)</a:t>
            </a: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FDD 2T2R 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 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(100%)</a:t>
            </a:r>
            <a:endParaRPr lang="da-DK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MH_SubTitle_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400842" y="1813902"/>
            <a:ext cx="1930487" cy="8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PMCH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信道自测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(100%)</a:t>
            </a: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eMBMS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系统联调 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(20%)</a:t>
            </a:r>
            <a:endParaRPr lang="da-DK" altLang="zh-CN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MH_SubTitle_6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908601" y="1755120"/>
            <a:ext cx="2044022" cy="975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支持单板三小区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(100%)</a:t>
            </a:r>
          </a:p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稳定性攻关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(100%)</a:t>
            </a:r>
          </a:p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TDD 2T4R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(100%)</a:t>
            </a:r>
            <a:endParaRPr lang="da-DK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MH_Other_1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978221" y="3038408"/>
            <a:ext cx="1124251" cy="11242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Other_2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046111" y="3108140"/>
            <a:ext cx="980921" cy="980921"/>
          </a:xfrm>
          <a:prstGeom prst="ellipse">
            <a:avLst/>
          </a:prstGeom>
          <a:solidFill>
            <a:srgbClr val="0070C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天线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MH_Other_7"/>
          <p:cNvCxnSpPr>
            <a:cxnSpLocks noChangeAspect="1"/>
          </p:cNvCxnSpPr>
          <p:nvPr>
            <p:custDataLst>
              <p:tags r:id="rId9"/>
            </p:custDataLst>
          </p:nvPr>
        </p:nvCxnSpPr>
        <p:spPr>
          <a:xfrm>
            <a:off x="624207" y="3584940"/>
            <a:ext cx="354014" cy="0"/>
          </a:xfrm>
          <a:prstGeom prst="line">
            <a:avLst/>
          </a:prstGeom>
          <a:ln w="28575">
            <a:solidFill>
              <a:srgbClr val="BFBFBF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MH_Other_8"/>
          <p:cNvCxnSpPr>
            <a:cxnSpLocks noChangeAspect="1"/>
          </p:cNvCxnSpPr>
          <p:nvPr>
            <p:custDataLst>
              <p:tags r:id="rId10"/>
            </p:custDataLst>
          </p:nvPr>
        </p:nvCxnSpPr>
        <p:spPr>
          <a:xfrm>
            <a:off x="8923584" y="3633126"/>
            <a:ext cx="421904" cy="0"/>
          </a:xfrm>
          <a:prstGeom prst="line">
            <a:avLst/>
          </a:prstGeom>
          <a:ln w="28575">
            <a:solidFill>
              <a:srgbClr val="BFBFBF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MH_Other_12"/>
          <p:cNvCxnSpPr>
            <a:cxnSpLocks noChangeAspect="1"/>
          </p:cNvCxnSpPr>
          <p:nvPr>
            <p:custDataLst>
              <p:tags r:id="rId11"/>
            </p:custDataLst>
          </p:nvPr>
        </p:nvCxnSpPr>
        <p:spPr>
          <a:xfrm flipV="1">
            <a:off x="2904723" y="2700911"/>
            <a:ext cx="0" cy="329872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MH_Other_13"/>
          <p:cNvCxnSpPr>
            <a:cxnSpLocks noChangeAspect="1"/>
          </p:cNvCxnSpPr>
          <p:nvPr>
            <p:custDataLst>
              <p:tags r:id="rId12"/>
            </p:custDataLst>
          </p:nvPr>
        </p:nvCxnSpPr>
        <p:spPr>
          <a:xfrm flipV="1">
            <a:off x="1548024" y="4162659"/>
            <a:ext cx="0" cy="273765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MH_Other_14"/>
          <p:cNvCxnSpPr>
            <a:cxnSpLocks noChangeAspect="1"/>
          </p:cNvCxnSpPr>
          <p:nvPr>
            <p:custDataLst>
              <p:tags r:id="rId13"/>
            </p:custDataLst>
          </p:nvPr>
        </p:nvCxnSpPr>
        <p:spPr>
          <a:xfrm flipV="1">
            <a:off x="4284865" y="3896479"/>
            <a:ext cx="0" cy="573324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H_Other_1"/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2346373" y="3030783"/>
            <a:ext cx="1124251" cy="11242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MH_Other_2"/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2414263" y="3100515"/>
            <a:ext cx="980921" cy="980921"/>
          </a:xfrm>
          <a:prstGeom prst="ellipse">
            <a:avLst/>
          </a:prstGeom>
          <a:solidFill>
            <a:srgbClr val="0070C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三小区</a:t>
            </a:r>
          </a:p>
        </p:txBody>
      </p:sp>
      <p:sp>
        <p:nvSpPr>
          <p:cNvPr id="34" name="MH_Other_1"/>
          <p:cNvSpPr>
            <a:spLocks noChangeAspect="1"/>
          </p:cNvSpPr>
          <p:nvPr>
            <p:custDataLst>
              <p:tags r:id="rId16"/>
            </p:custDataLst>
          </p:nvPr>
        </p:nvSpPr>
        <p:spPr bwMode="auto">
          <a:xfrm>
            <a:off x="3709613" y="3061773"/>
            <a:ext cx="1124251" cy="11242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MH_Other_2"/>
          <p:cNvSpPr>
            <a:spLocks noChangeAspect="1"/>
          </p:cNvSpPr>
          <p:nvPr>
            <p:custDataLst>
              <p:tags r:id="rId17"/>
            </p:custDataLst>
          </p:nvPr>
        </p:nvSpPr>
        <p:spPr bwMode="auto">
          <a:xfrm>
            <a:off x="3777503" y="3131505"/>
            <a:ext cx="980921" cy="980921"/>
          </a:xfrm>
          <a:prstGeom prst="ellipse">
            <a:avLst/>
          </a:prstGeom>
          <a:solidFill>
            <a:srgbClr val="0070C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RRU</a:t>
            </a: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</a:t>
            </a:r>
          </a:p>
        </p:txBody>
      </p:sp>
      <p:sp>
        <p:nvSpPr>
          <p:cNvPr id="36" name="MH_Other_1"/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5072853" y="3043332"/>
            <a:ext cx="1124251" cy="11242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MH_Other_2"/>
          <p:cNvSpPr>
            <a:spLocks noChangeAspect="1"/>
          </p:cNvSpPr>
          <p:nvPr>
            <p:custDataLst>
              <p:tags r:id="rId19"/>
            </p:custDataLst>
          </p:nvPr>
        </p:nvSpPr>
        <p:spPr bwMode="auto">
          <a:xfrm>
            <a:off x="5140743" y="3113064"/>
            <a:ext cx="980921" cy="980921"/>
          </a:xfrm>
          <a:prstGeom prst="ellipse">
            <a:avLst/>
          </a:prstGeom>
          <a:solidFill>
            <a:srgbClr val="0070C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FDD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MH_Other_1"/>
          <p:cNvSpPr>
            <a:spLocks noChangeAspect="1"/>
          </p:cNvSpPr>
          <p:nvPr>
            <p:custDataLst>
              <p:tags r:id="rId20"/>
            </p:custDataLst>
          </p:nvPr>
        </p:nvSpPr>
        <p:spPr bwMode="auto">
          <a:xfrm>
            <a:off x="6436093" y="3072934"/>
            <a:ext cx="1124251" cy="11242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MH_Other_2"/>
          <p:cNvSpPr>
            <a:spLocks noChangeAspect="1"/>
          </p:cNvSpPr>
          <p:nvPr>
            <p:custDataLst>
              <p:tags r:id="rId21"/>
            </p:custDataLst>
          </p:nvPr>
        </p:nvSpPr>
        <p:spPr bwMode="auto">
          <a:xfrm>
            <a:off x="6503983" y="3142666"/>
            <a:ext cx="980921" cy="980921"/>
          </a:xfrm>
          <a:prstGeom prst="ellipse">
            <a:avLst/>
          </a:prstGeom>
          <a:solidFill>
            <a:srgbClr val="0070C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LTE-M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MH_Other_1"/>
          <p:cNvSpPr>
            <a:spLocks noChangeAspect="1"/>
          </p:cNvSpPr>
          <p:nvPr>
            <p:custDataLst>
              <p:tags r:id="rId22"/>
            </p:custDataLst>
          </p:nvPr>
        </p:nvSpPr>
        <p:spPr bwMode="auto">
          <a:xfrm>
            <a:off x="7799333" y="3061773"/>
            <a:ext cx="1124251" cy="112425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MH_Other_2"/>
          <p:cNvSpPr>
            <a:spLocks noChangeAspect="1"/>
          </p:cNvSpPr>
          <p:nvPr>
            <p:custDataLst>
              <p:tags r:id="rId23"/>
            </p:custDataLst>
          </p:nvPr>
        </p:nvSpPr>
        <p:spPr bwMode="auto">
          <a:xfrm>
            <a:off x="7867223" y="3131505"/>
            <a:ext cx="980921" cy="98092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eMBMS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MH_Other_15"/>
          <p:cNvCxnSpPr>
            <a:stCxn id="19" idx="6"/>
          </p:cNvCxnSpPr>
          <p:nvPr>
            <p:custDataLst>
              <p:tags r:id="rId24"/>
            </p:custDataLst>
          </p:nvPr>
        </p:nvCxnSpPr>
        <p:spPr>
          <a:xfrm flipV="1">
            <a:off x="2102472" y="3598600"/>
            <a:ext cx="241922" cy="1934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MH_Other_15"/>
          <p:cNvCxnSpPr/>
          <p:nvPr>
            <p:custDataLst>
              <p:tags r:id="rId25"/>
            </p:custDataLst>
          </p:nvPr>
        </p:nvCxnSpPr>
        <p:spPr>
          <a:xfrm flipV="1">
            <a:off x="3486942" y="3586595"/>
            <a:ext cx="241922" cy="1934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MH_Other_15"/>
          <p:cNvCxnSpPr/>
          <p:nvPr>
            <p:custDataLst>
              <p:tags r:id="rId26"/>
            </p:custDataLst>
          </p:nvPr>
        </p:nvCxnSpPr>
        <p:spPr>
          <a:xfrm flipV="1">
            <a:off x="4833864" y="3620031"/>
            <a:ext cx="241922" cy="1934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MH_Other_15"/>
          <p:cNvCxnSpPr/>
          <p:nvPr>
            <p:custDataLst>
              <p:tags r:id="rId27"/>
            </p:custDataLst>
          </p:nvPr>
        </p:nvCxnSpPr>
        <p:spPr>
          <a:xfrm flipV="1">
            <a:off x="6215212" y="3633126"/>
            <a:ext cx="199935" cy="1934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MH_Other_15"/>
          <p:cNvCxnSpPr/>
          <p:nvPr>
            <p:custDataLst>
              <p:tags r:id="rId28"/>
            </p:custDataLst>
          </p:nvPr>
        </p:nvCxnSpPr>
        <p:spPr>
          <a:xfrm flipV="1">
            <a:off x="7545288" y="3633126"/>
            <a:ext cx="241922" cy="1934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MH_Other_14"/>
          <p:cNvCxnSpPr>
            <a:cxnSpLocks noChangeAspect="1"/>
          </p:cNvCxnSpPr>
          <p:nvPr>
            <p:custDataLst>
              <p:tags r:id="rId29"/>
            </p:custDataLst>
          </p:nvPr>
        </p:nvCxnSpPr>
        <p:spPr>
          <a:xfrm flipV="1">
            <a:off x="5631203" y="2700911"/>
            <a:ext cx="0" cy="337497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MH_Other_14"/>
          <p:cNvCxnSpPr>
            <a:cxnSpLocks noChangeAspect="1"/>
          </p:cNvCxnSpPr>
          <p:nvPr>
            <p:custDataLst>
              <p:tags r:id="rId30"/>
            </p:custDataLst>
          </p:nvPr>
        </p:nvCxnSpPr>
        <p:spPr>
          <a:xfrm flipV="1">
            <a:off x="6994443" y="4197185"/>
            <a:ext cx="0" cy="321868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MH_Other_14"/>
          <p:cNvCxnSpPr>
            <a:cxnSpLocks noChangeAspect="1"/>
          </p:cNvCxnSpPr>
          <p:nvPr>
            <p:custDataLst>
              <p:tags r:id="rId31"/>
            </p:custDataLst>
          </p:nvPr>
        </p:nvCxnSpPr>
        <p:spPr>
          <a:xfrm flipV="1">
            <a:off x="8357683" y="2700911"/>
            <a:ext cx="0" cy="367114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MH_Text_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66738" y="5410609"/>
            <a:ext cx="8762708" cy="970719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3155" tIns="51577" rIns="103155" bIns="51577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322358" indent="-322358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天线、三小区已交付至</a:t>
            </a:r>
            <a:r>
              <a: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17A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</a:t>
            </a:r>
            <a:r>
              <a: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RRU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级联、</a:t>
            </a:r>
            <a:r>
              <a: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FDD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LTE-M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已交付至</a:t>
            </a:r>
            <a:r>
              <a: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17B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</a:t>
            </a:r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eMBMS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受限于终端，尚未达到交付状态，目前正在进行端到端联调；三小区规格攻关受限于版本质量问题，规划合入至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18A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337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100125"/>
              </p:ext>
            </p:extLst>
          </p:nvPr>
        </p:nvGraphicFramePr>
        <p:xfrm>
          <a:off x="309564" y="980728"/>
          <a:ext cx="9251947" cy="917972"/>
        </p:xfrm>
        <a:graphic>
          <a:graphicData uri="http://schemas.openxmlformats.org/drawingml/2006/table">
            <a:tbl>
              <a:tblPr/>
              <a:tblGrid>
                <a:gridCol w="720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1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目标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年度重点工作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权重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状态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提升版本交付质量及测试效率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成立质量项目组，从故障回溯、静态检查、持续集成、系统测试、子系统测试五个方面入手，输出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L1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问题分析手册、故障经典案例，同时形成一整套自动化测试平台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15%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●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重点</a:t>
            </a:r>
            <a:r>
              <a:rPr kumimoji="1" lang="zh-CN" altLang="en-US" dirty="0" smtClean="0"/>
              <a:t>工作</a:t>
            </a:r>
            <a:r>
              <a:rPr kumimoji="1" lang="zh-CN" altLang="en-US" dirty="0"/>
              <a:t>达成</a:t>
            </a:r>
            <a:r>
              <a:rPr kumimoji="1" lang="zh-CN" altLang="en-US" dirty="0" smtClean="0"/>
              <a:t>情况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保质量</a:t>
            </a: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44488" y="6596527"/>
            <a:ext cx="144000" cy="144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7" name="文本框 26"/>
          <p:cNvSpPr txBox="1"/>
          <p:nvPr/>
        </p:nvSpPr>
        <p:spPr>
          <a:xfrm>
            <a:off x="488783" y="654541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已完成或进展正常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676636" y="6596527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9" name="文本框 28"/>
          <p:cNvSpPr txBox="1"/>
          <p:nvPr/>
        </p:nvSpPr>
        <p:spPr>
          <a:xfrm>
            <a:off x="1820931" y="654541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风险但可控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828577" y="6596527"/>
            <a:ext cx="144000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1" name="文本框 30"/>
          <p:cNvSpPr txBox="1"/>
          <p:nvPr/>
        </p:nvSpPr>
        <p:spPr>
          <a:xfrm>
            <a:off x="2972876" y="6545417"/>
            <a:ext cx="864000" cy="216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重大异常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MH_Text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6738" y="5410609"/>
            <a:ext cx="8762708" cy="970719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3155" tIns="51577" rIns="103155" bIns="51577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marL="322358" indent="-322358">
              <a:lnSpc>
                <a:spcPct val="13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400" b="1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：完成经典故障的内部回溯，基本消除编译器、</a:t>
            </a:r>
            <a:r>
              <a: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pc-lint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err="1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coverity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的告警，优化整套自动化测试框架，完成</a:t>
            </a:r>
            <a:r>
              <a: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多个端到端</a:t>
            </a:r>
            <a:r>
              <a: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系统测试用例的验证，子系统测试方面利用</a:t>
            </a:r>
            <a:r>
              <a: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维护测试用例，降低用例设计和维护成本，同步最新版本</a:t>
            </a:r>
            <a:r>
              <a: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FAPI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接口，重新上线，同时加入</a:t>
            </a:r>
            <a:r>
              <a:rPr lang="en-US" altLang="zh-CN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LWOS</a:t>
            </a:r>
            <a:r>
              <a:rPr lang="zh-CN" altLang="en-US" sz="1400" dirty="0" smtClean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endParaRPr lang="en-US" altLang="zh-CN" sz="1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MH_Other_1"/>
          <p:cNvSpPr/>
          <p:nvPr>
            <p:custDataLst>
              <p:tags r:id="rId2"/>
            </p:custDataLst>
          </p:nvPr>
        </p:nvSpPr>
        <p:spPr>
          <a:xfrm>
            <a:off x="1280592" y="3643205"/>
            <a:ext cx="1418540" cy="338667"/>
          </a:xfrm>
          <a:custGeom>
            <a:avLst/>
            <a:gdLst>
              <a:gd name="connsiteX0" fmla="*/ 0 w 1779373"/>
              <a:gd name="connsiteY0" fmla="*/ 568411 h 568411"/>
              <a:gd name="connsiteX1" fmla="*/ 864973 w 1779373"/>
              <a:gd name="connsiteY1" fmla="*/ 0 h 568411"/>
              <a:gd name="connsiteX2" fmla="*/ 1779373 w 1779373"/>
              <a:gd name="connsiteY2" fmla="*/ 543698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9373" h="568411">
                <a:moveTo>
                  <a:pt x="0" y="568411"/>
                </a:moveTo>
                <a:lnTo>
                  <a:pt x="864973" y="0"/>
                </a:lnTo>
                <a:lnTo>
                  <a:pt x="1779373" y="543698"/>
                </a:lnTo>
              </a:path>
            </a:pathLst>
          </a:custGeom>
          <a:noFill/>
          <a:ln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MH_Other_2"/>
          <p:cNvSpPr/>
          <p:nvPr>
            <p:custDataLst>
              <p:tags r:id="rId3"/>
            </p:custDataLst>
          </p:nvPr>
        </p:nvSpPr>
        <p:spPr>
          <a:xfrm>
            <a:off x="1882788" y="3554570"/>
            <a:ext cx="182563" cy="182563"/>
          </a:xfrm>
          <a:prstGeom prst="ellipse">
            <a:avLst/>
          </a:prstGeom>
          <a:solidFill>
            <a:srgbClr val="D7D7D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MH_Other_3"/>
          <p:cNvSpPr/>
          <p:nvPr>
            <p:custDataLst>
              <p:tags r:id="rId4"/>
            </p:custDataLst>
          </p:nvPr>
        </p:nvSpPr>
        <p:spPr bwMode="auto">
          <a:xfrm rot="1267204">
            <a:off x="1908824" y="3578383"/>
            <a:ext cx="134938" cy="133614"/>
          </a:xfrm>
          <a:prstGeom prst="ellipse">
            <a:avLst/>
          </a:prstGeom>
          <a:gradFill flip="none" rotWithShape="1">
            <a:gsLst>
              <a:gs pos="0">
                <a:srgbClr val="F2F2F2"/>
              </a:gs>
              <a:gs pos="47000">
                <a:srgbClr val="A9A9A9"/>
              </a:gs>
              <a:gs pos="82000">
                <a:srgbClr val="828282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MH_Other_4"/>
          <p:cNvSpPr/>
          <p:nvPr>
            <p:custDataLst>
              <p:tags r:id="rId5"/>
            </p:custDataLst>
          </p:nvPr>
        </p:nvSpPr>
        <p:spPr bwMode="auto">
          <a:xfrm rot="21389837">
            <a:off x="1935705" y="3685538"/>
            <a:ext cx="82021" cy="27782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55000"/>
                </a:srgbClr>
              </a:gs>
              <a:gs pos="50000">
                <a:schemeClr val="bg1">
                  <a:shade val="67500"/>
                  <a:satMod val="115000"/>
                  <a:alpha val="12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MH_Other_5"/>
          <p:cNvSpPr/>
          <p:nvPr>
            <p:custDataLst>
              <p:tags r:id="rId6"/>
            </p:custDataLst>
          </p:nvPr>
        </p:nvSpPr>
        <p:spPr bwMode="auto">
          <a:xfrm rot="2179789">
            <a:off x="1946288" y="3582351"/>
            <a:ext cx="76729" cy="44979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6000">
                <a:schemeClr val="bg1">
                  <a:alpha val="51000"/>
                </a:schemeClr>
              </a:gs>
              <a:gs pos="3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MH_SubTitle_1"/>
          <p:cNvSpPr/>
          <p:nvPr>
            <p:custDataLst>
              <p:tags r:id="rId7"/>
            </p:custDataLst>
          </p:nvPr>
        </p:nvSpPr>
        <p:spPr>
          <a:xfrm>
            <a:off x="1064568" y="4005814"/>
            <a:ext cx="1909220" cy="1046267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0000" tIns="75000" rIns="150000" bIns="7500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总结经验，案例分享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强化薄弱环节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为完善维测提供方向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MH_Other_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590973" y="3017975"/>
            <a:ext cx="687917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故障回溯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MH_Other_7"/>
          <p:cNvSpPr/>
          <p:nvPr>
            <p:custDataLst>
              <p:tags r:id="rId9"/>
            </p:custDataLst>
          </p:nvPr>
        </p:nvSpPr>
        <p:spPr>
          <a:xfrm>
            <a:off x="2893234" y="2721132"/>
            <a:ext cx="1202060" cy="318691"/>
          </a:xfrm>
          <a:custGeom>
            <a:avLst/>
            <a:gdLst>
              <a:gd name="connsiteX0" fmla="*/ 0 w 1779373"/>
              <a:gd name="connsiteY0" fmla="*/ 568411 h 568411"/>
              <a:gd name="connsiteX1" fmla="*/ 864973 w 1779373"/>
              <a:gd name="connsiteY1" fmla="*/ 0 h 568411"/>
              <a:gd name="connsiteX2" fmla="*/ 1779373 w 1779373"/>
              <a:gd name="connsiteY2" fmla="*/ 543698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9373" h="568411">
                <a:moveTo>
                  <a:pt x="0" y="568411"/>
                </a:moveTo>
                <a:lnTo>
                  <a:pt x="864973" y="0"/>
                </a:lnTo>
                <a:lnTo>
                  <a:pt x="1779373" y="543698"/>
                </a:lnTo>
              </a:path>
            </a:pathLst>
          </a:custGeom>
          <a:noFill/>
          <a:ln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MH_Other_8"/>
          <p:cNvSpPr/>
          <p:nvPr>
            <p:custDataLst>
              <p:tags r:id="rId10"/>
            </p:custDataLst>
          </p:nvPr>
        </p:nvSpPr>
        <p:spPr>
          <a:xfrm>
            <a:off x="3421733" y="2633820"/>
            <a:ext cx="182563" cy="181239"/>
          </a:xfrm>
          <a:prstGeom prst="ellipse">
            <a:avLst/>
          </a:prstGeom>
          <a:solidFill>
            <a:srgbClr val="D7D7D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MH_Other_9"/>
          <p:cNvSpPr/>
          <p:nvPr>
            <p:custDataLst>
              <p:tags r:id="rId11"/>
            </p:custDataLst>
          </p:nvPr>
        </p:nvSpPr>
        <p:spPr bwMode="auto">
          <a:xfrm rot="1267204">
            <a:off x="3446868" y="2656309"/>
            <a:ext cx="134938" cy="133615"/>
          </a:xfrm>
          <a:prstGeom prst="ellipse">
            <a:avLst/>
          </a:prstGeom>
          <a:gradFill flip="none" rotWithShape="1">
            <a:gsLst>
              <a:gs pos="0">
                <a:srgbClr val="F2F2F2"/>
              </a:gs>
              <a:gs pos="47000">
                <a:srgbClr val="A9A9A9"/>
              </a:gs>
              <a:gs pos="82000">
                <a:srgbClr val="828282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MH_Other_10"/>
          <p:cNvSpPr/>
          <p:nvPr>
            <p:custDataLst>
              <p:tags r:id="rId12"/>
            </p:custDataLst>
          </p:nvPr>
        </p:nvSpPr>
        <p:spPr bwMode="auto">
          <a:xfrm rot="21389837">
            <a:off x="3474650" y="2763466"/>
            <a:ext cx="82021" cy="27781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55000"/>
                </a:srgbClr>
              </a:gs>
              <a:gs pos="50000">
                <a:schemeClr val="bg1">
                  <a:shade val="67500"/>
                  <a:satMod val="115000"/>
                  <a:alpha val="12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MH_Other_11"/>
          <p:cNvSpPr/>
          <p:nvPr>
            <p:custDataLst>
              <p:tags r:id="rId13"/>
            </p:custDataLst>
          </p:nvPr>
        </p:nvSpPr>
        <p:spPr bwMode="auto">
          <a:xfrm rot="2179789">
            <a:off x="3485233" y="2660279"/>
            <a:ext cx="76729" cy="44979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6000">
                <a:schemeClr val="bg1">
                  <a:alpha val="51000"/>
                </a:schemeClr>
              </a:gs>
              <a:gs pos="3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MH_SubTitle_2"/>
          <p:cNvSpPr/>
          <p:nvPr>
            <p:custDataLst>
              <p:tags r:id="rId14"/>
            </p:custDataLst>
          </p:nvPr>
        </p:nvSpPr>
        <p:spPr>
          <a:xfrm>
            <a:off x="2575736" y="3084119"/>
            <a:ext cx="1832502" cy="1046267"/>
          </a:xfrm>
          <a:prstGeom prst="rect">
            <a:avLst/>
          </a:prstGeom>
          <a:solidFill>
            <a:srgbClr val="FFFFFF"/>
          </a:solidFill>
          <a:ln w="101600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schemeClr val="accent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0000" tIns="75000" rIns="150000" bIns="7500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利用工具静态检查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消灭代码潜在风险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MH_Other_1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144204" y="2081871"/>
            <a:ext cx="729238" cy="44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静态检查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MH_Other_13"/>
          <p:cNvSpPr/>
          <p:nvPr>
            <p:custDataLst>
              <p:tags r:id="rId16"/>
            </p:custDataLst>
          </p:nvPr>
        </p:nvSpPr>
        <p:spPr>
          <a:xfrm>
            <a:off x="4311899" y="3676279"/>
            <a:ext cx="1131820" cy="329536"/>
          </a:xfrm>
          <a:custGeom>
            <a:avLst/>
            <a:gdLst>
              <a:gd name="connsiteX0" fmla="*/ 0 w 1779373"/>
              <a:gd name="connsiteY0" fmla="*/ 568411 h 568411"/>
              <a:gd name="connsiteX1" fmla="*/ 864973 w 1779373"/>
              <a:gd name="connsiteY1" fmla="*/ 0 h 568411"/>
              <a:gd name="connsiteX2" fmla="*/ 1779373 w 1779373"/>
              <a:gd name="connsiteY2" fmla="*/ 543698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9373" h="568411">
                <a:moveTo>
                  <a:pt x="0" y="568411"/>
                </a:moveTo>
                <a:lnTo>
                  <a:pt x="864973" y="0"/>
                </a:lnTo>
                <a:lnTo>
                  <a:pt x="1779373" y="543698"/>
                </a:lnTo>
              </a:path>
            </a:pathLst>
          </a:custGeom>
          <a:noFill/>
          <a:ln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MH_Other_14"/>
          <p:cNvSpPr/>
          <p:nvPr>
            <p:custDataLst>
              <p:tags r:id="rId17"/>
            </p:custDataLst>
          </p:nvPr>
        </p:nvSpPr>
        <p:spPr>
          <a:xfrm>
            <a:off x="4816656" y="3587643"/>
            <a:ext cx="181239" cy="182563"/>
          </a:xfrm>
          <a:prstGeom prst="ellipse">
            <a:avLst/>
          </a:prstGeom>
          <a:solidFill>
            <a:srgbClr val="D7D7D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MH_Other_15"/>
          <p:cNvSpPr/>
          <p:nvPr>
            <p:custDataLst>
              <p:tags r:id="rId18"/>
            </p:custDataLst>
          </p:nvPr>
        </p:nvSpPr>
        <p:spPr bwMode="auto">
          <a:xfrm rot="1267204">
            <a:off x="4841790" y="3611455"/>
            <a:ext cx="133615" cy="133615"/>
          </a:xfrm>
          <a:prstGeom prst="ellipse">
            <a:avLst/>
          </a:prstGeom>
          <a:gradFill flip="none" rotWithShape="1">
            <a:gsLst>
              <a:gs pos="0">
                <a:srgbClr val="F2F2F2"/>
              </a:gs>
              <a:gs pos="47000">
                <a:srgbClr val="A9A9A9"/>
              </a:gs>
              <a:gs pos="82000">
                <a:srgbClr val="828282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MH_Other_16"/>
          <p:cNvSpPr/>
          <p:nvPr>
            <p:custDataLst>
              <p:tags r:id="rId19"/>
            </p:custDataLst>
          </p:nvPr>
        </p:nvSpPr>
        <p:spPr bwMode="auto">
          <a:xfrm rot="21389837">
            <a:off x="4869572" y="3718612"/>
            <a:ext cx="80698" cy="27781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55000"/>
                </a:srgbClr>
              </a:gs>
              <a:gs pos="50000">
                <a:schemeClr val="bg1">
                  <a:shade val="67500"/>
                  <a:satMod val="115000"/>
                  <a:alpha val="12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MH_Other_17"/>
          <p:cNvSpPr/>
          <p:nvPr>
            <p:custDataLst>
              <p:tags r:id="rId20"/>
            </p:custDataLst>
          </p:nvPr>
        </p:nvSpPr>
        <p:spPr bwMode="auto">
          <a:xfrm rot="2179789">
            <a:off x="4880156" y="3615425"/>
            <a:ext cx="75406" cy="44979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6000">
                <a:schemeClr val="bg1">
                  <a:alpha val="51000"/>
                </a:schemeClr>
              </a:gs>
              <a:gs pos="3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MH_SubTitle_3"/>
          <p:cNvSpPr/>
          <p:nvPr>
            <p:custDataLst>
              <p:tags r:id="rId21"/>
            </p:custDataLst>
          </p:nvPr>
        </p:nvSpPr>
        <p:spPr>
          <a:xfrm>
            <a:off x="3958127" y="4038917"/>
            <a:ext cx="1914728" cy="1046267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3"/>
            </a:solidFill>
          </a:ln>
          <a:effectLst>
            <a:innerShdw blurRad="114300">
              <a:schemeClr val="accent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0000" tIns="75000" rIns="150000" bIns="75000" anchor="ctr">
            <a:no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借鉴产品线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优化自身持续集成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切换至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</a:p>
        </p:txBody>
      </p:sp>
      <p:sp>
        <p:nvSpPr>
          <p:cNvPr id="71" name="MH_Other_18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553782" y="3017975"/>
            <a:ext cx="640757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持续集成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_19"/>
          <p:cNvSpPr/>
          <p:nvPr>
            <p:custDataLst>
              <p:tags r:id="rId23"/>
            </p:custDataLst>
          </p:nvPr>
        </p:nvSpPr>
        <p:spPr>
          <a:xfrm>
            <a:off x="5677874" y="2744878"/>
            <a:ext cx="1271322" cy="294945"/>
          </a:xfrm>
          <a:custGeom>
            <a:avLst/>
            <a:gdLst>
              <a:gd name="connsiteX0" fmla="*/ 0 w 1779373"/>
              <a:gd name="connsiteY0" fmla="*/ 568411 h 568411"/>
              <a:gd name="connsiteX1" fmla="*/ 864973 w 1779373"/>
              <a:gd name="connsiteY1" fmla="*/ 0 h 568411"/>
              <a:gd name="connsiteX2" fmla="*/ 1779373 w 1779373"/>
              <a:gd name="connsiteY2" fmla="*/ 543698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9373" h="568411">
                <a:moveTo>
                  <a:pt x="0" y="568411"/>
                </a:moveTo>
                <a:lnTo>
                  <a:pt x="864973" y="0"/>
                </a:lnTo>
                <a:lnTo>
                  <a:pt x="1779373" y="543698"/>
                </a:lnTo>
              </a:path>
            </a:pathLst>
          </a:custGeom>
          <a:noFill/>
          <a:ln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MH_Other_20"/>
          <p:cNvSpPr/>
          <p:nvPr>
            <p:custDataLst>
              <p:tags r:id="rId24"/>
            </p:custDataLst>
          </p:nvPr>
        </p:nvSpPr>
        <p:spPr>
          <a:xfrm>
            <a:off x="6200889" y="2633820"/>
            <a:ext cx="182563" cy="181239"/>
          </a:xfrm>
          <a:prstGeom prst="ellipse">
            <a:avLst/>
          </a:prstGeom>
          <a:solidFill>
            <a:srgbClr val="D7D7D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MH_Other_21"/>
          <p:cNvSpPr/>
          <p:nvPr>
            <p:custDataLst>
              <p:tags r:id="rId25"/>
            </p:custDataLst>
          </p:nvPr>
        </p:nvSpPr>
        <p:spPr bwMode="auto">
          <a:xfrm rot="1267204">
            <a:off x="6226024" y="2656309"/>
            <a:ext cx="133615" cy="133615"/>
          </a:xfrm>
          <a:prstGeom prst="ellipse">
            <a:avLst/>
          </a:prstGeom>
          <a:gradFill flip="none" rotWithShape="1">
            <a:gsLst>
              <a:gs pos="0">
                <a:srgbClr val="F2F2F2"/>
              </a:gs>
              <a:gs pos="47000">
                <a:srgbClr val="A9A9A9"/>
              </a:gs>
              <a:gs pos="82000">
                <a:srgbClr val="828282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MH_Other_22"/>
          <p:cNvSpPr/>
          <p:nvPr>
            <p:custDataLst>
              <p:tags r:id="rId26"/>
            </p:custDataLst>
          </p:nvPr>
        </p:nvSpPr>
        <p:spPr bwMode="auto">
          <a:xfrm rot="21389837">
            <a:off x="6253806" y="2763466"/>
            <a:ext cx="80698" cy="27781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55000"/>
                </a:srgbClr>
              </a:gs>
              <a:gs pos="50000">
                <a:schemeClr val="bg1">
                  <a:shade val="67500"/>
                  <a:satMod val="115000"/>
                  <a:alpha val="12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MH_Other_23"/>
          <p:cNvSpPr/>
          <p:nvPr>
            <p:custDataLst>
              <p:tags r:id="rId27"/>
            </p:custDataLst>
          </p:nvPr>
        </p:nvSpPr>
        <p:spPr bwMode="auto">
          <a:xfrm rot="2179789">
            <a:off x="6264389" y="2660279"/>
            <a:ext cx="75406" cy="44979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6000">
                <a:schemeClr val="bg1">
                  <a:alpha val="51000"/>
                </a:schemeClr>
              </a:gs>
              <a:gs pos="3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MH_SubTitle_4"/>
          <p:cNvSpPr/>
          <p:nvPr>
            <p:custDataLst>
              <p:tags r:id="rId28"/>
            </p:custDataLst>
          </p:nvPr>
        </p:nvSpPr>
        <p:spPr>
          <a:xfrm>
            <a:off x="5313602" y="3084119"/>
            <a:ext cx="1938100" cy="1046267"/>
          </a:xfrm>
          <a:prstGeom prst="rect">
            <a:avLst/>
          </a:prstGeom>
          <a:solidFill>
            <a:srgbClr val="FFFFFF"/>
          </a:solidFill>
          <a:ln w="101600">
            <a:solidFill>
              <a:schemeClr val="tx1">
                <a:lumMod val="65000"/>
                <a:lumOff val="35000"/>
              </a:schemeClr>
            </a:solidFill>
          </a:ln>
          <a:effectLst>
            <a:innerShdw blurRad="114300">
              <a:schemeClr val="accent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0000" tIns="75000" rIns="150000" bIns="75000"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系统测试自动化</a:t>
            </a:r>
            <a:endParaRPr lang="en-US" altLang="zh-CN" sz="1400" dirty="0" smtClean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保障版本基本功能</a:t>
            </a:r>
            <a:endParaRPr lang="en-US" altLang="zh-CN" sz="1400" dirty="0" smtClean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提升预验证效率</a:t>
            </a:r>
            <a:endParaRPr lang="en-US" altLang="zh-CN" sz="140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MH_Other_24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945565" y="2081871"/>
            <a:ext cx="693209" cy="44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MH_Other_25"/>
          <p:cNvSpPr/>
          <p:nvPr>
            <p:custDataLst>
              <p:tags r:id="rId30"/>
            </p:custDataLst>
          </p:nvPr>
        </p:nvSpPr>
        <p:spPr>
          <a:xfrm>
            <a:off x="7251702" y="3689760"/>
            <a:ext cx="1058333" cy="338667"/>
          </a:xfrm>
          <a:custGeom>
            <a:avLst/>
            <a:gdLst>
              <a:gd name="connsiteX0" fmla="*/ 0 w 1779373"/>
              <a:gd name="connsiteY0" fmla="*/ 568411 h 568411"/>
              <a:gd name="connsiteX1" fmla="*/ 864973 w 1779373"/>
              <a:gd name="connsiteY1" fmla="*/ 0 h 568411"/>
              <a:gd name="connsiteX2" fmla="*/ 1779373 w 1779373"/>
              <a:gd name="connsiteY2" fmla="*/ 543698 h 5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9373" h="568411">
                <a:moveTo>
                  <a:pt x="0" y="568411"/>
                </a:moveTo>
                <a:lnTo>
                  <a:pt x="864973" y="0"/>
                </a:lnTo>
                <a:lnTo>
                  <a:pt x="1779373" y="543698"/>
                </a:lnTo>
              </a:path>
            </a:pathLst>
          </a:custGeom>
          <a:noFill/>
          <a:ln>
            <a:solidFill>
              <a:srgbClr val="AD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MH_Other_26"/>
          <p:cNvSpPr/>
          <p:nvPr>
            <p:custDataLst>
              <p:tags r:id="rId31"/>
            </p:custDataLst>
          </p:nvPr>
        </p:nvSpPr>
        <p:spPr>
          <a:xfrm>
            <a:off x="7679005" y="3587643"/>
            <a:ext cx="182563" cy="182563"/>
          </a:xfrm>
          <a:prstGeom prst="ellipse">
            <a:avLst/>
          </a:prstGeom>
          <a:solidFill>
            <a:srgbClr val="D7D7D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tIns="28575" rIns="57150" bIns="28575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MH_Other_27"/>
          <p:cNvSpPr/>
          <p:nvPr>
            <p:custDataLst>
              <p:tags r:id="rId32"/>
            </p:custDataLst>
          </p:nvPr>
        </p:nvSpPr>
        <p:spPr bwMode="auto">
          <a:xfrm rot="1267204">
            <a:off x="7704141" y="3611455"/>
            <a:ext cx="134938" cy="133615"/>
          </a:xfrm>
          <a:prstGeom prst="ellipse">
            <a:avLst/>
          </a:prstGeom>
          <a:gradFill flip="none" rotWithShape="1">
            <a:gsLst>
              <a:gs pos="0">
                <a:srgbClr val="F2F2F2"/>
              </a:gs>
              <a:gs pos="47000">
                <a:srgbClr val="A9A9A9"/>
              </a:gs>
              <a:gs pos="82000">
                <a:srgbClr val="828282"/>
              </a:gs>
            </a:gsLst>
            <a:path path="circle">
              <a:fillToRect r="100000" b="100000"/>
            </a:path>
            <a:tileRect l="-100000" t="-100000"/>
          </a:gradFill>
          <a:ln w="6350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MH_Other_28"/>
          <p:cNvSpPr/>
          <p:nvPr>
            <p:custDataLst>
              <p:tags r:id="rId33"/>
            </p:custDataLst>
          </p:nvPr>
        </p:nvSpPr>
        <p:spPr bwMode="auto">
          <a:xfrm rot="21389837">
            <a:off x="7731922" y="3718612"/>
            <a:ext cx="82021" cy="27781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55000"/>
                </a:srgbClr>
              </a:gs>
              <a:gs pos="50000">
                <a:schemeClr val="bg1">
                  <a:shade val="67500"/>
                  <a:satMod val="115000"/>
                  <a:alpha val="12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MH_Other_29"/>
          <p:cNvSpPr/>
          <p:nvPr>
            <p:custDataLst>
              <p:tags r:id="rId34"/>
            </p:custDataLst>
          </p:nvPr>
        </p:nvSpPr>
        <p:spPr bwMode="auto">
          <a:xfrm rot="2179789">
            <a:off x="7742505" y="3615425"/>
            <a:ext cx="76729" cy="44979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6000">
                <a:schemeClr val="bg1">
                  <a:alpha val="51000"/>
                </a:schemeClr>
              </a:gs>
              <a:gs pos="30000">
                <a:schemeClr val="bg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12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MH_SubTitle_5"/>
          <p:cNvSpPr/>
          <p:nvPr>
            <p:custDataLst>
              <p:tags r:id="rId35"/>
            </p:custDataLst>
          </p:nvPr>
        </p:nvSpPr>
        <p:spPr>
          <a:xfrm>
            <a:off x="6785023" y="4038917"/>
            <a:ext cx="1912955" cy="1046267"/>
          </a:xfrm>
          <a:prstGeom prst="rect">
            <a:avLst/>
          </a:prstGeom>
          <a:solidFill>
            <a:srgbClr val="FFFFFF"/>
          </a:solidFill>
          <a:ln w="10160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50000" tIns="75000" rIns="150000" bIns="75000" anchor="ctr">
            <a:no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r>
              <a:rPr lang="en-US" altLang="zh-CN" sz="14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4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en-US" altLang="zh-CN" sz="1400" dirty="0" smtClean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FAPI</a:t>
            </a:r>
            <a:r>
              <a:rPr lang="zh-CN" altLang="en-US" sz="14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接口适配工作</a:t>
            </a:r>
            <a:endParaRPr lang="en-US" altLang="zh-CN" sz="1400" dirty="0" smtClean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LWOS</a:t>
            </a:r>
            <a:r>
              <a:rPr lang="zh-CN" altLang="en-US" sz="1400" dirty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子系统</a:t>
            </a:r>
            <a:r>
              <a:rPr lang="zh-CN" altLang="en-US" sz="1400" dirty="0" smtClean="0">
                <a:solidFill>
                  <a:srgbClr val="1C1C1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1400" dirty="0">
              <a:solidFill>
                <a:srgbClr val="1C1C1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MH_Other_30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320235" y="3017975"/>
            <a:ext cx="873125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子系统测试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31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Text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Text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SubTitle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Text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Text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SubTitle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SubTitle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SubTitle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SubTitle"/>
  <p:tag name="MH_ORDER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SubTitle"/>
  <p:tag name="MH_ORDER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1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SubTitle"/>
  <p:tag name="MH_ORDER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SubTitle"/>
  <p:tag name="MH_ORD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7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2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SubTitle"/>
  <p:tag name="MH_ORDER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SubTitle"/>
  <p:tag name="MH_ORDER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53607"/>
  <p:tag name="MH_LIBRARY" val="GRAPHIC"/>
  <p:tag name="MH_TYPE" val="Other"/>
  <p:tag name="MH_ORDER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Text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4425"/>
  <p:tag name="MH_LIBRARY" val="GRAPHIC"/>
  <p:tag name="MH_TYPE" val="Desc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Other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Other"/>
  <p:tag name="MH_ORDER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Other"/>
  <p:tag name="MH_ORDER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Other"/>
  <p:tag name="MH_ORDER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Other"/>
  <p:tag name="MH_ORDER" val="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Other"/>
  <p:tag name="MH_ORDER" val="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Other"/>
  <p:tag name="MH_ORD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SubTitle"/>
  <p:tag name="MH_ORDER" val="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Other"/>
  <p:tag name="MH_ORDER" val="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Other"/>
  <p:tag name="MH_ORDER" val="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SubTitle"/>
  <p:tag name="MH_ORD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SubTitle"/>
  <p:tag name="MH_ORDER" val="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SubTitle"/>
  <p:tag name="MH_ORDER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SubTitle"/>
  <p:tag name="MH_ORDER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SubTitle"/>
  <p:tag name="MH_ORDER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5056"/>
  <p:tag name="MH_LIBRARY" val="GRAPHIC"/>
  <p:tag name="MH_TYPE" val="SubTitle"/>
  <p:tag name="MH_ORDER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134425"/>
  <p:tag name="MH_LIBRARY" val="GRAPHIC"/>
  <p:tag name="MH_TYPE" val="Desc"/>
  <p:tag name="MH_ORDE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31142358"/>
  <p:tag name="MH_LIBRARY" val="GRAPHIC"/>
  <p:tag name="MH_TYPE" val="Other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Text"/>
  <p:tag name="MH_ORDE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Text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2235023"/>
  <p:tag name="MH_LIBRARY" val="GRAPHIC"/>
  <p:tag name="MH_TYPE" val="Text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06221122"/>
  <p:tag name="MH_LIBRARY" val="GRAPHIC"/>
  <p:tag name="MH_TYPE" val="Other"/>
  <p:tag name="MH_ORDER" val="1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06221122"/>
  <p:tag name="MH_LIBRARY" val="GRAPHIC"/>
  <p:tag name="MH_TYPE" val="Other"/>
  <p:tag name="MH_ORDER" val="1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06221122"/>
  <p:tag name="MH_LIBRARY" val="GRAPHIC"/>
  <p:tag name="MH_TYPE" val="Other"/>
  <p:tag name="MH_ORDER" val="1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106221122"/>
  <p:tag name="MH_LIBRARY" val="GRAPHIC"/>
  <p:tag name="MH_TYPE" val="Other"/>
  <p:tag name="MH_ORDER" val="1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50000"/>
            <a:alpha val="30196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18166</TotalTime>
  <Words>3022</Words>
  <Application>Microsoft Office PowerPoint</Application>
  <PresentationFormat>A4 纸张(210x297 毫米)</PresentationFormat>
  <Paragraphs>516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 Unicode MS</vt:lpstr>
      <vt:lpstr>Myriad Pro</vt:lpstr>
      <vt:lpstr>Open Sans</vt:lpstr>
      <vt:lpstr>黑体</vt:lpstr>
      <vt:lpstr>宋体</vt:lpstr>
      <vt:lpstr>微软雅黑</vt:lpstr>
      <vt:lpstr>幼圆</vt:lpstr>
      <vt:lpstr>Arial</vt:lpstr>
      <vt:lpstr>Calibri</vt:lpstr>
      <vt:lpstr>Times New Roman</vt:lpstr>
      <vt:lpstr>Wingdings</vt:lpstr>
      <vt:lpstr>自定义设计方案</vt:lpstr>
      <vt:lpstr>PowerPoint 演示文稿</vt:lpstr>
      <vt:lpstr>PowerPoint 演示文稿</vt:lpstr>
      <vt:lpstr>2017年度工作总述</vt:lpstr>
      <vt:lpstr>KPI达成情况</vt:lpstr>
      <vt:lpstr>KPI指标分析——组织建设</vt:lpstr>
      <vt:lpstr>KPI指标分析——质量与交付</vt:lpstr>
      <vt:lpstr>KPI指标分析——创新</vt:lpstr>
      <vt:lpstr>重点工作达成情况——做特性</vt:lpstr>
      <vt:lpstr>重点工作达成情况——保质量</vt:lpstr>
      <vt:lpstr>重点工作达成情况——提性能</vt:lpstr>
      <vt:lpstr>重点工作达成情况——强维测</vt:lpstr>
      <vt:lpstr>重点工作达成情况——B-PDT</vt:lpstr>
      <vt:lpstr>PowerPoint 演示文稿</vt:lpstr>
      <vt:lpstr>思路、策略及目标——组织能力提升</vt:lpstr>
      <vt:lpstr>思路、策略及目标——业务规划</vt:lpstr>
      <vt:lpstr>思路、策略及目标——LTE</vt:lpstr>
      <vt:lpstr>思路、策略及目标——电力230</vt:lpstr>
      <vt:lpstr>思路、策略及目标——创新</vt:lpstr>
      <vt:lpstr>风险与困难</vt:lpstr>
      <vt:lpstr>PowerPoint 演示文稿</vt:lpstr>
      <vt:lpstr>干部层级管理能力（适用于中高层）</vt:lpstr>
      <vt:lpstr>干部核心业务能力（适用于研发干部）</vt:lpstr>
      <vt:lpstr>PowerPoint 演示文稿</vt:lpstr>
      <vt:lpstr>PowerPoint 演示文稿</vt:lpstr>
    </vt:vector>
  </TitlesOfParts>
  <Company>MS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x00901</dc:creator>
  <cp:lastModifiedBy>项 根星</cp:lastModifiedBy>
  <cp:revision>1359</cp:revision>
  <dcterms:created xsi:type="dcterms:W3CDTF">2010-03-09T08:28:47Z</dcterms:created>
  <dcterms:modified xsi:type="dcterms:W3CDTF">2019-02-12T07:10:35Z</dcterms:modified>
</cp:coreProperties>
</file>