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8" r:id="rId4"/>
    <p:sldId id="257" r:id="rId5"/>
    <p:sldId id="302" r:id="rId6"/>
    <p:sldId id="283" r:id="rId7"/>
    <p:sldId id="284" r:id="rId8"/>
    <p:sldId id="269" r:id="rId9"/>
    <p:sldId id="303" r:id="rId10"/>
    <p:sldId id="274" r:id="rId11"/>
    <p:sldId id="304" r:id="rId12"/>
    <p:sldId id="306" r:id="rId13"/>
    <p:sldId id="305" r:id="rId14"/>
    <p:sldId id="275" r:id="rId15"/>
    <p:sldId id="276" r:id="rId16"/>
    <p:sldId id="279" r:id="rId17"/>
    <p:sldId id="307" r:id="rId18"/>
    <p:sldId id="287" r:id="rId19"/>
    <p:sldId id="280" r:id="rId20"/>
    <p:sldId id="289" r:id="rId21"/>
    <p:sldId id="288" r:id="rId22"/>
    <p:sldId id="272" r:id="rId23"/>
    <p:sldId id="301" r:id="rId24"/>
    <p:sldId id="282" r:id="rId25"/>
    <p:sldId id="259" r:id="rId2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90863-E189-4AA2-AD7E-67F2584588D7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06932-BCA7-474B-A3F2-673B6968B5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335"/>
            <a:ext cx="12216765" cy="68713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02675" y="3826510"/>
            <a:ext cx="26250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智能人机交互</a:t>
            </a:r>
          </a:p>
          <a:p>
            <a:pPr algn="r">
              <a:lnSpc>
                <a:spcPct val="150000"/>
              </a:lnSpc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贝壳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NLP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90"/>
    </mc:Choice>
    <mc:Fallback>
      <p:transition spd="slow" advTm="126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画板 1">
            <a:extLst>
              <a:ext uri="{FF2B5EF4-FFF2-40B4-BE49-F238E27FC236}">
                <a16:creationId xmlns:a16="http://schemas.microsoft.com/office/drawing/2014/main" id="{71E2056E-4DBD-4C05-A15B-89621A981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0"/>
            <a:ext cx="12187555" cy="68548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64A504D-2056-49B6-B706-194FE2320BAB}"/>
              </a:ext>
            </a:extLst>
          </p:cNvPr>
          <p:cNvSpPr/>
          <p:nvPr/>
        </p:nvSpPr>
        <p:spPr>
          <a:xfrm>
            <a:off x="542463" y="2668861"/>
            <a:ext cx="6397828" cy="4065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0792617" y="4537229"/>
            <a:ext cx="1178366" cy="7357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RoBERTa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8998048" y="4537229"/>
            <a:ext cx="1178366" cy="7357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MacBERT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155987" y="4537229"/>
            <a:ext cx="1178366" cy="7357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NeZha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箭头: 上 13"/>
          <p:cNvSpPr/>
          <p:nvPr/>
        </p:nvSpPr>
        <p:spPr>
          <a:xfrm>
            <a:off x="9477297" y="5365462"/>
            <a:ext cx="219867" cy="52511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556494" y="2915018"/>
            <a:ext cx="4194237" cy="102796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7968413" y="3157626"/>
            <a:ext cx="1522228" cy="5959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Bi-gram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9859572" y="3157625"/>
            <a:ext cx="1522228" cy="5959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Tri-gram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箭头: 上 19"/>
          <p:cNvSpPr/>
          <p:nvPr/>
        </p:nvSpPr>
        <p:spPr>
          <a:xfrm>
            <a:off x="9474213" y="3977546"/>
            <a:ext cx="219867" cy="52511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10792617" y="1485294"/>
            <a:ext cx="1178366" cy="7357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RoBERTa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8998048" y="1485294"/>
            <a:ext cx="1178366" cy="7357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MacBERT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7155987" y="1485294"/>
            <a:ext cx="1178366" cy="7357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NeZha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箭头: 上 23"/>
          <p:cNvSpPr/>
          <p:nvPr/>
        </p:nvSpPr>
        <p:spPr>
          <a:xfrm>
            <a:off x="9477297" y="2313527"/>
            <a:ext cx="219867" cy="52511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42462" y="2788293"/>
            <a:ext cx="375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Bi-gram</a:t>
            </a:r>
            <a:r>
              <a:rPr lang="zh-CN" altLang="en-US" dirty="0"/>
              <a:t>挖掘词语级别的特征表示</a:t>
            </a:r>
          </a:p>
        </p:txBody>
      </p:sp>
      <p:sp>
        <p:nvSpPr>
          <p:cNvPr id="27" name="Can 7"/>
          <p:cNvSpPr/>
          <p:nvPr/>
        </p:nvSpPr>
        <p:spPr>
          <a:xfrm>
            <a:off x="8667397" y="5983047"/>
            <a:ext cx="1833498" cy="815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Corpus</a:t>
            </a:r>
          </a:p>
        </p:txBody>
      </p:sp>
      <p:sp>
        <p:nvSpPr>
          <p:cNvPr id="28" name="文本框 4"/>
          <p:cNvSpPr txBox="1"/>
          <p:nvPr/>
        </p:nvSpPr>
        <p:spPr>
          <a:xfrm>
            <a:off x="441269" y="865153"/>
            <a:ext cx="4489266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算法模型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自监督预训练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4"/>
          <p:cNvSpPr txBox="1"/>
          <p:nvPr/>
        </p:nvSpPr>
        <p:spPr>
          <a:xfrm>
            <a:off x="679211" y="1794454"/>
            <a:ext cx="425132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模型选择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自监督预训练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A9A9F72-C367-45AA-9647-601A8E07821F}"/>
              </a:ext>
            </a:extLst>
          </p:cNvPr>
          <p:cNvSpPr txBox="1"/>
          <p:nvPr/>
        </p:nvSpPr>
        <p:spPr>
          <a:xfrm>
            <a:off x="542463" y="4814564"/>
            <a:ext cx="53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Tri-gram</a:t>
            </a:r>
            <a:r>
              <a:rPr lang="zh-CN" altLang="en-US" dirty="0"/>
              <a:t>增加预训练任务的多样性和难度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C90111-1756-4D31-B066-E41983959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15" y="5119015"/>
            <a:ext cx="6299524" cy="15431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D5B708-374B-4197-BACF-62B4497D0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15" y="3314445"/>
            <a:ext cx="6299524" cy="1435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134"/>
    </mc:Choice>
    <mc:Fallback>
      <p:transition spd="slow" advTm="2213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画板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0"/>
            <a:ext cx="12187555" cy="6854825"/>
          </a:xfrm>
          <a:prstGeom prst="rect">
            <a:avLst/>
          </a:prstGeom>
        </p:spPr>
      </p:pic>
      <p:sp>
        <p:nvSpPr>
          <p:cNvPr id="4" name="文本框 4"/>
          <p:cNvSpPr txBox="1"/>
          <p:nvPr/>
        </p:nvSpPr>
        <p:spPr>
          <a:xfrm>
            <a:off x="441269" y="865153"/>
            <a:ext cx="3647152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算法模型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分类问题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9211" y="1794454"/>
            <a:ext cx="4251324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模型选择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自监督预训练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分类问题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常规意图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二级意图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小样本意图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域外意图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278" y="3062654"/>
            <a:ext cx="8953500" cy="347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80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606"/>
    </mc:Choice>
    <mc:Fallback>
      <p:transition spd="slow" advTm="2460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画板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0"/>
            <a:ext cx="12187555" cy="6854825"/>
          </a:xfrm>
          <a:prstGeom prst="rect">
            <a:avLst/>
          </a:prstGeom>
        </p:spPr>
      </p:pic>
      <p:sp>
        <p:nvSpPr>
          <p:cNvPr id="4" name="文本框 4"/>
          <p:cNvSpPr txBox="1"/>
          <p:nvPr/>
        </p:nvSpPr>
        <p:spPr>
          <a:xfrm>
            <a:off x="441269" y="865153"/>
            <a:ext cx="3647152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算法模型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分类问题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9211" y="1794454"/>
            <a:ext cx="4251324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模型选择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自监督预训练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分类问题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常规意图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二级意图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小样本意图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域外意图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EDE5C9-5AFF-4142-8AF8-EE32CFB7A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97" y="673481"/>
            <a:ext cx="3116800" cy="43711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5A30AB-3207-4E2B-A2F2-218F3A621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278" y="3062654"/>
            <a:ext cx="8953500" cy="347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7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72"/>
    </mc:Choice>
    <mc:Fallback>
      <p:transition spd="slow" advTm="1427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画板 1">
            <a:extLst>
              <a:ext uri="{FF2B5EF4-FFF2-40B4-BE49-F238E27FC236}">
                <a16:creationId xmlns:a16="http://schemas.microsoft.com/office/drawing/2014/main" id="{1BEFF827-5A61-43F9-AC64-3BCA2AD8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0"/>
            <a:ext cx="12187555" cy="68548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95E3A1C-348C-4AC6-8EEA-16A0C51918DE}"/>
              </a:ext>
            </a:extLst>
          </p:cNvPr>
          <p:cNvSpPr/>
          <p:nvPr/>
        </p:nvSpPr>
        <p:spPr>
          <a:xfrm>
            <a:off x="6096000" y="865153"/>
            <a:ext cx="4034319" cy="2382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4"/>
          <p:cNvSpPr txBox="1"/>
          <p:nvPr/>
        </p:nvSpPr>
        <p:spPr>
          <a:xfrm>
            <a:off x="441269" y="865153"/>
            <a:ext cx="3647152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算法模型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分类问题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278" y="3062654"/>
            <a:ext cx="8953500" cy="34734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8DAE345-12F7-4D6E-BE56-E2A66C77E43E}"/>
              </a:ext>
            </a:extLst>
          </p:cNvPr>
          <p:cNvSpPr txBox="1"/>
          <p:nvPr/>
        </p:nvSpPr>
        <p:spPr>
          <a:xfrm>
            <a:off x="6096000" y="945955"/>
            <a:ext cx="41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查询北京飞桂林的飞机是否已经起飞了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2231C25-5A12-473C-A49F-E21E0006B7E2}"/>
              </a:ext>
            </a:extLst>
          </p:cNvPr>
          <p:cNvSpPr/>
          <p:nvPr/>
        </p:nvSpPr>
        <p:spPr>
          <a:xfrm>
            <a:off x="6496902" y="1672388"/>
            <a:ext cx="3148552" cy="7447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数据增强：</a:t>
            </a: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Cutoff, AEDA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4E1FFD-6B53-48D3-AD89-7DC8EDEC72F9}"/>
              </a:ext>
            </a:extLst>
          </p:cNvPr>
          <p:cNvSpPr txBox="1"/>
          <p:nvPr/>
        </p:nvSpPr>
        <p:spPr>
          <a:xfrm>
            <a:off x="6096000" y="2755922"/>
            <a:ext cx="456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北京飞桂林的飞机，是否！起飞了。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B11850A8-7DC9-4BDB-B29F-A29E2B708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34785"/>
              </p:ext>
            </p:extLst>
          </p:nvPr>
        </p:nvGraphicFramePr>
        <p:xfrm>
          <a:off x="6096000" y="3683764"/>
          <a:ext cx="4034319" cy="111092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13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7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类别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权重设置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81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基础类别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81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小样本类别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12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箭头: 下 17">
            <a:extLst>
              <a:ext uri="{FF2B5EF4-FFF2-40B4-BE49-F238E27FC236}">
                <a16:creationId xmlns:a16="http://schemas.microsoft.com/office/drawing/2014/main" id="{EE2430A9-EE36-4877-986F-07C10547399A}"/>
              </a:ext>
            </a:extLst>
          </p:cNvPr>
          <p:cNvSpPr/>
          <p:nvPr/>
        </p:nvSpPr>
        <p:spPr>
          <a:xfrm>
            <a:off x="7917915" y="1300029"/>
            <a:ext cx="26712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E9517A47-4E37-49A0-AA83-54D83AE167F5}"/>
              </a:ext>
            </a:extLst>
          </p:cNvPr>
          <p:cNvSpPr/>
          <p:nvPr/>
        </p:nvSpPr>
        <p:spPr>
          <a:xfrm>
            <a:off x="7917916" y="2417106"/>
            <a:ext cx="26712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DDBBC10-7CF9-4FD9-8C5E-B573D0AF385B}"/>
              </a:ext>
            </a:extLst>
          </p:cNvPr>
          <p:cNvSpPr txBox="1"/>
          <p:nvPr/>
        </p:nvSpPr>
        <p:spPr>
          <a:xfrm>
            <a:off x="679211" y="1794454"/>
            <a:ext cx="4251324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模型选择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自监督预训练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分类问题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常规意图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二级意图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小样本意图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域外意图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155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187"/>
    </mc:Choice>
    <mc:Fallback>
      <p:transition spd="slow" advTm="4118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画板 1">
            <a:extLst>
              <a:ext uri="{FF2B5EF4-FFF2-40B4-BE49-F238E27FC236}">
                <a16:creationId xmlns:a16="http://schemas.microsoft.com/office/drawing/2014/main" id="{2C637351-2F4B-4F58-8538-9B1CB92D3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0"/>
            <a:ext cx="12187555" cy="6854825"/>
          </a:xfrm>
          <a:prstGeom prst="rect">
            <a:avLst/>
          </a:prstGeom>
        </p:spPr>
      </p:pic>
      <p:sp>
        <p:nvSpPr>
          <p:cNvPr id="4" name="文本框 4"/>
          <p:cNvSpPr txBox="1"/>
          <p:nvPr/>
        </p:nvSpPr>
        <p:spPr>
          <a:xfrm>
            <a:off x="441269" y="865153"/>
            <a:ext cx="3647152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算法模型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分类问题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9211" y="1794454"/>
            <a:ext cx="4251324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模型选择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自监督预训练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分类问题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常规意图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二级意图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小样本意图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域外意图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55CD03-E27F-475C-B471-B53E15979999}"/>
              </a:ext>
            </a:extLst>
          </p:cNvPr>
          <p:cNvSpPr txBox="1"/>
          <p:nvPr/>
        </p:nvSpPr>
        <p:spPr>
          <a:xfrm>
            <a:off x="4564055" y="3047076"/>
            <a:ext cx="586760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基于提示的预训练范式，通过设计提示模板更好的利用语言模型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65CFF3-EEC6-4314-BC14-38A4140C2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985" y="4109230"/>
            <a:ext cx="10061339" cy="2625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575"/>
    </mc:Choice>
    <mc:Fallback>
      <p:transition spd="slow" advTm="3557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画板 1">
            <a:extLst>
              <a:ext uri="{FF2B5EF4-FFF2-40B4-BE49-F238E27FC236}">
                <a16:creationId xmlns:a16="http://schemas.microsoft.com/office/drawing/2014/main" id="{F22B14D6-E57B-4D0B-91E0-8C031959A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3175"/>
            <a:ext cx="12187555" cy="6854825"/>
          </a:xfrm>
          <a:prstGeom prst="rect">
            <a:avLst/>
          </a:prstGeom>
        </p:spPr>
      </p:pic>
      <p:sp>
        <p:nvSpPr>
          <p:cNvPr id="19" name="文本框 4"/>
          <p:cNvSpPr txBox="1"/>
          <p:nvPr/>
        </p:nvSpPr>
        <p:spPr>
          <a:xfrm>
            <a:off x="441269" y="865153"/>
            <a:ext cx="3647152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算法模型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分类问题</a:t>
            </a:r>
          </a:p>
        </p:txBody>
      </p:sp>
      <p:sp>
        <p:nvSpPr>
          <p:cNvPr id="6" name="Flowchart: Magnetic Disk 1">
            <a:extLst>
              <a:ext uri="{FF2B5EF4-FFF2-40B4-BE49-F238E27FC236}">
                <a16:creationId xmlns:a16="http://schemas.microsoft.com/office/drawing/2014/main" id="{47618358-FEBA-4BBD-995B-D906CADA73AC}"/>
              </a:ext>
            </a:extLst>
          </p:cNvPr>
          <p:cNvSpPr/>
          <p:nvPr/>
        </p:nvSpPr>
        <p:spPr>
          <a:xfrm>
            <a:off x="5686107" y="1072197"/>
            <a:ext cx="1302385" cy="77914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7" name="Flowchart: Magnetic Disk 2">
            <a:extLst>
              <a:ext uri="{FF2B5EF4-FFF2-40B4-BE49-F238E27FC236}">
                <a16:creationId xmlns:a16="http://schemas.microsoft.com/office/drawing/2014/main" id="{741CF38A-0A5C-4A92-B316-0ED395D38AF9}"/>
              </a:ext>
            </a:extLst>
          </p:cNvPr>
          <p:cNvSpPr/>
          <p:nvPr/>
        </p:nvSpPr>
        <p:spPr>
          <a:xfrm>
            <a:off x="5685790" y="3300095"/>
            <a:ext cx="1302385" cy="779145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Otherset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3">
            <a:extLst>
              <a:ext uri="{FF2B5EF4-FFF2-40B4-BE49-F238E27FC236}">
                <a16:creationId xmlns:a16="http://schemas.microsoft.com/office/drawing/2014/main" id="{4B4F8382-0E55-4BBB-BF23-AD67D398F576}"/>
              </a:ext>
            </a:extLst>
          </p:cNvPr>
          <p:cNvCxnSpPr>
            <a:cxnSpLocks/>
            <a:stCxn id="6" idx="3"/>
            <a:endCxn id="27" idx="0"/>
          </p:cNvCxnSpPr>
          <p:nvPr/>
        </p:nvCxnSpPr>
        <p:spPr>
          <a:xfrm flipH="1">
            <a:off x="6336347" y="1851342"/>
            <a:ext cx="953" cy="421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">
            <a:extLst>
              <a:ext uri="{FF2B5EF4-FFF2-40B4-BE49-F238E27FC236}">
                <a16:creationId xmlns:a16="http://schemas.microsoft.com/office/drawing/2014/main" id="{2FA4224B-B680-4F07-BB5F-9566D275FE6B}"/>
              </a:ext>
            </a:extLst>
          </p:cNvPr>
          <p:cNvSpPr txBox="1"/>
          <p:nvPr/>
        </p:nvSpPr>
        <p:spPr>
          <a:xfrm>
            <a:off x="4889030" y="2984823"/>
            <a:ext cx="298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P(y|x;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θ</a:t>
            </a:r>
            <a:r>
              <a:rPr lang="en-US" altLang="zh-CN" dirty="0"/>
              <a:t>) &lt; 0.5</a:t>
            </a:r>
            <a:endParaRPr lang="zh-CN" alt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64CD565-4D24-4B3C-B28F-DA4B57D85461}"/>
              </a:ext>
            </a:extLst>
          </p:cNvPr>
          <p:cNvSpPr/>
          <p:nvPr/>
        </p:nvSpPr>
        <p:spPr>
          <a:xfrm>
            <a:off x="7832725" y="3335655"/>
            <a:ext cx="1635760" cy="69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 OTHER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A3096F57-3D86-4AAC-B3C4-576ACD578A4B}"/>
              </a:ext>
            </a:extLst>
          </p:cNvPr>
          <p:cNvCxnSpPr>
            <a:stCxn id="7" idx="4"/>
            <a:endCxn id="10" idx="1"/>
          </p:cNvCxnSpPr>
          <p:nvPr/>
        </p:nvCxnSpPr>
        <p:spPr>
          <a:xfrm flipV="1">
            <a:off x="6988175" y="3681095"/>
            <a:ext cx="84455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2">
            <a:extLst>
              <a:ext uri="{FF2B5EF4-FFF2-40B4-BE49-F238E27FC236}">
                <a16:creationId xmlns:a16="http://schemas.microsoft.com/office/drawing/2014/main" id="{835C25A8-0859-4359-82F3-8A97618A377D}"/>
              </a:ext>
            </a:extLst>
          </p:cNvPr>
          <p:cNvSpPr txBox="1"/>
          <p:nvPr/>
        </p:nvSpPr>
        <p:spPr>
          <a:xfrm>
            <a:off x="7047230" y="3862705"/>
            <a:ext cx="7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</a:t>
            </a:r>
            <a:endParaRPr lang="en-US" altLang="zh-CN" dirty="0"/>
          </a:p>
        </p:txBody>
      </p:sp>
      <p:sp>
        <p:nvSpPr>
          <p:cNvPr id="13" name="Flowchart: Magnetic Disk 11">
            <a:extLst>
              <a:ext uri="{FF2B5EF4-FFF2-40B4-BE49-F238E27FC236}">
                <a16:creationId xmlns:a16="http://schemas.microsoft.com/office/drawing/2014/main" id="{F7556C8A-C049-4B69-A1D5-CFC1FDDFE8DE}"/>
              </a:ext>
            </a:extLst>
          </p:cNvPr>
          <p:cNvSpPr/>
          <p:nvPr/>
        </p:nvSpPr>
        <p:spPr>
          <a:xfrm>
            <a:off x="6855460" y="4868545"/>
            <a:ext cx="1302385" cy="779145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14" name="文本框 2">
            <a:extLst>
              <a:ext uri="{FF2B5EF4-FFF2-40B4-BE49-F238E27FC236}">
                <a16:creationId xmlns:a16="http://schemas.microsoft.com/office/drawing/2014/main" id="{AB41A97F-8770-4434-96F5-857FAA92CAD7}"/>
              </a:ext>
            </a:extLst>
          </p:cNvPr>
          <p:cNvSpPr txBox="1"/>
          <p:nvPr/>
        </p:nvSpPr>
        <p:spPr>
          <a:xfrm>
            <a:off x="5597252" y="5630318"/>
            <a:ext cx="431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+mn-ea"/>
              </a:rPr>
              <a:t>Updated Dataset = </a:t>
            </a:r>
            <a:r>
              <a:rPr lang="en-US" altLang="zh-CN" dirty="0"/>
              <a:t>Dataset </a:t>
            </a:r>
            <a:r>
              <a:rPr lang="en-US" altLang="zh-CN" dirty="0">
                <a:latin typeface="SimSun" charset="0"/>
                <a:ea typeface="SimSun" charset="0"/>
              </a:rPr>
              <a:t>-</a:t>
            </a:r>
            <a:r>
              <a:rPr lang="en-US" altLang="zh-CN" dirty="0"/>
              <a:t> Otherset</a:t>
            </a:r>
          </a:p>
        </p:txBody>
      </p:sp>
      <p:cxnSp>
        <p:nvCxnSpPr>
          <p:cNvPr id="15" name="Elbow Connector 15">
            <a:extLst>
              <a:ext uri="{FF2B5EF4-FFF2-40B4-BE49-F238E27FC236}">
                <a16:creationId xmlns:a16="http://schemas.microsoft.com/office/drawing/2014/main" id="{40127667-1DF3-4DE7-84F6-E30636626B0C}"/>
              </a:ext>
            </a:extLst>
          </p:cNvPr>
          <p:cNvCxnSpPr>
            <a:stCxn id="13" idx="2"/>
            <a:endCxn id="7" idx="3"/>
          </p:cNvCxnSpPr>
          <p:nvPr/>
        </p:nvCxnSpPr>
        <p:spPr>
          <a:xfrm rot="10800000">
            <a:off x="6337300" y="4079240"/>
            <a:ext cx="518160" cy="11791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6">
            <a:extLst>
              <a:ext uri="{FF2B5EF4-FFF2-40B4-BE49-F238E27FC236}">
                <a16:creationId xmlns:a16="http://schemas.microsoft.com/office/drawing/2014/main" id="{B934FE36-5C93-4F8D-AE9B-511760D5D5E3}"/>
              </a:ext>
            </a:extLst>
          </p:cNvPr>
          <p:cNvCxnSpPr>
            <a:stCxn id="10" idx="2"/>
            <a:endCxn id="13" idx="4"/>
          </p:cNvCxnSpPr>
          <p:nvPr/>
        </p:nvCxnSpPr>
        <p:spPr>
          <a:xfrm rot="5400000">
            <a:off x="7787958" y="4395788"/>
            <a:ext cx="1232535" cy="4927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2">
            <a:extLst>
              <a:ext uri="{FF2B5EF4-FFF2-40B4-BE49-F238E27FC236}">
                <a16:creationId xmlns:a16="http://schemas.microsoft.com/office/drawing/2014/main" id="{F7D86E93-D4A1-4B00-B499-6E5282623625}"/>
              </a:ext>
            </a:extLst>
          </p:cNvPr>
          <p:cNvSpPr txBox="1"/>
          <p:nvPr/>
        </p:nvSpPr>
        <p:spPr>
          <a:xfrm>
            <a:off x="8735060" y="4457700"/>
            <a:ext cx="952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</a:t>
            </a:r>
            <a:endParaRPr lang="en-US" altLang="zh-CN" dirty="0"/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id="{D6F6F25C-95FC-4DCC-BD18-4C2C8E0FAF07}"/>
              </a:ext>
            </a:extLst>
          </p:cNvPr>
          <p:cNvSpPr txBox="1"/>
          <p:nvPr/>
        </p:nvSpPr>
        <p:spPr>
          <a:xfrm>
            <a:off x="5016736" y="4516585"/>
            <a:ext cx="232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预测为</a:t>
            </a:r>
            <a:r>
              <a:rPr lang="en-US" altLang="zh-CN" dirty="0"/>
              <a:t>Other</a:t>
            </a:r>
            <a:r>
              <a:rPr lang="zh-CN" altLang="en-US" dirty="0"/>
              <a:t>的样本</a:t>
            </a:r>
            <a:r>
              <a:rPr lang="en-US" altLang="zh-CN" dirty="0"/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82B19A-D59A-4B00-B554-38C853C68630}"/>
              </a:ext>
            </a:extLst>
          </p:cNvPr>
          <p:cNvCxnSpPr>
            <a:endCxn id="23" idx="1"/>
          </p:cNvCxnSpPr>
          <p:nvPr/>
        </p:nvCxnSpPr>
        <p:spPr>
          <a:xfrm flipV="1">
            <a:off x="9468485" y="3681095"/>
            <a:ext cx="93281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0721A15-8969-474F-A044-D8C5399D6BA7}"/>
              </a:ext>
            </a:extLst>
          </p:cNvPr>
          <p:cNvSpPr/>
          <p:nvPr/>
        </p:nvSpPr>
        <p:spPr>
          <a:xfrm>
            <a:off x="10401300" y="3335655"/>
            <a:ext cx="1635760" cy="69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Model </a:t>
            </a:r>
          </a:p>
        </p:txBody>
      </p:sp>
      <p:sp>
        <p:nvSpPr>
          <p:cNvPr id="24" name="文本框 2">
            <a:extLst>
              <a:ext uri="{FF2B5EF4-FFF2-40B4-BE49-F238E27FC236}">
                <a16:creationId xmlns:a16="http://schemas.microsoft.com/office/drawing/2014/main" id="{8250572D-0585-49E9-AAB3-EFAF8B398B3D}"/>
              </a:ext>
            </a:extLst>
          </p:cNvPr>
          <p:cNvSpPr txBox="1"/>
          <p:nvPr/>
        </p:nvSpPr>
        <p:spPr>
          <a:xfrm>
            <a:off x="9361923" y="3237832"/>
            <a:ext cx="2588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直至收敛</a:t>
            </a:r>
            <a:endParaRPr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4BD7892-56EA-49E4-A788-16ABDDBFE239}"/>
              </a:ext>
            </a:extLst>
          </p:cNvPr>
          <p:cNvSpPr txBox="1"/>
          <p:nvPr/>
        </p:nvSpPr>
        <p:spPr>
          <a:xfrm>
            <a:off x="679211" y="1794454"/>
            <a:ext cx="4251324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模型选择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自监督预训练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分类问题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常规意图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二级意图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小样本意图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域外意图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180B4D1C-2BE3-4CFB-BEC3-48FD09B185CF}"/>
              </a:ext>
            </a:extLst>
          </p:cNvPr>
          <p:cNvSpPr/>
          <p:nvPr/>
        </p:nvSpPr>
        <p:spPr>
          <a:xfrm>
            <a:off x="5518467" y="2272665"/>
            <a:ext cx="1635760" cy="6902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 ALL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945A104-B7F9-46FC-8412-5841B1416DFE}"/>
              </a:ext>
            </a:extLst>
          </p:cNvPr>
          <p:cNvCxnSpPr>
            <a:stCxn id="27" idx="2"/>
            <a:endCxn id="7" idx="1"/>
          </p:cNvCxnSpPr>
          <p:nvPr/>
        </p:nvCxnSpPr>
        <p:spPr>
          <a:xfrm>
            <a:off x="6336347" y="2962910"/>
            <a:ext cx="636" cy="33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200"/>
    </mc:Choice>
    <mc:Fallback>
      <p:transition spd="slow" advTm="462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画板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0"/>
            <a:ext cx="12187555" cy="6854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1269" y="865153"/>
            <a:ext cx="3647152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算法模型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槽位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679211" y="1794454"/>
            <a:ext cx="4251324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模型选择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自监督预训练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分类问题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常规意图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二级意图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小样本意图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域外意图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槽位问题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常规槽位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小样本槽位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792" y="1710652"/>
            <a:ext cx="8160963" cy="43659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84"/>
    </mc:Choice>
    <mc:Fallback>
      <p:transition spd="slow" advTm="1848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画板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0"/>
            <a:ext cx="12187555" cy="6854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1269" y="865153"/>
            <a:ext cx="3647152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算法模型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槽位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679211" y="1794454"/>
            <a:ext cx="4251324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模型选择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自监督预训练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分类问题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常规意图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二级意图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小样本意图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域外意图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槽位问题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常规槽位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小样本槽位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737648-FE23-4AC6-81D8-9A88F18BB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187" y="1609139"/>
            <a:ext cx="6269335" cy="457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829"/>
    </mc:Choice>
    <mc:Fallback>
      <p:transition spd="slow" advTm="2582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画板 1">
            <a:extLst>
              <a:ext uri="{FF2B5EF4-FFF2-40B4-BE49-F238E27FC236}">
                <a16:creationId xmlns:a16="http://schemas.microsoft.com/office/drawing/2014/main" id="{B2C4DEBE-8A95-46D4-BC68-D5136362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0"/>
            <a:ext cx="12187555" cy="6854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1269" y="865153"/>
            <a:ext cx="3647152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算法模型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槽位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679211" y="1794454"/>
            <a:ext cx="4251324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模型选择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自监督预训练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分类问题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常规意图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二级意图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小样本意图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域外意图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槽位问题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常规槽位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小样本槽位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775D9DA-34FB-4BBF-AFDA-35BD3ACA6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65292"/>
              </p:ext>
            </p:extLst>
          </p:nvPr>
        </p:nvGraphicFramePr>
        <p:xfrm>
          <a:off x="3482939" y="1952090"/>
          <a:ext cx="8469072" cy="46040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3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5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08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意图名称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样本数量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槽位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Video-Play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datetime_time</a:t>
                      </a:r>
                      <a:r>
                        <a:rPr lang="en-US" altLang="zh-CN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n-US" altLang="zh-CN" sz="16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datetime_date</a:t>
                      </a:r>
                      <a:r>
                        <a:rPr lang="en-US" altLang="zh-CN" sz="1600" dirty="0" err="1"/>
                        <a:t>,name</a:t>
                      </a:r>
                      <a:r>
                        <a:rPr lang="en-US" altLang="zh-CN" sz="1600" dirty="0"/>
                        <a:t>, region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Calendar-Query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/>
                        <a:t>datetime_date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Alarm-Update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datetime_time</a:t>
                      </a:r>
                      <a:r>
                        <a:rPr lang="en-US" altLang="zh-CN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n-US" altLang="zh-CN" sz="16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datetime_date</a:t>
                      </a:r>
                      <a:r>
                        <a:rPr lang="en-US" altLang="zh-CN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n-US" altLang="zh-CN" sz="1600" dirty="0"/>
                        <a:t>notes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Radio-Listen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name, frequency,  </a:t>
                      </a:r>
                      <a:r>
                        <a:rPr lang="en-US" altLang="zh-CN" sz="1600" dirty="0">
                          <a:solidFill>
                            <a:srgbClr val="0070C0"/>
                          </a:solidFill>
                        </a:rPr>
                        <a:t>channel</a:t>
                      </a:r>
                      <a:r>
                        <a:rPr lang="en-US" altLang="zh-CN" sz="1600" dirty="0"/>
                        <a:t>,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artist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9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FilmTele</a:t>
                      </a:r>
                      <a:r>
                        <a:rPr lang="en-US" altLang="zh-CN" sz="1600" dirty="0"/>
                        <a:t>-Play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play_setting</a:t>
                      </a:r>
                      <a:r>
                        <a:rPr lang="en-US" altLang="zh-CN" sz="1600" dirty="0"/>
                        <a:t>, name, </a:t>
                      </a:r>
                      <a:r>
                        <a:rPr lang="en-US" altLang="zh-CN" sz="1600" dirty="0">
                          <a:solidFill>
                            <a:srgbClr val="7030A0"/>
                          </a:solidFill>
                        </a:rPr>
                        <a:t>tag, </a:t>
                      </a:r>
                      <a:r>
                        <a:rPr lang="en-US" altLang="zh-CN" sz="1600" dirty="0"/>
                        <a:t>age, region,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artist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9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Travel-Query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departure, destination, </a:t>
                      </a:r>
                      <a:r>
                        <a:rPr lang="en-US" altLang="zh-CN" sz="16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datetime_date</a:t>
                      </a:r>
                      <a:r>
                        <a:rPr lang="en-US" altLang="zh-CN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n-US" altLang="zh-CN" sz="16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datetime_time</a:t>
                      </a:r>
                      <a:r>
                        <a:rPr lang="en-US" altLang="zh-CN" sz="1600" dirty="0"/>
                        <a:t>, 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query_type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9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Weather-Query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type, </a:t>
                      </a:r>
                      <a:r>
                        <a:rPr lang="en-US" altLang="zh-CN" sz="16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datetime_date</a:t>
                      </a:r>
                      <a:r>
                        <a:rPr lang="en-US" altLang="zh-CN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n-US" altLang="zh-CN" sz="16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datetime_time</a:t>
                      </a:r>
                      <a:r>
                        <a:rPr lang="en-US" altLang="zh-CN" sz="1600" dirty="0"/>
                        <a:t>, city,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6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HomeAppliance</a:t>
                      </a:r>
                      <a:r>
                        <a:rPr lang="en-US" altLang="zh-CN" sz="1600" dirty="0"/>
                        <a:t>-Control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appliance,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 command</a:t>
                      </a:r>
                      <a:r>
                        <a:rPr lang="en-US" altLang="zh-CN" sz="1600" dirty="0"/>
                        <a:t>, details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9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Music-Play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album, 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play_mode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600" dirty="0"/>
                        <a:t>song, instrument,</a:t>
                      </a:r>
                      <a:r>
                        <a:rPr lang="en-US" altLang="zh-CN" sz="1600" dirty="0">
                          <a:solidFill>
                            <a:schemeClr val="accent4"/>
                          </a:solidFill>
                        </a:rPr>
                        <a:t> language</a:t>
                      </a:r>
                      <a:r>
                        <a:rPr lang="en-US" altLang="zh-CN" sz="1600" dirty="0"/>
                        <a:t>,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artist</a:t>
                      </a:r>
                      <a:r>
                        <a:rPr lang="en-US" altLang="zh-CN" sz="1600" dirty="0"/>
                        <a:t>, age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9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Audio-Play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50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artist</a:t>
                      </a:r>
                      <a:r>
                        <a:rPr lang="en-US" altLang="zh-CN" sz="1600" dirty="0"/>
                        <a:t>, name, </a:t>
                      </a:r>
                      <a:r>
                        <a:rPr lang="en-US" altLang="zh-CN" sz="1600" dirty="0">
                          <a:solidFill>
                            <a:srgbClr val="7030A0"/>
                          </a:solidFill>
                        </a:rPr>
                        <a:t>tag</a:t>
                      </a:r>
                      <a:r>
                        <a:rPr lang="en-US" altLang="zh-CN" sz="1600" dirty="0"/>
                        <a:t>, </a:t>
                      </a:r>
                      <a:r>
                        <a:rPr lang="en-US" altLang="zh-CN" sz="1600" dirty="0">
                          <a:solidFill>
                            <a:schemeClr val="accent4"/>
                          </a:solidFill>
                        </a:rPr>
                        <a:t>language, </a:t>
                      </a:r>
                      <a:r>
                        <a:rPr lang="en-US" altLang="zh-CN" sz="16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play_setting</a:t>
                      </a:r>
                      <a:endParaRPr lang="zh-CN" altLang="en-US" sz="16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9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TVProgram</a:t>
                      </a:r>
                      <a:r>
                        <a:rPr lang="en-US" altLang="zh-CN" sz="1600" dirty="0"/>
                        <a:t>-Play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50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datetime_time</a:t>
                      </a:r>
                      <a:r>
                        <a:rPr lang="en-US" altLang="zh-CN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n-US" altLang="zh-CN" sz="16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datetime_date</a:t>
                      </a:r>
                      <a:r>
                        <a:rPr lang="en-US" altLang="zh-CN" sz="1600" dirty="0"/>
                        <a:t>,</a:t>
                      </a:r>
                      <a:r>
                        <a:rPr lang="en-US" altLang="zh-CN" sz="1600" dirty="0">
                          <a:solidFill>
                            <a:srgbClr val="0070C0"/>
                          </a:solidFill>
                        </a:rPr>
                        <a:t> channel</a:t>
                      </a:r>
                      <a:r>
                        <a:rPr lang="en-US" altLang="zh-CN" sz="1600" dirty="0"/>
                        <a:t>, name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089"/>
    </mc:Choice>
    <mc:Fallback>
      <p:transition spd="slow" advTm="1908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画板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" y="0"/>
            <a:ext cx="12187555" cy="6854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21913" y="1656038"/>
            <a:ext cx="4865278" cy="160043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altLang="zh-CN" sz="1400" dirty="0"/>
          </a:p>
          <a:p>
            <a:r>
              <a:rPr lang="en-US" altLang="zh-CN" sz="1400" dirty="0"/>
              <a:t>    "text": "</a:t>
            </a:r>
            <a:r>
              <a:rPr lang="zh-CN" altLang="en-US" sz="1400" dirty="0"/>
              <a:t>驻马店交通广播城市歌行者快帮我播放一下</a:t>
            </a:r>
            <a:r>
              <a:rPr lang="en-US" altLang="zh-CN" sz="1400" dirty="0"/>
              <a:t>",</a:t>
            </a:r>
          </a:p>
          <a:p>
            <a:r>
              <a:rPr lang="en-US" altLang="zh-CN" sz="1400" dirty="0"/>
              <a:t>    "intent": "Radio-Listen",</a:t>
            </a:r>
          </a:p>
          <a:p>
            <a:r>
              <a:rPr lang="en-US" altLang="zh-CN" sz="1400" dirty="0"/>
              <a:t>    "slots": {</a:t>
            </a:r>
          </a:p>
          <a:p>
            <a:r>
              <a:rPr lang="en-US" altLang="zh-CN" sz="1400" dirty="0"/>
              <a:t>      </a:t>
            </a:r>
            <a:r>
              <a:rPr lang="en-US" altLang="zh-CN" sz="1400" dirty="0">
                <a:solidFill>
                  <a:srgbClr val="00B050"/>
                </a:solidFill>
              </a:rPr>
              <a:t>"name": "</a:t>
            </a:r>
            <a:r>
              <a:rPr lang="zh-CN" altLang="en-US" sz="1400" dirty="0">
                <a:solidFill>
                  <a:srgbClr val="00B050"/>
                </a:solidFill>
              </a:rPr>
              <a:t>城市歌行者</a:t>
            </a:r>
            <a:r>
              <a:rPr lang="en-US" altLang="zh-CN" sz="1400" dirty="0">
                <a:solidFill>
                  <a:srgbClr val="00B050"/>
                </a:solidFill>
              </a:rPr>
              <a:t>",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      "channel": "</a:t>
            </a:r>
            <a:r>
              <a:rPr lang="zh-CN" altLang="en-US" sz="1400" dirty="0">
                <a:solidFill>
                  <a:srgbClr val="0070C0"/>
                </a:solidFill>
              </a:rPr>
              <a:t>驻马店交通广播</a:t>
            </a:r>
            <a:r>
              <a:rPr lang="en-US" altLang="zh-CN" sz="1400" dirty="0">
                <a:solidFill>
                  <a:srgbClr val="0070C0"/>
                </a:solidFill>
              </a:rPr>
              <a:t>"</a:t>
            </a:r>
            <a:endParaRPr lang="zh-CN" altLang="en-US" sz="1400" dirty="0">
              <a:solidFill>
                <a:schemeClr val="accent4"/>
              </a:solidFill>
            </a:endParaRPr>
          </a:p>
          <a:p>
            <a:r>
              <a:rPr lang="zh-CN" altLang="en-US" sz="1400" dirty="0"/>
              <a:t>    </a:t>
            </a:r>
            <a:r>
              <a:rPr lang="en-US" altLang="zh-CN" sz="1400" dirty="0"/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2238" y="3949007"/>
            <a:ext cx="4433658" cy="2245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    "text": "</a:t>
            </a:r>
            <a:r>
              <a:rPr lang="zh-CN" altLang="en-US" sz="1400" dirty="0"/>
              <a:t>回看昨天</a:t>
            </a:r>
            <a:r>
              <a:rPr lang="en-US" altLang="zh-CN" sz="1400" dirty="0"/>
              <a:t>11</a:t>
            </a:r>
            <a:r>
              <a:rPr lang="zh-CN" altLang="en-US" sz="1400" dirty="0"/>
              <a:t>点在</a:t>
            </a:r>
            <a:r>
              <a:rPr lang="en-US" altLang="zh-CN" sz="1400" dirty="0"/>
              <a:t>CCTV11</a:t>
            </a:r>
            <a:r>
              <a:rPr lang="zh-CN" altLang="en-US" sz="1400" dirty="0"/>
              <a:t>播出的大侠霍元甲第</a:t>
            </a:r>
            <a:r>
              <a:rPr lang="en-US" altLang="zh-CN" sz="1400" dirty="0"/>
              <a:t>26</a:t>
            </a:r>
            <a:r>
              <a:rPr lang="zh-CN" altLang="en-US" sz="1400" dirty="0"/>
              <a:t>集</a:t>
            </a:r>
            <a:r>
              <a:rPr lang="en-US" altLang="zh-CN" sz="1400" dirty="0"/>
              <a:t>",</a:t>
            </a:r>
          </a:p>
          <a:p>
            <a:r>
              <a:rPr lang="en-US" altLang="zh-CN" sz="1400" dirty="0"/>
              <a:t>    "intent": "</a:t>
            </a:r>
            <a:r>
              <a:rPr lang="en-US" altLang="zh-CN" sz="1400" dirty="0" err="1"/>
              <a:t>TVProgram</a:t>
            </a:r>
            <a:r>
              <a:rPr lang="en-US" altLang="zh-CN" sz="1400" dirty="0"/>
              <a:t>-Play",</a:t>
            </a:r>
          </a:p>
          <a:p>
            <a:r>
              <a:rPr lang="en-US" altLang="zh-CN" sz="1400" dirty="0"/>
              <a:t>    "slots": {</a:t>
            </a:r>
          </a:p>
          <a:p>
            <a:r>
              <a:rPr lang="en-US" altLang="zh-CN" sz="1400" dirty="0"/>
              <a:t>      </a:t>
            </a:r>
            <a:r>
              <a:rPr lang="en-US" altLang="zh-CN" sz="1400" dirty="0">
                <a:solidFill>
                  <a:srgbClr val="0070C0"/>
                </a:solidFill>
              </a:rPr>
              <a:t>"channel": "CCTV11",</a:t>
            </a:r>
            <a:endParaRPr lang="en-US" altLang="zh-CN" sz="1400" dirty="0">
              <a:solidFill>
                <a:srgbClr val="FFC000"/>
              </a:solidFill>
            </a:endParaRPr>
          </a:p>
          <a:p>
            <a:r>
              <a:rPr lang="en-US" altLang="zh-CN" sz="1400" dirty="0"/>
              <a:t>      </a:t>
            </a:r>
            <a:r>
              <a:rPr lang="en-US" altLang="zh-CN" sz="1400" dirty="0">
                <a:solidFill>
                  <a:srgbClr val="00B050"/>
                </a:solidFill>
              </a:rPr>
              <a:t>"name": "</a:t>
            </a:r>
            <a:r>
              <a:rPr lang="zh-CN" altLang="en-US" sz="1400" dirty="0">
                <a:solidFill>
                  <a:srgbClr val="00B050"/>
                </a:solidFill>
              </a:rPr>
              <a:t>大侠霍元甲</a:t>
            </a:r>
            <a:r>
              <a:rPr lang="en-US" altLang="zh-CN" sz="1400" dirty="0">
                <a:solidFill>
                  <a:srgbClr val="00B050"/>
                </a:solidFill>
              </a:rPr>
              <a:t>",</a:t>
            </a:r>
          </a:p>
          <a:p>
            <a:r>
              <a:rPr lang="en-US" altLang="zh-CN" sz="1400" dirty="0"/>
              <a:t>      </a:t>
            </a:r>
            <a:r>
              <a:rPr lang="en-US" altLang="zh-CN" sz="1400" dirty="0">
                <a:solidFill>
                  <a:srgbClr val="FF0000"/>
                </a:solidFill>
              </a:rPr>
              <a:t>"</a:t>
            </a:r>
            <a:r>
              <a:rPr lang="en-US" altLang="zh-CN" sz="1400" dirty="0" err="1">
                <a:solidFill>
                  <a:srgbClr val="FF0000"/>
                </a:solidFill>
              </a:rPr>
              <a:t>datetime_date</a:t>
            </a:r>
            <a:r>
              <a:rPr lang="en-US" altLang="zh-CN" sz="1400" dirty="0">
                <a:solidFill>
                  <a:srgbClr val="FF0000"/>
                </a:solidFill>
              </a:rPr>
              <a:t>": "</a:t>
            </a:r>
            <a:r>
              <a:rPr lang="zh-CN" altLang="en-US" sz="1400" dirty="0">
                <a:solidFill>
                  <a:srgbClr val="FF0000"/>
                </a:solidFill>
              </a:rPr>
              <a:t>昨天</a:t>
            </a:r>
            <a:r>
              <a:rPr lang="en-US" altLang="zh-CN" sz="1400" dirty="0">
                <a:solidFill>
                  <a:srgbClr val="FF0000"/>
                </a:solidFill>
              </a:rPr>
              <a:t>"</a:t>
            </a:r>
            <a:r>
              <a:rPr lang="zh-CN" altLang="en-US" sz="1400" dirty="0">
                <a:solidFill>
                  <a:srgbClr val="FF0000"/>
                </a:solidFill>
              </a:rPr>
              <a:t>，</a:t>
            </a:r>
          </a:p>
          <a:p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      </a:t>
            </a:r>
            <a:r>
              <a:rPr lang="en-US" altLang="zh-CN" sz="1400" dirty="0">
                <a:solidFill>
                  <a:srgbClr val="7030A0"/>
                </a:solidFill>
                <a:sym typeface="+mn-ea"/>
              </a:rPr>
              <a:t>"</a:t>
            </a:r>
            <a:r>
              <a:rPr lang="en-US" altLang="zh-CN" sz="1400" dirty="0" err="1">
                <a:solidFill>
                  <a:srgbClr val="7030A0"/>
                </a:solidFill>
                <a:sym typeface="+mn-ea"/>
              </a:rPr>
              <a:t>datetime_time</a:t>
            </a:r>
            <a:r>
              <a:rPr lang="en-US" altLang="zh-CN" sz="1400" dirty="0">
                <a:solidFill>
                  <a:srgbClr val="7030A0"/>
                </a:solidFill>
                <a:sym typeface="+mn-ea"/>
              </a:rPr>
              <a:t>": "11</a:t>
            </a:r>
            <a:r>
              <a:rPr lang="zh-CN" altLang="en-US" sz="1400" dirty="0">
                <a:solidFill>
                  <a:srgbClr val="7030A0"/>
                </a:solidFill>
                <a:sym typeface="+mn-ea"/>
              </a:rPr>
              <a:t>点</a:t>
            </a:r>
            <a:r>
              <a:rPr lang="en-US" altLang="zh-CN" sz="1400" dirty="0">
                <a:solidFill>
                  <a:srgbClr val="7030A0"/>
                </a:solidFill>
                <a:sym typeface="+mn-ea"/>
              </a:rPr>
              <a:t>"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    </a:t>
            </a:r>
            <a:r>
              <a:rPr lang="en-US" altLang="zh-CN" sz="1400" dirty="0"/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21914" y="3565916"/>
            <a:ext cx="4865278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    "text": "</a:t>
            </a:r>
            <a:r>
              <a:rPr lang="zh-CN" altLang="en-US" sz="1400" dirty="0"/>
              <a:t>了不起的卢旺达这部国外纪录片只有一集吗我想看啊</a:t>
            </a:r>
            <a:r>
              <a:rPr lang="en-US" altLang="zh-CN" sz="1400" dirty="0"/>
              <a:t>",</a:t>
            </a:r>
          </a:p>
          <a:p>
            <a:r>
              <a:rPr lang="en-US" altLang="zh-CN" sz="1400" dirty="0"/>
              <a:t>    "intent": "Video-Play",</a:t>
            </a:r>
          </a:p>
          <a:p>
            <a:r>
              <a:rPr lang="en-US" altLang="zh-CN" sz="1400" dirty="0"/>
              <a:t>    "slots": {</a:t>
            </a:r>
          </a:p>
          <a:p>
            <a:r>
              <a:rPr lang="en-US" altLang="zh-CN" sz="1400" dirty="0"/>
              <a:t>      </a:t>
            </a:r>
            <a:r>
              <a:rPr lang="en-US" altLang="zh-CN" sz="1400" dirty="0">
                <a:solidFill>
                  <a:srgbClr val="00B050"/>
                </a:solidFill>
              </a:rPr>
              <a:t>"name": "</a:t>
            </a:r>
            <a:r>
              <a:rPr lang="zh-CN" altLang="en-US" sz="1400" dirty="0">
                <a:solidFill>
                  <a:srgbClr val="00B050"/>
                </a:solidFill>
              </a:rPr>
              <a:t>了不起的卢旺达</a:t>
            </a:r>
            <a:r>
              <a:rPr lang="en-US" altLang="zh-CN" sz="1400" dirty="0">
                <a:solidFill>
                  <a:srgbClr val="00B050"/>
                </a:solidFill>
              </a:rPr>
              <a:t>"</a:t>
            </a:r>
            <a:endParaRPr lang="zh-CN" altLang="en-US" sz="1400" dirty="0">
              <a:solidFill>
                <a:srgbClr val="00B050"/>
              </a:solidFill>
            </a:endParaRPr>
          </a:p>
          <a:p>
            <a:r>
              <a:rPr lang="zh-CN" altLang="en-US" sz="1400" dirty="0"/>
              <a:t>    </a:t>
            </a:r>
            <a:r>
              <a:rPr lang="en-US" altLang="zh-CN" sz="1400" dirty="0"/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11640" y="5168195"/>
            <a:ext cx="4875551" cy="160043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    "text": "</a:t>
            </a:r>
            <a:r>
              <a:rPr lang="zh-CN" altLang="en-US" sz="1400" dirty="0"/>
              <a:t>快点帮我设置一个明天早上</a:t>
            </a:r>
            <a:r>
              <a:rPr lang="en-US" altLang="zh-CN" sz="1400" dirty="0"/>
              <a:t>10</a:t>
            </a:r>
            <a:r>
              <a:rPr lang="zh-CN" altLang="en-US" sz="1400" dirty="0"/>
              <a:t>点做美甲的闹钟。</a:t>
            </a:r>
            <a:r>
              <a:rPr lang="en-US" altLang="zh-CN" sz="1400" dirty="0"/>
              <a:t>",</a:t>
            </a:r>
          </a:p>
          <a:p>
            <a:r>
              <a:rPr lang="en-US" altLang="zh-CN" sz="1400" dirty="0"/>
              <a:t>    "intent": "Alarm-Update",</a:t>
            </a:r>
          </a:p>
          <a:p>
            <a:r>
              <a:rPr lang="en-US" altLang="zh-CN" sz="1400" dirty="0"/>
              <a:t>    "slots": {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      "</a:t>
            </a:r>
            <a:r>
              <a:rPr lang="en-US" altLang="zh-CN" sz="1400" dirty="0" err="1">
                <a:solidFill>
                  <a:srgbClr val="FF0000"/>
                </a:solidFill>
              </a:rPr>
              <a:t>datetime_date</a:t>
            </a:r>
            <a:r>
              <a:rPr lang="en-US" altLang="zh-CN" sz="1400" dirty="0">
                <a:solidFill>
                  <a:srgbClr val="FF0000"/>
                </a:solidFill>
              </a:rPr>
              <a:t>": "</a:t>
            </a:r>
            <a:r>
              <a:rPr lang="zh-CN" altLang="en-US" sz="1400" dirty="0">
                <a:solidFill>
                  <a:srgbClr val="FF0000"/>
                </a:solidFill>
              </a:rPr>
              <a:t>明天</a:t>
            </a:r>
            <a:r>
              <a:rPr lang="en-US" altLang="zh-CN" sz="1400" dirty="0">
                <a:solidFill>
                  <a:srgbClr val="FF0000"/>
                </a:solidFill>
              </a:rPr>
              <a:t>",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      </a:t>
            </a:r>
            <a:r>
              <a:rPr lang="en-US" altLang="zh-CN" sz="1400" dirty="0">
                <a:solidFill>
                  <a:srgbClr val="7030A0"/>
                </a:solidFill>
              </a:rPr>
              <a:t>"</a:t>
            </a:r>
            <a:r>
              <a:rPr lang="en-US" altLang="zh-CN" sz="1400" dirty="0" err="1">
                <a:solidFill>
                  <a:srgbClr val="7030A0"/>
                </a:solidFill>
              </a:rPr>
              <a:t>datetime_time</a:t>
            </a:r>
            <a:r>
              <a:rPr lang="en-US" altLang="zh-CN" sz="1400" dirty="0">
                <a:solidFill>
                  <a:srgbClr val="7030A0"/>
                </a:solidFill>
              </a:rPr>
              <a:t>": "</a:t>
            </a:r>
            <a:r>
              <a:rPr lang="zh-CN" altLang="en-US" sz="1400" dirty="0">
                <a:solidFill>
                  <a:srgbClr val="7030A0"/>
                </a:solidFill>
              </a:rPr>
              <a:t>早上</a:t>
            </a:r>
            <a:r>
              <a:rPr lang="en-US" altLang="zh-CN" sz="1400" dirty="0">
                <a:solidFill>
                  <a:srgbClr val="7030A0"/>
                </a:solidFill>
              </a:rPr>
              <a:t>10</a:t>
            </a:r>
            <a:r>
              <a:rPr lang="zh-CN" altLang="en-US" sz="1400" dirty="0">
                <a:solidFill>
                  <a:srgbClr val="7030A0"/>
                </a:solidFill>
              </a:rPr>
              <a:t>点</a:t>
            </a:r>
            <a:r>
              <a:rPr lang="en-US" altLang="zh-CN" sz="1400" dirty="0">
                <a:solidFill>
                  <a:srgbClr val="7030A0"/>
                </a:solidFill>
              </a:rPr>
              <a:t>",</a:t>
            </a:r>
          </a:p>
          <a:p>
            <a:r>
              <a:rPr lang="en-US" altLang="zh-CN" sz="1400" dirty="0"/>
              <a:t>      "notes": "</a:t>
            </a:r>
            <a:r>
              <a:rPr lang="zh-CN" altLang="en-US" sz="1400" dirty="0"/>
              <a:t>做美甲</a:t>
            </a:r>
            <a:r>
              <a:rPr lang="en-US" altLang="zh-CN" sz="1400" dirty="0"/>
              <a:t>"</a:t>
            </a:r>
            <a:endParaRPr lang="zh-CN" altLang="en-US" sz="1400" dirty="0"/>
          </a:p>
          <a:p>
            <a:r>
              <a:rPr lang="zh-CN" altLang="en-US" sz="1400" dirty="0"/>
              <a:t>    </a:t>
            </a:r>
            <a:r>
              <a:rPr lang="en-US" altLang="zh-CN" sz="1400" dirty="0"/>
              <a:t>}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139168"/>
              </p:ext>
            </p:extLst>
          </p:nvPr>
        </p:nvGraphicFramePr>
        <p:xfrm>
          <a:off x="796915" y="808696"/>
          <a:ext cx="4349394" cy="169468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89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>
                          <a:solidFill>
                            <a:schemeClr val="bg1"/>
                          </a:solidFill>
                        </a:rPr>
                        <a:t>TVProgram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-Play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的槽位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对应的基础类别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1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datetime_time</a:t>
                      </a:r>
                      <a:endParaRPr lang="en-US" altLang="zh-CN" sz="1600" dirty="0"/>
                    </a:p>
                    <a:p>
                      <a:pPr algn="l"/>
                      <a:r>
                        <a:rPr lang="en-US" altLang="zh-CN" sz="1600" dirty="0" err="1"/>
                        <a:t>datetime_date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Alarm-Update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channel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Radio-Listen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name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/>
                        <a:t>Video-Play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096000" y="750986"/>
            <a:ext cx="471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可用于进行迁移学习的相似槽位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5897366" y="544530"/>
            <a:ext cx="0" cy="63134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18"/>
          <p:cNvSpPr txBox="1"/>
          <p:nvPr/>
        </p:nvSpPr>
        <p:spPr>
          <a:xfrm>
            <a:off x="712470" y="3256280"/>
            <a:ext cx="2211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目标槽位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47010" y="3013075"/>
            <a:ext cx="4561840" cy="207010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874645" y="4643755"/>
            <a:ext cx="4382135" cy="721360"/>
          </a:xfrm>
          <a:prstGeom prst="straightConnector1">
            <a:avLst/>
          </a:prstGeom>
          <a:ln w="571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flipV="1">
            <a:off x="5046980" y="2740025"/>
            <a:ext cx="2364105" cy="2261870"/>
          </a:xfrm>
          <a:prstGeom prst="curvedConnector3">
            <a:avLst>
              <a:gd name="adj1" fmla="val 50013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04515" y="5592445"/>
            <a:ext cx="4243070" cy="360045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91815" y="5850255"/>
            <a:ext cx="4293870" cy="344170"/>
          </a:xfrm>
          <a:prstGeom prst="straightConnector1">
            <a:avLst/>
          </a:prstGeom>
          <a:ln w="5715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8"/>
          <p:cNvSpPr txBox="1"/>
          <p:nvPr/>
        </p:nvSpPr>
        <p:spPr>
          <a:xfrm>
            <a:off x="4420870" y="3199130"/>
            <a:ext cx="1476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相似匹配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10"/>
    </mc:Choice>
    <mc:Fallback>
      <p:transition spd="slow" advTm="2411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" y="-15240"/>
            <a:ext cx="12245975" cy="68878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32497" y="2682533"/>
            <a:ext cx="1826141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答辩内容</a:t>
            </a:r>
          </a:p>
        </p:txBody>
      </p:sp>
      <p:pic>
        <p:nvPicPr>
          <p:cNvPr id="6" name="图片 5" descr="图标&#10;&#10;描述已自动生成"/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82533" y="1213793"/>
            <a:ext cx="355600" cy="355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26913" y="112998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ibaba PuHuiTi" pitchFamily="18" charset="-122"/>
              </a:rPr>
              <a:t>团队介绍</a:t>
            </a:r>
          </a:p>
        </p:txBody>
      </p:sp>
      <p:pic>
        <p:nvPicPr>
          <p:cNvPr id="8" name="图片 7" descr="图标&#10;&#10;描述已自动生成"/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82533" y="1922151"/>
            <a:ext cx="355600" cy="355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26913" y="1838341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ibaba PuHuiTi" pitchFamily="18" charset="-122"/>
              </a:rPr>
              <a:t>赛题描述及数据分析</a:t>
            </a:r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82533" y="2630509"/>
            <a:ext cx="355600" cy="355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26913" y="25466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ibaba PuHuiTi" pitchFamily="18" charset="-122"/>
              </a:rPr>
              <a:t>算法模型</a:t>
            </a:r>
          </a:p>
        </p:txBody>
      </p:sp>
      <p:pic>
        <p:nvPicPr>
          <p:cNvPr id="12" name="图片 11" descr="图标&#10;&#10;描述已自动生成"/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85990" y="3374734"/>
            <a:ext cx="355600" cy="3556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430370" y="32909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ibaba PuHuiTi" pitchFamily="18" charset="-122"/>
              </a:rPr>
              <a:t>实验结果</a:t>
            </a:r>
          </a:p>
        </p:txBody>
      </p:sp>
      <p:pic>
        <p:nvPicPr>
          <p:cNvPr id="14" name="图片 13" descr="图标&#10;&#10;描述已自动生成"/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85990" y="4163469"/>
            <a:ext cx="355600" cy="3556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430370" y="407965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ibaba PuHuiTi" pitchFamily="18" charset="-122"/>
              </a:rPr>
              <a:t>总结</a:t>
            </a:r>
          </a:p>
        </p:txBody>
      </p:sp>
      <p:pic>
        <p:nvPicPr>
          <p:cNvPr id="16" name="图片 15" descr="图标&#10;&#10;描述已自动生成"/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82533" y="4911127"/>
            <a:ext cx="355600" cy="3556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426913" y="482731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ibaba PuHuiTi" pitchFamily="18" charset="-122"/>
              </a:rPr>
              <a:t>应用价值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23"/>
    </mc:Choice>
    <mc:Fallback>
      <p:transition spd="slow" advTm="342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画板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0"/>
            <a:ext cx="12187555" cy="6854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03561" y="1345032"/>
            <a:ext cx="4865278" cy="1383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"text": "</a:t>
            </a:r>
            <a:r>
              <a:rPr lang="zh-CN" altLang="en-US" sz="1400" dirty="0"/>
              <a:t>能播放一下有范冰冰出演的电视剧秦始皇么</a:t>
            </a:r>
            <a:r>
              <a:rPr lang="en-US" altLang="zh-CN" sz="1400" dirty="0"/>
              <a:t>",</a:t>
            </a:r>
          </a:p>
          <a:p>
            <a:r>
              <a:rPr lang="en-US" altLang="zh-CN" sz="1400" dirty="0"/>
              <a:t>    "intent": "</a:t>
            </a:r>
            <a:r>
              <a:rPr lang="en-US" altLang="zh-CN" sz="1400" dirty="0" err="1"/>
              <a:t>FilmTele</a:t>
            </a:r>
            <a:r>
              <a:rPr lang="en-US" altLang="zh-CN" sz="1400" dirty="0"/>
              <a:t>-Play",</a:t>
            </a:r>
          </a:p>
          <a:p>
            <a:r>
              <a:rPr lang="en-US" altLang="zh-CN" sz="1400" dirty="0"/>
              <a:t>    "slots": {</a:t>
            </a:r>
          </a:p>
          <a:p>
            <a:r>
              <a:rPr lang="en-US" altLang="zh-CN" sz="1400" dirty="0">
                <a:solidFill>
                  <a:schemeClr val="accent4"/>
                </a:solidFill>
              </a:rPr>
              <a:t>      </a:t>
            </a:r>
            <a:r>
              <a:rPr lang="en-US" altLang="zh-CN" sz="1400" dirty="0">
                <a:solidFill>
                  <a:srgbClr val="FF0000"/>
                </a:solidFill>
              </a:rPr>
              <a:t>"artist": "</a:t>
            </a:r>
            <a:r>
              <a:rPr lang="zh-CN" altLang="en-US" sz="1400" dirty="0">
                <a:solidFill>
                  <a:srgbClr val="FF0000"/>
                </a:solidFill>
              </a:rPr>
              <a:t>范冰冰</a:t>
            </a:r>
            <a:r>
              <a:rPr lang="en-US" altLang="zh-CN" sz="1400" dirty="0">
                <a:solidFill>
                  <a:srgbClr val="FF0000"/>
                </a:solidFill>
              </a:rPr>
              <a:t>",</a:t>
            </a:r>
          </a:p>
          <a:p>
            <a:r>
              <a:rPr lang="en-US" altLang="zh-CN" sz="1400" dirty="0">
                <a:solidFill>
                  <a:schemeClr val="accent4"/>
                </a:solidFill>
              </a:rPr>
              <a:t>      "name": "</a:t>
            </a:r>
            <a:r>
              <a:rPr lang="zh-CN" altLang="en-US" sz="1400" dirty="0">
                <a:solidFill>
                  <a:schemeClr val="accent4"/>
                </a:solidFill>
              </a:rPr>
              <a:t>秦始皇</a:t>
            </a:r>
            <a:r>
              <a:rPr lang="en-US" altLang="zh-CN" sz="1400" dirty="0">
                <a:solidFill>
                  <a:schemeClr val="accent4"/>
                </a:solidFill>
              </a:rPr>
              <a:t>"</a:t>
            </a:r>
            <a:endParaRPr lang="zh-CN" altLang="en-US" sz="1400" dirty="0">
              <a:solidFill>
                <a:schemeClr val="accent4"/>
              </a:solidFill>
            </a:endParaRPr>
          </a:p>
          <a:p>
            <a:r>
              <a:rPr lang="zh-CN" altLang="en-US" sz="1400" dirty="0"/>
              <a:t>    </a:t>
            </a:r>
            <a:r>
              <a:rPr lang="en-US" altLang="zh-CN" sz="1400" dirty="0"/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03561" y="2830102"/>
            <a:ext cx="4865278" cy="22453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    "text": "</a:t>
            </a:r>
            <a:r>
              <a:rPr lang="zh-CN" altLang="en-US" sz="1400" dirty="0"/>
              <a:t>去年台湾有个都市片，奇幻题材的帮我播放</a:t>
            </a:r>
            <a:r>
              <a:rPr lang="en-US" altLang="zh-CN" sz="1400" dirty="0"/>
              <a:t>",</a:t>
            </a:r>
          </a:p>
          <a:p>
            <a:r>
              <a:rPr lang="en-US" altLang="zh-CN" sz="1400" dirty="0"/>
              <a:t>    "intent": "</a:t>
            </a:r>
            <a:r>
              <a:rPr lang="en-US" altLang="zh-CN" sz="1400" dirty="0" err="1"/>
              <a:t>FilmTele</a:t>
            </a:r>
            <a:r>
              <a:rPr lang="en-US" altLang="zh-CN" sz="1400" dirty="0"/>
              <a:t>-Play",</a:t>
            </a:r>
          </a:p>
          <a:p>
            <a:r>
              <a:rPr lang="en-US" altLang="zh-CN" sz="1400" dirty="0"/>
              <a:t>    "slots": {</a:t>
            </a:r>
          </a:p>
          <a:p>
            <a:r>
              <a:rPr lang="en-US" altLang="zh-CN" sz="1400" dirty="0"/>
              <a:t>      "age": "</a:t>
            </a:r>
            <a:r>
              <a:rPr lang="zh-CN" altLang="en-US" sz="1400" dirty="0"/>
              <a:t>去年</a:t>
            </a:r>
            <a:r>
              <a:rPr lang="en-US" altLang="zh-CN" sz="1400" dirty="0"/>
              <a:t>",</a:t>
            </a:r>
          </a:p>
          <a:p>
            <a:r>
              <a:rPr lang="en-US" altLang="zh-CN" sz="1400" dirty="0"/>
              <a:t>      "region": "</a:t>
            </a:r>
            <a:r>
              <a:rPr lang="zh-CN" altLang="en-US" sz="1400" dirty="0"/>
              <a:t>台湾</a:t>
            </a:r>
            <a:r>
              <a:rPr lang="en-US" altLang="zh-CN" sz="1400" dirty="0"/>
              <a:t>",</a:t>
            </a:r>
          </a:p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      "tag": [</a:t>
            </a:r>
          </a:p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        "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都市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",</a:t>
            </a:r>
          </a:p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        "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奇幻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endParaRPr lang="zh-CN" altLang="en-US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      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]</a:t>
            </a:r>
          </a:p>
          <a:p>
            <a:r>
              <a:rPr lang="en-US" altLang="zh-CN" sz="1400" dirty="0"/>
              <a:t>    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4148" y="3871662"/>
            <a:ext cx="4433658" cy="2030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    "text": "</a:t>
            </a:r>
            <a:r>
              <a:rPr lang="zh-CN" altLang="en-US" sz="1400" dirty="0"/>
              <a:t>宇尘的恐怖小说接着放七根凶简这部的第四章</a:t>
            </a:r>
            <a:r>
              <a:rPr lang="en-US" altLang="zh-CN" sz="1400" dirty="0"/>
              <a:t>",</a:t>
            </a:r>
          </a:p>
          <a:p>
            <a:r>
              <a:rPr lang="en-US" altLang="zh-CN" sz="1400" dirty="0"/>
              <a:t>    "intent": "Audio-Play",</a:t>
            </a:r>
          </a:p>
          <a:p>
            <a:r>
              <a:rPr lang="en-US" altLang="zh-CN" sz="1400" dirty="0"/>
              <a:t>    "slots": {</a:t>
            </a:r>
          </a:p>
          <a:p>
            <a:r>
              <a:rPr lang="en-US" altLang="zh-CN" sz="1400" dirty="0">
                <a:sym typeface="+mn-ea"/>
              </a:rPr>
              <a:t>      </a:t>
            </a: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"artist": "</a:t>
            </a:r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宇尘</a:t>
            </a: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",</a:t>
            </a:r>
            <a:endParaRPr lang="en-US" altLang="zh-CN" sz="1400" dirty="0"/>
          </a:p>
          <a:p>
            <a:r>
              <a:rPr lang="en-US" altLang="zh-CN" sz="1400" dirty="0"/>
              <a:t>     </a:t>
            </a:r>
            <a:r>
              <a:rPr lang="en-US" altLang="zh-CN" sz="1400" dirty="0">
                <a:solidFill>
                  <a:srgbClr val="FFFF00"/>
                </a:solidFill>
              </a:rPr>
              <a:t> </a:t>
            </a:r>
            <a:r>
              <a:rPr lang="en-US" altLang="zh-CN" sz="1400" dirty="0">
                <a:solidFill>
                  <a:schemeClr val="accent4"/>
                </a:solidFill>
              </a:rPr>
              <a:t>"name": "</a:t>
            </a:r>
            <a:r>
              <a:rPr lang="zh-CN" altLang="en-US" sz="1400" dirty="0">
                <a:solidFill>
                  <a:schemeClr val="accent4"/>
                </a:solidFill>
              </a:rPr>
              <a:t>七根凶简</a:t>
            </a:r>
            <a:r>
              <a:rPr lang="en-US" altLang="zh-CN" sz="1400" dirty="0">
                <a:solidFill>
                  <a:schemeClr val="accent4"/>
                </a:solidFill>
              </a:rPr>
              <a:t>",</a:t>
            </a:r>
          </a:p>
          <a:p>
            <a:r>
              <a:rPr lang="en-US" altLang="zh-CN" sz="1400" dirty="0"/>
              <a:t>     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 "tag": "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恐怖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",</a:t>
            </a:r>
          </a:p>
          <a:p>
            <a:r>
              <a:rPr lang="en-US" altLang="zh-CN" sz="1400" dirty="0"/>
              <a:t>      </a:t>
            </a:r>
            <a:r>
              <a:rPr lang="en-US" altLang="zh-CN" sz="1400" dirty="0">
                <a:solidFill>
                  <a:srgbClr val="7030A0"/>
                </a:solidFill>
              </a:rPr>
              <a:t>"</a:t>
            </a:r>
            <a:r>
              <a:rPr lang="en-US" altLang="zh-CN" sz="1400" dirty="0" err="1">
                <a:solidFill>
                  <a:srgbClr val="7030A0"/>
                </a:solidFill>
              </a:rPr>
              <a:t>play_setting</a:t>
            </a:r>
            <a:r>
              <a:rPr lang="en-US" altLang="zh-CN" sz="1400" dirty="0">
                <a:solidFill>
                  <a:srgbClr val="7030A0"/>
                </a:solidFill>
              </a:rPr>
              <a:t>": "</a:t>
            </a:r>
            <a:r>
              <a:rPr lang="zh-CN" altLang="en-US" sz="1400" dirty="0">
                <a:solidFill>
                  <a:srgbClr val="7030A0"/>
                </a:solidFill>
              </a:rPr>
              <a:t>第四章</a:t>
            </a:r>
            <a:r>
              <a:rPr lang="en-US" altLang="zh-CN" sz="1400" dirty="0">
                <a:solidFill>
                  <a:srgbClr val="7030A0"/>
                </a:solidFill>
              </a:rPr>
              <a:t>"</a:t>
            </a:r>
            <a:endParaRPr lang="zh-CN" altLang="en-US" sz="1400" dirty="0">
              <a:solidFill>
                <a:srgbClr val="7030A0"/>
              </a:solidFill>
            </a:endParaRPr>
          </a:p>
          <a:p>
            <a:r>
              <a:rPr lang="zh-CN" altLang="en-US" sz="1400" dirty="0"/>
              <a:t>    </a:t>
            </a:r>
            <a:r>
              <a:rPr lang="en-US" altLang="zh-CN" sz="1400" dirty="0"/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003561" y="5176587"/>
            <a:ext cx="4865278" cy="15995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    "text": "</a:t>
            </a:r>
            <a:r>
              <a:rPr lang="zh-CN" altLang="en-US" sz="1400" dirty="0"/>
              <a:t>我想看前面看的清宫剧如懿传的第三集</a:t>
            </a:r>
            <a:r>
              <a:rPr lang="en-US" altLang="zh-CN" sz="1400" dirty="0"/>
              <a:t>",</a:t>
            </a:r>
          </a:p>
          <a:p>
            <a:r>
              <a:rPr lang="en-US" altLang="zh-CN" sz="1400" dirty="0"/>
              <a:t>    "intent": "</a:t>
            </a:r>
            <a:r>
              <a:rPr lang="en-US" altLang="zh-CN" sz="1400" dirty="0" err="1"/>
              <a:t>FilmTele</a:t>
            </a:r>
            <a:r>
              <a:rPr lang="en-US" altLang="zh-CN" sz="1400" dirty="0"/>
              <a:t>-Play",</a:t>
            </a:r>
          </a:p>
          <a:p>
            <a:r>
              <a:rPr lang="en-US" altLang="zh-CN" sz="1400" dirty="0"/>
              <a:t>    "slots": {</a:t>
            </a:r>
          </a:p>
          <a:p>
            <a:r>
              <a:rPr lang="en-US" altLang="zh-CN" sz="1400" dirty="0"/>
              <a:t>      </a:t>
            </a:r>
            <a:r>
              <a:rPr lang="en-US" altLang="zh-CN" sz="1400" dirty="0">
                <a:solidFill>
                  <a:schemeClr val="accent4"/>
                </a:solidFill>
              </a:rPr>
              <a:t>"name": "</a:t>
            </a:r>
            <a:r>
              <a:rPr lang="zh-CN" altLang="en-US" sz="1400" dirty="0">
                <a:solidFill>
                  <a:schemeClr val="accent4"/>
                </a:solidFill>
              </a:rPr>
              <a:t>如懿传</a:t>
            </a:r>
            <a:r>
              <a:rPr lang="en-US" altLang="zh-CN" sz="1400" dirty="0">
                <a:solidFill>
                  <a:schemeClr val="accent4"/>
                </a:solidFill>
              </a:rPr>
              <a:t>",</a:t>
            </a:r>
          </a:p>
          <a:p>
            <a:r>
              <a:rPr lang="en-US" altLang="zh-CN" sz="1400" dirty="0"/>
              <a:t>      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"tag": "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清宫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",</a:t>
            </a:r>
          </a:p>
          <a:p>
            <a:r>
              <a:rPr lang="en-US" altLang="zh-CN" sz="1400" dirty="0"/>
              <a:t>     </a:t>
            </a:r>
            <a:r>
              <a:rPr lang="en-US" altLang="zh-CN" sz="1400" dirty="0">
                <a:solidFill>
                  <a:srgbClr val="7030A0"/>
                </a:solidFill>
              </a:rPr>
              <a:t> "</a:t>
            </a:r>
            <a:r>
              <a:rPr lang="en-US" altLang="zh-CN" sz="1400" dirty="0" err="1">
                <a:solidFill>
                  <a:srgbClr val="7030A0"/>
                </a:solidFill>
              </a:rPr>
              <a:t>play_setting</a:t>
            </a:r>
            <a:r>
              <a:rPr lang="en-US" altLang="zh-CN" sz="1400" dirty="0">
                <a:solidFill>
                  <a:srgbClr val="7030A0"/>
                </a:solidFill>
              </a:rPr>
              <a:t>": "</a:t>
            </a:r>
            <a:r>
              <a:rPr lang="zh-CN" altLang="en-US" sz="1400" dirty="0">
                <a:solidFill>
                  <a:srgbClr val="7030A0"/>
                </a:solidFill>
              </a:rPr>
              <a:t>第三集</a:t>
            </a:r>
            <a:r>
              <a:rPr lang="en-US" altLang="zh-CN" sz="1400" dirty="0">
                <a:solidFill>
                  <a:srgbClr val="7030A0"/>
                </a:solidFill>
              </a:rPr>
              <a:t>"</a:t>
            </a:r>
            <a:endParaRPr lang="zh-CN" altLang="en-US" sz="1400" dirty="0">
              <a:solidFill>
                <a:srgbClr val="7030A0"/>
              </a:solidFill>
            </a:endParaRPr>
          </a:p>
          <a:p>
            <a:r>
              <a:rPr lang="zh-CN" altLang="en-US" sz="1400" dirty="0"/>
              <a:t>    </a:t>
            </a:r>
            <a:r>
              <a:rPr lang="en-US" altLang="zh-CN" sz="1400" dirty="0"/>
              <a:t>}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839047" y="712988"/>
          <a:ext cx="4349394" cy="179222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89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Audio-Play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的槽位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对应的基础类别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artist</a:t>
                      </a:r>
                    </a:p>
                    <a:p>
                      <a:pPr algn="l"/>
                      <a:r>
                        <a:rPr lang="en-US" altLang="zh-CN" sz="1600" dirty="0"/>
                        <a:t>name</a:t>
                      </a:r>
                    </a:p>
                    <a:p>
                      <a:pPr algn="l"/>
                      <a:r>
                        <a:rPr lang="en-US" altLang="zh-CN" sz="1600" dirty="0"/>
                        <a:t>tag</a:t>
                      </a:r>
                    </a:p>
                    <a:p>
                      <a:pPr algn="l"/>
                      <a:r>
                        <a:rPr lang="en-US" altLang="zh-CN" sz="1600" dirty="0" err="1"/>
                        <a:t>play_setting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/>
                        <a:t>FilmTele</a:t>
                      </a:r>
                      <a:r>
                        <a:rPr lang="en-US" altLang="zh-CN" sz="1600" dirty="0"/>
                        <a:t>-Play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language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Music-Play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5897366" y="523982"/>
            <a:ext cx="0" cy="63340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083300" y="755431"/>
            <a:ext cx="471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可用于进行迁移学习的相似槽位</a:t>
            </a:r>
          </a:p>
        </p:txBody>
      </p:sp>
      <p:sp>
        <p:nvSpPr>
          <p:cNvPr id="3" name="文本框 18"/>
          <p:cNvSpPr txBox="1"/>
          <p:nvPr/>
        </p:nvSpPr>
        <p:spPr>
          <a:xfrm>
            <a:off x="712470" y="3256280"/>
            <a:ext cx="2211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目标槽位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76170" y="2144395"/>
            <a:ext cx="4958715" cy="2606675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29205" y="5045075"/>
            <a:ext cx="4805680" cy="920115"/>
          </a:xfrm>
          <a:prstGeom prst="straightConnector1">
            <a:avLst/>
          </a:prstGeom>
          <a:ln w="57150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flipV="1">
            <a:off x="3602990" y="2505075"/>
            <a:ext cx="3859530" cy="2734945"/>
          </a:xfrm>
          <a:prstGeom prst="curvedConnector3">
            <a:avLst>
              <a:gd name="adj1" fmla="val 50016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338070" y="4061460"/>
            <a:ext cx="4919980" cy="1303655"/>
          </a:xfrm>
          <a:prstGeom prst="straightConnector1">
            <a:avLst/>
          </a:prstGeom>
          <a:ln w="5715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25445" y="5658485"/>
            <a:ext cx="4422140" cy="702945"/>
          </a:xfrm>
          <a:prstGeom prst="straightConnector1">
            <a:avLst/>
          </a:prstGeom>
          <a:ln w="5715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8">
            <a:extLst>
              <a:ext uri="{FF2B5EF4-FFF2-40B4-BE49-F238E27FC236}">
                <a16:creationId xmlns:a16="http://schemas.microsoft.com/office/drawing/2014/main" id="{8D447C75-C554-4C5D-A850-C5D8776F01B6}"/>
              </a:ext>
            </a:extLst>
          </p:cNvPr>
          <p:cNvSpPr txBox="1"/>
          <p:nvPr/>
        </p:nvSpPr>
        <p:spPr>
          <a:xfrm>
            <a:off x="4420870" y="3199130"/>
            <a:ext cx="1476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相似匹配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36"/>
    </mc:Choice>
    <mc:Fallback>
      <p:transition spd="slow" advTm="873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画板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3175"/>
            <a:ext cx="12187555" cy="6854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1269" y="865153"/>
            <a:ext cx="3647152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算法模型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槽位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06" y="2288711"/>
            <a:ext cx="7944574" cy="3607391"/>
          </a:xfrm>
          <a:prstGeom prst="rect">
            <a:avLst/>
          </a:prstGeom>
        </p:spPr>
      </p:pic>
      <p:sp>
        <p:nvSpPr>
          <p:cNvPr id="8" name="文本框 4">
            <a:extLst>
              <a:ext uri="{FF2B5EF4-FFF2-40B4-BE49-F238E27FC236}">
                <a16:creationId xmlns:a16="http://schemas.microsoft.com/office/drawing/2014/main" id="{40D95F3E-F543-4E47-A877-7D9106DD2E88}"/>
              </a:ext>
            </a:extLst>
          </p:cNvPr>
          <p:cNvSpPr txBox="1"/>
          <p:nvPr/>
        </p:nvSpPr>
        <p:spPr>
          <a:xfrm>
            <a:off x="679211" y="1794454"/>
            <a:ext cx="4251324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模型选择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自监督预训练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分类问题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常规意图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二级意图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小样本意图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域外意图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槽位问题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常规槽位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小样本槽位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25"/>
    </mc:Choice>
    <mc:Fallback>
      <p:transition spd="slow" advTm="2802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画板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0"/>
            <a:ext cx="12187555" cy="6854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1728" y="1684503"/>
            <a:ext cx="5804899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/>
              <a:t>对抗训练</a:t>
            </a:r>
            <a:endParaRPr lang="en-US" altLang="zh-C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/>
              <a:t>五折交叉验证</a:t>
            </a:r>
            <a:endParaRPr lang="en-US" altLang="zh-C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/>
              <a:t>相似词替换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/>
              <a:t>随机</a:t>
            </a:r>
            <a:r>
              <a:rPr lang="en-US" altLang="zh-CN" sz="2800" dirty="0"/>
              <a:t>sentence permutation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/>
              <a:t>随机</a:t>
            </a:r>
            <a:r>
              <a:rPr lang="en-US" altLang="zh-CN" sz="2800" dirty="0"/>
              <a:t>word drop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/>
              <a:t>...</a:t>
            </a:r>
            <a:endParaRPr lang="zh-CN" alt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8105" y="854651"/>
            <a:ext cx="26250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其他辅助策略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89"/>
    </mc:Choice>
    <mc:Fallback>
      <p:transition spd="slow" advTm="1638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画板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" y="0"/>
            <a:ext cx="12187555" cy="6854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5752" y="1288705"/>
            <a:ext cx="479488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Joint-Model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MRC-</a:t>
            </a:r>
            <a:r>
              <a:rPr lang="en-US" sz="2800" dirty="0">
                <a:sym typeface="+mn-ea"/>
              </a:rPr>
              <a:t>Model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Proposed Model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 dirty="0"/>
          </a:p>
          <a:p>
            <a:pPr indent="0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2000" dirty="0"/>
              <a:t>以上模型经过反复实验，我们所提出的模型</a:t>
            </a:r>
            <a:r>
              <a:rPr lang="en-US" altLang="zh-CN" sz="2000" dirty="0"/>
              <a:t>base</a:t>
            </a:r>
            <a:r>
              <a:rPr lang="zh-CN" altLang="en-US" sz="2000" dirty="0"/>
              <a:t>明显优于其他两种模型</a:t>
            </a:r>
            <a:r>
              <a:rPr lang="en-US" altLang="zh-CN" sz="2000" dirty="0"/>
              <a:t>base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8105" y="854651"/>
            <a:ext cx="26250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尝试过的模型</a:t>
            </a:r>
          </a:p>
        </p:txBody>
      </p:sp>
      <p:graphicFrame>
        <p:nvGraphicFramePr>
          <p:cNvPr id="2" name="表格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5934825"/>
              </p:ext>
            </p:extLst>
          </p:nvPr>
        </p:nvGraphicFramePr>
        <p:xfrm>
          <a:off x="6430305" y="1884713"/>
          <a:ext cx="4602026" cy="3538007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29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57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模型</a:t>
                      </a:r>
                      <a:endParaRPr lang="zh-CN" sz="18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90204" pitchFamily="34" charset="0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r>
                        <a:rPr lang="zh-CN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榜分数</a:t>
                      </a:r>
                    </a:p>
                  </a:txBody>
                  <a:tcPr marL="38100" marR="38100" marT="38100" marB="285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6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 b="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Joint-Model base</a:t>
                      </a: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90204" pitchFamily="34" charset="0"/>
                        </a:rPr>
                        <a:t>0.78</a:t>
                      </a:r>
                    </a:p>
                  </a:txBody>
                  <a:tcPr marL="38100" marR="38100" marT="38100" marB="2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 b="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MRC-Model base </a:t>
                      </a: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90204" pitchFamily="34" charset="0"/>
                        </a:rPr>
                        <a:t>0.77</a:t>
                      </a:r>
                    </a:p>
                  </a:txBody>
                  <a:tcPr marL="38100" marR="38100" marT="38100" marB="2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6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 b="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Proposed Model base</a:t>
                      </a: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90204" pitchFamily="34" charset="0"/>
                        </a:rPr>
                        <a:t>0.82</a:t>
                      </a:r>
                    </a:p>
                  </a:txBody>
                  <a:tcPr marL="38100" marR="38100" marT="38100" marB="285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6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 b="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Proposed Model + </a:t>
                      </a:r>
                    </a:p>
                    <a:p>
                      <a:pPr algn="ctr">
                        <a:buNone/>
                      </a:pPr>
                      <a:r>
                        <a:rPr lang="en-US" altLang="en-US" sz="1800" b="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ensemble</a:t>
                      </a:r>
                      <a:endParaRPr lang="en-US" altLang="en-US" sz="1800" b="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90204" pitchFamily="34" charset="0"/>
                        </a:rPr>
                        <a:t>0.83</a:t>
                      </a:r>
                    </a:p>
                  </a:txBody>
                  <a:tcPr marL="38100" marR="38100" marT="38100" marB="285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 b="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Proposed Model + </a:t>
                      </a:r>
                    </a:p>
                    <a:p>
                      <a:pPr algn="ctr">
                        <a:buNone/>
                      </a:pPr>
                      <a:r>
                        <a:rPr lang="en-US" altLang="en-US" sz="1800" b="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ensemble +</a:t>
                      </a:r>
                    </a:p>
                    <a:p>
                      <a:pPr algn="ctr">
                        <a:buNone/>
                      </a:pPr>
                      <a:r>
                        <a:rPr lang="en-US" altLang="en-US" sz="1800" b="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data augment</a:t>
                      </a: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90204" pitchFamily="34" charset="0"/>
                        </a:rPr>
                        <a:t>0.84</a:t>
                      </a:r>
                    </a:p>
                  </a:txBody>
                  <a:tcPr marL="38100" marR="38100" marT="38100" marB="285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1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 b="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r>
                        <a:rPr lang="zh-CN" altLang="en-US" sz="1800" b="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榜最终成绩</a:t>
                      </a: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90204" pitchFamily="34" charset="0"/>
                        </a:rPr>
                        <a:t>0.85</a:t>
                      </a:r>
                    </a:p>
                  </a:txBody>
                  <a:tcPr marL="38100" marR="38100" marT="38100" marB="285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500"/>
    </mc:Choice>
    <mc:Fallback>
      <p:transition spd="slow" advTm="325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画板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3175"/>
            <a:ext cx="12187555" cy="68548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9688" y="962705"/>
            <a:ext cx="1005403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2005" y="1935026"/>
            <a:ext cx="10061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在意图分类中，我们使用了半监督的学习方法发现域外意图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在槽位预测中，我们利用了迁移学习的思想提出一种适应小样本的槽位预测模型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在比赛过程中，我们尝试了多种模型及方法，并列出了各模型方法所取得的效果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以上方法已经应用到本公司部分线上业务，并取得了一定效果。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41"/>
    </mc:Choice>
    <mc:Fallback>
      <p:transition spd="slow" advTm="2304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035" y="-13970"/>
            <a:ext cx="12243435" cy="6886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10355" y="2921953"/>
            <a:ext cx="3971925" cy="10147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91"/>
    </mc:Choice>
    <mc:Fallback>
      <p:transition spd="slow" advTm="469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" y="-29845"/>
            <a:ext cx="12245975" cy="68878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3290" y="365125"/>
            <a:ext cx="18110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团队介绍</a:t>
            </a:r>
          </a:p>
        </p:txBody>
      </p:sp>
      <p:sp>
        <p:nvSpPr>
          <p:cNvPr id="6" name="文本框 4"/>
          <p:cNvSpPr txBox="1"/>
          <p:nvPr/>
        </p:nvSpPr>
        <p:spPr>
          <a:xfrm>
            <a:off x="1877695" y="1295400"/>
            <a:ext cx="8437245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贝壳NLP团队，是2021年贝壳新成立的NLP技术中台团队，致力于NLP前沿技术的探索与创新，旨在将AI各领域的最新研究成果落地于日常业务场景，解决行业痛点、提升用户体验。目前团队已将核心技术沉淀于贝壳多个应用如贝壳找房、贝壳装修、贝壳问答等，涵盖技术领域如知识图谱、人机对话、智能搜索等，欢迎业内同行随时交流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63"/>
    </mc:Choice>
    <mc:Fallback>
      <p:transition spd="slow" advTm="626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画板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" y="0"/>
            <a:ext cx="12187555" cy="6854825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650297" y="799734"/>
            <a:ext cx="1826141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赛题介绍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155" y="2780907"/>
            <a:ext cx="8945091" cy="2616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593"/>
    </mc:Choice>
    <mc:Fallback>
      <p:transition spd="slow" advTm="1859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画板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0"/>
            <a:ext cx="12187555" cy="6854825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24168"/>
              </p:ext>
            </p:extLst>
          </p:nvPr>
        </p:nvGraphicFramePr>
        <p:xfrm>
          <a:off x="2949415" y="1690688"/>
          <a:ext cx="9002596" cy="48158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3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7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意图名称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样本数量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槽位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1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Video-Play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/>
                        <a:t>datetime_time</a:t>
                      </a:r>
                      <a:r>
                        <a:rPr lang="en-US" altLang="zh-CN" sz="1600" dirty="0"/>
                        <a:t>, region, </a:t>
                      </a:r>
                      <a:r>
                        <a:rPr lang="en-US" altLang="zh-CN" sz="1600" dirty="0" err="1"/>
                        <a:t>datetime_date,name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Calendar-Query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/>
                        <a:t>datetime_date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Alarm-Update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/>
                        <a:t>datetime_time</a:t>
                      </a:r>
                      <a:r>
                        <a:rPr lang="en-US" altLang="zh-CN" sz="1600" dirty="0"/>
                        <a:t>, notes, </a:t>
                      </a:r>
                      <a:r>
                        <a:rPr lang="en-US" altLang="zh-CN" sz="1600" dirty="0" err="1"/>
                        <a:t>datetime_date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1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Radio-Listen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name, frequency,  channel, artist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1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FilmTele</a:t>
                      </a:r>
                      <a:r>
                        <a:rPr lang="en-US" altLang="zh-CN" sz="1600" dirty="0"/>
                        <a:t>-Play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/>
                        <a:t>play_setting</a:t>
                      </a:r>
                      <a:r>
                        <a:rPr lang="en-US" altLang="zh-CN" sz="1600" dirty="0"/>
                        <a:t>, name, tag, age, region, artist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1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Travel-Query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departure, destination, </a:t>
                      </a:r>
                      <a:r>
                        <a:rPr lang="en-US" altLang="zh-CN" sz="1600" dirty="0" err="1"/>
                        <a:t>datetime_date</a:t>
                      </a:r>
                      <a:r>
                        <a:rPr lang="en-US" altLang="zh-CN" sz="1600" dirty="0"/>
                        <a:t>, </a:t>
                      </a:r>
                      <a:r>
                        <a:rPr lang="en-US" altLang="zh-CN" sz="1600" dirty="0" err="1"/>
                        <a:t>datetime_time</a:t>
                      </a:r>
                      <a:r>
                        <a:rPr lang="en-US" altLang="zh-CN" sz="1600" dirty="0"/>
                        <a:t>, </a:t>
                      </a:r>
                      <a:r>
                        <a:rPr lang="en-US" altLang="zh-CN" sz="1600" dirty="0" err="1">
                          <a:solidFill>
                            <a:srgbClr val="FF0000"/>
                          </a:solidFill>
                        </a:rPr>
                        <a:t>query_type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1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Weather-Query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type, </a:t>
                      </a:r>
                      <a:r>
                        <a:rPr lang="en-US" altLang="zh-CN" sz="1600" dirty="0" err="1"/>
                        <a:t>datetime_date</a:t>
                      </a:r>
                      <a:r>
                        <a:rPr lang="en-US" altLang="zh-CN" sz="1600" dirty="0"/>
                        <a:t>, </a:t>
                      </a:r>
                      <a:r>
                        <a:rPr lang="en-US" altLang="zh-CN" sz="1600" dirty="0" err="1"/>
                        <a:t>datetime_time</a:t>
                      </a:r>
                      <a:r>
                        <a:rPr lang="en-US" altLang="zh-CN" sz="1600" dirty="0"/>
                        <a:t>, city,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index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31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HomeAppliance</a:t>
                      </a:r>
                      <a:r>
                        <a:rPr lang="en-US" altLang="zh-CN" sz="1600" dirty="0"/>
                        <a:t>-Control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appliance,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command</a:t>
                      </a:r>
                      <a:r>
                        <a:rPr lang="en-US" altLang="zh-CN" sz="1600" dirty="0"/>
                        <a:t>, details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1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Music-Play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1000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album, </a:t>
                      </a:r>
                      <a:r>
                        <a:rPr lang="en-US" altLang="zh-CN" sz="1600" dirty="0" err="1">
                          <a:solidFill>
                            <a:srgbClr val="FF0000"/>
                          </a:solidFill>
                        </a:rPr>
                        <a:t>play_mode</a:t>
                      </a:r>
                      <a:r>
                        <a:rPr lang="en-US" altLang="zh-CN" sz="1600" dirty="0"/>
                        <a:t>, song, instrument, language, artist, age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1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Audio-Play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50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artist, name, tag, language, </a:t>
                      </a:r>
                      <a:r>
                        <a:rPr lang="en-US" altLang="zh-CN" sz="1600" dirty="0" err="1"/>
                        <a:t>play_setting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01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TVProgram</a:t>
                      </a:r>
                      <a:r>
                        <a:rPr lang="en-US" altLang="zh-CN" sz="1600" dirty="0"/>
                        <a:t>-Play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50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/>
                        <a:t>datetime_time</a:t>
                      </a:r>
                      <a:r>
                        <a:rPr lang="en-US" altLang="zh-CN" sz="1600" dirty="0"/>
                        <a:t>, </a:t>
                      </a:r>
                      <a:r>
                        <a:rPr lang="en-US" altLang="zh-CN" sz="1600" dirty="0" err="1"/>
                        <a:t>datetime_date</a:t>
                      </a:r>
                      <a:r>
                        <a:rPr lang="en-US" altLang="zh-CN" sz="1600" dirty="0"/>
                        <a:t>, channel, name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文本框 4"/>
          <p:cNvSpPr txBox="1"/>
          <p:nvPr/>
        </p:nvSpPr>
        <p:spPr>
          <a:xfrm>
            <a:off x="650297" y="799734"/>
            <a:ext cx="1826141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数据分析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AAEB59-1958-48BC-9323-34D419213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13" y="4716335"/>
            <a:ext cx="2541413" cy="16516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133B93-D7EC-4080-AFA6-D7CA2626A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13" y="2534804"/>
            <a:ext cx="2469437" cy="16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5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16"/>
    </mc:Choice>
    <mc:Fallback>
      <p:transition spd="slow" advTm="2031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画板 1">
            <a:extLst>
              <a:ext uri="{FF2B5EF4-FFF2-40B4-BE49-F238E27FC236}">
                <a16:creationId xmlns:a16="http://schemas.microsoft.com/office/drawing/2014/main" id="{84D2E103-1A46-4DC9-932C-6988ED656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0"/>
            <a:ext cx="12187555" cy="6854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208" y="2660009"/>
            <a:ext cx="6596783" cy="2430394"/>
          </a:xfrm>
          <a:prstGeom prst="rect">
            <a:avLst/>
          </a:prstGeom>
        </p:spPr>
      </p:pic>
      <p:sp>
        <p:nvSpPr>
          <p:cNvPr id="10" name="文本框 4"/>
          <p:cNvSpPr txBox="1"/>
          <p:nvPr/>
        </p:nvSpPr>
        <p:spPr>
          <a:xfrm>
            <a:off x="441269" y="865153"/>
            <a:ext cx="3647152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算法模型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整体架构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B86C51-AE02-4787-85EE-377E284F5105}"/>
              </a:ext>
            </a:extLst>
          </p:cNvPr>
          <p:cNvSpPr txBox="1"/>
          <p:nvPr/>
        </p:nvSpPr>
        <p:spPr>
          <a:xfrm>
            <a:off x="707011" y="4553322"/>
            <a:ext cx="253502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根据意图分类的结果选取对应的槽位识别模型预测槽位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B783CA-4D40-4C6C-B1AB-B429B2D5482E}"/>
              </a:ext>
            </a:extLst>
          </p:cNvPr>
          <p:cNvSpPr txBox="1"/>
          <p:nvPr/>
        </p:nvSpPr>
        <p:spPr>
          <a:xfrm>
            <a:off x="707010" y="2224549"/>
            <a:ext cx="253502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训练阶段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307097-6CBB-42F7-A810-1B621DA032A2}"/>
              </a:ext>
            </a:extLst>
          </p:cNvPr>
          <p:cNvSpPr txBox="1"/>
          <p:nvPr/>
        </p:nvSpPr>
        <p:spPr>
          <a:xfrm>
            <a:off x="707010" y="2660009"/>
            <a:ext cx="2535026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训练一个意图分类模型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针对每一个意图训练槽位识别模型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01FDE0-E4AD-4E94-89EF-C164AA2FE08F}"/>
              </a:ext>
            </a:extLst>
          </p:cNvPr>
          <p:cNvSpPr txBox="1"/>
          <p:nvPr/>
        </p:nvSpPr>
        <p:spPr>
          <a:xfrm>
            <a:off x="699994" y="4143536"/>
            <a:ext cx="254204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推理阶段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824"/>
    </mc:Choice>
    <mc:Fallback>
      <p:transition spd="slow" advTm="2382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画板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0"/>
            <a:ext cx="12187555" cy="6854825"/>
          </a:xfrm>
          <a:prstGeom prst="rect">
            <a:avLst/>
          </a:prstGeom>
        </p:spPr>
      </p:pic>
      <p:sp>
        <p:nvSpPr>
          <p:cNvPr id="14" name="文本框 4"/>
          <p:cNvSpPr txBox="1"/>
          <p:nvPr/>
        </p:nvSpPr>
        <p:spPr>
          <a:xfrm>
            <a:off x="441269" y="865153"/>
            <a:ext cx="3647152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算法模型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整体架构</a:t>
            </a:r>
          </a:p>
        </p:txBody>
      </p:sp>
      <p:sp>
        <p:nvSpPr>
          <p:cNvPr id="16" name="文本框 4"/>
          <p:cNvSpPr txBox="1"/>
          <p:nvPr/>
        </p:nvSpPr>
        <p:spPr>
          <a:xfrm>
            <a:off x="679211" y="1794454"/>
            <a:ext cx="4251324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模型选择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自监督预训练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分类问题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常规意图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二级意图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小样本意图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域外意图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槽位问题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常规槽位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小样本槽位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67"/>
    </mc:Choice>
    <mc:Fallback>
      <p:transition spd="slow" advTm="746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画板 1">
            <a:extLst>
              <a:ext uri="{FF2B5EF4-FFF2-40B4-BE49-F238E27FC236}">
                <a16:creationId xmlns:a16="http://schemas.microsoft.com/office/drawing/2014/main" id="{22AA42BD-F087-4D34-960C-08585D06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0"/>
            <a:ext cx="12187555" cy="68548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96975" y="2787173"/>
            <a:ext cx="5075434" cy="2987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6856235" y="3061117"/>
            <a:ext cx="1178366" cy="7357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RoBERTa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9540875" y="4115416"/>
            <a:ext cx="1178366" cy="7357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MacBERT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8167553" y="4944814"/>
            <a:ext cx="1178366" cy="7357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NeZha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8147487" y="4115416"/>
            <a:ext cx="1178366" cy="73576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BERT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856235" y="4115416"/>
            <a:ext cx="1178366" cy="7357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ALBERT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56736" y="3173496"/>
            <a:ext cx="23703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预训练语言模型</a:t>
            </a:r>
          </a:p>
        </p:txBody>
      </p:sp>
      <p:sp>
        <p:nvSpPr>
          <p:cNvPr id="14" name="文本框 4"/>
          <p:cNvSpPr txBox="1"/>
          <p:nvPr/>
        </p:nvSpPr>
        <p:spPr>
          <a:xfrm>
            <a:off x="441269" y="865153"/>
            <a:ext cx="3647152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算法模型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模型选择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679211" y="1794454"/>
            <a:ext cx="425132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模型选择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F02038B1-4CB3-4E66-88F2-5E76F21E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966844"/>
              </p:ext>
            </p:extLst>
          </p:nvPr>
        </p:nvGraphicFramePr>
        <p:xfrm>
          <a:off x="921249" y="2787173"/>
          <a:ext cx="4873657" cy="2987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85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8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16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模型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预训练任务差异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4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BERT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MLM</a:t>
                      </a:r>
                      <a:r>
                        <a:rPr lang="zh-CN" altLang="en-US" sz="1600" dirty="0"/>
                        <a:t>获取双向特征表示；</a:t>
                      </a:r>
                      <a:r>
                        <a:rPr lang="en-US" altLang="zh-CN" sz="1600" dirty="0"/>
                        <a:t>NSP</a:t>
                      </a:r>
                      <a:r>
                        <a:rPr lang="zh-CN" altLang="en-US" sz="1600" dirty="0"/>
                        <a:t>学习句间关系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4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ALBERT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因式分解、参数共享减少参数量；</a:t>
                      </a:r>
                      <a:r>
                        <a:rPr lang="en-US" altLang="zh-CN" sz="1600" dirty="0"/>
                        <a:t>SOP</a:t>
                      </a:r>
                      <a:r>
                        <a:rPr lang="zh-CN" altLang="en-US" sz="1600" dirty="0"/>
                        <a:t>增加句间任务难度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4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RoBERTa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动态</a:t>
                      </a:r>
                      <a:r>
                        <a:rPr lang="en-US" altLang="zh-CN" sz="1600" dirty="0"/>
                        <a:t>masking</a:t>
                      </a:r>
                      <a:r>
                        <a:rPr lang="zh-CN" altLang="en-US" sz="1600" dirty="0"/>
                        <a:t>；更多的数据；更大的</a:t>
                      </a:r>
                      <a:r>
                        <a:rPr lang="en-US" altLang="zh-CN" sz="1600" dirty="0"/>
                        <a:t>mini-batch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4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NeZha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相对位置编码；全词掩码；混合精度训练；</a:t>
                      </a:r>
                      <a:r>
                        <a:rPr lang="en-US" altLang="zh-CN" sz="1600" dirty="0"/>
                        <a:t>LAMB Optimizer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4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MacBERT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MLM</a:t>
                      </a:r>
                      <a:r>
                        <a:rPr lang="zh-CN" altLang="en-US" sz="1600" dirty="0"/>
                        <a:t>作为校正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56"/>
    </mc:Choice>
    <mc:Fallback>
      <p:transition spd="slow" advTm="645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画板 1">
            <a:extLst>
              <a:ext uri="{FF2B5EF4-FFF2-40B4-BE49-F238E27FC236}">
                <a16:creationId xmlns:a16="http://schemas.microsoft.com/office/drawing/2014/main" id="{2A757B16-A8CC-4701-9F2E-164311F2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0"/>
            <a:ext cx="12187555" cy="68548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96975" y="2787173"/>
            <a:ext cx="5075434" cy="2987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6856235" y="3061117"/>
            <a:ext cx="1178366" cy="7357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RoBERTa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9540875" y="4115416"/>
            <a:ext cx="1178366" cy="7357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MacBERT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8167553" y="4944814"/>
            <a:ext cx="1178366" cy="7357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NeZha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56736" y="3173496"/>
            <a:ext cx="23703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预训练语言模型</a:t>
            </a:r>
          </a:p>
        </p:txBody>
      </p:sp>
      <p:sp>
        <p:nvSpPr>
          <p:cNvPr id="14" name="文本框 4"/>
          <p:cNvSpPr txBox="1"/>
          <p:nvPr/>
        </p:nvSpPr>
        <p:spPr>
          <a:xfrm>
            <a:off x="441269" y="865153"/>
            <a:ext cx="3647152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算法模型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模型选择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679211" y="1794454"/>
            <a:ext cx="425132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模型选择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F02038B1-4CB3-4E66-88F2-5E76F21E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122449"/>
              </p:ext>
            </p:extLst>
          </p:nvPr>
        </p:nvGraphicFramePr>
        <p:xfrm>
          <a:off x="921249" y="2787173"/>
          <a:ext cx="4873657" cy="2987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85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8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16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模型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预训练任务差异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4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BERT</a:t>
                      </a:r>
                      <a:endParaRPr lang="zh-CN" altLang="en-US" sz="1600" baseline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MLM</a:t>
                      </a:r>
                      <a:r>
                        <a:rPr lang="zh-CN" altLang="en-US" sz="1600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获取双向特征表示；</a:t>
                      </a:r>
                      <a:r>
                        <a:rPr lang="en-US" altLang="zh-CN" sz="1600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NSP</a:t>
                      </a:r>
                      <a:r>
                        <a:rPr lang="zh-CN" altLang="en-US" sz="1600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学习句间关系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4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ALBERT</a:t>
                      </a:r>
                      <a:endParaRPr lang="zh-CN" altLang="en-US" sz="1600" baseline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因式分解、参数共享减少参数量；</a:t>
                      </a:r>
                      <a:r>
                        <a:rPr lang="en-US" altLang="zh-CN" sz="1600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SOP</a:t>
                      </a:r>
                      <a:r>
                        <a:rPr lang="zh-CN" altLang="en-US" sz="1600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增加句间任务难度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4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RoBERTa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动态</a:t>
                      </a:r>
                      <a:r>
                        <a:rPr lang="en-US" altLang="zh-CN" sz="1600" dirty="0"/>
                        <a:t>masking</a:t>
                      </a:r>
                      <a:r>
                        <a:rPr lang="zh-CN" altLang="en-US" sz="1600" dirty="0"/>
                        <a:t>；更多的数据；更大的</a:t>
                      </a:r>
                      <a:r>
                        <a:rPr lang="en-US" altLang="zh-CN" sz="1600" dirty="0"/>
                        <a:t>mini-batch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4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NeZha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相对位置编码；全词掩码；混合精度训练；</a:t>
                      </a:r>
                      <a:r>
                        <a:rPr lang="en-US" altLang="zh-CN" sz="1600" dirty="0"/>
                        <a:t>LAMB Optimizer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4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MacBERT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MLM</a:t>
                      </a:r>
                      <a:r>
                        <a:rPr lang="zh-CN" altLang="en-US" sz="1600" dirty="0"/>
                        <a:t>作为校正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449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93"/>
    </mc:Choice>
    <mc:Fallback>
      <p:transition spd="slow" advTm="469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4164ddd-f9ee-4722-a823-507c802ef14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1907</Words>
  <Application>Microsoft Office PowerPoint</Application>
  <PresentationFormat>宽屏</PresentationFormat>
  <Paragraphs>385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Alibaba PuHuiTi</vt:lpstr>
      <vt:lpstr>等线</vt:lpstr>
      <vt:lpstr>宋体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zhanghengsen</dc:creator>
  <cp:lastModifiedBy>User</cp:lastModifiedBy>
  <cp:revision>212</cp:revision>
  <dcterms:created xsi:type="dcterms:W3CDTF">2021-10-15T11:10:28Z</dcterms:created>
  <dcterms:modified xsi:type="dcterms:W3CDTF">2021-10-16T11:14:04Z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1033-3.7.0.5929</vt:lpwstr>
  </property>
  <property fmtid="{D5CDD505-2E9C-101B-9397-08002B2CF9AE}" pid="3" name="ICV">
    <vt:lpwstr>E16B8787EB9A498FA229BC7512364735</vt:lpwstr>
  </property>
</Properties>
</file>