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367" r:id="rId2"/>
    <p:sldId id="339" r:id="rId3"/>
    <p:sldId id="340" r:id="rId4"/>
    <p:sldId id="341" r:id="rId5"/>
    <p:sldId id="342" r:id="rId6"/>
    <p:sldId id="356" r:id="rId7"/>
    <p:sldId id="369" r:id="rId8"/>
    <p:sldId id="256" r:id="rId9"/>
    <p:sldId id="258" r:id="rId10"/>
    <p:sldId id="257" r:id="rId11"/>
    <p:sldId id="259" r:id="rId12"/>
    <p:sldId id="343" r:id="rId13"/>
    <p:sldId id="370" r:id="rId14"/>
    <p:sldId id="263" r:id="rId15"/>
    <p:sldId id="357" r:id="rId16"/>
    <p:sldId id="358" r:id="rId17"/>
    <p:sldId id="359" r:id="rId18"/>
    <p:sldId id="360" r:id="rId19"/>
    <p:sldId id="363" r:id="rId20"/>
    <p:sldId id="364" r:id="rId21"/>
    <p:sldId id="264" r:id="rId22"/>
    <p:sldId id="344" r:id="rId23"/>
    <p:sldId id="338" r:id="rId24"/>
    <p:sldId id="366" r:id="rId25"/>
    <p:sldId id="271" r:id="rId26"/>
    <p:sldId id="266" r:id="rId27"/>
    <p:sldId id="373" r:id="rId28"/>
    <p:sldId id="371" r:id="rId29"/>
    <p:sldId id="319" r:id="rId30"/>
    <p:sldId id="265" r:id="rId31"/>
    <p:sldId id="346" r:id="rId32"/>
    <p:sldId id="345" r:id="rId33"/>
    <p:sldId id="316" r:id="rId34"/>
    <p:sldId id="268" r:id="rId35"/>
    <p:sldId id="347" r:id="rId36"/>
    <p:sldId id="329" r:id="rId37"/>
    <p:sldId id="275" r:id="rId38"/>
    <p:sldId id="276" r:id="rId39"/>
    <p:sldId id="320" r:id="rId40"/>
    <p:sldId id="277" r:id="rId41"/>
    <p:sldId id="280" r:id="rId42"/>
    <p:sldId id="348" r:id="rId43"/>
    <p:sldId id="287" r:id="rId44"/>
    <p:sldId id="290" r:id="rId45"/>
    <p:sldId id="291" r:id="rId46"/>
    <p:sldId id="349" r:id="rId47"/>
    <p:sldId id="335" r:id="rId48"/>
    <p:sldId id="304" r:id="rId49"/>
    <p:sldId id="305" r:id="rId50"/>
    <p:sldId id="306" r:id="rId51"/>
    <p:sldId id="337" r:id="rId52"/>
    <p:sldId id="351" r:id="rId53"/>
    <p:sldId id="352" r:id="rId54"/>
    <p:sldId id="353" r:id="rId55"/>
    <p:sldId id="293" r:id="rId56"/>
    <p:sldId id="282" r:id="rId57"/>
    <p:sldId id="321" r:id="rId58"/>
    <p:sldId id="372" r:id="rId59"/>
    <p:sldId id="315" r:id="rId60"/>
    <p:sldId id="283" r:id="rId61"/>
    <p:sldId id="294" r:id="rId62"/>
    <p:sldId id="301" r:id="rId63"/>
    <p:sldId id="302" r:id="rId64"/>
    <p:sldId id="303" r:id="rId65"/>
    <p:sldId id="336" r:id="rId66"/>
    <p:sldId id="350" r:id="rId67"/>
    <p:sldId id="307" r:id="rId68"/>
    <p:sldId id="308" r:id="rId69"/>
    <p:sldId id="322" r:id="rId70"/>
    <p:sldId id="323" r:id="rId71"/>
    <p:sldId id="324" r:id="rId72"/>
    <p:sldId id="312" r:id="rId73"/>
    <p:sldId id="325" r:id="rId74"/>
    <p:sldId id="326" r:id="rId75"/>
    <p:sldId id="327" r:id="rId76"/>
    <p:sldId id="328" r:id="rId77"/>
    <p:sldId id="330" r:id="rId78"/>
    <p:sldId id="331" r:id="rId79"/>
    <p:sldId id="332" r:id="rId80"/>
    <p:sldId id="354" r:id="rId81"/>
    <p:sldId id="355" r:id="rId82"/>
    <p:sldId id="368" r:id="rId83"/>
    <p:sldId id="313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53A6-38D4-48B0-A339-B158510B09A1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4705-CFAC-4C8A-84EE-DA6F4DF4B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6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5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4705-CFAC-4C8A-84EE-DA6F4DF4B6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47B6-74F7-454C-806E-86199F38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488C5-AAF0-4DB5-BF4E-40DC9442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DFE6-0813-482D-8C7A-1DB52CBF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35FC-AF7E-46CC-81EB-5C835F58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3E80-FB56-4DCA-BA8F-4269DB52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7956-8A8C-4275-BAC4-CA98BE5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2B46C-AD6F-4993-8F36-B0BC70C0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10D7-B63A-4F84-8D95-B07C5B7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1BAF-F477-451A-BF6E-72BC07F2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79FB3-6D54-4C97-8299-1CE91D1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9B82F-D194-4144-B678-E7802FD2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9028C-6F0C-4E0C-8A1C-0B3BCA33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76016-0F6F-4B56-A3CB-95513A4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E2F4F-F4E0-4A81-A57A-B43C2999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BE156-36C1-41A6-971F-0479DB1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EBAB-88BB-4D5C-9DA3-E2749D60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66EF5-1A05-4A8C-8FEA-AB3F2442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C4A70-0194-487A-BFEF-4843E31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A833-376C-4BB8-BB6F-541F344E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2F248-D0C9-4D67-8565-BAEA140E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618D-5DA2-41DB-A895-F2E3428F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2D18C-F7BE-49A6-B44C-77AFB199F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D585-ED22-4AB6-835A-530200E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66D38-FF73-409A-A439-922042E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D4404-53F2-44DE-ADC1-F46CA809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D506-BE2A-4A5E-822E-5A5F129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FB05-2DBA-4001-9D18-668F4DC6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A0BB-75FF-45D7-80CB-AB9E4FBF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90F49-87E1-4526-BF61-ABA5703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B03E2-C808-4C58-B634-7C6A358D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E2355-B23D-4A8D-BBA4-18BBE0D0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031D5-4896-4354-B405-F0E05686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8BBAC-203E-4D5B-8746-0FE6ED23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C5802-ED19-4502-8BA2-601ABE82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24F1-97C3-4729-B2ED-1D266FC8F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4541A-E012-4304-BF03-E3091276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8FEB-C983-4E7B-96AF-A83E9A7A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60430-E4E1-4BEE-A4FE-D65C473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86BC64-9C84-4115-B594-BB95627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67CE-A3E3-41D7-B30E-DAE80378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20779-953D-4F52-BE01-C6F9CC23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05FC6-2212-4BF2-88DA-A843DA07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F5840A-768C-46EB-BFA0-2251040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CA831-F80C-44E3-97A0-A69EE694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2CA52-EE4B-4CF0-9CA7-0928E507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4525B-6936-48F4-8662-4EE5E947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07E-A654-49D5-9E7E-D92586B0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A8B4-3C5C-4EC1-9C2C-42A30B2F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BFD17-A45D-417D-86A6-7A4AFCEF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FE92B-72A9-438D-A713-C548F6E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82CE-73DA-44A8-801B-3C283EF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D7F9D-ADAC-40B9-9EF3-7DB32A8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0694-F30A-4291-964C-FC58DDA3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45EF0-94D3-4AD5-8EC6-6F1DCE23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E1646B-2C3E-4245-8C99-6DD63B08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2527C-DA84-4C51-8D75-A104B11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70627-105E-4799-9099-4657F5E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9C49A-223D-4425-BFAE-9BEF660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69C9E-C937-4F49-A60A-7308294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FC059-9865-44F1-9CAB-5A55CA10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A535-6AD2-4BE8-8BF2-22622DC1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DB67-08BE-4C96-BC61-D5540D2BA69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B7CF0-7C57-4616-99C7-AF92DD4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97E0-F94C-4B96-BCDC-77957F632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5B19-E838-409E-9B8C-662BBFC3A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.png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05E6C9-057E-4E26-9E4A-CAB82122474F}"/>
              </a:ext>
            </a:extLst>
          </p:cNvPr>
          <p:cNvSpPr/>
          <p:nvPr/>
        </p:nvSpPr>
        <p:spPr>
          <a:xfrm>
            <a:off x="0" y="2943922"/>
            <a:ext cx="12192000" cy="104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0EC326-A95C-4BED-9FC4-2D7D36C0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336" y="2862998"/>
            <a:ext cx="7692483" cy="1325563"/>
          </a:xfrm>
        </p:spPr>
        <p:txBody>
          <a:bodyPr/>
          <a:lstStyle/>
          <a:p>
            <a:r>
              <a:rPr lang="zh-CN" altLang="en-US" dirty="0"/>
              <a:t>文本表示与匹配方法调研汇报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780A-679C-4317-B8A1-A78A91C9BB6F}"/>
              </a:ext>
            </a:extLst>
          </p:cNvPr>
          <p:cNvSpPr txBox="1"/>
          <p:nvPr/>
        </p:nvSpPr>
        <p:spPr>
          <a:xfrm>
            <a:off x="8199120" y="4188561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汇报人：孙相会</a:t>
            </a:r>
            <a:endParaRPr lang="en-US" altLang="zh-CN" dirty="0"/>
          </a:p>
          <a:p>
            <a:r>
              <a:rPr lang="zh-CN" altLang="en-US" dirty="0"/>
              <a:t>时间 ：</a:t>
            </a:r>
            <a:r>
              <a:rPr lang="en-US" altLang="zh-CN" dirty="0"/>
              <a:t>2021.07.15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1D29-1F58-42D0-9BC8-6ABC245B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6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8B30A2-5948-4EC5-8705-30306862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72" y="1860363"/>
            <a:ext cx="5740695" cy="742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611952-A8D4-4E3D-8E32-19430544FD83}"/>
              </a:ext>
            </a:extLst>
          </p:cNvPr>
          <p:cNvSpPr txBox="1"/>
          <p:nvPr/>
        </p:nvSpPr>
        <p:spPr>
          <a:xfrm>
            <a:off x="5819213" y="2639743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离远点越来越远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562126-C0BA-4C8C-B8E7-CE4ACE501CE2}"/>
              </a:ext>
            </a:extLst>
          </p:cNvPr>
          <p:cNvCxnSpPr>
            <a:cxnSpLocks/>
          </p:cNvCxnSpPr>
          <p:nvPr/>
        </p:nvCxnSpPr>
        <p:spPr>
          <a:xfrm>
            <a:off x="6014720" y="265767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098E9F-D0AC-4B3F-99B4-03BE9897440B}"/>
              </a:ext>
            </a:extLst>
          </p:cNvPr>
          <p:cNvSpPr txBox="1"/>
          <p:nvPr/>
        </p:nvSpPr>
        <p:spPr>
          <a:xfrm>
            <a:off x="6515320" y="158462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7C7EF-BF40-4974-BBF7-E9B0F1C774B2}"/>
              </a:ext>
            </a:extLst>
          </p:cNvPr>
          <p:cNvSpPr txBox="1"/>
          <p:nvPr/>
        </p:nvSpPr>
        <p:spPr>
          <a:xfrm>
            <a:off x="4086788" y="1574349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E020D5-BB57-433F-B89C-6147E91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2" y="3848926"/>
            <a:ext cx="6020109" cy="1498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CFBC33-0416-4FAB-AF62-BEC374766C86}"/>
              </a:ext>
            </a:extLst>
          </p:cNvPr>
          <p:cNvSpPr txBox="1"/>
          <p:nvPr/>
        </p:nvSpPr>
        <p:spPr>
          <a:xfrm>
            <a:off x="6515320" y="346701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低频词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C008C6-B314-41BF-AAD2-6BE7F5563C05}"/>
              </a:ext>
            </a:extLst>
          </p:cNvPr>
          <p:cNvSpPr txBox="1"/>
          <p:nvPr/>
        </p:nvSpPr>
        <p:spPr>
          <a:xfrm>
            <a:off x="4086788" y="3456733"/>
            <a:ext cx="1589893" cy="38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高频词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FAA8C0-CF71-41C5-94E9-7373695B1FED}"/>
              </a:ext>
            </a:extLst>
          </p:cNvPr>
          <p:cNvSpPr txBox="1"/>
          <p:nvPr/>
        </p:nvSpPr>
        <p:spPr>
          <a:xfrm>
            <a:off x="6014720" y="5461834"/>
            <a:ext cx="183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越来越稀疏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78587F-75DE-4220-90C8-29D6893893AE}"/>
              </a:ext>
            </a:extLst>
          </p:cNvPr>
          <p:cNvCxnSpPr>
            <a:cxnSpLocks/>
          </p:cNvCxnSpPr>
          <p:nvPr/>
        </p:nvCxnSpPr>
        <p:spPr>
          <a:xfrm>
            <a:off x="6014720" y="5461834"/>
            <a:ext cx="13869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3E68F-5491-4B68-BAE9-3D04ED8A4B73}"/>
              </a:ext>
            </a:extLst>
          </p:cNvPr>
          <p:cNvSpPr txBox="1"/>
          <p:nvPr/>
        </p:nvSpPr>
        <p:spPr>
          <a:xfrm>
            <a:off x="7845987" y="3875227"/>
            <a:ext cx="39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词向量在空间中的分布不均匀，</a:t>
            </a:r>
            <a:r>
              <a:rPr lang="zh-CN" altLang="en-US" dirty="0">
                <a:solidFill>
                  <a:srgbClr val="FF0000"/>
                </a:solidFill>
              </a:rPr>
              <a:t>高频词靠近原点分布集中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低频词远离原点分布稀疏</a:t>
            </a:r>
            <a:r>
              <a:rPr lang="zh-CN" altLang="en-US" dirty="0"/>
              <a:t>，所以整个词向量空间是呈现锥形分布的。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41C64B-FE13-4882-AF60-5E621AEF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3B68D49F-F400-47BC-96AD-2E1922E7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9375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142681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3" y="2680004"/>
            <a:ext cx="5435879" cy="230516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CEC0372-D5DF-4322-A615-EC441BF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C24920-FAB6-4C44-909B-36CF2C44C206}"/>
              </a:ext>
            </a:extLst>
          </p:cNvPr>
          <p:cNvSpPr txBox="1"/>
          <p:nvPr/>
        </p:nvSpPr>
        <p:spPr>
          <a:xfrm>
            <a:off x="4694664" y="5792347"/>
            <a:ext cx="735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高频词主导整个句向量的语义方向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由于低频词分布稀疏，会导致</a:t>
            </a:r>
            <a:r>
              <a:rPr lang="en-US" altLang="zh-CN" b="1" dirty="0"/>
              <a:t>Pooling</a:t>
            </a:r>
            <a:r>
              <a:rPr lang="zh-CN" altLang="en-US" b="1" dirty="0"/>
              <a:t>得到的整个句向量语义不明确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同义词之间由于词频不同会导致语义向量表示不一致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3683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98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C0C6EAE-291D-4CC1-8DBB-85021E0FD50A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4666557-7891-49E1-93FC-94774212ADF6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30843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1B860DB-A2B1-48C6-BC51-B4449C539D4C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14174-3AF0-4A1F-9807-E97A0CBE032F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21707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4DBE57-0192-434C-8354-85C7B6316C44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1424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FC9FD-AED9-492D-8DE0-FB7AB3D7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/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定义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协方差矩阵：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8FC783-C391-4224-A6B9-D440184D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3" y="1064653"/>
                <a:ext cx="5699760" cy="646331"/>
              </a:xfrm>
              <a:prstGeom prst="rect">
                <a:avLst/>
              </a:prstGeom>
              <a:blipFill>
                <a:blip r:embed="rId2"/>
                <a:stretch>
                  <a:fillRect l="-9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81BBFF0-801F-4DA5-9BBE-D769E89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4" y="3593383"/>
            <a:ext cx="1530429" cy="3365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D6AF84-4EDE-480F-AB98-02FDCFEB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3479342"/>
            <a:ext cx="1174810" cy="5969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195DB6-0EF4-4C4D-A87C-CD5FEE71834F}"/>
              </a:ext>
            </a:extLst>
          </p:cNvPr>
          <p:cNvSpPr txBox="1"/>
          <p:nvPr/>
        </p:nvSpPr>
        <p:spPr>
          <a:xfrm>
            <a:off x="178224" y="409729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0EDFF-498D-4B2D-B801-5D10C21D5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33" y="4097295"/>
            <a:ext cx="1637738" cy="3275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9F0B7A0-AFD0-4629-BEB7-FAF7C525E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4797359"/>
            <a:ext cx="2762392" cy="1701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BF6E64D-60BA-4AAE-8972-ABEDAD6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14" y="1704377"/>
            <a:ext cx="2984653" cy="12383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968735-7732-44B5-9B2E-7767B483FB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046" y="5454832"/>
            <a:ext cx="1857531" cy="10425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1438E1-852E-4C09-8149-F8CD14263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270" y="5528718"/>
            <a:ext cx="2863997" cy="11049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A2E1023-697C-4A4E-936E-13FFF6476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8739" y="6329008"/>
            <a:ext cx="1606633" cy="54146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2D335D7-34E9-47C9-A629-97327AC31024}"/>
              </a:ext>
            </a:extLst>
          </p:cNvPr>
          <p:cNvSpPr/>
          <p:nvPr/>
        </p:nvSpPr>
        <p:spPr>
          <a:xfrm>
            <a:off x="3293767" y="5793347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427CC2B-3C5F-4E19-A133-193BDEC6B7BF}"/>
              </a:ext>
            </a:extLst>
          </p:cNvPr>
          <p:cNvSpPr/>
          <p:nvPr/>
        </p:nvSpPr>
        <p:spPr>
          <a:xfrm>
            <a:off x="6130977" y="5799211"/>
            <a:ext cx="780586" cy="2341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0C920B-2482-4968-AACE-26FC0788D40D}"/>
              </a:ext>
            </a:extLst>
          </p:cNvPr>
          <p:cNvSpPr txBox="1"/>
          <p:nvPr/>
        </p:nvSpPr>
        <p:spPr>
          <a:xfrm>
            <a:off x="123496" y="2973694"/>
            <a:ext cx="99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通过如下变换将句向量变换到</a:t>
            </a:r>
            <a:r>
              <a:rPr lang="zh-CN" altLang="en-US" b="1" dirty="0"/>
              <a:t>均值是</a:t>
            </a:r>
            <a:r>
              <a:rPr lang="en-US" altLang="zh-CN" b="1" dirty="0"/>
              <a:t>0</a:t>
            </a:r>
            <a:r>
              <a:rPr lang="zh-CN" altLang="en-US" b="1" dirty="0"/>
              <a:t>，方差是</a:t>
            </a:r>
            <a:r>
              <a:rPr lang="en-US" altLang="zh-CN" b="1" dirty="0"/>
              <a:t>1</a:t>
            </a:r>
            <a:r>
              <a:rPr lang="zh-CN" altLang="en-US" dirty="0"/>
              <a:t>的标准正态分布的空间中</a:t>
            </a:r>
          </a:p>
        </p:txBody>
      </p:sp>
    </p:spTree>
    <p:extLst>
      <p:ext uri="{BB962C8B-B14F-4D97-AF65-F5344CB8AC3E}">
        <p14:creationId xmlns:p14="http://schemas.microsoft.com/office/powerpoint/2010/main" val="288093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/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将训练数据中的所有句子传进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的均值和协方差矩阵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进行特征值分解（求出特征值和特征向量，进而求出正交阵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b="0" dirty="0"/>
                  <a:t>和对角阵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对于测试数据，将其输入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后得到向量表示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进行线性转换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利用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余弦相似度</m:t>
                    </m:r>
                  </m:oMath>
                </a14:m>
                <a:r>
                  <a:rPr lang="zh-CN" altLang="en-US" b="0" dirty="0"/>
                  <a:t>的计算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A57EF5-D786-4B72-9D59-3458C2AC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991360"/>
                <a:ext cx="10464800" cy="1796839"/>
              </a:xfrm>
              <a:prstGeom prst="rect">
                <a:avLst/>
              </a:prstGeom>
              <a:blipFill>
                <a:blip r:embed="rId3"/>
                <a:stretch>
                  <a:fillRect l="-291" t="-204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D7041459-CC98-4952-939E-277C29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5" y="152131"/>
            <a:ext cx="11786007" cy="746575"/>
          </a:xfrm>
        </p:spPr>
        <p:txBody>
          <a:bodyPr>
            <a:normAutofit/>
          </a:bodyPr>
          <a:lstStyle/>
          <a:p>
            <a:r>
              <a:rPr lang="en-US" altLang="zh-CN" dirty="0"/>
              <a:t>BERT-whitening</a:t>
            </a:r>
            <a:r>
              <a:rPr lang="zh-CN" altLang="en-US" sz="1800" dirty="0"/>
              <a:t>（句向量所属坐标系并非标准正交基）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8F988D-F6D8-40CB-9EF3-5E009610F53A}"/>
              </a:ext>
            </a:extLst>
          </p:cNvPr>
          <p:cNvSpPr txBox="1"/>
          <p:nvPr/>
        </p:nvSpPr>
        <p:spPr>
          <a:xfrm>
            <a:off x="8105213" y="3009075"/>
            <a:ext cx="3487347" cy="293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AF4814-5DE8-4E8B-A27A-DBCE73EE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9" y="500944"/>
            <a:ext cx="1939944" cy="2783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325B4B-CF7F-4D1A-BF94-CF844C223C5B}"/>
              </a:ext>
            </a:extLst>
          </p:cNvPr>
          <p:cNvSpPr txBox="1"/>
          <p:nvPr/>
        </p:nvSpPr>
        <p:spPr>
          <a:xfrm>
            <a:off x="915310" y="1472719"/>
            <a:ext cx="677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为什么计算出来的余弦相似度都很大？</a:t>
            </a:r>
            <a:endParaRPr lang="en-US" altLang="zh-CN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0CB352-12C6-4080-BCC6-E8043965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1" y="3429000"/>
            <a:ext cx="4518279" cy="23011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292A3F-E973-4349-9FC1-E34D21C8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10" y="3466514"/>
            <a:ext cx="5435879" cy="2305168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C27D3A1-AACF-40D4-A2D4-91C31D4D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表示存在的问题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41822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271272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3F9CDA-479A-4246-8806-F80F473B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97" y="3923026"/>
            <a:ext cx="3673939" cy="2230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/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[:256]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C84EE0-4F13-4B18-823E-5778D09D4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32" y="2661165"/>
                <a:ext cx="2963825" cy="438710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9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89402CA-EB75-499C-B842-1A06DD3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67" y="1690688"/>
            <a:ext cx="6211060" cy="465829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5D4919-3D80-48A3-B68F-E996EAFE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</p:spTree>
    <p:extLst>
      <p:ext uri="{BB962C8B-B14F-4D97-AF65-F5344CB8AC3E}">
        <p14:creationId xmlns:p14="http://schemas.microsoft.com/office/powerpoint/2010/main" val="110532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9A3921-B68F-47D5-A78C-D52FCAC4F1C4}"/>
              </a:ext>
            </a:extLst>
          </p:cNvPr>
          <p:cNvSpPr/>
          <p:nvPr/>
        </p:nvSpPr>
        <p:spPr>
          <a:xfrm>
            <a:off x="4279236" y="205293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E532EC0-2827-49A6-8C44-A66A0F2C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F2E7F3FF-B2CD-4091-B79E-D3A4FFBB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8" y="261754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DFDD62-FD46-4A92-95D6-443FAC65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19" y="2867207"/>
            <a:ext cx="778579" cy="488009"/>
          </a:xfrm>
          <a:prstGeom prst="rect">
            <a:avLst/>
          </a:prstGeom>
        </p:spPr>
      </p:pic>
      <p:pic>
        <p:nvPicPr>
          <p:cNvPr id="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CCDA81DE-E3AD-4311-9079-84C23A95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9" y="468298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85F267-E8E8-4292-A7B8-59331075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951" y="5049191"/>
            <a:ext cx="778578" cy="4880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569E573-32A2-4C3F-94BC-C17019527594}"/>
              </a:ext>
            </a:extLst>
          </p:cNvPr>
          <p:cNvSpPr/>
          <p:nvPr/>
        </p:nvSpPr>
        <p:spPr>
          <a:xfrm>
            <a:off x="2626362" y="204216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D4F90B-DD9F-433E-B9A0-78EC4F378243}"/>
              </a:ext>
            </a:extLst>
          </p:cNvPr>
          <p:cNvSpPr/>
          <p:nvPr/>
        </p:nvSpPr>
        <p:spPr>
          <a:xfrm>
            <a:off x="5950774" y="204216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8788001" y="353010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stCxn id="6" idx="3"/>
          </p:cNvCxnSpPr>
          <p:nvPr/>
        </p:nvCxnSpPr>
        <p:spPr>
          <a:xfrm>
            <a:off x="2248566" y="286155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156A6F-B451-4516-A68F-DA1D8174B7BF}"/>
              </a:ext>
            </a:extLst>
          </p:cNvPr>
          <p:cNvCxnSpPr/>
          <p:nvPr/>
        </p:nvCxnSpPr>
        <p:spPr>
          <a:xfrm>
            <a:off x="2202848" y="492699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4385F2-DBEA-4D96-AF64-6AA80632F9B3}"/>
              </a:ext>
            </a:extLst>
          </p:cNvPr>
          <p:cNvCxnSpPr/>
          <p:nvPr/>
        </p:nvCxnSpPr>
        <p:spPr>
          <a:xfrm>
            <a:off x="3901440" y="310199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2AE93F-D967-4D83-AC58-76EDB373A334}"/>
              </a:ext>
            </a:extLst>
          </p:cNvPr>
          <p:cNvCxnSpPr/>
          <p:nvPr/>
        </p:nvCxnSpPr>
        <p:spPr>
          <a:xfrm>
            <a:off x="5554314" y="389787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C28ECD-E3C4-4F90-A3F6-B2544D9F5EE7}"/>
              </a:ext>
            </a:extLst>
          </p:cNvPr>
          <p:cNvCxnSpPr/>
          <p:nvPr/>
        </p:nvCxnSpPr>
        <p:spPr>
          <a:xfrm>
            <a:off x="7225852" y="389430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7680960" y="347472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7681225" y="372872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8CD21F-9689-4165-B6D3-CCA47D1EAED7}"/>
              </a:ext>
            </a:extLst>
          </p:cNvPr>
          <p:cNvSpPr/>
          <p:nvPr/>
        </p:nvSpPr>
        <p:spPr>
          <a:xfrm>
            <a:off x="7680960" y="398272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3094EE-1675-4A28-9782-2F4E24B8AEA1}"/>
              </a:ext>
            </a:extLst>
          </p:cNvPr>
          <p:cNvSpPr/>
          <p:nvPr/>
        </p:nvSpPr>
        <p:spPr>
          <a:xfrm>
            <a:off x="7681225" y="423672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17531E-07BD-4D34-A195-A1EC90097F49}"/>
              </a:ext>
            </a:extLst>
          </p:cNvPr>
          <p:cNvCxnSpPr/>
          <p:nvPr/>
        </p:nvCxnSpPr>
        <p:spPr>
          <a:xfrm>
            <a:off x="8403299" y="389128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44617B2E-D4A9-4E81-88E0-76BBBD58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76" y="4318000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00CCD4C8-7A24-418E-9204-66976C01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75" y="2231692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8AA507-9E5B-457B-AF13-D4D761559AE3}"/>
              </a:ext>
            </a:extLst>
          </p:cNvPr>
          <p:cNvCxnSpPr/>
          <p:nvPr/>
        </p:nvCxnSpPr>
        <p:spPr>
          <a:xfrm>
            <a:off x="3901440" y="5272265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5B5F1E-5B68-407F-B9E9-6B61B6D859AB}"/>
              </a:ext>
            </a:extLst>
          </p:cNvPr>
          <p:cNvCxnSpPr/>
          <p:nvPr/>
        </p:nvCxnSpPr>
        <p:spPr>
          <a:xfrm>
            <a:off x="3901440" y="4562004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21F497-7A92-4924-B116-58F088E1E80C}"/>
              </a:ext>
            </a:extLst>
          </p:cNvPr>
          <p:cNvCxnSpPr/>
          <p:nvPr/>
        </p:nvCxnSpPr>
        <p:spPr>
          <a:xfrm>
            <a:off x="3901440" y="247569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5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1091428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8" y="1882462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48" y="2737182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11" y="6036130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49" y="3528217"/>
            <a:ext cx="778578" cy="48800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699926" y="1335432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725499" y="4626941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3EEBF8-6CBC-4C24-A5BA-C87E6558B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65" y="1091428"/>
            <a:ext cx="6133172" cy="38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30013B5-00FF-4E3A-A7BC-BB54E7DE56E4}"/>
              </a:ext>
            </a:extLst>
          </p:cNvPr>
          <p:cNvSpPr/>
          <p:nvPr/>
        </p:nvSpPr>
        <p:spPr>
          <a:xfrm>
            <a:off x="3303876" y="2215490"/>
            <a:ext cx="1275078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2" y="5189259"/>
            <a:ext cx="3357880" cy="915173"/>
          </a:xfrm>
          <a:prstGeom prst="rect">
            <a:avLst/>
          </a:prstGeom>
        </p:spPr>
      </p:pic>
      <p:pic>
        <p:nvPicPr>
          <p:cNvPr id="1026" name="Picture 2" descr="https://img0.baidu.com/it/u=3299265038,3822239516&amp;fm=26&amp;fmt=auto&amp;gp=0.jpg">
            <a:extLst>
              <a:ext uri="{FF2B5EF4-FFF2-40B4-BE49-F238E27FC236}">
                <a16:creationId xmlns:a16="http://schemas.microsoft.com/office/drawing/2014/main" id="{BB1378B3-3391-4004-AE0F-D0DC9052A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8" y="2780109"/>
            <a:ext cx="778578" cy="4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FF8C2A-5CE8-4F97-8C24-5FFF5EF5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91" y="2266290"/>
            <a:ext cx="779289" cy="488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58A68-D8AE-44F4-B7EE-06E52F703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559" y="3029767"/>
            <a:ext cx="778579" cy="488009"/>
          </a:xfrm>
          <a:prstGeom prst="rect">
            <a:avLst/>
          </a:prstGeom>
        </p:spPr>
      </p:pic>
      <p:pic>
        <p:nvPicPr>
          <p:cNvPr id="1028" name="Picture 4" descr="https://ns-strategy.cdn.bcebos.com/ns-strategy/upload/fc_big_pic/part-00613-1985.jpg">
            <a:extLst>
              <a:ext uri="{FF2B5EF4-FFF2-40B4-BE49-F238E27FC236}">
                <a16:creationId xmlns:a16="http://schemas.microsoft.com/office/drawing/2014/main" id="{163AC32D-D2D5-4B62-AFEB-BBD06165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9" y="4845546"/>
            <a:ext cx="778579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2C9BA-8A52-45D2-9D93-6D81BD617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591" y="4373387"/>
            <a:ext cx="778578" cy="4880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737A4F-D039-453A-AB2D-4CB5B909B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591" y="5211751"/>
            <a:ext cx="778578" cy="4880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38B276-5CEE-4DC0-B064-548A31B0FCFC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413990-38BB-481C-9609-EAFF17964F46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8412A-AC6E-4F94-A096-FC4116C749D9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3EE17-C4D5-489F-A4B7-02A24E5F0168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A79687-FCE2-49C1-8E76-1ADA94CDF59A}"/>
              </a:ext>
            </a:extLst>
          </p:cNvPr>
          <p:cNvCxnSpPr>
            <a:stCxn id="1026" idx="3"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78CA7D-5533-46D7-83B3-13EFF2BB0C09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1BE0C8-3C87-4A0A-884F-A355E93D745B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2B7010-80DA-47B1-A831-076EFD41141B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0C9697-3973-43A8-9356-5AD7E2AD72DB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ADEC2C-8B7E-4A94-8D0B-57856079FF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5F9591-C70C-49FA-9A90-A78EF6E50682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725B2D-D0AF-4892-A1E9-08F2DA22A350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338B8-3941-4AD1-83BE-E22227C1D9D7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9D4908-DE6D-4C33-B4C0-95CC7AFC9DEE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CB57D-AAA5-482A-8196-F9FDAA6F686A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/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DF8C9DB-6B9E-400D-B851-0BD892ED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20" y="2367280"/>
                <a:ext cx="2694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/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98AEDD-D968-4C2E-9683-2B48A37A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80" y="3119120"/>
                <a:ext cx="269460" cy="369332"/>
              </a:xfrm>
              <a:prstGeom prst="rect">
                <a:avLst/>
              </a:prstGeom>
              <a:blipFill>
                <a:blip r:embed="rId10"/>
                <a:stretch>
                  <a:fillRect l="-6667" r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B691B61-8234-4F18-9CA5-379AA2FF1B84}"/>
              </a:ext>
            </a:extLst>
          </p:cNvPr>
          <p:cNvSpPr txBox="1"/>
          <p:nvPr/>
        </p:nvSpPr>
        <p:spPr>
          <a:xfrm>
            <a:off x="7817429" y="6078706"/>
            <a:ext cx="38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NT-</a:t>
            </a:r>
            <a:r>
              <a:rPr lang="en-US" altLang="zh-CN" dirty="0" err="1"/>
              <a:t>Xent</a:t>
            </a:r>
            <a:r>
              <a:rPr lang="en-US" altLang="zh-CN" dirty="0"/>
              <a:t>(normalized temperature-scaled cross entropy loss)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6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65AC3D-C006-4300-9F9F-391EC9A4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16438C-3E7E-49E0-9E2B-229DDDDF50A8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2459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CCB1E8-D6F0-458C-83B6-EB6EF4BB9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28DBCE-4FD4-47C6-A8A6-258573F78731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507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对比表示学习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75AE6-7E4C-4791-9D8B-D454022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89" y="1605092"/>
            <a:ext cx="3499030" cy="24448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3D72DC-83BE-4FCA-98C0-03F10C69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0" y="4558397"/>
            <a:ext cx="2686188" cy="2063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A90FB-7BF0-416E-B501-16D31BA8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99193"/>
            <a:ext cx="3200503" cy="528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B7C4E6-45D1-4E4D-8C2A-0B9BCD1E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15" y="4636001"/>
            <a:ext cx="3412288" cy="746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CE0E6D-F62E-4EDC-9B26-BF16746D578B}"/>
              </a:ext>
            </a:extLst>
          </p:cNvPr>
          <p:cNvSpPr txBox="1"/>
          <p:nvPr/>
        </p:nvSpPr>
        <p:spPr>
          <a:xfrm>
            <a:off x="838200" y="3078480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17095D-DE07-42B2-BDC8-717DAA8D41D7}"/>
              </a:ext>
            </a:extLst>
          </p:cNvPr>
          <p:cNvSpPr txBox="1"/>
          <p:nvPr/>
        </p:nvSpPr>
        <p:spPr>
          <a:xfrm>
            <a:off x="838199" y="5772843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405F55-6794-4158-8E47-79119AF12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876" y="744450"/>
            <a:ext cx="3357880" cy="9151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D5C33-672D-45E2-9F7C-084314969A4D}"/>
              </a:ext>
            </a:extLst>
          </p:cNvPr>
          <p:cNvSpPr txBox="1"/>
          <p:nvPr/>
        </p:nvSpPr>
        <p:spPr>
          <a:xfrm>
            <a:off x="6096001" y="159675"/>
            <a:ext cx="585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Understanding Contrastive Representation Learning through </a:t>
            </a:r>
            <a:r>
              <a:rPr lang="en-US" altLang="zh-CN" sz="1600" b="1" dirty="0">
                <a:solidFill>
                  <a:srgbClr val="FF0000"/>
                </a:solidFill>
              </a:rPr>
              <a:t>Alignment</a:t>
            </a:r>
            <a:r>
              <a:rPr lang="en-US" altLang="zh-CN" sz="1600" b="1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Uniformity</a:t>
            </a:r>
            <a:r>
              <a:rPr lang="en-US" altLang="zh-CN" sz="1600" b="1" dirty="0"/>
              <a:t> on the Hypersphere    ICML2020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586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D2D060A-98D1-4230-82A2-63C830F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23" y="1168400"/>
            <a:ext cx="3953960" cy="38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9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D99009-82E6-46E0-94BB-F0BEB437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42" y="1215761"/>
            <a:ext cx="4213277" cy="4094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FD2C9-A1D9-4F9C-A99E-89D56F95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2B826E-EEE9-4127-8C88-332AD87FF27B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47274BA-A5F8-4DBC-A2DF-F3C637FA3796}"/>
              </a:ext>
            </a:extLst>
          </p:cNvPr>
          <p:cNvSpPr/>
          <p:nvPr/>
        </p:nvSpPr>
        <p:spPr>
          <a:xfrm>
            <a:off x="2225040" y="2214879"/>
            <a:ext cx="2178353" cy="47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/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𝑐𝑜𝑠𝑖𝑛𝑒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12C077-9922-4F7D-ABC5-5CCA4F31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3" y="2740417"/>
                <a:ext cx="356519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5B6E6E6-7E2E-4198-8EA9-C80D57A7B10F}"/>
              </a:ext>
            </a:extLst>
          </p:cNvPr>
          <p:cNvSpPr txBox="1"/>
          <p:nvPr/>
        </p:nvSpPr>
        <p:spPr>
          <a:xfrm>
            <a:off x="838200" y="3262965"/>
            <a:ext cx="42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会很快达到最小值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63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9FB73-1E56-46E3-9888-2271933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7DD57-A25C-47D9-A12A-106AA1D7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816"/>
            <a:ext cx="3565193" cy="91517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6CB8-A290-4085-97C8-8E321F1834D4}"/>
              </a:ext>
            </a:extLst>
          </p:cNvPr>
          <p:cNvCxnSpPr/>
          <p:nvPr/>
        </p:nvCxnSpPr>
        <p:spPr>
          <a:xfrm>
            <a:off x="2326640" y="2600960"/>
            <a:ext cx="196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6806862-45C8-42C4-BDBF-F30D901D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83" y="1273820"/>
            <a:ext cx="3993971" cy="3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1B4927-F015-458B-9613-411116F0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72" y="3731665"/>
            <a:ext cx="3565193" cy="91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00909C-AC92-460F-A6DB-B99242A8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" y="1341164"/>
            <a:ext cx="2988046" cy="208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E7254D-7B8C-4FF3-AF76-CFA1BF6F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302" y="3115552"/>
            <a:ext cx="2686188" cy="2063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8231EB-EF8D-449B-81F7-9208EE4C7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4" y="3630820"/>
            <a:ext cx="3200503" cy="528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19B127-D53E-4DAC-807D-0BD07AD3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028" y="5203919"/>
            <a:ext cx="3412288" cy="746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C0F280-B23A-498D-BB76-D7EA9B0BBE9C}"/>
              </a:ext>
            </a:extLst>
          </p:cNvPr>
          <p:cNvSpPr txBox="1"/>
          <p:nvPr/>
        </p:nvSpPr>
        <p:spPr>
          <a:xfrm>
            <a:off x="204654" y="4410107"/>
            <a:ext cx="34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Alignment: </a:t>
            </a:r>
            <a:r>
              <a:rPr lang="zh-CN" altLang="en-US" dirty="0"/>
              <a:t>衡量正例之间的距离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CF9301-3B6C-4CA7-983F-2CCD65310F1C}"/>
              </a:ext>
            </a:extLst>
          </p:cNvPr>
          <p:cNvSpPr txBox="1"/>
          <p:nvPr/>
        </p:nvSpPr>
        <p:spPr>
          <a:xfrm>
            <a:off x="8146068" y="6071775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Uniformity: </a:t>
            </a:r>
            <a:r>
              <a:rPr lang="zh-CN" altLang="en-US" dirty="0"/>
              <a:t>衡量整体分布的均匀性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b="1" dirty="0"/>
              <a:t>分布越均匀保留的信息越多</a:t>
            </a:r>
            <a:r>
              <a:rPr lang="zh-CN" altLang="en-US" dirty="0"/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2044E5-00DD-4649-9975-04C3ED88B296}"/>
              </a:ext>
            </a:extLst>
          </p:cNvPr>
          <p:cNvCxnSpPr>
            <a:cxnSpLocks/>
          </p:cNvCxnSpPr>
          <p:nvPr/>
        </p:nvCxnSpPr>
        <p:spPr>
          <a:xfrm flipH="1" flipV="1">
            <a:off x="3535680" y="3170142"/>
            <a:ext cx="2155164" cy="83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4BB19C-95E6-4BCE-90B5-184BBA6B1F53}"/>
              </a:ext>
            </a:extLst>
          </p:cNvPr>
          <p:cNvCxnSpPr>
            <a:cxnSpLocks/>
          </p:cNvCxnSpPr>
          <p:nvPr/>
        </p:nvCxnSpPr>
        <p:spPr>
          <a:xfrm>
            <a:off x="7095047" y="4368800"/>
            <a:ext cx="1051021" cy="73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1EDC6D2-E297-465A-B5E5-D766FC88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677" y="130364"/>
            <a:ext cx="2988046" cy="29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88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CF802-B1D0-49D1-BC7D-7E2598624AD4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300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1C647E2-4389-42E0-B141-1151C230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C589A9-D23F-4567-9C32-3651DBDFF33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69C273-24B8-4694-A779-671865A2DEE6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DA9E8D-67FC-44CD-A5A6-F366D9F3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B7DA751-2A09-4D0C-B691-F66C3BDF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97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E4CD0-D152-405B-9CE5-474E9ED0137A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在编码器和</a:t>
            </a:r>
            <a:r>
              <a:rPr lang="en-US" altLang="zh-CN" b="1" dirty="0"/>
              <a:t>loss</a:t>
            </a:r>
            <a:r>
              <a:rPr lang="zh-CN" altLang="en-US" b="1" dirty="0"/>
              <a:t>层之间添加一层非线性映射可以提高向量表示的质量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数据增强方式对于最终学习的向量表示的质量至关重要</a:t>
            </a:r>
            <a:endParaRPr lang="en-US" altLang="zh-CN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DD44E0F-BF27-47E0-8C88-8F6239CD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FE17E5-3F3C-4AA4-BD4E-3A7AB29CD9AA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7571BA4-C536-48E9-9C84-9BFAC612BCBD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0F8D9A-716E-4A4F-A663-D0A39F14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864F37-68E2-441E-9376-2A249EC9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814B31-19CA-46E0-9D47-0BA782153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CF5F0-B217-4836-8B55-A76DF6A0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18" y="4806788"/>
            <a:ext cx="3791722" cy="17896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4135-7C1D-4D22-A0D6-58E9794A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SimCLR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B21BF0-98D1-4F8A-BBBA-DF05CDB8E7AE}"/>
              </a:ext>
            </a:extLst>
          </p:cNvPr>
          <p:cNvSpPr txBox="1"/>
          <p:nvPr/>
        </p:nvSpPr>
        <p:spPr>
          <a:xfrm>
            <a:off x="1498600" y="1397675"/>
            <a:ext cx="919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自监督对比学习在以下的条件下，获得的收益大于监督学习：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更大的批次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更多的训练轮次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更大、更深的网络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在编码器和</a:t>
            </a:r>
            <a:r>
              <a:rPr lang="en-US" altLang="zh-CN" dirty="0"/>
              <a:t>loss</a:t>
            </a:r>
            <a:r>
              <a:rPr lang="zh-CN" altLang="en-US" dirty="0"/>
              <a:t>层之间添加一层非线性映射可以提高向量表示的质量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数据增强方式对于最终学习的向量表示的质量至关重要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81875-B98D-43AE-9C9C-051C70EE5947}"/>
              </a:ext>
            </a:extLst>
          </p:cNvPr>
          <p:cNvSpPr/>
          <p:nvPr/>
        </p:nvSpPr>
        <p:spPr>
          <a:xfrm>
            <a:off x="4282440" y="4575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71C09B-2ECD-44CB-A43D-2F2F406D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82889"/>
            <a:ext cx="6985359" cy="25020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0CB37C-EC9E-4849-9E54-A304BD5D6C79}"/>
              </a:ext>
            </a:extLst>
          </p:cNvPr>
          <p:cNvCxnSpPr/>
          <p:nvPr/>
        </p:nvCxnSpPr>
        <p:spPr>
          <a:xfrm>
            <a:off x="5628640" y="5334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D7E276-53BD-4542-864E-9F4254A96375}"/>
              </a:ext>
            </a:extLst>
          </p:cNvPr>
          <p:cNvSpPr txBox="1"/>
          <p:nvPr/>
        </p:nvSpPr>
        <p:spPr>
          <a:xfrm>
            <a:off x="5090160" y="621792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/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A7B375-C067-4E66-9867-4D49EF8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4352235"/>
                <a:ext cx="548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/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123001-8809-4305-AB1F-57F54DFD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18" y="4615439"/>
                <a:ext cx="548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/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向量表示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被强制的训练为对图像的一些变换（如旋转、裁剪、颜色失真等）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invariant</a:t>
                </a:r>
                <a:r>
                  <a:rPr lang="zh-CN" altLang="en-US" dirty="0"/>
                  <a:t>。实验结果表明，在</a:t>
                </a:r>
                <a:r>
                  <a:rPr lang="en-US" altLang="zh-CN" dirty="0"/>
                  <a:t>rotation</a:t>
                </a:r>
                <a:r>
                  <a:rPr lang="zh-CN" altLang="en-US" dirty="0"/>
                  <a:t>预测上，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59.6</a:t>
                </a:r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的准确率是</a:t>
                </a:r>
                <a:r>
                  <a:rPr lang="en-US" altLang="zh-CN" dirty="0"/>
                  <a:t>99.5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21BF6E-08B7-436A-B7C1-1153CFA2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257" y="5278657"/>
                <a:ext cx="3830676" cy="1477328"/>
              </a:xfrm>
              <a:prstGeom prst="rect">
                <a:avLst/>
              </a:prstGeom>
              <a:blipFill>
                <a:blip r:embed="rId5"/>
                <a:stretch>
                  <a:fillRect l="-1274" t="-2479" r="-478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7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E1096-619A-4E51-8CCD-ECDB650A1CBD}"/>
              </a:ext>
            </a:extLst>
          </p:cNvPr>
          <p:cNvSpPr/>
          <p:nvPr/>
        </p:nvSpPr>
        <p:spPr>
          <a:xfrm>
            <a:off x="3303876" y="2215490"/>
            <a:ext cx="1247804" cy="3535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B84DC0-9C23-4E9C-8336-8805ED91FDB4}"/>
              </a:ext>
            </a:extLst>
          </p:cNvPr>
          <p:cNvSpPr/>
          <p:nvPr/>
        </p:nvSpPr>
        <p:spPr>
          <a:xfrm>
            <a:off x="1651002" y="2204720"/>
            <a:ext cx="1275078" cy="3535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数据转换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526A-E4CB-4F04-B830-A524B45F1FF3}"/>
              </a:ext>
            </a:extLst>
          </p:cNvPr>
          <p:cNvSpPr/>
          <p:nvPr/>
        </p:nvSpPr>
        <p:spPr>
          <a:xfrm>
            <a:off x="4975414" y="2204720"/>
            <a:ext cx="1275078" cy="3535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</a:p>
          <a:p>
            <a:pPr algn="ctr"/>
            <a:r>
              <a:rPr lang="en-US" altLang="zh-CN" dirty="0"/>
              <a:t>(BERT)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4DA52D-85FA-4267-8F47-F247FFF2C325}"/>
              </a:ext>
            </a:extLst>
          </p:cNvPr>
          <p:cNvSpPr/>
          <p:nvPr/>
        </p:nvSpPr>
        <p:spPr>
          <a:xfrm>
            <a:off x="7817429" y="2868474"/>
            <a:ext cx="1575913" cy="2062480"/>
          </a:xfrm>
          <a:prstGeom prst="rect">
            <a:avLst/>
          </a:prstGeom>
          <a:solidFill>
            <a:schemeClr val="accent1">
              <a:lumMod val="60000"/>
              <a:lumOff val="40000"/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Projection Layer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5E11C3-EA2E-4B0D-9D11-6E0CEC2B1233}"/>
              </a:ext>
            </a:extLst>
          </p:cNvPr>
          <p:cNvSpPr/>
          <p:nvPr/>
        </p:nvSpPr>
        <p:spPr>
          <a:xfrm>
            <a:off x="9782832" y="3672347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D604FF-1A7B-4AD2-A497-278102AB627D}"/>
              </a:ext>
            </a:extLst>
          </p:cNvPr>
          <p:cNvCxnSpPr>
            <a:cxnSpLocks/>
          </p:cNvCxnSpPr>
          <p:nvPr/>
        </p:nvCxnSpPr>
        <p:spPr>
          <a:xfrm>
            <a:off x="1273206" y="302411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6BEFDF-83C0-4196-850B-2AB59AA12202}"/>
              </a:ext>
            </a:extLst>
          </p:cNvPr>
          <p:cNvCxnSpPr/>
          <p:nvPr/>
        </p:nvCxnSpPr>
        <p:spPr>
          <a:xfrm>
            <a:off x="1227488" y="508955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219988-CBFF-4CC5-AB02-DEA584203941}"/>
              </a:ext>
            </a:extLst>
          </p:cNvPr>
          <p:cNvCxnSpPr/>
          <p:nvPr/>
        </p:nvCxnSpPr>
        <p:spPr>
          <a:xfrm>
            <a:off x="2926080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DFDD5-F989-4289-BCFF-094C541D1DF5}"/>
              </a:ext>
            </a:extLst>
          </p:cNvPr>
          <p:cNvCxnSpPr/>
          <p:nvPr/>
        </p:nvCxnSpPr>
        <p:spPr>
          <a:xfrm>
            <a:off x="4578954" y="4060433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576EC9-5E20-4912-802A-902E841D91A0}"/>
              </a:ext>
            </a:extLst>
          </p:cNvPr>
          <p:cNvCxnSpPr/>
          <p:nvPr/>
        </p:nvCxnSpPr>
        <p:spPr>
          <a:xfrm>
            <a:off x="6250492" y="405686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9BE5A00-53FF-42EB-92EB-B504FA61639D}"/>
              </a:ext>
            </a:extLst>
          </p:cNvPr>
          <p:cNvSpPr/>
          <p:nvPr/>
        </p:nvSpPr>
        <p:spPr>
          <a:xfrm>
            <a:off x="6705600" y="3637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5E108B-E04C-446F-951B-239F172D11F6}"/>
              </a:ext>
            </a:extLst>
          </p:cNvPr>
          <p:cNvSpPr/>
          <p:nvPr/>
        </p:nvSpPr>
        <p:spPr>
          <a:xfrm>
            <a:off x="6705865" y="3891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ADDBBA-B89C-4AF9-84C6-73BCA701891F}"/>
              </a:ext>
            </a:extLst>
          </p:cNvPr>
          <p:cNvSpPr/>
          <p:nvPr/>
        </p:nvSpPr>
        <p:spPr>
          <a:xfrm>
            <a:off x="6705600" y="4145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7F26E2-C6B5-4D1E-BDC7-ED0DDFC674DA}"/>
              </a:ext>
            </a:extLst>
          </p:cNvPr>
          <p:cNvSpPr/>
          <p:nvPr/>
        </p:nvSpPr>
        <p:spPr>
          <a:xfrm>
            <a:off x="6705865" y="4399280"/>
            <a:ext cx="732234" cy="162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8042A3-0588-45C7-AF1F-2FD8DD0D1A5D}"/>
              </a:ext>
            </a:extLst>
          </p:cNvPr>
          <p:cNvCxnSpPr/>
          <p:nvPr/>
        </p:nvCxnSpPr>
        <p:spPr>
          <a:xfrm>
            <a:off x="7427939" y="4053840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9E2F3A-D18E-421C-B97C-F4A1992A0262}"/>
              </a:ext>
            </a:extLst>
          </p:cNvPr>
          <p:cNvCxnSpPr/>
          <p:nvPr/>
        </p:nvCxnSpPr>
        <p:spPr>
          <a:xfrm>
            <a:off x="9393342" y="4016226"/>
            <a:ext cx="37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4D30F-A4EA-469B-987B-90B485F95B07}"/>
              </a:ext>
            </a:extLst>
          </p:cNvPr>
          <p:cNvSpPr txBox="1"/>
          <p:nvPr/>
        </p:nvSpPr>
        <p:spPr>
          <a:xfrm>
            <a:off x="203196" y="2836121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sentence1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FAB7EE-EE43-44E7-9725-8767024DEFDE}"/>
              </a:ext>
            </a:extLst>
          </p:cNvPr>
          <p:cNvSpPr txBox="1"/>
          <p:nvPr/>
        </p:nvSpPr>
        <p:spPr>
          <a:xfrm>
            <a:off x="192100" y="4904884"/>
            <a:ext cx="127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sentence2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8AF2B0-ACD7-465B-B36C-3D57685CE826}"/>
              </a:ext>
            </a:extLst>
          </p:cNvPr>
          <p:cNvSpPr txBox="1"/>
          <p:nvPr/>
        </p:nvSpPr>
        <p:spPr>
          <a:xfrm>
            <a:off x="3283664" y="23683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s1_augment1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1C2D87-FA5C-42CF-8200-90FF120222CB}"/>
              </a:ext>
            </a:extLst>
          </p:cNvPr>
          <p:cNvSpPr txBox="1"/>
          <p:nvPr/>
        </p:nvSpPr>
        <p:spPr>
          <a:xfrm>
            <a:off x="3283664" y="2723998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s1_augment2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CFF779-4444-4716-BE5A-7A3439426B2A}"/>
              </a:ext>
            </a:extLst>
          </p:cNvPr>
          <p:cNvSpPr txBox="1"/>
          <p:nvPr/>
        </p:nvSpPr>
        <p:spPr>
          <a:xfrm>
            <a:off x="3276316" y="456184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s2_augment1</a:t>
            </a:r>
            <a:endParaRPr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BD17E0-2F6C-43F0-AE05-90997A7AD7DF}"/>
              </a:ext>
            </a:extLst>
          </p:cNvPr>
          <p:cNvSpPr txBox="1"/>
          <p:nvPr/>
        </p:nvSpPr>
        <p:spPr>
          <a:xfrm>
            <a:off x="3276316" y="5089550"/>
            <a:ext cx="1548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s2_augment2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C5A9-B9E0-4A53-9CBD-81E0C36A9A54}"/>
              </a:ext>
            </a:extLst>
          </p:cNvPr>
          <p:cNvSpPr txBox="1"/>
          <p:nvPr/>
        </p:nvSpPr>
        <p:spPr>
          <a:xfrm>
            <a:off x="7823581" y="4910634"/>
            <a:ext cx="1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necessary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7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EAE93-9C3F-4573-ACCD-79175E3DB098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77AD-9E0C-4D97-A239-8C252E3047C2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4ACF1A-D615-46AE-ADD8-BA295F98A4B2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A3613A-C20B-4B37-9F3E-0E942FA7BB3A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D50C0-1A77-46AE-B418-744E1974D63C}"/>
              </a:ext>
            </a:extLst>
          </p:cNvPr>
          <p:cNvSpPr txBox="1"/>
          <p:nvPr/>
        </p:nvSpPr>
        <p:spPr>
          <a:xfrm>
            <a:off x="8253095" y="1638472"/>
            <a:ext cx="382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150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EFE302-A4B6-49CF-9D3E-DCCA2D80E3D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997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97F20C-BB01-42A3-B415-5BA661A3F0B1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B644B7-9AC2-4D62-93AB-523F30B4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3D8591C-F4F8-46A8-8C15-06F75C83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91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110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82E3-D7BC-422B-8EF2-3B039E2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D8D078-8EAF-475B-BED4-5C3CE3CE41C9}"/>
              </a:ext>
            </a:extLst>
          </p:cNvPr>
          <p:cNvSpPr txBox="1"/>
          <p:nvPr/>
        </p:nvSpPr>
        <p:spPr>
          <a:xfrm>
            <a:off x="59842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何如看查业绩</a:t>
            </a:r>
            <a:endParaRPr lang="en-US" altLang="zh-CN" sz="1400" dirty="0"/>
          </a:p>
          <a:p>
            <a:r>
              <a:rPr lang="zh-CN" altLang="en-US" sz="1400" dirty="0"/>
              <a:t>源客的无效会到哪</a:t>
            </a:r>
            <a:r>
              <a:rPr lang="en-US" altLang="zh-CN" sz="1400" dirty="0"/>
              <a:t>?</a:t>
            </a:r>
            <a:r>
              <a:rPr lang="zh-CN" altLang="en-US" sz="1400" dirty="0"/>
              <a:t>里</a:t>
            </a:r>
            <a:endParaRPr lang="en-US" altLang="zh-CN" sz="1400" dirty="0"/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24B7BD-938A-4315-9F4E-05C48E8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" y="2092404"/>
            <a:ext cx="3565193" cy="915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571BA-1660-4A42-BB5A-0030D159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3" y="1348423"/>
            <a:ext cx="3205480" cy="820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F5C2A-F69F-475E-9C03-E0368699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57" y="2153627"/>
            <a:ext cx="1764665" cy="77082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769E4E6-F514-4911-8FAF-D38BECE45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730" y="1394425"/>
            <a:ext cx="1169826" cy="75751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E212074-5F55-441C-87C5-C7BA4FAB1E1F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969C20-8D6B-4E85-AAF3-826E4A88DC00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29B213-79DE-44D3-AC4F-B0E1118A25C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464E73A-4579-40E8-AA2F-A785E0CB866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0BA439-8091-4D3A-9521-3E129697AFD8}"/>
              </a:ext>
            </a:extLst>
          </p:cNvPr>
          <p:cNvSpPr/>
          <p:nvPr/>
        </p:nvSpPr>
        <p:spPr>
          <a:xfrm>
            <a:off x="4730929" y="1477580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1E7633D-9855-4C71-9907-5B976DBC7992}"/>
              </a:ext>
            </a:extLst>
          </p:cNvPr>
          <p:cNvSpPr/>
          <p:nvPr/>
        </p:nvSpPr>
        <p:spPr>
          <a:xfrm>
            <a:off x="4726863" y="2219770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BDE47D2-3FE4-4F7F-8356-82C9CE251512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0252CD2-975B-4CF7-BFA0-737CE8534167}"/>
              </a:ext>
            </a:extLst>
          </p:cNvPr>
          <p:cNvCxnSpPr>
            <a:cxnSpLocks/>
            <a:stCxn id="27" idx="1"/>
            <a:endCxn id="2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9713EC5-24DF-4FD3-A78B-5DFEF5F07AB8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4A4480C-3BE4-4324-B21F-3DAF76F98B99}"/>
              </a:ext>
            </a:extLst>
          </p:cNvPr>
          <p:cNvCxnSpPr>
            <a:cxnSpLocks/>
            <a:stCxn id="27" idx="1"/>
            <a:endCxn id="2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8286CA-AE75-43C4-A3A6-B228AAFD4AFD}"/>
              </a:ext>
            </a:extLst>
          </p:cNvPr>
          <p:cNvSpPr txBox="1"/>
          <p:nvPr/>
        </p:nvSpPr>
        <p:spPr>
          <a:xfrm>
            <a:off x="8253095" y="1638472"/>
            <a:ext cx="3827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/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750DC9-06E2-4A5B-B068-84DD1D944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09" y="2915312"/>
                <a:ext cx="579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/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24FE8B3-27F2-46AC-ABAF-8EC328FC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90" y="2924388"/>
                <a:ext cx="579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546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0C52EA-0C07-4DF2-B593-C5D5F6B0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E0AA3D-0BBC-4DA6-89F3-DCB4343D66E2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C58C7A-1AEA-4A06-9E5E-9AC237ECAF32}"/>
              </a:ext>
            </a:extLst>
          </p:cNvPr>
          <p:cNvSpPr/>
          <p:nvPr/>
        </p:nvSpPr>
        <p:spPr>
          <a:xfrm>
            <a:off x="1899724" y="1278858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83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F6BFA1-789B-4CC8-9A3F-C57478945D60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33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8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7A1725-7620-45D8-8E92-141D5696FEAC}"/>
              </a:ext>
            </a:extLst>
          </p:cNvPr>
          <p:cNvSpPr txBox="1"/>
          <p:nvPr/>
        </p:nvSpPr>
        <p:spPr>
          <a:xfrm>
            <a:off x="7988935" y="396240"/>
            <a:ext cx="382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Dropout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D7DCC42-BCBA-4DD9-A11F-3C4E1BD6D62E}"/>
              </a:ext>
            </a:extLst>
          </p:cNvPr>
          <p:cNvSpPr txBox="1"/>
          <p:nvPr/>
        </p:nvSpPr>
        <p:spPr>
          <a:xfrm>
            <a:off x="9458960" y="3253744"/>
            <a:ext cx="16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SimSCE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5270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1652954"/>
            <a:ext cx="5263076" cy="328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40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240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738B0D-E084-4BA3-BB7F-ADC80FA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9" y="1334271"/>
            <a:ext cx="3890082" cy="3490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3CBD2-7EF9-45D9-92A8-C9994B8E3FCA}"/>
              </a:ext>
            </a:extLst>
          </p:cNvPr>
          <p:cNvSpPr/>
          <p:nvPr/>
        </p:nvSpPr>
        <p:spPr>
          <a:xfrm>
            <a:off x="166736" y="3784214"/>
            <a:ext cx="3890081" cy="118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D5CE4-4013-4F83-9FC7-24DA235BAB61}"/>
              </a:ext>
            </a:extLst>
          </p:cNvPr>
          <p:cNvSpPr/>
          <p:nvPr/>
        </p:nvSpPr>
        <p:spPr>
          <a:xfrm>
            <a:off x="0" y="32914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96B499-79E9-4D73-8896-4191D147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05" y="3936379"/>
            <a:ext cx="3714065" cy="27739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EC2E-43E4-4CB4-882E-05B481657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6" y="1334271"/>
            <a:ext cx="4338107" cy="2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5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E6E48A-C1E4-4126-9378-5BBF8302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473915-F09C-452F-8DD5-B1280FF94134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4719E-F01E-4191-A5F2-AC9BB219AB2D}"/>
              </a:ext>
            </a:extLst>
          </p:cNvPr>
          <p:cNvSpPr/>
          <p:nvPr/>
        </p:nvSpPr>
        <p:spPr>
          <a:xfrm>
            <a:off x="1899724" y="3100753"/>
            <a:ext cx="5263076" cy="105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740408-1322-477D-B6AD-AA8114299680}"/>
              </a:ext>
            </a:extLst>
          </p:cNvPr>
          <p:cNvSpPr/>
          <p:nvPr/>
        </p:nvSpPr>
        <p:spPr>
          <a:xfrm>
            <a:off x="1899724" y="1285184"/>
            <a:ext cx="5263076" cy="67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51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C0CED3-3C65-4DAD-8740-0CADF3295C57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945C15-DE28-4615-9974-E0B76CF2BAF4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0BCFD1-1FF4-499C-B5EC-321DC83B42C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285D8C-CC22-4916-AF03-D2BED1E70D98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A01C1-7773-4D3F-95C0-0F085EE86E35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A779A4-485A-43B2-A320-9C00F475AF08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944A7-1207-49C3-B70C-66CB6227F23E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2F4CE7-B76C-4062-BBCD-0DFC572EDCDE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7FF89E-AAAA-432E-A12D-452875A7D37F}"/>
              </a:ext>
            </a:extLst>
          </p:cNvPr>
          <p:cNvSpPr txBox="1"/>
          <p:nvPr/>
        </p:nvSpPr>
        <p:spPr>
          <a:xfrm>
            <a:off x="8253095" y="1638472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907E7AB-453F-4CA6-BECD-80D1867C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 Augmentation in NLP </a:t>
            </a:r>
            <a:r>
              <a:rPr lang="en-US" altLang="zh-CN" b="1" dirty="0"/>
              <a:t>is Hard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3268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">
            <a:extLst>
              <a:ext uri="{FF2B5EF4-FFF2-40B4-BE49-F238E27FC236}">
                <a16:creationId xmlns:a16="http://schemas.microsoft.com/office/drawing/2014/main" id="{51E3E2AB-80CE-42A2-B88A-DD537D0F44BE}"/>
              </a:ext>
            </a:extLst>
          </p:cNvPr>
          <p:cNvSpPr/>
          <p:nvPr/>
        </p:nvSpPr>
        <p:spPr>
          <a:xfrm>
            <a:off x="4765040" y="1021914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64AC3B0-F6AD-4C03-A5D4-96AF7841538A}"/>
              </a:ext>
            </a:extLst>
          </p:cNvPr>
          <p:cNvSpPr/>
          <p:nvPr/>
        </p:nvSpPr>
        <p:spPr>
          <a:xfrm>
            <a:off x="5963920" y="3508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6AC113-038E-4893-A67D-60C7C8AE3DDE}"/>
              </a:ext>
            </a:extLst>
          </p:cNvPr>
          <p:cNvSpPr/>
          <p:nvPr/>
        </p:nvSpPr>
        <p:spPr>
          <a:xfrm>
            <a:off x="4089400" y="1694846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攻击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259FCE-0C16-45F3-9D6A-E51D273920CD}"/>
              </a:ext>
            </a:extLst>
          </p:cNvPr>
          <p:cNvSpPr/>
          <p:nvPr/>
        </p:nvSpPr>
        <p:spPr>
          <a:xfrm>
            <a:off x="5130800" y="809805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基于知识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13D112-2F90-4365-A99B-C36A937804A6}"/>
              </a:ext>
            </a:extLst>
          </p:cNvPr>
          <p:cNvSpPr/>
          <p:nvPr/>
        </p:nvSpPr>
        <p:spPr>
          <a:xfrm>
            <a:off x="5130800" y="256420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基于目标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F398BD0-8591-4F80-91D0-B7C01964C6F5}"/>
              </a:ext>
            </a:extLst>
          </p:cNvPr>
          <p:cNvSpPr/>
          <p:nvPr/>
        </p:nvSpPr>
        <p:spPr>
          <a:xfrm>
            <a:off x="6329680" y="205026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黑盒攻击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4D0A8B4-27AF-4635-8FA5-0C36A7DBD99C}"/>
              </a:ext>
            </a:extLst>
          </p:cNvPr>
          <p:cNvSpPr/>
          <p:nvPr/>
        </p:nvSpPr>
        <p:spPr>
          <a:xfrm>
            <a:off x="6329680" y="1373943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白盒攻击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30F44F5-4D39-4A1A-98C1-E8B49A6C5933}"/>
              </a:ext>
            </a:extLst>
          </p:cNvPr>
          <p:cNvSpPr/>
          <p:nvPr/>
        </p:nvSpPr>
        <p:spPr>
          <a:xfrm>
            <a:off x="6360160" y="193980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有目标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63F4D14-98C3-4B9C-AF33-0C88565FA7E1}"/>
              </a:ext>
            </a:extLst>
          </p:cNvPr>
          <p:cNvSpPr/>
          <p:nvPr/>
        </p:nvSpPr>
        <p:spPr>
          <a:xfrm>
            <a:off x="6390640" y="313356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无目标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0EBC4DBA-1232-4D3D-B144-6240897839FF}"/>
              </a:ext>
            </a:extLst>
          </p:cNvPr>
          <p:cNvSpPr/>
          <p:nvPr/>
        </p:nvSpPr>
        <p:spPr>
          <a:xfrm>
            <a:off x="5994400" y="2105260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5EB8A55-9466-4632-92B8-ABB59071F33F}"/>
              </a:ext>
            </a:extLst>
          </p:cNvPr>
          <p:cNvSpPr/>
          <p:nvPr/>
        </p:nvSpPr>
        <p:spPr>
          <a:xfrm>
            <a:off x="4765040" y="4784398"/>
            <a:ext cx="335280" cy="1641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89D16C32-03F7-4EF8-8E3A-ADA830907991}"/>
              </a:ext>
            </a:extLst>
          </p:cNvPr>
          <p:cNvSpPr/>
          <p:nvPr/>
        </p:nvSpPr>
        <p:spPr>
          <a:xfrm>
            <a:off x="5963920" y="4113344"/>
            <a:ext cx="365760" cy="12133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F4009F5-5F84-4C32-AF2D-56ED8BE35E38}"/>
              </a:ext>
            </a:extLst>
          </p:cNvPr>
          <p:cNvSpPr/>
          <p:nvPr/>
        </p:nvSpPr>
        <p:spPr>
          <a:xfrm>
            <a:off x="4089400" y="5457330"/>
            <a:ext cx="6299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防御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C408E5A-0E87-44F9-92D4-18DC7E2DAA02}"/>
              </a:ext>
            </a:extLst>
          </p:cNvPr>
          <p:cNvSpPr/>
          <p:nvPr/>
        </p:nvSpPr>
        <p:spPr>
          <a:xfrm>
            <a:off x="5130800" y="4572289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模型增强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25AD843-9E5C-42F3-AFAE-E40EAEE2E896}"/>
              </a:ext>
            </a:extLst>
          </p:cNvPr>
          <p:cNvSpPr/>
          <p:nvPr/>
        </p:nvSpPr>
        <p:spPr>
          <a:xfrm>
            <a:off x="5130800" y="6326691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检测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6810C9-1D59-40F0-8E42-D21DDD3D17AC}"/>
              </a:ext>
            </a:extLst>
          </p:cNvPr>
          <p:cNvSpPr/>
          <p:nvPr/>
        </p:nvSpPr>
        <p:spPr>
          <a:xfrm>
            <a:off x="6329680" y="3967510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对抗训练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A02CA87-19C1-4DCD-BBD3-F5ED3FA75581}"/>
              </a:ext>
            </a:extLst>
          </p:cNvPr>
          <p:cNvSpPr/>
          <p:nvPr/>
        </p:nvSpPr>
        <p:spPr>
          <a:xfrm>
            <a:off x="6329680" y="5136427"/>
            <a:ext cx="833120" cy="2954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其它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E964B43E-380C-47DB-B6E9-30A6854A12CB}"/>
              </a:ext>
            </a:extLst>
          </p:cNvPr>
          <p:cNvSpPr/>
          <p:nvPr/>
        </p:nvSpPr>
        <p:spPr>
          <a:xfrm>
            <a:off x="3743960" y="1842562"/>
            <a:ext cx="320040" cy="3765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4E54322-710E-4140-A590-014136D969A0}"/>
              </a:ext>
            </a:extLst>
          </p:cNvPr>
          <p:cNvSpPr/>
          <p:nvPr/>
        </p:nvSpPr>
        <p:spPr>
          <a:xfrm>
            <a:off x="2418080" y="3577723"/>
            <a:ext cx="1325880" cy="272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对抗攻击与防御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4FF6AE-1433-4576-962F-D44AFAFF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3120019"/>
            <a:ext cx="3386904" cy="1142924"/>
          </a:xfrm>
          <a:prstGeom prst="rect">
            <a:avLst/>
          </a:prstGeom>
        </p:spPr>
      </p:pic>
      <p:pic>
        <p:nvPicPr>
          <p:cNvPr id="22" name="Picture 2" descr="640?wx_fmt=png">
            <a:extLst>
              <a:ext uri="{FF2B5EF4-FFF2-40B4-BE49-F238E27FC236}">
                <a16:creationId xmlns:a16="http://schemas.microsoft.com/office/drawing/2014/main" id="{C31A7664-EBF1-43C2-B66B-1DF9A091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4685047"/>
            <a:ext cx="3386904" cy="11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460EA53-39B0-42D3-90D8-9E8FE7CD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527400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89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</p:spTree>
    <p:extLst>
      <p:ext uri="{BB962C8B-B14F-4D97-AF65-F5344CB8AC3E}">
        <p14:creationId xmlns:p14="http://schemas.microsoft.com/office/powerpoint/2010/main" val="1129273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7E7232-A138-433C-BDED-D8ACCF6F5C26}"/>
              </a:ext>
            </a:extLst>
          </p:cNvPr>
          <p:cNvSpPr/>
          <p:nvPr/>
        </p:nvSpPr>
        <p:spPr>
          <a:xfrm>
            <a:off x="1349297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FF1EED-26A4-4725-8745-0AB43034076C}"/>
              </a:ext>
            </a:extLst>
          </p:cNvPr>
          <p:cNvSpPr/>
          <p:nvPr/>
        </p:nvSpPr>
        <p:spPr>
          <a:xfrm>
            <a:off x="4858213" y="3288619"/>
            <a:ext cx="2184400" cy="1656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244A97B-1178-43BF-A97E-2F94331D3115}"/>
              </a:ext>
            </a:extLst>
          </p:cNvPr>
          <p:cNvCxnSpPr>
            <a:endCxn id="4" idx="2"/>
          </p:cNvCxnSpPr>
          <p:nvPr/>
        </p:nvCxnSpPr>
        <p:spPr>
          <a:xfrm flipV="1">
            <a:off x="244149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7463D9-0CD1-4557-A280-28894B3F3FF5}"/>
              </a:ext>
            </a:extLst>
          </p:cNvPr>
          <p:cNvCxnSpPr>
            <a:cxnSpLocks/>
            <a:endCxn id="58" idx="5"/>
          </p:cNvCxnSpPr>
          <p:nvPr/>
        </p:nvCxnSpPr>
        <p:spPr>
          <a:xfrm>
            <a:off x="2609385" y="5738633"/>
            <a:ext cx="650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/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F8E8827-DB9B-448E-A0B1-32A8DB49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97" y="5590004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5218EBF-9D6D-4E7F-B3A9-6484D1758AC0}"/>
              </a:ext>
            </a:extLst>
          </p:cNvPr>
          <p:cNvCxnSpPr/>
          <p:nvPr/>
        </p:nvCxnSpPr>
        <p:spPr>
          <a:xfrm flipV="1">
            <a:off x="5957227" y="4944699"/>
            <a:ext cx="0" cy="675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E91188-BDF9-4D6B-ADE5-39AD1B5D1E1A}"/>
              </a:ext>
            </a:extLst>
          </p:cNvPr>
          <p:cNvCxnSpPr>
            <a:cxnSpLocks/>
          </p:cNvCxnSpPr>
          <p:nvPr/>
        </p:nvCxnSpPr>
        <p:spPr>
          <a:xfrm>
            <a:off x="4705813" y="5752367"/>
            <a:ext cx="981309" cy="1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/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42397B-673D-4AC6-90EB-AD50B7C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70" y="559000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B83F5C7D-86CB-4B25-B665-CBFF3D2122CF}"/>
              </a:ext>
            </a:extLst>
          </p:cNvPr>
          <p:cNvSpPr/>
          <p:nvPr/>
        </p:nvSpPr>
        <p:spPr>
          <a:xfrm>
            <a:off x="7760937" y="3108661"/>
            <a:ext cx="2015892" cy="124737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6C784B-9F36-4ED0-A306-34ABCAC20F22}"/>
              </a:ext>
            </a:extLst>
          </p:cNvPr>
          <p:cNvSpPr/>
          <p:nvPr/>
        </p:nvSpPr>
        <p:spPr>
          <a:xfrm>
            <a:off x="5215207" y="2452297"/>
            <a:ext cx="1483112" cy="237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470DBF-13AE-4758-AD8A-C590A1F9F57A}"/>
              </a:ext>
            </a:extLst>
          </p:cNvPr>
          <p:cNvSpPr/>
          <p:nvPr/>
        </p:nvSpPr>
        <p:spPr>
          <a:xfrm>
            <a:off x="5208857" y="2763522"/>
            <a:ext cx="1483112" cy="237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BE0335-9E6B-4E93-A3B7-B4448F80BE32}"/>
              </a:ext>
            </a:extLst>
          </p:cNvPr>
          <p:cNvSpPr/>
          <p:nvPr/>
        </p:nvSpPr>
        <p:spPr>
          <a:xfrm>
            <a:off x="5215207" y="1816694"/>
            <a:ext cx="1483112" cy="237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482CDC-D7AE-4EDE-B4F7-04F0FAE38B4E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5956763" y="2054271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6365EB8-EFE2-47E3-B31A-6C32A1B4270A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flipV="1">
            <a:off x="5950413" y="3001099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81B9AE1-3FCB-4F5B-AEF9-9A44681E1473}"/>
              </a:ext>
            </a:extLst>
          </p:cNvPr>
          <p:cNvSpPr/>
          <p:nvPr/>
        </p:nvSpPr>
        <p:spPr>
          <a:xfrm rot="5400000">
            <a:off x="8700184" y="3838974"/>
            <a:ext cx="620774" cy="201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1AC17C-3A10-4CC4-9AA6-467B11F10961}"/>
              </a:ext>
            </a:extLst>
          </p:cNvPr>
          <p:cNvSpPr/>
          <p:nvPr/>
        </p:nvSpPr>
        <p:spPr>
          <a:xfrm rot="5400000">
            <a:off x="8994605" y="3832625"/>
            <a:ext cx="608076" cy="201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091EE5-E62E-4E40-8D19-DFE1E6AC81BF}"/>
              </a:ext>
            </a:extLst>
          </p:cNvPr>
          <p:cNvSpPr/>
          <p:nvPr/>
        </p:nvSpPr>
        <p:spPr>
          <a:xfrm rot="5400000">
            <a:off x="9299174" y="3847265"/>
            <a:ext cx="608077" cy="1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D9570E-F1BF-4E3E-ABE3-F56B8A409A99}"/>
              </a:ext>
            </a:extLst>
          </p:cNvPr>
          <p:cNvSpPr/>
          <p:nvPr/>
        </p:nvSpPr>
        <p:spPr>
          <a:xfrm rot="5400000">
            <a:off x="8428840" y="3846411"/>
            <a:ext cx="620774" cy="2018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F4E00A-7F07-4236-8F8F-AE73CB422897}"/>
              </a:ext>
            </a:extLst>
          </p:cNvPr>
          <p:cNvSpPr/>
          <p:nvPr/>
        </p:nvSpPr>
        <p:spPr>
          <a:xfrm rot="5400000">
            <a:off x="7754969" y="3826276"/>
            <a:ext cx="620774" cy="2018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C2CF2A-1282-4179-8C8D-C7919478BC20}"/>
              </a:ext>
            </a:extLst>
          </p:cNvPr>
          <p:cNvCxnSpPr/>
          <p:nvPr/>
        </p:nvCxnSpPr>
        <p:spPr>
          <a:xfrm>
            <a:off x="8232849" y="3933527"/>
            <a:ext cx="37318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1844403-4747-46C5-A9A5-9F4D52A91D37}"/>
              </a:ext>
            </a:extLst>
          </p:cNvPr>
          <p:cNvSpPr/>
          <p:nvPr/>
        </p:nvSpPr>
        <p:spPr>
          <a:xfrm>
            <a:off x="1699941" y="2430961"/>
            <a:ext cx="1483112" cy="2375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9A16E0-0C48-49F1-8D80-13AC077E5262}"/>
              </a:ext>
            </a:extLst>
          </p:cNvPr>
          <p:cNvSpPr/>
          <p:nvPr/>
        </p:nvSpPr>
        <p:spPr>
          <a:xfrm>
            <a:off x="1693591" y="2742186"/>
            <a:ext cx="1483112" cy="237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B0A3E9-3FC8-4EF5-BBB2-4875CCA9234C}"/>
              </a:ext>
            </a:extLst>
          </p:cNvPr>
          <p:cNvSpPr/>
          <p:nvPr/>
        </p:nvSpPr>
        <p:spPr>
          <a:xfrm>
            <a:off x="1699941" y="1795358"/>
            <a:ext cx="1483112" cy="2375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4BE80CF-057B-4579-B5FF-62A215CAF863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2441497" y="2032935"/>
            <a:ext cx="0" cy="398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EDFBA8-4486-4022-BF30-9E8B9567B8F0}"/>
              </a:ext>
            </a:extLst>
          </p:cNvPr>
          <p:cNvCxnSpPr>
            <a:endCxn id="40" idx="2"/>
          </p:cNvCxnSpPr>
          <p:nvPr/>
        </p:nvCxnSpPr>
        <p:spPr>
          <a:xfrm flipV="1">
            <a:off x="2435147" y="2979763"/>
            <a:ext cx="0" cy="287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DD9EBC8-1999-4494-91E1-422BF7CC0EC4}"/>
              </a:ext>
            </a:extLst>
          </p:cNvPr>
          <p:cNvSpPr/>
          <p:nvPr/>
        </p:nvSpPr>
        <p:spPr>
          <a:xfrm>
            <a:off x="3366283" y="109454"/>
            <a:ext cx="1774284" cy="96240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FFEB467-6560-4E42-B787-A01CBA901794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V="1">
            <a:off x="2441497" y="590656"/>
            <a:ext cx="924786" cy="1204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8DBB7-CAD1-4697-B2F4-6BD27744185D}"/>
              </a:ext>
            </a:extLst>
          </p:cNvPr>
          <p:cNvCxnSpPr>
            <a:stCxn id="24" idx="0"/>
            <a:endCxn id="44" idx="6"/>
          </p:cNvCxnSpPr>
          <p:nvPr/>
        </p:nvCxnSpPr>
        <p:spPr>
          <a:xfrm flipH="1" flipV="1">
            <a:off x="5140567" y="590656"/>
            <a:ext cx="816196" cy="1226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35BCCE4E-3818-4ACD-B95A-97FCEBA4618A}"/>
              </a:ext>
            </a:extLst>
          </p:cNvPr>
          <p:cNvSpPr/>
          <p:nvPr/>
        </p:nvSpPr>
        <p:spPr>
          <a:xfrm>
            <a:off x="3155793" y="5320462"/>
            <a:ext cx="1706750" cy="836342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TextFooler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E80ADC-CFC1-4A7F-B21D-636FC03C5A0A}"/>
              </a:ext>
            </a:extLst>
          </p:cNvPr>
          <p:cNvSpPr/>
          <p:nvPr/>
        </p:nvSpPr>
        <p:spPr>
          <a:xfrm>
            <a:off x="7809496" y="5067316"/>
            <a:ext cx="1903527" cy="13957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encoder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6B655A5-BAA8-4106-94C2-3A3F0F96FDE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188927" y="5765180"/>
            <a:ext cx="16205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2497DB-D104-4956-A7AD-3F4A7C17F861}"/>
              </a:ext>
            </a:extLst>
          </p:cNvPr>
          <p:cNvCxnSpPr>
            <a:stCxn id="61" idx="0"/>
            <a:endCxn id="19" idx="3"/>
          </p:cNvCxnSpPr>
          <p:nvPr/>
        </p:nvCxnSpPr>
        <p:spPr>
          <a:xfrm flipV="1">
            <a:off x="8761260" y="4356039"/>
            <a:ext cx="7623" cy="711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F15CA6F-1FD2-4840-AFDE-BA1E762E61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8025" y="35501"/>
            <a:ext cx="2518005" cy="3628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AD583DB-FCE6-4052-9394-B168DDCD424C}"/>
              </a:ext>
            </a:extLst>
          </p:cNvPr>
          <p:cNvSpPr txBox="1"/>
          <p:nvPr/>
        </p:nvSpPr>
        <p:spPr>
          <a:xfrm>
            <a:off x="9010571" y="4260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032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F52032-5B39-40AD-AF1D-6EC894F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42002"/>
            <a:ext cx="4805680" cy="2218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CD618-3915-4AC8-8A80-6FC107578515}"/>
              </a:ext>
            </a:extLst>
          </p:cNvPr>
          <p:cNvSpPr txBox="1"/>
          <p:nvPr/>
        </p:nvSpPr>
        <p:spPr>
          <a:xfrm>
            <a:off x="1457960" y="1010035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这些角色，在不可能的人为情况下，完全脱离现实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8D973-C8C2-45A1-828A-D6CA2BAE8CC9}"/>
              </a:ext>
            </a:extLst>
          </p:cNvPr>
          <p:cNvSpPr txBox="1"/>
          <p:nvPr/>
        </p:nvSpPr>
        <p:spPr>
          <a:xfrm>
            <a:off x="7879080" y="1010036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这些角色，在不可能的</a:t>
            </a:r>
            <a:r>
              <a:rPr lang="zh-CN" altLang="en-US" sz="1600" b="1" dirty="0"/>
              <a:t>人工情形</a:t>
            </a:r>
            <a:r>
              <a:rPr lang="zh-CN" altLang="en-US" sz="1600" dirty="0"/>
              <a:t>下，</a:t>
            </a:r>
            <a:r>
              <a:rPr lang="zh-CN" altLang="en-US" sz="1600" b="1" dirty="0"/>
              <a:t>十分</a:t>
            </a:r>
            <a:r>
              <a:rPr lang="zh-CN" altLang="en-US" sz="1600" dirty="0"/>
              <a:t>脱离现实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5275C8F-984F-405C-B5AD-4A5D3068BF21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EAC820-3C59-4483-AEB9-349C449D4883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96FCB9-A396-498E-ADCF-0E7B0E5F9C7D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E0C52B-04E2-475B-B30F-C2BE0D07E28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4DA6C3-7D5E-4E5B-9EA1-94D66B9B7074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2B89F9-0FC1-471F-A246-B4A20C2A80A5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D1B35A-CD3D-46EA-983F-0A3EFB148B96}"/>
              </a:ext>
            </a:extLst>
          </p:cNvPr>
          <p:cNvSpPr/>
          <p:nvPr/>
        </p:nvSpPr>
        <p:spPr>
          <a:xfrm>
            <a:off x="5987415" y="5423149"/>
            <a:ext cx="2821295" cy="1021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D268F1-8E25-4F35-B07D-9D2E27A55D4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98DB45-0C25-4696-9A38-AE4C312BA97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74F8C82-562E-4F13-B74C-AB55FAA14402}"/>
              </a:ext>
            </a:extLst>
          </p:cNvPr>
          <p:cNvSpPr txBox="1"/>
          <p:nvPr/>
        </p:nvSpPr>
        <p:spPr>
          <a:xfrm>
            <a:off x="593344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怎么进行业绩查看啊？</a:t>
            </a:r>
            <a:endParaRPr lang="en-US" altLang="zh-CN" sz="1400" dirty="0"/>
          </a:p>
          <a:p>
            <a:r>
              <a:rPr lang="zh-CN" altLang="en-US" sz="1400" dirty="0"/>
              <a:t>这些无效客户资源会到哪？</a:t>
            </a:r>
            <a:endParaRPr lang="en-US" altLang="zh-CN" sz="1400" dirty="0"/>
          </a:p>
          <a:p>
            <a:r>
              <a:rPr lang="zh-CN" altLang="en-US" sz="1400" dirty="0"/>
              <a:t>商铺如何进行检验啊？</a:t>
            </a:r>
            <a:endParaRPr lang="en-US" altLang="zh-CN" sz="1400" dirty="0"/>
          </a:p>
          <a:p>
            <a:r>
              <a:rPr lang="zh-CN" altLang="en-US" sz="1400" dirty="0"/>
              <a:t>以公司的名义买房子能不能贷款啊</a:t>
            </a:r>
            <a:endParaRPr lang="en-US" altLang="zh-CN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25B72FE-966E-4C59-A5C0-EEA40C742F7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A6FE50-FEC4-4B36-B60A-810B82B1D70D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9A147EE-AF15-49B6-9EC2-292FFAB64E81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87083E-3C1E-4EF4-8E67-6BBA96B60FFE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E0703F-D487-4D5F-8E7D-C83706A87D8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E64206-A3E4-4F41-A9BB-362241A64516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C0E0BD-44EA-4F86-8230-867FE33D3A34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80348E-98DB-471F-A61C-383435893DE5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3259844-B520-4EC4-BB4D-5A15AE1AAE2F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137C635-1D53-4F1F-9110-B40DF7BA955E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191C14E-4D6C-43A1-A2B2-C37A7BE6E538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C67B2C-C415-4A44-A804-5D1BA5C7F94E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C46C44F-9E49-49B5-A1B7-03F947F23975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6EAD56F0-03CF-4C30-BDE1-CF641428DA61}"/>
              </a:ext>
            </a:extLst>
          </p:cNvPr>
          <p:cNvCxnSpPr>
            <a:cxnSpLocks/>
            <a:stCxn id="42" idx="1"/>
            <a:endCxn id="44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9607F48-E870-485F-BD66-5C1859B9F7C5}"/>
              </a:ext>
            </a:extLst>
          </p:cNvPr>
          <p:cNvCxnSpPr>
            <a:cxnSpLocks/>
            <a:stCxn id="42" idx="1"/>
            <a:endCxn id="45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CF63EF0A-6F70-4AED-BCFA-8B43C5B39F47}"/>
              </a:ext>
            </a:extLst>
          </p:cNvPr>
          <p:cNvCxnSpPr>
            <a:cxnSpLocks/>
            <a:stCxn id="42" idx="1"/>
            <a:endCxn id="42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75CD4B0-E16B-4D3A-B3EC-791BC4F328F9}"/>
              </a:ext>
            </a:extLst>
          </p:cNvPr>
          <p:cNvSpPr txBox="1"/>
          <p:nvPr/>
        </p:nvSpPr>
        <p:spPr>
          <a:xfrm>
            <a:off x="9154160" y="615696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Future work!</a:t>
            </a:r>
            <a:endParaRPr lang="zh-CN" altLang="en-US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4663FF3-C91F-4A00-B8B3-17593F476B36}"/>
              </a:ext>
            </a:extLst>
          </p:cNvPr>
          <p:cNvSpPr/>
          <p:nvPr/>
        </p:nvSpPr>
        <p:spPr>
          <a:xfrm>
            <a:off x="4767385" y="5922859"/>
            <a:ext cx="874580" cy="1876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B0361A-DCA2-4E96-883A-29D07D646361}"/>
              </a:ext>
            </a:extLst>
          </p:cNvPr>
          <p:cNvSpPr/>
          <p:nvPr/>
        </p:nvSpPr>
        <p:spPr>
          <a:xfrm>
            <a:off x="4677441" y="5479948"/>
            <a:ext cx="1062959" cy="4089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15098-292F-4C41-874F-145A5CB70AE6}"/>
              </a:ext>
            </a:extLst>
          </p:cNvPr>
          <p:cNvSpPr txBox="1"/>
          <p:nvPr/>
        </p:nvSpPr>
        <p:spPr>
          <a:xfrm>
            <a:off x="4763135" y="5543249"/>
            <a:ext cx="96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TextFooler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02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74DA-AE9B-46FD-A8B3-CCE2D51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3A714E-D1C5-4CEE-BAD8-891D12C752F0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FFF8D-3B6A-4261-82D8-107992EE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619760"/>
            <a:ext cx="3952240" cy="359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FD5D6C-49A8-4FBC-8E5A-DE6772DF0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724" y="4770114"/>
            <a:ext cx="3616960" cy="171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386CE-2A4F-4985-973A-5B0F66485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5007836"/>
            <a:ext cx="5467631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6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1F55-0BD3-4261-993F-40B6AE5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基于梯度的对抗训练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EABE1-67A4-468F-85DF-31F64817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56" y="2139884"/>
            <a:ext cx="6585288" cy="12891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EB5464-0100-4AC1-BE62-AD82FB12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40" y="772362"/>
            <a:ext cx="3386904" cy="11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5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19DC7-57F4-46C1-BDAC-311D894824EE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78596C-3378-44F1-97C9-CEAD2133B655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3164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206BD75-8F58-41B0-9A31-FC89710B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9DCF689-5828-47FC-ADFE-98EB31C631A9}"/>
              </a:ext>
            </a:extLst>
          </p:cNvPr>
          <p:cNvSpPr txBox="1"/>
          <p:nvPr/>
        </p:nvSpPr>
        <p:spPr>
          <a:xfrm>
            <a:off x="290760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A2DB2-4118-4701-B47B-9A000DAE51AF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3657654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7D0F8C-8F16-412A-8E76-2B10991D5CBB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65802-E9BB-4625-AC27-43003B24A147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778F8F-4B7F-4215-B4B0-4C4116867350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7210C5-A2A5-4AEB-B469-462DD4B6300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9411C4-F51A-473E-BA94-4FEDF13BB82C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DA1AE9-101A-499F-9C12-6361DBDB2E2E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E6B8E5-59A7-4B9D-A7F5-449AD59FA8B0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DD9377-62D4-4411-BAB9-D153AB376ED3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DB6C6D-DDF2-43C8-BABB-AAC1FDCC5AB6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BC9C6C-A8A4-4791-B89E-B85D76A655B0}"/>
              </a:ext>
            </a:extLst>
          </p:cNvPr>
          <p:cNvCxnSpPr>
            <a:cxnSpLocks/>
          </p:cNvCxnSpPr>
          <p:nvPr/>
        </p:nvCxnSpPr>
        <p:spPr>
          <a:xfrm flipV="1">
            <a:off x="3338194" y="2689839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0364E9C-045B-4787-AABC-A0C7A96CB6A8}"/>
              </a:ext>
            </a:extLst>
          </p:cNvPr>
          <p:cNvSpPr/>
          <p:nvPr/>
        </p:nvSpPr>
        <p:spPr>
          <a:xfrm>
            <a:off x="2947035" y="2372248"/>
            <a:ext cx="893445" cy="3175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150D7DE-3E86-4CDB-9882-E2211DD30A43}"/>
              </a:ext>
            </a:extLst>
          </p:cNvPr>
          <p:cNvSpPr/>
          <p:nvPr/>
        </p:nvSpPr>
        <p:spPr>
          <a:xfrm>
            <a:off x="7770556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87EEAC-1DC4-40DB-A115-BFFA6E748051}"/>
              </a:ext>
            </a:extLst>
          </p:cNvPr>
          <p:cNvSpPr/>
          <p:nvPr/>
        </p:nvSpPr>
        <p:spPr>
          <a:xfrm>
            <a:off x="7627047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05CA130-ED36-4B3A-9B76-0C7C8EAD5B15}"/>
              </a:ext>
            </a:extLst>
          </p:cNvPr>
          <p:cNvSpPr txBox="1"/>
          <p:nvPr/>
        </p:nvSpPr>
        <p:spPr>
          <a:xfrm>
            <a:off x="7555927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25DA37-BE6A-4247-83F4-093FB19896E1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99561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4E1CAA-AACC-4181-8C8A-C35CB3EACC3D}"/>
              </a:ext>
            </a:extLst>
          </p:cNvPr>
          <p:cNvCxnSpPr/>
          <p:nvPr/>
        </p:nvCxnSpPr>
        <p:spPr>
          <a:xfrm>
            <a:off x="4937760" y="3579908"/>
            <a:ext cx="3159760" cy="1368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DA7AF3F-5278-4F5A-99B9-3ED511B9922A}"/>
              </a:ext>
            </a:extLst>
          </p:cNvPr>
          <p:cNvSpPr txBox="1"/>
          <p:nvPr/>
        </p:nvSpPr>
        <p:spPr>
          <a:xfrm>
            <a:off x="8210038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8729FB-9EA3-4E44-B236-77ACB821F589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/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e</a:t>
                </a:r>
                <a:r>
                  <a:rPr lang="en-US" altLang="zh-CN" sz="1400" dirty="0" err="1"/>
                  <a:t>_grad</a:t>
                </a:r>
                <a:r>
                  <a:rPr lang="en-US" altLang="zh-CN" sz="1400" dirty="0"/>
                  <a:t>=</a:t>
                </a:r>
                <a:r>
                  <a:rPr lang="en-US" altLang="zh-CN" sz="1400" dirty="0" err="1"/>
                  <a:t>getGradients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loss,embeddings</a:t>
                </a:r>
                <a:r>
                  <a:rPr lang="en-US" altLang="zh-CN" sz="1400" dirty="0"/>
                  <a:t>)</a:t>
                </a:r>
              </a:p>
              <a:p>
                <a:r>
                  <a:rPr lang="en-US" altLang="zh-CN" sz="1400" dirty="0"/>
                  <a:t>adv=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/||</a:t>
                </a:r>
                <a:r>
                  <a:rPr lang="en-US" altLang="zh-CN" sz="1400" dirty="0" err="1"/>
                  <a:t>e_grad</a:t>
                </a:r>
                <a:r>
                  <a:rPr lang="en-US" altLang="zh-CN" sz="1400" dirty="0"/>
                  <a:t>||</a:t>
                </a:r>
              </a:p>
              <a:p>
                <a:r>
                  <a:rPr lang="en-US" altLang="zh-CN" sz="1400" dirty="0" err="1"/>
                  <a:t>adv_embeddings</a:t>
                </a:r>
                <a:r>
                  <a:rPr lang="en-US" altLang="zh-CN" sz="1400" dirty="0"/>
                  <a:t>=embeddings+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400" dirty="0"/>
                  <a:t>*adv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399DCA-A6EA-4874-B9EF-6CBD1487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2949702"/>
                <a:ext cx="3211190" cy="738664"/>
              </a:xfrm>
              <a:prstGeom prst="rect">
                <a:avLst/>
              </a:prstGeom>
              <a:blipFill>
                <a:blip r:embed="rId2"/>
                <a:stretch>
                  <a:fillRect l="-569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DBBAF9C-A481-41DC-B254-84A026A75CEA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872850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6747620-55A0-4484-AA1B-BA27C0677CF5}"/>
              </a:ext>
            </a:extLst>
          </p:cNvPr>
          <p:cNvSpPr/>
          <p:nvPr/>
        </p:nvSpPr>
        <p:spPr>
          <a:xfrm>
            <a:off x="2409189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E97BAA-C227-47B2-9F70-D19AC8530CC5}"/>
              </a:ext>
            </a:extLst>
          </p:cNvPr>
          <p:cNvSpPr/>
          <p:nvPr/>
        </p:nvSpPr>
        <p:spPr>
          <a:xfrm>
            <a:off x="2265680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71613-3E63-4DFB-A8EB-1610C7F9C9A1}"/>
              </a:ext>
            </a:extLst>
          </p:cNvPr>
          <p:cNvSpPr txBox="1"/>
          <p:nvPr/>
        </p:nvSpPr>
        <p:spPr>
          <a:xfrm>
            <a:off x="2194560" y="549098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B47FB0-C011-407B-9525-43A9DB0F696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338194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6EC4-0B2B-4135-AAF7-03D7B4324668}"/>
              </a:ext>
            </a:extLst>
          </p:cNvPr>
          <p:cNvCxnSpPr>
            <a:cxnSpLocks/>
          </p:cNvCxnSpPr>
          <p:nvPr/>
        </p:nvCxnSpPr>
        <p:spPr>
          <a:xfrm flipV="1">
            <a:off x="3338194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1DF94B8-6D92-43E1-BCAD-725716B4FA14}"/>
              </a:ext>
            </a:extLst>
          </p:cNvPr>
          <p:cNvSpPr/>
          <p:nvPr/>
        </p:nvSpPr>
        <p:spPr>
          <a:xfrm>
            <a:off x="6130925" y="4186493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3F4511B-33F9-4E4D-A074-88C5E2E678A0}"/>
              </a:ext>
            </a:extLst>
          </p:cNvPr>
          <p:cNvSpPr/>
          <p:nvPr/>
        </p:nvSpPr>
        <p:spPr>
          <a:xfrm>
            <a:off x="5987416" y="5423148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7DE169A-786A-426F-99F9-DADDA19239E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059930" y="504940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35B4275-41FE-480B-BB47-EDD1D5038D67}"/>
              </a:ext>
            </a:extLst>
          </p:cNvPr>
          <p:cNvCxnSpPr>
            <a:cxnSpLocks/>
          </p:cNvCxnSpPr>
          <p:nvPr/>
        </p:nvCxnSpPr>
        <p:spPr>
          <a:xfrm flipV="1">
            <a:off x="7059930" y="381274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70A76269-5F67-4FEA-A703-297AC103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1184541"/>
            <a:ext cx="3565193" cy="9151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55E8B0D7-0BB0-4085-AD88-6A3E5217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440560"/>
            <a:ext cx="3205480" cy="82020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69B95F92-AFB1-47A7-9BA8-ADFD3C8F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17" y="1245764"/>
            <a:ext cx="1764665" cy="770829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874C090-8533-499D-A8DD-8D41693C2485}"/>
              </a:ext>
            </a:extLst>
          </p:cNvPr>
          <p:cNvSpPr/>
          <p:nvPr/>
        </p:nvSpPr>
        <p:spPr>
          <a:xfrm>
            <a:off x="2947036" y="3063584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5616A8-8A03-42F0-99BB-CAD257B8FC58}"/>
              </a:ext>
            </a:extLst>
          </p:cNvPr>
          <p:cNvSpPr/>
          <p:nvPr/>
        </p:nvSpPr>
        <p:spPr>
          <a:xfrm>
            <a:off x="2947035" y="3235158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B3C3E4-5135-4262-B161-4B3A5582BBAF}"/>
              </a:ext>
            </a:extLst>
          </p:cNvPr>
          <p:cNvSpPr/>
          <p:nvPr/>
        </p:nvSpPr>
        <p:spPr>
          <a:xfrm>
            <a:off x="2947035" y="3403026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93F29A2-14C0-48E1-B20F-C34216B2E800}"/>
              </a:ext>
            </a:extLst>
          </p:cNvPr>
          <p:cNvSpPr/>
          <p:nvPr/>
        </p:nvSpPr>
        <p:spPr>
          <a:xfrm>
            <a:off x="2947035" y="3579908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1B34C0-DDFF-4975-AE09-ABE0677AA70A}"/>
              </a:ext>
            </a:extLst>
          </p:cNvPr>
          <p:cNvSpPr/>
          <p:nvPr/>
        </p:nvSpPr>
        <p:spPr>
          <a:xfrm>
            <a:off x="6673276" y="3048688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A1C49A-1596-4045-BCD7-4C12A4EECFDC}"/>
              </a:ext>
            </a:extLst>
          </p:cNvPr>
          <p:cNvSpPr/>
          <p:nvPr/>
        </p:nvSpPr>
        <p:spPr>
          <a:xfrm>
            <a:off x="6673275" y="3220262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F1EB43-2AE5-4E50-A372-FAF1EC3D249C}"/>
              </a:ext>
            </a:extLst>
          </p:cNvPr>
          <p:cNvSpPr/>
          <p:nvPr/>
        </p:nvSpPr>
        <p:spPr>
          <a:xfrm>
            <a:off x="6673275" y="3388130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AF777C-973E-4A99-9B44-6494EB334D8B}"/>
              </a:ext>
            </a:extLst>
          </p:cNvPr>
          <p:cNvSpPr/>
          <p:nvPr/>
        </p:nvSpPr>
        <p:spPr>
          <a:xfrm>
            <a:off x="6673275" y="3565012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89CEE658-431B-4ACC-B8D0-A1443EF79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486562"/>
            <a:ext cx="1169826" cy="757510"/>
          </a:xfrm>
          <a:prstGeom prst="rect">
            <a:avLst/>
          </a:prstGeom>
        </p:spPr>
      </p:pic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6DDEC9-CD48-4537-9C91-211298C88213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3720344" y="3112016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36EE368-C5D2-412C-9B91-3142AE05D2B4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3720344" y="3126912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FF1E302-169C-4F35-9BAA-B796E8A74CF2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720344" y="3126912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206BFDC-F099-4011-8264-E942739692DD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720344" y="3126912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0901C05-3F2C-41D3-8970-3AFDC95D57DA}"/>
              </a:ext>
            </a:extLst>
          </p:cNvPr>
          <p:cNvSpPr/>
          <p:nvPr/>
        </p:nvSpPr>
        <p:spPr>
          <a:xfrm>
            <a:off x="4131489" y="569717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906BC1E-4982-4062-A949-4009B178752F}"/>
              </a:ext>
            </a:extLst>
          </p:cNvPr>
          <p:cNvSpPr/>
          <p:nvPr/>
        </p:nvSpPr>
        <p:spPr>
          <a:xfrm>
            <a:off x="4127423" y="1311907"/>
            <a:ext cx="1404062" cy="142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C2ABC48-0B86-49EE-BB73-2993F6C9EF9B}"/>
              </a:ext>
            </a:extLst>
          </p:cNvPr>
          <p:cNvCxnSpPr>
            <a:stCxn id="57" idx="1"/>
            <a:endCxn id="58" idx="1"/>
          </p:cNvCxnSpPr>
          <p:nvPr/>
        </p:nvCxnSpPr>
        <p:spPr>
          <a:xfrm rot="10800000" flipV="1">
            <a:off x="2947036" y="3126912"/>
            <a:ext cx="1" cy="17157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4A7C2024-956C-447B-9857-509DCA25A33A}"/>
              </a:ext>
            </a:extLst>
          </p:cNvPr>
          <p:cNvCxnSpPr>
            <a:cxnSpLocks/>
            <a:stCxn id="57" idx="1"/>
            <a:endCxn id="59" idx="1"/>
          </p:cNvCxnSpPr>
          <p:nvPr/>
        </p:nvCxnSpPr>
        <p:spPr>
          <a:xfrm rot="10800000" flipV="1">
            <a:off x="2947036" y="3126912"/>
            <a:ext cx="1" cy="339442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7F8B88E-24D5-4FF2-99B1-E85F2E45D972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2947036" y="3126912"/>
            <a:ext cx="1" cy="51632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D2B9172-79C1-4584-9990-1B844ABCF76F}"/>
              </a:ext>
            </a:extLst>
          </p:cNvPr>
          <p:cNvCxnSpPr>
            <a:cxnSpLocks/>
            <a:stCxn id="57" idx="1"/>
            <a:endCxn id="57" idx="0"/>
          </p:cNvCxnSpPr>
          <p:nvPr/>
        </p:nvCxnSpPr>
        <p:spPr>
          <a:xfrm rot="10800000" flipH="1">
            <a:off x="2947036" y="3063584"/>
            <a:ext cx="386654" cy="63328"/>
          </a:xfrm>
          <a:prstGeom prst="curvedConnector4">
            <a:avLst>
              <a:gd name="adj1" fmla="val -59123"/>
              <a:gd name="adj2" fmla="val 46097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7780FCF-50D7-418A-93A8-6DAB8A0FE857}"/>
              </a:ext>
            </a:extLst>
          </p:cNvPr>
          <p:cNvSpPr txBox="1"/>
          <p:nvPr/>
        </p:nvSpPr>
        <p:spPr>
          <a:xfrm>
            <a:off x="5912423" y="5499623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如何查看业绩</a:t>
            </a:r>
            <a:endParaRPr lang="en-US" altLang="zh-CN" sz="1400" dirty="0"/>
          </a:p>
          <a:p>
            <a:r>
              <a:rPr lang="zh-CN" altLang="en-US" sz="1400" dirty="0"/>
              <a:t>无效的客源会到哪里？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4A89B-4C43-4332-9A7B-1FAFADFF2085}"/>
              </a:ext>
            </a:extLst>
          </p:cNvPr>
          <p:cNvSpPr txBox="1"/>
          <p:nvPr/>
        </p:nvSpPr>
        <p:spPr>
          <a:xfrm>
            <a:off x="6512559" y="4805680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adv_embeddings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EA4E86-534A-4257-9E44-915D2118D1CF}"/>
              </a:ext>
            </a:extLst>
          </p:cNvPr>
          <p:cNvSpPr txBox="1"/>
          <p:nvPr/>
        </p:nvSpPr>
        <p:spPr>
          <a:xfrm>
            <a:off x="2877125" y="4787793"/>
            <a:ext cx="267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embeddings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040493B-9C5B-4632-8B85-3678D5B811A7}"/>
              </a:ext>
            </a:extLst>
          </p:cNvPr>
          <p:cNvSpPr txBox="1"/>
          <p:nvPr/>
        </p:nvSpPr>
        <p:spPr>
          <a:xfrm>
            <a:off x="7988935" y="396240"/>
            <a:ext cx="38271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如何构造正负样本？</a:t>
            </a:r>
            <a:endParaRPr lang="en-US" altLang="zh-C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Shuffle+TokenCutoff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9959479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5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45DE7-2F0D-4DCA-AFEB-FF244224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" y="18027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B36BF1-73AE-4059-9EEB-A8A3046417ED}"/>
              </a:ext>
            </a:extLst>
          </p:cNvPr>
          <p:cNvSpPr/>
          <p:nvPr/>
        </p:nvSpPr>
        <p:spPr>
          <a:xfrm>
            <a:off x="5481320" y="18027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15452-80C7-4BDB-B1D9-D25652E7B85A}"/>
              </a:ext>
            </a:extLst>
          </p:cNvPr>
          <p:cNvSpPr/>
          <p:nvPr/>
        </p:nvSpPr>
        <p:spPr>
          <a:xfrm>
            <a:off x="218244" y="2387600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1DE544-3484-4C6D-8FA2-30C71C66A250}"/>
              </a:ext>
            </a:extLst>
          </p:cNvPr>
          <p:cNvSpPr/>
          <p:nvPr/>
        </p:nvSpPr>
        <p:spPr>
          <a:xfrm>
            <a:off x="218244" y="4212752"/>
            <a:ext cx="5263076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D098B0-82DB-4F32-A742-725E7B1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13" y="2087880"/>
            <a:ext cx="5946771" cy="35407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52D187-7FC7-4AF0-8175-97CF2F46760E}"/>
              </a:ext>
            </a:extLst>
          </p:cNvPr>
          <p:cNvSpPr txBox="1"/>
          <p:nvPr/>
        </p:nvSpPr>
        <p:spPr>
          <a:xfrm>
            <a:off x="9762164" y="3581261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dropout_rate</a:t>
            </a:r>
            <a:r>
              <a:rPr lang="en-US" altLang="zh-CN" sz="1100" dirty="0">
                <a:solidFill>
                  <a:srgbClr val="FF0000"/>
                </a:solidFill>
              </a:rPr>
              <a:t>=0.0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7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58186B-46C5-4386-AF38-1C2098A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354"/>
            <a:ext cx="3822896" cy="1409772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FB8DC5-C5C7-47DF-BF69-58BCD2912A02}"/>
              </a:ext>
            </a:extLst>
          </p:cNvPr>
          <p:cNvCxnSpPr>
            <a:cxnSpLocks/>
          </p:cNvCxnSpPr>
          <p:nvPr/>
        </p:nvCxnSpPr>
        <p:spPr>
          <a:xfrm flipH="1">
            <a:off x="1818640" y="237807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D697CE-234D-4C48-A3D5-843650F328BD}"/>
              </a:ext>
            </a:extLst>
          </p:cNvPr>
          <p:cNvCxnSpPr>
            <a:cxnSpLocks/>
          </p:cNvCxnSpPr>
          <p:nvPr/>
        </p:nvCxnSpPr>
        <p:spPr>
          <a:xfrm flipH="1">
            <a:off x="3810000" y="2967355"/>
            <a:ext cx="4978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0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3444B-D13E-4DCB-99A0-6E66415F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021"/>
            <a:ext cx="3822896" cy="24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5CD7F-F545-4212-9509-3D239DF5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631"/>
            <a:ext cx="3465940" cy="25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A7EE8-D5FA-497C-A321-6D8CE34B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4" y="149796"/>
            <a:ext cx="7620392" cy="43880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E93A69-CC1C-49FB-8DE2-061E2040E5A9}"/>
              </a:ext>
            </a:extLst>
          </p:cNvPr>
          <p:cNvSpPr/>
          <p:nvPr/>
        </p:nvSpPr>
        <p:spPr>
          <a:xfrm>
            <a:off x="7162800" y="149796"/>
            <a:ext cx="2438400" cy="4388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3DBFE-2CE2-49F2-AFF9-4A28DBCE1B78}"/>
              </a:ext>
            </a:extLst>
          </p:cNvPr>
          <p:cNvSpPr/>
          <p:nvPr/>
        </p:nvSpPr>
        <p:spPr>
          <a:xfrm>
            <a:off x="1899724" y="527080"/>
            <a:ext cx="5263076" cy="7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2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850"/>
            <a:ext cx="4689537" cy="25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82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SimCSE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ECCB7-728E-425C-840A-17C4AEC3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41" y="2828903"/>
            <a:ext cx="4079240" cy="21391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D476AC-468F-4BB1-ACAE-441204E0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1" y="2828903"/>
            <a:ext cx="3154680" cy="213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D41FE9-2018-421C-8F97-38A22F87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9" y="2828903"/>
            <a:ext cx="3353896" cy="21391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028C88-5EB7-4608-9C11-223DAAC0C769}"/>
              </a:ext>
            </a:extLst>
          </p:cNvPr>
          <p:cNvSpPr txBox="1"/>
          <p:nvPr/>
        </p:nvSpPr>
        <p:spPr>
          <a:xfrm>
            <a:off x="838200" y="5408341"/>
            <a:ext cx="86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的句向量分布特别不均匀</a:t>
            </a:r>
            <a:r>
              <a:rPr lang="en-US" altLang="zh-CN" dirty="0"/>
              <a:t>(uniformity)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Whitening</a:t>
            </a:r>
            <a:r>
              <a:rPr lang="zh-CN" altLang="en-US" dirty="0"/>
              <a:t>处理一定程度上损害了分布的</a:t>
            </a:r>
            <a:r>
              <a:rPr lang="en-US" altLang="zh-CN" dirty="0"/>
              <a:t>alignment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1248361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2523F-64D9-4261-A912-1DA3921E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06255" cy="21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64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52CD1-39C6-424C-8855-43C17753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22"/>
            <a:ext cx="3683189" cy="278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682432-2D13-425D-B50D-663C6C5DA0E0}"/>
              </a:ext>
            </a:extLst>
          </p:cNvPr>
          <p:cNvSpPr/>
          <p:nvPr/>
        </p:nvSpPr>
        <p:spPr>
          <a:xfrm>
            <a:off x="4566920" y="5842358"/>
            <a:ext cx="7401560" cy="798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these pairs generated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directly determines the invariant properties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learned representation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6220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276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764F-4A4D-47AD-83E1-1CDD88A0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ConSERT</a:t>
            </a:r>
            <a:r>
              <a:rPr lang="zh-CN" altLang="en-US" dirty="0"/>
              <a:t>给出的结果分析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456446-FFF2-4446-A56E-0254B5B2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928"/>
            <a:ext cx="4369079" cy="23591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5E82E9-FD02-4998-A233-AAAAEA8B0A75}"/>
              </a:ext>
            </a:extLst>
          </p:cNvPr>
          <p:cNvSpPr/>
          <p:nvPr/>
        </p:nvSpPr>
        <p:spPr>
          <a:xfrm>
            <a:off x="5538469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8B03-71FB-41DD-B463-EA5A33227CDF}"/>
              </a:ext>
            </a:extLst>
          </p:cNvPr>
          <p:cNvSpPr/>
          <p:nvPr/>
        </p:nvSpPr>
        <p:spPr>
          <a:xfrm>
            <a:off x="5394960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5D5E8-735D-45BE-A86A-C2A929EE2873}"/>
              </a:ext>
            </a:extLst>
          </p:cNvPr>
          <p:cNvSpPr txBox="1"/>
          <p:nvPr/>
        </p:nvSpPr>
        <p:spPr>
          <a:xfrm>
            <a:off x="532384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怎么修改经纪人手机号码</a:t>
            </a:r>
            <a:endParaRPr lang="en-US" altLang="zh-CN" sz="1400" b="1" dirty="0"/>
          </a:p>
          <a:p>
            <a:r>
              <a:rPr lang="zh-CN" altLang="en-US" sz="1400" dirty="0"/>
              <a:t>经纪人汽车牌照怎么更改</a:t>
            </a:r>
            <a:endParaRPr lang="en-US" altLang="zh-CN" sz="1400" dirty="0"/>
          </a:p>
          <a:p>
            <a:r>
              <a:rPr lang="zh-CN" altLang="en-US" sz="1400" dirty="0"/>
              <a:t>商铺怎么验证</a:t>
            </a:r>
            <a:endParaRPr lang="en-US" altLang="zh-CN" sz="1400" dirty="0"/>
          </a:p>
          <a:p>
            <a:r>
              <a:rPr lang="zh-CN" altLang="en-US" sz="1400" dirty="0"/>
              <a:t>公司名义买房能贷款吗</a:t>
            </a:r>
            <a:endParaRPr lang="en-US" altLang="zh-CN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24B533-343D-4240-81E4-4D323E27E5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67474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FC4E3A-43C9-4BCE-BE68-A4470F650D47}"/>
              </a:ext>
            </a:extLst>
          </p:cNvPr>
          <p:cNvCxnSpPr>
            <a:cxnSpLocks/>
          </p:cNvCxnSpPr>
          <p:nvPr/>
        </p:nvCxnSpPr>
        <p:spPr>
          <a:xfrm flipV="1">
            <a:off x="6467474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E306E2-94AA-4CB6-B228-C9A47FDEA0FB}"/>
              </a:ext>
            </a:extLst>
          </p:cNvPr>
          <p:cNvSpPr/>
          <p:nvPr/>
        </p:nvSpPr>
        <p:spPr>
          <a:xfrm>
            <a:off x="9260205" y="4380998"/>
            <a:ext cx="1858010" cy="862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BCA581-7E99-43F0-9C08-57BD026EA0D6}"/>
              </a:ext>
            </a:extLst>
          </p:cNvPr>
          <p:cNvSpPr/>
          <p:nvPr/>
        </p:nvSpPr>
        <p:spPr>
          <a:xfrm>
            <a:off x="9116696" y="5617653"/>
            <a:ext cx="2254250" cy="106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85917-5A36-4E1D-9490-D4BB21B4BC6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89210" y="5243908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4876CA-CBB6-4D18-8B7D-0F2DEE7C1F1A}"/>
              </a:ext>
            </a:extLst>
          </p:cNvPr>
          <p:cNvCxnSpPr>
            <a:cxnSpLocks/>
          </p:cNvCxnSpPr>
          <p:nvPr/>
        </p:nvCxnSpPr>
        <p:spPr>
          <a:xfrm flipV="1">
            <a:off x="10189210" y="4007253"/>
            <a:ext cx="0" cy="373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0C801-6065-408E-958D-03B3A1EE277F}"/>
              </a:ext>
            </a:extLst>
          </p:cNvPr>
          <p:cNvSpPr txBox="1"/>
          <p:nvPr/>
        </p:nvSpPr>
        <p:spPr>
          <a:xfrm>
            <a:off x="9113520" y="5685488"/>
            <a:ext cx="300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如何修改经纪人手机号？</a:t>
            </a:r>
            <a:endParaRPr lang="en-US" altLang="zh-CN" sz="1400" b="1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怎么更改经纪人汽车牌照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么怎证验商铺</a:t>
            </a:r>
            <a:endParaRPr lang="en-US" altLang="zh-CN" sz="1400" dirty="0"/>
          </a:p>
          <a:p>
            <a:r>
              <a:rPr lang="zh-CN" altLang="en-US" sz="1400" dirty="0"/>
              <a:t>公司能款贷吗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46EC87-C29A-4E44-9598-238AEC8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0" y="1847717"/>
            <a:ext cx="3205480" cy="8202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E809FD8-E908-4B2B-89F5-530B5E0ADAA4}"/>
              </a:ext>
            </a:extLst>
          </p:cNvPr>
          <p:cNvSpPr/>
          <p:nvPr/>
        </p:nvSpPr>
        <p:spPr>
          <a:xfrm>
            <a:off x="6076316" y="3258089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ECD3E9-A2D6-458C-AE2C-8480BB500832}"/>
              </a:ext>
            </a:extLst>
          </p:cNvPr>
          <p:cNvSpPr/>
          <p:nvPr/>
        </p:nvSpPr>
        <p:spPr>
          <a:xfrm>
            <a:off x="6076315" y="3429663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7063F1-6E2B-4F75-8891-16D8DAF71727}"/>
              </a:ext>
            </a:extLst>
          </p:cNvPr>
          <p:cNvSpPr/>
          <p:nvPr/>
        </p:nvSpPr>
        <p:spPr>
          <a:xfrm>
            <a:off x="6076315" y="3597531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5906B-4EAF-4915-B433-26A8655CB026}"/>
              </a:ext>
            </a:extLst>
          </p:cNvPr>
          <p:cNvSpPr/>
          <p:nvPr/>
        </p:nvSpPr>
        <p:spPr>
          <a:xfrm>
            <a:off x="6076315" y="3774413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640400-CFAE-45AE-9163-D88A60A7C081}"/>
              </a:ext>
            </a:extLst>
          </p:cNvPr>
          <p:cNvSpPr/>
          <p:nvPr/>
        </p:nvSpPr>
        <p:spPr>
          <a:xfrm>
            <a:off x="9802556" y="3243193"/>
            <a:ext cx="773308" cy="126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2175B4-A64E-4C47-BAF3-EF2FE1F13E10}"/>
              </a:ext>
            </a:extLst>
          </p:cNvPr>
          <p:cNvSpPr/>
          <p:nvPr/>
        </p:nvSpPr>
        <p:spPr>
          <a:xfrm>
            <a:off x="9802555" y="3414767"/>
            <a:ext cx="773308" cy="126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B555C9-57A7-4445-A724-E0FC0C2B7546}"/>
              </a:ext>
            </a:extLst>
          </p:cNvPr>
          <p:cNvSpPr/>
          <p:nvPr/>
        </p:nvSpPr>
        <p:spPr>
          <a:xfrm>
            <a:off x="9802555" y="3582635"/>
            <a:ext cx="773308" cy="1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F47141-2B0D-403F-892D-3C64E06EDCB9}"/>
              </a:ext>
            </a:extLst>
          </p:cNvPr>
          <p:cNvSpPr/>
          <p:nvPr/>
        </p:nvSpPr>
        <p:spPr>
          <a:xfrm>
            <a:off x="9802555" y="3759517"/>
            <a:ext cx="773308" cy="12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137FA34-96AA-4387-9499-477106F9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087" y="1893719"/>
            <a:ext cx="1169826" cy="75751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46D5F9-6FAD-49F1-A63B-0B439F060D69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849624" y="3306521"/>
            <a:ext cx="2952932" cy="14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BDCAB1-0DB3-4C64-94BD-1F0D03D0F74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849624" y="3321417"/>
            <a:ext cx="2952931" cy="156678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2B6E21-6DCD-4275-9249-73C12D76F8B2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6849624" y="3321417"/>
            <a:ext cx="2952931" cy="32454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E1287-00DF-4AF4-BE60-C06A276ECFB1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849624" y="3321417"/>
            <a:ext cx="2952931" cy="501428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C3FD4B-B263-40BB-877D-3AE316450495}"/>
              </a:ext>
            </a:extLst>
          </p:cNvPr>
          <p:cNvSpPr/>
          <p:nvPr/>
        </p:nvSpPr>
        <p:spPr>
          <a:xfrm>
            <a:off x="10548286" y="1976874"/>
            <a:ext cx="686635" cy="12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562840-8DA7-41FB-97E0-B3CEB73D4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77" y="4194125"/>
            <a:ext cx="4843631" cy="140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/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b="0" dirty="0"/>
                  <a:t>时，</a:t>
                </a:r>
                <a:r>
                  <a:rPr lang="en-US" altLang="zh-CN" sz="1600" b="0" dirty="0"/>
                  <a:t>loss</a:t>
                </a:r>
                <a:r>
                  <a:rPr lang="zh-CN" altLang="en-US" sz="1600" b="0" dirty="0"/>
                  <a:t>基本不下降</a:t>
                </a:r>
                <a:endParaRPr lang="en-US" altLang="zh-CN" sz="16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4697B4-4D28-4D59-8197-C3D7A60B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7" y="5943599"/>
                <a:ext cx="4414373" cy="338554"/>
              </a:xfrm>
              <a:prstGeom prst="rect">
                <a:avLst/>
              </a:prstGeom>
              <a:blipFill>
                <a:blip r:embed="rId6"/>
                <a:stretch>
                  <a:fillRect l="-691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35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8F3848-62D6-4C55-8EF0-7AE86AA4F06A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9B46BF-8E25-4364-A3C8-2E3230BD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690265"/>
            <a:ext cx="3100267" cy="913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3B308-C22D-488D-8B37-75D583E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734421"/>
            <a:ext cx="3634979" cy="8202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40" y="2554622"/>
            <a:ext cx="8571316" cy="6116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AC2A1C-E89E-4292-881D-C89EDDED2754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42925038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2AC6C5-504A-4DB2-844D-9ED13D96781F}"/>
              </a:ext>
            </a:extLst>
          </p:cNvPr>
          <p:cNvSpPr/>
          <p:nvPr/>
        </p:nvSpPr>
        <p:spPr>
          <a:xfrm>
            <a:off x="4446839" y="3010828"/>
            <a:ext cx="7007458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F1ECBB-3B86-4DC2-8498-7B91E2F76102}"/>
              </a:ext>
            </a:extLst>
          </p:cNvPr>
          <p:cNvSpPr/>
          <p:nvPr/>
        </p:nvSpPr>
        <p:spPr>
          <a:xfrm>
            <a:off x="8562697" y="2824976"/>
            <a:ext cx="2975653" cy="1208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4051B4-ED12-45E9-93E7-78A7F597C56E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942F5C-E74A-4C8D-A8F0-57B0F3485989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33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183739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7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9CE895-C0B7-4571-9F8E-59840FBD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926544"/>
            <a:ext cx="8571316" cy="6116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A043D5-38B2-4C28-870E-EAC03E40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34" y="2399585"/>
            <a:ext cx="5681742" cy="13838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A3B292-6FD9-4E11-A730-43A83F33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8" y="2399585"/>
            <a:ext cx="3072819" cy="1208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1C7393-57B8-4A30-B1F1-4EDFD58B1D96}"/>
              </a:ext>
            </a:extLst>
          </p:cNvPr>
          <p:cNvSpPr txBox="1"/>
          <p:nvPr/>
        </p:nvSpPr>
        <p:spPr>
          <a:xfrm>
            <a:off x="202049" y="97915"/>
            <a:ext cx="810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为什么对比学习可以缓解各向异性</a:t>
            </a:r>
            <a:r>
              <a:rPr lang="en-US" altLang="zh-CN" sz="2400" b="1" dirty="0"/>
              <a:t>(anisotropy)</a:t>
            </a:r>
            <a:r>
              <a:rPr lang="zh-CN" altLang="en-US" sz="2400" b="1" dirty="0"/>
              <a:t>带来的问题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C0BC5-BD10-4F08-9421-2B28C3209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507" y="4426701"/>
            <a:ext cx="3100267" cy="111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/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特征值</m:t>
                    </m:r>
                  </m:oMath>
                </a14:m>
                <a:r>
                  <a:rPr lang="zh-CN" altLang="en-US" b="0" dirty="0"/>
                  <a:t>的上界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DEDE0F-89E8-411D-9517-A220A564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08" y="5577430"/>
                <a:ext cx="6390694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04EB110-9F78-43CB-9889-F61387241303}"/>
              </a:ext>
            </a:extLst>
          </p:cNvPr>
          <p:cNvSpPr txBox="1"/>
          <p:nvPr/>
        </p:nvSpPr>
        <p:spPr>
          <a:xfrm>
            <a:off x="2595507" y="6013668"/>
            <a:ext cx="832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Contrastive object can inherently </a:t>
            </a:r>
            <a:r>
              <a:rPr lang="en-US" altLang="zh-CN" dirty="0">
                <a:solidFill>
                  <a:srgbClr val="FF0000"/>
                </a:solidFill>
              </a:rPr>
              <a:t>flatten the singular value distribution </a:t>
            </a:r>
            <a:r>
              <a:rPr lang="en-US" altLang="zh-CN" dirty="0"/>
              <a:t>of the sentence-embedding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615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2591-3365-4667-BC10-F810BFA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ACE18-0830-4E35-BDA6-9513AC547297}"/>
              </a:ext>
            </a:extLst>
          </p:cNvPr>
          <p:cNvSpPr txBox="1"/>
          <p:nvPr/>
        </p:nvSpPr>
        <p:spPr>
          <a:xfrm>
            <a:off x="1016000" y="1849120"/>
            <a:ext cx="1063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BERT</a:t>
            </a:r>
            <a:r>
              <a:rPr lang="zh-CN" altLang="en-US" dirty="0"/>
              <a:t>的句向量由高频词主导，导致句向量的相似度并不一定能够代表句子之间的真实相似度（这也是为什么计算余弦相似度普遍偏高的原因）。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将句向量分布空间转换到标准正态分布的空间中，这样句向量的基底就是标准正交基，可以进行余弦相似度的计算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对比学习中数据转换方式很重要，因为数据转换方式决定了最终学习到的向量表示的不变性属性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NLP</a:t>
            </a:r>
            <a:r>
              <a:rPr lang="zh-CN" altLang="en-US" dirty="0"/>
              <a:t>中数据转换方式可以考虑对抗样本、组合</a:t>
            </a:r>
            <a:r>
              <a:rPr lang="en-US" altLang="zh-CN" dirty="0" err="1"/>
              <a:t>shuffle+cutoff</a:t>
            </a:r>
            <a:r>
              <a:rPr lang="zh-CN" altLang="en-US" dirty="0"/>
              <a:t>、</a:t>
            </a:r>
            <a:r>
              <a:rPr lang="en-US" altLang="zh-CN" dirty="0"/>
              <a:t>dropout</a:t>
            </a:r>
            <a:r>
              <a:rPr lang="zh-CN" altLang="en-US" dirty="0"/>
              <a:t>等等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NT-</a:t>
            </a:r>
            <a:r>
              <a:rPr lang="en-US" altLang="zh-CN" dirty="0" err="1"/>
              <a:t>Xnet</a:t>
            </a:r>
            <a:r>
              <a:rPr lang="zh-CN" altLang="en-US" dirty="0"/>
              <a:t>损失函数中温度值很重要，因为温度可以用来帮助模型分开较难区分的负例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对抗训练时，第二次前向传递可能需要关闭</a:t>
            </a:r>
            <a:r>
              <a:rPr lang="en-US" altLang="zh-CN" dirty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</a:t>
            </a:r>
            <a:r>
              <a:rPr lang="en-US" altLang="zh-CN" dirty="0"/>
              <a:t>Cross-Encoder</a:t>
            </a:r>
            <a:r>
              <a:rPr lang="zh-CN" altLang="en-US" dirty="0"/>
              <a:t>与</a:t>
            </a:r>
            <a:r>
              <a:rPr lang="en-US" altLang="zh-CN" dirty="0"/>
              <a:t>Bi-Encoder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结合业务数据，寻找更合适的数据增强方法生成对比学习需要的正负样本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7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92C62A-D644-48E6-A74D-D5FE0DB5A10B}"/>
              </a:ext>
            </a:extLst>
          </p:cNvPr>
          <p:cNvSpPr/>
          <p:nvPr/>
        </p:nvSpPr>
        <p:spPr>
          <a:xfrm>
            <a:off x="127000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224F38-48D6-45B7-B697-19DA60666A48}"/>
              </a:ext>
            </a:extLst>
          </p:cNvPr>
          <p:cNvSpPr/>
          <p:nvPr/>
        </p:nvSpPr>
        <p:spPr>
          <a:xfrm>
            <a:off x="339344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69559-1AA4-4587-80FF-276ABD1B0CD9}"/>
              </a:ext>
            </a:extLst>
          </p:cNvPr>
          <p:cNvSpPr/>
          <p:nvPr/>
        </p:nvSpPr>
        <p:spPr>
          <a:xfrm>
            <a:off x="276352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[SEP]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E5F485-2149-416E-BA7E-FD2578EE2568}"/>
              </a:ext>
            </a:extLst>
          </p:cNvPr>
          <p:cNvSpPr/>
          <p:nvPr/>
        </p:nvSpPr>
        <p:spPr>
          <a:xfrm>
            <a:off x="64008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F7ED79-4F7F-4AC7-AC25-38BAC71DBA53}"/>
              </a:ext>
            </a:extLst>
          </p:cNvPr>
          <p:cNvSpPr/>
          <p:nvPr/>
        </p:nvSpPr>
        <p:spPr>
          <a:xfrm>
            <a:off x="640080" y="2357120"/>
            <a:ext cx="424688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5DBE-848F-457D-B99D-EBDA76D7F86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00914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DB9DE4-10DE-4932-BDF1-54E6077F5D83}"/>
              </a:ext>
            </a:extLst>
          </p:cNvPr>
          <p:cNvCxnSpPr>
            <a:cxnSpLocks/>
          </p:cNvCxnSpPr>
          <p:nvPr/>
        </p:nvCxnSpPr>
        <p:spPr>
          <a:xfrm flipH="1" flipV="1">
            <a:off x="418719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36981E-5667-452E-8C5E-1561E7E5EE28}"/>
              </a:ext>
            </a:extLst>
          </p:cNvPr>
          <p:cNvCxnSpPr>
            <a:cxnSpLocks/>
          </p:cNvCxnSpPr>
          <p:nvPr/>
        </p:nvCxnSpPr>
        <p:spPr>
          <a:xfrm flipH="1" flipV="1">
            <a:off x="288671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81478-4FEB-4626-B21D-F47F813A092D}"/>
              </a:ext>
            </a:extLst>
          </p:cNvPr>
          <p:cNvSpPr/>
          <p:nvPr/>
        </p:nvSpPr>
        <p:spPr>
          <a:xfrm>
            <a:off x="214757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398768-19D2-4F3D-A5D4-429079370D66}"/>
              </a:ext>
            </a:extLst>
          </p:cNvPr>
          <p:cNvCxnSpPr>
            <a:cxnSpLocks/>
          </p:cNvCxnSpPr>
          <p:nvPr/>
        </p:nvCxnSpPr>
        <p:spPr>
          <a:xfrm flipH="1" flipV="1">
            <a:off x="2879090" y="99568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90C8ED9-F331-43FE-873F-9E8D9DA45C5C}"/>
              </a:ext>
            </a:extLst>
          </p:cNvPr>
          <p:cNvSpPr/>
          <p:nvPr/>
        </p:nvSpPr>
        <p:spPr>
          <a:xfrm>
            <a:off x="229616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4BB5F4-BD11-45C7-B412-FD4D85143C36}"/>
              </a:ext>
            </a:extLst>
          </p:cNvPr>
          <p:cNvSpPr/>
          <p:nvPr/>
        </p:nvSpPr>
        <p:spPr>
          <a:xfrm>
            <a:off x="743839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3CA64-F4E6-4970-8327-08BF99AC0FC1}"/>
              </a:ext>
            </a:extLst>
          </p:cNvPr>
          <p:cNvSpPr/>
          <p:nvPr/>
        </p:nvSpPr>
        <p:spPr>
          <a:xfrm>
            <a:off x="10344150" y="4114800"/>
            <a:ext cx="149352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sentence2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FCD933-07ED-4318-B8FE-35F7B4425218}"/>
              </a:ext>
            </a:extLst>
          </p:cNvPr>
          <p:cNvSpPr/>
          <p:nvPr/>
        </p:nvSpPr>
        <p:spPr>
          <a:xfrm>
            <a:off x="971423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C21980-60C5-424E-B167-6E44B63C8844}"/>
              </a:ext>
            </a:extLst>
          </p:cNvPr>
          <p:cNvSpPr/>
          <p:nvPr/>
        </p:nvSpPr>
        <p:spPr>
          <a:xfrm>
            <a:off x="6808470" y="4114800"/>
            <a:ext cx="629920" cy="314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[CLS]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B0869E9-5035-45BA-9BB5-F06AA5A829E4}"/>
              </a:ext>
            </a:extLst>
          </p:cNvPr>
          <p:cNvSpPr/>
          <p:nvPr/>
        </p:nvSpPr>
        <p:spPr>
          <a:xfrm>
            <a:off x="67271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E19FF1-2E07-4A8F-BD5B-895CE502A49A}"/>
              </a:ext>
            </a:extLst>
          </p:cNvPr>
          <p:cNvCxnSpPr>
            <a:cxnSpLocks/>
          </p:cNvCxnSpPr>
          <p:nvPr/>
        </p:nvCxnSpPr>
        <p:spPr>
          <a:xfrm flipH="1" flipV="1">
            <a:off x="797433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7B296A-262B-4BB0-9ADA-4BC18B33F47E}"/>
              </a:ext>
            </a:extLst>
          </p:cNvPr>
          <p:cNvCxnSpPr>
            <a:cxnSpLocks/>
          </p:cNvCxnSpPr>
          <p:nvPr/>
        </p:nvCxnSpPr>
        <p:spPr>
          <a:xfrm flipH="1" flipV="1">
            <a:off x="10782300" y="360680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FFEDB8-D469-413D-899F-F3EC8C7870A3}"/>
              </a:ext>
            </a:extLst>
          </p:cNvPr>
          <p:cNvCxnSpPr>
            <a:cxnSpLocks/>
          </p:cNvCxnSpPr>
          <p:nvPr/>
        </p:nvCxnSpPr>
        <p:spPr>
          <a:xfrm flipH="1" flipV="1">
            <a:off x="796798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4734F39-C326-4E22-9D53-4B1195B036B0}"/>
              </a:ext>
            </a:extLst>
          </p:cNvPr>
          <p:cNvSpPr/>
          <p:nvPr/>
        </p:nvSpPr>
        <p:spPr>
          <a:xfrm>
            <a:off x="722884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A71AD6-C1A3-4744-89EA-9B58AFA2A36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57820" y="726440"/>
            <a:ext cx="811530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6D0A0C1-5A15-4FDD-BA66-5E232939238E}"/>
              </a:ext>
            </a:extLst>
          </p:cNvPr>
          <p:cNvSpPr/>
          <p:nvPr/>
        </p:nvSpPr>
        <p:spPr>
          <a:xfrm>
            <a:off x="8769350" y="487680"/>
            <a:ext cx="1158240" cy="477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BD1CFB-5435-444B-BFD9-2C2387DCCB11}"/>
              </a:ext>
            </a:extLst>
          </p:cNvPr>
          <p:cNvSpPr/>
          <p:nvPr/>
        </p:nvSpPr>
        <p:spPr>
          <a:xfrm>
            <a:off x="9673590" y="2357120"/>
            <a:ext cx="2254250" cy="12496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BERT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A48E05-0C1B-496B-8605-D340C72E8AAD}"/>
              </a:ext>
            </a:extLst>
          </p:cNvPr>
          <p:cNvCxnSpPr>
            <a:cxnSpLocks/>
          </p:cNvCxnSpPr>
          <p:nvPr/>
        </p:nvCxnSpPr>
        <p:spPr>
          <a:xfrm flipH="1" flipV="1">
            <a:off x="10802620" y="1849120"/>
            <a:ext cx="7620" cy="50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D9C9C64-2AF6-4195-8205-AB57360A2646}"/>
              </a:ext>
            </a:extLst>
          </p:cNvPr>
          <p:cNvSpPr/>
          <p:nvPr/>
        </p:nvSpPr>
        <p:spPr>
          <a:xfrm>
            <a:off x="10063480" y="1534160"/>
            <a:ext cx="149352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1AD305-1F4C-4732-B86E-33A287361C32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939656" y="726440"/>
            <a:ext cx="870584" cy="807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DD6176E-81C3-432D-9AF8-1EB5767FEAB5}"/>
              </a:ext>
            </a:extLst>
          </p:cNvPr>
          <p:cNvCxnSpPr/>
          <p:nvPr/>
        </p:nvCxnSpPr>
        <p:spPr>
          <a:xfrm>
            <a:off x="58216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BAF7CB-2A9A-4FEB-BE4C-E8FDD33281AB}"/>
              </a:ext>
            </a:extLst>
          </p:cNvPr>
          <p:cNvSpPr txBox="1"/>
          <p:nvPr/>
        </p:nvSpPr>
        <p:spPr>
          <a:xfrm>
            <a:off x="111762" y="54094"/>
            <a:ext cx="181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Cross-Encoder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AA8453-BEE9-4EA4-BC75-8B6FF42E2E2D}"/>
              </a:ext>
            </a:extLst>
          </p:cNvPr>
          <p:cNvSpPr txBox="1"/>
          <p:nvPr/>
        </p:nvSpPr>
        <p:spPr>
          <a:xfrm>
            <a:off x="5899786" y="54094"/>
            <a:ext cx="61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Bi-Encoder(SBERT</a:t>
            </a:r>
            <a:r>
              <a:rPr lang="zh-CN" altLang="en-US" dirty="0"/>
              <a:t>，利用</a:t>
            </a:r>
            <a:r>
              <a:rPr lang="en-US" altLang="zh-CN" dirty="0"/>
              <a:t>BERT</a:t>
            </a:r>
            <a:r>
              <a:rPr lang="zh-CN" altLang="en-US" dirty="0"/>
              <a:t>作为编码器的孪生网络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F715E-2C88-4AAD-8DD0-5765A0049888}"/>
              </a:ext>
            </a:extLst>
          </p:cNvPr>
          <p:cNvSpPr txBox="1"/>
          <p:nvPr/>
        </p:nvSpPr>
        <p:spPr>
          <a:xfrm>
            <a:off x="6758305" y="5215092"/>
            <a:ext cx="518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将每一个句子单独的映射为向量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效果较差</a:t>
            </a:r>
            <a:r>
              <a:rPr lang="en-US" altLang="zh-CN" dirty="0"/>
              <a:t>(</a:t>
            </a:r>
            <a:r>
              <a:rPr lang="zh-CN" altLang="en-US" dirty="0"/>
              <a:t>未经微调过的</a:t>
            </a:r>
            <a:r>
              <a:rPr lang="en-US" altLang="zh-CN" dirty="0"/>
              <a:t>BERT</a:t>
            </a:r>
            <a:r>
              <a:rPr lang="zh-CN" altLang="en-US" dirty="0"/>
              <a:t>在文本相似性任务效果甚至不如</a:t>
            </a:r>
            <a:r>
              <a:rPr lang="en-US" altLang="zh-CN" dirty="0"/>
              <a:t>Glove)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FD164B-C5D1-4F3C-86EA-4EB709B18004}"/>
              </a:ext>
            </a:extLst>
          </p:cNvPr>
          <p:cNvSpPr txBox="1"/>
          <p:nvPr/>
        </p:nvSpPr>
        <p:spPr>
          <a:xfrm>
            <a:off x="2822580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9E4D4B-4D5B-416C-8938-D9AA0EEBFEB4}"/>
              </a:ext>
            </a:extLst>
          </p:cNvPr>
          <p:cNvSpPr txBox="1"/>
          <p:nvPr/>
        </p:nvSpPr>
        <p:spPr>
          <a:xfrm>
            <a:off x="791051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CD55CF-13C7-4E5E-979E-E1674BD17D95}"/>
              </a:ext>
            </a:extLst>
          </p:cNvPr>
          <p:cNvSpPr txBox="1"/>
          <p:nvPr/>
        </p:nvSpPr>
        <p:spPr>
          <a:xfrm>
            <a:off x="10728645" y="1940560"/>
            <a:ext cx="1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+Pooling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09C3333-7C67-46D7-BF09-3F0D970D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66" y="4636776"/>
            <a:ext cx="2099308" cy="185106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FA1B07-2BFE-4A2C-BBAF-B6D412A8CEB1}"/>
              </a:ext>
            </a:extLst>
          </p:cNvPr>
          <p:cNvSpPr txBox="1"/>
          <p:nvPr/>
        </p:nvSpPr>
        <p:spPr>
          <a:xfrm>
            <a:off x="718826" y="5183106"/>
            <a:ext cx="5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注意力交互在两个句子之间进行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效果优于</a:t>
            </a:r>
            <a:r>
              <a:rPr lang="en-US" altLang="zh-CN" dirty="0"/>
              <a:t>Bi-Encoder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9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2543</Words>
  <Application>Microsoft Office PowerPoint</Application>
  <PresentationFormat>宽屏</PresentationFormat>
  <Paragraphs>477</Paragraphs>
  <Slides>83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9" baseType="lpstr">
      <vt:lpstr>等线</vt:lpstr>
      <vt:lpstr>等线 Light</vt:lpstr>
      <vt:lpstr>Arial</vt:lpstr>
      <vt:lpstr>Cambria Math</vt:lpstr>
      <vt:lpstr>Wingdings</vt:lpstr>
      <vt:lpstr>Office 主题​​</vt:lpstr>
      <vt:lpstr>文本表示与匹配方法调研汇报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BERT表示存在的问题</vt:lpstr>
      <vt:lpstr>BERT表示存在的问题</vt:lpstr>
      <vt:lpstr>BERT表示存在的问题</vt:lpstr>
      <vt:lpstr>BERT表示存在的问题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BERT-whitening（句向量所属坐标系并非标准正交基）</vt:lpstr>
      <vt:lpstr>BERT表示存在的问题</vt:lpstr>
      <vt:lpstr>PowerPoint 演示文稿</vt:lpstr>
      <vt:lpstr>PowerPoint 演示文稿</vt:lpstr>
      <vt:lpstr>对比表示学习</vt:lpstr>
      <vt:lpstr>SimCLR</vt:lpstr>
      <vt:lpstr>SimCLR</vt:lpstr>
      <vt:lpstr>PowerPoint 演示文稿</vt:lpstr>
      <vt:lpstr>SimCLR</vt:lpstr>
      <vt:lpstr>对比表示学习</vt:lpstr>
      <vt:lpstr>对比表示学习</vt:lpstr>
      <vt:lpstr>对比表示学习</vt:lpstr>
      <vt:lpstr>SimCLR</vt:lpstr>
      <vt:lpstr>SimCLR</vt:lpstr>
      <vt:lpstr>SimCLR</vt:lpstr>
      <vt:lpstr>PowerPoint 演示文稿</vt:lpstr>
      <vt:lpstr>SimCLR</vt:lpstr>
      <vt:lpstr>SimCLR</vt:lpstr>
      <vt:lpstr>SimCLR</vt:lpstr>
      <vt:lpstr>SimCLR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Augmentation in NLP is Hard</vt:lpstr>
      <vt:lpstr>PowerPoint 演示文稿</vt:lpstr>
      <vt:lpstr>PowerPoint 演示文稿</vt:lpstr>
      <vt:lpstr>PowerPoint 演示文稿</vt:lpstr>
      <vt:lpstr>PowerPoint 演示文稿</vt:lpstr>
      <vt:lpstr>基于梯度的对抗训练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SimCSE给出的结果分析</vt:lpstr>
      <vt:lpstr>SimCSE给出的结果分析</vt:lpstr>
      <vt:lpstr>SimCSE给出的结果分析</vt:lpstr>
      <vt:lpstr>SimCSE给出的结果分析</vt:lpstr>
      <vt:lpstr>SimCSE给出的结果分析</vt:lpstr>
      <vt:lpstr>ConSERT给出的结果分析</vt:lpstr>
      <vt:lpstr>ConSERT给出的结果分析</vt:lpstr>
      <vt:lpstr>ConSERT给出的结果分析</vt:lpstr>
      <vt:lpstr>ConSERT给出的结果分析</vt:lpstr>
      <vt:lpstr>ConSERT给出的结果分析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孙相会</dc:creator>
  <cp:lastModifiedBy>User</cp:lastModifiedBy>
  <cp:revision>441</cp:revision>
  <dcterms:created xsi:type="dcterms:W3CDTF">2021-07-12T02:01:00Z</dcterms:created>
  <dcterms:modified xsi:type="dcterms:W3CDTF">2021-10-17T08:33:52Z</dcterms:modified>
</cp:coreProperties>
</file>