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92" r:id="rId4"/>
    <p:sldId id="263" r:id="rId5"/>
    <p:sldId id="270" r:id="rId6"/>
    <p:sldId id="274" r:id="rId7"/>
    <p:sldId id="283" r:id="rId8"/>
    <p:sldId id="318" r:id="rId9"/>
    <p:sldId id="38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CE80E-7E85-4908-B5B4-07359D7F5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0316EE-D066-4578-8A15-651A87D17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43EDCA-C603-4C86-94E5-5BE4AFFFE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E9A4-137F-4039-9594-71C2BA89BAC3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4A9905-E3CB-4672-B013-5B93401CF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D22B2B-AE5A-412C-80AC-77D0DCB96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A487-0C01-4DF3-8C1B-A5F907DFA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36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258EF-E44A-468E-B980-E51797C23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796541-D7B0-4DD5-888E-C1D73A0B1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4E5009-3467-46DC-AD10-A05227E7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E9A4-137F-4039-9594-71C2BA89BAC3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919B94-6485-473A-A44A-C70879ED6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9EC09B-9D83-42B1-B849-ABE9A3DF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A487-0C01-4DF3-8C1B-A5F907DFA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838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CFC794-EC1F-4419-9731-A173432394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627961-728F-4DAB-BF10-58ADAC3FB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04D50F-3BE8-45D5-9AFF-2898C09B6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E9A4-137F-4039-9594-71C2BA89BAC3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158A99-7689-4E86-A70F-09E32AABA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108CA3-C3C4-4B6E-AFF8-48E07DFC1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A487-0C01-4DF3-8C1B-A5F907DFA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73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DE08F-BF08-4CE6-B692-0D8EFCEE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25D265-0D67-4BFD-96C7-CD8E952F1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2E5E31-9DAB-4CA8-A51B-4A407DA69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E9A4-137F-4039-9594-71C2BA89BAC3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BCE772-FA30-4C3E-83D9-E8835133B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7DAE46-F7F8-483A-8C7E-ABEF4209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A487-0C01-4DF3-8C1B-A5F907DFA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01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5C2D1-95E9-4BF5-85BF-2F85FF410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C36E9A-D252-40A8-AA23-E0391BD18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15B137-A5E3-43D9-A7E8-D007C9027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E9A4-137F-4039-9594-71C2BA89BAC3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F40107-1833-42C8-88DD-50815B159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3F4FBF-3E6E-448B-BB9C-17883922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A487-0C01-4DF3-8C1B-A5F907DFA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8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7DD78-8CBC-4280-A561-CB02A217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3A625E-4A8A-4380-B037-94E20E3E8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A2E0F9-978A-4FB8-A70C-D8FD33433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305903-75EA-469C-B29C-C12876C0B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E9A4-137F-4039-9594-71C2BA89BAC3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75FB83-8EAE-4F5F-A601-D82E8853B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3FEF41-50A6-4598-B589-4C9EE1FDA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A487-0C01-4DF3-8C1B-A5F907DFA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994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F2203-3B15-4E43-BD8A-3C35DACA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48DE7C-C486-4692-BF66-02FD0F3AE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D2645D-0DD8-408A-A097-B30B80007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314C01-10D5-4C25-8F4B-41DE182953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A1B88D-B78A-4632-B82B-590016EF3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505713-B8F1-4346-984F-7F4715D0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E9A4-137F-4039-9594-71C2BA89BAC3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23135E-B1A6-4153-A1CA-5125C52E2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CEB220-C0C8-47BA-9791-C08E6FF41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A487-0C01-4DF3-8C1B-A5F907DFA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4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3A654-2B1F-4014-BB1F-ACAD22EB8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7661F4-06DD-476F-B06D-EA3ECE611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E9A4-137F-4039-9594-71C2BA89BAC3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412077-C41F-440D-9A48-7D6088C06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7FF0B3-3B6F-43DB-B73F-B626DC5F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A487-0C01-4DF3-8C1B-A5F907DFA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407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62C434-CAE7-43E5-A037-4912009B2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E9A4-137F-4039-9594-71C2BA89BAC3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0C8D53-E660-4135-B042-8274AA735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B40304-A154-4C22-B727-D5BACB85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A487-0C01-4DF3-8C1B-A5F907DFA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68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9B184-B5FA-4A30-B1E7-04B59ED93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42578C-F399-4CC4-8FE9-BA84781B4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48153D-6FC2-43D6-A956-DBBF898C9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451633-B407-40FE-9E9E-C0652630D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E9A4-137F-4039-9594-71C2BA89BAC3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6779A0-FB0B-4F23-8498-A0D0DCB5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0FCABD-779A-4665-AAAC-6A85F3185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A487-0C01-4DF3-8C1B-A5F907DFA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89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001E4-E11D-4C6C-8A26-F5882E6BE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46F77F-95B6-4F59-91E8-B785DF9BB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0F5D01-73E5-49E6-9BE4-F3B99E1DA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0B2021-8581-45FD-91E0-07D9B74C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E9A4-137F-4039-9594-71C2BA89BAC3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B0452C-6FFD-4AE3-A218-1F1E5F9C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6C6F9-2D11-434B-B5C3-B1E616B1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A487-0C01-4DF3-8C1B-A5F907DFA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30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B43AC1-AB4D-41B8-BC29-FE37E8D8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07B762-914C-424F-AEA3-C7384B2F0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575627-EA1B-4477-97EB-7992D1E33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BE9A4-137F-4039-9594-71C2BA89BAC3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FA9297-5A5E-48DB-AAB0-EC0B7ACC5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DAC280-337D-479C-8528-25C989C72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7A487-0C01-4DF3-8C1B-A5F907DFA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85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2.png"/><Relationship Id="rId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2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0AF8A-DA10-4DCD-8B93-0EF3C6F1FA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8A4ED2-795E-47C5-8686-6F324BB38A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760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流程图: 磁盘 31">
            <a:extLst>
              <a:ext uri="{FF2B5EF4-FFF2-40B4-BE49-F238E27FC236}">
                <a16:creationId xmlns:a16="http://schemas.microsoft.com/office/drawing/2014/main" id="{D3484647-D458-4C42-B1D6-2AB72CD25189}"/>
              </a:ext>
            </a:extLst>
          </p:cNvPr>
          <p:cNvSpPr/>
          <p:nvPr/>
        </p:nvSpPr>
        <p:spPr>
          <a:xfrm>
            <a:off x="6724542" y="4286797"/>
            <a:ext cx="3271477" cy="1830245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881AD4F-4656-4A22-BEEF-FF510FE21AF0}"/>
              </a:ext>
            </a:extLst>
          </p:cNvPr>
          <p:cNvSpPr/>
          <p:nvPr/>
        </p:nvSpPr>
        <p:spPr>
          <a:xfrm>
            <a:off x="2437001" y="2280920"/>
            <a:ext cx="1960880" cy="11480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编码器</a:t>
            </a:r>
            <a:r>
              <a:rPr lang="en-US" altLang="zh-CN" dirty="0"/>
              <a:t>(encoder)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A5AF8B5-600B-48B1-AEBE-D787C4057180}"/>
              </a:ext>
            </a:extLst>
          </p:cNvPr>
          <p:cNvSpPr/>
          <p:nvPr/>
        </p:nvSpPr>
        <p:spPr>
          <a:xfrm>
            <a:off x="2437001" y="4605868"/>
            <a:ext cx="1960880" cy="11480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编码器</a:t>
            </a:r>
            <a:r>
              <a:rPr lang="en-US" altLang="zh-CN" dirty="0"/>
              <a:t>(encoder)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7035A78-C7A8-43CC-B71D-C6F078FEE3E7}"/>
              </a:ext>
            </a:extLst>
          </p:cNvPr>
          <p:cNvSpPr txBox="1"/>
          <p:nvPr/>
        </p:nvSpPr>
        <p:spPr>
          <a:xfrm>
            <a:off x="460884" y="2645341"/>
            <a:ext cx="267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用户问题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1355C3A-EA8B-46E6-A2DD-531766C1B4B8}"/>
              </a:ext>
            </a:extLst>
          </p:cNvPr>
          <p:cNvCxnSpPr>
            <a:cxnSpLocks/>
          </p:cNvCxnSpPr>
          <p:nvPr/>
        </p:nvCxnSpPr>
        <p:spPr>
          <a:xfrm>
            <a:off x="1644521" y="2854960"/>
            <a:ext cx="792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252D09B-A01D-4BBB-A466-44F8050748E1}"/>
              </a:ext>
            </a:extLst>
          </p:cNvPr>
          <p:cNvCxnSpPr>
            <a:cxnSpLocks/>
          </p:cNvCxnSpPr>
          <p:nvPr/>
        </p:nvCxnSpPr>
        <p:spPr>
          <a:xfrm>
            <a:off x="4397881" y="2854960"/>
            <a:ext cx="792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4A9B661-F2CF-4726-BB98-1D15E3A4B22F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397881" y="5179908"/>
            <a:ext cx="2326661" cy="2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BA34C171-8E7A-41E5-A775-097D8C5BEFEA}"/>
              </a:ext>
            </a:extLst>
          </p:cNvPr>
          <p:cNvSpPr/>
          <p:nvPr/>
        </p:nvSpPr>
        <p:spPr>
          <a:xfrm>
            <a:off x="5210683" y="2759224"/>
            <a:ext cx="1036320" cy="200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C112D43-601D-4E2E-A84C-1772D09872CB}"/>
              </a:ext>
            </a:extLst>
          </p:cNvPr>
          <p:cNvSpPr/>
          <p:nvPr/>
        </p:nvSpPr>
        <p:spPr>
          <a:xfrm rot="16200000">
            <a:off x="6593665" y="5343669"/>
            <a:ext cx="1036320" cy="200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345EDC0-E505-424B-8B18-11954B8456F2}"/>
              </a:ext>
            </a:extLst>
          </p:cNvPr>
          <p:cNvSpPr/>
          <p:nvPr/>
        </p:nvSpPr>
        <p:spPr>
          <a:xfrm rot="16200000">
            <a:off x="6980948" y="5343670"/>
            <a:ext cx="1036320" cy="2007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544AF59-AD02-488E-B1BE-9ABDAAAD7F4E}"/>
              </a:ext>
            </a:extLst>
          </p:cNvPr>
          <p:cNvSpPr/>
          <p:nvPr/>
        </p:nvSpPr>
        <p:spPr>
          <a:xfrm rot="16200000">
            <a:off x="7404638" y="5343670"/>
            <a:ext cx="1036320" cy="2007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609DC89-FCAF-4668-9E9F-FD5AE8BF2261}"/>
              </a:ext>
            </a:extLst>
          </p:cNvPr>
          <p:cNvSpPr/>
          <p:nvPr/>
        </p:nvSpPr>
        <p:spPr>
          <a:xfrm rot="16200000">
            <a:off x="8604143" y="5343670"/>
            <a:ext cx="1036320" cy="20079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B8F6EC4-E66A-43FF-9612-4551540EB87F}"/>
              </a:ext>
            </a:extLst>
          </p:cNvPr>
          <p:cNvSpPr/>
          <p:nvPr/>
        </p:nvSpPr>
        <p:spPr>
          <a:xfrm rot="16200000">
            <a:off x="9030862" y="5343669"/>
            <a:ext cx="1036320" cy="2007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19595E4A-BD08-4154-B4F7-885AA3EF33F8}"/>
              </a:ext>
            </a:extLst>
          </p:cNvPr>
          <p:cNvCxnSpPr>
            <a:cxnSpLocks/>
          </p:cNvCxnSpPr>
          <p:nvPr/>
        </p:nvCxnSpPr>
        <p:spPr>
          <a:xfrm>
            <a:off x="8240766" y="5451055"/>
            <a:ext cx="627536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6F4F349-0BEE-4AB4-8546-E5FA97CC2894}"/>
              </a:ext>
            </a:extLst>
          </p:cNvPr>
          <p:cNvCxnSpPr>
            <a:cxnSpLocks/>
          </p:cNvCxnSpPr>
          <p:nvPr/>
        </p:nvCxnSpPr>
        <p:spPr>
          <a:xfrm>
            <a:off x="6287646" y="2854960"/>
            <a:ext cx="792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42B3C72D-BA95-4684-BBB1-563F9ABC7CE0}"/>
              </a:ext>
            </a:extLst>
          </p:cNvPr>
          <p:cNvSpPr/>
          <p:nvPr/>
        </p:nvSpPr>
        <p:spPr>
          <a:xfrm>
            <a:off x="7071169" y="2342943"/>
            <a:ext cx="2538792" cy="102403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计算语义相似度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AAB78FD-EAEE-4D45-A41E-D858293B8104}"/>
              </a:ext>
            </a:extLst>
          </p:cNvPr>
          <p:cNvCxnSpPr>
            <a:stCxn id="32" idx="1"/>
            <a:endCxn id="38" idx="4"/>
          </p:cNvCxnSpPr>
          <p:nvPr/>
        </p:nvCxnSpPr>
        <p:spPr>
          <a:xfrm flipH="1" flipV="1">
            <a:off x="8340565" y="3366977"/>
            <a:ext cx="19716" cy="919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AB0B68C-20C7-449D-9D33-22D397195DDC}"/>
              </a:ext>
            </a:extLst>
          </p:cNvPr>
          <p:cNvCxnSpPr>
            <a:cxnSpLocks/>
          </p:cNvCxnSpPr>
          <p:nvPr/>
        </p:nvCxnSpPr>
        <p:spPr>
          <a:xfrm>
            <a:off x="9609961" y="2854960"/>
            <a:ext cx="792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AA5FB60C-1039-4EE9-82FC-A69A6B15FAD9}"/>
              </a:ext>
            </a:extLst>
          </p:cNvPr>
          <p:cNvSpPr txBox="1"/>
          <p:nvPr/>
        </p:nvSpPr>
        <p:spPr>
          <a:xfrm>
            <a:off x="10311001" y="2645341"/>
            <a:ext cx="169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topK</a:t>
            </a:r>
            <a:r>
              <a:rPr lang="zh-CN" altLang="en-US" dirty="0"/>
              <a:t>相似问题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8DC2D6F-CB45-4201-8433-9CD9CFE626EC}"/>
              </a:ext>
            </a:extLst>
          </p:cNvPr>
          <p:cNvSpPr txBox="1"/>
          <p:nvPr/>
        </p:nvSpPr>
        <p:spPr>
          <a:xfrm>
            <a:off x="649507" y="4331013"/>
            <a:ext cx="26720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问题</a:t>
            </a:r>
            <a:r>
              <a:rPr lang="en-US" altLang="zh-CN" sz="2000" dirty="0"/>
              <a:t>1</a:t>
            </a:r>
          </a:p>
          <a:p>
            <a:r>
              <a:rPr lang="zh-CN" altLang="en-US" sz="2000" dirty="0"/>
              <a:t>问题</a:t>
            </a:r>
            <a:r>
              <a:rPr lang="en-US" altLang="zh-CN" sz="2000" dirty="0"/>
              <a:t>2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问题</a:t>
            </a:r>
            <a:r>
              <a:rPr lang="en-US" altLang="zh-CN" sz="2000" dirty="0"/>
              <a:t>N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83E38EB9-D964-4031-B648-DF6803CECD17}"/>
              </a:ext>
            </a:extLst>
          </p:cNvPr>
          <p:cNvCxnSpPr>
            <a:cxnSpLocks/>
          </p:cNvCxnSpPr>
          <p:nvPr/>
        </p:nvCxnSpPr>
        <p:spPr>
          <a:xfrm>
            <a:off x="984594" y="5119819"/>
            <a:ext cx="0" cy="324249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C779088B-394E-4596-A129-998F2A521B93}"/>
              </a:ext>
            </a:extLst>
          </p:cNvPr>
          <p:cNvCxnSpPr>
            <a:cxnSpLocks/>
          </p:cNvCxnSpPr>
          <p:nvPr/>
        </p:nvCxnSpPr>
        <p:spPr>
          <a:xfrm>
            <a:off x="1502284" y="5179908"/>
            <a:ext cx="792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29477897-A054-4662-BE58-82A321EBB027}"/>
              </a:ext>
            </a:extLst>
          </p:cNvPr>
          <p:cNvSpPr txBox="1"/>
          <p:nvPr/>
        </p:nvSpPr>
        <p:spPr>
          <a:xfrm>
            <a:off x="4155265" y="458667"/>
            <a:ext cx="2956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应用场景：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搜索引擎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问答系统</a:t>
            </a:r>
            <a:r>
              <a:rPr lang="en-US" altLang="zh-CN" dirty="0"/>
              <a:t>(</a:t>
            </a:r>
            <a:r>
              <a:rPr lang="zh-CN" altLang="en-US" dirty="0"/>
              <a:t>检索式</a:t>
            </a:r>
            <a:r>
              <a:rPr lang="en-US" altLang="zh-CN" dirty="0"/>
              <a:t>)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1122F27-F205-4EC5-A9CC-0B8947C54891}"/>
              </a:ext>
            </a:extLst>
          </p:cNvPr>
          <p:cNvSpPr txBox="1"/>
          <p:nvPr/>
        </p:nvSpPr>
        <p:spPr>
          <a:xfrm>
            <a:off x="649507" y="1146947"/>
            <a:ext cx="596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搜索引擎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问答系统</a:t>
            </a:r>
            <a:r>
              <a:rPr lang="en-US" altLang="zh-CN" sz="2000" dirty="0"/>
              <a:t>(</a:t>
            </a:r>
            <a:r>
              <a:rPr lang="zh-CN" altLang="en-US" sz="2000" dirty="0"/>
              <a:t>检索式</a:t>
            </a:r>
            <a:r>
              <a:rPr lang="en-US" altLang="zh-CN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8348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7F0628B-632A-44C4-9C8D-EEE2F2C7E57D}"/>
              </a:ext>
            </a:extLst>
          </p:cNvPr>
          <p:cNvSpPr txBox="1"/>
          <p:nvPr/>
        </p:nvSpPr>
        <p:spPr>
          <a:xfrm>
            <a:off x="0" y="57924"/>
            <a:ext cx="1219200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监督形式下的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任务一般看作是文本匹配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(text match)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ABC0617-ED3E-4C3F-AAEF-C8E7287A168D}"/>
              </a:ext>
            </a:extLst>
          </p:cNvPr>
          <p:cNvSpPr/>
          <p:nvPr/>
        </p:nvSpPr>
        <p:spPr>
          <a:xfrm>
            <a:off x="9638227" y="993582"/>
            <a:ext cx="98169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1,0,0</a:t>
            </a:r>
            <a:endParaRPr lang="zh-CN" altLang="en-US" dirty="0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8856B60-EC07-4752-8ED2-BF4AE2F2E754}"/>
              </a:ext>
            </a:extLst>
          </p:cNvPr>
          <p:cNvCxnSpPr>
            <a:cxnSpLocks/>
          </p:cNvCxnSpPr>
          <p:nvPr/>
        </p:nvCxnSpPr>
        <p:spPr>
          <a:xfrm>
            <a:off x="12281443" y="1741319"/>
            <a:ext cx="0" cy="378373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39EAFF7C-DFF4-4F45-9C73-139F751E376A}"/>
              </a:ext>
            </a:extLst>
          </p:cNvPr>
          <p:cNvSpPr/>
          <p:nvPr/>
        </p:nvSpPr>
        <p:spPr>
          <a:xfrm>
            <a:off x="5559684" y="4378438"/>
            <a:ext cx="1966486" cy="10640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Encoder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CB2152C-54FE-4678-AB98-6EBF8EC15389}"/>
              </a:ext>
            </a:extLst>
          </p:cNvPr>
          <p:cNvCxnSpPr>
            <a:cxnSpLocks/>
            <a:stCxn id="41" idx="0"/>
            <a:endCxn id="43" idx="2"/>
          </p:cNvCxnSpPr>
          <p:nvPr/>
        </p:nvCxnSpPr>
        <p:spPr>
          <a:xfrm flipV="1">
            <a:off x="6542927" y="3396443"/>
            <a:ext cx="494080" cy="9819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C298034B-8A17-41A4-8783-DC7F14A18CAF}"/>
              </a:ext>
            </a:extLst>
          </p:cNvPr>
          <p:cNvSpPr/>
          <p:nvPr/>
        </p:nvSpPr>
        <p:spPr>
          <a:xfrm>
            <a:off x="7037007" y="2978287"/>
            <a:ext cx="1711935" cy="83631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Softmax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output layer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80F78B6-094E-483D-A7EB-90969F60192B}"/>
              </a:ext>
            </a:extLst>
          </p:cNvPr>
          <p:cNvCxnSpPr>
            <a:cxnSpLocks/>
          </p:cNvCxnSpPr>
          <p:nvPr/>
        </p:nvCxnSpPr>
        <p:spPr>
          <a:xfrm flipV="1">
            <a:off x="6521337" y="5442536"/>
            <a:ext cx="0" cy="4566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DA4DD7F-B0D2-4E40-A0A9-9D315D17DE5D}"/>
              </a:ext>
            </a:extLst>
          </p:cNvPr>
          <p:cNvCxnSpPr>
            <a:cxnSpLocks/>
            <a:stCxn id="47" idx="0"/>
            <a:endCxn id="43" idx="6"/>
          </p:cNvCxnSpPr>
          <p:nvPr/>
        </p:nvCxnSpPr>
        <p:spPr>
          <a:xfrm flipH="1" flipV="1">
            <a:off x="8748942" y="3396443"/>
            <a:ext cx="392142" cy="9819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076A1691-68F0-4BE4-8EB1-694349359ED9}"/>
              </a:ext>
            </a:extLst>
          </p:cNvPr>
          <p:cNvSpPr txBox="1"/>
          <p:nvPr/>
        </p:nvSpPr>
        <p:spPr>
          <a:xfrm>
            <a:off x="5377062" y="5874990"/>
            <a:ext cx="6531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网易新闻和腾讯新闻哪个强	腾讯新闻和网易新闻哪个好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网易新闻和腾讯新闻哪个强	我想买个新手机，求推荐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网易新闻和腾讯新闻哪个强	爱打篮球的男生喜欢什么样的女生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A40FF563-D221-4E46-A7AA-6645C3238029}"/>
              </a:ext>
            </a:extLst>
          </p:cNvPr>
          <p:cNvSpPr/>
          <p:nvPr/>
        </p:nvSpPr>
        <p:spPr>
          <a:xfrm>
            <a:off x="8157841" y="4378438"/>
            <a:ext cx="1966486" cy="10640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Encoder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26F5071-F963-4D6D-BE0D-BDBD22F42C84}"/>
              </a:ext>
            </a:extLst>
          </p:cNvPr>
          <p:cNvCxnSpPr>
            <a:cxnSpLocks/>
          </p:cNvCxnSpPr>
          <p:nvPr/>
        </p:nvCxnSpPr>
        <p:spPr>
          <a:xfrm flipV="1">
            <a:off x="9119494" y="5442536"/>
            <a:ext cx="0" cy="4566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43879A09-A3B8-4BBF-BE1A-774434523629}"/>
              </a:ext>
            </a:extLst>
          </p:cNvPr>
          <p:cNvCxnSpPr>
            <a:cxnSpLocks/>
          </p:cNvCxnSpPr>
          <p:nvPr/>
        </p:nvCxnSpPr>
        <p:spPr>
          <a:xfrm flipV="1">
            <a:off x="7903447" y="2521610"/>
            <a:ext cx="0" cy="4566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EFC75B98-4875-46F8-8401-A459ECDC2EDD}"/>
              </a:ext>
            </a:extLst>
          </p:cNvPr>
          <p:cNvSpPr/>
          <p:nvPr/>
        </p:nvSpPr>
        <p:spPr>
          <a:xfrm>
            <a:off x="7304692" y="1741319"/>
            <a:ext cx="588579" cy="2574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0.3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A881A9A-F479-4339-87B8-7C720E7A3597}"/>
              </a:ext>
            </a:extLst>
          </p:cNvPr>
          <p:cNvSpPr/>
          <p:nvPr/>
        </p:nvSpPr>
        <p:spPr>
          <a:xfrm>
            <a:off x="7903781" y="1741368"/>
            <a:ext cx="588579" cy="2574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0.7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787EE2E-0C88-407A-970E-0CBAD44FBBCC}"/>
              </a:ext>
            </a:extLst>
          </p:cNvPr>
          <p:cNvSpPr/>
          <p:nvPr/>
        </p:nvSpPr>
        <p:spPr>
          <a:xfrm>
            <a:off x="7299438" y="1998822"/>
            <a:ext cx="588579" cy="2574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0.6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1F12262-370E-43B0-A6FB-5CDE194863B4}"/>
              </a:ext>
            </a:extLst>
          </p:cNvPr>
          <p:cNvSpPr/>
          <p:nvPr/>
        </p:nvSpPr>
        <p:spPr>
          <a:xfrm>
            <a:off x="7898527" y="1998871"/>
            <a:ext cx="588579" cy="2574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0.4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F957296-D2D6-4A43-B5D4-D4414818342D}"/>
              </a:ext>
            </a:extLst>
          </p:cNvPr>
          <p:cNvSpPr/>
          <p:nvPr/>
        </p:nvSpPr>
        <p:spPr>
          <a:xfrm>
            <a:off x="7304694" y="2256324"/>
            <a:ext cx="588579" cy="2574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0.8</a:t>
            </a:r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A0F1C65-D9F5-43CE-8C34-8F0C3E9C4DE8}"/>
              </a:ext>
            </a:extLst>
          </p:cNvPr>
          <p:cNvSpPr/>
          <p:nvPr/>
        </p:nvSpPr>
        <p:spPr>
          <a:xfrm>
            <a:off x="7903783" y="2256373"/>
            <a:ext cx="588579" cy="2574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0.2</a:t>
            </a:r>
            <a:endParaRPr lang="zh-CN" altLang="en-US" dirty="0"/>
          </a:p>
        </p:txBody>
      </p:sp>
      <p:sp>
        <p:nvSpPr>
          <p:cNvPr id="34" name="流程图: 终止 33">
            <a:extLst>
              <a:ext uri="{FF2B5EF4-FFF2-40B4-BE49-F238E27FC236}">
                <a16:creationId xmlns:a16="http://schemas.microsoft.com/office/drawing/2014/main" id="{A76F1EE8-B4A1-4062-BAC5-21EA6CF8F787}"/>
              </a:ext>
            </a:extLst>
          </p:cNvPr>
          <p:cNvSpPr/>
          <p:nvPr/>
        </p:nvSpPr>
        <p:spPr>
          <a:xfrm>
            <a:off x="6810707" y="934724"/>
            <a:ext cx="2330377" cy="520938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Crossentropy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loss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915745A3-656B-4B25-B9FA-2B44234A918E}"/>
              </a:ext>
            </a:extLst>
          </p:cNvPr>
          <p:cNvCxnSpPr>
            <a:stCxn id="24" idx="1"/>
            <a:endCxn id="34" idx="3"/>
          </p:cNvCxnSpPr>
          <p:nvPr/>
        </p:nvCxnSpPr>
        <p:spPr>
          <a:xfrm flipH="1">
            <a:off x="9141084" y="1178248"/>
            <a:ext cx="497143" cy="1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8BCC237-3EAC-48CF-825E-C204F92BBA1D}"/>
              </a:ext>
            </a:extLst>
          </p:cNvPr>
          <p:cNvCxnSpPr/>
          <p:nvPr/>
        </p:nvCxnSpPr>
        <p:spPr>
          <a:xfrm flipH="1" flipV="1">
            <a:off x="7888017" y="1455662"/>
            <a:ext cx="10510" cy="285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632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C1FE716D-5DB9-41EA-A52E-7F13FC019FAB}"/>
              </a:ext>
            </a:extLst>
          </p:cNvPr>
          <p:cNvSpPr/>
          <p:nvPr/>
        </p:nvSpPr>
        <p:spPr>
          <a:xfrm>
            <a:off x="6116609" y="2339170"/>
            <a:ext cx="3620648" cy="126421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7F0628B-632A-44C4-9C8D-EEE2F2C7E57D}"/>
              </a:ext>
            </a:extLst>
          </p:cNvPr>
          <p:cNvSpPr txBox="1"/>
          <p:nvPr/>
        </p:nvSpPr>
        <p:spPr>
          <a:xfrm>
            <a:off x="199696" y="350662"/>
            <a:ext cx="1996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监督形式</a:t>
            </a: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8856B60-EC07-4752-8ED2-BF4AE2F2E754}"/>
              </a:ext>
            </a:extLst>
          </p:cNvPr>
          <p:cNvCxnSpPr>
            <a:cxnSpLocks/>
          </p:cNvCxnSpPr>
          <p:nvPr/>
        </p:nvCxnSpPr>
        <p:spPr>
          <a:xfrm>
            <a:off x="12281443" y="1741319"/>
            <a:ext cx="0" cy="378373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39EAFF7C-DFF4-4F45-9C73-139F751E376A}"/>
              </a:ext>
            </a:extLst>
          </p:cNvPr>
          <p:cNvSpPr/>
          <p:nvPr/>
        </p:nvSpPr>
        <p:spPr>
          <a:xfrm>
            <a:off x="4256402" y="4252314"/>
            <a:ext cx="1966486" cy="10640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Encoder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CB2152C-54FE-4678-AB98-6EBF8EC15389}"/>
              </a:ext>
            </a:extLst>
          </p:cNvPr>
          <p:cNvCxnSpPr>
            <a:cxnSpLocks/>
            <a:stCxn id="41" idx="0"/>
            <a:endCxn id="15" idx="2"/>
          </p:cNvCxnSpPr>
          <p:nvPr/>
        </p:nvCxnSpPr>
        <p:spPr>
          <a:xfrm flipV="1">
            <a:off x="5239645" y="3603380"/>
            <a:ext cx="2687288" cy="6489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80F78B6-094E-483D-A7EB-90969F60192B}"/>
              </a:ext>
            </a:extLst>
          </p:cNvPr>
          <p:cNvCxnSpPr>
            <a:cxnSpLocks/>
          </p:cNvCxnSpPr>
          <p:nvPr/>
        </p:nvCxnSpPr>
        <p:spPr>
          <a:xfrm flipV="1">
            <a:off x="5218055" y="5316412"/>
            <a:ext cx="0" cy="4566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DA4DD7F-B0D2-4E40-A0A9-9D315D17DE5D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7848312" y="3631166"/>
            <a:ext cx="10305" cy="6211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076A1691-68F0-4BE4-8EB1-694349359ED9}"/>
              </a:ext>
            </a:extLst>
          </p:cNvPr>
          <p:cNvSpPr txBox="1"/>
          <p:nvPr/>
        </p:nvSpPr>
        <p:spPr>
          <a:xfrm>
            <a:off x="4073779" y="5748866"/>
            <a:ext cx="79710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网易新闻和腾讯新闻哪个强	腾讯新闻和网易新闻哪个好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我想买个新手机，求推荐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爱打篮球的男生喜欢什么样的女生	爱打篮球的男生喜欢什么样的女生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大写万字怎么写？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时空猎人腾讯版怎么刷龙影	时空猎人腾讯版怎么刷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vip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红豆薏米粥能减肥吗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A40FF563-D221-4E46-A7AA-6645C3238029}"/>
              </a:ext>
            </a:extLst>
          </p:cNvPr>
          <p:cNvSpPr/>
          <p:nvPr/>
        </p:nvSpPr>
        <p:spPr>
          <a:xfrm>
            <a:off x="6865069" y="4252314"/>
            <a:ext cx="1966486" cy="10640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Encoder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26F5071-F963-4D6D-BE0D-BDBD22F42C84}"/>
              </a:ext>
            </a:extLst>
          </p:cNvPr>
          <p:cNvCxnSpPr>
            <a:cxnSpLocks/>
          </p:cNvCxnSpPr>
          <p:nvPr/>
        </p:nvCxnSpPr>
        <p:spPr>
          <a:xfrm flipV="1">
            <a:off x="7816212" y="5316412"/>
            <a:ext cx="0" cy="4566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952DF8C0-8849-42EE-97FB-5135AA312528}"/>
              </a:ext>
            </a:extLst>
          </p:cNvPr>
          <p:cNvSpPr/>
          <p:nvPr/>
        </p:nvSpPr>
        <p:spPr>
          <a:xfrm>
            <a:off x="9549737" y="4250492"/>
            <a:ext cx="1966486" cy="10640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Encoder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0415D27-57F8-465A-AF69-C1C296932755}"/>
              </a:ext>
            </a:extLst>
          </p:cNvPr>
          <p:cNvCxnSpPr>
            <a:cxnSpLocks/>
          </p:cNvCxnSpPr>
          <p:nvPr/>
        </p:nvCxnSpPr>
        <p:spPr>
          <a:xfrm flipV="1">
            <a:off x="10511390" y="5314590"/>
            <a:ext cx="0" cy="4566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D84762A-7494-4110-B9F0-BC18D0A58F12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7858617" y="3631166"/>
            <a:ext cx="2674363" cy="619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73326E1A-F8FF-43E9-82E3-D59090C1C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39170"/>
            <a:ext cx="3733992" cy="12065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0AF4DEB3-9BE2-4A41-BDCC-3F6766C81931}"/>
              </a:ext>
            </a:extLst>
          </p:cNvPr>
          <p:cNvSpPr/>
          <p:nvPr/>
        </p:nvSpPr>
        <p:spPr>
          <a:xfrm>
            <a:off x="6116609" y="2971275"/>
            <a:ext cx="3620648" cy="574457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C3D27E-2F5C-48EE-8AF2-C88FF2EF8568}"/>
              </a:ext>
            </a:extLst>
          </p:cNvPr>
          <p:cNvSpPr txBox="1"/>
          <p:nvPr/>
        </p:nvSpPr>
        <p:spPr>
          <a:xfrm>
            <a:off x="9757866" y="3136837"/>
            <a:ext cx="185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Triplet loss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426FD67-7454-4308-A56C-DBE25C5EA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797" y="1084911"/>
            <a:ext cx="7525137" cy="427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14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DF9E4E9-F199-4454-B627-BA34E760F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19" y="305881"/>
            <a:ext cx="7596505" cy="25137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5AD1B3B-10BD-491D-A3B5-80BC7ABDE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05" y="3073400"/>
            <a:ext cx="72263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2AB2AC2-3D98-4B1E-82B2-7B53D9BF6A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921" y="2081892"/>
            <a:ext cx="7059020" cy="420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04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图片 79">
            <a:extLst>
              <a:ext uri="{FF2B5EF4-FFF2-40B4-BE49-F238E27FC236}">
                <a16:creationId xmlns:a16="http://schemas.microsoft.com/office/drawing/2014/main" id="{DEF28D97-16DA-45EE-8ACF-559975615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23" y="356404"/>
            <a:ext cx="7650919" cy="3225231"/>
          </a:xfrm>
          <a:prstGeom prst="rect">
            <a:avLst/>
          </a:prstGeom>
        </p:spPr>
      </p:pic>
      <p:pic>
        <p:nvPicPr>
          <p:cNvPr id="85" name="图片 84">
            <a:extLst>
              <a:ext uri="{FF2B5EF4-FFF2-40B4-BE49-F238E27FC236}">
                <a16:creationId xmlns:a16="http://schemas.microsoft.com/office/drawing/2014/main" id="{04C33161-3CE0-42F0-A339-9A0D31A23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399" y="3796572"/>
            <a:ext cx="4633179" cy="851485"/>
          </a:xfrm>
          <a:prstGeom prst="rect">
            <a:avLst/>
          </a:prstGeom>
        </p:spPr>
      </p:pic>
      <p:pic>
        <p:nvPicPr>
          <p:cNvPr id="86" name="图片 85">
            <a:extLst>
              <a:ext uri="{FF2B5EF4-FFF2-40B4-BE49-F238E27FC236}">
                <a16:creationId xmlns:a16="http://schemas.microsoft.com/office/drawing/2014/main" id="{647BC60E-D273-4814-A3C0-160865591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399" y="5190786"/>
            <a:ext cx="4633179" cy="851485"/>
          </a:xfrm>
          <a:prstGeom prst="rect">
            <a:avLst/>
          </a:prstGeom>
        </p:spPr>
      </p:pic>
      <p:pic>
        <p:nvPicPr>
          <p:cNvPr id="88" name="图片 87">
            <a:extLst>
              <a:ext uri="{FF2B5EF4-FFF2-40B4-BE49-F238E27FC236}">
                <a16:creationId xmlns:a16="http://schemas.microsoft.com/office/drawing/2014/main" id="{FEA075BF-B3FC-4033-93B0-9C69A3A298E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87349" y="3340734"/>
            <a:ext cx="5414010" cy="322523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4F36F59-37AA-4F54-A21C-4F99CEAA72F6}"/>
              </a:ext>
            </a:extLst>
          </p:cNvPr>
          <p:cNvSpPr txBox="1"/>
          <p:nvPr/>
        </p:nvSpPr>
        <p:spPr>
          <a:xfrm>
            <a:off x="1523997" y="3714"/>
            <a:ext cx="10552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以自监督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监督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的方式判别两个样本是否相似，拉近相似样本的距离，推开不相似样本的距离。</a:t>
            </a:r>
          </a:p>
        </p:txBody>
      </p:sp>
    </p:spTree>
    <p:extLst>
      <p:ext uri="{BB962C8B-B14F-4D97-AF65-F5344CB8AC3E}">
        <p14:creationId xmlns:p14="http://schemas.microsoft.com/office/powerpoint/2010/main" val="1225402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ED28E5F-D205-4A8F-BA15-98864EF1F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263" y="5195903"/>
            <a:ext cx="6922723" cy="157459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989E308-C55D-4011-AF69-1F28163D8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265" y="3311498"/>
            <a:ext cx="6922722" cy="184024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9498544-86D2-454D-A407-B082126AC239}"/>
              </a:ext>
            </a:extLst>
          </p:cNvPr>
          <p:cNvSpPr txBox="1"/>
          <p:nvPr/>
        </p:nvSpPr>
        <p:spPr>
          <a:xfrm>
            <a:off x="162560" y="87499"/>
            <a:ext cx="666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ConSERT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A Contrastive Framework for Self-Supervised Sentence Representation Transfer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0835EC-7C1B-4963-8791-893551FF0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71419"/>
            <a:ext cx="4908802" cy="423566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3B39FF2-64CB-4962-8837-0EAD97BDA2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921" y="2138615"/>
            <a:ext cx="6922722" cy="105986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1B931D6-6706-422E-B793-24040AF4D6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7309" y="4109677"/>
            <a:ext cx="1386050" cy="69466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137E903-F5A6-4952-9408-CB2BCD1E38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99757" y="4109676"/>
            <a:ext cx="866575" cy="69466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1AB907A-EB48-49F5-BE19-9051D2BF90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96934" y="5901589"/>
            <a:ext cx="4140118" cy="50593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565EA2C-8D34-4B3E-99FE-E9CE68C00E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87345" y="2790264"/>
            <a:ext cx="1426146" cy="34898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49588C0-70F8-4AE5-BC6B-269CF545A3B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66993" y="2790264"/>
            <a:ext cx="638529" cy="34898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6805253-E0E4-4942-BEF6-A47BAD1C5F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01921" y="485758"/>
            <a:ext cx="6959066" cy="1549361"/>
          </a:xfrm>
          <a:prstGeom prst="rect">
            <a:avLst/>
          </a:prstGeom>
        </p:spPr>
      </p:pic>
      <p:pic>
        <p:nvPicPr>
          <p:cNvPr id="2050" name="Picture 2" descr="https://gimg2.baidu.com/image_search/src=http%3A%2F%2Fimage.xcar.com.cn%2Fattachments%2Fa%2Fday_171221%2F2017122101_0cd2e57c3b03079cfc679rKvuhd00E8s.jpg&amp;refer=http%3A%2F%2Fimage.xcar.com.cn&amp;app=2002&amp;size=f9999,10000&amp;q=a80&amp;n=0&amp;g=0n&amp;fmt=jpeg?sec=1637119544&amp;t=c7d7396a8fdc2172b2211a8d51c8bae8">
            <a:extLst>
              <a:ext uri="{FF2B5EF4-FFF2-40B4-BE49-F238E27FC236}">
                <a16:creationId xmlns:a16="http://schemas.microsoft.com/office/drawing/2014/main" id="{3B2D4839-7F92-4B96-85BA-B1F286DC2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40" y="3363388"/>
            <a:ext cx="3283789" cy="312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770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55749599-2468-4144-8AC4-0C0E6F31F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420" y="51797"/>
            <a:ext cx="6912205" cy="149089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9DFF50B-8BDD-4062-B5BF-8BFD3977D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424" y="1542692"/>
            <a:ext cx="6731439" cy="90255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0397D3E-FA84-41DC-A53B-D09B67646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420" y="2951849"/>
            <a:ext cx="6731443" cy="157357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D5BB9F3-CEF1-4B92-B22C-A3DA3E1CEE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0986" y="4836333"/>
            <a:ext cx="6636462" cy="152040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010A422-0143-49EE-95B0-A35C66A703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7586" y="3647625"/>
            <a:ext cx="1405187" cy="704254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CC3551D-8E6F-4AEA-BAC4-1082C0996B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85049" y="3647625"/>
            <a:ext cx="878539" cy="70425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3AC61908-060A-499F-8CF4-5B26A05324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55116" y="5590944"/>
            <a:ext cx="4197285" cy="51292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68DB7FF4-55C2-4597-A951-2179E2D840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81939" y="1927104"/>
            <a:ext cx="1445838" cy="35380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A950FEBE-688A-41E2-B2EE-C0E59058A7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53759" y="1927104"/>
            <a:ext cx="647347" cy="353805"/>
          </a:xfrm>
          <a:prstGeom prst="rect">
            <a:avLst/>
          </a:prstGeom>
        </p:spPr>
      </p:pic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D217233-19C4-4F55-9FB7-946365F54A4F}"/>
              </a:ext>
            </a:extLst>
          </p:cNvPr>
          <p:cNvCxnSpPr>
            <a:cxnSpLocks/>
          </p:cNvCxnSpPr>
          <p:nvPr/>
        </p:nvCxnSpPr>
        <p:spPr>
          <a:xfrm>
            <a:off x="5173804" y="50026"/>
            <a:ext cx="0" cy="672047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A31F3410-4C83-49FD-B9C2-E81C8CDB7197}"/>
              </a:ext>
            </a:extLst>
          </p:cNvPr>
          <p:cNvSpPr/>
          <p:nvPr/>
        </p:nvSpPr>
        <p:spPr>
          <a:xfrm>
            <a:off x="5253306" y="256854"/>
            <a:ext cx="2883828" cy="902556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D55739B-EF77-4E02-B8E7-6A623738891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9322" y="2221009"/>
            <a:ext cx="4465835" cy="366115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D7048DE6-5BDD-4B67-8C4E-E8D601B44886}"/>
              </a:ext>
            </a:extLst>
          </p:cNvPr>
          <p:cNvSpPr txBox="1"/>
          <p:nvPr/>
        </p:nvSpPr>
        <p:spPr>
          <a:xfrm>
            <a:off x="162560" y="87499"/>
            <a:ext cx="503936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ConSERT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A Contrastive Framework for Self-Supervised Sentence Representation Transfer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20C3939-357E-48AD-8CEB-8DAF9DDE54FB}"/>
              </a:ext>
            </a:extLst>
          </p:cNvPr>
          <p:cNvSpPr/>
          <p:nvPr/>
        </p:nvSpPr>
        <p:spPr>
          <a:xfrm>
            <a:off x="701040" y="1493520"/>
            <a:ext cx="1595120" cy="58928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shuffle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加号 18">
            <a:extLst>
              <a:ext uri="{FF2B5EF4-FFF2-40B4-BE49-F238E27FC236}">
                <a16:creationId xmlns:a16="http://schemas.microsoft.com/office/drawing/2014/main" id="{73022680-034B-410E-AE4B-6BB21448822C}"/>
              </a:ext>
            </a:extLst>
          </p:cNvPr>
          <p:cNvSpPr/>
          <p:nvPr/>
        </p:nvSpPr>
        <p:spPr>
          <a:xfrm>
            <a:off x="2296160" y="1493520"/>
            <a:ext cx="680720" cy="589280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8402E05-C8D5-4AC5-AEC8-AF9FD3D6C9D1}"/>
              </a:ext>
            </a:extLst>
          </p:cNvPr>
          <p:cNvSpPr/>
          <p:nvPr/>
        </p:nvSpPr>
        <p:spPr>
          <a:xfrm>
            <a:off x="2976880" y="1493520"/>
            <a:ext cx="1595120" cy="58928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cutoff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00B1221-99B0-418B-B4A6-59F250D28032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sentences1_list=[sen[0] for sen in test_sentences]</a:t>
            </a:r>
          </a:p>
          <a:p>
            <a:r>
              <a:rPr lang="zh-CN" altLang="en-US" dirty="0"/>
              <a:t>sentences2_list=[sen[1] for sen in test_sentences]</a:t>
            </a:r>
          </a:p>
        </p:txBody>
      </p:sp>
    </p:spTree>
    <p:extLst>
      <p:ext uri="{BB962C8B-B14F-4D97-AF65-F5344CB8AC3E}">
        <p14:creationId xmlns:p14="http://schemas.microsoft.com/office/powerpoint/2010/main" val="3925136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285EA4A-9E0F-4C5B-A9D8-68F3D328BE2C}"/>
              </a:ext>
            </a:extLst>
          </p:cNvPr>
          <p:cNvSpPr txBox="1"/>
          <p:nvPr/>
        </p:nvSpPr>
        <p:spPr>
          <a:xfrm>
            <a:off x="680720" y="322235"/>
            <a:ext cx="1056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Understanding Contrastive Representation Learning through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Alignment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and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Uniformity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on the Hypersphere    ICML2020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F870F2-2557-40EC-B5C5-86CB72D1E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80" y="1624517"/>
            <a:ext cx="4140100" cy="289281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9062F37-B8CA-4FAE-BDA6-06414C554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0" y="1675891"/>
            <a:ext cx="3698240" cy="28414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47DBC50-639D-4393-91C8-5018FBDDC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4847555"/>
            <a:ext cx="3200503" cy="52833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9837136-7B5A-4A61-987E-E1899E0E7855}"/>
              </a:ext>
            </a:extLst>
          </p:cNvPr>
          <p:cNvSpPr txBox="1"/>
          <p:nvPr/>
        </p:nvSpPr>
        <p:spPr>
          <a:xfrm>
            <a:off x="1316214" y="5562039"/>
            <a:ext cx="367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Alignment: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衡量正例之间的距离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946BD30-BA97-40F3-94EA-69F7F35407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199" y="4753675"/>
            <a:ext cx="3063343" cy="66986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ACEE4EA-2DEA-4A2D-B391-930464E64E13}"/>
              </a:ext>
            </a:extLst>
          </p:cNvPr>
          <p:cNvSpPr txBox="1"/>
          <p:nvPr/>
        </p:nvSpPr>
        <p:spPr>
          <a:xfrm>
            <a:off x="6385559" y="5423540"/>
            <a:ext cx="3816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Uniformity: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衡量整体分布的均匀性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分布越均匀保留的信息越多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658957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332</Words>
  <Application>Microsoft Office PowerPoint</Application>
  <PresentationFormat>宽屏</PresentationFormat>
  <Paragraphs>49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9</cp:revision>
  <dcterms:created xsi:type="dcterms:W3CDTF">2021-10-18T00:22:25Z</dcterms:created>
  <dcterms:modified xsi:type="dcterms:W3CDTF">2021-10-18T12:31:28Z</dcterms:modified>
</cp:coreProperties>
</file>