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2" r:id="rId4"/>
    <p:sldId id="263" r:id="rId5"/>
    <p:sldId id="270" r:id="rId6"/>
    <p:sldId id="274" r:id="rId7"/>
    <p:sldId id="283" r:id="rId8"/>
    <p:sldId id="318" r:id="rId9"/>
    <p:sldId id="380" r:id="rId10"/>
    <p:sldId id="285" r:id="rId11"/>
    <p:sldId id="286" r:id="rId12"/>
    <p:sldId id="376" r:id="rId13"/>
    <p:sldId id="3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CE80E-7E85-4908-B5B4-07359D7F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0316EE-D066-4578-8A15-651A87D17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3EDCA-C603-4C86-94E5-5BE4AFF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A9905-E3CB-4672-B013-5B93401C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22B2B-AE5A-412C-80AC-77D0DCB9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6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258EF-E44A-468E-B980-E51797C2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96541-D7B0-4DD5-888E-C1D73A0B1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E5009-3467-46DC-AD10-A05227E7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19B94-6485-473A-A44A-C70879ED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EC09B-9D83-42B1-B849-ABE9A3DF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83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CFC794-EC1F-4419-9731-A17343239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627961-728F-4DAB-BF10-58ADAC3F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4D50F-3BE8-45D5-9AFF-2898C09B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58A99-7689-4E86-A70F-09E32AAB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08CA3-C3C4-4B6E-AFF8-48E07DFC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3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E08F-BF08-4CE6-B692-0D8EFCEE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5D265-0D67-4BFD-96C7-CD8E952F1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E5E31-9DAB-4CA8-A51B-4A407DA6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CE772-FA30-4C3E-83D9-E8835133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DAE46-F7F8-483A-8C7E-ABEF4209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1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5C2D1-95E9-4BF5-85BF-2F85FF41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36E9A-D252-40A8-AA23-E0391BD1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5B137-A5E3-43D9-A7E8-D007C902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40107-1833-42C8-88DD-50815B15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F4FBF-3E6E-448B-BB9C-17883922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DD78-8CBC-4280-A561-CB02A217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A625E-4A8A-4380-B037-94E20E3E8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2E0F9-978A-4FB8-A70C-D8FD33433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05903-75EA-469C-B29C-C12876C0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5FB83-8EAE-4F5F-A601-D82E8853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FEF41-50A6-4598-B589-4C9EE1FD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99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F2203-3B15-4E43-BD8A-3C35DACA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8DE7C-C486-4692-BF66-02FD0F3A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2645D-0DD8-408A-A097-B30B8000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14C01-10D5-4C25-8F4B-41DE18295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A1B88D-B78A-4632-B82B-590016EF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505713-B8F1-4346-984F-7F4715D0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23135E-B1A6-4153-A1CA-5125C52E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CEB220-C0C8-47BA-9791-C08E6FF4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3A654-2B1F-4014-BB1F-ACAD22EB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661F4-06DD-476F-B06D-EA3ECE61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12077-C41F-440D-9A48-7D6088C0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FF0B3-3B6F-43DB-B73F-B626DC5F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0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62C434-CAE7-43E5-A037-4912009B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0C8D53-E660-4135-B042-8274AA73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40304-A154-4C22-B727-D5BACB85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8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B184-B5FA-4A30-B1E7-04B59ED9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2578C-F399-4CC4-8FE9-BA84781B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8153D-6FC2-43D6-A956-DBBF898C9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51633-B407-40FE-9E9E-C0652630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779A0-FB0B-4F23-8498-A0D0DCB5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0FCABD-779A-4665-AAAC-6A85F318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9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001E4-E11D-4C6C-8A26-F5882E6B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6F77F-95B6-4F59-91E8-B785DF9BB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F5D01-73E5-49E6-9BE4-F3B99E1DA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B2021-8581-45FD-91E0-07D9B74C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0452C-6FFD-4AE3-A218-1F1E5F9C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6C6F9-2D11-434B-B5C3-B1E616B1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43AC1-AB4D-41B8-BC29-FE37E8D8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7B762-914C-424F-AEA3-C7384B2F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75627-EA1B-4477-97EB-7992D1E33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E9A4-137F-4039-9594-71C2BA89BAC3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A9297-5A5E-48DB-AAB0-EC0B7ACC5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AC280-337D-479C-8528-25C989C72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A487-0C01-4DF3-8C1B-A5F907DFA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5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0AF8A-DA10-4DCD-8B93-0EF3C6F1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8A4ED2-795E-47C5-8686-6F324BB38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6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0E3234-015C-4AC8-B6DE-CF78FC8C1D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9520" y="2131060"/>
          <a:ext cx="9001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54597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2954820"/>
                    </a:ext>
                  </a:extLst>
                </a:gridCol>
                <a:gridCol w="3583094">
                  <a:extLst>
                    <a:ext uri="{9D8B030D-6E8A-4147-A177-3AD203B41FA5}">
                      <a16:colId xmlns:a16="http://schemas.microsoft.com/office/drawing/2014/main" val="378703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皮尔逊系数</a:t>
                      </a:r>
                      <a:r>
                        <a:rPr lang="en-US" altLang="zh-CN" dirty="0"/>
                        <a:t>(Pearson)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斯皮尔曼等级系数</a:t>
                      </a:r>
                      <a:r>
                        <a:rPr lang="en-US" altLang="zh-CN" dirty="0"/>
                        <a:t>(Spearman)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4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chinese-roberta-wwm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0.6641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0.6808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81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SimCSE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0.7585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0.7632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2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ConSERT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关闭</a:t>
                      </a:r>
                      <a:r>
                        <a:rPr lang="en-US" altLang="zh-CN" dirty="0"/>
                        <a:t>dropout)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0.7792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0.7808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1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ConSERT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不关闭</a:t>
                      </a:r>
                      <a:r>
                        <a:rPr lang="en-US" altLang="zh-CN" dirty="0"/>
                        <a:t>dropout)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0.7764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0.7783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6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SimCSE+word</a:t>
                      </a:r>
                      <a:r>
                        <a:rPr lang="en-US" altLang="zh-CN" dirty="0"/>
                        <a:t> repetition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ESimCSE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0.7929</a:t>
                      </a:r>
                    </a:p>
                  </a:txBody>
                  <a:tcPr marL="82550" marR="82550" marT="38100" marB="381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8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10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59;p34">
            <a:extLst>
              <a:ext uri="{FF2B5EF4-FFF2-40B4-BE49-F238E27FC236}">
                <a16:creationId xmlns:a16="http://schemas.microsoft.com/office/drawing/2014/main" id="{8E8335AB-139D-45B0-A3C4-3B66EC0B839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10633"/>
            <a:ext cx="12188825" cy="6818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0E3234-015C-4AC8-B6DE-CF78FC8C1D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9520" y="2131060"/>
          <a:ext cx="9001760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545974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2954820"/>
                    </a:ext>
                  </a:extLst>
                </a:gridCol>
                <a:gridCol w="3583094">
                  <a:extLst>
                    <a:ext uri="{9D8B030D-6E8A-4147-A177-3AD203B41FA5}">
                      <a16:colId xmlns:a16="http://schemas.microsoft.com/office/drawing/2014/main" val="378703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皮尔逊系数</a:t>
                      </a:r>
                      <a:r>
                        <a:rPr lang="en-US" altLang="zh-CN" dirty="0"/>
                        <a:t>(Pearson)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斯皮尔曼等级系数</a:t>
                      </a:r>
                      <a:r>
                        <a:rPr lang="en-US" altLang="zh-CN" dirty="0"/>
                        <a:t>(Spearman)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428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chinese-roberta-wwm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0.6641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0.6808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81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SimCSE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0.7585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0.7632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2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ConSERT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关闭</a:t>
                      </a:r>
                      <a:r>
                        <a:rPr lang="en-US" altLang="zh-CN" dirty="0"/>
                        <a:t>dropout)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0.7792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0.7808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31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ConSERT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不关闭</a:t>
                      </a:r>
                      <a:r>
                        <a:rPr lang="en-US" altLang="zh-CN" dirty="0"/>
                        <a:t>dropout)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0.7764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0.7783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6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SimCSE+word</a:t>
                      </a:r>
                      <a:r>
                        <a:rPr lang="en-US" altLang="zh-CN" dirty="0"/>
                        <a:t> repetition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ESimCSE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0.7900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0.7929</a:t>
                      </a:r>
                    </a:p>
                  </a:txBody>
                  <a:tcPr marL="82550" marR="82550" marT="38100" marB="3810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8078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3CDAD31-2386-4AA9-BDBC-8196114EA955}"/>
              </a:ext>
            </a:extLst>
          </p:cNvPr>
          <p:cNvSpPr/>
          <p:nvPr/>
        </p:nvSpPr>
        <p:spPr>
          <a:xfrm>
            <a:off x="1239520" y="2479040"/>
            <a:ext cx="8966200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458798-F658-4A49-B7A4-90C7FCDE31AC}"/>
              </a:ext>
            </a:extLst>
          </p:cNvPr>
          <p:cNvSpPr/>
          <p:nvPr/>
        </p:nvSpPr>
        <p:spPr>
          <a:xfrm>
            <a:off x="1239520" y="2865120"/>
            <a:ext cx="9001760" cy="186436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33B37-814A-49B1-9ED2-755B7358C81D}"/>
              </a:ext>
            </a:extLst>
          </p:cNvPr>
          <p:cNvSpPr txBox="1"/>
          <p:nvPr/>
        </p:nvSpPr>
        <p:spPr>
          <a:xfrm>
            <a:off x="10307320" y="24790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F2125A-A6D1-417C-885F-D302B5FA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418" y="1321816"/>
            <a:ext cx="3755017" cy="653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2EAC3D-FA0B-4A7C-B456-17BD50077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295" y="1314587"/>
            <a:ext cx="2307676" cy="6603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1DEC99-49AD-4EA9-A385-ADE404317D24}"/>
                  </a:ext>
                </a:extLst>
              </p:cNvPr>
              <p:cNvSpPr txBox="1"/>
              <p:nvPr/>
            </p:nvSpPr>
            <p:spPr>
              <a:xfrm>
                <a:off x="2690037" y="5029200"/>
                <a:ext cx="53588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指的是模型预测测试集中第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个句子对之间的余弦相似度分数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1DEC99-49AD-4EA9-A385-ADE40431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37" y="5029200"/>
                <a:ext cx="5358810" cy="830997"/>
              </a:xfrm>
              <a:prstGeom prst="rect">
                <a:avLst/>
              </a:prstGeom>
              <a:blipFill>
                <a:blip r:embed="rId5"/>
                <a:stretch>
                  <a:fillRect l="-1706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51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22B371A5-7801-48AF-8291-1E4FC2944016}"/>
              </a:ext>
            </a:extLst>
          </p:cNvPr>
          <p:cNvSpPr/>
          <p:nvPr/>
        </p:nvSpPr>
        <p:spPr>
          <a:xfrm>
            <a:off x="2428240" y="2343233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811C52-4F0A-4A19-8A04-AB1A5FC69BE0}"/>
              </a:ext>
            </a:extLst>
          </p:cNvPr>
          <p:cNvCxnSpPr>
            <a:cxnSpLocks/>
          </p:cNvCxnSpPr>
          <p:nvPr/>
        </p:nvCxnSpPr>
        <p:spPr>
          <a:xfrm flipV="1">
            <a:off x="1726268" y="5650381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DA81C02-6319-4A94-9FF9-420825B524F8}"/>
              </a:ext>
            </a:extLst>
          </p:cNvPr>
          <p:cNvSpPr/>
          <p:nvPr/>
        </p:nvSpPr>
        <p:spPr>
          <a:xfrm>
            <a:off x="1360151" y="3560194"/>
            <a:ext cx="732234" cy="16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BE92E1-EAEC-4CBC-A610-A1D8CCC31FFA}"/>
              </a:ext>
            </a:extLst>
          </p:cNvPr>
          <p:cNvSpPr/>
          <p:nvPr/>
        </p:nvSpPr>
        <p:spPr>
          <a:xfrm>
            <a:off x="1360416" y="3814194"/>
            <a:ext cx="732234" cy="162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C9E0140-1D60-4892-8847-1DC3DAF24BF4}"/>
              </a:ext>
            </a:extLst>
          </p:cNvPr>
          <p:cNvSpPr/>
          <p:nvPr/>
        </p:nvSpPr>
        <p:spPr>
          <a:xfrm>
            <a:off x="702511" y="4544320"/>
            <a:ext cx="2062480" cy="10857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BERTq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EB84A4-1568-4C17-A7C1-12D318E58351}"/>
              </a:ext>
            </a:extLst>
          </p:cNvPr>
          <p:cNvCxnSpPr>
            <a:cxnSpLocks/>
          </p:cNvCxnSpPr>
          <p:nvPr/>
        </p:nvCxnSpPr>
        <p:spPr>
          <a:xfrm flipV="1">
            <a:off x="5068702" y="5630078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4944CA-0449-433C-9DD8-BFC1F51E3F38}"/>
              </a:ext>
            </a:extLst>
          </p:cNvPr>
          <p:cNvCxnSpPr>
            <a:cxnSpLocks/>
          </p:cNvCxnSpPr>
          <p:nvPr/>
        </p:nvCxnSpPr>
        <p:spPr>
          <a:xfrm flipV="1">
            <a:off x="1726268" y="3983066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4CBC82-F477-49B4-97BB-21C18D6C2009}"/>
              </a:ext>
            </a:extLst>
          </p:cNvPr>
          <p:cNvCxnSpPr>
            <a:cxnSpLocks/>
          </p:cNvCxnSpPr>
          <p:nvPr/>
        </p:nvCxnSpPr>
        <p:spPr>
          <a:xfrm flipV="1">
            <a:off x="5068728" y="3963091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5541EF-0E30-407E-A84E-8A08317C91A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1726268" y="3013793"/>
            <a:ext cx="1504612" cy="54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3F8AC26-3BF8-4303-AA27-549E62523C96}"/>
              </a:ext>
            </a:extLst>
          </p:cNvPr>
          <p:cNvSpPr/>
          <p:nvPr/>
        </p:nvSpPr>
        <p:spPr>
          <a:xfrm>
            <a:off x="4033520" y="4544320"/>
            <a:ext cx="2062480" cy="10857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BERTk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A40CCF-0426-4A3C-B56E-FCDD8E05853B}"/>
              </a:ext>
            </a:extLst>
          </p:cNvPr>
          <p:cNvSpPr txBox="1"/>
          <p:nvPr/>
        </p:nvSpPr>
        <p:spPr>
          <a:xfrm>
            <a:off x="459783" y="6157031"/>
            <a:ext cx="32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去哪儿网特价机票怎样订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2B223D-5FE7-4E40-8B84-1B49F19E54E3}"/>
              </a:ext>
            </a:extLst>
          </p:cNvPr>
          <p:cNvSpPr/>
          <p:nvPr/>
        </p:nvSpPr>
        <p:spPr>
          <a:xfrm>
            <a:off x="4702320" y="3539161"/>
            <a:ext cx="732234" cy="1625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B06C1E-4D01-46CA-A7A4-1048D047556A}"/>
              </a:ext>
            </a:extLst>
          </p:cNvPr>
          <p:cNvSpPr/>
          <p:nvPr/>
        </p:nvSpPr>
        <p:spPr>
          <a:xfrm>
            <a:off x="4702585" y="3793161"/>
            <a:ext cx="732234" cy="1625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E25C4F-4A11-4D4A-A2A9-F70F19AAE19F}"/>
              </a:ext>
            </a:extLst>
          </p:cNvPr>
          <p:cNvSpPr txBox="1"/>
          <p:nvPr/>
        </p:nvSpPr>
        <p:spPr>
          <a:xfrm>
            <a:off x="3776380" y="6157031"/>
            <a:ext cx="31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网易新闻闻和和腾讯新闻哪哪个强强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去去哪儿网网特特价机票怎样订订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4DA72E-9BA4-4E70-A534-495A4445BA19}"/>
              </a:ext>
            </a:extLst>
          </p:cNvPr>
          <p:cNvSpPr txBox="1"/>
          <p:nvPr/>
        </p:nvSpPr>
        <p:spPr>
          <a:xfrm>
            <a:off x="200781" y="204017"/>
            <a:ext cx="3281675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喜欢打篮球的男生喜欢什么样的女生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我手机丢了，我想换个手机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红豆薏米粥减肥靠谱吗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大写的万字，怎么写？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去哪儿网特价机票怎样订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时空猎人腾讯版怎么刷龙影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042938-4446-4235-A758-65E04979E002}"/>
              </a:ext>
            </a:extLst>
          </p:cNvPr>
          <p:cNvCxnSpPr>
            <a:cxnSpLocks/>
            <a:stCxn id="38" idx="0"/>
            <a:endCxn id="12" idx="4"/>
          </p:cNvCxnSpPr>
          <p:nvPr/>
        </p:nvCxnSpPr>
        <p:spPr>
          <a:xfrm flipH="1" flipV="1">
            <a:off x="3230880" y="3013793"/>
            <a:ext cx="1837557" cy="52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3E365FF-8C9B-48D2-803B-F73938BA8872}"/>
              </a:ext>
            </a:extLst>
          </p:cNvPr>
          <p:cNvSpPr txBox="1"/>
          <p:nvPr/>
        </p:nvSpPr>
        <p:spPr>
          <a:xfrm>
            <a:off x="137541" y="1904567"/>
            <a:ext cx="171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046BB20-701F-4BD7-9105-83E46376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554" y="2488868"/>
            <a:ext cx="2243660" cy="44558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7B0FD98-1371-4A3E-95E8-891C4C17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7" y="305142"/>
            <a:ext cx="1753474" cy="1990293"/>
          </a:xfrm>
          <a:prstGeom prst="rect">
            <a:avLst/>
          </a:prstGeom>
        </p:spPr>
      </p:pic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3967B9DB-0066-45C8-8D77-828B28150C27}"/>
              </a:ext>
            </a:extLst>
          </p:cNvPr>
          <p:cNvSpPr/>
          <p:nvPr/>
        </p:nvSpPr>
        <p:spPr>
          <a:xfrm>
            <a:off x="7249017" y="4423372"/>
            <a:ext cx="2062480" cy="13276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2211F31-E126-4975-BEC2-932E448B9B90}"/>
              </a:ext>
            </a:extLst>
          </p:cNvPr>
          <p:cNvSpPr/>
          <p:nvPr/>
        </p:nvSpPr>
        <p:spPr>
          <a:xfrm>
            <a:off x="6088116" y="4856366"/>
            <a:ext cx="116878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04092D-C6F6-4457-AE92-8061952D1C50}"/>
              </a:ext>
            </a:extLst>
          </p:cNvPr>
          <p:cNvSpPr/>
          <p:nvPr/>
        </p:nvSpPr>
        <p:spPr>
          <a:xfrm>
            <a:off x="7943441" y="4921062"/>
            <a:ext cx="207155" cy="687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A715A6-DE74-4346-83A7-EE5EB9CC6749}"/>
              </a:ext>
            </a:extLst>
          </p:cNvPr>
          <p:cNvSpPr/>
          <p:nvPr/>
        </p:nvSpPr>
        <p:spPr>
          <a:xfrm>
            <a:off x="8302996" y="4921062"/>
            <a:ext cx="207155" cy="687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622D5DF-113E-4AEA-9AAC-8163631F8940}"/>
              </a:ext>
            </a:extLst>
          </p:cNvPr>
          <p:cNvSpPr/>
          <p:nvPr/>
        </p:nvSpPr>
        <p:spPr>
          <a:xfrm>
            <a:off x="8673184" y="4926201"/>
            <a:ext cx="207155" cy="6879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5B6C12-A544-4252-A95A-31D1B9FF16C2}"/>
              </a:ext>
            </a:extLst>
          </p:cNvPr>
          <p:cNvSpPr/>
          <p:nvPr/>
        </p:nvSpPr>
        <p:spPr>
          <a:xfrm>
            <a:off x="9051499" y="4921062"/>
            <a:ext cx="207155" cy="6879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4226AB-63DB-4A57-9BC4-84C8F95B0149}"/>
              </a:ext>
            </a:extLst>
          </p:cNvPr>
          <p:cNvSpPr/>
          <p:nvPr/>
        </p:nvSpPr>
        <p:spPr>
          <a:xfrm rot="16200000">
            <a:off x="7384559" y="5156431"/>
            <a:ext cx="687927" cy="2071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E56B6B-40BE-476F-B885-BA0F85DDA51D}"/>
              </a:ext>
            </a:extLst>
          </p:cNvPr>
          <p:cNvSpPr/>
          <p:nvPr/>
        </p:nvSpPr>
        <p:spPr>
          <a:xfrm rot="16200000">
            <a:off x="7075359" y="5149135"/>
            <a:ext cx="687927" cy="2071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38FDFA-96F8-4AB5-98F7-A2BDDE9AA746}"/>
              </a:ext>
            </a:extLst>
          </p:cNvPr>
          <p:cNvSpPr txBox="1"/>
          <p:nvPr/>
        </p:nvSpPr>
        <p:spPr>
          <a:xfrm>
            <a:off x="7869033" y="5922335"/>
            <a:ext cx="257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前两个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batch(4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个句子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的句向量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6CB3DFE1-716E-4A64-9E5F-70A90FD1A594}"/>
              </a:ext>
            </a:extLst>
          </p:cNvPr>
          <p:cNvSpPr/>
          <p:nvPr/>
        </p:nvSpPr>
        <p:spPr>
          <a:xfrm rot="16200000">
            <a:off x="8437217" y="5100901"/>
            <a:ext cx="318363" cy="13245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8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22B371A5-7801-48AF-8291-1E4FC2944016}"/>
              </a:ext>
            </a:extLst>
          </p:cNvPr>
          <p:cNvSpPr/>
          <p:nvPr/>
        </p:nvSpPr>
        <p:spPr>
          <a:xfrm>
            <a:off x="2428240" y="2343233"/>
            <a:ext cx="1605280" cy="67056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Contrastive loss</a:t>
            </a:r>
            <a:endParaRPr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B811C52-4F0A-4A19-8A04-AB1A5FC69BE0}"/>
              </a:ext>
            </a:extLst>
          </p:cNvPr>
          <p:cNvCxnSpPr>
            <a:cxnSpLocks/>
          </p:cNvCxnSpPr>
          <p:nvPr/>
        </p:nvCxnSpPr>
        <p:spPr>
          <a:xfrm flipV="1">
            <a:off x="1726268" y="5650381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DA81C02-6319-4A94-9FF9-420825B524F8}"/>
              </a:ext>
            </a:extLst>
          </p:cNvPr>
          <p:cNvSpPr/>
          <p:nvPr/>
        </p:nvSpPr>
        <p:spPr>
          <a:xfrm>
            <a:off x="1360151" y="3560194"/>
            <a:ext cx="732234" cy="162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BE92E1-EAEC-4CBC-A610-A1D8CCC31FFA}"/>
              </a:ext>
            </a:extLst>
          </p:cNvPr>
          <p:cNvSpPr/>
          <p:nvPr/>
        </p:nvSpPr>
        <p:spPr>
          <a:xfrm>
            <a:off x="1360416" y="3814194"/>
            <a:ext cx="732234" cy="1625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C9E0140-1D60-4892-8847-1DC3DAF24BF4}"/>
              </a:ext>
            </a:extLst>
          </p:cNvPr>
          <p:cNvSpPr/>
          <p:nvPr/>
        </p:nvSpPr>
        <p:spPr>
          <a:xfrm>
            <a:off x="702511" y="4544320"/>
            <a:ext cx="2062480" cy="10857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BERTq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CEB84A4-1568-4C17-A7C1-12D318E58351}"/>
              </a:ext>
            </a:extLst>
          </p:cNvPr>
          <p:cNvCxnSpPr>
            <a:cxnSpLocks/>
          </p:cNvCxnSpPr>
          <p:nvPr/>
        </p:nvCxnSpPr>
        <p:spPr>
          <a:xfrm flipV="1">
            <a:off x="5068702" y="5630078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4944CA-0449-433C-9DD8-BFC1F51E3F38}"/>
              </a:ext>
            </a:extLst>
          </p:cNvPr>
          <p:cNvCxnSpPr>
            <a:cxnSpLocks/>
          </p:cNvCxnSpPr>
          <p:nvPr/>
        </p:nvCxnSpPr>
        <p:spPr>
          <a:xfrm flipV="1">
            <a:off x="1726268" y="3983066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D4CBC82-F477-49B4-97BB-21C18D6C2009}"/>
              </a:ext>
            </a:extLst>
          </p:cNvPr>
          <p:cNvCxnSpPr>
            <a:cxnSpLocks/>
          </p:cNvCxnSpPr>
          <p:nvPr/>
        </p:nvCxnSpPr>
        <p:spPr>
          <a:xfrm flipV="1">
            <a:off x="5068728" y="3963091"/>
            <a:ext cx="0" cy="56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C5541EF-0E30-407E-A84E-8A08317C91A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V="1">
            <a:off x="1726268" y="3013793"/>
            <a:ext cx="1504612" cy="54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3F8AC26-3BF8-4303-AA27-549E62523C96}"/>
              </a:ext>
            </a:extLst>
          </p:cNvPr>
          <p:cNvSpPr/>
          <p:nvPr/>
        </p:nvSpPr>
        <p:spPr>
          <a:xfrm>
            <a:off x="4033520" y="4544320"/>
            <a:ext cx="2062480" cy="10857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BERTk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5A40CCF-0426-4A3C-B56E-FCDD8E05853B}"/>
              </a:ext>
            </a:extLst>
          </p:cNvPr>
          <p:cNvSpPr txBox="1"/>
          <p:nvPr/>
        </p:nvSpPr>
        <p:spPr>
          <a:xfrm>
            <a:off x="459783" y="6157031"/>
            <a:ext cx="328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去哪儿网特价机票怎样订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2B223D-5FE7-4E40-8B84-1B49F19E54E3}"/>
              </a:ext>
            </a:extLst>
          </p:cNvPr>
          <p:cNvSpPr/>
          <p:nvPr/>
        </p:nvSpPr>
        <p:spPr>
          <a:xfrm>
            <a:off x="4702320" y="3539161"/>
            <a:ext cx="732234" cy="1625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B06C1E-4D01-46CA-A7A4-1048D047556A}"/>
              </a:ext>
            </a:extLst>
          </p:cNvPr>
          <p:cNvSpPr/>
          <p:nvPr/>
        </p:nvSpPr>
        <p:spPr>
          <a:xfrm>
            <a:off x="4702585" y="3793161"/>
            <a:ext cx="732234" cy="1625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E25C4F-4A11-4D4A-A2A9-F70F19AAE19F}"/>
              </a:ext>
            </a:extLst>
          </p:cNvPr>
          <p:cNvSpPr txBox="1"/>
          <p:nvPr/>
        </p:nvSpPr>
        <p:spPr>
          <a:xfrm>
            <a:off x="3776380" y="6157031"/>
            <a:ext cx="319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网易新闻闻和和腾讯新闻哪哪个强强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去去哪儿网网特特价机票怎样订订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4DA72E-9BA4-4E70-A534-495A4445BA19}"/>
              </a:ext>
            </a:extLst>
          </p:cNvPr>
          <p:cNvSpPr txBox="1"/>
          <p:nvPr/>
        </p:nvSpPr>
        <p:spPr>
          <a:xfrm>
            <a:off x="200781" y="204017"/>
            <a:ext cx="3281675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喜欢打篮球的男生喜欢什么样的女生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我手机丢了，我想换个手机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红豆薏米粥减肥靠谱吗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大写的万字，怎么写？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去哪儿网特价机票怎样订	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时空猎人腾讯版怎么刷龙影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C042938-4446-4235-A758-65E04979E002}"/>
              </a:ext>
            </a:extLst>
          </p:cNvPr>
          <p:cNvCxnSpPr>
            <a:cxnSpLocks/>
            <a:stCxn id="38" idx="0"/>
            <a:endCxn id="12" idx="4"/>
          </p:cNvCxnSpPr>
          <p:nvPr/>
        </p:nvCxnSpPr>
        <p:spPr>
          <a:xfrm flipH="1" flipV="1">
            <a:off x="3230880" y="3013793"/>
            <a:ext cx="1837557" cy="52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3E365FF-8C9B-48D2-803B-F73938BA8872}"/>
              </a:ext>
            </a:extLst>
          </p:cNvPr>
          <p:cNvSpPr txBox="1"/>
          <p:nvPr/>
        </p:nvSpPr>
        <p:spPr>
          <a:xfrm>
            <a:off x="137541" y="1904567"/>
            <a:ext cx="171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046BB20-701F-4BD7-9105-83E46376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554" y="2488868"/>
            <a:ext cx="2243660" cy="44558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7B0FD98-1371-4A3E-95E8-891C4C17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47" y="305142"/>
            <a:ext cx="1753474" cy="1990293"/>
          </a:xfrm>
          <a:prstGeom prst="rect">
            <a:avLst/>
          </a:prstGeom>
        </p:spPr>
      </p:pic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3967B9DB-0066-45C8-8D77-828B28150C27}"/>
              </a:ext>
            </a:extLst>
          </p:cNvPr>
          <p:cNvSpPr/>
          <p:nvPr/>
        </p:nvSpPr>
        <p:spPr>
          <a:xfrm>
            <a:off x="7249017" y="4423372"/>
            <a:ext cx="2062480" cy="132765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2211F31-E126-4975-BEC2-932E448B9B90}"/>
              </a:ext>
            </a:extLst>
          </p:cNvPr>
          <p:cNvSpPr/>
          <p:nvPr/>
        </p:nvSpPr>
        <p:spPr>
          <a:xfrm>
            <a:off x="6088116" y="4856366"/>
            <a:ext cx="116878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04092D-C6F6-4457-AE92-8061952D1C50}"/>
              </a:ext>
            </a:extLst>
          </p:cNvPr>
          <p:cNvSpPr/>
          <p:nvPr/>
        </p:nvSpPr>
        <p:spPr>
          <a:xfrm>
            <a:off x="7943441" y="4921062"/>
            <a:ext cx="207155" cy="687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A715A6-DE74-4346-83A7-EE5EB9CC6749}"/>
              </a:ext>
            </a:extLst>
          </p:cNvPr>
          <p:cNvSpPr/>
          <p:nvPr/>
        </p:nvSpPr>
        <p:spPr>
          <a:xfrm>
            <a:off x="8302996" y="4921062"/>
            <a:ext cx="207155" cy="6879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622D5DF-113E-4AEA-9AAC-8163631F8940}"/>
              </a:ext>
            </a:extLst>
          </p:cNvPr>
          <p:cNvSpPr/>
          <p:nvPr/>
        </p:nvSpPr>
        <p:spPr>
          <a:xfrm>
            <a:off x="8673184" y="4926201"/>
            <a:ext cx="207155" cy="6879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C5B6C12-A544-4252-A95A-31D1B9FF16C2}"/>
              </a:ext>
            </a:extLst>
          </p:cNvPr>
          <p:cNvSpPr/>
          <p:nvPr/>
        </p:nvSpPr>
        <p:spPr>
          <a:xfrm>
            <a:off x="9051499" y="4921062"/>
            <a:ext cx="207155" cy="6879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4226AB-63DB-4A57-9BC4-84C8F95B0149}"/>
              </a:ext>
            </a:extLst>
          </p:cNvPr>
          <p:cNvSpPr/>
          <p:nvPr/>
        </p:nvSpPr>
        <p:spPr>
          <a:xfrm rot="16200000">
            <a:off x="7384559" y="5156431"/>
            <a:ext cx="687927" cy="2071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E56B6B-40BE-476F-B885-BA0F85DDA51D}"/>
              </a:ext>
            </a:extLst>
          </p:cNvPr>
          <p:cNvSpPr/>
          <p:nvPr/>
        </p:nvSpPr>
        <p:spPr>
          <a:xfrm rot="16200000">
            <a:off x="7075359" y="5149135"/>
            <a:ext cx="687927" cy="2071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38FDFA-96F8-4AB5-98F7-A2BDDE9AA746}"/>
              </a:ext>
            </a:extLst>
          </p:cNvPr>
          <p:cNvSpPr txBox="1"/>
          <p:nvPr/>
        </p:nvSpPr>
        <p:spPr>
          <a:xfrm>
            <a:off x="7869033" y="5922335"/>
            <a:ext cx="257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前两个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batch(4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个句子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的句向量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6CB3DFE1-716E-4A64-9E5F-70A90FD1A594}"/>
              </a:ext>
            </a:extLst>
          </p:cNvPr>
          <p:cNvSpPr/>
          <p:nvPr/>
        </p:nvSpPr>
        <p:spPr>
          <a:xfrm rot="16200000">
            <a:off x="8437217" y="5100901"/>
            <a:ext cx="318363" cy="13245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35D516-0542-4E80-92CB-09007705D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26" y="198736"/>
            <a:ext cx="1923971" cy="90299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477FBB-C8B5-4119-9E78-944420C6C673}"/>
              </a:ext>
            </a:extLst>
          </p:cNvPr>
          <p:cNvCxnSpPr>
            <a:stCxn id="18" idx="3"/>
            <a:endCxn id="38" idx="1"/>
          </p:cNvCxnSpPr>
          <p:nvPr/>
        </p:nvCxnSpPr>
        <p:spPr>
          <a:xfrm flipV="1">
            <a:off x="2092385" y="3620441"/>
            <a:ext cx="2609935" cy="210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894796-C98D-422D-B5D2-A54F9A683844}"/>
              </a:ext>
            </a:extLst>
          </p:cNvPr>
          <p:cNvCxnSpPr/>
          <p:nvPr/>
        </p:nvCxnSpPr>
        <p:spPr>
          <a:xfrm flipV="1">
            <a:off x="2100620" y="3881278"/>
            <a:ext cx="2609935" cy="210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66333E1-351F-4F38-BB5A-6DBD6F56990D}"/>
              </a:ext>
            </a:extLst>
          </p:cNvPr>
          <p:cNvSpPr txBox="1"/>
          <p:nvPr/>
        </p:nvSpPr>
        <p:spPr>
          <a:xfrm>
            <a:off x="2734423" y="3597442"/>
            <a:ext cx="163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 similarity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33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流程图: 磁盘 31">
            <a:extLst>
              <a:ext uri="{FF2B5EF4-FFF2-40B4-BE49-F238E27FC236}">
                <a16:creationId xmlns:a16="http://schemas.microsoft.com/office/drawing/2014/main" id="{D3484647-D458-4C42-B1D6-2AB72CD25189}"/>
              </a:ext>
            </a:extLst>
          </p:cNvPr>
          <p:cNvSpPr/>
          <p:nvPr/>
        </p:nvSpPr>
        <p:spPr>
          <a:xfrm>
            <a:off x="6724542" y="4286797"/>
            <a:ext cx="3271477" cy="183024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81AD4F-4656-4A22-BEEF-FF510FE21AF0}"/>
              </a:ext>
            </a:extLst>
          </p:cNvPr>
          <p:cNvSpPr/>
          <p:nvPr/>
        </p:nvSpPr>
        <p:spPr>
          <a:xfrm>
            <a:off x="2437001" y="2280920"/>
            <a:ext cx="1960880" cy="1148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5AF8B5-600B-48B1-AEBE-D787C4057180}"/>
              </a:ext>
            </a:extLst>
          </p:cNvPr>
          <p:cNvSpPr/>
          <p:nvPr/>
        </p:nvSpPr>
        <p:spPr>
          <a:xfrm>
            <a:off x="2437001" y="4605868"/>
            <a:ext cx="1960880" cy="1148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  <a:r>
              <a:rPr lang="en-US" altLang="zh-CN" dirty="0"/>
              <a:t>(encoder)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035A78-C7A8-43CC-B71D-C6F078FEE3E7}"/>
              </a:ext>
            </a:extLst>
          </p:cNvPr>
          <p:cNvSpPr txBox="1"/>
          <p:nvPr/>
        </p:nvSpPr>
        <p:spPr>
          <a:xfrm>
            <a:off x="460884" y="2645341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用户问题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355C3A-EA8B-46E6-A2DD-531766C1B4B8}"/>
              </a:ext>
            </a:extLst>
          </p:cNvPr>
          <p:cNvCxnSpPr>
            <a:cxnSpLocks/>
          </p:cNvCxnSpPr>
          <p:nvPr/>
        </p:nvCxnSpPr>
        <p:spPr>
          <a:xfrm>
            <a:off x="1644521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52D09B-A01D-4BBB-A466-44F8050748E1}"/>
              </a:ext>
            </a:extLst>
          </p:cNvPr>
          <p:cNvCxnSpPr>
            <a:cxnSpLocks/>
          </p:cNvCxnSpPr>
          <p:nvPr/>
        </p:nvCxnSpPr>
        <p:spPr>
          <a:xfrm>
            <a:off x="4397881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4A9B661-F2CF-4726-BB98-1D15E3A4B22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97881" y="5179908"/>
            <a:ext cx="2326661" cy="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A34C171-8E7A-41E5-A775-097D8C5BEFEA}"/>
              </a:ext>
            </a:extLst>
          </p:cNvPr>
          <p:cNvSpPr/>
          <p:nvPr/>
        </p:nvSpPr>
        <p:spPr>
          <a:xfrm>
            <a:off x="5210683" y="2759224"/>
            <a:ext cx="1036320" cy="200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112D43-601D-4E2E-A84C-1772D09872CB}"/>
              </a:ext>
            </a:extLst>
          </p:cNvPr>
          <p:cNvSpPr/>
          <p:nvPr/>
        </p:nvSpPr>
        <p:spPr>
          <a:xfrm rot="16200000">
            <a:off x="6593665" y="5343669"/>
            <a:ext cx="1036320" cy="200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345EDC0-E505-424B-8B18-11954B8456F2}"/>
              </a:ext>
            </a:extLst>
          </p:cNvPr>
          <p:cNvSpPr/>
          <p:nvPr/>
        </p:nvSpPr>
        <p:spPr>
          <a:xfrm rot="16200000">
            <a:off x="6980948" y="5343670"/>
            <a:ext cx="1036320" cy="2007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44AF59-AD02-488E-B1BE-9ABDAAAD7F4E}"/>
              </a:ext>
            </a:extLst>
          </p:cNvPr>
          <p:cNvSpPr/>
          <p:nvPr/>
        </p:nvSpPr>
        <p:spPr>
          <a:xfrm rot="16200000">
            <a:off x="7404638" y="5343670"/>
            <a:ext cx="1036320" cy="2007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09DC89-FCAF-4668-9E9F-FD5AE8BF2261}"/>
              </a:ext>
            </a:extLst>
          </p:cNvPr>
          <p:cNvSpPr/>
          <p:nvPr/>
        </p:nvSpPr>
        <p:spPr>
          <a:xfrm rot="16200000">
            <a:off x="8604143" y="5343670"/>
            <a:ext cx="1036320" cy="2007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8F6EC4-E66A-43FF-9612-4551540EB87F}"/>
              </a:ext>
            </a:extLst>
          </p:cNvPr>
          <p:cNvSpPr/>
          <p:nvPr/>
        </p:nvSpPr>
        <p:spPr>
          <a:xfrm rot="16200000">
            <a:off x="9030862" y="5343669"/>
            <a:ext cx="1036320" cy="200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9595E4A-BD08-4154-B4F7-885AA3EF33F8}"/>
              </a:ext>
            </a:extLst>
          </p:cNvPr>
          <p:cNvCxnSpPr>
            <a:cxnSpLocks/>
          </p:cNvCxnSpPr>
          <p:nvPr/>
        </p:nvCxnSpPr>
        <p:spPr>
          <a:xfrm>
            <a:off x="8240766" y="5451055"/>
            <a:ext cx="62753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6F4F349-0BEE-4AB4-8546-E5FA97CC2894}"/>
              </a:ext>
            </a:extLst>
          </p:cNvPr>
          <p:cNvCxnSpPr>
            <a:cxnSpLocks/>
          </p:cNvCxnSpPr>
          <p:nvPr/>
        </p:nvCxnSpPr>
        <p:spPr>
          <a:xfrm>
            <a:off x="6287646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2B3C72D-BA95-4684-BBB1-563F9ABC7CE0}"/>
              </a:ext>
            </a:extLst>
          </p:cNvPr>
          <p:cNvSpPr/>
          <p:nvPr/>
        </p:nvSpPr>
        <p:spPr>
          <a:xfrm>
            <a:off x="7071169" y="2342943"/>
            <a:ext cx="2538792" cy="10240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计算语义相似度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AAB78FD-EAEE-4D45-A41E-D858293B8104}"/>
              </a:ext>
            </a:extLst>
          </p:cNvPr>
          <p:cNvCxnSpPr>
            <a:stCxn id="32" idx="1"/>
            <a:endCxn id="38" idx="4"/>
          </p:cNvCxnSpPr>
          <p:nvPr/>
        </p:nvCxnSpPr>
        <p:spPr>
          <a:xfrm flipH="1" flipV="1">
            <a:off x="8340565" y="3366977"/>
            <a:ext cx="19716" cy="9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AB0B68C-20C7-449D-9D33-22D397195DDC}"/>
              </a:ext>
            </a:extLst>
          </p:cNvPr>
          <p:cNvCxnSpPr>
            <a:cxnSpLocks/>
          </p:cNvCxnSpPr>
          <p:nvPr/>
        </p:nvCxnSpPr>
        <p:spPr>
          <a:xfrm>
            <a:off x="9609961" y="285496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A5FB60C-1039-4EE9-82FC-A69A6B15FAD9}"/>
              </a:ext>
            </a:extLst>
          </p:cNvPr>
          <p:cNvSpPr txBox="1"/>
          <p:nvPr/>
        </p:nvSpPr>
        <p:spPr>
          <a:xfrm>
            <a:off x="10311001" y="2645341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topK</a:t>
            </a:r>
            <a:r>
              <a:rPr lang="zh-CN" altLang="en-US" dirty="0"/>
              <a:t>相似问题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DC2D6F-CB45-4201-8433-9CD9CFE626EC}"/>
              </a:ext>
            </a:extLst>
          </p:cNvPr>
          <p:cNvSpPr txBox="1"/>
          <p:nvPr/>
        </p:nvSpPr>
        <p:spPr>
          <a:xfrm>
            <a:off x="649507" y="4331013"/>
            <a:ext cx="2672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问题</a:t>
            </a:r>
            <a:r>
              <a:rPr lang="en-US" altLang="zh-CN" sz="2000" dirty="0"/>
              <a:t>1</a:t>
            </a:r>
          </a:p>
          <a:p>
            <a:r>
              <a:rPr lang="zh-CN" altLang="en-US" sz="2000" dirty="0"/>
              <a:t>问题</a:t>
            </a:r>
            <a:r>
              <a:rPr lang="en-US" altLang="zh-CN" sz="2000" dirty="0"/>
              <a:t>2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问题</a:t>
            </a:r>
            <a:r>
              <a:rPr lang="en-US" altLang="zh-CN" sz="2000" dirty="0"/>
              <a:t>N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3E38EB9-D964-4031-B648-DF6803CECD17}"/>
              </a:ext>
            </a:extLst>
          </p:cNvPr>
          <p:cNvCxnSpPr>
            <a:cxnSpLocks/>
          </p:cNvCxnSpPr>
          <p:nvPr/>
        </p:nvCxnSpPr>
        <p:spPr>
          <a:xfrm>
            <a:off x="984594" y="5119819"/>
            <a:ext cx="0" cy="324249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779088B-394E-4596-A129-998F2A521B93}"/>
              </a:ext>
            </a:extLst>
          </p:cNvPr>
          <p:cNvCxnSpPr>
            <a:cxnSpLocks/>
          </p:cNvCxnSpPr>
          <p:nvPr/>
        </p:nvCxnSpPr>
        <p:spPr>
          <a:xfrm>
            <a:off x="1502284" y="5179908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9477897-A054-4662-BE58-82A321EBB027}"/>
              </a:ext>
            </a:extLst>
          </p:cNvPr>
          <p:cNvSpPr txBox="1"/>
          <p:nvPr/>
        </p:nvSpPr>
        <p:spPr>
          <a:xfrm>
            <a:off x="4155265" y="458667"/>
            <a:ext cx="295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搜索引擎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问答系统</a:t>
            </a:r>
            <a:r>
              <a:rPr lang="en-US" altLang="zh-CN" dirty="0"/>
              <a:t>(</a:t>
            </a:r>
            <a:r>
              <a:rPr lang="zh-CN" altLang="en-US" dirty="0"/>
              <a:t>检索式</a:t>
            </a:r>
            <a:r>
              <a:rPr lang="en-US" altLang="zh-CN" dirty="0"/>
              <a:t>)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1122F27-F205-4EC5-A9CC-0B8947C54891}"/>
              </a:ext>
            </a:extLst>
          </p:cNvPr>
          <p:cNvSpPr txBox="1"/>
          <p:nvPr/>
        </p:nvSpPr>
        <p:spPr>
          <a:xfrm>
            <a:off x="649507" y="1146947"/>
            <a:ext cx="596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搜索引擎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问答系统</a:t>
            </a:r>
            <a:r>
              <a:rPr lang="en-US" altLang="zh-CN" sz="2000" dirty="0"/>
              <a:t>(</a:t>
            </a:r>
            <a:r>
              <a:rPr lang="zh-CN" altLang="en-US" sz="2000" dirty="0"/>
              <a:t>检索式</a:t>
            </a:r>
            <a:r>
              <a:rPr lang="en-US" altLang="zh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834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7F0628B-632A-44C4-9C8D-EEE2F2C7E57D}"/>
              </a:ext>
            </a:extLst>
          </p:cNvPr>
          <p:cNvSpPr txBox="1"/>
          <p:nvPr/>
        </p:nvSpPr>
        <p:spPr>
          <a:xfrm>
            <a:off x="0" y="57924"/>
            <a:ext cx="12192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监督形式下的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任务一般看作是文本匹配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(text match)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BC0617-ED3E-4C3F-AAEF-C8E7287A168D}"/>
              </a:ext>
            </a:extLst>
          </p:cNvPr>
          <p:cNvSpPr/>
          <p:nvPr/>
        </p:nvSpPr>
        <p:spPr>
          <a:xfrm>
            <a:off x="9638227" y="993582"/>
            <a:ext cx="981697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1,0,0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856B60-EC07-4752-8ED2-BF4AE2F2E754}"/>
              </a:ext>
            </a:extLst>
          </p:cNvPr>
          <p:cNvCxnSpPr>
            <a:cxnSpLocks/>
          </p:cNvCxnSpPr>
          <p:nvPr/>
        </p:nvCxnSpPr>
        <p:spPr>
          <a:xfrm>
            <a:off x="12281443" y="1741319"/>
            <a:ext cx="0" cy="37837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9EAFF7C-DFF4-4F45-9C73-139F751E376A}"/>
              </a:ext>
            </a:extLst>
          </p:cNvPr>
          <p:cNvSpPr/>
          <p:nvPr/>
        </p:nvSpPr>
        <p:spPr>
          <a:xfrm>
            <a:off x="5559684" y="4378438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CB2152C-54FE-4678-AB98-6EBF8EC15389}"/>
              </a:ext>
            </a:extLst>
          </p:cNvPr>
          <p:cNvCxnSpPr>
            <a:cxnSpLocks/>
            <a:stCxn id="41" idx="0"/>
            <a:endCxn id="43" idx="2"/>
          </p:cNvCxnSpPr>
          <p:nvPr/>
        </p:nvCxnSpPr>
        <p:spPr>
          <a:xfrm flipV="1">
            <a:off x="6542927" y="3396443"/>
            <a:ext cx="494080" cy="981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C298034B-8A17-41A4-8783-DC7F14A18CAF}"/>
              </a:ext>
            </a:extLst>
          </p:cNvPr>
          <p:cNvSpPr/>
          <p:nvPr/>
        </p:nvSpPr>
        <p:spPr>
          <a:xfrm>
            <a:off x="7037007" y="2978287"/>
            <a:ext cx="1711935" cy="8363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output layer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0F78B6-094E-483D-A7EB-90969F60192B}"/>
              </a:ext>
            </a:extLst>
          </p:cNvPr>
          <p:cNvCxnSpPr>
            <a:cxnSpLocks/>
          </p:cNvCxnSpPr>
          <p:nvPr/>
        </p:nvCxnSpPr>
        <p:spPr>
          <a:xfrm flipV="1">
            <a:off x="6521337" y="5442536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A4DD7F-B0D2-4E40-A0A9-9D315D17DE5D}"/>
              </a:ext>
            </a:extLst>
          </p:cNvPr>
          <p:cNvCxnSpPr>
            <a:cxnSpLocks/>
            <a:stCxn id="47" idx="0"/>
            <a:endCxn id="43" idx="6"/>
          </p:cNvCxnSpPr>
          <p:nvPr/>
        </p:nvCxnSpPr>
        <p:spPr>
          <a:xfrm flipH="1" flipV="1">
            <a:off x="8748942" y="3396443"/>
            <a:ext cx="392142" cy="9819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6A1691-68F0-4BE4-8EB1-694349359ED9}"/>
              </a:ext>
            </a:extLst>
          </p:cNvPr>
          <p:cNvSpPr txBox="1"/>
          <p:nvPr/>
        </p:nvSpPr>
        <p:spPr>
          <a:xfrm>
            <a:off x="5377062" y="5874990"/>
            <a:ext cx="6531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腾讯新闻和网易新闻哪个好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我想买个新手机，求推荐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爱打篮球的男生喜欢什么样的女生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40FF563-D221-4E46-A7AA-6645C3238029}"/>
              </a:ext>
            </a:extLst>
          </p:cNvPr>
          <p:cNvSpPr/>
          <p:nvPr/>
        </p:nvSpPr>
        <p:spPr>
          <a:xfrm>
            <a:off x="8157841" y="4378438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6F5071-F963-4D6D-BE0D-BDBD22F42C84}"/>
              </a:ext>
            </a:extLst>
          </p:cNvPr>
          <p:cNvCxnSpPr>
            <a:cxnSpLocks/>
          </p:cNvCxnSpPr>
          <p:nvPr/>
        </p:nvCxnSpPr>
        <p:spPr>
          <a:xfrm flipV="1">
            <a:off x="9119494" y="5442536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3879A09-A3B8-4BBF-BE1A-774434523629}"/>
              </a:ext>
            </a:extLst>
          </p:cNvPr>
          <p:cNvCxnSpPr>
            <a:cxnSpLocks/>
          </p:cNvCxnSpPr>
          <p:nvPr/>
        </p:nvCxnSpPr>
        <p:spPr>
          <a:xfrm flipV="1">
            <a:off x="7903447" y="2521610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EFC75B98-4875-46F8-8401-A459ECDC2EDD}"/>
              </a:ext>
            </a:extLst>
          </p:cNvPr>
          <p:cNvSpPr/>
          <p:nvPr/>
        </p:nvSpPr>
        <p:spPr>
          <a:xfrm>
            <a:off x="7304692" y="1741319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881A9A-F479-4339-87B8-7C720E7A3597}"/>
              </a:ext>
            </a:extLst>
          </p:cNvPr>
          <p:cNvSpPr/>
          <p:nvPr/>
        </p:nvSpPr>
        <p:spPr>
          <a:xfrm>
            <a:off x="7903781" y="1741368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0.7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787EE2E-0C88-407A-970E-0CBAD44FBBCC}"/>
              </a:ext>
            </a:extLst>
          </p:cNvPr>
          <p:cNvSpPr/>
          <p:nvPr/>
        </p:nvSpPr>
        <p:spPr>
          <a:xfrm>
            <a:off x="7299438" y="1998822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0.6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F12262-370E-43B0-A6FB-5CDE194863B4}"/>
              </a:ext>
            </a:extLst>
          </p:cNvPr>
          <p:cNvSpPr/>
          <p:nvPr/>
        </p:nvSpPr>
        <p:spPr>
          <a:xfrm>
            <a:off x="7898527" y="1998871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957296-D2D6-4A43-B5D4-D4414818342D}"/>
              </a:ext>
            </a:extLst>
          </p:cNvPr>
          <p:cNvSpPr/>
          <p:nvPr/>
        </p:nvSpPr>
        <p:spPr>
          <a:xfrm>
            <a:off x="7304694" y="2256324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0.8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A0F1C65-D9F5-43CE-8C34-8F0C3E9C4DE8}"/>
              </a:ext>
            </a:extLst>
          </p:cNvPr>
          <p:cNvSpPr/>
          <p:nvPr/>
        </p:nvSpPr>
        <p:spPr>
          <a:xfrm>
            <a:off x="7903783" y="2256373"/>
            <a:ext cx="588579" cy="257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34" name="流程图: 终止 33">
            <a:extLst>
              <a:ext uri="{FF2B5EF4-FFF2-40B4-BE49-F238E27FC236}">
                <a16:creationId xmlns:a16="http://schemas.microsoft.com/office/drawing/2014/main" id="{A76F1EE8-B4A1-4062-BAC5-21EA6CF8F787}"/>
              </a:ext>
            </a:extLst>
          </p:cNvPr>
          <p:cNvSpPr/>
          <p:nvPr/>
        </p:nvSpPr>
        <p:spPr>
          <a:xfrm>
            <a:off x="6810707" y="934724"/>
            <a:ext cx="2330377" cy="520938"/>
          </a:xfrm>
          <a:prstGeom prst="flowChartTerminato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Crossentropy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loss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5745A3-656B-4B25-B9FA-2B44234A918E}"/>
              </a:ext>
            </a:extLst>
          </p:cNvPr>
          <p:cNvCxnSpPr>
            <a:stCxn id="24" idx="1"/>
            <a:endCxn id="34" idx="3"/>
          </p:cNvCxnSpPr>
          <p:nvPr/>
        </p:nvCxnSpPr>
        <p:spPr>
          <a:xfrm flipH="1">
            <a:off x="9141084" y="1178248"/>
            <a:ext cx="497143" cy="1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8BCC237-3EAC-48CF-825E-C204F92BBA1D}"/>
              </a:ext>
            </a:extLst>
          </p:cNvPr>
          <p:cNvCxnSpPr/>
          <p:nvPr/>
        </p:nvCxnSpPr>
        <p:spPr>
          <a:xfrm flipH="1" flipV="1">
            <a:off x="7888017" y="1455662"/>
            <a:ext cx="10510" cy="28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1FE716D-5DB9-41EA-A52E-7F13FC019FAB}"/>
              </a:ext>
            </a:extLst>
          </p:cNvPr>
          <p:cNvSpPr/>
          <p:nvPr/>
        </p:nvSpPr>
        <p:spPr>
          <a:xfrm>
            <a:off x="6116609" y="2339170"/>
            <a:ext cx="3620648" cy="12642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F0628B-632A-44C4-9C8D-EEE2F2C7E57D}"/>
              </a:ext>
            </a:extLst>
          </p:cNvPr>
          <p:cNvSpPr txBox="1"/>
          <p:nvPr/>
        </p:nvSpPr>
        <p:spPr>
          <a:xfrm>
            <a:off x="199696" y="350662"/>
            <a:ext cx="19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监督形式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8856B60-EC07-4752-8ED2-BF4AE2F2E754}"/>
              </a:ext>
            </a:extLst>
          </p:cNvPr>
          <p:cNvCxnSpPr>
            <a:cxnSpLocks/>
          </p:cNvCxnSpPr>
          <p:nvPr/>
        </p:nvCxnSpPr>
        <p:spPr>
          <a:xfrm>
            <a:off x="12281443" y="1741319"/>
            <a:ext cx="0" cy="378373"/>
          </a:xfrm>
          <a:prstGeom prst="line">
            <a:avLst/>
          </a:prstGeom>
          <a:ln w="952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9EAFF7C-DFF4-4F45-9C73-139F751E376A}"/>
              </a:ext>
            </a:extLst>
          </p:cNvPr>
          <p:cNvSpPr/>
          <p:nvPr/>
        </p:nvSpPr>
        <p:spPr>
          <a:xfrm>
            <a:off x="4256402" y="4252314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CB2152C-54FE-4678-AB98-6EBF8EC15389}"/>
              </a:ext>
            </a:extLst>
          </p:cNvPr>
          <p:cNvCxnSpPr>
            <a:cxnSpLocks/>
            <a:stCxn id="41" idx="0"/>
            <a:endCxn id="15" idx="2"/>
          </p:cNvCxnSpPr>
          <p:nvPr/>
        </p:nvCxnSpPr>
        <p:spPr>
          <a:xfrm flipV="1">
            <a:off x="5239645" y="3603380"/>
            <a:ext cx="2687288" cy="6489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0F78B6-094E-483D-A7EB-90969F60192B}"/>
              </a:ext>
            </a:extLst>
          </p:cNvPr>
          <p:cNvCxnSpPr>
            <a:cxnSpLocks/>
          </p:cNvCxnSpPr>
          <p:nvPr/>
        </p:nvCxnSpPr>
        <p:spPr>
          <a:xfrm flipV="1">
            <a:off x="5218055" y="5316412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DA4DD7F-B0D2-4E40-A0A9-9D315D17DE5D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848312" y="3631166"/>
            <a:ext cx="10305" cy="621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76A1691-68F0-4BE4-8EB1-694349359ED9}"/>
              </a:ext>
            </a:extLst>
          </p:cNvPr>
          <p:cNvSpPr txBox="1"/>
          <p:nvPr/>
        </p:nvSpPr>
        <p:spPr>
          <a:xfrm>
            <a:off x="4073779" y="5748866"/>
            <a:ext cx="7971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网易新闻和腾讯新闻哪个强	腾讯新闻和网易新闻哪个好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我想买个新手机，求推荐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爱打篮球的男生喜欢什么样的女生	爱打篮球的男生喜欢什么样的女生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大写万字怎么写？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时空猎人腾讯版怎么刷龙影	时空猎人腾讯版怎么刷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红豆薏米粥能减肥吗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40FF563-D221-4E46-A7AA-6645C3238029}"/>
              </a:ext>
            </a:extLst>
          </p:cNvPr>
          <p:cNvSpPr/>
          <p:nvPr/>
        </p:nvSpPr>
        <p:spPr>
          <a:xfrm>
            <a:off x="6865069" y="4252314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26F5071-F963-4D6D-BE0D-BDBD22F42C84}"/>
              </a:ext>
            </a:extLst>
          </p:cNvPr>
          <p:cNvCxnSpPr>
            <a:cxnSpLocks/>
          </p:cNvCxnSpPr>
          <p:nvPr/>
        </p:nvCxnSpPr>
        <p:spPr>
          <a:xfrm flipV="1">
            <a:off x="7816212" y="5316412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52DF8C0-8849-42EE-97FB-5135AA312528}"/>
              </a:ext>
            </a:extLst>
          </p:cNvPr>
          <p:cNvSpPr/>
          <p:nvPr/>
        </p:nvSpPr>
        <p:spPr>
          <a:xfrm>
            <a:off x="9549737" y="4250492"/>
            <a:ext cx="1966486" cy="1064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Encoder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0415D27-57F8-465A-AF69-C1C296932755}"/>
              </a:ext>
            </a:extLst>
          </p:cNvPr>
          <p:cNvCxnSpPr>
            <a:cxnSpLocks/>
          </p:cNvCxnSpPr>
          <p:nvPr/>
        </p:nvCxnSpPr>
        <p:spPr>
          <a:xfrm flipV="1">
            <a:off x="10511390" y="5314590"/>
            <a:ext cx="0" cy="4566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84762A-7494-4110-B9F0-BC18D0A58F12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7858617" y="3631166"/>
            <a:ext cx="2674363" cy="61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73326E1A-F8FF-43E9-82E3-D59090C1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9170"/>
            <a:ext cx="3733992" cy="1206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AF4DEB3-9BE2-4A41-BDCC-3F6766C81931}"/>
              </a:ext>
            </a:extLst>
          </p:cNvPr>
          <p:cNvSpPr/>
          <p:nvPr/>
        </p:nvSpPr>
        <p:spPr>
          <a:xfrm>
            <a:off x="6116609" y="2971275"/>
            <a:ext cx="3620648" cy="574457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C3D27E-2F5C-48EE-8AF2-C88FF2EF8568}"/>
              </a:ext>
            </a:extLst>
          </p:cNvPr>
          <p:cNvSpPr txBox="1"/>
          <p:nvPr/>
        </p:nvSpPr>
        <p:spPr>
          <a:xfrm>
            <a:off x="9757866" y="3136837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Triplet loss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26FD67-7454-4308-A56C-DBE25C5E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97" y="1084911"/>
            <a:ext cx="7525137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F9E4E9-F199-4454-B627-BA34E760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9" y="305881"/>
            <a:ext cx="7596505" cy="25137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AD1B3B-10BD-491D-A3B5-80BC7ABDE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5" y="3073400"/>
            <a:ext cx="72263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AB2AC2-3D98-4B1E-82B2-7B53D9BF6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1" y="2081892"/>
            <a:ext cx="7059020" cy="42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0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>
            <a:extLst>
              <a:ext uri="{FF2B5EF4-FFF2-40B4-BE49-F238E27FC236}">
                <a16:creationId xmlns:a16="http://schemas.microsoft.com/office/drawing/2014/main" id="{DEF28D97-16DA-45EE-8ACF-55997561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3" y="356404"/>
            <a:ext cx="7650919" cy="3225231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04C33161-3CE0-42F0-A339-9A0D31A2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3796572"/>
            <a:ext cx="4633179" cy="851485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647BC60E-D273-4814-A3C0-160865591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9" y="5190786"/>
            <a:ext cx="4633179" cy="851485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FEA075BF-B3FC-4033-93B0-9C69A3A298E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87349" y="3340734"/>
            <a:ext cx="5414010" cy="32252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F36F59-37AA-4F54-A21C-4F99CEAA72F6}"/>
              </a:ext>
            </a:extLst>
          </p:cNvPr>
          <p:cNvSpPr txBox="1"/>
          <p:nvPr/>
        </p:nvSpPr>
        <p:spPr>
          <a:xfrm>
            <a:off x="1523997" y="3714"/>
            <a:ext cx="10552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以自监督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的方式判别两个样本是否相似，拉近相似样本的距离，推开不相似样本的距离。</a:t>
            </a:r>
          </a:p>
        </p:txBody>
      </p:sp>
    </p:spTree>
    <p:extLst>
      <p:ext uri="{BB962C8B-B14F-4D97-AF65-F5344CB8AC3E}">
        <p14:creationId xmlns:p14="http://schemas.microsoft.com/office/powerpoint/2010/main" val="122540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D28E5F-D205-4A8F-BA15-98864EF1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263" y="5195903"/>
            <a:ext cx="6922723" cy="15745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89E308-C55D-4011-AF69-1F28163D8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265" y="3311498"/>
            <a:ext cx="6922722" cy="18402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498544-86D2-454D-A407-B082126AC239}"/>
              </a:ext>
            </a:extLst>
          </p:cNvPr>
          <p:cNvSpPr txBox="1"/>
          <p:nvPr/>
        </p:nvSpPr>
        <p:spPr>
          <a:xfrm>
            <a:off x="162560" y="87499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ConSERT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 Contrastive Framework for Self-Supervised Sentence Representation Transfer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0835EC-7C1B-4963-8791-893551FF0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419"/>
            <a:ext cx="4908802" cy="42356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B39FF2-64CB-4962-8837-0EAD97BDA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21" y="2138615"/>
            <a:ext cx="6922722" cy="10598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B931D6-6706-422E-B793-24040AF4D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7309" y="4109677"/>
            <a:ext cx="1386050" cy="6946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37E903-F5A6-4952-9408-CB2BCD1E3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9757" y="4109676"/>
            <a:ext cx="866575" cy="6946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1AB907A-EB48-49F5-BE19-9051D2BF9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6934" y="5901589"/>
            <a:ext cx="4140118" cy="50593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65EA2C-8D34-4B3E-99FE-E9CE68C00E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7345" y="2790264"/>
            <a:ext cx="1426146" cy="34898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49588C0-70F8-4AE5-BC6B-269CF545A3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6993" y="2790264"/>
            <a:ext cx="638529" cy="34898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805253-E0E4-4942-BEF6-A47BAD1C5F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1921" y="485758"/>
            <a:ext cx="6959066" cy="1549361"/>
          </a:xfrm>
          <a:prstGeom prst="rect">
            <a:avLst/>
          </a:prstGeom>
        </p:spPr>
      </p:pic>
      <p:pic>
        <p:nvPicPr>
          <p:cNvPr id="2050" name="Picture 2" descr="https://gimg2.baidu.com/image_search/src=http%3A%2F%2Fimage.xcar.com.cn%2Fattachments%2Fa%2Fday_171221%2F2017122101_0cd2e57c3b03079cfc679rKvuhd00E8s.jpg&amp;refer=http%3A%2F%2Fimage.xcar.com.cn&amp;app=2002&amp;size=f9999,10000&amp;q=a80&amp;n=0&amp;g=0n&amp;fmt=jpeg?sec=1637119544&amp;t=c7d7396a8fdc2172b2211a8d51c8bae8">
            <a:extLst>
              <a:ext uri="{FF2B5EF4-FFF2-40B4-BE49-F238E27FC236}">
                <a16:creationId xmlns:a16="http://schemas.microsoft.com/office/drawing/2014/main" id="{3B2D4839-7F92-4B96-85BA-B1F286DC2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40" y="3363388"/>
            <a:ext cx="3283789" cy="312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77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5749599-2468-4144-8AC4-0C0E6F31F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20" y="51797"/>
            <a:ext cx="6912205" cy="149089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9DFF50B-8BDD-4062-B5BF-8BFD3977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24" y="1542692"/>
            <a:ext cx="6731439" cy="9025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397D3E-FA84-41DC-A53B-D09B6764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20" y="2951849"/>
            <a:ext cx="6731443" cy="15735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D5BB9F3-CEF1-4B92-B22C-A3DA3E1CE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986" y="4836333"/>
            <a:ext cx="6636462" cy="152040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010A422-0143-49EE-95B0-A35C66A70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586" y="3647625"/>
            <a:ext cx="1405187" cy="70425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CC3551D-8E6F-4AEA-BAC4-1082C0996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5049" y="3647625"/>
            <a:ext cx="878539" cy="7042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AC61908-060A-499F-8CF4-5B26A0532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5116" y="5590944"/>
            <a:ext cx="4197285" cy="5129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8DB7FF4-55C2-4597-A951-2179E2D84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1939" y="1927104"/>
            <a:ext cx="1445838" cy="3538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950FEBE-688A-41E2-B2EE-C0E59058A7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759" y="1927104"/>
            <a:ext cx="647347" cy="353805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D217233-19C4-4F55-9FB7-946365F54A4F}"/>
              </a:ext>
            </a:extLst>
          </p:cNvPr>
          <p:cNvCxnSpPr>
            <a:cxnSpLocks/>
          </p:cNvCxnSpPr>
          <p:nvPr/>
        </p:nvCxnSpPr>
        <p:spPr>
          <a:xfrm>
            <a:off x="5173804" y="50026"/>
            <a:ext cx="0" cy="67204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A31F3410-4C83-49FD-B9C2-E81C8CDB7197}"/>
              </a:ext>
            </a:extLst>
          </p:cNvPr>
          <p:cNvSpPr/>
          <p:nvPr/>
        </p:nvSpPr>
        <p:spPr>
          <a:xfrm>
            <a:off x="5253306" y="256854"/>
            <a:ext cx="2883828" cy="90255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D55739B-EF77-4E02-B8E7-6A62373889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322" y="2221009"/>
            <a:ext cx="4465835" cy="36611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048DE6-5BDD-4B67-8C4E-E8D601B44886}"/>
              </a:ext>
            </a:extLst>
          </p:cNvPr>
          <p:cNvSpPr txBox="1"/>
          <p:nvPr/>
        </p:nvSpPr>
        <p:spPr>
          <a:xfrm>
            <a:off x="162560" y="87499"/>
            <a:ext cx="503936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ConSERT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 Contrastive Framework for Self-Supervised Sentence Representation Transfer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20C3939-357E-48AD-8CEB-8DAF9DDE54FB}"/>
              </a:ext>
            </a:extLst>
          </p:cNvPr>
          <p:cNvSpPr/>
          <p:nvPr/>
        </p:nvSpPr>
        <p:spPr>
          <a:xfrm>
            <a:off x="701040" y="1493520"/>
            <a:ext cx="1595120" cy="5892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shuffle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加号 18">
            <a:extLst>
              <a:ext uri="{FF2B5EF4-FFF2-40B4-BE49-F238E27FC236}">
                <a16:creationId xmlns:a16="http://schemas.microsoft.com/office/drawing/2014/main" id="{73022680-034B-410E-AE4B-6BB21448822C}"/>
              </a:ext>
            </a:extLst>
          </p:cNvPr>
          <p:cNvSpPr/>
          <p:nvPr/>
        </p:nvSpPr>
        <p:spPr>
          <a:xfrm>
            <a:off x="2296160" y="1493520"/>
            <a:ext cx="680720" cy="589280"/>
          </a:xfrm>
          <a:prstGeom prst="mathPlu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402E05-C8D5-4AC5-AEC8-AF9FD3D6C9D1}"/>
              </a:ext>
            </a:extLst>
          </p:cNvPr>
          <p:cNvSpPr/>
          <p:nvPr/>
        </p:nvSpPr>
        <p:spPr>
          <a:xfrm>
            <a:off x="2976880" y="1493520"/>
            <a:ext cx="1595120" cy="58928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cutoff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0B1221-99B0-418B-B4A6-59F250D2803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sentences1_list=[sen[0] for sen in test_sentences]</a:t>
            </a:r>
          </a:p>
          <a:p>
            <a:r>
              <a:rPr lang="zh-CN" altLang="en-US" dirty="0"/>
              <a:t>sentences2_list=[sen[1] for sen in test_sentences]</a:t>
            </a:r>
          </a:p>
        </p:txBody>
      </p:sp>
    </p:spTree>
    <p:extLst>
      <p:ext uri="{BB962C8B-B14F-4D97-AF65-F5344CB8AC3E}">
        <p14:creationId xmlns:p14="http://schemas.microsoft.com/office/powerpoint/2010/main" val="392513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85EA4A-9E0F-4C5B-A9D8-68F3D328BE2C}"/>
              </a:ext>
            </a:extLst>
          </p:cNvPr>
          <p:cNvSpPr txBox="1"/>
          <p:nvPr/>
        </p:nvSpPr>
        <p:spPr>
          <a:xfrm>
            <a:off x="680720" y="322235"/>
            <a:ext cx="1056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Understanding Contrastive Representation Learning through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Alignment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Uniformity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on the Hypersphere    ICML2020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F870F2-2557-40EC-B5C5-86CB72D1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624517"/>
            <a:ext cx="4140100" cy="28928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062F37-B8CA-4FAE-BDA6-06414C554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675891"/>
            <a:ext cx="3698240" cy="2841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7DBC50-639D-4393-91C8-5018FBDDC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847555"/>
            <a:ext cx="3200503" cy="5283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9837136-7B5A-4A61-987E-E1899E0E7855}"/>
              </a:ext>
            </a:extLst>
          </p:cNvPr>
          <p:cNvSpPr txBox="1"/>
          <p:nvPr/>
        </p:nvSpPr>
        <p:spPr>
          <a:xfrm>
            <a:off x="1316214" y="5562039"/>
            <a:ext cx="367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Alignment: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衡量正例之间的距离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46BD30-BA97-40F3-94EA-69F7F3540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199" y="4753675"/>
            <a:ext cx="3063343" cy="6698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CEE4EA-2DEA-4A2D-B391-930464E64E13}"/>
              </a:ext>
            </a:extLst>
          </p:cNvPr>
          <p:cNvSpPr txBox="1"/>
          <p:nvPr/>
        </p:nvSpPr>
        <p:spPr>
          <a:xfrm>
            <a:off x="6385559" y="5423540"/>
            <a:ext cx="381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Uniformity: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衡量整体分布的均匀性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分布越均匀保留的信息越多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89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696</Words>
  <Application>Microsoft Office PowerPoint</Application>
  <PresentationFormat>宽屏</PresentationFormat>
  <Paragraphs>128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13</cp:revision>
  <dcterms:created xsi:type="dcterms:W3CDTF">2021-10-18T00:22:25Z</dcterms:created>
  <dcterms:modified xsi:type="dcterms:W3CDTF">2021-10-19T11:16:23Z</dcterms:modified>
</cp:coreProperties>
</file>