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367" r:id="rId2"/>
    <p:sldId id="339" r:id="rId3"/>
    <p:sldId id="340" r:id="rId4"/>
    <p:sldId id="341" r:id="rId5"/>
    <p:sldId id="342" r:id="rId6"/>
    <p:sldId id="356" r:id="rId7"/>
    <p:sldId id="369" r:id="rId8"/>
    <p:sldId id="256" r:id="rId9"/>
    <p:sldId id="258" r:id="rId10"/>
    <p:sldId id="257" r:id="rId11"/>
    <p:sldId id="259" r:id="rId12"/>
    <p:sldId id="343" r:id="rId13"/>
    <p:sldId id="370" r:id="rId14"/>
    <p:sldId id="263" r:id="rId15"/>
    <p:sldId id="357" r:id="rId16"/>
    <p:sldId id="358" r:id="rId17"/>
    <p:sldId id="359" r:id="rId18"/>
    <p:sldId id="360" r:id="rId19"/>
    <p:sldId id="363" r:id="rId20"/>
    <p:sldId id="364" r:id="rId21"/>
    <p:sldId id="264" r:id="rId22"/>
    <p:sldId id="344" r:id="rId23"/>
    <p:sldId id="338" r:id="rId24"/>
    <p:sldId id="366" r:id="rId25"/>
    <p:sldId id="271" r:id="rId26"/>
    <p:sldId id="266" r:id="rId27"/>
    <p:sldId id="371" r:id="rId28"/>
    <p:sldId id="319" r:id="rId29"/>
    <p:sldId id="265" r:id="rId30"/>
    <p:sldId id="346" r:id="rId31"/>
    <p:sldId id="345" r:id="rId32"/>
    <p:sldId id="316" r:id="rId33"/>
    <p:sldId id="268" r:id="rId34"/>
    <p:sldId id="347" r:id="rId35"/>
    <p:sldId id="329" r:id="rId36"/>
    <p:sldId id="275" r:id="rId37"/>
    <p:sldId id="276" r:id="rId38"/>
    <p:sldId id="320" r:id="rId39"/>
    <p:sldId id="277" r:id="rId40"/>
    <p:sldId id="280" r:id="rId41"/>
    <p:sldId id="348" r:id="rId42"/>
    <p:sldId id="287" r:id="rId43"/>
    <p:sldId id="290" r:id="rId44"/>
    <p:sldId id="291" r:id="rId45"/>
    <p:sldId id="349" r:id="rId46"/>
    <p:sldId id="335" r:id="rId47"/>
    <p:sldId id="304" r:id="rId48"/>
    <p:sldId id="305" r:id="rId49"/>
    <p:sldId id="306" r:id="rId50"/>
    <p:sldId id="337" r:id="rId51"/>
    <p:sldId id="351" r:id="rId52"/>
    <p:sldId id="352" r:id="rId53"/>
    <p:sldId id="353" r:id="rId54"/>
    <p:sldId id="293" r:id="rId55"/>
    <p:sldId id="282" r:id="rId56"/>
    <p:sldId id="321" r:id="rId57"/>
    <p:sldId id="372" r:id="rId58"/>
    <p:sldId id="315" r:id="rId59"/>
    <p:sldId id="283" r:id="rId60"/>
    <p:sldId id="294" r:id="rId61"/>
    <p:sldId id="301" r:id="rId62"/>
    <p:sldId id="302" r:id="rId63"/>
    <p:sldId id="303" r:id="rId64"/>
    <p:sldId id="336" r:id="rId65"/>
    <p:sldId id="350" r:id="rId66"/>
    <p:sldId id="307" r:id="rId67"/>
    <p:sldId id="308" r:id="rId68"/>
    <p:sldId id="322" r:id="rId69"/>
    <p:sldId id="323" r:id="rId70"/>
    <p:sldId id="324" r:id="rId71"/>
    <p:sldId id="312" r:id="rId72"/>
    <p:sldId id="325" r:id="rId73"/>
    <p:sldId id="326" r:id="rId74"/>
    <p:sldId id="327" r:id="rId75"/>
    <p:sldId id="328" r:id="rId76"/>
    <p:sldId id="330" r:id="rId77"/>
    <p:sldId id="331" r:id="rId78"/>
    <p:sldId id="332" r:id="rId79"/>
    <p:sldId id="354" r:id="rId80"/>
    <p:sldId id="355" r:id="rId81"/>
    <p:sldId id="368" r:id="rId82"/>
    <p:sldId id="313" r:id="rId8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053A6-38D4-48B0-A339-B158510B09A1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F4705-CFAC-4C8A-84EE-DA6F4DF4B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6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0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4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9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5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947B6-74F7-454C-806E-86199F38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488C5-AAF0-4DB5-BF4E-40DC9442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DFE6-0813-482D-8C7A-1DB52CBF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A35FC-AF7E-46CC-81EB-5C835F58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83E80-FB56-4DCA-BA8F-4269DB52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0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7956-8A8C-4275-BAC4-CA98BE56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2B46C-AD6F-4993-8F36-B0BC70C0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10D7-B63A-4F84-8D95-B07C5B73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E1BAF-F477-451A-BF6E-72BC07F2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79FB3-6D54-4C97-8299-1CE91D1A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9B82F-D194-4144-B678-E7802FD2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9028C-6F0C-4E0C-8A1C-0B3BCA33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76016-0F6F-4B56-A3CB-95513A43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E2F4F-F4E0-4A81-A57A-B43C2999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BE156-36C1-41A6-971F-0479DB1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EBAB-88BB-4D5C-9DA3-E2749D60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66EF5-1A05-4A8C-8FEA-AB3F2442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C4A70-0194-487A-BFEF-4843E31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DA833-376C-4BB8-BB6F-541F344E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2F248-D0C9-4D67-8565-BAEA140E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3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618D-5DA2-41DB-A895-F2E3428F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2D18C-F7BE-49A6-B44C-77AFB199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AD585-ED22-4AB6-835A-530200EA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66D38-FF73-409A-A439-922042E1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D4404-53F2-44DE-ADC1-F46CA809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D506-BE2A-4A5E-822E-5A5F1292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FB05-2DBA-4001-9D18-668F4DC6C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1A0BB-75FF-45D7-80CB-AB9E4FBF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90F49-87E1-4526-BF61-ABA57031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B03E2-C808-4C58-B634-7C6A358D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E2355-B23D-4A8D-BBA4-18BBE0D0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031D5-4896-4354-B405-F0E05686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8BBAC-203E-4D5B-8746-0FE6ED23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C5802-ED19-4502-8BA2-601ABE82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724F1-97C3-4729-B2ED-1D266FC8F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94541A-E012-4304-BF03-E30912766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78FEB-C983-4E7B-96AF-A83E9A7A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60430-E4E1-4BEE-A4FE-D65C473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86BC64-9C84-4115-B594-BB95627E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67CE-A3E3-41D7-B30E-DAE80378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20779-953D-4F52-BE01-C6F9CC23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505FC6-2212-4BF2-88DA-A843DA07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5840A-768C-46EB-BFA0-2251040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FCA831-F80C-44E3-97A0-A69EE694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C2CA52-EE4B-4CF0-9CA7-0928E507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A4525B-6936-48F4-8662-4EE5E947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3407E-A654-49D5-9E7E-D92586B0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1A8B4-3C5C-4EC1-9C2C-42A30B2F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BFD17-A45D-417D-86A6-7A4AFCEF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FE92B-72A9-438D-A713-C548F6EC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182CE-73DA-44A8-801B-3C283EF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D7F9D-ADAC-40B9-9EF3-7DB32A8D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F0694-F30A-4291-964C-FC58DDA3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E45EF0-94D3-4AD5-8EC6-6F1DCE233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E1646B-2C3E-4245-8C99-6DD63B08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2527C-DA84-4C51-8D75-A104B11E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70627-105E-4799-9099-4657F5E6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9C49A-223D-4425-BFAE-9BEF660F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6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69C9E-C937-4F49-A60A-7308294C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FC059-9865-44F1-9CAB-5A55CA10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5A535-6AD2-4BE8-8BF2-22622DC1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DB67-08BE-4C96-BC61-D5540D2BA69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B7CF0-7C57-4616-99C7-AF92DD47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497E0-F94C-4B96-BCDC-77957F632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2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63.png"/><Relationship Id="rId4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05E6C9-057E-4E26-9E4A-CAB82122474F}"/>
              </a:ext>
            </a:extLst>
          </p:cNvPr>
          <p:cNvSpPr/>
          <p:nvPr/>
        </p:nvSpPr>
        <p:spPr>
          <a:xfrm>
            <a:off x="0" y="2943922"/>
            <a:ext cx="12192000" cy="104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0EC326-A95C-4BED-9FC4-2D7D36C0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336" y="2862998"/>
            <a:ext cx="7692483" cy="1325563"/>
          </a:xfrm>
        </p:spPr>
        <p:txBody>
          <a:bodyPr/>
          <a:lstStyle/>
          <a:p>
            <a:r>
              <a:rPr lang="zh-CN" altLang="en-US" dirty="0"/>
              <a:t>文本表示与匹配方法调研汇报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10780A-679C-4317-B8A1-A78A91C9BB6F}"/>
              </a:ext>
            </a:extLst>
          </p:cNvPr>
          <p:cNvSpPr txBox="1"/>
          <p:nvPr/>
        </p:nvSpPr>
        <p:spPr>
          <a:xfrm>
            <a:off x="8199120" y="4188561"/>
            <a:ext cx="306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汇报人：孙相会</a:t>
            </a:r>
            <a:endParaRPr lang="en-US" altLang="zh-CN" dirty="0"/>
          </a:p>
          <a:p>
            <a:r>
              <a:rPr lang="zh-CN" altLang="en-US" dirty="0"/>
              <a:t>时间 ：</a:t>
            </a:r>
            <a:r>
              <a:rPr lang="en-US" altLang="zh-CN" dirty="0"/>
              <a:t>2021.07.15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1D29-1F58-42D0-9BC8-6ABC245B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8B30A2-5948-4EC5-8705-3030686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72" y="1860363"/>
            <a:ext cx="5740695" cy="742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611952-A8D4-4E3D-8E32-19430544FD83}"/>
              </a:ext>
            </a:extLst>
          </p:cNvPr>
          <p:cNvSpPr txBox="1"/>
          <p:nvPr/>
        </p:nvSpPr>
        <p:spPr>
          <a:xfrm>
            <a:off x="5819213" y="2639743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离远点越来越远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562126-C0BA-4C8C-B8E7-CE4ACE501CE2}"/>
              </a:ext>
            </a:extLst>
          </p:cNvPr>
          <p:cNvCxnSpPr>
            <a:cxnSpLocks/>
          </p:cNvCxnSpPr>
          <p:nvPr/>
        </p:nvCxnSpPr>
        <p:spPr>
          <a:xfrm>
            <a:off x="6014720" y="265767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098E9F-D0AC-4B3F-99B4-03BE9897440B}"/>
              </a:ext>
            </a:extLst>
          </p:cNvPr>
          <p:cNvSpPr txBox="1"/>
          <p:nvPr/>
        </p:nvSpPr>
        <p:spPr>
          <a:xfrm>
            <a:off x="6515320" y="158462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7C7EF-BF40-4974-BBF7-E9B0F1C774B2}"/>
              </a:ext>
            </a:extLst>
          </p:cNvPr>
          <p:cNvSpPr txBox="1"/>
          <p:nvPr/>
        </p:nvSpPr>
        <p:spPr>
          <a:xfrm>
            <a:off x="4086788" y="157434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E020D5-BB57-433F-B89C-6147E91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92" y="3848926"/>
            <a:ext cx="6020109" cy="14986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CFBC33-0416-4FAB-AF62-BEC374766C86}"/>
              </a:ext>
            </a:extLst>
          </p:cNvPr>
          <p:cNvSpPr txBox="1"/>
          <p:nvPr/>
        </p:nvSpPr>
        <p:spPr>
          <a:xfrm>
            <a:off x="6515320" y="346701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C008C6-B314-41BF-AAD2-6BE7F5563C05}"/>
              </a:ext>
            </a:extLst>
          </p:cNvPr>
          <p:cNvSpPr txBox="1"/>
          <p:nvPr/>
        </p:nvSpPr>
        <p:spPr>
          <a:xfrm>
            <a:off x="4086788" y="345673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AA8C0-CF71-41C5-94E9-7373695B1FED}"/>
              </a:ext>
            </a:extLst>
          </p:cNvPr>
          <p:cNvSpPr txBox="1"/>
          <p:nvPr/>
        </p:nvSpPr>
        <p:spPr>
          <a:xfrm>
            <a:off x="6014720" y="5461834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越来越稀疏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78587F-75DE-4220-90C8-29D6893893AE}"/>
              </a:ext>
            </a:extLst>
          </p:cNvPr>
          <p:cNvCxnSpPr>
            <a:cxnSpLocks/>
          </p:cNvCxnSpPr>
          <p:nvPr/>
        </p:nvCxnSpPr>
        <p:spPr>
          <a:xfrm>
            <a:off x="6014720" y="546183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6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8B30A2-5948-4EC5-8705-3030686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72" y="1860363"/>
            <a:ext cx="5740695" cy="742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611952-A8D4-4E3D-8E32-19430544FD83}"/>
              </a:ext>
            </a:extLst>
          </p:cNvPr>
          <p:cNvSpPr txBox="1"/>
          <p:nvPr/>
        </p:nvSpPr>
        <p:spPr>
          <a:xfrm>
            <a:off x="5819213" y="2639743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离远点越来越远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562126-C0BA-4C8C-B8E7-CE4ACE501CE2}"/>
              </a:ext>
            </a:extLst>
          </p:cNvPr>
          <p:cNvCxnSpPr>
            <a:cxnSpLocks/>
          </p:cNvCxnSpPr>
          <p:nvPr/>
        </p:nvCxnSpPr>
        <p:spPr>
          <a:xfrm>
            <a:off x="6014720" y="265767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098E9F-D0AC-4B3F-99B4-03BE9897440B}"/>
              </a:ext>
            </a:extLst>
          </p:cNvPr>
          <p:cNvSpPr txBox="1"/>
          <p:nvPr/>
        </p:nvSpPr>
        <p:spPr>
          <a:xfrm>
            <a:off x="6515320" y="158462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7C7EF-BF40-4974-BBF7-E9B0F1C774B2}"/>
              </a:ext>
            </a:extLst>
          </p:cNvPr>
          <p:cNvSpPr txBox="1"/>
          <p:nvPr/>
        </p:nvSpPr>
        <p:spPr>
          <a:xfrm>
            <a:off x="4086788" y="157434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E020D5-BB57-433F-B89C-6147E91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92" y="3848926"/>
            <a:ext cx="6020109" cy="14986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CFBC33-0416-4FAB-AF62-BEC374766C86}"/>
              </a:ext>
            </a:extLst>
          </p:cNvPr>
          <p:cNvSpPr txBox="1"/>
          <p:nvPr/>
        </p:nvSpPr>
        <p:spPr>
          <a:xfrm>
            <a:off x="6515320" y="346701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C008C6-B314-41BF-AAD2-6BE7F5563C05}"/>
              </a:ext>
            </a:extLst>
          </p:cNvPr>
          <p:cNvSpPr txBox="1"/>
          <p:nvPr/>
        </p:nvSpPr>
        <p:spPr>
          <a:xfrm>
            <a:off x="4086788" y="345673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AA8C0-CF71-41C5-94E9-7373695B1FED}"/>
              </a:ext>
            </a:extLst>
          </p:cNvPr>
          <p:cNvSpPr txBox="1"/>
          <p:nvPr/>
        </p:nvSpPr>
        <p:spPr>
          <a:xfrm>
            <a:off x="6014720" y="5461834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越来越稀疏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78587F-75DE-4220-90C8-29D6893893AE}"/>
              </a:ext>
            </a:extLst>
          </p:cNvPr>
          <p:cNvCxnSpPr>
            <a:cxnSpLocks/>
          </p:cNvCxnSpPr>
          <p:nvPr/>
        </p:nvCxnSpPr>
        <p:spPr>
          <a:xfrm>
            <a:off x="6014720" y="546183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3E68F-5491-4B68-BAE9-3D04ED8A4B73}"/>
              </a:ext>
            </a:extLst>
          </p:cNvPr>
          <p:cNvSpPr txBox="1"/>
          <p:nvPr/>
        </p:nvSpPr>
        <p:spPr>
          <a:xfrm>
            <a:off x="7845987" y="3875227"/>
            <a:ext cx="396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词向量在空间中的分布不均匀，</a:t>
            </a:r>
            <a:r>
              <a:rPr lang="zh-CN" altLang="en-US" dirty="0">
                <a:solidFill>
                  <a:srgbClr val="FF0000"/>
                </a:solidFill>
              </a:rPr>
              <a:t>高频词靠近原点分布集中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低频词远离原点分布稀疏</a:t>
            </a:r>
            <a:r>
              <a:rPr lang="zh-CN" altLang="en-US" dirty="0"/>
              <a:t>，所以整个词向量空间是呈现锥形分布的。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41C64B-FE13-4882-AF60-5E621AEF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3B68D49F-F400-47BC-96AD-2E1922E7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9375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3" y="2680004"/>
            <a:ext cx="5435879" cy="230516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CEC0372-D5DF-4322-A615-EC441BF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142681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3" y="2680004"/>
            <a:ext cx="5435879" cy="230516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CEC0372-D5DF-4322-A615-EC441BF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C24920-FAB6-4C44-909B-36CF2C44C206}"/>
              </a:ext>
            </a:extLst>
          </p:cNvPr>
          <p:cNvSpPr txBox="1"/>
          <p:nvPr/>
        </p:nvSpPr>
        <p:spPr>
          <a:xfrm>
            <a:off x="4694664" y="5792347"/>
            <a:ext cx="735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高频词主导整个句向量的语义方向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由于低频词分布稀疏，会导致</a:t>
            </a:r>
            <a:r>
              <a:rPr lang="en-US" altLang="zh-CN" b="1" dirty="0"/>
              <a:t>Pooling</a:t>
            </a:r>
            <a:r>
              <a:rPr lang="zh-CN" altLang="en-US" b="1" dirty="0"/>
              <a:t>得到的整个句向量语义不明确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同义词之间由于词频不同会导致语义向量表示不一致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3683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98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C0C6EAE-291D-4CC1-8DBB-85021E0FD50A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4666557-7891-49E1-93FC-94774212ADF6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308433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01B860DB-A2B1-48C6-BC51-B4449C539D4C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F14174-3AF0-4A1F-9807-E97A0CBE032F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21707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2E1023-697C-4A4E-936E-13FFF6476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739" y="6329008"/>
            <a:ext cx="1606633" cy="54146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2D335D7-34E9-47C9-A629-97327AC31024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4DBE57-0192-434C-8354-85C7B6316C44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14245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1438E1-852E-4C09-8149-F8CD14263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1270" y="5528718"/>
            <a:ext cx="2863997" cy="11049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2E1023-697C-4A4E-936E-13FFF6476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8739" y="6329008"/>
            <a:ext cx="1606633" cy="54146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2D335D7-34E9-47C9-A629-97327AC31024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427CC2B-3C5F-4E19-A133-193BDEC6B7BF}"/>
              </a:ext>
            </a:extLst>
          </p:cNvPr>
          <p:cNvSpPr/>
          <p:nvPr/>
        </p:nvSpPr>
        <p:spPr>
          <a:xfrm>
            <a:off x="6130977" y="5799211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0C920B-2482-4968-AACE-26FC0788D40D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88093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A57EF5-D786-4B72-9D59-3458C2AC7E01}"/>
                  </a:ext>
                </a:extLst>
              </p:cNvPr>
              <p:cNvSpPr txBox="1"/>
              <p:nvPr/>
            </p:nvSpPr>
            <p:spPr>
              <a:xfrm>
                <a:off x="274320" y="1991360"/>
                <a:ext cx="10464800" cy="17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将训练数据中的所有句子传进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的均值和协方差矩阵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/>
                  <a:t>进行特征值分解（求出特征值和特征向量，进而求出正交阵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b="0" dirty="0"/>
                  <a:t>和对角阵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对于测试数据，将其输入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后得到向量表示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进行线性转换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利用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余弦相似度</m:t>
                    </m:r>
                  </m:oMath>
                </a14:m>
                <a:r>
                  <a:rPr lang="zh-CN" altLang="en-US" b="0" dirty="0"/>
                  <a:t>的计算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A57EF5-D786-4B72-9D59-3458C2AC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991360"/>
                <a:ext cx="10464800" cy="1796839"/>
              </a:xfrm>
              <a:prstGeom prst="rect">
                <a:avLst/>
              </a:prstGeom>
              <a:blipFill>
                <a:blip r:embed="rId3"/>
                <a:stretch>
                  <a:fillRect l="-291" t="-204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D7041459-CC98-4952-939E-277C299A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0CB352-12C6-4080-BCC6-E8043965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11" y="3429000"/>
            <a:ext cx="4518279" cy="23011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10" y="3466514"/>
            <a:ext cx="5435879" cy="230516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4C27D3A1-AACF-40D4-A2D4-91C31D4D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41822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271272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9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271272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3F9CDA-479A-4246-8806-F80F473B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897" y="3923026"/>
            <a:ext cx="3673939" cy="2230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C84EE0-4F13-4B18-823E-5778D09D4CA9}"/>
                  </a:ext>
                </a:extLst>
              </p:cNvPr>
              <p:cNvSpPr/>
              <p:nvPr/>
            </p:nvSpPr>
            <p:spPr>
              <a:xfrm>
                <a:off x="7618532" y="2661165"/>
                <a:ext cx="2963825" cy="43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[:256]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C84EE0-4F13-4B18-823E-5778D09D4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32" y="2661165"/>
                <a:ext cx="2963825" cy="438710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9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89402CA-EB75-499C-B842-1A06DD3F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67" y="1690688"/>
            <a:ext cx="6211060" cy="465829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5D4919-3D80-48A3-B68F-E996EAFE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</p:spTree>
    <p:extLst>
      <p:ext uri="{BB962C8B-B14F-4D97-AF65-F5344CB8AC3E}">
        <p14:creationId xmlns:p14="http://schemas.microsoft.com/office/powerpoint/2010/main" val="110532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30013B5-00FF-4E3A-A7BC-BB54E7DE56E4}"/>
              </a:ext>
            </a:extLst>
          </p:cNvPr>
          <p:cNvSpPr/>
          <p:nvPr/>
        </p:nvSpPr>
        <p:spPr>
          <a:xfrm>
            <a:off x="3303876" y="2215490"/>
            <a:ext cx="1275078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8" y="2780109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FF8C2A-5CE8-4F97-8C24-5FFF5EF5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91" y="2266290"/>
            <a:ext cx="779289" cy="488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559" y="3029767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4845546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591" y="4373387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591" y="5211751"/>
            <a:ext cx="778578" cy="4880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38B276-5CEE-4DC0-B064-548A31B0FCFC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413990-38BB-481C-9609-EAFF17964F46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E8412A-AC6E-4F94-A096-FC4116C749D9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3EE17-C4D5-489F-A4B7-02A24E5F0168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1BE0C8-3C87-4A0A-884F-A355E93D745B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2B7010-80DA-47B1-A831-076EFD41141B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A0C9697-3973-43A8-9356-5AD7E2AD72DB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ADEC2C-8B7E-4A94-8D0B-57856079FF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5F9591-C70C-49FA-9A90-A78EF6E50682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725B2D-D0AF-4892-A1E9-08F2DA22A350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B338B8-3941-4AD1-83BE-E22227C1D9D7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9D4908-DE6D-4C33-B4C0-95CC7AFC9DEE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CB57D-AAA5-482A-8196-F9FDAA6F686A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2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8" y="1091428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8" y="1882462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8" y="2737182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11" y="6036130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349" y="3528217"/>
            <a:ext cx="778578" cy="48800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699926" y="1335432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725499" y="4626941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63EEBF8-6CBC-4C24-A5BA-C87E6558B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565" y="1091428"/>
            <a:ext cx="6133172" cy="38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39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30013B5-00FF-4E3A-A7BC-BB54E7DE56E4}"/>
              </a:ext>
            </a:extLst>
          </p:cNvPr>
          <p:cNvSpPr/>
          <p:nvPr/>
        </p:nvSpPr>
        <p:spPr>
          <a:xfrm>
            <a:off x="3303876" y="2215490"/>
            <a:ext cx="1275078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2" y="5189259"/>
            <a:ext cx="3357880" cy="915173"/>
          </a:xfrm>
          <a:prstGeom prst="rect">
            <a:avLst/>
          </a:prstGeom>
        </p:spPr>
      </p:pic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8" y="2780109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FF8C2A-5CE8-4F97-8C24-5FFF5EF55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591" y="2266290"/>
            <a:ext cx="779289" cy="488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59" y="3029767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4845546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591" y="4373387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591" y="5211751"/>
            <a:ext cx="778578" cy="4880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38B276-5CEE-4DC0-B064-548A31B0FCFC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413990-38BB-481C-9609-EAFF17964F46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E8412A-AC6E-4F94-A096-FC4116C749D9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3EE17-C4D5-489F-A4B7-02A24E5F0168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1BE0C8-3C87-4A0A-884F-A355E93D745B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2B7010-80DA-47B1-A831-076EFD41141B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A0C9697-3973-43A8-9356-5AD7E2AD72DB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ADEC2C-8B7E-4A94-8D0B-57856079FF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5F9591-C70C-49FA-9A90-A78EF6E50682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725B2D-D0AF-4892-A1E9-08F2DA22A350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B338B8-3941-4AD1-83BE-E22227C1D9D7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9D4908-DE6D-4C33-B4C0-95CC7AFC9DEE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CB57D-AAA5-482A-8196-F9FDAA6F686A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F8C9DB-6B9E-400D-B851-0BD892EDDA81}"/>
                  </a:ext>
                </a:extLst>
              </p:cNvPr>
              <p:cNvSpPr txBox="1"/>
              <p:nvPr/>
            </p:nvSpPr>
            <p:spPr>
              <a:xfrm>
                <a:off x="4338320" y="2367280"/>
                <a:ext cx="26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F8C9DB-6B9E-400D-B851-0BD892EDD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20" y="2367280"/>
                <a:ext cx="2694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98AEDD-D968-4C2E-9683-2B48A37AD809}"/>
                  </a:ext>
                </a:extLst>
              </p:cNvPr>
              <p:cNvSpPr txBox="1"/>
              <p:nvPr/>
            </p:nvSpPr>
            <p:spPr>
              <a:xfrm>
                <a:off x="4348480" y="3119120"/>
                <a:ext cx="26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98AEDD-D968-4C2E-9683-2B48A37A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0" y="3119120"/>
                <a:ext cx="269460" cy="369332"/>
              </a:xfrm>
              <a:prstGeom prst="rect">
                <a:avLst/>
              </a:prstGeom>
              <a:blipFill>
                <a:blip r:embed="rId10"/>
                <a:stretch>
                  <a:fillRect l="-6667" r="-44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B691B61-8234-4F18-9CA5-379AA2FF1B84}"/>
              </a:ext>
            </a:extLst>
          </p:cNvPr>
          <p:cNvSpPr txBox="1"/>
          <p:nvPr/>
        </p:nvSpPr>
        <p:spPr>
          <a:xfrm>
            <a:off x="7817429" y="6078706"/>
            <a:ext cx="38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NT-</a:t>
            </a:r>
            <a:r>
              <a:rPr lang="en-US" altLang="zh-CN" dirty="0" err="1"/>
              <a:t>Xent</a:t>
            </a:r>
            <a:r>
              <a:rPr lang="en-US" altLang="zh-CN" dirty="0"/>
              <a:t>(normalized temperature-scaled cross entropy loss)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64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65AC3D-C006-4300-9F9F-391EC9A4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16438C-3E7E-49E0-9E2B-229DDDDF50A8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245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ECF5F0-B217-4836-8B55-A76DF6A0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8" y="4806788"/>
            <a:ext cx="3791722" cy="17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5AE6-7E4C-4791-9D8B-D454022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89" y="1605092"/>
            <a:ext cx="3499030" cy="24448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BA90FB-7BF0-416E-B501-16D31BA8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99193"/>
            <a:ext cx="3200503" cy="5283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CE0E6D-F62E-4EDC-9B26-BF16746D578B}"/>
              </a:ext>
            </a:extLst>
          </p:cNvPr>
          <p:cNvSpPr txBox="1"/>
          <p:nvPr/>
        </p:nvSpPr>
        <p:spPr>
          <a:xfrm>
            <a:off x="838200" y="3078480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CCB1E8-D6F0-458C-83B6-EB6EF4BB9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28DBCE-4FD4-47C6-A8A6-258573F78731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5072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5AE6-7E4C-4791-9D8B-D454022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89" y="1605092"/>
            <a:ext cx="3499030" cy="24448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3D72DC-83BE-4FCA-98C0-03F10C69F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10" y="4558397"/>
            <a:ext cx="2686188" cy="2063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BA90FB-7BF0-416E-B501-16D31BA83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99193"/>
            <a:ext cx="3200503" cy="528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B7C4E6-45D1-4E4D-8C2A-0B9BCD1E2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15" y="4636001"/>
            <a:ext cx="3412288" cy="7461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CE0E6D-F62E-4EDC-9B26-BF16746D578B}"/>
              </a:ext>
            </a:extLst>
          </p:cNvPr>
          <p:cNvSpPr txBox="1"/>
          <p:nvPr/>
        </p:nvSpPr>
        <p:spPr>
          <a:xfrm>
            <a:off x="838200" y="3078480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17095D-DE07-42B2-BDC8-717DAA8D41D7}"/>
              </a:ext>
            </a:extLst>
          </p:cNvPr>
          <p:cNvSpPr txBox="1"/>
          <p:nvPr/>
        </p:nvSpPr>
        <p:spPr>
          <a:xfrm>
            <a:off x="838199" y="5772843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Uniformity: </a:t>
            </a:r>
            <a:r>
              <a:rPr lang="zh-CN" altLang="en-US" dirty="0"/>
              <a:t>衡量整体分布的均匀性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b="1" dirty="0"/>
              <a:t>分布越均匀保留的信息越多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405F55-6794-4158-8E47-79119AF12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3D5C33-672D-45E2-9F7C-084314969A4D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5867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6CB8-A290-4085-97C8-8E321F1834D4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D2D060A-98D1-4230-82A2-63C830FF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23" y="1168400"/>
            <a:ext cx="3953960" cy="38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93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D99009-82E6-46E0-94BB-F0BEB437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42" y="1215761"/>
            <a:ext cx="4213277" cy="4094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FFD2C9-A1D9-4F9C-A99E-89D56F95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2B826E-EEE9-4127-8C88-332AD87FF27B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47274BA-A5F8-4DBC-A2DF-F3C637FA3796}"/>
              </a:ext>
            </a:extLst>
          </p:cNvPr>
          <p:cNvSpPr/>
          <p:nvPr/>
        </p:nvSpPr>
        <p:spPr>
          <a:xfrm>
            <a:off x="2225040" y="2214879"/>
            <a:ext cx="2178353" cy="47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12C077-9922-4F7D-ABC5-5CCA4F316FB9}"/>
                  </a:ext>
                </a:extLst>
              </p:cNvPr>
              <p:cNvSpPr txBox="1"/>
              <p:nvPr/>
            </p:nvSpPr>
            <p:spPr>
              <a:xfrm>
                <a:off x="544043" y="2740417"/>
                <a:ext cx="356519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𝑐𝑜𝑠𝑖𝑛𝑒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12C077-9922-4F7D-ABC5-5CCA4F31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3" y="2740417"/>
                <a:ext cx="356519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5B6E6E6-7E2E-4198-8EA9-C80D57A7B10F}"/>
              </a:ext>
            </a:extLst>
          </p:cNvPr>
          <p:cNvSpPr txBox="1"/>
          <p:nvPr/>
        </p:nvSpPr>
        <p:spPr>
          <a:xfrm>
            <a:off x="838200" y="3262965"/>
            <a:ext cx="421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会很快达到最小值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63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6CB8-A290-4085-97C8-8E321F1834D4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6806862-45C8-42C4-BDBF-F30D901D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83" y="1273820"/>
            <a:ext cx="3993971" cy="38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2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1B4927-F015-458B-9613-411116F0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72" y="3731665"/>
            <a:ext cx="3565193" cy="9151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00909C-AC92-460F-A6DB-B99242A8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3" y="1341164"/>
            <a:ext cx="2988046" cy="20878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E7254D-7B8C-4FF3-AF76-CFA1BF6F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302" y="3115552"/>
            <a:ext cx="2686188" cy="2063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8231EB-EF8D-449B-81F7-9208EE4C7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54" y="3630820"/>
            <a:ext cx="3200503" cy="528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19B127-D53E-4DAC-807D-0BD07AD37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028" y="5203919"/>
            <a:ext cx="3412288" cy="7461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C0F280-B23A-498D-BB76-D7EA9B0BBE9C}"/>
              </a:ext>
            </a:extLst>
          </p:cNvPr>
          <p:cNvSpPr txBox="1"/>
          <p:nvPr/>
        </p:nvSpPr>
        <p:spPr>
          <a:xfrm>
            <a:off x="204654" y="4410107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CF9301-3B6C-4CA7-983F-2CCD65310F1C}"/>
              </a:ext>
            </a:extLst>
          </p:cNvPr>
          <p:cNvSpPr txBox="1"/>
          <p:nvPr/>
        </p:nvSpPr>
        <p:spPr>
          <a:xfrm>
            <a:off x="8146068" y="6071775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Uniformity: </a:t>
            </a:r>
            <a:r>
              <a:rPr lang="zh-CN" altLang="en-US" dirty="0"/>
              <a:t>衡量整体分布的均匀性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b="1" dirty="0"/>
              <a:t>分布越均匀保留的信息越多</a:t>
            </a:r>
            <a:r>
              <a:rPr lang="zh-CN" altLang="en-US" dirty="0"/>
              <a:t>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2044E5-00DD-4649-9975-04C3ED88B296}"/>
              </a:ext>
            </a:extLst>
          </p:cNvPr>
          <p:cNvCxnSpPr>
            <a:cxnSpLocks/>
          </p:cNvCxnSpPr>
          <p:nvPr/>
        </p:nvCxnSpPr>
        <p:spPr>
          <a:xfrm flipH="1" flipV="1">
            <a:off x="3535680" y="3170142"/>
            <a:ext cx="2155164" cy="83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4BB19C-95E6-4BCE-90B5-184BBA6B1F53}"/>
              </a:ext>
            </a:extLst>
          </p:cNvPr>
          <p:cNvCxnSpPr>
            <a:cxnSpLocks/>
          </p:cNvCxnSpPr>
          <p:nvPr/>
        </p:nvCxnSpPr>
        <p:spPr>
          <a:xfrm>
            <a:off x="7095047" y="4368800"/>
            <a:ext cx="1051021" cy="73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1EDC6D2-E297-465A-B5E5-D766FC88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677" y="130364"/>
            <a:ext cx="2988046" cy="29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8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ACF802-B1D0-49D1-BC7D-7E2598624AD4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在编码器和</a:t>
            </a:r>
            <a:r>
              <a:rPr lang="en-US" altLang="zh-CN" dirty="0"/>
              <a:t>loss</a:t>
            </a:r>
            <a:r>
              <a:rPr lang="zh-CN" altLang="en-US" dirty="0"/>
              <a:t>层之间添加一层非线性映射可以提高向量表示的质量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300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E4CD0-D152-405B-9CE5-474E9ED0137A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在编码器和</a:t>
            </a:r>
            <a:r>
              <a:rPr lang="en-US" altLang="zh-CN" b="1" dirty="0"/>
              <a:t>loss</a:t>
            </a:r>
            <a:r>
              <a:rPr lang="zh-CN" altLang="en-US" b="1" dirty="0"/>
              <a:t>层之间添加一层非线性映射可以提高向量表示的质量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1C647E2-4389-42E0-B141-1151C230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C589A9-D23F-4567-9C32-3651DBDFF339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769C273-24B8-4694-A779-671865A2DEE6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DA9E8D-67FC-44CD-A5A6-F366D9F3CA58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DA9E8D-67FC-44CD-A5A6-F366D9F3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B7DA751-2A09-4D0C-B691-F66C3BDF34D9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B7DA751-2A09-4D0C-B691-F66C3BDF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97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E4CD0-D152-405B-9CE5-474E9ED0137A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在编码器和</a:t>
            </a:r>
            <a:r>
              <a:rPr lang="en-US" altLang="zh-CN" b="1" dirty="0"/>
              <a:t>loss</a:t>
            </a:r>
            <a:r>
              <a:rPr lang="zh-CN" altLang="en-US" b="1" dirty="0"/>
              <a:t>层之间添加一层非线性映射可以提高向量表示的质量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DD44E0F-BF27-47E0-8C88-8F6239CD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6FE17E5-3F3C-4AA4-BD4E-3A7AB29CD9AA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7571BA4-C536-48E9-9C84-9BFAC612BCBD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0F8D9A-716E-4A4F-A663-D0A39F143487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0F8D9A-716E-4A4F-A663-D0A39F14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864F37-68E2-441E-9376-2A249EC9B345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864F37-68E2-441E-9376-2A249EC9B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14B31-19CA-46E0-9D47-0BA7821535FA}"/>
                  </a:ext>
                </a:extLst>
              </p:cNvPr>
              <p:cNvSpPr txBox="1"/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被强制的训练为对图像的一些变换（如旋转、裁剪、颜色失真等）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invariant</a:t>
                </a:r>
                <a:r>
                  <a:rPr lang="zh-CN" altLang="en-US" dirty="0"/>
                  <a:t>。实验结果表明，在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预测上，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59.6</a:t>
                </a:r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99.5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14B31-19CA-46E0-9D47-0BA782153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blipFill>
                <a:blip r:embed="rId5"/>
                <a:stretch>
                  <a:fillRect l="-1274" t="-2479" r="-478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643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B21BF0-98D1-4F8A-BBBA-DF05CDB8E7AE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在编码器和</a:t>
            </a:r>
            <a:r>
              <a:rPr lang="en-US" altLang="zh-CN" dirty="0"/>
              <a:t>loss</a:t>
            </a:r>
            <a:r>
              <a:rPr lang="zh-CN" altLang="en-US" dirty="0"/>
              <a:t>层之间添加一层非线性映射可以提高向量表示的质量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数据增强方式对于最终学习的向量表示的质量至关重要</a:t>
            </a:r>
            <a:endParaRPr lang="en-US" altLang="zh-CN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F81875-B98D-43AE-9C9C-051C70EE5947}"/>
              </a:ext>
            </a:extLst>
          </p:cNvPr>
          <p:cNvSpPr/>
          <p:nvPr/>
        </p:nvSpPr>
        <p:spPr>
          <a:xfrm>
            <a:off x="4282440" y="457558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1C09B-2ECD-44CB-A43D-2F2F406D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0CB37C-EC9E-4849-9E54-A304BD5D6C79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2D7E276-53BD-4542-864E-9F4254A96375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A7B375-C067-4E66-9867-4D49EF8B3716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A7B375-C067-4E66-9867-4D49EF8B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123001-8809-4305-AB1F-57F54DFD2200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123001-8809-4305-AB1F-57F54DFD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21BF6E-08B7-436A-B7C1-1153CFA26053}"/>
                  </a:ext>
                </a:extLst>
              </p:cNvPr>
              <p:cNvSpPr txBox="1"/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被强制的训练为对图像的一些变换（如旋转、裁剪、颜色失真等）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invariant</a:t>
                </a:r>
                <a:r>
                  <a:rPr lang="zh-CN" altLang="en-US" dirty="0"/>
                  <a:t>。实验结果表明，在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预测上，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59.6</a:t>
                </a:r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99.5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21BF6E-08B7-436A-B7C1-1153CFA2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blipFill>
                <a:blip r:embed="rId5"/>
                <a:stretch>
                  <a:fillRect l="-1274" t="-2479" r="-478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07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ECF5F0-B217-4836-8B55-A76DF6A0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8" y="4806788"/>
            <a:ext cx="3791722" cy="17896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53095" y="1638472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DE1096-619A-4E51-8CCD-ECDB650A1CBD}"/>
              </a:ext>
            </a:extLst>
          </p:cNvPr>
          <p:cNvSpPr/>
          <p:nvPr/>
        </p:nvSpPr>
        <p:spPr>
          <a:xfrm>
            <a:off x="3303876" y="2215490"/>
            <a:ext cx="1247804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B84DC0-9C23-4E9C-8336-8805ED91FDB4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A526A-E4CB-4F04-B830-A524B45F1FF3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</a:p>
          <a:p>
            <a:pPr algn="ctr"/>
            <a:r>
              <a:rPr lang="en-US" altLang="zh-CN" dirty="0"/>
              <a:t>(BERT)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4DA52D-85FA-4267-8F47-F247FFF2C325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  <a:alpha val="9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95E11C3-EA2E-4B0D-9D11-6E0CEC2B1233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D604FF-1A7B-4AD2-A497-278102AB627D}"/>
              </a:ext>
            </a:extLst>
          </p:cNvPr>
          <p:cNvCxnSpPr>
            <a:cxnSpLocks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6BEFDF-83C0-4196-850B-2AB59AA12202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2219988-CBFF-4CC5-AB02-DEA584203941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EDFDD5-F989-4289-BCFF-094C541D1DF5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576EC9-5E20-4912-802A-902E841D91A0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9BE5A00-53FF-42EB-92EB-B504FA6163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5E108B-E04C-446F-951B-239F172D11F6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ADDBBA-B89C-4AF9-84C6-73BCA701891F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7F26E2-C6B5-4D1E-BDC7-ED0DDFC674DA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8042A3-0588-45C7-AF1F-2FD8DD0D1A5D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9E2F3A-D18E-421C-B97C-F4A1992A0262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4D30F-A4EA-469B-987B-90B485F95B07}"/>
              </a:ext>
            </a:extLst>
          </p:cNvPr>
          <p:cNvSpPr txBox="1"/>
          <p:nvPr/>
        </p:nvSpPr>
        <p:spPr>
          <a:xfrm>
            <a:off x="203196" y="2836121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sentence1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FAB7EE-EE43-44E7-9725-8767024DEFDE}"/>
              </a:ext>
            </a:extLst>
          </p:cNvPr>
          <p:cNvSpPr txBox="1"/>
          <p:nvPr/>
        </p:nvSpPr>
        <p:spPr>
          <a:xfrm>
            <a:off x="192100" y="4904884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sentence2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8AF2B0-ACD7-465B-B36C-3D57685CE826}"/>
              </a:ext>
            </a:extLst>
          </p:cNvPr>
          <p:cNvSpPr txBox="1"/>
          <p:nvPr/>
        </p:nvSpPr>
        <p:spPr>
          <a:xfrm>
            <a:off x="3283664" y="2368398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s1_augment1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1C2D87-FA5C-42CF-8200-90FF120222CB}"/>
              </a:ext>
            </a:extLst>
          </p:cNvPr>
          <p:cNvSpPr txBox="1"/>
          <p:nvPr/>
        </p:nvSpPr>
        <p:spPr>
          <a:xfrm>
            <a:off x="3283664" y="2723998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s1_augment2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CFF779-4444-4716-BE5A-7A3439426B2A}"/>
              </a:ext>
            </a:extLst>
          </p:cNvPr>
          <p:cNvSpPr txBox="1"/>
          <p:nvPr/>
        </p:nvSpPr>
        <p:spPr>
          <a:xfrm>
            <a:off x="3276316" y="456184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s2_augment1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BD17E0-2F6C-43F0-AE05-90997A7AD7DF}"/>
              </a:ext>
            </a:extLst>
          </p:cNvPr>
          <p:cNvSpPr txBox="1"/>
          <p:nvPr/>
        </p:nvSpPr>
        <p:spPr>
          <a:xfrm>
            <a:off x="3276316" y="508955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s2_augment2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C5A9-B9E0-4A53-9CBD-81E0C36A9A54}"/>
              </a:ext>
            </a:extLst>
          </p:cNvPr>
          <p:cNvSpPr txBox="1"/>
          <p:nvPr/>
        </p:nvSpPr>
        <p:spPr>
          <a:xfrm>
            <a:off x="7823581" y="4910634"/>
            <a:ext cx="17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 necessary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77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EAE93-9C3F-4573-ACCD-79175E3DB098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277AD-9E0C-4D97-A239-8C252E3047C2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4ACF1A-D615-46AE-ADD8-BA295F98A4B2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3613A-C20B-4B37-9F3E-0E942FA7BB3A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53095" y="1638472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71509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EFE302-A4B6-49CF-9D3E-DCCA2D80E3D1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997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E212074-5F55-441C-87C5-C7BA4FAB1E1F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969C20-8D6B-4E85-AAF3-826E4A88DC00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29B213-79DE-44D3-AC4F-B0E1118A25C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464E73A-4579-40E8-AA2F-A785E0CB866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97F20C-BB01-42A3-B415-5BA661A3F0B1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B644B7-9AC2-4D62-93AB-523F30B41602}"/>
                  </a:ext>
                </a:extLst>
              </p:cNvPr>
              <p:cNvSpPr txBox="1"/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B644B7-9AC2-4D62-93AB-523F30B4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D8591C-F4F8-46A8-8C15-06F75C835B0B}"/>
                  </a:ext>
                </a:extLst>
              </p:cNvPr>
              <p:cNvSpPr txBox="1"/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D8591C-F4F8-46A8-8C15-06F75C83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91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24B7BD-938A-4315-9F4E-05C48E8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5" y="2092404"/>
            <a:ext cx="3565193" cy="915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8286CA-AE75-43C4-A3A6-B228AAFD4AFD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110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24B7BD-938A-4315-9F4E-05C48E8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5" y="2092404"/>
            <a:ext cx="3565193" cy="915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3F5C2A-F69F-475E-9C03-E0368699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57" y="2153627"/>
            <a:ext cx="1764665" cy="77082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E212074-5F55-441C-87C5-C7BA4FAB1E1F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969C20-8D6B-4E85-AAF3-826E4A88DC00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29B213-79DE-44D3-AC4F-B0E1118A25C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464E73A-4579-40E8-AA2F-A785E0CB866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1E7633D-9855-4C71-9907-5B976DBC7992}"/>
              </a:ext>
            </a:extLst>
          </p:cNvPr>
          <p:cNvSpPr/>
          <p:nvPr/>
        </p:nvSpPr>
        <p:spPr>
          <a:xfrm>
            <a:off x="4726863" y="2219770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0BDE47D2-3FE4-4F7F-8356-82C9CE251512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0252CD2-975B-4CF7-BFA0-737CE8534167}"/>
              </a:ext>
            </a:extLst>
          </p:cNvPr>
          <p:cNvCxnSpPr>
            <a:cxnSpLocks/>
            <a:stCxn id="27" idx="1"/>
            <a:endCxn id="2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9713EC5-24DF-4FD3-A78B-5DFEF5F07AB8}"/>
              </a:ext>
            </a:extLst>
          </p:cNvPr>
          <p:cNvCxnSpPr>
            <a:cxnSpLocks/>
            <a:stCxn id="27" idx="1"/>
            <a:endCxn id="3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4A4480C-3BE4-4324-B21F-3DAF76F98B99}"/>
              </a:ext>
            </a:extLst>
          </p:cNvPr>
          <p:cNvCxnSpPr>
            <a:cxnSpLocks/>
            <a:stCxn id="27" idx="1"/>
            <a:endCxn id="2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8286CA-AE75-43C4-A3A6-B228AAFD4AFD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750DC9-06E2-4A5B-B068-84DD1D944162}"/>
                  </a:ext>
                </a:extLst>
              </p:cNvPr>
              <p:cNvSpPr txBox="1"/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750DC9-06E2-4A5B-B068-84DD1D944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24FE8B3-27F2-46AC-ABAF-8EC328FC8B63}"/>
                  </a:ext>
                </a:extLst>
              </p:cNvPr>
              <p:cNvSpPr txBox="1"/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24FE8B3-27F2-46AC-ABAF-8EC328FC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546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0C52EA-0C07-4DF2-B593-C5D5F6B0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1E0AA3D-0BBC-4DA6-89F3-DCB4343D66E2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C58C7A-1AEA-4A06-9E5E-9AC237ECAF32}"/>
              </a:ext>
            </a:extLst>
          </p:cNvPr>
          <p:cNvSpPr/>
          <p:nvPr/>
        </p:nvSpPr>
        <p:spPr>
          <a:xfrm>
            <a:off x="1899724" y="1278858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62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83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F6BFA1-789B-4CC8-9A3F-C57478945D60}"/>
              </a:ext>
            </a:extLst>
          </p:cNvPr>
          <p:cNvSpPr txBox="1"/>
          <p:nvPr/>
        </p:nvSpPr>
        <p:spPr>
          <a:xfrm>
            <a:off x="9458960" y="3253744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SimSCE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3308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70A76269-5F67-4FEA-A703-297AC10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1184541"/>
            <a:ext cx="3565193" cy="91517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5E8B0D7-0BB0-4085-AD88-6A3E5217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3" y="440560"/>
            <a:ext cx="3205480" cy="82020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9B95F92-AFB1-47A7-9BA8-ADFD3C8F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17" y="1245764"/>
            <a:ext cx="1764665" cy="77082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9CEE658-431B-4ACC-B8D0-A1443EF7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90" y="486562"/>
            <a:ext cx="1169826" cy="757510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16DDEC9-CD48-4537-9C91-211298C88213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36EE368-C5D2-412C-9B91-3142AE05D2B4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FF1E302-169C-4F35-9BAA-B796E8A74CF2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06BFDC-F099-4011-8264-E942739692DD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0901C05-3F2C-41D3-8970-3AFDC95D57DA}"/>
              </a:ext>
            </a:extLst>
          </p:cNvPr>
          <p:cNvSpPr/>
          <p:nvPr/>
        </p:nvSpPr>
        <p:spPr>
          <a:xfrm>
            <a:off x="4131489" y="569717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906BC1E-4982-4062-A949-4009B178752F}"/>
              </a:ext>
            </a:extLst>
          </p:cNvPr>
          <p:cNvSpPr/>
          <p:nvPr/>
        </p:nvSpPr>
        <p:spPr>
          <a:xfrm>
            <a:off x="4127423" y="1311907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1C2ABC48-0B86-49EE-BB73-2993F6C9EF9B}"/>
              </a:ext>
            </a:extLst>
          </p:cNvPr>
          <p:cNvCxnSpPr>
            <a:stCxn id="57" idx="1"/>
            <a:endCxn id="5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7C2024-956C-447B-9857-509DCA25A33A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7F8B88E-24D5-4FF2-99B1-E85F2E45D972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D2B9172-79C1-4584-9990-1B844ABCF76F}"/>
              </a:ext>
            </a:extLst>
          </p:cNvPr>
          <p:cNvCxnSpPr>
            <a:cxnSpLocks/>
            <a:stCxn id="57" idx="1"/>
            <a:endCxn id="5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7A1725-7620-45D8-8E92-141D5696FEAC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7DCC42-BCBA-4DD9-A11F-3C4E1BD6D62E}"/>
              </a:ext>
            </a:extLst>
          </p:cNvPr>
          <p:cNvSpPr txBox="1"/>
          <p:nvPr/>
        </p:nvSpPr>
        <p:spPr>
          <a:xfrm>
            <a:off x="9458960" y="3253744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SimSCE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527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FFF8D-3B6A-4261-82D8-107992EE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619760"/>
            <a:ext cx="395224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8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6E48A-C1E4-4126-9378-5BBF8302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473915-F09C-452F-8DD5-B1280FF94134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4719E-F01E-4191-A5F2-AC9BB219AB2D}"/>
              </a:ext>
            </a:extLst>
          </p:cNvPr>
          <p:cNvSpPr/>
          <p:nvPr/>
        </p:nvSpPr>
        <p:spPr>
          <a:xfrm>
            <a:off x="1899724" y="1652954"/>
            <a:ext cx="5263076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40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738B0D-E084-4BA3-BB7F-ADC80FA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9" y="1334271"/>
            <a:ext cx="3890082" cy="3490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3CBD2-7EF9-45D9-92A8-C9994B8E3FCA}"/>
              </a:ext>
            </a:extLst>
          </p:cNvPr>
          <p:cNvSpPr/>
          <p:nvPr/>
        </p:nvSpPr>
        <p:spPr>
          <a:xfrm>
            <a:off x="166736" y="3784214"/>
            <a:ext cx="3890081" cy="118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D5CE4-4013-4F83-9FC7-24DA235BAB61}"/>
              </a:ext>
            </a:extLst>
          </p:cNvPr>
          <p:cNvSpPr/>
          <p:nvPr/>
        </p:nvSpPr>
        <p:spPr>
          <a:xfrm>
            <a:off x="0" y="32914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240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738B0D-E084-4BA3-BB7F-ADC80FA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9" y="1334271"/>
            <a:ext cx="3890082" cy="3490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3CBD2-7EF9-45D9-92A8-C9994B8E3FCA}"/>
              </a:ext>
            </a:extLst>
          </p:cNvPr>
          <p:cNvSpPr/>
          <p:nvPr/>
        </p:nvSpPr>
        <p:spPr>
          <a:xfrm>
            <a:off x="166736" y="3784214"/>
            <a:ext cx="3890081" cy="118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D5CE4-4013-4F83-9FC7-24DA235BAB61}"/>
              </a:ext>
            </a:extLst>
          </p:cNvPr>
          <p:cNvSpPr/>
          <p:nvPr/>
        </p:nvSpPr>
        <p:spPr>
          <a:xfrm>
            <a:off x="0" y="32914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196B499-79E9-4D73-8896-4191D147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05" y="3936379"/>
            <a:ext cx="3714065" cy="277398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0EDEC2E-43E4-4CB4-882E-05B481657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96" y="1334271"/>
            <a:ext cx="4338107" cy="27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5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6E48A-C1E4-4126-9378-5BBF8302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473915-F09C-452F-8DD5-B1280FF94134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4719E-F01E-4191-A5F2-AC9BB219AB2D}"/>
              </a:ext>
            </a:extLst>
          </p:cNvPr>
          <p:cNvSpPr/>
          <p:nvPr/>
        </p:nvSpPr>
        <p:spPr>
          <a:xfrm>
            <a:off x="1899724" y="3100753"/>
            <a:ext cx="5263076" cy="105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740408-1322-477D-B6AD-AA8114299680}"/>
              </a:ext>
            </a:extLst>
          </p:cNvPr>
          <p:cNvSpPr/>
          <p:nvPr/>
        </p:nvSpPr>
        <p:spPr>
          <a:xfrm>
            <a:off x="1899724" y="1285184"/>
            <a:ext cx="5263076" cy="6774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51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7FF89E-AAAA-432E-A12D-452875A7D37F}"/>
              </a:ext>
            </a:extLst>
          </p:cNvPr>
          <p:cNvSpPr txBox="1"/>
          <p:nvPr/>
        </p:nvSpPr>
        <p:spPr>
          <a:xfrm>
            <a:off x="8253095" y="1638472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C907E7AB-453F-4CA6-BECD-80D1867C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3268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大括号 2">
            <a:extLst>
              <a:ext uri="{FF2B5EF4-FFF2-40B4-BE49-F238E27FC236}">
                <a16:creationId xmlns:a16="http://schemas.microsoft.com/office/drawing/2014/main" id="{51E3E2AB-80CE-42A2-B88A-DD537D0F44BE}"/>
              </a:ext>
            </a:extLst>
          </p:cNvPr>
          <p:cNvSpPr/>
          <p:nvPr/>
        </p:nvSpPr>
        <p:spPr>
          <a:xfrm>
            <a:off x="4765040" y="1021914"/>
            <a:ext cx="335280" cy="1641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064AC3B0-F6AD-4C03-A5D4-96AF7841538A}"/>
              </a:ext>
            </a:extLst>
          </p:cNvPr>
          <p:cNvSpPr/>
          <p:nvPr/>
        </p:nvSpPr>
        <p:spPr>
          <a:xfrm>
            <a:off x="5963920" y="350860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6AC113-038E-4893-A67D-60C7C8AE3DDE}"/>
              </a:ext>
            </a:extLst>
          </p:cNvPr>
          <p:cNvSpPr/>
          <p:nvPr/>
        </p:nvSpPr>
        <p:spPr>
          <a:xfrm>
            <a:off x="4089400" y="1694846"/>
            <a:ext cx="6299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攻击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7259FCE-0C16-45F3-9D6A-E51D273920CD}"/>
              </a:ext>
            </a:extLst>
          </p:cNvPr>
          <p:cNvSpPr/>
          <p:nvPr/>
        </p:nvSpPr>
        <p:spPr>
          <a:xfrm>
            <a:off x="5130800" y="809805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基于知识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413D112-2F90-4365-A99B-C36A937804A6}"/>
              </a:ext>
            </a:extLst>
          </p:cNvPr>
          <p:cNvSpPr/>
          <p:nvPr/>
        </p:nvSpPr>
        <p:spPr>
          <a:xfrm>
            <a:off x="5130800" y="256420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基于目标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F398BD0-8591-4F80-91D0-B7C01964C6F5}"/>
              </a:ext>
            </a:extLst>
          </p:cNvPr>
          <p:cNvSpPr/>
          <p:nvPr/>
        </p:nvSpPr>
        <p:spPr>
          <a:xfrm>
            <a:off x="6329680" y="205026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黑盒攻击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4D0A8B4-27AF-4635-8FA5-0C36A7DBD99C}"/>
              </a:ext>
            </a:extLst>
          </p:cNvPr>
          <p:cNvSpPr/>
          <p:nvPr/>
        </p:nvSpPr>
        <p:spPr>
          <a:xfrm>
            <a:off x="6329680" y="1373943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白盒攻击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30F44F5-4D39-4A1A-98C1-E8B49A6C5933}"/>
              </a:ext>
            </a:extLst>
          </p:cNvPr>
          <p:cNvSpPr/>
          <p:nvPr/>
        </p:nvSpPr>
        <p:spPr>
          <a:xfrm>
            <a:off x="6360160" y="1939809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有目标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63F4D14-98C3-4B9C-AF33-0C88565FA7E1}"/>
              </a:ext>
            </a:extLst>
          </p:cNvPr>
          <p:cNvSpPr/>
          <p:nvPr/>
        </p:nvSpPr>
        <p:spPr>
          <a:xfrm>
            <a:off x="6390640" y="313356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无目标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0EBC4DBA-1232-4D3D-B144-6240897839FF}"/>
              </a:ext>
            </a:extLst>
          </p:cNvPr>
          <p:cNvSpPr/>
          <p:nvPr/>
        </p:nvSpPr>
        <p:spPr>
          <a:xfrm>
            <a:off x="5994400" y="2105260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05EB8A55-9466-4632-92B8-ABB59071F33F}"/>
              </a:ext>
            </a:extLst>
          </p:cNvPr>
          <p:cNvSpPr/>
          <p:nvPr/>
        </p:nvSpPr>
        <p:spPr>
          <a:xfrm>
            <a:off x="4765040" y="4784398"/>
            <a:ext cx="335280" cy="1641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89D16C32-03F7-4EF8-8E3A-ADA830907991}"/>
              </a:ext>
            </a:extLst>
          </p:cNvPr>
          <p:cNvSpPr/>
          <p:nvPr/>
        </p:nvSpPr>
        <p:spPr>
          <a:xfrm>
            <a:off x="5963920" y="4113344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F4009F5-5F84-4C32-AF2D-56ED8BE35E38}"/>
              </a:ext>
            </a:extLst>
          </p:cNvPr>
          <p:cNvSpPr/>
          <p:nvPr/>
        </p:nvSpPr>
        <p:spPr>
          <a:xfrm>
            <a:off x="4089400" y="5457330"/>
            <a:ext cx="6299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防御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C408E5A-0E87-44F9-92D4-18DC7E2DAA02}"/>
              </a:ext>
            </a:extLst>
          </p:cNvPr>
          <p:cNvSpPr/>
          <p:nvPr/>
        </p:nvSpPr>
        <p:spPr>
          <a:xfrm>
            <a:off x="5130800" y="4572289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模型增强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25AD843-9E5C-42F3-AFAE-E40EAEE2E896}"/>
              </a:ext>
            </a:extLst>
          </p:cNvPr>
          <p:cNvSpPr/>
          <p:nvPr/>
        </p:nvSpPr>
        <p:spPr>
          <a:xfrm>
            <a:off x="5130800" y="6326691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检测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76810C9-1D59-40F0-8E42-D21DDD3D17AC}"/>
              </a:ext>
            </a:extLst>
          </p:cNvPr>
          <p:cNvSpPr/>
          <p:nvPr/>
        </p:nvSpPr>
        <p:spPr>
          <a:xfrm>
            <a:off x="6329680" y="3967510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对抗训练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A02CA87-19C1-4DCD-BBD3-F5ED3FA75581}"/>
              </a:ext>
            </a:extLst>
          </p:cNvPr>
          <p:cNvSpPr/>
          <p:nvPr/>
        </p:nvSpPr>
        <p:spPr>
          <a:xfrm>
            <a:off x="6329680" y="513642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其它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E964B43E-380C-47DB-B6E9-30A6854A12CB}"/>
              </a:ext>
            </a:extLst>
          </p:cNvPr>
          <p:cNvSpPr/>
          <p:nvPr/>
        </p:nvSpPr>
        <p:spPr>
          <a:xfrm>
            <a:off x="3743960" y="1842562"/>
            <a:ext cx="320040" cy="37657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4E54322-710E-4140-A590-014136D969A0}"/>
              </a:ext>
            </a:extLst>
          </p:cNvPr>
          <p:cNvSpPr/>
          <p:nvPr/>
        </p:nvSpPr>
        <p:spPr>
          <a:xfrm>
            <a:off x="2418080" y="3577723"/>
            <a:ext cx="1325880" cy="272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对抗攻击与防御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04FF6AE-1433-4576-962F-D44AFAFF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3120019"/>
            <a:ext cx="3386904" cy="1142924"/>
          </a:xfrm>
          <a:prstGeom prst="rect">
            <a:avLst/>
          </a:prstGeom>
        </p:spPr>
      </p:pic>
      <p:pic>
        <p:nvPicPr>
          <p:cNvPr id="22" name="Picture 2" descr="640?wx_fmt=png">
            <a:extLst>
              <a:ext uri="{FF2B5EF4-FFF2-40B4-BE49-F238E27FC236}">
                <a16:creationId xmlns:a16="http://schemas.microsoft.com/office/drawing/2014/main" id="{C31A7664-EBF1-43C2-B66B-1DF9A091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4685047"/>
            <a:ext cx="3386904" cy="11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460EA53-39B0-42D3-90D8-9E8FE7CD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80" y="1527400"/>
            <a:ext cx="3386904" cy="11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8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F52032-5B39-40AD-AF1D-6EC894F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42002"/>
            <a:ext cx="4805680" cy="2218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CD618-3915-4AC8-8A80-6FC107578515}"/>
              </a:ext>
            </a:extLst>
          </p:cNvPr>
          <p:cNvSpPr txBox="1"/>
          <p:nvPr/>
        </p:nvSpPr>
        <p:spPr>
          <a:xfrm>
            <a:off x="1457960" y="101003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这些角色，在不可能的人为情况下，完全脱离现实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8D973-C8C2-45A1-828A-D6CA2BAE8CC9}"/>
              </a:ext>
            </a:extLst>
          </p:cNvPr>
          <p:cNvSpPr txBox="1"/>
          <p:nvPr/>
        </p:nvSpPr>
        <p:spPr>
          <a:xfrm>
            <a:off x="7879080" y="1010036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</a:t>
            </a:r>
            <a:r>
              <a:rPr lang="zh-CN" altLang="en-US" sz="1600" b="1" dirty="0"/>
              <a:t>人工情形</a:t>
            </a:r>
            <a:r>
              <a:rPr lang="zh-CN" altLang="en-US" sz="1600" dirty="0"/>
              <a:t>下，</a:t>
            </a:r>
            <a:r>
              <a:rPr lang="zh-CN" altLang="en-US" sz="1600" b="1" dirty="0"/>
              <a:t>十分</a:t>
            </a:r>
            <a:r>
              <a:rPr lang="zh-CN" altLang="en-US" sz="1600" dirty="0"/>
              <a:t>脱离现实</a:t>
            </a:r>
          </a:p>
        </p:txBody>
      </p:sp>
    </p:spTree>
    <p:extLst>
      <p:ext uri="{BB962C8B-B14F-4D97-AF65-F5344CB8AC3E}">
        <p14:creationId xmlns:p14="http://schemas.microsoft.com/office/powerpoint/2010/main" val="1129273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7E7232-A138-433C-BDED-D8ACCF6F5C26}"/>
              </a:ext>
            </a:extLst>
          </p:cNvPr>
          <p:cNvSpPr/>
          <p:nvPr/>
        </p:nvSpPr>
        <p:spPr>
          <a:xfrm>
            <a:off x="1349297" y="3288619"/>
            <a:ext cx="2184400" cy="165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FF1EED-26A4-4725-8745-0AB43034076C}"/>
              </a:ext>
            </a:extLst>
          </p:cNvPr>
          <p:cNvSpPr/>
          <p:nvPr/>
        </p:nvSpPr>
        <p:spPr>
          <a:xfrm>
            <a:off x="4858213" y="3288619"/>
            <a:ext cx="2184400" cy="165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244A97B-1178-43BF-A97E-2F94331D3115}"/>
              </a:ext>
            </a:extLst>
          </p:cNvPr>
          <p:cNvCxnSpPr>
            <a:endCxn id="4" idx="2"/>
          </p:cNvCxnSpPr>
          <p:nvPr/>
        </p:nvCxnSpPr>
        <p:spPr>
          <a:xfrm flipV="1">
            <a:off x="2441497" y="4944699"/>
            <a:ext cx="0" cy="67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7463D9-0CD1-4557-A280-28894B3F3FF5}"/>
              </a:ext>
            </a:extLst>
          </p:cNvPr>
          <p:cNvCxnSpPr>
            <a:cxnSpLocks/>
            <a:endCxn id="58" idx="5"/>
          </p:cNvCxnSpPr>
          <p:nvPr/>
        </p:nvCxnSpPr>
        <p:spPr>
          <a:xfrm>
            <a:off x="2609385" y="5738633"/>
            <a:ext cx="650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8E8827-DB9B-448E-A0B1-32A8DB498045}"/>
                  </a:ext>
                </a:extLst>
              </p:cNvPr>
              <p:cNvSpPr txBox="1"/>
              <p:nvPr/>
            </p:nvSpPr>
            <p:spPr>
              <a:xfrm>
                <a:off x="1984297" y="55900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8E8827-DB9B-448E-A0B1-32A8DB498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97" y="5590004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5218EBF-9D6D-4E7F-B3A9-6484D1758AC0}"/>
              </a:ext>
            </a:extLst>
          </p:cNvPr>
          <p:cNvCxnSpPr/>
          <p:nvPr/>
        </p:nvCxnSpPr>
        <p:spPr>
          <a:xfrm flipV="1">
            <a:off x="5957227" y="4944699"/>
            <a:ext cx="0" cy="67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E91188-BDF9-4D6B-ADE5-39AD1B5D1E1A}"/>
              </a:ext>
            </a:extLst>
          </p:cNvPr>
          <p:cNvCxnSpPr>
            <a:cxnSpLocks/>
          </p:cNvCxnSpPr>
          <p:nvPr/>
        </p:nvCxnSpPr>
        <p:spPr>
          <a:xfrm>
            <a:off x="4705813" y="5752367"/>
            <a:ext cx="981309" cy="1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42397B-673D-4AC6-90EB-AD50B7CF4B1E}"/>
                  </a:ext>
                </a:extLst>
              </p:cNvPr>
              <p:cNvSpPr txBox="1"/>
              <p:nvPr/>
            </p:nvSpPr>
            <p:spPr>
              <a:xfrm>
                <a:off x="5498170" y="55900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42397B-673D-4AC6-90EB-AD50B7CF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70" y="559000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流程图: 磁盘 18">
            <a:extLst>
              <a:ext uri="{FF2B5EF4-FFF2-40B4-BE49-F238E27FC236}">
                <a16:creationId xmlns:a16="http://schemas.microsoft.com/office/drawing/2014/main" id="{B83F5C7D-86CB-4B25-B665-CBFF3D2122CF}"/>
              </a:ext>
            </a:extLst>
          </p:cNvPr>
          <p:cNvSpPr/>
          <p:nvPr/>
        </p:nvSpPr>
        <p:spPr>
          <a:xfrm>
            <a:off x="7760937" y="3108661"/>
            <a:ext cx="2015892" cy="124737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6C784B-9F36-4ED0-A306-34ABCAC20F22}"/>
              </a:ext>
            </a:extLst>
          </p:cNvPr>
          <p:cNvSpPr/>
          <p:nvPr/>
        </p:nvSpPr>
        <p:spPr>
          <a:xfrm>
            <a:off x="5215207" y="2452297"/>
            <a:ext cx="1483112" cy="237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470DBF-13AE-4758-AD8A-C590A1F9F57A}"/>
              </a:ext>
            </a:extLst>
          </p:cNvPr>
          <p:cNvSpPr/>
          <p:nvPr/>
        </p:nvSpPr>
        <p:spPr>
          <a:xfrm>
            <a:off x="5208857" y="2763522"/>
            <a:ext cx="1483112" cy="237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BE0335-9E6B-4E93-A3B7-B4448F80BE32}"/>
              </a:ext>
            </a:extLst>
          </p:cNvPr>
          <p:cNvSpPr/>
          <p:nvPr/>
        </p:nvSpPr>
        <p:spPr>
          <a:xfrm>
            <a:off x="5215207" y="1816694"/>
            <a:ext cx="1483112" cy="237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0482CDC-D7AE-4EDE-B4F7-04F0FAE38B4E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5956763" y="2054271"/>
            <a:ext cx="0" cy="398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6365EB8-EFE2-47E3-B31A-6C32A1B4270A}"/>
              </a:ext>
            </a:extLst>
          </p:cNvPr>
          <p:cNvCxnSpPr>
            <a:stCxn id="5" idx="0"/>
            <a:endCxn id="23" idx="2"/>
          </p:cNvCxnSpPr>
          <p:nvPr/>
        </p:nvCxnSpPr>
        <p:spPr>
          <a:xfrm flipV="1">
            <a:off x="5950413" y="3001099"/>
            <a:ext cx="0" cy="287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81B9AE1-3FCB-4F5B-AEF9-9A44681E1473}"/>
              </a:ext>
            </a:extLst>
          </p:cNvPr>
          <p:cNvSpPr/>
          <p:nvPr/>
        </p:nvSpPr>
        <p:spPr>
          <a:xfrm rot="5400000">
            <a:off x="8700184" y="3838974"/>
            <a:ext cx="620774" cy="201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1AC17C-3A10-4CC4-9AA6-467B11F10961}"/>
              </a:ext>
            </a:extLst>
          </p:cNvPr>
          <p:cNvSpPr/>
          <p:nvPr/>
        </p:nvSpPr>
        <p:spPr>
          <a:xfrm rot="5400000">
            <a:off x="8994605" y="3832625"/>
            <a:ext cx="608076" cy="201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091EE5-E62E-4E40-8D19-DFE1E6AC81BF}"/>
              </a:ext>
            </a:extLst>
          </p:cNvPr>
          <p:cNvSpPr/>
          <p:nvPr/>
        </p:nvSpPr>
        <p:spPr>
          <a:xfrm rot="5400000">
            <a:off x="9299174" y="3847265"/>
            <a:ext cx="608077" cy="172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D9570E-F1BF-4E3E-ABE3-F56B8A409A99}"/>
              </a:ext>
            </a:extLst>
          </p:cNvPr>
          <p:cNvSpPr/>
          <p:nvPr/>
        </p:nvSpPr>
        <p:spPr>
          <a:xfrm rot="5400000">
            <a:off x="8428840" y="3846411"/>
            <a:ext cx="620774" cy="201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F4E00A-7F07-4236-8F8F-AE73CB422897}"/>
              </a:ext>
            </a:extLst>
          </p:cNvPr>
          <p:cNvSpPr/>
          <p:nvPr/>
        </p:nvSpPr>
        <p:spPr>
          <a:xfrm rot="5400000">
            <a:off x="7754969" y="3826276"/>
            <a:ext cx="620774" cy="2018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1C2CF2A-1282-4179-8C8D-C7919478BC20}"/>
              </a:ext>
            </a:extLst>
          </p:cNvPr>
          <p:cNvCxnSpPr/>
          <p:nvPr/>
        </p:nvCxnSpPr>
        <p:spPr>
          <a:xfrm>
            <a:off x="8232849" y="3933527"/>
            <a:ext cx="3731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1844403-4747-46C5-A9A5-9F4D52A91D37}"/>
              </a:ext>
            </a:extLst>
          </p:cNvPr>
          <p:cNvSpPr/>
          <p:nvPr/>
        </p:nvSpPr>
        <p:spPr>
          <a:xfrm>
            <a:off x="1699941" y="2430961"/>
            <a:ext cx="1483112" cy="2375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89A16E0-0C48-49F1-8D80-13AC077E5262}"/>
              </a:ext>
            </a:extLst>
          </p:cNvPr>
          <p:cNvSpPr/>
          <p:nvPr/>
        </p:nvSpPr>
        <p:spPr>
          <a:xfrm>
            <a:off x="1693591" y="2742186"/>
            <a:ext cx="1483112" cy="237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B0A3E9-3FC8-4EF5-BBB2-4875CCA9234C}"/>
              </a:ext>
            </a:extLst>
          </p:cNvPr>
          <p:cNvSpPr/>
          <p:nvPr/>
        </p:nvSpPr>
        <p:spPr>
          <a:xfrm>
            <a:off x="1699941" y="1795358"/>
            <a:ext cx="1483112" cy="237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4BE80CF-057B-4579-B5FF-62A215CAF863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>
            <a:off x="2441497" y="2032935"/>
            <a:ext cx="0" cy="398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EDFBA8-4486-4022-BF30-9E8B9567B8F0}"/>
              </a:ext>
            </a:extLst>
          </p:cNvPr>
          <p:cNvCxnSpPr>
            <a:endCxn id="40" idx="2"/>
          </p:cNvCxnSpPr>
          <p:nvPr/>
        </p:nvCxnSpPr>
        <p:spPr>
          <a:xfrm flipV="1">
            <a:off x="2435147" y="2979763"/>
            <a:ext cx="0" cy="287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DD9EBC8-1999-4494-91E1-422BF7CC0EC4}"/>
              </a:ext>
            </a:extLst>
          </p:cNvPr>
          <p:cNvSpPr/>
          <p:nvPr/>
        </p:nvSpPr>
        <p:spPr>
          <a:xfrm>
            <a:off x="3366283" y="109454"/>
            <a:ext cx="1774284" cy="9624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FEB467-6560-4E42-B787-A01CBA901794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flipV="1">
            <a:off x="2441497" y="590656"/>
            <a:ext cx="924786" cy="1204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A8DBB7-CAD1-4697-B2F4-6BD27744185D}"/>
              </a:ext>
            </a:extLst>
          </p:cNvPr>
          <p:cNvCxnSpPr>
            <a:stCxn id="24" idx="0"/>
            <a:endCxn id="44" idx="6"/>
          </p:cNvCxnSpPr>
          <p:nvPr/>
        </p:nvCxnSpPr>
        <p:spPr>
          <a:xfrm flipH="1" flipV="1">
            <a:off x="5140567" y="590656"/>
            <a:ext cx="816196" cy="1226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35BCCE4E-3818-4ACD-B95A-97FCEBA4618A}"/>
              </a:ext>
            </a:extLst>
          </p:cNvPr>
          <p:cNvSpPr/>
          <p:nvPr/>
        </p:nvSpPr>
        <p:spPr>
          <a:xfrm>
            <a:off x="3155793" y="5320462"/>
            <a:ext cx="1706750" cy="836342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TextFooler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E80ADC-CFC1-4A7F-B21D-636FC03C5A0A}"/>
              </a:ext>
            </a:extLst>
          </p:cNvPr>
          <p:cNvSpPr/>
          <p:nvPr/>
        </p:nvSpPr>
        <p:spPr>
          <a:xfrm>
            <a:off x="7809496" y="5067316"/>
            <a:ext cx="1903527" cy="13957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Momentum encoder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6B655A5-BAA8-4106-94C2-3A3F0F96FDE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188927" y="5765180"/>
            <a:ext cx="16205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52497DB-D104-4956-A7AD-3F4A7C17F861}"/>
              </a:ext>
            </a:extLst>
          </p:cNvPr>
          <p:cNvCxnSpPr>
            <a:stCxn id="61" idx="0"/>
            <a:endCxn id="19" idx="3"/>
          </p:cNvCxnSpPr>
          <p:nvPr/>
        </p:nvCxnSpPr>
        <p:spPr>
          <a:xfrm flipV="1">
            <a:off x="8761260" y="4356039"/>
            <a:ext cx="7623" cy="711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F15CA6F-1FD2-4840-AFDE-BA1E762E61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18025" y="35501"/>
            <a:ext cx="2518005" cy="36283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AD583DB-FCE6-4052-9394-B168DDCD424C}"/>
              </a:ext>
            </a:extLst>
          </p:cNvPr>
          <p:cNvSpPr txBox="1"/>
          <p:nvPr/>
        </p:nvSpPr>
        <p:spPr>
          <a:xfrm>
            <a:off x="9010571" y="42607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032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F52032-5B39-40AD-AF1D-6EC894F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42002"/>
            <a:ext cx="4805680" cy="2218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CD618-3915-4AC8-8A80-6FC107578515}"/>
              </a:ext>
            </a:extLst>
          </p:cNvPr>
          <p:cNvSpPr txBox="1"/>
          <p:nvPr/>
        </p:nvSpPr>
        <p:spPr>
          <a:xfrm>
            <a:off x="1457960" y="101003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这些角色，在不可能的人为情况下，完全脱离现实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8D973-C8C2-45A1-828A-D6CA2BAE8CC9}"/>
              </a:ext>
            </a:extLst>
          </p:cNvPr>
          <p:cNvSpPr txBox="1"/>
          <p:nvPr/>
        </p:nvSpPr>
        <p:spPr>
          <a:xfrm>
            <a:off x="7879080" y="1010036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</a:t>
            </a:r>
            <a:r>
              <a:rPr lang="zh-CN" altLang="en-US" sz="1600" b="1" dirty="0"/>
              <a:t>人工情形</a:t>
            </a:r>
            <a:r>
              <a:rPr lang="zh-CN" altLang="en-US" sz="1600" dirty="0"/>
              <a:t>下，</a:t>
            </a:r>
            <a:r>
              <a:rPr lang="zh-CN" altLang="en-US" sz="1600" b="1" dirty="0"/>
              <a:t>十分</a:t>
            </a:r>
            <a:r>
              <a:rPr lang="zh-CN" altLang="en-US" sz="1600" dirty="0"/>
              <a:t>脱离现实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5275C8F-984F-405C-B5AD-4A5D3068BF21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EAC820-3C59-4483-AEB9-349C449D4883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96FCB9-A396-498E-ADCF-0E7B0E5F9C7D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E0C52B-04E2-475B-B30F-C2BE0D07E28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D4DA6C3-7D5E-4E5B-9EA1-94D66B9B7074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82B89F9-0FC1-471F-A246-B4A20C2A80A5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D1B35A-CD3D-46EA-983F-0A3EFB148B96}"/>
              </a:ext>
            </a:extLst>
          </p:cNvPr>
          <p:cNvSpPr/>
          <p:nvPr/>
        </p:nvSpPr>
        <p:spPr>
          <a:xfrm>
            <a:off x="5987415" y="5423149"/>
            <a:ext cx="2821295" cy="1021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5D268F1-8E25-4F35-B07D-9D2E27A55D4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898DB45-0C25-4696-9A38-AE4C312BA97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74F8C82-562E-4F13-B74C-AB55FAA14402}"/>
              </a:ext>
            </a:extLst>
          </p:cNvPr>
          <p:cNvSpPr txBox="1"/>
          <p:nvPr/>
        </p:nvSpPr>
        <p:spPr>
          <a:xfrm>
            <a:off x="59334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怎么进行业绩查看啊？</a:t>
            </a:r>
            <a:endParaRPr lang="en-US" altLang="zh-CN" sz="1400" dirty="0"/>
          </a:p>
          <a:p>
            <a:r>
              <a:rPr lang="zh-CN" altLang="en-US" sz="1400" dirty="0"/>
              <a:t>这些无效客户资源会到哪？</a:t>
            </a:r>
            <a:endParaRPr lang="en-US" altLang="zh-CN" sz="1400" dirty="0"/>
          </a:p>
          <a:p>
            <a:r>
              <a:rPr lang="zh-CN" altLang="en-US" sz="1400" dirty="0"/>
              <a:t>商铺如何进行检验啊？</a:t>
            </a:r>
            <a:endParaRPr lang="en-US" altLang="zh-CN" sz="1400" dirty="0"/>
          </a:p>
          <a:p>
            <a:r>
              <a:rPr lang="zh-CN" altLang="en-US" sz="1400" dirty="0"/>
              <a:t>以公司的名义买房子能不能贷款啊</a:t>
            </a:r>
            <a:endParaRPr lang="en-US" altLang="zh-CN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5B72FE-966E-4C59-A5C0-EEA40C742F7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A6FE50-FEC4-4B36-B60A-810B82B1D70D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9A147EE-AF15-49B6-9EC2-292FFAB64E81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87083E-3C1E-4EF4-8E67-6BBA96B60FFE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E0703F-D487-4D5F-8E7D-C83706A87D8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E64206-A3E4-4F41-A9BB-362241A64516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C0E0BD-44EA-4F86-8230-867FE33D3A34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80348E-98DB-471F-A61C-383435893DE5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3259844-B520-4EC4-BB4D-5A15AE1AAE2F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137C635-1D53-4F1F-9110-B40DF7BA955E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191C14E-4D6C-43A1-A2B2-C37A7BE6E538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7C67B2C-C415-4A44-A804-5D1BA5C7F94E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AC46C44F-9E49-49B5-A1B7-03F947F23975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6EAD56F0-03CF-4C30-BDE1-CF641428DA61}"/>
              </a:ext>
            </a:extLst>
          </p:cNvPr>
          <p:cNvCxnSpPr>
            <a:cxnSpLocks/>
            <a:stCxn id="42" idx="1"/>
            <a:endCxn id="44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C9607F48-E870-485F-BD66-5C1859B9F7C5}"/>
              </a:ext>
            </a:extLst>
          </p:cNvPr>
          <p:cNvCxnSpPr>
            <a:cxnSpLocks/>
            <a:stCxn id="42" idx="1"/>
            <a:endCxn id="45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F63EF0A-6F70-4AED-BCFA-8B43C5B39F47}"/>
              </a:ext>
            </a:extLst>
          </p:cNvPr>
          <p:cNvCxnSpPr>
            <a:cxnSpLocks/>
            <a:stCxn id="42" idx="1"/>
            <a:endCxn id="42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75CD4B0-E16B-4D3A-B3EC-791BC4F328F9}"/>
              </a:ext>
            </a:extLst>
          </p:cNvPr>
          <p:cNvSpPr txBox="1"/>
          <p:nvPr/>
        </p:nvSpPr>
        <p:spPr>
          <a:xfrm>
            <a:off x="9154160" y="615696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Future work!</a:t>
            </a:r>
            <a:endParaRPr lang="zh-CN" altLang="en-US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4663FF3-C91F-4A00-B8B3-17593F476B36}"/>
              </a:ext>
            </a:extLst>
          </p:cNvPr>
          <p:cNvSpPr/>
          <p:nvPr/>
        </p:nvSpPr>
        <p:spPr>
          <a:xfrm>
            <a:off x="4767385" y="5922859"/>
            <a:ext cx="874580" cy="1876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AB0361A-DCA2-4E96-883A-29D07D646361}"/>
              </a:ext>
            </a:extLst>
          </p:cNvPr>
          <p:cNvSpPr/>
          <p:nvPr/>
        </p:nvSpPr>
        <p:spPr>
          <a:xfrm>
            <a:off x="4677441" y="5479948"/>
            <a:ext cx="1062959" cy="4089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B15098-292F-4C41-874F-145A5CB70AE6}"/>
              </a:ext>
            </a:extLst>
          </p:cNvPr>
          <p:cNvSpPr txBox="1"/>
          <p:nvPr/>
        </p:nvSpPr>
        <p:spPr>
          <a:xfrm>
            <a:off x="4763135" y="5543249"/>
            <a:ext cx="96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TextFooler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990252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21F55-0BD3-4261-993F-40B6AE5D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基于梯度的对抗训练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EABE1-67A4-468F-85DF-31F64817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56" y="2139884"/>
            <a:ext cx="6585288" cy="12891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EB5464-0100-4AC1-BE62-AD82FB12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840" y="772362"/>
            <a:ext cx="3386904" cy="11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FFF8D-3B6A-4261-82D8-107992EE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619760"/>
            <a:ext cx="3952240" cy="3596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FD5D6C-49A8-4FBC-8E5A-DE6772DF0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24" y="4770114"/>
            <a:ext cx="3616960" cy="1715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0386CE-2A4F-4985-973A-5B0F66485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23" y="5007836"/>
            <a:ext cx="5467631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6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78596C-3378-44F1-97C9-CEAD2133B655}"/>
              </a:ext>
            </a:extLst>
          </p:cNvPr>
          <p:cNvSpPr txBox="1"/>
          <p:nvPr/>
        </p:nvSpPr>
        <p:spPr>
          <a:xfrm>
            <a:off x="290760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3164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BC9C6C-A8A4-4791-B89E-B85D76A655B0}"/>
              </a:ext>
            </a:extLst>
          </p:cNvPr>
          <p:cNvCxnSpPr>
            <a:cxnSpLocks/>
          </p:cNvCxnSpPr>
          <p:nvPr/>
        </p:nvCxnSpPr>
        <p:spPr>
          <a:xfrm flipV="1">
            <a:off x="3338194" y="2689839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0364E9C-045B-4787-AABC-A0C7A96CB6A8}"/>
              </a:ext>
            </a:extLst>
          </p:cNvPr>
          <p:cNvSpPr/>
          <p:nvPr/>
        </p:nvSpPr>
        <p:spPr>
          <a:xfrm>
            <a:off x="2947035" y="2372248"/>
            <a:ext cx="893445" cy="3175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206BD75-8F58-41B0-9A31-FC89710B753E}"/>
                  </a:ext>
                </a:extLst>
              </p:cNvPr>
              <p:cNvSpPr txBox="1"/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</a:t>
                </a:r>
                <a:r>
                  <a:rPr lang="en-US" altLang="zh-CN" sz="1400" dirty="0" err="1"/>
                  <a:t>_grad</a:t>
                </a:r>
                <a:r>
                  <a:rPr lang="en-US" altLang="zh-CN" sz="1400" dirty="0"/>
                  <a:t>=</a:t>
                </a:r>
                <a:r>
                  <a:rPr lang="en-US" altLang="zh-CN" sz="1400" dirty="0" err="1"/>
                  <a:t>getGradients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loss,embeddings</a:t>
                </a:r>
                <a:r>
                  <a:rPr lang="en-US" altLang="zh-CN" sz="1400" dirty="0"/>
                  <a:t>)</a:t>
                </a:r>
              </a:p>
              <a:p>
                <a:r>
                  <a:rPr lang="en-US" altLang="zh-CN" sz="1400" dirty="0"/>
                  <a:t>adv=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/||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||</a:t>
                </a:r>
              </a:p>
              <a:p>
                <a:r>
                  <a:rPr lang="en-US" altLang="zh-CN" sz="1400" dirty="0" err="1"/>
                  <a:t>adv_embeddings</a:t>
                </a:r>
                <a:r>
                  <a:rPr lang="en-US" altLang="zh-CN" sz="1400" dirty="0"/>
                  <a:t>=embeddings+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400" dirty="0"/>
                  <a:t>*adv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206BD75-8F58-41B0-9A31-FC89710B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blipFill>
                <a:blip r:embed="rId2"/>
                <a:stretch>
                  <a:fillRect l="-569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9DCF689-5828-47FC-ADFE-98EB31C631A9}"/>
              </a:ext>
            </a:extLst>
          </p:cNvPr>
          <p:cNvSpPr txBox="1"/>
          <p:nvPr/>
        </p:nvSpPr>
        <p:spPr>
          <a:xfrm>
            <a:off x="290760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EA2DB2-4118-4701-B47B-9A000DAE51AF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2365765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BC9C6C-A8A4-4791-B89E-B85D76A655B0}"/>
              </a:ext>
            </a:extLst>
          </p:cNvPr>
          <p:cNvCxnSpPr>
            <a:cxnSpLocks/>
          </p:cNvCxnSpPr>
          <p:nvPr/>
        </p:nvCxnSpPr>
        <p:spPr>
          <a:xfrm flipV="1">
            <a:off x="3338194" y="2689839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0364E9C-045B-4787-AABC-A0C7A96CB6A8}"/>
              </a:ext>
            </a:extLst>
          </p:cNvPr>
          <p:cNvSpPr/>
          <p:nvPr/>
        </p:nvSpPr>
        <p:spPr>
          <a:xfrm>
            <a:off x="2947035" y="2372248"/>
            <a:ext cx="893445" cy="3175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150D7DE-3E86-4CDB-9882-E2211DD30A43}"/>
              </a:ext>
            </a:extLst>
          </p:cNvPr>
          <p:cNvSpPr/>
          <p:nvPr/>
        </p:nvSpPr>
        <p:spPr>
          <a:xfrm>
            <a:off x="7770556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87EEAC-1DC4-40DB-A115-BFFA6E748051}"/>
              </a:ext>
            </a:extLst>
          </p:cNvPr>
          <p:cNvSpPr/>
          <p:nvPr/>
        </p:nvSpPr>
        <p:spPr>
          <a:xfrm>
            <a:off x="7627047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5CA130-ED36-4B3A-9B76-0C7C8EAD5B15}"/>
              </a:ext>
            </a:extLst>
          </p:cNvPr>
          <p:cNvSpPr txBox="1"/>
          <p:nvPr/>
        </p:nvSpPr>
        <p:spPr>
          <a:xfrm>
            <a:off x="7555927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25DA37-BE6A-4247-83F4-093FB19896E1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699561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4E1CAA-AACC-4181-8C8A-C35CB3EACC3D}"/>
              </a:ext>
            </a:extLst>
          </p:cNvPr>
          <p:cNvCxnSpPr/>
          <p:nvPr/>
        </p:nvCxnSpPr>
        <p:spPr>
          <a:xfrm>
            <a:off x="4937760" y="3579908"/>
            <a:ext cx="3159760" cy="1368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DA7AF3F-5278-4F5A-99B9-3ED511B9922A}"/>
              </a:ext>
            </a:extLst>
          </p:cNvPr>
          <p:cNvSpPr txBox="1"/>
          <p:nvPr/>
        </p:nvSpPr>
        <p:spPr>
          <a:xfrm>
            <a:off x="8210038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adv_embeddings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8729FB-9EA3-4E44-B236-77ACB821F589}"/>
              </a:ext>
            </a:extLst>
          </p:cNvPr>
          <p:cNvSpPr txBox="1"/>
          <p:nvPr/>
        </p:nvSpPr>
        <p:spPr>
          <a:xfrm>
            <a:off x="287712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399DCA-A6EA-4874-B9EF-6CBD14875D69}"/>
                  </a:ext>
                </a:extLst>
              </p:cNvPr>
              <p:cNvSpPr txBox="1"/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</a:t>
                </a:r>
                <a:r>
                  <a:rPr lang="en-US" altLang="zh-CN" sz="1400" dirty="0" err="1"/>
                  <a:t>_grad</a:t>
                </a:r>
                <a:r>
                  <a:rPr lang="en-US" altLang="zh-CN" sz="1400" dirty="0"/>
                  <a:t>=</a:t>
                </a:r>
                <a:r>
                  <a:rPr lang="en-US" altLang="zh-CN" sz="1400" dirty="0" err="1"/>
                  <a:t>getGradients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loss,embeddings</a:t>
                </a:r>
                <a:r>
                  <a:rPr lang="en-US" altLang="zh-CN" sz="1400" dirty="0"/>
                  <a:t>)</a:t>
                </a:r>
              </a:p>
              <a:p>
                <a:r>
                  <a:rPr lang="en-US" altLang="zh-CN" sz="1400" dirty="0"/>
                  <a:t>adv=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/||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||</a:t>
                </a:r>
              </a:p>
              <a:p>
                <a:r>
                  <a:rPr lang="en-US" altLang="zh-CN" sz="1400" dirty="0" err="1"/>
                  <a:t>adv_embeddings</a:t>
                </a:r>
                <a:r>
                  <a:rPr lang="en-US" altLang="zh-CN" sz="1400" dirty="0"/>
                  <a:t>=embeddings+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400" dirty="0"/>
                  <a:t>*adv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399DCA-A6EA-4874-B9EF-6CBD1487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blipFill>
                <a:blip r:embed="rId2"/>
                <a:stretch>
                  <a:fillRect l="-569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4DBBAF9C-A481-41DC-B254-84A026A75CEA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1872850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70A76269-5F67-4FEA-A703-297AC10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1184541"/>
            <a:ext cx="3565193" cy="91517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5E8B0D7-0BB0-4085-AD88-6A3E5217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3" y="440560"/>
            <a:ext cx="3205480" cy="82020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9B95F92-AFB1-47A7-9BA8-ADFD3C8F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17" y="1245764"/>
            <a:ext cx="1764665" cy="77082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9CEE658-431B-4ACC-B8D0-A1443EF7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90" y="486562"/>
            <a:ext cx="1169826" cy="757510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16DDEC9-CD48-4537-9C91-211298C88213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36EE368-C5D2-412C-9B91-3142AE05D2B4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FF1E302-169C-4F35-9BAA-B796E8A74CF2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06BFDC-F099-4011-8264-E942739692DD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0901C05-3F2C-41D3-8970-3AFDC95D57DA}"/>
              </a:ext>
            </a:extLst>
          </p:cNvPr>
          <p:cNvSpPr/>
          <p:nvPr/>
        </p:nvSpPr>
        <p:spPr>
          <a:xfrm>
            <a:off x="4131489" y="569717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906BC1E-4982-4062-A949-4009B178752F}"/>
              </a:ext>
            </a:extLst>
          </p:cNvPr>
          <p:cNvSpPr/>
          <p:nvPr/>
        </p:nvSpPr>
        <p:spPr>
          <a:xfrm>
            <a:off x="4127423" y="1311907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1C2ABC48-0B86-49EE-BB73-2993F6C9EF9B}"/>
              </a:ext>
            </a:extLst>
          </p:cNvPr>
          <p:cNvCxnSpPr>
            <a:stCxn id="57" idx="1"/>
            <a:endCxn id="5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7C2024-956C-447B-9857-509DCA25A33A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7F8B88E-24D5-4FF2-99B1-E85F2E45D972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D2B9172-79C1-4584-9990-1B844ABCF76F}"/>
              </a:ext>
            </a:extLst>
          </p:cNvPr>
          <p:cNvCxnSpPr>
            <a:cxnSpLocks/>
            <a:stCxn id="57" idx="1"/>
            <a:endCxn id="5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4A89B-4C43-4332-9A7B-1FAFADFF2085}"/>
              </a:ext>
            </a:extLst>
          </p:cNvPr>
          <p:cNvSpPr txBox="1"/>
          <p:nvPr/>
        </p:nvSpPr>
        <p:spPr>
          <a:xfrm>
            <a:off x="6512559" y="4805680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adv_embeddings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EA4E86-534A-4257-9E44-915D2118D1CF}"/>
              </a:ext>
            </a:extLst>
          </p:cNvPr>
          <p:cNvSpPr txBox="1"/>
          <p:nvPr/>
        </p:nvSpPr>
        <p:spPr>
          <a:xfrm>
            <a:off x="287712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040493B-9C5B-4632-8B85-3678D5B811A7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29959479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45DE7-2F0D-4DCA-AFEB-FF244224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" y="18027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B36BF1-73AE-4059-9EEB-A8A3046417ED}"/>
              </a:ext>
            </a:extLst>
          </p:cNvPr>
          <p:cNvSpPr/>
          <p:nvPr/>
        </p:nvSpPr>
        <p:spPr>
          <a:xfrm>
            <a:off x="5481320" y="18027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15452-80C7-4BDB-B1D9-D25652E7B85A}"/>
              </a:ext>
            </a:extLst>
          </p:cNvPr>
          <p:cNvSpPr/>
          <p:nvPr/>
        </p:nvSpPr>
        <p:spPr>
          <a:xfrm>
            <a:off x="218244" y="238760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DE544-3484-4C6D-8FA2-30C71C66A250}"/>
              </a:ext>
            </a:extLst>
          </p:cNvPr>
          <p:cNvSpPr/>
          <p:nvPr/>
        </p:nvSpPr>
        <p:spPr>
          <a:xfrm>
            <a:off x="218244" y="4212752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54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45DE7-2F0D-4DCA-AFEB-FF244224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" y="18027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B36BF1-73AE-4059-9EEB-A8A3046417ED}"/>
              </a:ext>
            </a:extLst>
          </p:cNvPr>
          <p:cNvSpPr/>
          <p:nvPr/>
        </p:nvSpPr>
        <p:spPr>
          <a:xfrm>
            <a:off x="5481320" y="18027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15452-80C7-4BDB-B1D9-D25652E7B85A}"/>
              </a:ext>
            </a:extLst>
          </p:cNvPr>
          <p:cNvSpPr/>
          <p:nvPr/>
        </p:nvSpPr>
        <p:spPr>
          <a:xfrm>
            <a:off x="218244" y="238760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DE544-3484-4C6D-8FA2-30C71C66A250}"/>
              </a:ext>
            </a:extLst>
          </p:cNvPr>
          <p:cNvSpPr/>
          <p:nvPr/>
        </p:nvSpPr>
        <p:spPr>
          <a:xfrm>
            <a:off x="218244" y="4212752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D098B0-82DB-4F32-A742-725E7B1D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13" y="2087880"/>
            <a:ext cx="5946771" cy="35407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52D187-7FC7-4AF0-8175-97CF2F46760E}"/>
              </a:ext>
            </a:extLst>
          </p:cNvPr>
          <p:cNvSpPr txBox="1"/>
          <p:nvPr/>
        </p:nvSpPr>
        <p:spPr>
          <a:xfrm>
            <a:off x="9762164" y="3581261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dropout_rate</a:t>
            </a:r>
            <a:r>
              <a:rPr lang="en-US" altLang="zh-CN" sz="1100" dirty="0">
                <a:solidFill>
                  <a:srgbClr val="FF0000"/>
                </a:solidFill>
              </a:rPr>
              <a:t>=0.0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7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58186B-46C5-4386-AF38-1C2098A2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354"/>
            <a:ext cx="3822896" cy="140977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FB8DC5-C5C7-47DF-BF69-58BCD2912A02}"/>
              </a:ext>
            </a:extLst>
          </p:cNvPr>
          <p:cNvCxnSpPr>
            <a:cxnSpLocks/>
          </p:cNvCxnSpPr>
          <p:nvPr/>
        </p:nvCxnSpPr>
        <p:spPr>
          <a:xfrm flipH="1">
            <a:off x="1818640" y="2378075"/>
            <a:ext cx="4978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D697CE-234D-4C48-A3D5-843650F328BD}"/>
              </a:ext>
            </a:extLst>
          </p:cNvPr>
          <p:cNvCxnSpPr>
            <a:cxnSpLocks/>
          </p:cNvCxnSpPr>
          <p:nvPr/>
        </p:nvCxnSpPr>
        <p:spPr>
          <a:xfrm flipH="1">
            <a:off x="3810000" y="2967355"/>
            <a:ext cx="4978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80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A3444B-D13E-4DCB-99A0-6E66415F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021"/>
            <a:ext cx="3822896" cy="24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96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B5CD7F-F545-4212-9509-3D239DF5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631"/>
            <a:ext cx="3465940" cy="25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8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ECCB7-728E-425C-840A-17C4AEC3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850"/>
            <a:ext cx="4689537" cy="25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8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527080"/>
            <a:ext cx="5263076" cy="73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2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ECCB7-728E-425C-840A-17C4AEC3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41" y="2828903"/>
            <a:ext cx="4079240" cy="21391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D476AC-468F-4BB1-ACAE-441204E0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1" y="2828903"/>
            <a:ext cx="3154680" cy="213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D41FE9-2018-421C-8F97-38A22F87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19" y="2828903"/>
            <a:ext cx="3353896" cy="21391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028C88-5EB7-4608-9C11-223DAAC0C769}"/>
              </a:ext>
            </a:extLst>
          </p:cNvPr>
          <p:cNvSpPr txBox="1"/>
          <p:nvPr/>
        </p:nvSpPr>
        <p:spPr>
          <a:xfrm>
            <a:off x="838200" y="5408341"/>
            <a:ext cx="86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BERT</a:t>
            </a:r>
            <a:r>
              <a:rPr lang="zh-CN" altLang="en-US" dirty="0"/>
              <a:t>的句向量分布特别不均匀</a:t>
            </a:r>
            <a:r>
              <a:rPr lang="en-US" altLang="zh-CN" dirty="0"/>
              <a:t>(uniformity)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Whitening</a:t>
            </a:r>
            <a:r>
              <a:rPr lang="zh-CN" altLang="en-US" dirty="0"/>
              <a:t>处理一定程度上损害了分布的</a:t>
            </a:r>
            <a:r>
              <a:rPr lang="en-US" altLang="zh-CN" dirty="0"/>
              <a:t>alignment</a:t>
            </a:r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12483612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2523F-64D9-4261-A912-1DA3921E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06255" cy="21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64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152CD1-39C6-424C-8855-43C17753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322"/>
            <a:ext cx="3683189" cy="27877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682432-2D13-425D-B50D-663C6C5DA0E0}"/>
              </a:ext>
            </a:extLst>
          </p:cNvPr>
          <p:cNvSpPr/>
          <p:nvPr/>
        </p:nvSpPr>
        <p:spPr>
          <a:xfrm>
            <a:off x="4566920" y="5842358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6220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46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E82E9-FD02-4998-A233-AAAAEA8B0A75}"/>
              </a:ext>
            </a:extLst>
          </p:cNvPr>
          <p:cNvSpPr/>
          <p:nvPr/>
        </p:nvSpPr>
        <p:spPr>
          <a:xfrm>
            <a:off x="5538469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8B03-71FB-41DD-B463-EA5A33227CDF}"/>
              </a:ext>
            </a:extLst>
          </p:cNvPr>
          <p:cNvSpPr/>
          <p:nvPr/>
        </p:nvSpPr>
        <p:spPr>
          <a:xfrm>
            <a:off x="5394960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5D5E8-735D-45BE-A86A-C2A929EE2873}"/>
              </a:ext>
            </a:extLst>
          </p:cNvPr>
          <p:cNvSpPr txBox="1"/>
          <p:nvPr/>
        </p:nvSpPr>
        <p:spPr>
          <a:xfrm>
            <a:off x="532384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怎么修改经纪人手机号码</a:t>
            </a:r>
            <a:endParaRPr lang="en-US" altLang="zh-CN" sz="1400" b="1" dirty="0"/>
          </a:p>
          <a:p>
            <a:r>
              <a:rPr lang="zh-CN" altLang="en-US" sz="1400" dirty="0"/>
              <a:t>经纪人汽车牌照怎么更改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24B533-343D-4240-81E4-4D323E27E5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67474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FC4E3A-43C9-4BCE-BE68-A4470F650D47}"/>
              </a:ext>
            </a:extLst>
          </p:cNvPr>
          <p:cNvCxnSpPr>
            <a:cxnSpLocks/>
          </p:cNvCxnSpPr>
          <p:nvPr/>
        </p:nvCxnSpPr>
        <p:spPr>
          <a:xfrm flipV="1">
            <a:off x="6467474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E306E2-94AA-4CB6-B228-C9A47FDEA0FB}"/>
              </a:ext>
            </a:extLst>
          </p:cNvPr>
          <p:cNvSpPr/>
          <p:nvPr/>
        </p:nvSpPr>
        <p:spPr>
          <a:xfrm>
            <a:off x="9260205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BCA581-7E99-43F0-9C08-57BD026EA0D6}"/>
              </a:ext>
            </a:extLst>
          </p:cNvPr>
          <p:cNvSpPr/>
          <p:nvPr/>
        </p:nvSpPr>
        <p:spPr>
          <a:xfrm>
            <a:off x="9116696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185917-5A36-4E1D-9490-D4BB21B4BC6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89210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4876CA-CBB6-4D18-8B7D-0F2DEE7C1F1A}"/>
              </a:ext>
            </a:extLst>
          </p:cNvPr>
          <p:cNvCxnSpPr>
            <a:cxnSpLocks/>
          </p:cNvCxnSpPr>
          <p:nvPr/>
        </p:nvCxnSpPr>
        <p:spPr>
          <a:xfrm flipV="1">
            <a:off x="10189210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0C801-6065-408E-958D-03B3A1EE277F}"/>
              </a:ext>
            </a:extLst>
          </p:cNvPr>
          <p:cNvSpPr txBox="1"/>
          <p:nvPr/>
        </p:nvSpPr>
        <p:spPr>
          <a:xfrm>
            <a:off x="911352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如何修改经纪人手机号？</a:t>
            </a:r>
            <a:endParaRPr lang="en-US" altLang="zh-CN" sz="1400" b="1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怎么更改经纪人汽车牌照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46EC87-C29A-4E44-9598-238AEC8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0" y="1847717"/>
            <a:ext cx="3205480" cy="82020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E809FD8-E908-4B2B-89F5-530B5E0ADAA4}"/>
              </a:ext>
            </a:extLst>
          </p:cNvPr>
          <p:cNvSpPr/>
          <p:nvPr/>
        </p:nvSpPr>
        <p:spPr>
          <a:xfrm>
            <a:off x="6076316" y="3258089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ECD3E9-A2D6-458C-AE2C-8480BB500832}"/>
              </a:ext>
            </a:extLst>
          </p:cNvPr>
          <p:cNvSpPr/>
          <p:nvPr/>
        </p:nvSpPr>
        <p:spPr>
          <a:xfrm>
            <a:off x="6076315" y="3429663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7063F1-6E2B-4F75-8891-16D8DAF71727}"/>
              </a:ext>
            </a:extLst>
          </p:cNvPr>
          <p:cNvSpPr/>
          <p:nvPr/>
        </p:nvSpPr>
        <p:spPr>
          <a:xfrm>
            <a:off x="6076315" y="3597531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45906B-4EAF-4915-B433-26A8655CB026}"/>
              </a:ext>
            </a:extLst>
          </p:cNvPr>
          <p:cNvSpPr/>
          <p:nvPr/>
        </p:nvSpPr>
        <p:spPr>
          <a:xfrm>
            <a:off x="6076315" y="3774413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640400-CFAE-45AE-9163-D88A60A7C081}"/>
              </a:ext>
            </a:extLst>
          </p:cNvPr>
          <p:cNvSpPr/>
          <p:nvPr/>
        </p:nvSpPr>
        <p:spPr>
          <a:xfrm>
            <a:off x="9802556" y="3243193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2175B4-A64E-4C47-BAF3-EF2FE1F13E10}"/>
              </a:ext>
            </a:extLst>
          </p:cNvPr>
          <p:cNvSpPr/>
          <p:nvPr/>
        </p:nvSpPr>
        <p:spPr>
          <a:xfrm>
            <a:off x="9802555" y="3414767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B555C9-57A7-4445-A724-E0FC0C2B7546}"/>
              </a:ext>
            </a:extLst>
          </p:cNvPr>
          <p:cNvSpPr/>
          <p:nvPr/>
        </p:nvSpPr>
        <p:spPr>
          <a:xfrm>
            <a:off x="9802555" y="3582635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F47141-2B0D-403F-892D-3C64E06EDCB9}"/>
              </a:ext>
            </a:extLst>
          </p:cNvPr>
          <p:cNvSpPr/>
          <p:nvPr/>
        </p:nvSpPr>
        <p:spPr>
          <a:xfrm>
            <a:off x="9802555" y="3759517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137FA34-96AA-4387-9499-477106F9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7" y="1893719"/>
            <a:ext cx="1169826" cy="75751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46D5F9-6FAD-49F1-A63B-0B439F060D69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849624" y="3306521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BDCAB1-0DB3-4C64-94BD-1F0D03D0F74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849624" y="3321417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2B6E21-6DCD-4275-9249-73C12D76F8B2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6849624" y="3321417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0E1287-00DF-4AF4-BE60-C06A276ECFB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849624" y="3321417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9C3FD4B-B263-40BB-877D-3AE316450495}"/>
              </a:ext>
            </a:extLst>
          </p:cNvPr>
          <p:cNvSpPr/>
          <p:nvPr/>
        </p:nvSpPr>
        <p:spPr>
          <a:xfrm>
            <a:off x="10548286" y="1976874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276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E82E9-FD02-4998-A233-AAAAEA8B0A75}"/>
              </a:ext>
            </a:extLst>
          </p:cNvPr>
          <p:cNvSpPr/>
          <p:nvPr/>
        </p:nvSpPr>
        <p:spPr>
          <a:xfrm>
            <a:off x="5538469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8B03-71FB-41DD-B463-EA5A33227CDF}"/>
              </a:ext>
            </a:extLst>
          </p:cNvPr>
          <p:cNvSpPr/>
          <p:nvPr/>
        </p:nvSpPr>
        <p:spPr>
          <a:xfrm>
            <a:off x="5394960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5D5E8-735D-45BE-A86A-C2A929EE2873}"/>
              </a:ext>
            </a:extLst>
          </p:cNvPr>
          <p:cNvSpPr txBox="1"/>
          <p:nvPr/>
        </p:nvSpPr>
        <p:spPr>
          <a:xfrm>
            <a:off x="532384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怎么修改经纪人手机号码</a:t>
            </a:r>
            <a:endParaRPr lang="en-US" altLang="zh-CN" sz="1400" b="1" dirty="0"/>
          </a:p>
          <a:p>
            <a:r>
              <a:rPr lang="zh-CN" altLang="en-US" sz="1400" dirty="0"/>
              <a:t>经纪人汽车牌照怎么更改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24B533-343D-4240-81E4-4D323E27E5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67474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FC4E3A-43C9-4BCE-BE68-A4470F650D47}"/>
              </a:ext>
            </a:extLst>
          </p:cNvPr>
          <p:cNvCxnSpPr>
            <a:cxnSpLocks/>
          </p:cNvCxnSpPr>
          <p:nvPr/>
        </p:nvCxnSpPr>
        <p:spPr>
          <a:xfrm flipV="1">
            <a:off x="6467474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E306E2-94AA-4CB6-B228-C9A47FDEA0FB}"/>
              </a:ext>
            </a:extLst>
          </p:cNvPr>
          <p:cNvSpPr/>
          <p:nvPr/>
        </p:nvSpPr>
        <p:spPr>
          <a:xfrm>
            <a:off x="9260205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BCA581-7E99-43F0-9C08-57BD026EA0D6}"/>
              </a:ext>
            </a:extLst>
          </p:cNvPr>
          <p:cNvSpPr/>
          <p:nvPr/>
        </p:nvSpPr>
        <p:spPr>
          <a:xfrm>
            <a:off x="9116696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185917-5A36-4E1D-9490-D4BB21B4BC6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89210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4876CA-CBB6-4D18-8B7D-0F2DEE7C1F1A}"/>
              </a:ext>
            </a:extLst>
          </p:cNvPr>
          <p:cNvCxnSpPr>
            <a:cxnSpLocks/>
          </p:cNvCxnSpPr>
          <p:nvPr/>
        </p:nvCxnSpPr>
        <p:spPr>
          <a:xfrm flipV="1">
            <a:off x="10189210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0C801-6065-408E-958D-03B3A1EE277F}"/>
              </a:ext>
            </a:extLst>
          </p:cNvPr>
          <p:cNvSpPr txBox="1"/>
          <p:nvPr/>
        </p:nvSpPr>
        <p:spPr>
          <a:xfrm>
            <a:off x="911352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如何修改经纪人手机号？</a:t>
            </a:r>
            <a:endParaRPr lang="en-US" altLang="zh-CN" sz="1400" b="1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怎么更改经纪人汽车牌照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46EC87-C29A-4E44-9598-238AEC8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0" y="1847717"/>
            <a:ext cx="3205480" cy="82020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E809FD8-E908-4B2B-89F5-530B5E0ADAA4}"/>
              </a:ext>
            </a:extLst>
          </p:cNvPr>
          <p:cNvSpPr/>
          <p:nvPr/>
        </p:nvSpPr>
        <p:spPr>
          <a:xfrm>
            <a:off x="6076316" y="3258089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ECD3E9-A2D6-458C-AE2C-8480BB500832}"/>
              </a:ext>
            </a:extLst>
          </p:cNvPr>
          <p:cNvSpPr/>
          <p:nvPr/>
        </p:nvSpPr>
        <p:spPr>
          <a:xfrm>
            <a:off x="6076315" y="3429663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7063F1-6E2B-4F75-8891-16D8DAF71727}"/>
              </a:ext>
            </a:extLst>
          </p:cNvPr>
          <p:cNvSpPr/>
          <p:nvPr/>
        </p:nvSpPr>
        <p:spPr>
          <a:xfrm>
            <a:off x="6076315" y="3597531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45906B-4EAF-4915-B433-26A8655CB026}"/>
              </a:ext>
            </a:extLst>
          </p:cNvPr>
          <p:cNvSpPr/>
          <p:nvPr/>
        </p:nvSpPr>
        <p:spPr>
          <a:xfrm>
            <a:off x="6076315" y="3774413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640400-CFAE-45AE-9163-D88A60A7C081}"/>
              </a:ext>
            </a:extLst>
          </p:cNvPr>
          <p:cNvSpPr/>
          <p:nvPr/>
        </p:nvSpPr>
        <p:spPr>
          <a:xfrm>
            <a:off x="9802556" y="3243193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2175B4-A64E-4C47-BAF3-EF2FE1F13E10}"/>
              </a:ext>
            </a:extLst>
          </p:cNvPr>
          <p:cNvSpPr/>
          <p:nvPr/>
        </p:nvSpPr>
        <p:spPr>
          <a:xfrm>
            <a:off x="9802555" y="3414767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B555C9-57A7-4445-A724-E0FC0C2B7546}"/>
              </a:ext>
            </a:extLst>
          </p:cNvPr>
          <p:cNvSpPr/>
          <p:nvPr/>
        </p:nvSpPr>
        <p:spPr>
          <a:xfrm>
            <a:off x="9802555" y="3582635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F47141-2B0D-403F-892D-3C64E06EDCB9}"/>
              </a:ext>
            </a:extLst>
          </p:cNvPr>
          <p:cNvSpPr/>
          <p:nvPr/>
        </p:nvSpPr>
        <p:spPr>
          <a:xfrm>
            <a:off x="9802555" y="3759517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137FA34-96AA-4387-9499-477106F9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7" y="1893719"/>
            <a:ext cx="1169826" cy="75751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46D5F9-6FAD-49F1-A63B-0B439F060D69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849624" y="3306521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BDCAB1-0DB3-4C64-94BD-1F0D03D0F74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849624" y="3321417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2B6E21-6DCD-4275-9249-73C12D76F8B2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6849624" y="3321417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0E1287-00DF-4AF4-BE60-C06A276ECFB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849624" y="3321417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9C3FD4B-B263-40BB-877D-3AE316450495}"/>
              </a:ext>
            </a:extLst>
          </p:cNvPr>
          <p:cNvSpPr/>
          <p:nvPr/>
        </p:nvSpPr>
        <p:spPr>
          <a:xfrm>
            <a:off x="10548286" y="1976874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62840-8DA7-41FB-97E0-B3CEB73D4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77" y="4194125"/>
            <a:ext cx="4843631" cy="1406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4697B4-4D28-4D59-8197-C3D7A60B64AA}"/>
                  </a:ext>
                </a:extLst>
              </p:cNvPr>
              <p:cNvSpPr txBox="1"/>
              <p:nvPr/>
            </p:nvSpPr>
            <p:spPr>
              <a:xfrm>
                <a:off x="227477" y="5943599"/>
                <a:ext cx="4414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b="0" dirty="0"/>
                  <a:t>时，</a:t>
                </a:r>
                <a:r>
                  <a:rPr lang="en-US" altLang="zh-CN" sz="1600" b="0" dirty="0"/>
                  <a:t>loss</a:t>
                </a:r>
                <a:r>
                  <a:rPr lang="zh-CN" altLang="en-US" sz="1600" b="0" dirty="0"/>
                  <a:t>基本不下降</a:t>
                </a:r>
                <a:endParaRPr lang="en-US" altLang="zh-CN" sz="16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4697B4-4D28-4D59-8197-C3D7A60B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7" y="5943599"/>
                <a:ext cx="4414373" cy="338554"/>
              </a:xfrm>
              <a:prstGeom prst="rect">
                <a:avLst/>
              </a:prstGeom>
              <a:blipFill>
                <a:blip r:embed="rId6"/>
                <a:stretch>
                  <a:fillRect l="-69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355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8F3848-62D6-4C55-8EF0-7AE86AA4F06A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9B46BF-8E25-4364-A3C8-2E3230BD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690265"/>
            <a:ext cx="3100267" cy="913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3B308-C22D-488D-8B37-75D583E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734421"/>
            <a:ext cx="3634979" cy="8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9B46BF-8E25-4364-A3C8-2E3230BD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690265"/>
            <a:ext cx="3100267" cy="913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3B308-C22D-488D-8B37-75D583E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734421"/>
            <a:ext cx="3634979" cy="8202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840" y="2554622"/>
            <a:ext cx="8571316" cy="6116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AC2A1C-E89E-4292-881D-C89EDDED2754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42925038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AC6C5-504A-4DB2-844D-9ED13D96781F}"/>
              </a:ext>
            </a:extLst>
          </p:cNvPr>
          <p:cNvSpPr/>
          <p:nvPr/>
        </p:nvSpPr>
        <p:spPr>
          <a:xfrm>
            <a:off x="4446839" y="3010828"/>
            <a:ext cx="7007458" cy="1208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F1ECBB-3B86-4DC2-8498-7B91E2F76102}"/>
              </a:ext>
            </a:extLst>
          </p:cNvPr>
          <p:cNvSpPr/>
          <p:nvPr/>
        </p:nvSpPr>
        <p:spPr>
          <a:xfrm>
            <a:off x="8562697" y="2824976"/>
            <a:ext cx="2975653" cy="1208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18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21837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92C62A-D644-48E6-A74D-D5FE0DB5A10B}"/>
              </a:ext>
            </a:extLst>
          </p:cNvPr>
          <p:cNvSpPr/>
          <p:nvPr/>
        </p:nvSpPr>
        <p:spPr>
          <a:xfrm>
            <a:off x="127000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24F38-48D6-45B7-B697-19DA60666A48}"/>
              </a:ext>
            </a:extLst>
          </p:cNvPr>
          <p:cNvSpPr/>
          <p:nvPr/>
        </p:nvSpPr>
        <p:spPr>
          <a:xfrm>
            <a:off x="339344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69559-1AA4-4587-80FF-276ABD1B0CD9}"/>
              </a:ext>
            </a:extLst>
          </p:cNvPr>
          <p:cNvSpPr/>
          <p:nvPr/>
        </p:nvSpPr>
        <p:spPr>
          <a:xfrm>
            <a:off x="276352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[SEP]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5F485-2149-416E-BA7E-FD2578EE2568}"/>
              </a:ext>
            </a:extLst>
          </p:cNvPr>
          <p:cNvSpPr/>
          <p:nvPr/>
        </p:nvSpPr>
        <p:spPr>
          <a:xfrm>
            <a:off x="64008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F7ED79-4F7F-4AC7-AC25-38BAC71DBA53}"/>
              </a:ext>
            </a:extLst>
          </p:cNvPr>
          <p:cNvSpPr/>
          <p:nvPr/>
        </p:nvSpPr>
        <p:spPr>
          <a:xfrm>
            <a:off x="640080" y="2357120"/>
            <a:ext cx="424688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F5DBE-848F-457D-B99D-EBDA76D7F86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00914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B9DE4-10DE-4932-BDF1-54E6077F5D83}"/>
              </a:ext>
            </a:extLst>
          </p:cNvPr>
          <p:cNvCxnSpPr>
            <a:cxnSpLocks/>
          </p:cNvCxnSpPr>
          <p:nvPr/>
        </p:nvCxnSpPr>
        <p:spPr>
          <a:xfrm flipH="1" flipV="1">
            <a:off x="418719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36981E-5667-452E-8C5E-1561E7E5EE28}"/>
              </a:ext>
            </a:extLst>
          </p:cNvPr>
          <p:cNvCxnSpPr>
            <a:cxnSpLocks/>
          </p:cNvCxnSpPr>
          <p:nvPr/>
        </p:nvCxnSpPr>
        <p:spPr>
          <a:xfrm flipH="1" flipV="1">
            <a:off x="288671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81478-4FEB-4626-B21D-F47F813A092D}"/>
              </a:ext>
            </a:extLst>
          </p:cNvPr>
          <p:cNvSpPr/>
          <p:nvPr/>
        </p:nvSpPr>
        <p:spPr>
          <a:xfrm>
            <a:off x="214757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398768-19D2-4F3D-A5D4-429079370D66}"/>
              </a:ext>
            </a:extLst>
          </p:cNvPr>
          <p:cNvCxnSpPr>
            <a:cxnSpLocks/>
          </p:cNvCxnSpPr>
          <p:nvPr/>
        </p:nvCxnSpPr>
        <p:spPr>
          <a:xfrm flipH="1" flipV="1">
            <a:off x="2879090" y="99568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90C8ED9-F331-43FE-873F-9E8D9DA45C5C}"/>
              </a:ext>
            </a:extLst>
          </p:cNvPr>
          <p:cNvSpPr/>
          <p:nvPr/>
        </p:nvSpPr>
        <p:spPr>
          <a:xfrm>
            <a:off x="229616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4BB5F4-BD11-45C7-B412-FD4D85143C36}"/>
              </a:ext>
            </a:extLst>
          </p:cNvPr>
          <p:cNvSpPr/>
          <p:nvPr/>
        </p:nvSpPr>
        <p:spPr>
          <a:xfrm>
            <a:off x="743839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F3CA64-F4E6-4970-8327-08BF99AC0FC1}"/>
              </a:ext>
            </a:extLst>
          </p:cNvPr>
          <p:cNvSpPr/>
          <p:nvPr/>
        </p:nvSpPr>
        <p:spPr>
          <a:xfrm>
            <a:off x="1034415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FCD933-07ED-4318-B8FE-35F7B4425218}"/>
              </a:ext>
            </a:extLst>
          </p:cNvPr>
          <p:cNvSpPr/>
          <p:nvPr/>
        </p:nvSpPr>
        <p:spPr>
          <a:xfrm>
            <a:off x="971423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C21980-60C5-424E-B167-6E44B63C8844}"/>
              </a:ext>
            </a:extLst>
          </p:cNvPr>
          <p:cNvSpPr/>
          <p:nvPr/>
        </p:nvSpPr>
        <p:spPr>
          <a:xfrm>
            <a:off x="680847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0869E9-5035-45BA-9BB5-F06AA5A829E4}"/>
              </a:ext>
            </a:extLst>
          </p:cNvPr>
          <p:cNvSpPr/>
          <p:nvPr/>
        </p:nvSpPr>
        <p:spPr>
          <a:xfrm>
            <a:off x="67271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E19FF1-2E07-4A8F-BD5B-895CE502A49A}"/>
              </a:ext>
            </a:extLst>
          </p:cNvPr>
          <p:cNvCxnSpPr>
            <a:cxnSpLocks/>
          </p:cNvCxnSpPr>
          <p:nvPr/>
        </p:nvCxnSpPr>
        <p:spPr>
          <a:xfrm flipH="1" flipV="1">
            <a:off x="797433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7B296A-262B-4BB0-9ADA-4BC18B33F47E}"/>
              </a:ext>
            </a:extLst>
          </p:cNvPr>
          <p:cNvCxnSpPr>
            <a:cxnSpLocks/>
          </p:cNvCxnSpPr>
          <p:nvPr/>
        </p:nvCxnSpPr>
        <p:spPr>
          <a:xfrm flipH="1" flipV="1">
            <a:off x="1078230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FFEDB8-D469-413D-899F-F3EC8C7870A3}"/>
              </a:ext>
            </a:extLst>
          </p:cNvPr>
          <p:cNvCxnSpPr>
            <a:cxnSpLocks/>
          </p:cNvCxnSpPr>
          <p:nvPr/>
        </p:nvCxnSpPr>
        <p:spPr>
          <a:xfrm flipH="1" flipV="1">
            <a:off x="796798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4734F39-C326-4E22-9D53-4B1195B036B0}"/>
              </a:ext>
            </a:extLst>
          </p:cNvPr>
          <p:cNvSpPr/>
          <p:nvPr/>
        </p:nvSpPr>
        <p:spPr>
          <a:xfrm>
            <a:off x="722884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A71AD6-C1A3-4744-89EA-9B58AFA2A36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57820" y="726440"/>
            <a:ext cx="811530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6D0A0C1-5A15-4FDD-BA66-5E232939238E}"/>
              </a:ext>
            </a:extLst>
          </p:cNvPr>
          <p:cNvSpPr/>
          <p:nvPr/>
        </p:nvSpPr>
        <p:spPr>
          <a:xfrm>
            <a:off x="876935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BD1CFB-5435-444B-BFD9-2C2387DCCB11}"/>
              </a:ext>
            </a:extLst>
          </p:cNvPr>
          <p:cNvSpPr/>
          <p:nvPr/>
        </p:nvSpPr>
        <p:spPr>
          <a:xfrm>
            <a:off x="96735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A48E05-0C1B-496B-8605-D340C72E8AAD}"/>
              </a:ext>
            </a:extLst>
          </p:cNvPr>
          <p:cNvCxnSpPr>
            <a:cxnSpLocks/>
          </p:cNvCxnSpPr>
          <p:nvPr/>
        </p:nvCxnSpPr>
        <p:spPr>
          <a:xfrm flipH="1" flipV="1">
            <a:off x="1080262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D9C9C64-2AF6-4195-8205-AB57360A2646}"/>
              </a:ext>
            </a:extLst>
          </p:cNvPr>
          <p:cNvSpPr/>
          <p:nvPr/>
        </p:nvSpPr>
        <p:spPr>
          <a:xfrm>
            <a:off x="1006348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1AD305-1F4C-4732-B86E-33A287361C32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939656" y="726440"/>
            <a:ext cx="870584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DD6176E-81C3-432D-9AF8-1EB5767FEAB5}"/>
              </a:ext>
            </a:extLst>
          </p:cNvPr>
          <p:cNvCxnSpPr/>
          <p:nvPr/>
        </p:nvCxnSpPr>
        <p:spPr>
          <a:xfrm>
            <a:off x="58216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BAF7CB-2A9A-4FEB-BE4C-E8FDD33281AB}"/>
              </a:ext>
            </a:extLst>
          </p:cNvPr>
          <p:cNvSpPr txBox="1"/>
          <p:nvPr/>
        </p:nvSpPr>
        <p:spPr>
          <a:xfrm>
            <a:off x="111762" y="54094"/>
            <a:ext cx="181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Cross-Encoder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AA8453-BEE9-4EA4-BC75-8B6FF42E2E2D}"/>
              </a:ext>
            </a:extLst>
          </p:cNvPr>
          <p:cNvSpPr txBox="1"/>
          <p:nvPr/>
        </p:nvSpPr>
        <p:spPr>
          <a:xfrm>
            <a:off x="5899786" y="54094"/>
            <a:ext cx="61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Bi-Encoder(SBERT</a:t>
            </a:r>
            <a:r>
              <a:rPr lang="zh-CN" altLang="en-US" dirty="0"/>
              <a:t>，利用</a:t>
            </a:r>
            <a:r>
              <a:rPr lang="en-US" altLang="zh-CN" dirty="0"/>
              <a:t>BERT</a:t>
            </a:r>
            <a:r>
              <a:rPr lang="zh-CN" altLang="en-US" dirty="0"/>
              <a:t>作为编码器的孪生网络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4051B4-ED12-45E9-93E7-78A7F597C56E}"/>
              </a:ext>
            </a:extLst>
          </p:cNvPr>
          <p:cNvSpPr txBox="1"/>
          <p:nvPr/>
        </p:nvSpPr>
        <p:spPr>
          <a:xfrm>
            <a:off x="718826" y="5183106"/>
            <a:ext cx="5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注意力交互在两个句子之间进行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效果优于</a:t>
            </a:r>
            <a:r>
              <a:rPr lang="en-US" altLang="zh-CN" dirty="0"/>
              <a:t>Bi-Encoder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FD164B-C5D1-4F3C-86EA-4EB709B18004}"/>
              </a:ext>
            </a:extLst>
          </p:cNvPr>
          <p:cNvSpPr txBox="1"/>
          <p:nvPr/>
        </p:nvSpPr>
        <p:spPr>
          <a:xfrm>
            <a:off x="2822580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9E4D4B-4D5B-416C-8938-D9AA0EEBFEB4}"/>
              </a:ext>
            </a:extLst>
          </p:cNvPr>
          <p:cNvSpPr txBox="1"/>
          <p:nvPr/>
        </p:nvSpPr>
        <p:spPr>
          <a:xfrm>
            <a:off x="791051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CD55CF-13C7-4E5E-979E-E1674BD17D95}"/>
              </a:ext>
            </a:extLst>
          </p:cNvPr>
          <p:cNvSpPr txBox="1"/>
          <p:nvPr/>
        </p:nvSpPr>
        <p:spPr>
          <a:xfrm>
            <a:off x="1072864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942F5C-E74A-4C8D-A8F0-57B0F3485989}"/>
              </a:ext>
            </a:extLst>
          </p:cNvPr>
          <p:cNvSpPr txBox="1"/>
          <p:nvPr/>
        </p:nvSpPr>
        <p:spPr>
          <a:xfrm>
            <a:off x="6758305" y="5215092"/>
            <a:ext cx="51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将每一个句子单独的映射为向量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效果较差</a:t>
            </a:r>
            <a:r>
              <a:rPr lang="en-US" altLang="zh-CN" dirty="0"/>
              <a:t>(</a:t>
            </a:r>
            <a:r>
              <a:rPr lang="zh-CN" altLang="en-US" dirty="0"/>
              <a:t>未经微调过的</a:t>
            </a:r>
            <a:r>
              <a:rPr lang="en-US" altLang="zh-CN" dirty="0"/>
              <a:t>BERT</a:t>
            </a:r>
            <a:r>
              <a:rPr lang="zh-CN" altLang="en-US" dirty="0"/>
              <a:t>在文本相似性任务效果甚至不如</a:t>
            </a:r>
            <a:r>
              <a:rPr lang="en-US" altLang="zh-CN" dirty="0"/>
              <a:t>Glove)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33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C0BC5-BD10-4F08-9421-2B28C3209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07" y="4426701"/>
            <a:ext cx="3100267" cy="11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27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C0BC5-BD10-4F08-9421-2B28C3209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07" y="4426701"/>
            <a:ext cx="3100267" cy="1112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DEDE0F-89E8-411D-9517-A220A5647324}"/>
                  </a:ext>
                </a:extLst>
              </p:cNvPr>
              <p:cNvSpPr txBox="1"/>
              <p:nvPr/>
            </p:nvSpPr>
            <p:spPr>
              <a:xfrm>
                <a:off x="2595508" y="5577430"/>
                <a:ext cx="6390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就是矩阵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特征值</m:t>
                    </m:r>
                  </m:oMath>
                </a14:m>
                <a:r>
                  <a:rPr lang="zh-CN" altLang="en-US" b="0" dirty="0"/>
                  <a:t>的上界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DEDE0F-89E8-411D-9517-A220A564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08" y="5577430"/>
                <a:ext cx="6390694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04EB110-9F78-43CB-9889-F61387241303}"/>
              </a:ext>
            </a:extLst>
          </p:cNvPr>
          <p:cNvSpPr txBox="1"/>
          <p:nvPr/>
        </p:nvSpPr>
        <p:spPr>
          <a:xfrm>
            <a:off x="2595507" y="6013668"/>
            <a:ext cx="832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Contrastive object can inherently </a:t>
            </a:r>
            <a:r>
              <a:rPr lang="en-US" altLang="zh-CN" dirty="0">
                <a:solidFill>
                  <a:srgbClr val="FF0000"/>
                </a:solidFill>
              </a:rPr>
              <a:t>flatten the singular value distribution </a:t>
            </a:r>
            <a:r>
              <a:rPr lang="en-US" altLang="zh-CN" dirty="0"/>
              <a:t>of the sentence-embedding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6150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62591-3365-4667-BC10-F810BFA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5ACE18-0830-4E35-BDA6-9513AC547297}"/>
              </a:ext>
            </a:extLst>
          </p:cNvPr>
          <p:cNvSpPr txBox="1"/>
          <p:nvPr/>
        </p:nvSpPr>
        <p:spPr>
          <a:xfrm>
            <a:off x="1016000" y="1849120"/>
            <a:ext cx="10637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BERT</a:t>
            </a:r>
            <a:r>
              <a:rPr lang="zh-CN" altLang="en-US" dirty="0"/>
              <a:t>的句向量由高频词主导，导致句向量的相似度并不一定能够代表句子之间的真实相似度（这也是为什么计算余弦相似度普遍偏高的原因）。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将句向量分布空间转换到标准正态分布的空间中，这样句向量的基底就是标准正交基，可以进行余弦相似度的计算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对比学习中数据转换方式很重要，因为数据转换方式决定了最终学习到的向量表示的不变性属性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NLP</a:t>
            </a:r>
            <a:r>
              <a:rPr lang="zh-CN" altLang="en-US" dirty="0"/>
              <a:t>中数据转换方式可以考虑对抗样本、组合</a:t>
            </a:r>
            <a:r>
              <a:rPr lang="en-US" altLang="zh-CN" dirty="0" err="1"/>
              <a:t>shuffle+cutoff</a:t>
            </a:r>
            <a:r>
              <a:rPr lang="zh-CN" altLang="en-US" dirty="0"/>
              <a:t>、</a:t>
            </a:r>
            <a:r>
              <a:rPr lang="en-US" altLang="zh-CN" dirty="0"/>
              <a:t>dropout</a:t>
            </a:r>
            <a:r>
              <a:rPr lang="zh-CN" altLang="en-US" dirty="0"/>
              <a:t>等等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NT-</a:t>
            </a:r>
            <a:r>
              <a:rPr lang="en-US" altLang="zh-CN" dirty="0" err="1"/>
              <a:t>Xnet</a:t>
            </a:r>
            <a:r>
              <a:rPr lang="zh-CN" altLang="en-US" dirty="0"/>
              <a:t>损失函数中温度值很重要，因为温度可以用来帮助模型分开较难区分的负例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对抗训练时，第二次前向传递可能需要关闭</a:t>
            </a: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结合</a:t>
            </a:r>
            <a:r>
              <a:rPr lang="en-US" altLang="zh-CN" dirty="0"/>
              <a:t>Cross-Encoder</a:t>
            </a:r>
            <a:r>
              <a:rPr lang="zh-CN" altLang="en-US" dirty="0"/>
              <a:t>与</a:t>
            </a:r>
            <a:r>
              <a:rPr lang="en-US" altLang="zh-CN" dirty="0"/>
              <a:t>Bi-Encoder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结合业务数据，寻找更合适的数据增强方法生成对比学习需要的正负样本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74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92C62A-D644-48E6-A74D-D5FE0DB5A10B}"/>
              </a:ext>
            </a:extLst>
          </p:cNvPr>
          <p:cNvSpPr/>
          <p:nvPr/>
        </p:nvSpPr>
        <p:spPr>
          <a:xfrm>
            <a:off x="127000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24F38-48D6-45B7-B697-19DA60666A48}"/>
              </a:ext>
            </a:extLst>
          </p:cNvPr>
          <p:cNvSpPr/>
          <p:nvPr/>
        </p:nvSpPr>
        <p:spPr>
          <a:xfrm>
            <a:off x="339344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69559-1AA4-4587-80FF-276ABD1B0CD9}"/>
              </a:ext>
            </a:extLst>
          </p:cNvPr>
          <p:cNvSpPr/>
          <p:nvPr/>
        </p:nvSpPr>
        <p:spPr>
          <a:xfrm>
            <a:off x="276352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[SEP]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5F485-2149-416E-BA7E-FD2578EE2568}"/>
              </a:ext>
            </a:extLst>
          </p:cNvPr>
          <p:cNvSpPr/>
          <p:nvPr/>
        </p:nvSpPr>
        <p:spPr>
          <a:xfrm>
            <a:off x="64008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F7ED79-4F7F-4AC7-AC25-38BAC71DBA53}"/>
              </a:ext>
            </a:extLst>
          </p:cNvPr>
          <p:cNvSpPr/>
          <p:nvPr/>
        </p:nvSpPr>
        <p:spPr>
          <a:xfrm>
            <a:off x="640080" y="2357120"/>
            <a:ext cx="424688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F5DBE-848F-457D-B99D-EBDA76D7F86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00914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B9DE4-10DE-4932-BDF1-54E6077F5D83}"/>
              </a:ext>
            </a:extLst>
          </p:cNvPr>
          <p:cNvCxnSpPr>
            <a:cxnSpLocks/>
          </p:cNvCxnSpPr>
          <p:nvPr/>
        </p:nvCxnSpPr>
        <p:spPr>
          <a:xfrm flipH="1" flipV="1">
            <a:off x="418719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36981E-5667-452E-8C5E-1561E7E5EE28}"/>
              </a:ext>
            </a:extLst>
          </p:cNvPr>
          <p:cNvCxnSpPr>
            <a:cxnSpLocks/>
          </p:cNvCxnSpPr>
          <p:nvPr/>
        </p:nvCxnSpPr>
        <p:spPr>
          <a:xfrm flipH="1" flipV="1">
            <a:off x="288671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81478-4FEB-4626-B21D-F47F813A092D}"/>
              </a:ext>
            </a:extLst>
          </p:cNvPr>
          <p:cNvSpPr/>
          <p:nvPr/>
        </p:nvSpPr>
        <p:spPr>
          <a:xfrm>
            <a:off x="214757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398768-19D2-4F3D-A5D4-429079370D66}"/>
              </a:ext>
            </a:extLst>
          </p:cNvPr>
          <p:cNvCxnSpPr>
            <a:cxnSpLocks/>
          </p:cNvCxnSpPr>
          <p:nvPr/>
        </p:nvCxnSpPr>
        <p:spPr>
          <a:xfrm flipH="1" flipV="1">
            <a:off x="2879090" y="99568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90C8ED9-F331-43FE-873F-9E8D9DA45C5C}"/>
              </a:ext>
            </a:extLst>
          </p:cNvPr>
          <p:cNvSpPr/>
          <p:nvPr/>
        </p:nvSpPr>
        <p:spPr>
          <a:xfrm>
            <a:off x="229616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4BB5F4-BD11-45C7-B412-FD4D85143C36}"/>
              </a:ext>
            </a:extLst>
          </p:cNvPr>
          <p:cNvSpPr/>
          <p:nvPr/>
        </p:nvSpPr>
        <p:spPr>
          <a:xfrm>
            <a:off x="743839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F3CA64-F4E6-4970-8327-08BF99AC0FC1}"/>
              </a:ext>
            </a:extLst>
          </p:cNvPr>
          <p:cNvSpPr/>
          <p:nvPr/>
        </p:nvSpPr>
        <p:spPr>
          <a:xfrm>
            <a:off x="1034415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FCD933-07ED-4318-B8FE-35F7B4425218}"/>
              </a:ext>
            </a:extLst>
          </p:cNvPr>
          <p:cNvSpPr/>
          <p:nvPr/>
        </p:nvSpPr>
        <p:spPr>
          <a:xfrm>
            <a:off x="971423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C21980-60C5-424E-B167-6E44B63C8844}"/>
              </a:ext>
            </a:extLst>
          </p:cNvPr>
          <p:cNvSpPr/>
          <p:nvPr/>
        </p:nvSpPr>
        <p:spPr>
          <a:xfrm>
            <a:off x="680847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0869E9-5035-45BA-9BB5-F06AA5A829E4}"/>
              </a:ext>
            </a:extLst>
          </p:cNvPr>
          <p:cNvSpPr/>
          <p:nvPr/>
        </p:nvSpPr>
        <p:spPr>
          <a:xfrm>
            <a:off x="67271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E19FF1-2E07-4A8F-BD5B-895CE502A49A}"/>
              </a:ext>
            </a:extLst>
          </p:cNvPr>
          <p:cNvCxnSpPr>
            <a:cxnSpLocks/>
          </p:cNvCxnSpPr>
          <p:nvPr/>
        </p:nvCxnSpPr>
        <p:spPr>
          <a:xfrm flipH="1" flipV="1">
            <a:off x="797433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7B296A-262B-4BB0-9ADA-4BC18B33F47E}"/>
              </a:ext>
            </a:extLst>
          </p:cNvPr>
          <p:cNvCxnSpPr>
            <a:cxnSpLocks/>
          </p:cNvCxnSpPr>
          <p:nvPr/>
        </p:nvCxnSpPr>
        <p:spPr>
          <a:xfrm flipH="1" flipV="1">
            <a:off x="1078230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FFEDB8-D469-413D-899F-F3EC8C7870A3}"/>
              </a:ext>
            </a:extLst>
          </p:cNvPr>
          <p:cNvCxnSpPr>
            <a:cxnSpLocks/>
          </p:cNvCxnSpPr>
          <p:nvPr/>
        </p:nvCxnSpPr>
        <p:spPr>
          <a:xfrm flipH="1" flipV="1">
            <a:off x="796798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4734F39-C326-4E22-9D53-4B1195B036B0}"/>
              </a:ext>
            </a:extLst>
          </p:cNvPr>
          <p:cNvSpPr/>
          <p:nvPr/>
        </p:nvSpPr>
        <p:spPr>
          <a:xfrm>
            <a:off x="722884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A71AD6-C1A3-4744-89EA-9B58AFA2A36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57820" y="726440"/>
            <a:ext cx="811530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6D0A0C1-5A15-4FDD-BA66-5E232939238E}"/>
              </a:ext>
            </a:extLst>
          </p:cNvPr>
          <p:cNvSpPr/>
          <p:nvPr/>
        </p:nvSpPr>
        <p:spPr>
          <a:xfrm>
            <a:off x="876935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BD1CFB-5435-444B-BFD9-2C2387DCCB11}"/>
              </a:ext>
            </a:extLst>
          </p:cNvPr>
          <p:cNvSpPr/>
          <p:nvPr/>
        </p:nvSpPr>
        <p:spPr>
          <a:xfrm>
            <a:off x="96735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A48E05-0C1B-496B-8605-D340C72E8AAD}"/>
              </a:ext>
            </a:extLst>
          </p:cNvPr>
          <p:cNvCxnSpPr>
            <a:cxnSpLocks/>
          </p:cNvCxnSpPr>
          <p:nvPr/>
        </p:nvCxnSpPr>
        <p:spPr>
          <a:xfrm flipH="1" flipV="1">
            <a:off x="1080262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D9C9C64-2AF6-4195-8205-AB57360A2646}"/>
              </a:ext>
            </a:extLst>
          </p:cNvPr>
          <p:cNvSpPr/>
          <p:nvPr/>
        </p:nvSpPr>
        <p:spPr>
          <a:xfrm>
            <a:off x="1006348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1AD305-1F4C-4732-B86E-33A287361C32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939656" y="726440"/>
            <a:ext cx="870584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DD6176E-81C3-432D-9AF8-1EB5767FEAB5}"/>
              </a:ext>
            </a:extLst>
          </p:cNvPr>
          <p:cNvCxnSpPr/>
          <p:nvPr/>
        </p:nvCxnSpPr>
        <p:spPr>
          <a:xfrm>
            <a:off x="58216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BAF7CB-2A9A-4FEB-BE4C-E8FDD33281AB}"/>
              </a:ext>
            </a:extLst>
          </p:cNvPr>
          <p:cNvSpPr txBox="1"/>
          <p:nvPr/>
        </p:nvSpPr>
        <p:spPr>
          <a:xfrm>
            <a:off x="111762" y="54094"/>
            <a:ext cx="181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Cross-Encoder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AA8453-BEE9-4EA4-BC75-8B6FF42E2E2D}"/>
              </a:ext>
            </a:extLst>
          </p:cNvPr>
          <p:cNvSpPr txBox="1"/>
          <p:nvPr/>
        </p:nvSpPr>
        <p:spPr>
          <a:xfrm>
            <a:off x="5899786" y="54094"/>
            <a:ext cx="61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Bi-Encoder(SBERT</a:t>
            </a:r>
            <a:r>
              <a:rPr lang="zh-CN" altLang="en-US" dirty="0"/>
              <a:t>，利用</a:t>
            </a:r>
            <a:r>
              <a:rPr lang="en-US" altLang="zh-CN" dirty="0"/>
              <a:t>BERT</a:t>
            </a:r>
            <a:r>
              <a:rPr lang="zh-CN" altLang="en-US" dirty="0"/>
              <a:t>作为编码器的孪生网络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F715E-2C88-4AAD-8DD0-5765A0049888}"/>
              </a:ext>
            </a:extLst>
          </p:cNvPr>
          <p:cNvSpPr txBox="1"/>
          <p:nvPr/>
        </p:nvSpPr>
        <p:spPr>
          <a:xfrm>
            <a:off x="6758305" y="5215092"/>
            <a:ext cx="51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将每一个句子单独的映射为向量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效果较差</a:t>
            </a:r>
            <a:r>
              <a:rPr lang="en-US" altLang="zh-CN" dirty="0"/>
              <a:t>(</a:t>
            </a:r>
            <a:r>
              <a:rPr lang="zh-CN" altLang="en-US" dirty="0"/>
              <a:t>未经微调过的</a:t>
            </a:r>
            <a:r>
              <a:rPr lang="en-US" altLang="zh-CN" dirty="0"/>
              <a:t>BERT</a:t>
            </a:r>
            <a:r>
              <a:rPr lang="zh-CN" altLang="en-US" dirty="0"/>
              <a:t>在文本相似性任务效果甚至不如</a:t>
            </a:r>
            <a:r>
              <a:rPr lang="en-US" altLang="zh-CN" dirty="0"/>
              <a:t>Glove)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FD164B-C5D1-4F3C-86EA-4EB709B18004}"/>
              </a:ext>
            </a:extLst>
          </p:cNvPr>
          <p:cNvSpPr txBox="1"/>
          <p:nvPr/>
        </p:nvSpPr>
        <p:spPr>
          <a:xfrm>
            <a:off x="2822580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9E4D4B-4D5B-416C-8938-D9AA0EEBFEB4}"/>
              </a:ext>
            </a:extLst>
          </p:cNvPr>
          <p:cNvSpPr txBox="1"/>
          <p:nvPr/>
        </p:nvSpPr>
        <p:spPr>
          <a:xfrm>
            <a:off x="791051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CD55CF-13C7-4E5E-979E-E1674BD17D95}"/>
              </a:ext>
            </a:extLst>
          </p:cNvPr>
          <p:cNvSpPr txBox="1"/>
          <p:nvPr/>
        </p:nvSpPr>
        <p:spPr>
          <a:xfrm>
            <a:off x="1072864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09C3333-7C67-46D7-BF09-3F0D970D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66" y="4636776"/>
            <a:ext cx="2099308" cy="185106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9FA1B07-2BFE-4A2C-BBAF-B6D412A8CEB1}"/>
              </a:ext>
            </a:extLst>
          </p:cNvPr>
          <p:cNvSpPr txBox="1"/>
          <p:nvPr/>
        </p:nvSpPr>
        <p:spPr>
          <a:xfrm>
            <a:off x="718826" y="5183106"/>
            <a:ext cx="5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注意力交互在两个句子之间进行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效果优于</a:t>
            </a:r>
            <a:r>
              <a:rPr lang="en-US" altLang="zh-CN" dirty="0"/>
              <a:t>Bi-Encoder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79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2537</Words>
  <Application>Microsoft Office PowerPoint</Application>
  <PresentationFormat>宽屏</PresentationFormat>
  <Paragraphs>473</Paragraphs>
  <Slides>82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8" baseType="lpstr">
      <vt:lpstr>等线</vt:lpstr>
      <vt:lpstr>等线 Light</vt:lpstr>
      <vt:lpstr>Arial</vt:lpstr>
      <vt:lpstr>Cambria Math</vt:lpstr>
      <vt:lpstr>Wingdings</vt:lpstr>
      <vt:lpstr>Office 主题​​</vt:lpstr>
      <vt:lpstr>文本表示与匹配方法调研汇报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BERT表示存在的问题</vt:lpstr>
      <vt:lpstr>BERT表示存在的问题</vt:lpstr>
      <vt:lpstr>BERT表示存在的问题</vt:lpstr>
      <vt:lpstr>BERT表示存在的问题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BERT表示存在的问题</vt:lpstr>
      <vt:lpstr>PowerPoint 演示文稿</vt:lpstr>
      <vt:lpstr>PowerPoint 演示文稿</vt:lpstr>
      <vt:lpstr>对比表示学习</vt:lpstr>
      <vt:lpstr>SimCLR</vt:lpstr>
      <vt:lpstr>PowerPoint 演示文稿</vt:lpstr>
      <vt:lpstr>SimCLR</vt:lpstr>
      <vt:lpstr>对比表示学习</vt:lpstr>
      <vt:lpstr>对比表示学习</vt:lpstr>
      <vt:lpstr>对比表示学习</vt:lpstr>
      <vt:lpstr>SimCLR</vt:lpstr>
      <vt:lpstr>SimCLR</vt:lpstr>
      <vt:lpstr>SimCLR</vt:lpstr>
      <vt:lpstr>PowerPoint 演示文稿</vt:lpstr>
      <vt:lpstr>SimCLR</vt:lpstr>
      <vt:lpstr>SimCLR</vt:lpstr>
      <vt:lpstr>SimCLR</vt:lpstr>
      <vt:lpstr>SimCLR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Augmentation in NLP is Hard</vt:lpstr>
      <vt:lpstr>PowerPoint 演示文稿</vt:lpstr>
      <vt:lpstr>PowerPoint 演示文稿</vt:lpstr>
      <vt:lpstr>PowerPoint 演示文稿</vt:lpstr>
      <vt:lpstr>PowerPoint 演示文稿</vt:lpstr>
      <vt:lpstr>基于梯度的对抗训练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SimCSE给出的结果分析</vt:lpstr>
      <vt:lpstr>SimCSE给出的结果分析</vt:lpstr>
      <vt:lpstr>SimCSE给出的结果分析</vt:lpstr>
      <vt:lpstr>SimCSE给出的结果分析</vt:lpstr>
      <vt:lpstr>SimCSE给出的结果分析</vt:lpstr>
      <vt:lpstr>ConSERT给出的结果分析</vt:lpstr>
      <vt:lpstr>ConSERT给出的结果分析</vt:lpstr>
      <vt:lpstr>ConSERT给出的结果分析</vt:lpstr>
      <vt:lpstr>ConSERT给出的结果分析</vt:lpstr>
      <vt:lpstr>ConSERT给出的结果分析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总结与展望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孙相会</dc:creator>
  <cp:lastModifiedBy>User</cp:lastModifiedBy>
  <cp:revision>439</cp:revision>
  <dcterms:created xsi:type="dcterms:W3CDTF">2021-07-12T02:01:00Z</dcterms:created>
  <dcterms:modified xsi:type="dcterms:W3CDTF">2021-10-05T10:58:59Z</dcterms:modified>
</cp:coreProperties>
</file>