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p>
            <a:br>
              <a:rPr lang="en-US" altLang="en-US">
                <a:solidFill>
                  <a:schemeClr val="tx1"/>
                </a:solidFill>
                <a:uFillTx/>
              </a:rPr>
            </a:br>
            <a:endParaRPr lang="en-US" altLang="en-US">
              <a:solidFill>
                <a:schemeClr val="tx1"/>
              </a:solidFill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272665" y="4347210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uFillTx/>
              </a:rPr>
              <a:t>登录系统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5" name="Oval 4"/>
          <p:cNvSpPr/>
          <p:nvPr/>
        </p:nvSpPr>
        <p:spPr>
          <a:xfrm>
            <a:off x="3103245" y="2803525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uFillTx/>
              </a:rPr>
              <a:t>查询课程信息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6" name="Oval 5"/>
          <p:cNvSpPr/>
          <p:nvPr/>
        </p:nvSpPr>
        <p:spPr>
          <a:xfrm>
            <a:off x="2019935" y="975995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uFillTx/>
              </a:rPr>
              <a:t>管理维护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7" name="Oval 6"/>
          <p:cNvSpPr/>
          <p:nvPr/>
        </p:nvSpPr>
        <p:spPr>
          <a:xfrm>
            <a:off x="5974715" y="1122680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uFillTx/>
              </a:rPr>
              <a:t>修改账户信息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8" name="Oval 7"/>
          <p:cNvSpPr/>
          <p:nvPr/>
        </p:nvSpPr>
        <p:spPr>
          <a:xfrm>
            <a:off x="5880100" y="356870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uFillTx/>
              </a:rPr>
              <a:t>创建账户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9" name="Oval 8"/>
          <p:cNvSpPr/>
          <p:nvPr/>
        </p:nvSpPr>
        <p:spPr>
          <a:xfrm>
            <a:off x="3881755" y="711835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uFillTx/>
              </a:rPr>
              <a:t>账户管理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10" name="Oval 9"/>
          <p:cNvSpPr/>
          <p:nvPr/>
        </p:nvSpPr>
        <p:spPr>
          <a:xfrm>
            <a:off x="4023360" y="1567180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uFillTx/>
              </a:rPr>
              <a:t>补发听课证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64760" y="3561080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uFillTx/>
              </a:rPr>
              <a:t>查询选课学生信息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575300" y="4236720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uFillTx/>
              </a:rPr>
              <a:t>打印学生名单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533900" y="2218055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uFillTx/>
              </a:rPr>
              <a:t>导入/导出用户信息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pic>
        <p:nvPicPr>
          <p:cNvPr id="15" name="Picture 14" descr="Screenshot from 2020-05-15 16-58-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425" y="805815"/>
            <a:ext cx="790575" cy="87630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860425" y="3522345"/>
            <a:ext cx="1062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solidFill>
                  <a:schemeClr val="tx1"/>
                </a:solidFill>
                <a:uFillTx/>
              </a:rPr>
              <a:t>教师</a:t>
            </a:r>
            <a:endParaRPr lang="en-US" altLang="en-US" sz="1400">
              <a:solidFill>
                <a:schemeClr val="tx1"/>
              </a:solidFill>
              <a:uFillTx/>
            </a:endParaRPr>
          </a:p>
        </p:txBody>
      </p:sp>
      <p:pic>
        <p:nvPicPr>
          <p:cNvPr id="18" name="Picture 17" descr="Screenshot from 2020-05-15 16-58-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425" y="2633980"/>
            <a:ext cx="790575" cy="876300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860425" y="1797050"/>
            <a:ext cx="1062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solidFill>
                  <a:schemeClr val="tx1"/>
                </a:solidFill>
                <a:uFillTx/>
              </a:rPr>
              <a:t>管理员</a:t>
            </a:r>
            <a:endParaRPr lang="en-US" altLang="en-US" sz="1400">
              <a:solidFill>
                <a:schemeClr val="tx1"/>
              </a:solidFill>
              <a:uFillTx/>
            </a:endParaRPr>
          </a:p>
        </p:txBody>
      </p:sp>
      <p:pic>
        <p:nvPicPr>
          <p:cNvPr id="21" name="Picture 20" descr="Screenshot from 2020-05-15 16-58-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425" y="5172075"/>
            <a:ext cx="790575" cy="876300"/>
          </a:xfrm>
          <a:prstGeom prst="rect">
            <a:avLst/>
          </a:prstGeom>
        </p:spPr>
      </p:pic>
      <p:sp>
        <p:nvSpPr>
          <p:cNvPr id="22" name="Text Box 21"/>
          <p:cNvSpPr txBox="1"/>
          <p:nvPr/>
        </p:nvSpPr>
        <p:spPr>
          <a:xfrm>
            <a:off x="860425" y="6048375"/>
            <a:ext cx="1062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solidFill>
                  <a:schemeClr val="tx1"/>
                </a:solidFill>
                <a:uFillTx/>
              </a:rPr>
              <a:t>学生</a:t>
            </a:r>
            <a:endParaRPr lang="en-US" altLang="en-US" sz="1400">
              <a:solidFill>
                <a:schemeClr val="tx1"/>
              </a:solidFill>
              <a:uFillTx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376805" y="5933440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uFillTx/>
              </a:rPr>
              <a:t>查询个人选课信息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pic>
        <p:nvPicPr>
          <p:cNvPr id="24" name="Picture 23" descr="Screenshot from 2020-05-15 16-58-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7395" y="4554855"/>
            <a:ext cx="790575" cy="876300"/>
          </a:xfrm>
          <a:prstGeom prst="rect">
            <a:avLst/>
          </a:prstGeom>
        </p:spPr>
      </p:pic>
      <p:sp>
        <p:nvSpPr>
          <p:cNvPr id="25" name="Text Box 24"/>
          <p:cNvSpPr txBox="1"/>
          <p:nvPr/>
        </p:nvSpPr>
        <p:spPr>
          <a:xfrm>
            <a:off x="10907395" y="5615940"/>
            <a:ext cx="1062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solidFill>
                  <a:schemeClr val="tx1"/>
                </a:solidFill>
                <a:uFillTx/>
              </a:rPr>
              <a:t>学生信息管理系统</a:t>
            </a:r>
            <a:endParaRPr lang="en-US" altLang="en-US" sz="1400">
              <a:solidFill>
                <a:schemeClr val="tx1"/>
              </a:solidFill>
              <a:uFillTx/>
            </a:endParaRPr>
          </a:p>
        </p:txBody>
      </p:sp>
      <p:pic>
        <p:nvPicPr>
          <p:cNvPr id="26" name="Picture 25" descr="Screenshot from 2020-05-15 16-58-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1345" y="1878330"/>
            <a:ext cx="790575" cy="876300"/>
          </a:xfrm>
          <a:prstGeom prst="rect">
            <a:avLst/>
          </a:prstGeom>
        </p:spPr>
      </p:pic>
      <p:sp>
        <p:nvSpPr>
          <p:cNvPr id="27" name="Text Box 26"/>
          <p:cNvSpPr txBox="1"/>
          <p:nvPr/>
        </p:nvSpPr>
        <p:spPr>
          <a:xfrm>
            <a:off x="10771505" y="2770505"/>
            <a:ext cx="1062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solidFill>
                  <a:schemeClr val="tx1"/>
                </a:solidFill>
                <a:uFillTx/>
              </a:rPr>
              <a:t>教学管理系统</a:t>
            </a:r>
            <a:endParaRPr lang="en-US" altLang="en-US" sz="1400">
              <a:solidFill>
                <a:schemeClr val="tx1"/>
              </a:solidFill>
              <a:uFillTx/>
            </a:endParaRPr>
          </a:p>
        </p:txBody>
      </p:sp>
      <p:cxnSp>
        <p:nvCxnSpPr>
          <p:cNvPr id="28" name="Straight Arrow Connector 27"/>
          <p:cNvCxnSpPr>
            <a:stCxn id="6" idx="6"/>
            <a:endCxn id="9" idx="2"/>
          </p:cNvCxnSpPr>
          <p:nvPr/>
        </p:nvCxnSpPr>
        <p:spPr>
          <a:xfrm flipV="1">
            <a:off x="3061335" y="980440"/>
            <a:ext cx="820420" cy="26416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2919730" y="893445"/>
            <a:ext cx="1103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/>
                </a:solidFill>
                <a:uFillTx/>
              </a:rPr>
              <a:t>&lt;&lt;include&gt;&gt;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4775835" y="560705"/>
            <a:ext cx="1103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/>
                </a:solidFill>
                <a:uFillTx/>
              </a:rPr>
              <a:t>&lt;&lt;include&gt;&gt;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923155" y="709295"/>
            <a:ext cx="956310" cy="18415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6"/>
            <a:endCxn id="7" idx="2"/>
          </p:cNvCxnSpPr>
          <p:nvPr/>
        </p:nvCxnSpPr>
        <p:spPr>
          <a:xfrm>
            <a:off x="4923155" y="980440"/>
            <a:ext cx="1051560" cy="41084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4987290" y="1003300"/>
            <a:ext cx="1103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/>
                </a:solidFill>
                <a:uFillTx/>
              </a:rPr>
              <a:t>&lt;&lt;include&gt;&gt;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3072130" y="1244600"/>
            <a:ext cx="1103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/>
                </a:solidFill>
                <a:uFillTx/>
              </a:rPr>
              <a:t>&lt;&lt;include&gt;&gt;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061335" y="1271270"/>
            <a:ext cx="1051560" cy="41084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4" idx="2"/>
          </p:cNvCxnSpPr>
          <p:nvPr/>
        </p:nvCxnSpPr>
        <p:spPr>
          <a:xfrm>
            <a:off x="1429385" y="1172210"/>
            <a:ext cx="3104515" cy="131445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6" idx="2"/>
          </p:cNvCxnSpPr>
          <p:nvPr/>
        </p:nvCxnSpPr>
        <p:spPr>
          <a:xfrm>
            <a:off x="1334770" y="1138555"/>
            <a:ext cx="685165" cy="10604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3" idx="2"/>
          </p:cNvCxnSpPr>
          <p:nvPr/>
        </p:nvCxnSpPr>
        <p:spPr>
          <a:xfrm>
            <a:off x="1241425" y="5615940"/>
            <a:ext cx="1135380" cy="58610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4" idx="1"/>
          </p:cNvCxnSpPr>
          <p:nvPr/>
        </p:nvCxnSpPr>
        <p:spPr>
          <a:xfrm>
            <a:off x="1261110" y="3101975"/>
            <a:ext cx="1163955" cy="132397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4" idx="2"/>
          </p:cNvCxnSpPr>
          <p:nvPr/>
        </p:nvCxnSpPr>
        <p:spPr>
          <a:xfrm flipV="1">
            <a:off x="1219200" y="4615815"/>
            <a:ext cx="1053465" cy="103187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2"/>
          </p:cNvCxnSpPr>
          <p:nvPr/>
        </p:nvCxnSpPr>
        <p:spPr>
          <a:xfrm>
            <a:off x="1240790" y="3018790"/>
            <a:ext cx="1862455" cy="5334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2"/>
            <a:endCxn id="48" idx="6"/>
          </p:cNvCxnSpPr>
          <p:nvPr/>
        </p:nvCxnSpPr>
        <p:spPr>
          <a:xfrm flipH="1" flipV="1">
            <a:off x="4270375" y="4097655"/>
            <a:ext cx="1304925" cy="40767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41"/>
          <p:cNvSpPr txBox="1"/>
          <p:nvPr/>
        </p:nvSpPr>
        <p:spPr>
          <a:xfrm>
            <a:off x="4539615" y="4097655"/>
            <a:ext cx="1103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/>
                </a:solidFill>
                <a:uFillTx/>
              </a:rPr>
              <a:t>&lt;&lt;extend&gt;&gt;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cxnSp>
        <p:nvCxnSpPr>
          <p:cNvPr id="43" name="Straight Arrow Connector 42"/>
          <p:cNvCxnSpPr>
            <a:stCxn id="46" idx="2"/>
          </p:cNvCxnSpPr>
          <p:nvPr/>
        </p:nvCxnSpPr>
        <p:spPr>
          <a:xfrm flipH="1" flipV="1">
            <a:off x="3314065" y="4686300"/>
            <a:ext cx="1294130" cy="66167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43"/>
          <p:cNvSpPr txBox="1"/>
          <p:nvPr/>
        </p:nvSpPr>
        <p:spPr>
          <a:xfrm>
            <a:off x="3672205" y="4870450"/>
            <a:ext cx="1103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/>
                </a:solidFill>
                <a:uFillTx/>
              </a:rPr>
              <a:t>&lt;&lt;extend&gt;&gt;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608195" y="5079365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uFillTx/>
              </a:rPr>
              <a:t>学院主页登录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345565" y="3111500"/>
            <a:ext cx="2009140" cy="82169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228975" y="3829050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uFillTx/>
              </a:rPr>
              <a:t>注册课程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013200" y="3292475"/>
            <a:ext cx="1051560" cy="41084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49"/>
          <p:cNvSpPr txBox="1"/>
          <p:nvPr/>
        </p:nvSpPr>
        <p:spPr>
          <a:xfrm>
            <a:off x="4112895" y="3522345"/>
            <a:ext cx="1103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/>
                </a:solidFill>
                <a:uFillTx/>
              </a:rPr>
              <a:t>&lt;&lt;include&gt;&gt;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175760" y="3018790"/>
            <a:ext cx="1209040" cy="5207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51"/>
          <p:cNvSpPr txBox="1"/>
          <p:nvPr/>
        </p:nvSpPr>
        <p:spPr>
          <a:xfrm>
            <a:off x="4228465" y="2856865"/>
            <a:ext cx="1103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/>
                </a:solidFill>
                <a:uFillTx/>
              </a:rPr>
              <a:t>&lt;&lt;include&gt;&gt;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53" name="Oval 52"/>
          <p:cNvSpPr/>
          <p:nvPr/>
        </p:nvSpPr>
        <p:spPr>
          <a:xfrm>
            <a:off x="5384800" y="2856230"/>
            <a:ext cx="1030605" cy="484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uFillTx/>
              </a:rPr>
              <a:t>查询选课课表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cxnSp>
        <p:nvCxnSpPr>
          <p:cNvPr id="54" name="Straight Connector 53"/>
          <p:cNvCxnSpPr>
            <a:stCxn id="11" idx="6"/>
          </p:cNvCxnSpPr>
          <p:nvPr/>
        </p:nvCxnSpPr>
        <p:spPr>
          <a:xfrm>
            <a:off x="6106160" y="3829685"/>
            <a:ext cx="5100320" cy="13817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3" idx="6"/>
          </p:cNvCxnSpPr>
          <p:nvPr/>
        </p:nvCxnSpPr>
        <p:spPr>
          <a:xfrm flipV="1">
            <a:off x="6415405" y="2334260"/>
            <a:ext cx="4481830" cy="7645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598295" y="198755"/>
            <a:ext cx="20955" cy="6448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267315" y="198755"/>
            <a:ext cx="20955" cy="6448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1619250" y="6626225"/>
            <a:ext cx="8646795" cy="317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1641475" y="167005"/>
            <a:ext cx="8646795" cy="317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Box 60"/>
          <p:cNvSpPr txBox="1"/>
          <p:nvPr/>
        </p:nvSpPr>
        <p:spPr>
          <a:xfrm>
            <a:off x="8404225" y="198755"/>
            <a:ext cx="186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选课系统</a:t>
            </a:r>
            <a:endParaRPr lang="en-US" altLang="en-US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5575300" y="1924050"/>
            <a:ext cx="1513840" cy="52197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605780" y="2428875"/>
            <a:ext cx="1778000" cy="69405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7089140" y="1681480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uFillTx/>
              </a:rPr>
              <a:t>导入/导出教师信息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65" name="Oval 64"/>
          <p:cNvSpPr/>
          <p:nvPr/>
        </p:nvSpPr>
        <p:spPr>
          <a:xfrm>
            <a:off x="7362825" y="2973705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uFillTx/>
              </a:rPr>
              <a:t>导入/导出学生信息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66" name="Text Box 65"/>
          <p:cNvSpPr txBox="1"/>
          <p:nvPr/>
        </p:nvSpPr>
        <p:spPr>
          <a:xfrm>
            <a:off x="5780405" y="1972945"/>
            <a:ext cx="1103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/>
                </a:solidFill>
                <a:uFillTx/>
              </a:rPr>
              <a:t>&lt;&lt;include&gt;&gt;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67" name="Text Box 66"/>
          <p:cNvSpPr txBox="1"/>
          <p:nvPr/>
        </p:nvSpPr>
        <p:spPr>
          <a:xfrm>
            <a:off x="6090920" y="2525395"/>
            <a:ext cx="1103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/>
                </a:solidFill>
                <a:uFillTx/>
              </a:rPr>
              <a:t>&lt;&lt;include&gt;&gt;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cxnSp>
        <p:nvCxnSpPr>
          <p:cNvPr id="68" name="Straight Connector 67"/>
          <p:cNvCxnSpPr>
            <a:stCxn id="64" idx="6"/>
          </p:cNvCxnSpPr>
          <p:nvPr/>
        </p:nvCxnSpPr>
        <p:spPr>
          <a:xfrm>
            <a:off x="8130540" y="1950085"/>
            <a:ext cx="2798445" cy="34226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5" idx="5"/>
          </p:cNvCxnSpPr>
          <p:nvPr/>
        </p:nvCxnSpPr>
        <p:spPr>
          <a:xfrm>
            <a:off x="8251825" y="3431540"/>
            <a:ext cx="2940050" cy="179006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19200" y="5621655"/>
            <a:ext cx="2682875" cy="20002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881755" y="5647690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1000">
                <a:solidFill>
                  <a:schemeClr val="tx1"/>
                </a:solidFill>
                <a:uFillTx/>
              </a:rPr>
              <a:t>在线选课</a:t>
            </a:r>
            <a:endParaRPr lang="" altLang="en-US" sz="1000">
              <a:solidFill>
                <a:schemeClr val="tx1"/>
              </a:solidFill>
              <a:uFillTx/>
            </a:endParaRPr>
          </a:p>
        </p:txBody>
      </p:sp>
      <p:cxnSp>
        <p:nvCxnSpPr>
          <p:cNvPr id="45" name="Straight Arrow Connector 44"/>
          <p:cNvCxnSpPr>
            <a:stCxn id="38" idx="6"/>
            <a:endCxn id="73" idx="2"/>
          </p:cNvCxnSpPr>
          <p:nvPr/>
        </p:nvCxnSpPr>
        <p:spPr>
          <a:xfrm flipV="1">
            <a:off x="4923155" y="4823460"/>
            <a:ext cx="2092960" cy="1092835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8" idx="6"/>
            <a:endCxn id="72" idx="2"/>
          </p:cNvCxnSpPr>
          <p:nvPr/>
        </p:nvCxnSpPr>
        <p:spPr>
          <a:xfrm flipV="1">
            <a:off x="4923155" y="5610225"/>
            <a:ext cx="2696845" cy="30607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995545" y="5979160"/>
            <a:ext cx="1583055" cy="306705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6578600" y="6048375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1000">
                <a:solidFill>
                  <a:schemeClr val="tx1"/>
                </a:solidFill>
                <a:uFillTx/>
              </a:rPr>
              <a:t>修改所选课程列表</a:t>
            </a:r>
            <a:endParaRPr lang="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72" name="Oval 71"/>
          <p:cNvSpPr/>
          <p:nvPr/>
        </p:nvSpPr>
        <p:spPr>
          <a:xfrm>
            <a:off x="7620000" y="5341620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1000">
                <a:solidFill>
                  <a:schemeClr val="tx1"/>
                </a:solidFill>
                <a:uFillTx/>
              </a:rPr>
              <a:t>选择课程</a:t>
            </a:r>
            <a:endParaRPr lang="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73" name="Oval 72"/>
          <p:cNvSpPr/>
          <p:nvPr/>
        </p:nvSpPr>
        <p:spPr>
          <a:xfrm>
            <a:off x="7016115" y="4554855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1000">
                <a:solidFill>
                  <a:schemeClr val="tx1"/>
                </a:solidFill>
                <a:uFillTx/>
              </a:rPr>
              <a:t>搜索</a:t>
            </a:r>
            <a:r>
              <a:rPr lang="en-US" altLang="en-US" sz="1000">
                <a:solidFill>
                  <a:schemeClr val="tx1"/>
                </a:solidFill>
                <a:uFillTx/>
              </a:rPr>
              <a:t>课程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74" name="Text Box 73"/>
          <p:cNvSpPr txBox="1"/>
          <p:nvPr/>
        </p:nvSpPr>
        <p:spPr>
          <a:xfrm>
            <a:off x="5780405" y="4976495"/>
            <a:ext cx="1103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/>
                </a:solidFill>
                <a:uFillTx/>
              </a:rPr>
              <a:t>&lt;&lt;include&gt;&gt;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75" name="Text Box 74"/>
          <p:cNvSpPr txBox="1"/>
          <p:nvPr/>
        </p:nvSpPr>
        <p:spPr>
          <a:xfrm>
            <a:off x="5985510" y="5487670"/>
            <a:ext cx="1103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/>
                </a:solidFill>
                <a:uFillTx/>
              </a:rPr>
              <a:t>&lt;&lt;include&gt;&gt;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76" name="Text Box 75"/>
          <p:cNvSpPr txBox="1"/>
          <p:nvPr/>
        </p:nvSpPr>
        <p:spPr>
          <a:xfrm>
            <a:off x="5391150" y="5939155"/>
            <a:ext cx="1103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/>
                </a:solidFill>
                <a:uFillTx/>
              </a:rPr>
              <a:t>&lt;&lt;include&gt;&gt;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" name="Content Placeholder 6" descr="Screenshot from 2020-05-15 21-46-1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33775" y="153670"/>
            <a:ext cx="4472940" cy="65506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8" name="Content Placeholder 7" descr="Screenshot from 2020-05-16 22-00-5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49425" y="237490"/>
            <a:ext cx="8693150" cy="62064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WPS Presentation</Application>
  <PresentationFormat>宽屏</PresentationFormat>
  <Paragraphs>80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SimSun</vt:lpstr>
      <vt:lpstr>Wingdings</vt:lpstr>
      <vt:lpstr>DejaVu Sans</vt:lpstr>
      <vt:lpstr>Calibri Light</vt:lpstr>
      <vt:lpstr>Calibri</vt:lpstr>
      <vt:lpstr>SimSun</vt:lpstr>
      <vt:lpstr>Droid Sans Fallback</vt:lpstr>
      <vt:lpstr>微软雅黑</vt:lpstr>
      <vt:lpstr>Arial Unicode MS</vt:lpstr>
      <vt:lpstr>MT Extra</vt:lpstr>
      <vt:lpstr>Office 主题</vt:lpstr>
      <vt:lpstr>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That＇s type of love</cp:lastModifiedBy>
  <cp:revision>14</cp:revision>
  <dcterms:created xsi:type="dcterms:W3CDTF">2020-05-16T14:29:53Z</dcterms:created>
  <dcterms:modified xsi:type="dcterms:W3CDTF">2020-05-16T14:29:53Z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