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p>
            <a:br>
              <a:rPr lang="en-US" altLang="en-US">
                <a:solidFill>
                  <a:schemeClr val="tx1"/>
                </a:solidFill>
                <a:uFillTx/>
              </a:rPr>
            </a:br>
            <a:endParaRPr lang="en-US" altLang="en-US">
              <a:solidFill>
                <a:schemeClr val="tx1"/>
              </a:solidFill>
              <a:uFillTx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2272665" y="4161790"/>
            <a:ext cx="1041400" cy="53657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" altLang="en-US" sz="1000">
                <a:solidFill>
                  <a:schemeClr val="tx1"/>
                </a:solidFill>
                <a:uFillTx/>
              </a:rPr>
              <a:t>登录系统</a:t>
            </a:r>
            <a:endParaRPr lang="" altLang="en-US" sz="1000">
              <a:solidFill>
                <a:schemeClr val="tx1"/>
              </a:solidFill>
              <a:uFillTx/>
            </a:endParaRPr>
          </a:p>
        </p:txBody>
      </p:sp>
      <p:sp>
        <p:nvSpPr>
          <p:cNvPr id="5" name="Oval 4"/>
          <p:cNvSpPr/>
          <p:nvPr/>
        </p:nvSpPr>
        <p:spPr>
          <a:xfrm>
            <a:off x="3134360" y="2973705"/>
            <a:ext cx="1041400" cy="53657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" altLang="en-US" sz="1000">
                <a:solidFill>
                  <a:schemeClr val="tx1"/>
                </a:solidFill>
                <a:uFillTx/>
              </a:rPr>
              <a:t>注册课程</a:t>
            </a:r>
            <a:endParaRPr lang="" altLang="en-US" sz="1000">
              <a:solidFill>
                <a:schemeClr val="tx1"/>
              </a:solidFill>
              <a:uFillTx/>
            </a:endParaRPr>
          </a:p>
        </p:txBody>
      </p:sp>
      <p:sp>
        <p:nvSpPr>
          <p:cNvPr id="6" name="Oval 5"/>
          <p:cNvSpPr/>
          <p:nvPr/>
        </p:nvSpPr>
        <p:spPr>
          <a:xfrm>
            <a:off x="2019935" y="975995"/>
            <a:ext cx="1041400" cy="53657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" altLang="en-US" sz="1000">
                <a:solidFill>
                  <a:schemeClr val="tx1"/>
                </a:solidFill>
                <a:uFillTx/>
              </a:rPr>
              <a:t>管理维护</a:t>
            </a:r>
            <a:endParaRPr lang="" altLang="en-US" sz="1000">
              <a:solidFill>
                <a:schemeClr val="tx1"/>
              </a:solidFill>
              <a:uFillTx/>
            </a:endParaRPr>
          </a:p>
        </p:txBody>
      </p:sp>
      <p:sp>
        <p:nvSpPr>
          <p:cNvPr id="7" name="Oval 6"/>
          <p:cNvSpPr/>
          <p:nvPr/>
        </p:nvSpPr>
        <p:spPr>
          <a:xfrm>
            <a:off x="5974715" y="1122680"/>
            <a:ext cx="1041400" cy="53657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" altLang="en-US" sz="1000">
                <a:solidFill>
                  <a:schemeClr val="tx1"/>
                </a:solidFill>
                <a:uFillTx/>
              </a:rPr>
              <a:t>修改账户信息</a:t>
            </a:r>
            <a:endParaRPr lang="" altLang="en-US" sz="1000">
              <a:solidFill>
                <a:schemeClr val="tx1"/>
              </a:solidFill>
              <a:uFillTx/>
            </a:endParaRPr>
          </a:p>
        </p:txBody>
      </p:sp>
      <p:sp>
        <p:nvSpPr>
          <p:cNvPr id="8" name="Oval 7"/>
          <p:cNvSpPr/>
          <p:nvPr/>
        </p:nvSpPr>
        <p:spPr>
          <a:xfrm>
            <a:off x="5880100" y="356870"/>
            <a:ext cx="1041400" cy="53657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" altLang="en-US" sz="1000">
                <a:solidFill>
                  <a:schemeClr val="tx1"/>
                </a:solidFill>
                <a:uFillTx/>
              </a:rPr>
              <a:t>创建账户</a:t>
            </a:r>
            <a:endParaRPr lang="" altLang="en-US" sz="1000">
              <a:solidFill>
                <a:schemeClr val="tx1"/>
              </a:solidFill>
              <a:uFillTx/>
            </a:endParaRPr>
          </a:p>
        </p:txBody>
      </p:sp>
      <p:sp>
        <p:nvSpPr>
          <p:cNvPr id="9" name="Oval 8"/>
          <p:cNvSpPr/>
          <p:nvPr/>
        </p:nvSpPr>
        <p:spPr>
          <a:xfrm>
            <a:off x="3881755" y="711835"/>
            <a:ext cx="1041400" cy="53657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" altLang="en-US" sz="1000">
                <a:solidFill>
                  <a:schemeClr val="tx1"/>
                </a:solidFill>
                <a:uFillTx/>
              </a:rPr>
              <a:t>账户管理</a:t>
            </a:r>
            <a:endParaRPr lang="" altLang="en-US" sz="1000">
              <a:solidFill>
                <a:schemeClr val="tx1"/>
              </a:solidFill>
              <a:uFillTx/>
            </a:endParaRPr>
          </a:p>
        </p:txBody>
      </p:sp>
      <p:sp>
        <p:nvSpPr>
          <p:cNvPr id="10" name="Oval 9"/>
          <p:cNvSpPr/>
          <p:nvPr/>
        </p:nvSpPr>
        <p:spPr>
          <a:xfrm>
            <a:off x="4023360" y="1567180"/>
            <a:ext cx="1041400" cy="53657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" altLang="en-US" sz="1000">
                <a:solidFill>
                  <a:schemeClr val="tx1"/>
                </a:solidFill>
                <a:uFillTx/>
              </a:rPr>
              <a:t>补发听课证</a:t>
            </a:r>
            <a:endParaRPr lang="" altLang="en-US" sz="1000">
              <a:solidFill>
                <a:schemeClr val="tx1"/>
              </a:solidFill>
              <a:uFillTx/>
            </a:endParaRPr>
          </a:p>
        </p:txBody>
      </p:sp>
      <p:sp>
        <p:nvSpPr>
          <p:cNvPr id="11" name="Oval 10"/>
          <p:cNvSpPr/>
          <p:nvPr/>
        </p:nvSpPr>
        <p:spPr>
          <a:xfrm>
            <a:off x="3239770" y="3692525"/>
            <a:ext cx="1041400" cy="53657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" altLang="en-US" sz="1000">
                <a:solidFill>
                  <a:schemeClr val="tx1"/>
                </a:solidFill>
                <a:uFillTx/>
              </a:rPr>
              <a:t>查询选课学生信息</a:t>
            </a:r>
            <a:endParaRPr lang="" altLang="en-US" sz="1000">
              <a:solidFill>
                <a:schemeClr val="tx1"/>
              </a:solidFill>
              <a:uFillTx/>
            </a:endParaRPr>
          </a:p>
        </p:txBody>
      </p:sp>
      <p:sp>
        <p:nvSpPr>
          <p:cNvPr id="13" name="Oval 12"/>
          <p:cNvSpPr/>
          <p:nvPr/>
        </p:nvSpPr>
        <p:spPr>
          <a:xfrm>
            <a:off x="5354320" y="3625215"/>
            <a:ext cx="1041400" cy="53657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" altLang="en-US" sz="1000">
                <a:solidFill>
                  <a:schemeClr val="tx1"/>
                </a:solidFill>
                <a:uFillTx/>
              </a:rPr>
              <a:t>打印学生名单</a:t>
            </a:r>
            <a:endParaRPr lang="" altLang="en-US" sz="1000">
              <a:solidFill>
                <a:schemeClr val="tx1"/>
              </a:solidFill>
              <a:uFillTx/>
            </a:endParaRPr>
          </a:p>
        </p:txBody>
      </p:sp>
      <p:sp>
        <p:nvSpPr>
          <p:cNvPr id="14" name="Oval 13"/>
          <p:cNvSpPr/>
          <p:nvPr/>
        </p:nvSpPr>
        <p:spPr>
          <a:xfrm>
            <a:off x="4450080" y="2218055"/>
            <a:ext cx="1041400" cy="53657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" altLang="en-US" sz="1000">
                <a:solidFill>
                  <a:schemeClr val="tx1"/>
                </a:solidFill>
                <a:uFillTx/>
              </a:rPr>
              <a:t>导入/导出学生信息</a:t>
            </a:r>
            <a:endParaRPr lang="" altLang="en-US" sz="1000">
              <a:solidFill>
                <a:schemeClr val="tx1"/>
              </a:solidFill>
              <a:uFillTx/>
            </a:endParaRPr>
          </a:p>
        </p:txBody>
      </p:sp>
      <p:pic>
        <p:nvPicPr>
          <p:cNvPr id="15" name="Picture 14" descr="Screenshot from 2020-05-15 16-58-4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3425" y="805815"/>
            <a:ext cx="790575" cy="876300"/>
          </a:xfrm>
          <a:prstGeom prst="rect">
            <a:avLst/>
          </a:prstGeom>
        </p:spPr>
      </p:pic>
      <p:sp>
        <p:nvSpPr>
          <p:cNvPr id="16" name="Text Box 15"/>
          <p:cNvSpPr txBox="1"/>
          <p:nvPr/>
        </p:nvSpPr>
        <p:spPr>
          <a:xfrm>
            <a:off x="860425" y="3522345"/>
            <a:ext cx="106235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sz="1400">
                <a:solidFill>
                  <a:schemeClr val="tx1"/>
                </a:solidFill>
                <a:uFillTx/>
              </a:rPr>
              <a:t>教师</a:t>
            </a:r>
            <a:endParaRPr lang="" altLang="en-US" sz="1400">
              <a:solidFill>
                <a:schemeClr val="tx1"/>
              </a:solidFill>
              <a:uFillTx/>
            </a:endParaRPr>
          </a:p>
        </p:txBody>
      </p:sp>
      <p:pic>
        <p:nvPicPr>
          <p:cNvPr id="18" name="Picture 17" descr="Screenshot from 2020-05-15 16-58-4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3425" y="2633980"/>
            <a:ext cx="790575" cy="876300"/>
          </a:xfrm>
          <a:prstGeom prst="rect">
            <a:avLst/>
          </a:prstGeom>
        </p:spPr>
      </p:pic>
      <p:sp>
        <p:nvSpPr>
          <p:cNvPr id="19" name="Text Box 18"/>
          <p:cNvSpPr txBox="1"/>
          <p:nvPr/>
        </p:nvSpPr>
        <p:spPr>
          <a:xfrm>
            <a:off x="860425" y="1797050"/>
            <a:ext cx="106235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400">
                <a:solidFill>
                  <a:schemeClr val="tx1"/>
                </a:solidFill>
                <a:uFillTx/>
              </a:rPr>
              <a:t>管理员</a:t>
            </a:r>
            <a:endParaRPr lang="en-US" altLang="en-US" sz="1400">
              <a:solidFill>
                <a:schemeClr val="tx1"/>
              </a:solidFill>
              <a:uFillTx/>
            </a:endParaRPr>
          </a:p>
        </p:txBody>
      </p:sp>
      <p:pic>
        <p:nvPicPr>
          <p:cNvPr id="21" name="Picture 20" descr="Screenshot from 2020-05-15 16-58-4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3425" y="5172075"/>
            <a:ext cx="790575" cy="876300"/>
          </a:xfrm>
          <a:prstGeom prst="rect">
            <a:avLst/>
          </a:prstGeom>
        </p:spPr>
      </p:pic>
      <p:sp>
        <p:nvSpPr>
          <p:cNvPr id="22" name="Text Box 21"/>
          <p:cNvSpPr txBox="1"/>
          <p:nvPr/>
        </p:nvSpPr>
        <p:spPr>
          <a:xfrm>
            <a:off x="860425" y="6048375"/>
            <a:ext cx="106235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sz="1400">
                <a:solidFill>
                  <a:schemeClr val="tx1"/>
                </a:solidFill>
                <a:uFillTx/>
              </a:rPr>
              <a:t>学生</a:t>
            </a:r>
            <a:endParaRPr lang="" altLang="en-US" sz="1400">
              <a:solidFill>
                <a:schemeClr val="tx1"/>
              </a:solidFill>
              <a:uFillTx/>
            </a:endParaRPr>
          </a:p>
        </p:txBody>
      </p:sp>
      <p:sp>
        <p:nvSpPr>
          <p:cNvPr id="23" name="Oval 22"/>
          <p:cNvSpPr/>
          <p:nvPr/>
        </p:nvSpPr>
        <p:spPr>
          <a:xfrm>
            <a:off x="2376805" y="5933440"/>
            <a:ext cx="1041400" cy="53657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" altLang="en-US" sz="1000">
                <a:solidFill>
                  <a:schemeClr val="tx1"/>
                </a:solidFill>
                <a:uFillTx/>
              </a:rPr>
              <a:t>查询个人选课信息</a:t>
            </a:r>
            <a:endParaRPr lang="" altLang="en-US" sz="1000">
              <a:solidFill>
                <a:schemeClr val="tx1"/>
              </a:solidFill>
              <a:uFillTx/>
            </a:endParaRPr>
          </a:p>
        </p:txBody>
      </p:sp>
      <p:pic>
        <p:nvPicPr>
          <p:cNvPr id="24" name="Picture 23" descr="Screenshot from 2020-05-15 16-58-4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07395" y="4554855"/>
            <a:ext cx="790575" cy="876300"/>
          </a:xfrm>
          <a:prstGeom prst="rect">
            <a:avLst/>
          </a:prstGeom>
        </p:spPr>
      </p:pic>
      <p:sp>
        <p:nvSpPr>
          <p:cNvPr id="25" name="Text Box 24"/>
          <p:cNvSpPr txBox="1"/>
          <p:nvPr/>
        </p:nvSpPr>
        <p:spPr>
          <a:xfrm>
            <a:off x="10907395" y="5615940"/>
            <a:ext cx="10623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sz="1400">
                <a:solidFill>
                  <a:schemeClr val="tx1"/>
                </a:solidFill>
                <a:uFillTx/>
              </a:rPr>
              <a:t>学生信息管理系统</a:t>
            </a:r>
            <a:endParaRPr lang="" altLang="en-US" sz="1400">
              <a:solidFill>
                <a:schemeClr val="tx1"/>
              </a:solidFill>
              <a:uFillTx/>
            </a:endParaRPr>
          </a:p>
        </p:txBody>
      </p:sp>
      <p:pic>
        <p:nvPicPr>
          <p:cNvPr id="26" name="Picture 25" descr="Screenshot from 2020-05-15 16-58-4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61345" y="1878330"/>
            <a:ext cx="790575" cy="876300"/>
          </a:xfrm>
          <a:prstGeom prst="rect">
            <a:avLst/>
          </a:prstGeom>
        </p:spPr>
      </p:pic>
      <p:sp>
        <p:nvSpPr>
          <p:cNvPr id="27" name="Text Box 26"/>
          <p:cNvSpPr txBox="1"/>
          <p:nvPr/>
        </p:nvSpPr>
        <p:spPr>
          <a:xfrm>
            <a:off x="10771505" y="2770505"/>
            <a:ext cx="10623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sz="1400">
                <a:solidFill>
                  <a:schemeClr val="tx1"/>
                </a:solidFill>
                <a:uFillTx/>
              </a:rPr>
              <a:t>教学管理系统</a:t>
            </a:r>
            <a:endParaRPr lang="" altLang="en-US" sz="1400">
              <a:solidFill>
                <a:schemeClr val="tx1"/>
              </a:solidFill>
              <a:uFillTx/>
            </a:endParaRPr>
          </a:p>
        </p:txBody>
      </p:sp>
      <p:cxnSp>
        <p:nvCxnSpPr>
          <p:cNvPr id="28" name="Straight Arrow Connector 27"/>
          <p:cNvCxnSpPr>
            <a:stCxn id="6" idx="6"/>
            <a:endCxn id="9" idx="2"/>
          </p:cNvCxnSpPr>
          <p:nvPr/>
        </p:nvCxnSpPr>
        <p:spPr>
          <a:xfrm flipV="1">
            <a:off x="3061335" y="980440"/>
            <a:ext cx="820420" cy="26416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 Box 28"/>
          <p:cNvSpPr txBox="1"/>
          <p:nvPr/>
        </p:nvSpPr>
        <p:spPr>
          <a:xfrm>
            <a:off x="2919730" y="893445"/>
            <a:ext cx="110363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sz="1000">
                <a:solidFill>
                  <a:schemeClr val="tx1"/>
                </a:solidFill>
                <a:uFillTx/>
              </a:rPr>
              <a:t>&lt;&lt;include&gt;&gt;</a:t>
            </a:r>
            <a:endParaRPr lang="" altLang="en-US" sz="1000">
              <a:solidFill>
                <a:schemeClr val="tx1"/>
              </a:solidFill>
              <a:uFillTx/>
            </a:endParaRPr>
          </a:p>
        </p:txBody>
      </p:sp>
      <p:sp>
        <p:nvSpPr>
          <p:cNvPr id="30" name="Text Box 29"/>
          <p:cNvSpPr txBox="1"/>
          <p:nvPr/>
        </p:nvSpPr>
        <p:spPr>
          <a:xfrm>
            <a:off x="4775835" y="560705"/>
            <a:ext cx="110363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000">
                <a:solidFill>
                  <a:schemeClr val="tx1"/>
                </a:solidFill>
                <a:uFillTx/>
              </a:rPr>
              <a:t>&lt;&lt;include&gt;&gt;</a:t>
            </a:r>
            <a:endParaRPr lang="en-US" altLang="en-US" sz="1000">
              <a:solidFill>
                <a:schemeClr val="tx1"/>
              </a:solidFill>
              <a:uFillTx/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 flipV="1">
            <a:off x="4923155" y="709295"/>
            <a:ext cx="956310" cy="18415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9" idx="6"/>
            <a:endCxn id="7" idx="2"/>
          </p:cNvCxnSpPr>
          <p:nvPr/>
        </p:nvCxnSpPr>
        <p:spPr>
          <a:xfrm>
            <a:off x="4923155" y="980440"/>
            <a:ext cx="1051560" cy="410845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 Box 32"/>
          <p:cNvSpPr txBox="1"/>
          <p:nvPr/>
        </p:nvSpPr>
        <p:spPr>
          <a:xfrm>
            <a:off x="4987290" y="1003300"/>
            <a:ext cx="110363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000">
                <a:solidFill>
                  <a:schemeClr val="tx1"/>
                </a:solidFill>
                <a:uFillTx/>
              </a:rPr>
              <a:t>&lt;&lt;include&gt;&gt;</a:t>
            </a:r>
            <a:endParaRPr lang="en-US" altLang="en-US" sz="1000">
              <a:solidFill>
                <a:schemeClr val="tx1"/>
              </a:solidFill>
              <a:uFillTx/>
            </a:endParaRPr>
          </a:p>
        </p:txBody>
      </p:sp>
      <p:sp>
        <p:nvSpPr>
          <p:cNvPr id="34" name="Text Box 33"/>
          <p:cNvSpPr txBox="1"/>
          <p:nvPr/>
        </p:nvSpPr>
        <p:spPr>
          <a:xfrm>
            <a:off x="3072130" y="1244600"/>
            <a:ext cx="110363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000">
                <a:solidFill>
                  <a:schemeClr val="tx1"/>
                </a:solidFill>
                <a:uFillTx/>
              </a:rPr>
              <a:t>&lt;&lt;include&gt;&gt;</a:t>
            </a:r>
            <a:endParaRPr lang="en-US" altLang="en-US" sz="1000">
              <a:solidFill>
                <a:schemeClr val="tx1"/>
              </a:solidFill>
              <a:uFillTx/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3061335" y="1271270"/>
            <a:ext cx="1051560" cy="410845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endCxn id="14" idx="2"/>
          </p:cNvCxnSpPr>
          <p:nvPr/>
        </p:nvCxnSpPr>
        <p:spPr>
          <a:xfrm>
            <a:off x="1345565" y="1172210"/>
            <a:ext cx="3104515" cy="131445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6" idx="2"/>
          </p:cNvCxnSpPr>
          <p:nvPr/>
        </p:nvCxnSpPr>
        <p:spPr>
          <a:xfrm>
            <a:off x="1334770" y="1138555"/>
            <a:ext cx="685165" cy="106045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5491480" y="2545080"/>
            <a:ext cx="5563235" cy="244094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endCxn id="23" idx="2"/>
          </p:cNvCxnSpPr>
          <p:nvPr/>
        </p:nvCxnSpPr>
        <p:spPr>
          <a:xfrm>
            <a:off x="1241425" y="5615940"/>
            <a:ext cx="1135380" cy="586105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endCxn id="4" idx="1"/>
          </p:cNvCxnSpPr>
          <p:nvPr/>
        </p:nvCxnSpPr>
        <p:spPr>
          <a:xfrm>
            <a:off x="1240790" y="3018790"/>
            <a:ext cx="1184275" cy="122174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endCxn id="4" idx="2"/>
          </p:cNvCxnSpPr>
          <p:nvPr/>
        </p:nvCxnSpPr>
        <p:spPr>
          <a:xfrm flipV="1">
            <a:off x="1240790" y="4430395"/>
            <a:ext cx="1031875" cy="1185545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128</Words>
  <Application>WPS Presentation</Application>
  <PresentationFormat>宽屏</PresentationFormat>
  <Paragraphs>42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4" baseType="lpstr">
      <vt:lpstr>Arial</vt:lpstr>
      <vt:lpstr>SimSun</vt:lpstr>
      <vt:lpstr>Wingdings</vt:lpstr>
      <vt:lpstr>DejaVu Sans</vt:lpstr>
      <vt:lpstr>Arial Unicode MS</vt:lpstr>
      <vt:lpstr>Calibri Light</vt:lpstr>
      <vt:lpstr>Calibri</vt:lpstr>
      <vt:lpstr>微软雅黑</vt:lpstr>
      <vt:lpstr>Droid Sans Fallback</vt:lpstr>
      <vt:lpstr>SimSun</vt:lpstr>
      <vt:lpstr>SimSun</vt:lpstr>
      <vt:lpstr>MT Extra</vt:lpstr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wps</dc:creator>
  <cp:lastModifiedBy>That＇s type of love</cp:lastModifiedBy>
  <cp:revision>5</cp:revision>
  <dcterms:created xsi:type="dcterms:W3CDTF">2020-05-15T09:10:17Z</dcterms:created>
  <dcterms:modified xsi:type="dcterms:W3CDTF">2020-05-15T09:10:17Z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