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65" r:id="rId5"/>
    <p:sldId id="266" r:id="rId6"/>
    <p:sldId id="26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5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7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8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2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6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8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34A9-6253-4FAD-A0E3-F1655771FDFB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7D60FE-DAC4-4308-9C7C-98C8208D69B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717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B88-42A5-DED5-1D32-A06987CD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810" y="1635098"/>
            <a:ext cx="5214396" cy="1696331"/>
          </a:xfrm>
        </p:spPr>
        <p:txBody>
          <a:bodyPr anchor="ctr">
            <a:normAutofit fontScale="90000"/>
          </a:bodyPr>
          <a:lstStyle/>
          <a:p>
            <a:r>
              <a:rPr lang="en-GB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what is the significance of </a:t>
            </a:r>
            <a:r>
              <a:rPr lang="en-GB" cap="none" dirty="0"/>
              <a:t>Presentation </a:t>
            </a:r>
            <a:r>
              <a:rPr lang="en-GB" cap="none" dirty="0" err="1"/>
              <a:t>2014J</a:t>
            </a:r>
            <a:r>
              <a:rPr lang="en-GB" cap="none" dirty="0"/>
              <a:t> </a:t>
            </a:r>
            <a:r>
              <a:rPr lang="en-GB" sz="2000" cap="none" dirty="0"/>
              <a:t>in</a:t>
            </a:r>
            <a:r>
              <a:rPr lang="en-GB" cap="none" dirty="0"/>
              <a:t> Module BBB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B0EA-ED5F-1D05-54D2-1BA69B00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233" y="2464991"/>
            <a:ext cx="2345237" cy="2422893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Xiang Li  </a:t>
            </a:r>
          </a:p>
          <a:p>
            <a:pPr marL="0" indent="0">
              <a:buNone/>
            </a:pPr>
            <a:r>
              <a:rPr lang="en-GB" dirty="0"/>
              <a:t>     Data Analyst</a:t>
            </a:r>
          </a:p>
          <a:p>
            <a:pPr marL="0" indent="0">
              <a:buNone/>
            </a:pPr>
            <a:r>
              <a:rPr lang="en-GB" dirty="0"/>
              <a:t>     Open University</a:t>
            </a:r>
          </a:p>
          <a:p>
            <a:pPr marL="0" indent="0">
              <a:buNone/>
            </a:pPr>
            <a:r>
              <a:rPr lang="en-GB" dirty="0"/>
              <a:t>     13/12/2023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802D9-2DA0-50BD-A707-4ECAE112531F}"/>
              </a:ext>
            </a:extLst>
          </p:cNvPr>
          <p:cNvSpPr txBox="1"/>
          <p:nvPr/>
        </p:nvSpPr>
        <p:spPr>
          <a:xfrm>
            <a:off x="77857" y="5479086"/>
            <a:ext cx="7073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opensans-light"/>
              </a:rPr>
              <a:t>Kuzilek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-light"/>
              </a:rPr>
              <a:t> J.,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-light"/>
              </a:rPr>
              <a:t>Hlosta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-light"/>
              </a:rPr>
              <a:t> M.,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-light"/>
              </a:rPr>
              <a:t>Zdrahal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-light"/>
              </a:rPr>
              <a:t> Z. </a:t>
            </a:r>
            <a:r>
              <a:rPr lang="en-GB" b="0" i="0" u="none" strike="noStrike" dirty="0">
                <a:solidFill>
                  <a:srgbClr val="337AB7"/>
                </a:solidFill>
                <a:effectLst/>
                <a:latin typeface="opensans-light"/>
                <a:hlinkClick r:id="rId3"/>
              </a:rPr>
              <a:t>Open University Learning Analytics dataset 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-light"/>
              </a:rPr>
              <a:t>Sci. Data 4:170171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-light"/>
              </a:rPr>
              <a:t>doi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-light"/>
              </a:rPr>
              <a:t>: 10.1038/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-light"/>
              </a:rPr>
              <a:t>sdata.2017.171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-light"/>
              </a:rPr>
              <a:t> (2017).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0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C6853-10EC-0CC2-1968-FD2195E9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dirty="0"/>
              <a:t>TABLE OF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765C-27EF-90F5-594D-B76B2F1F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01. Overview in Module BBB</a:t>
            </a:r>
          </a:p>
          <a:p>
            <a:r>
              <a:rPr lang="en-GB" dirty="0"/>
              <a:t>02. S</a:t>
            </a:r>
            <a:r>
              <a:rPr lang="en-US" altLang="zh-CN" dirty="0" err="1"/>
              <a:t>tudent</a:t>
            </a:r>
            <a:r>
              <a:rPr lang="en-US" altLang="zh-CN" dirty="0"/>
              <a:t> Persona</a:t>
            </a:r>
            <a:endParaRPr lang="en-GB" dirty="0"/>
          </a:p>
          <a:p>
            <a:r>
              <a:rPr lang="en-GB" dirty="0"/>
              <a:t>03. Overview of Final Results</a:t>
            </a:r>
          </a:p>
          <a:p>
            <a:r>
              <a:rPr lang="en-GB" dirty="0"/>
              <a:t>04. Relationship</a:t>
            </a:r>
          </a:p>
          <a:p>
            <a:r>
              <a:rPr lang="en-GB" dirty="0"/>
              <a:t>05. Wrap-up</a:t>
            </a:r>
          </a:p>
          <a:p>
            <a:r>
              <a:rPr lang="en-GB" dirty="0"/>
              <a:t>06. Future Work</a:t>
            </a:r>
          </a:p>
          <a:p>
            <a:r>
              <a:rPr lang="en-GB" dirty="0"/>
              <a:t>07. Q&amp;A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E4146868-E8F1-ACB4-C44E-36365FB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35D2-0ADC-0739-145D-4CDA9698A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61058-12C4-AAD9-F433-598C6E519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B256505-12A9-58D4-A08D-5677E944C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775767"/>
                  </p:ext>
                </p:extLst>
              </p:nvPr>
            </p:nvGraphicFramePr>
            <p:xfrm>
              <a:off x="0" y="0"/>
              <a:ext cx="12192000" cy="614362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B256505-12A9-58D4-A08D-5677E944C4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1436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2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686-925C-B29D-2853-E9F4D42B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B5C6632-4CB9-CB8E-42C3-54423C1F1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6375005"/>
                  </p:ext>
                </p:extLst>
              </p:nvPr>
            </p:nvGraphicFramePr>
            <p:xfrm>
              <a:off x="1" y="0"/>
              <a:ext cx="12192000" cy="61357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B5C6632-4CB9-CB8E-42C3-54423C1F1D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1357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46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CE5-74A3-CE92-4B9A-0FAC71B9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A3DBF1-0CAC-261A-7763-0CEBED4F58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2926645"/>
                  </p:ext>
                </p:extLst>
              </p:nvPr>
            </p:nvGraphicFramePr>
            <p:xfrm>
              <a:off x="1" y="0"/>
              <a:ext cx="12192000" cy="61225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0A3DBF1-0CAC-261A-7763-0CEBED4F58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1225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6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4E20-4757-B82A-5CBC-E32BC8B0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555C512-81BD-A525-94A4-D4F860D4BE0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6491672"/>
                  </p:ext>
                </p:extLst>
              </p:nvPr>
            </p:nvGraphicFramePr>
            <p:xfrm>
              <a:off x="1" y="0"/>
              <a:ext cx="12192000" cy="61291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555C512-81BD-A525-94A4-D4F860D4BE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1291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71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FC-A999-8C67-1E87-BE633C4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4CD4-AD18-A0FE-2EAD-07A888C6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5" y="2015732"/>
            <a:ext cx="11602278" cy="3450613"/>
          </a:xfrm>
        </p:spPr>
        <p:txBody>
          <a:bodyPr/>
          <a:lstStyle/>
          <a:p>
            <a:r>
              <a:rPr lang="en-GB" dirty="0"/>
              <a:t>Presentation </a:t>
            </a:r>
            <a:r>
              <a:rPr lang="en-GB" dirty="0" err="1"/>
              <a:t>2014J</a:t>
            </a:r>
            <a:r>
              <a:rPr lang="en-GB" dirty="0"/>
              <a:t> has no CMA while others hold 5% CMA assessments</a:t>
            </a:r>
          </a:p>
          <a:p>
            <a:pPr lvl="1"/>
            <a:r>
              <a:rPr lang="en-GB" sz="2000" dirty="0"/>
              <a:t>Students registered J more than B (2292+2237 vs. 1767+1613)</a:t>
            </a:r>
            <a:endParaRPr lang="en-GB" dirty="0"/>
          </a:p>
          <a:p>
            <a:pPr lvl="2"/>
            <a:r>
              <a:rPr lang="en-GB" sz="2000" dirty="0"/>
              <a:t>Female students more like module BBB ( 6797 vs. 895)</a:t>
            </a:r>
          </a:p>
          <a:p>
            <a:pPr lvl="3"/>
            <a:r>
              <a:rPr lang="en-GB" sz="2000" dirty="0"/>
              <a:t>Presentation </a:t>
            </a:r>
            <a:r>
              <a:rPr lang="en-GB" sz="2000" dirty="0" err="1"/>
              <a:t>2014J</a:t>
            </a:r>
            <a:r>
              <a:rPr lang="en-GB" sz="2000" dirty="0"/>
              <a:t> has a higher pass/distinction rate (50.26% vs. 45.44%, 45.07%, 47.92%)</a:t>
            </a:r>
          </a:p>
          <a:p>
            <a:pPr lvl="2"/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 Assessments in 2014 J, the range of percentage </a:t>
            </a:r>
            <a:r>
              <a:rPr lang="en-GB" dirty="0" err="1"/>
              <a:t>below40</a:t>
            </a:r>
            <a:r>
              <a:rPr lang="en-GB" dirty="0"/>
              <a:t> (i.e., Fail) is more focused (between around 2 and 3) while assessments in other presentations fluctuated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5105-9505-52B9-BAEA-94F80956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241-E938-FA0E-054E-EAF7B467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99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interactions with material in VLE (Virtual Learning Environment)</a:t>
            </a:r>
          </a:p>
          <a:p>
            <a:pPr lvl="1"/>
            <a:r>
              <a:rPr lang="en-GB" dirty="0"/>
              <a:t>Presentation </a:t>
            </a:r>
            <a:r>
              <a:rPr lang="en-GB" dirty="0" err="1"/>
              <a:t>2013B</a:t>
            </a:r>
            <a:r>
              <a:rPr lang="en-GB" dirty="0"/>
              <a:t> has no VLE</a:t>
            </a:r>
          </a:p>
          <a:p>
            <a:pPr lvl="1"/>
            <a:r>
              <a:rPr lang="en-GB" dirty="0" err="1"/>
              <a:t>sum_click</a:t>
            </a:r>
            <a:r>
              <a:rPr lang="en-GB" dirty="0"/>
              <a:t> matters?</a:t>
            </a:r>
          </a:p>
          <a:p>
            <a:r>
              <a:rPr lang="en-GB" dirty="0"/>
              <a:t>Date</a:t>
            </a:r>
          </a:p>
          <a:p>
            <a:pPr lvl="1"/>
            <a:r>
              <a:rPr lang="en-GB" dirty="0"/>
              <a:t>Final submission date (the length of the assessment)</a:t>
            </a:r>
          </a:p>
          <a:p>
            <a:pPr lvl="1"/>
            <a:r>
              <a:rPr lang="en-GB" dirty="0"/>
              <a:t>Registration Date</a:t>
            </a:r>
          </a:p>
          <a:p>
            <a:pPr lvl="1"/>
            <a:r>
              <a:rPr lang="en-GB" dirty="0"/>
              <a:t>Date of interactions with material in VLE</a:t>
            </a:r>
          </a:p>
          <a:p>
            <a:r>
              <a:rPr lang="en-GB" dirty="0"/>
              <a:t>Student Persona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2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A986-C917-2C6E-408E-D9C34C4A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427911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06769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62D5496A-2FEF-4FD4-9196-83ECEC93A730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VYTW/bOBD9KwteejEKfVvqLU7TQ7e7CJqgl4UR8GOksKFFLUml9gb57x1Sdl07rpuNm9Y92RqOZ94bvRmSviNC2k7Rxd90BuQVmWh9M6Pm5o+YjEi7acsLWjGeUTrOaJwDjJM6Qi/dOalbS17dEUdNA+6DtD1VPiAa/yFZnRdpVkUpq+l4XJTAWEGmI0KVOqeN96mpsjAiHRirW6rkfzCEwCVnergfEZh3ShvqE1046sAnu0V3fEaA8csUcVDu5C1cAHeD9T102rjV84jY4VsAurnmg4WEp7p1VLYY2Nt2Akd7LZVburDF2bwzyBK5LzpfrBNxS1sOggTQBqxdZjhpGgMNXSU821g81aqf7bBf6N5weA91WGqddAvMQa1Flxm0zl5NJhNyjxU6NxrrF5Y/gWyuXbC+6dslxcg/XutPpwawfsIbRl9An6Kp0UZyqh7g/qHQuBZw5aOgw1CKo4C1Xr4KqfeB+uYL/qGIpLhae+zAM0WLlW2jlq2y1vDlAFMA17NOW+mrfGlg5Yf9yj6i7r18MYY2AsxkERT8WppVQySjLRK/Xr3301WLo/PHr3oZcyps2iWJ55fr82vvmbU0HQYqbe1qnNpQOqPVMLHXFcWaK7gFNTj824NZYPLgtJX05cNa4Y+lRSaKdtar1s9yNAkIuP+Ehf05byzgOJdt+xUI+07zm9Wzr/hebtvv6Fcwe6iTw3ltKuMbrDZS+KRGa+eRr/h+oKr3wml7pUaEX0slDLShAtsuaHoncfMcBlawIrUXSRRnb1+sKF3qBufaFwBPCXj518nucCj+qe8ArG1SJYJDHMUx1EwkeZ1l3AfZO1YdzB3T880x6qOVooiruKxToFUkeFykJTsgGk+jigoWsbJIfKg6OgCb4GmV1+M8ZRWPxpTVRRw/PVpUZIUoizTNsG5AWS7y/CiORRytKObHnzvW+0vyhB2WUyOOYDs9jPXQClEuWBwzXqbjKK3jMgb+8JUON4Q78iYYy3FdinESlTkkRQ748yTxq8s7wx6n0c/UhHW9nxgn6+H5qMPWHmXE3nCU5/7/ReP3EfhhrAeB5xne4/IqT+KoYjQCVtHouzPr97p+HE3Fj+A+95hr5nfl7yhTcDZ/ZAfE2x3w7IS8ssOGvIZHZmCaMKR172xHOZzTFgLUbggmIfiF47/whQjfjf/ccY4Kf8yQkCYk+wyoc7AYLhIAAA==&quot;"/>
    <we:property name="creatorSessionId" value="&quot;1a5cd64e-13d4-4ada-a22d-ec70ba1287a5&quot;"/>
    <we:property name="creatorTenantId" value="&quot;f30f636d-46a1-4c1e-87b2-2e1bda5e911e&quot;"/>
    <we:property name="creatorUserId" value="&quot;100320029139DCB4&quot;"/>
    <we:property name="datasetId" value="&quot;a7926eab-7d92-4cfc-8258-c068e15173e2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8c972923-25c8-4c13-a591-9eef6e7432d8&amp;config=eyJjbHVzdGVyVXJsIjoiaHR0cHM6Ly9XQUJJLU5PUlRILUVVUk9QRS1RLVBSSU1BUlktcmVkaXJlY3QuYW5hbHlzaXMud2luZG93cy5uZXQiLCJlbWJlZEZlYXR1cmVzIjp7InVzYWdlTWV0cmljc1ZOZXh0Ijp0cnVlfX0%3D&amp;disableSensitivityBanner=true&quot;"/>
    <we:property name="initialStateBookmark" value="&quot;H4sIAAAAAAAAA9VXXXPTOhD9K3f8wouH8Ufs2LwlobyUQqft8HInk5GltSuqWEaSS3I7/e+s5Jg0aQm5DYXwFHu12T17fHYl3XmM60aQ5QcyB++NN5byZk7UzT+h53v1yvbx4+nZ6OJ09mF0doJm2Rgua+29ufMMURWYT1y3RNgIaPx36ntEiHNS2beSCA2+14DSsiaC/wedMy4Z1cK978GiEVIRG/LSEAM27C264zvmDl/HmJFQw2/hEqjprBfQSGX6d9/T3ZODtLlmg7mEE1kbwmsMbG2DMknjQR7ERUmGwzSDokitveTCrFyK5cmiUVgPVrlsLA8jdktqCsxzoBVovcowqioFFekTnmwsTqRo50/YL2WrKFxA6ZZqw80ScxCt0WUOtdGz8Xjs3SND50oif275K/Dq2jjru7ZelRjY12v5daIA+WPW4H8HPUFTJRWnRDzC/UuhUclgZqOgQ0fFUcBaL89c6l2gfviBfykizmZrjyfwTNGieV2JVausNXzVwWRA5byRmluWrxT0ftiZxWfUvZUvxpCKgRovnYLfctU3RORvFfHn1Xs/7VscnT8/6GXMKbBpV0W8vFxfXnsvrKVpN1BJrftxqh11Sgr39IBR5FzALYjO4UsLaonJndNW0tePucI/c42VCNJoq1o7y9HEwOE+haX+PV/M4Tjndf0AhH4v6U3/bhnfWdv2N/oTlT3WyeF1bSrjB1VtpLBJlZTGIu/r/UREa4VTt0L4Hr3mgimoHQPbLmh6z3Hz7AaWs2Jpr6IgjMev+pKuZIVz7TuA5wScnI2eDofin9oOQG6jPGIUwiAMoSxYlJSDAbVBdo5VAwtTyMXmGLXRMpaGeZiVMZA8YDRM46w4IBqNg5ywIiiyNLKhyuAAbIzGeVIOk7jIaTAkRZmG4fOjBekgZVkaxwPkDUiRsCQ5imMRRSuKef9zx3p/iZ6xw1Ki2BFsp4dV3bVCkLAiDAuaxcMgLsMsBPr4k3aH/zvvnTNmwzJjwyjIEojSBPDvUWRXV9eBHU7+79SENq2dGKP18NzrsLVDGaE1HOW5/3+V8fcI/LCqO4EnA7zHJXkShUFekACKnAQ/nVl/1/XjaBg/gvvcPtfMn8rfkELAyWLPDgi3O+DFC7LKdhvyGp43B1W5IS1boxtC4ZzU4KA2XTAOzs8d/5klwj0r+/vEOcqemDyXA5nhSMee/its3wDVY2eMOBIAAA==&quot;"/>
    <we:property name="isFiltersActionButtonVisible" value="true"/>
    <we:property name="pageDisplayName" value="&quot;Overview of Module BBB&quot;"/>
    <we:property name="reportEmbeddedTime" value="&quot;2023-12-07T20:34:25.598Z&quot;"/>
    <we:property name="reportName" value="&quot;OULAD_BBB_2014J_Xiang_Li&quot;"/>
    <we:property name="reportState" value="&quot;CONNECTED&quot;"/>
    <we:property name="reportUrl" value="&quot;/links/hgTsQW0ynz?ctid=f30f636d-46a1-4c1e-87b2-2e1bda5e911e&amp;pbi_source=linkShare&amp;fromEntryPoint=shar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7091233-C6B9-4EF4-8C92-5D9B002E7A1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hgTsQW0ynz?ctid=f30f636d-46a1-4c1e-87b2-2e1bda5e911e&amp;pbi_source=linkShare&amp;fromEntryPoint=share&quot;"/>
    <we:property name="reportName" value="&quot;OULAD_BBB_2014J_Xiang_Li&quot;"/>
    <we:property name="reportState" value="&quot;CONNECTED&quot;"/>
    <we:property name="embedUrl" value="&quot;/reportEmbed?reportId=8c972923-25c8-4c13-a591-9eef6e7432d8&amp;config=eyJjbHVzdGVyVXJsIjoiaHR0cHM6Ly9XQUJJLU5PUlRILUVVUk9QRS1RLVBSSU1BUlktcmVkaXJlY3QuYW5hbHlzaXMud2luZG93cy5uZXQiLCJlbWJlZEZlYXR1cmVzIjp7InVzYWdlTWV0cmljc1ZOZXh0Ijp0cnVlfX0%3D&amp;disableSensitivityBanner=true&quot;"/>
    <we:property name="pageDisplayName" value="&quot;Student Persona&quot;"/>
    <we:property name="datasetId" value="&quot;a7926eab-7d92-4cfc-8258-c068e15173e2&quot;"/>
    <we:property name="backgroundColor" value="&quot;#FFFFFF&quot;"/>
    <we:property name="bookmark" value="&quot;H4sIAAAAAAAAA+VXbU/bMBD+K5M/V1Pek/KNdmyaNE0IJr5MqLrY59SQxpHjsHaI/76zE8TLKiohYFT7lPh8Pt89z+Nzcs2E6toaNt9hheyAzbS+XIG5/BCyCWse2kQaF8BFmcQiiSGMAQpOXrq1SjcdO7hmFkyF9kx1PdQuIBl/nk8Y1PUxVG4koe5wwlo0nW6gVr9xcKYpa3q8mTBct7U24EKeWrDowl6RO40plfBjTDsCt+oKT5HbwXqCrTZ2HAcJhjxIZZaIEENMISvdmm6Y9Wnu9neb+sTmurGgGkrA2USa5GkcB5JHeZzQKMkLZ5eqtqNLuTlat4bqJjQ2rYPvUFxBw1EwX5zBbqjlmh1WlcEK7Dg8ejA513W/2mI/1b3heILSTzVW2Q3t0dleYGO/NlIvZrMZuyEkj40mnP20EovRw8987psRusgNl/rX3CBhLdhBcHNOlk41VT1Sc4fFj6EeDsbVossLAtDVTAu0EWhmG1/2J2VumYkmj7J/HyVTjWSSIEssIQ2KLJwWiZBZnuwkc04wVdooTsA85vNF8+da4MJFIZ8Br7+pmuyFxtKnEn8zPCtsSKJbQNytd5/GfAnG7rHsUyf729ZJCy7u9cORhKGOV1cxHT5yAlnEaSgDOQ2jMuccsMhd5CepsLi2pV4/pMFFC8oillIEIgz5NIiypJwG7+csE/f7fICfc0lYKGs8Wj/3wLwO/EPfTwMe5CEgjyJR8ESg4Pz9aGWpqiV2doGi5/vd958lG4O4gvaxbLZ2rS9G9+3Lt6xtBAwti8fTLIQkgSyBIiiCGPnur783Ew59YC9KaMR/pZdW4b5fzNE/uZjvqcWJ2+v7DkG2QvqRcy+6t10LHI+hQZ9FO8RQ6P1IRBTEkeXfjXt+U3QaBq7OoO4dTf63j/lt/G5/AD8HwHp2DgAA&quot;"/>
    <we:property name="initialStateBookmark" value="&quot;H4sIAAAAAAAAA+VX227bMAz9lUHPweB7nL4lWTYMXS9oh74MRUBLtKPWsQxZ7pIV/fdSsoteFjRA0XYN9mSLoijynCPKvmZCNnUJ60NYIttjE6Uul6AvP/lswKrednS0fzA+2Z8fjg9mZFa1kapq2N41M6ALNGeyaaG0Ecj463zAoCyPobCjHMoGB6xG3agKSvkHO2eaMrrFmwHDVV0qDTbkqQGDNuwVudOY9vY/h7QjcCOv8BS56awnWCtt+rEXoc+9OE8i4aOPMSSZXdN0sy7N7f52U5fYVFUGZEUJWJuIo2Echl7Og2EY0Sgaptaey9L0Ltl6tqo11U1orGuL11hcQcVRMFecxqar5ZqNi0JjAaYfzh5NTlXZLjfYT1WrOZ5g7qYqI82a9mhMK7Ay36tczSeTCbshJI+1IpzdtBTz3sPNfG2rHrrADhfq91QjYS3YnndzTpZGVkXZU3OPxc+uHg7a1qKyCwLQ1kwLlBaoJ2tX9hep75gJBk+y/xglU41kyiHPMIPYSxN/lEYiT4bRVjKnBFOhtOQEzFM+XzV/rgTObRTy6fD6m6rBTmgsfi7xd8OzwIokugHE7Xp3aUwXoM0Oyz62sr9rnbTg4kE/7Eno6nhzFdPhIyfI0zD2cy8f+UE25BwwHdrIz1JhcGUytXpMg43mZWmY58ITvs9HXpBE2cj7OGeZuN/lA/ySS8JAVuJs9dID8zbwd30/9rg39AF5EIiURwIF5x9HKwtZLLAxcxQt3+2+/yLZaMQl1E9ls7FrfdOqrV+/ZW0ioGtZPBwlPkQRJBGkXuqFyLd//b2bcOgDe55BJf4rvdQSd/1iDv7JxfxALVbcTt/3CLIl0o+cfVGtaWrgeAwVuizqLoZE50cioiCWLPeu7fOHpNPQcXUGZWtpcr99zG1C9Em6GrYssD+DzKXlsrsFo/blYZcOAAA=&quot;"/>
    <we:property name="isFiltersActionButtonVisible" value="true"/>
    <we:property name="reportEmbeddedTime" value="&quot;2023-12-08T09:24:25.718Z&quot;"/>
    <we:property name="creatorTenantId" value="&quot;f30f636d-46a1-4c1e-87b2-2e1bda5e911e&quot;"/>
    <we:property name="creatorUserId" value="&quot;100320029139DCB4&quot;"/>
    <we:property name="creatorSessionId" value="&quot;d2e86b93-635f-4ddc-ab93-7332554acd6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CA70658-9E4B-4B87-BF63-FB3D65E90C75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hgTsQW0ynz?ctid=f30f636d-46a1-4c1e-87b2-2e1bda5e911e&amp;pbi_source=linkShare&amp;fromEntryPoint=share&quot;"/>
    <we:property name="reportName" value="&quot;OULAD_BBB_2014J_Xiang_Li&quot;"/>
    <we:property name="reportState" value="&quot;CONNECTED&quot;"/>
    <we:property name="embedUrl" value="&quot;/reportEmbed?reportId=8c972923-25c8-4c13-a591-9eef6e7432d8&amp;config=eyJjbHVzdGVyVXJsIjoiaHR0cHM6Ly9XQUJJLU5PUlRILUVVUk9QRS1RLVBSSU1BUlktcmVkaXJlY3QuYW5hbHlzaXMud2luZG93cy5uZXQiLCJlbWJlZEZlYXR1cmVzIjp7InVzYWdlTWV0cmljc1ZOZXh0Ijp0cnVlfX0%3D&amp;disableSensitivityBanner=true&quot;"/>
    <we:property name="pageDisplayName" value="&quot;Final Results&quot;"/>
    <we:property name="datasetId" value="&quot;a7926eab-7d92-4cfc-8258-c068e15173e2&quot;"/>
    <we:property name="backgroundColor" value="&quot;#FFFFFF&quot;"/>
    <we:property name="bookmark" value="&quot;H4sIAAAAAAAAA+1a32/bNhD+Vwa99MUYKFE/+xZnCdBhGIJmyAYMhXEkj45aWRQoOotn5H/fkXKWtnPTIEkHN+CLIR6Px+949322CW0T1Y5DB5tfYYXJ62RuzIcV2A8/pMks6T+1ScFy1si0lHWRNrnKATl5mcG1ph+T19vEgV2iu2jHNXQ+IBn/fDdLoOvOYOlHGroRZ8mAdjQ9dO3fODnTlLNrvJkleD10xoIPee7AoQ97Re40Jijpj35HkK69wnOUbrK+xcFYtxtrqRTIQpQMVNUUHJHVtGacZgPMr/v7TQOwY9M7aHsC4G2qTnmJqqryQuUNVo3Owdt127mdi9icXA+W8t7eHt9pmKyAaUhrJrDhfiORyZJguc3gfY4p06WxrYSOjFM4H+3iNvNslpxaswpxd6UayfOkd63b+IFbK+zdm16bxXw+p6nfQmR2Q+f/+yVaDEspHdVOp7ZN3oRPDxfHcTqb4NKtV5/N+NG5WVuJb1HfDQKIGyramTVU0gBEGoULv47QhCqSA0G4gG4d2oF2+KWl7ChRn58306pXGUv5/JX3fXdDH1MjfLT7g1B98TQegHGWXJq/ji1SIZQ/ttl2f22+ISzdEiUWFGXduXsRHakr6CVZP4dztFxaXMJtgU++HdZWLXYeYeZ03e/IWPwXuK/m2PbLbkf2O3ZNPZoMLR5fgnVeTMR7oqVnEi0yVqGdb0Jb/tTaW74TF04OMG3f5pMy0YL3H8nNroE2D6fXIzvGU2eWFIVgAqTMSwTFWKqxklGknkukfo4iFUUqitRTRaoWHHPkQpcF47ViWVo2UaSeSaTyKFJRpKJIPVmkMuQKykaQOkkQoOknVRSpZxOp+HcvilQUqaf/3eNYcMHKKlc5l3nOCxZE6t4SOLx2wlx/WgEfTShQNQomdVVVacO1TvUDJU/yopR1XbGaA2jIWJ42UfIO9YYr/U4EJnuEwEiw6jsWlyz0B5mqVKcKgHjEoSnTvM40i2R8gb8/IhkPn4xpUUtVVjVDqKEoEZmKZHyJ16qRjIdPxkxqKeqyaLCUXKMsBPBIxhd4fRjJePhkRA1VkQmRcyyVrhGUyr9Mxq8V81Hgj8aRPFf0tC+FURqi3f9z6QP/Ihn3QbmbXoStD+Te5/7ze9bbn1GCo7bYewO09z7lj9A2h5SzV8ZwW3IHPlmhXYaXlczajQNIPIN+kvphCtpi8KNKQq/8WYXn8OWyR4fDi1JJ2Cbs9g9N4+RTqCUAAA==&quot;"/>
    <we:property name="initialStateBookmark" value="&quot;H4sIAAAAAAAAA+1a32/bNhD+Vwa99MUYJFE/+xZnDtB1bYNkyAYUhXEkj45aWRQoOotn5H/fkXKWtnOTIEkHN+CLYR6Px+94932WCW0i2Qx9C+u3sMToZTTV+tMSzKefkmgSdVvbu3ev3xycvJ6/PXgzI7PubaO7IXq5iSyYBdqzZlhB6yKQ8f2HSQRtewwLN1LQDjiJejSD7qBt/sbRmaasWeHVJMLLvtUGXMhTCxZd2AtypzHtnfzMaEcQtrnAUxR2tJ5gr43djpWQEkTOixhkWecMMa5ozTDOeph3+7tNPbBD3VloOgLgbLJKWIGyLLNcZjWWtcrA2VXT2q0LX88ue0N5b67P68hPlhArSKqYY83cRjwVBcGy6975HFKmC20aAS0Zx3Au2tl15ukkOjJ66eNuazOQ56yzjV27gV1J7OyrTun5dDqlqd995PiKzv+PczTol1I6shlPbRO98p8OLg7DeDbepV0tv5pxo1O9MgJPUN0MPIgrKtqx0VRSD0RoiXO3jtD4KpIDQTiDduXbgXb4raHsKFGXnzPTqhdpnLDpC+f74Yo+xkb4bPd7ofrmadwD4yQ6138dGqRCSHdsk83u2nxHWKohSswpyqq1tyI6kBfQCbJ+DedgsTC4gOsCz74f1kbOtx5+5mjVbcmY/xe4q+bQdIt2S/Ybdo09GvUNHp6DsU5M+EeipWMSLdJGopmufVv+0phrvhMXZnuYtmvzUZlowcfP5GbbQOv70+uBHeOoM4nynMcchMgKBBnHicJSBJF6KpH6NYhUEKkgUo8VqYozzJBxVeQxq2ScJkUdROqJRCoLIhVEKojUo0UqRSahqDmpkwAOih6pgkg9mUiFv3tBpIJIPf7vHsOc8bgoM5kxkWUsj71I3VoCi5eW68svK+CicQmyQh4LVZZlUjOlEnVPyRMsL0RVlXHFABSkcZbUQfL29YYr+UEEJn2AwAgw8gcWl9T3B5nKRCUSgHjEoC6SrEpVHMj4DJ8/Ahn3n4xJXglZlFWMUEFeIMYykPE5XqsGMu4/GVOhBK+KvMZCMIUi58ACGZ/h9WEg4/6TERWUecp5xrCQqkKQMvs2Ge8q5oPAHwwDeS7p264UBqGJdv/PpQ/8i2TYBeVmeu633pN7n9vP70lvfwYBltpi5w3QzvuUP33b7FPOThn9bckN+GiJZuFfVtIrO/Qg8Bi6Uer7MWiD3o8qCZ10Z+W/+x+XHTrsX5SK/CZ0eg1v8Y4F7vWpyMPy6P4B6CzoO8klAAA=&quot;"/>
    <we:property name="isFiltersActionButtonVisible" value="true"/>
    <we:property name="reportEmbeddedTime" value="&quot;2023-12-08T09:30:46.816Z&quot;"/>
    <we:property name="creatorTenantId" value="&quot;f30f636d-46a1-4c1e-87b2-2e1bda5e911e&quot;"/>
    <we:property name="creatorUserId" value="&quot;100320029139DCB4&quot;"/>
    <we:property name="creatorSessionId" value="&quot;5a138bed-617f-4185-9762-01dc306b02e6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5BFB966-1DF1-4F97-84AC-5822610B0384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hgTsQW0ynz?ctid=f30f636d-46a1-4c1e-87b2-2e1bda5e911e&amp;pbi_source=linkShare&amp;bookmarkGuid=71dd4d00-a92b-4549-b6aa-e1801ca17634&amp;fromEntryPoint=share&quot;"/>
    <we:property name="reportName" value="&quot;OULAD_BBB_2014J_Xiang_Li&quot;"/>
    <we:property name="reportState" value="&quot;CONNECTED&quot;"/>
    <we:property name="embedUrl" value="&quot;/reportEmbed?reportId=8c972923-25c8-4c13-a591-9eef6e7432d8&amp;config=eyJjbHVzdGVyVXJsIjoiaHR0cHM6Ly9XQUJJLU5PUlRILUVVUk9QRS1RLVBSSU1BUlktcmVkaXJlY3QuYW5hbHlzaXMud2luZG93cy5uZXQiLCJlbWJlZEZlYXR1cmVzIjp7InVzYWdlTWV0cmljc1ZOZXh0Ijp0cnVlfX0%3D&amp;disableSensitivityBanner=true&quot;"/>
    <we:property name="pageDisplayName" value="&quot;Relationship&quot;"/>
    <we:property name="datasetId" value="&quot;a7926eab-7d92-4cfc-8258-c068e15173e2&quot;"/>
    <we:property name="backgroundColor" value="&quot;#FFFFFF&quot;"/>
    <we:property name="bookmark" value="&quot;H4sIAAAAAAAAA+1X3W/bNhD/VwoCAzZAGPRpy32L3Q4YlhVBMrQPQ2CcyKPMRhYFkkrtBf7fe6SUJfGcOt3SvKx64h1Pd7/7lm6YULZrYPsO1shes7nWV2swV68SFrH2IW+WlZMJL3NRFemU82lKNEnpzindWvb6hjkwNbr3yvbQeIXE/PMyYtA0Z1B7SkJjMWIdGqtbaNRfOAjTlTM97iKGm67RBrzKCwcOvdprEieaoCQ/Z2QRuFPXeIHcDdxz7LRxI10mCeZ5FZeAiCCmseQxvWOH2wDzuLw3GoAtdOtAtQTA87LJLBPTsgLgWZWKMuVT8HypGjeKVNu3m86Q3xSNbefDdyKuoeUoWHDOoB18uWEndW2wBjeSbx9cLnTTrw/wL3RvOJ6jDFetU25LNqzrBbbuxFqSXNNpOZ/P2Y7ieWY0RXsQ4tpgYP7St2PsEk+u9KeFQQq28IzoEPLBQ2/z/W0yUtJj9Dq4OlaPJckjmCL2R1Ae76gwPqyQEHkFFGehbiPxTrtDAVl3YJTdp35TLcGOI3aK0j05cgMRIO9FSYkl/A05XJ6rehU0nyqKATQhCtD0/vWkiNP4lMTCc7nbz/E3SOM/Ad7PX3wvfwti1dooTpj/G7A7g/YQpLvrZTD9MqA4ccnuIUBcC1x6DQRpaLAvQXq0Q39HsL3BZ03fGdKbhKrG5Rwb/SmPX/34w08H8Plisqqtm3FG3g2loYNYQ3Np0fSWihLFEDpqi0ovVmCcH8zVRxpxfirtbmcm4fh4bxCOudiOLfjNS/Vy5wX4dMIhFRJhNkumwh/F0Sn6fGUzIv+1lfoQZqloMS1JS9+8VHcdQfSUYj5aLFe4fWOU36SjwF59aCPQzIdKeKPM7W5NoufYS1/jmS+SiFWSZ0WWYUHfGrOM1jNmM6/5iz463LhKbx665rWlMoOY57kEKeUEYlkJ/u+1zaoy4XI2SYtCFkmVl/TJ8DVfAd936fdd+vgu/V+srrnefFgpe4UmLKskL4o0j+MiKbLyiZMp3Z9ML+pxWGVe+A4qWyP9/fiD7p3tgOMZtENHdoNGhUGOEgWtQDGezSPtEP6V2NgL9HwGuVckyKsNAAA=&quot;"/>
    <we:property name="initialStateBookmark" value="&quot;H4sIAAAAAAAAA+1XS2/bOBD+KwWBBVpAWOhhxXZvtpsCRR4NkkV7WATGiBzJbGhRIKnUbuD/vkNK2aSuU6e7aS6tTuRwOPPNW7xhQtpGwfoUlshes6nWV0swVy8SFrG6p71/f3QyOT+an05ODomsGyd1bdnrG+bAVOg+SNuC8hKI+PdlxECpM6j8rgRlMWINGqtrUPILdsx05EyLm4jhqlHagBd54cChF3tN7LQn3cmfGWkE7uQ1XiB3HfUcG21cvx8lCQ4GRTwCRAQxjEse0x3bnQaY+/m90gBspmsHsiYAnpYdjDMxHBUAPCtSMUr5EDy9lMr1LMX6cNUYspu8sW68vybiGmqOggXjDNrOlhs2qSqDFbh+e/jV4UyrdrmDfqFbw/Ecy3BUO+nWpMO6VmDtJtYS55JW8+l0yjbkzzOjydsdE9cGA/FtW/e+S/x2oT/PDJKzhSdEu5B3FnqdH26DkZIco5fB1D5dLHHuwRSxv4LweEOJ8XGBhMgLID8LeeuJU+12OWTZgJF2e3cka4IdR+wYS/doz3WbAHnLS1LM4V/I4fBcVosg+ViSD0AFL4Bq/fUkj9P4mNjCd7nZjvFPCOO3AO/HL74XvxmRKm0kJ8z/D9idQrsL0t3xPKh+HlCcqKR3FyCuBc69BILUFdj3ID1YoScItjX4pOE7Q7pJqCqcT1Hpz4P4xcs/Xu3A55PJyrpSfY+8a0pdBTFFfWmmWktJiaJzHZVFoWcLMM435uITtTjflTa3PZNwfLrXCPtYrPsS/OmpernxDHx4wCEVJcJ4nAyFX4q9XfTp0qZH/q4u9S7MpaTBNCcprXqu6tqD6DHJvDdZrnD9xkg/SXuGrfzQRqCZdpnwRprb2ZpETzGXfsQynyQRK0qe5VmGeZGn44zGM2ZjL/m7NjpcuUKvvjbNS0vLDGI+GJRQluUBxGUh+H+XNi5GCS/HB2mel3lSDEb0y/AjfwG/Z+nvWfrwLP0lRtdUrz4upL1CE4ZVMsjzdBDHeZJno0d2pnS7Mz2rxWGUeeY7qGyJ9PrxC9062wDHM6i7imw6iRIDHwUKaoGiX5sHyiG8lVhQQr6ThcI9F/wLivW1Q98/dPGHhcwNAAA=&quot;"/>
    <we:property name="isFiltersActionButtonVisible" value="true"/>
    <we:property name="reportEmbeddedTime" value="&quot;2023-12-08T10:28:37.103Z&quot;"/>
    <we:property name="creatorTenantId" value="&quot;f30f636d-46a1-4c1e-87b2-2e1bda5e911e&quot;"/>
    <we:property name="creatorUserId" value="&quot;100320029139DCB4&quot;"/>
    <we:property name="creatorSessionId" value="&quot;33271061-a09c-4402-9448-963e561c89e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227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opensans-light</vt:lpstr>
      <vt:lpstr>Gallery</vt:lpstr>
      <vt:lpstr>what is the significance of Presentation 2014J in Module BBB </vt:lpstr>
      <vt:lpstr>TABLE OF Contents</vt:lpstr>
      <vt:lpstr>PowerPoint Presentation</vt:lpstr>
      <vt:lpstr>PowerPoint Presentation</vt:lpstr>
      <vt:lpstr>PowerPoint Presentation</vt:lpstr>
      <vt:lpstr>PowerPoint Presentation</vt:lpstr>
      <vt:lpstr>Wrap UP</vt:lpstr>
      <vt:lpstr>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Ivy</dc:creator>
  <cp:lastModifiedBy>Ivy</cp:lastModifiedBy>
  <cp:revision>20</cp:revision>
  <dcterms:created xsi:type="dcterms:W3CDTF">2023-12-04T15:57:40Z</dcterms:created>
  <dcterms:modified xsi:type="dcterms:W3CDTF">2023-12-08T10:29:25Z</dcterms:modified>
</cp:coreProperties>
</file>