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62" r:id="rId2"/>
    <p:sldId id="257" r:id="rId3"/>
    <p:sldId id="266" r:id="rId4"/>
    <p:sldId id="276" r:id="rId5"/>
    <p:sldId id="418" r:id="rId6"/>
    <p:sldId id="277" r:id="rId7"/>
    <p:sldId id="419" r:id="rId8"/>
    <p:sldId id="278" r:id="rId9"/>
    <p:sldId id="279" r:id="rId10"/>
    <p:sldId id="420" r:id="rId11"/>
    <p:sldId id="421" r:id="rId12"/>
    <p:sldId id="282" r:id="rId13"/>
    <p:sldId id="280" r:id="rId14"/>
    <p:sldId id="425" r:id="rId15"/>
    <p:sldId id="413" r:id="rId16"/>
    <p:sldId id="422" r:id="rId17"/>
    <p:sldId id="283" r:id="rId18"/>
    <p:sldId id="284" r:id="rId19"/>
    <p:sldId id="426" r:id="rId20"/>
    <p:sldId id="298" r:id="rId21"/>
    <p:sldId id="288" r:id="rId22"/>
    <p:sldId id="289" r:id="rId23"/>
    <p:sldId id="290" r:id="rId24"/>
    <p:sldId id="291" r:id="rId25"/>
    <p:sldId id="292" r:id="rId26"/>
    <p:sldId id="285" r:id="rId27"/>
    <p:sldId id="286" r:id="rId28"/>
    <p:sldId id="267" r:id="rId29"/>
    <p:sldId id="293" r:id="rId30"/>
    <p:sldId id="294" r:id="rId31"/>
    <p:sldId id="428" r:id="rId32"/>
    <p:sldId id="410" r:id="rId33"/>
    <p:sldId id="429" r:id="rId34"/>
    <p:sldId id="299" r:id="rId35"/>
    <p:sldId id="300" r:id="rId36"/>
    <p:sldId id="301" r:id="rId37"/>
    <p:sldId id="431" r:id="rId38"/>
    <p:sldId id="435" r:id="rId39"/>
    <p:sldId id="436" r:id="rId40"/>
    <p:sldId id="437" r:id="rId41"/>
    <p:sldId id="432" r:id="rId42"/>
    <p:sldId id="302" r:id="rId43"/>
    <p:sldId id="304" r:id="rId44"/>
    <p:sldId id="305" r:id="rId45"/>
    <p:sldId id="306" r:id="rId46"/>
    <p:sldId id="433" r:id="rId47"/>
    <p:sldId id="307" r:id="rId48"/>
    <p:sldId id="309" r:id="rId49"/>
    <p:sldId id="310" r:id="rId50"/>
    <p:sldId id="311" r:id="rId51"/>
    <p:sldId id="434" r:id="rId52"/>
    <p:sldId id="312" r:id="rId53"/>
    <p:sldId id="314" r:id="rId54"/>
    <p:sldId id="315" r:id="rId55"/>
    <p:sldId id="316" r:id="rId56"/>
    <p:sldId id="317" r:id="rId57"/>
    <p:sldId id="411" r:id="rId58"/>
    <p:sldId id="268" r:id="rId59"/>
    <p:sldId id="318" r:id="rId60"/>
    <p:sldId id="319" r:id="rId61"/>
    <p:sldId id="321" r:id="rId62"/>
    <p:sldId id="320" r:id="rId63"/>
    <p:sldId id="323" r:id="rId64"/>
    <p:sldId id="322" r:id="rId65"/>
    <p:sldId id="412" r:id="rId66"/>
    <p:sldId id="325" r:id="rId67"/>
    <p:sldId id="324" r:id="rId68"/>
    <p:sldId id="326" r:id="rId69"/>
    <p:sldId id="343" r:id="rId70"/>
    <p:sldId id="327" r:id="rId71"/>
    <p:sldId id="328" r:id="rId72"/>
    <p:sldId id="329" r:id="rId73"/>
    <p:sldId id="330" r:id="rId74"/>
    <p:sldId id="331" r:id="rId75"/>
    <p:sldId id="332" r:id="rId76"/>
    <p:sldId id="335" r:id="rId77"/>
    <p:sldId id="333" r:id="rId78"/>
    <p:sldId id="334" r:id="rId79"/>
    <p:sldId id="336" r:id="rId80"/>
    <p:sldId id="337" r:id="rId81"/>
    <p:sldId id="338" r:id="rId82"/>
    <p:sldId id="349" r:id="rId83"/>
    <p:sldId id="339" r:id="rId84"/>
    <p:sldId id="340" r:id="rId85"/>
    <p:sldId id="350" r:id="rId86"/>
    <p:sldId id="341" r:id="rId87"/>
    <p:sldId id="438" r:id="rId88"/>
    <p:sldId id="344" r:id="rId89"/>
    <p:sldId id="345" r:id="rId90"/>
    <p:sldId id="346" r:id="rId91"/>
    <p:sldId id="347" r:id="rId92"/>
    <p:sldId id="348" r:id="rId93"/>
    <p:sldId id="355" r:id="rId94"/>
    <p:sldId id="351" r:id="rId95"/>
    <p:sldId id="352" r:id="rId96"/>
    <p:sldId id="269" r:id="rId97"/>
    <p:sldId id="353" r:id="rId98"/>
    <p:sldId id="354" r:id="rId99"/>
    <p:sldId id="357" r:id="rId100"/>
    <p:sldId id="356" r:id="rId101"/>
    <p:sldId id="364" r:id="rId102"/>
    <p:sldId id="358" r:id="rId103"/>
    <p:sldId id="359" r:id="rId104"/>
    <p:sldId id="360" r:id="rId105"/>
    <p:sldId id="361" r:id="rId106"/>
    <p:sldId id="270" r:id="rId107"/>
    <p:sldId id="366" r:id="rId108"/>
    <p:sldId id="367" r:id="rId109"/>
    <p:sldId id="368" r:id="rId110"/>
    <p:sldId id="369" r:id="rId111"/>
    <p:sldId id="371" r:id="rId112"/>
    <p:sldId id="370" r:id="rId113"/>
    <p:sldId id="372" r:id="rId114"/>
    <p:sldId id="373" r:id="rId115"/>
    <p:sldId id="375" r:id="rId116"/>
    <p:sldId id="374" r:id="rId117"/>
    <p:sldId id="376" r:id="rId118"/>
    <p:sldId id="439" r:id="rId119"/>
    <p:sldId id="378" r:id="rId120"/>
    <p:sldId id="377" r:id="rId121"/>
    <p:sldId id="379" r:id="rId122"/>
    <p:sldId id="380" r:id="rId123"/>
    <p:sldId id="382" r:id="rId124"/>
    <p:sldId id="381" r:id="rId125"/>
    <p:sldId id="383" r:id="rId126"/>
    <p:sldId id="384" r:id="rId127"/>
    <p:sldId id="385" r:id="rId128"/>
    <p:sldId id="386" r:id="rId129"/>
    <p:sldId id="388" r:id="rId130"/>
    <p:sldId id="389" r:id="rId131"/>
    <p:sldId id="387" r:id="rId132"/>
    <p:sldId id="390" r:id="rId133"/>
    <p:sldId id="391" r:id="rId134"/>
    <p:sldId id="393" r:id="rId135"/>
    <p:sldId id="392" r:id="rId136"/>
    <p:sldId id="394" r:id="rId137"/>
    <p:sldId id="395" r:id="rId138"/>
    <p:sldId id="396" r:id="rId139"/>
    <p:sldId id="402" r:id="rId140"/>
    <p:sldId id="403" r:id="rId141"/>
    <p:sldId id="272" r:id="rId142"/>
    <p:sldId id="404" r:id="rId143"/>
    <p:sldId id="405" r:id="rId144"/>
    <p:sldId id="414" r:id="rId145"/>
    <p:sldId id="406" r:id="rId146"/>
    <p:sldId id="265" r:id="rId147"/>
    <p:sldId id="408" r:id="rId148"/>
    <p:sldId id="407" r:id="rId149"/>
    <p:sldId id="409" r:id="rId150"/>
    <p:sldId id="415" r:id="rId151"/>
    <p:sldId id="416" r:id="rId152"/>
    <p:sldId id="440" r:id="rId153"/>
    <p:sldId id="365" r:id="rId154"/>
    <p:sldId id="342" r:id="rId155"/>
    <p:sldId id="263" r:id="rId15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1" autoAdjust="0"/>
  </p:normalViewPr>
  <p:slideViewPr>
    <p:cSldViewPr>
      <p:cViewPr>
        <p:scale>
          <a:sx n="125" d="100"/>
          <a:sy n="125" d="100"/>
        </p:scale>
        <p:origin x="588" y="2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60B3-01EC-4645-BE99-CBC247FF72B0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0204-9572-4D10-868A-9BDB32D7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8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7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mtClean="0">
                <a:solidFill>
                  <a:schemeClr val="bg1"/>
                </a:solidFill>
              </a:rPr>
              <a:t>-Xms100m -Xmx100m -XX:MaxMetaspaceSize=20m -XX:MetaspaceSize=20m -Xss128k -XX:CompressedClassSpaceSize=50m -XX:+PrintGCDetails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6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83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64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3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92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0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8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46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7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63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2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46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0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20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可以直接运行，不加</a:t>
            </a:r>
            <a:r>
              <a:rPr lang="en-US" altLang="zh-CN" smtClean="0"/>
              <a:t>-cp</a:t>
            </a:r>
            <a:r>
              <a:rPr lang="zh-CN" altLang="en-US" smtClean="0"/>
              <a:t>参数：</a:t>
            </a:r>
            <a:r>
              <a:rPr lang="en-US" altLang="zh-CN" smtClean="0"/>
              <a:t>java RunJavaDemo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需要提前设置</a:t>
            </a:r>
            <a:r>
              <a:rPr lang="en-US" altLang="zh-CN" smtClean="0"/>
              <a:t>CLASSPATH</a:t>
            </a:r>
            <a:r>
              <a:rPr lang="zh-CN" altLang="en-US" smtClean="0"/>
              <a:t>参数：</a:t>
            </a:r>
            <a:r>
              <a:rPr lang="en-US" altLang="zh-CN" smtClean="0"/>
              <a:t>CLASSPATH=.;%JAVA_HOME%\lib\dt.jar;%JAVA_HOME%\lib\tools.jar;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8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8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7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mtClean="0">
                <a:solidFill>
                  <a:schemeClr val="accent6"/>
                </a:solidFill>
              </a:rPr>
              <a:t>双亲委派模型：</a:t>
            </a:r>
            <a:r>
              <a:rPr lang="zh-CN" altLang="en-US" sz="1200" smtClean="0">
                <a:solidFill>
                  <a:schemeClr val="bg1"/>
                </a:solidFill>
              </a:rPr>
              <a:t>某个特定的类加载器在接到加载类的请求时，首先将加载任务委托给父类加载器，依次递归，如果父类加载器可以完成类加载任务，就成功返回；只有父类加载器无法完成此加载任务时，才自己去加载。</a:t>
            </a:r>
            <a:endParaRPr lang="en-US" altLang="zh-CN" sz="1200" smtClean="0">
              <a:solidFill>
                <a:schemeClr val="bg1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8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</a:rPr>
              <a:t>标准参数（</a:t>
            </a:r>
            <a:r>
              <a:rPr lang="en-US" altLang="zh-CN" sz="1200" smtClean="0">
                <a:solidFill>
                  <a:schemeClr val="bg1"/>
                </a:solidFill>
              </a:rPr>
              <a:t>-</a:t>
            </a:r>
            <a:r>
              <a:rPr lang="zh-CN" altLang="en-US" sz="1200" smtClean="0">
                <a:solidFill>
                  <a:schemeClr val="bg1"/>
                </a:solidFill>
              </a:rPr>
              <a:t>）：所有的</a:t>
            </a:r>
            <a:r>
              <a:rPr lang="en-US" altLang="zh-CN" sz="1200" smtClean="0">
                <a:solidFill>
                  <a:schemeClr val="bg1"/>
                </a:solidFill>
              </a:rPr>
              <a:t>JVM</a:t>
            </a:r>
            <a:r>
              <a:rPr lang="zh-CN" altLang="en-US" sz="1200" smtClean="0">
                <a:solidFill>
                  <a:schemeClr val="bg1"/>
                </a:solidFill>
              </a:rPr>
              <a:t>都支持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</a:rPr>
              <a:t>非标准参数（</a:t>
            </a:r>
            <a:r>
              <a:rPr lang="en-US" altLang="zh-CN" sz="1200" smtClean="0">
                <a:solidFill>
                  <a:schemeClr val="bg1"/>
                </a:solidFill>
              </a:rPr>
              <a:t>-X</a:t>
            </a:r>
            <a:r>
              <a:rPr lang="zh-CN" altLang="en-US" sz="1200" smtClean="0">
                <a:solidFill>
                  <a:schemeClr val="bg1"/>
                </a:solidFill>
              </a:rPr>
              <a:t>）：</a:t>
            </a:r>
            <a:r>
              <a:rPr lang="en-US" altLang="zh-CN" sz="1200" smtClean="0">
                <a:solidFill>
                  <a:schemeClr val="bg1"/>
                </a:solidFill>
              </a:rPr>
              <a:t>JVM</a:t>
            </a:r>
            <a:r>
              <a:rPr lang="zh-CN" altLang="en-US" sz="1200" smtClean="0">
                <a:solidFill>
                  <a:schemeClr val="bg1"/>
                </a:solidFill>
              </a:rPr>
              <a:t>默认支持，但不保证向后兼容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smtClean="0">
                <a:solidFill>
                  <a:schemeClr val="bg1"/>
                </a:solidFill>
              </a:rPr>
              <a:t>非稳定参数（</a:t>
            </a:r>
            <a:r>
              <a:rPr lang="en-US" altLang="zh-CN" sz="1200" smtClean="0">
                <a:solidFill>
                  <a:schemeClr val="bg1"/>
                </a:solidFill>
              </a:rPr>
              <a:t>-XX</a:t>
            </a:r>
            <a:r>
              <a:rPr lang="zh-CN" altLang="en-US" sz="1200" smtClean="0">
                <a:solidFill>
                  <a:schemeClr val="bg1"/>
                </a:solidFill>
              </a:rPr>
              <a:t>）：此类参数各个</a:t>
            </a:r>
            <a:r>
              <a:rPr lang="en-US" altLang="zh-CN" sz="1200" smtClean="0">
                <a:solidFill>
                  <a:schemeClr val="bg1"/>
                </a:solidFill>
              </a:rPr>
              <a:t>JVM</a:t>
            </a:r>
            <a:r>
              <a:rPr lang="zh-CN" altLang="en-US" sz="1200" smtClean="0">
                <a:solidFill>
                  <a:schemeClr val="bg1"/>
                </a:solidFill>
              </a:rPr>
              <a:t>实现会有所不同，将来可能会随时取消，需要慎重使用</a:t>
            </a:r>
            <a:endParaRPr lang="en-US" altLang="zh-CN" sz="1200" smtClean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1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70204-9572-4D10-868A-9BDB32D7DF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0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42BD1-BD69-4ACB-94A4-E1684D9109E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FBFD-95A6-4AE9-9ACC-50653678182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45196" y="1928808"/>
            <a:ext cx="21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基础培训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2874" y="3073524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mtClean="0">
                <a:solidFill>
                  <a:schemeClr val="bg1"/>
                </a:solidFill>
              </a:rPr>
              <a:t>政务产品部</a:t>
            </a:r>
            <a:r>
              <a:rPr lang="en-US" altLang="zh-CN" smtClean="0">
                <a:solidFill>
                  <a:schemeClr val="bg1"/>
                </a:solidFill>
              </a:rPr>
              <a:t>/</a:t>
            </a:r>
            <a:r>
              <a:rPr lang="zh-CN" altLang="en-US" smtClean="0">
                <a:solidFill>
                  <a:schemeClr val="bg1"/>
                </a:solidFill>
              </a:rPr>
              <a:t>金融服务平台部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r"/>
            <a:r>
              <a:rPr lang="zh-CN" altLang="en-US">
                <a:solidFill>
                  <a:schemeClr val="bg1"/>
                </a:solidFill>
              </a:rPr>
              <a:t>付春阳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5292"/>
            <a:ext cx="87849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public class ClassLoaderDemo {</a:t>
            </a:r>
          </a:p>
          <a:p>
            <a:pPr defTabSz="288000"/>
            <a:endParaRPr lang="zh-CN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  <a:latin typeface="Consolas" panose="020B0609020204030204" pitchFamily="49" charset="0"/>
              </a:rPr>
              <a:t>	public 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static void main(String[] args) throws ClassNotFoundException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获取应用类加载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器</a:t>
            </a:r>
            <a:endParaRPr lang="zh-CN" altLang="en-US" sz="140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ClassLoader applicationClassLoader = </a:t>
            </a:r>
            <a:r>
              <a:rPr lang="en-US" altLang="zh-CN" sz="1400" smtClean="0">
                <a:solidFill>
                  <a:schemeClr val="accent6"/>
                </a:solidFill>
                <a:latin typeface="Consolas" panose="020B0609020204030204" pitchFamily="49" charset="0"/>
              </a:rPr>
              <a:t>ClassLoaderDemo.</a:t>
            </a:r>
            <a:r>
              <a:rPr lang="en-US" altLang="zh-CN" sz="1400" b="1" smtClean="0">
                <a:solidFill>
                  <a:schemeClr val="accent6"/>
                </a:solidFill>
                <a:latin typeface="Consolas" panose="020B0609020204030204" pitchFamily="49" charset="0"/>
              </a:rPr>
              <a:t>class.getClassLoader();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System.</a:t>
            </a:r>
            <a:r>
              <a:rPr lang="en-US" altLang="zh-CN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应用类加载器：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+ applicationClassLoader);</a:t>
            </a:r>
          </a:p>
          <a:p>
            <a:pPr defTabSz="288000"/>
            <a:endParaRPr lang="zh-CN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获取扩展类加载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器</a:t>
            </a:r>
            <a:endParaRPr lang="zh-CN" altLang="en-US" sz="140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ClassLoader 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extensionClassLoader = </a:t>
            </a:r>
            <a:r>
              <a:rPr lang="en-US" altLang="zh-CN" sz="1400">
                <a:solidFill>
                  <a:schemeClr val="accent6"/>
                </a:solidFill>
                <a:latin typeface="Consolas" panose="020B0609020204030204" pitchFamily="49" charset="0"/>
              </a:rPr>
              <a:t>applicationClassLoader.getParent();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out.println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扩展类加载器：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+ extensionClassLoader);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1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out.println(“Object</a:t>
            </a:r>
            <a:r>
              <a:rPr lang="zh-CN" altLang="en-US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类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加载器：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+ Object.class.getClassLoader());</a:t>
            </a:r>
          </a:p>
          <a:p>
            <a:pPr defTabSz="288000"/>
            <a:endParaRPr lang="zh-CN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获取启动类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加载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器</a:t>
            </a:r>
            <a:endParaRPr lang="zh-CN" altLang="en-US" sz="140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ClassLoader 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bootstrapClassLoader = </a:t>
            </a:r>
            <a:r>
              <a:rPr lang="en-US" altLang="zh-CN" sz="1400">
                <a:solidFill>
                  <a:schemeClr val="accent6"/>
                </a:solidFill>
                <a:latin typeface="Consolas" panose="020B0609020204030204" pitchFamily="49" charset="0"/>
              </a:rPr>
              <a:t>extensionClassLoader.getParent();</a:t>
            </a:r>
          </a:p>
          <a:p>
            <a:pPr lvl="1"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System.</a:t>
            </a:r>
            <a:r>
              <a:rPr lang="en-US" altLang="zh-CN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out.println(“</a:t>
            </a:r>
            <a:r>
              <a:rPr lang="zh-CN" altLang="en-US" sz="1400" b="1" i="1" smtClean="0">
                <a:solidFill>
                  <a:schemeClr val="bg1"/>
                </a:solidFill>
                <a:latin typeface="Consolas" panose="020B0609020204030204" pitchFamily="49" charset="0"/>
              </a:rPr>
              <a:t>启动类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加载器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:"</a:t>
            </a:r>
            <a:r>
              <a:rPr lang="zh-CN" altLang="en-US" sz="1400" b="1" i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>
                <a:solidFill>
                  <a:schemeClr val="bg1"/>
                </a:solidFill>
                <a:latin typeface="Consolas" panose="020B0609020204030204" pitchFamily="49" charset="0"/>
              </a:rPr>
              <a:t>+ bootstrapClassLoader);</a:t>
            </a:r>
          </a:p>
          <a:p>
            <a:pPr lvl="1" defTabSz="288000"/>
            <a:endParaRPr lang="zh-CN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 defTabSz="288000"/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查看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JRE/lib/ext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目录下的类的加载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器</a:t>
            </a:r>
            <a:endParaRPr lang="zh-CN" altLang="en-US" sz="140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defTabSz="288000" latinLnBrk="1"/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System.out.println("</a:t>
            </a:r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ZipPath</a:t>
            </a: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加载器：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" + </a:t>
            </a:r>
            <a:r>
              <a:rPr lang="en-US" altLang="zh-CN" sz="1400">
                <a:solidFill>
                  <a:schemeClr val="accent6"/>
                </a:solidFill>
                <a:latin typeface="Consolas" panose="020B0609020204030204" pitchFamily="49" charset="0"/>
              </a:rPr>
              <a:t>com.sun.nio.zipfs.ZipPath.class.getClassLoader()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zh-CN" altLang="en-US" sz="140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zh-CN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881" y="1201316"/>
            <a:ext cx="8620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泛型实现原理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</a:t>
            </a:r>
            <a:r>
              <a:rPr lang="zh-CN" altLang="en-US" b="1" dirty="0" smtClean="0">
                <a:solidFill>
                  <a:schemeClr val="bg1"/>
                </a:solidFill>
              </a:rPr>
              <a:t>泛型是</a:t>
            </a:r>
            <a:r>
              <a:rPr lang="zh-CN" altLang="en-US" b="1" dirty="0">
                <a:solidFill>
                  <a:srgbClr val="FFFF00"/>
                </a:solidFill>
              </a:rPr>
              <a:t>编译时</a:t>
            </a:r>
            <a:r>
              <a:rPr lang="zh-CN" altLang="en-US" b="1" dirty="0">
                <a:solidFill>
                  <a:schemeClr val="bg1"/>
                </a:solidFill>
              </a:rPr>
              <a:t>技术，在</a:t>
            </a:r>
            <a:r>
              <a:rPr lang="zh-CN" altLang="en-US" b="1" dirty="0">
                <a:solidFill>
                  <a:srgbClr val="FFFF00"/>
                </a:solidFill>
              </a:rPr>
              <a:t>运行时</a:t>
            </a:r>
            <a:r>
              <a:rPr lang="zh-CN" altLang="en-US" b="1">
                <a:solidFill>
                  <a:srgbClr val="FFFF00"/>
                </a:solidFill>
              </a:rPr>
              <a:t>不</a:t>
            </a:r>
            <a:r>
              <a:rPr lang="zh-CN" altLang="en-US" b="1" smtClean="0">
                <a:solidFill>
                  <a:srgbClr val="FFFF00"/>
                </a:solidFill>
              </a:rPr>
              <a:t>包含</a:t>
            </a:r>
            <a:r>
              <a:rPr lang="zh-CN" altLang="en-US" b="1">
                <a:solidFill>
                  <a:srgbClr val="FFFF00"/>
                </a:solidFill>
              </a:rPr>
              <a:t>泛型</a:t>
            </a:r>
            <a:r>
              <a:rPr lang="zh-CN" altLang="en-US" b="1" smtClean="0">
                <a:solidFill>
                  <a:srgbClr val="FFFF00"/>
                </a:solidFill>
              </a:rPr>
              <a:t>信息</a:t>
            </a:r>
            <a:r>
              <a:rPr lang="zh-CN" altLang="en-US" b="1" dirty="0">
                <a:solidFill>
                  <a:schemeClr val="bg1"/>
                </a:solidFill>
              </a:rPr>
              <a:t>，仅仅</a:t>
            </a:r>
            <a:r>
              <a:rPr lang="en-US" altLang="zh-CN" b="1" dirty="0">
                <a:solidFill>
                  <a:schemeClr val="bg1"/>
                </a:solidFill>
              </a:rPr>
              <a:t>Class</a:t>
            </a:r>
            <a:r>
              <a:rPr lang="zh-CN" altLang="en-US" b="1" dirty="0">
                <a:solidFill>
                  <a:schemeClr val="bg1"/>
                </a:solidFill>
              </a:rPr>
              <a:t>的实例中包含了类型参数的定义信息</a:t>
            </a:r>
            <a:r>
              <a:rPr lang="zh-CN" altLang="en-US" b="1" dirty="0" smtClean="0">
                <a:solidFill>
                  <a:schemeClr val="bg1"/>
                </a:solidFill>
              </a:rPr>
              <a:t>。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擦除</a:t>
            </a:r>
            <a:r>
              <a:rPr lang="en-US" altLang="zh-CN" b="1" dirty="0">
                <a:solidFill>
                  <a:srgbClr val="FFFF00"/>
                </a:solidFill>
              </a:rPr>
              <a:t>(erasure</a:t>
            </a:r>
            <a:r>
              <a:rPr lang="en-US" altLang="zh-CN" b="1" dirty="0" smtClean="0">
                <a:solidFill>
                  <a:srgbClr val="FFFF00"/>
                </a:solidFill>
              </a:rPr>
              <a:t>)</a:t>
            </a:r>
          </a:p>
          <a:p>
            <a:endParaRPr lang="en-US" altLang="zh-CN" b="1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擦除去掉了所有的泛型类型信息。所有在尖括号之间的类型信息都被扔掉了</a:t>
            </a:r>
            <a:r>
              <a:rPr lang="zh-CN" altLang="en-US" sz="1600" dirty="0" smtClean="0">
                <a:solidFill>
                  <a:schemeClr val="bg1"/>
                </a:solidFill>
              </a:rPr>
              <a:t>，比如：一个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List&lt;String</a:t>
            </a:r>
            <a:r>
              <a:rPr lang="en-US" altLang="zh-CN" sz="1600" dirty="0">
                <a:solidFill>
                  <a:schemeClr val="bg1"/>
                </a:solidFill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</a:rPr>
              <a:t>类型被转换为</a:t>
            </a:r>
            <a:r>
              <a:rPr lang="en-US" altLang="zh-CN" sz="1600" smtClean="0">
                <a:solidFill>
                  <a:schemeClr val="bg1"/>
                </a:solidFill>
              </a:rPr>
              <a:t>List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910924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List&lt;String&gt; </a:t>
            </a:r>
            <a:r>
              <a:rPr lang="en-US" altLang="zh-CN" sz="1400" dirty="0" err="1">
                <a:solidFill>
                  <a:schemeClr val="bg1"/>
                </a:solidFill>
              </a:rPr>
              <a:t>stringList</a:t>
            </a:r>
            <a:r>
              <a:rPr lang="en-US" altLang="zh-CN" sz="1400" dirty="0">
                <a:solidFill>
                  <a:schemeClr val="bg1"/>
                </a:solidFill>
              </a:rPr>
              <a:t> = new </a:t>
            </a:r>
            <a:r>
              <a:rPr lang="en-US" altLang="zh-CN" sz="1400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&lt;String&gt;();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List&lt;Integer</a:t>
            </a:r>
            <a:r>
              <a:rPr lang="en-US" altLang="zh-CN" sz="1400" dirty="0">
                <a:solidFill>
                  <a:schemeClr val="bg1"/>
                </a:solidFill>
              </a:rPr>
              <a:t>&gt; </a:t>
            </a:r>
            <a:r>
              <a:rPr lang="en-US" altLang="zh-CN" sz="1400" dirty="0" err="1">
                <a:solidFill>
                  <a:schemeClr val="bg1"/>
                </a:solidFill>
              </a:rPr>
              <a:t>integerList</a:t>
            </a:r>
            <a:r>
              <a:rPr lang="en-US" altLang="zh-CN" sz="1400" dirty="0">
                <a:solidFill>
                  <a:schemeClr val="bg1"/>
                </a:solidFill>
              </a:rPr>
              <a:t> = new </a:t>
            </a:r>
            <a:r>
              <a:rPr lang="en-US" altLang="zh-CN" sz="1400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&lt;Integer&gt;();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System.out.println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stringList.getClass</a:t>
            </a:r>
            <a:r>
              <a:rPr lang="en-US" altLang="zh-CN" sz="1400" dirty="0">
                <a:solidFill>
                  <a:schemeClr val="bg1"/>
                </a:solidFill>
              </a:rPr>
              <a:t>() == </a:t>
            </a:r>
            <a:r>
              <a:rPr lang="en-US" altLang="zh-CN" sz="1400" dirty="0" err="1">
                <a:solidFill>
                  <a:schemeClr val="bg1"/>
                </a:solidFill>
              </a:rPr>
              <a:t>integerList.getClass</a:t>
            </a:r>
            <a:r>
              <a:rPr lang="en-US" altLang="zh-CN" sz="1400" dirty="0" smtClean="0">
                <a:solidFill>
                  <a:schemeClr val="bg1"/>
                </a:solidFill>
              </a:rPr>
              <a:t>());</a:t>
            </a:r>
            <a:r>
              <a:rPr lang="en-US" altLang="zh-CN" sz="1400" dirty="0" smtClean="0">
                <a:solidFill>
                  <a:srgbClr val="FFFF00"/>
                </a:solidFill>
              </a:rPr>
              <a:t>//class</a:t>
            </a:r>
            <a:r>
              <a:rPr lang="zh-CN" altLang="en-US" sz="1400" dirty="0" smtClean="0">
                <a:solidFill>
                  <a:srgbClr val="FFFF00"/>
                </a:solidFill>
              </a:rPr>
              <a:t>相同吗？</a:t>
            </a:r>
            <a:r>
              <a:rPr lang="en-US" altLang="zh-CN" sz="1400" dirty="0" smtClean="0">
                <a:solidFill>
                  <a:srgbClr val="FFFF00"/>
                </a:solidFill>
              </a:rPr>
              <a:t>——true</a:t>
            </a:r>
          </a:p>
          <a:p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zh-CN" altLang="en-US" sz="1400" dirty="0">
                <a:solidFill>
                  <a:srgbClr val="FFFF00"/>
                </a:solidFill>
              </a:rPr>
              <a:t>泛型类的所有实例在运行时具有相同的运行时类</a:t>
            </a:r>
            <a:r>
              <a:rPr lang="en-US" altLang="zh-CN" sz="1400" dirty="0">
                <a:solidFill>
                  <a:srgbClr val="FFFF00"/>
                </a:solidFill>
              </a:rPr>
              <a:t>(class)</a:t>
            </a:r>
            <a:r>
              <a:rPr lang="zh-CN" altLang="en-US" sz="1400" dirty="0" smtClean="0">
                <a:solidFill>
                  <a:srgbClr val="FFFF00"/>
                </a:solidFill>
              </a:rPr>
              <a:t>，而</a:t>
            </a:r>
            <a:r>
              <a:rPr lang="zh-CN" altLang="en-US" sz="1400" dirty="0">
                <a:solidFill>
                  <a:srgbClr val="FFFF00"/>
                </a:solidFill>
              </a:rPr>
              <a:t>不管他们的实际类型参数</a:t>
            </a:r>
            <a:r>
              <a:rPr lang="zh-CN" altLang="en-US" sz="1400" dirty="0" smtClean="0">
                <a:solidFill>
                  <a:srgbClr val="FFFF00"/>
                </a:solidFill>
              </a:rPr>
              <a:t>。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628" y="4080475"/>
            <a:ext cx="7565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public class Apple&lt;T&gt;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{</a:t>
            </a: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smtClean="0">
                <a:solidFill>
                  <a:srgbClr val="FFFF00"/>
                </a:solidFill>
              </a:rPr>
              <a:t>private </a:t>
            </a:r>
            <a:r>
              <a:rPr lang="en-US" altLang="zh-CN" sz="1400" dirty="0">
                <a:solidFill>
                  <a:srgbClr val="FFFF00"/>
                </a:solidFill>
              </a:rPr>
              <a:t>static T info2;//</a:t>
            </a:r>
            <a:r>
              <a:rPr lang="zh-CN" altLang="en-US" sz="1400" dirty="0">
                <a:solidFill>
                  <a:srgbClr val="FFFF00"/>
                </a:solidFill>
              </a:rPr>
              <a:t>编译</a:t>
            </a:r>
            <a:r>
              <a:rPr lang="zh-CN" altLang="en-US" sz="1400" dirty="0" smtClean="0">
                <a:solidFill>
                  <a:srgbClr val="FFFF00"/>
                </a:solidFill>
              </a:rPr>
              <a:t>错误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Class</a:t>
            </a:r>
            <a:r>
              <a:rPr lang="zh-CN" altLang="en-US" sz="1400" dirty="0" smtClean="0">
                <a:solidFill>
                  <a:schemeClr val="bg1"/>
                </a:solidFill>
              </a:rPr>
              <a:t>是所有实例共享的，但是</a:t>
            </a:r>
            <a:r>
              <a:rPr lang="zh-CN" altLang="en-US" sz="1400" dirty="0">
                <a:solidFill>
                  <a:srgbClr val="FFFF00"/>
                </a:solidFill>
              </a:rPr>
              <a:t>类型参数是属于具体实例</a:t>
            </a:r>
            <a:r>
              <a:rPr lang="zh-CN" altLang="en-US" sz="1400" dirty="0" smtClean="0">
                <a:solidFill>
                  <a:srgbClr val="FFFF00"/>
                </a:solidFill>
              </a:rPr>
              <a:t>的。</a:t>
            </a:r>
            <a:r>
              <a:rPr lang="zh-CN" altLang="en-US" sz="1400" dirty="0" smtClean="0">
                <a:solidFill>
                  <a:schemeClr val="bg1"/>
                </a:solidFill>
              </a:rPr>
              <a:t>所以，</a:t>
            </a:r>
            <a:r>
              <a:rPr lang="zh-CN" altLang="en-US" sz="1400" dirty="0" smtClean="0">
                <a:solidFill>
                  <a:srgbClr val="FFFF00"/>
                </a:solidFill>
              </a:rPr>
              <a:t>在</a:t>
            </a:r>
            <a:r>
              <a:rPr lang="zh-CN" altLang="en-US" sz="1400" dirty="0">
                <a:solidFill>
                  <a:srgbClr val="FFFF00"/>
                </a:solidFill>
              </a:rPr>
              <a:t>静态方法、静态初始化块或者静态变量的声明和初始化中不允许使用类型</a:t>
            </a:r>
            <a:r>
              <a:rPr lang="zh-CN" altLang="en-US" sz="1400" dirty="0" smtClean="0">
                <a:solidFill>
                  <a:srgbClr val="FFFF00"/>
                </a:solidFill>
              </a:rPr>
              <a:t>形参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396402"/>
            <a:ext cx="69127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</a:rPr>
              <a:t>同理，如下的重载也是非法的</a:t>
            </a:r>
            <a:r>
              <a:rPr lang="en-US" altLang="zh-CN" sz="16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dirty="0">
                <a:solidFill>
                  <a:schemeClr val="bg1"/>
                </a:solidFill>
              </a:rPr>
              <a:t>String </a:t>
            </a:r>
            <a:r>
              <a:rPr lang="en-US" altLang="zh-CN" sz="1400" u="sng" dirty="0" err="1">
                <a:solidFill>
                  <a:schemeClr val="bg1"/>
                </a:solidFill>
              </a:rPr>
              <a:t>genericsOver</a:t>
            </a:r>
            <a:r>
              <a:rPr lang="en-US" altLang="zh-CN" sz="1400" u="sng" dirty="0">
                <a:solidFill>
                  <a:schemeClr val="bg1"/>
                </a:solidFill>
              </a:rPr>
              <a:t>(</a:t>
            </a:r>
            <a:r>
              <a:rPr lang="en-US" altLang="zh-CN" sz="1400" u="sng" dirty="0">
                <a:solidFill>
                  <a:srgbClr val="FFFF00"/>
                </a:solidFill>
              </a:rPr>
              <a:t>List&lt;String&gt; </a:t>
            </a:r>
            <a:r>
              <a:rPr lang="en-US" altLang="zh-CN" sz="1400" u="sng" dirty="0">
                <a:solidFill>
                  <a:schemeClr val="bg1"/>
                </a:solidFill>
              </a:rPr>
              <a:t>list){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return "";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public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</a:rPr>
              <a:t>genericsOver</a:t>
            </a:r>
            <a:r>
              <a:rPr lang="en-US" altLang="zh-CN" sz="1400" u="sng" dirty="0">
                <a:solidFill>
                  <a:schemeClr val="bg1"/>
                </a:solidFill>
              </a:rPr>
              <a:t>(</a:t>
            </a:r>
            <a:r>
              <a:rPr lang="en-US" altLang="zh-CN" sz="1400" u="sng" dirty="0">
                <a:solidFill>
                  <a:srgbClr val="FFFF00"/>
                </a:solidFill>
              </a:rPr>
              <a:t>List&lt;Integer&gt; </a:t>
            </a:r>
            <a:r>
              <a:rPr lang="en-US" altLang="zh-CN" sz="1400" u="sng" dirty="0">
                <a:solidFill>
                  <a:schemeClr val="bg1"/>
                </a:solidFill>
              </a:rPr>
              <a:t>list){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return 0;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057300"/>
            <a:ext cx="83204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</a:rPr>
              <a:t>里面方法重载是不能通过返回值类型来区分的，比如代码一中一个类中定义两个如下的方法是不容许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</a:rPr>
              <a:t>如下。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public String </a:t>
            </a:r>
            <a:r>
              <a:rPr lang="en-US" altLang="zh-CN" sz="1400" u="sng" dirty="0" err="1">
                <a:solidFill>
                  <a:schemeClr val="bg1"/>
                </a:solidFill>
              </a:rPr>
              <a:t>basicOver</a:t>
            </a:r>
            <a:r>
              <a:rPr lang="en-US" altLang="zh-CN" sz="1400" u="sng" dirty="0">
                <a:solidFill>
                  <a:schemeClr val="bg1"/>
                </a:solidFill>
              </a:rPr>
              <a:t>(</a:t>
            </a:r>
            <a:r>
              <a:rPr lang="en-US" altLang="zh-CN" sz="1400" u="sng" dirty="0" err="1">
                <a:solidFill>
                  <a:schemeClr val="bg1"/>
                </a:solidFill>
              </a:rPr>
              <a:t>int</a:t>
            </a:r>
            <a:r>
              <a:rPr lang="en-US" altLang="zh-CN" sz="1400" u="sng" dirty="0">
                <a:solidFill>
                  <a:schemeClr val="bg1"/>
                </a:solidFill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</a:rPr>
              <a:t>i</a:t>
            </a:r>
            <a:r>
              <a:rPr lang="en-US" altLang="zh-CN" sz="1400" u="sng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return "";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public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</a:rPr>
              <a:t>basicOver</a:t>
            </a:r>
            <a:r>
              <a:rPr lang="en-US" altLang="zh-CN" sz="1400" u="sng" dirty="0">
                <a:solidFill>
                  <a:schemeClr val="bg1"/>
                </a:solidFill>
              </a:rPr>
              <a:t>(</a:t>
            </a:r>
            <a:r>
              <a:rPr lang="en-US" altLang="zh-CN" sz="1400" u="sng" dirty="0" err="1">
                <a:solidFill>
                  <a:schemeClr val="bg1"/>
                </a:solidFill>
              </a:rPr>
              <a:t>int</a:t>
            </a:r>
            <a:r>
              <a:rPr lang="en-US" altLang="zh-CN" sz="1400" u="sng" dirty="0">
                <a:solidFill>
                  <a:schemeClr val="bg1"/>
                </a:solidFill>
              </a:rPr>
              <a:t> </a:t>
            </a:r>
            <a:r>
              <a:rPr lang="en-US" altLang="zh-CN" sz="1400" u="sng" dirty="0" err="1">
                <a:solidFill>
                  <a:schemeClr val="bg1"/>
                </a:solidFill>
              </a:rPr>
              <a:t>i</a:t>
            </a:r>
            <a:r>
              <a:rPr lang="en-US" altLang="zh-CN" sz="1400" u="sng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return 0;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5724128" y="2281436"/>
            <a:ext cx="2991846" cy="37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rgbClr val="FFFF00"/>
                </a:solidFill>
              </a:rPr>
              <a:t>结论：泛型不是类型，只是声明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6" name="矩形 5"/>
          <p:cNvSpPr/>
          <p:nvPr/>
        </p:nvSpPr>
        <p:spPr>
          <a:xfrm>
            <a:off x="500034" y="1129308"/>
            <a:ext cx="78883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>
                <a:solidFill>
                  <a:schemeClr val="bg1"/>
                </a:solidFill>
              </a:rPr>
              <a:t>Apple </a:t>
            </a:r>
            <a:r>
              <a:rPr lang="en-US" altLang="zh-CN" sz="1400" u="sng" dirty="0" err="1">
                <a:solidFill>
                  <a:schemeClr val="bg1"/>
                </a:solidFill>
              </a:rPr>
              <a:t>apple</a:t>
            </a:r>
            <a:r>
              <a:rPr lang="en-US" altLang="zh-CN" sz="1400" u="sng" dirty="0">
                <a:solidFill>
                  <a:schemeClr val="bg1"/>
                </a:solidFill>
              </a:rPr>
              <a:t> = </a:t>
            </a:r>
            <a:r>
              <a:rPr lang="en-US" altLang="zh-CN" sz="1400" b="1" u="sng" dirty="0">
                <a:solidFill>
                  <a:schemeClr val="bg1"/>
                </a:solidFill>
              </a:rPr>
              <a:t>new Apple&lt;String&gt;("</a:t>
            </a:r>
            <a:r>
              <a:rPr lang="zh-CN" altLang="en-US" sz="1400" b="1" u="sng" dirty="0">
                <a:solidFill>
                  <a:schemeClr val="bg1"/>
                </a:solidFill>
              </a:rPr>
              <a:t>小苹果</a:t>
            </a:r>
            <a:r>
              <a:rPr lang="en-US" altLang="zh-CN" sz="1400" b="1" u="sng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sz="1400" b="1" smtClean="0">
                <a:solidFill>
                  <a:schemeClr val="bg1"/>
                </a:solidFill>
              </a:rPr>
              <a:t>if(</a:t>
            </a:r>
            <a:r>
              <a:rPr lang="en-US" altLang="zh-CN" sz="1400" b="1" u="sng" smtClean="0">
                <a:solidFill>
                  <a:schemeClr val="bg1"/>
                </a:solidFill>
              </a:rPr>
              <a:t>apple </a:t>
            </a:r>
            <a:r>
              <a:rPr lang="en-US" altLang="zh-CN" sz="1400" b="1" u="sng" dirty="0" err="1">
                <a:solidFill>
                  <a:schemeClr val="bg1"/>
                </a:solidFill>
              </a:rPr>
              <a:t>instanceof</a:t>
            </a:r>
            <a:r>
              <a:rPr lang="en-US" altLang="zh-CN" sz="1400" b="1" u="sng" dirty="0">
                <a:solidFill>
                  <a:schemeClr val="bg1"/>
                </a:solidFill>
              </a:rPr>
              <a:t> Apple&lt;String</a:t>
            </a:r>
            <a:r>
              <a:rPr lang="en-US" altLang="zh-CN" sz="1400" b="1" u="sng" dirty="0" smtClean="0">
                <a:solidFill>
                  <a:schemeClr val="bg1"/>
                </a:solidFill>
              </a:rPr>
              <a:t>&gt;){ </a:t>
            </a:r>
            <a:r>
              <a:rPr lang="en-US" altLang="zh-CN" sz="1400" b="1" u="sng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u="sng" dirty="0" smtClean="0">
                <a:solidFill>
                  <a:srgbClr val="FFFF00"/>
                </a:solidFill>
              </a:rPr>
              <a:t>编译错误，擦除后已经没有类型参数</a:t>
            </a:r>
            <a:endParaRPr lang="en-US" altLang="zh-CN" sz="1400" b="1" u="sng" dirty="0">
              <a:solidFill>
                <a:srgbClr val="FFFF00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}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rgbClr val="FFFF00"/>
                </a:solidFill>
              </a:rPr>
              <a:t>检查一个实例是不是一个特定类型的泛型类是没有意义</a:t>
            </a:r>
            <a:r>
              <a:rPr lang="zh-CN" altLang="en-US" sz="1600" dirty="0" smtClean="0">
                <a:solidFill>
                  <a:srgbClr val="FFFF00"/>
                </a:solidFill>
              </a:rPr>
              <a:t>的。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那么</a:t>
            </a:r>
            <a:r>
              <a:rPr lang="zh-CN" altLang="en-US" sz="1600" dirty="0">
                <a:solidFill>
                  <a:srgbClr val="FFFF00"/>
                </a:solidFill>
              </a:rPr>
              <a:t>在</a:t>
            </a:r>
            <a:r>
              <a:rPr lang="zh-CN" altLang="en-US" sz="1600" dirty="0" smtClean="0">
                <a:solidFill>
                  <a:srgbClr val="FFFF00"/>
                </a:solidFill>
              </a:rPr>
              <a:t>运行时是如何知道具体的类型信息的呢？比如：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Apple&lt;String&gt; apple = </a:t>
            </a:r>
            <a:r>
              <a:rPr lang="en-US" altLang="zh-CN" sz="1400" b="1" dirty="0">
                <a:solidFill>
                  <a:schemeClr val="bg1"/>
                </a:solidFill>
              </a:rPr>
              <a:t>new Apple&lt;String&gt;("</a:t>
            </a:r>
            <a:r>
              <a:rPr lang="zh-CN" altLang="en-US" sz="1400" b="1" dirty="0">
                <a:solidFill>
                  <a:schemeClr val="bg1"/>
                </a:solidFill>
              </a:rPr>
              <a:t>小苹果</a:t>
            </a:r>
            <a:r>
              <a:rPr lang="en-US" altLang="zh-CN" sz="1400" b="1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</a:rPr>
              <a:t>String </a:t>
            </a:r>
            <a:r>
              <a:rPr lang="en-US" altLang="zh-CN" sz="1400" u="sng" dirty="0">
                <a:solidFill>
                  <a:schemeClr val="bg1"/>
                </a:solidFill>
              </a:rPr>
              <a:t>info = </a:t>
            </a:r>
            <a:r>
              <a:rPr lang="en-US" altLang="zh-CN" sz="1400" u="sng" dirty="0" err="1">
                <a:solidFill>
                  <a:schemeClr val="bg1"/>
                </a:solidFill>
              </a:rPr>
              <a:t>apple.getInfo</a:t>
            </a:r>
            <a:r>
              <a:rPr lang="en-US" altLang="zh-CN" sz="1400" u="sng" dirty="0" smtClean="0">
                <a:solidFill>
                  <a:schemeClr val="bg1"/>
                </a:solidFill>
              </a:rPr>
              <a:t>();</a:t>
            </a:r>
          </a:p>
          <a:p>
            <a:endParaRPr lang="en-US" altLang="zh-CN" sz="1600" u="sng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00"/>
                </a:solidFill>
              </a:rPr>
              <a:t>擦除在方法体中移除了类型信息</a:t>
            </a:r>
            <a:r>
              <a:rPr lang="zh-CN" altLang="en-US" sz="1600" dirty="0">
                <a:solidFill>
                  <a:schemeClr val="bg1"/>
                </a:solidFill>
              </a:rPr>
              <a:t>，所以在运行时的问题就是</a:t>
            </a:r>
            <a:r>
              <a:rPr lang="zh-CN" altLang="en-US" sz="1600" b="1" dirty="0">
                <a:solidFill>
                  <a:schemeClr val="bg1"/>
                </a:solidFill>
              </a:rPr>
              <a:t>边界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zh-CN" altLang="en-US" sz="1600" b="1" dirty="0">
                <a:solidFill>
                  <a:schemeClr val="bg1"/>
                </a:solidFill>
              </a:rPr>
              <a:t>即</a:t>
            </a:r>
            <a:r>
              <a:rPr lang="zh-CN" altLang="en-US" sz="1600" b="1" dirty="0">
                <a:solidFill>
                  <a:srgbClr val="FFFF00"/>
                </a:solidFill>
              </a:rPr>
              <a:t>对象进入和离开方法的地点</a:t>
            </a:r>
            <a:r>
              <a:rPr lang="zh-CN" altLang="en-US" sz="1600" b="1" dirty="0">
                <a:solidFill>
                  <a:schemeClr val="bg1"/>
                </a:solidFill>
              </a:rPr>
              <a:t>，这正是编译器在编译期执行类型检查并插入转型代码的地点。泛型中的所有动作都发生在边界处：对传递进来的值进行</a:t>
            </a:r>
            <a:r>
              <a:rPr lang="zh-CN" altLang="en-US" sz="1600" b="1" dirty="0">
                <a:solidFill>
                  <a:srgbClr val="FFFF00"/>
                </a:solidFill>
              </a:rPr>
              <a:t>额外的编译期检查</a:t>
            </a:r>
            <a:r>
              <a:rPr lang="zh-CN" altLang="en-US" sz="1600" b="1" dirty="0">
                <a:solidFill>
                  <a:schemeClr val="bg1"/>
                </a:solidFill>
              </a:rPr>
              <a:t>，并</a:t>
            </a:r>
            <a:r>
              <a:rPr lang="zh-CN" altLang="en-US" sz="1600" b="1" dirty="0">
                <a:solidFill>
                  <a:srgbClr val="FFFF00"/>
                </a:solidFill>
              </a:rPr>
              <a:t>插入对传递出去的值的转型</a:t>
            </a:r>
            <a:r>
              <a:rPr lang="zh-CN" altLang="en-US" sz="1600" b="1" dirty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型类和接口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泛型方法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83914" y="328954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边界与通配符</a:t>
            </a:r>
          </a:p>
        </p:txBody>
      </p:sp>
    </p:spTree>
    <p:extLst>
      <p:ext uri="{BB962C8B-B14F-4D97-AF65-F5344CB8AC3E}">
        <p14:creationId xmlns:p14="http://schemas.microsoft.com/office/powerpoint/2010/main" val="183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边界与通配符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99802"/>
            <a:ext cx="7848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</a:t>
            </a:r>
            <a:r>
              <a:rPr lang="en-US" altLang="zh-CN" sz="1400" dirty="0" smtClean="0">
                <a:solidFill>
                  <a:schemeClr val="bg1"/>
                </a:solidFill>
              </a:rPr>
              <a:t>lass Fruit{}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class Apple extends Fruit{}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Fruit f = new Apple();</a:t>
            </a:r>
            <a:r>
              <a:rPr lang="en-US" altLang="zh-CN" sz="1400" dirty="0" smtClean="0">
                <a:solidFill>
                  <a:srgbClr val="FFFF00"/>
                </a:solidFill>
              </a:rPr>
              <a:t>//ok </a:t>
            </a:r>
          </a:p>
          <a:p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public static void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printFruit</a:t>
            </a:r>
            <a:r>
              <a:rPr lang="en-US" altLang="zh-CN" sz="1400" dirty="0" smtClean="0">
                <a:solidFill>
                  <a:schemeClr val="bg1"/>
                </a:solidFill>
              </a:rPr>
              <a:t>(List&lt;</a:t>
            </a:r>
            <a:r>
              <a:rPr lang="en-US" altLang="zh-CN" sz="1400" dirty="0" smtClean="0">
                <a:solidFill>
                  <a:srgbClr val="FFFF00"/>
                </a:solidFill>
              </a:rPr>
              <a:t>Fruit</a:t>
            </a:r>
            <a:r>
              <a:rPr lang="en-US" altLang="zh-CN" sz="1400" dirty="0">
                <a:solidFill>
                  <a:schemeClr val="bg1"/>
                </a:solidFill>
              </a:rPr>
              <a:t>&gt;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for(Fruit f :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System.</a:t>
            </a:r>
            <a:r>
              <a:rPr lang="en-US" altLang="zh-CN" sz="1400" i="1" dirty="0" err="1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(f);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List&lt;</a:t>
            </a:r>
            <a:r>
              <a:rPr lang="en-US" altLang="zh-CN" sz="1400" dirty="0" smtClean="0">
                <a:solidFill>
                  <a:srgbClr val="FFFF00"/>
                </a:solidFill>
              </a:rPr>
              <a:t>Apple</a:t>
            </a:r>
            <a:r>
              <a:rPr lang="en-US" altLang="zh-CN" sz="1400" dirty="0">
                <a:solidFill>
                  <a:schemeClr val="bg1"/>
                </a:solidFill>
              </a:rPr>
              <a:t>&gt; apples = new </a:t>
            </a:r>
            <a:r>
              <a:rPr lang="en-US" altLang="zh-CN" sz="1400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&lt;Apple&gt;(); 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printFruit</a:t>
            </a:r>
            <a:r>
              <a:rPr lang="en-US" altLang="zh-CN" sz="1400" dirty="0" smtClean="0">
                <a:solidFill>
                  <a:schemeClr val="bg1"/>
                </a:solidFill>
              </a:rPr>
              <a:t>(apples); </a:t>
            </a:r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可以吗？</a:t>
            </a:r>
            <a:r>
              <a:rPr lang="en-US" altLang="zh-CN" sz="1400" dirty="0" smtClean="0">
                <a:solidFill>
                  <a:srgbClr val="FFFF00"/>
                </a:solidFill>
              </a:rPr>
              <a:t>——</a:t>
            </a:r>
            <a:r>
              <a:rPr lang="zh-CN" altLang="en-US" sz="1400" dirty="0" smtClean="0">
                <a:solidFill>
                  <a:srgbClr val="FFFF00"/>
                </a:solidFill>
              </a:rPr>
              <a:t>编译错误</a:t>
            </a:r>
            <a:endParaRPr lang="en-US" altLang="zh-CN" dirty="0" smtClean="0"/>
          </a:p>
          <a:p>
            <a:r>
              <a:rPr lang="en-US" altLang="zh-CN" sz="1400" dirty="0">
                <a:solidFill>
                  <a:schemeClr val="bg1"/>
                </a:solidFill>
              </a:rPr>
              <a:t>List&lt;</a:t>
            </a:r>
            <a:r>
              <a:rPr lang="en-US" altLang="zh-CN" sz="1400" dirty="0">
                <a:solidFill>
                  <a:srgbClr val="FFFF00"/>
                </a:solidFill>
              </a:rPr>
              <a:t>Apple</a:t>
            </a:r>
            <a:r>
              <a:rPr lang="en-US" altLang="zh-CN" sz="1400" dirty="0" smtClean="0">
                <a:solidFill>
                  <a:schemeClr val="bg1"/>
                </a:solidFill>
              </a:rPr>
              <a:t>&gt; </a:t>
            </a:r>
            <a:r>
              <a:rPr lang="zh-CN" altLang="en-US" sz="1400" dirty="0" smtClean="0">
                <a:solidFill>
                  <a:schemeClr val="bg1"/>
                </a:solidFill>
              </a:rPr>
              <a:t>不是</a:t>
            </a:r>
            <a:r>
              <a:rPr lang="en-US" altLang="zh-CN" sz="1400" dirty="0">
                <a:solidFill>
                  <a:schemeClr val="bg1"/>
                </a:solidFill>
              </a:rPr>
              <a:t>List&lt;</a:t>
            </a:r>
            <a:r>
              <a:rPr lang="en-US" altLang="zh-CN" sz="1400" dirty="0">
                <a:solidFill>
                  <a:srgbClr val="FFFF00"/>
                </a:solidFill>
              </a:rPr>
              <a:t>Fruit</a:t>
            </a:r>
            <a:r>
              <a:rPr lang="en-US" altLang="zh-CN" sz="1400" dirty="0" smtClean="0">
                <a:solidFill>
                  <a:schemeClr val="bg1"/>
                </a:solidFill>
              </a:rPr>
              <a:t>&gt;</a:t>
            </a:r>
            <a:r>
              <a:rPr lang="zh-CN" altLang="en-US" sz="1400" dirty="0" smtClean="0">
                <a:solidFill>
                  <a:schemeClr val="bg1"/>
                </a:solidFill>
              </a:rPr>
              <a:t>，“</a:t>
            </a:r>
            <a:r>
              <a:rPr lang="zh-CN" altLang="en-US" sz="1400" dirty="0" smtClean="0">
                <a:solidFill>
                  <a:srgbClr val="FFFF00"/>
                </a:solidFill>
              </a:rPr>
              <a:t>一箱苹果不是一箱水果？？？</a:t>
            </a:r>
            <a:r>
              <a:rPr lang="zh-CN" altLang="en-US" sz="1400" dirty="0" smtClean="0">
                <a:solidFill>
                  <a:schemeClr val="bg1"/>
                </a:solidFill>
              </a:rPr>
              <a:t>”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如果有另一个类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class Orange extends Fruit{}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如果</a:t>
            </a:r>
            <a:r>
              <a:rPr lang="en-US" altLang="zh-CN" sz="1400" dirty="0" smtClean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List&lt;Fruit&gt; fruits = </a:t>
            </a:r>
            <a:r>
              <a:rPr lang="en-US" altLang="zh-CN" sz="1400" dirty="0" smtClean="0">
                <a:solidFill>
                  <a:srgbClr val="FFFF00"/>
                </a:solidFill>
              </a:rPr>
              <a:t>apples</a:t>
            </a:r>
            <a:r>
              <a:rPr lang="zh-CN" altLang="en-US" sz="1400" dirty="0" smtClean="0">
                <a:solidFill>
                  <a:srgbClr val="FFFF00"/>
                </a:solidFill>
              </a:rPr>
              <a:t>成立，那么</a:t>
            </a:r>
            <a:r>
              <a:rPr lang="en-US" altLang="zh-CN" sz="1400" dirty="0">
                <a:solidFill>
                  <a:srgbClr val="FFFF00"/>
                </a:solidFill>
              </a:rPr>
              <a:t>fruits </a:t>
            </a:r>
            <a:r>
              <a:rPr lang="en-US" altLang="zh-CN" sz="1400" dirty="0" smtClean="0">
                <a:solidFill>
                  <a:srgbClr val="FFFF00"/>
                </a:solidFill>
              </a:rPr>
              <a:t>.add(orange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rgbClr val="FFFF00"/>
                </a:solidFill>
              </a:rPr>
              <a:t>)</a:t>
            </a:r>
            <a:r>
              <a:rPr lang="zh-CN" altLang="en-US" sz="1400" dirty="0" smtClean="0">
                <a:solidFill>
                  <a:srgbClr val="FFFF00"/>
                </a:solidFill>
              </a:rPr>
              <a:t>就合法了，这显然是错的！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zh-CN" altLang="en-US" sz="1400" b="1" dirty="0">
                <a:solidFill>
                  <a:srgbClr val="FFFF00"/>
                </a:solidFill>
              </a:rPr>
              <a:t>如果</a:t>
            </a:r>
            <a:r>
              <a:rPr lang="en-US" altLang="zh-CN" sz="1400" b="1" dirty="0">
                <a:solidFill>
                  <a:srgbClr val="FFFF00"/>
                </a:solidFill>
              </a:rPr>
              <a:t>Foo</a:t>
            </a:r>
            <a:r>
              <a:rPr lang="zh-CN" altLang="en-US" sz="1400" b="1" dirty="0">
                <a:solidFill>
                  <a:srgbClr val="FFFF00"/>
                </a:solidFill>
              </a:rPr>
              <a:t>是</a:t>
            </a:r>
            <a:r>
              <a:rPr lang="en-US" altLang="zh-CN" sz="1400" b="1" dirty="0">
                <a:solidFill>
                  <a:srgbClr val="FFFF00"/>
                </a:solidFill>
              </a:rPr>
              <a:t>Bar</a:t>
            </a:r>
            <a:r>
              <a:rPr lang="zh-CN" altLang="en-US" sz="1400" b="1" dirty="0">
                <a:solidFill>
                  <a:srgbClr val="FFFF00"/>
                </a:solidFill>
              </a:rPr>
              <a:t>的子类型，</a:t>
            </a:r>
            <a:r>
              <a:rPr lang="en-US" altLang="zh-CN" sz="1400" b="1" dirty="0">
                <a:solidFill>
                  <a:srgbClr val="FFFF00"/>
                </a:solidFill>
              </a:rPr>
              <a:t>G</a:t>
            </a:r>
            <a:r>
              <a:rPr lang="zh-CN" altLang="en-US" sz="1400" b="1" dirty="0">
                <a:solidFill>
                  <a:srgbClr val="FFFF00"/>
                </a:solidFill>
              </a:rPr>
              <a:t>是一种带泛型的类型，则</a:t>
            </a:r>
            <a:r>
              <a:rPr lang="en-US" altLang="zh-CN" sz="1400" b="1" dirty="0">
                <a:solidFill>
                  <a:srgbClr val="C00000"/>
                </a:solidFill>
              </a:rPr>
              <a:t>G&lt;Foo&gt;</a:t>
            </a:r>
            <a:r>
              <a:rPr lang="zh-CN" altLang="en-US" sz="1400" b="1" dirty="0">
                <a:solidFill>
                  <a:srgbClr val="C00000"/>
                </a:solidFill>
              </a:rPr>
              <a:t>不是</a:t>
            </a:r>
            <a:r>
              <a:rPr lang="en-US" altLang="zh-CN" sz="1400" b="1" dirty="0">
                <a:solidFill>
                  <a:srgbClr val="C00000"/>
                </a:solidFill>
              </a:rPr>
              <a:t>G&lt;Bar&gt;</a:t>
            </a:r>
            <a:r>
              <a:rPr lang="zh-CN" altLang="en-US" sz="1400" b="1" dirty="0">
                <a:solidFill>
                  <a:srgbClr val="C00000"/>
                </a:solidFill>
              </a:rPr>
              <a:t>的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子类型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。</a:t>
            </a:r>
            <a:endParaRPr lang="en-US" altLang="zh-CN" sz="1400" b="1" dirty="0" smtClean="0">
              <a:solidFill>
                <a:srgbClr val="FFFF00"/>
              </a:solidFill>
            </a:endParaRPr>
          </a:p>
          <a:p>
            <a:endParaRPr lang="en-US" altLang="zh-CN" sz="1400" b="1" dirty="0">
              <a:solidFill>
                <a:srgbClr val="FFFF00"/>
              </a:solidFill>
            </a:endParaRPr>
          </a:p>
          <a:p>
            <a:r>
              <a:rPr lang="zh-CN" altLang="en-US" sz="1400" b="1" dirty="0" smtClean="0">
                <a:solidFill>
                  <a:srgbClr val="FFFF00"/>
                </a:solidFill>
              </a:rPr>
              <a:t>如何实现一个方法的入参是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List&lt;Fruit&gt;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，它既可接受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List&lt;Apple&gt;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参数，也可接收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List&lt;Orange&gt;?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09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边界与通配符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83204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public static void </a:t>
            </a:r>
            <a:r>
              <a:rPr lang="en-US" altLang="zh-CN" sz="1400" dirty="0" err="1">
                <a:solidFill>
                  <a:schemeClr val="bg1"/>
                </a:solidFill>
              </a:rPr>
              <a:t>printFruit</a:t>
            </a:r>
            <a:r>
              <a:rPr lang="en-US" altLang="zh-CN" sz="1400" dirty="0">
                <a:solidFill>
                  <a:schemeClr val="bg1"/>
                </a:solidFill>
              </a:rPr>
              <a:t>(List</a:t>
            </a:r>
            <a:r>
              <a:rPr lang="en-US" altLang="zh-CN" sz="1400" dirty="0">
                <a:solidFill>
                  <a:srgbClr val="FFFF00"/>
                </a:solidFill>
              </a:rPr>
              <a:t>&lt;? extends Fruit</a:t>
            </a:r>
            <a:r>
              <a:rPr lang="en-US" altLang="zh-CN" sz="1400" dirty="0">
                <a:solidFill>
                  <a:schemeClr val="bg1"/>
                </a:solidFill>
              </a:rPr>
              <a:t>&gt;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for(Fruit f :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System.</a:t>
            </a:r>
            <a:r>
              <a:rPr lang="en-US" altLang="zh-CN" sz="1400" i="1" dirty="0" err="1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(f);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printFruit</a:t>
            </a:r>
            <a:r>
              <a:rPr lang="en-US" altLang="zh-CN" sz="1400" dirty="0">
                <a:solidFill>
                  <a:schemeClr val="bg1"/>
                </a:solidFill>
              </a:rPr>
              <a:t>(new </a:t>
            </a:r>
            <a:r>
              <a:rPr lang="en-US" altLang="zh-CN" sz="1400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&lt;Apple</a:t>
            </a:r>
            <a:r>
              <a:rPr lang="en-US" altLang="zh-CN" sz="1400" dirty="0" smtClean="0">
                <a:solidFill>
                  <a:schemeClr val="bg1"/>
                </a:solidFill>
              </a:rPr>
              <a:t>&gt;());//</a:t>
            </a:r>
            <a:r>
              <a:rPr lang="en-US" altLang="zh-CN" sz="1400" dirty="0" smtClean="0">
                <a:solidFill>
                  <a:srgbClr val="FFFF00"/>
                </a:solidFill>
              </a:rPr>
              <a:t>ok</a:t>
            </a:r>
          </a:p>
          <a:p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</a:rPr>
              <a:t>?——</a:t>
            </a:r>
            <a:r>
              <a:rPr lang="zh-CN" altLang="en-US" sz="1400" dirty="0" smtClean="0">
                <a:solidFill>
                  <a:srgbClr val="FFFF00"/>
                </a:solidFill>
              </a:rPr>
              <a:t>通配符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？</a:t>
            </a:r>
            <a:r>
              <a:rPr lang="en-US" altLang="zh-CN" sz="1400" dirty="0" smtClean="0">
                <a:solidFill>
                  <a:srgbClr val="FFFF00"/>
                </a:solidFill>
              </a:rPr>
              <a:t>extends ——</a:t>
            </a:r>
            <a:r>
              <a:rPr lang="zh-CN" altLang="en-US" sz="1400" dirty="0" smtClean="0">
                <a:solidFill>
                  <a:srgbClr val="FFFF00"/>
                </a:solidFill>
              </a:rPr>
              <a:t>边界通配符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上例中如果使用？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public static void printFruit2(</a:t>
            </a:r>
            <a:r>
              <a:rPr lang="en-US" altLang="zh-CN" sz="1400" dirty="0">
                <a:solidFill>
                  <a:srgbClr val="FFFF00"/>
                </a:solidFill>
              </a:rPr>
              <a:t>List&lt;?&gt;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for(</a:t>
            </a:r>
            <a:r>
              <a:rPr lang="en-US" altLang="zh-CN" sz="1400" dirty="0">
                <a:solidFill>
                  <a:srgbClr val="FFFF00"/>
                </a:solidFill>
              </a:rPr>
              <a:t>Object </a:t>
            </a:r>
            <a:r>
              <a:rPr lang="en-US" altLang="zh-CN" sz="1400" dirty="0">
                <a:solidFill>
                  <a:schemeClr val="bg1"/>
                </a:solidFill>
              </a:rPr>
              <a:t>f : </a:t>
            </a:r>
            <a:r>
              <a:rPr lang="en-US" altLang="zh-CN" sz="1400" dirty="0" err="1">
                <a:solidFill>
                  <a:schemeClr val="bg1"/>
                </a:solidFill>
              </a:rPr>
              <a:t>fList</a:t>
            </a:r>
            <a:r>
              <a:rPr lang="en-US" altLang="zh-CN" sz="1400" dirty="0" smtClean="0">
                <a:solidFill>
                  <a:schemeClr val="bg1"/>
                </a:solidFill>
              </a:rPr>
              <a:t>){ //</a:t>
            </a:r>
            <a:r>
              <a:rPr lang="zh-CN" altLang="en-US" sz="1400" dirty="0" smtClean="0">
                <a:solidFill>
                  <a:srgbClr val="FFFF00"/>
                </a:solidFill>
              </a:rPr>
              <a:t>不知道存储</a:t>
            </a:r>
            <a:r>
              <a:rPr lang="zh-CN" altLang="en-US" sz="1400" dirty="0">
                <a:solidFill>
                  <a:srgbClr val="FFFF00"/>
                </a:solidFill>
              </a:rPr>
              <a:t>的是什么类型，但是可以</a:t>
            </a:r>
            <a:r>
              <a:rPr lang="zh-CN" altLang="en-US" sz="1400" dirty="0" smtClean="0">
                <a:solidFill>
                  <a:srgbClr val="FFFF00"/>
                </a:solidFill>
              </a:rPr>
              <a:t>肯定一定</a:t>
            </a:r>
            <a:r>
              <a:rPr lang="zh-CN" altLang="en-US" sz="1400" dirty="0">
                <a:solidFill>
                  <a:srgbClr val="FFFF00"/>
                </a:solidFill>
              </a:rPr>
              <a:t>是</a:t>
            </a:r>
            <a:r>
              <a:rPr lang="en-US" altLang="zh-CN" sz="1400" dirty="0">
                <a:solidFill>
                  <a:srgbClr val="FFFF00"/>
                </a:solidFill>
              </a:rPr>
              <a:t>Object</a:t>
            </a:r>
            <a:r>
              <a:rPr lang="zh-CN" altLang="en-US" sz="1400" dirty="0">
                <a:solidFill>
                  <a:srgbClr val="FFFF00"/>
                </a:solidFill>
              </a:rPr>
              <a:t>的子类型，</a:t>
            </a:r>
            <a:r>
              <a:rPr lang="zh-CN" altLang="en-US" sz="1400" dirty="0" smtClean="0">
                <a:solidFill>
                  <a:srgbClr val="FFFF00"/>
                </a:solidFill>
              </a:rPr>
              <a:t>所以用</a:t>
            </a:r>
            <a:r>
              <a:rPr lang="en-US" altLang="zh-CN" sz="1400" dirty="0" smtClean="0">
                <a:solidFill>
                  <a:srgbClr val="FFFF00"/>
                </a:solidFill>
              </a:rPr>
              <a:t>Object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System.</a:t>
            </a:r>
            <a:r>
              <a:rPr lang="en-US" altLang="zh-CN" sz="1400" i="1" dirty="0" err="1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(f);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注解定义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注解处理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基于注解的单元测试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6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5" y="1345332"/>
            <a:ext cx="8248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注解（也称为元数据）提供了一种</a:t>
            </a:r>
            <a:r>
              <a:rPr lang="zh-CN" altLang="en-US" dirty="0">
                <a:solidFill>
                  <a:schemeClr val="bg1"/>
                </a:solidFill>
              </a:rPr>
              <a:t>在代码</a:t>
            </a:r>
            <a:r>
              <a:rPr lang="zh-CN" altLang="en-US" dirty="0" smtClean="0">
                <a:solidFill>
                  <a:schemeClr val="bg1"/>
                </a:solidFill>
              </a:rPr>
              <a:t>中添加信息的形式化方法。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注解在使用比较简单，除了</a:t>
            </a: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zh-CN" altLang="en-US" dirty="0" smtClean="0">
                <a:solidFill>
                  <a:schemeClr val="bg1"/>
                </a:solidFill>
              </a:rPr>
              <a:t>符号外，基本与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固有语法一致。如比较常见的几个注解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@Override </a:t>
            </a:r>
            <a:r>
              <a:rPr lang="zh-CN" altLang="en-US" dirty="0" smtClean="0">
                <a:solidFill>
                  <a:schemeClr val="bg1"/>
                </a:solidFill>
              </a:rPr>
              <a:t>表示方法定义将覆盖超类中的方法。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</a:rPr>
              <a:t>SuppressWarning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关闭不当的编译器警告信息。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@Component   Spring</a:t>
            </a:r>
            <a:r>
              <a:rPr lang="zh-CN" altLang="en-US" dirty="0" smtClean="0">
                <a:solidFill>
                  <a:schemeClr val="bg1"/>
                </a:solidFill>
              </a:rPr>
              <a:t>框架中的组件注解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568" y="1201315"/>
            <a:ext cx="828990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@Target(</a:t>
            </a:r>
            <a:r>
              <a:rPr lang="en-US" altLang="zh-CN" sz="1400" dirty="0" err="1">
                <a:solidFill>
                  <a:schemeClr val="bg1"/>
                </a:solidFill>
              </a:rPr>
              <a:t>ElementType.</a:t>
            </a:r>
            <a:r>
              <a:rPr lang="en-US" altLang="zh-CN" sz="1400" i="1" dirty="0" err="1">
                <a:solidFill>
                  <a:schemeClr val="bg1"/>
                </a:solidFill>
              </a:rPr>
              <a:t>METHOD</a:t>
            </a:r>
            <a:r>
              <a:rPr lang="en-US" altLang="zh-CN" sz="1400" i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@Retention(</a:t>
            </a:r>
            <a:r>
              <a:rPr lang="en-US" altLang="zh-CN" sz="1400" dirty="0" err="1">
                <a:solidFill>
                  <a:schemeClr val="bg1"/>
                </a:solidFill>
              </a:rPr>
              <a:t>RetentionPolicy.</a:t>
            </a:r>
            <a:r>
              <a:rPr lang="en-US" altLang="zh-CN" sz="1400" i="1" dirty="0" err="1">
                <a:solidFill>
                  <a:schemeClr val="bg1"/>
                </a:solidFill>
              </a:rPr>
              <a:t>RUNTIME</a:t>
            </a:r>
            <a:r>
              <a:rPr lang="en-US" altLang="zh-CN" sz="1400" i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sz="1400" b="1" dirty="0">
                <a:solidFill>
                  <a:schemeClr val="bg1"/>
                </a:solidFill>
              </a:rPr>
              <a:t>public @interface </a:t>
            </a:r>
            <a:r>
              <a:rPr lang="en-US" altLang="zh-CN" sz="1400" b="1" dirty="0" err="1">
                <a:solidFill>
                  <a:schemeClr val="bg1"/>
                </a:solidFill>
              </a:rPr>
              <a:t>MyTest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注解的定义看起来像接口定义，编译器将会把注解也编译成</a:t>
            </a:r>
            <a:r>
              <a:rPr lang="en-US" altLang="zh-CN" sz="1600" dirty="0" smtClean="0">
                <a:solidFill>
                  <a:schemeClr val="bg1"/>
                </a:solidFill>
              </a:rPr>
              <a:t>class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除了</a:t>
            </a:r>
            <a:r>
              <a:rPr lang="en-US" altLang="zh-CN" sz="1600" dirty="0" smtClean="0">
                <a:solidFill>
                  <a:srgbClr val="FFFF00"/>
                </a:solidFill>
              </a:rPr>
              <a:t>@interface</a:t>
            </a:r>
            <a:r>
              <a:rPr lang="zh-CN" altLang="en-US" sz="1600" dirty="0" smtClean="0">
                <a:solidFill>
                  <a:schemeClr val="bg1"/>
                </a:solidFill>
              </a:rPr>
              <a:t>定义为，注解定义还会用到</a:t>
            </a:r>
            <a:r>
              <a:rPr lang="en-US" altLang="zh-CN" sz="1600" dirty="0">
                <a:solidFill>
                  <a:srgbClr val="FFFF00"/>
                </a:solidFill>
              </a:rPr>
              <a:t>@</a:t>
            </a:r>
            <a:r>
              <a:rPr lang="en-US" altLang="zh-CN" sz="1600" dirty="0" smtClean="0">
                <a:solidFill>
                  <a:srgbClr val="FFFF00"/>
                </a:solidFill>
              </a:rPr>
              <a:t>Target</a:t>
            </a:r>
            <a:r>
              <a:rPr lang="zh-CN" altLang="en-US" sz="1600" dirty="0" smtClean="0">
                <a:solidFill>
                  <a:srgbClr val="FFFF00"/>
                </a:solidFill>
              </a:rPr>
              <a:t>，</a:t>
            </a:r>
            <a:r>
              <a:rPr lang="en-US" altLang="zh-CN" sz="1600" dirty="0" smtClean="0">
                <a:solidFill>
                  <a:srgbClr val="FFFF00"/>
                </a:solidFill>
              </a:rPr>
              <a:t>@Retention</a:t>
            </a:r>
            <a:r>
              <a:rPr lang="zh-CN" altLang="en-US" sz="1600" dirty="0" smtClean="0">
                <a:solidFill>
                  <a:schemeClr val="bg1"/>
                </a:solidFill>
              </a:rPr>
              <a:t>，他们被称为</a:t>
            </a:r>
            <a:r>
              <a:rPr lang="zh-CN" altLang="en-US" sz="1600" dirty="0" smtClean="0">
                <a:solidFill>
                  <a:srgbClr val="FFFF00"/>
                </a:solidFill>
              </a:rPr>
              <a:t>元注解（</a:t>
            </a:r>
            <a:r>
              <a:rPr lang="en-US" altLang="zh-CN" sz="1600" dirty="0" smtClean="0">
                <a:solidFill>
                  <a:srgbClr val="FFFF00"/>
                </a:solidFill>
              </a:rPr>
              <a:t>meta-annotation</a:t>
            </a:r>
            <a:r>
              <a:rPr lang="zh-CN" altLang="en-US" sz="1600" dirty="0" smtClean="0">
                <a:solidFill>
                  <a:srgbClr val="FFFF00"/>
                </a:solidFill>
              </a:rPr>
              <a:t>）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</a:rPr>
              <a:t>@</a:t>
            </a:r>
            <a:r>
              <a:rPr lang="en-US" altLang="zh-CN" sz="1600" dirty="0" smtClean="0">
                <a:solidFill>
                  <a:srgbClr val="FFFF00"/>
                </a:solidFill>
              </a:rPr>
              <a:t>Target</a:t>
            </a:r>
            <a:r>
              <a:rPr lang="zh-CN" altLang="en-US" sz="1600" dirty="0" smtClean="0">
                <a:solidFill>
                  <a:srgbClr val="FFFF00"/>
                </a:solidFill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</a:rPr>
              <a:t>定义注解用于什么地方，例如</a:t>
            </a:r>
            <a:r>
              <a:rPr lang="en-US" altLang="zh-CN" sz="1600" i="1" dirty="0" smtClean="0">
                <a:solidFill>
                  <a:schemeClr val="bg1"/>
                </a:solidFill>
              </a:rPr>
              <a:t>METHOD</a:t>
            </a:r>
            <a:r>
              <a:rPr lang="zh-CN" altLang="en-US" sz="1600" i="1" dirty="0" smtClean="0">
                <a:solidFill>
                  <a:schemeClr val="bg1"/>
                </a:solidFill>
              </a:rPr>
              <a:t>（方法上），还有其他一些地方</a:t>
            </a:r>
            <a:endParaRPr lang="en-US" altLang="zh-CN" sz="1600" i="1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</a:rPr>
              <a:t>@</a:t>
            </a:r>
            <a:r>
              <a:rPr lang="en-US" altLang="zh-CN" sz="1600" dirty="0" smtClean="0">
                <a:solidFill>
                  <a:srgbClr val="FFFF00"/>
                </a:solidFill>
              </a:rPr>
              <a:t>Retention</a:t>
            </a:r>
            <a:r>
              <a:rPr lang="zh-CN" altLang="en-US" sz="1600" dirty="0" smtClean="0">
                <a:solidFill>
                  <a:srgbClr val="FFFF00"/>
                </a:solidFill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表示需要在什么级别保存注解信息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@Documented</a:t>
            </a:r>
            <a:r>
              <a:rPr lang="zh-CN" altLang="en-US" sz="1600" dirty="0" smtClean="0">
                <a:solidFill>
                  <a:srgbClr val="FFFF00"/>
                </a:solidFill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</a:rPr>
              <a:t>将注解包含的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javadoc</a:t>
            </a:r>
            <a:r>
              <a:rPr lang="zh-CN" altLang="en-US" sz="1600" dirty="0" smtClean="0">
                <a:solidFill>
                  <a:schemeClr val="bg1"/>
                </a:solidFill>
              </a:rPr>
              <a:t>中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@Inherited: </a:t>
            </a:r>
            <a:r>
              <a:rPr lang="zh-CN" altLang="en-US" sz="1600" dirty="0" smtClean="0">
                <a:solidFill>
                  <a:schemeClr val="bg1"/>
                </a:solidFill>
              </a:rPr>
              <a:t>允许子类继承父类中的注解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64152"/>
              </p:ext>
            </p:extLst>
          </p:nvPr>
        </p:nvGraphicFramePr>
        <p:xfrm>
          <a:off x="670617" y="1345332"/>
          <a:ext cx="7971534" cy="405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元注解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@Target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CONSTRUCTOR:</a:t>
                      </a:r>
                      <a:r>
                        <a:rPr lang="zh-CN" altLang="en-US" sz="1600" dirty="0" smtClean="0"/>
                        <a:t>构造器声明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FIELD:</a:t>
                      </a:r>
                      <a:r>
                        <a:rPr lang="zh-CN" altLang="en-US" sz="1600" dirty="0" smtClean="0"/>
                        <a:t>域声明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LOCAL_VARIABLE</a:t>
                      </a:r>
                      <a:r>
                        <a:rPr lang="zh-CN" altLang="en-US" sz="1600" dirty="0" smtClean="0"/>
                        <a:t>：局部变量声明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544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METHOD</a:t>
                      </a:r>
                      <a:r>
                        <a:rPr lang="zh-CN" altLang="en-US" sz="1600" dirty="0" smtClean="0"/>
                        <a:t>：方法声明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PACKAGE</a:t>
                      </a:r>
                      <a:r>
                        <a:rPr lang="zh-CN" altLang="en-US" sz="1600" dirty="0" smtClean="0"/>
                        <a:t>：包声明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048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PARAMETER</a:t>
                      </a:r>
                      <a:r>
                        <a:rPr lang="zh-CN" altLang="en-US" sz="1600" dirty="0" smtClean="0"/>
                        <a:t>：参数声明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808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TYPE</a:t>
                      </a:r>
                      <a:r>
                        <a:rPr lang="zh-CN" altLang="en-US" sz="1600" dirty="0" smtClean="0"/>
                        <a:t>：类、接口或</a:t>
                      </a:r>
                      <a:r>
                        <a:rPr lang="en-US" altLang="zh-CN" sz="1600" dirty="0" err="1" smtClean="0"/>
                        <a:t>enum</a:t>
                      </a:r>
                      <a:r>
                        <a:rPr lang="zh-CN" altLang="en-US" sz="1600" dirty="0" smtClean="0"/>
                        <a:t>声明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@Retention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SOURCE</a:t>
                      </a:r>
                      <a:r>
                        <a:rPr lang="zh-CN" altLang="en-US" sz="1600" dirty="0" smtClean="0"/>
                        <a:t>：只在源码中生效，注解将被编译器丢弃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CLASS</a:t>
                      </a:r>
                      <a:r>
                        <a:rPr lang="zh-CN" altLang="en-US" sz="1600" dirty="0" smtClean="0"/>
                        <a:t>：注解在</a:t>
                      </a:r>
                      <a:r>
                        <a:rPr lang="en-US" altLang="zh-CN" sz="1600" dirty="0" smtClean="0"/>
                        <a:t>class</a:t>
                      </a:r>
                      <a:r>
                        <a:rPr lang="zh-CN" altLang="en-US" sz="1600" dirty="0" smtClean="0"/>
                        <a:t>文件中，但会被</a:t>
                      </a:r>
                      <a:r>
                        <a:rPr lang="en-US" altLang="zh-CN" sz="1600" dirty="0" smtClean="0"/>
                        <a:t>JVM</a:t>
                      </a:r>
                      <a:r>
                        <a:rPr lang="zh-CN" altLang="en-US" sz="1600" dirty="0" smtClean="0"/>
                        <a:t>丢弃</a:t>
                      </a:r>
                      <a:endParaRPr lang="en-US" altLang="zh-C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RUNTIME</a:t>
                      </a:r>
                      <a:r>
                        <a:rPr lang="zh-CN" altLang="en-US" sz="1600" dirty="0" smtClean="0"/>
                        <a:t>：</a:t>
                      </a:r>
                      <a:r>
                        <a:rPr lang="en-US" altLang="zh-CN" sz="1600" dirty="0" smtClean="0"/>
                        <a:t>JVM</a:t>
                      </a:r>
                      <a:r>
                        <a:rPr lang="zh-CN" altLang="en-US" sz="1600" dirty="0" smtClean="0"/>
                        <a:t>在运行期也保留注解，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可通过反射机制读取注解信息。</a:t>
                      </a:r>
                      <a:endParaRPr lang="en-US" altLang="zh-CN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273324"/>
            <a:ext cx="70963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>
              <a:lnSpc>
                <a:spcPct val="150000"/>
              </a:lnSpc>
            </a:pPr>
            <a:r>
              <a:rPr lang="zh-CN" altLang="en-US" b="1" smtClean="0">
                <a:solidFill>
                  <a:schemeClr val="bg1"/>
                </a:solidFill>
                <a:latin typeface="Consolas" panose="020B0609020204030204" pitchFamily="49" charset="0"/>
              </a:rPr>
              <a:t>输出结果：</a:t>
            </a:r>
            <a:endParaRPr lang="en-US" altLang="zh-CN" sz="1400" b="1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  <a:latin typeface="Consolas" panose="020B0609020204030204" pitchFamily="49" charset="0"/>
              </a:rPr>
              <a:t>应用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类加载器：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sun.misc.Launcher$AppClassLoader@2a139a55</a:t>
            </a:r>
          </a:p>
          <a:p>
            <a:pPr defTabSz="28800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扩展类加载器：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sun.misc.Launcher$ExtClassLoader@7852e922</a:t>
            </a:r>
          </a:p>
          <a:p>
            <a:pPr defTabSz="288000">
              <a:lnSpc>
                <a:spcPct val="150000"/>
              </a:lnSpc>
            </a:pP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引导类加载器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:null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ZipPath</a:t>
            </a:r>
            <a:r>
              <a:rPr lang="zh-CN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加载器：</a:t>
            </a:r>
            <a:r>
              <a:rPr lang="en-US" altLang="zh-CN" sz="1400">
                <a:solidFill>
                  <a:schemeClr val="bg1"/>
                </a:solidFill>
                <a:latin typeface="Consolas" panose="020B0609020204030204" pitchFamily="49" charset="0"/>
              </a:rPr>
              <a:t>sun.misc.Launcher$ExtClassLoader@7852e922</a:t>
            </a:r>
            <a:endParaRPr lang="zh-CN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509" y="1273324"/>
            <a:ext cx="82579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@Target(</a:t>
            </a:r>
            <a:r>
              <a:rPr lang="en-US" altLang="zh-CN" sz="1400" dirty="0" err="1">
                <a:solidFill>
                  <a:schemeClr val="bg1"/>
                </a:solidFill>
              </a:rPr>
              <a:t>ElementType.</a:t>
            </a:r>
            <a:r>
              <a:rPr lang="en-US" altLang="zh-CN" sz="1400" i="1" dirty="0" err="1">
                <a:solidFill>
                  <a:schemeClr val="bg1"/>
                </a:solidFill>
              </a:rPr>
              <a:t>METHOD</a:t>
            </a:r>
            <a:r>
              <a:rPr lang="en-US" altLang="zh-CN" sz="1400" i="1" dirty="0">
                <a:solidFill>
                  <a:schemeClr val="bg1"/>
                </a:solidFill>
              </a:rPr>
              <a:t>)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@Retention(</a:t>
            </a:r>
            <a:r>
              <a:rPr lang="en-US" altLang="zh-CN" sz="1400" dirty="0" err="1">
                <a:solidFill>
                  <a:schemeClr val="bg1"/>
                </a:solidFill>
              </a:rPr>
              <a:t>RetentionPolicy.</a:t>
            </a:r>
            <a:r>
              <a:rPr lang="en-US" altLang="zh-CN" sz="1400" i="1" dirty="0" err="1">
                <a:solidFill>
                  <a:schemeClr val="bg1"/>
                </a:solidFill>
              </a:rPr>
              <a:t>RUNTIME</a:t>
            </a:r>
            <a:r>
              <a:rPr lang="en-US" altLang="zh-CN" sz="1400" i="1" dirty="0">
                <a:solidFill>
                  <a:schemeClr val="bg1"/>
                </a:solidFill>
              </a:rPr>
              <a:t>)</a:t>
            </a: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@interface </a:t>
            </a:r>
            <a:r>
              <a:rPr lang="en-US" altLang="zh-CN" sz="1400" b="1" dirty="0" err="1">
                <a:solidFill>
                  <a:schemeClr val="bg1"/>
                </a:solidFill>
              </a:rPr>
              <a:t>UseCase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rgbClr val="FFFF00"/>
                </a:solidFill>
              </a:rPr>
              <a:t>id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String </a:t>
            </a:r>
            <a:r>
              <a:rPr lang="en-US" altLang="zh-CN" sz="1400" b="1" dirty="0">
                <a:solidFill>
                  <a:srgbClr val="FFFF00"/>
                </a:solidFill>
              </a:rPr>
              <a:t>description</a:t>
            </a:r>
            <a:r>
              <a:rPr lang="en-US" altLang="zh-CN" sz="1400" b="1" dirty="0">
                <a:solidFill>
                  <a:schemeClr val="bg1"/>
                </a:solidFill>
              </a:rPr>
              <a:t>() default "no description";</a:t>
            </a: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MyTest</a:t>
            </a:r>
            <a:r>
              <a:rPr lang="zh-CN" altLang="en-US" sz="1400" dirty="0" smtClean="0">
                <a:solidFill>
                  <a:schemeClr val="bg1"/>
                </a:solidFill>
              </a:rPr>
              <a:t>注解没有定义参数，</a:t>
            </a:r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UseCase</a:t>
            </a:r>
            <a:r>
              <a:rPr lang="zh-CN" altLang="en-US" sz="1400" dirty="0" smtClean="0">
                <a:solidFill>
                  <a:schemeClr val="bg1"/>
                </a:solidFill>
              </a:rPr>
              <a:t>中定义了</a:t>
            </a:r>
            <a:r>
              <a:rPr lang="zh-CN" altLang="en-US" sz="1400" dirty="0" smtClean="0">
                <a:solidFill>
                  <a:srgbClr val="FFFF00"/>
                </a:solidFill>
              </a:rPr>
              <a:t>两个参数：</a:t>
            </a:r>
            <a:r>
              <a:rPr lang="en-US" altLang="zh-CN" sz="1400" dirty="0" smtClean="0">
                <a:solidFill>
                  <a:srgbClr val="FFFF00"/>
                </a:solidFill>
              </a:rPr>
              <a:t>id</a:t>
            </a:r>
            <a:r>
              <a:rPr lang="zh-CN" altLang="en-US" sz="1400" dirty="0" smtClean="0">
                <a:solidFill>
                  <a:srgbClr val="FFFF00"/>
                </a:solidFill>
              </a:rPr>
              <a:t>，</a:t>
            </a:r>
            <a:r>
              <a:rPr lang="en-US" altLang="zh-CN" sz="1400" dirty="0" smtClean="0">
                <a:solidFill>
                  <a:srgbClr val="FFFF00"/>
                </a:solidFill>
              </a:rPr>
              <a:t>description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使用注解：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</a:rPr>
              <a:t>@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UseCase</a:t>
            </a:r>
            <a:r>
              <a:rPr lang="en-US" altLang="zh-CN" sz="1400" dirty="0" smtClean="0">
                <a:solidFill>
                  <a:srgbClr val="FFFF00"/>
                </a:solidFill>
              </a:rPr>
              <a:t>(id=10,description=“password validate case”)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</a:t>
            </a:r>
            <a:r>
              <a:rPr lang="en-US" altLang="zh-CN" sz="1400" dirty="0" smtClean="0">
                <a:solidFill>
                  <a:schemeClr val="bg1"/>
                </a:solidFill>
              </a:rPr>
              <a:t>ublic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boolean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validate(String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pwd</a:t>
            </a:r>
            <a:r>
              <a:rPr lang="en-US" altLang="zh-CN" sz="14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return true;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21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注解定义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注解处理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基于注解的单元测试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5" y="1201316"/>
            <a:ext cx="83924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</a:t>
            </a:r>
            <a:r>
              <a:rPr lang="en-US" altLang="zh-CN" sz="1400" b="1" dirty="0" err="1">
                <a:solidFill>
                  <a:schemeClr val="bg1"/>
                </a:solidFill>
              </a:rPr>
              <a:t>trackUseCase</a:t>
            </a:r>
            <a:r>
              <a:rPr lang="en-US" altLang="zh-CN" sz="1400" b="1" dirty="0">
                <a:solidFill>
                  <a:schemeClr val="bg1"/>
                </a:solidFill>
              </a:rPr>
              <a:t>(Class&lt;?&gt; cl){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for(Method m : </a:t>
            </a:r>
            <a:r>
              <a:rPr lang="en-US" altLang="zh-CN" sz="1400" b="1" dirty="0" err="1">
                <a:solidFill>
                  <a:srgbClr val="FFFF00"/>
                </a:solidFill>
              </a:rPr>
              <a:t>cl.getDeclaredMethods</a:t>
            </a:r>
            <a:r>
              <a:rPr lang="en-US" altLang="zh-CN" sz="1400" b="1" dirty="0">
                <a:solidFill>
                  <a:srgbClr val="FFFF00"/>
                </a:solidFill>
              </a:rPr>
              <a:t>()){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UseCase </a:t>
            </a:r>
            <a:r>
              <a:rPr lang="en-US" altLang="zh-CN" sz="1400" dirty="0" err="1">
                <a:solidFill>
                  <a:schemeClr val="bg1"/>
                </a:solidFill>
              </a:rPr>
              <a:t>uc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err="1">
                <a:solidFill>
                  <a:srgbClr val="FFFF00"/>
                </a:solidFill>
              </a:rPr>
              <a:t>m.getAnnotation</a:t>
            </a:r>
            <a:r>
              <a:rPr lang="en-US" altLang="zh-CN" sz="1400">
                <a:solidFill>
                  <a:srgbClr val="FFFF00"/>
                </a:solidFill>
              </a:rPr>
              <a:t>(</a:t>
            </a:r>
            <a:r>
              <a:rPr lang="en-US" altLang="zh-CN" sz="1400" err="1">
                <a:solidFill>
                  <a:srgbClr val="FFFF00"/>
                </a:solidFill>
              </a:rPr>
              <a:t>UseCase.</a:t>
            </a:r>
            <a:r>
              <a:rPr lang="en-US" altLang="zh-CN" sz="1400" b="1" err="1">
                <a:solidFill>
                  <a:srgbClr val="FFFF00"/>
                </a:solidFill>
              </a:rPr>
              <a:t>class</a:t>
            </a:r>
            <a:r>
              <a:rPr lang="en-US" altLang="zh-CN" sz="1400" b="1" smtClean="0">
                <a:solidFill>
                  <a:srgbClr val="FFFF00"/>
                </a:solidFill>
              </a:rPr>
              <a:t>)</a:t>
            </a:r>
            <a:r>
              <a:rPr lang="en-US" altLang="zh-CN" sz="1400" b="1" smtClean="0">
                <a:solidFill>
                  <a:schemeClr val="bg1"/>
                </a:solidFill>
              </a:rPr>
              <a:t>;</a:t>
            </a:r>
          </a:p>
          <a:p>
            <a:pPr defTabSz="288000"/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if(uc </a:t>
            </a:r>
            <a:r>
              <a:rPr lang="en-US" altLang="zh-CN" sz="1400" b="1" dirty="0">
                <a:solidFill>
                  <a:schemeClr val="bg1"/>
                </a:solidFill>
              </a:rPr>
              <a:t>!= </a:t>
            </a:r>
            <a:r>
              <a:rPr lang="en-US" altLang="zh-CN" sz="1400" b="1">
                <a:solidFill>
                  <a:schemeClr val="bg1"/>
                </a:solidFill>
              </a:rPr>
              <a:t>null</a:t>
            </a:r>
            <a:r>
              <a:rPr lang="en-US" altLang="zh-CN" sz="1400" b="1" smtClean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</a:rPr>
              <a:t>		</a:t>
            </a:r>
            <a:r>
              <a:rPr lang="en-US" altLang="zh-CN" sz="1400">
                <a:solidFill>
                  <a:schemeClr val="bg1"/>
                </a:solidFill>
              </a:rPr>
              <a:t> /</a:t>
            </a:r>
            <a:r>
              <a:rPr lang="en-US" altLang="zh-CN" sz="1400">
                <a:solidFill>
                  <a:srgbClr val="FFFF00"/>
                </a:solidFill>
              </a:rPr>
              <a:t>/</a:t>
            </a:r>
            <a:r>
              <a:rPr lang="zh-CN" altLang="en-US" sz="1400">
                <a:solidFill>
                  <a:srgbClr val="FFFF00"/>
                </a:solidFill>
              </a:rPr>
              <a:t>找出我们定义的测试用例并打印</a:t>
            </a:r>
            <a:endParaRPr lang="en-US" altLang="zh-CN" sz="14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(“Found </a:t>
            </a:r>
            <a:r>
              <a:rPr lang="en-US" altLang="zh-CN" sz="1400" i="1" dirty="0" err="1">
                <a:solidFill>
                  <a:schemeClr val="bg1"/>
                </a:solidFill>
              </a:rPr>
              <a:t>UseCase</a:t>
            </a:r>
            <a:r>
              <a:rPr lang="en-US" altLang="zh-CN" sz="1400" i="1" dirty="0">
                <a:solidFill>
                  <a:schemeClr val="bg1"/>
                </a:solidFill>
              </a:rPr>
              <a:t>: 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” </a:t>
            </a:r>
            <a:r>
              <a:rPr lang="en-US" altLang="zh-CN" sz="1400" i="1" dirty="0">
                <a:solidFill>
                  <a:schemeClr val="bg1"/>
                </a:solidFill>
              </a:rPr>
              <a:t>+ uc.id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()</a:t>
            </a:r>
            <a:r>
              <a:rPr lang="en-US" altLang="zh-CN" sz="1400" dirty="0" smtClean="0">
                <a:solidFill>
                  <a:schemeClr val="bg1"/>
                </a:solidFill>
              </a:rPr>
              <a:t>+ “ ” </a:t>
            </a:r>
            <a:r>
              <a:rPr lang="en-US" altLang="zh-CN" sz="1400">
                <a:solidFill>
                  <a:schemeClr val="bg1"/>
                </a:solidFill>
              </a:rPr>
              <a:t>+ </a:t>
            </a:r>
            <a:r>
              <a:rPr lang="en-US" altLang="zh-CN" sz="1400" smtClean="0">
                <a:solidFill>
                  <a:schemeClr val="bg1"/>
                </a:solidFill>
              </a:rPr>
              <a:t>uc.description()); </a:t>
            </a:r>
            <a:endParaRPr lang="en-US" altLang="zh-CN" sz="1400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上面的处理程序使用两个</a:t>
            </a:r>
            <a:r>
              <a:rPr lang="zh-CN" altLang="en-US" sz="1600" dirty="0" smtClean="0">
                <a:solidFill>
                  <a:srgbClr val="FFFF00"/>
                </a:solidFill>
              </a:rPr>
              <a:t>反射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方法：</a:t>
            </a:r>
            <a:r>
              <a:rPr lang="en-US" altLang="zh-CN" sz="1600" b="1" dirty="0">
                <a:solidFill>
                  <a:srgbClr val="FFFF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FFFF00"/>
                </a:solidFill>
              </a:rPr>
              <a:t>cl.getDeclaredMethods</a:t>
            </a:r>
            <a:r>
              <a:rPr lang="zh-CN" altLang="en-US" sz="1600" b="1" dirty="0" smtClean="0">
                <a:solidFill>
                  <a:srgbClr val="FFFF00"/>
                </a:solidFill>
              </a:rPr>
              <a:t>， 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m.getAnnotation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UseCase.</a:t>
            </a:r>
            <a:r>
              <a:rPr lang="en-US" altLang="zh-CN" sz="1600" b="1" dirty="0" err="1" smtClean="0">
                <a:solidFill>
                  <a:srgbClr val="FFFF00"/>
                </a:solidFill>
              </a:rPr>
              <a:t>class</a:t>
            </a:r>
            <a:r>
              <a:rPr lang="en-US" altLang="zh-CN" sz="1600" b="1" dirty="0" smtClean="0">
                <a:solidFill>
                  <a:srgbClr val="FFFF00"/>
                </a:solidFill>
              </a:rPr>
              <a:t>)</a:t>
            </a:r>
          </a:p>
          <a:p>
            <a:endParaRPr lang="en-US" altLang="zh-CN" sz="1600" b="1" dirty="0">
              <a:solidFill>
                <a:srgbClr val="FFFF00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什么是</a:t>
            </a:r>
            <a:r>
              <a:rPr lang="zh-CN" altLang="en-US" sz="1600" b="1" dirty="0" smtClean="0">
                <a:solidFill>
                  <a:srgbClr val="FFFF00"/>
                </a:solidFill>
              </a:rPr>
              <a:t>反射？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345332"/>
            <a:ext cx="82484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反射机制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</a:rPr>
              <a:t>反射机制是在运行状态中，对于任意一个</a:t>
            </a:r>
            <a:r>
              <a:rPr lang="zh-CN" altLang="en-US" sz="1600" b="1" dirty="0">
                <a:solidFill>
                  <a:srgbClr val="FFFF00"/>
                </a:solidFill>
              </a:rPr>
              <a:t>类</a:t>
            </a:r>
            <a:r>
              <a:rPr lang="zh-CN" altLang="en-US" sz="1600" dirty="0">
                <a:solidFill>
                  <a:schemeClr val="bg1"/>
                </a:solidFill>
              </a:rPr>
              <a:t>，都能够知道这个</a:t>
            </a:r>
            <a:r>
              <a:rPr lang="zh-CN" altLang="en-US" sz="1600" dirty="0">
                <a:solidFill>
                  <a:srgbClr val="FFFF00"/>
                </a:solidFill>
              </a:rPr>
              <a:t>类的所有属性和方法</a:t>
            </a:r>
            <a:r>
              <a:rPr lang="zh-CN" altLang="en-US" sz="1600" dirty="0">
                <a:solidFill>
                  <a:schemeClr val="bg1"/>
                </a:solidFill>
              </a:rPr>
              <a:t>；对于任意一个</a:t>
            </a:r>
            <a:r>
              <a:rPr lang="zh-CN" altLang="en-US" sz="1600" b="1" dirty="0">
                <a:solidFill>
                  <a:srgbClr val="FFFF00"/>
                </a:solidFill>
              </a:rPr>
              <a:t>对象</a:t>
            </a:r>
            <a:r>
              <a:rPr lang="zh-CN" altLang="en-US" sz="1600" dirty="0">
                <a:solidFill>
                  <a:schemeClr val="bg1"/>
                </a:solidFill>
              </a:rPr>
              <a:t>，都</a:t>
            </a:r>
            <a:r>
              <a:rPr lang="zh-CN" altLang="en-US" sz="1600" dirty="0">
                <a:solidFill>
                  <a:srgbClr val="FFFF00"/>
                </a:solidFill>
              </a:rPr>
              <a:t>能够调用它的任意一个方法和</a:t>
            </a:r>
            <a:r>
              <a:rPr lang="zh-CN" altLang="en-US" sz="1600" dirty="0" smtClean="0">
                <a:solidFill>
                  <a:srgbClr val="FFFF00"/>
                </a:solidFill>
              </a:rPr>
              <a:t>属性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为</a:t>
            </a:r>
            <a:r>
              <a:rPr lang="zh-CN" altLang="en-US" sz="1600" dirty="0">
                <a:solidFill>
                  <a:schemeClr val="bg1"/>
                </a:solidFill>
              </a:rPr>
              <a:t>我们提供</a:t>
            </a:r>
            <a:r>
              <a:rPr lang="zh-CN" altLang="en-US" sz="1600" dirty="0" smtClean="0">
                <a:solidFill>
                  <a:schemeClr val="bg1"/>
                </a:solidFill>
              </a:rPr>
              <a:t>了反射</a:t>
            </a:r>
            <a:r>
              <a:rPr lang="zh-CN" altLang="en-US" sz="1600" dirty="0">
                <a:solidFill>
                  <a:schemeClr val="bg1"/>
                </a:solidFill>
              </a:rPr>
              <a:t>机制中的类：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java.lang.Class</a:t>
            </a:r>
            <a:r>
              <a:rPr lang="en-US" altLang="zh-CN" sz="1600" dirty="0">
                <a:solidFill>
                  <a:schemeClr val="bg1"/>
                </a:solidFill>
              </a:rPr>
              <a:t>;                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java.lang.reflect.Constructor</a:t>
            </a:r>
            <a:r>
              <a:rPr lang="en-US" altLang="zh-CN" sz="1600" dirty="0">
                <a:solidFill>
                  <a:schemeClr val="bg1"/>
                </a:solidFill>
              </a:rPr>
              <a:t>; 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java.lang.reflect.Field</a:t>
            </a:r>
            <a:r>
              <a:rPr lang="en-US" altLang="zh-CN" sz="1600" dirty="0">
                <a:solidFill>
                  <a:schemeClr val="bg1"/>
                </a:solidFill>
              </a:rPr>
              <a:t>;        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java.lang.reflect.Method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java.lang.reflect.Modifier</a:t>
            </a:r>
            <a:r>
              <a:rPr lang="en-US" altLang="zh-CN" sz="1600" dirty="0" smtClean="0">
                <a:solidFill>
                  <a:srgbClr val="FFFF00"/>
                </a:solidFill>
              </a:rPr>
              <a:t>;//</a:t>
            </a:r>
            <a:r>
              <a:rPr lang="zh-CN" altLang="en-US" sz="1600" dirty="0" smtClean="0">
                <a:solidFill>
                  <a:srgbClr val="FFFF00"/>
                </a:solidFill>
              </a:rPr>
              <a:t>修饰符</a:t>
            </a:r>
            <a:endParaRPr lang="en-US" altLang="zh-CN" sz="1600" dirty="0">
              <a:solidFill>
                <a:srgbClr val="FFFF00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395535" y="1129308"/>
            <a:ext cx="55741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Java</a:t>
            </a:r>
            <a:r>
              <a:rPr lang="zh-CN" altLang="en-US" dirty="0">
                <a:solidFill>
                  <a:schemeClr val="bg1"/>
                </a:solidFill>
              </a:rPr>
              <a:t>反射机制主要提供下面几种用途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在运行时判断任意一个对象所属的</a:t>
            </a:r>
            <a:r>
              <a:rPr lang="zh-CN" altLang="en-US" sz="1600" dirty="0" smtClean="0">
                <a:solidFill>
                  <a:schemeClr val="bg1"/>
                </a:solidFill>
              </a:rPr>
              <a:t>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</a:rPr>
              <a:t>运行时构造任意一个类的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</a:rPr>
              <a:t>运行时判断任意一个类所具有的成员变量和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zh-CN" altLang="en-US" sz="1600" dirty="0">
                <a:solidFill>
                  <a:schemeClr val="bg1"/>
                </a:solidFill>
              </a:rPr>
              <a:t>运行时调用任意一个对象的方法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2729746"/>
            <a:ext cx="557415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 throws Exception{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Student </a:t>
            </a:r>
            <a:r>
              <a:rPr lang="en-US" altLang="zh-CN" sz="1400" dirty="0" err="1">
                <a:solidFill>
                  <a:schemeClr val="bg1"/>
                </a:solidFill>
              </a:rPr>
              <a:t>stu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b="1" dirty="0">
                <a:solidFill>
                  <a:schemeClr val="bg1"/>
                </a:solidFill>
              </a:rPr>
              <a:t>new Student("</a:t>
            </a:r>
            <a:r>
              <a:rPr lang="en-US" altLang="zh-CN" sz="1400" b="1" dirty="0" err="1">
                <a:solidFill>
                  <a:schemeClr val="bg1"/>
                </a:solidFill>
              </a:rPr>
              <a:t>xiaoming</a:t>
            </a:r>
            <a:r>
              <a:rPr lang="en-US" altLang="zh-CN" sz="1400" b="1" dirty="0">
                <a:solidFill>
                  <a:schemeClr val="bg1"/>
                </a:solidFill>
              </a:rPr>
              <a:t>", 22);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zh-CN" altLang="en-US" sz="1400" i="1" dirty="0">
                <a:solidFill>
                  <a:schemeClr val="bg1"/>
                </a:solidFill>
              </a:rPr>
              <a:t>正常方式：</a:t>
            </a:r>
            <a:r>
              <a:rPr lang="en-US" altLang="zh-CN" sz="1400" i="1" dirty="0">
                <a:solidFill>
                  <a:schemeClr val="bg1"/>
                </a:solidFill>
              </a:rPr>
              <a:t>"</a:t>
            </a:r>
            <a:r>
              <a:rPr lang="zh-CN" altLang="en-US" sz="1400" i="1" dirty="0">
                <a:solidFill>
                  <a:schemeClr val="bg1"/>
                </a:solidFill>
              </a:rPr>
              <a:t> </a:t>
            </a:r>
            <a:r>
              <a:rPr lang="en-US" altLang="zh-CN" sz="1400" i="1" dirty="0">
                <a:solidFill>
                  <a:schemeClr val="bg1"/>
                </a:solidFill>
              </a:rPr>
              <a:t>+ </a:t>
            </a:r>
            <a:r>
              <a:rPr lang="en-US" altLang="zh-CN" sz="1400" i="1" dirty="0" err="1">
                <a:solidFill>
                  <a:schemeClr val="bg1"/>
                </a:solidFill>
              </a:rPr>
              <a:t>stu.getName</a:t>
            </a:r>
            <a:r>
              <a:rPr lang="en-US" altLang="zh-CN" sz="1400" i="1" dirty="0">
                <a:solidFill>
                  <a:schemeClr val="bg1"/>
                </a:solidFill>
              </a:rPr>
              <a:t>());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Class </a:t>
            </a:r>
            <a:r>
              <a:rPr lang="en-US" altLang="zh-CN" sz="1400" dirty="0">
                <a:solidFill>
                  <a:schemeClr val="bg1"/>
                </a:solidFill>
              </a:rPr>
              <a:t>c = </a:t>
            </a:r>
            <a:r>
              <a:rPr lang="en-US" altLang="zh-CN" sz="1400" dirty="0" err="1">
                <a:solidFill>
                  <a:schemeClr val="bg1"/>
                </a:solidFill>
              </a:rPr>
              <a:t>Student.</a:t>
            </a:r>
            <a:r>
              <a:rPr lang="en-US" altLang="zh-CN" sz="1400" b="1" dirty="0" err="1">
                <a:solidFill>
                  <a:schemeClr val="bg1"/>
                </a:solidFill>
              </a:rPr>
              <a:t>class</a:t>
            </a:r>
            <a:r>
              <a:rPr lang="en-US" altLang="zh-CN" sz="1400" b="1" dirty="0">
                <a:solidFill>
                  <a:schemeClr val="bg1"/>
                </a:solidFill>
              </a:rPr>
              <a:t>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//</a:t>
            </a:r>
            <a:r>
              <a:rPr lang="zh-CN" altLang="en-US" sz="1400" dirty="0">
                <a:solidFill>
                  <a:schemeClr val="bg1"/>
                </a:solidFill>
              </a:rPr>
              <a:t>获取</a:t>
            </a:r>
            <a:r>
              <a:rPr lang="en-US" altLang="zh-CN" sz="1400" dirty="0">
                <a:solidFill>
                  <a:schemeClr val="bg1"/>
                </a:solidFill>
              </a:rPr>
              <a:t>name</a:t>
            </a:r>
            <a:r>
              <a:rPr lang="zh-CN" altLang="en-US" sz="1400" dirty="0">
                <a:solidFill>
                  <a:schemeClr val="bg1"/>
                </a:solidFill>
              </a:rPr>
              <a:t>属性  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Field </a:t>
            </a:r>
            <a:r>
              <a:rPr lang="en-US" altLang="zh-CN" sz="1400" dirty="0" err="1">
                <a:solidFill>
                  <a:srgbClr val="FFFF00"/>
                </a:solidFill>
              </a:rPr>
              <a:t>nameField</a:t>
            </a:r>
            <a:r>
              <a:rPr lang="en-US" altLang="zh-CN" sz="1400" dirty="0">
                <a:solidFill>
                  <a:srgbClr val="FFFF00"/>
                </a:solidFill>
              </a:rPr>
              <a:t> = </a:t>
            </a:r>
            <a:r>
              <a:rPr lang="en-US" altLang="zh-CN" sz="1400" dirty="0" err="1">
                <a:solidFill>
                  <a:srgbClr val="FFFF00"/>
                </a:solidFill>
              </a:rPr>
              <a:t>c.getDeclaredField</a:t>
            </a:r>
            <a:r>
              <a:rPr lang="en-US" altLang="zh-CN" sz="1400" dirty="0">
                <a:solidFill>
                  <a:srgbClr val="FFFF00"/>
                </a:solidFill>
              </a:rPr>
              <a:t>("name"); 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//</a:t>
            </a:r>
            <a:r>
              <a:rPr lang="zh-CN" altLang="en-US" sz="1400" dirty="0">
                <a:solidFill>
                  <a:schemeClr val="bg1"/>
                </a:solidFill>
              </a:rPr>
              <a:t>实例化这个类赋给</a:t>
            </a:r>
            <a:r>
              <a:rPr lang="en-US" altLang="zh-CN" sz="1400" dirty="0">
                <a:solidFill>
                  <a:schemeClr val="bg1"/>
                </a:solidFill>
              </a:rPr>
              <a:t>o 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Object </a:t>
            </a:r>
            <a:r>
              <a:rPr lang="en-US" altLang="zh-CN" sz="1400" dirty="0">
                <a:solidFill>
                  <a:schemeClr val="bg1"/>
                </a:solidFill>
              </a:rPr>
              <a:t>o = </a:t>
            </a:r>
            <a:r>
              <a:rPr lang="en-US" altLang="zh-CN" sz="1400" dirty="0" err="1">
                <a:solidFill>
                  <a:schemeClr val="bg1"/>
                </a:solidFill>
              </a:rPr>
              <a:t>c.newInstance</a:t>
            </a:r>
            <a:r>
              <a:rPr lang="en-US" altLang="zh-CN" sz="1400" dirty="0">
                <a:solidFill>
                  <a:schemeClr val="bg1"/>
                </a:solidFill>
              </a:rPr>
              <a:t>();  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zh-CN" altLang="en-US" sz="1400" dirty="0">
                <a:solidFill>
                  <a:srgbClr val="FFFF00"/>
                </a:solidFill>
              </a:rPr>
              <a:t>使用反射机制可以打破封装性，导致了</a:t>
            </a:r>
            <a:r>
              <a:rPr lang="en-US" altLang="zh-CN" sz="1400" dirty="0">
                <a:solidFill>
                  <a:srgbClr val="FFFF00"/>
                </a:solidFill>
              </a:rPr>
              <a:t>java</a:t>
            </a:r>
            <a:r>
              <a:rPr lang="zh-CN" altLang="en-US" sz="1400" dirty="0">
                <a:solidFill>
                  <a:srgbClr val="FFFF00"/>
                </a:solidFill>
              </a:rPr>
              <a:t>对象的属性不安全。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nameField.setAccessible(</a:t>
            </a:r>
            <a:r>
              <a:rPr lang="en-US" altLang="zh-CN" sz="1400" b="1" smtClean="0">
                <a:solidFill>
                  <a:schemeClr val="bg1"/>
                </a:solidFill>
              </a:rPr>
              <a:t>true</a:t>
            </a:r>
            <a:r>
              <a:rPr lang="en-US" altLang="zh-CN" sz="1400" b="1" dirty="0">
                <a:solidFill>
                  <a:schemeClr val="bg1"/>
                </a:solidFill>
              </a:rPr>
              <a:t>); 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nameField.set(o</a:t>
            </a:r>
            <a:r>
              <a:rPr lang="en-US" altLang="zh-CN" sz="1400" dirty="0">
                <a:solidFill>
                  <a:srgbClr val="FFFF00"/>
                </a:solidFill>
              </a:rPr>
              <a:t>, "</a:t>
            </a:r>
            <a:r>
              <a:rPr lang="en-US" altLang="zh-CN" sz="1400" dirty="0" err="1">
                <a:solidFill>
                  <a:srgbClr val="FFFF00"/>
                </a:solidFill>
              </a:rPr>
              <a:t>xiaoming</a:t>
            </a:r>
            <a:r>
              <a:rPr lang="en-US" altLang="zh-CN" sz="1400" dirty="0">
                <a:solidFill>
                  <a:srgbClr val="FFFF00"/>
                </a:solidFill>
              </a:rPr>
              <a:t>");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zh-CN" altLang="en-US" sz="1400" i="1" dirty="0">
                <a:solidFill>
                  <a:schemeClr val="bg1"/>
                </a:solidFill>
              </a:rPr>
              <a:t>反射方式：</a:t>
            </a:r>
            <a:r>
              <a:rPr lang="en-US" altLang="zh-CN" sz="1400" i="1" dirty="0">
                <a:solidFill>
                  <a:schemeClr val="bg1"/>
                </a:solidFill>
              </a:rPr>
              <a:t>"</a:t>
            </a:r>
            <a:r>
              <a:rPr lang="zh-CN" altLang="en-US" sz="1400" i="1" dirty="0">
                <a:solidFill>
                  <a:schemeClr val="bg1"/>
                </a:solidFill>
              </a:rPr>
              <a:t> </a:t>
            </a:r>
            <a:r>
              <a:rPr lang="en-US" altLang="zh-CN" sz="1400" i="1" dirty="0">
                <a:solidFill>
                  <a:schemeClr val="bg1"/>
                </a:solidFill>
              </a:rPr>
              <a:t>+ </a:t>
            </a:r>
            <a:r>
              <a:rPr lang="en-US" altLang="zh-CN" sz="1400" i="1" dirty="0" err="1">
                <a:solidFill>
                  <a:srgbClr val="FFFF00"/>
                </a:solidFill>
              </a:rPr>
              <a:t>nameField.get</a:t>
            </a:r>
            <a:r>
              <a:rPr lang="en-US" altLang="zh-CN" sz="1400" i="1" dirty="0">
                <a:solidFill>
                  <a:srgbClr val="FFFF00"/>
                </a:solidFill>
              </a:rPr>
              <a:t>(o))</a:t>
            </a:r>
            <a:r>
              <a:rPr lang="en-US" altLang="zh-CN" sz="1400" i="1" dirty="0">
                <a:solidFill>
                  <a:schemeClr val="bg1"/>
                </a:solidFill>
              </a:rPr>
              <a:t>;  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注解定义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注解处理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基于注解的单元测试</a:t>
            </a:r>
          </a:p>
        </p:txBody>
      </p:sp>
    </p:spTree>
    <p:extLst>
      <p:ext uri="{BB962C8B-B14F-4D97-AF65-F5344CB8AC3E}">
        <p14:creationId xmlns:p14="http://schemas.microsoft.com/office/powerpoint/2010/main" val="1375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注解的单元测试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129308"/>
            <a:ext cx="83924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 smtClean="0">
                <a:solidFill>
                  <a:srgbClr val="FFFF00"/>
                </a:solidFill>
              </a:rPr>
              <a:t>单元测试</a:t>
            </a:r>
            <a:r>
              <a:rPr lang="zh-CN" altLang="en-US" sz="1600" dirty="0" smtClean="0">
                <a:solidFill>
                  <a:schemeClr val="bg1"/>
                </a:solidFill>
              </a:rPr>
              <a:t>是对类中的每个方法提供一个或多个测试的一种实践，目的是为了有规律的测试一个类的各个部分是否具有正确的行为。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中最著名的单元测试工具是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JUnit</a:t>
            </a:r>
            <a:r>
              <a:rPr lang="zh-CN" altLang="en-US" sz="1600" dirty="0" smtClean="0">
                <a:solidFill>
                  <a:schemeClr val="bg1"/>
                </a:solidFill>
              </a:rPr>
              <a:t>。在</a:t>
            </a:r>
            <a:r>
              <a:rPr lang="en-US" altLang="zh-CN" sz="1600" dirty="0" smtClean="0">
                <a:solidFill>
                  <a:schemeClr val="bg1"/>
                </a:solidFill>
              </a:rPr>
              <a:t>JUnit4</a:t>
            </a:r>
            <a:r>
              <a:rPr lang="zh-CN" altLang="en-US" sz="1600" dirty="0" smtClean="0">
                <a:solidFill>
                  <a:schemeClr val="bg1"/>
                </a:solidFill>
              </a:rPr>
              <a:t>中，引入了基于注解的测试机制。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rgbClr val="FFFF00"/>
                </a:solidFill>
              </a:rPr>
              <a:t>@Test</a:t>
            </a: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void </a:t>
            </a:r>
            <a:r>
              <a:rPr lang="en-US" altLang="zh-CN" sz="1400" b="1" dirty="0" err="1">
                <a:solidFill>
                  <a:schemeClr val="bg1"/>
                </a:solidFill>
              </a:rPr>
              <a:t>testAdd</a:t>
            </a:r>
            <a:r>
              <a:rPr lang="en-US" altLang="zh-CN" sz="1400" b="1" dirty="0">
                <a:solidFill>
                  <a:schemeClr val="bg1"/>
                </a:solidFill>
              </a:rPr>
              <a:t>() { // </a:t>
            </a:r>
            <a:r>
              <a:rPr lang="zh-CN" altLang="en-US" sz="1400" b="1" dirty="0">
                <a:solidFill>
                  <a:schemeClr val="bg1"/>
                </a:solidFill>
              </a:rPr>
              <a:t>把测试代码放在</a:t>
            </a:r>
            <a:r>
              <a:rPr lang="en-US" altLang="zh-CN" sz="1400" b="1" dirty="0" err="1">
                <a:solidFill>
                  <a:schemeClr val="bg1"/>
                </a:solidFill>
              </a:rPr>
              <a:t>testAdd</a:t>
            </a:r>
            <a:r>
              <a:rPr lang="zh-CN" altLang="en-US" sz="1400" b="1" dirty="0">
                <a:solidFill>
                  <a:schemeClr val="bg1"/>
                </a:solidFill>
              </a:rPr>
              <a:t>中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 	Money </a:t>
            </a:r>
            <a:r>
              <a:rPr lang="en-US" altLang="zh-CN" sz="1400" dirty="0">
                <a:solidFill>
                  <a:schemeClr val="bg1"/>
                </a:solidFill>
              </a:rPr>
              <a:t>m12CHF = </a:t>
            </a:r>
            <a:r>
              <a:rPr lang="en-US" altLang="zh-CN" sz="1400" b="1" dirty="0">
                <a:solidFill>
                  <a:schemeClr val="bg1"/>
                </a:solidFill>
              </a:rPr>
              <a:t>new Money(12, "CHF"); // </a:t>
            </a:r>
            <a:r>
              <a:rPr lang="zh-CN" altLang="en-US" sz="1400" b="1" dirty="0">
                <a:solidFill>
                  <a:schemeClr val="bg1"/>
                </a:solidFill>
              </a:rPr>
              <a:t>本行和下一行进行一些初始化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Money </a:t>
            </a:r>
            <a:r>
              <a:rPr lang="en-US" altLang="zh-CN" sz="1400" dirty="0">
                <a:solidFill>
                  <a:schemeClr val="bg1"/>
                </a:solidFill>
              </a:rPr>
              <a:t>m14CHF = </a:t>
            </a:r>
            <a:r>
              <a:rPr lang="en-US" altLang="zh-CN" sz="1400" b="1" dirty="0">
                <a:solidFill>
                  <a:schemeClr val="bg1"/>
                </a:solidFill>
              </a:rPr>
              <a:t>new Money(14, "CHF");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Money </a:t>
            </a:r>
            <a:r>
              <a:rPr lang="en-US" altLang="zh-CN" sz="1400" dirty="0">
                <a:solidFill>
                  <a:schemeClr val="bg1"/>
                </a:solidFill>
              </a:rPr>
              <a:t>expected = </a:t>
            </a:r>
            <a:r>
              <a:rPr lang="en-US" altLang="zh-CN" sz="1400" b="1" dirty="0">
                <a:solidFill>
                  <a:schemeClr val="bg1"/>
                </a:solidFill>
              </a:rPr>
              <a:t>new Money(26, "CHF");// </a:t>
            </a:r>
            <a:r>
              <a:rPr lang="zh-CN" altLang="en-US" sz="1400" b="1" dirty="0">
                <a:solidFill>
                  <a:schemeClr val="bg1"/>
                </a:solidFill>
              </a:rPr>
              <a:t>预期的结果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Money </a:t>
            </a:r>
            <a:r>
              <a:rPr lang="en-US" altLang="zh-CN" sz="1400" dirty="0">
                <a:solidFill>
                  <a:schemeClr val="bg1"/>
                </a:solidFill>
              </a:rPr>
              <a:t>result = m12CHF.add(m14CHF); // </a:t>
            </a:r>
            <a:r>
              <a:rPr lang="zh-CN" altLang="en-US" sz="1400" dirty="0">
                <a:solidFill>
                  <a:schemeClr val="bg1"/>
                </a:solidFill>
              </a:rPr>
              <a:t>运行被测试的方法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rgbClr val="FFFF00"/>
                </a:solidFill>
              </a:rPr>
              <a:t>Assert.</a:t>
            </a:r>
            <a:r>
              <a:rPr lang="en-US" altLang="zh-CN" sz="1400" i="1" smtClean="0">
                <a:solidFill>
                  <a:srgbClr val="FFFF00"/>
                </a:solidFill>
              </a:rPr>
              <a:t>assertTrue(expected.equals(result</a:t>
            </a:r>
            <a:r>
              <a:rPr lang="en-US" altLang="zh-CN" sz="1400" i="1" dirty="0">
                <a:solidFill>
                  <a:srgbClr val="FFFF00"/>
                </a:solidFill>
              </a:rPr>
              <a:t>)); // </a:t>
            </a:r>
            <a:r>
              <a:rPr lang="zh-CN" altLang="en-US" sz="1400" i="1" dirty="0">
                <a:solidFill>
                  <a:srgbClr val="FFFF00"/>
                </a:solidFill>
              </a:rPr>
              <a:t>判断运行结果是否与预期的相同</a:t>
            </a: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8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注解的单元测试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928676"/>
            <a:ext cx="37444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zh-CN" sz="1400" smtClean="0">
                <a:solidFill>
                  <a:srgbClr val="FFFF00"/>
                </a:solidFill>
              </a:rPr>
              <a:t>@</a:t>
            </a:r>
            <a:r>
              <a:rPr lang="fi-FI" altLang="zh-CN" sz="1400" dirty="0">
                <a:solidFill>
                  <a:srgbClr val="FFFF00"/>
                </a:solidFill>
              </a:rPr>
              <a:t>Before</a:t>
            </a:r>
            <a:r>
              <a:rPr lang="zh-CN" altLang="fi-FI" sz="1400" dirty="0">
                <a:solidFill>
                  <a:schemeClr val="bg1"/>
                </a:solidFill>
              </a:rPr>
              <a:t>注解一个</a:t>
            </a:r>
            <a:r>
              <a:rPr lang="fi-FI" altLang="zh-CN" sz="1400" dirty="0">
                <a:solidFill>
                  <a:schemeClr val="bg1"/>
                </a:solidFill>
              </a:rPr>
              <a:t>public void </a:t>
            </a:r>
            <a:r>
              <a:rPr lang="zh-CN" altLang="fi-FI" sz="1400" dirty="0">
                <a:solidFill>
                  <a:schemeClr val="bg1"/>
                </a:solidFill>
              </a:rPr>
              <a:t>方法会使该方法在</a:t>
            </a:r>
            <a:r>
              <a:rPr lang="fi-FI" altLang="zh-CN" sz="1400" dirty="0">
                <a:solidFill>
                  <a:schemeClr val="bg1"/>
                </a:solidFill>
              </a:rPr>
              <a:t>@Test</a:t>
            </a:r>
            <a:r>
              <a:rPr lang="zh-CN" altLang="fi-FI" sz="1400" dirty="0">
                <a:solidFill>
                  <a:schemeClr val="bg1"/>
                </a:solidFill>
              </a:rPr>
              <a:t>注解方法被执行前</a:t>
            </a:r>
            <a:r>
              <a:rPr lang="zh-CN" altLang="fi-FI" sz="1400" dirty="0" smtClean="0">
                <a:solidFill>
                  <a:schemeClr val="bg1"/>
                </a:solidFill>
              </a:rPr>
              <a:t>执行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rgbClr val="FFFF00"/>
                </a:solidFill>
              </a:rPr>
              <a:t>@</a:t>
            </a:r>
            <a:r>
              <a:rPr lang="en-US" altLang="zh-CN" sz="1400" dirty="0" err="1">
                <a:solidFill>
                  <a:srgbClr val="FFFF00"/>
                </a:solidFill>
              </a:rPr>
              <a:t>BeforeClass</a:t>
            </a:r>
            <a:r>
              <a:rPr lang="zh-CN" altLang="en-US" sz="1400" dirty="0">
                <a:solidFill>
                  <a:schemeClr val="bg1"/>
                </a:solidFill>
              </a:rPr>
              <a:t>注解一个</a:t>
            </a:r>
            <a:r>
              <a:rPr lang="en-US" altLang="zh-CN" sz="1400" dirty="0">
                <a:solidFill>
                  <a:schemeClr val="bg1"/>
                </a:solidFill>
              </a:rPr>
              <a:t>public static void </a:t>
            </a:r>
            <a:r>
              <a:rPr lang="zh-CN" altLang="en-US" sz="1400" dirty="0">
                <a:solidFill>
                  <a:schemeClr val="bg1"/>
                </a:solidFill>
              </a:rPr>
              <a:t>方法，并且该方法不带任何参数，会使该方法在所有测试方法被执行前执行一次，并且只执行一</a:t>
            </a:r>
            <a:r>
              <a:rPr lang="zh-CN" altLang="en-US" sz="1400" dirty="0" smtClean="0">
                <a:solidFill>
                  <a:schemeClr val="bg1"/>
                </a:solidFill>
              </a:rPr>
              <a:t>次。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rgbClr val="FFFF00"/>
                </a:solidFill>
              </a:rPr>
              <a:t>@Ignore</a:t>
            </a:r>
            <a:r>
              <a:rPr lang="zh-CN" altLang="en-US" sz="1400" dirty="0">
                <a:solidFill>
                  <a:schemeClr val="bg1"/>
                </a:solidFill>
              </a:rPr>
              <a:t>注解将使被注解的类或方法不会被当做测试</a:t>
            </a:r>
            <a:r>
              <a:rPr lang="zh-CN" altLang="en-US" sz="1400" dirty="0" smtClean="0">
                <a:solidFill>
                  <a:schemeClr val="bg1"/>
                </a:solidFill>
              </a:rPr>
              <a:t>执行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rgbClr val="FFFF00"/>
                </a:solidFill>
              </a:rPr>
              <a:t>@After</a:t>
            </a:r>
            <a:r>
              <a:rPr lang="zh-CN" altLang="en-US" sz="1400" dirty="0">
                <a:solidFill>
                  <a:schemeClr val="bg1"/>
                </a:solidFill>
              </a:rPr>
              <a:t>注解一个</a:t>
            </a:r>
            <a:r>
              <a:rPr lang="en-US" altLang="zh-CN" sz="1400" dirty="0">
                <a:solidFill>
                  <a:schemeClr val="bg1"/>
                </a:solidFill>
              </a:rPr>
              <a:t>public void</a:t>
            </a:r>
            <a:r>
              <a:rPr lang="zh-CN" altLang="en-US" sz="1400" dirty="0">
                <a:solidFill>
                  <a:schemeClr val="bg1"/>
                </a:solidFill>
              </a:rPr>
              <a:t>方法会使该方法在</a:t>
            </a:r>
            <a:r>
              <a:rPr lang="en-US" altLang="zh-CN" sz="1400" dirty="0">
                <a:solidFill>
                  <a:schemeClr val="bg1"/>
                </a:solidFill>
              </a:rPr>
              <a:t>@Test</a:t>
            </a:r>
            <a:r>
              <a:rPr lang="zh-CN" altLang="en-US" sz="1400" dirty="0">
                <a:solidFill>
                  <a:schemeClr val="bg1"/>
                </a:solidFill>
              </a:rPr>
              <a:t>注解方法执行后被</a:t>
            </a:r>
            <a:r>
              <a:rPr lang="zh-CN" altLang="en-US" sz="1400" dirty="0" smtClean="0">
                <a:solidFill>
                  <a:schemeClr val="bg1"/>
                </a:solidFill>
              </a:rPr>
              <a:t>执行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rgbClr val="FFFF00"/>
                </a:solidFill>
              </a:rPr>
              <a:t>@</a:t>
            </a:r>
            <a:r>
              <a:rPr lang="en-US" altLang="zh-CN" sz="1400" dirty="0" err="1">
                <a:solidFill>
                  <a:srgbClr val="FFFF00"/>
                </a:solidFill>
              </a:rPr>
              <a:t>AfterClass</a:t>
            </a:r>
            <a:r>
              <a:rPr lang="zh-CN" altLang="en-US" sz="1400" dirty="0">
                <a:solidFill>
                  <a:schemeClr val="bg1"/>
                </a:solidFill>
              </a:rPr>
              <a:t>注解一个</a:t>
            </a:r>
            <a:r>
              <a:rPr lang="en-US" altLang="zh-CN" sz="1400" dirty="0">
                <a:solidFill>
                  <a:schemeClr val="bg1"/>
                </a:solidFill>
              </a:rPr>
              <a:t>public static void</a:t>
            </a:r>
            <a:r>
              <a:rPr lang="zh-CN" altLang="en-US" sz="1400" dirty="0">
                <a:solidFill>
                  <a:schemeClr val="bg1"/>
                </a:solidFill>
              </a:rPr>
              <a:t>方法会使该方法在测试类中的所有测试方法执行完后被执行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057300"/>
            <a:ext cx="36865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@BeforeClass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static void beforeClass()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("before class:begin this </a:t>
            </a:r>
            <a:r>
              <a:rPr lang="en-US" altLang="zh-CN" sz="1200" b="1" i="1" smtClean="0">
                <a:solidFill>
                  <a:schemeClr val="bg1"/>
                </a:solidFill>
              </a:rPr>
              <a:t>class");</a:t>
            </a:r>
            <a:endParaRPr lang="en-US" altLang="zh-CN" sz="1200" b="1" i="1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@AfterClass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static void afterClass()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("after class:end this </a:t>
            </a:r>
            <a:r>
              <a:rPr lang="en-US" altLang="zh-CN" sz="1200" b="1" i="1" smtClean="0">
                <a:solidFill>
                  <a:schemeClr val="bg1"/>
                </a:solidFill>
              </a:rPr>
              <a:t>class");</a:t>
            </a:r>
            <a:endParaRPr lang="en-US" altLang="zh-CN" sz="1200" b="1" i="1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@Before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void before()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("before:begin test");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@After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void after()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("after:end test");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@Test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void Test()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("[this is a test!]");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}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@Test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public void Test2()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System.</a:t>
            </a:r>
            <a:r>
              <a:rPr lang="en-US" altLang="zh-CN" sz="1200" b="1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b="1" i="1">
                <a:solidFill>
                  <a:schemeClr val="bg1"/>
                </a:solidFill>
              </a:rPr>
              <a:t>("[this is another test!]");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5220072" y="3721596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</a:rPr>
              <a:t>运行结果：</a:t>
            </a:r>
            <a:endParaRPr lang="en-US" altLang="zh-CN" sz="1400" b="1" smtClean="0">
              <a:solidFill>
                <a:schemeClr val="bg1"/>
              </a:solidFill>
            </a:endParaRPr>
          </a:p>
          <a:p>
            <a:r>
              <a:rPr lang="en-US" altLang="zh-CN" sz="1400" smtClean="0">
                <a:solidFill>
                  <a:srgbClr val="FFFF00"/>
                </a:solidFill>
              </a:rPr>
              <a:t>before </a:t>
            </a:r>
            <a:r>
              <a:rPr lang="en-US" altLang="zh-CN" sz="1400">
                <a:solidFill>
                  <a:srgbClr val="FFFF00"/>
                </a:solidFill>
              </a:rPr>
              <a:t>class:begin this class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before:begin test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[this is a test!]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after:end test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before:begin test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[this is another test!]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after:end test</a:t>
            </a:r>
          </a:p>
          <a:p>
            <a:r>
              <a:rPr lang="en-US" altLang="zh-CN" sz="1400">
                <a:solidFill>
                  <a:srgbClr val="FFFF00"/>
                </a:solidFill>
              </a:rPr>
              <a:t>after class:end this class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注解应用场景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057300"/>
            <a:ext cx="777686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smtClean="0">
                <a:solidFill>
                  <a:schemeClr val="bg1"/>
                </a:solidFill>
              </a:rPr>
              <a:t>生成</a:t>
            </a:r>
            <a:r>
              <a:rPr lang="en-US" altLang="zh-CN" sz="1400" smtClean="0">
                <a:solidFill>
                  <a:schemeClr val="bg1"/>
                </a:solidFill>
              </a:rPr>
              <a:t>API</a:t>
            </a:r>
            <a:r>
              <a:rPr lang="zh-CN" altLang="en-US" sz="1400" smtClean="0">
                <a:solidFill>
                  <a:schemeClr val="bg1"/>
                </a:solidFill>
              </a:rPr>
              <a:t>文档：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400" smtClean="0">
                <a:solidFill>
                  <a:schemeClr val="bg1"/>
                </a:solidFill>
              </a:rPr>
              <a:t>比如</a:t>
            </a:r>
            <a:r>
              <a:rPr lang="en-US" altLang="zh-CN" sz="1400" smtClean="0">
                <a:solidFill>
                  <a:schemeClr val="bg1"/>
                </a:solidFill>
              </a:rPr>
              <a:t>@param</a:t>
            </a:r>
            <a:r>
              <a:rPr lang="zh-CN" altLang="en-US" sz="1400" smtClean="0">
                <a:solidFill>
                  <a:schemeClr val="bg1"/>
                </a:solidFill>
              </a:rPr>
              <a:t>、</a:t>
            </a:r>
            <a:r>
              <a:rPr lang="en-US" altLang="zh-CN" sz="1400" smtClean="0">
                <a:solidFill>
                  <a:schemeClr val="bg1"/>
                </a:solidFill>
              </a:rPr>
              <a:t>@return</a:t>
            </a:r>
            <a:r>
              <a:rPr lang="zh-CN" altLang="en-US" sz="1400" smtClean="0">
                <a:solidFill>
                  <a:schemeClr val="bg1"/>
                </a:solidFill>
              </a:rPr>
              <a:t>、</a:t>
            </a:r>
            <a:r>
              <a:rPr lang="en-US" altLang="zh-CN" sz="1400" smtClean="0">
                <a:solidFill>
                  <a:schemeClr val="bg1"/>
                </a:solidFill>
              </a:rPr>
              <a:t>@since</a:t>
            </a:r>
            <a:r>
              <a:rPr lang="zh-CN" altLang="en-US" sz="1400" smtClean="0">
                <a:solidFill>
                  <a:schemeClr val="bg1"/>
                </a:solidFill>
              </a:rPr>
              <a:t>等等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smtClean="0">
                <a:solidFill>
                  <a:schemeClr val="bg1"/>
                </a:solidFill>
              </a:rPr>
              <a:t>跟踪代码依赖性，</a:t>
            </a:r>
            <a:r>
              <a:rPr lang="zh-CN" altLang="en-US" sz="1400">
                <a:solidFill>
                  <a:schemeClr val="bg1"/>
                </a:solidFill>
              </a:rPr>
              <a:t>实现替代配置文件</a:t>
            </a:r>
            <a:r>
              <a:rPr lang="zh-CN" altLang="en-US" sz="1400" smtClean="0">
                <a:solidFill>
                  <a:schemeClr val="bg1"/>
                </a:solidFill>
              </a:rPr>
              <a:t>功能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smtClean="0">
                <a:solidFill>
                  <a:schemeClr val="bg1"/>
                </a:solidFill>
              </a:rPr>
              <a:t>Spring</a:t>
            </a:r>
            <a:r>
              <a:rPr lang="zh-CN" altLang="en-US" sz="1400" smtClean="0">
                <a:solidFill>
                  <a:schemeClr val="bg1"/>
                </a:solidFill>
              </a:rPr>
              <a:t>注解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>
                <a:solidFill>
                  <a:schemeClr val="bg1"/>
                </a:solidFill>
              </a:rPr>
              <a:t>切面</a:t>
            </a:r>
            <a:r>
              <a:rPr lang="zh-CN" altLang="en-US" sz="1400" smtClean="0">
                <a:solidFill>
                  <a:schemeClr val="bg1"/>
                </a:solidFill>
              </a:rPr>
              <a:t>编程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smtClean="0">
                <a:solidFill>
                  <a:schemeClr val="bg1"/>
                </a:solidFill>
              </a:rPr>
              <a:t>Model</a:t>
            </a:r>
            <a:r>
              <a:rPr lang="zh-CN" altLang="en-US" sz="1400" smtClean="0">
                <a:solidFill>
                  <a:schemeClr val="bg1"/>
                </a:solidFill>
              </a:rPr>
              <a:t>验证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smtClean="0">
                <a:solidFill>
                  <a:schemeClr val="bg1"/>
                </a:solidFill>
              </a:rPr>
              <a:t>Hibernate</a:t>
            </a:r>
            <a:r>
              <a:rPr lang="zh-CN" altLang="en-US" sz="1400" smtClean="0">
                <a:solidFill>
                  <a:schemeClr val="bg1"/>
                </a:solidFill>
              </a:rPr>
              <a:t>注解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</a:rPr>
              <a:t>在编译时进行格式</a:t>
            </a:r>
            <a:r>
              <a:rPr lang="zh-CN" altLang="en-US" sz="1400" smtClean="0">
                <a:solidFill>
                  <a:schemeClr val="bg1"/>
                </a:solidFill>
              </a:rPr>
              <a:t>检查：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smtClean="0">
                <a:solidFill>
                  <a:schemeClr val="bg1"/>
                </a:solidFill>
              </a:rPr>
              <a:t>@Override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smtClean="0">
                <a:solidFill>
                  <a:schemeClr val="bg1"/>
                </a:solidFill>
              </a:rPr>
              <a:t>@SuppressWarnings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>
                <a:solidFill>
                  <a:schemeClr val="bg1"/>
                </a:solidFill>
              </a:rPr>
              <a:t>@Deprecated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创建线程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线程的生命周期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“线程安全”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9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体系结构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类加载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运行时数据区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5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89618" y="3217540"/>
            <a:ext cx="3198443" cy="92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创建线程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1173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如何让程序更快的执行？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640" y="1993404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个任务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1429" y="3233539"/>
            <a:ext cx="9144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处理器</a:t>
            </a:r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9" name="椭圆 8"/>
          <p:cNvSpPr/>
          <p:nvPr/>
        </p:nvSpPr>
        <p:spPr>
          <a:xfrm>
            <a:off x="1331640" y="3233539"/>
            <a:ext cx="9144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处理器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10" name="椭圆 9"/>
          <p:cNvSpPr/>
          <p:nvPr/>
        </p:nvSpPr>
        <p:spPr>
          <a:xfrm>
            <a:off x="2396470" y="3233539"/>
            <a:ext cx="914400" cy="457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处理器</a:t>
            </a:r>
            <a:r>
              <a:rPr lang="en-US" altLang="zh-CN" sz="1000" dirty="0" smtClean="0"/>
              <a:t>n</a:t>
            </a:r>
            <a:endParaRPr lang="zh-CN" altLang="en-US" sz="1000" dirty="0"/>
          </a:p>
        </p:txBody>
      </p:sp>
      <p:cxnSp>
        <p:nvCxnSpPr>
          <p:cNvPr id="12" name="直接箭头连接符 11"/>
          <p:cNvCxnSpPr>
            <a:endCxn id="8" idx="0"/>
          </p:cNvCxnSpPr>
          <p:nvPr/>
        </p:nvCxnSpPr>
        <p:spPr>
          <a:xfrm flipH="1">
            <a:off x="678629" y="2281436"/>
            <a:ext cx="1183316" cy="952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9" idx="0"/>
          </p:cNvCxnSpPr>
          <p:nvPr/>
        </p:nvCxnSpPr>
        <p:spPr>
          <a:xfrm flipH="1">
            <a:off x="1788840" y="2353444"/>
            <a:ext cx="73105" cy="88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0"/>
          </p:cNvCxnSpPr>
          <p:nvPr/>
        </p:nvCxnSpPr>
        <p:spPr>
          <a:xfrm>
            <a:off x="1861945" y="2353444"/>
            <a:ext cx="991725" cy="88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35829" y="3696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多处理器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3929" y="1489348"/>
            <a:ext cx="4968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这并不是我们要说的并发编程。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并发：</a:t>
            </a:r>
            <a:r>
              <a:rPr lang="zh-CN" altLang="en-US" dirty="0" smtClean="0">
                <a:solidFill>
                  <a:srgbClr val="FFFF00"/>
                </a:solidFill>
              </a:rPr>
              <a:t>通常是提高运行在单处理器上的程序性能。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单处理器上执行并发</a:t>
            </a:r>
            <a:r>
              <a:rPr lang="zh-CN" altLang="en-US" smtClean="0">
                <a:solidFill>
                  <a:schemeClr val="bg1"/>
                </a:solidFill>
              </a:rPr>
              <a:t>程序比顺序程序</a:t>
            </a:r>
            <a:r>
              <a:rPr lang="zh-CN" altLang="en-US" dirty="0" smtClean="0">
                <a:solidFill>
                  <a:schemeClr val="bg1"/>
                </a:solidFill>
              </a:rPr>
              <a:t>增加了</a:t>
            </a:r>
            <a:r>
              <a:rPr lang="zh-CN" altLang="en-US" dirty="0" smtClean="0">
                <a:solidFill>
                  <a:srgbClr val="FFFF00"/>
                </a:solidFill>
              </a:rPr>
              <a:t>上下文切换的开销，</a:t>
            </a:r>
            <a:r>
              <a:rPr lang="zh-CN" altLang="en-US" dirty="0" smtClean="0">
                <a:solidFill>
                  <a:schemeClr val="bg1"/>
                </a:solidFill>
              </a:rPr>
              <a:t>那性能不是下降了吗？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i="1" smtClean="0">
              <a:solidFill>
                <a:srgbClr val="FFFF00"/>
              </a:solidFill>
            </a:endParaRPr>
          </a:p>
          <a:p>
            <a:r>
              <a:rPr lang="zh-CN" altLang="en-US" i="1" smtClean="0">
                <a:solidFill>
                  <a:srgbClr val="FFFF00"/>
                </a:solidFill>
              </a:rPr>
              <a:t>如果</a:t>
            </a:r>
            <a:r>
              <a:rPr lang="zh-CN" altLang="en-US" i="1" dirty="0" smtClean="0">
                <a:solidFill>
                  <a:srgbClr val="FFFF00"/>
                </a:solidFill>
              </a:rPr>
              <a:t>任务不会阻塞，那么在单处理器上使用并发将没有</a:t>
            </a:r>
            <a:r>
              <a:rPr lang="zh-CN" altLang="en-US" i="1" smtClean="0">
                <a:solidFill>
                  <a:srgbClr val="FFFF00"/>
                </a:solidFill>
              </a:rPr>
              <a:t>意义。但是</a:t>
            </a:r>
            <a:r>
              <a:rPr lang="zh-CN" altLang="en-US" b="1" i="1" dirty="0" smtClean="0">
                <a:solidFill>
                  <a:srgbClr val="C00000"/>
                </a:solidFill>
              </a:rPr>
              <a:t>多核处理器</a:t>
            </a:r>
            <a:r>
              <a:rPr lang="zh-CN" altLang="en-US" i="1" dirty="0" smtClean="0">
                <a:solidFill>
                  <a:srgbClr val="FFFF00"/>
                </a:solidFill>
              </a:rPr>
              <a:t>又另当别论</a:t>
            </a:r>
            <a:r>
              <a:rPr lang="zh-CN" altLang="en-US" i="1" smtClean="0">
                <a:solidFill>
                  <a:srgbClr val="FFFF00"/>
                </a:solidFill>
              </a:rPr>
              <a:t>了。</a:t>
            </a:r>
            <a:endParaRPr lang="en-US" altLang="zh-CN" i="1" smtClean="0">
              <a:solidFill>
                <a:srgbClr val="FFFF00"/>
              </a:solidFill>
            </a:endParaRPr>
          </a:p>
          <a:p>
            <a:endParaRPr lang="en-US" altLang="zh-CN" i="1" dirty="0">
              <a:solidFill>
                <a:srgbClr val="FFFF00"/>
              </a:solidFill>
            </a:endParaRPr>
          </a:p>
          <a:p>
            <a:r>
              <a:rPr lang="zh-CN" altLang="en-US" i="1" smtClean="0">
                <a:solidFill>
                  <a:srgbClr val="FFFF00"/>
                </a:solidFill>
              </a:rPr>
              <a:t>如果存在阻塞（比如 </a:t>
            </a:r>
            <a:r>
              <a:rPr lang="en-US" altLang="zh-CN" i="1" smtClean="0">
                <a:solidFill>
                  <a:srgbClr val="FFFF00"/>
                </a:solidFill>
              </a:rPr>
              <a:t>IO</a:t>
            </a:r>
            <a:r>
              <a:rPr lang="zh-CN" altLang="en-US" i="1" smtClean="0">
                <a:solidFill>
                  <a:srgbClr val="FFFF00"/>
                </a:solidFill>
              </a:rPr>
              <a:t>阻塞等），在一定程度上能提高</a:t>
            </a:r>
            <a:r>
              <a:rPr lang="en-US" altLang="zh-CN" i="1" smtClean="0">
                <a:solidFill>
                  <a:srgbClr val="FFFF00"/>
                </a:solidFill>
              </a:rPr>
              <a:t>CPU</a:t>
            </a:r>
            <a:r>
              <a:rPr lang="zh-CN" altLang="en-US" i="1" smtClean="0">
                <a:solidFill>
                  <a:srgbClr val="FFFF00"/>
                </a:solidFill>
              </a:rPr>
              <a:t>的使用，让程序运行更快。</a:t>
            </a:r>
            <a:endParaRPr lang="en-US" altLang="zh-CN" i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创建线程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7544" y="228143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195736" y="120131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217465" y="210141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267744" y="3289548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进程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581028" y="1741376"/>
            <a:ext cx="914400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581028" y="2288307"/>
            <a:ext cx="914400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585592" y="2802099"/>
            <a:ext cx="914400" cy="3600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线程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11266" y="1741375"/>
            <a:ext cx="712862" cy="142076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011266" y="1213965"/>
            <a:ext cx="712862" cy="3347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004767" y="3289549"/>
            <a:ext cx="712862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内存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8" idx="3"/>
          </p:cNvCxnSpPr>
          <p:nvPr/>
        </p:nvCxnSpPr>
        <p:spPr>
          <a:xfrm>
            <a:off x="1381944" y="2461456"/>
            <a:ext cx="2199084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9" idx="1"/>
          </p:cNvCxnSpPr>
          <p:nvPr/>
        </p:nvCxnSpPr>
        <p:spPr>
          <a:xfrm flipV="1">
            <a:off x="1381944" y="1381336"/>
            <a:ext cx="813792" cy="108012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3"/>
            <a:endCxn id="11" idx="1"/>
          </p:cNvCxnSpPr>
          <p:nvPr/>
        </p:nvCxnSpPr>
        <p:spPr>
          <a:xfrm>
            <a:off x="1381944" y="2461456"/>
            <a:ext cx="885800" cy="1008112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13" idx="1"/>
          </p:cNvCxnSpPr>
          <p:nvPr/>
        </p:nvCxnSpPr>
        <p:spPr>
          <a:xfrm flipV="1">
            <a:off x="1381944" y="1921396"/>
            <a:ext cx="2199084" cy="54006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16" idx="1"/>
          </p:cNvCxnSpPr>
          <p:nvPr/>
        </p:nvCxnSpPr>
        <p:spPr>
          <a:xfrm>
            <a:off x="4495428" y="1921396"/>
            <a:ext cx="515838" cy="53036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6" idx="1"/>
          </p:cNvCxnSpPr>
          <p:nvPr/>
        </p:nvCxnSpPr>
        <p:spPr>
          <a:xfrm flipV="1">
            <a:off x="4495428" y="2451757"/>
            <a:ext cx="515838" cy="1657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5" idx="3"/>
            <a:endCxn id="16" idx="1"/>
          </p:cNvCxnSpPr>
          <p:nvPr/>
        </p:nvCxnSpPr>
        <p:spPr>
          <a:xfrm flipV="1">
            <a:off x="4499992" y="2451757"/>
            <a:ext cx="511274" cy="53036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9" idx="3"/>
            <a:endCxn id="17" idx="1"/>
          </p:cNvCxnSpPr>
          <p:nvPr/>
        </p:nvCxnSpPr>
        <p:spPr>
          <a:xfrm>
            <a:off x="3110136" y="1381336"/>
            <a:ext cx="190113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3"/>
            <a:endCxn id="18" idx="1"/>
          </p:cNvCxnSpPr>
          <p:nvPr/>
        </p:nvCxnSpPr>
        <p:spPr>
          <a:xfrm>
            <a:off x="3182144" y="3469568"/>
            <a:ext cx="1822623" cy="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20572" y="3990181"/>
            <a:ext cx="810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进程并发：操作系统级别，</a:t>
            </a:r>
            <a:r>
              <a:rPr lang="en-US" altLang="zh-CN" dirty="0" smtClean="0">
                <a:solidFill>
                  <a:schemeClr val="bg1"/>
                </a:solidFill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</a:rPr>
              <a:t>周期性切换，进程间相互隔离，互不影响。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线程并发：用户级别，</a:t>
            </a:r>
            <a:r>
              <a:rPr lang="en-US" altLang="zh-CN" dirty="0">
                <a:solidFill>
                  <a:schemeClr val="bg1"/>
                </a:solidFill>
              </a:rPr>
              <a:t> CPU</a:t>
            </a:r>
            <a:r>
              <a:rPr lang="zh-CN" altLang="en-US" dirty="0">
                <a:solidFill>
                  <a:schemeClr val="bg1"/>
                </a:solidFill>
              </a:rPr>
              <a:t>周期性</a:t>
            </a:r>
            <a:r>
              <a:rPr lang="zh-CN" altLang="en-US" dirty="0" smtClean="0">
                <a:solidFill>
                  <a:schemeClr val="bg1"/>
                </a:solidFill>
              </a:rPr>
              <a:t>切换，线程间共享内存、</a:t>
            </a:r>
            <a:r>
              <a:rPr lang="en-US" altLang="zh-CN" dirty="0" smtClean="0">
                <a:solidFill>
                  <a:schemeClr val="bg1"/>
                </a:solidFill>
              </a:rPr>
              <a:t>IO</a:t>
            </a:r>
            <a:r>
              <a:rPr lang="zh-CN" altLang="en-US" dirty="0" smtClean="0">
                <a:solidFill>
                  <a:schemeClr val="bg1"/>
                </a:solidFill>
              </a:rPr>
              <a:t>等资源，每个线程有独立的运行栈和</a:t>
            </a:r>
            <a:r>
              <a:rPr lang="en-US" altLang="zh-CN" dirty="0" smtClean="0">
                <a:solidFill>
                  <a:schemeClr val="bg1"/>
                </a:solidFill>
              </a:rPr>
              <a:t>PC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5869006" y="1770965"/>
            <a:ext cx="1007250" cy="3347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栈，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5891454" y="2294085"/>
            <a:ext cx="1007250" cy="3347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栈，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60" name="圆角矩形 59"/>
          <p:cNvSpPr/>
          <p:nvPr/>
        </p:nvSpPr>
        <p:spPr>
          <a:xfrm>
            <a:off x="5909710" y="2798141"/>
            <a:ext cx="1007250" cy="33474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栈，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4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创建线程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" y="1417340"/>
            <a:ext cx="18097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75856" y="1417340"/>
            <a:ext cx="52565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方法一：继承</a:t>
            </a:r>
            <a:r>
              <a:rPr lang="en-US" altLang="zh-CN" dirty="0" smtClean="0">
                <a:solidFill>
                  <a:schemeClr val="bg1"/>
                </a:solidFill>
              </a:rPr>
              <a:t>Thread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public class </a:t>
            </a:r>
            <a:r>
              <a:rPr lang="en-US" altLang="zh-CN" sz="1400" dirty="0" err="1">
                <a:solidFill>
                  <a:schemeClr val="bg1"/>
                </a:solidFill>
              </a:rPr>
              <a:t>PrintThread</a:t>
            </a:r>
            <a:r>
              <a:rPr lang="en-US" altLang="zh-CN" sz="1400" dirty="0">
                <a:solidFill>
                  <a:schemeClr val="bg1"/>
                </a:solidFill>
              </a:rPr>
              <a:t> extends Thread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PrintThread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thread1 </a:t>
            </a:r>
            <a:r>
              <a:rPr lang="en-US" altLang="zh-CN" sz="1400" dirty="0">
                <a:solidFill>
                  <a:schemeClr val="bg1"/>
                </a:solidFill>
              </a:rPr>
              <a:t>= new </a:t>
            </a:r>
            <a:r>
              <a:rPr lang="en-US" altLang="zh-CN" sz="1400" dirty="0" err="1">
                <a:solidFill>
                  <a:schemeClr val="bg1"/>
                </a:solidFill>
              </a:rPr>
              <a:t>PrintThread</a:t>
            </a:r>
            <a:r>
              <a:rPr lang="en-US" altLang="zh-CN" sz="1400" dirty="0">
                <a:solidFill>
                  <a:schemeClr val="bg1"/>
                </a:solidFill>
              </a:rPr>
              <a:t>("thread1</a:t>
            </a:r>
            <a:r>
              <a:rPr lang="en-US" altLang="zh-CN" sz="1400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sz="1400" dirty="0">
                <a:solidFill>
                  <a:srgbClr val="FFFF00"/>
                </a:solidFill>
              </a:rPr>
              <a:t>thread1.start</a:t>
            </a:r>
            <a:r>
              <a:rPr lang="en-US" altLang="zh-CN" sz="14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简单直观，不能继承其他父类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方法二：实现</a:t>
            </a:r>
            <a:r>
              <a:rPr lang="en-US" altLang="zh-CN" dirty="0">
                <a:solidFill>
                  <a:schemeClr val="bg1"/>
                </a:solidFill>
              </a:rPr>
              <a:t>Runnable</a:t>
            </a:r>
            <a:r>
              <a:rPr lang="zh-CN" altLang="en-US" dirty="0" smtClean="0">
                <a:solidFill>
                  <a:schemeClr val="bg1"/>
                </a:solidFill>
              </a:rPr>
              <a:t>接口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public class </a:t>
            </a:r>
            <a:r>
              <a:rPr lang="en-US" altLang="zh-CN" sz="1400" dirty="0" err="1">
                <a:solidFill>
                  <a:schemeClr val="bg1"/>
                </a:solidFill>
              </a:rPr>
              <a:t>PrintRunnable</a:t>
            </a:r>
            <a:r>
              <a:rPr lang="en-US" altLang="zh-CN" sz="1400" dirty="0">
                <a:solidFill>
                  <a:schemeClr val="bg1"/>
                </a:solidFill>
              </a:rPr>
              <a:t> implements </a:t>
            </a:r>
            <a:r>
              <a:rPr lang="en-US" altLang="zh-CN" sz="1400" dirty="0" smtClean="0">
                <a:solidFill>
                  <a:schemeClr val="bg1"/>
                </a:solidFill>
              </a:rPr>
              <a:t>Runnable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PrintRunnable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thread1</a:t>
            </a:r>
            <a:r>
              <a:rPr lang="en-US" altLang="zh-CN" sz="1400" dirty="0">
                <a:solidFill>
                  <a:schemeClr val="bg1"/>
                </a:solidFill>
              </a:rPr>
              <a:t> = new </a:t>
            </a:r>
            <a:r>
              <a:rPr lang="en-US" altLang="zh-CN" sz="1400" dirty="0" err="1">
                <a:solidFill>
                  <a:schemeClr val="bg1"/>
                </a:solidFill>
              </a:rPr>
              <a:t>PrintRunnable</a:t>
            </a:r>
            <a:r>
              <a:rPr lang="en-US" altLang="zh-CN" sz="1400" dirty="0">
                <a:solidFill>
                  <a:schemeClr val="bg1"/>
                </a:solidFill>
              </a:rPr>
              <a:t>("thread1</a:t>
            </a:r>
            <a:r>
              <a:rPr lang="en-US" altLang="zh-CN" sz="1400" dirty="0" smtClean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sz="1400" dirty="0">
                <a:solidFill>
                  <a:srgbClr val="FFFF00"/>
                </a:solidFill>
              </a:rPr>
              <a:t>new Thread(thread1).start</a:t>
            </a:r>
            <a:r>
              <a:rPr lang="en-US" altLang="zh-CN" sz="14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可以继承其他父类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7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创建线程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线程的生命周期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“线程安全”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0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8507" y="2065412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Thread</a:t>
            </a:r>
            <a:endParaRPr lang="zh-CN" altLang="en-US" sz="1600" dirty="0"/>
          </a:p>
        </p:txBody>
      </p:sp>
      <p:sp>
        <p:nvSpPr>
          <p:cNvPr id="7" name="圆角矩形 6"/>
          <p:cNvSpPr/>
          <p:nvPr/>
        </p:nvSpPr>
        <p:spPr>
          <a:xfrm>
            <a:off x="688507" y="2979812"/>
            <a:ext cx="1008112" cy="33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初始状态</a:t>
            </a:r>
            <a:endParaRPr lang="zh-CN" altLang="en-US" sz="1400" dirty="0"/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>
            <a:off x="1192563" y="2353444"/>
            <a:ext cx="0" cy="62636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2528128"/>
            <a:ext cx="1017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n</a:t>
            </a:r>
            <a:r>
              <a:rPr lang="en-US" altLang="zh-CN" sz="1200" dirty="0" smtClean="0">
                <a:solidFill>
                  <a:schemeClr val="bg1"/>
                </a:solidFill>
              </a:rPr>
              <a:t>ew Thread()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344691" y="2979812"/>
            <a:ext cx="1008112" cy="3348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可运行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01075" y="2979812"/>
            <a:ext cx="1008112" cy="334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运行中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44891" y="971692"/>
            <a:ext cx="1008112" cy="1037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阻塞</a:t>
            </a:r>
            <a:r>
              <a:rPr lang="zh-CN" altLang="en-US" sz="1400" dirty="0" smtClean="0"/>
              <a:t>状态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7889307" y="2860086"/>
            <a:ext cx="755576" cy="57434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结束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7169227" y="4609120"/>
            <a:ext cx="1008112" cy="33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等待队列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4072883" y="4609120"/>
            <a:ext cx="1008112" cy="334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锁池</a:t>
            </a:r>
            <a:endParaRPr lang="zh-CN" altLang="en-US" sz="1400" dirty="0"/>
          </a:p>
        </p:txBody>
      </p:sp>
      <p:cxnSp>
        <p:nvCxnSpPr>
          <p:cNvPr id="24" name="直接箭头连接符 23"/>
          <p:cNvCxnSpPr>
            <a:stCxn id="7" idx="3"/>
            <a:endCxn id="15" idx="1"/>
          </p:cNvCxnSpPr>
          <p:nvPr/>
        </p:nvCxnSpPr>
        <p:spPr>
          <a:xfrm>
            <a:off x="1696619" y="3147256"/>
            <a:ext cx="648072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1992" y="3180877"/>
            <a:ext cx="564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start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352803" y="3073524"/>
            <a:ext cx="2448272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2883" y="2855695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OS</a:t>
            </a:r>
            <a:r>
              <a:rPr lang="zh-CN" altLang="en-US" sz="1200" dirty="0" smtClean="0">
                <a:solidFill>
                  <a:schemeClr val="bg1"/>
                </a:solidFill>
              </a:rPr>
              <a:t>调度获取</a:t>
            </a:r>
            <a:r>
              <a:rPr lang="en-US" altLang="zh-CN" sz="1200" dirty="0" smtClean="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352803" y="3217540"/>
            <a:ext cx="2448272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40835" y="3187912"/>
            <a:ext cx="212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时间片用完，或</a:t>
            </a:r>
            <a:r>
              <a:rPr lang="en-US" altLang="zh-CN" sz="1200" dirty="0" err="1" smtClean="0">
                <a:solidFill>
                  <a:srgbClr val="FFFF00"/>
                </a:solidFill>
              </a:rPr>
              <a:t>Thread.yield</a:t>
            </a:r>
            <a:r>
              <a:rPr lang="en-US" altLang="zh-CN" sz="1200" dirty="0" smtClean="0">
                <a:solidFill>
                  <a:srgbClr val="FFFF00"/>
                </a:solidFill>
              </a:rPr>
              <a:t>()</a:t>
            </a:r>
          </a:p>
        </p:txBody>
      </p:sp>
      <p:cxnSp>
        <p:nvCxnSpPr>
          <p:cNvPr id="39" name="直接箭头连接符 38"/>
          <p:cNvCxnSpPr>
            <a:stCxn id="16" idx="0"/>
            <a:endCxn id="19" idx="3"/>
          </p:cNvCxnSpPr>
          <p:nvPr/>
        </p:nvCxnSpPr>
        <p:spPr>
          <a:xfrm flipH="1" flipV="1">
            <a:off x="5153003" y="1490443"/>
            <a:ext cx="1152128" cy="14893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3888" y="170537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sleep()</a:t>
            </a:r>
          </a:p>
          <a:p>
            <a:r>
              <a:rPr lang="en-US" altLang="zh-CN" sz="1200" dirty="0" smtClean="0">
                <a:solidFill>
                  <a:srgbClr val="FFFF00"/>
                </a:solidFill>
              </a:rPr>
              <a:t>t2.join()</a:t>
            </a:r>
          </a:p>
          <a:p>
            <a:r>
              <a:rPr lang="zh-CN" altLang="en-US" sz="1200" dirty="0" smtClean="0">
                <a:solidFill>
                  <a:schemeClr val="bg1"/>
                </a:solidFill>
              </a:rPr>
              <a:t>请求</a:t>
            </a:r>
            <a:r>
              <a:rPr lang="en-US" altLang="zh-CN" sz="1200" dirty="0" smtClean="0">
                <a:solidFill>
                  <a:schemeClr val="bg1"/>
                </a:solidFill>
              </a:rPr>
              <a:t>IO</a:t>
            </a:r>
            <a:r>
              <a:rPr lang="zh-CN" altLang="en-US" sz="1200" dirty="0" smtClean="0">
                <a:solidFill>
                  <a:schemeClr val="bg1"/>
                </a:solidFill>
              </a:rPr>
              <a:t>操作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44" name="直接箭头连接符 43"/>
          <p:cNvCxnSpPr>
            <a:stCxn id="19" idx="1"/>
            <a:endCxn id="15" idx="0"/>
          </p:cNvCxnSpPr>
          <p:nvPr/>
        </p:nvCxnSpPr>
        <p:spPr>
          <a:xfrm flipH="1">
            <a:off x="2848747" y="1490443"/>
            <a:ext cx="1296144" cy="148936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776739" y="177912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s</a:t>
            </a:r>
            <a:r>
              <a:rPr lang="en-US" altLang="zh-CN" sz="1200" dirty="0" smtClean="0">
                <a:solidFill>
                  <a:schemeClr val="bg1"/>
                </a:solidFill>
              </a:rPr>
              <a:t>leep</a:t>
            </a:r>
            <a:r>
              <a:rPr lang="zh-CN" altLang="en-US" sz="1200" dirty="0" smtClean="0">
                <a:solidFill>
                  <a:schemeClr val="bg1"/>
                </a:solidFill>
              </a:rPr>
              <a:t>时间到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j</a:t>
            </a:r>
            <a:r>
              <a:rPr lang="en-US" altLang="zh-CN" sz="1200" dirty="0" smtClean="0">
                <a:solidFill>
                  <a:schemeClr val="bg1"/>
                </a:solidFill>
              </a:rPr>
              <a:t>oin</a:t>
            </a:r>
            <a:r>
              <a:rPr lang="zh-CN" altLang="en-US" sz="1200" dirty="0" smtClean="0">
                <a:solidFill>
                  <a:schemeClr val="bg1"/>
                </a:solidFill>
              </a:rPr>
              <a:t>线程结束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</a:rPr>
              <a:t>IO</a:t>
            </a:r>
            <a:r>
              <a:rPr lang="zh-CN" altLang="en-US" sz="1200" dirty="0" smtClean="0">
                <a:solidFill>
                  <a:schemeClr val="bg1"/>
                </a:solidFill>
              </a:rPr>
              <a:t>操作结束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>
            <a:stCxn id="16" idx="3"/>
            <a:endCxn id="14" idx="2"/>
          </p:cNvCxnSpPr>
          <p:nvPr/>
        </p:nvCxnSpPr>
        <p:spPr>
          <a:xfrm>
            <a:off x="6809187" y="3147256"/>
            <a:ext cx="1080120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95831" y="2721586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run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bg1"/>
                </a:solidFill>
              </a:rPr>
              <a:t>结束</a:t>
            </a:r>
            <a:r>
              <a:rPr lang="en-US" altLang="zh-CN" sz="1200" dirty="0" smtClean="0">
                <a:solidFill>
                  <a:schemeClr val="bg1"/>
                </a:solidFill>
              </a:rPr>
              <a:t>/main()</a:t>
            </a:r>
            <a:r>
              <a:rPr lang="zh-CN" altLang="en-US" sz="1200" dirty="0" smtClean="0">
                <a:solidFill>
                  <a:schemeClr val="bg1"/>
                </a:solidFill>
              </a:rPr>
              <a:t>结束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cxnSp>
        <p:nvCxnSpPr>
          <p:cNvPr id="62" name="直接箭头连接符 61"/>
          <p:cNvCxnSpPr>
            <a:stCxn id="23" idx="1"/>
            <a:endCxn id="15" idx="2"/>
          </p:cNvCxnSpPr>
          <p:nvPr/>
        </p:nvCxnSpPr>
        <p:spPr>
          <a:xfrm flipH="1" flipV="1">
            <a:off x="2848747" y="3314700"/>
            <a:ext cx="1224136" cy="14618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17210" y="3823410"/>
            <a:ext cx="66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/>
                </a:solidFill>
              </a:rPr>
              <a:t>o.wait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67" name="直接箭头连接符 66"/>
          <p:cNvCxnSpPr>
            <a:stCxn id="16" idx="2"/>
            <a:endCxn id="23" idx="0"/>
          </p:cNvCxnSpPr>
          <p:nvPr/>
        </p:nvCxnSpPr>
        <p:spPr>
          <a:xfrm flipH="1">
            <a:off x="4576939" y="3314700"/>
            <a:ext cx="1728192" cy="12944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28953" y="3808056"/>
            <a:ext cx="999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synchronized</a:t>
            </a:r>
          </a:p>
        </p:txBody>
      </p:sp>
      <p:cxnSp>
        <p:nvCxnSpPr>
          <p:cNvPr id="71" name="直接箭头连接符 70"/>
          <p:cNvCxnSpPr>
            <a:stCxn id="22" idx="1"/>
            <a:endCxn id="23" idx="3"/>
          </p:cNvCxnSpPr>
          <p:nvPr/>
        </p:nvCxnSpPr>
        <p:spPr>
          <a:xfrm flipH="1">
            <a:off x="5080995" y="4776564"/>
            <a:ext cx="2088232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685610" y="4371409"/>
            <a:ext cx="112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solidFill>
                  <a:schemeClr val="bg1"/>
                </a:solidFill>
              </a:rPr>
              <a:t>o.wait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  <a:r>
              <a:rPr lang="zh-CN" altLang="en-US" sz="1200" dirty="0" smtClean="0">
                <a:solidFill>
                  <a:schemeClr val="bg1"/>
                </a:solidFill>
              </a:rPr>
              <a:t>时间到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o.notify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200" dirty="0" err="1" smtClean="0">
                <a:solidFill>
                  <a:schemeClr val="bg1"/>
                </a:solidFill>
              </a:rPr>
              <a:t>o.notifyAll</a:t>
            </a:r>
            <a:r>
              <a:rPr lang="en-US" altLang="zh-CN" sz="1200" dirty="0" smtClean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6457531" y="3467100"/>
            <a:ext cx="1368152" cy="129442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450174" y="38373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拿到锁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12986"/>
              </p:ext>
            </p:extLst>
          </p:nvPr>
        </p:nvGraphicFramePr>
        <p:xfrm>
          <a:off x="500034" y="1345332"/>
          <a:ext cx="7168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进入不可运行状态的条件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返回可运行状态的条件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挂起（调用</a:t>
                      </a:r>
                      <a:r>
                        <a:rPr lang="en-US" altLang="zh-CN" dirty="0" err="1" smtClean="0"/>
                        <a:t>suspent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</a:t>
                      </a:r>
                      <a:r>
                        <a:rPr lang="en-US" altLang="zh-CN" dirty="0" smtClean="0"/>
                        <a:t>resume()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睡眠（调用</a:t>
                      </a:r>
                      <a:r>
                        <a:rPr lang="en-US" altLang="zh-CN" dirty="0" smtClean="0"/>
                        <a:t>sleep()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r>
                        <a:rPr lang="zh-CN" altLang="en-US" dirty="0" smtClean="0"/>
                        <a:t>时间到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阻塞（请求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操作）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操作结束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等待（调用某对象的</a:t>
                      </a:r>
                      <a:r>
                        <a:rPr lang="en-US" altLang="zh-CN" dirty="0" smtClean="0"/>
                        <a:t>wait()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调用该对象的</a:t>
                      </a:r>
                      <a:r>
                        <a:rPr lang="en-US" altLang="zh-CN" dirty="0" err="1" smtClean="0"/>
                        <a:t>notfiy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err="1" smtClean="0"/>
                        <a:t>notfiyAll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34" y="3477369"/>
            <a:ext cx="3474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正常终止：</a:t>
            </a:r>
            <a:r>
              <a:rPr lang="en-US" altLang="zh-CN" dirty="0" smtClean="0">
                <a:solidFill>
                  <a:schemeClr val="bg1"/>
                </a:solidFill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</a:rPr>
              <a:t>方法运行完毕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强行终止：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调用线程对象的</a:t>
            </a:r>
            <a:r>
              <a:rPr lang="en-US" altLang="zh-CN" dirty="0" smtClean="0">
                <a:solidFill>
                  <a:schemeClr val="bg1"/>
                </a:solidFill>
              </a:rPr>
              <a:t>stop()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创建线程对象的上级线程停止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392" y="1057300"/>
            <a:ext cx="8136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阻塞的情况分三种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等待</a:t>
            </a:r>
            <a:r>
              <a:rPr lang="zh-CN" altLang="en-US" sz="1600" dirty="0">
                <a:solidFill>
                  <a:schemeClr val="bg1"/>
                </a:solidFill>
              </a:rPr>
              <a:t>阻塞：运行的线程执行</a:t>
            </a:r>
            <a:r>
              <a:rPr lang="en-US" altLang="zh-CN" sz="1600" dirty="0">
                <a:solidFill>
                  <a:srgbClr val="FFFF00"/>
                </a:solidFill>
              </a:rPr>
              <a:t>wait()</a:t>
            </a:r>
            <a:r>
              <a:rPr lang="zh-CN" altLang="en-US" sz="1600" dirty="0">
                <a:solidFill>
                  <a:schemeClr val="bg1"/>
                </a:solidFill>
              </a:rPr>
              <a:t>方法，</a:t>
            </a:r>
            <a:r>
              <a:rPr lang="en-US" altLang="zh-CN" sz="1600" dirty="0">
                <a:solidFill>
                  <a:schemeClr val="bg1"/>
                </a:solidFill>
              </a:rPr>
              <a:t>JVM</a:t>
            </a:r>
            <a:r>
              <a:rPr lang="zh-CN" altLang="en-US" sz="1600" dirty="0">
                <a:solidFill>
                  <a:schemeClr val="bg1"/>
                </a:solidFill>
              </a:rPr>
              <a:t>会把该线程放入等待池中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同步</a:t>
            </a:r>
            <a:r>
              <a:rPr lang="zh-CN" altLang="en-US" sz="1600" dirty="0">
                <a:solidFill>
                  <a:schemeClr val="bg1"/>
                </a:solidFill>
              </a:rPr>
              <a:t>阻塞：运行的线程在获取对象的</a:t>
            </a:r>
            <a:r>
              <a:rPr lang="zh-CN" altLang="en-US" sz="1600" dirty="0">
                <a:solidFill>
                  <a:srgbClr val="FFFF00"/>
                </a:solidFill>
              </a:rPr>
              <a:t>同步</a:t>
            </a:r>
            <a:r>
              <a:rPr lang="zh-CN" altLang="en-US" sz="1600" dirty="0">
                <a:solidFill>
                  <a:schemeClr val="bg1"/>
                </a:solidFill>
              </a:rPr>
              <a:t>锁时，若该同步锁被别的线程占用，则</a:t>
            </a:r>
            <a:r>
              <a:rPr lang="en-US" altLang="zh-CN" sz="1600" dirty="0">
                <a:solidFill>
                  <a:schemeClr val="bg1"/>
                </a:solidFill>
              </a:rPr>
              <a:t>JVM</a:t>
            </a:r>
            <a:r>
              <a:rPr lang="zh-CN" altLang="en-US" sz="1600" dirty="0">
                <a:solidFill>
                  <a:schemeClr val="bg1"/>
                </a:solidFill>
              </a:rPr>
              <a:t>会把该线程放入锁池中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其他</a:t>
            </a:r>
            <a:r>
              <a:rPr lang="zh-CN" altLang="en-US" sz="1600" dirty="0">
                <a:solidFill>
                  <a:schemeClr val="bg1"/>
                </a:solidFill>
              </a:rPr>
              <a:t>阻塞：运行的线程执行</a:t>
            </a:r>
            <a:r>
              <a:rPr lang="en-US" altLang="zh-CN" sz="1600" dirty="0">
                <a:solidFill>
                  <a:srgbClr val="FFFF00"/>
                </a:solidFill>
              </a:rPr>
              <a:t>sleep()</a:t>
            </a:r>
            <a:r>
              <a:rPr lang="zh-CN" altLang="en-US" sz="1600" dirty="0">
                <a:solidFill>
                  <a:schemeClr val="bg1"/>
                </a:solidFill>
              </a:rPr>
              <a:t>或</a:t>
            </a:r>
            <a:r>
              <a:rPr lang="en-US" altLang="zh-CN" sz="1600" dirty="0">
                <a:solidFill>
                  <a:srgbClr val="FFFF00"/>
                </a:solidFill>
              </a:rPr>
              <a:t>join()</a:t>
            </a:r>
            <a:r>
              <a:rPr lang="zh-CN" altLang="en-US" sz="1600" dirty="0">
                <a:solidFill>
                  <a:schemeClr val="bg1"/>
                </a:solidFill>
              </a:rPr>
              <a:t>方法，或者发出了</a:t>
            </a:r>
            <a:r>
              <a:rPr lang="en-US" altLang="zh-CN" sz="1600" dirty="0">
                <a:solidFill>
                  <a:srgbClr val="FFFF00"/>
                </a:solidFill>
              </a:rPr>
              <a:t>I/O</a:t>
            </a:r>
            <a:r>
              <a:rPr lang="zh-CN" altLang="en-US" sz="1600" dirty="0">
                <a:solidFill>
                  <a:srgbClr val="FFFF00"/>
                </a:solidFill>
              </a:rPr>
              <a:t>请求</a:t>
            </a:r>
            <a:r>
              <a:rPr lang="zh-CN" altLang="en-US" sz="1600" dirty="0">
                <a:solidFill>
                  <a:schemeClr val="bg1"/>
                </a:solidFill>
              </a:rPr>
              <a:t>时，</a:t>
            </a:r>
            <a:r>
              <a:rPr lang="en-US" altLang="zh-CN" sz="1600" dirty="0">
                <a:solidFill>
                  <a:schemeClr val="bg1"/>
                </a:solidFill>
              </a:rPr>
              <a:t>JVM</a:t>
            </a:r>
            <a:r>
              <a:rPr lang="zh-CN" altLang="en-US" sz="1600" dirty="0">
                <a:solidFill>
                  <a:schemeClr val="bg1"/>
                </a:solidFill>
              </a:rPr>
              <a:t>会把该线程置为阻塞状态。当</a:t>
            </a:r>
            <a:r>
              <a:rPr lang="en-US" altLang="zh-CN" sz="1600" dirty="0">
                <a:solidFill>
                  <a:schemeClr val="bg1"/>
                </a:solidFill>
              </a:rPr>
              <a:t>sleep()</a:t>
            </a:r>
            <a:r>
              <a:rPr lang="zh-CN" altLang="en-US" sz="1600" dirty="0">
                <a:solidFill>
                  <a:schemeClr val="bg1"/>
                </a:solidFill>
              </a:rPr>
              <a:t>状态超时、</a:t>
            </a:r>
            <a:r>
              <a:rPr lang="en-US" altLang="zh-CN" sz="1600" dirty="0">
                <a:solidFill>
                  <a:schemeClr val="bg1"/>
                </a:solidFill>
              </a:rPr>
              <a:t>join()</a:t>
            </a:r>
            <a:r>
              <a:rPr lang="zh-CN" altLang="en-US" sz="1600" dirty="0">
                <a:solidFill>
                  <a:schemeClr val="bg1"/>
                </a:solidFill>
              </a:rPr>
              <a:t>等待线程终止或者超时、或者</a:t>
            </a:r>
            <a:r>
              <a:rPr lang="en-US" altLang="zh-CN" sz="1600" dirty="0">
                <a:solidFill>
                  <a:schemeClr val="bg1"/>
                </a:solidFill>
              </a:rPr>
              <a:t>I/O</a:t>
            </a:r>
            <a:r>
              <a:rPr lang="zh-CN" altLang="en-US" sz="1600" dirty="0">
                <a:solidFill>
                  <a:schemeClr val="bg1"/>
                </a:solidFill>
              </a:rPr>
              <a:t>处理完毕时，线程重新转入就绪状态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6" y="4670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线程的生命周期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5392" y="3433564"/>
            <a:ext cx="81147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</a:rPr>
              <a:t>j</a:t>
            </a:r>
            <a:r>
              <a:rPr lang="en-US" altLang="zh-CN" sz="1600" dirty="0" smtClean="0">
                <a:solidFill>
                  <a:srgbClr val="FFFF00"/>
                </a:solidFill>
              </a:rPr>
              <a:t>oin()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>
                <a:solidFill>
                  <a:schemeClr val="bg1"/>
                </a:solidFill>
              </a:rPr>
              <a:t>Thread</a:t>
            </a:r>
            <a:r>
              <a:rPr lang="zh-CN" altLang="en-US" sz="1600" dirty="0">
                <a:solidFill>
                  <a:schemeClr val="bg1"/>
                </a:solidFill>
              </a:rPr>
              <a:t>类的一个方法，启动线程后直接调用，即</a:t>
            </a:r>
            <a:r>
              <a:rPr lang="en-US" altLang="zh-CN" sz="1600" dirty="0">
                <a:solidFill>
                  <a:schemeClr val="bg1"/>
                </a:solidFill>
              </a:rPr>
              <a:t>join()</a:t>
            </a:r>
            <a:r>
              <a:rPr lang="zh-CN" altLang="en-US" sz="1600" dirty="0">
                <a:solidFill>
                  <a:schemeClr val="bg1"/>
                </a:solidFill>
              </a:rPr>
              <a:t>的作用是：“</a:t>
            </a:r>
            <a:r>
              <a:rPr lang="zh-CN" altLang="en-US" sz="1600" dirty="0">
                <a:solidFill>
                  <a:srgbClr val="FFFF00"/>
                </a:solidFill>
              </a:rPr>
              <a:t>等待该线程终止</a:t>
            </a:r>
            <a:r>
              <a:rPr lang="zh-CN" altLang="en-US" sz="1600" dirty="0">
                <a:solidFill>
                  <a:schemeClr val="bg1"/>
                </a:solidFill>
              </a:rPr>
              <a:t>”，这里需要理解的就是该线程是指的主线程等待子线程的终止。也就是在子线程调用了</a:t>
            </a:r>
            <a:r>
              <a:rPr lang="en-US" altLang="zh-CN" sz="1600" dirty="0">
                <a:solidFill>
                  <a:schemeClr val="bg1"/>
                </a:solidFill>
              </a:rPr>
              <a:t>join()</a:t>
            </a:r>
            <a:r>
              <a:rPr lang="zh-CN" altLang="en-US" sz="1600" dirty="0">
                <a:solidFill>
                  <a:schemeClr val="bg1"/>
                </a:solidFill>
              </a:rPr>
              <a:t>方法后面的代码，只有等到子线程结束了才能执行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zh-CN" altLang="en-US" sz="1600" dirty="0" smtClean="0">
                <a:solidFill>
                  <a:srgbClr val="FFFF00"/>
                </a:solidFill>
              </a:rPr>
              <a:t>看例子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</a:rPr>
              <a:t>yield()</a:t>
            </a:r>
            <a:r>
              <a:rPr lang="zh-CN" altLang="en-US" sz="1600" dirty="0">
                <a:solidFill>
                  <a:schemeClr val="bg1"/>
                </a:solidFill>
              </a:rPr>
              <a:t>从未导致线程转到等待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睡眠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阻塞状态。在大多数情况下，</a:t>
            </a:r>
            <a:r>
              <a:rPr lang="en-US" altLang="zh-CN" sz="1600" dirty="0">
                <a:solidFill>
                  <a:schemeClr val="bg1"/>
                </a:solidFill>
              </a:rPr>
              <a:t>yield()</a:t>
            </a:r>
            <a:r>
              <a:rPr lang="zh-CN" altLang="en-US" sz="1600" dirty="0">
                <a:solidFill>
                  <a:schemeClr val="bg1"/>
                </a:solidFill>
              </a:rPr>
              <a:t>将导致线程从运行状态转到可运行状态，</a:t>
            </a:r>
            <a:r>
              <a:rPr lang="zh-CN" altLang="en-US" sz="1600" dirty="0">
                <a:solidFill>
                  <a:srgbClr val="FFFF00"/>
                </a:solidFill>
              </a:rPr>
              <a:t>但有可能没有</a:t>
            </a:r>
            <a:r>
              <a:rPr lang="zh-CN" altLang="en-US" sz="1600" dirty="0" smtClean="0">
                <a:solidFill>
                  <a:srgbClr val="FFFF00"/>
                </a:solidFill>
              </a:rPr>
              <a:t>效果（因为有可能当前线程又立刻重新得到了调度</a:t>
            </a:r>
            <a:r>
              <a:rPr lang="zh-CN" altLang="en-US" sz="1600" smtClean="0">
                <a:solidFill>
                  <a:srgbClr val="FFFF00"/>
                </a:solidFill>
              </a:rPr>
              <a:t>）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0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创建线程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线程的生命周期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什么是“线程安全”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什么是“线程安全”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970671"/>
            <a:ext cx="39465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class TestThread1 extends Thread{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public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TestThread1(String name){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super(name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public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run(){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n-NO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for(int i </a:t>
            </a:r>
            <a:r>
              <a:rPr lang="nn-NO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= 0; i &lt; 15; i++){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builder.append(</a:t>
            </a:r>
            <a:r>
              <a:rPr lang="en-US" altLang="zh-CN" sz="1200" smtClean="0">
                <a:solidFill>
                  <a:schemeClr val="bg1"/>
                </a:solidFill>
              </a:rPr>
              <a:t>(“A" </a:t>
            </a:r>
            <a:r>
              <a:rPr lang="en-US" altLang="zh-CN" sz="1200">
                <a:solidFill>
                  <a:schemeClr val="bg1"/>
                </a:solidFill>
              </a:rPr>
              <a:t>+ i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200">
                <a:solidFill>
                  <a:schemeClr val="bg1"/>
                </a:solidFill>
              </a:rPr>
              <a:t> </a:t>
            </a:r>
            <a:r>
              <a:rPr lang="en-US" altLang="zh-CN" sz="1200" smtClean="0">
                <a:solidFill>
                  <a:schemeClr val="bg1"/>
                </a:solidFill>
              </a:rPr>
              <a:t>;</a:t>
            </a:r>
            <a:endParaRPr lang="en-US" altLang="zh-CN" sz="120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try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smtClean="0">
                <a:solidFill>
                  <a:schemeClr val="bg1"/>
                </a:solidFill>
                <a:latin typeface="Consolas" panose="020B0609020204030204" pitchFamily="49" charset="0"/>
              </a:rPr>
              <a:t>sleep(100</a:t>
            </a:r>
            <a:r>
              <a:rPr lang="en-US" altLang="zh-CN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catch 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(InterruptedException e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e.printStackTrace();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909711"/>
            <a:ext cx="3787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class TestThread2 extends Thread{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public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TestThread2(String name){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super(name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public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run(){</a:t>
            </a:r>
          </a:p>
          <a:p>
            <a:pPr defTabSz="288000"/>
            <a:r>
              <a:rPr lang="nn-NO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for(int </a:t>
            </a:r>
            <a:r>
              <a:rPr lang="nn-NO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i = 0; i &lt; 15; i++){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builder.append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("B" + </a:t>
            </a:r>
            <a:r>
              <a:rPr lang="en-US" altLang="zh-CN" sz="120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defTabSz="288000"/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try 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	Thread.</a:t>
            </a:r>
            <a:r>
              <a:rPr lang="en-US" altLang="zh-CN" sz="1200" i="1" smtClean="0">
                <a:solidFill>
                  <a:schemeClr val="bg1"/>
                </a:solidFill>
                <a:latin typeface="Consolas" panose="020B0609020204030204" pitchFamily="49" charset="0"/>
              </a:rPr>
              <a:t>sleep(100</a:t>
            </a:r>
            <a:r>
              <a:rPr lang="en-US" altLang="zh-CN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}catch(InterruptedException </a:t>
            </a:r>
            <a:r>
              <a:rPr lang="en-US" altLang="zh-CN" sz="12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	e.printStackTrace</a:t>
            </a: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	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endParaRPr lang="en-US" altLang="zh-CN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378" y="4493939"/>
            <a:ext cx="2581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builder </a:t>
            </a:r>
            <a:r>
              <a:rPr lang="en-US" altLang="zh-CN" sz="1400" b="1" dirty="0">
                <a:solidFill>
                  <a:schemeClr val="bg1"/>
                </a:solidFill>
              </a:rPr>
              <a:t>= new </a:t>
            </a:r>
            <a:r>
              <a:rPr lang="en-US" altLang="zh-CN" sz="1400" b="1" dirty="0" err="1">
                <a:solidFill>
                  <a:srgbClr val="FFFF00"/>
                </a:solidFill>
              </a:rPr>
              <a:t>StringBuilder</a:t>
            </a:r>
            <a:r>
              <a:rPr lang="en-US" altLang="zh-CN" sz="1400" b="1" dirty="0">
                <a:solidFill>
                  <a:schemeClr val="bg1"/>
                </a:solidFill>
              </a:rPr>
              <a:t>();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   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966" y="5079875"/>
            <a:ext cx="2291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builder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rgbClr val="FFFF00"/>
                </a:solidFill>
              </a:rPr>
              <a:t>StringBuffer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9" y="5407297"/>
            <a:ext cx="6072232" cy="161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3" y="4801716"/>
            <a:ext cx="5857918" cy="1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什么是“线程安全”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03251" y="1129308"/>
            <a:ext cx="1728192" cy="8024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1292" y="112930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heap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9147" y="2569468"/>
            <a:ext cx="88646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Working memory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48521" y="2569468"/>
            <a:ext cx="88646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Working memory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02859" y="2569468"/>
            <a:ext cx="88646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</a:rPr>
              <a:t>Working memory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6" idx="2"/>
            <a:endCxn id="8" idx="0"/>
          </p:cNvCxnSpPr>
          <p:nvPr/>
        </p:nvCxnSpPr>
        <p:spPr>
          <a:xfrm flipH="1">
            <a:off x="672382" y="1931740"/>
            <a:ext cx="1194965" cy="63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>
            <a:off x="1867347" y="1931740"/>
            <a:ext cx="124409" cy="63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10" idx="0"/>
          </p:cNvCxnSpPr>
          <p:nvPr/>
        </p:nvCxnSpPr>
        <p:spPr>
          <a:xfrm>
            <a:off x="1867347" y="1931740"/>
            <a:ext cx="1478747" cy="63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8944" y="11293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主存储</a:t>
            </a:r>
            <a:r>
              <a:rPr lang="zh-CN" altLang="en-US" sz="1400" dirty="0" smtClean="0">
                <a:solidFill>
                  <a:schemeClr val="bg1"/>
                </a:solidFill>
              </a:rPr>
              <a:t>区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130535" y="1592188"/>
            <a:ext cx="417986" cy="2243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633614" y="1603226"/>
            <a:ext cx="547678" cy="21329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lock</a:t>
            </a:r>
            <a:endParaRPr lang="zh-CN" altLang="en-US" sz="800" dirty="0"/>
          </a:p>
        </p:txBody>
      </p:sp>
      <p:sp>
        <p:nvSpPr>
          <p:cNvPr id="25" name="椭圆 24"/>
          <p:cNvSpPr/>
          <p:nvPr/>
        </p:nvSpPr>
        <p:spPr>
          <a:xfrm>
            <a:off x="797766" y="2741476"/>
            <a:ext cx="278657" cy="113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11960" y="1148988"/>
            <a:ext cx="4493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主存储器包含对象和对象锁，线程竞争获取锁。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线程使用以下的原子操作操作对象：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(use):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working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1600" dirty="0" smtClean="0">
                <a:solidFill>
                  <a:schemeClr val="bg1"/>
                </a:solidFill>
              </a:rPr>
              <a:t>线程执行引擎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赋值</a:t>
            </a:r>
            <a:r>
              <a:rPr lang="en-US" altLang="zh-CN" sz="1600" dirty="0" smtClean="0">
                <a:solidFill>
                  <a:schemeClr val="bg1"/>
                </a:solidFill>
              </a:rPr>
              <a:t>(assign):</a:t>
            </a:r>
            <a:r>
              <a:rPr lang="zh-CN" altLang="en-US" sz="1600" dirty="0">
                <a:solidFill>
                  <a:schemeClr val="bg1"/>
                </a:solidFill>
              </a:rPr>
              <a:t>线程执行</a:t>
            </a:r>
            <a:r>
              <a:rPr lang="zh-CN" altLang="en-US" sz="1600" dirty="0" smtClean="0">
                <a:solidFill>
                  <a:schemeClr val="bg1"/>
                </a:solidFill>
              </a:rPr>
              <a:t>引擎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altLang="zh-CN" sz="1600" dirty="0">
                <a:solidFill>
                  <a:schemeClr val="bg1"/>
                </a:solidFill>
              </a:rPr>
              <a:t>working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装载</a:t>
            </a:r>
            <a:r>
              <a:rPr lang="en-US" altLang="zh-CN" sz="1600" dirty="0" smtClean="0">
                <a:solidFill>
                  <a:schemeClr val="bg1"/>
                </a:solidFill>
              </a:rPr>
              <a:t>(load) : read</a:t>
            </a:r>
            <a:r>
              <a:rPr lang="zh-CN" altLang="en-US" sz="1600" dirty="0" smtClean="0">
                <a:solidFill>
                  <a:schemeClr val="bg1"/>
                </a:solidFill>
              </a:rPr>
              <a:t>内容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working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存储</a:t>
            </a:r>
            <a:r>
              <a:rPr lang="en-US" altLang="zh-CN" sz="1600" dirty="0" smtClean="0">
                <a:solidFill>
                  <a:schemeClr val="bg1"/>
                </a:solidFill>
              </a:rPr>
              <a:t>(store): working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write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锁定</a:t>
            </a:r>
            <a:r>
              <a:rPr lang="en-US" altLang="zh-CN" sz="1600" dirty="0" smtClean="0">
                <a:solidFill>
                  <a:schemeClr val="bg1"/>
                </a:solidFill>
              </a:rPr>
              <a:t>(lock):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解锁</a:t>
            </a:r>
            <a:r>
              <a:rPr lang="en-US" altLang="zh-CN" sz="1600" dirty="0" smtClean="0">
                <a:solidFill>
                  <a:schemeClr val="bg1"/>
                </a:solidFill>
              </a:rPr>
              <a:t>(unlock)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3457312"/>
            <a:ext cx="40831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主存储器对线程的请求使用以下原子操作：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读</a:t>
            </a:r>
            <a:r>
              <a:rPr lang="en-US" altLang="zh-CN" sz="1600" dirty="0" smtClean="0">
                <a:solidFill>
                  <a:schemeClr val="bg1"/>
                </a:solidFill>
              </a:rPr>
              <a:t>(read): </a:t>
            </a:r>
            <a:r>
              <a:rPr lang="zh-CN" altLang="en-US" sz="1600" dirty="0" smtClean="0">
                <a:solidFill>
                  <a:schemeClr val="bg1"/>
                </a:solidFill>
              </a:rPr>
              <a:t>主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load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写</a:t>
            </a:r>
            <a:r>
              <a:rPr lang="en-US" altLang="zh-CN" sz="1600" dirty="0" smtClean="0">
                <a:solidFill>
                  <a:schemeClr val="bg1"/>
                </a:solidFill>
              </a:rPr>
              <a:t>(write)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smtClean="0">
                <a:solidFill>
                  <a:schemeClr val="bg1"/>
                </a:solidFill>
              </a:rPr>
              <a:t>store</a:t>
            </a:r>
            <a:r>
              <a:rPr lang="zh-CN" altLang="en-US" sz="1600" dirty="0" smtClean="0">
                <a:solidFill>
                  <a:schemeClr val="bg1"/>
                </a:solidFill>
              </a:rPr>
              <a:t>内容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主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锁定</a:t>
            </a:r>
            <a:r>
              <a:rPr lang="en-US" altLang="zh-CN" sz="1600" dirty="0">
                <a:solidFill>
                  <a:schemeClr val="bg1"/>
                </a:solidFill>
              </a:rPr>
              <a:t>(lock)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解锁</a:t>
            </a:r>
            <a:r>
              <a:rPr lang="en-US" altLang="zh-CN" sz="1600" dirty="0">
                <a:solidFill>
                  <a:schemeClr val="bg1"/>
                </a:solidFill>
              </a:rPr>
              <a:t>(unlock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2333" y="3505572"/>
            <a:ext cx="4464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FF00"/>
                </a:solidFill>
              </a:rPr>
              <a:t>数据从主</a:t>
            </a:r>
            <a:r>
              <a:rPr lang="en-US" altLang="zh-CN" sz="16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sz="1600" dirty="0" smtClean="0">
                <a:solidFill>
                  <a:srgbClr val="FFFF00"/>
                </a:solidFill>
                <a:sym typeface="Wingdings" pitchFamily="2" charset="2"/>
              </a:rPr>
              <a:t>工作存储器</a:t>
            </a:r>
            <a:endParaRPr lang="en-US" altLang="zh-CN" sz="16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  <a:sym typeface="Wingdings" pitchFamily="2" charset="2"/>
              </a:rPr>
              <a:t>主：</a:t>
            </a:r>
            <a:r>
              <a:rPr lang="en-US" altLang="zh-CN" sz="1600" dirty="0" smtClean="0">
                <a:solidFill>
                  <a:srgbClr val="FFFF00"/>
                </a:solidFill>
                <a:sym typeface="Wingdings" pitchFamily="2" charset="2"/>
              </a:rPr>
              <a:t>read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  <a:sym typeface="Wingdings" pitchFamily="2" charset="2"/>
              </a:rPr>
              <a:t>工作：</a:t>
            </a:r>
            <a:r>
              <a:rPr lang="en-US" altLang="zh-CN" sz="1600" dirty="0" smtClean="0">
                <a:solidFill>
                  <a:srgbClr val="FFFF00"/>
                </a:solidFill>
                <a:sym typeface="Wingdings" pitchFamily="2" charset="2"/>
              </a:rPr>
              <a:t>load</a:t>
            </a:r>
          </a:p>
          <a:p>
            <a:endParaRPr lang="en-US" altLang="zh-CN" sz="1600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zh-CN" altLang="en-US" sz="1600" dirty="0">
                <a:solidFill>
                  <a:srgbClr val="FFFF00"/>
                </a:solidFill>
              </a:rPr>
              <a:t>数据</a:t>
            </a:r>
            <a:r>
              <a:rPr lang="zh-CN" altLang="en-US" sz="1600" dirty="0" smtClean="0">
                <a:solidFill>
                  <a:srgbClr val="FFFF00"/>
                </a:solidFill>
              </a:rPr>
              <a:t>从</a:t>
            </a:r>
            <a:r>
              <a:rPr lang="zh-CN" altLang="en-US" sz="1600" dirty="0">
                <a:solidFill>
                  <a:srgbClr val="FFFF00"/>
                </a:solidFill>
                <a:sym typeface="Wingdings" pitchFamily="2" charset="2"/>
              </a:rPr>
              <a:t>工作存储器</a:t>
            </a:r>
            <a:r>
              <a:rPr lang="en-US" altLang="zh-CN" sz="1600" dirty="0" smtClean="0">
                <a:solidFill>
                  <a:srgbClr val="FFFF00"/>
                </a:solidFill>
                <a:sym typeface="Wingdings" pitchFamily="2" charset="2"/>
              </a:rPr>
              <a:t></a:t>
            </a:r>
            <a:r>
              <a:rPr lang="zh-CN" altLang="en-US" sz="1600" dirty="0" smtClean="0">
                <a:solidFill>
                  <a:srgbClr val="FFFF00"/>
                </a:solidFill>
              </a:rPr>
              <a:t>主</a:t>
            </a:r>
            <a:endParaRPr lang="en-US" altLang="zh-CN" sz="1600" dirty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工作：</a:t>
            </a:r>
            <a:r>
              <a:rPr lang="en-US" altLang="zh-CN" sz="1600" dirty="0" smtClean="0">
                <a:solidFill>
                  <a:srgbClr val="FFFF00"/>
                </a:solidFill>
              </a:rPr>
              <a:t>store</a:t>
            </a: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主：</a:t>
            </a:r>
            <a:r>
              <a:rPr lang="en-US" altLang="zh-CN" sz="1600" dirty="0" smtClean="0">
                <a:solidFill>
                  <a:srgbClr val="FFFF00"/>
                </a:solidFill>
              </a:rPr>
              <a:t>write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1680" y="1273324"/>
            <a:ext cx="1728192" cy="25922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6794" y="1273324"/>
            <a:ext cx="1143744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35896" y="1273324"/>
            <a:ext cx="1215752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835696" y="2338052"/>
            <a:ext cx="1440160" cy="131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69505" y="2929508"/>
            <a:ext cx="1091503" cy="57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53436" y="24271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51836" y="308455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运行时常量池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16960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30412" y="169608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2706" y="133324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/>
              <a:t>Thread</a:t>
            </a:r>
            <a:endParaRPr lang="zh-CN" alt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69498" y="1371808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i="1" dirty="0" smtClean="0"/>
              <a:t>Thread</a:t>
            </a:r>
            <a:endParaRPr lang="zh-CN" altLang="en-US" sz="1000" i="1" dirty="0"/>
          </a:p>
        </p:txBody>
      </p:sp>
      <p:sp>
        <p:nvSpPr>
          <p:cNvPr id="21" name="矩形 20"/>
          <p:cNvSpPr/>
          <p:nvPr/>
        </p:nvSpPr>
        <p:spPr>
          <a:xfrm>
            <a:off x="471466" y="2204678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0"/>
            <a:endCxn id="21" idx="2"/>
          </p:cNvCxnSpPr>
          <p:nvPr/>
        </p:nvCxnSpPr>
        <p:spPr>
          <a:xfrm>
            <a:off x="928666" y="2204678"/>
            <a:ext cx="0" cy="36004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079" y="2209428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786572" y="2137420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905185" y="214217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Stack</a:t>
            </a:r>
            <a:endParaRPr lang="zh-CN" altLang="en-US" dirty="0"/>
          </a:p>
        </p:txBody>
      </p:sp>
      <p:cxnSp>
        <p:nvCxnSpPr>
          <p:cNvPr id="31" name="直接连接符 30"/>
          <p:cNvCxnSpPr>
            <a:stCxn id="29" idx="0"/>
            <a:endCxn id="29" idx="2"/>
          </p:cNvCxnSpPr>
          <p:nvPr/>
        </p:nvCxnSpPr>
        <p:spPr>
          <a:xfrm>
            <a:off x="4243772" y="2142170"/>
            <a:ext cx="0" cy="3693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1466" y="3311220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338797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本地方法栈</a:t>
            </a:r>
            <a:endParaRPr lang="zh-CN" altLang="en-US" sz="1100" dirty="0"/>
          </a:p>
        </p:txBody>
      </p:sp>
      <p:sp>
        <p:nvSpPr>
          <p:cNvPr id="34" name="圆角矩形 33"/>
          <p:cNvSpPr/>
          <p:nvPr/>
        </p:nvSpPr>
        <p:spPr>
          <a:xfrm>
            <a:off x="356794" y="4441676"/>
            <a:ext cx="449485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881822" y="450903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其他操作系统内存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500034" y="4509038"/>
            <a:ext cx="1271590" cy="3693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42706" y="450460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本地</a:t>
            </a:r>
            <a:r>
              <a:rPr lang="en-US" altLang="zh-CN" dirty="0" smtClean="0"/>
              <a:t>Lib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2" idx="2"/>
          </p:cNvCxnSpPr>
          <p:nvPr/>
        </p:nvCxnSpPr>
        <p:spPr>
          <a:xfrm>
            <a:off x="928666" y="3671260"/>
            <a:ext cx="0" cy="833343"/>
          </a:xfrm>
          <a:prstGeom prst="straightConnector1">
            <a:avLst/>
          </a:prstGeom>
          <a:ln w="158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5500" y="4000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4048" y="1273324"/>
            <a:ext cx="40324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</a:rPr>
              <a:t>Heap</a:t>
            </a:r>
            <a:r>
              <a:rPr lang="zh-CN" altLang="en-US" sz="1600" smtClean="0">
                <a:solidFill>
                  <a:schemeClr val="bg1"/>
                </a:solidFill>
              </a:rPr>
              <a:t>（堆）：</a:t>
            </a:r>
            <a:r>
              <a:rPr lang="zh-CN" altLang="en-US" sz="1600" dirty="0" smtClean="0">
                <a:solidFill>
                  <a:schemeClr val="bg1"/>
                </a:solidFill>
              </a:rPr>
              <a:t>存放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类实例和数组，每个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程序都有一</a:t>
            </a:r>
            <a:r>
              <a:rPr lang="zh-CN" altLang="en-US" sz="1600" smtClean="0">
                <a:solidFill>
                  <a:schemeClr val="bg1"/>
                </a:solidFill>
              </a:rPr>
              <a:t>个，程序</a:t>
            </a:r>
            <a:r>
              <a:rPr lang="zh-CN" altLang="en-US" sz="1600" dirty="0" smtClean="0">
                <a:solidFill>
                  <a:schemeClr val="bg1"/>
                </a:solidFill>
              </a:rPr>
              <a:t>中的所有线程共享一个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Heap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zh-CN" altLang="en-US" sz="1600" smtClean="0">
                <a:solidFill>
                  <a:schemeClr val="bg1"/>
                </a:solidFill>
              </a:rPr>
              <a:t>（</a:t>
            </a:r>
            <a:r>
              <a:rPr lang="en-US" altLang="zh-CN" sz="1600" smtClean="0">
                <a:solidFill>
                  <a:schemeClr val="accent6">
                    <a:lumMod val="75000"/>
                  </a:schemeClr>
                </a:solidFill>
              </a:rPr>
              <a:t>OutOfMemoryError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方法区：存放加载的</a:t>
            </a:r>
            <a:r>
              <a:rPr lang="en-US" altLang="zh-CN" sz="1600" dirty="0" smtClean="0">
                <a:solidFill>
                  <a:schemeClr val="bg1"/>
                </a:solidFill>
              </a:rPr>
              <a:t>Class</a:t>
            </a:r>
            <a:r>
              <a:rPr lang="zh-CN" altLang="en-US" sz="1600" dirty="0" smtClean="0">
                <a:solidFill>
                  <a:schemeClr val="bg1"/>
                </a:solidFill>
              </a:rPr>
              <a:t>信息、</a:t>
            </a:r>
            <a:r>
              <a:rPr lang="en-US" altLang="zh-CN" sz="1600" dirty="0" smtClean="0">
                <a:solidFill>
                  <a:schemeClr val="bg1"/>
                </a:solidFill>
              </a:rPr>
              <a:t>Field</a:t>
            </a:r>
            <a:r>
              <a:rPr lang="zh-CN" altLang="en-US" sz="1600" dirty="0" smtClean="0">
                <a:solidFill>
                  <a:schemeClr val="bg1"/>
                </a:solidFill>
              </a:rPr>
              <a:t>、方法、静态变量、</a:t>
            </a:r>
            <a:r>
              <a:rPr lang="en-US" altLang="zh-CN" sz="1600" dirty="0" smtClean="0">
                <a:solidFill>
                  <a:schemeClr val="bg1"/>
                </a:solidFill>
              </a:rPr>
              <a:t>final</a:t>
            </a:r>
            <a:r>
              <a:rPr lang="zh-CN" altLang="en-US" sz="1600" dirty="0" smtClean="0">
                <a:solidFill>
                  <a:schemeClr val="bg1"/>
                </a:solidFill>
              </a:rPr>
              <a:t>常量。</a:t>
            </a: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OutOfMemoryError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smtClean="0">
                <a:solidFill>
                  <a:schemeClr val="bg1"/>
                </a:solidFill>
              </a:rPr>
              <a:t>PC</a:t>
            </a:r>
            <a:r>
              <a:rPr lang="zh-CN" altLang="en-US" sz="1600" smtClean="0">
                <a:solidFill>
                  <a:schemeClr val="bg1"/>
                </a:solidFill>
              </a:rPr>
              <a:t>（程序计数器）：</a:t>
            </a:r>
            <a:r>
              <a:rPr lang="zh-CN" altLang="en-US" sz="1600" dirty="0" smtClean="0">
                <a:solidFill>
                  <a:schemeClr val="bg1"/>
                </a:solidFill>
              </a:rPr>
              <a:t>执行当前线程下一条将被执行的指令的</a:t>
            </a:r>
            <a:r>
              <a:rPr lang="zh-CN" altLang="en-US" sz="1600" smtClean="0">
                <a:solidFill>
                  <a:schemeClr val="bg1"/>
                </a:solidFill>
              </a:rPr>
              <a:t>地址。（</a:t>
            </a:r>
            <a:r>
              <a:rPr lang="zh-CN" altLang="en-US" sz="1600" smtClean="0">
                <a:solidFill>
                  <a:schemeClr val="accent6">
                    <a:lumMod val="75000"/>
                  </a:schemeClr>
                </a:solidFill>
              </a:rPr>
              <a:t>为什么要存这个？</a:t>
            </a:r>
            <a:r>
              <a:rPr lang="zh-CN" altLang="en-US" sz="1600" smtClean="0">
                <a:solidFill>
                  <a:schemeClr val="bg1"/>
                </a:solidFill>
              </a:rPr>
              <a:t>）</a:t>
            </a:r>
            <a:endParaRPr lang="en-US" altLang="zh-CN" sz="1600" smtClean="0">
              <a:solidFill>
                <a:schemeClr val="bg1"/>
              </a:solidFill>
            </a:endParaRPr>
          </a:p>
          <a:p>
            <a:endParaRPr lang="en-US" altLang="zh-CN" sz="1600" smtClean="0">
              <a:solidFill>
                <a:schemeClr val="bg1"/>
              </a:solidFill>
            </a:endParaRPr>
          </a:p>
          <a:p>
            <a:r>
              <a:rPr lang="en-US" altLang="zh-CN" sz="1600" smtClean="0">
                <a:solidFill>
                  <a:schemeClr val="bg1"/>
                </a:solidFill>
              </a:rPr>
              <a:t>Stack</a:t>
            </a:r>
            <a:r>
              <a:rPr lang="zh-CN" altLang="en-US" sz="1600" smtClean="0">
                <a:solidFill>
                  <a:schemeClr val="bg1"/>
                </a:solidFill>
              </a:rPr>
              <a:t>（栈）：以栈帧</a:t>
            </a:r>
            <a:r>
              <a:rPr lang="zh-CN" altLang="en-US" sz="1600" dirty="0" smtClean="0">
                <a:solidFill>
                  <a:schemeClr val="bg1"/>
                </a:solidFill>
              </a:rPr>
              <a:t>（局部变量表、操作栈、动态链接、方法出口等信息）为单位保存当前的运行状态。（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StackOverFlow</a:t>
            </a:r>
            <a:r>
              <a:rPr lang="zh-CN" altLang="en-US" sz="1600" dirty="0" smtClean="0">
                <a:solidFill>
                  <a:schemeClr val="bg1"/>
                </a:solidFill>
              </a:rPr>
              <a:t>）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本地方法栈：与</a:t>
            </a:r>
            <a:r>
              <a:rPr lang="en-US" altLang="zh-CN" sz="1600" dirty="0" smtClean="0">
                <a:solidFill>
                  <a:schemeClr val="bg1"/>
                </a:solidFill>
              </a:rPr>
              <a:t>Stack</a:t>
            </a:r>
            <a:r>
              <a:rPr lang="zh-CN" altLang="en-US" sz="1600" dirty="0" smtClean="0">
                <a:solidFill>
                  <a:schemeClr val="bg1"/>
                </a:solidFill>
              </a:rPr>
              <a:t>相似。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857151" y="1362653"/>
            <a:ext cx="1440160" cy="82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20696" y="159169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7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什么是“线程安全”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719" y="1448698"/>
            <a:ext cx="7844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线程同变量的交互：</a:t>
            </a:r>
            <a:r>
              <a:rPr lang="en-US" altLang="zh-CN" sz="1600" dirty="0" smtClean="0">
                <a:solidFill>
                  <a:schemeClr val="bg1"/>
                </a:solidFill>
              </a:rPr>
              <a:t>use 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 assign  load   store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主存储器对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load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执行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read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，对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store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执行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write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线程同锁的交互由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lock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  <a:sym typeface="Wingdings" pitchFamily="2" charset="2"/>
              </a:rPr>
              <a:t>unlock</a:t>
            </a:r>
            <a:r>
              <a:rPr lang="zh-CN" altLang="en-US" sz="1600" dirty="0" smtClean="0">
                <a:solidFill>
                  <a:schemeClr val="bg1"/>
                </a:solidFill>
                <a:sym typeface="Wingdings" pitchFamily="2" charset="2"/>
              </a:rPr>
              <a:t>操作序列组成，由线程和主存储器共同执行。</a:t>
            </a:r>
            <a:endParaRPr lang="en-US" altLang="zh-CN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FF00"/>
                </a:solidFill>
                <a:sym typeface="Wingdings" pitchFamily="2" charset="2"/>
              </a:rPr>
              <a:t>线程之间不直接交互作用，它们仅通过主存储器通信。</a:t>
            </a:r>
            <a:endParaRPr lang="en-US" altLang="zh-CN" sz="16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rgbClr val="FFFF00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FFFF00"/>
                </a:solidFill>
                <a:sym typeface="Wingdings" pitchFamily="2" charset="2"/>
              </a:rPr>
              <a:t>由于线程对变量的一次操作不是一个原子过程，当多个线程同时操作主存储区中的同一个对象时，就会相互干扰，这样的操作就是线程不安全的。</a:t>
            </a:r>
            <a:endParaRPr lang="en-US" altLang="zh-CN" sz="1600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rgbClr val="FFFF00"/>
              </a:solidFill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怎么解决？</a:t>
            </a:r>
            <a:r>
              <a:rPr lang="en-US" altLang="zh-CN" sz="1600" dirty="0" smtClean="0">
                <a:solidFill>
                  <a:srgbClr val="FFFF00"/>
                </a:solidFill>
              </a:rPr>
              <a:t>——</a:t>
            </a:r>
            <a:r>
              <a:rPr lang="zh-CN" altLang="en-US" sz="1600" dirty="0" smtClean="0">
                <a:solidFill>
                  <a:srgbClr val="FFFF00"/>
                </a:solidFill>
              </a:rPr>
              <a:t>线程同步</a:t>
            </a:r>
            <a:endParaRPr lang="zh-CN" alt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创建线程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线程的生命周期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“线程安全”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线程同步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230" y="2403445"/>
            <a:ext cx="3720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方法一：</a:t>
            </a:r>
            <a:r>
              <a:rPr lang="en-US" altLang="zh-CN" dirty="0" smtClean="0">
                <a:solidFill>
                  <a:schemeClr val="bg1"/>
                </a:solidFill>
              </a:rPr>
              <a:t>synchronized</a:t>
            </a:r>
            <a:r>
              <a:rPr lang="zh-CN" altLang="en-US" dirty="0" smtClean="0">
                <a:solidFill>
                  <a:schemeClr val="bg1"/>
                </a:solidFill>
              </a:rPr>
              <a:t>同步指定对象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030" y="1890167"/>
            <a:ext cx="728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public </a:t>
            </a:r>
            <a:r>
              <a:rPr lang="en-US" altLang="zh-CN" sz="1400" b="1" dirty="0">
                <a:solidFill>
                  <a:srgbClr val="FFFF00"/>
                </a:solidFill>
              </a:rPr>
              <a:t>synchronized</a:t>
            </a: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fix(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y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    ——  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同步实例对像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4230" y="1315373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方法一：</a:t>
            </a:r>
            <a:r>
              <a:rPr lang="en-US" altLang="zh-CN" dirty="0" smtClean="0">
                <a:solidFill>
                  <a:schemeClr val="bg1"/>
                </a:solidFill>
              </a:rPr>
              <a:t>synchronized</a:t>
            </a:r>
            <a:r>
              <a:rPr lang="zh-CN" altLang="en-US" dirty="0">
                <a:solidFill>
                  <a:schemeClr val="bg1"/>
                </a:solidFill>
              </a:rPr>
              <a:t>同步方法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30" y="3073524"/>
            <a:ext cx="82914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public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fix2(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y)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rgbClr val="FFFF00"/>
                </a:solidFill>
              </a:rPr>
              <a:t>synchronized (this) </a:t>
            </a:r>
            <a:r>
              <a:rPr lang="en-US" altLang="zh-CN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        x </a:t>
            </a:r>
            <a:r>
              <a:rPr lang="en-US" altLang="zh-CN" sz="1400" dirty="0">
                <a:solidFill>
                  <a:schemeClr val="bg1"/>
                </a:solidFill>
              </a:rPr>
              <a:t>= x - y;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    </a:t>
            </a:r>
            <a:r>
              <a:rPr lang="en-US" altLang="zh-CN" sz="1400" smtClean="0">
                <a:solidFill>
                  <a:schemeClr val="bg1"/>
                </a:solidFill>
              </a:rPr>
              <a:t>    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zh-CN" altLang="en-US" sz="1400" i="1" dirty="0">
                <a:solidFill>
                  <a:schemeClr val="bg1"/>
                </a:solidFill>
              </a:rPr>
              <a:t>线程</a:t>
            </a:r>
            <a:r>
              <a:rPr lang="en-US" altLang="zh-CN" sz="1400" i="1" dirty="0">
                <a:solidFill>
                  <a:schemeClr val="bg1"/>
                </a:solidFill>
              </a:rPr>
              <a:t>"+</a:t>
            </a:r>
            <a:r>
              <a:rPr lang="en-US" altLang="zh-CN" sz="1400" i="1" dirty="0" err="1">
                <a:solidFill>
                  <a:schemeClr val="bg1"/>
                </a:solidFill>
              </a:rPr>
              <a:t>Thread.currentThread</a:t>
            </a:r>
            <a:r>
              <a:rPr lang="en-US" altLang="zh-CN" sz="1400" i="1" dirty="0">
                <a:solidFill>
                  <a:schemeClr val="bg1"/>
                </a:solidFill>
              </a:rPr>
              <a:t>().</a:t>
            </a:r>
            <a:r>
              <a:rPr lang="en-US" altLang="zh-CN" sz="1400" i="1" dirty="0" err="1">
                <a:solidFill>
                  <a:schemeClr val="bg1"/>
                </a:solidFill>
              </a:rPr>
              <a:t>getName</a:t>
            </a:r>
            <a:r>
              <a:rPr lang="en-US" altLang="zh-CN" sz="1400" i="1">
                <a:solidFill>
                  <a:schemeClr val="bg1"/>
                </a:solidFill>
              </a:rPr>
              <a:t>() </a:t>
            </a:r>
            <a:r>
              <a:rPr lang="en-US" altLang="zh-CN" sz="1400" i="1" smtClean="0">
                <a:solidFill>
                  <a:schemeClr val="bg1"/>
                </a:solidFill>
              </a:rPr>
              <a:t>+ </a:t>
            </a:r>
            <a:r>
              <a:rPr lang="en-US" altLang="zh-CN" sz="1400" i="1" dirty="0">
                <a:solidFill>
                  <a:schemeClr val="bg1"/>
                </a:solidFill>
              </a:rPr>
              <a:t>"</a:t>
            </a:r>
            <a:r>
              <a:rPr lang="zh-CN" altLang="en-US" sz="1400" i="1" dirty="0">
                <a:solidFill>
                  <a:schemeClr val="bg1"/>
                </a:solidFill>
              </a:rPr>
              <a:t>运行结束，减少“</a:t>
            </a:r>
            <a:r>
              <a:rPr lang="en-US" altLang="zh-CN" sz="1400" i="1" dirty="0">
                <a:solidFill>
                  <a:schemeClr val="bg1"/>
                </a:solidFill>
              </a:rPr>
              <a:t>"</a:t>
            </a:r>
            <a:r>
              <a:rPr lang="zh-CN" altLang="en-US" sz="1400" i="1" dirty="0">
                <a:solidFill>
                  <a:schemeClr val="bg1"/>
                </a:solidFill>
              </a:rPr>
              <a:t> </a:t>
            </a:r>
            <a:r>
              <a:rPr lang="en-US" altLang="zh-CN" sz="1400" i="1" dirty="0">
                <a:solidFill>
                  <a:schemeClr val="bg1"/>
                </a:solidFill>
              </a:rPr>
              <a:t>+ 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y</a:t>
            </a:r>
            <a:r>
              <a:rPr lang="zh-CN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+ "”</a:t>
            </a:r>
            <a:r>
              <a:rPr lang="zh-CN" altLang="en-US" sz="1400" dirty="0">
                <a:solidFill>
                  <a:schemeClr val="bg1"/>
                </a:solidFill>
              </a:rPr>
              <a:t>，当前值为：</a:t>
            </a:r>
            <a:r>
              <a:rPr lang="en-US" altLang="zh-CN" sz="1400" dirty="0">
                <a:solidFill>
                  <a:schemeClr val="bg1"/>
                </a:solidFill>
              </a:rPr>
              <a:t>"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+ x);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    </a:t>
            </a:r>
            <a:r>
              <a:rPr lang="en-US" altLang="zh-CN" sz="1400" smtClean="0">
                <a:solidFill>
                  <a:schemeClr val="bg1"/>
                </a:solidFill>
              </a:rPr>
              <a:t>    return </a:t>
            </a:r>
            <a:r>
              <a:rPr lang="en-US" altLang="zh-CN" sz="1400" dirty="0">
                <a:solidFill>
                  <a:schemeClr val="bg1"/>
                </a:solidFill>
              </a:rPr>
              <a:t>x;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线程同步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031" y="1201316"/>
            <a:ext cx="79928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如果两个线程要执行一个类中的</a:t>
            </a:r>
            <a:r>
              <a:rPr lang="en-US" altLang="zh-CN" sz="1600" dirty="0">
                <a:solidFill>
                  <a:schemeClr val="bg1"/>
                </a:solidFill>
              </a:rPr>
              <a:t>synchronized</a:t>
            </a:r>
            <a:r>
              <a:rPr lang="zh-CN" altLang="en-US" sz="1600" dirty="0">
                <a:solidFill>
                  <a:schemeClr val="bg1"/>
                </a:solidFill>
              </a:rPr>
              <a:t>方法，并且两个线程使用相同的实例来调用方法，那么一次只能有一个线程能够执行方法，另一个需要等待，直到锁被释放。也就是说：如果一个线程在对象上获得一个锁，就没有任何其他线程可以进入（该对象的）类中的任何一个同步方法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如果线程拥有同步和非同步方法，则</a:t>
            </a:r>
            <a:r>
              <a:rPr lang="zh-CN" altLang="en-US" sz="1600" dirty="0">
                <a:solidFill>
                  <a:srgbClr val="FFFF00"/>
                </a:solidFill>
              </a:rPr>
              <a:t>非同步方法可以</a:t>
            </a:r>
            <a:r>
              <a:rPr lang="zh-CN" altLang="en-US" sz="1600" dirty="0">
                <a:solidFill>
                  <a:schemeClr val="bg1"/>
                </a:solidFill>
              </a:rPr>
              <a:t>被多个线程</a:t>
            </a:r>
            <a:r>
              <a:rPr lang="zh-CN" altLang="en-US" sz="1600" dirty="0">
                <a:solidFill>
                  <a:srgbClr val="FFFF00"/>
                </a:solidFill>
              </a:rPr>
              <a:t>自由访问</a:t>
            </a:r>
            <a:r>
              <a:rPr lang="zh-CN" altLang="en-US" sz="1600" dirty="0">
                <a:solidFill>
                  <a:schemeClr val="bg1"/>
                </a:solidFill>
              </a:rPr>
              <a:t>而不受锁的</a:t>
            </a:r>
            <a:r>
              <a:rPr lang="zh-CN" altLang="en-US" sz="1600" dirty="0" smtClean="0">
                <a:solidFill>
                  <a:schemeClr val="bg1"/>
                </a:solidFill>
              </a:rPr>
              <a:t>限制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</a:rPr>
              <a:t>线程睡眠时，它所持的任何锁都不会释放</a:t>
            </a:r>
            <a:r>
              <a:rPr lang="zh-CN" altLang="en-US" sz="1600" dirty="0" smtClean="0">
                <a:solidFill>
                  <a:srgbClr val="FFFF00"/>
                </a:solidFill>
              </a:rPr>
              <a:t>。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FFFF00"/>
                </a:solidFill>
              </a:rPr>
              <a:t>同步损害并发性，应该尽可能缩小同步范围。</a:t>
            </a:r>
            <a:r>
              <a:rPr lang="zh-CN" altLang="en-US" sz="1600" dirty="0">
                <a:solidFill>
                  <a:schemeClr val="bg1"/>
                </a:solidFill>
              </a:rPr>
              <a:t>同步不但可以同步整个方法，还可以同步方法中一部分代码块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在使用同步代码块时候，应该指定在哪个对象上同步，也就是说要获取哪个对象的</a:t>
            </a:r>
            <a:r>
              <a:rPr lang="zh-CN" altLang="en-US" sz="1600" dirty="0" smtClean="0">
                <a:solidFill>
                  <a:schemeClr val="bg1"/>
                </a:solidFill>
              </a:rPr>
              <a:t>锁。</a:t>
            </a:r>
            <a:r>
              <a:rPr lang="zh-CN" altLang="en-US" sz="1600" dirty="0" smtClean="0"/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线程同步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031" y="1345332"/>
            <a:ext cx="4027641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同步</a:t>
            </a:r>
            <a:r>
              <a:rPr lang="en-US" altLang="zh-CN" dirty="0" smtClean="0">
                <a:solidFill>
                  <a:schemeClr val="bg1"/>
                </a:solidFill>
              </a:rPr>
              <a:t>static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public static synchronized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setName</a:t>
            </a:r>
            <a:r>
              <a:rPr lang="en-US" altLang="zh-CN" sz="1400" dirty="0">
                <a:solidFill>
                  <a:schemeClr val="bg1"/>
                </a:solidFill>
              </a:rPr>
              <a:t>(String name){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      Xxx.name = name;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/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zh-CN" altLang="en-US" sz="1400" dirty="0">
                <a:solidFill>
                  <a:schemeClr val="bg1"/>
                </a:solidFill>
              </a:rPr>
              <a:t>等价</a:t>
            </a:r>
            <a:r>
              <a:rPr lang="zh-CN" altLang="en-US" sz="1400" dirty="0" smtClean="0">
                <a:solidFill>
                  <a:schemeClr val="bg1"/>
                </a:solidFill>
              </a:rPr>
              <a:t>于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/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public static </a:t>
            </a:r>
            <a:r>
              <a:rPr lang="en-US" altLang="zh-CN" sz="1400" dirty="0" err="1">
                <a:solidFill>
                  <a:schemeClr val="bg1"/>
                </a:solidFill>
              </a:rPr>
              <a:t>int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setName</a:t>
            </a:r>
            <a:r>
              <a:rPr lang="en-US" altLang="zh-CN" sz="1400" dirty="0">
                <a:solidFill>
                  <a:schemeClr val="bg1"/>
                </a:solidFill>
              </a:rPr>
              <a:t>(String name){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      </a:t>
            </a:r>
            <a:r>
              <a:rPr lang="en-US" altLang="zh-CN" sz="1400" dirty="0">
                <a:solidFill>
                  <a:srgbClr val="FFFF00"/>
                </a:solidFill>
              </a:rPr>
              <a:t>synchronized(</a:t>
            </a:r>
            <a:r>
              <a:rPr lang="en-US" altLang="zh-CN" sz="1400" dirty="0" err="1">
                <a:solidFill>
                  <a:srgbClr val="FFFF00"/>
                </a:solidFill>
              </a:rPr>
              <a:t>Xxx.class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            Xxx.name = name;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      }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29031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57663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线程同步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057" y="1197412"/>
            <a:ext cx="85234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如果线程不能获得锁会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怎么样</a:t>
            </a:r>
            <a:r>
              <a:rPr lang="zh-CN" altLang="en-US" sz="1600" dirty="0" smtClean="0">
                <a:solidFill>
                  <a:schemeClr val="bg1"/>
                </a:solidFill>
              </a:rPr>
              <a:t>？ </a:t>
            </a:r>
            <a:r>
              <a:rPr lang="en-US" altLang="zh-CN" sz="1600" dirty="0" smtClean="0">
                <a:solidFill>
                  <a:schemeClr val="bg1"/>
                </a:solidFill>
              </a:rPr>
              <a:t>——</a:t>
            </a:r>
            <a:r>
              <a:rPr lang="zh-CN" altLang="en-US" sz="1600" dirty="0" smtClean="0">
                <a:solidFill>
                  <a:srgbClr val="FFFF00"/>
                </a:solidFill>
              </a:rPr>
              <a:t>阻塞，</a:t>
            </a:r>
            <a:r>
              <a:rPr lang="zh-CN" altLang="en-US" sz="1600" dirty="0">
                <a:solidFill>
                  <a:schemeClr val="bg1"/>
                </a:solidFill>
              </a:rPr>
              <a:t>线程进入</a:t>
            </a:r>
            <a:r>
              <a:rPr lang="zh-CN" altLang="en-US" sz="1600">
                <a:solidFill>
                  <a:schemeClr val="bg1"/>
                </a:solidFill>
              </a:rPr>
              <a:t>该</a:t>
            </a:r>
            <a:r>
              <a:rPr lang="zh-CN" altLang="en-US" sz="1600" smtClean="0">
                <a:solidFill>
                  <a:schemeClr val="bg1"/>
                </a:solidFill>
              </a:rPr>
              <a:t>对象的</a:t>
            </a:r>
            <a:r>
              <a:rPr lang="zh-CN" altLang="en-US" sz="1600" dirty="0">
                <a:solidFill>
                  <a:schemeClr val="bg1"/>
                </a:solidFill>
              </a:rPr>
              <a:t>一种池中，必须</a:t>
            </a:r>
            <a:r>
              <a:rPr lang="zh-CN" altLang="en-US" sz="1600" dirty="0" smtClean="0">
                <a:solidFill>
                  <a:schemeClr val="bg1"/>
                </a:solidFill>
              </a:rPr>
              <a:t>在那里</a:t>
            </a:r>
            <a:r>
              <a:rPr lang="zh-CN" altLang="en-US" sz="1600" dirty="0">
                <a:solidFill>
                  <a:schemeClr val="bg1"/>
                </a:solidFill>
              </a:rPr>
              <a:t>等待，直到其锁被释放，该线程再次变为可运行</a:t>
            </a:r>
            <a:r>
              <a:rPr lang="zh-CN" altLang="en-US" sz="1600">
                <a:solidFill>
                  <a:schemeClr val="bg1"/>
                </a:solidFill>
              </a:rPr>
              <a:t>或</a:t>
            </a:r>
            <a:r>
              <a:rPr lang="zh-CN" altLang="en-US" sz="1600" smtClean="0">
                <a:solidFill>
                  <a:schemeClr val="bg1"/>
                </a:solidFill>
              </a:rPr>
              <a:t>运行。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、调用</a:t>
            </a:r>
            <a:r>
              <a:rPr lang="zh-CN" altLang="en-US" sz="1600" dirty="0">
                <a:solidFill>
                  <a:srgbClr val="FFFF00"/>
                </a:solidFill>
              </a:rPr>
              <a:t>同一个对象中非静态同步方法</a:t>
            </a:r>
            <a:r>
              <a:rPr lang="zh-CN" altLang="en-US" sz="1600" dirty="0">
                <a:solidFill>
                  <a:schemeClr val="bg1"/>
                </a:solidFill>
              </a:rPr>
              <a:t>的线程将彼此阻塞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、调用</a:t>
            </a:r>
            <a:r>
              <a:rPr lang="zh-CN" altLang="en-US" sz="1600" dirty="0">
                <a:solidFill>
                  <a:srgbClr val="FFFF00"/>
                </a:solidFill>
              </a:rPr>
              <a:t>同一个类中的静态同步方法</a:t>
            </a:r>
            <a:r>
              <a:rPr lang="zh-CN" altLang="en-US" sz="1600" dirty="0">
                <a:solidFill>
                  <a:schemeClr val="bg1"/>
                </a:solidFill>
              </a:rPr>
              <a:t>的线程将彼此阻塞，它们都是锁定在相同的</a:t>
            </a:r>
            <a:r>
              <a:rPr lang="en-US" altLang="zh-CN" sz="1600" dirty="0">
                <a:solidFill>
                  <a:srgbClr val="FFFF00"/>
                </a:solidFill>
              </a:rPr>
              <a:t>Class</a:t>
            </a:r>
            <a:r>
              <a:rPr lang="zh-CN" altLang="en-US" sz="1600" dirty="0">
                <a:solidFill>
                  <a:srgbClr val="FFFF00"/>
                </a:solidFill>
              </a:rPr>
              <a:t>对象</a:t>
            </a:r>
            <a:r>
              <a:rPr lang="zh-CN" altLang="en-US" sz="1600" dirty="0">
                <a:solidFill>
                  <a:schemeClr val="bg1"/>
                </a:solidFill>
              </a:rPr>
              <a:t>上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>
                <a:solidFill>
                  <a:srgbClr val="FFFF00"/>
                </a:solidFill>
              </a:rPr>
              <a:t>静态同步方法和非静态同步方法将永远不会彼此阻塞</a:t>
            </a:r>
            <a:r>
              <a:rPr lang="zh-CN" altLang="en-US" sz="1600" dirty="0">
                <a:solidFill>
                  <a:schemeClr val="bg1"/>
                </a:solidFill>
              </a:rPr>
              <a:t>，因为静态方法锁定在</a:t>
            </a:r>
            <a:r>
              <a:rPr lang="en-US" altLang="zh-CN" sz="1600" dirty="0">
                <a:solidFill>
                  <a:schemeClr val="bg1"/>
                </a:solidFill>
              </a:rPr>
              <a:t>Class</a:t>
            </a:r>
            <a:r>
              <a:rPr lang="zh-CN" altLang="en-US" sz="1600" dirty="0">
                <a:solidFill>
                  <a:schemeClr val="bg1"/>
                </a:solidFill>
              </a:rPr>
              <a:t>对象上，非静态方法锁定在该类的对象</a:t>
            </a:r>
            <a:r>
              <a:rPr lang="zh-CN" altLang="en-US" sz="1600" dirty="0" smtClean="0">
                <a:solidFill>
                  <a:schemeClr val="bg1"/>
                </a:solidFill>
              </a:rPr>
              <a:t>上。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4</a:t>
            </a:r>
            <a:r>
              <a:rPr lang="zh-CN" altLang="en-US" sz="1600" dirty="0">
                <a:solidFill>
                  <a:schemeClr val="bg1"/>
                </a:solidFill>
              </a:rPr>
              <a:t>、对于同步代码块，要看清楚什么对象已经用于锁定（</a:t>
            </a:r>
            <a:r>
              <a:rPr lang="en-US" altLang="zh-CN" sz="1600" dirty="0">
                <a:solidFill>
                  <a:schemeClr val="bg1"/>
                </a:solidFill>
              </a:rPr>
              <a:t>synchronized</a:t>
            </a:r>
            <a:r>
              <a:rPr lang="zh-CN" altLang="en-US" sz="1600" dirty="0">
                <a:solidFill>
                  <a:schemeClr val="bg1"/>
                </a:solidFill>
              </a:rPr>
              <a:t>后面括号的内容）。</a:t>
            </a:r>
            <a:r>
              <a:rPr lang="zh-CN" altLang="en-US" sz="1600" dirty="0">
                <a:solidFill>
                  <a:srgbClr val="FFFF00"/>
                </a:solidFill>
              </a:rPr>
              <a:t>在同一个对象上进行同步的线程将彼此阻塞</a:t>
            </a:r>
            <a:r>
              <a:rPr lang="zh-CN" altLang="en-US" sz="1600" dirty="0">
                <a:solidFill>
                  <a:schemeClr val="bg1"/>
                </a:solidFill>
              </a:rPr>
              <a:t>，在不同对象上锁定的线程将永远不会彼此阻塞</a:t>
            </a:r>
            <a:r>
              <a:rPr lang="zh-CN" altLang="en-US" sz="1600" dirty="0"/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创建线程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线程的生命周期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“线程安全”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线程同步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0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14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3" y="1201316"/>
            <a:ext cx="4648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rgbClr val="FFFF00"/>
                </a:solidFill>
              </a:rPr>
              <a:t>固定大小的线程池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ExecutorService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executor =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Executors.</a:t>
            </a:r>
            <a:r>
              <a:rPr lang="en-US" altLang="zh-CN" sz="1400" i="1" dirty="0" err="1" smtClean="0">
                <a:solidFill>
                  <a:schemeClr val="bg1"/>
                </a:solidFill>
              </a:rPr>
              <a:t>newFixedThreadPool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(5);</a:t>
            </a:r>
            <a:endParaRPr lang="en-US" altLang="zh-CN" sz="1400" i="1" dirty="0" smtClean="0">
              <a:solidFill>
                <a:srgbClr val="FFFF00"/>
              </a:solidFill>
            </a:endParaRPr>
          </a:p>
          <a:p>
            <a:r>
              <a:rPr lang="nn-NO" altLang="zh-CN" sz="1400" b="1" dirty="0" smtClean="0">
                <a:solidFill>
                  <a:schemeClr val="bg1"/>
                </a:solidFill>
              </a:rPr>
              <a:t>for(int i = 0; i &lt; 5; i++){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executor.execute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LiftOff</a:t>
            </a:r>
            <a:r>
              <a:rPr lang="en-US" altLang="zh-CN" sz="1400" b="1" dirty="0">
                <a:solidFill>
                  <a:schemeClr val="bg1"/>
                </a:solidFill>
              </a:rPr>
              <a:t>());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executor.shutdown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713484"/>
            <a:ext cx="8213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FF00"/>
                </a:solidFill>
              </a:rPr>
              <a:t>j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ava.util.concurrent</a:t>
            </a:r>
            <a:r>
              <a:rPr lang="zh-CN" altLang="en-US" sz="1600" dirty="0" smtClean="0">
                <a:solidFill>
                  <a:srgbClr val="FFFF00"/>
                </a:solidFill>
              </a:rPr>
              <a:t>包中的</a:t>
            </a:r>
            <a:r>
              <a:rPr lang="en-US" altLang="zh-CN" sz="1600" dirty="0" smtClean="0">
                <a:solidFill>
                  <a:srgbClr val="FFFF00"/>
                </a:solidFill>
              </a:rPr>
              <a:t>Executor</a:t>
            </a:r>
            <a:r>
              <a:rPr lang="zh-CN" altLang="en-US" sz="1600" dirty="0" smtClean="0">
                <a:solidFill>
                  <a:srgbClr val="FFFF00"/>
                </a:solidFill>
              </a:rPr>
              <a:t>框架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 smtClean="0">
                <a:solidFill>
                  <a:schemeClr val="bg1"/>
                </a:solidFill>
              </a:rPr>
              <a:t>帮助我们管理</a:t>
            </a:r>
            <a:r>
              <a:rPr lang="en-US" altLang="zh-CN" sz="1600" dirty="0" smtClean="0">
                <a:solidFill>
                  <a:schemeClr val="bg1"/>
                </a:solidFill>
              </a:rPr>
              <a:t>Thread</a:t>
            </a:r>
            <a:r>
              <a:rPr lang="zh-CN" altLang="en-US" sz="1600" dirty="0" smtClean="0">
                <a:solidFill>
                  <a:schemeClr val="bg1"/>
                </a:solidFill>
              </a:rPr>
              <a:t>，简化并发编程的开发包。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Executor</a:t>
            </a:r>
            <a:r>
              <a:rPr lang="zh-CN" altLang="en-US" sz="1600" dirty="0" smtClean="0">
                <a:solidFill>
                  <a:schemeClr val="bg1"/>
                </a:solidFill>
              </a:rPr>
              <a:t>框架帮助我们管理线程池，我们不需要自己编程显示的管理线程的生命周期。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为什么</a:t>
            </a:r>
            <a:r>
              <a:rPr lang="zh-CN" altLang="en-US" sz="1600" dirty="0">
                <a:solidFill>
                  <a:srgbClr val="FFFF00"/>
                </a:solidFill>
              </a:rPr>
              <a:t>要用线程</a:t>
            </a:r>
            <a:r>
              <a:rPr lang="zh-CN" altLang="en-US" sz="1600" dirty="0" smtClean="0">
                <a:solidFill>
                  <a:srgbClr val="FFFF00"/>
                </a:solidFill>
              </a:rPr>
              <a:t>池</a:t>
            </a:r>
            <a:r>
              <a:rPr lang="zh-CN" altLang="en-US" sz="1600" dirty="0">
                <a:solidFill>
                  <a:srgbClr val="FFFF00"/>
                </a:solidFill>
              </a:rPr>
              <a:t>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减少了创建和销毁线程的次数，每个工作线程都可以被重复利用，可执行多个任务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可以根据系统的承受能力，调整线程池中工作线线程的数目，防止</a:t>
            </a:r>
            <a:r>
              <a:rPr lang="zh-CN" altLang="en-US" sz="1600" dirty="0" smtClean="0">
                <a:solidFill>
                  <a:schemeClr val="bg1"/>
                </a:solidFill>
              </a:rPr>
              <a:t>因为</a:t>
            </a:r>
            <a:r>
              <a:rPr lang="zh-CN" altLang="en-US" sz="1600" dirty="0">
                <a:solidFill>
                  <a:schemeClr val="bg1"/>
                </a:solidFill>
              </a:rPr>
              <a:t>线程</a:t>
            </a:r>
            <a:r>
              <a:rPr lang="zh-CN" altLang="en-US" sz="1600" dirty="0" smtClean="0">
                <a:solidFill>
                  <a:schemeClr val="bg1"/>
                </a:solidFill>
              </a:rPr>
              <a:t>消耗</a:t>
            </a:r>
            <a:r>
              <a:rPr lang="zh-CN" altLang="en-US" sz="1600" dirty="0">
                <a:solidFill>
                  <a:schemeClr val="bg1"/>
                </a:solidFill>
              </a:rPr>
              <a:t>过多的内存，而把服务器累趴下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每个线程需要大约</a:t>
            </a:r>
            <a:r>
              <a:rPr lang="en-US" altLang="zh-CN" sz="1600" dirty="0">
                <a:solidFill>
                  <a:schemeClr val="bg1"/>
                </a:solidFill>
              </a:rPr>
              <a:t>1MB</a:t>
            </a:r>
            <a:r>
              <a:rPr lang="zh-CN" altLang="en-US" sz="1600" dirty="0">
                <a:solidFill>
                  <a:schemeClr val="bg1"/>
                </a:solidFill>
              </a:rPr>
              <a:t>内存，线程开的越多，消耗的内存也就越大，最后死机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en-US" sz="1600" dirty="0">
              <a:solidFill>
                <a:schemeClr val="bg1"/>
              </a:solidFill>
            </a:endParaRPr>
          </a:p>
          <a:p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77880" y="2035137"/>
            <a:ext cx="1850504" cy="551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Executor</a:t>
            </a:r>
          </a:p>
          <a:p>
            <a:pPr algn="ctr"/>
            <a:r>
              <a:rPr lang="zh-CN" altLang="en-US" sz="1200" dirty="0" smtClean="0"/>
              <a:t>（线程池）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554960" y="1345332"/>
            <a:ext cx="914400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</a:t>
            </a:r>
            <a:r>
              <a:rPr lang="en-US" altLang="zh-CN" sz="1200" dirty="0" smtClean="0"/>
              <a:t>(Runnable)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21760" y="1339800"/>
            <a:ext cx="914400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</a:t>
            </a:r>
            <a:r>
              <a:rPr lang="en-US" altLang="zh-CN" sz="1200" dirty="0" smtClean="0"/>
              <a:t>(Runnable)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7668344" y="1345332"/>
            <a:ext cx="914400" cy="31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任务</a:t>
            </a:r>
            <a:r>
              <a:rPr lang="en-US" altLang="zh-CN" sz="1200" dirty="0" smtClean="0"/>
              <a:t>(Runnable)</a:t>
            </a:r>
            <a:endParaRPr lang="zh-CN" altLang="en-US" sz="1200" dirty="0"/>
          </a:p>
        </p:txBody>
      </p:sp>
      <p:sp>
        <p:nvSpPr>
          <p:cNvPr id="10" name="下箭头 9"/>
          <p:cNvSpPr/>
          <p:nvPr/>
        </p:nvSpPr>
        <p:spPr>
          <a:xfrm>
            <a:off x="6804248" y="1749797"/>
            <a:ext cx="484632" cy="243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14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32674"/>
            <a:ext cx="52698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Executors</a:t>
            </a:r>
            <a:r>
              <a:rPr lang="zh-CN" altLang="en-US" sz="1600" dirty="0">
                <a:solidFill>
                  <a:schemeClr val="bg1"/>
                </a:solidFill>
              </a:rPr>
              <a:t>类，提供了一系列工厂方法用于创建线程</a:t>
            </a:r>
            <a:r>
              <a:rPr lang="zh-CN" altLang="en-US" sz="1600" dirty="0" smtClean="0">
                <a:solidFill>
                  <a:schemeClr val="bg1"/>
                </a:solidFill>
              </a:rPr>
              <a:t>池：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i="1" dirty="0" err="1">
                <a:solidFill>
                  <a:srgbClr val="FFFF00"/>
                </a:solidFill>
              </a:rPr>
              <a:t>ExecutorService</a:t>
            </a:r>
            <a:r>
              <a:rPr lang="en-US" altLang="zh-CN" sz="1600" i="1" dirty="0">
                <a:solidFill>
                  <a:srgbClr val="FFFF00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newFiexedThreadPool</a:t>
            </a:r>
            <a:r>
              <a:rPr lang="en-US" altLang="zh-CN" sz="1600" i="1" dirty="0">
                <a:solidFill>
                  <a:srgbClr val="FFFF00"/>
                </a:solidFill>
              </a:rPr>
              <a:t>(</a:t>
            </a:r>
            <a:r>
              <a:rPr lang="en-US" altLang="zh-CN" sz="1600" i="1" dirty="0" err="1">
                <a:solidFill>
                  <a:srgbClr val="FFFF00"/>
                </a:solidFill>
              </a:rPr>
              <a:t>int</a:t>
            </a:r>
            <a:r>
              <a:rPr lang="en-US" altLang="zh-CN" sz="1600" i="1" dirty="0">
                <a:solidFill>
                  <a:srgbClr val="FFFF00"/>
                </a:solidFill>
              </a:rPr>
              <a:t> Threads) </a:t>
            </a:r>
            <a:r>
              <a:rPr lang="zh-CN" altLang="en-US" sz="1600" dirty="0">
                <a:solidFill>
                  <a:schemeClr val="bg1"/>
                </a:solidFill>
              </a:rPr>
              <a:t>创建固定数目线程的线程池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ExecutorService</a:t>
            </a:r>
            <a:r>
              <a:rPr lang="en-US" altLang="zh-CN" sz="1600" i="1" dirty="0">
                <a:solidFill>
                  <a:srgbClr val="FFFF00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newCachedThreadPool</a:t>
            </a:r>
            <a:r>
              <a:rPr lang="en-US" altLang="zh-CN" sz="1600" i="1" dirty="0">
                <a:solidFill>
                  <a:srgbClr val="FFFF00"/>
                </a:solidFill>
              </a:rPr>
              <a:t>()</a:t>
            </a:r>
            <a:r>
              <a:rPr lang="zh-CN" altLang="en-US" sz="1600" i="1" dirty="0">
                <a:solidFill>
                  <a:srgbClr val="FFFF00"/>
                </a:solidFill>
              </a:rPr>
              <a:t>：</a:t>
            </a:r>
            <a:r>
              <a:rPr lang="en-US" altLang="zh-CN" sz="1600" dirty="0">
                <a:solidFill>
                  <a:srgbClr val="FFFF00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创建一个可缓存的线程池，调用</a:t>
            </a:r>
            <a:r>
              <a:rPr lang="en-US" altLang="zh-CN" sz="1600" dirty="0">
                <a:solidFill>
                  <a:schemeClr val="bg1"/>
                </a:solidFill>
              </a:rPr>
              <a:t>execute </a:t>
            </a:r>
            <a:r>
              <a:rPr lang="zh-CN" altLang="en-US" sz="1600" dirty="0">
                <a:solidFill>
                  <a:schemeClr val="bg1"/>
                </a:solidFill>
              </a:rPr>
              <a:t>将重用以前构造的线程（如果线程可用）。如果没有可用的线程，则创建一个新线程并添加到池中。终止并从缓存中移除那些已有 </a:t>
            </a:r>
            <a:r>
              <a:rPr lang="en-US" altLang="zh-CN" sz="1600" dirty="0">
                <a:solidFill>
                  <a:schemeClr val="bg1"/>
                </a:solidFill>
              </a:rPr>
              <a:t>60 </a:t>
            </a:r>
            <a:r>
              <a:rPr lang="zh-CN" altLang="en-US" sz="1600" dirty="0">
                <a:solidFill>
                  <a:schemeClr val="bg1"/>
                </a:solidFill>
              </a:rPr>
              <a:t>秒钟未被使用的线程。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600" i="1" dirty="0" err="1">
                <a:solidFill>
                  <a:srgbClr val="FFFF00"/>
                </a:solidFill>
              </a:rPr>
              <a:t>ExecutorService</a:t>
            </a:r>
            <a:r>
              <a:rPr lang="en-US" altLang="zh-CN" sz="1600" i="1" dirty="0">
                <a:solidFill>
                  <a:srgbClr val="FFFF00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newSingleThreadExecutor</a:t>
            </a:r>
            <a:r>
              <a:rPr lang="en-US" altLang="zh-CN" sz="1600" i="1" dirty="0">
                <a:solidFill>
                  <a:srgbClr val="FFFF00"/>
                </a:solidFill>
              </a:rPr>
              <a:t>()</a:t>
            </a:r>
            <a:r>
              <a:rPr lang="zh-CN" altLang="en-US" sz="1600" i="1" dirty="0">
                <a:solidFill>
                  <a:srgbClr val="FFFF00"/>
                </a:solidFill>
              </a:rPr>
              <a:t>：</a:t>
            </a:r>
            <a:r>
              <a:rPr lang="en-US" altLang="zh-CN" sz="1600" dirty="0">
                <a:solidFill>
                  <a:srgbClr val="FFFF00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创建一个单线程化的</a:t>
            </a:r>
            <a:r>
              <a:rPr lang="en-US" altLang="zh-CN" sz="1600" dirty="0">
                <a:solidFill>
                  <a:schemeClr val="bg1"/>
                </a:solidFill>
              </a:rPr>
              <a:t>Executor</a:t>
            </a:r>
            <a:r>
              <a:rPr lang="zh-CN" altLang="en-US" sz="1600" dirty="0">
                <a:solidFill>
                  <a:schemeClr val="bg1"/>
                </a:solidFill>
              </a:rPr>
              <a:t>。 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65" y="1724397"/>
            <a:ext cx="27717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4660022"/>
            <a:ext cx="8280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sz="1600" i="1" dirty="0" err="1">
                <a:solidFill>
                  <a:srgbClr val="FFFF00"/>
                </a:solidFill>
              </a:rPr>
              <a:t>ScheduledExecutorService</a:t>
            </a:r>
            <a:r>
              <a:rPr lang="en-US" altLang="zh-CN" sz="1600" i="1" dirty="0">
                <a:solidFill>
                  <a:srgbClr val="FFFF00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newScheduledThreadPool</a:t>
            </a:r>
            <a:r>
              <a:rPr lang="en-US" altLang="zh-CN" sz="1600" i="1" dirty="0">
                <a:solidFill>
                  <a:srgbClr val="FFFF00"/>
                </a:solidFill>
              </a:rPr>
              <a:t>(</a:t>
            </a:r>
            <a:r>
              <a:rPr lang="en-US" altLang="zh-CN" sz="1600" i="1" dirty="0" err="1">
                <a:solidFill>
                  <a:srgbClr val="FFFF00"/>
                </a:solidFill>
              </a:rPr>
              <a:t>int</a:t>
            </a:r>
            <a:r>
              <a:rPr lang="en-US" altLang="zh-CN" sz="1600" i="1" dirty="0">
                <a:solidFill>
                  <a:srgbClr val="FFFF00"/>
                </a:solidFill>
              </a:rPr>
              <a:t> </a:t>
            </a:r>
            <a:r>
              <a:rPr lang="en-US" altLang="zh-CN" sz="1600" i="1" dirty="0" err="1">
                <a:solidFill>
                  <a:srgbClr val="FFFF00"/>
                </a:solidFill>
              </a:rPr>
              <a:t>corePoolSize</a:t>
            </a:r>
            <a:r>
              <a:rPr lang="en-US" altLang="zh-CN" sz="1600" i="1" dirty="0">
                <a:solidFill>
                  <a:srgbClr val="FFFF00"/>
                </a:solidFill>
              </a:rPr>
              <a:t>) </a:t>
            </a:r>
            <a:r>
              <a:rPr lang="zh-CN" altLang="en-US" sz="1600" i="1" dirty="0" smtClean="0">
                <a:solidFill>
                  <a:schemeClr val="bg1"/>
                </a:solidFill>
              </a:rPr>
              <a:t>创建</a:t>
            </a:r>
            <a:r>
              <a:rPr lang="zh-CN" altLang="en-US" sz="1600" i="1" dirty="0">
                <a:solidFill>
                  <a:schemeClr val="bg1"/>
                </a:solidFill>
              </a:rPr>
              <a:t>一个支持定时及周期性的任务执行的线程池，多数情况下可用来替代</a:t>
            </a:r>
            <a:r>
              <a:rPr lang="en-US" altLang="zh-CN" sz="1600" i="1" dirty="0">
                <a:solidFill>
                  <a:schemeClr val="bg1"/>
                </a:solidFill>
              </a:rPr>
              <a:t>Timer</a:t>
            </a:r>
            <a:r>
              <a:rPr lang="zh-CN" altLang="en-US" sz="1600" i="1" dirty="0">
                <a:solidFill>
                  <a:schemeClr val="bg1"/>
                </a:solidFill>
              </a:rPr>
              <a:t>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3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6" y="467011"/>
            <a:ext cx="214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21" y="1129308"/>
            <a:ext cx="741953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FFFF00"/>
                </a:solidFill>
              </a:rPr>
              <a:t>固定大小线程池</a:t>
            </a:r>
            <a:endParaRPr lang="en-US" altLang="zh-CN" sz="1400" b="1" dirty="0" smtClean="0">
              <a:solidFill>
                <a:srgbClr val="FFFF00"/>
              </a:solidFill>
            </a:endParaRPr>
          </a:p>
          <a:p>
            <a:endParaRPr lang="en-US" altLang="zh-CN" sz="1400" b="1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dirty="0">
                <a:solidFill>
                  <a:schemeClr val="bg1"/>
                </a:solidFill>
              </a:rPr>
              <a:t>static void main(String[] </a:t>
            </a:r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ExecutorService</a:t>
            </a:r>
            <a:r>
              <a:rPr lang="en-US" altLang="zh-CN" sz="1400" dirty="0">
                <a:solidFill>
                  <a:schemeClr val="bg1"/>
                </a:solidFill>
              </a:rPr>
              <a:t> executor = </a:t>
            </a:r>
            <a:r>
              <a:rPr lang="en-US" altLang="zh-CN" sz="1400" dirty="0" err="1">
                <a:solidFill>
                  <a:schemeClr val="bg1"/>
                </a:solidFill>
              </a:rPr>
              <a:t>Executors.</a:t>
            </a:r>
            <a:r>
              <a:rPr lang="en-US" altLang="zh-CN" sz="1400" i="1" dirty="0" err="1">
                <a:solidFill>
                  <a:schemeClr val="bg1"/>
                </a:solidFill>
              </a:rPr>
              <a:t>newFixedThreadPool</a:t>
            </a:r>
            <a:r>
              <a:rPr lang="en-US" altLang="zh-CN" sz="1400" i="1" dirty="0">
                <a:solidFill>
                  <a:schemeClr val="bg1"/>
                </a:solidFill>
              </a:rPr>
              <a:t>(5);</a:t>
            </a:r>
          </a:p>
          <a:p>
            <a:r>
              <a:rPr lang="nn-NO" altLang="zh-CN" sz="1400" dirty="0">
                <a:solidFill>
                  <a:schemeClr val="bg1"/>
                </a:solidFill>
              </a:rPr>
              <a:t>    for(int i = 0; i &lt; 5; i++){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executor.execute</a:t>
            </a:r>
            <a:r>
              <a:rPr lang="en-US" altLang="zh-CN" sz="1400" dirty="0">
                <a:solidFill>
                  <a:schemeClr val="bg1"/>
                </a:solidFill>
              </a:rPr>
              <a:t>(new </a:t>
            </a:r>
            <a:r>
              <a:rPr lang="en-US" altLang="zh-CN" sz="1400" dirty="0" err="1">
                <a:solidFill>
                  <a:schemeClr val="bg1"/>
                </a:solidFill>
              </a:rPr>
              <a:t>LiftOff</a:t>
            </a:r>
            <a:r>
              <a:rPr lang="en-US" altLang="zh-CN" sz="1400" dirty="0">
                <a:solidFill>
                  <a:schemeClr val="bg1"/>
                </a:solidFill>
              </a:rPr>
              <a:t>());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executor.shutdown</a:t>
            </a:r>
            <a:r>
              <a:rPr lang="en-US" altLang="zh-CN" sz="1400" dirty="0" smtClean="0">
                <a:solidFill>
                  <a:schemeClr val="bg1"/>
                </a:solidFill>
              </a:rPr>
              <a:t>();//</a:t>
            </a:r>
            <a:r>
              <a:rPr lang="zh-CN" altLang="en-US" sz="1400" dirty="0" smtClean="0">
                <a:solidFill>
                  <a:srgbClr val="FFFF00"/>
                </a:solidFill>
              </a:rPr>
              <a:t>停止接受新任务，之前提交的任务继续运行，运行完毕后程序退出。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b="1" dirty="0" smtClean="0">
                <a:solidFill>
                  <a:srgbClr val="FFFF00"/>
                </a:solidFill>
              </a:rPr>
              <a:t>周期执行线程池</a:t>
            </a:r>
            <a:endParaRPr lang="en-US" altLang="zh-CN" sz="1400" b="1" dirty="0" smtClean="0">
              <a:solidFill>
                <a:srgbClr val="FFFF00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public static void main(String[] </a:t>
            </a:r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ScheduledExecutorService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scheduledThreadPool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</a:rPr>
              <a:t>Executors.</a:t>
            </a:r>
            <a:r>
              <a:rPr lang="en-US" altLang="zh-CN" sz="1400" i="1" dirty="0" err="1">
                <a:solidFill>
                  <a:schemeClr val="bg1"/>
                </a:solidFill>
              </a:rPr>
              <a:t>newScheduledThreadPool</a:t>
            </a:r>
            <a:r>
              <a:rPr lang="en-US" altLang="zh-CN" sz="1400" i="1" dirty="0">
                <a:solidFill>
                  <a:schemeClr val="bg1"/>
                </a:solidFill>
              </a:rPr>
              <a:t>(5);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dirty="0" err="1">
                <a:solidFill>
                  <a:schemeClr val="bg1"/>
                </a:solidFill>
              </a:rPr>
              <a:t>scheduledThreadPool.scheduleAtFixedRate</a:t>
            </a:r>
            <a:r>
              <a:rPr lang="en-US" altLang="zh-CN" sz="1400" dirty="0">
                <a:solidFill>
                  <a:schemeClr val="bg1"/>
                </a:solidFill>
              </a:rPr>
              <a:t>(new Runnable()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public void run() 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    </a:t>
            </a:r>
            <a:r>
              <a:rPr lang="en-US" altLang="zh-CN" sz="1400" dirty="0" err="1">
                <a:solidFill>
                  <a:schemeClr val="bg1"/>
                </a:solidFill>
              </a:rPr>
              <a:t>System.</a:t>
            </a:r>
            <a:r>
              <a:rPr lang="en-US" altLang="zh-CN" sz="1400" i="1" dirty="0" err="1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("delay 3 seconds");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},1, 3, </a:t>
            </a:r>
            <a:r>
              <a:rPr lang="en-US" altLang="zh-CN" sz="1400" dirty="0" err="1">
                <a:solidFill>
                  <a:schemeClr val="bg1"/>
                </a:solidFill>
              </a:rPr>
              <a:t>TimeUnit.</a:t>
            </a:r>
            <a:r>
              <a:rPr lang="en-US" altLang="zh-CN" sz="1400" i="1" dirty="0" err="1">
                <a:solidFill>
                  <a:schemeClr val="bg1"/>
                </a:solidFill>
              </a:rPr>
              <a:t>SECONDS</a:t>
            </a:r>
            <a:r>
              <a:rPr lang="en-US" altLang="zh-CN" sz="1400" i="1" dirty="0">
                <a:solidFill>
                  <a:schemeClr val="bg1"/>
                </a:solidFill>
              </a:rPr>
              <a:t>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0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/Users/fcy/AppData/Local/YNote/data/qqA3B79CAFAB7DD7DDB28902D181FC4700/e43b7d7d16f24585925f78817b694425/clipboar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9308"/>
            <a:ext cx="5832648" cy="2808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41"/>
          <p:cNvSpPr txBox="1"/>
          <p:nvPr/>
        </p:nvSpPr>
        <p:spPr>
          <a:xfrm>
            <a:off x="323529" y="1129308"/>
            <a:ext cx="2592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运行过程中，需要调整内存，主要是针对</a:t>
            </a:r>
            <a:r>
              <a:rPr lang="zh-CN" altLang="en-US" sz="1600" smtClean="0">
                <a:solidFill>
                  <a:schemeClr val="accent6"/>
                </a:solidFill>
              </a:rPr>
              <a:t>堆内存</a:t>
            </a:r>
            <a:r>
              <a:rPr lang="zh-CN" altLang="en-US" sz="1600" smtClean="0">
                <a:solidFill>
                  <a:schemeClr val="bg1"/>
                </a:solidFill>
              </a:rPr>
              <a:t>、</a:t>
            </a:r>
            <a:r>
              <a:rPr lang="zh-CN" altLang="en-US" sz="1600" smtClean="0">
                <a:solidFill>
                  <a:schemeClr val="accent6"/>
                </a:solidFill>
              </a:rPr>
              <a:t>方法区</a:t>
            </a:r>
            <a:r>
              <a:rPr lang="zh-CN" altLang="en-US" sz="1600" smtClean="0">
                <a:solidFill>
                  <a:schemeClr val="bg1"/>
                </a:solidFill>
              </a:rPr>
              <a:t>两部分。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chemeClr val="accent6"/>
                </a:solidFill>
              </a:rPr>
              <a:t>堆</a:t>
            </a:r>
            <a:r>
              <a:rPr lang="zh-CN" altLang="en-US" sz="1600" b="1" smtClean="0">
                <a:solidFill>
                  <a:schemeClr val="accent6"/>
                </a:solidFill>
              </a:rPr>
              <a:t>内存</a:t>
            </a:r>
            <a:r>
              <a:rPr lang="zh-CN" altLang="en-US" sz="1600" smtClean="0">
                <a:solidFill>
                  <a:schemeClr val="bg1"/>
                </a:solidFill>
              </a:rPr>
              <a:t>又分为老年代、年轻代。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6"/>
                </a:solidFill>
              </a:rPr>
              <a:t>方法区</a:t>
            </a:r>
            <a:r>
              <a:rPr lang="zh-CN" altLang="en-US" sz="1600" smtClean="0">
                <a:solidFill>
                  <a:schemeClr val="bg1"/>
                </a:solidFill>
              </a:rPr>
              <a:t>又称为永久代，在</a:t>
            </a:r>
            <a:r>
              <a:rPr lang="en-US" altLang="zh-CN" sz="1600" smtClean="0">
                <a:solidFill>
                  <a:schemeClr val="bg1"/>
                </a:solidFill>
              </a:rPr>
              <a:t>JDK1.8</a:t>
            </a:r>
            <a:r>
              <a:rPr lang="zh-CN" altLang="en-US" sz="1600" smtClean="0">
                <a:solidFill>
                  <a:schemeClr val="bg1"/>
                </a:solidFill>
              </a:rPr>
              <a:t>及以后版本，有元数据区取代。内存设置方法修改为</a:t>
            </a:r>
            <a:r>
              <a:rPr lang="en-US" altLang="zh-CN" sz="1600" smtClean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    -XX:MaxMetaspaceSize=**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    -XX:MetaspaceSize=**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4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146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Executor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345332"/>
            <a:ext cx="77818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练习一：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实现一个任务，任务内容为打印一条消息，然后使用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yield()</a:t>
            </a:r>
            <a:r>
              <a:rPr lang="zh-CN" altLang="en-US" sz="1600" dirty="0" smtClean="0">
                <a:solidFill>
                  <a:schemeClr val="bg1"/>
                </a:solidFill>
              </a:rPr>
              <a:t>让出处理器，重复这个操作</a:t>
            </a:r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zh-CN" altLang="en-US" sz="1600" dirty="0" smtClean="0">
                <a:solidFill>
                  <a:schemeClr val="bg1"/>
                </a:solidFill>
              </a:rPr>
              <a:t>次。在任务的构造中放置一条启动消息，并且放置一条任务结束时的关闭</a:t>
            </a:r>
            <a:r>
              <a:rPr lang="zh-CN" altLang="en-US" sz="1600" smtClean="0">
                <a:solidFill>
                  <a:schemeClr val="bg1"/>
                </a:solidFill>
              </a:rPr>
              <a:t>消息。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Executor</a:t>
            </a:r>
            <a:r>
              <a:rPr lang="zh-CN" altLang="en-US" sz="16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框架的各种执行器运行这个</a:t>
            </a:r>
            <a:r>
              <a:rPr lang="zh-CN" altLang="en-US" sz="160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任务</a:t>
            </a:r>
            <a:r>
              <a:rPr lang="zh-CN" altLang="en-US" sz="1600" b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通用规范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经验之谈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6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01316"/>
            <a:ext cx="79603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命名：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</a:rPr>
              <a:t> 包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名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</a:rPr>
              <a:t>包</a:t>
            </a:r>
            <a:r>
              <a:rPr lang="zh-CN" altLang="en-US" sz="1600" dirty="0">
                <a:solidFill>
                  <a:schemeClr val="bg1"/>
                </a:solidFill>
              </a:rPr>
              <a:t>名全部小写，连续的单词只是简单地连接起来，不使用下划线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类名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UpperCamelCase</a:t>
            </a:r>
            <a:r>
              <a:rPr lang="zh-CN" altLang="en-US" sz="1600" dirty="0" smtClean="0">
                <a:solidFill>
                  <a:schemeClr val="bg1"/>
                </a:solidFill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</a:rPr>
              <a:t>大驼峰</a:t>
            </a:r>
            <a:r>
              <a:rPr lang="zh-CN" altLang="en-US" sz="1600" dirty="0" smtClean="0">
                <a:solidFill>
                  <a:schemeClr val="bg1"/>
                </a:solidFill>
              </a:rPr>
              <a:t>式）风格。通常</a:t>
            </a:r>
            <a:r>
              <a:rPr lang="zh-CN" altLang="en-US" sz="1600" dirty="0">
                <a:solidFill>
                  <a:schemeClr val="bg1"/>
                </a:solidFill>
              </a:rPr>
              <a:t>是名词或名词短语，接口名称有时可能是形容词或形容词</a:t>
            </a:r>
            <a:r>
              <a:rPr lang="zh-CN" altLang="en-US" sz="1600" dirty="0" smtClean="0">
                <a:solidFill>
                  <a:schemeClr val="bg1"/>
                </a:solidFill>
              </a:rPr>
              <a:t>短语。</a:t>
            </a:r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r>
              <a:rPr lang="zh-CN" altLang="en-US" sz="1600" dirty="0">
                <a:solidFill>
                  <a:schemeClr val="bg1"/>
                </a:solidFill>
              </a:rPr>
              <a:t>测试类的命名以它要测试的类的名称开始，以</a:t>
            </a:r>
            <a:r>
              <a:rPr lang="en-US" altLang="zh-CN" sz="1600" dirty="0" smtClean="0">
                <a:solidFill>
                  <a:schemeClr val="bg1"/>
                </a:solidFill>
              </a:rPr>
              <a:t>Test/Tests</a:t>
            </a:r>
            <a:r>
              <a:rPr lang="zh-CN" altLang="en-US" sz="1600" dirty="0" smtClean="0">
                <a:solidFill>
                  <a:schemeClr val="bg1"/>
                </a:solidFill>
              </a:rPr>
              <a:t>结束</a:t>
            </a:r>
            <a:r>
              <a:rPr lang="zh-CN" altLang="en-US" sz="1600" dirty="0">
                <a:solidFill>
                  <a:schemeClr val="bg1"/>
                </a:solidFill>
              </a:rPr>
              <a:t>。例如，</a:t>
            </a:r>
            <a:r>
              <a:rPr lang="en-US" altLang="zh-CN" sz="1600" dirty="0" err="1">
                <a:solidFill>
                  <a:schemeClr val="bg1"/>
                </a:solidFill>
              </a:rPr>
              <a:t>HashTest</a:t>
            </a:r>
            <a:r>
              <a:rPr lang="zh-CN" altLang="en-US" sz="1600" dirty="0">
                <a:solidFill>
                  <a:schemeClr val="bg1"/>
                </a:solidFill>
              </a:rPr>
              <a:t>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HashIntegrationTests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</a:rPr>
              <a:t>方法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名</a:t>
            </a:r>
            <a:r>
              <a:rPr lang="en-US" altLang="zh-CN" sz="1600" dirty="0" smtClean="0">
                <a:solidFill>
                  <a:schemeClr val="bg1"/>
                </a:solidFill>
              </a:rPr>
              <a:t>: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lowerCamelCase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（小驼峰</a:t>
            </a:r>
            <a:r>
              <a:rPr lang="zh-CN" altLang="en-US" sz="1600" dirty="0">
                <a:solidFill>
                  <a:schemeClr val="bg1"/>
                </a:solidFill>
              </a:rPr>
              <a:t>式）</a:t>
            </a:r>
            <a:r>
              <a:rPr lang="zh-CN" altLang="en-US" sz="1600" dirty="0" smtClean="0">
                <a:solidFill>
                  <a:schemeClr val="bg1"/>
                </a:solidFill>
              </a:rPr>
              <a:t>风格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  <a:r>
              <a:rPr lang="zh-CN" altLang="en-US" sz="1600" dirty="0">
                <a:solidFill>
                  <a:schemeClr val="bg1"/>
                </a:solidFill>
              </a:rPr>
              <a:t>通常是动词或动词短语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</a:rPr>
              <a:t>常量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名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:</a:t>
            </a:r>
            <a:r>
              <a:rPr lang="zh-CN" altLang="en-US" sz="1600" dirty="0">
                <a:solidFill>
                  <a:schemeClr val="bg1"/>
                </a:solidFill>
              </a:rPr>
              <a:t>全部字母大写，用下划线分隔单词。</a:t>
            </a:r>
            <a:endParaRPr lang="zh-CN" altLang="en-US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b="1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 smtClean="0">
                <a:solidFill>
                  <a:schemeClr val="bg1"/>
                </a:solidFill>
              </a:rPr>
              <a:t>变量名：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lowerCamelCase</a:t>
            </a:r>
            <a:r>
              <a:rPr lang="zh-CN" altLang="en-US" sz="1600" dirty="0">
                <a:solidFill>
                  <a:schemeClr val="bg1"/>
                </a:solidFill>
              </a:rPr>
              <a:t>风格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5" y="985292"/>
            <a:ext cx="803240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注释：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最好</a:t>
            </a:r>
            <a:r>
              <a:rPr lang="zh-CN" altLang="en-US" sz="1600" dirty="0" smtClean="0">
                <a:solidFill>
                  <a:schemeClr val="bg1"/>
                </a:solidFill>
              </a:rPr>
              <a:t>每个类和方法前都有注释。</a:t>
            </a:r>
            <a:r>
              <a:rPr lang="zh-CN" altLang="en-US" sz="1600" dirty="0">
                <a:solidFill>
                  <a:schemeClr val="bg1"/>
                </a:solidFill>
              </a:rPr>
              <a:t>内容主要是函数的</a:t>
            </a:r>
            <a:r>
              <a:rPr lang="zh-CN" altLang="en-US" sz="1600" dirty="0">
                <a:solidFill>
                  <a:srgbClr val="FFFF00"/>
                </a:solidFill>
              </a:rPr>
              <a:t>功能、目的、算法等说明，参数说明、返回值说明</a:t>
            </a:r>
            <a:r>
              <a:rPr lang="zh-CN" altLang="en-US" sz="1600" dirty="0" smtClean="0">
                <a:solidFill>
                  <a:schemeClr val="bg1"/>
                </a:solidFill>
              </a:rPr>
              <a:t>等。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重要变量也应该有注释，涉及到时间等可能不同单位的变量，应该指明单位。如：单位毫秒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类注释和</a:t>
            </a:r>
            <a:r>
              <a:rPr lang="en-US" altLang="zh-CN" sz="1600" dirty="0" smtClean="0">
                <a:solidFill>
                  <a:schemeClr val="bg1"/>
                </a:solidFill>
              </a:rPr>
              <a:t>public</a:t>
            </a:r>
            <a:r>
              <a:rPr lang="zh-CN" altLang="en-US" sz="1600" dirty="0" smtClean="0">
                <a:solidFill>
                  <a:schemeClr val="bg1"/>
                </a:solidFill>
              </a:rPr>
              <a:t>成员和</a:t>
            </a:r>
            <a:r>
              <a:rPr lang="en-US" altLang="zh-CN" sz="1600" dirty="0" smtClean="0">
                <a:solidFill>
                  <a:schemeClr val="bg1"/>
                </a:solidFill>
              </a:rPr>
              <a:t>public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方法注释，应遵守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javadoc</a:t>
            </a:r>
            <a:r>
              <a:rPr lang="zh-CN" altLang="en-US" sz="1600" dirty="0" smtClean="0">
                <a:solidFill>
                  <a:schemeClr val="bg1"/>
                </a:solidFill>
              </a:rPr>
              <a:t>规范：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>
                <a:solidFill>
                  <a:srgbClr val="FFFF00"/>
                </a:solidFill>
              </a:rPr>
              <a:t>/** ...... */ 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需要换行时，不是敲入一个回车符，而是写入 </a:t>
            </a:r>
            <a:r>
              <a:rPr lang="en-US" altLang="zh-CN" sz="1600" dirty="0">
                <a:solidFill>
                  <a:srgbClr val="FFFF00"/>
                </a:solidFill>
              </a:rPr>
              <a:t>&lt;</a:t>
            </a:r>
            <a:r>
              <a:rPr lang="en-US" altLang="zh-CN" sz="1600" dirty="0" err="1">
                <a:solidFill>
                  <a:srgbClr val="FFFF00"/>
                </a:solidFill>
              </a:rPr>
              <a:t>br</a:t>
            </a:r>
            <a:r>
              <a:rPr lang="en-US" altLang="zh-CN" sz="1600" dirty="0">
                <a:solidFill>
                  <a:srgbClr val="FFFF00"/>
                </a:solidFill>
              </a:rPr>
              <a:t>&gt;</a:t>
            </a:r>
            <a:r>
              <a:rPr lang="zh-CN" altLang="en-US" sz="1600" dirty="0">
                <a:solidFill>
                  <a:schemeClr val="bg1"/>
                </a:solidFill>
              </a:rPr>
              <a:t>，如果要分段，就应该在段前写入 </a:t>
            </a:r>
            <a:r>
              <a:rPr lang="en-US" altLang="zh-CN" sz="1600" dirty="0">
                <a:solidFill>
                  <a:srgbClr val="FFFF00"/>
                </a:solidFill>
              </a:rPr>
              <a:t>&lt;p&gt;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使用 </a:t>
            </a:r>
            <a:r>
              <a:rPr lang="en-US" altLang="zh-CN" sz="1600" dirty="0" err="1">
                <a:solidFill>
                  <a:schemeClr val="bg1"/>
                </a:solidFill>
              </a:rPr>
              <a:t>javadoc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标记：</a:t>
            </a:r>
            <a:endParaRPr lang="en-US" altLang="zh-CN" sz="1600" dirty="0" smtClean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rgbClr val="FFFF00"/>
                </a:solidFill>
              </a:rPr>
              <a:t>@</a:t>
            </a:r>
            <a:r>
              <a:rPr lang="en-US" altLang="zh-CN" sz="1400" dirty="0">
                <a:solidFill>
                  <a:srgbClr val="FFFF00"/>
                </a:solidFill>
              </a:rPr>
              <a:t>author </a:t>
            </a:r>
            <a:r>
              <a:rPr lang="zh-CN" altLang="en-US" sz="1400" dirty="0">
                <a:solidFill>
                  <a:schemeClr val="bg1"/>
                </a:solidFill>
              </a:rPr>
              <a:t>标明开发该类模块的作者 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@version </a:t>
            </a:r>
            <a:r>
              <a:rPr lang="zh-CN" altLang="en-US" sz="1400" dirty="0">
                <a:solidFill>
                  <a:schemeClr val="bg1"/>
                </a:solidFill>
              </a:rPr>
              <a:t>标明该类模块的版本 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@see </a:t>
            </a:r>
            <a:r>
              <a:rPr lang="zh-CN" altLang="en-US" sz="1400" dirty="0">
                <a:solidFill>
                  <a:schemeClr val="bg1"/>
                </a:solidFill>
              </a:rPr>
              <a:t>参考转向，也就是相关主题 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rgbClr val="FFFF00"/>
                </a:solidFill>
              </a:rPr>
              <a:t>@</a:t>
            </a:r>
            <a:r>
              <a:rPr lang="en-US" altLang="zh-CN" sz="1400" dirty="0" err="1">
                <a:solidFill>
                  <a:srgbClr val="FFFF00"/>
                </a:solidFill>
              </a:rPr>
              <a:t>param</a:t>
            </a:r>
            <a:r>
              <a:rPr lang="en-US" altLang="zh-CN" sz="1400" dirty="0">
                <a:solidFill>
                  <a:srgbClr val="FFFF00"/>
                </a:solidFill>
              </a:rPr>
              <a:t> </a:t>
            </a:r>
            <a:r>
              <a:rPr lang="zh-CN" altLang="en-US" sz="1400" dirty="0">
                <a:solidFill>
                  <a:schemeClr val="bg1"/>
                </a:solidFill>
              </a:rPr>
              <a:t>对方法中某参数的说明 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rgbClr val="FFFF00"/>
                </a:solidFill>
              </a:rPr>
              <a:t>@return </a:t>
            </a:r>
            <a:r>
              <a:rPr lang="zh-CN" altLang="en-US" sz="1400" dirty="0">
                <a:solidFill>
                  <a:schemeClr val="bg1"/>
                </a:solidFill>
              </a:rPr>
              <a:t>对方法返回值的说明 </a:t>
            </a:r>
            <a:br>
              <a:rPr lang="zh-CN" altLang="en-US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rgbClr val="FFFF00"/>
                </a:solidFill>
              </a:rPr>
              <a:t>@exception </a:t>
            </a:r>
            <a:r>
              <a:rPr lang="zh-CN" altLang="en-US" sz="1400" dirty="0">
                <a:solidFill>
                  <a:schemeClr val="bg1"/>
                </a:solidFill>
              </a:rPr>
              <a:t>对方法可能抛出的异常进行说明 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5" y="985292"/>
            <a:ext cx="80324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书写：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类文件中的缩进以</a:t>
            </a:r>
            <a:r>
              <a:rPr lang="zh-CN" altLang="en-US" sz="1600">
                <a:solidFill>
                  <a:srgbClr val="FFFF00"/>
                </a:solidFill>
              </a:rPr>
              <a:t>制表符</a:t>
            </a:r>
            <a:r>
              <a:rPr lang="zh-CN" altLang="en-US" sz="1600">
                <a:solidFill>
                  <a:schemeClr val="bg1"/>
                </a:solidFill>
              </a:rPr>
              <a:t>为准，对于同一级别的代码块，需要相同级别的缩进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合理使用空行：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方法</a:t>
            </a:r>
            <a:r>
              <a:rPr lang="zh-CN" altLang="en-US" sz="1600">
                <a:solidFill>
                  <a:schemeClr val="bg1"/>
                </a:solidFill>
              </a:rPr>
              <a:t>之间空行</a:t>
            </a:r>
            <a:r>
              <a:rPr lang="zh-CN" altLang="en-US" sz="1600" smtClean="0">
                <a:solidFill>
                  <a:schemeClr val="bg1"/>
                </a:solidFill>
              </a:rPr>
              <a:t>间隔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属性</a:t>
            </a:r>
            <a:r>
              <a:rPr lang="zh-CN" altLang="en-US" sz="1600">
                <a:solidFill>
                  <a:schemeClr val="bg1"/>
                </a:solidFill>
              </a:rPr>
              <a:t>之间空行</a:t>
            </a:r>
            <a:r>
              <a:rPr lang="zh-CN" altLang="en-US" sz="1600" smtClean="0">
                <a:solidFill>
                  <a:schemeClr val="bg1"/>
                </a:solidFill>
              </a:rPr>
              <a:t>间隔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代码</a:t>
            </a:r>
            <a:r>
              <a:rPr lang="zh-CN" altLang="en-US" sz="1600">
                <a:solidFill>
                  <a:schemeClr val="bg1"/>
                </a:solidFill>
              </a:rPr>
              <a:t>块之间空行间隔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合理使用空格：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空格</a:t>
            </a:r>
            <a:r>
              <a:rPr lang="zh-CN" altLang="en-US" sz="1600">
                <a:solidFill>
                  <a:schemeClr val="bg1"/>
                </a:solidFill>
              </a:rPr>
              <a:t>应该位于参数列表中逗号的</a:t>
            </a:r>
            <a:r>
              <a:rPr lang="zh-CN" altLang="en-US" sz="1600" smtClean="0">
                <a:solidFill>
                  <a:schemeClr val="bg1"/>
                </a:solidFill>
              </a:rPr>
              <a:t>后面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等号</a:t>
            </a:r>
            <a:r>
              <a:rPr lang="zh-CN" altLang="en-US" sz="1600">
                <a:solidFill>
                  <a:schemeClr val="bg1"/>
                </a:solidFill>
              </a:rPr>
              <a:t>前后需要添加一个</a:t>
            </a:r>
            <a:r>
              <a:rPr lang="zh-CN" altLang="en-US" sz="1600" smtClean="0">
                <a:solidFill>
                  <a:schemeClr val="bg1"/>
                </a:solidFill>
              </a:rPr>
              <a:t>空格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所有</a:t>
            </a:r>
            <a:r>
              <a:rPr lang="zh-CN" altLang="en-US" sz="1600">
                <a:solidFill>
                  <a:schemeClr val="bg1"/>
                </a:solidFill>
              </a:rPr>
              <a:t>的二元运算符，除了</a:t>
            </a:r>
            <a:r>
              <a:rPr lang="en-US" altLang="zh-CN" sz="1600">
                <a:solidFill>
                  <a:schemeClr val="bg1"/>
                </a:solidFill>
              </a:rPr>
              <a:t>"."</a:t>
            </a:r>
            <a:r>
              <a:rPr lang="zh-CN" altLang="en-US" sz="1600">
                <a:solidFill>
                  <a:schemeClr val="bg1"/>
                </a:solidFill>
              </a:rPr>
              <a:t>，应该使用空格将之与操作数分开。一元操作符和操作数之间不因该加空格，比如：负号</a:t>
            </a:r>
            <a:r>
              <a:rPr lang="en-US" altLang="zh-CN" sz="1600">
                <a:solidFill>
                  <a:schemeClr val="bg1"/>
                </a:solidFill>
              </a:rPr>
              <a:t>("-")</a:t>
            </a:r>
            <a:r>
              <a:rPr lang="zh-CN" altLang="en-US" sz="1600">
                <a:solidFill>
                  <a:schemeClr val="bg1"/>
                </a:solidFill>
              </a:rPr>
              <a:t>、自增</a:t>
            </a:r>
            <a:r>
              <a:rPr lang="en-US" altLang="zh-CN" sz="1600">
                <a:solidFill>
                  <a:schemeClr val="bg1"/>
                </a:solidFill>
              </a:rPr>
              <a:t>("++")</a:t>
            </a:r>
            <a:r>
              <a:rPr lang="zh-CN" altLang="en-US" sz="1600">
                <a:solidFill>
                  <a:schemeClr val="bg1"/>
                </a:solidFill>
              </a:rPr>
              <a:t>和自减</a:t>
            </a:r>
            <a:r>
              <a:rPr lang="en-US" altLang="zh-CN" sz="1600">
                <a:solidFill>
                  <a:schemeClr val="bg1"/>
                </a:solidFill>
              </a:rPr>
              <a:t>("--")</a:t>
            </a:r>
            <a:r>
              <a:rPr lang="zh-CN" altLang="en-US" sz="1600" smtClean="0">
                <a:solidFill>
                  <a:schemeClr val="bg1"/>
                </a:solidFill>
              </a:rPr>
              <a:t>；</a:t>
            </a:r>
            <a:endParaRPr lang="en-US" altLang="zh-CN" sz="16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29308"/>
            <a:ext cx="846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尽量避免硬编码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dirty="0" smtClean="0"/>
          </a:p>
          <a:p>
            <a:r>
              <a:rPr lang="zh-CN" altLang="en-US" smtClean="0">
                <a:solidFill>
                  <a:srgbClr val="FFFF00"/>
                </a:solidFill>
              </a:rPr>
              <a:t>运行</a:t>
            </a:r>
            <a:r>
              <a:rPr lang="zh-CN" altLang="en-US" dirty="0" smtClean="0">
                <a:solidFill>
                  <a:srgbClr val="FFFF00"/>
                </a:solidFill>
              </a:rPr>
              <a:t>环境相关</a:t>
            </a:r>
            <a:r>
              <a:rPr lang="zh-CN" altLang="en-US" dirty="0" smtClean="0">
                <a:solidFill>
                  <a:schemeClr val="bg1"/>
                </a:solidFill>
              </a:rPr>
              <a:t>的或是</a:t>
            </a:r>
            <a:r>
              <a:rPr lang="zh-CN" altLang="en-US" dirty="0" smtClean="0">
                <a:solidFill>
                  <a:srgbClr val="FFFF00"/>
                </a:solidFill>
              </a:rPr>
              <a:t>随着运行时期不同可能变化</a:t>
            </a:r>
            <a:r>
              <a:rPr lang="zh-CN" altLang="en-US" dirty="0" smtClean="0">
                <a:solidFill>
                  <a:schemeClr val="bg1"/>
                </a:solidFill>
              </a:rPr>
              <a:t>的系统变量都不应使用硬编码。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常用方式：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</a:rPr>
              <a:t>常量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</a:rPr>
              <a:t>配置文件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chemeClr val="bg1"/>
                </a:solidFill>
              </a:rPr>
              <a:t>数据库</a:t>
            </a:r>
            <a:r>
              <a:rPr lang="zh-CN" altLang="en-US">
                <a:solidFill>
                  <a:schemeClr val="bg1"/>
                </a:solidFill>
              </a:rPr>
              <a:t>配置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625" y="985292"/>
            <a:ext cx="86713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异常管理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使用自定义异常对异常进行分类。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在</a:t>
            </a:r>
            <a:r>
              <a:rPr kumimoji="1" lang="en-US" altLang="zh-CN" sz="1400" dirty="0">
                <a:solidFill>
                  <a:schemeClr val="bg1"/>
                </a:solidFill>
              </a:rPr>
              <a:t>Java</a:t>
            </a:r>
            <a:r>
              <a:rPr kumimoji="1" lang="zh-CN" altLang="en-US" sz="1400" dirty="0">
                <a:solidFill>
                  <a:schemeClr val="bg1"/>
                </a:solidFill>
              </a:rPr>
              <a:t>平台中一组相关异常类的例子是在</a:t>
            </a:r>
            <a:r>
              <a:rPr kumimoji="1" lang="en-US" altLang="zh-CN" sz="1400" dirty="0">
                <a:solidFill>
                  <a:schemeClr val="bg1"/>
                </a:solidFill>
              </a:rPr>
              <a:t>java.io</a:t>
            </a:r>
            <a:r>
              <a:rPr kumimoji="1" lang="zh-CN" altLang="en-US" sz="1400" dirty="0">
                <a:solidFill>
                  <a:schemeClr val="bg1"/>
                </a:solidFill>
              </a:rPr>
              <a:t>中定义的</a:t>
            </a:r>
            <a:r>
              <a:rPr kumimoji="1" lang="en-US" altLang="zh-CN" sz="1400" dirty="0" err="1">
                <a:solidFill>
                  <a:srgbClr val="FFFF00"/>
                </a:solidFill>
              </a:rPr>
              <a:t>IOException</a:t>
            </a:r>
            <a:r>
              <a:rPr kumimoji="1" lang="zh-CN" altLang="en-US" sz="1400" dirty="0">
                <a:solidFill>
                  <a:schemeClr val="bg1"/>
                </a:solidFill>
              </a:rPr>
              <a:t>和它的子类。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IOException</a:t>
            </a:r>
            <a:r>
              <a:rPr kumimoji="1" lang="zh-CN" altLang="en-US" sz="1400" dirty="0">
                <a:solidFill>
                  <a:schemeClr val="bg1"/>
                </a:solidFill>
              </a:rPr>
              <a:t>是最普通的</a:t>
            </a:r>
            <a:r>
              <a:rPr kumimoji="1" lang="en-US" altLang="zh-CN" sz="1400" dirty="0">
                <a:solidFill>
                  <a:schemeClr val="bg1"/>
                </a:solidFill>
              </a:rPr>
              <a:t>IO</a:t>
            </a:r>
            <a:r>
              <a:rPr kumimoji="1" lang="zh-CN" altLang="en-US" sz="1400" dirty="0">
                <a:solidFill>
                  <a:schemeClr val="bg1"/>
                </a:solidFill>
              </a:rPr>
              <a:t>异常管理类，并且它描述了在执行</a:t>
            </a:r>
            <a:r>
              <a:rPr kumimoji="1" lang="en-US" altLang="zh-CN" sz="1400" dirty="0">
                <a:solidFill>
                  <a:schemeClr val="bg1"/>
                </a:solidFill>
              </a:rPr>
              <a:t>I/O</a:t>
            </a:r>
            <a:r>
              <a:rPr kumimoji="1" lang="zh-CN" altLang="en-US" sz="1400" dirty="0">
                <a:solidFill>
                  <a:schemeClr val="bg1"/>
                </a:solidFill>
              </a:rPr>
              <a:t>操作时所发生的任意的错误类型。它的子类描述了一些特殊的错误。例如，</a:t>
            </a:r>
            <a:r>
              <a:rPr kumimoji="1" lang="en-US" altLang="zh-CN" sz="1400" dirty="0" err="1">
                <a:solidFill>
                  <a:srgbClr val="FFFF00"/>
                </a:solidFill>
              </a:rPr>
              <a:t>FileNotFoundException</a:t>
            </a:r>
            <a:r>
              <a:rPr kumimoji="1" lang="zh-CN" altLang="en-US" sz="1400" dirty="0">
                <a:solidFill>
                  <a:schemeClr val="bg1"/>
                </a:solidFill>
              </a:rPr>
              <a:t>异常类代表不能在本地磁盘上找到一个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文件。</a:t>
            </a:r>
            <a:endParaRPr kumimoji="1" lang="en-US" altLang="zh-CN" sz="1400" dirty="0" smtClean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不要在</a:t>
            </a:r>
            <a:r>
              <a:rPr lang="en-US" altLang="zh-CN" sz="1600" dirty="0">
                <a:solidFill>
                  <a:schemeClr val="bg1"/>
                </a:solidFill>
              </a:rPr>
              <a:t>catch </a:t>
            </a:r>
            <a:r>
              <a:rPr lang="zh-CN" altLang="en-US" sz="1600" dirty="0">
                <a:solidFill>
                  <a:schemeClr val="bg1"/>
                </a:solidFill>
              </a:rPr>
              <a:t>块中作清除工作，如果要做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zh-CN" altLang="en-US" sz="1600" dirty="0" smtClean="0">
                <a:solidFill>
                  <a:srgbClr val="FFFF00"/>
                </a:solidFill>
              </a:rPr>
              <a:t>放</a:t>
            </a:r>
            <a:r>
              <a:rPr lang="zh-CN" altLang="en-US" sz="1600" dirty="0">
                <a:solidFill>
                  <a:srgbClr val="FFFF00"/>
                </a:solidFill>
              </a:rPr>
              <a:t>到</a:t>
            </a:r>
            <a:r>
              <a:rPr lang="en-US" altLang="zh-CN" sz="1600" dirty="0">
                <a:solidFill>
                  <a:srgbClr val="FFFF00"/>
                </a:solidFill>
              </a:rPr>
              <a:t>finally</a:t>
            </a:r>
            <a:r>
              <a:rPr lang="zh-CN" altLang="en-US" sz="1600" dirty="0">
                <a:solidFill>
                  <a:srgbClr val="FFFF00"/>
                </a:solidFill>
              </a:rPr>
              <a:t>块中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kumimoji="1" lang="zh-CN" altLang="en-US" sz="1600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不要</a:t>
            </a:r>
            <a:r>
              <a:rPr kumimoji="1" lang="zh-CN" altLang="en-US" sz="1600" dirty="0">
                <a:solidFill>
                  <a:schemeClr val="bg1"/>
                </a:solidFill>
                <a:latin typeface="宋体" charset="-122"/>
                <a:ea typeface="宋体" charset="-122"/>
              </a:rPr>
              <a:t>增加不必要的</a:t>
            </a:r>
            <a:r>
              <a:rPr kumimoji="1" lang="en-US" altLang="zh-CN" sz="1600" dirty="0">
                <a:solidFill>
                  <a:schemeClr val="bg1"/>
                </a:solidFill>
                <a:latin typeface="宋体" charset="-122"/>
                <a:ea typeface="宋体" charset="-122"/>
              </a:rPr>
              <a:t>catch</a:t>
            </a:r>
            <a:r>
              <a:rPr kumimoji="1" lang="zh-CN" altLang="en-US" sz="1600" dirty="0">
                <a:solidFill>
                  <a:schemeClr val="bg1"/>
                </a:solidFill>
                <a:latin typeface="宋体" charset="-122"/>
                <a:ea typeface="宋体" charset="-122"/>
              </a:rPr>
              <a:t>块。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例如：</a:t>
            </a:r>
            <a:endParaRPr kumimoji="1" lang="zh-CN" altLang="en-US" sz="1600" dirty="0">
              <a:solidFill>
                <a:schemeClr val="bg1"/>
              </a:solidFill>
              <a:latin typeface="宋体" charset="-122"/>
              <a:ea typeface="宋体" charset="-122"/>
            </a:endParaRPr>
          </a:p>
          <a:p>
            <a:pPr lvl="1" defTabSz="1066800"/>
            <a:r>
              <a:rPr kumimoji="1" lang="en-US" altLang="zh-CN" sz="1400" dirty="0">
                <a:solidFill>
                  <a:schemeClr val="bg1"/>
                </a:solidFill>
              </a:rPr>
              <a:t>try{ </a:t>
            </a:r>
          </a:p>
          <a:p>
            <a:pPr lvl="1" defTabSz="1066800"/>
            <a:r>
              <a:rPr kumimoji="1" lang="zh-CN" altLang="en-US" sz="1400" dirty="0">
                <a:solidFill>
                  <a:schemeClr val="bg1"/>
                </a:solidFill>
              </a:rPr>
              <a:t>　</a:t>
            </a:r>
            <a:r>
              <a:rPr kumimoji="1" lang="en-US" altLang="zh-CN" sz="1400" dirty="0">
                <a:solidFill>
                  <a:schemeClr val="bg1"/>
                </a:solidFill>
              </a:rPr>
              <a:t>// Nifty code here </a:t>
            </a:r>
          </a:p>
          <a:p>
            <a:pPr lvl="1" defTabSz="1066800"/>
            <a:r>
              <a:rPr kumimoji="1" lang="en-US" altLang="zh-CN" sz="1400" smtClean="0">
                <a:solidFill>
                  <a:schemeClr val="bg1"/>
                </a:solidFill>
              </a:rPr>
              <a:t>}catch(Exception e){ </a:t>
            </a:r>
          </a:p>
          <a:p>
            <a:pPr lvl="1" defTabSz="1066800"/>
            <a:r>
              <a:rPr kumimoji="1" lang="zh-CN" altLang="en-US" sz="1400" smtClean="0">
                <a:solidFill>
                  <a:schemeClr val="bg1"/>
                </a:solidFill>
              </a:rPr>
              <a:t>　</a:t>
            </a:r>
            <a:r>
              <a:rPr kumimoji="1" lang="en-US" altLang="zh-CN" sz="1400" smtClean="0">
                <a:solidFill>
                  <a:srgbClr val="FFFF00"/>
                </a:solidFill>
              </a:rPr>
              <a:t>throw e;</a:t>
            </a:r>
            <a:r>
              <a:rPr kumimoji="1" lang="en-US" altLang="zh-CN" sz="1400" smtClean="0">
                <a:solidFill>
                  <a:schemeClr val="bg1"/>
                </a:solidFill>
              </a:rPr>
              <a:t> </a:t>
            </a:r>
          </a:p>
          <a:p>
            <a:pPr lvl="1" defTabSz="1066800"/>
            <a:r>
              <a:rPr kumimoji="1" lang="en-US" altLang="zh-CN" sz="1400" smtClean="0">
                <a:solidFill>
                  <a:schemeClr val="bg1"/>
                </a:solidFill>
              </a:rPr>
              <a:t>}</a:t>
            </a:r>
            <a:r>
              <a:rPr kumimoji="1" lang="en-US" altLang="zh-CN" sz="1400" dirty="0">
                <a:solidFill>
                  <a:schemeClr val="bg1"/>
                </a:solidFill>
              </a:rPr>
              <a:t>finally{ </a:t>
            </a:r>
          </a:p>
          <a:p>
            <a:pPr lvl="1" defTabSz="1066800"/>
            <a:r>
              <a:rPr kumimoji="1" lang="zh-CN" altLang="en-US" sz="1400" dirty="0">
                <a:solidFill>
                  <a:schemeClr val="bg1"/>
                </a:solidFill>
              </a:rPr>
              <a:t>　</a:t>
            </a:r>
            <a:r>
              <a:rPr kumimoji="1" lang="en-US" altLang="zh-CN" sz="1400" dirty="0">
                <a:solidFill>
                  <a:schemeClr val="bg1"/>
                </a:solidFill>
              </a:rPr>
              <a:t>// Cleanup code here </a:t>
            </a:r>
          </a:p>
          <a:p>
            <a:pPr lvl="1" defTabSz="1066800"/>
            <a:r>
              <a:rPr kumimoji="1" lang="en-US" altLang="zh-CN" sz="1400" dirty="0">
                <a:solidFill>
                  <a:schemeClr val="bg1"/>
                </a:solidFill>
              </a:rPr>
              <a:t>} </a:t>
            </a:r>
          </a:p>
          <a:p>
            <a:pPr lvl="1" defTabSz="1066800"/>
            <a:r>
              <a:rPr kumimoji="1" lang="zh-CN" altLang="en-US" sz="1400" dirty="0">
                <a:solidFill>
                  <a:schemeClr val="bg1"/>
                </a:solidFill>
              </a:rPr>
              <a:t>完全可以将</a:t>
            </a:r>
            <a:r>
              <a:rPr kumimoji="1" lang="en-US" altLang="zh-CN" sz="1400" dirty="0">
                <a:solidFill>
                  <a:schemeClr val="bg1"/>
                </a:solidFill>
              </a:rPr>
              <a:t>catch</a:t>
            </a:r>
            <a:r>
              <a:rPr kumimoji="1" lang="zh-CN" altLang="en-US" sz="1400" dirty="0">
                <a:solidFill>
                  <a:schemeClr val="bg1"/>
                </a:solidFill>
              </a:rPr>
              <a:t>块省略</a:t>
            </a:r>
            <a:r>
              <a:rPr kumimoji="1" lang="zh-CN" altLang="en-US" sz="1400" dirty="0" smtClean="0">
                <a:solidFill>
                  <a:schemeClr val="bg1"/>
                </a:solidFill>
              </a:rPr>
              <a:t>掉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通用规范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经验之谈</a:t>
            </a:r>
          </a:p>
        </p:txBody>
      </p:sp>
    </p:spTree>
    <p:extLst>
      <p:ext uri="{BB962C8B-B14F-4D97-AF65-F5344CB8AC3E}">
        <p14:creationId xmlns:p14="http://schemas.microsoft.com/office/powerpoint/2010/main" val="5819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经验之谈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669" y="1129308"/>
            <a:ext cx="81947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创建对象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尽量避免在循环体中创建对象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不要采用过深的继承层次</a:t>
            </a:r>
            <a:r>
              <a:rPr lang="zh-CN" altLang="en-US" sz="1600" dirty="0" smtClean="0">
                <a:solidFill>
                  <a:schemeClr val="bg1"/>
                </a:solidFill>
              </a:rPr>
              <a:t>；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使用静态</a:t>
            </a:r>
            <a:r>
              <a:rPr lang="zh-CN" altLang="en-US" dirty="0" smtClean="0">
                <a:solidFill>
                  <a:schemeClr val="bg1"/>
                </a:solidFill>
              </a:rPr>
              <a:t>变量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对象生命周期较长；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对象数据稳定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sz="1600" dirty="0">
                <a:solidFill>
                  <a:schemeClr val="bg1"/>
                </a:solidFill>
              </a:rPr>
              <a:t>对象实例对该变量所包含的对象有共享</a:t>
            </a:r>
            <a:r>
              <a:rPr lang="zh-CN" altLang="en-US" sz="1600" dirty="0" smtClean="0">
                <a:solidFill>
                  <a:schemeClr val="bg1"/>
                </a:solidFill>
              </a:rPr>
              <a:t>需求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数组拷贝，</a:t>
            </a:r>
            <a:r>
              <a:rPr lang="en-US" altLang="zh-CN" dirty="0" err="1">
                <a:solidFill>
                  <a:schemeClr val="bg1"/>
                </a:solidFill>
              </a:rPr>
              <a:t>采用</a:t>
            </a:r>
            <a:r>
              <a:rPr lang="en-US" altLang="zh-CN" dirty="0" err="1">
                <a:solidFill>
                  <a:srgbClr val="FFFF00"/>
                </a:solidFill>
              </a:rPr>
              <a:t>System.arraycopy</a:t>
            </a:r>
            <a:r>
              <a:rPr lang="en-US" altLang="zh-CN" dirty="0">
                <a:solidFill>
                  <a:srgbClr val="FFFF00"/>
                </a:solidFill>
              </a:rPr>
              <a:t>()</a:t>
            </a:r>
            <a:r>
              <a:rPr lang="en-US" altLang="zh-CN" dirty="0" err="1" smtClean="0">
                <a:solidFill>
                  <a:schemeClr val="bg1"/>
                </a:solidFill>
              </a:rPr>
              <a:t>方法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循环拷贝的执行效率高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尽量避免在循环体中使用try-catch块，最好在循环体外使用try-catch块以提高系统性能</a:t>
            </a:r>
            <a:r>
              <a:rPr kumimoji="1" lang="en-US" altLang="zh-CN" dirty="0" smtClean="0">
                <a:solidFill>
                  <a:schemeClr val="bg1"/>
                </a:solidFill>
              </a:rPr>
              <a:t>；</a:t>
            </a:r>
          </a:p>
          <a:p>
            <a:pPr marL="285750" lvl="1" indent="-285750">
              <a:buFont typeface="Arial" pitchFamily="34" charset="0"/>
              <a:buChar char="•"/>
            </a:pPr>
            <a:endParaRPr kumimoji="1" lang="en-US" altLang="zh-CN" dirty="0" smtClean="0">
              <a:solidFill>
                <a:schemeClr val="bg1"/>
              </a:solidFill>
            </a:endParaRPr>
          </a:p>
          <a:p>
            <a:pPr marL="285750" lvl="1" indent="-285750">
              <a:buFont typeface="Arial" pitchFamily="34" charset="0"/>
              <a:buChar char="•"/>
            </a:pPr>
            <a:r>
              <a:rPr kumimoji="1" lang="en-US" altLang="zh-CN" dirty="0" err="1">
                <a:solidFill>
                  <a:schemeClr val="bg1"/>
                </a:solidFill>
              </a:rPr>
              <a:t>在多重循环中，如果有可能，尽量将</a:t>
            </a:r>
            <a:r>
              <a:rPr kumimoji="1" lang="en-US" altLang="zh-CN" dirty="0" err="1">
                <a:solidFill>
                  <a:srgbClr val="FFFF00"/>
                </a:solidFill>
              </a:rPr>
              <a:t>最长的循环放到最内层</a:t>
            </a:r>
            <a:r>
              <a:rPr kumimoji="1" lang="en-US" altLang="zh-CN" dirty="0" err="1">
                <a:solidFill>
                  <a:schemeClr val="bg1"/>
                </a:solidFill>
              </a:rPr>
              <a:t>，最短的循环放在最外层，以减少循环间的切换次数</a:t>
            </a:r>
            <a:r>
              <a:rPr kumimoji="1" lang="en-US" altLang="zh-CN" dirty="0" smtClean="0">
                <a:solidFill>
                  <a:schemeClr val="bg1"/>
                </a:solidFill>
              </a:rPr>
              <a:t>；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经验之谈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112" y="985292"/>
            <a:ext cx="82773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066800">
              <a:buFont typeface="Arial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移除重复代码</a:t>
            </a:r>
          </a:p>
          <a:p>
            <a:pPr marL="914400" lvl="1" indent="-457200" defTabSz="1066800">
              <a:buFont typeface="Wingdings" pitchFamily="2" charset="2"/>
              <a:buChar char="Ø"/>
            </a:pPr>
            <a:r>
              <a:rPr kumimoji="1" lang="zh-CN" altLang="en-US" sz="1600" dirty="0" smtClean="0">
                <a:solidFill>
                  <a:schemeClr val="bg1"/>
                </a:solidFill>
              </a:rPr>
              <a:t>将</a:t>
            </a:r>
            <a:r>
              <a:rPr kumimoji="1" lang="zh-CN" altLang="en-US" sz="1600" dirty="0">
                <a:solidFill>
                  <a:schemeClr val="bg1"/>
                </a:solidFill>
              </a:rPr>
              <a:t>重复的代码提取，组成一个新的方法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。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endParaRPr kumimoji="1" lang="zh-CN" altLang="en-US" sz="1600" dirty="0">
              <a:solidFill>
                <a:schemeClr val="bg1"/>
              </a:solidFill>
            </a:endParaRPr>
          </a:p>
          <a:p>
            <a:pPr marL="457200" indent="-457200" defTabSz="1066800">
              <a:buFont typeface="Arial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修改代码及时更新</a:t>
            </a:r>
            <a:r>
              <a:rPr kumimoji="1" lang="zh-CN" altLang="en-US" dirty="0" smtClean="0">
                <a:solidFill>
                  <a:schemeClr val="bg1"/>
                </a:solidFill>
              </a:rPr>
              <a:t>注释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bg1"/>
                </a:solidFill>
              </a:rPr>
              <a:t>错误的注释还不如没有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注释</a:t>
            </a:r>
            <a:endParaRPr kumimoji="1" lang="en-US" altLang="zh-CN" sz="1600" dirty="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 lvl="1" indent="-457200" defTabSz="1066800"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类职责一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bg1"/>
                </a:solidFill>
              </a:rPr>
              <a:t>每一个类都应该只为了一个理由而修改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。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 lvl="1" indent="-457200" defTabSz="1066800">
              <a:buFont typeface="Arial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避免不合适的</a:t>
            </a:r>
            <a:r>
              <a:rPr kumimoji="1" lang="zh-CN" altLang="en-US" dirty="0" smtClean="0">
                <a:solidFill>
                  <a:schemeClr val="bg1"/>
                </a:solidFill>
              </a:rPr>
              <a:t>依赖，</a:t>
            </a:r>
            <a:r>
              <a:rPr kumimoji="1" lang="zh-CN" altLang="en-US" dirty="0">
                <a:solidFill>
                  <a:schemeClr val="bg1"/>
                </a:solidFill>
              </a:rPr>
              <a:t>不合适的依赖让代码很难被</a:t>
            </a:r>
            <a:r>
              <a:rPr kumimoji="1" lang="zh-CN" altLang="en-US" dirty="0" smtClean="0">
                <a:solidFill>
                  <a:schemeClr val="bg1"/>
                </a:solidFill>
              </a:rPr>
              <a:t>重用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bg1"/>
                </a:solidFill>
              </a:rPr>
              <a:t>如果一个类</a:t>
            </a:r>
            <a:r>
              <a:rPr kumimoji="1" lang="en-US" altLang="zh-CN" sz="1600" dirty="0">
                <a:solidFill>
                  <a:schemeClr val="bg1"/>
                </a:solidFill>
              </a:rPr>
              <a:t>A</a:t>
            </a:r>
            <a:r>
              <a:rPr kumimoji="1" lang="zh-CN" altLang="en-US" sz="1600" dirty="0">
                <a:solidFill>
                  <a:schemeClr val="bg1"/>
                </a:solidFill>
              </a:rPr>
              <a:t>引用了一个类</a:t>
            </a:r>
            <a:r>
              <a:rPr kumimoji="1" lang="en-US" altLang="zh-CN" sz="1600" dirty="0">
                <a:solidFill>
                  <a:schemeClr val="bg1"/>
                </a:solidFill>
              </a:rPr>
              <a:t>B</a:t>
            </a:r>
            <a:r>
              <a:rPr kumimoji="1" lang="zh-CN" altLang="en-US" sz="1600" dirty="0">
                <a:solidFill>
                  <a:schemeClr val="bg1"/>
                </a:solidFill>
              </a:rPr>
              <a:t>，当我们想要重用</a:t>
            </a:r>
            <a:r>
              <a:rPr kumimoji="1" lang="en-US" altLang="zh-CN" sz="1600" dirty="0">
                <a:solidFill>
                  <a:schemeClr val="bg1"/>
                </a:solidFill>
              </a:rPr>
              <a:t>A</a:t>
            </a:r>
            <a:r>
              <a:rPr kumimoji="1" lang="zh-CN" altLang="en-US" sz="1600" dirty="0">
                <a:solidFill>
                  <a:schemeClr val="bg1"/>
                </a:solidFill>
              </a:rPr>
              <a:t>这个类时，我们就还得将</a:t>
            </a:r>
            <a:r>
              <a:rPr kumimoji="1" lang="en-US" altLang="zh-CN" sz="1600" dirty="0">
                <a:solidFill>
                  <a:schemeClr val="bg1"/>
                </a:solidFill>
              </a:rPr>
              <a:t>B</a:t>
            </a:r>
            <a:r>
              <a:rPr kumimoji="1" lang="zh-CN" altLang="en-US" sz="1600" dirty="0">
                <a:solidFill>
                  <a:schemeClr val="bg1"/>
                </a:solidFill>
              </a:rPr>
              <a:t>这个类也加进我们的系统。如果</a:t>
            </a:r>
            <a:r>
              <a:rPr kumimoji="1" lang="en-US" altLang="zh-CN" sz="1600" dirty="0">
                <a:solidFill>
                  <a:schemeClr val="bg1"/>
                </a:solidFill>
              </a:rPr>
              <a:t>B</a:t>
            </a:r>
            <a:r>
              <a:rPr kumimoji="1" lang="zh-CN" altLang="en-US" sz="1600" dirty="0">
                <a:solidFill>
                  <a:schemeClr val="bg1"/>
                </a:solidFill>
              </a:rPr>
              <a:t>引用了</a:t>
            </a:r>
            <a:r>
              <a:rPr kumimoji="1" lang="en-US" altLang="zh-CN" sz="1600" dirty="0">
                <a:solidFill>
                  <a:schemeClr val="bg1"/>
                </a:solidFill>
              </a:rPr>
              <a:t>C</a:t>
            </a:r>
            <a:r>
              <a:rPr kumimoji="1" lang="zh-CN" altLang="en-US" sz="1600" dirty="0">
                <a:solidFill>
                  <a:schemeClr val="bg1"/>
                </a:solidFill>
              </a:rPr>
              <a:t>，那么</a:t>
            </a:r>
            <a:r>
              <a:rPr kumimoji="1" lang="en-US" altLang="zh-CN" sz="1600" dirty="0">
                <a:solidFill>
                  <a:schemeClr val="bg1"/>
                </a:solidFill>
              </a:rPr>
              <a:t>B</a:t>
            </a:r>
            <a:r>
              <a:rPr kumimoji="1" lang="zh-CN" altLang="en-US" sz="1600" dirty="0">
                <a:solidFill>
                  <a:schemeClr val="bg1"/>
                </a:solidFill>
              </a:rPr>
              <a:t>又将</a:t>
            </a:r>
            <a:r>
              <a:rPr kumimoji="1" lang="en-US" altLang="zh-CN" sz="1600" dirty="0">
                <a:solidFill>
                  <a:schemeClr val="bg1"/>
                </a:solidFill>
              </a:rPr>
              <a:t>C</a:t>
            </a:r>
            <a:r>
              <a:rPr kumimoji="1" lang="zh-CN" altLang="en-US" sz="1600" dirty="0">
                <a:solidFill>
                  <a:schemeClr val="bg1"/>
                </a:solidFill>
              </a:rPr>
              <a:t>拉了进来。而如果</a:t>
            </a:r>
            <a:r>
              <a:rPr kumimoji="1" lang="en-US" altLang="zh-CN" sz="1600" dirty="0">
                <a:solidFill>
                  <a:schemeClr val="bg1"/>
                </a:solidFill>
              </a:rPr>
              <a:t>B</a:t>
            </a:r>
            <a:r>
              <a:rPr kumimoji="1" lang="zh-CN" altLang="en-US" sz="1600" dirty="0">
                <a:solidFill>
                  <a:schemeClr val="bg1"/>
                </a:solidFill>
              </a:rPr>
              <a:t>或者</a:t>
            </a:r>
            <a:r>
              <a:rPr kumimoji="1" lang="en-US" altLang="zh-CN" sz="1600" dirty="0">
                <a:solidFill>
                  <a:schemeClr val="bg1"/>
                </a:solidFill>
              </a:rPr>
              <a:t>C</a:t>
            </a:r>
            <a:r>
              <a:rPr kumimoji="1" lang="zh-CN" altLang="en-US" sz="1600" dirty="0">
                <a:solidFill>
                  <a:schemeClr val="bg1"/>
                </a:solidFill>
              </a:rPr>
              <a:t>在一个新的系统中没有意义，或者压根儿不应该存在的情况下，真正我们想要用的</a:t>
            </a:r>
            <a:r>
              <a:rPr kumimoji="1" lang="en-US" altLang="zh-CN" sz="1600" dirty="0">
                <a:solidFill>
                  <a:schemeClr val="bg1"/>
                </a:solidFill>
              </a:rPr>
              <a:t>A</a:t>
            </a:r>
            <a:r>
              <a:rPr kumimoji="1" lang="zh-CN" altLang="en-US" sz="1600" dirty="0">
                <a:solidFill>
                  <a:schemeClr val="bg1"/>
                </a:solidFill>
              </a:rPr>
              <a:t>类也用不了了。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marL="914400" lvl="1" indent="-457200" defTabSz="1066800">
              <a:buFont typeface="Wingdings" pitchFamily="2" charset="2"/>
              <a:buChar char="Ø"/>
            </a:pPr>
            <a:endParaRPr kumimoji="1" lang="en-US" altLang="zh-CN" sz="1600" dirty="0">
              <a:solidFill>
                <a:schemeClr val="bg1"/>
              </a:solidFill>
            </a:endParaRPr>
          </a:p>
          <a:p>
            <a:pPr lvl="1" indent="-457200" defTabSz="1066800">
              <a:buFont typeface="Arial" pitchFamily="34" charset="0"/>
              <a:buChar char="•"/>
            </a:pPr>
            <a:r>
              <a:rPr kumimoji="1" lang="zh-CN" altLang="en-US" dirty="0" smtClean="0">
                <a:solidFill>
                  <a:schemeClr val="bg1"/>
                </a:solidFill>
              </a:rPr>
              <a:t>慎</a:t>
            </a:r>
            <a:r>
              <a:rPr kumimoji="1" lang="zh-CN" altLang="en-US" dirty="0">
                <a:solidFill>
                  <a:schemeClr val="bg1"/>
                </a:solidFill>
              </a:rPr>
              <a:t>用继承</a:t>
            </a:r>
          </a:p>
          <a:p>
            <a:pPr marL="914400" lvl="1" indent="-457200" defTabSz="1066800">
              <a:buFont typeface="Wingdings" pitchFamily="2" charset="2"/>
              <a:buChar char="Ø"/>
            </a:pPr>
            <a:r>
              <a:rPr kumimoji="1" lang="zh-CN" altLang="en-US" sz="1600" dirty="0">
                <a:solidFill>
                  <a:schemeClr val="bg1"/>
                </a:solidFill>
              </a:rPr>
              <a:t>子类会不会继承了一些他不需要的功能（属性或者方法），如果是的话，我们就得认真再想想：它们之间又没有真正的继承关系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129308"/>
            <a:ext cx="803240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练习</a:t>
            </a:r>
            <a:r>
              <a:rPr lang="zh-CN" altLang="en-US" smtClean="0">
                <a:solidFill>
                  <a:schemeClr val="bg1"/>
                </a:solidFill>
              </a:rPr>
              <a:t>：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public class RuntimeDataDemo {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en-US" altLang="zh-CN" sz="1600" smtClean="0">
                <a:solidFill>
                  <a:schemeClr val="bg1"/>
                </a:solidFill>
              </a:rPr>
              <a:t>public </a:t>
            </a:r>
            <a:r>
              <a:rPr lang="en-US" altLang="zh-CN" sz="1600">
                <a:solidFill>
                  <a:schemeClr val="bg1"/>
                </a:solidFill>
              </a:rPr>
              <a:t>static void main(String[] args) throws Exception {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MemoryMXBean memoryBean = </a:t>
            </a:r>
            <a:r>
              <a:rPr lang="en-US" altLang="zh-CN" sz="1600" smtClean="0">
                <a:solidFill>
                  <a:schemeClr val="bg1"/>
                </a:solidFill>
              </a:rPr>
              <a:t>ManagementFactory.getMemoryMXBean();</a:t>
            </a:r>
            <a:endParaRPr lang="en-US" altLang="zh-CN" sz="1600">
              <a:solidFill>
                <a:schemeClr val="bg1"/>
              </a:solidFill>
            </a:endParaRP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MemoryUsage heapMemoryUsage = </a:t>
            </a:r>
            <a:r>
              <a:rPr lang="en-US" altLang="zh-CN" sz="1600" smtClean="0">
                <a:solidFill>
                  <a:schemeClr val="bg1"/>
                </a:solidFill>
              </a:rPr>
              <a:t>memoryBean.getHeapMemoryUsage</a:t>
            </a:r>
            <a:r>
              <a:rPr lang="en-US" altLang="zh-CN" sz="1600">
                <a:solidFill>
                  <a:schemeClr val="bg1"/>
                </a:solidFill>
              </a:rPr>
              <a:t>();</a:t>
            </a:r>
          </a:p>
          <a:p>
            <a:pPr defTabSz="288000" latinLnBrk="1"/>
            <a:endParaRPr lang="en-US" altLang="zh-CN" sz="1600">
              <a:solidFill>
                <a:schemeClr val="bg1"/>
              </a:solidFill>
            </a:endParaRP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System.out.println("</a:t>
            </a:r>
            <a:r>
              <a:rPr lang="zh-CN" altLang="en-US" sz="1600">
                <a:solidFill>
                  <a:schemeClr val="bg1"/>
                </a:solidFill>
              </a:rPr>
              <a:t>最大堆内存：</a:t>
            </a:r>
            <a:r>
              <a:rPr lang="en-US" altLang="zh-CN" sz="1600">
                <a:solidFill>
                  <a:schemeClr val="bg1"/>
                </a:solidFill>
              </a:rPr>
              <a:t>" + view(heapMemoryUsage.getMax()));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System.out.println("</a:t>
            </a:r>
            <a:r>
              <a:rPr lang="zh-CN" altLang="en-US" sz="1600">
                <a:solidFill>
                  <a:schemeClr val="bg1"/>
                </a:solidFill>
              </a:rPr>
              <a:t>初始堆内存：</a:t>
            </a:r>
            <a:r>
              <a:rPr lang="en-US" altLang="zh-CN" sz="1600">
                <a:solidFill>
                  <a:schemeClr val="bg1"/>
                </a:solidFill>
              </a:rPr>
              <a:t>" + view(heapMemoryUsage.getInit()));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System.out.println("</a:t>
            </a:r>
            <a:r>
              <a:rPr lang="zh-CN" altLang="en-US" sz="1600">
                <a:solidFill>
                  <a:schemeClr val="bg1"/>
                </a:solidFill>
              </a:rPr>
              <a:t>使用堆内存：</a:t>
            </a:r>
            <a:r>
              <a:rPr lang="en-US" altLang="zh-CN" sz="1600">
                <a:solidFill>
                  <a:schemeClr val="bg1"/>
                </a:solidFill>
              </a:rPr>
              <a:t>" + view(heapMemoryUsage.getUsed()));</a:t>
            </a:r>
          </a:p>
          <a:p>
            <a:pPr defTabSz="288000" latinLnBrk="1"/>
            <a:endParaRPr lang="en-US" altLang="zh-CN" sz="1600">
              <a:solidFill>
                <a:schemeClr val="bg1"/>
              </a:solidFill>
            </a:endParaRP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MemoryUsage nonHeapMemoryUsage = memoryBean.getNonHeapMemoryUsage();</a:t>
            </a:r>
          </a:p>
          <a:p>
            <a:pPr defTabSz="288000" latinLnBrk="1"/>
            <a:endParaRPr lang="en-US" altLang="zh-CN" sz="1600">
              <a:solidFill>
                <a:schemeClr val="bg1"/>
              </a:solidFill>
            </a:endParaRP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</a:t>
            </a:r>
            <a:r>
              <a:rPr lang="en-US" altLang="zh-CN" sz="1600" smtClean="0">
                <a:solidFill>
                  <a:schemeClr val="bg1"/>
                </a:solidFill>
              </a:rPr>
              <a:t>("</a:t>
            </a:r>
            <a:r>
              <a:rPr lang="zh-CN" altLang="en-US" sz="1600">
                <a:solidFill>
                  <a:schemeClr val="bg1"/>
                </a:solidFill>
              </a:rPr>
              <a:t>初始非堆内存：</a:t>
            </a:r>
            <a:r>
              <a:rPr lang="en-US" altLang="zh-CN" sz="1600">
                <a:solidFill>
                  <a:schemeClr val="bg1"/>
                </a:solidFill>
              </a:rPr>
              <a:t>" + view(nonHeapMemoryUsage.getInit()));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</a:t>
            </a:r>
            <a:r>
              <a:rPr lang="en-US" altLang="zh-CN" sz="1600" smtClean="0">
                <a:solidFill>
                  <a:schemeClr val="bg1"/>
                </a:solidFill>
              </a:rPr>
              <a:t>("</a:t>
            </a:r>
            <a:r>
              <a:rPr lang="zh-CN" altLang="en-US" sz="1600" smtClean="0">
                <a:solidFill>
                  <a:schemeClr val="bg1"/>
                </a:solidFill>
              </a:rPr>
              <a:t>最大</a:t>
            </a:r>
            <a:r>
              <a:rPr lang="zh-CN" altLang="en-US" sz="1600">
                <a:solidFill>
                  <a:schemeClr val="bg1"/>
                </a:solidFill>
              </a:rPr>
              <a:t>非</a:t>
            </a:r>
            <a:r>
              <a:rPr lang="zh-CN" altLang="en-US" sz="1600" smtClean="0">
                <a:solidFill>
                  <a:schemeClr val="bg1"/>
                </a:solidFill>
              </a:rPr>
              <a:t>堆内存：</a:t>
            </a:r>
            <a:r>
              <a:rPr lang="en-US" altLang="zh-CN" sz="1600">
                <a:solidFill>
                  <a:schemeClr val="bg1"/>
                </a:solidFill>
              </a:rPr>
              <a:t>" + view(nonHeapMemoryUsage.getMax()));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	System.out.println("</a:t>
            </a:r>
            <a:r>
              <a:rPr lang="zh-CN" altLang="en-US" sz="1600">
                <a:solidFill>
                  <a:schemeClr val="bg1"/>
                </a:solidFill>
              </a:rPr>
              <a:t>使用非</a:t>
            </a:r>
            <a:r>
              <a:rPr lang="zh-CN" altLang="en-US" sz="1600" smtClean="0">
                <a:solidFill>
                  <a:schemeClr val="bg1"/>
                </a:solidFill>
              </a:rPr>
              <a:t>堆内存</a:t>
            </a:r>
            <a:r>
              <a:rPr lang="zh-CN" altLang="en-US" sz="1600">
                <a:solidFill>
                  <a:schemeClr val="bg1"/>
                </a:solidFill>
              </a:rPr>
              <a:t>：</a:t>
            </a:r>
            <a:r>
              <a:rPr lang="en-US" altLang="zh-CN" sz="1600">
                <a:solidFill>
                  <a:schemeClr val="bg1"/>
                </a:solidFill>
              </a:rPr>
              <a:t>" + view(nonHeapMemoryUsage.getUsed()));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en-US" altLang="zh-CN" sz="1600" smtClean="0">
                <a:solidFill>
                  <a:schemeClr val="bg1"/>
                </a:solidFill>
              </a:rPr>
              <a:t>}</a:t>
            </a:r>
          </a:p>
          <a:p>
            <a:pPr defTabSz="288000" latinLnBrk="1"/>
            <a:r>
              <a:rPr lang="en-US" altLang="zh-CN" sz="160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经验之谈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28676"/>
            <a:ext cx="82773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066800">
              <a:buFont typeface="Arial" pitchFamily="34" charset="0"/>
              <a:buChar char="•"/>
            </a:pPr>
            <a:r>
              <a:rPr kumimoji="1" lang="zh-CN" altLang="en-US" smtClean="0">
                <a:solidFill>
                  <a:schemeClr val="bg1"/>
                </a:solidFill>
              </a:rPr>
              <a:t>常用工具包</a:t>
            </a:r>
            <a:endParaRPr kumimoji="1" lang="en-US" altLang="zh-CN" smtClean="0">
              <a:solidFill>
                <a:schemeClr val="bg1"/>
              </a:solidFill>
            </a:endParaRPr>
          </a:p>
          <a:p>
            <a:pPr marL="457200" indent="-457200" defTabSz="1066800">
              <a:buFont typeface="Arial" pitchFamily="34" charset="0"/>
              <a:buChar char="•"/>
            </a:pPr>
            <a:endParaRPr kumimoji="1" lang="en-US" altLang="zh-CN" sz="1600" smtClean="0">
              <a:solidFill>
                <a:schemeClr val="bg1"/>
              </a:solidFill>
            </a:endParaRPr>
          </a:p>
          <a:p>
            <a:pPr marL="914400" lvl="1" indent="-457200" defTabSz="1066800">
              <a:buFont typeface="Arial" pitchFamily="34" charset="0"/>
              <a:buChar char="•"/>
            </a:pPr>
            <a:r>
              <a:rPr kumimoji="1" lang="en-US" altLang="zh-CN" sz="1600" smtClean="0">
                <a:solidFill>
                  <a:schemeClr val="bg1"/>
                </a:solidFill>
              </a:rPr>
              <a:t>commons-lang3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StringUtils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DateFormatUtils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DateUtils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endParaRPr kumimoji="1" lang="en-US" altLang="zh-CN" sz="1600">
              <a:solidFill>
                <a:schemeClr val="bg1"/>
              </a:solidFill>
            </a:endParaRPr>
          </a:p>
          <a:p>
            <a:pPr marL="914400" lvl="1" indent="-457200" defTabSz="1066800">
              <a:buFont typeface="Arial" pitchFamily="34" charset="0"/>
              <a:buChar char="•"/>
            </a:pPr>
            <a:r>
              <a:rPr kumimoji="1" lang="en-US" altLang="zh-CN" sz="1600" smtClean="0">
                <a:solidFill>
                  <a:schemeClr val="bg1"/>
                </a:solidFill>
              </a:rPr>
              <a:t>commons-io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IOUtils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FileUtils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endParaRPr kumimoji="1" lang="en-US" altLang="zh-CN" sz="1600">
              <a:solidFill>
                <a:schemeClr val="bg1"/>
              </a:solidFill>
            </a:endParaRPr>
          </a:p>
          <a:p>
            <a:pPr marL="914400" lvl="1" indent="-457200" defTabSz="1066800">
              <a:buFont typeface="Arial" pitchFamily="34" charset="0"/>
              <a:buChar char="•"/>
            </a:pPr>
            <a:r>
              <a:rPr kumimoji="1" lang="en-US" altLang="zh-CN" sz="1600" smtClean="0">
                <a:solidFill>
                  <a:schemeClr val="bg1"/>
                </a:solidFill>
              </a:rPr>
              <a:t>commons-collections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CollectionUtils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endParaRPr kumimoji="1" lang="en-US" altLang="zh-CN" sz="1600">
              <a:solidFill>
                <a:schemeClr val="bg1"/>
              </a:solidFill>
            </a:endParaRPr>
          </a:p>
          <a:p>
            <a:pPr marL="914400" lvl="1" indent="-457200" defTabSz="1066800">
              <a:buFont typeface="Arial" pitchFamily="34" charset="0"/>
              <a:buChar char="•"/>
            </a:pPr>
            <a:r>
              <a:rPr kumimoji="1" lang="en-US" altLang="zh-CN" sz="1600" smtClean="0">
                <a:solidFill>
                  <a:schemeClr val="bg1"/>
                </a:solidFill>
              </a:rPr>
              <a:t>commons-beanutils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BeanUtils</a:t>
            </a:r>
          </a:p>
          <a:p>
            <a:pPr marL="1371600" lvl="2" indent="-457200" defTabSz="1066800">
              <a:buFont typeface="Wingdings" panose="05000000000000000000" pitchFamily="2" charset="2"/>
              <a:buChar char="Ø"/>
            </a:pPr>
            <a:r>
              <a:rPr kumimoji="1" lang="en-US" altLang="zh-CN" sz="1600" smtClean="0">
                <a:solidFill>
                  <a:schemeClr val="bg1"/>
                </a:solidFill>
              </a:rPr>
              <a:t>PropertyUtils</a:t>
            </a:r>
            <a:endParaRPr kumimoji="1" lang="zh-CN" altLang="en-US" sz="1600" dirty="0">
              <a:solidFill>
                <a:schemeClr val="bg1"/>
              </a:solidFill>
            </a:endParaRPr>
          </a:p>
          <a:p>
            <a:pPr marL="457200" indent="-457200" defTabSz="1066800">
              <a:buFont typeface="Arial" pitchFamily="34" charset="0"/>
              <a:buChar char="•"/>
            </a:pPr>
            <a:endParaRPr kumimoji="1"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964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经验之谈 </a:t>
            </a:r>
            <a:r>
              <a:rPr lang="en-US" altLang="zh-CN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进阶之路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47125" y="1129308"/>
            <a:ext cx="5769291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标注 6"/>
          <p:cNvSpPr/>
          <p:nvPr/>
        </p:nvSpPr>
        <p:spPr>
          <a:xfrm>
            <a:off x="923432" y="1129308"/>
            <a:ext cx="1607682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9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Java</a:t>
            </a:r>
            <a:r>
              <a:rPr lang="zh-CN" altLang="en-US" b="1" smtClean="0"/>
              <a:t>基础</a:t>
            </a:r>
            <a:endParaRPr lang="zh-CN" altLang="en-US" b="1"/>
          </a:p>
        </p:txBody>
      </p:sp>
      <p:sp>
        <p:nvSpPr>
          <p:cNvPr id="8" name="圆角矩形 7"/>
          <p:cNvSpPr/>
          <p:nvPr/>
        </p:nvSpPr>
        <p:spPr>
          <a:xfrm>
            <a:off x="2591315" y="1273324"/>
            <a:ext cx="866021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JAVA</a:t>
            </a:r>
            <a:r>
              <a:rPr lang="zh-CN" altLang="en-US" sz="1200" smtClean="0">
                <a:latin typeface="+mn-ea"/>
              </a:rPr>
              <a:t>语法</a:t>
            </a:r>
            <a:endParaRPr lang="zh-CN" altLang="en-US" sz="1200"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45352" y="1273324"/>
            <a:ext cx="866021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>
                <a:latin typeface="+mn-ea"/>
              </a:rPr>
              <a:t>面向对象</a:t>
            </a:r>
            <a:endParaRPr lang="zh-CN" altLang="en-US" sz="1200">
              <a:latin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22157" y="1273324"/>
            <a:ext cx="378884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IO</a:t>
            </a:r>
            <a:endParaRPr lang="zh-CN" altLang="en-US" sz="1200"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73665" y="1273324"/>
            <a:ext cx="560476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latin typeface="+mn-ea"/>
              </a:rPr>
              <a:t>集合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03883" y="1273324"/>
            <a:ext cx="531875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…</a:t>
            </a:r>
            <a:endParaRPr lang="zh-CN" altLang="en-US" sz="1200"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499389" y="1273324"/>
            <a:ext cx="549122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>
                <a:latin typeface="+mn-ea"/>
              </a:rPr>
              <a:t>异常</a:t>
            </a:r>
            <a:endParaRPr lang="zh-CN" altLang="en-US" sz="1200"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89057" y="1273324"/>
            <a:ext cx="726807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JDBC</a:t>
            </a:r>
            <a:endParaRPr lang="zh-CN" altLang="en-US" sz="1200"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136527" y="1273324"/>
            <a:ext cx="549122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>
                <a:latin typeface="+mn-ea"/>
              </a:rPr>
              <a:t>泛型</a:t>
            </a:r>
          </a:p>
        </p:txBody>
      </p:sp>
      <p:sp>
        <p:nvSpPr>
          <p:cNvPr id="27" name="矩形 26"/>
          <p:cNvSpPr/>
          <p:nvPr/>
        </p:nvSpPr>
        <p:spPr>
          <a:xfrm>
            <a:off x="2547125" y="2137420"/>
            <a:ext cx="5769291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标注 27"/>
          <p:cNvSpPr/>
          <p:nvPr/>
        </p:nvSpPr>
        <p:spPr>
          <a:xfrm>
            <a:off x="923432" y="2137420"/>
            <a:ext cx="1607682" cy="5760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9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JavaWeb</a:t>
            </a:r>
            <a:endParaRPr lang="zh-CN" altLang="en-US" b="1"/>
          </a:p>
        </p:txBody>
      </p:sp>
      <p:sp>
        <p:nvSpPr>
          <p:cNvPr id="29" name="圆角矩形 28"/>
          <p:cNvSpPr/>
          <p:nvPr/>
        </p:nvSpPr>
        <p:spPr>
          <a:xfrm>
            <a:off x="2591315" y="2245432"/>
            <a:ext cx="866021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Servlet</a:t>
            </a:r>
            <a:endParaRPr lang="zh-CN" altLang="en-US" sz="1200">
              <a:latin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38862" y="2245432"/>
            <a:ext cx="866021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Filter</a:t>
            </a:r>
            <a:endParaRPr lang="zh-CN" altLang="en-US" sz="1200">
              <a:latin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184703" y="2209428"/>
            <a:ext cx="904551" cy="43204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Request</a:t>
            </a:r>
          </a:p>
          <a:p>
            <a:pPr algn="ctr"/>
            <a:r>
              <a:rPr lang="en-US" altLang="zh-CN" sz="1200" smtClean="0">
                <a:latin typeface="+mn-ea"/>
              </a:rPr>
              <a:t>Response</a:t>
            </a:r>
            <a:endParaRPr lang="zh-CN" altLang="en-US" sz="1200">
              <a:latin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703883" y="2245432"/>
            <a:ext cx="531875" cy="288032"/>
          </a:xfrm>
          <a:prstGeom prst="roundRect">
            <a:avLst>
              <a:gd name="adj" fmla="val 41972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…</a:t>
            </a:r>
            <a:endParaRPr lang="zh-CN" altLang="en-US" sz="1200"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486409" y="2245432"/>
            <a:ext cx="803625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Session</a:t>
            </a:r>
            <a:endParaRPr lang="zh-CN" altLang="en-US" sz="1200">
              <a:latin typeface="+mn-ea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170780" y="2245432"/>
            <a:ext cx="451576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MVC</a:t>
            </a:r>
            <a:endParaRPr lang="zh-CN" altLang="en-US" sz="1200">
              <a:latin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371560" y="2245432"/>
            <a:ext cx="731617" cy="28803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Cookie</a:t>
            </a:r>
            <a:endParaRPr lang="zh-CN" altLang="en-US" sz="1200">
              <a:latin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47125" y="3107246"/>
            <a:ext cx="5769291" cy="940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标注 37"/>
          <p:cNvSpPr/>
          <p:nvPr/>
        </p:nvSpPr>
        <p:spPr>
          <a:xfrm>
            <a:off x="923432" y="3107246"/>
            <a:ext cx="1607682" cy="36460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9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smtClean="0"/>
              <a:t>框架</a:t>
            </a:r>
            <a:r>
              <a:rPr lang="zh-CN" altLang="en-US" sz="1600" b="1"/>
              <a:t>使用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591315" y="3269264"/>
            <a:ext cx="1116589" cy="5626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Spring</a:t>
            </a:r>
          </a:p>
          <a:p>
            <a:pPr algn="ctr"/>
            <a:r>
              <a:rPr lang="en-US" altLang="zh-CN" sz="1200" smtClean="0">
                <a:latin typeface="+mn-ea"/>
              </a:rPr>
              <a:t>SpringData</a:t>
            </a:r>
            <a:endParaRPr lang="zh-CN" altLang="en-US" sz="1200">
              <a:latin typeface="+mn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960108" y="3269264"/>
            <a:ext cx="947547" cy="5626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SpringMvc</a:t>
            </a:r>
          </a:p>
          <a:p>
            <a:pPr algn="ctr"/>
            <a:r>
              <a:rPr lang="en-US" altLang="zh-CN" sz="1200" smtClean="0">
                <a:latin typeface="+mn-ea"/>
              </a:rPr>
              <a:t>Struts2</a:t>
            </a:r>
            <a:endParaRPr lang="zh-CN" altLang="en-US" sz="1200">
              <a:latin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363568" y="3269264"/>
            <a:ext cx="1088112" cy="5626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SpringBoot</a:t>
            </a:r>
          </a:p>
          <a:p>
            <a:pPr algn="ctr"/>
            <a:r>
              <a:rPr lang="en-US" altLang="zh-CN" sz="1200" smtClean="0">
                <a:latin typeface="+mn-ea"/>
              </a:rPr>
              <a:t>SpringCloud</a:t>
            </a:r>
            <a:endParaRPr lang="zh-CN" altLang="en-US" sz="1200"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703883" y="3269264"/>
            <a:ext cx="531875" cy="5626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…</a:t>
            </a:r>
            <a:endParaRPr lang="zh-CN" altLang="en-US" sz="1200">
              <a:latin typeface="+mn-ea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159859" y="3269264"/>
            <a:ext cx="951505" cy="5626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Mybatis</a:t>
            </a:r>
          </a:p>
          <a:p>
            <a:pPr algn="ctr"/>
            <a:r>
              <a:rPr lang="en-US" altLang="zh-CN" sz="1200" smtClean="0">
                <a:latin typeface="+mn-ea"/>
              </a:rPr>
              <a:t>Hibernate</a:t>
            </a:r>
            <a:endParaRPr lang="zh-CN" altLang="en-US" sz="1200">
              <a:latin typeface="+mn-ea"/>
            </a:endParaRPr>
          </a:p>
        </p:txBody>
      </p:sp>
      <p:sp>
        <p:nvSpPr>
          <p:cNvPr id="46" name="右箭头标注 45"/>
          <p:cNvSpPr/>
          <p:nvPr/>
        </p:nvSpPr>
        <p:spPr>
          <a:xfrm>
            <a:off x="931734" y="3717032"/>
            <a:ext cx="1607682" cy="36460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39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 smtClean="0"/>
              <a:t>框架原理</a:t>
            </a:r>
            <a:endParaRPr lang="zh-CN" altLang="en-US" sz="1600" b="1"/>
          </a:p>
        </p:txBody>
      </p:sp>
      <p:sp>
        <p:nvSpPr>
          <p:cNvPr id="47" name="下箭头 46"/>
          <p:cNvSpPr/>
          <p:nvPr/>
        </p:nvSpPr>
        <p:spPr>
          <a:xfrm>
            <a:off x="8553819" y="1129308"/>
            <a:ext cx="389680" cy="4248472"/>
          </a:xfrm>
          <a:prstGeom prst="downArrow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43000">
                <a:schemeClr val="tx1">
                  <a:lumMod val="65000"/>
                  <a:lumOff val="3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959392" y="4369668"/>
            <a:ext cx="5225311" cy="101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1043610" y="4930823"/>
            <a:ext cx="351992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MQ</a:t>
            </a:r>
            <a:endParaRPr lang="zh-CN" altLang="en-US" sz="1000">
              <a:latin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434439" y="4930823"/>
            <a:ext cx="578659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Redis</a:t>
            </a:r>
            <a:endParaRPr lang="zh-CN" altLang="en-US" sz="1000">
              <a:latin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051935" y="4930823"/>
            <a:ext cx="804920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Zookeeper</a:t>
            </a:r>
            <a:endParaRPr lang="zh-CN" altLang="en-US" sz="1000">
              <a:latin typeface="+mn-ea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895692" y="4930823"/>
            <a:ext cx="547460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Mysql</a:t>
            </a:r>
            <a:endParaRPr lang="zh-CN" altLang="en-US" sz="1000"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481989" y="4930823"/>
            <a:ext cx="795733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smtClean="0">
                <a:latin typeface="+mn-ea"/>
              </a:rPr>
              <a:t>注册中心</a:t>
            </a:r>
            <a:endParaRPr lang="zh-CN" altLang="en-US" sz="1000">
              <a:latin typeface="+mn-ea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316559" y="4930823"/>
            <a:ext cx="664950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Tomcat</a:t>
            </a:r>
            <a:endParaRPr lang="zh-CN" altLang="en-US" sz="1000">
              <a:latin typeface="+mn-e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020346" y="4930823"/>
            <a:ext cx="592940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Nginx</a:t>
            </a:r>
            <a:endParaRPr lang="zh-CN" altLang="en-US" sz="1000">
              <a:latin typeface="+mn-ea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652120" y="4944193"/>
            <a:ext cx="391485" cy="3482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smtClean="0">
                <a:latin typeface="+mn-ea"/>
              </a:rPr>
              <a:t>…</a:t>
            </a:r>
            <a:endParaRPr lang="zh-CN" altLang="en-US" sz="1000">
              <a:latin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043608" y="4485744"/>
            <a:ext cx="4999997" cy="34969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smtClean="0">
                <a:latin typeface="+mn-ea"/>
              </a:rPr>
              <a:t>Linux </a:t>
            </a:r>
            <a:r>
              <a:rPr lang="zh-CN" altLang="en-US" sz="1200" smtClean="0">
                <a:latin typeface="+mn-ea"/>
              </a:rPr>
              <a:t>部署</a:t>
            </a:r>
            <a:endParaRPr lang="zh-CN" altLang="en-US" sz="1200"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4141" y="4369668"/>
            <a:ext cx="1982275" cy="10126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6444208" y="4451318"/>
            <a:ext cx="813257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smtClean="0">
                <a:latin typeface="+mn-ea"/>
              </a:rPr>
              <a:t>设计模式</a:t>
            </a:r>
            <a:endParaRPr lang="zh-CN" altLang="en-US" sz="1100">
              <a:latin typeface="+mn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380312" y="4451318"/>
            <a:ext cx="813257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smtClean="0">
                <a:latin typeface="+mn-ea"/>
              </a:rPr>
              <a:t>架构设计</a:t>
            </a:r>
            <a:endParaRPr lang="zh-CN" altLang="en-US" sz="1100">
              <a:latin typeface="+mn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444208" y="4944193"/>
            <a:ext cx="813257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smtClean="0">
                <a:latin typeface="+mn-ea"/>
              </a:rPr>
              <a:t>数据结构算法</a:t>
            </a:r>
            <a:endParaRPr lang="zh-CN" altLang="en-US" sz="1100"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367532" y="4930822"/>
            <a:ext cx="813257" cy="3749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smtClean="0">
                <a:latin typeface="+mn-ea"/>
              </a:rPr>
              <a:t>……</a:t>
            </a:r>
            <a:endParaRPr lang="zh-CN" altLang="en-US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20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8628" y="1129308"/>
            <a:ext cx="785381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练习一：</a:t>
            </a:r>
            <a:endParaRPr lang="en-US" altLang="zh-CN" b="1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定义一个方法，实现种对象序列化。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定义一个泛型方法，实现对象的反序列化。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创建一个</a:t>
            </a:r>
            <a:r>
              <a:rPr lang="en-US" altLang="zh-CN" sz="1600" smtClean="0">
                <a:solidFill>
                  <a:schemeClr val="bg1"/>
                </a:solidFill>
              </a:rPr>
              <a:t>Person</a:t>
            </a:r>
            <a:r>
              <a:rPr lang="zh-CN" altLang="en-US" sz="1600" smtClean="0">
                <a:solidFill>
                  <a:schemeClr val="bg1"/>
                </a:solidFill>
              </a:rPr>
              <a:t>类，</a:t>
            </a:r>
            <a:r>
              <a:rPr lang="en-US" altLang="zh-CN" sz="1600" smtClean="0">
                <a:solidFill>
                  <a:schemeClr val="bg1"/>
                </a:solidFill>
              </a:rPr>
              <a:t>name</a:t>
            </a:r>
            <a:r>
              <a:rPr lang="zh-CN" altLang="en-US" sz="1600" smtClean="0">
                <a:solidFill>
                  <a:schemeClr val="bg1"/>
                </a:solidFill>
              </a:rPr>
              <a:t>和</a:t>
            </a:r>
            <a:r>
              <a:rPr lang="en-US" altLang="zh-CN" sz="1600" smtClean="0">
                <a:solidFill>
                  <a:schemeClr val="bg1"/>
                </a:solidFill>
              </a:rPr>
              <a:t>age</a:t>
            </a:r>
            <a:r>
              <a:rPr lang="zh-CN" altLang="en-US" sz="1600">
                <a:solidFill>
                  <a:schemeClr val="bg1"/>
                </a:solidFill>
              </a:rPr>
              <a:t>两</a:t>
            </a:r>
            <a:r>
              <a:rPr lang="zh-CN" altLang="en-US" sz="1600" smtClean="0">
                <a:solidFill>
                  <a:schemeClr val="bg1"/>
                </a:solidFill>
              </a:rPr>
              <a:t>个属性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定义一个泛型类</a:t>
            </a:r>
            <a:r>
              <a:rPr lang="en-US" altLang="zh-CN" sz="1600">
                <a:solidFill>
                  <a:schemeClr val="bg1"/>
                </a:solidFill>
              </a:rPr>
              <a:t>Result&lt;T&gt;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bg1"/>
                </a:solidFill>
              </a:rPr>
              <a:t>泛型类中定义</a:t>
            </a:r>
            <a:r>
              <a:rPr lang="en-US" altLang="zh-CN" sz="1600">
                <a:solidFill>
                  <a:schemeClr val="bg1"/>
                </a:solidFill>
              </a:rPr>
              <a:t>T</a:t>
            </a:r>
            <a:r>
              <a:rPr lang="zh-CN" altLang="en-US" sz="1600">
                <a:solidFill>
                  <a:schemeClr val="bg1"/>
                </a:solidFill>
              </a:rPr>
              <a:t>属性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bg1"/>
                </a:solidFill>
              </a:rPr>
              <a:t>定义一个构造</a:t>
            </a:r>
            <a:r>
              <a:rPr lang="zh-CN" altLang="en-US" sz="1600" smtClean="0">
                <a:solidFill>
                  <a:schemeClr val="bg1"/>
                </a:solidFill>
              </a:rPr>
              <a:t>函数①，</a:t>
            </a:r>
            <a:r>
              <a:rPr lang="zh-CN" altLang="en-US" sz="1600">
                <a:solidFill>
                  <a:schemeClr val="bg1"/>
                </a:solidFill>
              </a:rPr>
              <a:t>参数为</a:t>
            </a:r>
            <a:r>
              <a:rPr lang="en-US" altLang="zh-CN" sz="1600">
                <a:solidFill>
                  <a:schemeClr val="bg1"/>
                </a:solidFill>
              </a:rPr>
              <a:t>T</a:t>
            </a:r>
            <a:r>
              <a:rPr lang="zh-CN" altLang="en-US" sz="1600">
                <a:solidFill>
                  <a:schemeClr val="bg1"/>
                </a:solidFill>
              </a:rPr>
              <a:t>对象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bg1"/>
                </a:solidFill>
              </a:rPr>
              <a:t>定义一个构造</a:t>
            </a:r>
            <a:r>
              <a:rPr lang="zh-CN" altLang="en-US" sz="1600" smtClean="0">
                <a:solidFill>
                  <a:schemeClr val="bg1"/>
                </a:solidFill>
              </a:rPr>
              <a:t>函数②，</a:t>
            </a:r>
            <a:r>
              <a:rPr lang="zh-CN" altLang="en-US" sz="1600">
                <a:solidFill>
                  <a:schemeClr val="bg1"/>
                </a:solidFill>
              </a:rPr>
              <a:t>参数为字节数组和</a:t>
            </a:r>
            <a:r>
              <a:rPr lang="en-US" altLang="zh-CN" sz="1600">
                <a:solidFill>
                  <a:schemeClr val="bg1"/>
                </a:solidFill>
              </a:rPr>
              <a:t>T</a:t>
            </a:r>
            <a:r>
              <a:rPr lang="zh-CN" altLang="en-US" sz="1600">
                <a:solidFill>
                  <a:schemeClr val="bg1"/>
                </a:solidFill>
              </a:rPr>
              <a:t>类，自动初始化</a:t>
            </a:r>
            <a:r>
              <a:rPr lang="en-US" altLang="zh-CN" sz="1600">
                <a:solidFill>
                  <a:schemeClr val="bg1"/>
                </a:solidFill>
              </a:rPr>
              <a:t>T</a:t>
            </a:r>
            <a:r>
              <a:rPr lang="zh-CN" altLang="en-US" sz="1600" smtClean="0">
                <a:solidFill>
                  <a:schemeClr val="bg1"/>
                </a:solidFill>
              </a:rPr>
              <a:t>对象（反序列化）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bg1"/>
                </a:solidFill>
              </a:rPr>
              <a:t>定义一个方法，获取</a:t>
            </a:r>
            <a:r>
              <a:rPr lang="en-US" altLang="zh-CN" sz="1600">
                <a:solidFill>
                  <a:schemeClr val="bg1"/>
                </a:solidFill>
              </a:rPr>
              <a:t>T</a:t>
            </a:r>
            <a:r>
              <a:rPr lang="zh-CN" altLang="en-US" sz="1600">
                <a:solidFill>
                  <a:schemeClr val="bg1"/>
                </a:solidFill>
              </a:rPr>
              <a:t>对象的序列化的字节</a:t>
            </a:r>
            <a:r>
              <a:rPr lang="zh-CN" altLang="en-US" sz="1600" smtClean="0">
                <a:solidFill>
                  <a:schemeClr val="bg1"/>
                </a:solidFill>
              </a:rPr>
              <a:t>数组（对象序列化）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定义一个</a:t>
            </a:r>
            <a:r>
              <a:rPr lang="en-US" altLang="zh-CN" sz="1600" smtClean="0">
                <a:solidFill>
                  <a:schemeClr val="bg1"/>
                </a:solidFill>
              </a:rPr>
              <a:t>Client</a:t>
            </a:r>
            <a:r>
              <a:rPr lang="zh-CN" altLang="en-US" sz="1600" smtClean="0">
                <a:solidFill>
                  <a:schemeClr val="bg1"/>
                </a:solidFill>
              </a:rPr>
              <a:t>客户端</a:t>
            </a:r>
            <a:endParaRPr lang="en-US" altLang="zh-CN" sz="160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smtClean="0">
                <a:solidFill>
                  <a:schemeClr val="bg1"/>
                </a:solidFill>
              </a:rPr>
              <a:t>使用构造函数①，创建一个</a:t>
            </a:r>
            <a:r>
              <a:rPr lang="en-US" altLang="zh-CN" sz="1600" smtClean="0">
                <a:solidFill>
                  <a:schemeClr val="bg1"/>
                </a:solidFill>
              </a:rPr>
              <a:t>Result&lt;Person&gt;</a:t>
            </a:r>
            <a:r>
              <a:rPr lang="zh-CN" altLang="en-US" sz="1600" smtClean="0">
                <a:solidFill>
                  <a:schemeClr val="bg1"/>
                </a:solidFill>
              </a:rPr>
              <a:t>对象</a:t>
            </a:r>
            <a:r>
              <a:rPr lang="en-US" altLang="zh-CN" sz="1600" smtClean="0">
                <a:solidFill>
                  <a:schemeClr val="bg1"/>
                </a:solidFill>
              </a:rPr>
              <a:t>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smtClean="0">
                <a:solidFill>
                  <a:schemeClr val="bg1"/>
                </a:solidFill>
              </a:rPr>
              <a:t>使用构造函数②，创建和对象</a:t>
            </a:r>
            <a:r>
              <a:rPr lang="en-US" altLang="zh-CN" sz="1600" smtClean="0">
                <a:solidFill>
                  <a:schemeClr val="bg1"/>
                </a:solidFill>
              </a:rPr>
              <a:t>A</a:t>
            </a:r>
            <a:r>
              <a:rPr lang="zh-CN" altLang="en-US" sz="1600" smtClean="0">
                <a:solidFill>
                  <a:schemeClr val="bg1"/>
                </a:solidFill>
              </a:rPr>
              <a:t>内容一个样的对象</a:t>
            </a:r>
            <a:r>
              <a:rPr lang="en-US" altLang="zh-CN" sz="1600" smtClean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993057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箭头 4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273324"/>
            <a:ext cx="7344816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chemeClr val="bg1"/>
                </a:solidFill>
              </a:rPr>
              <a:t>练习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打开</a:t>
            </a:r>
            <a:r>
              <a:rPr lang="zh-CN" altLang="en-US" sz="1600" dirty="0" smtClean="0">
                <a:solidFill>
                  <a:schemeClr val="bg1"/>
                </a:solidFill>
              </a:rPr>
              <a:t>一个文本文件，每次读取一行内容。将每行作为一个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String</a:t>
            </a:r>
            <a:r>
              <a:rPr lang="zh-CN" altLang="en-US" sz="1600" dirty="0" smtClean="0">
                <a:solidFill>
                  <a:schemeClr val="bg1"/>
                </a:solidFill>
              </a:rPr>
              <a:t>放入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LinkedList</a:t>
            </a:r>
            <a:r>
              <a:rPr lang="zh-CN" altLang="en-US" sz="1600" dirty="0" smtClean="0">
                <a:solidFill>
                  <a:schemeClr val="bg1"/>
                </a:solidFill>
              </a:rPr>
              <a:t>中。按相反的顺序打印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LinkedList</a:t>
            </a:r>
            <a:r>
              <a:rPr lang="zh-CN" altLang="en-US" sz="1600" dirty="0" smtClean="0">
                <a:solidFill>
                  <a:schemeClr val="bg1"/>
                </a:solidFill>
              </a:rPr>
              <a:t>中的每</a:t>
            </a:r>
            <a:r>
              <a:rPr lang="zh-CN" altLang="en-US" sz="1600" smtClean="0">
                <a:solidFill>
                  <a:schemeClr val="bg1"/>
                </a:solidFill>
              </a:rPr>
              <a:t>一行。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验证使用</a:t>
            </a:r>
            <a:r>
              <a:rPr lang="en-US" altLang="zh-CN" sz="1600" smtClean="0">
                <a:solidFill>
                  <a:schemeClr val="bg1"/>
                </a:solidFill>
              </a:rPr>
              <a:t>Buffer</a:t>
            </a:r>
            <a:r>
              <a:rPr lang="zh-CN" altLang="en-US" sz="1600" smtClean="0">
                <a:solidFill>
                  <a:schemeClr val="bg1"/>
                </a:solidFill>
              </a:rPr>
              <a:t>拷贝文件比普通拷贝快。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137420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谢谢观看！</a:t>
            </a:r>
            <a:endParaRPr lang="en-US" altLang="zh-CN" sz="66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8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1129308"/>
            <a:ext cx="80324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结果（最大堆内存设置为</a:t>
            </a:r>
            <a:r>
              <a:rPr lang="en-US" altLang="zh-CN" smtClean="0">
                <a:solidFill>
                  <a:schemeClr val="bg1"/>
                </a:solidFill>
              </a:rPr>
              <a:t>100M</a:t>
            </a:r>
            <a:r>
              <a:rPr lang="zh-CN" altLang="en-US" smtClean="0">
                <a:solidFill>
                  <a:schemeClr val="bg1"/>
                </a:solidFill>
              </a:rPr>
              <a:t>）：</a:t>
            </a:r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z="1600">
                <a:solidFill>
                  <a:schemeClr val="bg1"/>
                </a:solidFill>
              </a:rPr>
              <a:t>---------------- </a:t>
            </a:r>
            <a:r>
              <a:rPr lang="zh-CN" altLang="en-US" sz="1600">
                <a:solidFill>
                  <a:schemeClr val="bg1"/>
                </a:solidFill>
              </a:rPr>
              <a:t>堆内存 </a:t>
            </a:r>
            <a:r>
              <a:rPr lang="en-US" altLang="zh-CN" sz="1600">
                <a:solidFill>
                  <a:schemeClr val="bg1"/>
                </a:solidFill>
              </a:rPr>
              <a:t>----------------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最大堆内存：</a:t>
            </a:r>
            <a:r>
              <a:rPr lang="en-US" altLang="zh-CN" sz="1600">
                <a:solidFill>
                  <a:schemeClr val="bg1"/>
                </a:solidFill>
              </a:rPr>
              <a:t>96.0MB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初始堆内存：</a:t>
            </a:r>
            <a:r>
              <a:rPr lang="en-US" altLang="zh-CN" sz="1600">
                <a:solidFill>
                  <a:schemeClr val="bg1"/>
                </a:solidFill>
              </a:rPr>
              <a:t>100.0MB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使用堆内存：</a:t>
            </a:r>
            <a:r>
              <a:rPr lang="en-US" altLang="zh-CN" sz="1600">
                <a:solidFill>
                  <a:schemeClr val="bg1"/>
                </a:solidFill>
              </a:rPr>
              <a:t>1.51MB</a:t>
            </a:r>
          </a:p>
          <a:p>
            <a:r>
              <a:rPr lang="en-US" altLang="zh-CN" sz="1600">
                <a:solidFill>
                  <a:schemeClr val="bg1"/>
                </a:solidFill>
              </a:rPr>
              <a:t>---------------- </a:t>
            </a:r>
            <a:r>
              <a:rPr lang="zh-CN" altLang="en-US" sz="1600">
                <a:solidFill>
                  <a:schemeClr val="bg1"/>
                </a:solidFill>
              </a:rPr>
              <a:t>非堆内存 </a:t>
            </a:r>
            <a:r>
              <a:rPr lang="en-US" altLang="zh-CN" sz="1600">
                <a:solidFill>
                  <a:schemeClr val="bg1"/>
                </a:solidFill>
              </a:rPr>
              <a:t>----------------</a:t>
            </a:r>
          </a:p>
          <a:p>
            <a:r>
              <a:rPr lang="zh-CN" altLang="en-US" sz="1600" smtClean="0">
                <a:solidFill>
                  <a:schemeClr val="bg1"/>
                </a:solidFill>
              </a:rPr>
              <a:t>最大非</a:t>
            </a:r>
            <a:r>
              <a:rPr lang="zh-CN" altLang="en-US" sz="1600">
                <a:solidFill>
                  <a:schemeClr val="bg1"/>
                </a:solidFill>
              </a:rPr>
              <a:t>堆内存：</a:t>
            </a:r>
            <a:r>
              <a:rPr lang="en-US" altLang="zh-CN" sz="1600">
                <a:solidFill>
                  <a:schemeClr val="bg1"/>
                </a:solidFill>
              </a:rPr>
              <a:t>310.0MB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初始非堆内存：</a:t>
            </a:r>
            <a:r>
              <a:rPr lang="en-US" altLang="zh-CN" sz="1600">
                <a:solidFill>
                  <a:schemeClr val="bg1"/>
                </a:solidFill>
              </a:rPr>
              <a:t>2.44MB</a:t>
            </a:r>
          </a:p>
          <a:p>
            <a:r>
              <a:rPr lang="zh-CN" altLang="en-US" sz="1600">
                <a:solidFill>
                  <a:schemeClr val="bg1"/>
                </a:solidFill>
              </a:rPr>
              <a:t>使用非堆内存：</a:t>
            </a:r>
            <a:r>
              <a:rPr lang="en-US" altLang="zh-CN" sz="1600">
                <a:solidFill>
                  <a:schemeClr val="bg1"/>
                </a:solidFill>
              </a:rPr>
              <a:t>4.98MB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560" y="3793604"/>
            <a:ext cx="80324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chemeClr val="bg1"/>
                </a:solidFill>
              </a:rPr>
              <a:t>问题一：如何查看实际的内存情况和输出一致？</a:t>
            </a:r>
            <a:endParaRPr lang="en-US" altLang="zh-CN" sz="1600" smtClean="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zh-CN" altLang="en-US" sz="1600" smtClean="0">
                <a:solidFill>
                  <a:schemeClr val="bg1"/>
                </a:solidFill>
              </a:rPr>
              <a:t>问题二：最大堆内存和设置堆内存为什么不一样？（差了</a:t>
            </a:r>
            <a:r>
              <a:rPr lang="en-US" altLang="zh-CN" sz="1600" smtClean="0">
                <a:solidFill>
                  <a:schemeClr val="bg1"/>
                </a:solidFill>
              </a:rPr>
              <a:t>4M</a:t>
            </a:r>
            <a:r>
              <a:rPr lang="zh-CN" altLang="en-US" sz="1600" smtClean="0">
                <a:solidFill>
                  <a:schemeClr val="bg1"/>
                </a:solidFill>
              </a:rPr>
              <a:t>去哪了）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体系结构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类加载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运行时数据区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初始化与清理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3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1057300"/>
            <a:ext cx="363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对象初始化顺序：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24" y="1555256"/>
            <a:ext cx="1638300" cy="38242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48064" y="596918"/>
            <a:ext cx="2664296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bg1"/>
                </a:solidFill>
              </a:rPr>
              <a:t>创建</a:t>
            </a:r>
            <a:r>
              <a:rPr lang="en-US" altLang="zh-CN" smtClean="0">
                <a:solidFill>
                  <a:schemeClr val="bg1"/>
                </a:solidFill>
              </a:rPr>
              <a:t>Son</a:t>
            </a:r>
            <a:r>
              <a:rPr lang="zh-CN" altLang="en-US" smtClean="0">
                <a:solidFill>
                  <a:schemeClr val="bg1"/>
                </a:solidFill>
              </a:rPr>
              <a:t>时的执行顺序：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2912" y="1201316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Father</a:t>
            </a:r>
            <a:r>
              <a:rPr lang="zh-CN" altLang="en-US" sz="1400">
                <a:solidFill>
                  <a:schemeClr val="tx1"/>
                </a:solidFill>
              </a:rPr>
              <a:t>静态</a:t>
            </a:r>
            <a:r>
              <a:rPr lang="zh-CN" altLang="en-US" sz="1400" smtClean="0">
                <a:solidFill>
                  <a:schemeClr val="tx1"/>
                </a:solidFill>
              </a:rPr>
              <a:t>属性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2912" y="1646008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Father</a:t>
            </a:r>
            <a:r>
              <a:rPr lang="zh-CN" altLang="en-US" sz="1400">
                <a:solidFill>
                  <a:schemeClr val="tx1"/>
                </a:solidFill>
              </a:rPr>
              <a:t>静态代码块</a:t>
            </a:r>
          </a:p>
        </p:txBody>
      </p:sp>
      <p:sp>
        <p:nvSpPr>
          <p:cNvPr id="12" name="矩形 11"/>
          <p:cNvSpPr/>
          <p:nvPr/>
        </p:nvSpPr>
        <p:spPr>
          <a:xfrm>
            <a:off x="5362912" y="2090700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Son</a:t>
            </a:r>
            <a:r>
              <a:rPr lang="zh-CN" altLang="en-US" sz="1400">
                <a:solidFill>
                  <a:schemeClr val="tx1"/>
                </a:solidFill>
              </a:rPr>
              <a:t>静态属性</a:t>
            </a:r>
          </a:p>
        </p:txBody>
      </p:sp>
      <p:sp>
        <p:nvSpPr>
          <p:cNvPr id="13" name="矩形 12"/>
          <p:cNvSpPr/>
          <p:nvPr/>
        </p:nvSpPr>
        <p:spPr>
          <a:xfrm>
            <a:off x="5362912" y="2535392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Son</a:t>
            </a:r>
            <a:r>
              <a:rPr lang="zh-CN" altLang="en-US" sz="1400">
                <a:solidFill>
                  <a:schemeClr val="tx1"/>
                </a:solidFill>
              </a:rPr>
              <a:t>静态代码块</a:t>
            </a:r>
          </a:p>
        </p:txBody>
      </p:sp>
      <p:sp>
        <p:nvSpPr>
          <p:cNvPr id="14" name="矩形 13"/>
          <p:cNvSpPr/>
          <p:nvPr/>
        </p:nvSpPr>
        <p:spPr>
          <a:xfrm>
            <a:off x="5362912" y="2980084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Father</a:t>
            </a:r>
            <a:r>
              <a:rPr lang="zh-CN" altLang="en-US" sz="1400">
                <a:solidFill>
                  <a:schemeClr val="tx1"/>
                </a:solidFill>
              </a:rPr>
              <a:t>非静态属性</a:t>
            </a:r>
          </a:p>
        </p:txBody>
      </p:sp>
      <p:sp>
        <p:nvSpPr>
          <p:cNvPr id="15" name="矩形 14"/>
          <p:cNvSpPr/>
          <p:nvPr/>
        </p:nvSpPr>
        <p:spPr>
          <a:xfrm>
            <a:off x="5362912" y="3424776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Father</a:t>
            </a:r>
            <a:r>
              <a:rPr lang="zh-CN" altLang="en-US" sz="1400">
                <a:solidFill>
                  <a:schemeClr val="tx1"/>
                </a:solidFill>
              </a:rPr>
              <a:t>非静态代码块</a:t>
            </a:r>
          </a:p>
        </p:txBody>
      </p:sp>
      <p:sp>
        <p:nvSpPr>
          <p:cNvPr id="16" name="矩形 15"/>
          <p:cNvSpPr/>
          <p:nvPr/>
        </p:nvSpPr>
        <p:spPr>
          <a:xfrm>
            <a:off x="5362912" y="3869468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Father</a:t>
            </a:r>
            <a:r>
              <a:rPr lang="zh-CN" altLang="en-US" sz="1400" smtClean="0">
                <a:solidFill>
                  <a:schemeClr val="tx1"/>
                </a:solidFill>
              </a:rPr>
              <a:t>构造方法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2912" y="4314160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Son</a:t>
            </a:r>
            <a:r>
              <a:rPr lang="zh-CN" altLang="en-US" sz="1400" smtClean="0">
                <a:solidFill>
                  <a:schemeClr val="tx1"/>
                </a:solidFill>
              </a:rPr>
              <a:t>非</a:t>
            </a:r>
            <a:r>
              <a:rPr lang="zh-CN" altLang="en-US" sz="1400">
                <a:solidFill>
                  <a:schemeClr val="tx1"/>
                </a:solidFill>
              </a:rPr>
              <a:t>静态属性</a:t>
            </a:r>
          </a:p>
        </p:txBody>
      </p:sp>
      <p:sp>
        <p:nvSpPr>
          <p:cNvPr id="20" name="矩形 19"/>
          <p:cNvSpPr/>
          <p:nvPr/>
        </p:nvSpPr>
        <p:spPr>
          <a:xfrm>
            <a:off x="5362912" y="4758852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Son</a:t>
            </a:r>
            <a:r>
              <a:rPr lang="zh-CN" altLang="en-US" sz="1400" smtClean="0">
                <a:solidFill>
                  <a:schemeClr val="tx1"/>
                </a:solidFill>
              </a:rPr>
              <a:t>非</a:t>
            </a:r>
            <a:r>
              <a:rPr lang="zh-CN" altLang="en-US" sz="1400">
                <a:solidFill>
                  <a:schemeClr val="tx1"/>
                </a:solidFill>
              </a:rPr>
              <a:t>静态代码块</a:t>
            </a:r>
          </a:p>
        </p:txBody>
      </p:sp>
      <p:sp>
        <p:nvSpPr>
          <p:cNvPr id="21" name="矩形 20"/>
          <p:cNvSpPr/>
          <p:nvPr/>
        </p:nvSpPr>
        <p:spPr>
          <a:xfrm>
            <a:off x="5362912" y="5203541"/>
            <a:ext cx="2017400" cy="288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</a:rPr>
              <a:t>Son</a:t>
            </a:r>
            <a:r>
              <a:rPr lang="zh-CN" altLang="en-US" sz="1400" smtClean="0">
                <a:solidFill>
                  <a:schemeClr val="tx1"/>
                </a:solidFill>
              </a:rPr>
              <a:t>构造方法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>
            <a:off x="6371612" y="1489347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2" idx="0"/>
          </p:cNvCxnSpPr>
          <p:nvPr/>
        </p:nvCxnSpPr>
        <p:spPr>
          <a:xfrm>
            <a:off x="6371612" y="1934039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3" idx="0"/>
          </p:cNvCxnSpPr>
          <p:nvPr/>
        </p:nvCxnSpPr>
        <p:spPr>
          <a:xfrm>
            <a:off x="6371612" y="2378731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" idx="2"/>
            <a:endCxn id="14" idx="0"/>
          </p:cNvCxnSpPr>
          <p:nvPr/>
        </p:nvCxnSpPr>
        <p:spPr>
          <a:xfrm>
            <a:off x="6371612" y="2823423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2"/>
            <a:endCxn id="15" idx="0"/>
          </p:cNvCxnSpPr>
          <p:nvPr/>
        </p:nvCxnSpPr>
        <p:spPr>
          <a:xfrm>
            <a:off x="6371612" y="3268115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6" idx="0"/>
          </p:cNvCxnSpPr>
          <p:nvPr/>
        </p:nvCxnSpPr>
        <p:spPr>
          <a:xfrm>
            <a:off x="6371612" y="3712807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2"/>
            <a:endCxn id="19" idx="0"/>
          </p:cNvCxnSpPr>
          <p:nvPr/>
        </p:nvCxnSpPr>
        <p:spPr>
          <a:xfrm>
            <a:off x="6371612" y="4157499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9" idx="2"/>
            <a:endCxn id="20" idx="0"/>
          </p:cNvCxnSpPr>
          <p:nvPr/>
        </p:nvCxnSpPr>
        <p:spPr>
          <a:xfrm>
            <a:off x="6371612" y="4602191"/>
            <a:ext cx="0" cy="15666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21" idx="0"/>
          </p:cNvCxnSpPr>
          <p:nvPr/>
        </p:nvCxnSpPr>
        <p:spPr>
          <a:xfrm>
            <a:off x="6371612" y="5046883"/>
            <a:ext cx="0" cy="156658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034" y="1057300"/>
            <a:ext cx="781638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对象初始化方式：</a:t>
            </a:r>
            <a:endParaRPr lang="en-US" altLang="zh-CN" smtClean="0">
              <a:solidFill>
                <a:schemeClr val="bg1"/>
              </a:solidFill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mtClean="0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new</a:t>
            </a:r>
            <a:r>
              <a:rPr lang="zh-CN" altLang="en-US">
                <a:solidFill>
                  <a:schemeClr val="bg1"/>
                </a:solidFill>
              </a:rPr>
              <a:t>关键字创建</a:t>
            </a:r>
            <a:r>
              <a:rPr lang="zh-CN" altLang="en-US" smtClean="0">
                <a:solidFill>
                  <a:schemeClr val="bg1"/>
                </a:solidFill>
              </a:rPr>
              <a:t>对象</a:t>
            </a:r>
            <a:endParaRPr lang="en-US" altLang="zh-CN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Person p1 = new Person();</a:t>
            </a:r>
            <a:endParaRPr lang="en-US" altLang="zh-CN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Class</a:t>
            </a:r>
            <a:r>
              <a:rPr lang="zh-CN" altLang="en-US">
                <a:solidFill>
                  <a:schemeClr val="bg1"/>
                </a:solidFill>
              </a:rPr>
              <a:t>类的</a:t>
            </a:r>
            <a:r>
              <a:rPr lang="en-US" altLang="zh-CN">
                <a:solidFill>
                  <a:schemeClr val="bg1"/>
                </a:solidFill>
              </a:rPr>
              <a:t>newInstance</a:t>
            </a:r>
            <a:r>
              <a:rPr lang="zh-CN" altLang="en-US" smtClean="0">
                <a:solidFill>
                  <a:schemeClr val="bg1"/>
                </a:solidFill>
              </a:rPr>
              <a:t>方法（反射机制）</a:t>
            </a:r>
            <a:endParaRPr lang="en-US" altLang="zh-CN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Person p2 = </a:t>
            </a:r>
            <a:r>
              <a:rPr lang="en-US" altLang="zh-CN" sz="1600" smtClean="0">
                <a:solidFill>
                  <a:schemeClr val="bg1"/>
                </a:solidFill>
              </a:rPr>
              <a:t>Person.class.newInstance();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Constructor</a:t>
            </a:r>
            <a:r>
              <a:rPr lang="zh-CN" altLang="en-US">
                <a:solidFill>
                  <a:schemeClr val="bg1"/>
                </a:solidFill>
              </a:rPr>
              <a:t>类的</a:t>
            </a:r>
            <a:r>
              <a:rPr lang="en-US" altLang="zh-CN">
                <a:solidFill>
                  <a:schemeClr val="bg1"/>
                </a:solidFill>
              </a:rPr>
              <a:t>newInstance</a:t>
            </a:r>
            <a:r>
              <a:rPr lang="zh-CN" altLang="en-US" smtClean="0">
                <a:solidFill>
                  <a:schemeClr val="bg1"/>
                </a:solidFill>
              </a:rPr>
              <a:t>方法（反射机制）</a:t>
            </a:r>
            <a:endParaRPr lang="en-US" altLang="zh-CN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Person p3 = </a:t>
            </a:r>
            <a:r>
              <a:rPr lang="en-US" altLang="zh-CN" sz="1600" smtClean="0">
                <a:solidFill>
                  <a:schemeClr val="bg1"/>
                </a:solidFill>
              </a:rPr>
              <a:t>Person.class.getConstructor(String.class).newInstance(123);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Clone</a:t>
            </a:r>
            <a:r>
              <a:rPr lang="zh-CN" altLang="en-US">
                <a:solidFill>
                  <a:schemeClr val="bg1"/>
                </a:solidFill>
              </a:rPr>
              <a:t>方法创建</a:t>
            </a:r>
            <a:r>
              <a:rPr lang="zh-CN" altLang="en-US" smtClean="0">
                <a:solidFill>
                  <a:schemeClr val="bg1"/>
                </a:solidFill>
              </a:rPr>
              <a:t>对象</a:t>
            </a:r>
            <a:endParaRPr lang="en-US" altLang="zh-CN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Person p4 = p3.clone();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反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序列化机制创建</a:t>
            </a:r>
            <a:r>
              <a:rPr lang="zh-CN" altLang="en-US" smtClean="0">
                <a:solidFill>
                  <a:schemeClr val="bg1"/>
                </a:solidFill>
              </a:rPr>
              <a:t>对象</a:t>
            </a:r>
            <a:endParaRPr lang="en-US" altLang="zh-CN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Person </a:t>
            </a:r>
            <a:r>
              <a:rPr lang="en-US" altLang="zh-CN" sz="1600" smtClean="0">
                <a:solidFill>
                  <a:schemeClr val="bg1"/>
                </a:solidFill>
              </a:rPr>
              <a:t>p5 </a:t>
            </a:r>
            <a:r>
              <a:rPr lang="en-US" altLang="zh-CN" sz="1600">
                <a:solidFill>
                  <a:schemeClr val="bg1"/>
                </a:solidFill>
              </a:rPr>
              <a:t>= (Person)new ObjectInputStream(new FileInputStream("")).readObject();</a:t>
            </a:r>
          </a:p>
        </p:txBody>
      </p:sp>
    </p:spTree>
    <p:extLst>
      <p:ext uri="{BB962C8B-B14F-4D97-AF65-F5344CB8AC3E}">
        <p14:creationId xmlns:p14="http://schemas.microsoft.com/office/powerpoint/2010/main" val="42367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基础培训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05730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05730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70537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70537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面向对象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35344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35344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常用类库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0015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00151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6495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64958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注解</a:t>
            </a:r>
          </a:p>
        </p:txBody>
      </p:sp>
      <p:sp>
        <p:nvSpPr>
          <p:cNvPr id="14" name="泪滴形 13"/>
          <p:cNvSpPr/>
          <p:nvPr/>
        </p:nvSpPr>
        <p:spPr>
          <a:xfrm>
            <a:off x="2089340" y="433372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06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75158" y="433372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并发编程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泪滴形 15"/>
          <p:cNvSpPr/>
          <p:nvPr/>
        </p:nvSpPr>
        <p:spPr>
          <a:xfrm>
            <a:off x="2089340" y="501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07</a:t>
            </a:r>
            <a:endParaRPr lang="zh-CN" altLang="en-US" sz="1600" b="1" dirty="0"/>
          </a:p>
        </p:txBody>
      </p:sp>
      <p:sp>
        <p:nvSpPr>
          <p:cNvPr id="17" name="圆角矩形 16"/>
          <p:cNvSpPr/>
          <p:nvPr/>
        </p:nvSpPr>
        <p:spPr>
          <a:xfrm>
            <a:off x="2875158" y="501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编码规范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283017"/>
            <a:ext cx="8141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solidFill>
                  <a:schemeClr val="bg1"/>
                </a:solidFill>
              </a:rPr>
              <a:t>static </a:t>
            </a:r>
            <a:r>
              <a:rPr lang="zh-CN" altLang="en-US" sz="1600">
                <a:solidFill>
                  <a:schemeClr val="bg1"/>
                </a:solidFill>
              </a:rPr>
              <a:t>成员先于非</a:t>
            </a:r>
            <a:r>
              <a:rPr lang="en-US" altLang="zh-CN" sz="1600">
                <a:solidFill>
                  <a:schemeClr val="bg1"/>
                </a:solidFill>
              </a:rPr>
              <a:t>static</a:t>
            </a:r>
            <a:r>
              <a:rPr lang="zh-CN" altLang="en-US" sz="1600">
                <a:solidFill>
                  <a:schemeClr val="bg1"/>
                </a:solidFill>
              </a:rPr>
              <a:t>成员初始化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solidFill>
                  <a:schemeClr val="bg1"/>
                </a:solidFill>
              </a:rPr>
              <a:t>static</a:t>
            </a:r>
            <a:r>
              <a:rPr lang="zh-CN" altLang="en-US" sz="1600">
                <a:solidFill>
                  <a:schemeClr val="bg1"/>
                </a:solidFill>
              </a:rPr>
              <a:t>成员只在第一个对象创建（或者第一次访问静态数据）时才被初始化，</a:t>
            </a:r>
            <a:r>
              <a:rPr lang="en-US" altLang="zh-CN" sz="1600">
                <a:solidFill>
                  <a:schemeClr val="bg1"/>
                </a:solidFill>
              </a:rPr>
              <a:t> static</a:t>
            </a:r>
            <a:r>
              <a:rPr lang="zh-CN" altLang="en-US" sz="1600">
                <a:solidFill>
                  <a:schemeClr val="bg1"/>
                </a:solidFill>
              </a:rPr>
              <a:t>数据只占用一份存储区域。此后，不会再次初始化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smtClean="0">
                <a:solidFill>
                  <a:schemeClr val="bg1"/>
                </a:solidFill>
              </a:rPr>
              <a:t>访问</a:t>
            </a:r>
            <a:r>
              <a:rPr lang="en-US" altLang="zh-CN" sz="1600">
                <a:solidFill>
                  <a:schemeClr val="bg1"/>
                </a:solidFill>
              </a:rPr>
              <a:t>static</a:t>
            </a:r>
            <a:r>
              <a:rPr lang="zh-CN" altLang="en-US" sz="1600">
                <a:solidFill>
                  <a:schemeClr val="bg1"/>
                </a:solidFill>
              </a:rPr>
              <a:t>数据即会触发类加载。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smtClean="0">
                <a:solidFill>
                  <a:schemeClr val="bg1"/>
                </a:solidFill>
              </a:rPr>
              <a:t>static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方法中只能使用同类中的其他</a:t>
            </a:r>
            <a:r>
              <a:rPr lang="en-US" altLang="zh-CN" sz="1600" dirty="0" smtClean="0">
                <a:solidFill>
                  <a:schemeClr val="bg1"/>
                </a:solidFill>
              </a:rPr>
              <a:t>static</a:t>
            </a:r>
            <a:r>
              <a:rPr lang="zh-CN" altLang="en-US" sz="1600" dirty="0" smtClean="0">
                <a:solidFill>
                  <a:schemeClr val="bg1"/>
                </a:solidFill>
              </a:rPr>
              <a:t>成员或方法，不能访问非</a:t>
            </a:r>
            <a:r>
              <a:rPr lang="en-US" altLang="zh-CN" sz="1600" smtClean="0">
                <a:solidFill>
                  <a:schemeClr val="bg1"/>
                </a:solidFill>
              </a:rPr>
              <a:t>static</a:t>
            </a:r>
            <a:r>
              <a:rPr lang="zh-CN" altLang="en-US" sz="1600" smtClean="0">
                <a:solidFill>
                  <a:schemeClr val="bg1"/>
                </a:solidFill>
              </a:rPr>
              <a:t>成员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Static</a:t>
            </a:r>
            <a:r>
              <a:rPr lang="zh-CN" altLang="en-US" sz="1600" dirty="0" smtClean="0">
                <a:solidFill>
                  <a:schemeClr val="bg1"/>
                </a:solidFill>
              </a:rPr>
              <a:t>成员不能使用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this</a:t>
            </a:r>
            <a:r>
              <a:rPr lang="zh-CN" altLang="en-US" sz="1600" dirty="0" smtClean="0">
                <a:solidFill>
                  <a:schemeClr val="bg1"/>
                </a:solidFill>
              </a:rPr>
              <a:t>或</a:t>
            </a:r>
            <a:r>
              <a:rPr lang="en-US" altLang="zh-CN" sz="1600" dirty="0" smtClean="0">
                <a:solidFill>
                  <a:schemeClr val="bg1"/>
                </a:solidFill>
              </a:rPr>
              <a:t>super</a:t>
            </a:r>
            <a:r>
              <a:rPr lang="zh-CN" altLang="en-US" sz="1600" smtClean="0">
                <a:solidFill>
                  <a:schemeClr val="bg1"/>
                </a:solidFill>
              </a:rPr>
              <a:t>关键字。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类中可以使用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static</a:t>
            </a:r>
            <a:r>
              <a:rPr lang="zh-CN" altLang="en-US" sz="1600" dirty="0" smtClean="0">
                <a:solidFill>
                  <a:schemeClr val="bg1"/>
                </a:solidFill>
              </a:rPr>
              <a:t>代码块实现初始化</a:t>
            </a:r>
            <a:r>
              <a:rPr lang="zh-CN" altLang="en-US" sz="1600" smtClean="0">
                <a:solidFill>
                  <a:schemeClr val="bg1"/>
                </a:solidFill>
              </a:rPr>
              <a:t>逻辑。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68621"/>
            <a:ext cx="810441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</a:rPr>
              <a:t>对象清理：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</a:rPr>
              <a:t>finalize() </a:t>
            </a:r>
            <a:r>
              <a:rPr lang="en-US" altLang="zh-CN" sz="1600" dirty="0">
                <a:solidFill>
                  <a:schemeClr val="bg1"/>
                </a:solidFill>
              </a:rPr>
              <a:t>!</a:t>
            </a:r>
            <a:r>
              <a:rPr lang="en-US" altLang="zh-CN" sz="1600" dirty="0" smtClean="0">
                <a:solidFill>
                  <a:schemeClr val="bg1"/>
                </a:solidFill>
              </a:rPr>
              <a:t>= C++</a:t>
            </a:r>
            <a:r>
              <a:rPr lang="zh-CN" altLang="en-US" sz="1600" dirty="0" smtClean="0">
                <a:solidFill>
                  <a:schemeClr val="bg1"/>
                </a:solidFill>
              </a:rPr>
              <a:t>的析构函数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</a:rPr>
              <a:t>中并不需要清除对象，也不存在</a:t>
            </a:r>
            <a:r>
              <a:rPr lang="en-US" altLang="zh-CN" sz="1600" dirty="0">
                <a:solidFill>
                  <a:schemeClr val="bg1"/>
                </a:solidFill>
              </a:rPr>
              <a:t>C++</a:t>
            </a:r>
            <a:r>
              <a:rPr lang="zh-CN" altLang="en-US" sz="1600" dirty="0">
                <a:solidFill>
                  <a:schemeClr val="bg1"/>
                </a:solidFill>
              </a:rPr>
              <a:t>中的析构函数，</a:t>
            </a:r>
            <a:r>
              <a:rPr lang="en-US" altLang="zh-CN" sz="1600" dirty="0">
                <a:solidFill>
                  <a:schemeClr val="bg1"/>
                </a:solidFill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</a:rPr>
              <a:t>的垃圾回收机制会自动释放无用的变量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当一个对象不再有任何一个引用变量指向它时，这个对象可以被垃圾回收机制回收了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rgbClr val="FFFF00"/>
                </a:solidFill>
              </a:rPr>
              <a:t>不能操纵垃圾回收</a:t>
            </a:r>
            <a:br>
              <a:rPr lang="zh-CN" altLang="en-US" sz="1600" b="1" dirty="0">
                <a:solidFill>
                  <a:srgbClr val="FFFF00"/>
                </a:solidFill>
              </a:rPr>
            </a:br>
            <a:r>
              <a:rPr lang="zh-CN" altLang="en-US" sz="1600" dirty="0">
                <a:solidFill>
                  <a:schemeClr val="bg1"/>
                </a:solidFill>
              </a:rPr>
              <a:t>使对象值为</a:t>
            </a:r>
            <a:r>
              <a:rPr lang="en-US" altLang="zh-CN" sz="1600" dirty="0">
                <a:solidFill>
                  <a:schemeClr val="bg1"/>
                </a:solidFill>
              </a:rPr>
              <a:t>null</a:t>
            </a:r>
            <a:r>
              <a:rPr lang="zh-CN" altLang="en-US" sz="1600" dirty="0">
                <a:solidFill>
                  <a:schemeClr val="bg1"/>
                </a:solidFill>
              </a:rPr>
              <a:t>，或者调用</a:t>
            </a:r>
            <a:r>
              <a:rPr lang="en-US" altLang="zh-CN" sz="1600" dirty="0" err="1">
                <a:solidFill>
                  <a:schemeClr val="bg1"/>
                </a:solidFill>
              </a:rPr>
              <a:t>System.gc</a:t>
            </a:r>
            <a:r>
              <a:rPr lang="en-US" altLang="zh-CN" sz="1600" dirty="0">
                <a:solidFill>
                  <a:schemeClr val="bg1"/>
                </a:solidFill>
              </a:rPr>
              <a:t>()</a:t>
            </a:r>
            <a:br>
              <a:rPr lang="en-US" altLang="zh-CN" sz="1600" dirty="0">
                <a:solidFill>
                  <a:schemeClr val="bg1"/>
                </a:solidFill>
              </a:rPr>
            </a:br>
            <a:r>
              <a:rPr lang="en-US" altLang="zh-CN" sz="1600" dirty="0">
                <a:solidFill>
                  <a:schemeClr val="bg1"/>
                </a:solidFill>
              </a:rPr>
              <a:t>JVM</a:t>
            </a:r>
            <a:r>
              <a:rPr lang="zh-CN" altLang="en-US" sz="1600" dirty="0">
                <a:solidFill>
                  <a:schemeClr val="bg1"/>
                </a:solidFill>
              </a:rPr>
              <a:t>接受这个消息后，并不是立即做垃圾回收，而只是对几个垃圾回收算法做了加权，使垃圾回收操作容易发生，或提早发生，或回收较多而已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垃圾回收只与内存</a:t>
            </a:r>
            <a:r>
              <a:rPr lang="zh-CN" altLang="en-US" sz="1600" smtClean="0">
                <a:solidFill>
                  <a:schemeClr val="bg1"/>
                </a:solidFill>
              </a:rPr>
              <a:t>有关。</a:t>
            </a:r>
            <a:r>
              <a:rPr lang="zh-CN" altLang="en-US" sz="1600" dirty="0">
                <a:solidFill>
                  <a:schemeClr val="bg1"/>
                </a:solidFill>
              </a:rPr>
              <a:t/>
            </a:r>
            <a:br>
              <a:rPr lang="zh-CN" altLang="en-US" sz="1600" dirty="0">
                <a:solidFill>
                  <a:schemeClr val="bg1"/>
                </a:solidFill>
              </a:rPr>
            </a:b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810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什么样的对象需要清理？ </a:t>
            </a:r>
            <a:r>
              <a:rPr lang="en-US" altLang="zh-CN" dirty="0" smtClean="0">
                <a:solidFill>
                  <a:schemeClr val="bg1"/>
                </a:solidFill>
              </a:rPr>
              <a:t>-----</a:t>
            </a:r>
            <a:r>
              <a:rPr lang="zh-CN" altLang="en-US" dirty="0" smtClean="0">
                <a:solidFill>
                  <a:schemeClr val="bg1"/>
                </a:solidFill>
              </a:rPr>
              <a:t>不再被“活”对象应用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67868" y="3217540"/>
            <a:ext cx="1057746" cy="70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8583" y="2338747"/>
            <a:ext cx="510986" cy="1588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797249" y="1934170"/>
            <a:ext cx="1057746" cy="7092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堆</a:t>
            </a:r>
          </a:p>
        </p:txBody>
      </p:sp>
      <p:sp>
        <p:nvSpPr>
          <p:cNvPr id="10" name="椭圆 9"/>
          <p:cNvSpPr/>
          <p:nvPr/>
        </p:nvSpPr>
        <p:spPr>
          <a:xfrm>
            <a:off x="622970" y="2500343"/>
            <a:ext cx="255493" cy="2861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944328" y="3217540"/>
            <a:ext cx="255493" cy="28611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0" idx="6"/>
            <a:endCxn id="9" idx="1"/>
          </p:cNvCxnSpPr>
          <p:nvPr/>
        </p:nvCxnSpPr>
        <p:spPr>
          <a:xfrm flipV="1">
            <a:off x="878463" y="2288784"/>
            <a:ext cx="918786" cy="354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072074" y="2643398"/>
            <a:ext cx="0" cy="717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3888" y="2137420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从栈和静态存储区开始，遍历所有引用，就能找到所有存活的对象。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如何处理找到的存活对象，取决于不同的回收机制。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985292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标记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清除 算法 </a:t>
            </a:r>
            <a:r>
              <a:rPr lang="en-US" altLang="zh-CN" dirty="0" smtClean="0">
                <a:solidFill>
                  <a:srgbClr val="FFFF00"/>
                </a:solidFill>
              </a:rPr>
              <a:t>-----</a:t>
            </a:r>
            <a:r>
              <a:rPr lang="zh-CN" altLang="en-US" dirty="0">
                <a:solidFill>
                  <a:srgbClr val="FFFF00"/>
                </a:solidFill>
              </a:rPr>
              <a:t>容易产生内存碎片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31230"/>
              </p:ext>
            </p:extLst>
          </p:nvPr>
        </p:nvGraphicFramePr>
        <p:xfrm>
          <a:off x="860074" y="1537216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72578"/>
              </p:ext>
            </p:extLst>
          </p:nvPr>
        </p:nvGraphicFramePr>
        <p:xfrm>
          <a:off x="5036538" y="1537216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923928" y="18446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2761352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smtClean="0">
                <a:solidFill>
                  <a:schemeClr val="bg1"/>
                </a:solidFill>
              </a:rPr>
              <a:t>. </a:t>
            </a:r>
            <a:r>
              <a:rPr lang="zh-CN" altLang="en-US" smtClean="0">
                <a:solidFill>
                  <a:schemeClr val="bg1"/>
                </a:solidFill>
              </a:rPr>
              <a:t>复制</a:t>
            </a:r>
            <a:r>
              <a:rPr lang="zh-CN" altLang="en-US" dirty="0" smtClean="0">
                <a:solidFill>
                  <a:schemeClr val="bg1"/>
                </a:solidFill>
              </a:rPr>
              <a:t>算法 </a:t>
            </a:r>
            <a:r>
              <a:rPr lang="en-US" altLang="zh-CN" dirty="0" smtClean="0">
                <a:solidFill>
                  <a:srgbClr val="FFFF00"/>
                </a:solidFill>
              </a:rPr>
              <a:t>-----</a:t>
            </a:r>
            <a:r>
              <a:rPr lang="zh-CN" altLang="en-US" dirty="0" smtClean="0">
                <a:solidFill>
                  <a:srgbClr val="FFFF00"/>
                </a:solidFill>
              </a:rPr>
              <a:t>需要</a:t>
            </a:r>
            <a:r>
              <a:rPr lang="en-US" altLang="zh-CN" dirty="0" smtClean="0">
                <a:solidFill>
                  <a:srgbClr val="FFFF00"/>
                </a:solidFill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</a:rPr>
              <a:t>个堆来回倒腾，需要暂停运行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47487"/>
              </p:ext>
            </p:extLst>
          </p:nvPr>
        </p:nvGraphicFramePr>
        <p:xfrm>
          <a:off x="928666" y="3289548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58210"/>
              </p:ext>
            </p:extLst>
          </p:nvPr>
        </p:nvGraphicFramePr>
        <p:xfrm>
          <a:off x="949254" y="4513684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44704"/>
              </p:ext>
            </p:extLst>
          </p:nvPr>
        </p:nvGraphicFramePr>
        <p:xfrm>
          <a:off x="5108546" y="3217540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12966"/>
              </p:ext>
            </p:extLst>
          </p:nvPr>
        </p:nvGraphicFramePr>
        <p:xfrm>
          <a:off x="5108546" y="4496524"/>
          <a:ext cx="27758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3953632" y="41536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98529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分代垃圾回收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99490" y="1442492"/>
            <a:ext cx="5500702" cy="91095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97960" y="1442492"/>
            <a:ext cx="13464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永久代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55576" y="1442492"/>
            <a:ext cx="3456384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8064" y="1715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年老代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30903" y="146880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方法区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2497460"/>
            <a:ext cx="7848872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年轻代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</a:rPr>
              <a:t>新创建的对象都存放在这里。因为大多数对象很快变得不可达，所以大多数对象在年轻代中创建，然后消失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rgbClr val="FFFF00"/>
                </a:solidFill>
              </a:rPr>
              <a:t>minor </a:t>
            </a:r>
            <a:r>
              <a:rPr lang="en-US" altLang="zh-CN" b="1" dirty="0" smtClean="0">
                <a:solidFill>
                  <a:srgbClr val="FFFF00"/>
                </a:solidFill>
              </a:rPr>
              <a:t>GC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</a:t>
            </a:r>
            <a:r>
              <a:rPr lang="zh-CN" altLang="en-US" sz="1400" dirty="0" smtClean="0">
                <a:solidFill>
                  <a:schemeClr val="bg1"/>
                </a:solidFill>
              </a:rPr>
              <a:t>年轻代</a:t>
            </a:r>
            <a:r>
              <a:rPr lang="zh-CN" altLang="en-US" sz="1400" dirty="0">
                <a:solidFill>
                  <a:schemeClr val="bg1"/>
                </a:solidFill>
              </a:rPr>
              <a:t>又被进一步划分为</a:t>
            </a:r>
            <a:r>
              <a:rPr lang="en-US" altLang="zh-CN" sz="1400" dirty="0">
                <a:solidFill>
                  <a:srgbClr val="FFFF00"/>
                </a:solidFill>
              </a:rPr>
              <a:t>Eden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rgbClr val="FFFF00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区，最后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由</a:t>
            </a:r>
            <a:r>
              <a:rPr lang="en-US" altLang="zh-CN" sz="1400" dirty="0" err="1">
                <a:solidFill>
                  <a:schemeClr val="bg1"/>
                </a:solidFill>
              </a:rPr>
              <a:t>FromSpace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</a:rPr>
              <a:t>ToSpace</a:t>
            </a:r>
            <a:r>
              <a:rPr lang="zh-CN" altLang="en-US" sz="1400" dirty="0" smtClean="0">
                <a:solidFill>
                  <a:schemeClr val="bg1"/>
                </a:solidFill>
              </a:rPr>
              <a:t>组成，</a:t>
            </a:r>
            <a:r>
              <a:rPr lang="zh-CN" altLang="en-US" sz="1400" dirty="0">
                <a:solidFill>
                  <a:schemeClr val="bg1"/>
                </a:solidFill>
              </a:rPr>
              <a:t>年轻代</a:t>
            </a:r>
            <a:r>
              <a:rPr lang="en-US" altLang="zh-CN" sz="1400" dirty="0" smtClean="0">
                <a:solidFill>
                  <a:schemeClr val="bg1"/>
                </a:solidFill>
              </a:rPr>
              <a:t>GC</a:t>
            </a:r>
            <a:r>
              <a:rPr lang="zh-CN" altLang="en-US" sz="1400" dirty="0">
                <a:solidFill>
                  <a:schemeClr val="bg1"/>
                </a:solidFill>
              </a:rPr>
              <a:t>就是在</a:t>
            </a:r>
            <a:r>
              <a:rPr lang="en-US" altLang="zh-CN" sz="1400" dirty="0">
                <a:solidFill>
                  <a:schemeClr val="bg1"/>
                </a:solidFill>
              </a:rPr>
              <a:t>Eden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 err="1">
                <a:solidFill>
                  <a:schemeClr val="bg1"/>
                </a:solidFill>
              </a:rPr>
              <a:t>FromSpace</a:t>
            </a:r>
            <a:r>
              <a:rPr lang="zh-CN" altLang="en-US" sz="1400" dirty="0">
                <a:solidFill>
                  <a:schemeClr val="bg1"/>
                </a:solidFill>
              </a:rPr>
              <a:t>或</a:t>
            </a:r>
            <a:r>
              <a:rPr lang="en-US" altLang="zh-CN" sz="1400" dirty="0" err="1">
                <a:solidFill>
                  <a:schemeClr val="bg1"/>
                </a:solidFill>
              </a:rPr>
              <a:t>ToSpace</a:t>
            </a:r>
            <a:r>
              <a:rPr lang="zh-CN" altLang="en-US" sz="1400" dirty="0">
                <a:solidFill>
                  <a:schemeClr val="bg1"/>
                </a:solidFill>
              </a:rPr>
              <a:t>之间</a:t>
            </a:r>
            <a:r>
              <a:rPr lang="en-US" altLang="zh-CN" sz="1400" dirty="0" smtClean="0">
                <a:solidFill>
                  <a:schemeClr val="bg1"/>
                </a:solidFill>
              </a:rPr>
              <a:t>copy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</a:rPr>
              <a:t>绝大多数</a:t>
            </a:r>
            <a:r>
              <a:rPr lang="zh-CN" altLang="en-US" sz="1400" dirty="0">
                <a:solidFill>
                  <a:schemeClr val="bg1"/>
                </a:solidFill>
              </a:rPr>
              <a:t>新创建的对象分配在</a:t>
            </a:r>
            <a:r>
              <a:rPr lang="en-US" altLang="zh-CN" sz="1400" dirty="0">
                <a:solidFill>
                  <a:schemeClr val="bg1"/>
                </a:solidFill>
              </a:rPr>
              <a:t>Eden</a:t>
            </a:r>
            <a:r>
              <a:rPr lang="zh-CN" altLang="en-US" sz="1400" dirty="0">
                <a:solidFill>
                  <a:schemeClr val="bg1"/>
                </a:solidFill>
              </a:rPr>
              <a:t>区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</a:rPr>
              <a:t>Eden</a:t>
            </a:r>
            <a:r>
              <a:rPr lang="zh-CN" altLang="en-US" sz="1400" dirty="0">
                <a:solidFill>
                  <a:schemeClr val="bg1"/>
                </a:solidFill>
              </a:rPr>
              <a:t>区发生一次</a:t>
            </a:r>
            <a:r>
              <a:rPr lang="en-US" altLang="zh-CN" sz="1400" dirty="0">
                <a:solidFill>
                  <a:schemeClr val="bg1"/>
                </a:solidFill>
              </a:rPr>
              <a:t>GC</a:t>
            </a:r>
            <a:r>
              <a:rPr lang="zh-CN" altLang="en-US" sz="1400" dirty="0">
                <a:solidFill>
                  <a:schemeClr val="bg1"/>
                </a:solidFill>
              </a:rPr>
              <a:t>后，存活的对象移到其中一个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</a:rPr>
              <a:t>Eden</a:t>
            </a:r>
            <a:r>
              <a:rPr lang="zh-CN" altLang="en-US" sz="1400" dirty="0">
                <a:solidFill>
                  <a:schemeClr val="bg1"/>
                </a:solidFill>
              </a:rPr>
              <a:t>区发生一次</a:t>
            </a:r>
            <a:r>
              <a:rPr lang="en-US" altLang="zh-CN" sz="1400" dirty="0">
                <a:solidFill>
                  <a:schemeClr val="bg1"/>
                </a:solidFill>
              </a:rPr>
              <a:t>GC</a:t>
            </a:r>
            <a:r>
              <a:rPr lang="zh-CN" altLang="en-US" sz="1400" dirty="0">
                <a:solidFill>
                  <a:schemeClr val="bg1"/>
                </a:solidFill>
              </a:rPr>
              <a:t>后，对象是存放到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区，这个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区已经存在其他存活的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</a:rPr>
              <a:t>一旦</a:t>
            </a:r>
            <a:r>
              <a:rPr lang="zh-CN" altLang="en-US" sz="1400" dirty="0">
                <a:solidFill>
                  <a:schemeClr val="bg1"/>
                </a:solidFill>
              </a:rPr>
              <a:t>一个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区已满，存活的对象移动到另外一个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区。然后之前那个空间已满</a:t>
            </a:r>
            <a:r>
              <a:rPr lang="en-US" altLang="zh-CN" sz="1400" dirty="0">
                <a:solidFill>
                  <a:schemeClr val="bg1"/>
                </a:solidFill>
              </a:rPr>
              <a:t>Survivor</a:t>
            </a:r>
            <a:r>
              <a:rPr lang="zh-CN" altLang="en-US" sz="1400" dirty="0">
                <a:solidFill>
                  <a:schemeClr val="bg1"/>
                </a:solidFill>
              </a:rPr>
              <a:t>区将置为空，没有任何数据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>
                <a:solidFill>
                  <a:schemeClr val="bg1"/>
                </a:solidFill>
              </a:rPr>
              <a:t>经过</a:t>
            </a:r>
            <a:r>
              <a:rPr lang="zh-CN" altLang="en-US" sz="1400" dirty="0">
                <a:solidFill>
                  <a:schemeClr val="bg1"/>
                </a:solidFill>
              </a:rPr>
              <a:t>重复多次这样的步骤后依旧存活的对象将被移到老年代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年老代</a:t>
            </a:r>
            <a:r>
              <a:rPr lang="zh-CN" altLang="en-US" dirty="0" smtClean="0">
                <a:solidFill>
                  <a:schemeClr val="bg1"/>
                </a:solidFill>
              </a:rPr>
              <a:t>：回收几代后，没有</a:t>
            </a:r>
            <a:r>
              <a:rPr lang="zh-CN" altLang="en-US" dirty="0">
                <a:solidFill>
                  <a:schemeClr val="bg1"/>
                </a:solidFill>
              </a:rPr>
              <a:t>变得不可达，存活下来的年轻代对象被复制到这里。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7556" y="1439044"/>
            <a:ext cx="181822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eden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449648" y="1444447"/>
            <a:ext cx="914400" cy="914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from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9841" y="1719769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12618"/>
            <a:ext cx="79783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垃圾收集</a:t>
            </a:r>
            <a:r>
              <a:rPr lang="zh-CN" altLang="en-US" b="1" smtClean="0">
                <a:solidFill>
                  <a:schemeClr val="bg1"/>
                </a:solidFill>
              </a:rPr>
              <a:t>器：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Serial </a:t>
            </a:r>
            <a:r>
              <a:rPr lang="en-US" altLang="zh-CN" sz="1600">
                <a:solidFill>
                  <a:schemeClr val="bg1"/>
                </a:solidFill>
              </a:rPr>
              <a:t>+ SerialOld</a:t>
            </a:r>
            <a:r>
              <a:rPr lang="zh-CN" altLang="en-US" sz="1600">
                <a:solidFill>
                  <a:schemeClr val="bg1"/>
                </a:solidFill>
              </a:rPr>
              <a:t>：最基础的垃圾收集器组合。</a:t>
            </a:r>
            <a:r>
              <a:rPr lang="en-US" altLang="zh-CN" sz="1600">
                <a:solidFill>
                  <a:schemeClr val="bg1"/>
                </a:solidFill>
              </a:rPr>
              <a:t>(-XX:+UseSerialGC)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ParNew </a:t>
            </a:r>
            <a:r>
              <a:rPr lang="en-US" altLang="zh-CN" sz="1600">
                <a:solidFill>
                  <a:schemeClr val="bg1"/>
                </a:solidFill>
              </a:rPr>
              <a:t>+ SerialOld</a:t>
            </a:r>
            <a:r>
              <a:rPr lang="zh-CN" altLang="en-US" sz="1600">
                <a:solidFill>
                  <a:schemeClr val="bg1"/>
                </a:solidFill>
              </a:rPr>
              <a:t>：新生代多线程垃圾收集器组合。</a:t>
            </a:r>
            <a:r>
              <a:rPr lang="en-US" altLang="zh-CN" sz="1600">
                <a:solidFill>
                  <a:schemeClr val="bg1"/>
                </a:solidFill>
              </a:rPr>
              <a:t>(-XX:+UseParNewGC)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ParallelScavenge </a:t>
            </a:r>
            <a:r>
              <a:rPr lang="en-US" altLang="zh-CN" sz="1600">
                <a:solidFill>
                  <a:schemeClr val="bg1"/>
                </a:solidFill>
              </a:rPr>
              <a:t>+ SerialOld</a:t>
            </a:r>
            <a:r>
              <a:rPr lang="zh-CN" altLang="en-US" sz="1600">
                <a:solidFill>
                  <a:schemeClr val="bg1"/>
                </a:solidFill>
              </a:rPr>
              <a:t>：新生代多线程（高吞吐）垃圾收集器组合。</a:t>
            </a:r>
            <a:r>
              <a:rPr lang="en-US" altLang="zh-CN" sz="1600">
                <a:solidFill>
                  <a:schemeClr val="bg1"/>
                </a:solidFill>
              </a:rPr>
              <a:t>(-XX:+UseParallelGC)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ParallelScavenge </a:t>
            </a:r>
            <a:r>
              <a:rPr lang="en-US" altLang="zh-CN" sz="1600">
                <a:solidFill>
                  <a:schemeClr val="bg1"/>
                </a:solidFill>
              </a:rPr>
              <a:t>+ ParallelOld</a:t>
            </a:r>
            <a:r>
              <a:rPr lang="zh-CN" altLang="en-US" sz="1600">
                <a:solidFill>
                  <a:schemeClr val="bg1"/>
                </a:solidFill>
              </a:rPr>
              <a:t>：多线程（高吞吐）垃圾收集器组合。在</a:t>
            </a:r>
            <a:r>
              <a:rPr lang="en-US" altLang="zh-CN" sz="1600">
                <a:solidFill>
                  <a:schemeClr val="bg1"/>
                </a:solidFill>
              </a:rPr>
              <a:t>JDK1.6</a:t>
            </a:r>
            <a:r>
              <a:rPr lang="zh-CN" altLang="en-US" sz="1600">
                <a:solidFill>
                  <a:schemeClr val="bg1"/>
                </a:solidFill>
              </a:rPr>
              <a:t>及以后版本才可使用。</a:t>
            </a:r>
            <a:r>
              <a:rPr lang="en-US" altLang="zh-CN" sz="1600">
                <a:solidFill>
                  <a:schemeClr val="bg1"/>
                </a:solidFill>
              </a:rPr>
              <a:t>(-XX:+UseParallelOldGC)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Serial </a:t>
            </a:r>
            <a:r>
              <a:rPr lang="en-US" altLang="zh-CN" sz="1600">
                <a:solidFill>
                  <a:schemeClr val="bg1"/>
                </a:solidFill>
              </a:rPr>
              <a:t>+ CMS + SerialOld</a:t>
            </a:r>
            <a:r>
              <a:rPr lang="zh-CN" altLang="en-US" sz="1600">
                <a:solidFill>
                  <a:schemeClr val="bg1"/>
                </a:solidFill>
              </a:rPr>
              <a:t>：老年代多线程垃圾收集器组合，极少使用。</a:t>
            </a:r>
            <a:r>
              <a:rPr lang="en-US" altLang="zh-CN" sz="1600">
                <a:solidFill>
                  <a:schemeClr val="bg1"/>
                </a:solidFill>
              </a:rPr>
              <a:t>(-XX:+UseSerialGC -XX:+UseConcMarkSweepGC)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ParNew </a:t>
            </a:r>
            <a:r>
              <a:rPr lang="en-US" altLang="zh-CN" sz="1600">
                <a:solidFill>
                  <a:schemeClr val="bg1"/>
                </a:solidFill>
              </a:rPr>
              <a:t>+ CMS + SerialOld</a:t>
            </a:r>
            <a:r>
              <a:rPr lang="zh-CN" altLang="en-US" sz="1600">
                <a:solidFill>
                  <a:schemeClr val="bg1"/>
                </a:solidFill>
              </a:rPr>
              <a:t>：多线程垃圾收集器组合，在</a:t>
            </a:r>
            <a:r>
              <a:rPr lang="en-US" altLang="zh-CN" sz="1600">
                <a:solidFill>
                  <a:schemeClr val="bg1"/>
                </a:solidFill>
              </a:rPr>
              <a:t>Concurrent Mode Failure</a:t>
            </a:r>
            <a:r>
              <a:rPr lang="zh-CN" altLang="en-US" sz="1600">
                <a:solidFill>
                  <a:schemeClr val="bg1"/>
                </a:solidFill>
              </a:rPr>
              <a:t>（并发收集失败信息）情况下，使用</a:t>
            </a:r>
            <a:r>
              <a:rPr lang="en-US" altLang="zh-CN" sz="1600">
                <a:solidFill>
                  <a:schemeClr val="bg1"/>
                </a:solidFill>
              </a:rPr>
              <a:t>SerialOld</a:t>
            </a:r>
            <a:r>
              <a:rPr lang="zh-CN" altLang="en-US" sz="1600">
                <a:solidFill>
                  <a:schemeClr val="bg1"/>
                </a:solidFill>
              </a:rPr>
              <a:t>收集老年代垃圾。</a:t>
            </a:r>
            <a:r>
              <a:rPr lang="en-US" altLang="zh-CN" sz="1600">
                <a:solidFill>
                  <a:schemeClr val="bg1"/>
                </a:solidFill>
              </a:rPr>
              <a:t>(-XX:+UseConcMarkSweepGC)</a:t>
            </a:r>
          </a:p>
          <a:p>
            <a:pPr marL="285750" lvl="0" indent="-285750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</a:rPr>
              <a:t>G1</a:t>
            </a:r>
            <a:r>
              <a:rPr lang="zh-CN" altLang="en-US" sz="1600">
                <a:solidFill>
                  <a:schemeClr val="bg1"/>
                </a:solidFill>
              </a:rPr>
              <a:t>：新型垃圾收集器。</a:t>
            </a:r>
            <a:r>
              <a:rPr lang="en-US" altLang="zh-CN" sz="1600">
                <a:solidFill>
                  <a:schemeClr val="bg1"/>
                </a:solidFill>
              </a:rPr>
              <a:t>(-XX:+UseG1GC</a:t>
            </a:r>
            <a:r>
              <a:rPr lang="en-US" altLang="zh-CN" sz="1600" smtClean="0">
                <a:solidFill>
                  <a:schemeClr val="bg1"/>
                </a:solidFill>
              </a:rPr>
              <a:t>)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7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体系结构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类加载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运行时数据区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初始化与清理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2537" y="1201316"/>
            <a:ext cx="7272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使用代码方式加载类文件到</a:t>
            </a:r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中，并统计出</a:t>
            </a:r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中类的个数（提示：使用</a:t>
            </a:r>
            <a:r>
              <a:rPr lang="en-US" altLang="zh-CN" sz="1600" smtClean="0">
                <a:solidFill>
                  <a:schemeClr val="bg1"/>
                </a:solidFill>
              </a:rPr>
              <a:t>ClassLoadingMXBean</a:t>
            </a:r>
            <a:r>
              <a:rPr lang="zh-CN" altLang="en-US" sz="1600" smtClean="0">
                <a:solidFill>
                  <a:schemeClr val="bg1"/>
                </a:solidFill>
              </a:rPr>
              <a:t>查看类的个数，使用</a:t>
            </a:r>
            <a:r>
              <a:rPr lang="en-US" altLang="zh-CN" sz="1600" smtClean="0">
                <a:solidFill>
                  <a:schemeClr val="bg1"/>
                </a:solidFill>
              </a:rPr>
              <a:t>URLClassLoader</a:t>
            </a:r>
            <a:r>
              <a:rPr lang="zh-CN" altLang="en-US" sz="1600" smtClean="0">
                <a:solidFill>
                  <a:schemeClr val="bg1"/>
                </a:solidFill>
              </a:rPr>
              <a:t>加载类）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使用五种初始化对象。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单</a:t>
            </a:r>
            <a:r>
              <a:rPr lang="zh-CN" altLang="en-US" sz="1600">
                <a:solidFill>
                  <a:schemeClr val="bg1"/>
                </a:solidFill>
              </a:rPr>
              <a:t>例设计</a:t>
            </a:r>
            <a:r>
              <a:rPr lang="zh-CN" altLang="en-US" sz="1600" smtClean="0">
                <a:solidFill>
                  <a:schemeClr val="bg1"/>
                </a:solidFill>
              </a:rPr>
              <a:t>模式。（对象只初始化一次）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扩展作业：了解有几种方式实现单例模式，它们有什么优缺点？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7332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继承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inheritance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）是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面向对象当中的一个基本特征。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继承就是子类继承父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类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非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private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的方法和属性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使得子类对象（实例）具有父类的属性和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方法。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子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类可以拥有自己的属性和方法，即子类可以对父类进行扩展。</a:t>
            </a: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继承是类与类之间的关系，不是对象与对象之间的关系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类只能单继承，支持多重继承，但不能多继承。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当前类的方法和属性使用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this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关键字；父类的方法和属性使用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super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关键字。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继承使用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extends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关键字。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缺点：</a:t>
            </a:r>
            <a:r>
              <a:rPr lang="zh-CN" altLang="en-US" sz="1600" smtClean="0">
                <a:solidFill>
                  <a:srgbClr val="FFFF00"/>
                </a:solidFill>
                <a:latin typeface="+mn-ea"/>
              </a:rPr>
              <a:t>继承增加了类的耦合度</a:t>
            </a:r>
            <a:endParaRPr lang="zh-CN" altLang="en-US" sz="1600" dirty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0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类加载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9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057300"/>
            <a:ext cx="378393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zh-CN" sz="1600" b="1" smtClean="0">
                <a:solidFill>
                  <a:schemeClr val="bg1"/>
                </a:solidFill>
              </a:rPr>
              <a:t>Old</a:t>
            </a:r>
            <a:r>
              <a:rPr lang="zh-CN" altLang="en-US" sz="1600" b="1" smtClean="0">
                <a:solidFill>
                  <a:schemeClr val="bg1"/>
                </a:solidFill>
              </a:rPr>
              <a:t>类：</a:t>
            </a:r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class Old </a:t>
            </a:r>
            <a:r>
              <a:rPr lang="en-US" altLang="zh-CN" sz="1600" b="1" smtClean="0">
                <a:solidFill>
                  <a:schemeClr val="bg1"/>
                </a:solidFill>
              </a:rPr>
              <a:t>{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protected String name;</a:t>
            </a:r>
          </a:p>
          <a:p>
            <a:pPr defTabSz="288000"/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Old()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name = "Default Old Name";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String getName()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return name;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60032" y="1057300"/>
            <a:ext cx="40324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en-US" altLang="zh-CN" sz="1600" b="1" smtClean="0">
                <a:solidFill>
                  <a:schemeClr val="bg1"/>
                </a:solidFill>
              </a:rPr>
              <a:t>New</a:t>
            </a:r>
            <a:r>
              <a:rPr lang="zh-CN" altLang="en-US" sz="1600" b="1" smtClean="0">
                <a:solidFill>
                  <a:schemeClr val="bg1"/>
                </a:solidFill>
              </a:rPr>
              <a:t>类（继承</a:t>
            </a:r>
            <a:r>
              <a:rPr lang="en-US" altLang="zh-CN" sz="1600" b="1" smtClean="0">
                <a:solidFill>
                  <a:schemeClr val="bg1"/>
                </a:solidFill>
              </a:rPr>
              <a:t>Old</a:t>
            </a:r>
            <a:r>
              <a:rPr lang="zh-CN" altLang="en-US" sz="1600" b="1" smtClean="0">
                <a:solidFill>
                  <a:schemeClr val="bg1"/>
                </a:solidFill>
              </a:rPr>
              <a:t>类）：</a:t>
            </a:r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class New extends Old </a:t>
            </a:r>
            <a:r>
              <a:rPr lang="en-US" altLang="zh-CN" sz="1600" b="1" smtClean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600" b="1" smtClean="0">
                <a:solidFill>
                  <a:schemeClr val="bg1"/>
                </a:solidFill>
              </a:rPr>
              <a:t>	protected String name;</a:t>
            </a:r>
          </a:p>
          <a:p>
            <a:pPr defTabSz="288000"/>
            <a:r>
              <a:rPr lang="en-US" altLang="zh-CN" sz="1600" b="1" smtClean="0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New()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super();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this.name = "Default New Name";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String getThisName()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return this.name;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String getSuperName()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return super.name;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6" y="1129308"/>
            <a:ext cx="63807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zh-CN" altLang="en-US" sz="1600" b="1" smtClean="0">
                <a:solidFill>
                  <a:schemeClr val="bg1"/>
                </a:solidFill>
              </a:rPr>
              <a:t>运行类：</a:t>
            </a:r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class InheritanceDemo </a:t>
            </a:r>
            <a:r>
              <a:rPr lang="en-US" altLang="zh-CN" sz="1600" b="1" smtClean="0">
                <a:solidFill>
                  <a:schemeClr val="bg1"/>
                </a:solidFill>
              </a:rPr>
              <a:t>{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static void main(String[] args)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New n = new New();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System.out.println("</a:t>
            </a:r>
            <a:r>
              <a:rPr lang="zh-CN" altLang="en-US" sz="1600" b="1">
                <a:solidFill>
                  <a:schemeClr val="bg1"/>
                </a:solidFill>
              </a:rPr>
              <a:t>默认名字： </a:t>
            </a:r>
            <a:r>
              <a:rPr lang="en-US" altLang="zh-CN" sz="1600" b="1">
                <a:solidFill>
                  <a:schemeClr val="bg1"/>
                </a:solidFill>
              </a:rPr>
              <a:t>" + n.getName());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System.out.println("this</a:t>
            </a:r>
            <a:r>
              <a:rPr lang="zh-CN" altLang="en-US" sz="1600" b="1">
                <a:solidFill>
                  <a:schemeClr val="bg1"/>
                </a:solidFill>
              </a:rPr>
              <a:t>名字： </a:t>
            </a:r>
            <a:r>
              <a:rPr lang="en-US" altLang="zh-CN" sz="1600" b="1">
                <a:solidFill>
                  <a:schemeClr val="bg1"/>
                </a:solidFill>
              </a:rPr>
              <a:t>" + n.getThisName());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System.out.println("super</a:t>
            </a:r>
            <a:r>
              <a:rPr lang="zh-CN" altLang="en-US" sz="1600" b="1">
                <a:solidFill>
                  <a:schemeClr val="bg1"/>
                </a:solidFill>
              </a:rPr>
              <a:t>名字： </a:t>
            </a:r>
            <a:r>
              <a:rPr lang="en-US" altLang="zh-CN" sz="1600" b="1">
                <a:solidFill>
                  <a:schemeClr val="bg1"/>
                </a:solidFill>
              </a:rPr>
              <a:t>" + n.getSuperName());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}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4130708"/>
            <a:ext cx="63807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8000"/>
            <a:r>
              <a:rPr lang="zh-CN" altLang="en-US" sz="1600" b="1" smtClean="0">
                <a:solidFill>
                  <a:schemeClr val="bg1"/>
                </a:solidFill>
              </a:rPr>
              <a:t>运行结果：</a:t>
            </a:r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600" b="1" smtClean="0">
              <a:solidFill>
                <a:schemeClr val="bg1"/>
              </a:solidFill>
            </a:endParaRPr>
          </a:p>
          <a:p>
            <a:pPr defTabSz="288000"/>
            <a:r>
              <a:rPr lang="zh-CN" altLang="en-US" sz="1600" b="1">
                <a:solidFill>
                  <a:schemeClr val="bg1"/>
                </a:solidFill>
              </a:rPr>
              <a:t>默认名字： </a:t>
            </a:r>
            <a:r>
              <a:rPr lang="en-US" altLang="zh-CN" sz="1600" b="1">
                <a:solidFill>
                  <a:schemeClr val="bg1"/>
                </a:solidFill>
              </a:rPr>
              <a:t>Default Old Name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this</a:t>
            </a:r>
            <a:r>
              <a:rPr lang="zh-CN" altLang="en-US" sz="1600" b="1">
                <a:solidFill>
                  <a:schemeClr val="bg1"/>
                </a:solidFill>
              </a:rPr>
              <a:t>名字： </a:t>
            </a:r>
            <a:r>
              <a:rPr lang="en-US" altLang="zh-CN" sz="1600" b="1">
                <a:solidFill>
                  <a:schemeClr val="bg1"/>
                </a:solidFill>
              </a:rPr>
              <a:t>Default New Name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super</a:t>
            </a:r>
            <a:r>
              <a:rPr lang="zh-CN" altLang="en-US" sz="1600" b="1">
                <a:solidFill>
                  <a:schemeClr val="bg1"/>
                </a:solidFill>
              </a:rPr>
              <a:t>名字： </a:t>
            </a:r>
            <a:r>
              <a:rPr lang="en-US" altLang="zh-CN" sz="1600" b="1">
                <a:solidFill>
                  <a:schemeClr val="bg1"/>
                </a:solidFill>
              </a:rPr>
              <a:t>Default Old Name</a:t>
            </a:r>
          </a:p>
        </p:txBody>
      </p:sp>
    </p:spTree>
    <p:extLst>
      <p:ext uri="{BB962C8B-B14F-4D97-AF65-F5344CB8AC3E}">
        <p14:creationId xmlns:p14="http://schemas.microsoft.com/office/powerpoint/2010/main" val="41853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749" y="1417340"/>
            <a:ext cx="82217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练习：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创建一个名为</a:t>
            </a:r>
            <a:r>
              <a:rPr lang="en-US" altLang="zh-CN" sz="1600" dirty="0" smtClean="0">
                <a:solidFill>
                  <a:schemeClr val="bg1"/>
                </a:solidFill>
              </a:rPr>
              <a:t>Ship</a:t>
            </a:r>
            <a:r>
              <a:rPr lang="zh-CN" altLang="en-US" sz="1600" dirty="0" smtClean="0">
                <a:solidFill>
                  <a:schemeClr val="bg1"/>
                </a:solidFill>
              </a:rPr>
              <a:t>的类。由此继承产生一个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Spaceship</a:t>
            </a:r>
            <a:r>
              <a:rPr lang="zh-CN" altLang="en-US" sz="1600" dirty="0" smtClean="0">
                <a:solidFill>
                  <a:schemeClr val="bg1"/>
                </a:solidFill>
              </a:rPr>
              <a:t>的类。在基类中设置适当的方法（如：</a:t>
            </a:r>
            <a:r>
              <a:rPr lang="en-US" altLang="zh-CN" sz="1600" dirty="0" smtClean="0">
                <a:solidFill>
                  <a:schemeClr val="bg1"/>
                </a:solidFill>
              </a:rPr>
              <a:t>left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right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forward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smtClean="0">
                <a:solidFill>
                  <a:schemeClr val="bg1"/>
                </a:solidFill>
              </a:rPr>
              <a:t>back</a:t>
            </a:r>
            <a:r>
              <a:rPr lang="zh-CN" altLang="en-US" sz="1600" dirty="0" smtClean="0">
                <a:solidFill>
                  <a:schemeClr val="bg1"/>
                </a:solidFill>
              </a:rPr>
              <a:t>）。在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中创建一个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Spaceship</a:t>
            </a:r>
            <a:r>
              <a:rPr lang="zh-CN" altLang="en-US" sz="1600" dirty="0" smtClean="0">
                <a:solidFill>
                  <a:schemeClr val="bg1"/>
                </a:solidFill>
              </a:rPr>
              <a:t>类并转为</a:t>
            </a:r>
            <a:r>
              <a:rPr lang="en-US" altLang="zh-CN" sz="1600" dirty="0" smtClean="0">
                <a:solidFill>
                  <a:schemeClr val="bg1"/>
                </a:solidFill>
              </a:rPr>
              <a:t>Ship</a:t>
            </a:r>
            <a:r>
              <a:rPr lang="zh-CN" altLang="en-US" sz="1600" dirty="0" smtClean="0">
                <a:solidFill>
                  <a:schemeClr val="bg1"/>
                </a:solidFill>
              </a:rPr>
              <a:t>，说明所有方法都可以</a:t>
            </a:r>
            <a:r>
              <a:rPr lang="zh-CN" altLang="en-US" sz="1600" smtClean="0">
                <a:solidFill>
                  <a:schemeClr val="bg1"/>
                </a:solidFill>
              </a:rPr>
              <a:t>工作。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使</a:t>
            </a:r>
            <a:r>
              <a:rPr lang="en-US" altLang="zh-CN" sz="1600" dirty="0" smtClean="0">
                <a:solidFill>
                  <a:schemeClr val="bg1"/>
                </a:solidFill>
              </a:rPr>
              <a:t>Spaceship</a:t>
            </a:r>
            <a:r>
              <a:rPr lang="zh-CN" altLang="en-US" sz="1600" dirty="0" smtClean="0">
                <a:solidFill>
                  <a:schemeClr val="bg1"/>
                </a:solidFill>
              </a:rPr>
              <a:t>覆盖基类中的方法的定义，再在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中</a:t>
            </a:r>
            <a:r>
              <a:rPr lang="zh-CN" altLang="en-US" sz="1600" smtClean="0">
                <a:solidFill>
                  <a:schemeClr val="bg1"/>
                </a:solidFill>
              </a:rPr>
              <a:t>运行。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44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626" y="1078200"/>
            <a:ext cx="81369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多态是</a:t>
            </a:r>
            <a:r>
              <a:rPr lang="zh-CN" altLang="en-US">
                <a:solidFill>
                  <a:srgbClr val="FFFF00"/>
                </a:solidFill>
              </a:rPr>
              <a:t>同一个行为具有多个不同表现形式或形态的能力</a:t>
            </a:r>
            <a:r>
              <a:rPr lang="zh-CN" altLang="en-US" smtClean="0">
                <a:solidFill>
                  <a:schemeClr val="bg1"/>
                </a:solidFill>
              </a:rPr>
              <a:t>。</a:t>
            </a:r>
            <a:endParaRPr lang="en-US" altLang="zh-CN" smtClean="0">
              <a:solidFill>
                <a:schemeClr val="bg1"/>
              </a:solidFill>
            </a:endParaRP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zh-CN" altLang="en-US" smtClean="0">
                <a:solidFill>
                  <a:schemeClr val="bg1"/>
                </a:solidFill>
              </a:rPr>
              <a:t>多态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消除类型之间的耦合关系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看例子。</a:t>
            </a:r>
            <a:endParaRPr lang="en-US" altLang="zh-CN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Music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</a:t>
            </a:r>
            <a:r>
              <a:rPr lang="en-US" altLang="zh-CN" sz="1400" b="1">
                <a:solidFill>
                  <a:schemeClr val="bg1"/>
                </a:solidFill>
              </a:rPr>
              <a:t>void </a:t>
            </a:r>
            <a:r>
              <a:rPr lang="en-US" altLang="zh-CN" sz="1400" b="1" smtClean="0">
                <a:solidFill>
                  <a:schemeClr val="bg1"/>
                </a:solidFill>
              </a:rPr>
              <a:t>playMusic(Phone phone){  </a:t>
            </a:r>
            <a:r>
              <a:rPr lang="en-US" altLang="zh-CN" sz="1400" b="1" i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i="1" dirty="0" smtClean="0">
                <a:solidFill>
                  <a:srgbClr val="FFFF00"/>
                </a:solidFill>
              </a:rPr>
              <a:t>接受</a:t>
            </a:r>
            <a:r>
              <a:rPr lang="zh-CN" altLang="en-US" sz="1400" b="1" i="1" smtClean="0">
                <a:solidFill>
                  <a:srgbClr val="FFFF00"/>
                </a:solidFill>
              </a:rPr>
              <a:t>一个手机引用</a:t>
            </a:r>
            <a:endParaRPr lang="en-US" altLang="zh-CN" sz="1400" b="1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phone.play</a:t>
            </a:r>
            <a:r>
              <a:rPr lang="en-US" altLang="zh-CN" sz="1400" dirty="0">
                <a:solidFill>
                  <a:schemeClr val="bg1"/>
                </a:solidFill>
              </a:rPr>
              <a:t>("Music A");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void main(String[] </a:t>
            </a:r>
            <a:r>
              <a:rPr lang="en-US" altLang="zh-CN" sz="1400" b="1" err="1">
                <a:solidFill>
                  <a:schemeClr val="bg1"/>
                </a:solidFill>
              </a:rPr>
              <a:t>args</a:t>
            </a:r>
            <a:r>
              <a:rPr lang="en-US" altLang="zh-CN" sz="1400" b="1" smtClean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Huawei hw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b="1">
                <a:solidFill>
                  <a:schemeClr val="bg1"/>
                </a:solidFill>
              </a:rPr>
              <a:t>new </a:t>
            </a:r>
            <a:r>
              <a:rPr lang="en-US" altLang="zh-CN" sz="1400">
                <a:solidFill>
                  <a:schemeClr val="bg1"/>
                </a:solidFill>
              </a:rPr>
              <a:t>Huawei</a:t>
            </a:r>
            <a:r>
              <a:rPr lang="en-US" altLang="zh-CN" sz="1400" b="1" smtClean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i="1" smtClean="0">
                <a:solidFill>
                  <a:schemeClr val="bg1"/>
                </a:solidFill>
              </a:rPr>
              <a:t>		</a:t>
            </a:r>
            <a:r>
              <a:rPr lang="en-US" altLang="zh-CN" sz="1400" b="1" smtClean="0">
                <a:solidFill>
                  <a:schemeClr val="bg1"/>
                </a:solidFill>
              </a:rPr>
              <a:t>playMusic</a:t>
            </a:r>
            <a:r>
              <a:rPr lang="en-US" altLang="zh-CN" sz="1400" i="1" smtClean="0">
                <a:solidFill>
                  <a:schemeClr val="bg1"/>
                </a:solidFill>
              </a:rPr>
              <a:t>(hw);  </a:t>
            </a:r>
            <a:r>
              <a:rPr lang="en-US" altLang="zh-CN" sz="1400" i="1" smtClean="0">
                <a:solidFill>
                  <a:srgbClr val="FFFF00"/>
                </a:solidFill>
              </a:rPr>
              <a:t>//</a:t>
            </a:r>
            <a:r>
              <a:rPr lang="zh-CN" altLang="en-US" sz="1400" i="1" smtClean="0">
                <a:solidFill>
                  <a:srgbClr val="FFFF00"/>
                </a:solidFill>
              </a:rPr>
              <a:t>华为手机引用传递给</a:t>
            </a:r>
            <a:r>
              <a:rPr lang="en-US" altLang="zh-CN" sz="1400" i="1" smtClean="0">
                <a:solidFill>
                  <a:srgbClr val="FFFF00"/>
                </a:solidFill>
              </a:rPr>
              <a:t>playMusic</a:t>
            </a:r>
            <a:r>
              <a:rPr lang="zh-CN" altLang="en-US" sz="1400" i="1" smtClean="0">
                <a:solidFill>
                  <a:srgbClr val="FFFF00"/>
                </a:solidFill>
              </a:rPr>
              <a:t>不</a:t>
            </a:r>
            <a:r>
              <a:rPr lang="zh-CN" altLang="en-US" sz="1400" i="1" dirty="0" smtClean="0">
                <a:solidFill>
                  <a:srgbClr val="FFFF00"/>
                </a:solidFill>
              </a:rPr>
              <a:t>需要类型转换  </a:t>
            </a:r>
            <a:r>
              <a:rPr lang="en-US" altLang="zh-CN" sz="1400" i="1" dirty="0" smtClean="0">
                <a:solidFill>
                  <a:srgbClr val="FFFF00"/>
                </a:solidFill>
              </a:rPr>
              <a:t>---- </a:t>
            </a:r>
            <a:r>
              <a:rPr lang="zh-CN" altLang="en-US" sz="1400" i="1" smtClean="0">
                <a:solidFill>
                  <a:srgbClr val="FFFF00"/>
                </a:solidFill>
              </a:rPr>
              <a:t>向上转型</a:t>
            </a:r>
            <a:endParaRPr lang="en-US" altLang="zh-CN" sz="1400" i="1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b="1" dirty="0" smtClean="0">
              <a:solidFill>
                <a:srgbClr val="FFFF00"/>
              </a:solidFill>
            </a:endParaRPr>
          </a:p>
          <a:p>
            <a:r>
              <a:rPr lang="zh-CN" altLang="en-US" sz="1400" b="1" dirty="0" smtClean="0">
                <a:solidFill>
                  <a:srgbClr val="FFFF00"/>
                </a:solidFill>
              </a:rPr>
              <a:t>编译器怎么知道传入的是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Wind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对象而不是其他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Instrument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的子类对象？</a:t>
            </a:r>
            <a:endParaRPr lang="en-US" altLang="zh-CN" sz="1400" b="1" dirty="0" smtClean="0">
              <a:solidFill>
                <a:srgbClr val="FFFF00"/>
              </a:solidFill>
            </a:endParaRPr>
          </a:p>
          <a:p>
            <a:r>
              <a:rPr lang="en-US" altLang="zh-CN" sz="1400" b="1" dirty="0" smtClean="0">
                <a:solidFill>
                  <a:srgbClr val="FFFF00"/>
                </a:solidFill>
              </a:rPr>
              <a:t>——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它并不知道，那么如何正确执行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wind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的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paly</a:t>
            </a:r>
            <a:r>
              <a:rPr lang="zh-CN" altLang="en-US" sz="1400" b="1" smtClean="0">
                <a:solidFill>
                  <a:srgbClr val="FFFF00"/>
                </a:solidFill>
              </a:rPr>
              <a:t>方法？</a:t>
            </a:r>
            <a:endParaRPr lang="en-US" altLang="zh-CN" sz="1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6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8392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运行时绑定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方法调用同方法主体关联起来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绑定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由编译器和连接程序实现的绑定在程序执行前执行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前期绑定（</a:t>
            </a:r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r>
              <a:rPr lang="zh-CN" altLang="en-US" dirty="0" smtClean="0">
                <a:solidFill>
                  <a:schemeClr val="bg1"/>
                </a:solidFill>
              </a:rPr>
              <a:t>语言）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在运行时根据对象的类型进行绑定（</a:t>
            </a:r>
            <a:r>
              <a:rPr lang="zh-CN" altLang="en-US" dirty="0" smtClean="0">
                <a:solidFill>
                  <a:srgbClr val="FFFF00"/>
                </a:solidFill>
              </a:rPr>
              <a:t>除了</a:t>
            </a:r>
            <a:r>
              <a:rPr lang="en-US" altLang="zh-CN" dirty="0" smtClean="0">
                <a:solidFill>
                  <a:srgbClr val="FFFF00"/>
                </a:solidFill>
              </a:rPr>
              <a:t>static</a:t>
            </a:r>
            <a:r>
              <a:rPr lang="zh-CN" altLang="en-US" dirty="0" smtClean="0">
                <a:solidFill>
                  <a:srgbClr val="FFFF00"/>
                </a:solidFill>
              </a:rPr>
              <a:t>方法和</a:t>
            </a:r>
            <a:r>
              <a:rPr lang="en-US" altLang="zh-CN" dirty="0" smtClean="0">
                <a:solidFill>
                  <a:srgbClr val="FFFF00"/>
                </a:solidFill>
              </a:rPr>
              <a:t>final</a:t>
            </a:r>
            <a:r>
              <a:rPr lang="zh-CN" altLang="en-US" dirty="0" smtClean="0">
                <a:solidFill>
                  <a:srgbClr val="FFFF00"/>
                </a:solidFill>
              </a:rPr>
              <a:t>方法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运行时绑定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f</a:t>
            </a:r>
            <a:r>
              <a:rPr lang="en-US" altLang="zh-CN" dirty="0" smtClean="0">
                <a:solidFill>
                  <a:schemeClr val="bg1"/>
                </a:solidFill>
              </a:rPr>
              <a:t>inal——</a:t>
            </a:r>
            <a:r>
              <a:rPr lang="zh-CN" altLang="en-US" dirty="0" smtClean="0">
                <a:solidFill>
                  <a:schemeClr val="bg1"/>
                </a:solidFill>
              </a:rPr>
              <a:t>告诉编译器不需要进行动态绑定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solidFill>
                  <a:srgbClr val="FFFF00"/>
                </a:solidFill>
              </a:rPr>
              <a:t>p</a:t>
            </a:r>
            <a:r>
              <a:rPr lang="en-US" altLang="zh-CN" dirty="0" smtClean="0">
                <a:solidFill>
                  <a:srgbClr val="FFFF00"/>
                </a:solidFill>
              </a:rPr>
              <a:t>rivate</a:t>
            </a:r>
            <a:r>
              <a:rPr lang="zh-CN" altLang="en-US" dirty="0" smtClean="0">
                <a:solidFill>
                  <a:srgbClr val="FFFF00"/>
                </a:solidFill>
              </a:rPr>
              <a:t>方法</a:t>
            </a:r>
            <a:r>
              <a:rPr lang="en-US" altLang="zh-CN" dirty="0" smtClean="0">
                <a:solidFill>
                  <a:srgbClr val="FFFF00"/>
                </a:solidFill>
              </a:rPr>
              <a:t>——</a:t>
            </a:r>
            <a:r>
              <a:rPr lang="zh-CN" altLang="en-US" dirty="0" smtClean="0">
                <a:solidFill>
                  <a:srgbClr val="FFFF00"/>
                </a:solidFill>
              </a:rPr>
              <a:t>自动是</a:t>
            </a:r>
            <a:r>
              <a:rPr lang="en-US" altLang="zh-CN" dirty="0" smtClean="0">
                <a:solidFill>
                  <a:srgbClr val="FFFF00"/>
                </a:solidFill>
              </a:rPr>
              <a:t>final</a:t>
            </a:r>
            <a:r>
              <a:rPr lang="zh-CN" altLang="en-US" dirty="0" smtClean="0">
                <a:solidFill>
                  <a:srgbClr val="FFFF00"/>
                </a:solidFill>
              </a:rPr>
              <a:t>方法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dirty="0">
              <a:solidFill>
                <a:srgbClr val="FFFF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FF00"/>
                </a:solidFill>
              </a:rPr>
              <a:t>注意</a:t>
            </a:r>
            <a:r>
              <a:rPr lang="zh-CN" altLang="en-US" smtClean="0">
                <a:solidFill>
                  <a:srgbClr val="FFFF00"/>
                </a:solidFill>
              </a:rPr>
              <a:t>：在扩展类</a:t>
            </a:r>
            <a:r>
              <a:rPr lang="zh-CN" altLang="en-US" dirty="0" smtClean="0">
                <a:solidFill>
                  <a:srgbClr val="FFFF00"/>
                </a:solidFill>
              </a:rPr>
              <a:t>中最好不要使用和基类</a:t>
            </a:r>
            <a:r>
              <a:rPr lang="en-US" altLang="zh-CN" dirty="0" smtClean="0">
                <a:solidFill>
                  <a:srgbClr val="FFFF00"/>
                </a:solidFill>
              </a:rPr>
              <a:t>private</a:t>
            </a:r>
            <a:r>
              <a:rPr lang="zh-CN" altLang="en-US" dirty="0" smtClean="0">
                <a:solidFill>
                  <a:srgbClr val="FFFF00"/>
                </a:solidFill>
              </a:rPr>
              <a:t>方法同样名字的方法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127332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FF00"/>
                </a:solidFill>
              </a:rPr>
              <a:t>构造器本身是否具有多态性？  </a:t>
            </a:r>
            <a:r>
              <a:rPr lang="en-US" altLang="zh-CN" dirty="0" smtClean="0">
                <a:solidFill>
                  <a:srgbClr val="FFFF00"/>
                </a:solidFill>
              </a:rPr>
              <a:t>——</a:t>
            </a:r>
            <a:r>
              <a:rPr lang="zh-CN" altLang="en-US" dirty="0" smtClean="0">
                <a:solidFill>
                  <a:srgbClr val="FFFF00"/>
                </a:solidFill>
              </a:rPr>
              <a:t>构造器本身是</a:t>
            </a:r>
            <a:r>
              <a:rPr lang="en-US" altLang="zh-CN" dirty="0" smtClean="0">
                <a:solidFill>
                  <a:srgbClr val="FFFF00"/>
                </a:solidFill>
              </a:rPr>
              <a:t>static</a:t>
            </a:r>
            <a:r>
              <a:rPr lang="zh-CN" altLang="en-US" smtClean="0">
                <a:solidFill>
                  <a:srgbClr val="FFFF00"/>
                </a:solidFill>
              </a:rPr>
              <a:t>的，不具多态性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FF00"/>
                </a:solidFill>
              </a:rPr>
              <a:t>基类构造器</a:t>
            </a:r>
            <a:r>
              <a:rPr lang="zh-CN" altLang="en-US" smtClean="0">
                <a:solidFill>
                  <a:srgbClr val="FFFF00"/>
                </a:solidFill>
              </a:rPr>
              <a:t>总是在扩展类</a:t>
            </a:r>
            <a:r>
              <a:rPr lang="zh-CN" altLang="en-US" dirty="0" smtClean="0">
                <a:solidFill>
                  <a:srgbClr val="FFFF00"/>
                </a:solidFill>
              </a:rPr>
              <a:t>的构造过程中被调用，因为只有基类构造</a:t>
            </a:r>
            <a:r>
              <a:rPr lang="zh-CN" altLang="en-US" smtClean="0">
                <a:solidFill>
                  <a:srgbClr val="FFFF00"/>
                </a:solidFill>
              </a:rPr>
              <a:t>器才有权限</a:t>
            </a:r>
            <a:r>
              <a:rPr lang="zh-CN" altLang="en-US" dirty="0" smtClean="0">
                <a:solidFill>
                  <a:srgbClr val="FFFF00"/>
                </a:solidFill>
              </a:rPr>
              <a:t>初始化自己的元素。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5" y="2547367"/>
            <a:ext cx="3423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200" b="1" dirty="0">
                <a:solidFill>
                  <a:schemeClr val="bg1"/>
                </a:solidFill>
              </a:rPr>
              <a:t>public class </a:t>
            </a:r>
            <a:r>
              <a:rPr lang="en-US" altLang="zh-CN" sz="1200" b="1">
                <a:solidFill>
                  <a:schemeClr val="bg1"/>
                </a:solidFill>
              </a:rPr>
              <a:t>Instrument </a:t>
            </a:r>
            <a:r>
              <a:rPr lang="en-US" altLang="zh-CN" sz="1200" b="1" smtClean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200" b="1">
                <a:solidFill>
                  <a:schemeClr val="bg1"/>
                </a:solidFill>
              </a:rPr>
              <a:t>	private int value = </a:t>
            </a:r>
            <a:r>
              <a:rPr lang="en-US" altLang="zh-CN" sz="1200" b="1" smtClean="0">
                <a:solidFill>
                  <a:schemeClr val="bg1"/>
                </a:solidFill>
              </a:rPr>
              <a:t>5;</a:t>
            </a:r>
            <a:endParaRPr lang="en-US" altLang="zh-CN" sz="1200" b="1" dirty="0">
              <a:solidFill>
                <a:schemeClr val="bg1"/>
              </a:solidFill>
            </a:endParaRPr>
          </a:p>
          <a:p>
            <a:pPr defTabSz="288000"/>
            <a:endParaRPr lang="zh-CN" altLang="en-US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public </a:t>
            </a:r>
            <a:r>
              <a:rPr lang="en-US" altLang="zh-CN" sz="1200" b="1" dirty="0">
                <a:solidFill>
                  <a:schemeClr val="bg1"/>
                </a:solidFill>
              </a:rPr>
              <a:t>Instrument(){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play(</a:t>
            </a:r>
            <a:r>
              <a:rPr lang="en-US" altLang="zh-CN" sz="1200" b="1" smtClean="0">
                <a:solidFill>
                  <a:schemeClr val="bg1"/>
                </a:solidFill>
              </a:rPr>
              <a:t>null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);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200" b="1" dirty="0" smtClean="0">
                <a:solidFill>
                  <a:srgbClr val="FFFF00"/>
                </a:solidFill>
              </a:rPr>
              <a:t>构造器中调用了运行时绑定的方法</a:t>
            </a:r>
            <a:endParaRPr lang="en-US" altLang="zh-CN" sz="1200" b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endParaRPr lang="zh-CN" altLang="en-US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public </a:t>
            </a:r>
            <a:r>
              <a:rPr lang="en-US" altLang="zh-CN" sz="1200" b="1" dirty="0">
                <a:solidFill>
                  <a:schemeClr val="bg1"/>
                </a:solidFill>
              </a:rPr>
              <a:t>void play(String n){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System.</a:t>
            </a:r>
            <a:r>
              <a:rPr lang="en-US" altLang="zh-CN" sz="12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i="1" dirty="0">
                <a:solidFill>
                  <a:schemeClr val="bg1"/>
                </a:solidFill>
              </a:rPr>
              <a:t>("</a:t>
            </a:r>
            <a:r>
              <a:rPr lang="en-US" altLang="zh-CN" sz="1200" i="1" dirty="0" err="1">
                <a:solidFill>
                  <a:schemeClr val="bg1"/>
                </a:solidFill>
              </a:rPr>
              <a:t>Instrument.play</a:t>
            </a:r>
            <a:r>
              <a:rPr lang="en-US" altLang="zh-CN" sz="1200" i="1" dirty="0">
                <a:solidFill>
                  <a:schemeClr val="bg1"/>
                </a:solidFill>
              </a:rPr>
              <a:t>()");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dirty="0" smtClean="0">
                <a:solidFill>
                  <a:srgbClr val="FFFF00"/>
                </a:solidFill>
              </a:rPr>
              <a:t>构造器中调用的方法应尽量是</a:t>
            </a:r>
            <a:r>
              <a:rPr lang="en-US" altLang="zh-CN" sz="1200" dirty="0" smtClean="0">
                <a:solidFill>
                  <a:srgbClr val="FFFF00"/>
                </a:solidFill>
              </a:rPr>
              <a:t>private</a:t>
            </a:r>
            <a:r>
              <a:rPr lang="zh-CN" altLang="en-US" sz="1200" dirty="0" smtClean="0">
                <a:solidFill>
                  <a:srgbClr val="FFFF00"/>
                </a:solidFill>
              </a:rPr>
              <a:t>的或是</a:t>
            </a:r>
            <a:r>
              <a:rPr lang="en-US" altLang="zh-CN" sz="1200" dirty="0" smtClean="0">
                <a:solidFill>
                  <a:srgbClr val="FFFF00"/>
                </a:solidFill>
              </a:rPr>
              <a:t>final</a:t>
            </a:r>
            <a:r>
              <a:rPr lang="zh-CN" altLang="en-US" sz="1200" dirty="0" smtClean="0">
                <a:solidFill>
                  <a:srgbClr val="FFFF00"/>
                </a:solidFill>
              </a:rPr>
              <a:t>的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2577852"/>
            <a:ext cx="49685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Brass extends Instrument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value = 10;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play(String n){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(“</a:t>
            </a:r>
            <a:r>
              <a:rPr lang="en-US" altLang="zh-CN" sz="1400" i="1" dirty="0" err="1" smtClean="0">
                <a:solidFill>
                  <a:schemeClr val="bg1"/>
                </a:solidFill>
              </a:rPr>
              <a:t>Brass.play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():”+</a:t>
            </a:r>
            <a:r>
              <a:rPr lang="en-US" altLang="zh-CN" sz="1400" i="1" dirty="0">
                <a:solidFill>
                  <a:schemeClr val="bg1"/>
                </a:solidFill>
              </a:rPr>
              <a:t>value</a:t>
            </a:r>
            <a:r>
              <a:rPr lang="en-US" altLang="zh-CN" sz="1400" i="1" dirty="0" smtClean="0">
                <a:solidFill>
                  <a:schemeClr val="bg1"/>
                </a:solidFill>
              </a:rPr>
              <a:t>);//</a:t>
            </a:r>
            <a:r>
              <a:rPr lang="zh-CN" altLang="en-US" sz="1400" b="1" i="1" dirty="0" smtClean="0">
                <a:solidFill>
                  <a:srgbClr val="FFFF00"/>
                </a:solidFill>
              </a:rPr>
              <a:t>可以正确打印吗？</a:t>
            </a:r>
            <a:endParaRPr lang="en-US" altLang="zh-CN" sz="1400" b="1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Brass </a:t>
            </a:r>
            <a:r>
              <a:rPr lang="en-US" altLang="zh-CN" sz="1400" u="sng" dirty="0">
                <a:solidFill>
                  <a:schemeClr val="bg1"/>
                </a:solidFill>
              </a:rPr>
              <a:t>b = </a:t>
            </a:r>
            <a:r>
              <a:rPr lang="en-US" altLang="zh-CN" sz="1400" b="1" u="sng" dirty="0">
                <a:solidFill>
                  <a:schemeClr val="bg1"/>
                </a:solidFill>
              </a:rPr>
              <a:t>new Brass();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7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73324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封装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Encapsulation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）是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指将抽象接口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的实现细节部分包装、隐藏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起来。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封装可以被认为是一个保护屏障，防止该类的代码和数据被外部类定义的代码随机访问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Java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使用关键字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private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protected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和</a:t>
            </a:r>
            <a:r>
              <a:rPr lang="en-US" altLang="zh-CN" sz="1600" smtClean="0">
                <a:solidFill>
                  <a:schemeClr val="bg1"/>
                </a:solidFill>
                <a:latin typeface="+mn-ea"/>
              </a:rPr>
              <a:t>public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实现封装。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优点：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良好的封装能够减少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耦合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保护了私有数据，减少了可能的模块间</a:t>
            </a: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干扰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  <a:latin typeface="+mn-ea"/>
              </a:rPr>
              <a:t>隐藏实现细节，减少复杂度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22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1129308"/>
            <a:ext cx="41093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class Person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private String name</a:t>
            </a:r>
            <a:r>
              <a:rPr lang="en-US" altLang="zh-CN" sz="1600" b="1" smtClean="0">
                <a:solidFill>
                  <a:schemeClr val="bg1"/>
                </a:solidFill>
              </a:rPr>
              <a:t>;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private int age;</a:t>
            </a:r>
          </a:p>
          <a:p>
            <a:pPr defTabSz="288000"/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String getName()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return name;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}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void setName(String name)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this.name = name;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}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int getAge()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return age;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}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void setAge(int age)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this.age = age;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5508104" y="1777380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封装属性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name</a:t>
            </a:r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和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age</a:t>
            </a:r>
          </a:p>
          <a:p>
            <a:pPr defTabSz="288000"/>
            <a:endParaRPr lang="en-US" altLang="zh-CN" sz="1600" b="1">
              <a:solidFill>
                <a:srgbClr val="FFFF00"/>
              </a:solidFill>
              <a:latin typeface="+mn-ea"/>
            </a:endParaRPr>
          </a:p>
          <a:p>
            <a:pPr defTabSz="288000"/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setter</a:t>
            </a:r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方法设置值</a:t>
            </a:r>
            <a:endParaRPr lang="en-US" altLang="zh-CN" sz="1600" b="1" smtClean="0">
              <a:solidFill>
                <a:srgbClr val="FFFF00"/>
              </a:solidFill>
              <a:latin typeface="+mn-ea"/>
            </a:endParaRPr>
          </a:p>
          <a:p>
            <a:pPr defTabSz="288000"/>
            <a:endParaRPr lang="en-US" altLang="zh-CN" sz="1600" b="1">
              <a:solidFill>
                <a:srgbClr val="FFFF00"/>
              </a:solidFill>
              <a:latin typeface="+mn-ea"/>
            </a:endParaRPr>
          </a:p>
          <a:p>
            <a:pPr defTabSz="288000"/>
            <a:r>
              <a:rPr lang="zh-CN" altLang="en-US" sz="1600" smtClean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600" smtClean="0">
                <a:solidFill>
                  <a:srgbClr val="FFFF00"/>
                </a:solidFill>
                <a:latin typeface="+mn-ea"/>
              </a:rPr>
              <a:t>getter</a:t>
            </a:r>
            <a:r>
              <a:rPr lang="zh-CN" altLang="en-US" sz="1600" smtClean="0">
                <a:solidFill>
                  <a:srgbClr val="FFFF00"/>
                </a:solidFill>
                <a:latin typeface="+mn-ea"/>
              </a:rPr>
              <a:t>方法获取值</a:t>
            </a:r>
            <a:endParaRPr lang="en-US" altLang="zh-CN" sz="1600" smtClean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3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7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370" y="1345332"/>
            <a:ext cx="423664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chemeClr val="bg1"/>
                </a:solidFill>
              </a:rPr>
              <a:t>JDK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(Java Development Kit</a:t>
            </a:r>
            <a:r>
              <a:rPr lang="en-US" altLang="zh-CN" sz="1600">
                <a:solidFill>
                  <a:schemeClr val="bg1"/>
                </a:solidFill>
              </a:rPr>
              <a:t>) Java</a:t>
            </a:r>
            <a:r>
              <a:rPr lang="zh-CN" altLang="en-US" sz="1600">
                <a:solidFill>
                  <a:schemeClr val="bg1"/>
                </a:solidFill>
              </a:rPr>
              <a:t>的标准开发工具包</a:t>
            </a:r>
            <a:r>
              <a:rPr lang="zh-CN" altLang="en-US" sz="1600" smtClean="0">
                <a:solidFill>
                  <a:schemeClr val="bg1"/>
                </a:solidFill>
              </a:rPr>
              <a:t>，包含</a:t>
            </a:r>
            <a:r>
              <a:rPr lang="en-US" altLang="zh-CN" sz="1600" smtClean="0">
                <a:solidFill>
                  <a:schemeClr val="bg1"/>
                </a:solidFill>
              </a:rPr>
              <a:t>JRE</a:t>
            </a:r>
            <a:r>
              <a:rPr lang="zh-CN" altLang="en-US" sz="1600" smtClean="0">
                <a:solidFill>
                  <a:schemeClr val="bg1"/>
                </a:solidFill>
              </a:rPr>
              <a:t>、编译器、调试工具，是开发</a:t>
            </a:r>
            <a:r>
              <a:rPr lang="en-US" altLang="zh-CN" sz="1600" smtClean="0">
                <a:solidFill>
                  <a:schemeClr val="bg1"/>
                </a:solidFill>
              </a:rPr>
              <a:t>JAVA</a:t>
            </a:r>
            <a:r>
              <a:rPr lang="zh-CN" altLang="en-US" sz="1600">
                <a:solidFill>
                  <a:schemeClr val="bg1"/>
                </a:solidFill>
              </a:rPr>
              <a:t>的核心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bg1"/>
                </a:solidFill>
              </a:rPr>
              <a:t>J2SE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en-US" altLang="zh-CN" sz="1200" smtClean="0">
                <a:solidFill>
                  <a:schemeClr val="bg1"/>
                </a:solidFill>
              </a:rPr>
              <a:t>Java</a:t>
            </a:r>
            <a:r>
              <a:rPr lang="zh-CN" altLang="en-US" sz="1200" smtClean="0">
                <a:solidFill>
                  <a:schemeClr val="bg1"/>
                </a:solidFill>
              </a:rPr>
              <a:t>标准版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bg1"/>
                </a:solidFill>
              </a:rPr>
              <a:t>J2EE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en-US" altLang="zh-CN" sz="1200" smtClean="0">
                <a:solidFill>
                  <a:schemeClr val="bg1"/>
                </a:solidFill>
              </a:rPr>
              <a:t>Java</a:t>
            </a:r>
            <a:r>
              <a:rPr lang="zh-CN" altLang="en-US" sz="1200" smtClean="0">
                <a:solidFill>
                  <a:schemeClr val="bg1"/>
                </a:solidFill>
              </a:rPr>
              <a:t>企业版，</a:t>
            </a:r>
            <a:r>
              <a:rPr lang="zh-CN" altLang="en-US" sz="1200">
                <a:solidFill>
                  <a:schemeClr val="bg1"/>
                </a:solidFill>
              </a:rPr>
              <a:t>企业</a:t>
            </a:r>
            <a:r>
              <a:rPr lang="zh-CN" altLang="en-US" sz="1200" smtClean="0">
                <a:solidFill>
                  <a:schemeClr val="bg1"/>
                </a:solidFill>
              </a:rPr>
              <a:t>级应用开发，比如</a:t>
            </a:r>
            <a:r>
              <a:rPr lang="en-US" altLang="zh-CN" sz="1200" smtClean="0">
                <a:solidFill>
                  <a:schemeClr val="bg1"/>
                </a:solidFill>
              </a:rPr>
              <a:t>Web</a:t>
            </a:r>
            <a:r>
              <a:rPr lang="zh-CN" altLang="en-US" sz="1200">
                <a:solidFill>
                  <a:schemeClr val="bg1"/>
                </a:solidFill>
              </a:rPr>
              <a:t>应用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200" smtClean="0">
                <a:solidFill>
                  <a:schemeClr val="bg1"/>
                </a:solidFill>
              </a:rPr>
              <a:t>J2ME</a:t>
            </a:r>
            <a:r>
              <a:rPr lang="zh-CN" altLang="en-US" sz="1200" smtClean="0">
                <a:solidFill>
                  <a:schemeClr val="bg1"/>
                </a:solidFill>
              </a:rPr>
              <a:t>：</a:t>
            </a:r>
            <a:r>
              <a:rPr lang="en-US" altLang="zh-CN" sz="1200" smtClean="0">
                <a:solidFill>
                  <a:schemeClr val="bg1"/>
                </a:solidFill>
              </a:rPr>
              <a:t>Java</a:t>
            </a:r>
            <a:r>
              <a:rPr lang="zh-CN" altLang="en-US" sz="1200" smtClean="0">
                <a:solidFill>
                  <a:schemeClr val="bg1"/>
                </a:solidFill>
              </a:rPr>
              <a:t>微型版</a:t>
            </a:r>
            <a:endParaRPr lang="en-US" altLang="zh-CN" sz="120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JRE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(Java Runtime </a:t>
            </a:r>
            <a:r>
              <a:rPr lang="en-US" altLang="zh-CN" sz="1600" dirty="0" err="1">
                <a:solidFill>
                  <a:schemeClr val="bg1"/>
                </a:solidFill>
              </a:rPr>
              <a:t>Enviroment</a:t>
            </a:r>
            <a:r>
              <a:rPr lang="en-US" altLang="zh-CN" sz="1600" dirty="0">
                <a:solidFill>
                  <a:schemeClr val="bg1"/>
                </a:solidFill>
              </a:rPr>
              <a:t>) Java</a:t>
            </a:r>
            <a:r>
              <a:rPr lang="zh-CN" altLang="en-US" sz="1600" dirty="0">
                <a:solidFill>
                  <a:schemeClr val="bg1"/>
                </a:solidFill>
              </a:rPr>
              <a:t>的</a:t>
            </a:r>
            <a:r>
              <a:rPr lang="zh-CN" altLang="en-US" sz="1600">
                <a:solidFill>
                  <a:schemeClr val="bg1"/>
                </a:solidFill>
              </a:rPr>
              <a:t>运行环境，用于解释执行</a:t>
            </a:r>
            <a:r>
              <a:rPr lang="en-US" altLang="zh-CN" sz="1600">
                <a:solidFill>
                  <a:schemeClr val="bg1"/>
                </a:solidFill>
              </a:rPr>
              <a:t>Java</a:t>
            </a:r>
            <a:r>
              <a:rPr lang="zh-CN" altLang="en-US" sz="1600">
                <a:solidFill>
                  <a:schemeClr val="bg1"/>
                </a:solidFill>
              </a:rPr>
              <a:t>的字节码文件</a:t>
            </a:r>
            <a:r>
              <a:rPr lang="zh-CN" altLang="en-US" sz="1600" smtClean="0">
                <a:solidFill>
                  <a:schemeClr val="bg1"/>
                </a:solidFill>
              </a:rPr>
              <a:t>。包括</a:t>
            </a:r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、核心类库和支持文件（配置文件等）。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endParaRPr lang="en-US" altLang="zh-CN" sz="1600">
              <a:solidFill>
                <a:schemeClr val="bg1"/>
              </a:solidFill>
            </a:endParaRPr>
          </a:p>
          <a:p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：</a:t>
            </a:r>
            <a:r>
              <a:rPr lang="en-US" altLang="zh-CN" sz="1600" smtClean="0">
                <a:solidFill>
                  <a:schemeClr val="bg1"/>
                </a:solidFill>
                <a:sym typeface="Wingdings" panose="05000000000000000000" pitchFamily="2" charset="2"/>
              </a:rPr>
              <a:t>(Java Virtual Machine)Java</a:t>
            </a:r>
            <a:r>
              <a:rPr lang="zh-CN" altLang="en-US" sz="1600" smtClean="0">
                <a:solidFill>
                  <a:schemeClr val="bg1"/>
                </a:solidFill>
                <a:sym typeface="Wingdings" panose="05000000000000000000" pitchFamily="2" charset="2"/>
              </a:rPr>
              <a:t>虚拟机，</a:t>
            </a:r>
            <a:r>
              <a:rPr lang="zh-CN" altLang="en-US" sz="1600" smtClean="0">
                <a:solidFill>
                  <a:schemeClr val="bg1"/>
                </a:solidFill>
              </a:rPr>
              <a:t>是实现</a:t>
            </a:r>
            <a:r>
              <a:rPr lang="zh-CN" altLang="en-US" sz="1600">
                <a:solidFill>
                  <a:schemeClr val="bg1"/>
                </a:solidFill>
              </a:rPr>
              <a:t>跨平台的最核心的部分，负责解释执行字节码文件。</a:t>
            </a:r>
            <a:endParaRPr lang="en-US" altLang="zh-CN" sz="1600">
              <a:solidFill>
                <a:schemeClr val="bg1"/>
              </a:solidFill>
            </a:endParaRPr>
          </a:p>
        </p:txBody>
      </p:sp>
      <p:pic>
        <p:nvPicPr>
          <p:cNvPr id="1026" name="Picture 2" descr="https://pics0.baidu.com/feed/a044ad345982b2b70a1da1f84503bfe977099b45.jpeg?token=1e6ce50be8b64bee26ee7fa3acde94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5332"/>
            <a:ext cx="4027553" cy="32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09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0919" y="1057300"/>
            <a:ext cx="410939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abstract class PizzaFactory </a:t>
            </a:r>
            <a:r>
              <a:rPr lang="en-US" altLang="zh-CN" sz="1600" b="1" smtClean="0">
                <a:solidFill>
                  <a:schemeClr val="bg1"/>
                </a:solidFill>
              </a:rPr>
              <a:t>{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PizzaFactory()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make();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// </a:t>
            </a:r>
            <a:r>
              <a:rPr lang="zh-CN" altLang="en-US" sz="1600" b="1">
                <a:solidFill>
                  <a:schemeClr val="bg1"/>
                </a:solidFill>
              </a:rPr>
              <a:t>准备材料</a:t>
            </a:r>
          </a:p>
          <a:p>
            <a:pPr defTabSz="288000"/>
            <a:r>
              <a:rPr lang="zh-CN" altLang="en-US" sz="1600" b="1">
                <a:solidFill>
                  <a:schemeClr val="bg1"/>
                </a:solidFill>
              </a:rPr>
              <a:t>	</a:t>
            </a:r>
            <a:r>
              <a:rPr lang="en-US" altLang="zh-CN" sz="1600" b="1">
                <a:solidFill>
                  <a:schemeClr val="bg1"/>
                </a:solidFill>
              </a:rPr>
              <a:t>public abstract void ready();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// </a:t>
            </a:r>
            <a:r>
              <a:rPr lang="zh-CN" altLang="en-US" sz="1600" b="1">
                <a:solidFill>
                  <a:schemeClr val="bg1"/>
                </a:solidFill>
              </a:rPr>
              <a:t>烘烤</a:t>
            </a:r>
          </a:p>
          <a:p>
            <a:pPr defTabSz="288000"/>
            <a:r>
              <a:rPr lang="zh-CN" altLang="en-US" sz="1600" b="1">
                <a:solidFill>
                  <a:schemeClr val="bg1"/>
                </a:solidFill>
              </a:rPr>
              <a:t>	</a:t>
            </a:r>
            <a:r>
              <a:rPr lang="en-US" altLang="zh-CN" sz="1600" b="1">
                <a:solidFill>
                  <a:schemeClr val="bg1"/>
                </a:solidFill>
              </a:rPr>
              <a:t>public abstract void bake();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// </a:t>
            </a:r>
            <a:r>
              <a:rPr lang="zh-CN" altLang="en-US" sz="1600" b="1" smtClean="0">
                <a:solidFill>
                  <a:schemeClr val="bg1"/>
                </a:solidFill>
              </a:rPr>
              <a:t>制作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private void make()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ready();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bake();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</a:t>
            </a:r>
            <a:r>
              <a:rPr lang="en-US" altLang="zh-CN" sz="1600" b="1" smtClean="0">
                <a:solidFill>
                  <a:schemeClr val="bg1"/>
                </a:solidFill>
              </a:rPr>
              <a:t>}</a:t>
            </a:r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4716016" y="458569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披萨制作过程封装在</a:t>
            </a:r>
            <a:r>
              <a:rPr lang="en-US" altLang="zh-CN" sz="1600" b="1" smtClean="0">
                <a:solidFill>
                  <a:srgbClr val="FFFF00"/>
                </a:solidFill>
                <a:latin typeface="+mn-ea"/>
              </a:rPr>
              <a:t>PizzaFactory</a:t>
            </a:r>
            <a:r>
              <a:rPr lang="zh-CN" altLang="en-US" sz="1600" b="1" smtClean="0">
                <a:solidFill>
                  <a:srgbClr val="FFFF00"/>
                </a:solidFill>
                <a:latin typeface="+mn-ea"/>
              </a:rPr>
              <a:t>中</a:t>
            </a:r>
            <a:endParaRPr lang="en-US" altLang="zh-CN" sz="1600" b="1" smtClean="0">
              <a:solidFill>
                <a:srgbClr val="FFFF00"/>
              </a:solidFill>
              <a:latin typeface="+mn-ea"/>
            </a:endParaRPr>
          </a:p>
          <a:p>
            <a:pPr defTabSz="288000"/>
            <a:endParaRPr lang="en-US" altLang="zh-CN" sz="1600" b="1">
              <a:solidFill>
                <a:srgbClr val="FFFF00"/>
              </a:solidFill>
              <a:latin typeface="+mn-ea"/>
            </a:endParaRPr>
          </a:p>
          <a:p>
            <a:pPr defTabSz="288000"/>
            <a:r>
              <a:rPr lang="zh-CN" altLang="en-US" sz="1600" smtClean="0">
                <a:solidFill>
                  <a:srgbClr val="FFFF00"/>
                </a:solidFill>
                <a:latin typeface="+mn-ea"/>
              </a:rPr>
              <a:t>子类实现具体的操作</a:t>
            </a:r>
            <a:endParaRPr lang="en-US" altLang="zh-CN" sz="160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716016" y="1057300"/>
            <a:ext cx="432541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public class BjPizzaFactory extends PizzaFactory {</a:t>
            </a:r>
          </a:p>
          <a:p>
            <a:pPr defTabSz="288000"/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@Override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void ready()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System.out.println("</a:t>
            </a:r>
            <a:r>
              <a:rPr lang="zh-CN" altLang="en-US" sz="1600" b="1">
                <a:solidFill>
                  <a:schemeClr val="bg1"/>
                </a:solidFill>
              </a:rPr>
              <a:t>北京准备材料</a:t>
            </a:r>
            <a:r>
              <a:rPr lang="en-US" altLang="zh-CN" sz="1600" b="1">
                <a:solidFill>
                  <a:schemeClr val="bg1"/>
                </a:solidFill>
              </a:rPr>
              <a:t>");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@Override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public void bake() {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	System.out.println("</a:t>
            </a:r>
            <a:r>
              <a:rPr lang="zh-CN" altLang="en-US" sz="1600" b="1">
                <a:solidFill>
                  <a:schemeClr val="bg1"/>
                </a:solidFill>
              </a:rPr>
              <a:t>在北京烘烤</a:t>
            </a:r>
            <a:r>
              <a:rPr lang="en-US" altLang="zh-CN" sz="1600" b="1">
                <a:solidFill>
                  <a:schemeClr val="bg1"/>
                </a:solidFill>
              </a:rPr>
              <a:t>");</a:t>
            </a: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	}</a:t>
            </a:r>
          </a:p>
          <a:p>
            <a:pPr defTabSz="288000"/>
            <a:endParaRPr lang="en-US" altLang="zh-CN" sz="16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600" b="1">
                <a:solidFill>
                  <a:schemeClr val="bg1"/>
                </a:solidFill>
              </a:rPr>
              <a:t>}</a:t>
            </a:r>
            <a:endParaRPr lang="en-US" altLang="zh-CN" sz="160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6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232674"/>
            <a:ext cx="70316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中可以定义不含方法体的方法，用</a:t>
            </a:r>
            <a:r>
              <a:rPr lang="en-US" altLang="zh-CN" dirty="0" smtClean="0">
                <a:solidFill>
                  <a:schemeClr val="bg1"/>
                </a:solidFill>
              </a:rPr>
              <a:t>abstract</a:t>
            </a:r>
            <a:r>
              <a:rPr lang="zh-CN" altLang="en-US" dirty="0" smtClean="0">
                <a:solidFill>
                  <a:schemeClr val="bg1"/>
                </a:solidFill>
              </a:rPr>
              <a:t>修饰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抽象方法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包含抽象方法的类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抽象类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抽象类中可以有多个抽象方法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抽象类不能实例化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抽象类的所有方法都是抽象方法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可以定义为接口（</a:t>
            </a:r>
            <a:r>
              <a:rPr lang="en-US" altLang="zh-CN" dirty="0" smtClean="0">
                <a:solidFill>
                  <a:schemeClr val="bg1"/>
                </a:solidFill>
              </a:rPr>
              <a:t>interface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中一个类只能有一个基类，但是可以有多个接口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343356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BaseClass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22487" y="3441948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27984" y="373836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84168" y="4020294"/>
            <a:ext cx="122413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 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87624" y="4945732"/>
            <a:ext cx="1440159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</a:t>
            </a:r>
            <a:r>
              <a:rPr lang="zh-CN" altLang="en-US" dirty="0" smtClean="0"/>
              <a:t>类方法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7782" y="4945732"/>
            <a:ext cx="1584177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52120" y="4945732"/>
            <a:ext cx="1656183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11960" y="4945732"/>
            <a:ext cx="1440159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interface1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7" idx="2"/>
          </p:cNvCxnSpPr>
          <p:nvPr/>
        </p:nvCxnSpPr>
        <p:spPr>
          <a:xfrm flipV="1">
            <a:off x="1799692" y="3721596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3" idx="0"/>
          </p:cNvCxnSpPr>
          <p:nvPr/>
        </p:nvCxnSpPr>
        <p:spPr>
          <a:xfrm flipH="1" flipV="1">
            <a:off x="3419870" y="3738364"/>
            <a:ext cx="1" cy="1207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</p:cNvCxnSpPr>
          <p:nvPr/>
        </p:nvCxnSpPr>
        <p:spPr>
          <a:xfrm flipH="1" flipV="1">
            <a:off x="4932039" y="4026396"/>
            <a:ext cx="1" cy="91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0" idx="2"/>
          </p:cNvCxnSpPr>
          <p:nvPr/>
        </p:nvCxnSpPr>
        <p:spPr>
          <a:xfrm flipV="1">
            <a:off x="6696236" y="4308326"/>
            <a:ext cx="0" cy="637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9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745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同一</a:t>
            </a:r>
            <a:r>
              <a:rPr lang="zh-CN" altLang="en-US" dirty="0" smtClean="0">
                <a:solidFill>
                  <a:schemeClr val="bg1"/>
                </a:solidFill>
              </a:rPr>
              <a:t>个接口可以有多个不同的实现。</a:t>
            </a:r>
            <a:r>
              <a:rPr lang="en-US" altLang="zh-CN" dirty="0" smtClean="0">
                <a:solidFill>
                  <a:srgbClr val="FFFF00"/>
                </a:solidFill>
              </a:rPr>
              <a:t>——</a:t>
            </a:r>
            <a:r>
              <a:rPr lang="zh-CN" altLang="en-US" dirty="0" smtClean="0">
                <a:solidFill>
                  <a:srgbClr val="FFFF00"/>
                </a:solidFill>
              </a:rPr>
              <a:t>你可以用任何你要的对象来调用我的方法，只要你的对象遵循我的接口，例如：策略模式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41476"/>
            <a:ext cx="45339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0112" y="2641476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b="1" dirty="0">
                <a:solidFill>
                  <a:schemeClr val="bg1"/>
                </a:solidFill>
              </a:rPr>
              <a:t>public interface </a:t>
            </a:r>
            <a:r>
              <a:rPr lang="en-US" altLang="zh-CN" b="1" dirty="0" err="1">
                <a:solidFill>
                  <a:schemeClr val="bg1"/>
                </a:solidFill>
              </a:rPr>
              <a:t>IStrategy</a:t>
            </a:r>
            <a:r>
              <a:rPr lang="en-US" altLang="zh-CN" b="1" dirty="0">
                <a:solidFill>
                  <a:schemeClr val="bg1"/>
                </a:solidFill>
              </a:rPr>
              <a:t> {  </a:t>
            </a:r>
          </a:p>
          <a:p>
            <a:pPr defTabSz="288000"/>
            <a:r>
              <a:rPr lang="en-US" altLang="zh-CN" b="1" smtClean="0">
                <a:solidFill>
                  <a:schemeClr val="bg1"/>
                </a:solidFill>
              </a:rPr>
              <a:t>	public </a:t>
            </a:r>
            <a:r>
              <a:rPr lang="en-US" altLang="zh-CN" b="1" dirty="0">
                <a:solidFill>
                  <a:schemeClr val="bg1"/>
                </a:solidFill>
              </a:rPr>
              <a:t>void operate</a:t>
            </a:r>
            <a:r>
              <a:rPr lang="en-US" altLang="zh-CN" b="1">
                <a:solidFill>
                  <a:schemeClr val="bg1"/>
                </a:solidFill>
              </a:rPr>
              <a:t>();  </a:t>
            </a:r>
            <a:endParaRPr lang="zh-CN" altLang="en-US" dirty="0">
              <a:solidFill>
                <a:schemeClr val="bg1"/>
              </a:solidFill>
            </a:endParaRPr>
          </a:p>
          <a:p>
            <a:pPr defTabSz="288000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3659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如果在已有组件（</a:t>
            </a:r>
            <a:r>
              <a:rPr lang="en-US" altLang="zh-CN" dirty="0" smtClean="0">
                <a:solidFill>
                  <a:schemeClr val="bg1"/>
                </a:solidFill>
              </a:rPr>
              <a:t>Jar</a:t>
            </a:r>
            <a:r>
              <a:rPr lang="zh-CN" altLang="en-US" dirty="0" smtClean="0">
                <a:solidFill>
                  <a:schemeClr val="bg1"/>
                </a:solidFill>
              </a:rPr>
              <a:t>）中有一个苦肉计的妙计，实现了</a:t>
            </a:r>
            <a:r>
              <a:rPr lang="en-US" altLang="zh-CN" dirty="0" smtClean="0">
                <a:solidFill>
                  <a:srgbClr val="FFFF00"/>
                </a:solidFill>
              </a:rPr>
              <a:t>Idea</a:t>
            </a:r>
            <a:r>
              <a:rPr lang="zh-CN" altLang="en-US" dirty="0" smtClean="0">
                <a:solidFill>
                  <a:schemeClr val="bg1"/>
                </a:solidFill>
              </a:rPr>
              <a:t>接口，但是我们想放到锦囊里使用，怎么办？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919" y="1273324"/>
            <a:ext cx="2263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b="1" dirty="0">
                <a:solidFill>
                  <a:schemeClr val="bg1"/>
                </a:solidFill>
              </a:rPr>
              <a:t>public interface </a:t>
            </a:r>
            <a:r>
              <a:rPr lang="en-US" altLang="zh-CN" b="1">
                <a:solidFill>
                  <a:schemeClr val="bg1"/>
                </a:solidFill>
              </a:rPr>
              <a:t>Idea </a:t>
            </a:r>
            <a:r>
              <a:rPr lang="en-US" altLang="zh-CN" b="1" smtClean="0">
                <a:solidFill>
                  <a:schemeClr val="bg1"/>
                </a:solidFill>
              </a:rPr>
              <a:t>{</a:t>
            </a:r>
            <a:endParaRPr lang="zh-CN" altLang="en-US" dirty="0">
              <a:solidFill>
                <a:schemeClr val="bg1"/>
              </a:solidFill>
            </a:endParaRPr>
          </a:p>
          <a:p>
            <a:pPr defTabSz="288000"/>
            <a:r>
              <a:rPr lang="en-US" altLang="zh-CN" b="1" smtClean="0">
                <a:solidFill>
                  <a:schemeClr val="bg1"/>
                </a:solidFill>
              </a:rPr>
              <a:t>	public </a:t>
            </a:r>
            <a:r>
              <a:rPr lang="en-US" altLang="zh-CN" b="1" dirty="0">
                <a:solidFill>
                  <a:schemeClr val="bg1"/>
                </a:solidFill>
              </a:rPr>
              <a:t>void work();</a:t>
            </a:r>
          </a:p>
          <a:p>
            <a:pPr defTabSz="288000"/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131011"/>
            <a:ext cx="386298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方法一：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b="1" dirty="0">
                <a:solidFill>
                  <a:schemeClr val="bg1"/>
                </a:solidFill>
              </a:rPr>
              <a:t>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KurouStrategy</a:t>
            </a:r>
            <a:r>
              <a:rPr lang="en-US" altLang="zh-CN" sz="1400" b="1" dirty="0">
                <a:solidFill>
                  <a:schemeClr val="bg1"/>
                </a:solidFill>
              </a:rPr>
              <a:t> implements </a:t>
            </a:r>
            <a:r>
              <a:rPr lang="en-US" altLang="zh-CN" sz="1400" b="1" dirty="0" err="1">
                <a:solidFill>
                  <a:schemeClr val="bg1"/>
                </a:solidFill>
              </a:rPr>
              <a:t>IStrategy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 err="1">
                <a:solidFill>
                  <a:schemeClr val="bg1"/>
                </a:solidFill>
              </a:rPr>
              <a:t>Kurou</a:t>
            </a:r>
            <a:r>
              <a:rPr lang="en-US" altLang="zh-CN" sz="1400" b="1" dirty="0">
                <a:solidFill>
                  <a:schemeClr val="bg1"/>
                </a:solidFill>
              </a:rPr>
              <a:t> idea = new </a:t>
            </a:r>
            <a:r>
              <a:rPr lang="en-US" altLang="zh-CN" sz="1400" b="1" err="1">
                <a:solidFill>
                  <a:schemeClr val="bg1"/>
                </a:solidFill>
              </a:rPr>
              <a:t>Kurou</a:t>
            </a:r>
            <a:r>
              <a:rPr lang="en-US" altLang="zh-CN" sz="1400" b="1" smtClean="0">
                <a:solidFill>
                  <a:schemeClr val="bg1"/>
                </a:solidFill>
              </a:rPr>
              <a:t>();</a:t>
            </a:r>
          </a:p>
          <a:p>
            <a:pPr defTabSz="288000"/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@</a:t>
            </a:r>
            <a:r>
              <a:rPr lang="en-US" altLang="zh-CN" sz="1400" dirty="0">
                <a:solidFill>
                  <a:schemeClr val="bg1"/>
                </a:solidFill>
              </a:rPr>
              <a:t>Override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operate()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idea.work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0916" y="3238732"/>
            <a:ext cx="41764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方法二：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b="1" dirty="0">
                <a:solidFill>
                  <a:schemeClr val="bg1"/>
                </a:solidFill>
              </a:rPr>
              <a:t>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AdaptedKurou</a:t>
            </a:r>
            <a:r>
              <a:rPr lang="en-US" altLang="zh-CN" sz="1400" b="1" dirty="0">
                <a:solidFill>
                  <a:schemeClr val="bg1"/>
                </a:solidFill>
              </a:rPr>
              <a:t> extends </a:t>
            </a:r>
            <a:r>
              <a:rPr lang="en-US" altLang="zh-CN" sz="1400" b="1" dirty="0" err="1">
                <a:solidFill>
                  <a:schemeClr val="bg1"/>
                </a:solidFill>
              </a:rPr>
              <a:t>Kurou</a:t>
            </a:r>
            <a:r>
              <a:rPr lang="en-US" altLang="zh-CN" sz="1400" b="1" dirty="0">
                <a:solidFill>
                  <a:schemeClr val="bg1"/>
                </a:solidFill>
              </a:rPr>
              <a:t> implements </a:t>
            </a:r>
            <a:r>
              <a:rPr lang="en-US" altLang="zh-CN" sz="1400" b="1" dirty="0" err="1">
                <a:solidFill>
                  <a:schemeClr val="bg1"/>
                </a:solidFill>
              </a:rPr>
              <a:t>IStrategy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@</a:t>
            </a:r>
            <a:r>
              <a:rPr lang="en-US" altLang="zh-CN" sz="1400" dirty="0">
                <a:solidFill>
                  <a:schemeClr val="bg1"/>
                </a:solidFill>
              </a:rPr>
              <a:t>Override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operate()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work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772" y="859532"/>
            <a:ext cx="40767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6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1" y="1345332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FF00"/>
                </a:solidFill>
              </a:rPr>
              <a:t>接口是设计模式中很重要的工具。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FFFF00"/>
                </a:solidFill>
              </a:rPr>
              <a:t>那么是否应该总是选择接口而不是具体的类呢？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     ——</a:t>
            </a:r>
            <a:r>
              <a:rPr lang="zh-CN" altLang="en-US" dirty="0" smtClean="0">
                <a:solidFill>
                  <a:srgbClr val="FFFF00"/>
                </a:solidFill>
              </a:rPr>
              <a:t>使用接口会因继承和多态等因素而带来程序的复杂性。实际开发中应该考虑实际的扩展性需求，如果没有需要扩展的可能或可能性很小，还是尽量选择类。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629" y="985292"/>
            <a:ext cx="749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如果我想让使用我的类的调用者</a:t>
            </a:r>
            <a:r>
              <a:rPr lang="zh-CN" altLang="en-US" dirty="0" smtClean="0">
                <a:solidFill>
                  <a:srgbClr val="FFFF00"/>
                </a:solidFill>
              </a:rPr>
              <a:t>只能依赖我定义的接口</a:t>
            </a:r>
            <a:r>
              <a:rPr lang="zh-CN" altLang="en-US" dirty="0" smtClean="0">
                <a:solidFill>
                  <a:schemeClr val="bg1"/>
                </a:solidFill>
              </a:rPr>
              <a:t>，无法得到我的实现类，怎么实现？</a:t>
            </a:r>
            <a:r>
              <a:rPr lang="en-US" altLang="zh-CN" dirty="0" smtClean="0">
                <a:solidFill>
                  <a:srgbClr val="FFFF00"/>
                </a:solidFill>
              </a:rPr>
              <a:t>——</a:t>
            </a:r>
            <a:r>
              <a:rPr lang="zh-CN" altLang="en-US" dirty="0" smtClean="0">
                <a:solidFill>
                  <a:srgbClr val="FFFF00"/>
                </a:solidFill>
              </a:rPr>
              <a:t>内部类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098" y="1688239"/>
            <a:ext cx="37444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>
                <a:solidFill>
                  <a:schemeClr val="bg1"/>
                </a:solidFill>
              </a:rPr>
              <a:t>Parcel 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Destination </a:t>
            </a:r>
            <a:r>
              <a:rPr lang="en-US" altLang="zh-CN" sz="1400" b="1">
                <a:solidFill>
                  <a:schemeClr val="bg1"/>
                </a:solidFill>
              </a:rPr>
              <a:t>destination</a:t>
            </a:r>
            <a:r>
              <a:rPr lang="en-US" altLang="zh-CN" sz="1400" b="1" smtClean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rgbClr val="FFFF00"/>
                </a:solidFill>
              </a:rPr>
              <a:t>//</a:t>
            </a:r>
            <a:r>
              <a:rPr lang="zh-CN" altLang="en-US" sz="1400" b="1">
                <a:solidFill>
                  <a:srgbClr val="FFFF00"/>
                </a:solidFill>
              </a:rPr>
              <a:t>返回内部类</a:t>
            </a:r>
            <a:r>
              <a:rPr lang="zh-CN" altLang="en-US" sz="1400" b="1" smtClean="0">
                <a:solidFill>
                  <a:srgbClr val="FFFF00"/>
                </a:solidFill>
              </a:rPr>
              <a:t>引用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return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err="1">
                <a:solidFill>
                  <a:schemeClr val="bg1"/>
                </a:solidFill>
              </a:rPr>
              <a:t>PDestination</a:t>
            </a:r>
            <a:r>
              <a:rPr lang="en-US" altLang="zh-CN" sz="1400" b="1" smtClean="0">
                <a:solidFill>
                  <a:schemeClr val="bg1"/>
                </a:solidFill>
              </a:rPr>
              <a:t>();</a:t>
            </a:r>
            <a:r>
              <a:rPr lang="en-US" altLang="zh-CN" sz="1400" b="1" smtClean="0">
                <a:solidFill>
                  <a:srgbClr val="FFFF00"/>
                </a:solidFill>
              </a:rPr>
              <a:t>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Contents </a:t>
            </a:r>
            <a:r>
              <a:rPr lang="en-US" altLang="zh-CN" sz="1400" b="1">
                <a:solidFill>
                  <a:schemeClr val="bg1"/>
                </a:solidFill>
              </a:rPr>
              <a:t>contents</a:t>
            </a:r>
            <a:r>
              <a:rPr lang="en-US" altLang="zh-CN" sz="1400" b="1" smtClean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rgbClr val="FFFF00"/>
                </a:solidFill>
              </a:rPr>
              <a:t>//</a:t>
            </a:r>
            <a:r>
              <a:rPr lang="zh-CN" altLang="en-US" sz="1400" b="1">
                <a:solidFill>
                  <a:srgbClr val="FFFF00"/>
                </a:solidFill>
              </a:rPr>
              <a:t>返回内部类</a:t>
            </a:r>
            <a:r>
              <a:rPr lang="zh-CN" altLang="en-US" sz="1400" b="1" smtClean="0">
                <a:solidFill>
                  <a:srgbClr val="FFFF00"/>
                </a:solidFill>
              </a:rPr>
              <a:t>引用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return </a:t>
            </a:r>
            <a:r>
              <a:rPr lang="en-US" altLang="zh-CN" sz="1400" b="1">
                <a:solidFill>
                  <a:schemeClr val="bg1"/>
                </a:solidFill>
              </a:rPr>
              <a:t>new </a:t>
            </a:r>
            <a:r>
              <a:rPr lang="en-US" altLang="zh-CN" sz="1400" b="1" smtClean="0">
                <a:solidFill>
                  <a:schemeClr val="bg1"/>
                </a:solidFill>
              </a:rPr>
              <a:t>PContents ();</a:t>
            </a:r>
            <a:r>
              <a:rPr lang="en-US" altLang="zh-CN" sz="1400" b="1" smtClean="0">
                <a:solidFill>
                  <a:srgbClr val="FFFF00"/>
                </a:solidFill>
              </a:rPr>
              <a:t> 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fr-FR" altLang="zh-CN" sz="1400" b="1" smtClean="0">
                <a:solidFill>
                  <a:schemeClr val="bg1"/>
                </a:solidFill>
              </a:rPr>
              <a:t>	</a:t>
            </a:r>
            <a:r>
              <a:rPr lang="fr-FR" altLang="zh-CN" sz="1200" b="1" smtClean="0">
                <a:solidFill>
                  <a:schemeClr val="bg1"/>
                </a:solidFill>
              </a:rPr>
              <a:t>private </a:t>
            </a:r>
            <a:r>
              <a:rPr lang="fr-FR" altLang="zh-CN" sz="1200" b="1" dirty="0">
                <a:solidFill>
                  <a:schemeClr val="bg1"/>
                </a:solidFill>
              </a:rPr>
              <a:t>class </a:t>
            </a:r>
            <a:r>
              <a:rPr lang="fr-FR" altLang="zh-CN" sz="1200" b="1">
                <a:solidFill>
                  <a:schemeClr val="bg1"/>
                </a:solidFill>
              </a:rPr>
              <a:t>PDestination </a:t>
            </a:r>
            <a:r>
              <a:rPr lang="fr-FR" altLang="zh-CN" sz="1200" b="1" smtClean="0">
                <a:solidFill>
                  <a:schemeClr val="bg1"/>
                </a:solidFill>
              </a:rPr>
              <a:t>implements Destination</a:t>
            </a:r>
            <a:r>
              <a:rPr lang="fr-FR" altLang="zh-CN" sz="1200" b="1" dirty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</a:t>
            </a:r>
            <a:r>
              <a:rPr lang="en-US" altLang="zh-CN" sz="1200" b="1" smtClean="0">
                <a:solidFill>
                  <a:schemeClr val="bg1"/>
                </a:solidFill>
              </a:rPr>
              <a:t>	private </a:t>
            </a:r>
            <a:r>
              <a:rPr lang="en-US" altLang="zh-CN" sz="1200" b="1" dirty="0">
                <a:solidFill>
                  <a:schemeClr val="bg1"/>
                </a:solidFill>
              </a:rPr>
              <a:t>String label = "www";</a:t>
            </a: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	public </a:t>
            </a:r>
            <a:r>
              <a:rPr lang="en-US" altLang="zh-CN" sz="1200" b="1" dirty="0">
                <a:solidFill>
                  <a:schemeClr val="bg1"/>
                </a:solidFill>
              </a:rPr>
              <a:t>String </a:t>
            </a:r>
            <a:r>
              <a:rPr lang="en-US" altLang="zh-CN" sz="1200" b="1" dirty="0" err="1">
                <a:solidFill>
                  <a:schemeClr val="bg1"/>
                </a:solidFill>
              </a:rPr>
              <a:t>readLabel</a:t>
            </a:r>
            <a:r>
              <a:rPr lang="en-US" altLang="zh-CN" sz="1200" b="1" dirty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		return </a:t>
            </a:r>
            <a:r>
              <a:rPr lang="en-US" altLang="zh-CN" sz="1200" b="1" dirty="0">
                <a:solidFill>
                  <a:schemeClr val="bg1"/>
                </a:solidFill>
              </a:rPr>
              <a:t>label;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633364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>
                <a:solidFill>
                  <a:schemeClr val="bg1"/>
                </a:solidFill>
              </a:rPr>
              <a:t>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PContents</a:t>
            </a:r>
            <a:r>
              <a:rPr lang="en-US" altLang="zh-CN" sz="1400" b="1" dirty="0">
                <a:solidFill>
                  <a:schemeClr val="bg1"/>
                </a:solidFill>
              </a:rPr>
              <a:t> implements Contents{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private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</a:rPr>
              <a:t>i</a:t>
            </a:r>
            <a:r>
              <a:rPr lang="en-US" altLang="zh-CN" sz="1400" b="1" dirty="0">
                <a:solidFill>
                  <a:schemeClr val="bg1"/>
                </a:solidFill>
              </a:rPr>
              <a:t> = </a:t>
            </a:r>
            <a:r>
              <a:rPr lang="en-US" altLang="zh-CN" sz="1400" b="1">
                <a:solidFill>
                  <a:schemeClr val="bg1"/>
                </a:solidFill>
              </a:rPr>
              <a:t>10</a:t>
            </a:r>
            <a:r>
              <a:rPr lang="en-US" altLang="zh-CN" sz="1400" b="1" smtClean="0">
                <a:solidFill>
                  <a:schemeClr val="bg1"/>
                </a:solidFill>
              </a:rPr>
              <a:t>;</a:t>
            </a:r>
          </a:p>
          <a:p>
            <a:pPr defTabSz="288000"/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@</a:t>
            </a:r>
            <a:r>
              <a:rPr lang="en-US" altLang="zh-CN" sz="1400" dirty="0">
                <a:solidFill>
                  <a:schemeClr val="bg1"/>
                </a:solidFill>
              </a:rPr>
              <a:t>Override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value() 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	return </a:t>
            </a:r>
            <a:r>
              <a:rPr lang="en-US" altLang="zh-CN" sz="1400" b="1" dirty="0" err="1">
                <a:solidFill>
                  <a:schemeClr val="bg1"/>
                </a:solidFill>
              </a:rPr>
              <a:t>i</a:t>
            </a:r>
            <a:r>
              <a:rPr lang="en-US" altLang="zh-CN" sz="1400" b="1" dirty="0">
                <a:solidFill>
                  <a:schemeClr val="bg1"/>
                </a:solidFill>
              </a:rPr>
              <a:t>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>
                <a:solidFill>
                  <a:schemeClr val="bg1"/>
                </a:solidFill>
              </a:rPr>
              <a:t>Client 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Parcel </a:t>
            </a:r>
            <a:r>
              <a:rPr lang="en-US" altLang="zh-CN" sz="1400" dirty="0">
                <a:solidFill>
                  <a:schemeClr val="bg1"/>
                </a:solidFill>
              </a:rPr>
              <a:t>p = </a:t>
            </a:r>
            <a:r>
              <a:rPr lang="en-US" altLang="zh-CN" sz="1400" b="1" dirty="0">
                <a:solidFill>
                  <a:schemeClr val="bg1"/>
                </a:solidFill>
              </a:rPr>
              <a:t>new Parcel();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Contents </a:t>
            </a:r>
            <a:r>
              <a:rPr lang="en-US" altLang="zh-CN" sz="1400" dirty="0">
                <a:solidFill>
                  <a:schemeClr val="bg1"/>
                </a:solidFill>
              </a:rPr>
              <a:t>c = </a:t>
            </a:r>
            <a:r>
              <a:rPr lang="en-US" altLang="zh-CN" sz="1400" dirty="0" err="1">
                <a:solidFill>
                  <a:schemeClr val="bg1"/>
                </a:solidFill>
              </a:rPr>
              <a:t>p.contents</a:t>
            </a:r>
            <a:r>
              <a:rPr lang="en-US" altLang="zh-CN" sz="1400" dirty="0" smtClean="0">
                <a:solidFill>
                  <a:schemeClr val="bg1"/>
                </a:solidFill>
              </a:rPr>
              <a:t>();</a:t>
            </a:r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看不到实现类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Destination </a:t>
            </a:r>
            <a:r>
              <a:rPr lang="en-US" altLang="zh-CN" sz="1400" dirty="0">
                <a:solidFill>
                  <a:schemeClr val="bg1"/>
                </a:solidFill>
              </a:rPr>
              <a:t>d = </a:t>
            </a:r>
            <a:r>
              <a:rPr lang="en-US" altLang="zh-CN" sz="1400" dirty="0" err="1">
                <a:solidFill>
                  <a:schemeClr val="bg1"/>
                </a:solidFill>
              </a:rPr>
              <a:t>p.destination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}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29308"/>
            <a:ext cx="738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已有一个抽象类和一个已有的类，现在想从这两个类继承，怎么办？（</a:t>
            </a:r>
            <a:r>
              <a:rPr lang="zh-CN" altLang="en-US" dirty="0" smtClean="0">
                <a:solidFill>
                  <a:srgbClr val="FFFF00"/>
                </a:solidFill>
              </a:rPr>
              <a:t>真正的多重继承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内部类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955" y="1849388"/>
            <a:ext cx="28110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abstract class </a:t>
            </a:r>
            <a:r>
              <a:rPr lang="en-US" altLang="zh-CN" sz="1400" b="1" err="1">
                <a:solidFill>
                  <a:schemeClr val="bg1"/>
                </a:solidFill>
              </a:rPr>
              <a:t>AbstractClass</a:t>
            </a:r>
            <a:r>
              <a:rPr lang="en-US" altLang="zh-CN" sz="1400" b="1">
                <a:solidFill>
                  <a:schemeClr val="bg1"/>
                </a:solidFill>
              </a:rPr>
              <a:t> 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abstract void </a:t>
            </a:r>
            <a:r>
              <a:rPr lang="en-US" altLang="zh-CN" sz="1400" b="1">
                <a:solidFill>
                  <a:schemeClr val="bg1"/>
                </a:solidFill>
              </a:rPr>
              <a:t>run</a:t>
            </a:r>
            <a:r>
              <a:rPr lang="en-US" altLang="zh-CN" sz="1400" b="1" smtClean="0">
                <a:solidFill>
                  <a:schemeClr val="bg1"/>
                </a:solidFill>
              </a:rPr>
              <a:t>();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1618" y="1705372"/>
            <a:ext cx="3900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 err="1">
                <a:solidFill>
                  <a:schemeClr val="bg1"/>
                </a:solidFill>
              </a:rPr>
              <a:t>ClassA</a:t>
            </a:r>
            <a:r>
              <a:rPr lang="en-US" altLang="zh-CN" sz="1400" b="1">
                <a:solidFill>
                  <a:schemeClr val="bg1"/>
                </a:solidFill>
              </a:rPr>
              <a:t> 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print(){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("Class print");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357" y="3076253"/>
            <a:ext cx="4326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ClassB</a:t>
            </a:r>
            <a:r>
              <a:rPr lang="en-US" altLang="zh-CN" sz="1400" b="1" dirty="0">
                <a:solidFill>
                  <a:schemeClr val="bg1"/>
                </a:solidFill>
              </a:rPr>
              <a:t> extends </a:t>
            </a:r>
            <a:r>
              <a:rPr lang="en-US" altLang="zh-CN" sz="1400" b="1" err="1">
                <a:solidFill>
                  <a:schemeClr val="bg1"/>
                </a:solidFill>
              </a:rPr>
              <a:t>ClassA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AbstractClass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err="1">
                <a:solidFill>
                  <a:schemeClr val="bg1"/>
                </a:solidFill>
              </a:rPr>
              <a:t>makeAbClass</a:t>
            </a:r>
            <a:r>
              <a:rPr lang="en-US" altLang="zh-CN" sz="1400" smtClean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400" b="1" smtClean="0">
                <a:solidFill>
                  <a:srgbClr val="FFFF00"/>
                </a:solidFill>
              </a:rPr>
              <a:t>		</a:t>
            </a:r>
            <a:r>
              <a:rPr lang="en-US" altLang="zh-CN" sz="1400" b="1" smtClean="0">
                <a:solidFill>
                  <a:schemeClr val="bg1"/>
                </a:solidFill>
              </a:rPr>
              <a:t>return new AbstractClass(){</a:t>
            </a:r>
            <a:endParaRPr lang="en-US" altLang="zh-CN" sz="1400" b="1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@</a:t>
            </a:r>
            <a:r>
              <a:rPr lang="en-US" altLang="zh-CN" sz="1400" dirty="0">
                <a:solidFill>
                  <a:schemeClr val="bg1"/>
                </a:solidFill>
              </a:rPr>
              <a:t>Override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run()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en-US" altLang="zh-CN" sz="1400" i="1" dirty="0" err="1">
                <a:solidFill>
                  <a:schemeClr val="bg1"/>
                </a:solidFill>
              </a:rPr>
              <a:t>ClassB</a:t>
            </a:r>
            <a:r>
              <a:rPr lang="en-US" altLang="zh-CN" sz="1400" i="1" dirty="0">
                <a:solidFill>
                  <a:schemeClr val="bg1"/>
                </a:solidFill>
              </a:rPr>
              <a:t> running");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}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};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076056" y="318229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zh-CN" altLang="en-US" sz="1400" smtClean="0">
                <a:solidFill>
                  <a:srgbClr val="FFFF00"/>
                </a:solidFill>
              </a:rPr>
              <a:t>首先，继承了</a:t>
            </a:r>
            <a:r>
              <a:rPr lang="en-US" altLang="zh-CN" sz="1400" smtClean="0">
                <a:solidFill>
                  <a:srgbClr val="FFFF00"/>
                </a:solidFill>
              </a:rPr>
              <a:t>ClassA</a:t>
            </a:r>
            <a:r>
              <a:rPr lang="zh-CN" altLang="en-US" sz="1400" smtClean="0">
                <a:solidFill>
                  <a:srgbClr val="FFFF00"/>
                </a:solidFill>
              </a:rPr>
              <a:t>类的功能</a:t>
            </a:r>
            <a:endParaRPr lang="en-US" altLang="zh-CN" sz="1400" smtClean="0">
              <a:solidFill>
                <a:srgbClr val="FFFF00"/>
              </a:solidFill>
            </a:endParaRPr>
          </a:p>
          <a:p>
            <a:pPr defTabSz="288000"/>
            <a:endParaRPr lang="en-US" altLang="zh-CN" sz="1400" smtClean="0">
              <a:solidFill>
                <a:srgbClr val="FFFF00"/>
              </a:solidFill>
            </a:endParaRPr>
          </a:p>
          <a:p>
            <a:pPr defTabSz="288000"/>
            <a:r>
              <a:rPr lang="zh-CN" altLang="en-US" sz="1400" smtClean="0">
                <a:solidFill>
                  <a:srgbClr val="FFFF00"/>
                </a:solidFill>
              </a:rPr>
              <a:t>其次，内</a:t>
            </a:r>
            <a:r>
              <a:rPr lang="zh-CN" altLang="en-US" sz="1400">
                <a:solidFill>
                  <a:srgbClr val="FFFF00"/>
                </a:solidFill>
              </a:rPr>
              <a:t>部类继承了</a:t>
            </a:r>
            <a:r>
              <a:rPr lang="en-US" altLang="zh-CN" sz="1400">
                <a:solidFill>
                  <a:srgbClr val="FFFF00"/>
                </a:solidFill>
              </a:rPr>
              <a:t>AbstractClass </a:t>
            </a:r>
            <a:r>
              <a:rPr lang="zh-CN" altLang="en-US" sz="1400">
                <a:solidFill>
                  <a:srgbClr val="FFFF00"/>
                </a:solidFill>
              </a:rPr>
              <a:t>，完成了</a:t>
            </a:r>
            <a:r>
              <a:rPr lang="en-US" altLang="zh-CN" sz="1400">
                <a:solidFill>
                  <a:srgbClr val="FFFF00"/>
                </a:solidFill>
              </a:rPr>
              <a:t>AbstractClass </a:t>
            </a:r>
            <a:r>
              <a:rPr lang="zh-CN" altLang="en-US" sz="1400">
                <a:solidFill>
                  <a:srgbClr val="FFFF00"/>
                </a:solidFill>
              </a:rPr>
              <a:t>功能</a:t>
            </a:r>
            <a:endParaRPr lang="en-US" altLang="zh-CN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29308"/>
            <a:ext cx="7384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我的类已继承了一个基类，现在需要实现的接口与基类拥有相同的接口名，怎么办？</a:t>
            </a:r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内部类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797898"/>
            <a:ext cx="40034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200" b="1" dirty="0">
                <a:solidFill>
                  <a:schemeClr val="bg1"/>
                </a:solidFill>
              </a:rPr>
              <a:t>public class </a:t>
            </a:r>
            <a:r>
              <a:rPr lang="en-US" altLang="zh-CN" sz="1200" b="1" dirty="0" err="1">
                <a:solidFill>
                  <a:schemeClr val="bg1"/>
                </a:solidFill>
              </a:rPr>
              <a:t>Base</a:t>
            </a:r>
            <a:r>
              <a:rPr lang="en-US" altLang="zh-CN" sz="1200" b="1" dirty="0" err="1" smtClean="0">
                <a:solidFill>
                  <a:schemeClr val="bg1"/>
                </a:solidFill>
              </a:rPr>
              <a:t>Increment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public </a:t>
            </a:r>
            <a:r>
              <a:rPr lang="en-US" altLang="zh-CN" sz="1200" b="1" dirty="0">
                <a:solidFill>
                  <a:schemeClr val="bg1"/>
                </a:solidFill>
              </a:rPr>
              <a:t>void </a:t>
            </a:r>
            <a:r>
              <a:rPr lang="en-US" altLang="zh-CN" sz="1200" b="1" dirty="0">
                <a:solidFill>
                  <a:srgbClr val="FFFF00"/>
                </a:solidFill>
              </a:rPr>
              <a:t>increment</a:t>
            </a:r>
            <a:r>
              <a:rPr lang="en-US" altLang="zh-CN" sz="1200" b="1" dirty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System.</a:t>
            </a:r>
            <a:r>
              <a:rPr lang="en-US" altLang="zh-CN" sz="12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i="1" dirty="0">
                <a:solidFill>
                  <a:schemeClr val="bg1"/>
                </a:solidFill>
              </a:rPr>
              <a:t>("</a:t>
            </a:r>
            <a:r>
              <a:rPr lang="zh-CN" altLang="en-US" sz="1200" i="1" dirty="0">
                <a:solidFill>
                  <a:schemeClr val="bg1"/>
                </a:solidFill>
              </a:rPr>
              <a:t>已有的其他逻辑</a:t>
            </a:r>
            <a:r>
              <a:rPr lang="en-US" altLang="zh-CN" sz="1200" i="1" dirty="0">
                <a:solidFill>
                  <a:schemeClr val="bg1"/>
                </a:solidFill>
              </a:rPr>
              <a:t>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200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b="1" dirty="0">
                <a:solidFill>
                  <a:schemeClr val="bg1"/>
                </a:solidFill>
              </a:rPr>
              <a:t>public interface </a:t>
            </a:r>
            <a:r>
              <a:rPr lang="en-US" altLang="zh-CN" sz="1200" b="1" dirty="0" err="1" smtClean="0">
                <a:solidFill>
                  <a:schemeClr val="bg1"/>
                </a:solidFill>
              </a:rPr>
              <a:t>Incrementable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 {</a:t>
            </a:r>
            <a:endParaRPr lang="zh-CN" altLang="en-US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public </a:t>
            </a:r>
            <a:r>
              <a:rPr lang="en-US" altLang="zh-CN" sz="1200" b="1" dirty="0">
                <a:solidFill>
                  <a:schemeClr val="bg1"/>
                </a:solidFill>
              </a:rPr>
              <a:t>void </a:t>
            </a:r>
            <a:r>
              <a:rPr lang="en-US" altLang="zh-CN" sz="1200" b="1" dirty="0">
                <a:solidFill>
                  <a:srgbClr val="FFFF00"/>
                </a:solidFill>
              </a:rPr>
              <a:t>increment</a:t>
            </a:r>
            <a:r>
              <a:rPr lang="en-US" altLang="zh-CN" sz="12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200" dirty="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200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 smtClean="0">
                <a:solidFill>
                  <a:schemeClr val="bg1"/>
                </a:solidFill>
              </a:rPr>
              <a:t>//</a:t>
            </a:r>
            <a:r>
              <a:rPr lang="zh-CN" altLang="en-US" sz="1200" dirty="0" smtClean="0">
                <a:solidFill>
                  <a:srgbClr val="FFFF00"/>
                </a:solidFill>
              </a:rPr>
              <a:t>此时需要实现</a:t>
            </a:r>
            <a:r>
              <a:rPr lang="en-US" altLang="zh-CN" sz="1200" b="1" dirty="0" err="1">
                <a:solidFill>
                  <a:srgbClr val="FFFF00"/>
                </a:solidFill>
              </a:rPr>
              <a:t>incrementable</a:t>
            </a:r>
            <a:r>
              <a:rPr lang="en-US" altLang="zh-CN" sz="1200" b="1" dirty="0">
                <a:solidFill>
                  <a:srgbClr val="FFFF00"/>
                </a:solidFill>
              </a:rPr>
              <a:t> </a:t>
            </a:r>
            <a:r>
              <a:rPr lang="zh-CN" altLang="en-US" sz="1200" b="1" dirty="0" smtClean="0">
                <a:solidFill>
                  <a:srgbClr val="FFFF00"/>
                </a:solidFill>
              </a:rPr>
              <a:t>完成</a:t>
            </a:r>
            <a:r>
              <a:rPr lang="zh-CN" altLang="en-US" sz="1200" b="1" smtClean="0">
                <a:solidFill>
                  <a:srgbClr val="FFFF00"/>
                </a:solidFill>
              </a:rPr>
              <a:t>不同的功能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b="1" dirty="0">
                <a:solidFill>
                  <a:schemeClr val="bg1"/>
                </a:solidFill>
              </a:rPr>
              <a:t>public </a:t>
            </a:r>
            <a:r>
              <a:rPr lang="en-US" altLang="zh-CN" sz="1200" b="1">
                <a:solidFill>
                  <a:schemeClr val="bg1"/>
                </a:solidFill>
              </a:rPr>
              <a:t>class </a:t>
            </a:r>
            <a:r>
              <a:rPr lang="en-US" altLang="zh-CN" sz="1200" b="1" smtClean="0">
                <a:solidFill>
                  <a:schemeClr val="bg1"/>
                </a:solidFill>
              </a:rPr>
              <a:t>MyIncrement extends BaseIncre</a:t>
            </a:r>
            <a:r>
              <a:rPr lang="en-US" altLang="zh-CN" sz="1200" b="1">
                <a:solidFill>
                  <a:srgbClr val="FFFF00"/>
                </a:solidFill>
              </a:rPr>
              <a:t>increment</a:t>
            </a:r>
            <a:r>
              <a:rPr lang="en-US" altLang="zh-CN" sz="1200" b="1" smtClean="0">
                <a:solidFill>
                  <a:schemeClr val="bg1"/>
                </a:solidFill>
              </a:rPr>
              <a:t>ment</a:t>
            </a:r>
            <a:r>
              <a:rPr lang="en-US" altLang="zh-CN" sz="1200" b="1" dirty="0">
                <a:solidFill>
                  <a:schemeClr val="bg1"/>
                </a:solidFill>
              </a:rPr>
              <a:t>{</a:t>
            </a:r>
          </a:p>
          <a:p>
            <a:pPr defTabSz="288000"/>
            <a:endParaRPr lang="zh-CN" altLang="en-US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040" y="1797898"/>
            <a:ext cx="405425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200" b="1" dirty="0">
                <a:solidFill>
                  <a:schemeClr val="bg1"/>
                </a:solidFill>
              </a:rPr>
              <a:t>public class </a:t>
            </a:r>
            <a:r>
              <a:rPr lang="en-US" altLang="zh-CN" sz="1200" b="1" dirty="0" err="1">
                <a:solidFill>
                  <a:schemeClr val="bg1"/>
                </a:solidFill>
              </a:rPr>
              <a:t>MyIncrement</a:t>
            </a:r>
            <a:r>
              <a:rPr lang="en-US" altLang="zh-CN" sz="1200" b="1" dirty="0">
                <a:solidFill>
                  <a:schemeClr val="bg1"/>
                </a:solidFill>
              </a:rPr>
              <a:t> extends </a:t>
            </a:r>
            <a:r>
              <a:rPr lang="en-US" altLang="zh-CN" sz="1200" b="1" dirty="0" err="1">
                <a:solidFill>
                  <a:schemeClr val="bg1"/>
                </a:solidFill>
              </a:rPr>
              <a:t>BaseIncrement</a:t>
            </a:r>
            <a:r>
              <a:rPr lang="en-US" altLang="zh-CN" sz="1200" b="1" dirty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200" smtClean="0">
                <a:solidFill>
                  <a:srgbClr val="FFFF00"/>
                </a:solidFill>
              </a:rPr>
              <a:t>	//</a:t>
            </a:r>
            <a:r>
              <a:rPr lang="zh-CN" altLang="en-US" sz="1200" dirty="0" smtClean="0">
                <a:solidFill>
                  <a:srgbClr val="FFFF00"/>
                </a:solidFill>
              </a:rPr>
              <a:t>内部类实现新接口功能</a:t>
            </a:r>
            <a:endParaRPr lang="zh-CN" altLang="en-US" sz="12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private </a:t>
            </a:r>
            <a:r>
              <a:rPr lang="en-US" altLang="zh-CN" sz="1200" b="1" dirty="0">
                <a:solidFill>
                  <a:schemeClr val="bg1"/>
                </a:solidFill>
              </a:rPr>
              <a:t>class </a:t>
            </a:r>
            <a:r>
              <a:rPr lang="en-US" altLang="zh-CN" sz="1200" b="1" dirty="0" err="1">
                <a:solidFill>
                  <a:schemeClr val="bg1"/>
                </a:solidFill>
              </a:rPr>
              <a:t>NewIncrement</a:t>
            </a:r>
            <a:r>
              <a:rPr lang="en-US" altLang="zh-CN" sz="1200" b="1" dirty="0">
                <a:solidFill>
                  <a:schemeClr val="bg1"/>
                </a:solidFill>
              </a:rPr>
              <a:t> implements </a:t>
            </a:r>
            <a:r>
              <a:rPr lang="en-US" altLang="zh-CN" sz="1200" b="1" dirty="0" err="1">
                <a:solidFill>
                  <a:schemeClr val="bg1"/>
                </a:solidFill>
              </a:rPr>
              <a:t>Incrementable</a:t>
            </a:r>
            <a:r>
              <a:rPr lang="en-US" altLang="zh-CN" sz="1200" b="1" dirty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@</a:t>
            </a:r>
            <a:r>
              <a:rPr lang="en-US" altLang="zh-CN" sz="1200" dirty="0">
                <a:solidFill>
                  <a:schemeClr val="bg1"/>
                </a:solidFill>
              </a:rPr>
              <a:t>Override</a:t>
            </a: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	public </a:t>
            </a:r>
            <a:r>
              <a:rPr lang="en-US" altLang="zh-CN" sz="1200" b="1" dirty="0">
                <a:solidFill>
                  <a:schemeClr val="bg1"/>
                </a:solidFill>
              </a:rPr>
              <a:t>void increment()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	System.</a:t>
            </a:r>
            <a:r>
              <a:rPr lang="en-US" altLang="zh-CN" sz="12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200" i="1" dirty="0">
                <a:solidFill>
                  <a:schemeClr val="bg1"/>
                </a:solidFill>
              </a:rPr>
              <a:t>("</a:t>
            </a:r>
            <a:r>
              <a:rPr lang="zh-CN" altLang="en-US" sz="1200" i="1" dirty="0">
                <a:solidFill>
                  <a:schemeClr val="bg1"/>
                </a:solidFill>
              </a:rPr>
              <a:t>新的逻辑</a:t>
            </a:r>
            <a:r>
              <a:rPr lang="en-US" altLang="zh-CN" sz="1200" i="1" dirty="0">
                <a:solidFill>
                  <a:schemeClr val="bg1"/>
                </a:solidFill>
              </a:rPr>
              <a:t>");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rgbClr val="FFFF00"/>
                </a:solidFill>
              </a:rPr>
              <a:t>	//</a:t>
            </a:r>
            <a:r>
              <a:rPr lang="zh-CN" altLang="en-US" sz="1200" dirty="0" smtClean="0">
                <a:solidFill>
                  <a:srgbClr val="FFFF00"/>
                </a:solidFill>
              </a:rPr>
              <a:t>返回回调引用</a:t>
            </a:r>
            <a:endParaRPr lang="zh-CN" altLang="en-US" sz="12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Incrementable </a:t>
            </a:r>
            <a:r>
              <a:rPr lang="en-US" altLang="zh-CN" sz="1200" dirty="0" err="1">
                <a:solidFill>
                  <a:schemeClr val="bg1"/>
                </a:solidFill>
              </a:rPr>
              <a:t>getCallbackRef</a:t>
            </a:r>
            <a:r>
              <a:rPr lang="en-US" altLang="zh-CN" sz="1200" dirty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200" b="1" smtClean="0">
                <a:solidFill>
                  <a:schemeClr val="bg1"/>
                </a:solidFill>
              </a:rPr>
              <a:t>		return </a:t>
            </a:r>
            <a:r>
              <a:rPr lang="en-US" altLang="zh-CN" sz="1200" b="1" dirty="0">
                <a:solidFill>
                  <a:schemeClr val="bg1"/>
                </a:solidFill>
              </a:rPr>
              <a:t>new </a:t>
            </a:r>
            <a:r>
              <a:rPr lang="en-US" altLang="zh-CN" sz="1200" b="1" dirty="0" err="1">
                <a:solidFill>
                  <a:schemeClr val="bg1"/>
                </a:solidFill>
              </a:rPr>
              <a:t>NewIncrement</a:t>
            </a:r>
            <a:r>
              <a:rPr lang="en-US" altLang="zh-CN" sz="12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4891053"/>
            <a:ext cx="817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内部类还实现了回调器功能，回调引用是</a:t>
            </a:r>
            <a:r>
              <a:rPr lang="en-US" altLang="zh-CN" dirty="0" err="1" smtClean="0">
                <a:solidFill>
                  <a:srgbClr val="FFFF00"/>
                </a:solidFill>
              </a:rPr>
              <a:t>MyIncrement</a:t>
            </a:r>
            <a:r>
              <a:rPr lang="zh-CN" altLang="en-US" dirty="0" smtClean="0">
                <a:solidFill>
                  <a:srgbClr val="FFFF00"/>
                </a:solidFill>
              </a:rPr>
              <a:t>的一个“钩子”（</a:t>
            </a:r>
            <a:r>
              <a:rPr lang="en-US" altLang="zh-CN" dirty="0" smtClean="0">
                <a:solidFill>
                  <a:srgbClr val="FFFF00"/>
                </a:solidFill>
              </a:rPr>
              <a:t>hook</a:t>
            </a:r>
            <a:r>
              <a:rPr lang="zh-CN" altLang="en-US" dirty="0" smtClean="0">
                <a:solidFill>
                  <a:srgbClr val="FFFF00"/>
                </a:solidFill>
              </a:rPr>
              <a:t>），并且是安全的，只能调用</a:t>
            </a:r>
            <a:r>
              <a:rPr lang="en-US" altLang="zh-CN" dirty="0" smtClean="0">
                <a:solidFill>
                  <a:srgbClr val="FFFF00"/>
                </a:solidFill>
              </a:rPr>
              <a:t>increment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7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8629" y="1626342"/>
            <a:ext cx="1423395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.java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843808" y="1626342"/>
            <a:ext cx="1423395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字节码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</a:t>
            </a:r>
            <a:r>
              <a:rPr lang="en-US" altLang="zh-CN" dirty="0" smtClean="0"/>
              <a:t>.class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32040" y="1626342"/>
            <a:ext cx="1656184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机器码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236296" y="1626342"/>
            <a:ext cx="1423395" cy="5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8" idx="1"/>
          </p:cNvCxnSpPr>
          <p:nvPr/>
        </p:nvCxnSpPr>
        <p:spPr>
          <a:xfrm>
            <a:off x="2102024" y="1890946"/>
            <a:ext cx="741784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4267203" y="1890946"/>
            <a:ext cx="664837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2" idx="1"/>
          </p:cNvCxnSpPr>
          <p:nvPr/>
        </p:nvCxnSpPr>
        <p:spPr>
          <a:xfrm>
            <a:off x="6588224" y="1890946"/>
            <a:ext cx="648072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9750" y="1521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编译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709" y="15216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解释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9965" y="14893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运行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629" y="2864758"/>
            <a:ext cx="7277747" cy="212365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smtClean="0">
                <a:solidFill>
                  <a:schemeClr val="bg1"/>
                </a:solidFill>
              </a:rPr>
              <a:t>Java</a:t>
            </a:r>
            <a:r>
              <a:rPr lang="zh-CN" altLang="en-US" sz="1600" smtClean="0">
                <a:solidFill>
                  <a:schemeClr val="bg1"/>
                </a:solidFill>
              </a:rPr>
              <a:t>源码使用</a:t>
            </a:r>
            <a:r>
              <a:rPr lang="en-US" altLang="zh-CN" sz="1600" smtClean="0">
                <a:solidFill>
                  <a:schemeClr val="bg1"/>
                </a:solidFill>
              </a:rPr>
              <a:t>JDK</a:t>
            </a:r>
            <a:r>
              <a:rPr lang="zh-CN" altLang="en-US" sz="1600" smtClean="0">
                <a:solidFill>
                  <a:schemeClr val="bg1"/>
                </a:solidFill>
              </a:rPr>
              <a:t>编译成字节码文件：</a:t>
            </a:r>
            <a:r>
              <a:rPr lang="en-US" altLang="zh-CN" sz="1600" smtClean="0">
                <a:solidFill>
                  <a:schemeClr val="bg1"/>
                </a:solidFill>
              </a:rPr>
              <a:t>javac ***.java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运行字节码文件：</a:t>
            </a:r>
            <a:r>
              <a:rPr lang="en-US" altLang="zh-CN" sz="1600" smtClean="0">
                <a:solidFill>
                  <a:schemeClr val="bg1"/>
                </a:solidFill>
              </a:rPr>
              <a:t>java -cp .\ ***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>
                <a:solidFill>
                  <a:schemeClr val="bg1"/>
                </a:solidFill>
              </a:rPr>
              <a:t>系统就会启动一个</a:t>
            </a:r>
            <a:r>
              <a:rPr lang="en-US" altLang="zh-CN" sz="1400">
                <a:solidFill>
                  <a:schemeClr val="bg1"/>
                </a:solidFill>
              </a:rPr>
              <a:t>jvm</a:t>
            </a:r>
            <a:r>
              <a:rPr lang="zh-CN" altLang="en-US" sz="1400" smtClean="0">
                <a:solidFill>
                  <a:schemeClr val="bg1"/>
                </a:solidFill>
              </a:rPr>
              <a:t>进程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smtClean="0">
                <a:solidFill>
                  <a:schemeClr val="bg1"/>
                </a:solidFill>
              </a:rPr>
              <a:t>从</a:t>
            </a:r>
            <a:r>
              <a:rPr lang="en-US" altLang="zh-CN" sz="1400" smtClean="0">
                <a:solidFill>
                  <a:schemeClr val="bg1"/>
                </a:solidFill>
              </a:rPr>
              <a:t>classpath</a:t>
            </a:r>
            <a:r>
              <a:rPr lang="zh-CN" altLang="en-US" sz="1400" smtClean="0">
                <a:solidFill>
                  <a:schemeClr val="bg1"/>
                </a:solidFill>
              </a:rPr>
              <a:t>和</a:t>
            </a:r>
            <a:r>
              <a:rPr lang="zh-CN" altLang="en-US" sz="1400">
                <a:solidFill>
                  <a:schemeClr val="bg1"/>
                </a:solidFill>
              </a:rPr>
              <a:t>当前</a:t>
            </a:r>
            <a:r>
              <a:rPr lang="zh-CN" altLang="en-US" sz="1400" smtClean="0">
                <a:solidFill>
                  <a:schemeClr val="bg1"/>
                </a:solidFill>
              </a:rPr>
              <a:t>目录加载运行类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smtClean="0">
                <a:solidFill>
                  <a:schemeClr val="bg1"/>
                </a:solidFill>
              </a:rPr>
              <a:t>执行运行类的主函数入口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400" smtClean="0">
                <a:solidFill>
                  <a:schemeClr val="bg1"/>
                </a:solidFill>
              </a:rPr>
              <a:t>运行结束后，退出</a:t>
            </a:r>
            <a:r>
              <a:rPr lang="en-US" altLang="zh-CN" sz="1400" smtClean="0">
                <a:solidFill>
                  <a:schemeClr val="bg1"/>
                </a:solidFill>
              </a:rPr>
              <a:t>jvm</a:t>
            </a:r>
            <a:r>
              <a:rPr lang="zh-CN" altLang="en-US" sz="1400" smtClean="0">
                <a:solidFill>
                  <a:schemeClr val="bg1"/>
                </a:solidFill>
              </a:rPr>
              <a:t>进程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2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5" y="1129308"/>
            <a:ext cx="78912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练习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创建一个接口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，它包含三个方法。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创建第一个类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，它包含一个方法，在此方法中通过创建一个匿名内部类，来生成指向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的引用。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创建第二个类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，它包含一个有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构成的数组。有以下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个方法：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：接受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的引用并存储到数组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方法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：遍历数组，并调用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的方法、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创建一个</a:t>
            </a:r>
            <a:r>
              <a:rPr lang="en-US" altLang="zh-CN" sz="1600" dirty="0">
                <a:solidFill>
                  <a:schemeClr val="bg1"/>
                </a:solidFill>
              </a:rPr>
              <a:t>Client</a:t>
            </a:r>
            <a:r>
              <a:rPr lang="zh-CN" altLang="en-US" sz="1600" dirty="0" smtClean="0">
                <a:solidFill>
                  <a:schemeClr val="bg1"/>
                </a:solidFill>
              </a:rPr>
              <a:t>类，在它的</a:t>
            </a:r>
            <a:r>
              <a:rPr lang="en-US" altLang="zh-CN" sz="1600" dirty="0" smtClean="0">
                <a:solidFill>
                  <a:schemeClr val="bg1"/>
                </a:solidFill>
              </a:rPr>
              <a:t>main()</a:t>
            </a:r>
            <a:r>
              <a:rPr lang="zh-CN" altLang="en-US" sz="1600" dirty="0" smtClean="0">
                <a:solidFill>
                  <a:schemeClr val="bg1"/>
                </a:solidFill>
              </a:rPr>
              <a:t>中，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对象和一个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用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产生的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dirty="0" smtClean="0">
                <a:solidFill>
                  <a:schemeClr val="bg1"/>
                </a:solidFill>
              </a:rPr>
              <a:t>引用填充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的数组。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回调所有</a:t>
            </a:r>
            <a:r>
              <a:rPr lang="en-US" altLang="zh-CN" sz="1600" dirty="0" smtClean="0">
                <a:solidFill>
                  <a:schemeClr val="bg1"/>
                </a:solidFill>
              </a:rPr>
              <a:t>U</a:t>
            </a:r>
            <a:r>
              <a:rPr lang="zh-CN" altLang="en-US" sz="1600" smtClean="0">
                <a:solidFill>
                  <a:schemeClr val="bg1"/>
                </a:solidFill>
              </a:rPr>
              <a:t>引用。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20131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20131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继承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84938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849388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多态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>
            <a:off x="2071670" y="318159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04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3181596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82966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05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829668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内部类</a:t>
            </a:r>
          </a:p>
        </p:txBody>
      </p:sp>
      <p:sp>
        <p:nvSpPr>
          <p:cNvPr id="12" name="泪滴形 11"/>
          <p:cNvSpPr/>
          <p:nvPr/>
        </p:nvSpPr>
        <p:spPr>
          <a:xfrm>
            <a:off x="2089340" y="447774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06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4477740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泪滴形 13"/>
          <p:cNvSpPr/>
          <p:nvPr/>
        </p:nvSpPr>
        <p:spPr>
          <a:xfrm>
            <a:off x="2065044" y="249746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smtClean="0"/>
              <a:t>03</a:t>
            </a:r>
            <a:endParaRPr lang="zh-CN" altLang="en-US" sz="1600" b="1" dirty="0"/>
          </a:p>
        </p:txBody>
      </p:sp>
      <p:sp>
        <p:nvSpPr>
          <p:cNvPr id="15" name="圆角矩形 14"/>
          <p:cNvSpPr/>
          <p:nvPr/>
        </p:nvSpPr>
        <p:spPr>
          <a:xfrm>
            <a:off x="2850862" y="2497460"/>
            <a:ext cx="3929090" cy="540000"/>
          </a:xfrm>
          <a:prstGeom prst="round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35000">
                <a:schemeClr val="dk1">
                  <a:tint val="37000"/>
                  <a:satMod val="30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latin typeface="微软雅黑" pitchFamily="34" charset="-122"/>
                <a:ea typeface="微软雅黑" pitchFamily="34" charset="-122"/>
              </a:rPr>
              <a:t>封装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9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917" y="1201073"/>
            <a:ext cx="817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Exception</a:t>
            </a:r>
            <a:r>
              <a:rPr lang="zh-CN" altLang="en-US" dirty="0" smtClean="0">
                <a:solidFill>
                  <a:schemeClr val="bg1"/>
                </a:solidFill>
              </a:rPr>
              <a:t>对象：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中</a:t>
            </a:r>
            <a:r>
              <a:rPr lang="en-US" altLang="zh-CN" dirty="0" smtClean="0">
                <a:solidFill>
                  <a:schemeClr val="bg1"/>
                </a:solidFill>
              </a:rPr>
              <a:t>Exception</a:t>
            </a:r>
            <a:r>
              <a:rPr lang="zh-CN" altLang="en-US" dirty="0" smtClean="0">
                <a:solidFill>
                  <a:schemeClr val="bg1"/>
                </a:solidFill>
              </a:rPr>
              <a:t>对象表示不同的异常，存放了相关错误的</a:t>
            </a:r>
            <a:r>
              <a:rPr lang="zh-CN" altLang="en-US" smtClean="0">
                <a:solidFill>
                  <a:schemeClr val="bg1"/>
                </a:solidFill>
              </a:rPr>
              <a:t>信息。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5505"/>
            <a:ext cx="51244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952" y="4801716"/>
            <a:ext cx="86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JDK</a:t>
            </a:r>
            <a:r>
              <a:rPr lang="zh-CN" altLang="en-US" dirty="0" smtClean="0">
                <a:solidFill>
                  <a:schemeClr val="bg1"/>
                </a:solidFill>
              </a:rPr>
              <a:t>已经提供了一些常见的异常，如果这些异常不能满足需求，我们可以自己定义。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776800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Error</a:t>
            </a:r>
            <a:r>
              <a:rPr lang="zh-CN" altLang="en-US" dirty="0" smtClean="0">
                <a:solidFill>
                  <a:schemeClr val="bg1"/>
                </a:solidFill>
              </a:rPr>
              <a:t>也是</a:t>
            </a:r>
            <a:r>
              <a:rPr lang="en-US" altLang="zh-CN" dirty="0" err="1" smtClean="0">
                <a:solidFill>
                  <a:schemeClr val="bg1"/>
                </a:solidFill>
              </a:rPr>
              <a:t>Throwable</a:t>
            </a:r>
            <a:r>
              <a:rPr lang="zh-CN" altLang="en-US" dirty="0" smtClean="0">
                <a:solidFill>
                  <a:schemeClr val="bg1"/>
                </a:solidFill>
              </a:rPr>
              <a:t>的实现类。表示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运行时产生的系统内部错误或资源耗尽等严重错误，通常需要终止程序。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RuntimeException</a:t>
            </a:r>
            <a:r>
              <a:rPr lang="zh-CN" altLang="en-US" dirty="0" smtClean="0">
                <a:solidFill>
                  <a:schemeClr val="bg1"/>
                </a:solidFill>
              </a:rPr>
              <a:t>为运行时异常，一般发生的</a:t>
            </a:r>
            <a:r>
              <a:rPr lang="en-US" altLang="zh-CN" dirty="0" smtClean="0">
                <a:solidFill>
                  <a:schemeClr val="bg1"/>
                </a:solidFill>
              </a:rPr>
              <a:t>JRE</a:t>
            </a:r>
            <a:r>
              <a:rPr lang="zh-CN" altLang="en-US" dirty="0" smtClean="0">
                <a:solidFill>
                  <a:schemeClr val="bg1"/>
                </a:solidFill>
              </a:rPr>
              <a:t>内部，编译器不会要求处理这类异常。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65710" y="1310160"/>
            <a:ext cx="130108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35896" y="1350343"/>
            <a:ext cx="130108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捕获异常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516216" y="1350343"/>
            <a:ext cx="1301083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993404"/>
            <a:ext cx="38114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MyClass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</a:t>
            </a:r>
            <a:r>
              <a:rPr lang="en-US" altLang="zh-CN" sz="1400" b="1" dirty="0" err="1">
                <a:solidFill>
                  <a:schemeClr val="bg1"/>
                </a:solidFill>
              </a:rPr>
              <a:t>dosomething</a:t>
            </a:r>
            <a:r>
              <a:rPr lang="en-US" altLang="zh-CN" sz="1400" b="1" dirty="0">
                <a:solidFill>
                  <a:schemeClr val="bg1"/>
                </a:solidFill>
              </a:rPr>
              <a:t>() throws Exception{</a:t>
            </a:r>
          </a:p>
          <a:p>
            <a:pPr defTabSz="288000"/>
            <a:r>
              <a:rPr lang="en-US" altLang="zh-CN" sz="1400" b="1" smtClean="0">
                <a:solidFill>
                  <a:srgbClr val="FFFF00"/>
                </a:solidFill>
              </a:rPr>
              <a:t>		throw </a:t>
            </a:r>
            <a:r>
              <a:rPr lang="en-US" altLang="zh-CN" sz="1400" b="1" dirty="0">
                <a:solidFill>
                  <a:srgbClr val="FFFF00"/>
                </a:solidFill>
              </a:rPr>
              <a:t>new Exception();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2065412"/>
            <a:ext cx="35283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OutClass</a:t>
            </a:r>
            <a:r>
              <a:rPr lang="en-US" altLang="zh-CN" sz="1400" b="1" dirty="0">
                <a:solidFill>
                  <a:schemeClr val="bg1"/>
                </a:solidFill>
              </a:rPr>
              <a:t> 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MyClass </a:t>
            </a:r>
            <a:r>
              <a:rPr lang="en-US" altLang="zh-CN" sz="1400" dirty="0">
                <a:solidFill>
                  <a:schemeClr val="bg1"/>
                </a:solidFill>
              </a:rPr>
              <a:t>my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MyClass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work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400" b="1" smtClean="0">
                <a:solidFill>
                  <a:srgbClr val="FFFF00"/>
                </a:solidFill>
              </a:rPr>
              <a:t>		// </a:t>
            </a:r>
            <a:r>
              <a:rPr lang="zh-CN" altLang="en-US" sz="1400" b="1" smtClean="0">
                <a:solidFill>
                  <a:srgbClr val="FFFF00"/>
                </a:solidFill>
              </a:rPr>
              <a:t>能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处理则捕获异常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try {</a:t>
            </a:r>
          </a:p>
          <a:p>
            <a:pPr defTabSz="288000"/>
            <a:r>
              <a:rPr lang="en-US" altLang="zh-CN" sz="1400" b="1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</a:rPr>
              <a:t>		</a:t>
            </a:r>
            <a:r>
              <a:rPr lang="en-US" altLang="zh-CN" sz="1400" smtClean="0">
                <a:solidFill>
                  <a:schemeClr val="bg1"/>
                </a:solidFill>
              </a:rPr>
              <a:t>my.dosomething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 </a:t>
            </a:r>
            <a:r>
              <a:rPr lang="en-US" altLang="zh-CN" sz="1400" b="1" dirty="0">
                <a:solidFill>
                  <a:schemeClr val="bg1"/>
                </a:solidFill>
              </a:rPr>
              <a:t>catch (Exception e)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{</a:t>
            </a:r>
          </a:p>
          <a:p>
            <a:pPr defTabSz="288000"/>
            <a:r>
              <a:rPr lang="en-US" altLang="zh-CN" sz="1400" b="1" smtClean="0">
                <a:solidFill>
                  <a:srgbClr val="FFFF00"/>
                </a:solidFill>
              </a:rPr>
              <a:t>			// </a:t>
            </a:r>
            <a:r>
              <a:rPr lang="zh-CN" altLang="en-US" sz="1400" b="1" smtClean="0">
                <a:solidFill>
                  <a:srgbClr val="FFFF00"/>
                </a:solidFill>
              </a:rPr>
              <a:t>处理异常，打印异常信息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e.printStackTrace</a:t>
            </a:r>
            <a:r>
              <a:rPr lang="en-US" altLang="zh-CN" sz="1400" dirty="0" smtClean="0">
                <a:solidFill>
                  <a:schemeClr val="bg1"/>
                </a:solidFill>
              </a:rPr>
              <a:t>();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034" y="3793604"/>
            <a:ext cx="30310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FFFF00"/>
                </a:solidFill>
              </a:rPr>
              <a:t>// </a:t>
            </a:r>
            <a:r>
              <a:rPr lang="zh-CN" altLang="en-US" sz="1400" b="1" smtClean="0">
                <a:solidFill>
                  <a:srgbClr val="FFFF00"/>
                </a:solidFill>
              </a:rPr>
              <a:t>自己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处理不了就继续往</a:t>
            </a:r>
            <a:r>
              <a:rPr lang="zh-CN" altLang="en-US" sz="1400" b="1" smtClean="0">
                <a:solidFill>
                  <a:srgbClr val="FFFF00"/>
                </a:solidFill>
              </a:rPr>
              <a:t>外抛</a:t>
            </a:r>
            <a:endParaRPr lang="en-US" altLang="zh-CN" sz="1400" b="1" smtClean="0">
              <a:solidFill>
                <a:srgbClr val="FFFF00"/>
              </a:solidFill>
            </a:endParaRPr>
          </a:p>
          <a:p>
            <a:r>
              <a:rPr lang="en-US" altLang="zh-CN" sz="1400" b="1" smtClean="0">
                <a:solidFill>
                  <a:srgbClr val="FFFF00"/>
                </a:solidFill>
              </a:rPr>
              <a:t>// </a:t>
            </a:r>
            <a:r>
              <a:rPr lang="zh-CN" altLang="en-US" sz="1400" b="1" smtClean="0">
                <a:solidFill>
                  <a:srgbClr val="FFFF00"/>
                </a:solidFill>
              </a:rPr>
              <a:t>交给我的调用方处理</a:t>
            </a:r>
            <a:endParaRPr lang="en-US" altLang="zh-CN" sz="1400" b="1" smtClean="0">
              <a:solidFill>
                <a:srgbClr val="FFFF00"/>
              </a:solidFill>
            </a:endParaRPr>
          </a:p>
          <a:p>
            <a:r>
              <a:rPr lang="en-US" altLang="zh-CN" sz="1400" b="1" smtClean="0">
                <a:solidFill>
                  <a:schemeClr val="bg1"/>
                </a:solidFill>
              </a:rPr>
              <a:t>public void woke2() </a:t>
            </a:r>
            <a:r>
              <a:rPr lang="en-US" altLang="zh-CN" sz="1400" b="1" smtClean="0">
                <a:solidFill>
                  <a:srgbClr val="FFFF00"/>
                </a:solidFill>
              </a:rPr>
              <a:t>throws Exception{</a:t>
            </a:r>
          </a:p>
          <a:p>
            <a:r>
              <a:rPr lang="en-US" altLang="zh-CN" sz="1400" smtClean="0">
                <a:solidFill>
                  <a:schemeClr val="bg1"/>
                </a:solidFill>
              </a:rPr>
              <a:t>    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my.dosomething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62973"/>
            <a:ext cx="79969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异常匹配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Catch</a:t>
            </a:r>
            <a:r>
              <a:rPr lang="zh-CN" altLang="en-US" dirty="0" smtClean="0">
                <a:solidFill>
                  <a:schemeClr val="bg1"/>
                </a:solidFill>
              </a:rPr>
              <a:t>字句对异常类型进行匹配。匹配顺序，从上到下依次检测。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en-US" altLang="zh-CN" dirty="0" smtClean="0">
                <a:solidFill>
                  <a:schemeClr val="bg1"/>
                </a:solidFill>
              </a:rPr>
              <a:t>ry{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 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}catch(Exception e){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}catch(</a:t>
            </a:r>
            <a:r>
              <a:rPr lang="en-US" altLang="zh-CN" dirty="0" err="1" smtClean="0">
                <a:solidFill>
                  <a:schemeClr val="bg1"/>
                </a:solidFill>
              </a:rPr>
              <a:t>IOException</a:t>
            </a:r>
            <a:r>
              <a:rPr lang="en-US" altLang="zh-CN" dirty="0" smtClean="0">
                <a:solidFill>
                  <a:schemeClr val="bg1"/>
                </a:solidFill>
              </a:rPr>
              <a:t> e){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r>
              <a:rPr lang="en-US" altLang="zh-CN" dirty="0" smtClean="0">
                <a:solidFill>
                  <a:schemeClr val="bg1"/>
                </a:solidFill>
              </a:rPr>
              <a:t>catch(</a:t>
            </a:r>
            <a:r>
              <a:rPr lang="en-US" altLang="zh-CN" dirty="0" err="1" smtClean="0">
                <a:solidFill>
                  <a:schemeClr val="bg1"/>
                </a:solidFill>
              </a:rPr>
              <a:t>ArrayIndexOutOfBoundsException</a:t>
            </a:r>
            <a:r>
              <a:rPr lang="en-US" altLang="zh-CN" dirty="0" smtClean="0">
                <a:solidFill>
                  <a:schemeClr val="bg1"/>
                </a:solidFill>
              </a:rPr>
              <a:t> e){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catch(Exception e</a:t>
            </a:r>
            <a:r>
              <a:rPr lang="en-US" altLang="zh-CN" dirty="0" smtClean="0">
                <a:solidFill>
                  <a:schemeClr val="bg1"/>
                </a:solidFill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</a:rPr>
              <a:t>将匹配所有异常类型，所有后面两个</a:t>
            </a:r>
            <a:r>
              <a:rPr lang="en-US" altLang="zh-CN" dirty="0" smtClean="0">
                <a:solidFill>
                  <a:schemeClr val="bg1"/>
                </a:solidFill>
              </a:rPr>
              <a:t>catch</a:t>
            </a:r>
            <a:r>
              <a:rPr lang="zh-CN" altLang="en-US" dirty="0" smtClean="0">
                <a:solidFill>
                  <a:schemeClr val="bg1"/>
                </a:solidFill>
              </a:rPr>
              <a:t>将永远无法执行。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如果需要对</a:t>
            </a:r>
            <a:r>
              <a:rPr lang="en-US" altLang="zh-CN" dirty="0" err="1" smtClean="0">
                <a:solidFill>
                  <a:schemeClr val="bg1"/>
                </a:solidFill>
              </a:rPr>
              <a:t>IOExcption</a:t>
            </a:r>
            <a:r>
              <a:rPr lang="zh-CN" altLang="en-US" dirty="0" smtClean="0">
                <a:solidFill>
                  <a:schemeClr val="bg1"/>
                </a:solidFill>
              </a:rPr>
              <a:t>进行单独处理，应该将</a:t>
            </a:r>
            <a:r>
              <a:rPr lang="en-US" altLang="zh-CN" dirty="0" err="1" smtClean="0">
                <a:solidFill>
                  <a:schemeClr val="bg1"/>
                </a:solidFill>
              </a:rPr>
              <a:t>IOExcption</a:t>
            </a:r>
            <a:r>
              <a:rPr lang="zh-CN" altLang="en-US" dirty="0" smtClean="0">
                <a:solidFill>
                  <a:schemeClr val="bg1"/>
                </a:solidFill>
              </a:rPr>
              <a:t>放在</a:t>
            </a:r>
            <a:r>
              <a:rPr lang="en-US" altLang="zh-CN" dirty="0" smtClean="0">
                <a:solidFill>
                  <a:schemeClr val="bg1"/>
                </a:solidFill>
              </a:rPr>
              <a:t>Exception</a:t>
            </a:r>
            <a:r>
              <a:rPr lang="zh-CN" altLang="en-US" dirty="0" smtClean="0">
                <a:solidFill>
                  <a:schemeClr val="bg1"/>
                </a:solidFill>
              </a:rPr>
              <a:t>前面。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所以代码的</a:t>
            </a:r>
            <a:r>
              <a:rPr lang="en-US" altLang="zh-CN" dirty="0" smtClean="0">
                <a:solidFill>
                  <a:srgbClr val="FFFF00"/>
                </a:solidFill>
              </a:rPr>
              <a:t>catch</a:t>
            </a:r>
            <a:r>
              <a:rPr lang="zh-CN" altLang="en-US" dirty="0" smtClean="0">
                <a:solidFill>
                  <a:srgbClr val="FFFF00"/>
                </a:solidFill>
              </a:rPr>
              <a:t>顺序应该是从子类到父类。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832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finally</a:t>
            </a:r>
            <a:r>
              <a:rPr lang="zh-CN" altLang="en-US" dirty="0" smtClean="0">
                <a:solidFill>
                  <a:schemeClr val="bg1"/>
                </a:solidFill>
              </a:rPr>
              <a:t>：当方法抛出异常后，程序不再往下运行，这样对于想网络连接这类资源就无法得到释放，这时就需要</a:t>
            </a:r>
            <a:r>
              <a:rPr lang="en-US" altLang="zh-CN" dirty="0" smtClean="0">
                <a:solidFill>
                  <a:schemeClr val="bg1"/>
                </a:solidFill>
              </a:rPr>
              <a:t>finally</a:t>
            </a:r>
            <a:r>
              <a:rPr lang="zh-CN" altLang="en-US" dirty="0" smtClean="0">
                <a:solidFill>
                  <a:schemeClr val="bg1"/>
                </a:solidFill>
              </a:rPr>
              <a:t>字句。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无论</a:t>
            </a:r>
            <a:r>
              <a:rPr lang="en-US" altLang="zh-CN" dirty="0" smtClean="0">
                <a:solidFill>
                  <a:srgbClr val="FFFF00"/>
                </a:solidFill>
              </a:rPr>
              <a:t>try</a:t>
            </a:r>
            <a:r>
              <a:rPr lang="zh-CN" altLang="en-US" dirty="0" smtClean="0">
                <a:solidFill>
                  <a:srgbClr val="FFFF00"/>
                </a:solidFill>
              </a:rPr>
              <a:t>块的代码是否抛出异常或被捕获，</a:t>
            </a:r>
            <a:r>
              <a:rPr lang="en-US" altLang="zh-CN" dirty="0" smtClean="0">
                <a:solidFill>
                  <a:srgbClr val="FFFF00"/>
                </a:solidFill>
              </a:rPr>
              <a:t>finally</a:t>
            </a:r>
            <a:r>
              <a:rPr lang="zh-CN" altLang="en-US" dirty="0" smtClean="0">
                <a:solidFill>
                  <a:srgbClr val="FFFF00"/>
                </a:solidFill>
              </a:rPr>
              <a:t>块都将得到执行。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下面的代码返回什么呢？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770391"/>
            <a:ext cx="3683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public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woke3() throws Exception{</a:t>
            </a:r>
          </a:p>
          <a:p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   try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         return </a:t>
            </a:r>
            <a:r>
              <a:rPr lang="en-US" altLang="zh-CN" dirty="0">
                <a:solidFill>
                  <a:schemeClr val="bg1"/>
                </a:solidFill>
              </a:rPr>
              <a:t>1;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    }</a:t>
            </a:r>
            <a:r>
              <a:rPr lang="en-US" altLang="zh-CN" dirty="0">
                <a:solidFill>
                  <a:schemeClr val="bg1"/>
                </a:solidFill>
              </a:rPr>
              <a:t>finally</a:t>
            </a:r>
            <a:r>
              <a:rPr lang="en-US" altLang="zh-CN" u="sng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         return </a:t>
            </a:r>
            <a:r>
              <a:rPr lang="en-US" altLang="zh-CN" dirty="0">
                <a:solidFill>
                  <a:schemeClr val="bg1"/>
                </a:solidFill>
              </a:rPr>
              <a:t>2;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    }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9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5" y="959158"/>
            <a:ext cx="79603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自定义异常：</a:t>
            </a:r>
            <a:r>
              <a:rPr lang="zh-CN" altLang="en-US" sz="1600" dirty="0" smtClean="0">
                <a:solidFill>
                  <a:schemeClr val="bg1"/>
                </a:solidFill>
              </a:rPr>
              <a:t>自定义异常有助于我们的系统进行合理的错误处理，不需要通过单一的返回值处理。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自定义异常类也必须是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Throwable</a:t>
            </a:r>
            <a:r>
              <a:rPr lang="zh-CN" altLang="en-US" sz="1600" dirty="0" smtClean="0">
                <a:solidFill>
                  <a:schemeClr val="bg1"/>
                </a:solidFill>
              </a:rPr>
              <a:t>的直接或间接子类。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一般</a:t>
            </a:r>
            <a:r>
              <a:rPr lang="zh-CN" altLang="en-US" sz="1600" smtClean="0">
                <a:solidFill>
                  <a:schemeClr val="bg1"/>
                </a:solidFill>
              </a:rPr>
              <a:t>我们都明确处理的异常继承自</a:t>
            </a:r>
            <a:r>
              <a:rPr lang="en-US" altLang="zh-CN" sz="1600" smtClean="0">
                <a:solidFill>
                  <a:schemeClr val="bg1"/>
                </a:solidFill>
              </a:rPr>
              <a:t>Exception</a:t>
            </a:r>
          </a:p>
          <a:p>
            <a:r>
              <a:rPr lang="zh-CN" altLang="en-US" sz="1600" smtClean="0">
                <a:solidFill>
                  <a:schemeClr val="bg1"/>
                </a:solidFill>
              </a:rPr>
              <a:t>需要我们识别而不需处理的异常继承自</a:t>
            </a:r>
            <a:r>
              <a:rPr lang="en-US" altLang="zh-CN" sz="1600" smtClean="0">
                <a:solidFill>
                  <a:schemeClr val="bg1"/>
                </a:solidFill>
              </a:rPr>
              <a:t>RuntimeException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789" y="2629277"/>
            <a:ext cx="82826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</a:t>
            </a:r>
            <a:r>
              <a:rPr lang="en-US" altLang="zh-CN" sz="1400" b="1" dirty="0" err="1">
                <a:solidFill>
                  <a:schemeClr val="bg1"/>
                </a:solidFill>
              </a:rPr>
              <a:t>MyException</a:t>
            </a:r>
            <a:r>
              <a:rPr lang="en-US" altLang="zh-CN" sz="1400" b="1" dirty="0">
                <a:solidFill>
                  <a:schemeClr val="bg1"/>
                </a:solidFill>
              </a:rPr>
              <a:t> extends Exception{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MyException</a:t>
            </a:r>
            <a:r>
              <a:rPr lang="en-US" altLang="zh-CN" sz="1400" b="1" dirty="0">
                <a:solidFill>
                  <a:schemeClr val="bg1"/>
                </a:solidFill>
              </a:rPr>
              <a:t>(String </a:t>
            </a:r>
            <a:r>
              <a:rPr lang="en-US" altLang="zh-CN" sz="1400" b="1" dirty="0" err="1">
                <a:solidFill>
                  <a:schemeClr val="bg1"/>
                </a:solidFill>
              </a:rPr>
              <a:t>msg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){  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带错误描述的构造器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super(msg</a:t>
            </a:r>
            <a:r>
              <a:rPr lang="en-US" altLang="zh-CN" sz="1400" b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MyException</a:t>
            </a:r>
            <a:r>
              <a:rPr lang="en-US" altLang="zh-CN" sz="1400" b="1" dirty="0">
                <a:solidFill>
                  <a:schemeClr val="bg1"/>
                </a:solidFill>
              </a:rPr>
              <a:t>(String </a:t>
            </a:r>
            <a:r>
              <a:rPr lang="en-US" altLang="zh-CN" sz="1400" b="1" dirty="0" err="1">
                <a:solidFill>
                  <a:schemeClr val="bg1"/>
                </a:solidFill>
              </a:rPr>
              <a:t>msg</a:t>
            </a:r>
            <a:r>
              <a:rPr lang="en-US" altLang="zh-CN" sz="1400" b="1" dirty="0">
                <a:solidFill>
                  <a:schemeClr val="bg1"/>
                </a:solidFill>
              </a:rPr>
              <a:t>, </a:t>
            </a:r>
            <a:r>
              <a:rPr lang="en-US" altLang="zh-CN" sz="1400" b="1" dirty="0" err="1">
                <a:solidFill>
                  <a:schemeClr val="bg1"/>
                </a:solidFill>
              </a:rPr>
              <a:t>Throwable</a:t>
            </a:r>
            <a:r>
              <a:rPr lang="en-US" altLang="zh-CN" sz="1400" b="1" dirty="0">
                <a:solidFill>
                  <a:schemeClr val="bg1"/>
                </a:solidFill>
              </a:rPr>
              <a:t> e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){//</a:t>
            </a:r>
            <a:r>
              <a:rPr lang="zh-CN" altLang="en-US" sz="1400" b="1" dirty="0">
                <a:solidFill>
                  <a:srgbClr val="FFFF00"/>
                </a:solidFill>
              </a:rPr>
              <a:t>带错误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描述和异常原因的构造器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super(msg</a:t>
            </a:r>
            <a:r>
              <a:rPr lang="en-US" altLang="zh-CN" sz="1400" b="1" dirty="0">
                <a:solidFill>
                  <a:schemeClr val="bg1"/>
                </a:solidFill>
              </a:rPr>
              <a:t>, e);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MyException</a:t>
            </a:r>
            <a:r>
              <a:rPr lang="en-US" altLang="zh-CN" sz="1400" b="1" dirty="0">
                <a:solidFill>
                  <a:schemeClr val="bg1"/>
                </a:solidFill>
              </a:rPr>
              <a:t>(</a:t>
            </a:r>
            <a:r>
              <a:rPr lang="en-US" altLang="zh-CN" sz="1400" b="1" dirty="0" err="1">
                <a:solidFill>
                  <a:schemeClr val="bg1"/>
                </a:solidFill>
              </a:rPr>
              <a:t>Throwable</a:t>
            </a:r>
            <a:r>
              <a:rPr lang="en-US" altLang="zh-CN" sz="1400" b="1" dirty="0">
                <a:solidFill>
                  <a:schemeClr val="bg1"/>
                </a:solidFill>
              </a:rPr>
              <a:t> e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){ 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带错误原因的构造器，错误原因将加入异常</a:t>
            </a:r>
            <a:r>
              <a:rPr lang="zh-CN" altLang="en-US" sz="1400" b="1" smtClean="0">
                <a:solidFill>
                  <a:srgbClr val="FFFF00"/>
                </a:solidFill>
              </a:rPr>
              <a:t>堆栈中（</a:t>
            </a:r>
            <a:r>
              <a:rPr lang="en-US" altLang="zh-CN" sz="1400" b="1" smtClean="0">
                <a:solidFill>
                  <a:srgbClr val="FFFF00"/>
                </a:solidFill>
              </a:rPr>
              <a:t>cause by</a:t>
            </a:r>
            <a:r>
              <a:rPr lang="zh-CN" altLang="en-US" sz="1400" b="1" smtClean="0">
                <a:solidFill>
                  <a:srgbClr val="FFFF00"/>
                </a:solidFill>
              </a:rPr>
              <a:t>）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super(e</a:t>
            </a:r>
            <a:r>
              <a:rPr lang="en-US" altLang="zh-CN" sz="1400" b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5332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练习：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创建两个自定义异常类型</a:t>
            </a:r>
            <a:r>
              <a:rPr lang="en-US" altLang="zh-CN" dirty="0" err="1" smtClean="0">
                <a:solidFill>
                  <a:schemeClr val="bg1"/>
                </a:solidFill>
              </a:rPr>
              <a:t>FooAException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FooBException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为一个类定义两个方法：</a:t>
            </a:r>
            <a:r>
              <a:rPr lang="en-US" altLang="zh-CN" dirty="0" smtClean="0">
                <a:solidFill>
                  <a:schemeClr val="bg1"/>
                </a:solidFill>
              </a:rPr>
              <a:t>f(),g()</a:t>
            </a:r>
            <a:r>
              <a:rPr lang="zh-CN" altLang="en-US" dirty="0" smtClean="0">
                <a:solidFill>
                  <a:schemeClr val="bg1"/>
                </a:solidFill>
              </a:rPr>
              <a:t>。在</a:t>
            </a:r>
            <a:r>
              <a:rPr lang="en-US" altLang="zh-CN" dirty="0" smtClean="0">
                <a:solidFill>
                  <a:schemeClr val="bg1"/>
                </a:solidFill>
              </a:rPr>
              <a:t>g()</a:t>
            </a:r>
            <a:r>
              <a:rPr lang="zh-CN" altLang="en-US" dirty="0" smtClean="0">
                <a:solidFill>
                  <a:schemeClr val="bg1"/>
                </a:solidFill>
              </a:rPr>
              <a:t>里，抛出一个自定义异常</a:t>
            </a:r>
            <a:r>
              <a:rPr lang="en-US" altLang="zh-CN" dirty="0" err="1">
                <a:solidFill>
                  <a:schemeClr val="bg1"/>
                </a:solidFill>
              </a:rPr>
              <a:t>FooAException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。在</a:t>
            </a:r>
            <a:r>
              <a:rPr lang="en-US" altLang="zh-CN" dirty="0" smtClean="0">
                <a:solidFill>
                  <a:schemeClr val="bg1"/>
                </a:solidFill>
              </a:rPr>
              <a:t>f()</a:t>
            </a:r>
            <a:r>
              <a:rPr lang="zh-CN" altLang="en-US" dirty="0" smtClean="0">
                <a:solidFill>
                  <a:schemeClr val="bg1"/>
                </a:solidFill>
              </a:rPr>
              <a:t>中，调用</a:t>
            </a:r>
            <a:r>
              <a:rPr lang="en-US" altLang="zh-CN" dirty="0" smtClean="0">
                <a:solidFill>
                  <a:schemeClr val="bg1"/>
                </a:solidFill>
              </a:rPr>
              <a:t>g()</a:t>
            </a:r>
            <a:r>
              <a:rPr lang="zh-CN" altLang="en-US" dirty="0" smtClean="0">
                <a:solidFill>
                  <a:schemeClr val="bg1"/>
                </a:solidFill>
              </a:rPr>
              <a:t>，捕获它抛出的异常，并且在</a:t>
            </a:r>
            <a:r>
              <a:rPr lang="en-US" altLang="zh-CN" dirty="0" smtClean="0">
                <a:solidFill>
                  <a:schemeClr val="bg1"/>
                </a:solidFill>
              </a:rPr>
              <a:t>catch</a:t>
            </a:r>
            <a:r>
              <a:rPr lang="zh-CN" altLang="en-US" dirty="0" smtClean="0">
                <a:solidFill>
                  <a:schemeClr val="bg1"/>
                </a:solidFill>
              </a:rPr>
              <a:t>字句里抛出另一个自定义异常</a:t>
            </a:r>
            <a:r>
              <a:rPr lang="en-US" altLang="zh-CN" dirty="0" err="1" smtClean="0">
                <a:solidFill>
                  <a:schemeClr val="bg1"/>
                </a:solidFill>
              </a:rPr>
              <a:t>FooBException</a:t>
            </a:r>
            <a:r>
              <a:rPr lang="zh-CN" altLang="en-US" dirty="0" smtClean="0">
                <a:solidFill>
                  <a:schemeClr val="bg1"/>
                </a:solidFill>
              </a:rPr>
              <a:t>。在</a:t>
            </a:r>
            <a:r>
              <a:rPr lang="en-US" altLang="zh-CN" dirty="0" smtClean="0">
                <a:solidFill>
                  <a:schemeClr val="bg1"/>
                </a:solidFill>
              </a:rPr>
              <a:t>main</a:t>
            </a:r>
            <a:r>
              <a:rPr lang="zh-CN" altLang="en-US" dirty="0" smtClean="0">
                <a:solidFill>
                  <a:schemeClr val="bg1"/>
                </a:solidFill>
              </a:rPr>
              <a:t>里测试</a:t>
            </a:r>
            <a:r>
              <a:rPr lang="zh-CN" altLang="en-US" smtClean="0">
                <a:solidFill>
                  <a:schemeClr val="bg1"/>
                </a:solidFill>
              </a:rPr>
              <a:t>代码。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</a:rPr>
              <a:t>g()</a:t>
            </a:r>
            <a:r>
              <a:rPr lang="zh-CN" altLang="en-US" dirty="0" smtClean="0">
                <a:solidFill>
                  <a:schemeClr val="bg1"/>
                </a:solidFill>
              </a:rPr>
              <a:t>抛</a:t>
            </a:r>
            <a:r>
              <a:rPr lang="zh-CN" altLang="en-US" smtClean="0">
                <a:solidFill>
                  <a:schemeClr val="bg1"/>
                </a:solidFill>
              </a:rPr>
              <a:t>出的</a:t>
            </a:r>
            <a:r>
              <a:rPr lang="en-US" altLang="zh-CN">
                <a:solidFill>
                  <a:schemeClr val="bg1"/>
                </a:solidFill>
              </a:rPr>
              <a:t>FooBException</a:t>
            </a:r>
            <a:r>
              <a:rPr lang="zh-CN" altLang="en-US" smtClean="0">
                <a:solidFill>
                  <a:schemeClr val="bg1"/>
                </a:solidFill>
              </a:rPr>
              <a:t>异常定义为</a:t>
            </a:r>
            <a:r>
              <a:rPr lang="en-US" altLang="zh-CN" smtClean="0">
                <a:solidFill>
                  <a:schemeClr val="bg1"/>
                </a:solidFill>
              </a:rPr>
              <a:t>RuntimeException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44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常用类库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字符串处理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2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675" y="1129308"/>
            <a:ext cx="840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</a:rPr>
              <a:t>与</a:t>
            </a:r>
            <a:r>
              <a:rPr lang="en-US" altLang="zh-CN" dirty="0" err="1" smtClean="0">
                <a:solidFill>
                  <a:schemeClr val="bg1"/>
                </a:solidFill>
              </a:rPr>
              <a:t>StringBuffer</a:t>
            </a:r>
            <a:r>
              <a:rPr lang="zh-CN" altLang="en-US" dirty="0" smtClean="0">
                <a:solidFill>
                  <a:schemeClr val="bg1"/>
                </a:solidFill>
              </a:rPr>
              <a:t>的区别：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String</a:t>
            </a:r>
            <a:r>
              <a:rPr lang="zh-CN" altLang="en-US" dirty="0" smtClean="0">
                <a:solidFill>
                  <a:schemeClr val="bg1"/>
                </a:solidFill>
              </a:rPr>
              <a:t>类的对象一旦被初始化就不能再改变。</a:t>
            </a:r>
            <a:r>
              <a:rPr lang="en-US" altLang="zh-CN" dirty="0" err="1" smtClean="0">
                <a:solidFill>
                  <a:schemeClr val="bg1"/>
                </a:solidFill>
              </a:rPr>
              <a:t>StringBuffer</a:t>
            </a:r>
            <a:r>
              <a:rPr lang="zh-CN" altLang="en-US" dirty="0" smtClean="0">
                <a:solidFill>
                  <a:schemeClr val="bg1"/>
                </a:solidFill>
              </a:rPr>
              <a:t>创建后内容可以被改变。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921396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String s = "</a:t>
            </a:r>
            <a:r>
              <a:rPr lang="en-US" altLang="zh-CN" dirty="0" err="1">
                <a:solidFill>
                  <a:schemeClr val="bg1"/>
                </a:solidFill>
              </a:rPr>
              <a:t>abcd</a:t>
            </a:r>
            <a:r>
              <a:rPr lang="en-US" altLang="zh-CN" dirty="0">
                <a:solidFill>
                  <a:schemeClr val="bg1"/>
                </a:solidFill>
              </a:rPr>
              <a:t>";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r>
              <a:rPr lang="en-US" altLang="zh-CN" dirty="0">
                <a:solidFill>
                  <a:schemeClr val="bg1"/>
                </a:solidFill>
              </a:rPr>
              <a:t> = s+1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0034" y="300151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abcd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15616" y="4041043"/>
            <a:ext cx="330966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584024" y="300151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abcd1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0"/>
            <a:endCxn id="11" idx="2"/>
          </p:cNvCxnSpPr>
          <p:nvPr/>
        </p:nvCxnSpPr>
        <p:spPr>
          <a:xfrm flipV="1">
            <a:off x="1281099" y="3361556"/>
            <a:ext cx="760125" cy="679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92077" y="1953791"/>
            <a:ext cx="3870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StringBuffer</a:t>
            </a:r>
            <a:r>
              <a:rPr lang="en-US" altLang="zh-CN" dirty="0" smtClean="0">
                <a:solidFill>
                  <a:schemeClr val="bg1"/>
                </a:solidFill>
              </a:rPr>
              <a:t> buffer = new </a:t>
            </a:r>
            <a:r>
              <a:rPr lang="en-US" altLang="zh-CN" dirty="0" err="1" smtClean="0">
                <a:solidFill>
                  <a:schemeClr val="bg1"/>
                </a:solidFill>
              </a:rPr>
              <a:t>StringBuffer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b</a:t>
            </a:r>
            <a:r>
              <a:rPr lang="en-US" altLang="zh-CN" dirty="0" err="1" smtClean="0">
                <a:solidFill>
                  <a:schemeClr val="bg1"/>
                </a:solidFill>
              </a:rPr>
              <a:t>uffer.append</a:t>
            </a:r>
            <a:r>
              <a:rPr lang="en-US" altLang="zh-CN" dirty="0" smtClean="0">
                <a:solidFill>
                  <a:schemeClr val="bg1"/>
                </a:solidFill>
              </a:rPr>
              <a:t>(“</a:t>
            </a:r>
            <a:r>
              <a:rPr lang="en-US" altLang="zh-CN" dirty="0" err="1" smtClean="0">
                <a:solidFill>
                  <a:schemeClr val="bg1"/>
                </a:solidFill>
              </a:rPr>
              <a:t>abcd</a:t>
            </a:r>
            <a:r>
              <a:rPr lang="en-US" altLang="zh-CN" dirty="0" smtClean="0">
                <a:solidFill>
                  <a:schemeClr val="bg1"/>
                </a:solidFill>
              </a:rPr>
              <a:t>”);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buffer.append</a:t>
            </a:r>
            <a:r>
              <a:rPr lang="en-US" altLang="zh-CN" dirty="0" smtClean="0">
                <a:solidFill>
                  <a:schemeClr val="bg1"/>
                </a:solidFill>
              </a:rPr>
              <a:t>(“1”);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775820" y="3001516"/>
            <a:ext cx="9144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abcd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806280" y="4110756"/>
            <a:ext cx="914400" cy="2926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buffer</a:t>
            </a:r>
            <a:endParaRPr lang="zh-CN" altLang="en-US" sz="1200" dirty="0"/>
          </a:p>
        </p:txBody>
      </p:sp>
      <p:cxnSp>
        <p:nvCxnSpPr>
          <p:cNvPr id="23" name="直接箭头连接符 22"/>
          <p:cNvCxnSpPr>
            <a:stCxn id="21" idx="0"/>
            <a:endCxn id="18" idx="2"/>
          </p:cNvCxnSpPr>
          <p:nvPr/>
        </p:nvCxnSpPr>
        <p:spPr>
          <a:xfrm flipH="1" flipV="1">
            <a:off x="5233020" y="3361556"/>
            <a:ext cx="30460" cy="74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7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01614"/>
            <a:ext cx="5742515" cy="29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16499" y="4369668"/>
            <a:ext cx="8385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b="1">
                <a:solidFill>
                  <a:schemeClr val="accent6"/>
                </a:solidFill>
              </a:rPr>
              <a:t>执行引擎：</a:t>
            </a:r>
            <a:r>
              <a:rPr lang="zh-CN" altLang="en-US" sz="1600">
                <a:solidFill>
                  <a:schemeClr val="bg1"/>
                </a:solidFill>
              </a:rPr>
              <a:t>负责执行</a:t>
            </a:r>
            <a:r>
              <a:rPr lang="en-US" altLang="zh-CN" sz="1600">
                <a:solidFill>
                  <a:schemeClr val="bg1"/>
                </a:solidFill>
              </a:rPr>
              <a:t>Class</a:t>
            </a:r>
            <a:r>
              <a:rPr lang="zh-CN" altLang="en-US" sz="1600">
                <a:solidFill>
                  <a:schemeClr val="bg1"/>
                </a:solidFill>
              </a:rPr>
              <a:t>中的字节码指令。将</a:t>
            </a:r>
            <a:r>
              <a:rPr lang="en-US" altLang="zh-CN" sz="1600">
                <a:solidFill>
                  <a:schemeClr val="bg1"/>
                </a:solidFill>
              </a:rPr>
              <a:t>Class</a:t>
            </a:r>
            <a:r>
              <a:rPr lang="zh-CN" altLang="en-US" sz="1600">
                <a:solidFill>
                  <a:schemeClr val="bg1"/>
                </a:solidFill>
              </a:rPr>
              <a:t>字节码转成操作系统能识别的指令码，并调用操作系统指令执行。每一个执行的线程都有一个执行引擎实例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 b="1" smtClean="0">
              <a:solidFill>
                <a:schemeClr val="accent6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b="1" smtClean="0">
                <a:solidFill>
                  <a:schemeClr val="accent6"/>
                </a:solidFill>
              </a:rPr>
              <a:t>本地</a:t>
            </a:r>
            <a:r>
              <a:rPr lang="zh-CN" altLang="en-US" sz="1600" b="1">
                <a:solidFill>
                  <a:schemeClr val="accent6"/>
                </a:solidFill>
              </a:rPr>
              <a:t>库接口：</a:t>
            </a:r>
            <a:r>
              <a:rPr lang="zh-CN" altLang="en-US" sz="1600">
                <a:solidFill>
                  <a:schemeClr val="bg1"/>
                </a:solidFill>
              </a:rPr>
              <a:t>与其他编程语言交互的接口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237" y="1281708"/>
            <a:ext cx="2520280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193204"/>
            <a:ext cx="244831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1178664"/>
            <a:ext cx="24877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b="1">
                <a:solidFill>
                  <a:schemeClr val="accent6"/>
                </a:solidFill>
              </a:rPr>
              <a:t>类加载器：</a:t>
            </a:r>
            <a:r>
              <a:rPr lang="zh-CN" altLang="en-US" sz="1600">
                <a:solidFill>
                  <a:schemeClr val="bg1"/>
                </a:solidFill>
              </a:rPr>
              <a:t>负责把</a:t>
            </a:r>
            <a:r>
              <a:rPr lang="en-US" altLang="zh-CN" sz="1600">
                <a:solidFill>
                  <a:schemeClr val="bg1"/>
                </a:solidFill>
              </a:rPr>
              <a:t>Class</a:t>
            </a:r>
            <a:r>
              <a:rPr lang="zh-CN" altLang="en-US" sz="1600">
                <a:solidFill>
                  <a:schemeClr val="bg1"/>
                </a:solidFill>
              </a:rPr>
              <a:t>文件的内容加载到方法区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b="1">
                <a:solidFill>
                  <a:schemeClr val="accent6"/>
                </a:solidFill>
              </a:rPr>
              <a:t>运行</a:t>
            </a:r>
            <a:r>
              <a:rPr lang="zh-CN" altLang="en-US" sz="1600" b="1" smtClean="0">
                <a:solidFill>
                  <a:schemeClr val="accent6"/>
                </a:solidFill>
              </a:rPr>
              <a:t>时数据区：</a:t>
            </a:r>
            <a:r>
              <a:rPr lang="en-US" altLang="zh-CN" sz="1600" smtClean="0">
                <a:solidFill>
                  <a:schemeClr val="bg1"/>
                </a:solidFill>
              </a:rPr>
              <a:t>JVM</a:t>
            </a:r>
            <a:r>
              <a:rPr lang="zh-CN" altLang="en-US" sz="1600" smtClean="0">
                <a:solidFill>
                  <a:schemeClr val="bg1"/>
                </a:solidFill>
              </a:rPr>
              <a:t>运行过程中将数据划分成不同的内存区域管理。分为线程共享区和线程隔离区。我们常说的堆和栈（虚拟机栈）是其中的主要部分。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1201316"/>
            <a:ext cx="83924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StringBuilder</a:t>
            </a:r>
            <a:r>
              <a:rPr lang="zh-CN" altLang="en-US" dirty="0">
                <a:solidFill>
                  <a:schemeClr val="bg1"/>
                </a:solidFill>
              </a:rPr>
              <a:t>与 </a:t>
            </a:r>
            <a:r>
              <a:rPr lang="en-US" altLang="zh-CN" dirty="0" err="1" smtClean="0">
                <a:solidFill>
                  <a:schemeClr val="bg1"/>
                </a:solidFill>
              </a:rPr>
              <a:t>StringBuffer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/>
              <a:t>当</a:t>
            </a:r>
            <a:r>
              <a:rPr lang="zh-CN" altLang="en-US" sz="1600" dirty="0">
                <a:solidFill>
                  <a:schemeClr val="bg1"/>
                </a:solidFill>
              </a:rPr>
              <a:t>我们在字符串缓冲去被多个线程使用是，</a:t>
            </a:r>
            <a:r>
              <a:rPr lang="en-US" altLang="zh-CN" sz="1600" dirty="0">
                <a:solidFill>
                  <a:schemeClr val="bg1"/>
                </a:solidFill>
              </a:rPr>
              <a:t>JVM</a:t>
            </a:r>
            <a:r>
              <a:rPr lang="zh-CN" altLang="en-US" sz="1600" dirty="0">
                <a:solidFill>
                  <a:schemeClr val="bg1"/>
                </a:solidFill>
              </a:rPr>
              <a:t>不能保证</a:t>
            </a:r>
            <a:r>
              <a:rPr lang="en-US" altLang="zh-CN" sz="1600" dirty="0" err="1">
                <a:solidFill>
                  <a:schemeClr val="bg1"/>
                </a:solidFill>
              </a:rPr>
              <a:t>StringBuilder</a:t>
            </a:r>
            <a:r>
              <a:rPr lang="zh-CN" altLang="en-US" sz="1600" dirty="0">
                <a:solidFill>
                  <a:schemeClr val="bg1"/>
                </a:solidFill>
              </a:rPr>
              <a:t>的操作是安全的，虽然他的速度最快，但是可以保证</a:t>
            </a:r>
            <a:r>
              <a:rPr lang="en-US" altLang="zh-CN" sz="1600" dirty="0" err="1">
                <a:solidFill>
                  <a:schemeClr val="bg1"/>
                </a:solidFill>
              </a:rPr>
              <a:t>StringBuffer</a:t>
            </a:r>
            <a:r>
              <a:rPr lang="zh-CN" altLang="en-US" sz="1600" dirty="0">
                <a:solidFill>
                  <a:schemeClr val="bg1"/>
                </a:solidFill>
              </a:rPr>
              <a:t>是可以正确操作的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1.</a:t>
            </a:r>
            <a:r>
              <a:rPr lang="zh-CN" altLang="en-US" sz="1600" dirty="0">
                <a:solidFill>
                  <a:schemeClr val="bg1"/>
                </a:solidFill>
              </a:rPr>
              <a:t>如果要操作少量的数据用 </a:t>
            </a:r>
            <a:r>
              <a:rPr lang="en-US" altLang="zh-CN" sz="1600" dirty="0" smtClean="0">
                <a:solidFill>
                  <a:schemeClr val="bg1"/>
                </a:solidFill>
              </a:rPr>
              <a:t>String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r>
              <a:rPr lang="zh-CN" altLang="en-US" sz="1600" dirty="0">
                <a:solidFill>
                  <a:schemeClr val="bg1"/>
                </a:solidFill>
              </a:rPr>
              <a:t>单线程操作字符串缓冲区 下操作大量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数据用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StringBuilder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3</a:t>
            </a:r>
            <a:r>
              <a:rPr lang="en-US" altLang="zh-CN" sz="1600" dirty="0">
                <a:solidFill>
                  <a:schemeClr val="bg1"/>
                </a:solidFill>
              </a:rPr>
              <a:t>.</a:t>
            </a:r>
            <a:r>
              <a:rPr lang="zh-CN" altLang="en-US" sz="1600" dirty="0">
                <a:solidFill>
                  <a:schemeClr val="bg1"/>
                </a:solidFill>
              </a:rPr>
              <a:t>多线程操作字符串缓冲区 下操作大量</a:t>
            </a:r>
            <a:r>
              <a:rPr lang="zh-CN" altLang="en-US" sz="1600" dirty="0" smtClean="0">
                <a:solidFill>
                  <a:schemeClr val="bg1"/>
                </a:solidFill>
              </a:rPr>
              <a:t>数据用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StringBuffer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63651"/>
              </p:ext>
            </p:extLst>
          </p:nvPr>
        </p:nvGraphicFramePr>
        <p:xfrm>
          <a:off x="784474" y="177738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Fommatter</a:t>
                      </a:r>
                      <a:r>
                        <a:rPr lang="zh-CN" altLang="en-US" dirty="0" smtClean="0"/>
                        <a:t>类型转换字符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整数（十进制）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浮点数（科学技术）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Unicode</a:t>
                      </a:r>
                      <a:r>
                        <a:rPr lang="zh-CN" altLang="en-US" dirty="0" smtClean="0"/>
                        <a:t>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整数（十六进制）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Boolean</a:t>
                      </a:r>
                      <a:r>
                        <a:rPr lang="zh-CN" altLang="en-US" dirty="0" smtClean="0"/>
                        <a:t>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散列码（十六进制）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</a:t>
                      </a:r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浮点数（十进制）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4153644"/>
            <a:ext cx="6441828" cy="115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</a:rPr>
              <a:t>String.format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是一个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static</a:t>
            </a:r>
            <a:r>
              <a:rPr lang="zh-CN" altLang="en-US" sz="1600" dirty="0" smtClean="0">
                <a:solidFill>
                  <a:schemeClr val="bg1"/>
                </a:solidFill>
              </a:rPr>
              <a:t>工具方法，返回一个格式化后的</a:t>
            </a:r>
            <a:r>
              <a:rPr lang="en-US" altLang="zh-CN" sz="1600" dirty="0" smtClean="0">
                <a:solidFill>
                  <a:schemeClr val="bg1"/>
                </a:solidFill>
              </a:rPr>
              <a:t>String</a:t>
            </a:r>
            <a:r>
              <a:rPr lang="zh-CN" altLang="en-US" sz="1600" smtClean="0">
                <a:solidFill>
                  <a:schemeClr val="bg1"/>
                </a:solidFill>
              </a:rPr>
              <a:t>对象。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如：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String.format</a:t>
            </a:r>
            <a:r>
              <a:rPr lang="en-US" altLang="zh-CN" sz="1600" dirty="0" smtClean="0">
                <a:solidFill>
                  <a:schemeClr val="bg1"/>
                </a:solidFill>
              </a:rPr>
              <a:t>(“%s</a:t>
            </a:r>
            <a:r>
              <a:rPr lang="zh-CN" altLang="en-US" sz="1600" dirty="0" smtClean="0">
                <a:solidFill>
                  <a:schemeClr val="bg1"/>
                </a:solidFill>
              </a:rPr>
              <a:t>处理失败，失败原因</a:t>
            </a:r>
            <a:r>
              <a:rPr lang="en-US" altLang="zh-CN" sz="1600" dirty="0" smtClean="0">
                <a:solidFill>
                  <a:schemeClr val="bg1"/>
                </a:solidFill>
              </a:rPr>
              <a:t>:%s”, name, cause</a:t>
            </a:r>
            <a:r>
              <a:rPr lang="en-US" altLang="zh-CN" sz="1600" smtClean="0">
                <a:solidFill>
                  <a:schemeClr val="bg1"/>
                </a:solidFill>
              </a:rPr>
              <a:t>)</a:t>
            </a:r>
            <a:r>
              <a:rPr lang="zh-CN" altLang="en-US" sz="1600" smtClean="0">
                <a:solidFill>
                  <a:schemeClr val="bg1"/>
                </a:solidFill>
              </a:rPr>
              <a:t>；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在</a:t>
            </a:r>
            <a:r>
              <a:rPr lang="en-US" altLang="zh-CN" sz="1600" dirty="0" err="1">
                <a:solidFill>
                  <a:schemeClr val="bg1"/>
                </a:solidFill>
              </a:rPr>
              <a:t>String.format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内部使用的也是一个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Formatter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12263" y="1057300"/>
            <a:ext cx="484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java.util.Formatter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中的字符串格式化工具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109" y="1533997"/>
            <a:ext cx="748829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class Format 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>
                <a:solidFill>
                  <a:schemeClr val="bg1"/>
                </a:solidFill>
              </a:rPr>
              <a:t>String name;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>
                <a:solidFill>
                  <a:schemeClr val="bg1"/>
                </a:solidFill>
              </a:rPr>
              <a:t>Formatter f;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Format(String name, Formatter f){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this.name </a:t>
            </a:r>
            <a:r>
              <a:rPr lang="en-US" altLang="zh-CN" sz="1400" b="1" dirty="0">
                <a:solidFill>
                  <a:schemeClr val="bg1"/>
                </a:solidFill>
              </a:rPr>
              <a:t>= name;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this.f </a:t>
            </a:r>
            <a:r>
              <a:rPr lang="en-US" altLang="zh-CN" sz="1400" b="1" dirty="0">
                <a:solidFill>
                  <a:schemeClr val="bg1"/>
                </a:solidFill>
              </a:rPr>
              <a:t>= f;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void move(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x,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y){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	f.format</a:t>
            </a:r>
            <a:r>
              <a:rPr lang="en-US" altLang="zh-CN" sz="1400" dirty="0" smtClean="0">
                <a:solidFill>
                  <a:srgbClr val="FFFF00"/>
                </a:solidFill>
              </a:rPr>
              <a:t>(“%</a:t>
            </a:r>
            <a:r>
              <a:rPr lang="en-US" altLang="zh-CN" sz="1400" dirty="0">
                <a:solidFill>
                  <a:srgbClr val="FFFF00"/>
                </a:solidFill>
              </a:rPr>
              <a:t>s is moved to (%d, %d</a:t>
            </a:r>
            <a:r>
              <a:rPr lang="en-US" altLang="zh-CN" sz="1400" dirty="0" smtClean="0">
                <a:solidFill>
                  <a:srgbClr val="FFFF00"/>
                </a:solidFill>
              </a:rPr>
              <a:t>)”, </a:t>
            </a:r>
            <a:r>
              <a:rPr lang="en-US" altLang="zh-CN" sz="1400" dirty="0">
                <a:solidFill>
                  <a:srgbClr val="FFFF00"/>
                </a:solidFill>
              </a:rPr>
              <a:t>name, x, y</a:t>
            </a:r>
            <a:r>
              <a:rPr lang="en-US" altLang="zh-CN" sz="1400" dirty="0" smtClean="0">
                <a:solidFill>
                  <a:srgbClr val="FFFF00"/>
                </a:solidFill>
              </a:rPr>
              <a:t>); //</a:t>
            </a:r>
            <a:r>
              <a:rPr lang="zh-CN" altLang="en-US" sz="1400" dirty="0" smtClean="0">
                <a:solidFill>
                  <a:srgbClr val="FFFF00"/>
                </a:solidFill>
              </a:rPr>
              <a:t>格式化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Formatter </a:t>
            </a:r>
            <a:r>
              <a:rPr lang="en-US" altLang="zh-CN" sz="1400" dirty="0">
                <a:solidFill>
                  <a:schemeClr val="bg1"/>
                </a:solidFill>
              </a:rPr>
              <a:t>f = </a:t>
            </a:r>
            <a:r>
              <a:rPr lang="en-US" altLang="zh-CN" sz="1400" b="1" dirty="0">
                <a:solidFill>
                  <a:schemeClr val="bg1"/>
                </a:solidFill>
              </a:rPr>
              <a:t>new Formatter(</a:t>
            </a:r>
            <a:r>
              <a:rPr lang="en-US" altLang="zh-CN" sz="1400" b="1" dirty="0" err="1">
                <a:solidFill>
                  <a:schemeClr val="bg1"/>
                </a:solidFill>
              </a:rPr>
              <a:t>System.</a:t>
            </a:r>
            <a:r>
              <a:rPr lang="en-US" altLang="zh-CN" sz="1400" b="1" i="1" dirty="0" err="1">
                <a:solidFill>
                  <a:schemeClr val="bg1"/>
                </a:solidFill>
              </a:rPr>
              <a:t>out</a:t>
            </a:r>
            <a:r>
              <a:rPr lang="en-US" altLang="zh-CN" sz="1400" b="1" i="1" dirty="0" smtClean="0">
                <a:solidFill>
                  <a:schemeClr val="bg1"/>
                </a:solidFill>
              </a:rPr>
              <a:t>);  </a:t>
            </a:r>
            <a:r>
              <a:rPr lang="en-US" altLang="zh-CN" sz="1400" b="1" i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i="1" dirty="0" smtClean="0">
                <a:solidFill>
                  <a:srgbClr val="FFFF00"/>
                </a:solidFill>
              </a:rPr>
              <a:t>构造器，告诉格式化结果输出到哪里</a:t>
            </a:r>
            <a:endParaRPr lang="en-US" altLang="zh-CN" sz="1400" b="1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	Format </a:t>
            </a:r>
            <a:r>
              <a:rPr lang="en-US" altLang="zh-CN" sz="1400" dirty="0">
                <a:solidFill>
                  <a:schemeClr val="bg1"/>
                </a:solidFill>
              </a:rPr>
              <a:t>tommy = </a:t>
            </a:r>
            <a:r>
              <a:rPr lang="en-US" altLang="zh-CN" sz="1400" b="1" dirty="0">
                <a:solidFill>
                  <a:schemeClr val="bg1"/>
                </a:solidFill>
              </a:rPr>
              <a:t>new Format("tommy", f);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 		tommy.move(10</a:t>
            </a:r>
            <a:r>
              <a:rPr lang="en-US" altLang="zh-CN" sz="1400" dirty="0">
                <a:solidFill>
                  <a:schemeClr val="bg1"/>
                </a:solidFill>
              </a:rPr>
              <a:t>, 20);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2263" y="1057300"/>
            <a:ext cx="18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Formatter </a:t>
            </a:r>
            <a:r>
              <a:rPr lang="zh-CN" altLang="en-US" smtClean="0">
                <a:solidFill>
                  <a:schemeClr val="bg1"/>
                </a:solidFill>
              </a:rPr>
              <a:t>示例：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985292"/>
            <a:ext cx="84644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句点符号</a:t>
            </a:r>
            <a:r>
              <a:rPr lang="zh-CN" altLang="en-US" sz="1600" dirty="0">
                <a:solidFill>
                  <a:srgbClr val="FFFF00"/>
                </a:solidFill>
              </a:rPr>
              <a:t>“</a:t>
            </a:r>
            <a:r>
              <a:rPr lang="en-US" altLang="zh-CN" sz="1600" dirty="0" smtClean="0">
                <a:solidFill>
                  <a:srgbClr val="FFFF00"/>
                </a:solidFill>
              </a:rPr>
              <a:t>.”</a:t>
            </a:r>
            <a:r>
              <a:rPr lang="zh-CN" altLang="en-US" sz="1600" dirty="0" smtClean="0">
                <a:solidFill>
                  <a:schemeClr val="bg1"/>
                </a:solidFill>
              </a:rPr>
              <a:t>匹配</a:t>
            </a:r>
            <a:r>
              <a:rPr lang="zh-CN" altLang="en-US" sz="1600" dirty="0">
                <a:solidFill>
                  <a:schemeClr val="bg1"/>
                </a:solidFill>
              </a:rPr>
              <a:t>所有字符，包括空格、</a:t>
            </a:r>
            <a:r>
              <a:rPr lang="en-US" altLang="zh-CN" sz="1600" dirty="0">
                <a:solidFill>
                  <a:schemeClr val="bg1"/>
                </a:solidFill>
              </a:rPr>
              <a:t>Tab</a:t>
            </a:r>
            <a:r>
              <a:rPr lang="zh-CN" altLang="en-US" sz="1600" dirty="0">
                <a:solidFill>
                  <a:schemeClr val="bg1"/>
                </a:solidFill>
              </a:rPr>
              <a:t>字符甚至</a:t>
            </a:r>
            <a:r>
              <a:rPr lang="zh-CN" altLang="en-US" sz="1600" dirty="0" smtClean="0">
                <a:solidFill>
                  <a:schemeClr val="bg1"/>
                </a:solidFill>
              </a:rPr>
              <a:t>换行符。如“</a:t>
            </a:r>
            <a:r>
              <a:rPr lang="en-US" altLang="zh-CN" sz="1600" dirty="0">
                <a:solidFill>
                  <a:schemeClr val="bg1"/>
                </a:solidFill>
              </a:rPr>
              <a:t>tan</a:t>
            </a:r>
            <a:r>
              <a:rPr lang="zh-CN" altLang="en-US" sz="1600" dirty="0" smtClean="0">
                <a:solidFill>
                  <a:schemeClr val="bg1"/>
                </a:solidFill>
              </a:rPr>
              <a:t>”，“</a:t>
            </a:r>
            <a:r>
              <a:rPr lang="en-US" altLang="zh-CN" sz="1600" dirty="0">
                <a:solidFill>
                  <a:schemeClr val="bg1"/>
                </a:solidFill>
              </a:rPr>
              <a:t>t n</a:t>
            </a:r>
            <a:r>
              <a:rPr lang="zh-CN" altLang="en-US" sz="1600" dirty="0" smtClean="0">
                <a:solidFill>
                  <a:schemeClr val="bg1"/>
                </a:solidFill>
              </a:rPr>
              <a:t>”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b="1" dirty="0">
                <a:solidFill>
                  <a:schemeClr val="bg1"/>
                </a:solidFill>
              </a:rPr>
              <a:t>方括号符号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“</a:t>
            </a:r>
            <a:r>
              <a:rPr lang="en-US" altLang="zh-CN" sz="1600" dirty="0" smtClean="0">
                <a:solidFill>
                  <a:srgbClr val="FFFF00"/>
                </a:solidFill>
              </a:rPr>
              <a:t>[]</a:t>
            </a:r>
            <a:r>
              <a:rPr lang="zh-CN" altLang="en-US" sz="1600" dirty="0" smtClean="0">
                <a:solidFill>
                  <a:schemeClr val="bg1"/>
                </a:solidFill>
              </a:rPr>
              <a:t>”</a:t>
            </a:r>
            <a:r>
              <a:rPr lang="en-US" altLang="zh-CN" sz="1600" dirty="0" smtClean="0">
                <a:solidFill>
                  <a:schemeClr val="bg1"/>
                </a:solidFill>
              </a:rPr>
              <a:t>:</a:t>
            </a:r>
            <a:r>
              <a:rPr lang="zh-CN" altLang="en-US" sz="1600" dirty="0" smtClean="0">
                <a:solidFill>
                  <a:schemeClr val="bg1"/>
                </a:solidFill>
              </a:rPr>
              <a:t>只</a:t>
            </a:r>
            <a:r>
              <a:rPr lang="zh-CN" altLang="en-US" sz="1600" dirty="0">
                <a:solidFill>
                  <a:schemeClr val="bg1"/>
                </a:solidFill>
              </a:rPr>
              <a:t>有方括号里面指定的字符才参与</a:t>
            </a:r>
            <a:r>
              <a:rPr lang="zh-CN" altLang="en-US" sz="1600" dirty="0" smtClean="0">
                <a:solidFill>
                  <a:schemeClr val="bg1"/>
                </a:solidFill>
              </a:rPr>
              <a:t>匹配，</a:t>
            </a:r>
            <a:r>
              <a:rPr lang="zh-CN" altLang="en-US" sz="1600" dirty="0" smtClean="0">
                <a:solidFill>
                  <a:srgbClr val="FFFF00"/>
                </a:solidFill>
              </a:rPr>
              <a:t>且</a:t>
            </a:r>
            <a:r>
              <a:rPr lang="zh-CN" altLang="en-US" sz="1600" dirty="0">
                <a:solidFill>
                  <a:srgbClr val="FFFF00"/>
                </a:solidFill>
              </a:rPr>
              <a:t>只能匹配单个字符</a:t>
            </a:r>
            <a:r>
              <a:rPr lang="zh-CN" altLang="en-US" sz="1600" dirty="0" smtClean="0">
                <a:solidFill>
                  <a:schemeClr val="bg1"/>
                </a:solidFill>
              </a:rPr>
              <a:t>。如：“</a:t>
            </a:r>
            <a:r>
              <a:rPr lang="en-US" altLang="zh-CN" sz="1600" dirty="0" smtClean="0">
                <a:solidFill>
                  <a:schemeClr val="bg1"/>
                </a:solidFill>
              </a:rPr>
              <a:t>t[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aeio</a:t>
            </a:r>
            <a:r>
              <a:rPr lang="en-US" altLang="zh-CN" sz="1600" dirty="0" smtClean="0">
                <a:solidFill>
                  <a:schemeClr val="bg1"/>
                </a:solidFill>
              </a:rPr>
              <a:t>]n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只匹配“</a:t>
            </a:r>
            <a:r>
              <a:rPr lang="en-US" altLang="zh-CN" sz="1600" dirty="0">
                <a:solidFill>
                  <a:schemeClr val="bg1"/>
                </a:solidFill>
              </a:rPr>
              <a:t>tan”</a:t>
            </a:r>
            <a:r>
              <a:rPr lang="zh-CN" altLang="en-US" sz="1600" dirty="0">
                <a:solidFill>
                  <a:schemeClr val="bg1"/>
                </a:solidFill>
              </a:rPr>
              <a:t>、“</a:t>
            </a:r>
            <a:r>
              <a:rPr lang="en-US" altLang="zh-CN" sz="1600" dirty="0">
                <a:solidFill>
                  <a:schemeClr val="bg1"/>
                </a:solidFill>
              </a:rPr>
              <a:t>Ten”</a:t>
            </a:r>
            <a:r>
              <a:rPr lang="zh-CN" altLang="en-US" sz="1600" dirty="0">
                <a:solidFill>
                  <a:schemeClr val="bg1"/>
                </a:solidFill>
              </a:rPr>
              <a:t>、“</a:t>
            </a:r>
            <a:r>
              <a:rPr lang="en-US" altLang="zh-CN" sz="1600" dirty="0">
                <a:solidFill>
                  <a:schemeClr val="bg1"/>
                </a:solidFill>
              </a:rPr>
              <a:t>tin”</a:t>
            </a:r>
            <a:r>
              <a:rPr lang="zh-CN" altLang="en-US" sz="1600" dirty="0">
                <a:solidFill>
                  <a:schemeClr val="bg1"/>
                </a:solidFill>
              </a:rPr>
              <a:t>和“</a:t>
            </a:r>
            <a:r>
              <a:rPr lang="en-US" altLang="zh-CN" sz="1600" dirty="0">
                <a:solidFill>
                  <a:schemeClr val="bg1"/>
                </a:solidFill>
              </a:rPr>
              <a:t>ton”</a:t>
            </a:r>
            <a:r>
              <a:rPr lang="zh-CN" altLang="en-US" sz="1600" dirty="0">
                <a:solidFill>
                  <a:schemeClr val="bg1"/>
                </a:solidFill>
              </a:rPr>
              <a:t>。但</a:t>
            </a:r>
            <a:r>
              <a:rPr lang="zh-CN" altLang="en-US" sz="1600" dirty="0" smtClean="0">
                <a:solidFill>
                  <a:schemeClr val="bg1"/>
                </a:solidFill>
              </a:rPr>
              <a:t>“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toon</a:t>
            </a:r>
            <a:r>
              <a:rPr lang="en-US" altLang="zh-CN" sz="1600" dirty="0">
                <a:solidFill>
                  <a:schemeClr val="bg1"/>
                </a:solidFill>
              </a:rPr>
              <a:t>”</a:t>
            </a:r>
            <a:r>
              <a:rPr lang="zh-CN" altLang="en-US" sz="1600" dirty="0">
                <a:solidFill>
                  <a:schemeClr val="bg1"/>
                </a:solidFill>
              </a:rPr>
              <a:t>不</a:t>
            </a:r>
            <a:r>
              <a:rPr lang="zh-CN" altLang="en-US" sz="1600" dirty="0" smtClean="0">
                <a:solidFill>
                  <a:schemeClr val="bg1"/>
                </a:solidFill>
              </a:rPr>
              <a:t>匹配。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“</a:t>
            </a:r>
            <a:r>
              <a:rPr lang="en-US" altLang="zh-CN" sz="1600" dirty="0" smtClean="0">
                <a:solidFill>
                  <a:srgbClr val="FFFF00"/>
                </a:solidFill>
              </a:rPr>
              <a:t>|</a:t>
            </a:r>
            <a:r>
              <a:rPr lang="zh-CN" altLang="en-US" sz="1600" dirty="0" smtClean="0">
                <a:solidFill>
                  <a:schemeClr val="bg1"/>
                </a:solidFill>
              </a:rPr>
              <a:t>”符号：</a:t>
            </a:r>
            <a:r>
              <a:rPr lang="zh-CN" altLang="en-US" sz="1600" dirty="0">
                <a:solidFill>
                  <a:schemeClr val="bg1"/>
                </a:solidFill>
              </a:rPr>
              <a:t>“或”</a:t>
            </a:r>
            <a:r>
              <a:rPr lang="zh-CN" altLang="en-US" sz="1600" dirty="0" smtClean="0">
                <a:solidFill>
                  <a:schemeClr val="bg1"/>
                </a:solidFill>
              </a:rPr>
              <a:t>运算。如：“</a:t>
            </a:r>
            <a:r>
              <a:rPr lang="en-US" altLang="zh-CN" sz="1600" dirty="0" smtClean="0">
                <a:solidFill>
                  <a:schemeClr val="bg1"/>
                </a:solidFill>
              </a:rPr>
              <a:t>t(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o|oo</a:t>
            </a:r>
            <a:r>
              <a:rPr lang="en-US" altLang="zh-CN" sz="1600" dirty="0" smtClean="0">
                <a:solidFill>
                  <a:schemeClr val="bg1"/>
                </a:solidFill>
              </a:rPr>
              <a:t>)n</a:t>
            </a:r>
            <a:r>
              <a:rPr lang="zh-CN" altLang="en-US" sz="1600" dirty="0" smtClean="0">
                <a:solidFill>
                  <a:schemeClr val="bg1"/>
                </a:solidFill>
              </a:rPr>
              <a:t>”可以匹配</a:t>
            </a:r>
            <a:r>
              <a:rPr lang="zh-CN" altLang="en-US" sz="1600" dirty="0">
                <a:solidFill>
                  <a:schemeClr val="bg1"/>
                </a:solidFill>
              </a:rPr>
              <a:t>“</a:t>
            </a:r>
            <a:r>
              <a:rPr lang="en-US" altLang="zh-CN" sz="1600" dirty="0" smtClean="0">
                <a:solidFill>
                  <a:schemeClr val="bg1"/>
                </a:solidFill>
              </a:rPr>
              <a:t>ton”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zh-CN" altLang="en-US" sz="1600" dirty="0">
                <a:solidFill>
                  <a:schemeClr val="bg1"/>
                </a:solidFill>
              </a:rPr>
              <a:t>“</a:t>
            </a:r>
            <a:r>
              <a:rPr lang="en-US" altLang="zh-CN" sz="1600" dirty="0" err="1">
                <a:solidFill>
                  <a:schemeClr val="bg1"/>
                </a:solidFill>
              </a:rPr>
              <a:t>toon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zh-CN" altLang="en-US" sz="1600" dirty="0" smtClean="0">
                <a:solidFill>
                  <a:srgbClr val="FFFF00"/>
                </a:solidFill>
              </a:rPr>
              <a:t>这里只能用（）？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表示匹配次数的</a:t>
            </a:r>
            <a:r>
              <a:rPr lang="zh-CN" altLang="en-US" sz="1600" dirty="0" smtClean="0">
                <a:solidFill>
                  <a:schemeClr val="bg1"/>
                </a:solidFill>
              </a:rPr>
              <a:t>符号：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6" y="2425452"/>
            <a:ext cx="3019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6" y="4225652"/>
            <a:ext cx="55340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61" y="2065412"/>
            <a:ext cx="38290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6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947830"/>
            <a:ext cx="48343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</a:t>
            </a:r>
            <a:r>
              <a:rPr lang="en-US" altLang="zh-CN" sz="1400" b="1" dirty="0" err="1">
                <a:solidFill>
                  <a:schemeClr val="bg1"/>
                </a:solidFill>
              </a:rPr>
              <a:t>getDate</a:t>
            </a:r>
            <a:r>
              <a:rPr lang="en-US" altLang="zh-CN" sz="1400" b="1" dirty="0">
                <a:solidFill>
                  <a:schemeClr val="bg1"/>
                </a:solidFill>
              </a:rPr>
              <a:t>(String </a:t>
            </a:r>
            <a:r>
              <a:rPr lang="en-US" altLang="zh-CN" sz="1400" b="1" dirty="0" err="1">
                <a:solidFill>
                  <a:schemeClr val="bg1"/>
                </a:solidFill>
              </a:rPr>
              <a:t>str</a:t>
            </a:r>
            <a:r>
              <a:rPr lang="en-US" altLang="zh-CN" sz="1400" b="1" dirty="0">
                <a:solidFill>
                  <a:schemeClr val="bg1"/>
                </a:solidFill>
              </a:rPr>
              <a:t>){ 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</a:t>
            </a:r>
            <a:r>
              <a:rPr lang="pl-PL" altLang="zh-CN" sz="1400" smtClean="0">
                <a:solidFill>
                  <a:schemeClr val="bg1"/>
                </a:solidFill>
              </a:rPr>
              <a:t>String </a:t>
            </a:r>
            <a:r>
              <a:rPr lang="pl-PL" altLang="zh-CN" sz="1400">
                <a:solidFill>
                  <a:schemeClr val="bg1"/>
                </a:solidFill>
              </a:rPr>
              <a:t>regEx="([a-zA-Z]+)\\s+[0-9]{1,2},\\s*[0-9]{4}";  </a:t>
            </a:r>
            <a:endParaRPr lang="pl-PL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Pattern</a:t>
            </a:r>
            <a:r>
              <a:rPr lang="en-US" altLang="zh-CN" sz="140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pattern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</a:rPr>
              <a:t>Pattern.</a:t>
            </a:r>
            <a:r>
              <a:rPr lang="en-US" altLang="zh-CN" sz="1400" i="1" dirty="0" err="1">
                <a:solidFill>
                  <a:schemeClr val="bg1"/>
                </a:solidFill>
              </a:rPr>
              <a:t>compile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i="1" dirty="0" err="1">
                <a:solidFill>
                  <a:schemeClr val="bg1"/>
                </a:solidFill>
              </a:rPr>
              <a:t>regEx</a:t>
            </a:r>
            <a:r>
              <a:rPr lang="en-US" altLang="zh-CN" sz="1400" i="1" dirty="0">
                <a:solidFill>
                  <a:schemeClr val="bg1"/>
                </a:solidFill>
              </a:rPr>
              <a:t>);  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Matcher</a:t>
            </a:r>
            <a:r>
              <a:rPr lang="en-US" altLang="zh-CN" sz="140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matcher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</a:rPr>
              <a:t>pattern.matcher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str</a:t>
            </a:r>
            <a:r>
              <a:rPr lang="en-US" altLang="zh-CN" sz="1400">
                <a:solidFill>
                  <a:schemeClr val="bg1"/>
                </a:solidFill>
              </a:rPr>
              <a:t>);  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defTabSz="288000"/>
            <a:endParaRPr lang="en-US" altLang="zh-CN" sz="1400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en-US" altLang="zh-CN" sz="1400" dirty="0" err="1">
                <a:solidFill>
                  <a:srgbClr val="FFFF00"/>
                </a:solidFill>
              </a:rPr>
              <a:t>Matcher.find</a:t>
            </a:r>
            <a:r>
              <a:rPr lang="en-US" altLang="zh-CN" sz="1400" dirty="0">
                <a:solidFill>
                  <a:srgbClr val="FFFF00"/>
                </a:solidFill>
              </a:rPr>
              <a:t>( )</a:t>
            </a:r>
            <a:r>
              <a:rPr lang="zh-CN" altLang="en-US" sz="1400" dirty="0">
                <a:solidFill>
                  <a:srgbClr val="FFFF00"/>
                </a:solidFill>
              </a:rPr>
              <a:t>的功能是发现</a:t>
            </a:r>
            <a:r>
              <a:rPr lang="en-US" altLang="zh-CN" sz="1400" dirty="0" err="1">
                <a:solidFill>
                  <a:srgbClr val="FFFF00"/>
                </a:solidFill>
              </a:rPr>
              <a:t>CharSequence</a:t>
            </a:r>
            <a:r>
              <a:rPr lang="zh-CN" altLang="en-US" sz="1400" dirty="0">
                <a:solidFill>
                  <a:srgbClr val="FFFF00"/>
                </a:solidFill>
              </a:rPr>
              <a:t>里的</a:t>
            </a:r>
            <a:r>
              <a:rPr lang="zh-CN" altLang="en-US" sz="1400" dirty="0" smtClean="0">
                <a:solidFill>
                  <a:srgbClr val="FFFF00"/>
                </a:solidFill>
              </a:rPr>
              <a:t>，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zh-CN" altLang="en-US" sz="1400" dirty="0" smtClean="0">
                <a:solidFill>
                  <a:srgbClr val="FFFF00"/>
                </a:solidFill>
              </a:rPr>
              <a:t>与</a:t>
            </a:r>
            <a:r>
              <a:rPr lang="en-US" altLang="zh-CN" sz="1400" dirty="0">
                <a:solidFill>
                  <a:srgbClr val="FFFF00"/>
                </a:solidFill>
              </a:rPr>
              <a:t>pattern</a:t>
            </a:r>
            <a:r>
              <a:rPr lang="zh-CN" altLang="en-US" sz="1400" dirty="0">
                <a:solidFill>
                  <a:srgbClr val="FFFF00"/>
                </a:solidFill>
              </a:rPr>
              <a:t>相匹配的多个字符序列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if</a:t>
            </a:r>
            <a:r>
              <a:rPr lang="en-US" altLang="zh-CN" sz="1400" b="1" dirty="0">
                <a:solidFill>
                  <a:schemeClr val="bg1"/>
                </a:solidFill>
              </a:rPr>
              <a:t>(!</a:t>
            </a:r>
            <a:r>
              <a:rPr lang="en-US" altLang="zh-CN" sz="1400" b="1" dirty="0" err="1">
                <a:solidFill>
                  <a:srgbClr val="FFFF00"/>
                </a:solidFill>
              </a:rPr>
              <a:t>matcher.find</a:t>
            </a:r>
            <a:r>
              <a:rPr lang="en-US" altLang="zh-CN" sz="1400" b="1" dirty="0">
                <a:solidFill>
                  <a:schemeClr val="bg1"/>
                </a:solidFill>
              </a:rPr>
              <a:t>()){ 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zh-CN" altLang="en-US" sz="1400" i="1" dirty="0">
                <a:solidFill>
                  <a:schemeClr val="bg1"/>
                </a:solidFill>
              </a:rPr>
              <a:t>日期格式错误</a:t>
            </a:r>
            <a:r>
              <a:rPr lang="en-US" altLang="zh-CN" sz="1400" i="1" dirty="0">
                <a:solidFill>
                  <a:schemeClr val="bg1"/>
                </a:solidFill>
              </a:rPr>
              <a:t>!");  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return</a:t>
            </a:r>
            <a:r>
              <a:rPr lang="en-US" altLang="zh-CN" sz="1400" b="1" dirty="0">
                <a:solidFill>
                  <a:schemeClr val="bg1"/>
                </a:solidFill>
              </a:rPr>
              <a:t>; 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  </a:t>
            </a:r>
          </a:p>
          <a:p>
            <a:pPr defTabSz="288000"/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zh-CN" altLang="en-US" sz="1400" dirty="0">
                <a:solidFill>
                  <a:srgbClr val="FFFF00"/>
                </a:solidFill>
              </a:rPr>
              <a:t>分组的索引值是从</a:t>
            </a:r>
            <a:r>
              <a:rPr lang="en-US" altLang="zh-CN" sz="1400" dirty="0">
                <a:solidFill>
                  <a:srgbClr val="FFFF00"/>
                </a:solidFill>
              </a:rPr>
              <a:t>1</a:t>
            </a:r>
            <a:r>
              <a:rPr lang="zh-CN" altLang="en-US" sz="1400" dirty="0">
                <a:solidFill>
                  <a:srgbClr val="FFFF00"/>
                </a:solidFill>
              </a:rPr>
              <a:t>开始的，所以取第一个分组的</a:t>
            </a:r>
            <a:r>
              <a:rPr lang="zh-CN" altLang="en-US" sz="1400" dirty="0" smtClean="0">
                <a:solidFill>
                  <a:srgbClr val="FFFF00"/>
                </a:solidFill>
              </a:rPr>
              <a:t>方法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zh-CN" altLang="en-US" sz="1400" dirty="0" smtClean="0">
                <a:solidFill>
                  <a:srgbClr val="FFFF00"/>
                </a:solidFill>
              </a:rPr>
              <a:t>是</a:t>
            </a:r>
            <a:r>
              <a:rPr lang="en-US" altLang="zh-CN" sz="1400" dirty="0" err="1">
                <a:solidFill>
                  <a:srgbClr val="FFFF00"/>
                </a:solidFill>
              </a:rPr>
              <a:t>m.group</a:t>
            </a:r>
            <a:r>
              <a:rPr lang="en-US" altLang="zh-CN" sz="1400" dirty="0">
                <a:solidFill>
                  <a:srgbClr val="FFFF00"/>
                </a:solidFill>
              </a:rPr>
              <a:t>(1)</a:t>
            </a:r>
            <a:r>
              <a:rPr lang="zh-CN" altLang="en-US" sz="1400" dirty="0">
                <a:solidFill>
                  <a:srgbClr val="FFFF00"/>
                </a:solidFill>
              </a:rPr>
              <a:t>而不是</a:t>
            </a:r>
            <a:r>
              <a:rPr lang="en-US" altLang="zh-CN" sz="1400" dirty="0" err="1">
                <a:solidFill>
                  <a:srgbClr val="FFFF00"/>
                </a:solidFill>
              </a:rPr>
              <a:t>m.group</a:t>
            </a:r>
            <a:r>
              <a:rPr lang="en-US" altLang="zh-CN" sz="1400" dirty="0">
                <a:solidFill>
                  <a:srgbClr val="FFFF00"/>
                </a:solidFill>
              </a:rPr>
              <a:t>(0)</a:t>
            </a:r>
            <a:r>
              <a:rPr lang="zh-CN" altLang="en-US" sz="1400" dirty="0">
                <a:solidFill>
                  <a:srgbClr val="FFFF00"/>
                </a:solidFill>
              </a:rPr>
              <a:t>。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</a:t>
            </a:r>
            <a:r>
              <a:rPr lang="en-US" altLang="zh-CN" sz="1400" i="1" smtClean="0">
                <a:solidFill>
                  <a:srgbClr val="FFFF00"/>
                </a:solidFill>
              </a:rPr>
              <a:t>matcher.group</a:t>
            </a:r>
            <a:r>
              <a:rPr lang="en-US" altLang="zh-CN" sz="1400" i="1" smtClean="0">
                <a:solidFill>
                  <a:schemeClr val="bg1"/>
                </a:solidFill>
              </a:rPr>
              <a:t>(1</a:t>
            </a:r>
            <a:r>
              <a:rPr lang="en-US" altLang="zh-CN" sz="1400" i="1">
                <a:solidFill>
                  <a:schemeClr val="bg1"/>
                </a:solidFill>
              </a:rPr>
              <a:t>));  </a:t>
            </a:r>
            <a:endParaRPr lang="en-US" altLang="zh-CN" sz="1400" i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i="1">
                <a:solidFill>
                  <a:schemeClr val="bg1"/>
                </a:solidFill>
              </a:rPr>
              <a:t>}</a:t>
            </a:r>
            <a:endParaRPr lang="en-US" altLang="zh-CN" sz="1400" i="1" dirty="0">
              <a:solidFill>
                <a:schemeClr val="bg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621" y="1124198"/>
            <a:ext cx="8141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JDK</a:t>
            </a:r>
            <a:r>
              <a:rPr lang="zh-CN" altLang="en-US" dirty="0" smtClean="0">
                <a:solidFill>
                  <a:schemeClr val="bg1"/>
                </a:solidFill>
              </a:rPr>
              <a:t>中包含了正则表达式包</a:t>
            </a:r>
            <a:r>
              <a:rPr lang="en-US" altLang="zh-CN" dirty="0" err="1" smtClean="0">
                <a:solidFill>
                  <a:schemeClr val="bg1"/>
                </a:solidFill>
              </a:rPr>
              <a:t>java.util.regex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regex</a:t>
            </a:r>
            <a:r>
              <a:rPr lang="zh-CN" altLang="en-US" dirty="0">
                <a:solidFill>
                  <a:schemeClr val="bg1"/>
                </a:solidFill>
              </a:rPr>
              <a:t>包中，包括了两个类，</a:t>
            </a:r>
            <a:r>
              <a:rPr lang="en-US" altLang="zh-CN" dirty="0">
                <a:solidFill>
                  <a:schemeClr val="bg1"/>
                </a:solidFill>
              </a:rPr>
              <a:t>Pattern(</a:t>
            </a:r>
            <a:r>
              <a:rPr lang="zh-CN" altLang="en-US" dirty="0">
                <a:solidFill>
                  <a:schemeClr val="bg1"/>
                </a:solidFill>
              </a:rPr>
              <a:t>模式类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Matcher(</a:t>
            </a:r>
            <a:r>
              <a:rPr lang="zh-CN" altLang="en-US" dirty="0">
                <a:solidFill>
                  <a:schemeClr val="bg1"/>
                </a:solidFill>
              </a:rPr>
              <a:t>匹配器类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966051"/>
            <a:ext cx="40257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00"/>
                </a:solidFill>
              </a:rPr>
              <a:t>Pattern</a:t>
            </a:r>
            <a:r>
              <a:rPr lang="zh-CN" altLang="en-US" sz="1600" dirty="0">
                <a:solidFill>
                  <a:schemeClr val="bg1"/>
                </a:solidFill>
              </a:rPr>
              <a:t>对象表示经编译的正则表达式。静态的</a:t>
            </a:r>
            <a:r>
              <a:rPr lang="en-US" altLang="zh-CN" sz="1600" dirty="0">
                <a:solidFill>
                  <a:schemeClr val="bg1"/>
                </a:solidFill>
              </a:rPr>
              <a:t>compile( )</a:t>
            </a:r>
            <a:r>
              <a:rPr lang="zh-CN" altLang="en-US" sz="1600" dirty="0">
                <a:solidFill>
                  <a:schemeClr val="bg1"/>
                </a:solidFill>
              </a:rPr>
              <a:t>方法负责将表示正则表达式的字符串编译成</a:t>
            </a:r>
            <a:r>
              <a:rPr lang="en-US" altLang="zh-CN" sz="1600" dirty="0">
                <a:solidFill>
                  <a:schemeClr val="bg1"/>
                </a:solidFill>
              </a:rPr>
              <a:t>Pattern</a:t>
            </a:r>
            <a:r>
              <a:rPr lang="zh-CN" altLang="en-US" sz="1600" dirty="0">
                <a:solidFill>
                  <a:schemeClr val="bg1"/>
                </a:solidFill>
              </a:rPr>
              <a:t>对象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只要给</a:t>
            </a:r>
            <a:r>
              <a:rPr lang="en-US" altLang="zh-CN" sz="1600" dirty="0" err="1">
                <a:solidFill>
                  <a:schemeClr val="bg1"/>
                </a:solidFill>
              </a:rPr>
              <a:t>Pattern.matcher</a:t>
            </a:r>
            <a:r>
              <a:rPr lang="en-US" altLang="zh-CN" sz="1600" dirty="0">
                <a:solidFill>
                  <a:schemeClr val="bg1"/>
                </a:solidFill>
              </a:rPr>
              <a:t>( )</a:t>
            </a:r>
            <a:r>
              <a:rPr lang="zh-CN" altLang="en-US" sz="1600" dirty="0">
                <a:solidFill>
                  <a:schemeClr val="bg1"/>
                </a:solidFill>
              </a:rPr>
              <a:t>方法传一个字符串就能获得</a:t>
            </a:r>
            <a:r>
              <a:rPr lang="en-US" altLang="zh-CN" sz="1600" dirty="0">
                <a:solidFill>
                  <a:schemeClr val="bg1"/>
                </a:solidFill>
              </a:rPr>
              <a:t>Matcher</a:t>
            </a:r>
            <a:r>
              <a:rPr lang="zh-CN" altLang="en-US" sz="1600" dirty="0">
                <a:solidFill>
                  <a:schemeClr val="bg1"/>
                </a:solidFill>
              </a:rPr>
              <a:t>对象了。接下来就能用</a:t>
            </a:r>
            <a:r>
              <a:rPr lang="en-US" altLang="zh-CN" sz="1600" dirty="0">
                <a:solidFill>
                  <a:srgbClr val="FFFF00"/>
                </a:solidFill>
              </a:rPr>
              <a:t>Matcher</a:t>
            </a:r>
            <a:r>
              <a:rPr lang="zh-CN" altLang="en-US" sz="1600" dirty="0">
                <a:solidFill>
                  <a:schemeClr val="bg1"/>
                </a:solidFill>
              </a:rPr>
              <a:t>的方法来查询匹配的结果了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rgbClr val="FFFF00"/>
                </a:solidFill>
              </a:rPr>
              <a:t>Group</a:t>
            </a:r>
            <a:r>
              <a:rPr lang="zh-CN" altLang="en-US" sz="1600" dirty="0">
                <a:solidFill>
                  <a:schemeClr val="bg1"/>
                </a:solidFill>
              </a:rPr>
              <a:t>是指里用括号括起来的，能被后面的表达式调用的正则表达式。</a:t>
            </a:r>
            <a:r>
              <a:rPr lang="en-US" altLang="zh-CN" sz="1600" dirty="0">
                <a:solidFill>
                  <a:schemeClr val="bg1"/>
                </a:solidFill>
              </a:rPr>
              <a:t>Group 0 </a:t>
            </a:r>
            <a:r>
              <a:rPr lang="zh-CN" altLang="en-US" sz="1600" dirty="0">
                <a:solidFill>
                  <a:schemeClr val="bg1"/>
                </a:solidFill>
              </a:rPr>
              <a:t>表示整个表达式，</a:t>
            </a:r>
            <a:r>
              <a:rPr lang="en-US" altLang="zh-CN" sz="1600" dirty="0">
                <a:solidFill>
                  <a:schemeClr val="bg1"/>
                </a:solidFill>
              </a:rPr>
              <a:t>group 1</a:t>
            </a:r>
            <a:r>
              <a:rPr lang="zh-CN" altLang="en-US" sz="1600" dirty="0">
                <a:solidFill>
                  <a:schemeClr val="bg1"/>
                </a:solidFill>
              </a:rPr>
              <a:t>表示第一个被括起来的</a:t>
            </a:r>
            <a:r>
              <a:rPr lang="en-US" altLang="zh-CN" sz="1600" dirty="0">
                <a:solidFill>
                  <a:schemeClr val="bg1"/>
                </a:solidFill>
              </a:rPr>
              <a:t>group</a:t>
            </a:r>
            <a:r>
              <a:rPr lang="zh-CN" altLang="en-US" sz="1600" dirty="0">
                <a:solidFill>
                  <a:schemeClr val="bg1"/>
                </a:solidFill>
              </a:rPr>
              <a:t>，以此类推。</a:t>
            </a:r>
          </a:p>
        </p:txBody>
      </p:sp>
    </p:spTree>
    <p:extLst>
      <p:ext uri="{BB962C8B-B14F-4D97-AF65-F5344CB8AC3E}">
        <p14:creationId xmlns:p14="http://schemas.microsoft.com/office/powerpoint/2010/main" val="299014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9" y="1417340"/>
            <a:ext cx="763778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</a:rPr>
              <a:t>练习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使用正则表达式匹配日志信息。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</a:t>
            </a:r>
            <a:r>
              <a:rPr lang="en-US" altLang="zh-CN" sz="1600" smtClean="0">
                <a:solidFill>
                  <a:schemeClr val="bg1"/>
                </a:solidFill>
              </a:rPr>
              <a:t>Group</a:t>
            </a:r>
            <a:r>
              <a:rPr lang="zh-CN" altLang="en-US" sz="1600" smtClean="0">
                <a:solidFill>
                  <a:schemeClr val="bg1"/>
                </a:solidFill>
              </a:rPr>
              <a:t>找出请求地址和客户端</a:t>
            </a:r>
            <a:r>
              <a:rPr lang="en-US" altLang="zh-CN" sz="1600" smtClean="0">
                <a:solidFill>
                  <a:schemeClr val="bg1"/>
                </a:solidFill>
              </a:rPr>
              <a:t>IP</a:t>
            </a:r>
            <a:r>
              <a:rPr lang="zh-CN" altLang="en-US" sz="1600" smtClean="0">
                <a:solidFill>
                  <a:schemeClr val="bg1"/>
                </a:solidFill>
              </a:rPr>
              <a:t>。</a:t>
            </a:r>
            <a:endParaRPr lang="en-US" altLang="zh-CN" sz="1600">
              <a:solidFill>
                <a:schemeClr val="bg1"/>
              </a:solidFill>
            </a:endParaRPr>
          </a:p>
          <a:p>
            <a:pPr marL="34290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日志信息如下：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2020-07-09 00:43:05.885 - [INFO] [/cache/delete] [gly] [127.0.0.1] [2] ["AUS:MEETING:40283e81732f3d8101732f4b2cdb0012:ENTER_MAIN",null] --- {"success":true,"code":0,"message":"</a:t>
            </a:r>
            <a:r>
              <a:rPr lang="zh-CN" altLang="en-US" sz="1600">
                <a:solidFill>
                  <a:schemeClr val="bg1"/>
                </a:solidFill>
              </a:rPr>
              <a:t>成功</a:t>
            </a:r>
            <a:r>
              <a:rPr lang="en-US" altLang="zh-CN" sz="1600">
                <a:solidFill>
                  <a:schemeClr val="bg1"/>
                </a:solidFill>
              </a:rPr>
              <a:t>","data":null</a:t>
            </a:r>
            <a:r>
              <a:rPr lang="en-US" altLang="zh-CN" sz="1600" smtClean="0">
                <a:solidFill>
                  <a:schemeClr val="bg1"/>
                </a:solidFill>
              </a:rPr>
              <a:t>}</a:t>
            </a:r>
          </a:p>
          <a:p>
            <a:pPr latinLnBrk="1">
              <a:lnSpc>
                <a:spcPct val="150000"/>
              </a:lnSpc>
            </a:pPr>
            <a:r>
              <a:rPr lang="pl-PL" altLang="zh-CN" sz="1600">
                <a:solidFill>
                  <a:schemeClr val="bg1"/>
                </a:solidFill>
              </a:rPr>
              <a:t>"([0-9- :.]*) - \\[([A-Z]*)\\] \\[([\\w/]*)\\] \\[([a-z]*)\\] \\[([0-9.]*)\\].*"</a:t>
            </a:r>
            <a:endParaRPr lang="en-US" altLang="zh-CN" sz="16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常用类库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字符串处理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2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7" y="1057300"/>
            <a:ext cx="7239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6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978307"/>
            <a:ext cx="656000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Collection</a:t>
            </a:r>
            <a:r>
              <a:rPr lang="zh-CN" altLang="en-US" dirty="0" smtClean="0">
                <a:solidFill>
                  <a:schemeClr val="bg1"/>
                </a:solidFill>
              </a:rPr>
              <a:t>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add(T): </a:t>
            </a:r>
            <a:r>
              <a:rPr lang="zh-CN" altLang="en-US" sz="1400" dirty="0" smtClean="0">
                <a:solidFill>
                  <a:schemeClr val="bg1"/>
                </a:solidFill>
              </a:rPr>
              <a:t>添加元素</a:t>
            </a:r>
            <a:r>
              <a:rPr lang="en-US" altLang="zh-CN" sz="1400" dirty="0" smtClean="0">
                <a:solidFill>
                  <a:schemeClr val="bg1"/>
                </a:solidFill>
              </a:rPr>
              <a:t>T</a:t>
            </a:r>
            <a:r>
              <a:rPr lang="zh-CN" altLang="en-US" sz="1400" dirty="0" smtClean="0">
                <a:solidFill>
                  <a:schemeClr val="bg1"/>
                </a:solidFill>
              </a:rPr>
              <a:t>，</a:t>
            </a:r>
            <a:r>
              <a:rPr lang="zh-CN" altLang="en-US" sz="1400" dirty="0" smtClean="0">
                <a:solidFill>
                  <a:srgbClr val="FFFF00"/>
                </a:solidFill>
              </a:rPr>
              <a:t>可选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boolean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addAll</a:t>
            </a:r>
            <a:r>
              <a:rPr lang="en-US" altLang="zh-CN" sz="1400" dirty="0" smtClean="0">
                <a:solidFill>
                  <a:schemeClr val="bg1"/>
                </a:solidFill>
              </a:rPr>
              <a:t>(Collection&lt;? Extends T&gt;): </a:t>
            </a:r>
            <a:r>
              <a:rPr lang="zh-CN" altLang="en-US" sz="1400" dirty="0" smtClean="0">
                <a:solidFill>
                  <a:schemeClr val="bg1"/>
                </a:solidFill>
              </a:rPr>
              <a:t>添加容器参数中的所有元素，</a:t>
            </a:r>
            <a:r>
              <a:rPr lang="zh-CN" altLang="en-US" sz="1400" dirty="0" smtClean="0">
                <a:solidFill>
                  <a:srgbClr val="FFFF00"/>
                </a:solidFill>
              </a:rPr>
              <a:t>可选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</a:rPr>
              <a:t>v</a:t>
            </a:r>
            <a:r>
              <a:rPr lang="en-US" altLang="zh-CN" sz="1400" dirty="0" smtClean="0">
                <a:solidFill>
                  <a:schemeClr val="bg1"/>
                </a:solidFill>
              </a:rPr>
              <a:t>oid clear(): </a:t>
            </a:r>
            <a:r>
              <a:rPr lang="zh-CN" altLang="en-US" sz="1400" dirty="0" smtClean="0">
                <a:solidFill>
                  <a:schemeClr val="bg1"/>
                </a:solidFill>
              </a:rPr>
              <a:t>移除所有元素，</a:t>
            </a:r>
            <a:r>
              <a:rPr lang="zh-CN" altLang="en-US" sz="1400" dirty="0" smtClean="0">
                <a:solidFill>
                  <a:srgbClr val="FFFF00"/>
                </a:solidFill>
              </a:rPr>
              <a:t>可选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contains(T): </a:t>
            </a:r>
            <a:r>
              <a:rPr lang="zh-CN" altLang="en-US" sz="1400" dirty="0" smtClean="0">
                <a:solidFill>
                  <a:schemeClr val="bg1"/>
                </a:solidFill>
              </a:rPr>
              <a:t>判断是否含有元素</a:t>
            </a:r>
            <a:r>
              <a:rPr lang="en-US" altLang="zh-CN" sz="1400" dirty="0" smtClean="0">
                <a:solidFill>
                  <a:schemeClr val="bg1"/>
                </a:solidFill>
              </a:rPr>
              <a:t>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cotainsAll</a:t>
            </a:r>
            <a:r>
              <a:rPr lang="en-US" altLang="zh-CN" sz="1400" dirty="0" smtClean="0">
                <a:solidFill>
                  <a:schemeClr val="bg1"/>
                </a:solidFill>
              </a:rPr>
              <a:t>(Collection&lt;?&gt;) : </a:t>
            </a:r>
            <a:r>
              <a:rPr lang="zh-CN" altLang="en-US" sz="1400" dirty="0" smtClean="0">
                <a:solidFill>
                  <a:schemeClr val="bg1"/>
                </a:solidFill>
              </a:rPr>
              <a:t>判断是否含有参数中的所有元素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isEmpty</a:t>
            </a:r>
            <a:r>
              <a:rPr lang="en-US" altLang="zh-CN" sz="14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</a:rPr>
              <a:t>Iterator&lt;T&gt; iterator()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remove(Object): </a:t>
            </a:r>
            <a:r>
              <a:rPr lang="zh-CN" altLang="en-US" sz="1400" dirty="0" smtClean="0">
                <a:solidFill>
                  <a:srgbClr val="FFFF00"/>
                </a:solidFill>
              </a:rPr>
              <a:t>可选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b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oolean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removeAll</a:t>
            </a:r>
            <a:r>
              <a:rPr lang="en-US" altLang="zh-CN" sz="1400" dirty="0" smtClean="0">
                <a:solidFill>
                  <a:schemeClr val="bg1"/>
                </a:solidFill>
              </a:rPr>
              <a:t>(Collection&lt;?&gt;):</a:t>
            </a:r>
            <a:r>
              <a:rPr lang="zh-CN" altLang="en-US" sz="1400" dirty="0">
                <a:solidFill>
                  <a:srgbClr val="FFFF00"/>
                </a:solidFill>
              </a:rPr>
              <a:t>可选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 smtClean="0">
                <a:solidFill>
                  <a:srgbClr val="FFFF00"/>
                </a:solidFill>
              </a:rPr>
              <a:t>boolean</a:t>
            </a:r>
            <a:r>
              <a:rPr lang="en-US" altLang="zh-CN" sz="1400" dirty="0" smtClean="0">
                <a:solidFill>
                  <a:srgbClr val="FFFF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retainALl</a:t>
            </a:r>
            <a:r>
              <a:rPr lang="en-US" altLang="zh-CN" sz="1400" dirty="0" smtClean="0">
                <a:solidFill>
                  <a:srgbClr val="FFFF00"/>
                </a:solidFill>
              </a:rPr>
              <a:t>(Collection&lt;?&gt;):</a:t>
            </a:r>
            <a:r>
              <a:rPr lang="zh-CN" altLang="en-US" sz="1400" dirty="0" smtClean="0">
                <a:solidFill>
                  <a:srgbClr val="FFFF00"/>
                </a:solidFill>
              </a:rPr>
              <a:t>返回与参数集合的交集：</a:t>
            </a:r>
            <a:r>
              <a:rPr lang="zh-CN" altLang="en-US" sz="1400" dirty="0">
                <a:solidFill>
                  <a:srgbClr val="FFFF00"/>
                </a:solidFill>
              </a:rPr>
              <a:t>可选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</a:rPr>
              <a:t>i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nt</a:t>
            </a:r>
            <a:r>
              <a:rPr lang="en-US" altLang="zh-CN" sz="1400" dirty="0" smtClean="0">
                <a:solidFill>
                  <a:schemeClr val="bg1"/>
                </a:solidFill>
              </a:rPr>
              <a:t> size()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</a:rPr>
              <a:t>Object[]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toArray</a:t>
            </a:r>
            <a:r>
              <a:rPr lang="en-US" altLang="zh-CN" sz="1400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</a:rPr>
              <a:t>&lt;T&gt; T[]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toArray</a:t>
            </a:r>
            <a:r>
              <a:rPr lang="en-US" altLang="zh-CN" sz="1400" dirty="0" smtClean="0">
                <a:solidFill>
                  <a:schemeClr val="bg1"/>
                </a:solidFill>
              </a:rPr>
              <a:t>(T[] a)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4225652"/>
            <a:ext cx="849694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可选方法：一些</a:t>
            </a:r>
            <a:r>
              <a:rPr lang="en-US" altLang="zh-CN" dirty="0" err="1" smtClean="0">
                <a:solidFill>
                  <a:srgbClr val="FFFF00"/>
                </a:solidFill>
              </a:rPr>
              <a:t>Collectiion</a:t>
            </a:r>
            <a:r>
              <a:rPr lang="zh-CN" altLang="en-US" dirty="0" smtClean="0">
                <a:solidFill>
                  <a:srgbClr val="FFFF00"/>
                </a:solidFill>
              </a:rPr>
              <a:t>的实现不支持此类操作，如果调用，将抛出</a:t>
            </a:r>
            <a:r>
              <a:rPr lang="en-US" altLang="zh-CN" dirty="0" err="1" smtClean="0">
                <a:solidFill>
                  <a:srgbClr val="FFFF00"/>
                </a:solidFill>
              </a:rPr>
              <a:t>UnsupportedOperationException</a:t>
            </a:r>
            <a:r>
              <a:rPr lang="zh-CN" altLang="en-US" dirty="0" smtClean="0">
                <a:solidFill>
                  <a:srgbClr val="FFFF00"/>
                </a:solidFill>
              </a:rPr>
              <a:t>。例如：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Arrays.asList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将数组转换成</a:t>
            </a:r>
            <a:r>
              <a:rPr lang="en-US" altLang="zh-CN" sz="1600" dirty="0" smtClean="0">
                <a:solidFill>
                  <a:schemeClr val="bg1"/>
                </a:solidFill>
              </a:rPr>
              <a:t>List</a:t>
            </a:r>
            <a:r>
              <a:rPr lang="zh-CN" altLang="en-US" sz="1600" dirty="0" smtClean="0">
                <a:solidFill>
                  <a:schemeClr val="bg1"/>
                </a:solidFill>
              </a:rPr>
              <a:t>时，它基于一个固定大小的数组，仅支持不会改变数组大小的操作。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878" y="1088658"/>
            <a:ext cx="779653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err="1" smtClean="0">
                <a:solidFill>
                  <a:schemeClr val="bg1"/>
                </a:solidFill>
              </a:rPr>
              <a:t>LinkedList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ArrayList</a:t>
            </a:r>
            <a:r>
              <a:rPr lang="zh-CN" altLang="en-US" sz="1600" dirty="0" smtClean="0">
                <a:solidFill>
                  <a:schemeClr val="bg1"/>
                </a:solidFill>
              </a:rPr>
              <a:t>：数组</a:t>
            </a:r>
            <a:r>
              <a:rPr lang="zh-CN" altLang="en-US" sz="1600" smtClean="0">
                <a:solidFill>
                  <a:schemeClr val="bg1"/>
                </a:solidFill>
              </a:rPr>
              <a:t>结构，随机访问元素较快，</a:t>
            </a:r>
            <a:r>
              <a:rPr lang="zh-CN" altLang="en-US" sz="1600" dirty="0" smtClean="0">
                <a:solidFill>
                  <a:schemeClr val="bg1"/>
                </a:solidFill>
              </a:rPr>
              <a:t>但是插入和移除元素慢；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LinkedList</a:t>
            </a:r>
            <a:r>
              <a:rPr lang="zh-CN" altLang="en-US" sz="1600" dirty="0" smtClean="0">
                <a:solidFill>
                  <a:schemeClr val="bg1"/>
                </a:solidFill>
              </a:rPr>
              <a:t>：链表结构，插入和删除的代价较低，但是随机访问较慢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LinkedList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zh-CN" altLang="en-US" sz="1600" dirty="0" smtClean="0">
                <a:solidFill>
                  <a:schemeClr val="bg1"/>
                </a:solidFill>
              </a:rPr>
              <a:t>添加了可以使其用作栈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zh-CN" altLang="en-US" sz="1600" dirty="0" smtClean="0">
                <a:solidFill>
                  <a:schemeClr val="bg1"/>
                </a:solidFill>
              </a:rPr>
              <a:t>队列或双端队列的方法：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getFirst</a:t>
            </a:r>
            <a:r>
              <a:rPr lang="en-US" altLang="zh-CN" sz="1600" dirty="0" smtClean="0">
                <a:solidFill>
                  <a:schemeClr val="bg1"/>
                </a:solidFill>
              </a:rPr>
              <a:t>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getLast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addFirst</a:t>
            </a:r>
            <a:r>
              <a:rPr lang="en-US" altLang="zh-CN" sz="1600" dirty="0" smtClean="0">
                <a:solidFill>
                  <a:schemeClr val="bg1"/>
                </a:solidFill>
              </a:rPr>
              <a:t>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addLast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removeFirst</a:t>
            </a:r>
            <a:r>
              <a:rPr lang="en-US" altLang="zh-CN" sz="1600" dirty="0" smtClean="0">
                <a:solidFill>
                  <a:schemeClr val="bg1"/>
                </a:solidFill>
              </a:rPr>
              <a:t>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removeLast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peek(),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peekLast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poll(),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polllLast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ListIterator</a:t>
            </a:r>
            <a:r>
              <a:rPr lang="zh-CN" altLang="en-US" sz="1600" dirty="0" smtClean="0">
                <a:solidFill>
                  <a:schemeClr val="bg1"/>
                </a:solidFill>
              </a:rPr>
              <a:t>是更强大的</a:t>
            </a:r>
            <a:r>
              <a:rPr lang="en-US" altLang="zh-CN" sz="1600" dirty="0" smtClean="0">
                <a:solidFill>
                  <a:schemeClr val="bg1"/>
                </a:solidFill>
              </a:rPr>
              <a:t>Iterator</a:t>
            </a:r>
            <a:r>
              <a:rPr lang="zh-CN" altLang="en-US" sz="1600" dirty="0" smtClean="0">
                <a:solidFill>
                  <a:schemeClr val="bg1"/>
                </a:solidFill>
              </a:rPr>
              <a:t>的子类型，它可以双向移动，可以</a:t>
            </a:r>
            <a:r>
              <a:rPr lang="en-US" altLang="zh-CN" sz="1600" dirty="0" smtClean="0">
                <a:solidFill>
                  <a:schemeClr val="bg1"/>
                </a:solidFill>
              </a:rPr>
              <a:t>set()</a:t>
            </a:r>
            <a:r>
              <a:rPr lang="zh-CN" altLang="en-US" sz="1600" dirty="0" smtClean="0">
                <a:solidFill>
                  <a:schemeClr val="bg1"/>
                </a:solidFill>
              </a:rPr>
              <a:t>替换它访问过的最后一个元素。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While</a:t>
            </a:r>
            <a:r>
              <a:rPr lang="en-US" altLang="zh-CN" sz="1600" dirty="0">
                <a:solidFill>
                  <a:srgbClr val="FFFF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it.hasPrevious</a:t>
            </a:r>
            <a:r>
              <a:rPr lang="en-US" altLang="zh-CN" sz="1600" dirty="0" smtClean="0">
                <a:solidFill>
                  <a:srgbClr val="FFFF00"/>
                </a:solidFill>
              </a:rPr>
              <a:t>()){</a:t>
            </a:r>
          </a:p>
          <a:p>
            <a:r>
              <a:rPr lang="en-US" altLang="zh-CN" sz="1600" dirty="0" smtClean="0">
                <a:solidFill>
                  <a:srgbClr val="FFFF00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it.previous</a:t>
            </a:r>
            <a:r>
              <a:rPr lang="en-US" altLang="zh-CN" sz="16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rgbClr val="FFFF00"/>
                </a:solidFill>
              </a:rPr>
              <a:t>}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右箭头 5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"/>
          <p:cNvSpPr txBox="1"/>
          <p:nvPr/>
        </p:nvSpPr>
        <p:spPr>
          <a:xfrm>
            <a:off x="928666" y="467011"/>
            <a:ext cx="7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0057" y="3721596"/>
            <a:ext cx="7073717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/>
              <a:t>命令执行过程：</a:t>
            </a:r>
            <a:endParaRPr lang="en-US" altLang="zh-CN" sz="1600" smtClean="0"/>
          </a:p>
          <a:p>
            <a:pPr>
              <a:lnSpc>
                <a:spcPct val="150000"/>
              </a:lnSpc>
            </a:pPr>
            <a:r>
              <a:rPr lang="en-US" altLang="zh-CN" sz="1600" smtClean="0"/>
              <a:t>D:\demo&gt; javac RunJavaDemo.java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D</a:t>
            </a:r>
            <a:r>
              <a:rPr lang="en-US" altLang="zh-CN" sz="1600" smtClean="0"/>
              <a:t>:\demo</a:t>
            </a:r>
            <a:r>
              <a:rPr lang="en-US" altLang="zh-CN" sz="1600"/>
              <a:t>&gt; </a:t>
            </a:r>
            <a:r>
              <a:rPr lang="en-US" altLang="zh-CN" sz="1600" smtClean="0"/>
              <a:t>java -cp .\ RunJavaDemo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Hello Glodon!!!</a:t>
            </a:r>
          </a:p>
        </p:txBody>
      </p:sp>
      <p:sp>
        <p:nvSpPr>
          <p:cNvPr id="9" name="矩形 8"/>
          <p:cNvSpPr/>
          <p:nvPr/>
        </p:nvSpPr>
        <p:spPr>
          <a:xfrm>
            <a:off x="820057" y="2007920"/>
            <a:ext cx="7073717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defTabSz="288000"/>
            <a:r>
              <a:rPr lang="en-US" altLang="zh-CN" sz="1600" smtClean="0">
                <a:solidFill>
                  <a:schemeClr val="bg1"/>
                </a:solidFill>
              </a:rPr>
              <a:t>public </a:t>
            </a:r>
            <a:r>
              <a:rPr lang="en-US" altLang="zh-CN" sz="1600">
                <a:solidFill>
                  <a:schemeClr val="bg1"/>
                </a:solidFill>
              </a:rPr>
              <a:t>class RunJavaDemo </a:t>
            </a:r>
            <a:r>
              <a:rPr lang="en-US" altLang="zh-CN" sz="1600" smtClean="0">
                <a:solidFill>
                  <a:schemeClr val="bg1"/>
                </a:solidFill>
              </a:rPr>
              <a:t>{</a:t>
            </a:r>
            <a:endParaRPr lang="en-US" altLang="zh-CN" sz="1600">
              <a:solidFill>
                <a:schemeClr val="bg1"/>
              </a:solidFill>
            </a:endParaRPr>
          </a:p>
          <a:p>
            <a:pPr defTabSz="288000"/>
            <a:r>
              <a:rPr lang="en-US" altLang="zh-CN" sz="1600">
                <a:solidFill>
                  <a:schemeClr val="bg1"/>
                </a:solidFill>
              </a:rPr>
              <a:t>	public static void main(String[] args) {</a:t>
            </a:r>
          </a:p>
          <a:p>
            <a:pPr defTabSz="288000"/>
            <a:r>
              <a:rPr lang="en-US" altLang="zh-CN" sz="1600">
                <a:solidFill>
                  <a:schemeClr val="bg1"/>
                </a:solidFill>
              </a:rPr>
              <a:t>		System.out.println("Hello Glodon!!!");</a:t>
            </a:r>
          </a:p>
          <a:p>
            <a:pPr defTabSz="288000"/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en-US" altLang="zh-CN" sz="1600" smtClean="0">
                <a:solidFill>
                  <a:schemeClr val="bg1"/>
                </a:solidFill>
              </a:rPr>
              <a:t>}</a:t>
            </a:r>
            <a:endParaRPr lang="en-US" altLang="zh-CN" sz="1600">
              <a:solidFill>
                <a:schemeClr val="bg1"/>
              </a:solidFill>
            </a:endParaRPr>
          </a:p>
          <a:p>
            <a:pPr defTabSz="288000"/>
            <a:r>
              <a:rPr lang="en-US" altLang="zh-CN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755576" y="1366235"/>
            <a:ext cx="7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示例（</a:t>
            </a:r>
            <a:r>
              <a:rPr lang="en-US" altLang="zh-CN" smtClean="0">
                <a:solidFill>
                  <a:schemeClr val="bg1"/>
                </a:solidFill>
              </a:rPr>
              <a:t>RunJavaDemo.java</a:t>
            </a:r>
            <a:r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82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129308"/>
            <a:ext cx="5656142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ListIterator</a:t>
            </a:r>
            <a:r>
              <a:rPr lang="zh-CN" altLang="en-US" sz="1600" dirty="0">
                <a:solidFill>
                  <a:schemeClr val="bg1"/>
                </a:solidFill>
              </a:rPr>
              <a:t>操作</a:t>
            </a:r>
            <a:r>
              <a:rPr lang="en-US" altLang="zh-CN" sz="1600" dirty="0" smtClean="0">
                <a:solidFill>
                  <a:schemeClr val="bg1"/>
                </a:solidFill>
              </a:rPr>
              <a:t>List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public static void </a:t>
            </a:r>
            <a:r>
              <a:rPr lang="en-US" altLang="zh-CN" sz="1600" dirty="0" err="1">
                <a:solidFill>
                  <a:schemeClr val="bg1"/>
                </a:solidFill>
              </a:rPr>
              <a:t>iter</a:t>
            </a:r>
            <a:r>
              <a:rPr lang="en-US" altLang="zh-CN" sz="1600" dirty="0">
                <a:solidFill>
                  <a:schemeClr val="bg1"/>
                </a:solidFill>
              </a:rPr>
              <a:t>(List&lt;String&gt; list){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    ListIterator&lt;String</a:t>
            </a:r>
            <a:r>
              <a:rPr lang="en-US" altLang="zh-CN" sz="1600" dirty="0">
                <a:solidFill>
                  <a:schemeClr val="bg1"/>
                </a:solidFill>
              </a:rPr>
              <a:t>&gt; it = </a:t>
            </a:r>
            <a:r>
              <a:rPr lang="en-US" altLang="zh-CN" sz="1600" dirty="0" err="1">
                <a:solidFill>
                  <a:schemeClr val="bg1"/>
                </a:solidFill>
              </a:rPr>
              <a:t>list.listIterator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</a:rPr>
              <a:t>    </a:t>
            </a:r>
            <a:r>
              <a:rPr lang="en-US" altLang="zh-CN" sz="1600" smtClean="0">
                <a:solidFill>
                  <a:schemeClr val="bg1"/>
                </a:solidFill>
              </a:rPr>
              <a:t>it.add</a:t>
            </a:r>
            <a:r>
              <a:rPr lang="en-US" altLang="zh-CN" sz="1600" dirty="0">
                <a:solidFill>
                  <a:schemeClr val="bg1"/>
                </a:solidFill>
              </a:rPr>
              <a:t>("30");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it.next</a:t>
            </a:r>
            <a:r>
              <a:rPr lang="en-US" altLang="zh-CN" sz="1600" dirty="0" smtClean="0">
                <a:solidFill>
                  <a:schemeClr val="bg1"/>
                </a:solidFill>
              </a:rPr>
              <a:t>();</a:t>
            </a:r>
            <a:r>
              <a:rPr lang="en-US" altLang="zh-CN" sz="1600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rgbClr val="FFFF00"/>
                </a:solidFill>
              </a:rPr>
              <a:t>操作后必须执行</a:t>
            </a:r>
            <a:endParaRPr lang="en-US" altLang="zh-CN" sz="16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it.remove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    it.next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smtClean="0">
                <a:solidFill>
                  <a:schemeClr val="bg1"/>
                </a:solidFill>
              </a:rPr>
              <a:t>    it.set</a:t>
            </a:r>
            <a:r>
              <a:rPr lang="en-US" altLang="zh-CN" sz="1600" dirty="0">
                <a:solidFill>
                  <a:schemeClr val="bg1"/>
                </a:solidFill>
              </a:rPr>
              <a:t>("50");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201316"/>
            <a:ext cx="34935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88000"/>
            <a:r>
              <a:rPr lang="zh-CN" altLang="en-US" dirty="0" smtClean="0">
                <a:solidFill>
                  <a:schemeClr val="bg1"/>
                </a:solidFill>
              </a:rPr>
              <a:t>遍历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</a:p>
          <a:p>
            <a:pPr defTabSz="288000"/>
            <a:endParaRPr lang="en-US" altLang="zh-CN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for(String </a:t>
            </a:r>
            <a:r>
              <a:rPr lang="en-US" altLang="zh-CN" sz="1400" b="1" dirty="0" err="1">
                <a:solidFill>
                  <a:schemeClr val="bg1"/>
                </a:solidFill>
              </a:rPr>
              <a:t>str</a:t>
            </a:r>
            <a:r>
              <a:rPr lang="en-US" altLang="zh-CN" sz="1400" b="1" dirty="0">
                <a:solidFill>
                  <a:schemeClr val="bg1"/>
                </a:solidFill>
              </a:rPr>
              <a:t> : list){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out.println(str</a:t>
            </a:r>
            <a:r>
              <a:rPr lang="en-US" altLang="zh-CN" sz="1400" i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Iterator&lt;String&gt; it = </a:t>
            </a:r>
            <a:r>
              <a:rPr lang="en-US" altLang="zh-CN" sz="1400" dirty="0" err="1">
                <a:solidFill>
                  <a:schemeClr val="bg1"/>
                </a:solidFill>
              </a:rPr>
              <a:t>list.iterator</a:t>
            </a:r>
            <a:r>
              <a:rPr lang="en-US" altLang="zh-CN" sz="1400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while(</a:t>
            </a:r>
            <a:r>
              <a:rPr lang="en-US" altLang="zh-CN" sz="1400" b="1" dirty="0" err="1">
                <a:solidFill>
                  <a:schemeClr val="bg1"/>
                </a:solidFill>
              </a:rPr>
              <a:t>it.hasNext</a:t>
            </a:r>
            <a:r>
              <a:rPr lang="en-US" altLang="zh-CN" sz="1400" b="1" dirty="0">
                <a:solidFill>
                  <a:schemeClr val="bg1"/>
                </a:solidFill>
              </a:rPr>
              <a:t>()){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out.println(it.next</a:t>
            </a:r>
            <a:r>
              <a:rPr lang="en-US" altLang="zh-CN" sz="1400" i="1" dirty="0">
                <a:solidFill>
                  <a:schemeClr val="bg1"/>
                </a:solidFill>
              </a:rPr>
              <a:t>());</a:t>
            </a: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rgbClr val="FFFF00"/>
                </a:solidFill>
              </a:rPr>
              <a:t>l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ist</a:t>
            </a:r>
            <a:r>
              <a:rPr lang="en-US" altLang="zh-CN" sz="1400" b="1" dirty="0">
                <a:solidFill>
                  <a:srgbClr val="FFFF00"/>
                </a:solidFill>
              </a:rPr>
              <a:t>. stream(). </a:t>
            </a:r>
            <a:r>
              <a:rPr lang="en-US" altLang="zh-CN" sz="1400" b="1" dirty="0" err="1">
                <a:solidFill>
                  <a:srgbClr val="FFFF00"/>
                </a:solidFill>
              </a:rPr>
              <a:t>forEach</a:t>
            </a:r>
            <a:r>
              <a:rPr lang="en-US" altLang="zh-CN" sz="1400" b="1" dirty="0">
                <a:solidFill>
                  <a:srgbClr val="FFFF00"/>
                </a:solidFill>
              </a:rPr>
              <a:t>(</a:t>
            </a:r>
            <a:r>
              <a:rPr lang="en-US" altLang="zh-CN" sz="1400" b="1" dirty="0" err="1">
                <a:solidFill>
                  <a:srgbClr val="FFFF00"/>
                </a:solidFill>
              </a:rPr>
              <a:t>System.out</a:t>
            </a:r>
            <a:r>
              <a:rPr lang="en-US" altLang="zh-CN" sz="1400" b="1" dirty="0">
                <a:solidFill>
                  <a:srgbClr val="FFFF00"/>
                </a:solidFill>
              </a:rPr>
              <a:t>::</a:t>
            </a:r>
            <a:r>
              <a:rPr lang="en-US" altLang="zh-CN" sz="1400" b="1" dirty="0" err="1">
                <a:solidFill>
                  <a:srgbClr val="FFFF00"/>
                </a:solidFill>
              </a:rPr>
              <a:t>println</a:t>
            </a:r>
            <a:r>
              <a:rPr lang="en-US" altLang="zh-CN" sz="1400" b="1" dirty="0">
                <a:solidFill>
                  <a:srgbClr val="FFFF00"/>
                </a:solidFill>
              </a:rPr>
              <a:t>); </a:t>
            </a:r>
            <a:r>
              <a:rPr lang="en-US" altLang="zh-CN" sz="1400" dirty="0">
                <a:solidFill>
                  <a:schemeClr val="bg1"/>
                </a:solidFill>
              </a:rPr>
              <a:t>  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1205905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练习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分别创建一个</a:t>
            </a:r>
            <a:r>
              <a:rPr lang="en-US" altLang="zh-CN" dirty="0" err="1" smtClean="0">
                <a:solidFill>
                  <a:schemeClr val="bg1"/>
                </a:solidFill>
              </a:rPr>
              <a:t>ArrayList</a:t>
            </a:r>
            <a:r>
              <a:rPr lang="zh-CN" altLang="en-US" dirty="0" smtClean="0">
                <a:solidFill>
                  <a:schemeClr val="bg1"/>
                </a:solidFill>
              </a:rPr>
              <a:t>和一个</a:t>
            </a:r>
            <a:r>
              <a:rPr lang="en-US" altLang="zh-CN" dirty="0" err="1" smtClean="0">
                <a:solidFill>
                  <a:schemeClr val="bg1"/>
                </a:solidFill>
              </a:rPr>
              <a:t>LinkedList</a:t>
            </a:r>
            <a:r>
              <a:rPr lang="zh-CN" altLang="en-US" dirty="0" smtClean="0">
                <a:solidFill>
                  <a:schemeClr val="bg1"/>
                </a:solidFill>
              </a:rPr>
              <a:t>，填入若干个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  <a:r>
              <a:rPr lang="zh-CN" altLang="en-US" dirty="0" smtClean="0">
                <a:solidFill>
                  <a:schemeClr val="bg1"/>
                </a:solidFill>
              </a:rPr>
              <a:t>元素。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ListIterator</a:t>
            </a:r>
            <a:r>
              <a:rPr lang="zh-CN" altLang="en-US" dirty="0" smtClean="0">
                <a:solidFill>
                  <a:schemeClr val="bg1"/>
                </a:solidFill>
              </a:rPr>
              <a:t>按隔一个位置插入一个元素的方式，将一个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的元素插入另一个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中。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使用普通的</a:t>
            </a:r>
            <a:r>
              <a:rPr lang="en-US" altLang="zh-CN" dirty="0" smtClean="0">
                <a:solidFill>
                  <a:schemeClr val="bg1"/>
                </a:solidFill>
              </a:rPr>
              <a:t>Iterator</a:t>
            </a:r>
            <a:r>
              <a:rPr lang="zh-CN" altLang="en-US" dirty="0" smtClean="0">
                <a:solidFill>
                  <a:schemeClr val="bg1"/>
                </a:solidFill>
              </a:rPr>
              <a:t>遍历插入后的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273324"/>
            <a:ext cx="780553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HashSet</a:t>
            </a:r>
            <a:r>
              <a:rPr lang="zh-CN" altLang="en-US" dirty="0" smtClean="0">
                <a:solidFill>
                  <a:schemeClr val="bg1"/>
                </a:solidFill>
              </a:rPr>
              <a:t>：以散列方式存储元素。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LinkedHashSet</a:t>
            </a:r>
            <a:r>
              <a:rPr lang="zh-CN" altLang="en-US" dirty="0" smtClean="0">
                <a:solidFill>
                  <a:schemeClr val="bg1"/>
                </a:solidFill>
              </a:rPr>
              <a:t>：按元素插入的顺序保存元素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TreeSet</a:t>
            </a:r>
            <a:r>
              <a:rPr lang="zh-CN" altLang="en-US" dirty="0" smtClean="0">
                <a:solidFill>
                  <a:schemeClr val="bg1"/>
                </a:solidFill>
              </a:rPr>
              <a:t>：按照排序顺序（</a:t>
            </a:r>
            <a:r>
              <a:rPr lang="zh-CN" altLang="en-US" dirty="0" smtClean="0">
                <a:solidFill>
                  <a:srgbClr val="FFFF00"/>
                </a:solidFill>
              </a:rPr>
              <a:t>不是插入顺序</a:t>
            </a:r>
            <a:r>
              <a:rPr lang="zh-CN" altLang="en-US" dirty="0" smtClean="0">
                <a:solidFill>
                  <a:schemeClr val="bg1"/>
                </a:solidFill>
              </a:rPr>
              <a:t>）维护元素，是</a:t>
            </a:r>
            <a:r>
              <a:rPr lang="en-US" altLang="zh-CN" dirty="0" err="1" smtClean="0">
                <a:solidFill>
                  <a:schemeClr val="bg1"/>
                </a:solidFill>
              </a:rPr>
              <a:t>SortedSet</a:t>
            </a:r>
            <a:r>
              <a:rPr lang="zh-CN" altLang="en-US" dirty="0" smtClean="0">
                <a:solidFill>
                  <a:schemeClr val="bg1"/>
                </a:solidFill>
              </a:rPr>
              <a:t>的实现类。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SortedSet</a:t>
            </a:r>
            <a:r>
              <a:rPr lang="zh-CN" altLang="en-US" dirty="0" smtClean="0">
                <a:solidFill>
                  <a:schemeClr val="bg1"/>
                </a:solidFill>
              </a:rPr>
              <a:t>的方法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Object first()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Object last()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SortedSet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subSet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fromElement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toElement</a:t>
            </a:r>
            <a:r>
              <a:rPr lang="en-US" altLang="zh-CN" sz="1600" dirty="0" smtClean="0">
                <a:solidFill>
                  <a:schemeClr val="bg1"/>
                </a:solidFill>
              </a:rPr>
              <a:t>) 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</a:t>
            </a:r>
            <a:r>
              <a:rPr lang="en-US" altLang="zh-CN" sz="1600" dirty="0" smtClean="0">
                <a:solidFill>
                  <a:srgbClr val="FFFF00"/>
                </a:solidFill>
              </a:rPr>
              <a:t>from(</a:t>
            </a:r>
            <a:r>
              <a:rPr lang="zh-CN" altLang="en-US" sz="1600" dirty="0" smtClean="0">
                <a:solidFill>
                  <a:srgbClr val="FFFF00"/>
                </a:solidFill>
              </a:rPr>
              <a:t>包含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到</a:t>
            </a:r>
            <a:r>
              <a:rPr lang="en-US" altLang="zh-CN" sz="1600" dirty="0" smtClean="0">
                <a:solidFill>
                  <a:srgbClr val="FFFF00"/>
                </a:solidFill>
              </a:rPr>
              <a:t>to(</a:t>
            </a:r>
            <a:r>
              <a:rPr lang="zh-CN" altLang="en-US" sz="1600" dirty="0" smtClean="0">
                <a:solidFill>
                  <a:srgbClr val="FFFF00"/>
                </a:solidFill>
              </a:rPr>
              <a:t>不包含</a:t>
            </a:r>
            <a:r>
              <a:rPr lang="en-US" altLang="zh-CN" sz="1600" dirty="0" smtClean="0">
                <a:solidFill>
                  <a:srgbClr val="FFFF00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的子集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SortedSet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headSet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toElement</a:t>
            </a:r>
            <a:r>
              <a:rPr lang="en-US" altLang="zh-CN" sz="1600" dirty="0" smtClean="0">
                <a:solidFill>
                  <a:schemeClr val="bg1"/>
                </a:solidFill>
              </a:rPr>
              <a:t>) 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</a:t>
            </a:r>
            <a:r>
              <a:rPr lang="zh-CN" altLang="en-US" sz="1600" dirty="0" smtClean="0">
                <a:solidFill>
                  <a:srgbClr val="FFFF00"/>
                </a:solidFill>
              </a:rPr>
              <a:t>小于</a:t>
            </a:r>
            <a:r>
              <a:rPr lang="en-US" altLang="zh-CN" sz="1600" dirty="0" smtClean="0">
                <a:solidFill>
                  <a:srgbClr val="FFFF00"/>
                </a:solidFill>
              </a:rPr>
              <a:t>to</a:t>
            </a:r>
            <a:r>
              <a:rPr lang="zh-CN" altLang="en-US" sz="1600" dirty="0" smtClean="0">
                <a:solidFill>
                  <a:schemeClr val="bg1"/>
                </a:solidFill>
              </a:rPr>
              <a:t>的子集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SortedSet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tailSet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fromElement</a:t>
            </a:r>
            <a:r>
              <a:rPr lang="en-US" altLang="zh-CN" sz="1600" dirty="0" smtClean="0">
                <a:solidFill>
                  <a:schemeClr val="bg1"/>
                </a:solidFill>
              </a:rPr>
              <a:t>) 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</a:t>
            </a:r>
            <a:r>
              <a:rPr lang="zh-CN" altLang="en-US" sz="1600" dirty="0" smtClean="0">
                <a:solidFill>
                  <a:srgbClr val="FFFF00"/>
                </a:solidFill>
              </a:rPr>
              <a:t>大于等于</a:t>
            </a:r>
            <a:r>
              <a:rPr lang="en-US" altLang="zh-CN" sz="1600" dirty="0" smtClean="0">
                <a:solidFill>
                  <a:srgbClr val="FFFF00"/>
                </a:solidFill>
              </a:rPr>
              <a:t>from</a:t>
            </a:r>
            <a:r>
              <a:rPr lang="zh-CN" altLang="en-US" sz="1600" dirty="0" smtClean="0">
                <a:solidFill>
                  <a:schemeClr val="bg1"/>
                </a:solidFill>
              </a:rPr>
              <a:t>的子集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55891"/>
            <a:ext cx="42159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如何对</a:t>
            </a:r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进行排序？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defTabSz="288000"/>
            <a:endParaRPr lang="en-US" altLang="zh-CN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400" b="1" err="1">
                <a:solidFill>
                  <a:schemeClr val="bg1"/>
                </a:solidFill>
              </a:rPr>
              <a:t>args</a:t>
            </a:r>
            <a:r>
              <a:rPr lang="en-US" altLang="zh-CN" sz="1400" b="1" smtClean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List&lt;Integer</a:t>
            </a:r>
            <a:r>
              <a:rPr lang="en-US" altLang="zh-CN" sz="1400" dirty="0">
                <a:solidFill>
                  <a:schemeClr val="bg1"/>
                </a:solidFill>
              </a:rPr>
              <a:t>&gt; list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err="1">
                <a:solidFill>
                  <a:schemeClr val="bg1"/>
                </a:solidFill>
              </a:rPr>
              <a:t>ArrayList</a:t>
            </a:r>
            <a:r>
              <a:rPr lang="en-US" altLang="zh-CN" sz="1400" b="1">
                <a:solidFill>
                  <a:schemeClr val="bg1"/>
                </a:solidFill>
              </a:rPr>
              <a:t>&lt;Integer</a:t>
            </a:r>
            <a:r>
              <a:rPr lang="en-US" altLang="zh-CN" sz="1400" b="1" smtClean="0">
                <a:solidFill>
                  <a:schemeClr val="bg1"/>
                </a:solidFill>
              </a:rPr>
              <a:t>&gt;();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list.add(39);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list.add(20);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list.add(13);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list.add(54);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list.add(25);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Collections.</a:t>
            </a:r>
            <a:r>
              <a:rPr lang="en-US" altLang="zh-CN" sz="1400" i="1" smtClean="0">
                <a:solidFill>
                  <a:schemeClr val="bg1"/>
                </a:solidFill>
              </a:rPr>
              <a:t>sort(list</a:t>
            </a:r>
            <a:r>
              <a:rPr lang="en-US" altLang="zh-CN" sz="1400" i="1" dirty="0" smtClean="0">
                <a:solidFill>
                  <a:srgbClr val="FFFF00"/>
                </a:solidFill>
              </a:rPr>
              <a:t>);//</a:t>
            </a:r>
            <a:r>
              <a:rPr lang="zh-CN" altLang="en-US" sz="1400" i="1" dirty="0" smtClean="0">
                <a:solidFill>
                  <a:srgbClr val="FFFF00"/>
                </a:solidFill>
              </a:rPr>
              <a:t>使用</a:t>
            </a:r>
            <a:r>
              <a:rPr lang="en-US" altLang="zh-CN" sz="1400" i="1" dirty="0" smtClean="0">
                <a:solidFill>
                  <a:srgbClr val="FFFF00"/>
                </a:solidFill>
              </a:rPr>
              <a:t>Collections</a:t>
            </a:r>
            <a:r>
              <a:rPr lang="zh-CN" altLang="en-US" sz="1400" i="1" smtClean="0">
                <a:solidFill>
                  <a:srgbClr val="FFFF00"/>
                </a:solidFill>
              </a:rPr>
              <a:t>工具类</a:t>
            </a:r>
            <a:r>
              <a:rPr lang="en-US" altLang="zh-CN" sz="1400" i="1" smtClean="0">
                <a:solidFill>
                  <a:srgbClr val="FFFF00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ListIt.</a:t>
            </a:r>
            <a:r>
              <a:rPr lang="en-US" altLang="zh-CN" sz="1400" i="1" smtClean="0">
                <a:solidFill>
                  <a:schemeClr val="bg1"/>
                </a:solidFill>
              </a:rPr>
              <a:t>print(list</a:t>
            </a:r>
            <a:r>
              <a:rPr lang="en-US" altLang="zh-CN" sz="1400" i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如果元素是自定义对象怎么办？按什么排序？</a:t>
            </a:r>
            <a:endParaRPr lang="en-US" altLang="zh-CN" sz="1600" dirty="0" smtClean="0">
              <a:solidFill>
                <a:srgbClr val="FFFF00"/>
              </a:solidFill>
            </a:endParaRPr>
          </a:p>
          <a:p>
            <a:endParaRPr lang="en-US" altLang="zh-CN" sz="1600" dirty="0">
              <a:solidFill>
                <a:srgbClr val="FFFF00"/>
              </a:solidFill>
            </a:endParaRPr>
          </a:p>
          <a:p>
            <a:endParaRPr lang="en-US" altLang="zh-CN" sz="1600" dirty="0" smtClean="0">
              <a:solidFill>
                <a:srgbClr val="FFFF00"/>
              </a:solidFill>
            </a:endParaRPr>
          </a:p>
          <a:p>
            <a:r>
              <a:rPr lang="en-US" altLang="zh-CN" sz="1400" dirty="0" err="1">
                <a:solidFill>
                  <a:srgbClr val="FFFF00"/>
                </a:solidFill>
              </a:rPr>
              <a:t>list.sort</a:t>
            </a:r>
            <a:r>
              <a:rPr lang="en-US" altLang="zh-CN" sz="1400" dirty="0">
                <a:solidFill>
                  <a:srgbClr val="FFFF00"/>
                </a:solidFill>
              </a:rPr>
              <a:t>((Student s1, Student s2) -&gt;  s1.age - s2.age</a:t>
            </a:r>
            <a:r>
              <a:rPr lang="en-US" altLang="zh-CN" sz="1400" dirty="0" smtClean="0">
                <a:solidFill>
                  <a:srgbClr val="FFFF00"/>
                </a:solidFill>
              </a:rPr>
              <a:t>);  ?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2711" y="1055891"/>
            <a:ext cx="42812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FF00"/>
                </a:solidFill>
              </a:rPr>
              <a:t>方法一：元素类实现</a:t>
            </a:r>
            <a:r>
              <a:rPr lang="en-US" altLang="zh-CN" sz="1400" b="1" u="sng" dirty="0" smtClean="0">
                <a:solidFill>
                  <a:srgbClr val="FFFF00"/>
                </a:solidFill>
              </a:rPr>
              <a:t>Comparable</a:t>
            </a:r>
            <a:r>
              <a:rPr lang="zh-CN" altLang="en-US" sz="1400" b="1" u="sng" dirty="0" smtClean="0">
                <a:solidFill>
                  <a:srgbClr val="FFFF00"/>
                </a:solidFill>
              </a:rPr>
              <a:t>接口</a:t>
            </a:r>
            <a:endParaRPr lang="en-US" altLang="zh-CN" sz="1400" b="1" dirty="0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b="1" dirty="0">
                <a:solidFill>
                  <a:schemeClr val="bg1"/>
                </a:solidFill>
              </a:rPr>
              <a:t>class Student implements </a:t>
            </a:r>
            <a:r>
              <a:rPr lang="en-US" altLang="zh-CN" sz="1400" b="1">
                <a:solidFill>
                  <a:schemeClr val="bg1"/>
                </a:solidFill>
              </a:rPr>
              <a:t>Comparable</a:t>
            </a:r>
            <a:r>
              <a:rPr lang="en-US" altLang="zh-CN" sz="1400" b="1" smtClean="0">
                <a:solidFill>
                  <a:schemeClr val="bg1"/>
                </a:solidFill>
              </a:rPr>
              <a:t>{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>
                <a:solidFill>
                  <a:schemeClr val="bg1"/>
                </a:solidFill>
              </a:rPr>
              <a:t>String name;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private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age;</a:t>
            </a: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>
                <a:solidFill>
                  <a:schemeClr val="bg1"/>
                </a:solidFill>
              </a:rPr>
              <a:t>Student(String name,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age){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this.name </a:t>
            </a:r>
            <a:r>
              <a:rPr lang="en-US" altLang="zh-CN" sz="1400" b="1" dirty="0">
                <a:solidFill>
                  <a:schemeClr val="bg1"/>
                </a:solidFill>
              </a:rPr>
              <a:t>= name;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this.age </a:t>
            </a:r>
            <a:r>
              <a:rPr lang="en-US" altLang="zh-CN" sz="1400" b="1" dirty="0">
                <a:solidFill>
                  <a:schemeClr val="bg1"/>
                </a:solidFill>
              </a:rPr>
              <a:t>= age;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endParaRPr lang="zh-CN" altLang="en-US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</a:rPr>
              <a:t>compareTo</a:t>
            </a:r>
            <a:r>
              <a:rPr lang="en-US" altLang="zh-CN" sz="1400" b="1" dirty="0">
                <a:solidFill>
                  <a:schemeClr val="bg1"/>
                </a:solidFill>
              </a:rPr>
              <a:t>(Object arg0)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Student </a:t>
            </a:r>
            <a:r>
              <a:rPr lang="en-US" altLang="zh-CN" sz="1400" dirty="0" err="1">
                <a:solidFill>
                  <a:schemeClr val="bg1"/>
                </a:solidFill>
              </a:rPr>
              <a:t>stu</a:t>
            </a:r>
            <a:r>
              <a:rPr lang="en-US" altLang="zh-CN" sz="1400" dirty="0">
                <a:solidFill>
                  <a:schemeClr val="bg1"/>
                </a:solidFill>
              </a:rPr>
              <a:t> = (Student)arg0;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return </a:t>
            </a:r>
            <a:r>
              <a:rPr lang="en-US" altLang="zh-CN" sz="1400" b="1" dirty="0">
                <a:solidFill>
                  <a:schemeClr val="bg1"/>
                </a:solidFill>
              </a:rPr>
              <a:t>age - </a:t>
            </a:r>
            <a:r>
              <a:rPr lang="en-US" altLang="zh-CN" sz="1400" b="1" dirty="0" err="1">
                <a:solidFill>
                  <a:schemeClr val="bg1"/>
                </a:solidFill>
              </a:rPr>
              <a:t>stu.getAge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方法二：</a:t>
            </a:r>
            <a:r>
              <a:rPr lang="zh-CN" altLang="en-US" sz="1400" dirty="0">
                <a:solidFill>
                  <a:srgbClr val="FFFF00"/>
                </a:solidFill>
              </a:rPr>
              <a:t>比较器类实现</a:t>
            </a:r>
            <a:r>
              <a:rPr lang="en-US" altLang="zh-CN" sz="1400" dirty="0">
                <a:solidFill>
                  <a:srgbClr val="FFFF00"/>
                </a:solidFill>
              </a:rPr>
              <a:t>Comparator</a:t>
            </a:r>
            <a:r>
              <a:rPr lang="zh-CN" altLang="en-US" sz="1400" dirty="0">
                <a:solidFill>
                  <a:srgbClr val="FFFF00"/>
                </a:solidFill>
              </a:rPr>
              <a:t>接口，重写</a:t>
            </a:r>
            <a:r>
              <a:rPr lang="en-US" altLang="zh-CN" sz="1400" dirty="0" err="1">
                <a:solidFill>
                  <a:srgbClr val="FFFF00"/>
                </a:solidFill>
              </a:rPr>
              <a:t>int</a:t>
            </a:r>
            <a:r>
              <a:rPr lang="en-US" altLang="zh-CN" sz="1400" dirty="0">
                <a:solidFill>
                  <a:srgbClr val="FFFF00"/>
                </a:solidFill>
              </a:rPr>
              <a:t> compare(Object o1, Object o2)</a:t>
            </a:r>
            <a:r>
              <a:rPr lang="zh-CN" altLang="en-US" sz="1400" dirty="0">
                <a:solidFill>
                  <a:srgbClr val="FFFF00"/>
                </a:solidFill>
              </a:rPr>
              <a:t>方法</a:t>
            </a:r>
            <a:r>
              <a:rPr lang="zh-CN" altLang="en-US" sz="1400" dirty="0" smtClean="0">
                <a:solidFill>
                  <a:srgbClr val="FFFF00"/>
                </a:solidFill>
              </a:rPr>
              <a:t>；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err="1" smtClean="0">
                <a:solidFill>
                  <a:srgbClr val="FFFF00"/>
                </a:solidFill>
              </a:rPr>
              <a:t>Collections.sort</a:t>
            </a:r>
            <a:r>
              <a:rPr lang="en-US" altLang="zh-CN" sz="1400" dirty="0" smtClean="0">
                <a:solidFill>
                  <a:srgbClr val="FFFF00"/>
                </a:solidFill>
              </a:rPr>
              <a:t>(list</a:t>
            </a:r>
            <a:r>
              <a:rPr lang="zh-CN" altLang="en-US" sz="1400" dirty="0" smtClean="0">
                <a:solidFill>
                  <a:srgbClr val="FFFF00"/>
                </a:solidFill>
              </a:rPr>
              <a:t>，</a:t>
            </a:r>
            <a:r>
              <a:rPr lang="en-US" altLang="zh-CN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 err="1">
                <a:solidFill>
                  <a:srgbClr val="FFFF00"/>
                </a:solidFill>
              </a:rPr>
              <a:t>MyCompartor</a:t>
            </a:r>
            <a:r>
              <a:rPr lang="en-US" altLang="zh-CN" sz="1400" dirty="0">
                <a:solidFill>
                  <a:srgbClr val="FFFF00"/>
                </a:solidFill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</a:rPr>
              <a:t>）</a:t>
            </a:r>
            <a:r>
              <a:rPr lang="en-US" altLang="zh-CN" sz="1400" dirty="0" smtClean="0">
                <a:solidFill>
                  <a:srgbClr val="FFFF00"/>
                </a:solidFill>
              </a:rPr>
              <a:t>;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5" y="1160666"/>
            <a:ext cx="84644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List</a:t>
            </a:r>
            <a:r>
              <a:rPr lang="zh-CN" altLang="en-US" dirty="0" smtClean="0">
                <a:solidFill>
                  <a:srgbClr val="FFFF00"/>
                </a:solidFill>
              </a:rPr>
              <a:t> 的</a:t>
            </a:r>
            <a:r>
              <a:rPr lang="en-US" altLang="zh-CN" dirty="0" smtClean="0">
                <a:solidFill>
                  <a:srgbClr val="FFFF00"/>
                </a:solidFill>
              </a:rPr>
              <a:t>contains</a:t>
            </a:r>
            <a:r>
              <a:rPr lang="zh-CN" altLang="en-US" dirty="0" smtClean="0">
                <a:solidFill>
                  <a:srgbClr val="FFFF00"/>
                </a:solidFill>
              </a:rPr>
              <a:t>方法：上例中的</a:t>
            </a:r>
            <a:r>
              <a:rPr lang="en-US" altLang="zh-CN" dirty="0" smtClean="0">
                <a:solidFill>
                  <a:srgbClr val="FFFF00"/>
                </a:solidFill>
              </a:rPr>
              <a:t>Student</a:t>
            </a:r>
            <a:r>
              <a:rPr lang="zh-CN" altLang="en-US" dirty="0" smtClean="0">
                <a:solidFill>
                  <a:srgbClr val="FFFF00"/>
                </a:solidFill>
              </a:rPr>
              <a:t>对象</a:t>
            </a:r>
            <a:r>
              <a:rPr lang="en-US" altLang="zh-CN" dirty="0" smtClean="0">
                <a:solidFill>
                  <a:srgbClr val="FFFF00"/>
                </a:solidFill>
              </a:rPr>
              <a:t>List</a:t>
            </a:r>
            <a:r>
              <a:rPr lang="zh-CN" altLang="en-US" dirty="0" smtClean="0">
                <a:solidFill>
                  <a:srgbClr val="FFFF00"/>
                </a:solidFill>
              </a:rPr>
              <a:t>，如果想判断是否存在相同</a:t>
            </a:r>
            <a:r>
              <a:rPr lang="en-US" altLang="zh-CN" dirty="0" smtClean="0">
                <a:solidFill>
                  <a:srgbClr val="FFFF00"/>
                </a:solidFill>
              </a:rPr>
              <a:t>Name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</a:rPr>
              <a:t>Student</a:t>
            </a:r>
            <a:r>
              <a:rPr lang="zh-CN" altLang="en-US" dirty="0" smtClean="0">
                <a:solidFill>
                  <a:srgbClr val="FFFF00"/>
                </a:solidFill>
              </a:rPr>
              <a:t>对象怎么办？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private static void test3(){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List&lt;Student</a:t>
            </a:r>
            <a:r>
              <a:rPr lang="en-US" altLang="zh-CN" sz="1400" dirty="0">
                <a:solidFill>
                  <a:schemeClr val="bg1"/>
                </a:solidFill>
              </a:rPr>
              <a:t>&gt; list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b="1" dirty="0">
                <a:solidFill>
                  <a:schemeClr val="bg1"/>
                </a:solidFill>
              </a:rPr>
              <a:t>&lt;Student&gt;();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</a:t>
            </a:r>
            <a:r>
              <a:rPr lang="en-US" altLang="zh-CN" sz="1400" b="1" smtClean="0">
                <a:solidFill>
                  <a:schemeClr val="bg1"/>
                </a:solidFill>
              </a:rPr>
              <a:t>new </a:t>
            </a:r>
            <a:r>
              <a:rPr lang="en-US" altLang="zh-CN" sz="1400" b="1" dirty="0">
                <a:solidFill>
                  <a:schemeClr val="bg1"/>
                </a:solidFill>
              </a:rPr>
              <a:t>Student("a",39));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list.add(</a:t>
            </a:r>
            <a:r>
              <a:rPr lang="en-US" altLang="zh-CN" sz="1400" b="1" smtClean="0">
                <a:solidFill>
                  <a:schemeClr val="bg1"/>
                </a:solidFill>
              </a:rPr>
              <a:t>new </a:t>
            </a:r>
            <a:r>
              <a:rPr lang="en-US" altLang="zh-CN" sz="1400" b="1" dirty="0">
                <a:solidFill>
                  <a:schemeClr val="bg1"/>
                </a:solidFill>
              </a:rPr>
              <a:t>Student("a",20));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out.println(list.contains(</a:t>
            </a:r>
            <a:r>
              <a:rPr lang="en-US" altLang="zh-CN" sz="1400" b="1" i="1" smtClean="0">
                <a:solidFill>
                  <a:schemeClr val="bg1"/>
                </a:solidFill>
              </a:rPr>
              <a:t>new </a:t>
            </a:r>
            <a:r>
              <a:rPr lang="en-US" altLang="zh-CN" sz="1400" b="1" i="1" dirty="0">
                <a:solidFill>
                  <a:schemeClr val="bg1"/>
                </a:solidFill>
              </a:rPr>
              <a:t>Student</a:t>
            </a:r>
            <a:r>
              <a:rPr lang="en-US" altLang="zh-CN" sz="1400" b="1" i="1" dirty="0" smtClean="0">
                <a:solidFill>
                  <a:schemeClr val="bg1"/>
                </a:solidFill>
              </a:rPr>
              <a:t>(“a”,</a:t>
            </a:r>
            <a:r>
              <a:rPr lang="en-US" altLang="zh-CN" sz="1400" b="1" i="1" dirty="0">
                <a:solidFill>
                  <a:schemeClr val="bg1"/>
                </a:solidFill>
              </a:rPr>
              <a:t>39</a:t>
            </a:r>
            <a:r>
              <a:rPr lang="en-US" altLang="zh-CN" sz="1400" b="1" i="1" dirty="0" smtClean="0">
                <a:solidFill>
                  <a:schemeClr val="bg1"/>
                </a:solidFill>
              </a:rPr>
              <a:t>)));</a:t>
            </a:r>
            <a:r>
              <a:rPr lang="en-US" altLang="zh-CN" sz="1400" b="1" i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i="1" dirty="0" smtClean="0">
                <a:solidFill>
                  <a:srgbClr val="FFFF00"/>
                </a:solidFill>
              </a:rPr>
              <a:t>输出</a:t>
            </a:r>
            <a:r>
              <a:rPr lang="en-US" altLang="zh-CN" sz="1400" b="1" i="1" dirty="0" smtClean="0">
                <a:solidFill>
                  <a:srgbClr val="FFFF00"/>
                </a:solidFill>
              </a:rPr>
              <a:t>false</a:t>
            </a:r>
            <a:endParaRPr lang="en-US" altLang="zh-CN" sz="1400" b="1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pPr defTabSz="288000"/>
            <a:endParaRPr lang="en-US" altLang="zh-CN" sz="1400" dirty="0" smtClean="0">
              <a:solidFill>
                <a:schemeClr val="bg1"/>
              </a:solidFill>
            </a:endParaRPr>
          </a:p>
          <a:p>
            <a:pPr defTabSz="288000"/>
            <a:r>
              <a:rPr lang="zh-CN" altLang="en-US" sz="1400" dirty="0" smtClean="0">
                <a:solidFill>
                  <a:srgbClr val="FFFF00"/>
                </a:solidFill>
              </a:rPr>
              <a:t>因为</a:t>
            </a:r>
            <a:r>
              <a:rPr lang="en-US" altLang="zh-CN" sz="1400" dirty="0" smtClean="0">
                <a:solidFill>
                  <a:srgbClr val="FFFF00"/>
                </a:solidFill>
              </a:rPr>
              <a:t>contains</a:t>
            </a:r>
            <a:r>
              <a:rPr lang="zh-CN" altLang="en-US" sz="1400" dirty="0" smtClean="0">
                <a:solidFill>
                  <a:srgbClr val="FFFF00"/>
                </a:solidFill>
              </a:rPr>
              <a:t>方法将使用</a:t>
            </a:r>
            <a:r>
              <a:rPr lang="en-US" altLang="zh-CN" sz="1400" dirty="0" smtClean="0">
                <a:solidFill>
                  <a:srgbClr val="FFFF00"/>
                </a:solidFill>
              </a:rPr>
              <a:t>Student</a:t>
            </a:r>
            <a:r>
              <a:rPr lang="zh-CN" altLang="en-US" sz="1400" dirty="0" smtClean="0">
                <a:solidFill>
                  <a:srgbClr val="FFFF00"/>
                </a:solidFill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</a:rPr>
              <a:t>equals</a:t>
            </a:r>
            <a:r>
              <a:rPr lang="zh-CN" altLang="en-US" sz="1400" dirty="0" smtClean="0">
                <a:solidFill>
                  <a:srgbClr val="FFFF00"/>
                </a:solidFill>
              </a:rPr>
              <a:t>方法比较元素，所以我们可以重写</a:t>
            </a:r>
            <a:r>
              <a:rPr lang="en-US" altLang="zh-CN" sz="1400" dirty="0" smtClean="0">
                <a:solidFill>
                  <a:srgbClr val="FFFF00"/>
                </a:solidFill>
              </a:rPr>
              <a:t>Student</a:t>
            </a:r>
            <a:r>
              <a:rPr lang="zh-CN" altLang="en-US" sz="1400" dirty="0" smtClean="0">
                <a:solidFill>
                  <a:srgbClr val="FFFF00"/>
                </a:solidFill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</a:rPr>
              <a:t>equals</a:t>
            </a:r>
            <a:r>
              <a:rPr lang="zh-CN" altLang="en-US" sz="1400" dirty="0" smtClean="0">
                <a:solidFill>
                  <a:srgbClr val="FFFF00"/>
                </a:solidFill>
              </a:rPr>
              <a:t>方法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boolean</a:t>
            </a:r>
            <a:r>
              <a:rPr lang="en-US" altLang="zh-CN" sz="1400" b="1" dirty="0">
                <a:solidFill>
                  <a:schemeClr val="bg1"/>
                </a:solidFill>
              </a:rPr>
              <a:t> equals(Object arg0) { 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if </a:t>
            </a:r>
            <a:r>
              <a:rPr lang="en-US" altLang="zh-CN" sz="1400" b="1" dirty="0">
                <a:solidFill>
                  <a:schemeClr val="bg1"/>
                </a:solidFill>
              </a:rPr>
              <a:t>(arg0 != null &amp;&amp; arg0 </a:t>
            </a:r>
            <a:r>
              <a:rPr lang="en-US" altLang="zh-CN" sz="1400" b="1" dirty="0" err="1">
                <a:solidFill>
                  <a:schemeClr val="bg1"/>
                </a:solidFill>
              </a:rPr>
              <a:t>instanceof</a:t>
            </a:r>
            <a:r>
              <a:rPr lang="en-US" altLang="zh-CN" sz="1400" b="1" dirty="0">
                <a:solidFill>
                  <a:schemeClr val="bg1"/>
                </a:solidFill>
              </a:rPr>
              <a:t> Student) { 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return </a:t>
            </a:r>
            <a:r>
              <a:rPr lang="en-US" altLang="zh-CN" sz="1400" b="1" dirty="0" err="1">
                <a:solidFill>
                  <a:schemeClr val="bg1"/>
                </a:solidFill>
              </a:rPr>
              <a:t>this.getName</a:t>
            </a:r>
            <a:r>
              <a:rPr lang="en-US" altLang="zh-CN" sz="1400" b="1" dirty="0">
                <a:solidFill>
                  <a:schemeClr val="bg1"/>
                </a:solidFill>
              </a:rPr>
              <a:t>().equals(((Student) arg0).</a:t>
            </a:r>
            <a:r>
              <a:rPr lang="en-US" altLang="zh-CN" sz="1400" b="1" dirty="0" err="1">
                <a:solidFill>
                  <a:schemeClr val="bg1"/>
                </a:solidFill>
              </a:rPr>
              <a:t>getName</a:t>
            </a:r>
            <a:r>
              <a:rPr lang="en-US" altLang="zh-CN" sz="1400" b="1" dirty="0">
                <a:solidFill>
                  <a:schemeClr val="bg1"/>
                </a:solidFill>
              </a:rPr>
              <a:t>()); 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return </a:t>
            </a:r>
            <a:r>
              <a:rPr lang="en-US" altLang="zh-CN" sz="1400" b="1" dirty="0">
                <a:solidFill>
                  <a:schemeClr val="bg1"/>
                </a:solidFill>
              </a:rPr>
              <a:t>false; 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088658"/>
            <a:ext cx="698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Map</a:t>
            </a:r>
            <a:r>
              <a:rPr lang="zh-CN" altLang="en-US" dirty="0" smtClean="0">
                <a:solidFill>
                  <a:schemeClr val="bg1"/>
                </a:solidFill>
              </a:rPr>
              <a:t>：也称映射表，维护键值对关联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常用的有</a:t>
            </a:r>
            <a:r>
              <a:rPr lang="en-US" altLang="zh-CN" dirty="0" err="1" smtClean="0">
                <a:solidFill>
                  <a:schemeClr val="bg1"/>
                </a:solidFill>
              </a:rPr>
              <a:t>HashMap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TreeMap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LinkedHashMap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ConcurrentHashMap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511" y="1993404"/>
            <a:ext cx="7379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</a:rPr>
              <a:t>HashMap</a:t>
            </a:r>
            <a:r>
              <a:rPr lang="zh-CN" altLang="en-US" sz="1600" dirty="0" smtClean="0">
                <a:solidFill>
                  <a:schemeClr val="bg1"/>
                </a:solidFill>
              </a:rPr>
              <a:t>使用对象的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hashCode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进行快速查询。是所有</a:t>
            </a:r>
            <a:r>
              <a:rPr lang="en-US" altLang="zh-CN" sz="1600" dirty="0" smtClean="0">
                <a:solidFill>
                  <a:schemeClr val="bg1"/>
                </a:solidFill>
              </a:rPr>
              <a:t>Map</a:t>
            </a:r>
            <a:r>
              <a:rPr lang="zh-CN" altLang="en-US" sz="1600" dirty="0" smtClean="0">
                <a:solidFill>
                  <a:schemeClr val="bg1"/>
                </a:solidFill>
              </a:rPr>
              <a:t>中性能最快的，如果没有特殊需求，一般都用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HashMap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HashMap</a:t>
            </a:r>
            <a:r>
              <a:rPr lang="zh-CN" altLang="en-US" sz="1600" dirty="0" smtClean="0">
                <a:solidFill>
                  <a:schemeClr val="bg1"/>
                </a:solidFill>
              </a:rPr>
              <a:t>中有两个</a:t>
            </a:r>
            <a:r>
              <a:rPr lang="en-US" altLang="zh-CN" sz="1600" dirty="0" smtClean="0">
                <a:solidFill>
                  <a:schemeClr val="bg1"/>
                </a:solidFill>
              </a:rPr>
              <a:t>Set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KeySet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ValueSet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rgbClr val="FFFF00"/>
                </a:solidFill>
              </a:rPr>
              <a:t>如果在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HashMap</a:t>
            </a:r>
            <a:r>
              <a:rPr lang="zh-CN" altLang="en-US" sz="1600" dirty="0" smtClean="0">
                <a:solidFill>
                  <a:srgbClr val="FFFF00"/>
                </a:solidFill>
              </a:rPr>
              <a:t>中的</a:t>
            </a:r>
            <a:r>
              <a:rPr lang="en-US" altLang="zh-CN" sz="1600" dirty="0" smtClean="0">
                <a:solidFill>
                  <a:srgbClr val="FFFF00"/>
                </a:solidFill>
              </a:rPr>
              <a:t>key</a:t>
            </a:r>
            <a:r>
              <a:rPr lang="zh-CN" altLang="en-US" sz="1600" dirty="0" smtClean="0">
                <a:solidFill>
                  <a:srgbClr val="FFFF00"/>
                </a:solidFill>
              </a:rPr>
              <a:t>放入</a:t>
            </a:r>
            <a:r>
              <a:rPr lang="en-US" altLang="zh-CN" sz="1600" dirty="0" smtClean="0">
                <a:solidFill>
                  <a:srgbClr val="FFFF00"/>
                </a:solidFill>
              </a:rPr>
              <a:t>Student</a:t>
            </a:r>
            <a:r>
              <a:rPr lang="zh-CN" altLang="en-US" sz="1600" dirty="0" smtClean="0">
                <a:solidFill>
                  <a:srgbClr val="FFFF00"/>
                </a:solidFill>
              </a:rPr>
              <a:t>，用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containsKey</a:t>
            </a:r>
            <a:r>
              <a:rPr lang="zh-CN" altLang="en-US" sz="1600" dirty="0" smtClean="0">
                <a:solidFill>
                  <a:srgbClr val="FFFF00"/>
                </a:solidFill>
              </a:rPr>
              <a:t>判断</a:t>
            </a:r>
            <a:r>
              <a:rPr lang="en-US" altLang="zh-CN" sz="1600" dirty="0" smtClean="0">
                <a:solidFill>
                  <a:srgbClr val="FFFF00"/>
                </a:solidFill>
              </a:rPr>
              <a:t>key</a:t>
            </a:r>
            <a:r>
              <a:rPr lang="zh-CN" altLang="en-US" sz="1600" dirty="0" smtClean="0">
                <a:solidFill>
                  <a:srgbClr val="FFFF00"/>
                </a:solidFill>
              </a:rPr>
              <a:t>是否已存在会怎么样呢？</a:t>
            </a:r>
            <a:endParaRPr lang="en-US" altLang="zh-CN" sz="1600" dirty="0" smtClean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125" y="3649588"/>
            <a:ext cx="50299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</a:rPr>
              <a:t>private static void test(){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Map&lt;Student, Integer&gt; map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HashMap</a:t>
            </a:r>
            <a:r>
              <a:rPr lang="en-US" altLang="zh-CN" sz="1400" b="1" dirty="0">
                <a:solidFill>
                  <a:schemeClr val="bg1"/>
                </a:solidFill>
              </a:rPr>
              <a:t>&lt;Student, Integer&gt;();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map.put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b="1" dirty="0">
                <a:solidFill>
                  <a:schemeClr val="bg1"/>
                </a:solidFill>
              </a:rPr>
              <a:t>new Student("a", 11), 0);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map.put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b="1" dirty="0">
                <a:solidFill>
                  <a:schemeClr val="bg1"/>
                </a:solidFill>
              </a:rPr>
              <a:t>new Student("b", 11), 0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altLang="zh-CN" sz="1400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又返回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false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了（已经重写</a:t>
            </a:r>
            <a:r>
              <a:rPr lang="en-US" altLang="zh-CN" sz="1400" b="1" dirty="0" smtClean="0">
                <a:solidFill>
                  <a:srgbClr val="FFFF00"/>
                </a:solidFill>
              </a:rPr>
              <a:t>equals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了啊）</a:t>
            </a:r>
            <a:endParaRPr lang="en-US" altLang="zh-CN" sz="1400" b="1" dirty="0">
              <a:solidFill>
                <a:srgbClr val="FFFF00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System.</a:t>
            </a:r>
            <a:r>
              <a:rPr lang="en-US" altLang="zh-CN" sz="1400" i="1" dirty="0" err="1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i="1" dirty="0" err="1">
                <a:solidFill>
                  <a:schemeClr val="bg1"/>
                </a:solidFill>
              </a:rPr>
              <a:t>map.containsKey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b="1" i="1" dirty="0">
                <a:solidFill>
                  <a:schemeClr val="bg1"/>
                </a:solidFill>
              </a:rPr>
              <a:t>new Student("a", 11)));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12028" y="3515201"/>
            <a:ext cx="3524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containsKey</a:t>
            </a:r>
            <a:r>
              <a:rPr lang="zh-CN" altLang="en-US" dirty="0" smtClean="0">
                <a:solidFill>
                  <a:srgbClr val="FFFF00"/>
                </a:solidFill>
              </a:rPr>
              <a:t>还使用了</a:t>
            </a:r>
            <a:r>
              <a:rPr lang="en-US" altLang="zh-CN" dirty="0" smtClean="0">
                <a:solidFill>
                  <a:srgbClr val="FFFF00"/>
                </a:solidFill>
              </a:rPr>
              <a:t>Key</a:t>
            </a:r>
            <a:r>
              <a:rPr lang="zh-CN" altLang="en-US" dirty="0" smtClean="0">
                <a:solidFill>
                  <a:srgbClr val="FFFF00"/>
                </a:solidFill>
              </a:rPr>
              <a:t>的</a:t>
            </a:r>
            <a:r>
              <a:rPr lang="en-US" altLang="zh-CN" dirty="0" err="1" smtClean="0">
                <a:solidFill>
                  <a:srgbClr val="FFFF00"/>
                </a:solidFill>
              </a:rPr>
              <a:t>hashCode</a:t>
            </a:r>
            <a:r>
              <a:rPr lang="zh-CN" altLang="en-US" dirty="0" smtClean="0">
                <a:solidFill>
                  <a:srgbClr val="FFFF00"/>
                </a:solidFill>
              </a:rPr>
              <a:t>进行比较的，所以我们还要重写</a:t>
            </a:r>
            <a:r>
              <a:rPr lang="en-US" altLang="zh-CN" dirty="0" err="1" smtClean="0">
                <a:solidFill>
                  <a:srgbClr val="FFFF00"/>
                </a:solidFill>
              </a:rPr>
              <a:t>hashCode</a:t>
            </a:r>
            <a:r>
              <a:rPr lang="zh-CN" altLang="en-US" dirty="0" smtClean="0">
                <a:solidFill>
                  <a:srgbClr val="FFFF00"/>
                </a:solidFill>
              </a:rPr>
              <a:t>方法（同时重写</a:t>
            </a:r>
            <a:r>
              <a:rPr lang="en-US" altLang="zh-CN" dirty="0" smtClean="0">
                <a:solidFill>
                  <a:srgbClr val="FFFF00"/>
                </a:solidFill>
              </a:rPr>
              <a:t>equals</a:t>
            </a:r>
            <a:r>
              <a:rPr lang="zh-CN" altLang="en-US" dirty="0" smtClean="0">
                <a:solidFill>
                  <a:srgbClr val="FFFF00"/>
                </a:solidFill>
              </a:rPr>
              <a:t>和</a:t>
            </a:r>
            <a:r>
              <a:rPr lang="en-US" altLang="zh-CN" dirty="0" err="1" smtClean="0">
                <a:solidFill>
                  <a:srgbClr val="FFFF00"/>
                </a:solidFill>
              </a:rPr>
              <a:t>hashCode</a:t>
            </a:r>
            <a:r>
              <a:rPr lang="zh-CN" altLang="en-US" dirty="0" smtClean="0">
                <a:solidFill>
                  <a:srgbClr val="FFFF00"/>
                </a:solidFill>
              </a:rPr>
              <a:t>）：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>public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chemeClr val="bg1"/>
                </a:solidFill>
              </a:rPr>
              <a:t>hashCode</a:t>
            </a:r>
            <a:r>
              <a:rPr lang="en-US" altLang="zh-CN" sz="1400" b="1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sz="1400" b="1" dirty="0">
                <a:solidFill>
                  <a:schemeClr val="bg1"/>
                </a:solidFill>
              </a:rPr>
              <a:t>return </a:t>
            </a:r>
            <a:r>
              <a:rPr lang="en-US" altLang="zh-CN" sz="1400" b="1" dirty="0" err="1">
                <a:solidFill>
                  <a:schemeClr val="bg1"/>
                </a:solidFill>
              </a:rPr>
              <a:t>name.hashCode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537" y="1201316"/>
            <a:ext cx="73934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练习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创建一个包含两</a:t>
            </a:r>
            <a:r>
              <a:rPr lang="zh-CN" altLang="en-US" sz="1600" smtClean="0">
                <a:solidFill>
                  <a:schemeClr val="bg1"/>
                </a:solidFill>
              </a:rPr>
              <a:t>个</a:t>
            </a:r>
            <a:r>
              <a:rPr lang="en-US" altLang="zh-CN" sz="1600" smtClean="0">
                <a:solidFill>
                  <a:schemeClr val="bg1"/>
                </a:solidFill>
              </a:rPr>
              <a:t>String</a:t>
            </a:r>
            <a:r>
              <a:rPr lang="zh-CN" altLang="en-US" sz="1600" smtClean="0">
                <a:solidFill>
                  <a:schemeClr val="bg1"/>
                </a:solidFill>
              </a:rPr>
              <a:t>属性的</a:t>
            </a:r>
            <a:r>
              <a:rPr lang="zh-CN" altLang="en-US" sz="1600" dirty="0" smtClean="0">
                <a:solidFill>
                  <a:schemeClr val="bg1"/>
                </a:solidFill>
              </a:rPr>
              <a:t>类，实现</a:t>
            </a:r>
            <a:r>
              <a:rPr lang="en-US" altLang="zh-CN" sz="1600" dirty="0" smtClean="0">
                <a:solidFill>
                  <a:schemeClr val="bg1"/>
                </a:solidFill>
              </a:rPr>
              <a:t>Comparable</a:t>
            </a:r>
            <a:r>
              <a:rPr lang="zh-CN" altLang="en-US" sz="1600" dirty="0" smtClean="0">
                <a:solidFill>
                  <a:schemeClr val="bg1"/>
                </a:solidFill>
              </a:rPr>
              <a:t>接口，使其只根据第二个</a:t>
            </a:r>
            <a:r>
              <a:rPr lang="en-US" altLang="zh-CN" sz="1600" smtClean="0">
                <a:solidFill>
                  <a:schemeClr val="bg1"/>
                </a:solidFill>
              </a:rPr>
              <a:t>String</a:t>
            </a:r>
            <a:r>
              <a:rPr lang="zh-CN" altLang="en-US" sz="1600" smtClean="0">
                <a:solidFill>
                  <a:schemeClr val="bg1"/>
                </a:solidFill>
              </a:rPr>
              <a:t>排序。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创建</a:t>
            </a:r>
            <a:r>
              <a:rPr lang="en-US" altLang="zh-CN" sz="1600" smtClean="0">
                <a:solidFill>
                  <a:schemeClr val="bg1"/>
                </a:solidFill>
              </a:rPr>
              <a:t>ArrayList</a:t>
            </a:r>
            <a:r>
              <a:rPr lang="zh-CN" altLang="en-US" sz="1600" smtClean="0">
                <a:solidFill>
                  <a:schemeClr val="bg1"/>
                </a:solidFill>
              </a:rPr>
              <a:t>，以“步骤</a:t>
            </a:r>
            <a:r>
              <a:rPr lang="en-US" altLang="zh-CN" sz="1600" smtClean="0">
                <a:solidFill>
                  <a:schemeClr val="bg1"/>
                </a:solidFill>
              </a:rPr>
              <a:t>1</a:t>
            </a:r>
            <a:r>
              <a:rPr lang="zh-CN" altLang="en-US" sz="1600" smtClean="0">
                <a:solidFill>
                  <a:schemeClr val="bg1"/>
                </a:solidFill>
              </a:rPr>
              <a:t>”中定义类的对象填充。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使用对象的默认方式排序。（第二个</a:t>
            </a:r>
            <a:r>
              <a:rPr lang="en-US" altLang="zh-CN" sz="1600" smtClean="0">
                <a:solidFill>
                  <a:schemeClr val="bg1"/>
                </a:solidFill>
              </a:rPr>
              <a:t>String</a:t>
            </a:r>
            <a:r>
              <a:rPr lang="zh-CN" altLang="en-US" sz="1600" smtClean="0">
                <a:solidFill>
                  <a:schemeClr val="bg1"/>
                </a:solidFill>
              </a:rPr>
              <a:t>属性）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smtClean="0">
                <a:solidFill>
                  <a:schemeClr val="bg1"/>
                </a:solidFill>
              </a:rPr>
              <a:t>使用第一个</a:t>
            </a:r>
            <a:r>
              <a:rPr lang="en-US" altLang="zh-CN" sz="1600" smtClean="0">
                <a:solidFill>
                  <a:schemeClr val="bg1"/>
                </a:solidFill>
              </a:rPr>
              <a:t>String</a:t>
            </a:r>
            <a:r>
              <a:rPr lang="zh-CN" altLang="en-US" sz="1600" smtClean="0">
                <a:solidFill>
                  <a:schemeClr val="bg1"/>
                </a:solidFill>
              </a:rPr>
              <a:t>属性排序。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常用类库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字符串处理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9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空心弧 8"/>
          <p:cNvSpPr/>
          <p:nvPr/>
        </p:nvSpPr>
        <p:spPr>
          <a:xfrm>
            <a:off x="2771800" y="2466999"/>
            <a:ext cx="1584176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10800000">
            <a:off x="4139953" y="2455937"/>
            <a:ext cx="1440160" cy="91440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057300"/>
            <a:ext cx="789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是程序设计中的重要问题。大部分程序都有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操作，如输出日志、对磁盘文件进行读写等。典型的我们需要都</a:t>
            </a:r>
            <a:r>
              <a:rPr lang="en-US" altLang="zh-CN" dirty="0" smtClean="0">
                <a:solidFill>
                  <a:schemeClr val="bg1"/>
                </a:solidFill>
              </a:rPr>
              <a:t>properties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xml</a:t>
            </a:r>
            <a:r>
              <a:rPr lang="zh-CN" altLang="en-US" dirty="0" smtClean="0">
                <a:solidFill>
                  <a:schemeClr val="bg1"/>
                </a:solidFill>
              </a:rPr>
              <a:t>等配置文件。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Java</a:t>
            </a:r>
            <a:r>
              <a:rPr lang="zh-CN" altLang="en-US" dirty="0" smtClean="0">
                <a:solidFill>
                  <a:schemeClr val="bg1"/>
                </a:solidFill>
              </a:rPr>
              <a:t>中将不同的</a:t>
            </a:r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抽象为流</a:t>
            </a:r>
            <a:r>
              <a:rPr lang="en-US" altLang="zh-CN" dirty="0" smtClean="0">
                <a:solidFill>
                  <a:schemeClr val="bg1"/>
                </a:solidFill>
              </a:rPr>
              <a:t>(Stream)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88131" y="2466999"/>
            <a:ext cx="11521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数据源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364088" y="2425452"/>
            <a:ext cx="914400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9040" y="2697986"/>
            <a:ext cx="83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stream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9232" y="3577580"/>
            <a:ext cx="789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I/O</a:t>
            </a:r>
            <a:r>
              <a:rPr lang="zh-CN" altLang="en-US" dirty="0" smtClean="0">
                <a:solidFill>
                  <a:schemeClr val="bg1"/>
                </a:solidFill>
              </a:rPr>
              <a:t>流分为字节流和字符流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字节流：读写二进制数据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字符流：读写字符数据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输入流：读取数据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输出流：写入数据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64" y="1129308"/>
            <a:ext cx="699447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InputStream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read(): 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返回下一个输入字节的整形表示，如果返回</a:t>
            </a:r>
            <a:r>
              <a:rPr lang="en-US" altLang="zh-CN" sz="1600" dirty="0" smtClean="0">
                <a:solidFill>
                  <a:schemeClr val="bg1"/>
                </a:solidFill>
              </a:rPr>
              <a:t>-1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，表示流末尾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read(byte[] b):</a:t>
            </a:r>
            <a:r>
              <a:rPr lang="zh-CN" altLang="en-US" sz="1600" dirty="0" smtClean="0">
                <a:solidFill>
                  <a:schemeClr val="bg1"/>
                </a:solidFill>
              </a:rPr>
              <a:t>读入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b.length</a:t>
            </a:r>
            <a:r>
              <a:rPr lang="zh-CN" altLang="en-US" sz="1600" dirty="0" smtClean="0">
                <a:solidFill>
                  <a:schemeClr val="bg1"/>
                </a:solidFill>
              </a:rPr>
              <a:t>个字节放入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中，返回读入的字节数。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read(byte[] b,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off,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600" dirty="0" smtClean="0">
                <a:solidFill>
                  <a:schemeClr val="bg1"/>
                </a:solidFill>
              </a:rPr>
              <a:t>):</a:t>
            </a:r>
            <a:r>
              <a:rPr lang="zh-CN" altLang="en-US" sz="1600" dirty="0" smtClean="0">
                <a:solidFill>
                  <a:schemeClr val="bg1"/>
                </a:solidFill>
              </a:rPr>
              <a:t>读入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中，从</a:t>
            </a:r>
            <a:r>
              <a:rPr lang="en-US" altLang="zh-CN" sz="1600" dirty="0" smtClean="0">
                <a:solidFill>
                  <a:schemeClr val="bg1"/>
                </a:solidFill>
              </a:rPr>
              <a:t>off</a:t>
            </a:r>
            <a:r>
              <a:rPr lang="zh-CN" altLang="en-US" sz="1600" dirty="0" smtClean="0">
                <a:solidFill>
                  <a:schemeClr val="bg1"/>
                </a:solidFill>
              </a:rPr>
              <a:t>开始的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len</a:t>
            </a:r>
            <a:r>
              <a:rPr lang="zh-CN" altLang="en-US" sz="1600" dirty="0" smtClean="0">
                <a:solidFill>
                  <a:schemeClr val="bg1"/>
                </a:solidFill>
              </a:rPr>
              <a:t>个数组元素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Long skip(long n):</a:t>
            </a:r>
            <a:r>
              <a:rPr lang="zh-CN" altLang="en-US" sz="1600" dirty="0" smtClean="0">
                <a:solidFill>
                  <a:schemeClr val="bg1"/>
                </a:solidFill>
              </a:rPr>
              <a:t>跳过输入流上</a:t>
            </a:r>
            <a:r>
              <a:rPr lang="en-US" altLang="zh-CN" sz="1600" dirty="0" smtClean="0">
                <a:solidFill>
                  <a:schemeClr val="bg1"/>
                </a:solidFill>
              </a:rPr>
              <a:t>n</a:t>
            </a:r>
            <a:r>
              <a:rPr lang="zh-CN" altLang="en-US" sz="1600" dirty="0" smtClean="0">
                <a:solidFill>
                  <a:schemeClr val="bg1"/>
                </a:solidFill>
              </a:rPr>
              <a:t>个字节，并返回实际跳过的字节数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available(): </a:t>
            </a:r>
            <a:r>
              <a:rPr lang="zh-CN" altLang="en-US" sz="1600" dirty="0" smtClean="0">
                <a:solidFill>
                  <a:schemeClr val="bg1"/>
                </a:solidFill>
              </a:rPr>
              <a:t>返回当前输入流中可读的字节数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close(): </a:t>
            </a:r>
            <a:r>
              <a:rPr lang="zh-CN" altLang="en-US" sz="1600" dirty="0" smtClean="0">
                <a:solidFill>
                  <a:schemeClr val="bg1"/>
                </a:solidFill>
              </a:rPr>
              <a:t>关闭流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rgbClr val="FFFF00"/>
                </a:solidFill>
              </a:rPr>
              <a:t>OutputStream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write(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b):</a:t>
            </a:r>
            <a:r>
              <a:rPr lang="zh-CN" altLang="en-US" sz="1600" dirty="0" smtClean="0">
                <a:solidFill>
                  <a:schemeClr val="bg1"/>
                </a:solidFill>
              </a:rPr>
              <a:t>将一个字节写到输出流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write(byte[] b) : </a:t>
            </a:r>
            <a:r>
              <a:rPr lang="zh-CN" altLang="en-US" sz="1600" dirty="0" smtClean="0">
                <a:solidFill>
                  <a:schemeClr val="bg1"/>
                </a:solidFill>
              </a:rPr>
              <a:t>将整个字节数组写到输出流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write(byte[] b,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off,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：将字节数组</a:t>
            </a:r>
            <a:r>
              <a:rPr lang="en-US" altLang="zh-CN" sz="1600" dirty="0" smtClean="0">
                <a:solidFill>
                  <a:schemeClr val="bg1"/>
                </a:solidFill>
              </a:rPr>
              <a:t>off</a:t>
            </a:r>
            <a:r>
              <a:rPr lang="zh-CN" altLang="en-US" sz="1600" dirty="0" smtClean="0">
                <a:solidFill>
                  <a:schemeClr val="bg1"/>
                </a:solidFill>
              </a:rPr>
              <a:t>开始的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len</a:t>
            </a:r>
            <a:r>
              <a:rPr lang="zh-CN" altLang="en-US" sz="1600" dirty="0" smtClean="0">
                <a:solidFill>
                  <a:schemeClr val="bg1"/>
                </a:solidFill>
              </a:rPr>
              <a:t>个字节写入输出流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flush()</a:t>
            </a:r>
            <a:r>
              <a:rPr lang="zh-CN" altLang="en-US" sz="1600" dirty="0" smtClean="0">
                <a:solidFill>
                  <a:schemeClr val="bg1"/>
                </a:solidFill>
              </a:rPr>
              <a:t>：完成输出，并清空缓存区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Void close(); </a:t>
            </a:r>
            <a:r>
              <a:rPr lang="zh-CN" altLang="en-US" sz="1600" dirty="0" smtClean="0">
                <a:solidFill>
                  <a:schemeClr val="bg1"/>
                </a:solidFill>
              </a:rPr>
              <a:t>关闭输出流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4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208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运行原理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体系结构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类加载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运行时数据区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初始化与清理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泪滴形 11"/>
          <p:cNvSpPr/>
          <p:nvPr/>
        </p:nvSpPr>
        <p:spPr>
          <a:xfrm>
            <a:off x="2089340" y="3937620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05</a:t>
            </a:r>
            <a:endParaRPr lang="zh-CN" altLang="en-US" sz="1600" b="1" dirty="0"/>
          </a:p>
        </p:txBody>
      </p:sp>
      <p:sp>
        <p:nvSpPr>
          <p:cNvPr id="13" name="圆角矩形 12"/>
          <p:cNvSpPr/>
          <p:nvPr/>
        </p:nvSpPr>
        <p:spPr>
          <a:xfrm>
            <a:off x="2875158" y="3937620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66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273324"/>
            <a:ext cx="7704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FileInputStream</a:t>
            </a:r>
            <a:r>
              <a:rPr lang="zh-CN" altLang="en-US" dirty="0" smtClean="0">
                <a:solidFill>
                  <a:srgbClr val="FFFF00"/>
                </a:solidFill>
              </a:rPr>
              <a:t>，</a:t>
            </a:r>
            <a:r>
              <a:rPr lang="en-US" altLang="zh-CN" dirty="0" err="1" smtClean="0">
                <a:solidFill>
                  <a:srgbClr val="FFFF00"/>
                </a:solidFill>
              </a:rPr>
              <a:t>FIleOutputStream</a:t>
            </a:r>
            <a:r>
              <a:rPr lang="zh-CN" altLang="en-US" dirty="0" smtClean="0">
                <a:solidFill>
                  <a:schemeClr val="bg1"/>
                </a:solidFill>
              </a:rPr>
              <a:t>文件流，操作磁盘文件。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FileInputStream</a:t>
            </a:r>
            <a:r>
              <a:rPr lang="en-US" altLang="zh-CN" dirty="0" smtClean="0">
                <a:solidFill>
                  <a:schemeClr val="bg1"/>
                </a:solidFill>
              </a:rPr>
              <a:t>  in = new </a:t>
            </a:r>
            <a:r>
              <a:rPr lang="en-US" altLang="zh-CN" dirty="0" err="1">
                <a:solidFill>
                  <a:schemeClr val="bg1"/>
                </a:solidFill>
              </a:rPr>
              <a:t>FileInputStream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(“test.txt”);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FileInputStream</a:t>
            </a:r>
            <a:r>
              <a:rPr lang="en-US" altLang="zh-CN" dirty="0">
                <a:solidFill>
                  <a:schemeClr val="bg1"/>
                </a:solidFill>
              </a:rPr>
              <a:t>  in = new </a:t>
            </a:r>
            <a:r>
              <a:rPr lang="en-US" altLang="zh-CN" dirty="0" err="1">
                <a:solidFill>
                  <a:schemeClr val="bg1"/>
                </a:solidFill>
              </a:rPr>
              <a:t>FileInputStream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(new File(“test.txt”));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FileOutputStream</a:t>
            </a:r>
            <a:r>
              <a:rPr lang="en-US" altLang="zh-CN" dirty="0" smtClean="0">
                <a:solidFill>
                  <a:schemeClr val="bg1"/>
                </a:solidFill>
              </a:rPr>
              <a:t>  out = </a:t>
            </a:r>
            <a:r>
              <a:rPr lang="en-US" altLang="zh-CN" dirty="0">
                <a:solidFill>
                  <a:schemeClr val="bg1"/>
                </a:solidFill>
              </a:rPr>
              <a:t>new </a:t>
            </a:r>
            <a:r>
              <a:rPr lang="en-US" altLang="zh-CN" dirty="0" err="1">
                <a:solidFill>
                  <a:schemeClr val="bg1"/>
                </a:solidFill>
              </a:rPr>
              <a:t>FileOutputStream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(“</a:t>
            </a:r>
            <a:r>
              <a:rPr lang="en-US" altLang="zh-CN" dirty="0">
                <a:solidFill>
                  <a:schemeClr val="bg1"/>
                </a:solidFill>
              </a:rPr>
              <a:t>test.txt”);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FileOutputStream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out </a:t>
            </a:r>
            <a:r>
              <a:rPr lang="en-US" altLang="zh-CN" dirty="0">
                <a:solidFill>
                  <a:schemeClr val="bg1"/>
                </a:solidFill>
              </a:rPr>
              <a:t>= new </a:t>
            </a:r>
            <a:r>
              <a:rPr lang="en-US" altLang="zh-CN" dirty="0" err="1">
                <a:solidFill>
                  <a:schemeClr val="bg1"/>
                </a:solidFill>
              </a:rPr>
              <a:t>FileOutputStream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new File(“test.txt”));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99" y="1152039"/>
            <a:ext cx="832657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DataInputStream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en-US" altLang="zh-CN" dirty="0" err="1" smtClean="0">
                <a:solidFill>
                  <a:srgbClr val="FFFF00"/>
                </a:solidFill>
              </a:rPr>
              <a:t>DataOutputStream</a:t>
            </a:r>
            <a:r>
              <a:rPr lang="en-US" altLang="zh-CN" dirty="0" smtClean="0">
                <a:solidFill>
                  <a:srgbClr val="FFFF00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操作不同的基本类型的数据以及</a:t>
            </a:r>
            <a:r>
              <a:rPr lang="en-US" altLang="zh-CN" dirty="0" smtClean="0">
                <a:solidFill>
                  <a:schemeClr val="bg1"/>
                </a:solidFill>
              </a:rPr>
              <a:t>String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readInt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readBoolean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readUTF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writerInt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writeChar</a:t>
            </a:r>
            <a:r>
              <a:rPr lang="en-US" altLang="zh-CN" sz="1600" dirty="0" smtClean="0">
                <a:solidFill>
                  <a:schemeClr val="bg1"/>
                </a:solidFill>
              </a:rPr>
              <a:t>(c)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writershort</a:t>
            </a:r>
            <a:r>
              <a:rPr lang="en-US" altLang="zh-CN" sz="1600" dirty="0" smtClean="0">
                <a:solidFill>
                  <a:schemeClr val="bg1"/>
                </a:solidFill>
              </a:rPr>
              <a:t>(s)</a:t>
            </a:r>
            <a:r>
              <a:rPr lang="zh-CN" altLang="en-US" sz="1600" dirty="0" smtClean="0">
                <a:solidFill>
                  <a:schemeClr val="bg1"/>
                </a:solidFill>
              </a:rPr>
              <a:t>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writerChars</a:t>
            </a:r>
            <a:r>
              <a:rPr lang="en-US" altLang="zh-CN" sz="1600" dirty="0" smtClean="0">
                <a:solidFill>
                  <a:schemeClr val="bg1"/>
                </a:solidFill>
              </a:rPr>
              <a:t>(String),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writerUTF</a:t>
            </a:r>
            <a:r>
              <a:rPr lang="en-US" altLang="zh-CN" sz="1600" dirty="0" smtClean="0">
                <a:solidFill>
                  <a:schemeClr val="bg1"/>
                </a:solidFill>
              </a:rPr>
              <a:t>(String)……</a:t>
            </a: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缓冲流：数据不马上写到输出流和文件中，而是高速写入缓存中，当缓存写满或关闭流时，所有的数据再一次性从缓存中写入输出流或文件。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rgbClr val="FFFF00"/>
                </a:solidFill>
              </a:rPr>
              <a:t>BufferedInputStream</a:t>
            </a:r>
            <a:r>
              <a:rPr lang="zh-CN" altLang="en-US" sz="1600" dirty="0">
                <a:solidFill>
                  <a:srgbClr val="FFFF00"/>
                </a:solidFill>
              </a:rPr>
              <a:t> </a:t>
            </a:r>
            <a:r>
              <a:rPr lang="en-US" altLang="zh-CN" sz="1600" dirty="0" smtClean="0">
                <a:solidFill>
                  <a:srgbClr val="FFFF00"/>
                </a:solidFill>
              </a:rPr>
              <a:t>bin = new 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BufferedInputStream</a:t>
            </a:r>
            <a:r>
              <a:rPr lang="en-US" altLang="zh-CN" sz="16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FF00"/>
                </a:solidFill>
              </a:rPr>
              <a:t>InputStream</a:t>
            </a:r>
            <a:r>
              <a:rPr lang="en-US" altLang="zh-CN" sz="1600" dirty="0" smtClean="0">
                <a:solidFill>
                  <a:srgbClr val="FFFF00"/>
                </a:solidFill>
              </a:rPr>
              <a:t> in)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BufferedInputStream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bin = new </a:t>
            </a:r>
            <a:r>
              <a:rPr lang="en-US" altLang="zh-CN" sz="1600" dirty="0" err="1">
                <a:solidFill>
                  <a:schemeClr val="bg1"/>
                </a:solidFill>
              </a:rPr>
              <a:t>BufferedInputStream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InputStream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in,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size)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err="1" smtClean="0">
                <a:solidFill>
                  <a:schemeClr val="bg1"/>
                </a:solidFill>
              </a:rPr>
              <a:t>BufferedOutputStream</a:t>
            </a:r>
            <a:r>
              <a:rPr lang="en-US" altLang="zh-CN" sz="1600" dirty="0" smtClean="0">
                <a:solidFill>
                  <a:schemeClr val="bg1"/>
                </a:solidFill>
              </a:rPr>
              <a:t> bout = new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BufferedOutputStream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OutputStream</a:t>
            </a:r>
            <a:r>
              <a:rPr lang="en-US" altLang="zh-CN" sz="1600" dirty="0" smtClean="0">
                <a:solidFill>
                  <a:schemeClr val="bg1"/>
                </a:solidFill>
              </a:rPr>
              <a:t> out)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BufferedOutputStream</a:t>
            </a:r>
            <a:r>
              <a:rPr lang="en-US" altLang="zh-CN" sz="1600" dirty="0">
                <a:solidFill>
                  <a:schemeClr val="bg1"/>
                </a:solidFill>
              </a:rPr>
              <a:t> bout = new </a:t>
            </a:r>
            <a:r>
              <a:rPr lang="en-US" altLang="zh-CN" sz="1600" dirty="0" err="1">
                <a:solidFill>
                  <a:schemeClr val="bg1"/>
                </a:solidFill>
              </a:rPr>
              <a:t>BufferedOutputStream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OutputStream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out,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en-US" altLang="zh-CN" sz="1600" dirty="0" smtClean="0">
                <a:solidFill>
                  <a:schemeClr val="bg1"/>
                </a:solidFill>
              </a:rPr>
              <a:t> size)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76" y="1273324"/>
            <a:ext cx="7615216" cy="3936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>
              <a:lnSpc>
                <a:spcPct val="150000"/>
              </a:lnSpc>
            </a:pPr>
            <a:r>
              <a:rPr lang="en-US" altLang="zh-CN" sz="1400" b="1" dirty="0">
                <a:solidFill>
                  <a:schemeClr val="bg1"/>
                </a:solidFill>
              </a:rPr>
              <a:t>public static byte[] read3(String path) throws Exception {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smtClean="0">
                <a:solidFill>
                  <a:schemeClr val="bg1"/>
                </a:solidFill>
              </a:rPr>
              <a:t>	File </a:t>
            </a:r>
            <a:r>
              <a:rPr lang="en-US" altLang="zh-CN" sz="1400" dirty="0" err="1">
                <a:solidFill>
                  <a:schemeClr val="bg1"/>
                </a:solidFill>
              </a:rPr>
              <a:t>file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b="1" dirty="0">
                <a:solidFill>
                  <a:schemeClr val="bg1"/>
                </a:solidFill>
              </a:rPr>
              <a:t>new File(path).</a:t>
            </a:r>
            <a:r>
              <a:rPr lang="en-US" altLang="zh-CN" sz="1400" b="1" dirty="0" err="1">
                <a:solidFill>
                  <a:schemeClr val="bg1"/>
                </a:solidFill>
              </a:rPr>
              <a:t>getAbsoluteFile</a:t>
            </a:r>
            <a:r>
              <a:rPr lang="en-US" altLang="zh-CN" sz="1400" b="1" dirty="0">
                <a:solidFill>
                  <a:schemeClr val="bg1"/>
                </a:solidFill>
              </a:rPr>
              <a:t>();  </a:t>
            </a:r>
            <a:endParaRPr lang="en-US" altLang="zh-CN" sz="1400" b="1" dirty="0" smtClean="0">
              <a:solidFill>
                <a:schemeClr val="bg1"/>
              </a:solidFill>
            </a:endParaRPr>
          </a:p>
          <a:p>
            <a:pPr defTabSz="288000">
              <a:lnSpc>
                <a:spcPct val="150000"/>
              </a:lnSpc>
            </a:pPr>
            <a:r>
              <a:rPr lang="en-US" altLang="zh-CN" sz="1400" b="1" smtClean="0">
                <a:solidFill>
                  <a:srgbClr val="FFFF00"/>
                </a:solidFill>
              </a:rPr>
              <a:t>	//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用</a:t>
            </a:r>
            <a:r>
              <a:rPr lang="en-US" altLang="zh-CN" sz="1400" dirty="0" err="1">
                <a:solidFill>
                  <a:srgbClr val="FFFF00"/>
                </a:solidFill>
              </a:rPr>
              <a:t>BufferedInputStream</a:t>
            </a:r>
            <a:r>
              <a:rPr lang="en-US" altLang="zh-CN" sz="1400" dirty="0">
                <a:solidFill>
                  <a:srgbClr val="FFFF00"/>
                </a:solidFill>
              </a:rPr>
              <a:t> </a:t>
            </a:r>
            <a:r>
              <a:rPr lang="zh-CN" altLang="en-US" sz="1400" dirty="0" smtClean="0">
                <a:solidFill>
                  <a:srgbClr val="FFFF00"/>
                </a:solidFill>
              </a:rPr>
              <a:t>包装了</a:t>
            </a:r>
            <a:r>
              <a:rPr lang="en-US" altLang="zh-CN" sz="1400" b="1" dirty="0" err="1">
                <a:solidFill>
                  <a:srgbClr val="FFFF00"/>
                </a:solidFill>
              </a:rPr>
              <a:t>FileInputStream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defTabSz="288000">
              <a:lnSpc>
                <a:spcPct val="150000"/>
              </a:lnSpc>
            </a:pPr>
            <a:r>
              <a:rPr lang="en-US" altLang="zh-CN" sz="1400" smtClean="0">
                <a:solidFill>
                  <a:srgbClr val="FFFF00"/>
                </a:solidFill>
              </a:rPr>
              <a:t>	BufferedInputStream </a:t>
            </a:r>
            <a:r>
              <a:rPr lang="en-US" altLang="zh-CN" sz="1400" dirty="0">
                <a:solidFill>
                  <a:srgbClr val="FFFF00"/>
                </a:solidFill>
              </a:rPr>
              <a:t>bf = </a:t>
            </a:r>
            <a:r>
              <a:rPr lang="en-US" altLang="zh-CN" sz="1400" b="1" dirty="0">
                <a:solidFill>
                  <a:srgbClr val="FFFF00"/>
                </a:solidFill>
              </a:rPr>
              <a:t>new </a:t>
            </a:r>
            <a:r>
              <a:rPr lang="en-US" altLang="zh-CN" sz="1400" b="1" err="1">
                <a:solidFill>
                  <a:srgbClr val="FFFF00"/>
                </a:solidFill>
              </a:rPr>
              <a:t>BufferedInputStream</a:t>
            </a:r>
            <a:r>
              <a:rPr lang="en-US" altLang="zh-CN" sz="1400" b="1">
                <a:solidFill>
                  <a:srgbClr val="FFFF00"/>
                </a:solidFill>
              </a:rPr>
              <a:t>(new </a:t>
            </a:r>
            <a:r>
              <a:rPr lang="en-US" altLang="zh-CN" sz="1400" b="1" smtClean="0">
                <a:solidFill>
                  <a:srgbClr val="FFFF00"/>
                </a:solidFill>
              </a:rPr>
              <a:t>FileInputStream(</a:t>
            </a:r>
            <a:r>
              <a:rPr lang="en-US" altLang="zh-CN" sz="1400" smtClean="0">
                <a:solidFill>
                  <a:srgbClr val="FFFF00"/>
                </a:solidFill>
              </a:rPr>
              <a:t>file</a:t>
            </a:r>
            <a:r>
              <a:rPr lang="en-US" altLang="zh-CN" sz="1400" dirty="0">
                <a:solidFill>
                  <a:srgbClr val="FFFF00"/>
                </a:solidFill>
              </a:rPr>
              <a:t>));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b="1" smtClean="0">
                <a:solidFill>
                  <a:schemeClr val="bg1"/>
                </a:solidFill>
              </a:rPr>
              <a:t>	try </a:t>
            </a:r>
            <a:r>
              <a:rPr lang="en-US" altLang="zh-CN" sz="1400" b="1" dirty="0">
                <a:solidFill>
                  <a:schemeClr val="bg1"/>
                </a:solidFill>
              </a:rPr>
              <a:t>{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b="1" smtClean="0">
                <a:solidFill>
                  <a:schemeClr val="bg1"/>
                </a:solidFill>
              </a:rPr>
              <a:t>		byte</a:t>
            </a:r>
            <a:r>
              <a:rPr lang="en-US" altLang="zh-CN" sz="1400" b="1" dirty="0">
                <a:solidFill>
                  <a:schemeClr val="bg1"/>
                </a:solidFill>
              </a:rPr>
              <a:t>[] data = new byte[</a:t>
            </a:r>
            <a:r>
              <a:rPr lang="en-US" altLang="zh-CN" sz="1400" b="1" dirty="0" err="1">
                <a:solidFill>
                  <a:schemeClr val="bg1"/>
                </a:solidFill>
              </a:rPr>
              <a:t>bf.available</a:t>
            </a:r>
            <a:r>
              <a:rPr lang="en-US" altLang="zh-CN" sz="1400" b="1" dirty="0">
                <a:solidFill>
                  <a:schemeClr val="bg1"/>
                </a:solidFill>
              </a:rPr>
              <a:t>()];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smtClean="0">
                <a:solidFill>
                  <a:schemeClr val="bg1"/>
                </a:solidFill>
              </a:rPr>
              <a:t>		bf.read(data</a:t>
            </a:r>
            <a:r>
              <a:rPr lang="en-US" altLang="zh-CN" sz="1400" dirty="0">
                <a:solidFill>
                  <a:schemeClr val="bg1"/>
                </a:solidFill>
              </a:rPr>
              <a:t>);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b="1" smtClean="0">
                <a:solidFill>
                  <a:schemeClr val="bg1"/>
                </a:solidFill>
              </a:rPr>
              <a:t>		return </a:t>
            </a:r>
            <a:r>
              <a:rPr lang="en-US" altLang="zh-CN" sz="1400" b="1" dirty="0">
                <a:solidFill>
                  <a:schemeClr val="bg1"/>
                </a:solidFill>
              </a:rPr>
              <a:t>data;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smtClean="0">
                <a:solidFill>
                  <a:schemeClr val="bg1"/>
                </a:solidFill>
              </a:rPr>
              <a:t>	} </a:t>
            </a:r>
            <a:r>
              <a:rPr lang="en-US" altLang="zh-CN" sz="1400" b="1" dirty="0">
                <a:solidFill>
                  <a:schemeClr val="bg1"/>
                </a:solidFill>
              </a:rPr>
              <a:t>finally {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</a:rPr>
              <a:t>		bf.close</a:t>
            </a:r>
            <a:r>
              <a:rPr lang="en-US" altLang="zh-CN" sz="1400" dirty="0">
                <a:solidFill>
                  <a:schemeClr val="bg1"/>
                </a:solidFill>
              </a:rPr>
              <a:t>();  </a:t>
            </a:r>
          </a:p>
          <a:p>
            <a:pPr defTabSz="288000">
              <a:lnSpc>
                <a:spcPct val="150000"/>
              </a:lnSpc>
            </a:pPr>
            <a:r>
              <a:rPr lang="en-US" altLang="zh-CN" sz="1400" smtClean="0">
                <a:solidFill>
                  <a:schemeClr val="bg1"/>
                </a:solidFill>
              </a:rPr>
              <a:t>	}  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defTabSz="288000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} 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830" y="913284"/>
            <a:ext cx="73605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对象流：</a:t>
            </a:r>
            <a:r>
              <a:rPr lang="en-US" altLang="zh-CN" dirty="0" err="1" smtClean="0">
                <a:solidFill>
                  <a:schemeClr val="bg1"/>
                </a:solidFill>
              </a:rPr>
              <a:t>ObjectInputStream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err="1" smtClean="0">
                <a:solidFill>
                  <a:schemeClr val="bg1"/>
                </a:solidFill>
              </a:rPr>
              <a:t>ObjectOutputStream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用于存储和读取对象，对象必须实现</a:t>
            </a:r>
            <a:r>
              <a:rPr lang="en-US" altLang="zh-CN" dirty="0" err="1" smtClean="0">
                <a:solidFill>
                  <a:schemeClr val="bg1"/>
                </a:solidFill>
              </a:rPr>
              <a:t>serializable</a:t>
            </a:r>
            <a:r>
              <a:rPr lang="zh-CN" altLang="en-US" dirty="0" smtClean="0">
                <a:solidFill>
                  <a:schemeClr val="bg1"/>
                </a:solidFill>
              </a:rPr>
              <a:t>接口或</a:t>
            </a:r>
            <a:r>
              <a:rPr lang="en-US" altLang="zh-CN" dirty="0" err="1" smtClean="0">
                <a:solidFill>
                  <a:schemeClr val="bg1"/>
                </a:solidFill>
              </a:rPr>
              <a:t>Externalnalizable</a:t>
            </a:r>
            <a:r>
              <a:rPr lang="zh-CN" altLang="en-US" dirty="0" smtClean="0">
                <a:solidFill>
                  <a:schemeClr val="bg1"/>
                </a:solidFill>
              </a:rPr>
              <a:t>接口。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序列化</a:t>
            </a:r>
            <a:r>
              <a:rPr lang="en-US" altLang="zh-CN" sz="1600" dirty="0" smtClean="0">
                <a:solidFill>
                  <a:schemeClr val="bg1"/>
                </a:solidFill>
              </a:rPr>
              <a:t>Student </a:t>
            </a:r>
            <a:r>
              <a:rPr lang="zh-CN" altLang="en-US" sz="1600" dirty="0" smtClean="0">
                <a:solidFill>
                  <a:schemeClr val="bg1"/>
                </a:solidFill>
              </a:rPr>
              <a:t>对象：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rgbClr val="FFFF00"/>
                </a:solidFill>
              </a:rPr>
              <a:t>方法一：</a:t>
            </a:r>
            <a:r>
              <a:rPr lang="zh-CN" altLang="en-US" sz="1400" dirty="0">
                <a:solidFill>
                  <a:schemeClr val="bg1"/>
                </a:solidFill>
              </a:rPr>
              <a:t>若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类</a:t>
            </a:r>
            <a:r>
              <a:rPr lang="zh-CN" altLang="en-US" sz="1400" dirty="0">
                <a:solidFill>
                  <a:srgbClr val="FFFF00"/>
                </a:solidFill>
              </a:rPr>
              <a:t>仅仅实现了</a:t>
            </a:r>
            <a:r>
              <a:rPr lang="en-US" altLang="zh-CN" sz="1400" b="1" dirty="0" err="1">
                <a:solidFill>
                  <a:srgbClr val="FFFF00"/>
                </a:solidFill>
              </a:rPr>
              <a:t>Serializable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接口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采用</a:t>
            </a:r>
            <a:r>
              <a:rPr lang="zh-CN" altLang="en-US" sz="1400" dirty="0">
                <a:solidFill>
                  <a:schemeClr val="bg1"/>
                </a:solidFill>
              </a:rPr>
              <a:t>默认的序列化方式，</a:t>
            </a:r>
            <a:r>
              <a:rPr lang="zh-CN" altLang="en-US" sz="1400" dirty="0" smtClean="0">
                <a:solidFill>
                  <a:schemeClr val="bg1"/>
                </a:solidFill>
              </a:rPr>
              <a:t>对非</a:t>
            </a:r>
            <a:r>
              <a:rPr lang="en-US" altLang="zh-CN" sz="1400" dirty="0">
                <a:solidFill>
                  <a:schemeClr val="bg1"/>
                </a:solidFill>
              </a:rPr>
              <a:t>transient</a:t>
            </a:r>
            <a:r>
              <a:rPr lang="zh-CN" altLang="en-US" sz="1400" dirty="0">
                <a:solidFill>
                  <a:schemeClr val="bg1"/>
                </a:solidFill>
              </a:rPr>
              <a:t>的实例变量进行序列化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采用</a:t>
            </a:r>
            <a:r>
              <a:rPr lang="zh-CN" altLang="en-US" sz="1400" dirty="0">
                <a:solidFill>
                  <a:schemeClr val="bg1"/>
                </a:solidFill>
              </a:rPr>
              <a:t>默认的反序列化方式，</a:t>
            </a:r>
            <a:r>
              <a:rPr lang="zh-CN" altLang="en-US" sz="1400" dirty="0" smtClean="0">
                <a:solidFill>
                  <a:schemeClr val="bg1"/>
                </a:solidFill>
              </a:rPr>
              <a:t>对非</a:t>
            </a:r>
            <a:r>
              <a:rPr lang="en-US" altLang="zh-CN" sz="1400" dirty="0">
                <a:solidFill>
                  <a:schemeClr val="bg1"/>
                </a:solidFill>
              </a:rPr>
              <a:t>transient</a:t>
            </a:r>
            <a:r>
              <a:rPr lang="zh-CN" altLang="en-US" sz="1400" dirty="0">
                <a:solidFill>
                  <a:schemeClr val="bg1"/>
                </a:solidFill>
              </a:rPr>
              <a:t>的实例变量进行反序列化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zh-CN" altLang="en-US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rgbClr val="FFFF00"/>
                </a:solidFill>
              </a:rPr>
              <a:t>方法二：</a:t>
            </a:r>
            <a:r>
              <a:rPr lang="zh-CN" altLang="en-US" sz="1400" dirty="0">
                <a:solidFill>
                  <a:schemeClr val="bg1"/>
                </a:solidFill>
              </a:rPr>
              <a:t>若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类</a:t>
            </a:r>
            <a:r>
              <a:rPr lang="zh-CN" altLang="en-US" sz="1400" dirty="0">
                <a:solidFill>
                  <a:srgbClr val="FFFF00"/>
                </a:solidFill>
              </a:rPr>
              <a:t>仅仅实现了</a:t>
            </a:r>
            <a:r>
              <a:rPr lang="en-US" altLang="zh-CN" sz="1400" dirty="0" err="1">
                <a:solidFill>
                  <a:srgbClr val="FFFF00"/>
                </a:solidFill>
              </a:rPr>
              <a:t>Serializable</a:t>
            </a:r>
            <a:r>
              <a:rPr lang="zh-CN" altLang="en-US" sz="1400" dirty="0">
                <a:solidFill>
                  <a:srgbClr val="FFFF00"/>
                </a:solidFill>
              </a:rPr>
              <a:t>接口</a:t>
            </a:r>
            <a:r>
              <a:rPr lang="zh-CN" altLang="en-US" sz="1400" dirty="0">
                <a:solidFill>
                  <a:schemeClr val="bg1"/>
                </a:solidFill>
              </a:rPr>
              <a:t>，并且还定义了</a:t>
            </a:r>
            <a:r>
              <a:rPr lang="en-US" altLang="zh-CN" sz="1400" dirty="0" err="1">
                <a:solidFill>
                  <a:srgbClr val="FFFF00"/>
                </a:solidFill>
              </a:rPr>
              <a:t>readObject</a:t>
            </a:r>
            <a:r>
              <a:rPr lang="en-US" altLang="zh-CN" sz="1400" dirty="0">
                <a:solidFill>
                  <a:srgbClr val="FFFF00"/>
                </a:solidFill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</a:rPr>
              <a:t>ObjectInputStream</a:t>
            </a:r>
            <a:r>
              <a:rPr lang="en-US" altLang="zh-CN" sz="1400" dirty="0">
                <a:solidFill>
                  <a:srgbClr val="FFFF00"/>
                </a:solidFill>
              </a:rPr>
              <a:t> in)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 err="1">
                <a:solidFill>
                  <a:srgbClr val="FFFF00"/>
                </a:solidFill>
              </a:rPr>
              <a:t>writeObject</a:t>
            </a:r>
            <a:r>
              <a:rPr lang="en-US" altLang="zh-CN" sz="1400" dirty="0">
                <a:solidFill>
                  <a:srgbClr val="FFFF00"/>
                </a:solidFill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</a:rPr>
              <a:t>ObjectOutputSteam</a:t>
            </a:r>
            <a:r>
              <a:rPr lang="en-US" altLang="zh-CN" sz="1400" dirty="0">
                <a:solidFill>
                  <a:srgbClr val="FFFF00"/>
                </a:solidFill>
              </a:rPr>
              <a:t> out</a:t>
            </a:r>
            <a:r>
              <a:rPr lang="en-US" altLang="zh-CN" sz="1400" dirty="0" smtClean="0">
                <a:solidFill>
                  <a:srgbClr val="FFFF00"/>
                </a:solidFill>
              </a:rPr>
              <a:t>)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对象的</a:t>
            </a:r>
            <a:r>
              <a:rPr lang="en-US" altLang="zh-CN" sz="1400" dirty="0" err="1">
                <a:solidFill>
                  <a:schemeClr val="bg1"/>
                </a:solidFill>
              </a:rPr>
              <a:t>writeObject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ObjectOutputStream</a:t>
            </a:r>
            <a:r>
              <a:rPr lang="en-US" altLang="zh-CN" sz="1400" dirty="0">
                <a:solidFill>
                  <a:schemeClr val="bg1"/>
                </a:solidFill>
              </a:rPr>
              <a:t> out)</a:t>
            </a:r>
            <a:r>
              <a:rPr lang="zh-CN" altLang="en-US" sz="1400" dirty="0">
                <a:solidFill>
                  <a:schemeClr val="bg1"/>
                </a:solidFill>
              </a:rPr>
              <a:t>的方法进行</a:t>
            </a:r>
            <a:r>
              <a:rPr lang="zh-CN" altLang="en-US" sz="1400" dirty="0" smtClean="0">
                <a:solidFill>
                  <a:schemeClr val="bg1"/>
                </a:solidFill>
              </a:rPr>
              <a:t>序列化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对象的</a:t>
            </a:r>
            <a:r>
              <a:rPr lang="en-US" altLang="zh-CN" sz="1400" dirty="0" err="1">
                <a:solidFill>
                  <a:schemeClr val="bg1"/>
                </a:solidFill>
              </a:rPr>
              <a:t>readObject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ObjectInputStream</a:t>
            </a:r>
            <a:r>
              <a:rPr lang="en-US" altLang="zh-CN" sz="1400" dirty="0">
                <a:solidFill>
                  <a:schemeClr val="bg1"/>
                </a:solidFill>
              </a:rPr>
              <a:t> in)</a:t>
            </a:r>
            <a:r>
              <a:rPr lang="zh-CN" altLang="en-US" sz="1400" dirty="0">
                <a:solidFill>
                  <a:schemeClr val="bg1"/>
                </a:solidFill>
              </a:rPr>
              <a:t>的方法进行反序列化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rgbClr val="FFFF00"/>
                </a:solidFill>
              </a:rPr>
              <a:t>方法三</a:t>
            </a:r>
            <a:r>
              <a:rPr lang="zh-CN" altLang="en-US" sz="1400" dirty="0">
                <a:solidFill>
                  <a:schemeClr val="bg1"/>
                </a:solidFill>
              </a:rPr>
              <a:t>：若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类</a:t>
            </a:r>
            <a:r>
              <a:rPr lang="zh-CN" altLang="en-US" sz="1400" dirty="0">
                <a:solidFill>
                  <a:srgbClr val="FFFF00"/>
                </a:solidFill>
              </a:rPr>
              <a:t>实现了</a:t>
            </a:r>
            <a:r>
              <a:rPr lang="en-US" altLang="zh-CN" sz="1400" b="1" dirty="0" err="1">
                <a:solidFill>
                  <a:srgbClr val="FFFF00"/>
                </a:solidFill>
              </a:rPr>
              <a:t>Externalnalizable</a:t>
            </a:r>
            <a:r>
              <a:rPr lang="zh-CN" altLang="en-US" sz="1400" b="1" dirty="0">
                <a:solidFill>
                  <a:srgbClr val="FFFF00"/>
                </a:solidFill>
              </a:rPr>
              <a:t>接口</a:t>
            </a:r>
            <a:r>
              <a:rPr lang="zh-CN" altLang="en-US" sz="1400" dirty="0">
                <a:solidFill>
                  <a:schemeClr val="bg1"/>
                </a:solidFill>
              </a:rPr>
              <a:t>，且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类</a:t>
            </a:r>
            <a:r>
              <a:rPr lang="zh-CN" altLang="en-US" sz="1400" dirty="0">
                <a:solidFill>
                  <a:srgbClr val="FFFF00"/>
                </a:solidFill>
              </a:rPr>
              <a:t>必须</a:t>
            </a:r>
            <a:r>
              <a:rPr lang="zh-CN" altLang="en-US" sz="1400" dirty="0" smtClean="0">
                <a:solidFill>
                  <a:srgbClr val="FFFF00"/>
                </a:solidFill>
              </a:rPr>
              <a:t>实现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readExternal</a:t>
            </a:r>
            <a:r>
              <a:rPr lang="en-US" altLang="zh-CN" sz="1400" dirty="0" smtClean="0">
                <a:solidFill>
                  <a:srgbClr val="FFFF00"/>
                </a:solidFill>
              </a:rPr>
              <a:t>(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ObjectInput</a:t>
            </a:r>
            <a:r>
              <a:rPr lang="en-US" altLang="zh-CN" sz="1400" dirty="0" smtClean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in)</a:t>
            </a:r>
            <a:r>
              <a:rPr lang="zh-CN" altLang="en-US" sz="1400" dirty="0">
                <a:solidFill>
                  <a:srgbClr val="FFFF00"/>
                </a:solidFill>
              </a:rPr>
              <a:t>和</a:t>
            </a:r>
            <a:r>
              <a:rPr lang="en-US" altLang="zh-CN" sz="1400" dirty="0" err="1">
                <a:solidFill>
                  <a:srgbClr val="FFFF00"/>
                </a:solidFill>
              </a:rPr>
              <a:t>writeExternal</a:t>
            </a:r>
            <a:r>
              <a:rPr lang="en-US" altLang="zh-CN" sz="1400" dirty="0">
                <a:solidFill>
                  <a:srgbClr val="FFFF00"/>
                </a:solidFill>
              </a:rPr>
              <a:t>(</a:t>
            </a:r>
            <a:r>
              <a:rPr lang="en-US" altLang="zh-CN" sz="1400" dirty="0" err="1">
                <a:solidFill>
                  <a:srgbClr val="FFFF00"/>
                </a:solidFill>
              </a:rPr>
              <a:t>ObjectOutput</a:t>
            </a:r>
            <a:r>
              <a:rPr lang="en-US" altLang="zh-CN" sz="1400" dirty="0">
                <a:solidFill>
                  <a:srgbClr val="FFFF00"/>
                </a:solidFill>
              </a:rPr>
              <a:t> out)</a:t>
            </a:r>
            <a:r>
              <a:rPr lang="zh-CN" altLang="en-US" sz="1400" dirty="0" smtClean="0">
                <a:solidFill>
                  <a:srgbClr val="FFFF00"/>
                </a:solidFill>
              </a:rPr>
              <a:t>方法</a:t>
            </a:r>
            <a:endParaRPr lang="zh-CN" alt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对象的</a:t>
            </a:r>
            <a:r>
              <a:rPr lang="en-US" altLang="zh-CN" sz="1400" dirty="0" err="1">
                <a:solidFill>
                  <a:schemeClr val="bg1"/>
                </a:solidFill>
              </a:rPr>
              <a:t>writeExternal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ObjectOutput</a:t>
            </a:r>
            <a:r>
              <a:rPr lang="en-US" altLang="zh-CN" sz="1400" dirty="0">
                <a:solidFill>
                  <a:schemeClr val="bg1"/>
                </a:solidFill>
              </a:rPr>
              <a:t> out))</a:t>
            </a:r>
            <a:r>
              <a:rPr lang="zh-CN" altLang="en-US" sz="1400" dirty="0">
                <a:solidFill>
                  <a:schemeClr val="bg1"/>
                </a:solidFill>
              </a:rPr>
              <a:t>的方法进行序列化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>
                <a:solidFill>
                  <a:schemeClr val="bg1"/>
                </a:solidFill>
              </a:rPr>
              <a:t>Student</a:t>
            </a:r>
            <a:r>
              <a:rPr lang="zh-CN" altLang="en-US" sz="1400" dirty="0">
                <a:solidFill>
                  <a:schemeClr val="bg1"/>
                </a:solidFill>
              </a:rPr>
              <a:t>对象的</a:t>
            </a:r>
            <a:r>
              <a:rPr lang="en-US" altLang="zh-CN" sz="1400" dirty="0" err="1">
                <a:solidFill>
                  <a:schemeClr val="bg1"/>
                </a:solidFill>
              </a:rPr>
              <a:t>readExternal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ObjectInput</a:t>
            </a:r>
            <a:r>
              <a:rPr lang="en-US" altLang="zh-CN" sz="1400" dirty="0">
                <a:solidFill>
                  <a:schemeClr val="bg1"/>
                </a:solidFill>
              </a:rPr>
              <a:t> in)</a:t>
            </a:r>
            <a:r>
              <a:rPr lang="zh-CN" altLang="en-US" sz="1400" dirty="0">
                <a:solidFill>
                  <a:schemeClr val="bg1"/>
                </a:solidFill>
              </a:rPr>
              <a:t>的方法进行反序列化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374" y="1006019"/>
            <a:ext cx="46805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zh-CN" altLang="en-US" sz="1400" b="1" smtClean="0">
                <a:solidFill>
                  <a:schemeClr val="bg1"/>
                </a:solidFill>
              </a:rPr>
              <a:t>对象序列化：</a:t>
            </a:r>
            <a:endParaRPr lang="en-US" altLang="zh-CN" sz="14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4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private </a:t>
            </a:r>
            <a:r>
              <a:rPr lang="en-US" altLang="zh-CN" sz="1200" dirty="0">
                <a:solidFill>
                  <a:schemeClr val="bg1"/>
                </a:solidFill>
              </a:rPr>
              <a:t>static void serialize(Student </a:t>
            </a:r>
            <a:r>
              <a:rPr lang="en-US" altLang="zh-CN" sz="1200" dirty="0" err="1">
                <a:solidFill>
                  <a:schemeClr val="bg1"/>
                </a:solidFill>
              </a:rPr>
              <a:t>st</a:t>
            </a:r>
            <a:r>
              <a:rPr lang="en-US" altLang="zh-CN" sz="1200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// </a:t>
            </a:r>
            <a:r>
              <a:rPr lang="zh-CN" altLang="en-US" sz="1200" smtClean="0">
                <a:solidFill>
                  <a:schemeClr val="bg1"/>
                </a:solidFill>
              </a:rPr>
              <a:t>创建文件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File file = new File(path);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file.createNewFile();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FileOutputStream fos = new FileOutputStream(file);  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// </a:t>
            </a:r>
            <a:r>
              <a:rPr lang="zh-CN" altLang="en-US" sz="1200" smtClean="0">
                <a:solidFill>
                  <a:schemeClr val="bg1"/>
                </a:solidFill>
              </a:rPr>
              <a:t>对象输出流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ObjectOutputStream </a:t>
            </a:r>
            <a:r>
              <a:rPr lang="en-US" altLang="zh-CN" sz="1200">
                <a:solidFill>
                  <a:schemeClr val="bg1"/>
                </a:solidFill>
              </a:rPr>
              <a:t>oos = new ObjectOutputStream(fos);  </a:t>
            </a:r>
          </a:p>
          <a:p>
            <a:pPr defTabSz="288000"/>
            <a:endParaRPr lang="zh-CN" altLang="en-US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try {  </a:t>
            </a:r>
            <a:endParaRPr lang="en-US" altLang="zh-CN" sz="1200">
              <a:solidFill>
                <a:srgbClr val="FFFF00"/>
              </a:solidFill>
            </a:endParaRPr>
          </a:p>
          <a:p>
            <a:pPr defTabSz="288000"/>
            <a:r>
              <a:rPr lang="en-US" altLang="zh-CN" sz="1200" smtClean="0">
                <a:solidFill>
                  <a:srgbClr val="FFFF00"/>
                </a:solidFill>
              </a:rPr>
              <a:t>		oos.writeObject(st</a:t>
            </a:r>
            <a:r>
              <a:rPr lang="en-US" altLang="zh-CN" sz="1200" dirty="0">
                <a:solidFill>
                  <a:srgbClr val="FFFF00"/>
                </a:solidFill>
              </a:rPr>
              <a:t>); 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oos.flush</a:t>
            </a:r>
            <a:r>
              <a:rPr lang="en-US" altLang="zh-CN" sz="1200">
                <a:solidFill>
                  <a:schemeClr val="bg1"/>
                </a:solidFill>
              </a:rPr>
              <a:t>(); 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 catch(IOException </a:t>
            </a:r>
            <a:r>
              <a:rPr lang="en-US" altLang="zh-CN" sz="1200" dirty="0">
                <a:solidFill>
                  <a:schemeClr val="bg1"/>
                </a:solidFill>
              </a:rPr>
              <a:t>e)  { 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e.printStackTrace</a:t>
            </a:r>
            <a:r>
              <a:rPr lang="en-US" altLang="zh-CN" sz="1200" dirty="0">
                <a:solidFill>
                  <a:schemeClr val="bg1"/>
                </a:solidFill>
              </a:rPr>
              <a:t>();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  finally 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if (oos!=null){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	</a:t>
            </a:r>
            <a:r>
              <a:rPr lang="en-US" altLang="zh-CN" sz="1200">
                <a:solidFill>
                  <a:schemeClr val="bg1"/>
                </a:solidFill>
              </a:rPr>
              <a:t> oos.close();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}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if (fos!=null){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	</a:t>
            </a:r>
            <a:r>
              <a:rPr lang="en-US" altLang="zh-CN" sz="1200">
                <a:solidFill>
                  <a:schemeClr val="bg1"/>
                </a:solidFill>
              </a:rPr>
              <a:t> fos.close();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}</a:t>
            </a:r>
            <a:endParaRPr lang="en-US" altLang="zh-CN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9894" y="1004547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zh-CN" altLang="en-US" sz="1400" b="1" smtClean="0">
                <a:solidFill>
                  <a:schemeClr val="bg1"/>
                </a:solidFill>
              </a:rPr>
              <a:t>对象反序列化：</a:t>
            </a:r>
            <a:endParaRPr lang="en-US" altLang="zh-CN" sz="1400" b="1" smtClean="0">
              <a:solidFill>
                <a:schemeClr val="bg1"/>
              </a:solidFill>
            </a:endParaRPr>
          </a:p>
          <a:p>
            <a:pPr defTabSz="288000"/>
            <a:endParaRPr lang="en-US" altLang="zh-CN" sz="1400" b="1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private </a:t>
            </a:r>
            <a:r>
              <a:rPr lang="en-US" altLang="zh-CN" sz="1200" dirty="0">
                <a:solidFill>
                  <a:schemeClr val="bg1"/>
                </a:solidFill>
              </a:rPr>
              <a:t>static Student </a:t>
            </a:r>
            <a:r>
              <a:rPr lang="en-US" altLang="zh-CN" sz="1200" err="1">
                <a:solidFill>
                  <a:schemeClr val="bg1"/>
                </a:solidFill>
              </a:rPr>
              <a:t>deserialize</a:t>
            </a:r>
            <a:r>
              <a:rPr lang="en-US" altLang="zh-CN" sz="1200" smtClean="0">
                <a:solidFill>
                  <a:schemeClr val="bg1"/>
                </a:solidFill>
              </a:rPr>
              <a:t>(){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File </a:t>
            </a:r>
            <a:r>
              <a:rPr lang="en-US" altLang="zh-CN" sz="1200">
                <a:solidFill>
                  <a:schemeClr val="bg1"/>
                </a:solidFill>
              </a:rPr>
              <a:t>file = new File(</a:t>
            </a:r>
            <a:r>
              <a:rPr lang="en-US" altLang="zh-CN" sz="1200" i="1">
                <a:solidFill>
                  <a:schemeClr val="bg1"/>
                </a:solidFill>
              </a:rPr>
              <a:t>path</a:t>
            </a:r>
            <a:r>
              <a:rPr lang="en-US" altLang="zh-CN" sz="1200" i="1" smtClean="0">
                <a:solidFill>
                  <a:schemeClr val="bg1"/>
                </a:solidFill>
              </a:rPr>
              <a:t>);</a:t>
            </a:r>
            <a:r>
              <a:rPr lang="zh-CN" altLang="en-US" sz="1200" smtClean="0">
                <a:solidFill>
                  <a:schemeClr val="bg1"/>
                </a:solidFill>
              </a:rPr>
              <a:t> </a:t>
            </a:r>
            <a:endParaRPr lang="zh-CN" altLang="en-US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FileInputStream </a:t>
            </a:r>
            <a:r>
              <a:rPr lang="en-US" altLang="zh-CN" sz="1200">
                <a:solidFill>
                  <a:schemeClr val="bg1"/>
                </a:solidFill>
              </a:rPr>
              <a:t>fis = new FileInputStream(file);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try {  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ObjectInputStream </a:t>
            </a:r>
            <a:r>
              <a:rPr lang="en-US" altLang="zh-CN" sz="1200" dirty="0" err="1">
                <a:solidFill>
                  <a:schemeClr val="bg1"/>
                </a:solidFill>
              </a:rPr>
              <a:t>ois</a:t>
            </a:r>
            <a:r>
              <a:rPr lang="en-US" altLang="zh-CN" sz="1200" dirty="0">
                <a:solidFill>
                  <a:schemeClr val="bg1"/>
                </a:solidFill>
              </a:rPr>
              <a:t> = new </a:t>
            </a:r>
            <a:r>
              <a:rPr lang="en-US" altLang="zh-CN" sz="1200" dirty="0" err="1">
                <a:solidFill>
                  <a:schemeClr val="bg1"/>
                </a:solidFill>
              </a:rPr>
              <a:t>ObjectInputStream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</a:rPr>
              <a:t>fis</a:t>
            </a:r>
            <a:r>
              <a:rPr lang="en-US" altLang="zh-CN" sz="1200" dirty="0">
                <a:solidFill>
                  <a:schemeClr val="bg1"/>
                </a:solidFill>
              </a:rPr>
              <a:t>);  </a:t>
            </a:r>
          </a:p>
          <a:p>
            <a:pPr defTabSz="288000"/>
            <a:r>
              <a:rPr lang="en-US" altLang="zh-CN" sz="1200" smtClean="0">
                <a:solidFill>
                  <a:srgbClr val="FFFF00"/>
                </a:solidFill>
              </a:rPr>
              <a:t>		Student </a:t>
            </a:r>
            <a:r>
              <a:rPr lang="en-US" altLang="zh-CN" sz="1200" dirty="0">
                <a:solidFill>
                  <a:srgbClr val="FFFF00"/>
                </a:solidFill>
              </a:rPr>
              <a:t>st1 = (Student) </a:t>
            </a:r>
            <a:r>
              <a:rPr lang="en-US" altLang="zh-CN" sz="1200" dirty="0" err="1">
                <a:solidFill>
                  <a:srgbClr val="FFFF00"/>
                </a:solidFill>
              </a:rPr>
              <a:t>ois.readObject</a:t>
            </a:r>
            <a:r>
              <a:rPr lang="en-US" altLang="zh-CN" sz="1200" dirty="0">
                <a:solidFill>
                  <a:srgbClr val="FFFF00"/>
                </a:solidFill>
              </a:rPr>
              <a:t>(); 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return </a:t>
            </a:r>
            <a:r>
              <a:rPr lang="en-US" altLang="zh-CN" sz="1200" dirty="0">
                <a:solidFill>
                  <a:schemeClr val="bg1"/>
                </a:solidFill>
              </a:rPr>
              <a:t>st1;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 catch(Exception </a:t>
            </a:r>
            <a:r>
              <a:rPr lang="en-US" altLang="zh-CN" sz="1200" dirty="0">
                <a:solidFill>
                  <a:schemeClr val="bg1"/>
                </a:solidFill>
              </a:rPr>
              <a:t>e)  { 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e.printStackTrace</a:t>
            </a:r>
            <a:r>
              <a:rPr lang="en-US" altLang="zh-CN" sz="1200" dirty="0">
                <a:solidFill>
                  <a:schemeClr val="bg1"/>
                </a:solidFill>
              </a:rPr>
              <a:t>();  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  finally {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if (ois!=null) {</a:t>
            </a: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		ois.close</a:t>
            </a:r>
            <a:r>
              <a:rPr lang="en-US" altLang="zh-CN" sz="1200">
                <a:solidFill>
                  <a:schemeClr val="bg1"/>
                </a:solidFill>
              </a:rPr>
              <a:t>();  </a:t>
            </a:r>
            <a:endParaRPr lang="en-US" altLang="zh-CN" sz="120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}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if (fis!=null) {</a:t>
            </a:r>
            <a:endParaRPr lang="en-US" altLang="zh-CN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	</a:t>
            </a:r>
            <a:r>
              <a:rPr lang="en-US" altLang="zh-CN" sz="1200" smtClean="0">
                <a:solidFill>
                  <a:schemeClr val="bg1"/>
                </a:solidFill>
              </a:rPr>
              <a:t>	fis.close();</a:t>
            </a:r>
          </a:p>
          <a:p>
            <a:pPr defTabSz="288000"/>
            <a:r>
              <a:rPr lang="en-US" altLang="zh-CN" sz="1200">
                <a:solidFill>
                  <a:schemeClr val="bg1"/>
                </a:solidFill>
              </a:rPr>
              <a:t>	</a:t>
            </a:r>
            <a:r>
              <a:rPr lang="en-US" altLang="zh-CN" sz="1200" smtClean="0">
                <a:solidFill>
                  <a:schemeClr val="bg1"/>
                </a:solidFill>
              </a:rPr>
              <a:t>	}</a:t>
            </a:r>
            <a:endParaRPr lang="en-US" altLang="zh-CN" sz="120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}</a:t>
            </a:r>
          </a:p>
          <a:p>
            <a:pPr defTabSz="288000"/>
            <a:endParaRPr lang="en-US" altLang="zh-CN" sz="12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200" smtClean="0">
                <a:solidFill>
                  <a:schemeClr val="bg1"/>
                </a:solidFill>
              </a:rPr>
              <a:t>	return </a:t>
            </a:r>
            <a:r>
              <a:rPr lang="en-US" altLang="zh-CN" sz="1200" dirty="0">
                <a:solidFill>
                  <a:schemeClr val="bg1"/>
                </a:solidFill>
              </a:rPr>
              <a:t>null;</a:t>
            </a:r>
          </a:p>
          <a:p>
            <a:pPr defTabSz="288000"/>
            <a:r>
              <a:rPr lang="en-US" altLang="zh-CN" sz="1200" dirty="0">
                <a:solidFill>
                  <a:schemeClr val="bg1"/>
                </a:solidFill>
              </a:rPr>
              <a:t>}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4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7" y="1273324"/>
            <a:ext cx="446943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1417340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FilterInputStream</a:t>
            </a:r>
            <a:r>
              <a:rPr lang="zh-CN" altLang="en-US" dirty="0" smtClean="0">
                <a:solidFill>
                  <a:schemeClr val="bg1"/>
                </a:solidFill>
              </a:rPr>
              <a:t>：装饰器，持有被装饰的对象</a:t>
            </a:r>
            <a:r>
              <a:rPr lang="en-US" altLang="zh-CN" dirty="0" err="1" smtClean="0">
                <a:solidFill>
                  <a:schemeClr val="bg1"/>
                </a:solidFill>
              </a:rPr>
              <a:t>InputStream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DataInputStream</a:t>
            </a:r>
            <a:r>
              <a:rPr lang="zh-CN" altLang="en-US" dirty="0" smtClean="0">
                <a:solidFill>
                  <a:schemeClr val="bg1"/>
                </a:solidFill>
              </a:rPr>
              <a:t>：具体的装饰者，在原</a:t>
            </a:r>
            <a:r>
              <a:rPr lang="en-US" altLang="zh-CN" dirty="0" err="1" smtClean="0">
                <a:solidFill>
                  <a:schemeClr val="bg1"/>
                </a:solidFill>
              </a:rPr>
              <a:t>InputStream</a:t>
            </a:r>
            <a:r>
              <a:rPr lang="zh-CN" altLang="en-US" dirty="0" smtClean="0">
                <a:solidFill>
                  <a:schemeClr val="bg1"/>
                </a:solidFill>
              </a:rPr>
              <a:t>对象的操作基础上增加新的功能。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06" y="4369668"/>
            <a:ext cx="8129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FF00"/>
                </a:solidFill>
              </a:rPr>
              <a:t>BufferedInputStream</a:t>
            </a:r>
            <a:r>
              <a:rPr lang="en-US" altLang="zh-CN" sz="1400" dirty="0">
                <a:solidFill>
                  <a:srgbClr val="FFFF00"/>
                </a:solidFill>
              </a:rPr>
              <a:t> bf = </a:t>
            </a:r>
            <a:r>
              <a:rPr lang="en-US" altLang="zh-CN" sz="1400" b="1" dirty="0">
                <a:solidFill>
                  <a:srgbClr val="FFFF00"/>
                </a:solidFill>
              </a:rPr>
              <a:t>new </a:t>
            </a:r>
            <a:r>
              <a:rPr lang="en-US" altLang="zh-CN" sz="1400" b="1" dirty="0" err="1">
                <a:solidFill>
                  <a:srgbClr val="FFFF00"/>
                </a:solidFill>
              </a:rPr>
              <a:t>BufferedInputStream</a:t>
            </a:r>
            <a:r>
              <a:rPr lang="en-US" altLang="zh-CN" sz="1400" b="1" dirty="0">
                <a:solidFill>
                  <a:srgbClr val="FFFF00"/>
                </a:solidFill>
              </a:rPr>
              <a:t>(new </a:t>
            </a:r>
            <a:r>
              <a:rPr lang="en-US" altLang="zh-CN" sz="1400" b="1" dirty="0" err="1">
                <a:solidFill>
                  <a:srgbClr val="FFFF00"/>
                </a:solidFill>
              </a:rPr>
              <a:t>FileInputStream</a:t>
            </a:r>
            <a:r>
              <a:rPr lang="en-US" altLang="zh-CN" sz="1400" b="1" dirty="0">
                <a:solidFill>
                  <a:srgbClr val="FFFF00"/>
                </a:solidFill>
              </a:rPr>
              <a:t>( </a:t>
            </a:r>
            <a:r>
              <a:rPr lang="en-US" altLang="zh-CN" sz="1400" dirty="0" smtClean="0">
                <a:solidFill>
                  <a:srgbClr val="FFFF00"/>
                </a:solidFill>
              </a:rPr>
              <a:t>file</a:t>
            </a:r>
            <a:r>
              <a:rPr lang="en-US" altLang="zh-CN" sz="1400" dirty="0">
                <a:solidFill>
                  <a:srgbClr val="FFFF00"/>
                </a:solidFill>
              </a:rPr>
              <a:t>));  </a:t>
            </a:r>
          </a:p>
          <a:p>
            <a:endParaRPr lang="en-US" altLang="zh-CN" dirty="0" smtClean="0"/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BufferedInputStream</a:t>
            </a:r>
            <a:r>
              <a:rPr lang="zh-CN" altLang="en-US" sz="1600" dirty="0" smtClean="0">
                <a:solidFill>
                  <a:schemeClr val="bg1"/>
                </a:solidFill>
              </a:rPr>
              <a:t>装饰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FileInputStream</a:t>
            </a:r>
            <a:r>
              <a:rPr lang="zh-CN" altLang="en-US" sz="1600" smtClean="0">
                <a:solidFill>
                  <a:schemeClr val="bg1"/>
                </a:solidFill>
              </a:rPr>
              <a:t>，使普通的文件流具备了缓冲功能。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816" y="1088658"/>
            <a:ext cx="680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InputStream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OutputStream</a:t>
            </a:r>
            <a:r>
              <a:rPr lang="zh-CN" altLang="en-US" dirty="0" smtClean="0">
                <a:solidFill>
                  <a:schemeClr val="bg1"/>
                </a:solidFill>
              </a:rPr>
              <a:t>是操作</a:t>
            </a:r>
            <a:r>
              <a:rPr lang="en-US" altLang="zh-CN" dirty="0" smtClean="0">
                <a:solidFill>
                  <a:schemeClr val="bg1"/>
                </a:solidFill>
              </a:rPr>
              <a:t>byte</a:t>
            </a:r>
            <a:r>
              <a:rPr lang="zh-CN" altLang="en-US" dirty="0" smtClean="0">
                <a:solidFill>
                  <a:schemeClr val="bg1"/>
                </a:solidFill>
              </a:rPr>
              <a:t>的，操作字符文本不方便？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使用字符流</a:t>
            </a:r>
            <a:r>
              <a:rPr lang="en-US" altLang="zh-CN" dirty="0" smtClean="0">
                <a:solidFill>
                  <a:schemeClr val="bg1"/>
                </a:solidFill>
              </a:rPr>
              <a:t>Reader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Writer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55033"/>
              </p:ext>
            </p:extLst>
          </p:nvPr>
        </p:nvGraphicFramePr>
        <p:xfrm>
          <a:off x="678629" y="189410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OutputStream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FileInputStream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FileReader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FileOutputStream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FileWriter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BufferedInputStream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BufferedReader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BufferedOutputStream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BufferedWriter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9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829909" y="1057300"/>
            <a:ext cx="619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缓冲输入文件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defTabSz="288000"/>
            <a:endParaRPr lang="en-US" altLang="zh-CN" b="1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b="1" dirty="0">
                <a:solidFill>
                  <a:schemeClr val="bg1"/>
                </a:solidFill>
              </a:rPr>
              <a:t>static String read(String </a:t>
            </a:r>
            <a:r>
              <a:rPr lang="en-US" altLang="zh-CN" sz="1400" b="1" dirty="0" err="1">
                <a:solidFill>
                  <a:schemeClr val="bg1"/>
                </a:solidFill>
              </a:rPr>
              <a:t>fileName</a:t>
            </a:r>
            <a:r>
              <a:rPr lang="en-US" altLang="zh-CN" sz="1400" b="1" dirty="0">
                <a:solidFill>
                  <a:schemeClr val="bg1"/>
                </a:solidFill>
              </a:rPr>
              <a:t>) throws </a:t>
            </a:r>
            <a:r>
              <a:rPr lang="en-US" altLang="zh-CN" sz="1400" b="1">
                <a:solidFill>
                  <a:schemeClr val="bg1"/>
                </a:solidFill>
              </a:rPr>
              <a:t>Exception{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StringBuilder sb = </a:t>
            </a:r>
            <a:r>
              <a:rPr lang="en-US" altLang="zh-CN" sz="1400" b="1">
                <a:solidFill>
                  <a:schemeClr val="bg1"/>
                </a:solidFill>
              </a:rPr>
              <a:t>new StringBuilder();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String s;</a:t>
            </a:r>
          </a:p>
          <a:p>
            <a:pPr defTabSz="288000"/>
            <a:endParaRPr lang="en-US" altLang="zh-CN" sz="1400" b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BufferedReader </a:t>
            </a:r>
            <a:r>
              <a:rPr lang="en-US" altLang="zh-CN" sz="1400" dirty="0">
                <a:solidFill>
                  <a:schemeClr val="bg1"/>
                </a:solidFill>
              </a:rPr>
              <a:t>in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BufferedReader</a:t>
            </a:r>
            <a:r>
              <a:rPr lang="en-US" altLang="zh-CN" sz="1400" b="1" dirty="0">
                <a:solidFill>
                  <a:schemeClr val="bg1"/>
                </a:solidFill>
              </a:rPr>
              <a:t>(new </a:t>
            </a:r>
            <a:r>
              <a:rPr lang="en-US" altLang="zh-CN" sz="1400" b="1" err="1">
                <a:solidFill>
                  <a:schemeClr val="bg1"/>
                </a:solidFill>
              </a:rPr>
              <a:t>FileReader</a:t>
            </a:r>
            <a:r>
              <a:rPr lang="en-US" altLang="zh-CN" sz="1400" b="1">
                <a:solidFill>
                  <a:schemeClr val="bg1"/>
                </a:solidFill>
              </a:rPr>
              <a:t>(</a:t>
            </a:r>
            <a:r>
              <a:rPr lang="en-US" altLang="zh-CN" sz="1400" b="1" err="1">
                <a:solidFill>
                  <a:schemeClr val="bg1"/>
                </a:solidFill>
              </a:rPr>
              <a:t>fileName</a:t>
            </a:r>
            <a:r>
              <a:rPr lang="en-US" altLang="zh-CN" sz="1400" b="1" smtClean="0">
                <a:solidFill>
                  <a:schemeClr val="bg1"/>
                </a:solidFill>
              </a:rPr>
              <a:t>));</a:t>
            </a:r>
          </a:p>
          <a:p>
            <a:pPr defTabSz="288000"/>
            <a:endParaRPr lang="en-US" altLang="zh-CN" sz="1400" b="1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try {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	while</a:t>
            </a:r>
            <a:r>
              <a:rPr lang="en-US" altLang="zh-CN" sz="1400" b="1" dirty="0">
                <a:solidFill>
                  <a:schemeClr val="bg1"/>
                </a:solidFill>
              </a:rPr>
              <a:t>((s = </a:t>
            </a:r>
            <a:r>
              <a:rPr lang="en-US" altLang="zh-CN" sz="1400" b="1" dirty="0" err="1">
                <a:solidFill>
                  <a:schemeClr val="bg1"/>
                </a:solidFill>
              </a:rPr>
              <a:t>in.readLine</a:t>
            </a:r>
            <a:r>
              <a:rPr lang="en-US" altLang="zh-CN" sz="1400" b="1" dirty="0">
                <a:solidFill>
                  <a:schemeClr val="bg1"/>
                </a:solidFill>
              </a:rPr>
              <a:t>()) != null){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	sb.append(s </a:t>
            </a:r>
            <a:r>
              <a:rPr lang="en-US" altLang="zh-CN" sz="1400" dirty="0">
                <a:solidFill>
                  <a:schemeClr val="bg1"/>
                </a:solidFill>
              </a:rPr>
              <a:t>+ "\n");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} finally 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if (in!=null) {</a:t>
            </a:r>
          </a:p>
          <a:p>
            <a:pPr defTabSz="288000"/>
            <a:r>
              <a:rPr lang="en-US" altLang="zh-CN" sz="1400">
                <a:solidFill>
                  <a:schemeClr val="bg1"/>
                </a:solidFill>
              </a:rPr>
              <a:t>	</a:t>
            </a:r>
            <a:r>
              <a:rPr lang="en-US" altLang="zh-CN" sz="1400" smtClean="0">
                <a:solidFill>
                  <a:schemeClr val="bg1"/>
                </a:solidFill>
              </a:rPr>
              <a:t>		</a:t>
            </a:r>
            <a:r>
              <a:rPr lang="en-US" altLang="zh-CN" sz="1400">
                <a:solidFill>
                  <a:schemeClr val="bg1"/>
                </a:solidFill>
              </a:rPr>
              <a:t>in.close();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	}</a:t>
            </a:r>
            <a:endParaRPr lang="en-US" altLang="zh-CN" sz="140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}</a:t>
            </a:r>
          </a:p>
          <a:p>
            <a:pPr defTabSz="288000"/>
            <a:endParaRPr lang="en-US" altLang="zh-CN" sz="1400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</a:t>
            </a:r>
            <a:r>
              <a:rPr lang="en-US" altLang="zh-CN" sz="1400" b="1" smtClean="0">
                <a:solidFill>
                  <a:schemeClr val="bg1"/>
                </a:solidFill>
              </a:rPr>
              <a:t>return </a:t>
            </a:r>
            <a:r>
              <a:rPr lang="en-US" altLang="zh-CN" sz="1400" b="1" dirty="0" err="1">
                <a:solidFill>
                  <a:schemeClr val="bg1"/>
                </a:solidFill>
              </a:rPr>
              <a:t>sb.toString</a:t>
            </a:r>
            <a:r>
              <a:rPr lang="en-US" altLang="zh-CN" sz="1400" b="1" dirty="0">
                <a:solidFill>
                  <a:schemeClr val="bg1"/>
                </a:solidFill>
              </a:rPr>
              <a:t>();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常用类库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字符串处理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容器类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类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75158" y="3289548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数组处理</a:t>
            </a:r>
          </a:p>
        </p:txBody>
      </p:sp>
    </p:spTree>
    <p:extLst>
      <p:ext uri="{BB962C8B-B14F-4D97-AF65-F5344CB8AC3E}">
        <p14:creationId xmlns:p14="http://schemas.microsoft.com/office/powerpoint/2010/main" val="33414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201316"/>
            <a:ext cx="8189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>
                <a:solidFill>
                  <a:schemeClr val="bg1"/>
                </a:solidFill>
              </a:rPr>
              <a:t>System</a:t>
            </a:r>
            <a:r>
              <a:rPr lang="en-US" altLang="zh-CN" dirty="0" err="1" smtClean="0">
                <a:solidFill>
                  <a:schemeClr val="bg1"/>
                </a:solidFill>
              </a:rPr>
              <a:t>.arraycopy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复制数组。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rgbClr val="FFFF00"/>
                </a:solidFill>
              </a:rPr>
              <a:t>a</a:t>
            </a:r>
            <a:r>
              <a:rPr lang="en-US" altLang="zh-CN" dirty="0" err="1" smtClean="0">
                <a:solidFill>
                  <a:srgbClr val="FFFF00"/>
                </a:solidFill>
              </a:rPr>
              <a:t>rraycopy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源数组，源数组起始位置，目标数组，目标数组起始位置，复制个数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425452"/>
            <a:ext cx="457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int</a:t>
            </a:r>
            <a:r>
              <a:rPr lang="en-US" altLang="zh-CN" sz="1400" b="1" dirty="0">
                <a:solidFill>
                  <a:schemeClr val="bg1"/>
                </a:solidFill>
              </a:rPr>
              <a:t>[] </a:t>
            </a:r>
            <a:r>
              <a:rPr lang="en-US" altLang="zh-CN" sz="1400" b="1" dirty="0" err="1">
                <a:solidFill>
                  <a:schemeClr val="bg1"/>
                </a:solidFill>
              </a:rPr>
              <a:t>i</a:t>
            </a:r>
            <a:r>
              <a:rPr lang="en-US" altLang="zh-CN" sz="1400" b="1" dirty="0">
                <a:solidFill>
                  <a:schemeClr val="bg1"/>
                </a:solidFill>
              </a:rPr>
              <a:t> = new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[7];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int</a:t>
            </a:r>
            <a:r>
              <a:rPr lang="en-US" altLang="zh-CN" sz="1400" b="1" dirty="0">
                <a:solidFill>
                  <a:schemeClr val="bg1"/>
                </a:solidFill>
              </a:rPr>
              <a:t>[] j = new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[10];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fill(i</a:t>
            </a:r>
            <a:r>
              <a:rPr lang="en-US" altLang="zh-CN" sz="1400" i="1" dirty="0">
                <a:solidFill>
                  <a:schemeClr val="bg1"/>
                </a:solidFill>
              </a:rPr>
              <a:t>, 19</a:t>
            </a:r>
            <a:r>
              <a:rPr lang="en-US" altLang="zh-CN" sz="1400" i="1" dirty="0" smtClean="0">
                <a:solidFill>
                  <a:srgbClr val="FFFF00"/>
                </a:solidFill>
              </a:rPr>
              <a:t>);//</a:t>
            </a:r>
            <a:r>
              <a:rPr lang="zh-CN" altLang="en-US" sz="1400" i="1" dirty="0" smtClean="0">
                <a:solidFill>
                  <a:srgbClr val="FFFF00"/>
                </a:solidFill>
              </a:rPr>
              <a:t>使用同样的元素填充数组</a:t>
            </a:r>
            <a:endParaRPr lang="en-US" altLang="zh-CN" sz="1400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fill(i</a:t>
            </a:r>
            <a:r>
              <a:rPr lang="en-US" altLang="zh-CN" sz="1400" i="1" dirty="0">
                <a:solidFill>
                  <a:schemeClr val="bg1"/>
                </a:solidFill>
              </a:rPr>
              <a:t>, 21);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</a:t>
            </a:r>
            <a:r>
              <a:rPr lang="en-US" altLang="zh-CN" sz="1400" i="1" dirty="0" err="1">
                <a:solidFill>
                  <a:schemeClr val="bg1"/>
                </a:solidFill>
              </a:rPr>
              <a:t>i</a:t>
            </a:r>
            <a:r>
              <a:rPr lang="en-US" altLang="zh-CN" sz="1400" i="1" dirty="0">
                <a:solidFill>
                  <a:schemeClr val="bg1"/>
                </a:solidFill>
              </a:rPr>
              <a:t>:" + </a:t>
            </a:r>
            <a:r>
              <a:rPr lang="en-US" altLang="zh-CN" sz="1400" i="1" dirty="0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i="1" dirty="0" err="1">
                <a:solidFill>
                  <a:schemeClr val="bg1"/>
                </a:solidFill>
              </a:rPr>
              <a:t>i</a:t>
            </a:r>
            <a:r>
              <a:rPr lang="en-US" altLang="zh-CN" sz="1400" i="1" dirty="0">
                <a:solidFill>
                  <a:schemeClr val="bg1"/>
                </a:solidFill>
              </a:rPr>
              <a:t>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("j:" + </a:t>
            </a:r>
            <a:r>
              <a:rPr lang="en-US" altLang="zh-CN" sz="1400" i="1" dirty="0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 dirty="0">
                <a:solidFill>
                  <a:schemeClr val="bg1"/>
                </a:solidFill>
              </a:rPr>
              <a:t>(j));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arraycopy(i</a:t>
            </a:r>
            <a:r>
              <a:rPr lang="en-US" altLang="zh-CN" sz="1400" i="1" dirty="0">
                <a:solidFill>
                  <a:schemeClr val="bg1"/>
                </a:solidFill>
              </a:rPr>
              <a:t>, 0, j, 0, </a:t>
            </a:r>
            <a:r>
              <a:rPr lang="en-US" altLang="zh-CN" sz="1400" i="1" dirty="0" err="1">
                <a:solidFill>
                  <a:schemeClr val="bg1"/>
                </a:solidFill>
              </a:rPr>
              <a:t>i.length</a:t>
            </a:r>
            <a:r>
              <a:rPr lang="en-US" altLang="zh-CN" sz="1400" i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("j:" + </a:t>
            </a:r>
            <a:r>
              <a:rPr lang="en-US" altLang="zh-CN" sz="1400" i="1" dirty="0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 dirty="0">
                <a:solidFill>
                  <a:schemeClr val="bg1"/>
                </a:solidFill>
              </a:rPr>
              <a:t>(j));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460" y="1057300"/>
            <a:ext cx="816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类加载器可分为两大类：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启动类加载器（由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C++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实现，独立于虚拟机外部）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其他加载器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67" y="1777380"/>
            <a:ext cx="3744416" cy="358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27984" y="1691004"/>
            <a:ext cx="4680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6"/>
                </a:solidFill>
              </a:rPr>
              <a:t>Bootastrap</a:t>
            </a:r>
            <a:r>
              <a:rPr lang="zh-CN" altLang="en-US" sz="1600" dirty="0" smtClean="0">
                <a:solidFill>
                  <a:schemeClr val="bg1"/>
                </a:solidFill>
              </a:rPr>
              <a:t>：启动类加载</a:t>
            </a:r>
            <a:r>
              <a:rPr lang="zh-CN" altLang="en-US" sz="1600" smtClean="0">
                <a:solidFill>
                  <a:schemeClr val="bg1"/>
                </a:solidFill>
              </a:rPr>
              <a:t>器。</a:t>
            </a:r>
            <a:r>
              <a:rPr lang="zh-CN" altLang="en-US" sz="1600">
                <a:solidFill>
                  <a:schemeClr val="bg1"/>
                </a:solidFill>
              </a:rPr>
              <a:t>负责</a:t>
            </a:r>
            <a:r>
              <a:rPr lang="zh-CN" altLang="en-US" sz="1600" smtClean="0">
                <a:solidFill>
                  <a:schemeClr val="bg1"/>
                </a:solidFill>
              </a:rPr>
              <a:t>加载</a:t>
            </a:r>
            <a:r>
              <a:rPr lang="en-US" altLang="zh-CN" sz="1600" smtClean="0">
                <a:solidFill>
                  <a:srgbClr val="FFFF00"/>
                </a:solidFill>
              </a:rPr>
              <a:t>JRE/lib/</a:t>
            </a:r>
            <a:r>
              <a:rPr lang="zh-CN" altLang="en-US" sz="1600" smtClean="0">
                <a:solidFill>
                  <a:srgbClr val="FFFF00"/>
                </a:solidFill>
              </a:rPr>
              <a:t>下的核心类库</a:t>
            </a:r>
            <a:r>
              <a:rPr lang="zh-CN" altLang="en-US" sz="1600" smtClean="0">
                <a:solidFill>
                  <a:schemeClr val="bg1"/>
                </a:solidFill>
              </a:rPr>
              <a:t>或由</a:t>
            </a:r>
            <a:r>
              <a:rPr lang="en-US" altLang="zh-CN" sz="1600" smtClean="0">
                <a:solidFill>
                  <a:srgbClr val="FFFF00"/>
                </a:solidFill>
              </a:rPr>
              <a:t>-</a:t>
            </a:r>
            <a:r>
              <a:rPr lang="en-US" altLang="zh-CN" sz="1600">
                <a:solidFill>
                  <a:srgbClr val="FFFF00"/>
                </a:solidFill>
              </a:rPr>
              <a:t>Xbootclasspath</a:t>
            </a:r>
            <a:r>
              <a:rPr lang="zh-CN" altLang="en-US" sz="1600">
                <a:solidFill>
                  <a:schemeClr val="bg1"/>
                </a:solidFill>
              </a:rPr>
              <a:t>选项指定的</a:t>
            </a:r>
            <a:r>
              <a:rPr lang="en-US" altLang="zh-CN" sz="1600">
                <a:solidFill>
                  <a:schemeClr val="bg1"/>
                </a:solidFill>
              </a:rPr>
              <a:t>jar</a:t>
            </a:r>
            <a:r>
              <a:rPr lang="zh-CN" altLang="en-US" sz="1600" smtClean="0">
                <a:solidFill>
                  <a:schemeClr val="bg1"/>
                </a:solidFill>
              </a:rPr>
              <a:t>包</a:t>
            </a:r>
            <a:r>
              <a:rPr lang="zh-CN" altLang="en-US" sz="1600">
                <a:solidFill>
                  <a:schemeClr val="bg1"/>
                </a:solidFill>
              </a:rPr>
              <a:t>。由于引导类加载器涉及到虚拟机本地实现细节</a:t>
            </a:r>
            <a:r>
              <a:rPr lang="zh-CN" altLang="en-US" sz="1600" smtClean="0">
                <a:solidFill>
                  <a:schemeClr val="bg1"/>
                </a:solidFill>
              </a:rPr>
              <a:t>，无法</a:t>
            </a:r>
            <a:r>
              <a:rPr lang="zh-CN" altLang="en-US" sz="1600">
                <a:solidFill>
                  <a:schemeClr val="bg1"/>
                </a:solidFill>
              </a:rPr>
              <a:t>直接获取到启动类加载器的引用，所以不允许直接通过引用进行</a:t>
            </a:r>
            <a:r>
              <a:rPr lang="zh-CN" altLang="en-US" sz="1600" smtClean="0">
                <a:solidFill>
                  <a:schemeClr val="bg1"/>
                </a:solidFill>
              </a:rPr>
              <a:t>操作。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6"/>
                </a:solidFill>
              </a:rPr>
              <a:t>Extension</a:t>
            </a:r>
            <a:r>
              <a:rPr lang="zh-CN" altLang="en-US" sz="1600" dirty="0" smtClean="0">
                <a:solidFill>
                  <a:schemeClr val="bg1"/>
                </a:solidFill>
              </a:rPr>
              <a:t>：加载</a:t>
            </a:r>
            <a:r>
              <a:rPr lang="en-US" altLang="zh-CN" sz="1600" dirty="0" smtClean="0">
                <a:solidFill>
                  <a:schemeClr val="bg1"/>
                </a:solidFill>
              </a:rPr>
              <a:t>/lib/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ext</a:t>
            </a:r>
            <a:r>
              <a:rPr lang="zh-CN" altLang="en-US" sz="1600" dirty="0" smtClean="0">
                <a:solidFill>
                  <a:schemeClr val="bg1"/>
                </a:solidFill>
              </a:rPr>
              <a:t>下或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java.ext.dirs</a:t>
            </a:r>
            <a:r>
              <a:rPr lang="zh-CN" altLang="en-US" sz="1600" dirty="0" smtClean="0">
                <a:solidFill>
                  <a:schemeClr val="bg1"/>
                </a:solidFill>
              </a:rPr>
              <a:t>系统变量指定的类库，可以被开发者直接</a:t>
            </a:r>
            <a:r>
              <a:rPr lang="zh-CN" altLang="en-US" sz="1600" smtClean="0">
                <a:solidFill>
                  <a:schemeClr val="bg1"/>
                </a:solidFill>
              </a:rPr>
              <a:t>使用。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accent6"/>
                </a:solidFill>
              </a:rPr>
              <a:t>Application</a:t>
            </a:r>
            <a:r>
              <a:rPr lang="zh-CN" altLang="en-US" sz="1600" dirty="0" smtClean="0">
                <a:solidFill>
                  <a:schemeClr val="bg1"/>
                </a:solidFill>
              </a:rPr>
              <a:t>：加载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ClassPath</a:t>
            </a:r>
            <a:r>
              <a:rPr lang="zh-CN" altLang="en-US" sz="1600" dirty="0" smtClean="0">
                <a:solidFill>
                  <a:schemeClr val="bg1"/>
                </a:solidFill>
              </a:rPr>
              <a:t>指定的类</a:t>
            </a:r>
            <a:r>
              <a:rPr lang="zh-CN" altLang="en-US" sz="1600" smtClean="0">
                <a:solidFill>
                  <a:schemeClr val="bg1"/>
                </a:solidFill>
              </a:rPr>
              <a:t>库。</a:t>
            </a:r>
            <a:endParaRPr lang="en-US" altLang="zh-CN" sz="160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solidFill>
                  <a:schemeClr val="accent6"/>
                </a:solidFill>
              </a:rPr>
              <a:t>双亲委派模型？</a:t>
            </a:r>
            <a:endParaRPr lang="en-US" altLang="zh-CN" sz="16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17249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Arrays.equals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进行数组比较。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相等条件：个数相等，对应位置元素也相等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977" y="2065412"/>
            <a:ext cx="68083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int</a:t>
            </a:r>
            <a:r>
              <a:rPr lang="en-US" altLang="zh-CN" sz="1400" b="1" dirty="0">
                <a:solidFill>
                  <a:schemeClr val="bg1"/>
                </a:solidFill>
              </a:rPr>
              <a:t>[] </a:t>
            </a:r>
            <a:r>
              <a:rPr lang="en-US" altLang="zh-CN" sz="1400" b="1" dirty="0" err="1">
                <a:solidFill>
                  <a:schemeClr val="bg1"/>
                </a:solidFill>
              </a:rPr>
              <a:t>i</a:t>
            </a:r>
            <a:r>
              <a:rPr lang="en-US" altLang="zh-CN" sz="1400" b="1" dirty="0">
                <a:solidFill>
                  <a:schemeClr val="bg1"/>
                </a:solidFill>
              </a:rPr>
              <a:t> = new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[10];</a:t>
            </a:r>
          </a:p>
          <a:p>
            <a:pPr defTabSz="288000"/>
            <a:r>
              <a:rPr lang="en-US" altLang="zh-CN" sz="1400" b="1" smtClean="0">
                <a:solidFill>
                  <a:schemeClr val="bg1"/>
                </a:solidFill>
              </a:rPr>
              <a:t>	int</a:t>
            </a:r>
            <a:r>
              <a:rPr lang="en-US" altLang="zh-CN" sz="1400" b="1" dirty="0">
                <a:solidFill>
                  <a:schemeClr val="bg1"/>
                </a:solidFill>
              </a:rPr>
              <a:t>[] j = new </a:t>
            </a:r>
            <a:r>
              <a:rPr lang="en-US" altLang="zh-CN" sz="1400" b="1" dirty="0" err="1">
                <a:solidFill>
                  <a:schemeClr val="bg1"/>
                </a:solidFill>
              </a:rPr>
              <a:t>int</a:t>
            </a:r>
            <a:r>
              <a:rPr lang="en-US" altLang="zh-CN" sz="1400" b="1" dirty="0">
                <a:solidFill>
                  <a:schemeClr val="bg1"/>
                </a:solidFill>
              </a:rPr>
              <a:t>[10];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fill(i</a:t>
            </a:r>
            <a:r>
              <a:rPr lang="en-US" altLang="zh-CN" sz="1400" i="1" dirty="0">
                <a:solidFill>
                  <a:schemeClr val="bg1"/>
                </a:solidFill>
              </a:rPr>
              <a:t>, 19);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fill(j</a:t>
            </a:r>
            <a:r>
              <a:rPr lang="en-US" altLang="zh-CN" sz="1400" i="1" dirty="0">
                <a:solidFill>
                  <a:schemeClr val="bg1"/>
                </a:solidFill>
              </a:rPr>
              <a:t>, </a:t>
            </a:r>
            <a:r>
              <a:rPr lang="en-US" altLang="zh-CN" sz="1400" i="1">
                <a:solidFill>
                  <a:schemeClr val="bg1"/>
                </a:solidFill>
              </a:rPr>
              <a:t>19</a:t>
            </a:r>
            <a:r>
              <a:rPr lang="en-US" altLang="zh-CN" sz="1400" i="1" smtClean="0">
                <a:solidFill>
                  <a:schemeClr val="bg1"/>
                </a:solidFill>
              </a:rPr>
              <a:t>);</a:t>
            </a:r>
          </a:p>
          <a:p>
            <a:pPr defTabSz="288000"/>
            <a:endParaRPr lang="en-US" altLang="zh-CN" sz="1400" i="1" dirty="0" smtClean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i="1" smtClean="0">
                <a:solidFill>
                  <a:srgbClr val="FFFF00"/>
                </a:solidFill>
              </a:rPr>
              <a:t>	//</a:t>
            </a:r>
            <a:r>
              <a:rPr lang="en-US" altLang="zh-CN" sz="1400" i="1" dirty="0" smtClean="0">
                <a:solidFill>
                  <a:srgbClr val="FFFF00"/>
                </a:solidFill>
              </a:rPr>
              <a:t>true</a:t>
            </a:r>
            <a:endParaRPr lang="en-US" altLang="zh-CN" sz="1400" i="1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out.println(Arrays.equals(i</a:t>
            </a:r>
            <a:r>
              <a:rPr lang="en-US" altLang="zh-CN" sz="1400" i="1" dirty="0">
                <a:solidFill>
                  <a:schemeClr val="bg1"/>
                </a:solidFill>
              </a:rPr>
              <a:t>, </a:t>
            </a:r>
            <a:r>
              <a:rPr lang="en-US" altLang="zh-CN" sz="1400" i="1">
                <a:solidFill>
                  <a:schemeClr val="bg1"/>
                </a:solidFill>
              </a:rPr>
              <a:t>j</a:t>
            </a:r>
            <a:r>
              <a:rPr lang="en-US" altLang="zh-CN" sz="1400" i="1" smtClean="0">
                <a:solidFill>
                  <a:schemeClr val="bg1"/>
                </a:solidFill>
              </a:rPr>
              <a:t>));</a:t>
            </a:r>
          </a:p>
          <a:p>
            <a:pPr defTabSz="288000"/>
            <a:endParaRPr lang="en-US" altLang="zh-CN" sz="1400" i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i[2</a:t>
            </a:r>
            <a:r>
              <a:rPr lang="en-US" altLang="zh-CN" sz="1400" dirty="0">
                <a:solidFill>
                  <a:schemeClr val="bg1"/>
                </a:solidFill>
              </a:rPr>
              <a:t>] = 1</a:t>
            </a:r>
            <a:r>
              <a:rPr lang="en-US" altLang="zh-CN" sz="1400" dirty="0" smtClean="0">
                <a:solidFill>
                  <a:schemeClr val="bg1"/>
                </a:solidFill>
              </a:rPr>
              <a:t>;</a:t>
            </a:r>
          </a:p>
          <a:p>
            <a:pPr defTabSz="288000"/>
            <a:r>
              <a:rPr lang="en-US" altLang="zh-CN" sz="1400" smtClean="0">
                <a:solidFill>
                  <a:srgbClr val="FFFF00"/>
                </a:solidFill>
              </a:rPr>
              <a:t>	//</a:t>
            </a:r>
            <a:r>
              <a:rPr lang="en-US" altLang="zh-CN" sz="1400" dirty="0" smtClean="0">
                <a:solidFill>
                  <a:srgbClr val="FFFF00"/>
                </a:solidFill>
              </a:rPr>
              <a:t>false</a:t>
            </a:r>
            <a:endParaRPr lang="en-US" altLang="zh-CN" sz="1400" dirty="0">
              <a:solidFill>
                <a:srgbClr val="FFFF00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out.println(Arrays.equals(i</a:t>
            </a:r>
            <a:r>
              <a:rPr lang="en-US" altLang="zh-CN" sz="1400" i="1" dirty="0">
                <a:solidFill>
                  <a:schemeClr val="bg1"/>
                </a:solidFill>
              </a:rPr>
              <a:t>, j));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8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345332"/>
            <a:ext cx="6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955340"/>
            <a:ext cx="6088526" cy="2312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</a:rPr>
              <a:t>Arrays.sort</a:t>
            </a:r>
            <a:r>
              <a:rPr lang="zh-CN" altLang="en-US" dirty="0" smtClean="0">
                <a:solidFill>
                  <a:schemeClr val="bg1"/>
                </a:solidFill>
              </a:rPr>
              <a:t>对数组排序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内置可以对任意基本类型数组排序；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对象排序：对象实现</a:t>
            </a:r>
            <a:r>
              <a:rPr lang="en-US" altLang="zh-CN" sz="1600" dirty="0" smtClean="0">
                <a:solidFill>
                  <a:schemeClr val="bg1"/>
                </a:solidFill>
              </a:rPr>
              <a:t>Comparable</a:t>
            </a:r>
            <a:r>
              <a:rPr lang="zh-CN" altLang="en-US" sz="1600" dirty="0" smtClean="0">
                <a:solidFill>
                  <a:schemeClr val="bg1"/>
                </a:solidFill>
              </a:rPr>
              <a:t>接口或具有相关联的</a:t>
            </a:r>
            <a:r>
              <a:rPr lang="en-US" altLang="zh-CN" sz="1600" dirty="0" smtClean="0">
                <a:solidFill>
                  <a:srgbClr val="FFFF00"/>
                </a:solidFill>
              </a:rPr>
              <a:t>Comparator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基本类型排序算法：快速排序</a:t>
            </a:r>
            <a:r>
              <a:rPr lang="en-US" altLang="zh-CN" sz="1600" dirty="0" smtClean="0">
                <a:solidFill>
                  <a:schemeClr val="bg1"/>
                </a:solidFill>
              </a:rPr>
              <a:t>(Quicksort)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String</a:t>
            </a:r>
            <a:r>
              <a:rPr lang="zh-CN" altLang="en-US" sz="1600" dirty="0" smtClean="0">
                <a:solidFill>
                  <a:schemeClr val="bg1"/>
                </a:solidFill>
              </a:rPr>
              <a:t>排序算法依据</a:t>
            </a:r>
            <a:r>
              <a:rPr lang="zh-CN" altLang="en-US" sz="1600" dirty="0" smtClean="0">
                <a:solidFill>
                  <a:srgbClr val="FFFF00"/>
                </a:solidFill>
              </a:rPr>
              <a:t>词典编排顺序</a:t>
            </a:r>
            <a:r>
              <a:rPr lang="zh-CN" altLang="en-US" sz="1600" dirty="0" smtClean="0">
                <a:solidFill>
                  <a:schemeClr val="bg1"/>
                </a:solidFill>
              </a:rPr>
              <a:t>排序：大写字母、小写字母。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对象排序算法：稳定归并排序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3361556"/>
            <a:ext cx="73657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n-US" altLang="zh-CN" sz="1400" b="1" dirty="0">
                <a:solidFill>
                  <a:schemeClr val="bg1"/>
                </a:solidFill>
              </a:rPr>
              <a:t>public static void main(String[] </a:t>
            </a:r>
            <a:r>
              <a:rPr lang="en-US" altLang="zh-CN" sz="1400" b="1" dirty="0" err="1">
                <a:solidFill>
                  <a:schemeClr val="bg1"/>
                </a:solidFill>
              </a:rPr>
              <a:t>args</a:t>
            </a:r>
            <a:r>
              <a:rPr lang="en-US" altLang="zh-CN" sz="1400" b="1" dirty="0">
                <a:solidFill>
                  <a:schemeClr val="bg1"/>
                </a:solidFill>
              </a:rPr>
              <a:t>){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String</a:t>
            </a:r>
            <a:r>
              <a:rPr lang="en-US" altLang="zh-CN" sz="1400" dirty="0">
                <a:solidFill>
                  <a:schemeClr val="bg1"/>
                </a:solidFill>
              </a:rPr>
              <a:t>[] </a:t>
            </a:r>
            <a:r>
              <a:rPr lang="en-US" altLang="zh-CN" sz="1400" dirty="0" err="1">
                <a:solidFill>
                  <a:schemeClr val="bg1"/>
                </a:solidFill>
              </a:rPr>
              <a:t>sa</a:t>
            </a:r>
            <a:r>
              <a:rPr lang="en-US" altLang="zh-CN" sz="1400" dirty="0">
                <a:solidFill>
                  <a:schemeClr val="bg1"/>
                </a:solidFill>
              </a:rPr>
              <a:t> = {"Wang","li","Zhao","</a:t>
            </a:r>
            <a:r>
              <a:rPr lang="en-US" altLang="zh-CN" sz="1400" dirty="0" err="1">
                <a:solidFill>
                  <a:schemeClr val="bg1"/>
                </a:solidFill>
              </a:rPr>
              <a:t>zhang</a:t>
            </a:r>
            <a:r>
              <a:rPr lang="en-US" altLang="zh-CN" sz="1400" dirty="0">
                <a:solidFill>
                  <a:schemeClr val="bg1"/>
                </a:solidFill>
              </a:rPr>
              <a:t>","</a:t>
            </a:r>
            <a:r>
              <a:rPr lang="en-US" altLang="zh-CN" sz="1400" dirty="0" err="1">
                <a:solidFill>
                  <a:schemeClr val="bg1"/>
                </a:solidFill>
              </a:rPr>
              <a:t>Liang","mu</a:t>
            </a:r>
            <a:r>
              <a:rPr lang="en-US" altLang="zh-CN" sz="1400" dirty="0">
                <a:solidFill>
                  <a:schemeClr val="bg1"/>
                </a:solidFill>
              </a:rPr>
              <a:t>"};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("Before:" + </a:t>
            </a:r>
            <a:r>
              <a:rPr lang="en-US" altLang="zh-CN" sz="1400" i="1" dirty="0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i="1" dirty="0" err="1">
                <a:solidFill>
                  <a:schemeClr val="bg1"/>
                </a:solidFill>
              </a:rPr>
              <a:t>sa</a:t>
            </a:r>
            <a:r>
              <a:rPr lang="en-US" altLang="zh-CN" sz="1400" i="1" dirty="0">
                <a:solidFill>
                  <a:schemeClr val="bg1"/>
                </a:solidFill>
              </a:rPr>
              <a:t>));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sort(sa</a:t>
            </a:r>
            <a:r>
              <a:rPr lang="en-US" altLang="zh-CN" sz="1400" i="1" dirty="0">
                <a:solidFill>
                  <a:schemeClr val="bg1"/>
                </a:solidFill>
              </a:rPr>
              <a:t>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("After:" + </a:t>
            </a:r>
            <a:r>
              <a:rPr lang="en-US" altLang="zh-CN" sz="1400" i="1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>
                <a:solidFill>
                  <a:schemeClr val="bg1"/>
                </a:solidFill>
              </a:rPr>
              <a:t>(</a:t>
            </a:r>
            <a:r>
              <a:rPr lang="en-US" altLang="zh-CN" sz="1400" i="1" err="1">
                <a:solidFill>
                  <a:schemeClr val="bg1"/>
                </a:solidFill>
              </a:rPr>
              <a:t>sa</a:t>
            </a:r>
            <a:r>
              <a:rPr lang="en-US" altLang="zh-CN" sz="1400" i="1" smtClean="0">
                <a:solidFill>
                  <a:schemeClr val="bg1"/>
                </a:solidFill>
              </a:rPr>
              <a:t>));</a:t>
            </a:r>
          </a:p>
          <a:p>
            <a:pPr defTabSz="288000"/>
            <a:endParaRPr lang="en-US" altLang="zh-CN" sz="1400" i="1" dirty="0">
              <a:solidFill>
                <a:schemeClr val="bg1"/>
              </a:solidFill>
            </a:endParaRP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//</a:t>
            </a:r>
            <a:r>
              <a:rPr lang="zh-CN" altLang="en-US" sz="1400" dirty="0">
                <a:solidFill>
                  <a:schemeClr val="bg1"/>
                </a:solidFill>
              </a:rPr>
              <a:t>使用忽略大小写的比较器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Arrays.</a:t>
            </a:r>
            <a:r>
              <a:rPr lang="en-US" altLang="zh-CN" sz="1400" i="1" smtClean="0">
                <a:solidFill>
                  <a:schemeClr val="bg1"/>
                </a:solidFill>
              </a:rPr>
              <a:t>sort(sa</a:t>
            </a:r>
            <a:r>
              <a:rPr lang="en-US" altLang="zh-CN" sz="1400" i="1" dirty="0">
                <a:solidFill>
                  <a:schemeClr val="bg1"/>
                </a:solidFill>
              </a:rPr>
              <a:t>, </a:t>
            </a:r>
            <a:r>
              <a:rPr lang="en-US" altLang="zh-CN" sz="1400" i="1" dirty="0" err="1">
                <a:solidFill>
                  <a:srgbClr val="FFFF00"/>
                </a:solidFill>
              </a:rPr>
              <a:t>String.CASE_INSENSITIVE_ORDER</a:t>
            </a:r>
            <a:r>
              <a:rPr lang="en-US" altLang="zh-CN" sz="1400" i="1" dirty="0">
                <a:solidFill>
                  <a:srgbClr val="FFFF00"/>
                </a:solidFill>
              </a:rPr>
              <a:t>);</a:t>
            </a:r>
          </a:p>
          <a:p>
            <a:pPr defTabSz="288000"/>
            <a:r>
              <a:rPr lang="en-US" altLang="zh-CN" sz="1400" smtClean="0">
                <a:solidFill>
                  <a:schemeClr val="bg1"/>
                </a:solidFill>
              </a:rPr>
              <a:t>	System.</a:t>
            </a:r>
            <a:r>
              <a:rPr lang="en-US" altLang="zh-CN" sz="1400" i="1" smtClean="0">
                <a:solidFill>
                  <a:schemeClr val="bg1"/>
                </a:solidFill>
              </a:rPr>
              <a:t>out.println</a:t>
            </a:r>
            <a:r>
              <a:rPr lang="en-US" altLang="zh-CN" sz="1400" i="1" dirty="0">
                <a:solidFill>
                  <a:schemeClr val="bg1"/>
                </a:solidFill>
              </a:rPr>
              <a:t>("insensitive:" + </a:t>
            </a:r>
            <a:r>
              <a:rPr lang="en-US" altLang="zh-CN" sz="1400" i="1" dirty="0" err="1">
                <a:solidFill>
                  <a:schemeClr val="bg1"/>
                </a:solidFill>
              </a:rPr>
              <a:t>Arrays.toString</a:t>
            </a:r>
            <a:r>
              <a:rPr lang="en-US" altLang="zh-CN" sz="1400" i="1" dirty="0">
                <a:solidFill>
                  <a:schemeClr val="bg1"/>
                </a:solidFill>
              </a:rPr>
              <a:t>(</a:t>
            </a:r>
            <a:r>
              <a:rPr lang="en-US" altLang="zh-CN" sz="1400" i="1" dirty="0" err="1">
                <a:solidFill>
                  <a:schemeClr val="bg1"/>
                </a:solidFill>
              </a:rPr>
              <a:t>sa</a:t>
            </a:r>
            <a:r>
              <a:rPr lang="en-US" altLang="zh-CN" sz="1400" i="1" dirty="0">
                <a:solidFill>
                  <a:schemeClr val="bg1"/>
                </a:solidFill>
              </a:rPr>
              <a:t>));</a:t>
            </a:r>
          </a:p>
          <a:p>
            <a:pPr defTabSz="288000"/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数组处理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201316"/>
            <a:ext cx="779154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练习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练习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创建一个类，有一个用构造器中进行初始化的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成员变量。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创建由这个类对象构成的两个数组，每个数组都使用相同的初始化值，用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Arrays.equals</a:t>
            </a:r>
            <a:r>
              <a:rPr lang="en-US" altLang="zh-CN" sz="1600" dirty="0" smtClean="0">
                <a:solidFill>
                  <a:schemeClr val="bg1"/>
                </a:solidFill>
              </a:rPr>
              <a:t>()</a:t>
            </a:r>
            <a:r>
              <a:rPr lang="zh-CN" altLang="en-US" sz="1600" dirty="0" smtClean="0">
                <a:solidFill>
                  <a:schemeClr val="bg1"/>
                </a:solidFill>
              </a:rPr>
              <a:t>判断是否相等。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为你的类中添加</a:t>
            </a:r>
            <a:r>
              <a:rPr lang="en-US" altLang="zh-CN" sz="1600" dirty="0" smtClean="0">
                <a:solidFill>
                  <a:schemeClr val="bg1"/>
                </a:solidFill>
              </a:rPr>
              <a:t>equals()</a:t>
            </a:r>
            <a:r>
              <a:rPr lang="zh-CN" altLang="en-US" sz="1600" dirty="0" smtClean="0">
                <a:solidFill>
                  <a:schemeClr val="bg1"/>
                </a:solidFill>
              </a:rPr>
              <a:t>方法解决问题。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练习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zh-CN" altLang="en-US" sz="1600" dirty="0" smtClean="0">
                <a:solidFill>
                  <a:schemeClr val="bg1"/>
                </a:solidFill>
              </a:rPr>
              <a:t>：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bg1"/>
                </a:solidFill>
              </a:rPr>
              <a:t>创建一个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Integer</a:t>
            </a:r>
            <a:r>
              <a:rPr lang="zh-CN" altLang="en-US" sz="1600" dirty="0" smtClean="0">
                <a:solidFill>
                  <a:schemeClr val="bg1"/>
                </a:solidFill>
              </a:rPr>
              <a:t>数组，用随机的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数值填充它，再使用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Compatator</a:t>
            </a:r>
            <a:r>
              <a:rPr lang="zh-CN" altLang="en-US" sz="1600" dirty="0" smtClean="0">
                <a:solidFill>
                  <a:schemeClr val="bg1"/>
                </a:solidFill>
              </a:rPr>
              <a:t>将其进行方向排序。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泛型类和接口</a:t>
            </a: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泛型方法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83914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边界与通配符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7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917" y="1057300"/>
            <a:ext cx="82335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</a:t>
            </a:r>
            <a:r>
              <a:rPr lang="en-US" altLang="zh-CN" sz="1400" dirty="0" smtClean="0">
                <a:solidFill>
                  <a:schemeClr val="bg1"/>
                </a:solidFill>
              </a:rPr>
              <a:t>ublic List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getList</a:t>
            </a:r>
            <a:r>
              <a:rPr lang="en-US" altLang="zh-CN" sz="1400" dirty="0" smtClean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List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myIntList</a:t>
            </a:r>
            <a:r>
              <a:rPr lang="en-US" altLang="zh-CN" sz="1400" dirty="0" smtClean="0">
                <a:solidFill>
                  <a:schemeClr val="bg1"/>
                </a:solidFill>
              </a:rPr>
              <a:t> = new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(); 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myIntList.add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newInteger</a:t>
            </a:r>
            <a:r>
              <a:rPr lang="en-US" altLang="zh-CN" sz="1400" dirty="0" smtClean="0">
                <a:solidFill>
                  <a:schemeClr val="bg1"/>
                </a:solidFill>
              </a:rPr>
              <a:t>(0</a:t>
            </a:r>
            <a:r>
              <a:rPr lang="en-US" altLang="zh-CN" sz="1400" dirty="0">
                <a:solidFill>
                  <a:schemeClr val="bg1"/>
                </a:solidFill>
              </a:rPr>
              <a:t>)); 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 return </a:t>
            </a:r>
            <a:r>
              <a:rPr lang="en-US" altLang="zh-CN" sz="1400" dirty="0" err="1">
                <a:solidFill>
                  <a:schemeClr val="bg1"/>
                </a:solidFill>
              </a:rPr>
              <a:t>myIntList</a:t>
            </a:r>
            <a:r>
              <a:rPr lang="en-US" altLang="zh-CN" sz="1400" dirty="0">
                <a:solidFill>
                  <a:schemeClr val="bg1"/>
                </a:solidFill>
              </a:rPr>
              <a:t> ;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使用者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List 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list</a:t>
            </a:r>
            <a:r>
              <a:rPr lang="en-US" altLang="zh-CN" sz="1400" dirty="0" smtClean="0">
                <a:solidFill>
                  <a:schemeClr val="bg1"/>
                </a:solidFill>
              </a:rPr>
              <a:t> = </a:t>
            </a:r>
            <a:r>
              <a:rPr lang="en-US" altLang="zh-CN" sz="1400" dirty="0" err="1">
                <a:solidFill>
                  <a:schemeClr val="bg1"/>
                </a:solidFill>
              </a:rPr>
              <a:t>getList</a:t>
            </a:r>
            <a:r>
              <a:rPr lang="en-US" altLang="zh-CN" sz="1400" dirty="0" smtClean="0">
                <a:solidFill>
                  <a:schemeClr val="bg1"/>
                </a:solidFill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</a:rPr>
              <a:t>；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Integer x=(</a:t>
            </a:r>
            <a:r>
              <a:rPr lang="en-US" altLang="zh-CN" sz="1400" dirty="0" smtClean="0">
                <a:solidFill>
                  <a:schemeClr val="bg1"/>
                </a:solidFill>
              </a:rPr>
              <a:t>Integer)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list.get</a:t>
            </a:r>
            <a:r>
              <a:rPr lang="en-US" altLang="zh-CN" sz="1400" dirty="0" smtClean="0">
                <a:solidFill>
                  <a:schemeClr val="bg1"/>
                </a:solidFill>
              </a:rPr>
              <a:t>(0); //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getList</a:t>
            </a:r>
            <a:r>
              <a:rPr lang="en-US" altLang="zh-CN" sz="1400" dirty="0" smtClean="0">
                <a:solidFill>
                  <a:srgbClr val="FFFF00"/>
                </a:solidFill>
              </a:rPr>
              <a:t>()</a:t>
            </a:r>
            <a:r>
              <a:rPr lang="zh-CN" altLang="en-US" sz="1400" dirty="0" smtClean="0">
                <a:solidFill>
                  <a:srgbClr val="FFFF00"/>
                </a:solidFill>
              </a:rPr>
              <a:t>的使用者需要强制类型转换，并且容易造成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ClassCastException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zh-CN" altLang="en-US" sz="1400" dirty="0" smtClean="0">
                <a:solidFill>
                  <a:srgbClr val="FFFF00"/>
                </a:solidFill>
              </a:rPr>
              <a:t>使用泛型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public </a:t>
            </a:r>
            <a:r>
              <a:rPr lang="en-US" altLang="zh-CN" sz="1400" dirty="0" smtClean="0">
                <a:solidFill>
                  <a:schemeClr val="bg1"/>
                </a:solidFill>
              </a:rPr>
              <a:t>List&lt;Integer&gt; </a:t>
            </a:r>
            <a:r>
              <a:rPr lang="en-US" altLang="zh-CN" sz="1400" dirty="0" err="1">
                <a:solidFill>
                  <a:schemeClr val="bg1"/>
                </a:solidFill>
              </a:rPr>
              <a:t>getList</a:t>
            </a:r>
            <a:r>
              <a:rPr lang="en-US" altLang="zh-CN" sz="1400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  List&lt;Integer</a:t>
            </a:r>
            <a:r>
              <a:rPr lang="en-US" altLang="zh-CN" sz="1400" dirty="0">
                <a:solidFill>
                  <a:schemeClr val="bg1"/>
                </a:solidFill>
              </a:rPr>
              <a:t>&gt;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myIntList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= new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ArrayList</a:t>
            </a:r>
            <a:r>
              <a:rPr lang="en-US" altLang="zh-CN" sz="1400" dirty="0" smtClean="0">
                <a:solidFill>
                  <a:schemeClr val="bg1"/>
                </a:solidFill>
              </a:rPr>
              <a:t>&lt;Integer&gt;(); 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     </a:t>
            </a:r>
            <a:r>
              <a:rPr lang="en-US" altLang="zh-CN" sz="1400" dirty="0" err="1">
                <a:solidFill>
                  <a:schemeClr val="bg1"/>
                </a:solidFill>
              </a:rPr>
              <a:t>myIntList.add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newInteger</a:t>
            </a:r>
            <a:r>
              <a:rPr lang="en-US" altLang="zh-CN" sz="1400" dirty="0">
                <a:solidFill>
                  <a:schemeClr val="bg1"/>
                </a:solidFill>
              </a:rPr>
              <a:t>(0));  </a:t>
            </a:r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>
                <a:solidFill>
                  <a:srgbClr val="FFFF00"/>
                </a:solidFill>
              </a:rPr>
              <a:t>编译器会进行类型检查（类型安全</a:t>
            </a:r>
            <a:r>
              <a:rPr lang="zh-CN" altLang="en-US" sz="1400" dirty="0" smtClean="0">
                <a:solidFill>
                  <a:srgbClr val="FFFF00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>
                <a:solidFill>
                  <a:schemeClr val="bg1"/>
                </a:solidFill>
              </a:rPr>
              <a:t>return </a:t>
            </a:r>
            <a:r>
              <a:rPr lang="en-US" altLang="zh-CN" sz="1400" dirty="0" err="1">
                <a:solidFill>
                  <a:schemeClr val="bg1"/>
                </a:solidFill>
              </a:rPr>
              <a:t>myIntList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;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 List&lt;Integer&gt; </a:t>
            </a:r>
            <a:r>
              <a:rPr lang="en-US" altLang="zh-CN" sz="1400" dirty="0" smtClean="0">
                <a:solidFill>
                  <a:schemeClr val="bg1"/>
                </a:solidFill>
              </a:rPr>
              <a:t> list = </a:t>
            </a:r>
            <a:r>
              <a:rPr lang="en-US" altLang="zh-CN" sz="1400" dirty="0" err="1">
                <a:solidFill>
                  <a:schemeClr val="bg1"/>
                </a:solidFill>
              </a:rPr>
              <a:t>getList</a:t>
            </a:r>
            <a:r>
              <a:rPr lang="en-US" altLang="zh-CN" sz="1400" dirty="0">
                <a:solidFill>
                  <a:schemeClr val="bg1"/>
                </a:solidFill>
              </a:rPr>
              <a:t>()</a:t>
            </a:r>
            <a:r>
              <a:rPr lang="zh-CN" altLang="en-US" sz="1400" dirty="0" smtClean="0">
                <a:solidFill>
                  <a:schemeClr val="bg1"/>
                </a:solidFill>
              </a:rPr>
              <a:t>；</a:t>
            </a:r>
            <a:r>
              <a:rPr lang="en-US" altLang="zh-CN" sz="1400" dirty="0" smtClean="0">
                <a:solidFill>
                  <a:schemeClr val="bg1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明确的知道这返回的是一个</a:t>
            </a:r>
            <a:r>
              <a:rPr lang="en-US" altLang="zh-CN" sz="1400" dirty="0" smtClean="0">
                <a:solidFill>
                  <a:srgbClr val="FFFF00"/>
                </a:solidFill>
              </a:rPr>
              <a:t>Integer</a:t>
            </a:r>
            <a:r>
              <a:rPr lang="zh-CN" altLang="en-US" sz="1400" dirty="0" smtClean="0">
                <a:solidFill>
                  <a:srgbClr val="FFFF00"/>
                </a:solidFill>
              </a:rPr>
              <a:t>容器，编译器会进行类型检查（类型安全）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Integer </a:t>
            </a:r>
            <a:r>
              <a:rPr lang="en-US" altLang="zh-CN" sz="1400" dirty="0" smtClean="0">
                <a:solidFill>
                  <a:schemeClr val="bg1"/>
                </a:solidFill>
              </a:rPr>
              <a:t>x=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list.get</a:t>
            </a:r>
            <a:r>
              <a:rPr lang="en-US" altLang="zh-CN" sz="1400" dirty="0" smtClean="0">
                <a:solidFill>
                  <a:schemeClr val="bg1"/>
                </a:solidFill>
              </a:rPr>
              <a:t>(0);//</a:t>
            </a:r>
            <a:r>
              <a:rPr lang="zh-CN" altLang="en-US" sz="1400" dirty="0" smtClean="0">
                <a:solidFill>
                  <a:srgbClr val="FFFF00"/>
                </a:solidFill>
              </a:rPr>
              <a:t>消除了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ClassCastException</a:t>
            </a:r>
            <a:endParaRPr lang="en-US" altLang="zh-CN" sz="1400" dirty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型类和接口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715" y="1690172"/>
            <a:ext cx="380017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泛型接口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dirty="0">
                <a:solidFill>
                  <a:schemeClr val="bg1"/>
                </a:solidFill>
              </a:rPr>
              <a:t>interface Map&lt;</a:t>
            </a:r>
            <a:r>
              <a:rPr lang="en-US" altLang="zh-CN" sz="1400" dirty="0">
                <a:solidFill>
                  <a:srgbClr val="FFFF00"/>
                </a:solidFill>
              </a:rPr>
              <a:t>K, V</a:t>
            </a:r>
            <a:r>
              <a:rPr lang="en-US" altLang="zh-CN" sz="1400" dirty="0">
                <a:solidFill>
                  <a:schemeClr val="bg1"/>
                </a:solidFill>
              </a:rPr>
              <a:t>&gt; 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>     public </a:t>
            </a:r>
            <a:r>
              <a:rPr lang="en-US" altLang="zh-CN" sz="1400" dirty="0">
                <a:solidFill>
                  <a:schemeClr val="bg1"/>
                </a:solidFill>
              </a:rPr>
              <a:t>void put(K key, V value);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>     public </a:t>
            </a:r>
            <a:r>
              <a:rPr lang="en-US" altLang="zh-CN" sz="1400" dirty="0">
                <a:solidFill>
                  <a:schemeClr val="bg1"/>
                </a:solidFill>
              </a:rPr>
              <a:t>V get(K key);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泛型类</a:t>
            </a:r>
            <a:endParaRPr lang="en-US" altLang="zh-CN" sz="1400" dirty="0">
              <a:solidFill>
                <a:srgbClr val="FFFF00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>public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class </a:t>
            </a:r>
            <a:r>
              <a:rPr lang="en-US" altLang="zh-CN" sz="1400" dirty="0" smtClean="0">
                <a:solidFill>
                  <a:schemeClr val="bg1"/>
                </a:solidFill>
              </a:rPr>
              <a:t>Apple&lt;</a:t>
            </a:r>
            <a:r>
              <a:rPr lang="en-US" altLang="zh-CN" sz="1400" dirty="0" smtClean="0">
                <a:solidFill>
                  <a:srgbClr val="FFFF00"/>
                </a:solidFill>
              </a:rPr>
              <a:t>T</a:t>
            </a:r>
            <a:r>
              <a:rPr lang="en-US" altLang="zh-CN" sz="1400" dirty="0">
                <a:solidFill>
                  <a:schemeClr val="bg1"/>
                </a:solidFill>
              </a:rPr>
              <a:t>&gt;{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    private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T info;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    public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u="sng" dirty="0">
                <a:solidFill>
                  <a:schemeClr val="bg1"/>
                </a:solidFill>
              </a:rPr>
              <a:t>Apple</a:t>
            </a:r>
            <a:r>
              <a:rPr lang="en-US" altLang="zh-CN" sz="1400" dirty="0">
                <a:solidFill>
                  <a:schemeClr val="bg1"/>
                </a:solidFill>
              </a:rPr>
              <a:t>(T info) {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        this</a:t>
            </a:r>
            <a:r>
              <a:rPr lang="en-US" altLang="zh-CN" sz="1400" dirty="0" smtClean="0">
                <a:solidFill>
                  <a:schemeClr val="bg1"/>
                </a:solidFill>
              </a:rPr>
              <a:t>.info </a:t>
            </a:r>
            <a:r>
              <a:rPr lang="en-US" altLang="zh-CN" sz="1400" dirty="0">
                <a:solidFill>
                  <a:schemeClr val="bg1"/>
                </a:solidFill>
              </a:rPr>
              <a:t>= info;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}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    public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T </a:t>
            </a:r>
            <a:r>
              <a:rPr lang="en-US" altLang="zh-CN" sz="1400" dirty="0" err="1">
                <a:solidFill>
                  <a:schemeClr val="bg1"/>
                </a:solidFill>
              </a:rPr>
              <a:t>getInfo</a:t>
            </a:r>
            <a:r>
              <a:rPr lang="en-US" altLang="zh-CN" sz="1400" dirty="0">
                <a:solidFill>
                  <a:schemeClr val="bg1"/>
                </a:solidFill>
              </a:rPr>
              <a:t>(){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        return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this</a:t>
            </a:r>
            <a:r>
              <a:rPr lang="en-US" altLang="zh-CN" sz="1400" dirty="0">
                <a:solidFill>
                  <a:schemeClr val="bg1"/>
                </a:solidFill>
              </a:rPr>
              <a:t>.info;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}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829" y="1043841"/>
            <a:ext cx="83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泛型允许在定义</a:t>
            </a:r>
            <a:r>
              <a:rPr lang="zh-CN" altLang="en-US" dirty="0">
                <a:solidFill>
                  <a:srgbClr val="FFFF00"/>
                </a:solidFill>
              </a:rPr>
              <a:t>类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FF00"/>
                </a:solidFill>
              </a:rPr>
              <a:t>接口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zh-CN" altLang="en-US" dirty="0">
                <a:solidFill>
                  <a:srgbClr val="FFFF00"/>
                </a:solidFill>
              </a:rPr>
              <a:t>方法</a:t>
            </a:r>
            <a:r>
              <a:rPr lang="zh-CN" altLang="en-US" dirty="0">
                <a:solidFill>
                  <a:schemeClr val="bg1"/>
                </a:solidFill>
              </a:rPr>
              <a:t>时使用类型形参，这个类型形参将在声明变量、创建对象、调用方法时动态地指定。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872" y="1705372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使用泛型接口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public class </a:t>
            </a:r>
            <a:r>
              <a:rPr lang="en-US" altLang="zh-CN" sz="1400" u="sng" dirty="0" err="1">
                <a:solidFill>
                  <a:schemeClr val="bg1"/>
                </a:solidFill>
              </a:rPr>
              <a:t>MyMap</a:t>
            </a:r>
            <a:r>
              <a:rPr lang="en-US" altLang="zh-CN" sz="1400" u="sng" dirty="0">
                <a:solidFill>
                  <a:schemeClr val="bg1"/>
                </a:solidFill>
              </a:rPr>
              <a:t>&lt;String, Integer&gt; implements Map&lt;String, Integer&gt;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public </a:t>
            </a:r>
            <a:r>
              <a:rPr lang="en-US" altLang="zh-CN" sz="1400" dirty="0">
                <a:solidFill>
                  <a:schemeClr val="bg1"/>
                </a:solidFill>
              </a:rPr>
              <a:t>class 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MyMap</a:t>
            </a:r>
            <a:r>
              <a:rPr lang="en-US" altLang="zh-CN" sz="1400" dirty="0" smtClean="0">
                <a:solidFill>
                  <a:srgbClr val="FFFF00"/>
                </a:solidFill>
              </a:rPr>
              <a:t>&lt;K,V&gt; </a:t>
            </a:r>
            <a:r>
              <a:rPr lang="en-US" altLang="zh-CN" sz="1400" dirty="0" smtClean="0">
                <a:solidFill>
                  <a:schemeClr val="bg1"/>
                </a:solidFill>
              </a:rPr>
              <a:t>implements </a:t>
            </a:r>
            <a:r>
              <a:rPr lang="en-US" altLang="zh-CN" sz="1400" dirty="0">
                <a:solidFill>
                  <a:schemeClr val="bg1"/>
                </a:solidFill>
              </a:rPr>
              <a:t>Map&lt;K,V&gt;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Map&lt;String, Integer&gt;  map = new </a:t>
            </a:r>
            <a:r>
              <a:rPr lang="en-US" altLang="zh-CN" sz="1400" dirty="0" err="1">
                <a:solidFill>
                  <a:schemeClr val="bg1"/>
                </a:solidFill>
              </a:rPr>
              <a:t>MyMap</a:t>
            </a:r>
            <a:r>
              <a:rPr lang="en-US" altLang="zh-CN" sz="1400" dirty="0" smtClean="0">
                <a:solidFill>
                  <a:schemeClr val="bg1"/>
                </a:solidFill>
              </a:rPr>
              <a:t>&lt;String, Integer&gt;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rgbClr val="FFFF00"/>
                </a:solidFill>
              </a:rPr>
              <a:t>//</a:t>
            </a:r>
            <a:r>
              <a:rPr lang="zh-CN" altLang="en-US" sz="1400" dirty="0" smtClean="0">
                <a:solidFill>
                  <a:srgbClr val="FFFF00"/>
                </a:solidFill>
              </a:rPr>
              <a:t>使用泛型类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Apple&lt;String&gt; apple = new Apple&lt;String&gt;(“</a:t>
            </a:r>
            <a:r>
              <a:rPr lang="zh-CN" altLang="en-US" sz="1400" dirty="0" smtClean="0">
                <a:solidFill>
                  <a:schemeClr val="bg1"/>
                </a:solidFill>
              </a:rPr>
              <a:t>小苹果</a:t>
            </a:r>
            <a:r>
              <a:rPr lang="en-US" altLang="zh-CN" sz="1400" dirty="0" smtClean="0">
                <a:solidFill>
                  <a:schemeClr val="bg1"/>
                </a:solidFill>
              </a:rPr>
              <a:t>”)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型类和接口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泛型方法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83914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边界与通配符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泛型方法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345332"/>
            <a:ext cx="8536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所谓泛型方法，就是在声明方法时定义一个或多个类型形参。泛型方法的用法格式如下：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   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zh-CN" altLang="en-US" dirty="0" smtClean="0">
                <a:solidFill>
                  <a:srgbClr val="FFFF00"/>
                </a:solidFill>
              </a:rPr>
              <a:t>修饰符  </a:t>
            </a:r>
            <a:r>
              <a:rPr lang="en-US" altLang="zh-CN" dirty="0" smtClean="0">
                <a:solidFill>
                  <a:srgbClr val="FFFF00"/>
                </a:solidFill>
              </a:rPr>
              <a:t>&lt;</a:t>
            </a:r>
            <a:r>
              <a:rPr lang="en-US" altLang="zh-CN" dirty="0">
                <a:solidFill>
                  <a:srgbClr val="FFFF00"/>
                </a:solidFill>
              </a:rPr>
              <a:t>T,S&gt; 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</a:rPr>
              <a:t>返回</a:t>
            </a:r>
            <a:r>
              <a:rPr lang="zh-CN" altLang="en-US" dirty="0">
                <a:solidFill>
                  <a:srgbClr val="FFFF00"/>
                </a:solidFill>
              </a:rPr>
              <a:t>值类型 方法名（形参列表）</a:t>
            </a:r>
            <a:r>
              <a:rPr lang="en-US" altLang="zh-CN" dirty="0">
                <a:solidFill>
                  <a:srgbClr val="FFFF00"/>
                </a:solidFill>
              </a:rPr>
              <a:t>{</a:t>
            </a:r>
            <a:endParaRPr lang="zh-CN" altLang="en-US" dirty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     //</a:t>
            </a:r>
            <a:r>
              <a:rPr lang="zh-CN" altLang="en-US" dirty="0">
                <a:solidFill>
                  <a:srgbClr val="FFFF00"/>
                </a:solidFill>
              </a:rPr>
              <a:t>方法体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     }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泛型方法的方法签名比普通方法的方法签名多了</a:t>
            </a:r>
            <a:r>
              <a:rPr lang="zh-CN" altLang="en-US" dirty="0">
                <a:solidFill>
                  <a:srgbClr val="FFFF00"/>
                </a:solidFill>
              </a:rPr>
              <a:t>类型形参声明</a:t>
            </a:r>
            <a:r>
              <a:rPr lang="zh-CN" altLang="en-US" dirty="0">
                <a:solidFill>
                  <a:schemeClr val="bg1"/>
                </a:solidFill>
              </a:rPr>
              <a:t>，类型形参声明以尖括号包括起来，多个类型形参之间以逗号</a:t>
            </a:r>
            <a:r>
              <a:rPr lang="en-US" altLang="zh-CN" dirty="0">
                <a:solidFill>
                  <a:schemeClr val="bg1"/>
                </a:solidFill>
              </a:rPr>
              <a:t>(,)</a:t>
            </a:r>
            <a:r>
              <a:rPr lang="zh-CN" altLang="en-US" dirty="0" smtClean="0">
                <a:solidFill>
                  <a:schemeClr val="bg1"/>
                </a:solidFill>
              </a:rPr>
              <a:t>隔开。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所有</a:t>
            </a:r>
            <a:r>
              <a:rPr lang="zh-CN" altLang="en-US" dirty="0">
                <a:solidFill>
                  <a:schemeClr val="bg1"/>
                </a:solidFill>
              </a:rPr>
              <a:t>的类型形参</a:t>
            </a:r>
            <a:r>
              <a:rPr lang="zh-CN" altLang="en-US" dirty="0" smtClean="0">
                <a:solidFill>
                  <a:schemeClr val="bg1"/>
                </a:solidFill>
              </a:rPr>
              <a:t>声明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zh-CN" altLang="en-US" dirty="0" smtClean="0">
                <a:solidFill>
                  <a:srgbClr val="FFFF00"/>
                </a:solidFill>
              </a:rPr>
              <a:t>方法</a:t>
            </a:r>
            <a:r>
              <a:rPr lang="zh-CN" altLang="en-US" dirty="0">
                <a:solidFill>
                  <a:srgbClr val="FFFF00"/>
                </a:solidFill>
              </a:rPr>
              <a:t>修饰符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dirty="0">
                <a:solidFill>
                  <a:srgbClr val="FFFF00"/>
                </a:solidFill>
              </a:rPr>
              <a:t>方法返回值</a:t>
            </a:r>
            <a:r>
              <a:rPr lang="zh-CN" altLang="en-US" dirty="0">
                <a:solidFill>
                  <a:schemeClr val="bg1"/>
                </a:solidFill>
              </a:rPr>
              <a:t>类型之间。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5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8666" y="467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泛型方法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523" y="1201316"/>
            <a:ext cx="50745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</a:rPr>
              <a:t>//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适用于各种类型的数组到集合的</a:t>
            </a:r>
            <a:r>
              <a:rPr lang="en-US" altLang="zh-CN" sz="1400" b="1" dirty="0" smtClean="0">
                <a:solidFill>
                  <a:schemeClr val="bg1"/>
                </a:solidFill>
              </a:rPr>
              <a:t>copy</a:t>
            </a:r>
          </a:p>
          <a:p>
            <a:r>
              <a:rPr lang="en-US" altLang="zh-CN" sz="1400" b="1" dirty="0" smtClean="0">
                <a:solidFill>
                  <a:schemeClr val="bg1"/>
                </a:solidFill>
              </a:rPr>
              <a:t>public </a:t>
            </a:r>
            <a:r>
              <a:rPr lang="fr-FR" altLang="zh-CN" sz="1400" b="1" dirty="0" smtClean="0">
                <a:solidFill>
                  <a:schemeClr val="bg1"/>
                </a:solidFill>
              </a:rPr>
              <a:t>static</a:t>
            </a:r>
            <a:r>
              <a:rPr lang="fr-FR" altLang="zh-CN" sz="1400" dirty="0" smtClean="0">
                <a:solidFill>
                  <a:schemeClr val="bg1"/>
                </a:solidFill>
              </a:rPr>
              <a:t> </a:t>
            </a:r>
            <a:r>
              <a:rPr lang="fr-FR" altLang="zh-CN" sz="1400" dirty="0">
                <a:solidFill>
                  <a:schemeClr val="bg1"/>
                </a:solidFill>
              </a:rPr>
              <a:t>&lt;T&gt; </a:t>
            </a:r>
            <a:r>
              <a:rPr lang="fr-FR" altLang="zh-CN" sz="1400" b="1" dirty="0">
                <a:solidFill>
                  <a:schemeClr val="bg1"/>
                </a:solidFill>
              </a:rPr>
              <a:t>void</a:t>
            </a:r>
            <a:r>
              <a:rPr lang="fr-FR" altLang="zh-CN" sz="1400" dirty="0">
                <a:solidFill>
                  <a:schemeClr val="bg1"/>
                </a:solidFill>
              </a:rPr>
              <a:t> fromArrayToCollection(T[] a,Collection&lt;T&gt; c){</a:t>
            </a:r>
          </a:p>
          <a:p>
            <a:r>
              <a:rPr lang="fr-FR" altLang="zh-CN" sz="1400" b="1" dirty="0" smtClean="0">
                <a:solidFill>
                  <a:schemeClr val="bg1"/>
                </a:solidFill>
              </a:rPr>
              <a:t>          for</a:t>
            </a:r>
            <a:r>
              <a:rPr lang="fr-FR" altLang="zh-CN" sz="1400" dirty="0" smtClean="0">
                <a:solidFill>
                  <a:schemeClr val="bg1"/>
                </a:solidFill>
              </a:rPr>
              <a:t> </a:t>
            </a:r>
            <a:r>
              <a:rPr lang="fr-FR" altLang="zh-CN" sz="1400" dirty="0">
                <a:solidFill>
                  <a:schemeClr val="bg1"/>
                </a:solidFill>
              </a:rPr>
              <a:t>(T t : a) {</a:t>
            </a:r>
          </a:p>
          <a:p>
            <a:r>
              <a:rPr lang="fr-FR" altLang="zh-CN" sz="1400" dirty="0" smtClean="0">
                <a:solidFill>
                  <a:schemeClr val="bg1"/>
                </a:solidFill>
              </a:rPr>
              <a:t>              c.add(t);</a:t>
            </a:r>
          </a:p>
          <a:p>
            <a:r>
              <a:rPr lang="fr-FR" altLang="zh-CN" sz="1400" dirty="0">
                <a:solidFill>
                  <a:schemeClr val="bg1"/>
                </a:solidFill>
              </a:rPr>
              <a:t> </a:t>
            </a:r>
            <a:r>
              <a:rPr lang="fr-FR" altLang="zh-CN" sz="1400" dirty="0" smtClean="0">
                <a:solidFill>
                  <a:schemeClr val="bg1"/>
                </a:solidFill>
              </a:rPr>
              <a:t>         }</a:t>
            </a:r>
            <a:endParaRPr lang="fr-FR" altLang="zh-CN" sz="1400" dirty="0">
              <a:solidFill>
                <a:schemeClr val="bg1"/>
              </a:solidFill>
            </a:endParaRPr>
          </a:p>
          <a:p>
            <a:r>
              <a:rPr lang="fr-FR" altLang="zh-CN" sz="1400" dirty="0" smtClean="0">
                <a:solidFill>
                  <a:schemeClr val="bg1"/>
                </a:solidFill>
              </a:rPr>
              <a:t>}</a:t>
            </a:r>
            <a:endParaRPr lang="fr-FR" altLang="zh-CN" sz="1400" dirty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b="1" dirty="0">
                <a:solidFill>
                  <a:schemeClr val="bg1"/>
                </a:solidFill>
              </a:rPr>
              <a:t>public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static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</a:rPr>
              <a:t>void</a:t>
            </a:r>
            <a:r>
              <a:rPr lang="en-US" altLang="zh-CN" sz="1400" dirty="0">
                <a:solidFill>
                  <a:schemeClr val="bg1"/>
                </a:solidFill>
              </a:rPr>
              <a:t> main(String[] </a:t>
            </a:r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) </a:t>
            </a:r>
            <a:r>
              <a:rPr lang="en-US" altLang="zh-CN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</a:rPr>
              <a:t>     </a:t>
            </a:r>
            <a:r>
              <a:rPr lang="en-US" altLang="zh-CN" sz="1400" dirty="0" smtClean="0">
                <a:solidFill>
                  <a:srgbClr val="FFFF00"/>
                </a:solidFill>
              </a:rPr>
              <a:t>String</a:t>
            </a:r>
            <a:r>
              <a:rPr lang="en-US" altLang="zh-CN" sz="1400" dirty="0" smtClean="0">
                <a:solidFill>
                  <a:schemeClr val="bg1"/>
                </a:solidFill>
              </a:rPr>
              <a:t>[] a = {“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sd</a:t>
            </a:r>
            <a:r>
              <a:rPr lang="en-US" altLang="zh-CN" sz="1400" dirty="0" smtClean="0">
                <a:solidFill>
                  <a:schemeClr val="bg1"/>
                </a:solidFill>
              </a:rPr>
              <a:t>”,”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dd</a:t>
            </a:r>
            <a:r>
              <a:rPr lang="en-US" altLang="zh-CN" sz="1400" dirty="0" smtClean="0">
                <a:solidFill>
                  <a:schemeClr val="bg1"/>
                </a:solidFill>
              </a:rPr>
              <a:t>”,”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fff</a:t>
            </a:r>
            <a:r>
              <a:rPr lang="en-US" altLang="zh-CN" sz="1400" dirty="0" smtClean="0">
                <a:solidFill>
                  <a:schemeClr val="bg1"/>
                </a:solidFill>
              </a:rPr>
              <a:t>”};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List&lt;String</a:t>
            </a:r>
            <a:r>
              <a:rPr lang="en-US" altLang="zh-CN" sz="1400" dirty="0">
                <a:solidFill>
                  <a:schemeClr val="bg1"/>
                </a:solidFill>
              </a:rPr>
              <a:t>&gt; </a:t>
            </a:r>
            <a:r>
              <a:rPr lang="en-US" altLang="zh-CN" sz="1400" dirty="0" smtClean="0">
                <a:solidFill>
                  <a:schemeClr val="bg1"/>
                </a:solidFill>
              </a:rPr>
              <a:t>b </a:t>
            </a:r>
            <a:r>
              <a:rPr lang="en-US" altLang="zh-CN" sz="1400" dirty="0">
                <a:solidFill>
                  <a:schemeClr val="bg1"/>
                </a:solidFill>
              </a:rPr>
              <a:t>= </a:t>
            </a:r>
            <a:r>
              <a:rPr lang="en-US" altLang="zh-CN" sz="1400" b="1" dirty="0">
                <a:solidFill>
                  <a:schemeClr val="bg1"/>
                </a:solidFill>
              </a:rPr>
              <a:t>new</a:t>
            </a:r>
            <a:r>
              <a:rPr lang="en-US" altLang="zh-CN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dirty="0">
                <a:solidFill>
                  <a:schemeClr val="bg1"/>
                </a:solidFill>
              </a:rPr>
              <a:t>&lt;String</a:t>
            </a:r>
            <a:r>
              <a:rPr lang="en-US" altLang="zh-CN" sz="1400" dirty="0" smtClean="0">
                <a:solidFill>
                  <a:schemeClr val="bg1"/>
                </a:solidFill>
              </a:rPr>
              <a:t>&gt;();</a:t>
            </a:r>
          </a:p>
          <a:p>
            <a:r>
              <a:rPr lang="fr-FR" altLang="zh-CN" sz="1400" dirty="0" smtClean="0">
                <a:solidFill>
                  <a:schemeClr val="bg1"/>
                </a:solidFill>
              </a:rPr>
              <a:t>     </a:t>
            </a:r>
            <a:r>
              <a:rPr lang="fr-FR" altLang="zh-CN" sz="1400" dirty="0" smtClean="0">
                <a:solidFill>
                  <a:srgbClr val="FFFF00"/>
                </a:solidFill>
              </a:rPr>
              <a:t>fromArrayToCollection</a:t>
            </a:r>
            <a:r>
              <a:rPr lang="en-US" altLang="zh-CN" sz="1400" dirty="0" smtClean="0">
                <a:solidFill>
                  <a:srgbClr val="FFFF00"/>
                </a:solidFill>
              </a:rPr>
              <a:t>(a, b);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/>
              <a:t>     </a:t>
            </a:r>
            <a:r>
              <a:rPr lang="en-US" altLang="zh-CN" sz="1400" dirty="0" smtClean="0">
                <a:solidFill>
                  <a:srgbClr val="FFFF00"/>
                </a:solidFill>
              </a:rPr>
              <a:t>Integer</a:t>
            </a:r>
            <a:r>
              <a:rPr lang="en-US" altLang="zh-CN" sz="1400" dirty="0">
                <a:solidFill>
                  <a:schemeClr val="bg1"/>
                </a:solidFill>
              </a:rPr>
              <a:t>[] ii = {1,3,29,12,10};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List&lt;Integer&gt; </a:t>
            </a:r>
            <a:r>
              <a:rPr lang="en-US" altLang="zh-CN" sz="1400" dirty="0" err="1">
                <a:solidFill>
                  <a:schemeClr val="bg1"/>
                </a:solidFill>
              </a:rPr>
              <a:t>iilist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b="1" dirty="0">
                <a:solidFill>
                  <a:schemeClr val="bg1"/>
                </a:solidFill>
              </a:rPr>
              <a:t>new </a:t>
            </a:r>
            <a:r>
              <a:rPr lang="en-US" altLang="zh-CN" sz="1400" b="1" dirty="0" err="1">
                <a:solidFill>
                  <a:schemeClr val="bg1"/>
                </a:solidFill>
              </a:rPr>
              <a:t>ArrayList</a:t>
            </a:r>
            <a:r>
              <a:rPr lang="en-US" altLang="zh-CN" sz="1400" b="1" dirty="0">
                <a:solidFill>
                  <a:schemeClr val="bg1"/>
                </a:solidFill>
              </a:rPr>
              <a:t>&lt;Integer&gt;();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i="1" dirty="0" err="1">
                <a:solidFill>
                  <a:srgbClr val="FFFF00"/>
                </a:solidFill>
              </a:rPr>
              <a:t>fromArrayToCollection</a:t>
            </a:r>
            <a:r>
              <a:rPr lang="en-US" altLang="zh-CN" sz="1400" i="1" dirty="0">
                <a:solidFill>
                  <a:srgbClr val="FFFF00"/>
                </a:solidFill>
              </a:rPr>
              <a:t>(ii, </a:t>
            </a:r>
            <a:r>
              <a:rPr lang="en-US" altLang="zh-CN" sz="1400" i="1" dirty="0" err="1">
                <a:solidFill>
                  <a:srgbClr val="FFFF00"/>
                </a:solidFill>
              </a:rPr>
              <a:t>iilist</a:t>
            </a:r>
            <a:r>
              <a:rPr lang="en-US" altLang="zh-CN" sz="1400" i="1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  </a:t>
            </a:r>
            <a:r>
              <a:rPr lang="en-US" altLang="zh-CN" sz="1400" i="1" u="sng" dirty="0" err="1">
                <a:solidFill>
                  <a:srgbClr val="FFFF00"/>
                </a:solidFill>
              </a:rPr>
              <a:t>fromArrayToCollection</a:t>
            </a:r>
            <a:r>
              <a:rPr lang="en-US" altLang="zh-CN" sz="1400" i="1" u="sng" dirty="0">
                <a:solidFill>
                  <a:srgbClr val="FFFF00"/>
                </a:solidFill>
              </a:rPr>
              <a:t>(a, </a:t>
            </a:r>
            <a:r>
              <a:rPr lang="en-US" altLang="zh-CN" sz="1400" i="1" u="sng" dirty="0" err="1">
                <a:solidFill>
                  <a:srgbClr val="FFFF00"/>
                </a:solidFill>
              </a:rPr>
              <a:t>iilist</a:t>
            </a:r>
            <a:r>
              <a:rPr lang="en-US" altLang="zh-CN" sz="1400" i="1" u="sng" dirty="0">
                <a:solidFill>
                  <a:srgbClr val="FFFF00"/>
                </a:solidFill>
              </a:rPr>
              <a:t>);//</a:t>
            </a:r>
            <a:r>
              <a:rPr lang="zh-CN" altLang="en-US" sz="1400" i="1" u="sng" dirty="0">
                <a:solidFill>
                  <a:srgbClr val="FFFF00"/>
                </a:solidFill>
              </a:rPr>
              <a:t>编译错误</a:t>
            </a:r>
            <a:endParaRPr lang="en-US" altLang="zh-CN" sz="1400" dirty="0" smtClean="0">
              <a:solidFill>
                <a:srgbClr val="FFFF00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}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500034" y="428610"/>
            <a:ext cx="357190" cy="50006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8666" y="4670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泛型</a:t>
            </a:r>
          </a:p>
        </p:txBody>
      </p:sp>
      <p:sp>
        <p:nvSpPr>
          <p:cNvPr id="4" name="泪滴形 3"/>
          <p:cNvSpPr/>
          <p:nvPr/>
        </p:nvSpPr>
        <p:spPr>
          <a:xfrm>
            <a:off x="2071670" y="1345332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01</a:t>
            </a:r>
            <a:endParaRPr lang="zh-CN" altLang="en-US" sz="1600" b="1" dirty="0"/>
          </a:p>
        </p:txBody>
      </p:sp>
      <p:sp>
        <p:nvSpPr>
          <p:cNvPr id="5" name="圆角矩形 4"/>
          <p:cNvSpPr/>
          <p:nvPr/>
        </p:nvSpPr>
        <p:spPr>
          <a:xfrm>
            <a:off x="2857488" y="1345332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型类和接口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泪滴形 5"/>
          <p:cNvSpPr/>
          <p:nvPr/>
        </p:nvSpPr>
        <p:spPr>
          <a:xfrm>
            <a:off x="2071670" y="1993404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02</a:t>
            </a:r>
            <a:endParaRPr lang="zh-CN" altLang="en-US" sz="1600" b="1" dirty="0"/>
          </a:p>
        </p:txBody>
      </p:sp>
      <p:sp>
        <p:nvSpPr>
          <p:cNvPr id="7" name="圆角矩形 6"/>
          <p:cNvSpPr/>
          <p:nvPr/>
        </p:nvSpPr>
        <p:spPr>
          <a:xfrm>
            <a:off x="2857488" y="1993404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泛型方法</a:t>
            </a:r>
          </a:p>
        </p:txBody>
      </p:sp>
      <p:sp>
        <p:nvSpPr>
          <p:cNvPr id="8" name="泪滴形 7"/>
          <p:cNvSpPr/>
          <p:nvPr/>
        </p:nvSpPr>
        <p:spPr>
          <a:xfrm>
            <a:off x="2071670" y="2641476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03</a:t>
            </a:r>
            <a:endParaRPr lang="zh-CN" altLang="en-US" sz="1600" b="1" dirty="0"/>
          </a:p>
        </p:txBody>
      </p:sp>
      <p:sp>
        <p:nvSpPr>
          <p:cNvPr id="9" name="圆角矩形 8"/>
          <p:cNvSpPr/>
          <p:nvPr/>
        </p:nvSpPr>
        <p:spPr>
          <a:xfrm>
            <a:off x="2857488" y="2641476"/>
            <a:ext cx="3929090" cy="54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擦除</a:t>
            </a:r>
          </a:p>
        </p:txBody>
      </p:sp>
      <p:sp>
        <p:nvSpPr>
          <p:cNvPr id="10" name="泪滴形 9"/>
          <p:cNvSpPr/>
          <p:nvPr/>
        </p:nvSpPr>
        <p:spPr>
          <a:xfrm>
            <a:off x="2089340" y="3289548"/>
            <a:ext cx="576000" cy="540000"/>
          </a:xfrm>
          <a:prstGeom prst="teardrop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04</a:t>
            </a:r>
            <a:endParaRPr lang="zh-CN" altLang="en-US" sz="1600" b="1" dirty="0"/>
          </a:p>
        </p:txBody>
      </p:sp>
      <p:sp>
        <p:nvSpPr>
          <p:cNvPr id="11" name="圆角矩形 10"/>
          <p:cNvSpPr/>
          <p:nvPr/>
        </p:nvSpPr>
        <p:spPr>
          <a:xfrm>
            <a:off x="2883914" y="3289548"/>
            <a:ext cx="3929090" cy="540000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边界与通配符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3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18638</TotalTime>
  <Words>13883</Words>
  <Application>Microsoft Office PowerPoint</Application>
  <PresentationFormat>全屏显示(16:10)</PresentationFormat>
  <Paragraphs>2228</Paragraphs>
  <Slides>155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63" baseType="lpstr">
      <vt:lpstr>等线</vt:lpstr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向金龙(10012775)</cp:lastModifiedBy>
  <cp:revision>1105</cp:revision>
  <dcterms:created xsi:type="dcterms:W3CDTF">2013-10-31T07:35:49Z</dcterms:created>
  <dcterms:modified xsi:type="dcterms:W3CDTF">2023-10-26T00:16:02Z</dcterms:modified>
</cp:coreProperties>
</file>