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64" r:id="rId2"/>
    <p:sldId id="575" r:id="rId3"/>
    <p:sldId id="557" r:id="rId4"/>
    <p:sldId id="577" r:id="rId5"/>
    <p:sldId id="578" r:id="rId6"/>
    <p:sldId id="579" r:id="rId7"/>
    <p:sldId id="558" r:id="rId8"/>
    <p:sldId id="581" r:id="rId9"/>
    <p:sldId id="583" r:id="rId10"/>
    <p:sldId id="584" r:id="rId11"/>
    <p:sldId id="587" r:id="rId12"/>
    <p:sldId id="588" r:id="rId13"/>
    <p:sldId id="589" r:id="rId14"/>
    <p:sldId id="590" r:id="rId15"/>
    <p:sldId id="591" r:id="rId16"/>
    <p:sldId id="586" r:id="rId17"/>
    <p:sldId id="576" r:id="rId18"/>
    <p:sldId id="592" r:id="rId19"/>
    <p:sldId id="593" r:id="rId20"/>
    <p:sldId id="594" r:id="rId21"/>
    <p:sldId id="595" r:id="rId22"/>
    <p:sldId id="312" r:id="rId23"/>
  </p:sldIdLst>
  <p:sldSz cx="23039388" cy="12960350"/>
  <p:notesSz cx="6858000" cy="91440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64"/>
            <p14:sldId id="575"/>
            <p14:sldId id="557"/>
            <p14:sldId id="577"/>
            <p14:sldId id="578"/>
            <p14:sldId id="579"/>
            <p14:sldId id="558"/>
            <p14:sldId id="581"/>
            <p14:sldId id="583"/>
            <p14:sldId id="584"/>
            <p14:sldId id="587"/>
            <p14:sldId id="588"/>
            <p14:sldId id="589"/>
            <p14:sldId id="590"/>
            <p14:sldId id="591"/>
            <p14:sldId id="586"/>
            <p14:sldId id="576"/>
            <p14:sldId id="592"/>
            <p14:sldId id="593"/>
            <p14:sldId id="594"/>
            <p14:sldId id="595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pos="4599" userDrawn="1">
          <p15:clr>
            <a:srgbClr val="A4A3A4"/>
          </p15:clr>
        </p15:guide>
        <p15:guide id="4" pos="9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A78"/>
    <a:srgbClr val="1577BA"/>
    <a:srgbClr val="6F7378"/>
    <a:srgbClr val="C9C9C9"/>
    <a:srgbClr val="1475B2"/>
    <a:srgbClr val="002368"/>
    <a:srgbClr val="F2F2F2"/>
    <a:srgbClr val="0C579C"/>
    <a:srgbClr val="00233E"/>
    <a:srgbClr val="E3E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515" autoAdjust="0"/>
    <p:restoredTop sz="70158" autoAdjust="0"/>
  </p:normalViewPr>
  <p:slideViewPr>
    <p:cSldViewPr>
      <p:cViewPr varScale="1">
        <p:scale>
          <a:sx n="41" d="100"/>
          <a:sy n="41" d="100"/>
        </p:scale>
        <p:origin x="72" y="432"/>
      </p:cViewPr>
      <p:guideLst>
        <p:guide orient="horz" pos="3816"/>
        <p:guide pos="7256"/>
        <p:guide pos="4599"/>
        <p:guide pos="9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16"/>
    </p:cViewPr>
  </p:sorterViewPr>
  <p:notesViewPr>
    <p:cSldViewPr>
      <p:cViewPr>
        <p:scale>
          <a:sx n="75" d="100"/>
          <a:sy n="75" d="100"/>
        </p:scale>
        <p:origin x="2430" y="-444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725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708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6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530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779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2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89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可移植操作系统接口</a:t>
            </a:r>
            <a:r>
              <a:rPr lang="en-US" altLang="zh-CN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zh-CN" altLang="en-US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为要在各种</a:t>
            </a:r>
            <a:r>
              <a:rPr lang="en-US" altLang="zh-CN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操作系统上运行软件，而定义</a:t>
            </a:r>
            <a:r>
              <a:rPr lang="en-US" altLang="zh-CN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的一系列互相关联的标准的总称</a:t>
            </a:r>
            <a:endParaRPr lang="en-US" altLang="zh-CN" sz="16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作为一种开发平台和台式操作系统获得了广泛使用，目前主要用于工程应用和科学计算等领域。</a:t>
            </a:r>
            <a:endParaRPr lang="en-US" altLang="zh-CN" sz="16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mtClean="0"/>
              <a:t>20</a:t>
            </a:r>
            <a:r>
              <a:rPr lang="zh-CN" altLang="en-US" smtClean="0"/>
              <a:t>世纪</a:t>
            </a:r>
            <a:r>
              <a:rPr lang="en-US" altLang="zh-CN" smtClean="0"/>
              <a:t>80</a:t>
            </a:r>
            <a:r>
              <a:rPr lang="zh-CN" altLang="en-US" smtClean="0"/>
              <a:t>年代，计算机硬件的性能不断提高，</a:t>
            </a:r>
            <a:r>
              <a:rPr lang="en-US" altLang="zh-CN" smtClean="0"/>
              <a:t>PC</a:t>
            </a:r>
            <a:r>
              <a:rPr lang="zh-CN" altLang="en-US" smtClean="0"/>
              <a:t>的市场不断扩大，当时可供计算机选用的操作系统主要有</a:t>
            </a:r>
            <a:r>
              <a:rPr lang="en-US" altLang="zh-CN" smtClean="0"/>
              <a:t>Unix</a:t>
            </a:r>
            <a:r>
              <a:rPr lang="zh-CN" altLang="en-US" smtClean="0"/>
              <a:t>、</a:t>
            </a:r>
            <a:r>
              <a:rPr lang="en-US" altLang="zh-CN" smtClean="0"/>
              <a:t>DOS</a:t>
            </a:r>
            <a:r>
              <a:rPr lang="zh-CN" altLang="en-US" smtClean="0"/>
              <a:t>和</a:t>
            </a:r>
            <a:r>
              <a:rPr lang="en-US" altLang="zh-CN" smtClean="0"/>
              <a:t>MacOS</a:t>
            </a:r>
            <a:r>
              <a:rPr lang="zh-CN" altLang="en-US" smtClean="0"/>
              <a:t>这几种。</a:t>
            </a:r>
            <a:r>
              <a:rPr lang="en-US" altLang="zh-CN" smtClean="0"/>
              <a:t>Unix</a:t>
            </a:r>
            <a:r>
              <a:rPr lang="zh-CN" altLang="en-US" smtClean="0"/>
              <a:t>价格昂贵，不能运行于</a:t>
            </a:r>
            <a:r>
              <a:rPr lang="en-US" altLang="zh-CN" smtClean="0"/>
              <a:t>PC</a:t>
            </a:r>
            <a:r>
              <a:rPr lang="zh-CN" altLang="en-US" smtClean="0"/>
              <a:t>；</a:t>
            </a:r>
            <a:r>
              <a:rPr lang="en-US" altLang="zh-CN" smtClean="0"/>
              <a:t>DOS</a:t>
            </a:r>
            <a:r>
              <a:rPr lang="zh-CN" altLang="en-US" smtClean="0"/>
              <a:t>显得简陋，且源代码被软件厂商严格保密；</a:t>
            </a:r>
            <a:r>
              <a:rPr lang="en-US" altLang="zh-CN" smtClean="0"/>
              <a:t>MacOS</a:t>
            </a:r>
            <a:r>
              <a:rPr lang="zh-CN" altLang="en-US" smtClean="0"/>
              <a:t>是一种专门用于苹果计算机的操作系统。此时，计算机科学领域迫切需要一个更加完善、强大、廉价和完全开放的操作系统。由于供教学使用的典型操作系统很少，因此当时在荷兰当教授的美国人</a:t>
            </a:r>
            <a:r>
              <a:rPr lang="en-US" altLang="zh-CN" smtClean="0"/>
              <a:t>AndrewS.Tanenbaum</a:t>
            </a:r>
            <a:r>
              <a:rPr lang="zh-CN" altLang="en-US" smtClean="0"/>
              <a:t>编写了一个操作系统，名为</a:t>
            </a:r>
            <a:r>
              <a:rPr lang="en-US" altLang="zh-CN" smtClean="0"/>
              <a:t>MINIX</a:t>
            </a:r>
            <a:r>
              <a:rPr lang="zh-CN" altLang="en-US" smtClean="0"/>
              <a:t>，为了向学生讲述操作系统内部工作原理。</a:t>
            </a:r>
            <a:r>
              <a:rPr lang="en-US" altLang="zh-CN" smtClean="0"/>
              <a:t>MINIX</a:t>
            </a:r>
            <a:r>
              <a:rPr lang="zh-CN" altLang="en-US" smtClean="0"/>
              <a:t>虽然很好，但只是一个用于教学目的的简单操作系统，而不是一个强有力的实用操作系统，然而最大的好处就是公开源代码。全世界学计算机的学生都通过钻研</a:t>
            </a:r>
            <a:r>
              <a:rPr lang="en-US" altLang="zh-CN" smtClean="0"/>
              <a:t>MINIX</a:t>
            </a:r>
            <a:r>
              <a:rPr lang="zh-CN" altLang="en-US" smtClean="0"/>
              <a:t>源代码来了解电脑里运行的</a:t>
            </a:r>
            <a:r>
              <a:rPr lang="en-US" altLang="zh-CN" smtClean="0"/>
              <a:t>MINIX</a:t>
            </a:r>
            <a:r>
              <a:rPr lang="zh-CN" altLang="en-US" smtClean="0"/>
              <a:t>操作系统，芬兰赫尔辛基大学大学二年级的学生</a:t>
            </a:r>
            <a:r>
              <a:rPr lang="en-US" altLang="zh-CN" smtClean="0"/>
              <a:t>Linus Torvalds</a:t>
            </a:r>
            <a:r>
              <a:rPr lang="zh-CN" altLang="en-US" smtClean="0"/>
              <a:t>就是其中一个，在吸收了</a:t>
            </a:r>
            <a:r>
              <a:rPr lang="en-US" altLang="zh-CN" smtClean="0"/>
              <a:t>MINIX</a:t>
            </a:r>
            <a:r>
              <a:rPr lang="zh-CN" altLang="en-US" smtClean="0"/>
              <a:t>精华的基础上，</a:t>
            </a:r>
            <a:r>
              <a:rPr lang="en-US" altLang="zh-CN" smtClean="0"/>
              <a:t>Linus</a:t>
            </a:r>
            <a:r>
              <a:rPr lang="zh-CN" altLang="en-US" smtClean="0"/>
              <a:t>于</a:t>
            </a:r>
            <a:r>
              <a:rPr lang="en-US" altLang="zh-CN" smtClean="0"/>
              <a:t>1991</a:t>
            </a:r>
            <a:r>
              <a:rPr lang="zh-CN" altLang="en-US" smtClean="0"/>
              <a:t>年写出了属于自己的</a:t>
            </a:r>
            <a:r>
              <a:rPr lang="en-US" altLang="zh-CN" smtClean="0"/>
              <a:t>Linux</a:t>
            </a:r>
            <a:r>
              <a:rPr lang="zh-CN" altLang="en-US" smtClean="0"/>
              <a:t>操作系统，版本为</a:t>
            </a:r>
            <a:r>
              <a:rPr lang="en-US" altLang="zh-CN" smtClean="0"/>
              <a:t>Linux0.01</a:t>
            </a:r>
            <a:r>
              <a:rPr lang="zh-CN" altLang="en-US" smtClean="0"/>
              <a:t>，是</a:t>
            </a:r>
            <a:r>
              <a:rPr lang="en-US" altLang="zh-CN" smtClean="0"/>
              <a:t>Linux</a:t>
            </a:r>
            <a:r>
              <a:rPr lang="zh-CN" altLang="en-US" smtClean="0"/>
              <a:t>时代开始的标志。他利用</a:t>
            </a:r>
            <a:r>
              <a:rPr lang="en-US" altLang="zh-CN" smtClean="0"/>
              <a:t>Unix</a:t>
            </a:r>
            <a:r>
              <a:rPr lang="zh-CN" altLang="en-US" smtClean="0"/>
              <a:t>的核心，去除繁杂的核心程序，改写成适用于一般计算机的</a:t>
            </a:r>
            <a:r>
              <a:rPr lang="en-US" altLang="zh-CN" smtClean="0"/>
              <a:t>x86</a:t>
            </a:r>
            <a:r>
              <a:rPr lang="zh-CN" altLang="en-US" smtClean="0"/>
              <a:t>系统，并放在网络上供大家下载，</a:t>
            </a:r>
            <a:r>
              <a:rPr lang="en-US" altLang="zh-CN" smtClean="0"/>
              <a:t>1994</a:t>
            </a:r>
            <a:r>
              <a:rPr lang="zh-CN" altLang="en-US" smtClean="0"/>
              <a:t>年推出完整的核心</a:t>
            </a:r>
            <a:r>
              <a:rPr lang="en-US" altLang="zh-CN" smtClean="0"/>
              <a:t>Version1.0</a:t>
            </a:r>
            <a:r>
              <a:rPr lang="zh-CN" altLang="en-US" smtClean="0"/>
              <a:t>，至此，</a:t>
            </a:r>
            <a:r>
              <a:rPr lang="en-US" altLang="zh-CN" smtClean="0"/>
              <a:t>Linux</a:t>
            </a:r>
            <a:r>
              <a:rPr lang="zh-CN" altLang="en-US" smtClean="0"/>
              <a:t>逐渐成为功能完善、稳定的操作系统，并被广泛使用。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265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495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94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 install net-tools</a:t>
            </a:r>
            <a:r>
              <a:rPr lang="zh-CN" altLang="en-US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进行安装</a:t>
            </a:r>
            <a:r>
              <a:rPr lang="zh-CN" altLang="en-US" sz="16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6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 </a:t>
            </a:r>
            <a:r>
              <a:rPr lang="zh-CN" altLang="en-US" sz="16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可以使用</a:t>
            </a:r>
            <a:r>
              <a:rPr lang="en-US" altLang="zh-CN" sz="16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ifconfig</a:t>
            </a:r>
            <a:r>
              <a:rPr lang="zh-CN" altLang="en-US" sz="16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</a:t>
            </a:r>
            <a:endParaRPr lang="zh-CN" altLang="en-US" sz="16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073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CN" smtClean="0"/>
              <a:t>yum</a:t>
            </a:r>
            <a:r>
              <a:rPr lang="en-US" altLang="zh-CN" baseline="0" smtClean="0"/>
              <a:t> install vim</a:t>
            </a:r>
          </a:p>
          <a:p>
            <a:pPr marL="342900" indent="-342900">
              <a:buAutoNum type="arabicPeriod"/>
            </a:pPr>
            <a:r>
              <a:rPr lang="en-US" altLang="zh-CN" smtClean="0"/>
              <a:t>vi /etc/sysconfig/network-scripts/ifcfg-xxx</a:t>
            </a:r>
          </a:p>
          <a:p>
            <a:pPr marL="342900" indent="-342900">
              <a:buAutoNum type="arabicPeriod"/>
            </a:pPr>
            <a:r>
              <a:rPr lang="en-US" altLang="zh-CN" baseline="0" smtClean="0"/>
              <a:t> </a:t>
            </a:r>
            <a:r>
              <a:rPr lang="zh-CN" altLang="en-US" baseline="0" smtClean="0"/>
              <a:t>修改</a:t>
            </a:r>
            <a:r>
              <a:rPr lang="en-US" altLang="zh-CN" baseline="0" smtClean="0"/>
              <a:t>ONBOOT=yes</a:t>
            </a:r>
          </a:p>
          <a:p>
            <a:pPr marL="342900" indent="-342900">
              <a:buAutoNum type="arabicPeriod"/>
            </a:pPr>
            <a:r>
              <a:rPr lang="zh-CN" altLang="en-US" baseline="0" smtClean="0"/>
              <a:t>保存退出</a:t>
            </a:r>
            <a:endParaRPr lang="en-US" altLang="zh-CN" baseline="0" smtClean="0"/>
          </a:p>
          <a:p>
            <a:pPr marL="342900" indent="-342900">
              <a:buAutoNum type="arabicPeriod"/>
            </a:pPr>
            <a:r>
              <a:rPr lang="zh-CN" altLang="en-US" baseline="0" smtClean="0"/>
              <a:t>关闭虚拟机并在</a:t>
            </a:r>
            <a:r>
              <a:rPr lang="en-US" altLang="zh-CN" baseline="0" smtClean="0"/>
              <a:t>vbox</a:t>
            </a:r>
            <a:r>
              <a:rPr lang="zh-CN" altLang="en-US" baseline="0" smtClean="0"/>
              <a:t>中设置网络为桥接</a:t>
            </a:r>
            <a:endParaRPr lang="en-US" altLang="zh-CN" baseline="0" smtClean="0"/>
          </a:p>
          <a:p>
            <a:pPr marL="342900" indent="-342900">
              <a:buAutoNum type="arabicPeriod"/>
            </a:pPr>
            <a:r>
              <a:rPr lang="en-US" altLang="zh-CN" baseline="0" smtClean="0"/>
              <a:t>ssh </a:t>
            </a:r>
            <a:r>
              <a:rPr lang="zh-CN" altLang="en-US" baseline="0" smtClean="0"/>
              <a:t>连接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301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mirrors.163.com/.help/centos.html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772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7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E4CA55F-9739-43C3-A825-A134A524E5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4" name="流程图: 过程 3">
            <a:extLst>
              <a:ext uri="{FF2B5EF4-FFF2-40B4-BE49-F238E27FC236}">
                <a16:creationId xmlns:a16="http://schemas.microsoft.com/office/drawing/2014/main" xmlns="" id="{7A2D8E61-D0FC-47F9-8C11-8CB3D51B95F9}"/>
              </a:ext>
            </a:extLst>
          </p:cNvPr>
          <p:cNvSpPr/>
          <p:nvPr userDrawn="1"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3212AFB2-6545-4568-BD86-6B1983B49465}"/>
              </a:ext>
            </a:extLst>
          </p:cNvPr>
          <p:cNvGrpSpPr/>
          <p:nvPr userDrawn="1"/>
        </p:nvGrpSpPr>
        <p:grpSpPr>
          <a:xfrm>
            <a:off x="701975" y="12150175"/>
            <a:ext cx="4697719" cy="415832"/>
            <a:chOff x="7733871" y="10770757"/>
            <a:chExt cx="6896570" cy="610470"/>
          </a:xfrm>
        </p:grpSpPr>
        <p:pic>
          <p:nvPicPr>
            <p:cNvPr id="6" name="网易云课堂logo.png" descr="网易云课堂logo.png">
              <a:extLst>
                <a:ext uri="{FF2B5EF4-FFF2-40B4-BE49-F238E27FC236}">
                  <a16:creationId xmlns:a16="http://schemas.microsoft.com/office/drawing/2014/main" xmlns="" id="{DBE05E54-699D-4E84-BBEA-3970E079D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3871" y="10770757"/>
              <a:ext cx="3730635" cy="61047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" name="线条">
              <a:extLst>
                <a:ext uri="{FF2B5EF4-FFF2-40B4-BE49-F238E27FC236}">
                  <a16:creationId xmlns:a16="http://schemas.microsoft.com/office/drawing/2014/main" xmlns="" id="{C7814494-1433-40EE-83EE-D8A4EE7C31F9}"/>
                </a:ext>
              </a:extLst>
            </p:cNvPr>
            <p:cNvSpPr/>
            <p:nvPr/>
          </p:nvSpPr>
          <p:spPr>
            <a:xfrm flipV="1">
              <a:off x="11963469" y="10834162"/>
              <a:ext cx="2" cy="483664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3971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942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1913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883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854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3825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96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767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" name="图片 7" descr="图片 2">
              <a:extLst>
                <a:ext uri="{FF2B5EF4-FFF2-40B4-BE49-F238E27FC236}">
                  <a16:creationId xmlns:a16="http://schemas.microsoft.com/office/drawing/2014/main" xmlns="" id="{C1AAB4F0-F6C6-4DB5-B776-3555E67C9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31590" y="10834162"/>
              <a:ext cx="2198851" cy="5079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3" name="文本占位符 12">
            <a:extLst>
              <a:ext uri="{FF2B5EF4-FFF2-40B4-BE49-F238E27FC236}">
                <a16:creationId xmlns:a16="http://schemas.microsoft.com/office/drawing/2014/main" xmlns="" id="{31FA6CDF-8CED-4FE7-A688-0098C4E67C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25978" y="4095175"/>
            <a:ext cx="15586706" cy="1575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 lang="zh-CN" altLang="en-US" sz="8000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</a:defRPr>
            </a:lvl1pPr>
          </a:lstStyle>
          <a:p>
            <a:pPr marL="0" lvl="0" algn="ctr" defTabSz="1219170">
              <a:lnSpc>
                <a:spcPct val="105000"/>
              </a:lnSpc>
            </a:pPr>
            <a:r>
              <a:rPr lang="zh-CN" altLang="en-US" dirty="0"/>
              <a:t>编辑标题文本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xmlns="" id="{67C6E9EB-A47D-4615-91DC-D824C0BE0A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81528" y="6003173"/>
            <a:ext cx="15075606" cy="13410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indent="0" algn="ctr">
              <a:buNone/>
              <a:defRPr lang="zh-CN" altLang="en-US" sz="605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defRPr>
            </a:lvl1pPr>
          </a:lstStyle>
          <a:p>
            <a:pPr marL="0" lvl="0" algn="ctr" defTabSz="1219170"/>
            <a:r>
              <a:rPr lang="zh-CN" altLang="en-US" dirty="0"/>
              <a:t>编辑副标题文本</a:t>
            </a:r>
          </a:p>
        </p:txBody>
      </p:sp>
    </p:spTree>
    <p:extLst>
      <p:ext uri="{BB962C8B-B14F-4D97-AF65-F5344CB8AC3E}">
        <p14:creationId xmlns:p14="http://schemas.microsoft.com/office/powerpoint/2010/main" val="136459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CAB2867E-9B5C-4ECA-A4A6-981C12784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CBB117A-7A32-4734-96D9-311F2E8D4167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16C09CD-D4C8-4449-9375-B14FAEA58B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0" name="文本占位符 8">
            <a:extLst>
              <a:ext uri="{FF2B5EF4-FFF2-40B4-BE49-F238E27FC236}">
                <a16:creationId xmlns:a16="http://schemas.microsoft.com/office/drawing/2014/main" xmlns="" id="{546CA23A-C8B4-4D01-89D3-6C019BD81C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xmlns="" id="{C1A25A41-C8A4-415C-B20B-D701BB5AD9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8" name="文本占位符 8">
            <a:extLst>
              <a:ext uri="{FF2B5EF4-FFF2-40B4-BE49-F238E27FC236}">
                <a16:creationId xmlns:a16="http://schemas.microsoft.com/office/drawing/2014/main" xmlns="" id="{BEA69160-7C75-4900-8381-D99C6BAD57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21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25FC87A2-50F7-49CD-BC95-57A6C8AE6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170"/>
            <a:r>
              <a:rPr lang="zh-CN" altLang="en-US" dirty="0"/>
              <a:t>点击编辑小节标题</a:t>
            </a:r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xmlns="" id="{53BB81F4-4FD9-4FA9-862E-E761407242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xmlns="" id="{CDDE9BC8-0616-49F7-BFAE-2BADD4FD35BE}"/>
              </a:ext>
            </a:extLst>
          </p:cNvPr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xmlns="" id="{DD3E640C-F295-48BA-9A92-8002506DB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xmlns="" id="{AA61C3E7-406A-4941-8473-2CF8B63ED7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>
            <a:extLst>
              <a:ext uri="{FF2B5EF4-FFF2-40B4-BE49-F238E27FC236}">
                <a16:creationId xmlns:a16="http://schemas.microsoft.com/office/drawing/2014/main" xmlns="" id="{F100A95F-33C9-4843-935E-18B40154900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F7B74D16-7210-4451-AA97-0FB8487D8182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207E5A8C-5A43-4E29-9DEC-6CAB2C3AB7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17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17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xmlns="" id="{EA6C54D6-C8C8-4305-995F-2B10D81B9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4B2ACB2B-1903-44A0-84E5-3FF920F9DC66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6" name="文本占位符 10">
            <a:extLst>
              <a:ext uri="{FF2B5EF4-FFF2-40B4-BE49-F238E27FC236}">
                <a16:creationId xmlns:a16="http://schemas.microsoft.com/office/drawing/2014/main" xmlns="" id="{BC0E6AFA-BE06-4A56-B047-70A6D6CA6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578" indent="-863578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4800"/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平衡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0">
            <a:extLst>
              <a:ext uri="{FF2B5EF4-FFF2-40B4-BE49-F238E27FC236}">
                <a16:creationId xmlns:a16="http://schemas.microsoft.com/office/drawing/2014/main" xmlns="" id="{1E07D668-9210-479A-B0E4-037C210B52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29694" y="2565174"/>
            <a:ext cx="6024632" cy="9325112"/>
          </a:xfrm>
          <a:prstGeom prst="rect">
            <a:avLst/>
          </a:prstGeom>
        </p:spPr>
        <p:txBody>
          <a:bodyPr/>
          <a:lstStyle>
            <a:lvl1pPr marL="863578" indent="-863578"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4800"/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CAB2867E-9B5C-4ECA-A4A6-981C12784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CBB117A-7A32-4734-96D9-311F2E8D4167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16C09CD-D4C8-4449-9375-B14FAEA58B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1" name="文本占位符 10">
            <a:extLst>
              <a:ext uri="{FF2B5EF4-FFF2-40B4-BE49-F238E27FC236}">
                <a16:creationId xmlns:a16="http://schemas.microsoft.com/office/drawing/2014/main" xmlns="" id="{8BE14DE9-A25D-4339-ACE2-0F82AE58BB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74326" y="2566988"/>
            <a:ext cx="6023730" cy="9323298"/>
          </a:xfrm>
          <a:prstGeom prst="rect">
            <a:avLst/>
          </a:prstGeom>
        </p:spPr>
        <p:txBody>
          <a:bodyPr/>
          <a:lstStyle>
            <a:lvl1pPr marL="863578" indent="-863578"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4800"/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>
            <a:extLst>
              <a:ext uri="{FF2B5EF4-FFF2-40B4-BE49-F238E27FC236}">
                <a16:creationId xmlns:a16="http://schemas.microsoft.com/office/drawing/2014/main" xmlns="" id="{D4948CA5-5C16-41AE-8E1C-1DA29260DD48}"/>
              </a:ext>
            </a:extLst>
          </p:cNvPr>
          <p:cNvSpPr/>
          <p:nvPr userDrawn="1"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2AA536A-767A-4EDC-A78B-2FF14A4EB4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>
            <a:extLst>
              <a:ext uri="{FF2B5EF4-FFF2-40B4-BE49-F238E27FC236}">
                <a16:creationId xmlns:a16="http://schemas.microsoft.com/office/drawing/2014/main" xmlns="" id="{22B1AF27-A059-44B2-9EF8-E230255A8B1A}"/>
              </a:ext>
            </a:extLst>
          </p:cNvPr>
          <p:cNvSpPr/>
          <p:nvPr userDrawn="1"/>
        </p:nvSpPr>
        <p:spPr>
          <a:xfrm>
            <a:off x="1" y="17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1FBC0FE5-4AFA-4E34-8EE1-5891EADEC13F}"/>
              </a:ext>
            </a:extLst>
          </p:cNvPr>
          <p:cNvSpPr/>
          <p:nvPr userDrawn="1"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14">
            <a:extLst>
              <a:ext uri="{FF2B5EF4-FFF2-40B4-BE49-F238E27FC236}">
                <a16:creationId xmlns:a16="http://schemas.microsoft.com/office/drawing/2014/main" xmlns="" id="{68A9C55E-0BFB-460E-8F25-FD0B1F7F8A93}"/>
              </a:ext>
            </a:extLst>
          </p:cNvPr>
          <p:cNvCxnSpPr/>
          <p:nvPr userDrawn="1"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78D5601-B2CE-40A9-B5B5-75CCA3E4C778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94" y="12060175"/>
            <a:ext cx="4089600" cy="36000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2873B6DF-FBC4-4A83-9ECC-82C9AB036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4388" y="4081347"/>
            <a:ext cx="11250613" cy="27681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92277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49" r:id="rId4"/>
    <p:sldLayoutId id="2147483650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sldNum="0" hdr="0" dt="0"/>
  <p:txStyles>
    <p:titleStyle>
      <a:lvl1pPr algn="l" defTabSz="2303722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578" indent="-863578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•"/>
        <a:defRPr sz="6047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33" indent="-71964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–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288" indent="-57571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•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726" indent="-57571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–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010" indent="-57571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»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448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733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40017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455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1pPr>
      <a:lvl2pPr marL="1152285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2pPr>
      <a:lvl3pPr marL="2303722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3pPr>
      <a:lvl4pPr marL="3456007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4pPr>
      <a:lvl5pPr marL="4608291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5pPr>
      <a:lvl6pPr marL="5759729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6pPr>
      <a:lvl7pPr marL="6912014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7pPr>
      <a:lvl8pPr marL="8063452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8pPr>
      <a:lvl9pPr marL="9215736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F8C5E892-D689-4757-A262-EF90F1C775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服务端开发</a:t>
            </a:r>
            <a:r>
              <a:rPr lang="zh-CN" altLang="en-US"/>
              <a:t>入门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64A9890-4674-4D0F-8809-336B91D5F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93293" y="6003173"/>
            <a:ext cx="16852803" cy="1341008"/>
          </a:xfrm>
        </p:spPr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快速上手玩转典型应用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6896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常用命令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7FD57A8-EBC2-4D34-9382-4700749070E5}"/>
              </a:ext>
            </a:extLst>
          </p:cNvPr>
          <p:cNvSpPr/>
          <p:nvPr/>
        </p:nvSpPr>
        <p:spPr>
          <a:xfrm>
            <a:off x="2317734" y="2143399"/>
            <a:ext cx="18179999" cy="9061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xmlns="" id="{B93D995B-8464-41E5-80F3-05607ECF1D1F}"/>
              </a:ext>
            </a:extLst>
          </p:cNvPr>
          <p:cNvSpPr txBox="1"/>
          <p:nvPr/>
        </p:nvSpPr>
        <p:spPr>
          <a:xfrm>
            <a:off x="2790232" y="3384430"/>
            <a:ext cx="17707501" cy="7571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命令模式</a:t>
            </a:r>
            <a:endParaRPr lang="en-US" altLang="zh-CN" sz="3600" b="1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81085" lvl="1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 </a:t>
            </a:r>
            <a:r>
              <a:rPr lang="zh-CN" altLang="en-US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切换到输入模式</a:t>
            </a:r>
            <a:endParaRPr lang="en-US" altLang="zh-CN" sz="3600" b="1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81085" lvl="1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 </a:t>
            </a:r>
            <a:r>
              <a:rPr lang="zh-CN" altLang="en-US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删除当前光标所在处字符</a:t>
            </a:r>
            <a:endParaRPr lang="en-US" altLang="zh-CN" sz="3600" b="1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81085" lvl="1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 </a:t>
            </a:r>
            <a:r>
              <a:rPr lang="zh-CN" altLang="en-US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切换到底线命令模式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输入模式</a:t>
            </a: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底线命令模式</a:t>
            </a:r>
            <a:endParaRPr lang="en-US" altLang="zh-CN" sz="3600" b="1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81085" lvl="1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q </a:t>
            </a:r>
            <a:r>
              <a:rPr lang="zh-CN" altLang="en-US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退出程序</a:t>
            </a:r>
            <a:endParaRPr lang="en-US" altLang="zh-CN" sz="3600" b="1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81085" lvl="1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 </a:t>
            </a:r>
            <a:r>
              <a:rPr lang="zh-CN" altLang="en-US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保存文件</a:t>
            </a:r>
            <a:endParaRPr lang="en-US" altLang="zh-CN" sz="3600" b="1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81085" lvl="1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set number </a:t>
            </a:r>
            <a:r>
              <a:rPr lang="zh-CN" altLang="en-US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显示行号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标题文案">
            <a:extLst>
              <a:ext uri="{FF2B5EF4-FFF2-40B4-BE49-F238E27FC236}">
                <a16:creationId xmlns:a16="http://schemas.microsoft.com/office/drawing/2014/main" xmlns="" id="{59DAAAA0-4AF0-445D-B414-BDB3C2474CED}"/>
              </a:ext>
            </a:extLst>
          </p:cNvPr>
          <p:cNvSpPr txBox="1"/>
          <p:nvPr/>
        </p:nvSpPr>
        <p:spPr>
          <a:xfrm>
            <a:off x="2812193" y="2601850"/>
            <a:ext cx="1748871" cy="782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en-US" altLang="zh-CN" smtClean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vi/vim</a:t>
            </a:r>
            <a:endParaRPr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690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常用命令</a:t>
            </a:r>
            <a:endParaRPr lang="zh-CN" altLang="en-US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7FD57A8-EBC2-4D34-9382-4700749070E5}"/>
              </a:ext>
            </a:extLst>
          </p:cNvPr>
          <p:cNvSpPr/>
          <p:nvPr/>
        </p:nvSpPr>
        <p:spPr>
          <a:xfrm>
            <a:off x="2339695" y="3664187"/>
            <a:ext cx="18179999" cy="6010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xmlns="" id="{B93D995B-8464-41E5-80F3-05607ECF1D1F}"/>
              </a:ext>
            </a:extLst>
          </p:cNvPr>
          <p:cNvSpPr txBox="1"/>
          <p:nvPr/>
        </p:nvSpPr>
        <p:spPr>
          <a:xfrm>
            <a:off x="2812193" y="5148893"/>
            <a:ext cx="17707501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free -m</a:t>
            </a: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内存信息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df -h</a:t>
            </a: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硬盘信息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cat /proc/cpuinfo</a:t>
            </a: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信息。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标题文案">
            <a:extLst>
              <a:ext uri="{FF2B5EF4-FFF2-40B4-BE49-F238E27FC236}">
                <a16:creationId xmlns:a16="http://schemas.microsoft.com/office/drawing/2014/main" xmlns="" id="{59DAAAA0-4AF0-445D-B414-BDB3C2474CED}"/>
              </a:ext>
            </a:extLst>
          </p:cNvPr>
          <p:cNvSpPr txBox="1"/>
          <p:nvPr/>
        </p:nvSpPr>
        <p:spPr>
          <a:xfrm>
            <a:off x="2789693" y="4076163"/>
            <a:ext cx="2290686" cy="782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 smtClean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系统信息</a:t>
            </a:r>
            <a:endParaRPr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14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常用命令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7FD57A8-EBC2-4D34-9382-4700749070E5}"/>
              </a:ext>
            </a:extLst>
          </p:cNvPr>
          <p:cNvSpPr/>
          <p:nvPr/>
        </p:nvSpPr>
        <p:spPr>
          <a:xfrm>
            <a:off x="2339695" y="2475175"/>
            <a:ext cx="18179999" cy="859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xmlns="" id="{B93D995B-8464-41E5-80F3-05607ECF1D1F}"/>
              </a:ext>
            </a:extLst>
          </p:cNvPr>
          <p:cNvSpPr txBox="1"/>
          <p:nvPr/>
        </p:nvSpPr>
        <p:spPr>
          <a:xfrm>
            <a:off x="2812193" y="3959881"/>
            <a:ext cx="17707501" cy="674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cd</a:t>
            </a: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进入目录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ls</a:t>
            </a: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列出目录信息，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ls -al(ll)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列出详细信息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touch  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新建文件。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mkdir  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新建目录。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rm        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删除文件或目录。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         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复制。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mv         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移动（重命名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）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...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标题文案">
            <a:extLst>
              <a:ext uri="{FF2B5EF4-FFF2-40B4-BE49-F238E27FC236}">
                <a16:creationId xmlns:a16="http://schemas.microsoft.com/office/drawing/2014/main" xmlns="" id="{59DAAAA0-4AF0-445D-B414-BDB3C2474CED}"/>
              </a:ext>
            </a:extLst>
          </p:cNvPr>
          <p:cNvSpPr txBox="1"/>
          <p:nvPr/>
        </p:nvSpPr>
        <p:spPr>
          <a:xfrm>
            <a:off x="2789693" y="2887151"/>
            <a:ext cx="2290686" cy="782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 smtClean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文件系统</a:t>
            </a:r>
            <a:endParaRPr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924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常用命令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7FD57A8-EBC2-4D34-9382-4700749070E5}"/>
              </a:ext>
            </a:extLst>
          </p:cNvPr>
          <p:cNvSpPr/>
          <p:nvPr/>
        </p:nvSpPr>
        <p:spPr>
          <a:xfrm>
            <a:off x="2339695" y="2475175"/>
            <a:ext cx="18179999" cy="859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xmlns="" id="{B93D995B-8464-41E5-80F3-05607ECF1D1F}"/>
              </a:ext>
            </a:extLst>
          </p:cNvPr>
          <p:cNvSpPr txBox="1"/>
          <p:nvPr/>
        </p:nvSpPr>
        <p:spPr>
          <a:xfrm>
            <a:off x="2812193" y="3959881"/>
            <a:ext cx="17707501" cy="674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tail</a:t>
            </a: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从文件尾部读取。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head</a:t>
            </a: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从文件头部读取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cat           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读取整个文件。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more/less       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分页读取。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grep        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搜索关键字。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find         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查找文件。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|               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通过管道传递命令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...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标题文案">
            <a:extLst>
              <a:ext uri="{FF2B5EF4-FFF2-40B4-BE49-F238E27FC236}">
                <a16:creationId xmlns:a16="http://schemas.microsoft.com/office/drawing/2014/main" xmlns="" id="{59DAAAA0-4AF0-445D-B414-BDB3C2474CED}"/>
              </a:ext>
            </a:extLst>
          </p:cNvPr>
          <p:cNvSpPr txBox="1"/>
          <p:nvPr/>
        </p:nvSpPr>
        <p:spPr>
          <a:xfrm>
            <a:off x="2789693" y="2887151"/>
            <a:ext cx="4445122" cy="782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 smtClean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搜索、查找、读取</a:t>
            </a:r>
            <a:endParaRPr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832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常用命令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7FD57A8-EBC2-4D34-9382-4700749070E5}"/>
              </a:ext>
            </a:extLst>
          </p:cNvPr>
          <p:cNvSpPr/>
          <p:nvPr/>
        </p:nvSpPr>
        <p:spPr>
          <a:xfrm>
            <a:off x="2339695" y="3825175"/>
            <a:ext cx="18179999" cy="612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xmlns="" id="{B93D995B-8464-41E5-80F3-05607ECF1D1F}"/>
              </a:ext>
            </a:extLst>
          </p:cNvPr>
          <p:cNvSpPr txBox="1"/>
          <p:nvPr/>
        </p:nvSpPr>
        <p:spPr>
          <a:xfrm>
            <a:off x="2812193" y="5309881"/>
            <a:ext cx="17707501" cy="424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tar</a:t>
            </a: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用于压缩及解压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tar -czvf</a:t>
            </a: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打包压缩。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tar -tzvf        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列出压缩文件内容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tar -xzvf       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解压文件。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...</a:t>
            </a:r>
          </a:p>
        </p:txBody>
      </p:sp>
      <p:sp>
        <p:nvSpPr>
          <p:cNvPr id="8" name="标题文案">
            <a:extLst>
              <a:ext uri="{FF2B5EF4-FFF2-40B4-BE49-F238E27FC236}">
                <a16:creationId xmlns:a16="http://schemas.microsoft.com/office/drawing/2014/main" xmlns="" id="{59DAAAA0-4AF0-445D-B414-BDB3C2474CED}"/>
              </a:ext>
            </a:extLst>
          </p:cNvPr>
          <p:cNvSpPr txBox="1"/>
          <p:nvPr/>
        </p:nvSpPr>
        <p:spPr>
          <a:xfrm>
            <a:off x="2789693" y="4237151"/>
            <a:ext cx="2829295" cy="782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 smtClean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压缩和解压</a:t>
            </a:r>
            <a:endParaRPr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340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常用命令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7FD57A8-EBC2-4D34-9382-4700749070E5}"/>
              </a:ext>
            </a:extLst>
          </p:cNvPr>
          <p:cNvSpPr/>
          <p:nvPr/>
        </p:nvSpPr>
        <p:spPr>
          <a:xfrm>
            <a:off x="2339695" y="3960175"/>
            <a:ext cx="18179999" cy="531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xmlns="" id="{B93D995B-8464-41E5-80F3-05607ECF1D1F}"/>
              </a:ext>
            </a:extLst>
          </p:cNvPr>
          <p:cNvSpPr txBox="1"/>
          <p:nvPr/>
        </p:nvSpPr>
        <p:spPr>
          <a:xfrm>
            <a:off x="2812193" y="5444881"/>
            <a:ext cx="17707501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useradd/adduser</a:t>
            </a: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添加用户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passwd</a:t>
            </a: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设置密码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userdel         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删除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用户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sudo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提权。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标题文案">
            <a:extLst>
              <a:ext uri="{FF2B5EF4-FFF2-40B4-BE49-F238E27FC236}">
                <a16:creationId xmlns:a16="http://schemas.microsoft.com/office/drawing/2014/main" xmlns="" id="{59DAAAA0-4AF0-445D-B414-BDB3C2474CED}"/>
              </a:ext>
            </a:extLst>
          </p:cNvPr>
          <p:cNvSpPr txBox="1"/>
          <p:nvPr/>
        </p:nvSpPr>
        <p:spPr>
          <a:xfrm>
            <a:off x="2789693" y="4372151"/>
            <a:ext cx="2290686" cy="782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 smtClean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用户操作</a:t>
            </a:r>
            <a:endParaRPr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83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 smtClean="0"/>
              <a:t>更换</a:t>
            </a:r>
            <a:r>
              <a:rPr lang="en-US" altLang="zh-CN" b="1" smtClean="0"/>
              <a:t>yum</a:t>
            </a:r>
            <a:r>
              <a:rPr lang="zh-CN" altLang="en-US" b="1" smtClean="0"/>
              <a:t>源</a:t>
            </a:r>
            <a:endParaRPr lang="zh-CN" altLang="en-US" b="1" dirty="0"/>
          </a:p>
        </p:txBody>
      </p:sp>
      <p:sp>
        <p:nvSpPr>
          <p:cNvPr id="7" name="线条">
            <a:extLst>
              <a:ext uri="{FF2B5EF4-FFF2-40B4-BE49-F238E27FC236}">
                <a16:creationId xmlns:a16="http://schemas.microsoft.com/office/drawing/2014/main" xmlns="" id="{BBC547F4-CE5E-43FC-B09B-BE8F734D4B9F}"/>
              </a:ext>
            </a:extLst>
          </p:cNvPr>
          <p:cNvSpPr/>
          <p:nvPr/>
        </p:nvSpPr>
        <p:spPr>
          <a:xfrm>
            <a:off x="3786853" y="4568581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3" name="线条">
            <a:extLst>
              <a:ext uri="{FF2B5EF4-FFF2-40B4-BE49-F238E27FC236}">
                <a16:creationId xmlns:a16="http://schemas.microsoft.com/office/drawing/2014/main" xmlns="" id="{D3DC7624-C63E-4309-9C68-39404672E0A6}"/>
              </a:ext>
            </a:extLst>
          </p:cNvPr>
          <p:cNvSpPr/>
          <p:nvPr/>
        </p:nvSpPr>
        <p:spPr>
          <a:xfrm>
            <a:off x="10767195" y="4567857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C1EAE61A-149D-4634-A6AA-B80DA0F1A034}"/>
              </a:ext>
            </a:extLst>
          </p:cNvPr>
          <p:cNvSpPr txBox="1"/>
          <p:nvPr/>
        </p:nvSpPr>
        <p:spPr>
          <a:xfrm>
            <a:off x="18860514" y="4344623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+mn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05AE8433-1F6E-43BE-B467-6BE6ABD89469}"/>
              </a:ext>
            </a:extLst>
          </p:cNvPr>
          <p:cNvSpPr/>
          <p:nvPr/>
        </p:nvSpPr>
        <p:spPr>
          <a:xfrm>
            <a:off x="3786853" y="3128016"/>
            <a:ext cx="15734459" cy="176930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mv /etc/yum.repos.d/CentOS-Base.repo /etc/yum.repos.d/CentOS-Base.repo.backup</a:t>
            </a:r>
            <a:endParaRPr kumimoji="1" lang="en-US" altLang="zh-CN" sz="32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A25E1736-A99B-444A-AA22-965266EC428B}"/>
              </a:ext>
            </a:extLst>
          </p:cNvPr>
          <p:cNvSpPr txBox="1"/>
          <p:nvPr/>
        </p:nvSpPr>
        <p:spPr>
          <a:xfrm>
            <a:off x="3166615" y="5175175"/>
            <a:ext cx="16631208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</a:lstStyle>
          <a:p>
            <a:pPr marL="609585" indent="-609585" defTabSz="2303145">
              <a:lnSpc>
                <a:spcPct val="150000"/>
              </a:lnSpc>
              <a:spcBef>
                <a:spcPts val="245"/>
              </a:spcBef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下载对应版本</a:t>
            </a:r>
            <a:r>
              <a:rPr lang="en-US" altLang="zh-CN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repo</a:t>
            </a:r>
            <a:r>
              <a:rPr lang="zh-CN" altLang="en-US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文件，并放入目录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63977AC6-04EB-45E0-A09D-DF1A7667231D}"/>
              </a:ext>
            </a:extLst>
          </p:cNvPr>
          <p:cNvSpPr/>
          <p:nvPr/>
        </p:nvSpPr>
        <p:spPr>
          <a:xfrm>
            <a:off x="3876101" y="6145192"/>
            <a:ext cx="15716125" cy="207234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wget http://mirrors.163.com/.help/CentOS7-Base-163.repo</a:t>
            </a:r>
          </a:p>
          <a:p>
            <a:r>
              <a:rPr kumimoji="1" lang="en-US" altLang="zh-CN" sz="32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mv CentOS7-Base-163.repo CentOS-Base.repo</a:t>
            </a:r>
          </a:p>
        </p:txBody>
      </p:sp>
      <p:sp>
        <p:nvSpPr>
          <p:cNvPr id="11" name="文本占位符 15">
            <a:extLst>
              <a:ext uri="{FF2B5EF4-FFF2-40B4-BE49-F238E27FC236}">
                <a16:creationId xmlns:a16="http://schemas.microsoft.com/office/drawing/2014/main" xmlns="" id="{7053086E-B414-4749-81E3-C73E88B56E05}"/>
              </a:ext>
            </a:extLst>
          </p:cNvPr>
          <p:cNvSpPr txBox="1">
            <a:spLocks/>
          </p:cNvSpPr>
          <p:nvPr/>
        </p:nvSpPr>
        <p:spPr>
          <a:xfrm>
            <a:off x="3166615" y="2189759"/>
            <a:ext cx="16397292" cy="83535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609585" indent="-609585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b="0" kern="1200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cs"/>
              </a:defRPr>
            </a:lvl1pPr>
            <a:lvl2pPr marL="1871980" indent="-719455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360" indent="-575945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615" indent="-575945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140" indent="-575945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»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395" indent="-575945" algn="l" defTabSz="2303145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920" indent="-575945" algn="l" defTabSz="2303145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39810" indent="-575945" algn="l" defTabSz="2303145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700" indent="-575945" algn="l" defTabSz="2303145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备份</a:t>
            </a:r>
            <a:r>
              <a:rPr lang="en-US" altLang="zh-CN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/etc/yum.repos.d/CentOS-Base.repo</a:t>
            </a:r>
            <a:endParaRPr lang="zh-CN" altLang="en-US" sz="360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A25E1736-A99B-444A-AA22-965266EC428B}"/>
              </a:ext>
            </a:extLst>
          </p:cNvPr>
          <p:cNvSpPr txBox="1"/>
          <p:nvPr/>
        </p:nvSpPr>
        <p:spPr>
          <a:xfrm>
            <a:off x="3396207" y="8564901"/>
            <a:ext cx="16631208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</a:lstStyle>
          <a:p>
            <a:pPr marL="609585" indent="-609585" defTabSz="2303145">
              <a:lnSpc>
                <a:spcPct val="150000"/>
              </a:lnSpc>
              <a:spcBef>
                <a:spcPts val="245"/>
              </a:spcBef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生成缓存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63977AC6-04EB-45E0-A09D-DF1A7667231D}"/>
              </a:ext>
            </a:extLst>
          </p:cNvPr>
          <p:cNvSpPr/>
          <p:nvPr/>
        </p:nvSpPr>
        <p:spPr>
          <a:xfrm>
            <a:off x="3876101" y="9565740"/>
            <a:ext cx="15716125" cy="194705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yum clean all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yum makecache</a:t>
            </a:r>
          </a:p>
        </p:txBody>
      </p:sp>
    </p:spTree>
    <p:extLst>
      <p:ext uri="{BB962C8B-B14F-4D97-AF65-F5344CB8AC3E}">
        <p14:creationId xmlns:p14="http://schemas.microsoft.com/office/powerpoint/2010/main" val="256663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2" grpId="0"/>
      <p:bldP spid="14" grpId="0" animBg="1"/>
      <p:bldP spid="11" grpId="0"/>
      <p:bldP spid="10" grpId="0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03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xmlns="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60" y="7733109"/>
            <a:ext cx="8190269" cy="1331583"/>
          </a:xfrm>
        </p:spPr>
        <p:txBody>
          <a:bodyPr/>
          <a:lstStyle/>
          <a:p>
            <a:r>
              <a:rPr lang="zh-CN" altLang="en-US" smtClean="0"/>
              <a:t>玩转典型应用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484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防火墙</a:t>
            </a:r>
            <a:endParaRPr lang="zh-CN" altLang="en-US" b="1"/>
          </a:p>
        </p:txBody>
      </p:sp>
      <p:sp>
        <p:nvSpPr>
          <p:cNvPr id="18" name="圆角矩形">
            <a:extLst>
              <a:ext uri="{FF2B5EF4-FFF2-40B4-BE49-F238E27FC236}">
                <a16:creationId xmlns:a16="http://schemas.microsoft.com/office/drawing/2014/main" xmlns="" id="{8D423E18-10EF-413B-8A6A-797E2461591F}"/>
              </a:ext>
            </a:extLst>
          </p:cNvPr>
          <p:cNvSpPr/>
          <p:nvPr/>
        </p:nvSpPr>
        <p:spPr>
          <a:xfrm>
            <a:off x="1905134" y="7830175"/>
            <a:ext cx="19361314" cy="418500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圆角矩形">
            <a:extLst>
              <a:ext uri="{FF2B5EF4-FFF2-40B4-BE49-F238E27FC236}">
                <a16:creationId xmlns:a16="http://schemas.microsoft.com/office/drawing/2014/main" xmlns="" id="{26AF8EEF-2EA4-4D71-89A1-9EE841153794}"/>
              </a:ext>
            </a:extLst>
          </p:cNvPr>
          <p:cNvSpPr/>
          <p:nvPr/>
        </p:nvSpPr>
        <p:spPr>
          <a:xfrm>
            <a:off x="1884919" y="2658751"/>
            <a:ext cx="19361314" cy="3939527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326D35DB-404A-4FFA-995C-155C498623A3}"/>
              </a:ext>
            </a:extLst>
          </p:cNvPr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10">
            <a:extLst>
              <a:ext uri="{FF2B5EF4-FFF2-40B4-BE49-F238E27FC236}">
                <a16:creationId xmlns:a16="http://schemas.microsoft.com/office/drawing/2014/main" xmlns="" id="{1C5111A4-F5E6-43DA-8D8F-B3A1CBEA1B22}"/>
              </a:ext>
            </a:extLst>
          </p:cNvPr>
          <p:cNvSpPr txBox="1"/>
          <p:nvPr/>
        </p:nvSpPr>
        <p:spPr>
          <a:xfrm>
            <a:off x="1905134" y="6994818"/>
            <a:ext cx="17707501" cy="835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SzPct val="100000"/>
              <a:buFont typeface="Wingdings" panose="05000000000000000000" pitchFamily="2" charset="2"/>
              <a:buChar char="n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防火墙设置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A6498ECA-03ED-450A-800C-D485D3B2AA20}"/>
              </a:ext>
            </a:extLst>
          </p:cNvPr>
          <p:cNvSpPr txBox="1"/>
          <p:nvPr/>
        </p:nvSpPr>
        <p:spPr>
          <a:xfrm>
            <a:off x="1819499" y="1823394"/>
            <a:ext cx="18403567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服务设置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97F753FA-8426-4AF2-A883-1D57428D93AB}"/>
              </a:ext>
            </a:extLst>
          </p:cNvPr>
          <p:cNvSpPr txBox="1"/>
          <p:nvPr/>
        </p:nvSpPr>
        <p:spPr>
          <a:xfrm>
            <a:off x="2384007" y="8226715"/>
            <a:ext cx="17707501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查询服务    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firewall-cmd  --list-services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  <a:sym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查询开放端口    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firewall-cmd --list-ports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  <a:sym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查询端口    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firewall-cmd --query-port=80/tcp</a:t>
            </a: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添加开放端口    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firewall-cmd --add-port=3306/tcp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  <a:sym typeface="Source Han Sans CN Normal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C94A4F83-1BFF-4DD3-A7DF-B2CFAA5AE421}"/>
              </a:ext>
            </a:extLst>
          </p:cNvPr>
          <p:cNvSpPr txBox="1"/>
          <p:nvPr/>
        </p:nvSpPr>
        <p:spPr>
          <a:xfrm>
            <a:off x="2384007" y="2920354"/>
            <a:ext cx="184035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安装    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yum install firewalld</a:t>
            </a:r>
          </a:p>
          <a:p>
            <a:pPr>
              <a:lnSpc>
                <a:spcPct val="150000"/>
              </a:lnSpc>
            </a:pP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启动    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service firewalld start</a:t>
            </a:r>
          </a:p>
          <a:p>
            <a:pPr>
              <a:lnSpc>
                <a:spcPct val="150000"/>
              </a:lnSpc>
            </a:pP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检查服务状态    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service firewalld status</a:t>
            </a:r>
          </a:p>
          <a:p>
            <a:pPr>
              <a:lnSpc>
                <a:spcPct val="150000"/>
              </a:lnSpc>
            </a:pP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关闭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禁用    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service firewalld stop/disabled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538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/>
      <p:bldP spid="24" grpId="0" animBg="1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Apache</a:t>
            </a:r>
            <a:endParaRPr lang="zh-CN" altLang="en-US" b="1"/>
          </a:p>
        </p:txBody>
      </p:sp>
      <p:sp>
        <p:nvSpPr>
          <p:cNvPr id="18" name="圆角矩形">
            <a:extLst>
              <a:ext uri="{FF2B5EF4-FFF2-40B4-BE49-F238E27FC236}">
                <a16:creationId xmlns:a16="http://schemas.microsoft.com/office/drawing/2014/main" xmlns="" id="{8D423E18-10EF-413B-8A6A-797E2461591F}"/>
              </a:ext>
            </a:extLst>
          </p:cNvPr>
          <p:cNvSpPr/>
          <p:nvPr/>
        </p:nvSpPr>
        <p:spPr>
          <a:xfrm>
            <a:off x="1905134" y="7830175"/>
            <a:ext cx="19361314" cy="256500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圆角矩形">
            <a:extLst>
              <a:ext uri="{FF2B5EF4-FFF2-40B4-BE49-F238E27FC236}">
                <a16:creationId xmlns:a16="http://schemas.microsoft.com/office/drawing/2014/main" xmlns="" id="{26AF8EEF-2EA4-4D71-89A1-9EE841153794}"/>
              </a:ext>
            </a:extLst>
          </p:cNvPr>
          <p:cNvSpPr/>
          <p:nvPr/>
        </p:nvSpPr>
        <p:spPr>
          <a:xfrm>
            <a:off x="1884919" y="2658751"/>
            <a:ext cx="19361314" cy="3939527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326D35DB-404A-4FFA-995C-155C498623A3}"/>
              </a:ext>
            </a:extLst>
          </p:cNvPr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10">
            <a:extLst>
              <a:ext uri="{FF2B5EF4-FFF2-40B4-BE49-F238E27FC236}">
                <a16:creationId xmlns:a16="http://schemas.microsoft.com/office/drawing/2014/main" xmlns="" id="{1C5111A4-F5E6-43DA-8D8F-B3A1CBEA1B22}"/>
              </a:ext>
            </a:extLst>
          </p:cNvPr>
          <p:cNvSpPr txBox="1"/>
          <p:nvPr/>
        </p:nvSpPr>
        <p:spPr>
          <a:xfrm>
            <a:off x="1905134" y="6994818"/>
            <a:ext cx="17707501" cy="835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SzPct val="100000"/>
              <a:buFont typeface="Wingdings" panose="05000000000000000000" pitchFamily="2" charset="2"/>
              <a:buChar char="n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Apache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A6498ECA-03ED-450A-800C-D485D3B2AA20}"/>
              </a:ext>
            </a:extLst>
          </p:cNvPr>
          <p:cNvSpPr txBox="1"/>
          <p:nvPr/>
        </p:nvSpPr>
        <p:spPr>
          <a:xfrm>
            <a:off x="1819499" y="1823394"/>
            <a:ext cx="18403567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服务设置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97F753FA-8426-4AF2-A883-1D57428D93AB}"/>
              </a:ext>
            </a:extLst>
          </p:cNvPr>
          <p:cNvSpPr txBox="1"/>
          <p:nvPr/>
        </p:nvSpPr>
        <p:spPr>
          <a:xfrm>
            <a:off x="2384007" y="8226715"/>
            <a:ext cx="17707501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虚拟主机设置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  <a:sym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伪静态操作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  <a:sym typeface="Source Han Sans CN Normal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C94A4F83-1BFF-4DD3-A7DF-B2CFAA5AE421}"/>
              </a:ext>
            </a:extLst>
          </p:cNvPr>
          <p:cNvSpPr txBox="1"/>
          <p:nvPr/>
        </p:nvSpPr>
        <p:spPr>
          <a:xfrm>
            <a:off x="2384007" y="2920354"/>
            <a:ext cx="184035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安装    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yum install httpd</a:t>
            </a:r>
          </a:p>
          <a:p>
            <a:pPr>
              <a:lnSpc>
                <a:spcPct val="150000"/>
              </a:lnSpc>
            </a:pP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启动    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service httpd start</a:t>
            </a:r>
          </a:p>
          <a:p>
            <a:pPr>
              <a:lnSpc>
                <a:spcPct val="150000"/>
              </a:lnSpc>
            </a:pP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检查服务状态    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service httpd status</a:t>
            </a:r>
          </a:p>
          <a:p>
            <a:pPr>
              <a:lnSpc>
                <a:spcPct val="150000"/>
              </a:lnSpc>
            </a:pP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关闭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重启    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service httpd stop/restart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705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/>
      <p:bldP spid="24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7674CC0-6D43-4C24-987D-5D70B257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课程目标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D1DAAE9-1A35-45F4-BB02-79C60D7EE1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mtClean="0"/>
              <a:t>常用命令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101B23F-EF10-4BCE-AE00-70F41B69CD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/>
              <a:t>玩</a:t>
            </a:r>
            <a:r>
              <a:rPr lang="zh-CN" altLang="en-US" smtClean="0"/>
              <a:t>转典型应用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1C7BE910-FE23-485F-8B10-4CD4F88EF5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571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456160E-7CB2-4E51-90E3-640E71EA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1577BA"/>
                </a:solidFill>
              </a:rPr>
              <a:t>PHP</a:t>
            </a:r>
            <a:endParaRPr lang="zh-CN" altLang="en-US" b="1" dirty="0"/>
          </a:p>
        </p:txBody>
      </p:sp>
      <p:sp>
        <p:nvSpPr>
          <p:cNvPr id="10" name="线条">
            <a:extLst>
              <a:ext uri="{FF2B5EF4-FFF2-40B4-BE49-F238E27FC236}">
                <a16:creationId xmlns:a16="http://schemas.microsoft.com/office/drawing/2014/main" xmlns="" id="{981A5121-1215-4577-AD0A-42215AD08590}"/>
              </a:ext>
            </a:extLst>
          </p:cNvPr>
          <p:cNvSpPr/>
          <p:nvPr/>
        </p:nvSpPr>
        <p:spPr>
          <a:xfrm>
            <a:off x="6044892" y="2879674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1" name="线条">
            <a:extLst>
              <a:ext uri="{FF2B5EF4-FFF2-40B4-BE49-F238E27FC236}">
                <a16:creationId xmlns:a16="http://schemas.microsoft.com/office/drawing/2014/main" xmlns="" id="{619A3CB5-5812-4CD3-809A-7E9FD515712C}"/>
              </a:ext>
            </a:extLst>
          </p:cNvPr>
          <p:cNvSpPr/>
          <p:nvPr/>
        </p:nvSpPr>
        <p:spPr>
          <a:xfrm>
            <a:off x="11557716" y="2878950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2" name="圆角矩形">
            <a:extLst>
              <a:ext uri="{FF2B5EF4-FFF2-40B4-BE49-F238E27FC236}">
                <a16:creationId xmlns:a16="http://schemas.microsoft.com/office/drawing/2014/main" xmlns="" id="{EEE30A7B-B45B-45D1-853D-451E2CA5C8DE}"/>
              </a:ext>
            </a:extLst>
          </p:cNvPr>
          <p:cNvSpPr/>
          <p:nvPr/>
        </p:nvSpPr>
        <p:spPr>
          <a:xfrm>
            <a:off x="2572101" y="2662274"/>
            <a:ext cx="17895185" cy="8747089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xmlns="" id="{A71FE685-D631-4542-8BA5-42F38BCA0416}"/>
              </a:ext>
            </a:extLst>
          </p:cNvPr>
          <p:cNvSpPr txBox="1"/>
          <p:nvPr/>
        </p:nvSpPr>
        <p:spPr>
          <a:xfrm>
            <a:off x="3486501" y="3130299"/>
            <a:ext cx="15919138" cy="3416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安装</a:t>
            </a:r>
            <a:r>
              <a:rPr lang="en-US" altLang="zh-CN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php5.6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配置源 </a:t>
            </a:r>
            <a:r>
              <a:rPr lang="en-US" altLang="zh-CN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webtatic.com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php-fpm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安装</a:t>
            </a:r>
            <a:endParaRPr lang="en-US" altLang="zh-CN" sz="360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安装</a:t>
            </a:r>
            <a:r>
              <a:rPr lang="en-US" altLang="zh-CN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php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扩展</a:t>
            </a:r>
            <a:endParaRPr lang="zh-CN" altLang="en-US" sz="36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FED32F6F-6422-428E-99E0-D64303DF7B48}"/>
              </a:ext>
            </a:extLst>
          </p:cNvPr>
          <p:cNvSpPr/>
          <p:nvPr/>
        </p:nvSpPr>
        <p:spPr>
          <a:xfrm>
            <a:off x="4004694" y="6546616"/>
            <a:ext cx="15400945" cy="36755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yum </a:t>
            </a:r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install epel-release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rpm -Uvh https</a:t>
            </a:r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://</a:t>
            </a:r>
            <a:r>
              <a:rPr kumimoji="1" lang="en-US" altLang="zh-CN" sz="32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mirror.webtatic.com/yum/el7/webtatic-release.rpm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yum </a:t>
            </a:r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install </a:t>
            </a:r>
            <a:r>
              <a:rPr kumimoji="1" lang="en-US" altLang="zh-CN" sz="32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php56w-fpm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yum </a:t>
            </a:r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install </a:t>
            </a:r>
            <a:r>
              <a:rPr kumimoji="1" lang="en-US" altLang="zh-CN" sz="32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php-cli php-common php-gd php-mbstring php-mcrypt php-mysql php-pdo</a:t>
            </a:r>
            <a:endParaRPr kumimoji="1" lang="en-US" altLang="zh-CN" sz="32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xmlns="" id="{299F4F46-9392-44F5-A836-F9CDA129BA00}"/>
              </a:ext>
            </a:extLst>
          </p:cNvPr>
          <p:cNvSpPr/>
          <p:nvPr/>
        </p:nvSpPr>
        <p:spPr>
          <a:xfrm rot="5400000">
            <a:off x="2561939" y="2672437"/>
            <a:ext cx="718369" cy="698046"/>
          </a:xfrm>
          <a:prstGeom prst="triangle">
            <a:avLst>
              <a:gd name="adj" fmla="val 0"/>
            </a:avLst>
          </a:prstGeom>
          <a:solidFill>
            <a:srgbClr val="218DD6"/>
          </a:solidFill>
          <a:ln w="381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xmlns="" id="{E00833B1-ED20-4387-A177-16715EA9F7F7}"/>
              </a:ext>
            </a:extLst>
          </p:cNvPr>
          <p:cNvSpPr/>
          <p:nvPr/>
        </p:nvSpPr>
        <p:spPr>
          <a:xfrm rot="16200000">
            <a:off x="19390066" y="10323969"/>
            <a:ext cx="1100967" cy="1069820"/>
          </a:xfrm>
          <a:prstGeom prst="triangle">
            <a:avLst>
              <a:gd name="adj" fmla="val 0"/>
            </a:avLst>
          </a:prstGeom>
          <a:solidFill>
            <a:srgbClr val="218DD6"/>
          </a:solidFill>
          <a:ln w="381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01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456160E-7CB2-4E51-90E3-640E71EA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1577BA"/>
                </a:solidFill>
              </a:rPr>
              <a:t>MySQL</a:t>
            </a:r>
            <a:endParaRPr lang="zh-CN" altLang="en-US" b="1" dirty="0"/>
          </a:p>
        </p:txBody>
      </p:sp>
      <p:sp>
        <p:nvSpPr>
          <p:cNvPr id="10" name="线条">
            <a:extLst>
              <a:ext uri="{FF2B5EF4-FFF2-40B4-BE49-F238E27FC236}">
                <a16:creationId xmlns:a16="http://schemas.microsoft.com/office/drawing/2014/main" xmlns="" id="{981A5121-1215-4577-AD0A-42215AD08590}"/>
              </a:ext>
            </a:extLst>
          </p:cNvPr>
          <p:cNvSpPr/>
          <p:nvPr/>
        </p:nvSpPr>
        <p:spPr>
          <a:xfrm>
            <a:off x="6044892" y="2879674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1" name="线条">
            <a:extLst>
              <a:ext uri="{FF2B5EF4-FFF2-40B4-BE49-F238E27FC236}">
                <a16:creationId xmlns:a16="http://schemas.microsoft.com/office/drawing/2014/main" xmlns="" id="{619A3CB5-5812-4CD3-809A-7E9FD515712C}"/>
              </a:ext>
            </a:extLst>
          </p:cNvPr>
          <p:cNvSpPr/>
          <p:nvPr/>
        </p:nvSpPr>
        <p:spPr>
          <a:xfrm>
            <a:off x="11557716" y="2878950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2" name="圆角矩形">
            <a:extLst>
              <a:ext uri="{FF2B5EF4-FFF2-40B4-BE49-F238E27FC236}">
                <a16:creationId xmlns:a16="http://schemas.microsoft.com/office/drawing/2014/main" xmlns="" id="{EEE30A7B-B45B-45D1-853D-451E2CA5C8DE}"/>
              </a:ext>
            </a:extLst>
          </p:cNvPr>
          <p:cNvSpPr/>
          <p:nvPr/>
        </p:nvSpPr>
        <p:spPr>
          <a:xfrm>
            <a:off x="2572101" y="2662274"/>
            <a:ext cx="17895185" cy="8747089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xmlns="" id="{A71FE685-D631-4542-8BA5-42F38BCA0416}"/>
              </a:ext>
            </a:extLst>
          </p:cNvPr>
          <p:cNvSpPr txBox="1"/>
          <p:nvPr/>
        </p:nvSpPr>
        <p:spPr>
          <a:xfrm>
            <a:off x="3486501" y="3130299"/>
            <a:ext cx="15919138" cy="3416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下载源</a:t>
            </a:r>
            <a:endParaRPr lang="en-US" altLang="zh-CN" sz="360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安装源</a:t>
            </a:r>
            <a:endParaRPr lang="en-US" altLang="zh-CN" sz="360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安装</a:t>
            </a:r>
            <a:r>
              <a:rPr lang="en-US" altLang="zh-CN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MySQL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</a:t>
            </a:r>
            <a:r>
              <a:rPr lang="en-US" altLang="zh-CN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MySQL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FED32F6F-6422-428E-99E0-D64303DF7B48}"/>
              </a:ext>
            </a:extLst>
          </p:cNvPr>
          <p:cNvSpPr/>
          <p:nvPr/>
        </p:nvSpPr>
        <p:spPr>
          <a:xfrm>
            <a:off x="4004694" y="6546616"/>
            <a:ext cx="15400945" cy="36755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wget https</a:t>
            </a:r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://</a:t>
            </a:r>
            <a:r>
              <a:rPr kumimoji="1" lang="en-US" altLang="zh-CN" sz="32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dev.mysql.com/get/mysql80-community-release-el7-1.noarch.rpm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rpm -</a:t>
            </a:r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ivh </a:t>
            </a:r>
            <a:r>
              <a:rPr kumimoji="1" lang="en-US" altLang="zh-CN" sz="32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mysql80-community-release-el7-1.noarch.rpm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yum install mysql-community-server</a:t>
            </a:r>
          </a:p>
          <a:p>
            <a:endParaRPr kumimoji="1" lang="en-US" altLang="zh-CN" sz="32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xmlns="" id="{299F4F46-9392-44F5-A836-F9CDA129BA00}"/>
              </a:ext>
            </a:extLst>
          </p:cNvPr>
          <p:cNvSpPr/>
          <p:nvPr/>
        </p:nvSpPr>
        <p:spPr>
          <a:xfrm rot="5400000">
            <a:off x="2561939" y="2672437"/>
            <a:ext cx="718369" cy="698046"/>
          </a:xfrm>
          <a:prstGeom prst="triangle">
            <a:avLst>
              <a:gd name="adj" fmla="val 0"/>
            </a:avLst>
          </a:prstGeom>
          <a:solidFill>
            <a:srgbClr val="218DD6"/>
          </a:solidFill>
          <a:ln w="381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xmlns="" id="{E00833B1-ED20-4387-A177-16715EA9F7F7}"/>
              </a:ext>
            </a:extLst>
          </p:cNvPr>
          <p:cNvSpPr/>
          <p:nvPr/>
        </p:nvSpPr>
        <p:spPr>
          <a:xfrm rot="16200000">
            <a:off x="19390066" y="10323969"/>
            <a:ext cx="1100967" cy="1069820"/>
          </a:xfrm>
          <a:prstGeom prst="triangle">
            <a:avLst>
              <a:gd name="adj" fmla="val 0"/>
            </a:avLst>
          </a:prstGeom>
          <a:solidFill>
            <a:srgbClr val="218DD6"/>
          </a:solidFill>
          <a:ln w="381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35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2D72C969-8832-466D-ABC0-5DB957318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1" y="8132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谢谢观看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4B2ACB2B-1903-44A0-84E5-3FF920F9DC6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94" y="12060175"/>
            <a:ext cx="4089600" cy="36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xmlns="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60" y="7733109"/>
            <a:ext cx="8190269" cy="1330749"/>
          </a:xfrm>
        </p:spPr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737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Linux</a:t>
            </a:r>
            <a:r>
              <a:rPr lang="zh-CN" altLang="en-US" b="1" smtClean="0"/>
              <a:t>简介</a:t>
            </a:r>
            <a:endParaRPr lang="zh-CN" altLang="en-US" b="1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2833EA7B-FD49-4A2A-B188-6886806920C3}"/>
              </a:ext>
            </a:extLst>
          </p:cNvPr>
          <p:cNvGrpSpPr/>
          <p:nvPr/>
        </p:nvGrpSpPr>
        <p:grpSpPr>
          <a:xfrm>
            <a:off x="1471044" y="2405140"/>
            <a:ext cx="2544312" cy="1701928"/>
            <a:chOff x="1537786" y="2918229"/>
            <a:chExt cx="2544312" cy="1701928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025AA726-A83F-4467-8D81-D1054FD60C8D}"/>
                </a:ext>
              </a:extLst>
            </p:cNvPr>
            <p:cNvSpPr/>
            <p:nvPr/>
          </p:nvSpPr>
          <p:spPr>
            <a:xfrm>
              <a:off x="2040018" y="2918229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87C13873-F9E3-4AD4-810B-77372A2CA329}"/>
                </a:ext>
              </a:extLst>
            </p:cNvPr>
            <p:cNvSpPr/>
            <p:nvPr/>
          </p:nvSpPr>
          <p:spPr>
            <a:xfrm>
              <a:off x="1537786" y="4107068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CD065FC7-9215-4D2A-A7C9-64B3C6F5001D}"/>
                </a:ext>
              </a:extLst>
            </p:cNvPr>
            <p:cNvSpPr/>
            <p:nvPr/>
          </p:nvSpPr>
          <p:spPr>
            <a:xfrm>
              <a:off x="3685457" y="2918229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83B85297-E2AF-47A9-BD08-47BDB5597499}"/>
              </a:ext>
            </a:extLst>
          </p:cNvPr>
          <p:cNvGrpSpPr/>
          <p:nvPr/>
        </p:nvGrpSpPr>
        <p:grpSpPr>
          <a:xfrm>
            <a:off x="18449694" y="8910175"/>
            <a:ext cx="2419320" cy="1733619"/>
            <a:chOff x="18383197" y="8751556"/>
            <a:chExt cx="2419320" cy="1733619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F26B410B-04D1-41BB-A98C-3F8067C8D7B0}"/>
                </a:ext>
              </a:extLst>
            </p:cNvPr>
            <p:cNvSpPr/>
            <p:nvPr/>
          </p:nvSpPr>
          <p:spPr>
            <a:xfrm>
              <a:off x="19115515" y="9270936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C7AEF58B-487F-4418-BE75-A9FB72120E10}"/>
                </a:ext>
              </a:extLst>
            </p:cNvPr>
            <p:cNvSpPr/>
            <p:nvPr/>
          </p:nvSpPr>
          <p:spPr>
            <a:xfrm>
              <a:off x="20300285" y="8751556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45D09CAF-B536-4C2E-98E4-A51CD0289766}"/>
                </a:ext>
              </a:extLst>
            </p:cNvPr>
            <p:cNvSpPr/>
            <p:nvPr/>
          </p:nvSpPr>
          <p:spPr>
            <a:xfrm>
              <a:off x="18383197" y="10079960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6" name="圆角矩形">
            <a:extLst>
              <a:ext uri="{FF2B5EF4-FFF2-40B4-BE49-F238E27FC236}">
                <a16:creationId xmlns:a16="http://schemas.microsoft.com/office/drawing/2014/main" xmlns="" id="{5B8A1EC9-6EA5-4D01-9B93-67B2B2B5BB38}"/>
              </a:ext>
            </a:extLst>
          </p:cNvPr>
          <p:cNvSpPr/>
          <p:nvPr/>
        </p:nvSpPr>
        <p:spPr>
          <a:xfrm>
            <a:off x="2743200" y="3971757"/>
            <a:ext cx="16764000" cy="4938418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xmlns="" id="{D62EC769-F804-4EE8-83D2-C319ECC8DA77}"/>
              </a:ext>
            </a:extLst>
          </p:cNvPr>
          <p:cNvSpPr txBox="1"/>
          <p:nvPr/>
        </p:nvSpPr>
        <p:spPr>
          <a:xfrm>
            <a:off x="3169293" y="4347157"/>
            <a:ext cx="15911814" cy="4187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indent="720000" latinLnBrk="1"/>
            <a:r>
              <a:rPr lang="en-US" altLang="zh-CN"/>
              <a:t>Linux </a:t>
            </a:r>
            <a:r>
              <a:rPr lang="zh-CN" altLang="en-US"/>
              <a:t>内核最初只是由芬兰人林纳斯</a:t>
            </a:r>
            <a:r>
              <a:rPr lang="en-US" altLang="zh-CN"/>
              <a:t>·</a:t>
            </a:r>
            <a:r>
              <a:rPr lang="zh-CN" altLang="en-US"/>
              <a:t>托瓦兹（</a:t>
            </a:r>
            <a:r>
              <a:rPr lang="en-US" altLang="zh-CN"/>
              <a:t>Linus Torvalds</a:t>
            </a:r>
            <a:r>
              <a:rPr lang="zh-CN" altLang="en-US"/>
              <a:t>）在赫尔辛基大学上学时出于个人爱好而编写的。</a:t>
            </a:r>
          </a:p>
          <a:p>
            <a:pPr indent="720000" latinLnBrk="1"/>
            <a:r>
              <a:rPr lang="en-US" altLang="zh-CN"/>
              <a:t>Linux </a:t>
            </a:r>
            <a:r>
              <a:rPr lang="zh-CN" altLang="en-US"/>
              <a:t>是一套免费使用和自由传播的类 </a:t>
            </a:r>
            <a:r>
              <a:rPr lang="en-US" altLang="zh-CN"/>
              <a:t>Unix </a:t>
            </a:r>
            <a:r>
              <a:rPr lang="zh-CN" altLang="en-US"/>
              <a:t>操作系统，是一个基于 </a:t>
            </a:r>
            <a:r>
              <a:rPr lang="en-US" altLang="zh-CN"/>
              <a:t>POSIX </a:t>
            </a:r>
            <a:r>
              <a:rPr lang="zh-CN" altLang="en-US"/>
              <a:t>和 </a:t>
            </a:r>
            <a:r>
              <a:rPr lang="en-US" altLang="zh-CN"/>
              <a:t>UNIX </a:t>
            </a:r>
            <a:r>
              <a:rPr lang="zh-CN" altLang="en-US"/>
              <a:t>的多用户、多任务、支持多线程和多 </a:t>
            </a:r>
            <a:r>
              <a:rPr lang="en-US" altLang="zh-CN"/>
              <a:t>CPU </a:t>
            </a:r>
            <a:r>
              <a:rPr lang="zh-CN" altLang="en-US"/>
              <a:t>的操作系统。</a:t>
            </a:r>
          </a:p>
          <a:p>
            <a:pPr indent="720000" latinLnBrk="1"/>
            <a:r>
              <a:rPr lang="en-US" altLang="zh-CN"/>
              <a:t>Linux </a:t>
            </a:r>
            <a:r>
              <a:rPr lang="zh-CN" altLang="en-US"/>
              <a:t>能运行主要的 </a:t>
            </a:r>
            <a:r>
              <a:rPr lang="en-US" altLang="zh-CN"/>
              <a:t>UNIX </a:t>
            </a:r>
            <a:r>
              <a:rPr lang="zh-CN" altLang="en-US"/>
              <a:t>工具软件、应用程序和网络协议。它支持 </a:t>
            </a:r>
            <a:r>
              <a:rPr lang="en-US" altLang="zh-CN"/>
              <a:t>32 </a:t>
            </a:r>
            <a:r>
              <a:rPr lang="zh-CN" altLang="en-US"/>
              <a:t>位和 </a:t>
            </a:r>
            <a:r>
              <a:rPr lang="en-US" altLang="zh-CN"/>
              <a:t>64 </a:t>
            </a:r>
            <a:r>
              <a:rPr lang="zh-CN" altLang="en-US"/>
              <a:t>位硬件。</a:t>
            </a:r>
            <a:r>
              <a:rPr lang="en-US" altLang="zh-CN"/>
              <a:t>Linux </a:t>
            </a:r>
            <a:r>
              <a:rPr lang="zh-CN" altLang="en-US"/>
              <a:t>继承了 </a:t>
            </a:r>
            <a:r>
              <a:rPr lang="en-US" altLang="zh-CN"/>
              <a:t>Unix </a:t>
            </a:r>
            <a:r>
              <a:rPr lang="zh-CN" altLang="en-US"/>
              <a:t>以网络为核心的设计思想，是一个性能稳定的多用户网络操作系统。</a:t>
            </a:r>
          </a:p>
        </p:txBody>
      </p:sp>
    </p:spTree>
    <p:extLst>
      <p:ext uri="{BB962C8B-B14F-4D97-AF65-F5344CB8AC3E}">
        <p14:creationId xmlns:p14="http://schemas.microsoft.com/office/powerpoint/2010/main" val="109741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Linux</a:t>
            </a:r>
            <a:r>
              <a:rPr lang="zh-CN" altLang="en-US" b="1" smtClean="0"/>
              <a:t>应用领域</a:t>
            </a:r>
            <a:endParaRPr lang="zh-CN" altLang="en-US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7FD57A8-EBC2-4D34-9382-4700749070E5}"/>
              </a:ext>
            </a:extLst>
          </p:cNvPr>
          <p:cNvSpPr/>
          <p:nvPr/>
        </p:nvSpPr>
        <p:spPr>
          <a:xfrm>
            <a:off x="2342553" y="3150175"/>
            <a:ext cx="18179999" cy="684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xmlns="" id="{B93D995B-8464-41E5-80F3-05607ECF1D1F}"/>
              </a:ext>
            </a:extLst>
          </p:cNvPr>
          <p:cNvSpPr txBox="1"/>
          <p:nvPr/>
        </p:nvSpPr>
        <p:spPr>
          <a:xfrm>
            <a:off x="2802854" y="3780175"/>
            <a:ext cx="17707501" cy="5909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服务器系统</a:t>
            </a: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 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Linux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为基础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LAMP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技术，是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网站服务供应商最常使用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平台。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桌面系统       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版本的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Linux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系统特别在桌面应用方面进行了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改进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，完全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作为图形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界面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操作系统来使用。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嵌入式系统</a:t>
            </a: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现在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很多移动设备也采用基于 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Linux 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的嵌入式系统，例如机项盒、移动电话及移动设备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b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电子</a:t>
            </a: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政务        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Linux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在安全性方面的独特优势，使得它在政府应用领域大行其道。目前一些国家正在将其电子政务系统向 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Linux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平台迁移。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</p:txBody>
      </p:sp>
    </p:spTree>
    <p:extLst>
      <p:ext uri="{BB962C8B-B14F-4D97-AF65-F5344CB8AC3E}">
        <p14:creationId xmlns:p14="http://schemas.microsoft.com/office/powerpoint/2010/main" val="204580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Linux</a:t>
            </a:r>
            <a:r>
              <a:rPr lang="zh-CN" altLang="en-US" b="1" smtClean="0"/>
              <a:t>安装</a:t>
            </a:r>
            <a:endParaRPr lang="zh-CN" altLang="en-US" b="1"/>
          </a:p>
        </p:txBody>
      </p:sp>
      <p:sp>
        <p:nvSpPr>
          <p:cNvPr id="18" name="圆角矩形">
            <a:extLst>
              <a:ext uri="{FF2B5EF4-FFF2-40B4-BE49-F238E27FC236}">
                <a16:creationId xmlns:a16="http://schemas.microsoft.com/office/drawing/2014/main" xmlns="" id="{8D423E18-10EF-413B-8A6A-797E2461591F}"/>
              </a:ext>
            </a:extLst>
          </p:cNvPr>
          <p:cNvSpPr/>
          <p:nvPr/>
        </p:nvSpPr>
        <p:spPr>
          <a:xfrm>
            <a:off x="1839037" y="6462270"/>
            <a:ext cx="19361314" cy="3906662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圆角矩形">
            <a:extLst>
              <a:ext uri="{FF2B5EF4-FFF2-40B4-BE49-F238E27FC236}">
                <a16:creationId xmlns:a16="http://schemas.microsoft.com/office/drawing/2014/main" xmlns="" id="{26AF8EEF-2EA4-4D71-89A1-9EE841153794}"/>
              </a:ext>
            </a:extLst>
          </p:cNvPr>
          <p:cNvSpPr/>
          <p:nvPr/>
        </p:nvSpPr>
        <p:spPr>
          <a:xfrm>
            <a:off x="1839037" y="2862179"/>
            <a:ext cx="19361314" cy="2219553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326D35DB-404A-4FFA-995C-155C498623A3}"/>
              </a:ext>
            </a:extLst>
          </p:cNvPr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10">
            <a:extLst>
              <a:ext uri="{FF2B5EF4-FFF2-40B4-BE49-F238E27FC236}">
                <a16:creationId xmlns:a16="http://schemas.microsoft.com/office/drawing/2014/main" xmlns="" id="{1C5111A4-F5E6-43DA-8D8F-B3A1CBEA1B22}"/>
              </a:ext>
            </a:extLst>
          </p:cNvPr>
          <p:cNvSpPr txBox="1"/>
          <p:nvPr/>
        </p:nvSpPr>
        <p:spPr>
          <a:xfrm>
            <a:off x="1839037" y="5451253"/>
            <a:ext cx="1770750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SzPct val="100000"/>
              <a:buFont typeface="Wingdings" panose="05000000000000000000" pitchFamily="2" charset="2"/>
              <a:buChar char="n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安装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CentOS 7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A6498ECA-03ED-450A-800C-D485D3B2AA20}"/>
              </a:ext>
            </a:extLst>
          </p:cNvPr>
          <p:cNvSpPr txBox="1"/>
          <p:nvPr/>
        </p:nvSpPr>
        <p:spPr>
          <a:xfrm>
            <a:off x="1819499" y="1823394"/>
            <a:ext cx="18403567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安装虚拟机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97F753FA-8426-4AF2-A883-1D57428D93AB}"/>
              </a:ext>
            </a:extLst>
          </p:cNvPr>
          <p:cNvSpPr txBox="1"/>
          <p:nvPr/>
        </p:nvSpPr>
        <p:spPr>
          <a:xfrm>
            <a:off x="2365952" y="6751427"/>
            <a:ext cx="17707501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下载地址：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http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://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mirrors.163.com/centos/7/isos/x86_64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/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  <a:sym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选择语言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  <a:sym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选择安装目标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磁盘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root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用户密码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C94A4F83-1BFF-4DD3-A7DF-B2CFAA5AE421}"/>
              </a:ext>
            </a:extLst>
          </p:cNvPr>
          <p:cNvSpPr txBox="1"/>
          <p:nvPr/>
        </p:nvSpPr>
        <p:spPr>
          <a:xfrm>
            <a:off x="2365952" y="3094792"/>
            <a:ext cx="18403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 Virtualbox</a:t>
            </a:r>
          </a:p>
          <a:p>
            <a:pPr>
              <a:lnSpc>
                <a:spcPct val="150000"/>
              </a:lnSpc>
            </a:pP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 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VMWare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/>
      <p:bldP spid="24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r>
              <a:rPr lang="en-US" altLang="zh-CN" sz="1890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xmlns="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60" y="7733109"/>
            <a:ext cx="8190269" cy="1330749"/>
          </a:xfrm>
        </p:spPr>
        <p:txBody>
          <a:bodyPr/>
          <a:lstStyle/>
          <a:p>
            <a:r>
              <a:rPr lang="zh-CN" altLang="en-US" smtClean="0"/>
              <a:t>常用命令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250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常用命令</a:t>
            </a:r>
            <a:endParaRPr lang="zh-CN" altLang="en-US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7FD57A8-EBC2-4D34-9382-4700749070E5}"/>
              </a:ext>
            </a:extLst>
          </p:cNvPr>
          <p:cNvSpPr/>
          <p:nvPr/>
        </p:nvSpPr>
        <p:spPr>
          <a:xfrm>
            <a:off x="2339695" y="4725175"/>
            <a:ext cx="18179999" cy="4030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xmlns="" id="{B93D995B-8464-41E5-80F3-05607ECF1D1F}"/>
              </a:ext>
            </a:extLst>
          </p:cNvPr>
          <p:cNvSpPr txBox="1"/>
          <p:nvPr/>
        </p:nvSpPr>
        <p:spPr>
          <a:xfrm>
            <a:off x="2812193" y="6209881"/>
            <a:ext cx="17707501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ifconfig</a:t>
            </a: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mini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版没有安装此命令，需要自己安装。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ip addr</a:t>
            </a: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显示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ip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信息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标题文案">
            <a:extLst>
              <a:ext uri="{FF2B5EF4-FFF2-40B4-BE49-F238E27FC236}">
                <a16:creationId xmlns:a16="http://schemas.microsoft.com/office/drawing/2014/main" xmlns="" id="{59DAAAA0-4AF0-445D-B414-BDB3C2474CED}"/>
              </a:ext>
            </a:extLst>
          </p:cNvPr>
          <p:cNvSpPr txBox="1"/>
          <p:nvPr/>
        </p:nvSpPr>
        <p:spPr>
          <a:xfrm>
            <a:off x="2789693" y="5137151"/>
            <a:ext cx="1707193" cy="782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 smtClean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查看</a:t>
            </a:r>
            <a:r>
              <a:rPr lang="en-US" altLang="zh-CN" smtClean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ip</a:t>
            </a:r>
            <a:endParaRPr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82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常用命令</a:t>
            </a:r>
            <a:endParaRPr lang="zh-CN" altLang="en-US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7FD57A8-EBC2-4D34-9382-4700749070E5}"/>
              </a:ext>
            </a:extLst>
          </p:cNvPr>
          <p:cNvSpPr/>
          <p:nvPr/>
        </p:nvSpPr>
        <p:spPr>
          <a:xfrm>
            <a:off x="2339695" y="3664187"/>
            <a:ext cx="18179999" cy="6010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xmlns="" id="{B93D995B-8464-41E5-80F3-05607ECF1D1F}"/>
              </a:ext>
            </a:extLst>
          </p:cNvPr>
          <p:cNvSpPr txBox="1"/>
          <p:nvPr/>
        </p:nvSpPr>
        <p:spPr>
          <a:xfrm>
            <a:off x="2812193" y="5148893"/>
            <a:ext cx="17707501" cy="424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yum</a:t>
            </a:r>
            <a:r>
              <a:rPr lang="zh-CN" altLang="en-US" sz="3600" b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是一个在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CentOS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中的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shell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前端软件包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管理器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yum update  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更新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所有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软件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yum </a:t>
            </a: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install    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安装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指定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软件。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yum </a:t>
            </a: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remove  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删除指定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的软件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360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...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标题文案">
            <a:extLst>
              <a:ext uri="{FF2B5EF4-FFF2-40B4-BE49-F238E27FC236}">
                <a16:creationId xmlns:a16="http://schemas.microsoft.com/office/drawing/2014/main" xmlns="" id="{59DAAAA0-4AF0-445D-B414-BDB3C2474CED}"/>
              </a:ext>
            </a:extLst>
          </p:cNvPr>
          <p:cNvSpPr txBox="1"/>
          <p:nvPr/>
        </p:nvSpPr>
        <p:spPr>
          <a:xfrm>
            <a:off x="2789693" y="4076163"/>
            <a:ext cx="2348394" cy="782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en-US" altLang="zh-CN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yum</a:t>
            </a:r>
            <a:r>
              <a:rPr lang="zh-CN" altLang="en-US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命令</a:t>
            </a:r>
            <a:endParaRPr lang="zh-CN" altLang="en-US"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82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安卓高级开发工程师课件模板-0109最新</Template>
  <TotalTime>3199</TotalTime>
  <Words>1088</Words>
  <Application>Microsoft Office PowerPoint</Application>
  <PresentationFormat>自定义</PresentationFormat>
  <Paragraphs>150</Paragraphs>
  <Slides>22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Helvetica Neue Medium</vt:lpstr>
      <vt:lpstr>Noto Sans CJK SC Medium</vt:lpstr>
      <vt:lpstr>Source Han Sans CN Medium</vt:lpstr>
      <vt:lpstr>Source Han Sans CN Normal</vt:lpstr>
      <vt:lpstr>思源黑体 CN Bold</vt:lpstr>
      <vt:lpstr>思源黑体 CN Heavy</vt:lpstr>
      <vt:lpstr>思源黑体 CN Medium</vt:lpstr>
      <vt:lpstr>思源黑体 CN Normal</vt:lpstr>
      <vt:lpstr>宋体</vt:lpstr>
      <vt:lpstr>微软雅黑</vt:lpstr>
      <vt:lpstr>Arial</vt:lpstr>
      <vt:lpstr>Calibri</vt:lpstr>
      <vt:lpstr>DejaVu Sans Mono</vt:lpstr>
      <vt:lpstr>Times New Roman</vt:lpstr>
      <vt:lpstr>Wingdings</vt:lpstr>
      <vt:lpstr>《成为前端开发工程师》走进高校</vt:lpstr>
      <vt:lpstr>PowerPoint 演示文稿</vt:lpstr>
      <vt:lpstr>课程目标</vt:lpstr>
      <vt:lpstr>PowerPoint 演示文稿</vt:lpstr>
      <vt:lpstr>Linux简介</vt:lpstr>
      <vt:lpstr>Linux应用领域</vt:lpstr>
      <vt:lpstr>Linux安装</vt:lpstr>
      <vt:lpstr>PowerPoint 演示文稿</vt:lpstr>
      <vt:lpstr>常用命令</vt:lpstr>
      <vt:lpstr>常用命令</vt:lpstr>
      <vt:lpstr>常用命令</vt:lpstr>
      <vt:lpstr>常用命令</vt:lpstr>
      <vt:lpstr>常用命令</vt:lpstr>
      <vt:lpstr>常用命令</vt:lpstr>
      <vt:lpstr>常用命令</vt:lpstr>
      <vt:lpstr>常用命令</vt:lpstr>
      <vt:lpstr>更换yum源</vt:lpstr>
      <vt:lpstr>PowerPoint 演示文稿</vt:lpstr>
      <vt:lpstr>防火墙</vt:lpstr>
      <vt:lpstr>Apache</vt:lpstr>
      <vt:lpstr>PHP</vt:lpstr>
      <vt:lpstr>MySQL</vt:lpstr>
      <vt:lpstr>谢谢观看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NeterM</cp:lastModifiedBy>
  <cp:revision>1465</cp:revision>
  <dcterms:created xsi:type="dcterms:W3CDTF">2014-06-24T08:28:00Z</dcterms:created>
  <dcterms:modified xsi:type="dcterms:W3CDTF">2020-03-09T11:50:07Z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