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4" r:id="rId2"/>
    <p:sldId id="575" r:id="rId3"/>
    <p:sldId id="557" r:id="rId4"/>
    <p:sldId id="577" r:id="rId5"/>
    <p:sldId id="578" r:id="rId6"/>
    <p:sldId id="558" r:id="rId7"/>
    <p:sldId id="579" r:id="rId8"/>
    <p:sldId id="580" r:id="rId9"/>
    <p:sldId id="581" r:id="rId10"/>
    <p:sldId id="576" r:id="rId11"/>
    <p:sldId id="582" r:id="rId12"/>
    <p:sldId id="583" r:id="rId13"/>
    <p:sldId id="312" r:id="rId14"/>
  </p:sldIdLst>
  <p:sldSz cx="23039388" cy="1296035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75"/>
            <p14:sldId id="557"/>
            <p14:sldId id="577"/>
            <p14:sldId id="578"/>
            <p14:sldId id="558"/>
            <p14:sldId id="579"/>
            <p14:sldId id="580"/>
            <p14:sldId id="581"/>
            <p14:sldId id="576"/>
            <p14:sldId id="582"/>
            <p14:sldId id="583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pos="4599" userDrawn="1">
          <p15:clr>
            <a:srgbClr val="A4A3A4"/>
          </p15:clr>
        </p15:guide>
        <p15:guide id="4" pos="9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A78"/>
    <a:srgbClr val="1577BA"/>
    <a:srgbClr val="6F7378"/>
    <a:srgbClr val="C9C9C9"/>
    <a:srgbClr val="1475B2"/>
    <a:srgbClr val="002368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15" autoAdjust="0"/>
    <p:restoredTop sz="70158" autoAdjust="0"/>
  </p:normalViewPr>
  <p:slideViewPr>
    <p:cSldViewPr>
      <p:cViewPr varScale="1">
        <p:scale>
          <a:sx n="41" d="100"/>
          <a:sy n="41" d="100"/>
        </p:scale>
        <p:origin x="72" y="432"/>
      </p:cViewPr>
      <p:guideLst>
        <p:guide orient="horz" pos="3816"/>
        <p:guide pos="7256"/>
        <p:guide pos="4599"/>
        <p:guide pos="9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6"/>
    </p:cViewPr>
  </p:sorterViewPr>
  <p:notesViewPr>
    <p:cSldViewPr>
      <p:cViewPr>
        <p:scale>
          <a:sx n="75" d="100"/>
          <a:sy n="75" d="100"/>
        </p:scale>
        <p:origin x="2430" y="-444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72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08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9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可移植操作系统接口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为要在各种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操作系统上运行软件，而定义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的一系列互相关联的标准的总称</a:t>
            </a:r>
            <a:endParaRPr lang="en-US" altLang="zh-CN" sz="16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作为一种开发平台和台式操作系统获得了广泛使用，目前主要用于工程应用和科学计算等领域。</a:t>
            </a:r>
            <a:endParaRPr lang="en-US" altLang="zh-CN" sz="16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20</a:t>
            </a:r>
            <a:r>
              <a:rPr lang="zh-CN" altLang="en-US" smtClean="0"/>
              <a:t>世纪</a:t>
            </a:r>
            <a:r>
              <a:rPr lang="en-US" altLang="zh-CN" smtClean="0"/>
              <a:t>80</a:t>
            </a:r>
            <a:r>
              <a:rPr lang="zh-CN" altLang="en-US" smtClean="0"/>
              <a:t>年代，计算机硬件的性能不断提高，</a:t>
            </a:r>
            <a:r>
              <a:rPr lang="en-US" altLang="zh-CN" smtClean="0"/>
              <a:t>PC</a:t>
            </a:r>
            <a:r>
              <a:rPr lang="zh-CN" altLang="en-US" smtClean="0"/>
              <a:t>的市场不断扩大，当时可供计算机选用的操作系统主要有</a:t>
            </a:r>
            <a:r>
              <a:rPr lang="en-US" altLang="zh-CN" smtClean="0"/>
              <a:t>Unix</a:t>
            </a:r>
            <a:r>
              <a:rPr lang="zh-CN" altLang="en-US" smtClean="0"/>
              <a:t>、</a:t>
            </a:r>
            <a:r>
              <a:rPr lang="en-US" altLang="zh-CN" smtClean="0"/>
              <a:t>DOS</a:t>
            </a:r>
            <a:r>
              <a:rPr lang="zh-CN" altLang="en-US" smtClean="0"/>
              <a:t>和</a:t>
            </a:r>
            <a:r>
              <a:rPr lang="en-US" altLang="zh-CN" smtClean="0"/>
              <a:t>MacOS</a:t>
            </a:r>
            <a:r>
              <a:rPr lang="zh-CN" altLang="en-US" smtClean="0"/>
              <a:t>这几种。</a:t>
            </a:r>
            <a:r>
              <a:rPr lang="en-US" altLang="zh-CN" smtClean="0"/>
              <a:t>Unix</a:t>
            </a:r>
            <a:r>
              <a:rPr lang="zh-CN" altLang="en-US" smtClean="0"/>
              <a:t>价格昂贵，不能运行于</a:t>
            </a:r>
            <a:r>
              <a:rPr lang="en-US" altLang="zh-CN" smtClean="0"/>
              <a:t>PC</a:t>
            </a:r>
            <a:r>
              <a:rPr lang="zh-CN" altLang="en-US" smtClean="0"/>
              <a:t>；</a:t>
            </a:r>
            <a:r>
              <a:rPr lang="en-US" altLang="zh-CN" smtClean="0"/>
              <a:t>DOS</a:t>
            </a:r>
            <a:r>
              <a:rPr lang="zh-CN" altLang="en-US" smtClean="0"/>
              <a:t>显得简陋，且源代码被软件厂商严格保密；</a:t>
            </a:r>
            <a:r>
              <a:rPr lang="en-US" altLang="zh-CN" smtClean="0"/>
              <a:t>MacOS</a:t>
            </a:r>
            <a:r>
              <a:rPr lang="zh-CN" altLang="en-US" smtClean="0"/>
              <a:t>是一种专门用于苹果计算机的操作系统。此时，计算机科学领域迫切需要一个更加完善、强大、廉价和完全开放的操作系统。由于供教学使用的典型操作系统很少，因此当时在荷兰当教授的美国人</a:t>
            </a:r>
            <a:r>
              <a:rPr lang="en-US" altLang="zh-CN" smtClean="0"/>
              <a:t>AndrewS.Tanenbaum</a:t>
            </a:r>
            <a:r>
              <a:rPr lang="zh-CN" altLang="en-US" smtClean="0"/>
              <a:t>编写了一个操作系统，名为</a:t>
            </a:r>
            <a:r>
              <a:rPr lang="en-US" altLang="zh-CN" smtClean="0"/>
              <a:t>MINIX</a:t>
            </a:r>
            <a:r>
              <a:rPr lang="zh-CN" altLang="en-US" smtClean="0"/>
              <a:t>，为了向学生讲述操作系统内部工作原理。</a:t>
            </a:r>
            <a:r>
              <a:rPr lang="en-US" altLang="zh-CN" smtClean="0"/>
              <a:t>MINIX</a:t>
            </a:r>
            <a:r>
              <a:rPr lang="zh-CN" altLang="en-US" smtClean="0"/>
              <a:t>虽然很好，但只是一个用于教学目的的简单操作系统，而不是一个强有力的实用操作系统，然而最大的好处就是公开源代码。全世界学计算机的学生都通过钻研</a:t>
            </a:r>
            <a:r>
              <a:rPr lang="en-US" altLang="zh-CN" smtClean="0"/>
              <a:t>MINIX</a:t>
            </a:r>
            <a:r>
              <a:rPr lang="zh-CN" altLang="en-US" smtClean="0"/>
              <a:t>源代码来了解电脑里运行的</a:t>
            </a:r>
            <a:r>
              <a:rPr lang="en-US" altLang="zh-CN" smtClean="0"/>
              <a:t>MINIX</a:t>
            </a:r>
            <a:r>
              <a:rPr lang="zh-CN" altLang="en-US" smtClean="0"/>
              <a:t>操作系统，芬兰赫尔辛基大学大学二年级的学生</a:t>
            </a:r>
            <a:r>
              <a:rPr lang="en-US" altLang="zh-CN" smtClean="0"/>
              <a:t>Linus Torvalds</a:t>
            </a:r>
            <a:r>
              <a:rPr lang="zh-CN" altLang="en-US" smtClean="0"/>
              <a:t>就是其中一个，在吸收了</a:t>
            </a:r>
            <a:r>
              <a:rPr lang="en-US" altLang="zh-CN" smtClean="0"/>
              <a:t>MINIX</a:t>
            </a:r>
            <a:r>
              <a:rPr lang="zh-CN" altLang="en-US" smtClean="0"/>
              <a:t>精华的基础上，</a:t>
            </a:r>
            <a:r>
              <a:rPr lang="en-US" altLang="zh-CN" smtClean="0"/>
              <a:t>Linus</a:t>
            </a:r>
            <a:r>
              <a:rPr lang="zh-CN" altLang="en-US" smtClean="0"/>
              <a:t>于</a:t>
            </a:r>
            <a:r>
              <a:rPr lang="en-US" altLang="zh-CN" smtClean="0"/>
              <a:t>1991</a:t>
            </a:r>
            <a:r>
              <a:rPr lang="zh-CN" altLang="en-US" smtClean="0"/>
              <a:t>年写出了属于自己的</a:t>
            </a:r>
            <a:r>
              <a:rPr lang="en-US" altLang="zh-CN" smtClean="0"/>
              <a:t>Linux</a:t>
            </a:r>
            <a:r>
              <a:rPr lang="zh-CN" altLang="en-US" smtClean="0"/>
              <a:t>操作系统，版本为</a:t>
            </a:r>
            <a:r>
              <a:rPr lang="en-US" altLang="zh-CN" smtClean="0"/>
              <a:t>Linux0.01</a:t>
            </a:r>
            <a:r>
              <a:rPr lang="zh-CN" altLang="en-US" smtClean="0"/>
              <a:t>，是</a:t>
            </a:r>
            <a:r>
              <a:rPr lang="en-US" altLang="zh-CN" smtClean="0"/>
              <a:t>Linux</a:t>
            </a:r>
            <a:r>
              <a:rPr lang="zh-CN" altLang="en-US" smtClean="0"/>
              <a:t>时代开始的标志。他利用</a:t>
            </a:r>
            <a:r>
              <a:rPr lang="en-US" altLang="zh-CN" smtClean="0"/>
              <a:t>Unix</a:t>
            </a:r>
            <a:r>
              <a:rPr lang="zh-CN" altLang="en-US" smtClean="0"/>
              <a:t>的核心，去除繁杂的核心程序，改写成适用于一般计算机的</a:t>
            </a:r>
            <a:r>
              <a:rPr lang="en-US" altLang="zh-CN" smtClean="0"/>
              <a:t>x86</a:t>
            </a:r>
            <a:r>
              <a:rPr lang="zh-CN" altLang="en-US" smtClean="0"/>
              <a:t>系统，并放在网络上供大家下载，</a:t>
            </a:r>
            <a:r>
              <a:rPr lang="en-US" altLang="zh-CN" smtClean="0"/>
              <a:t>1994</a:t>
            </a:r>
            <a:r>
              <a:rPr lang="zh-CN" altLang="en-US" smtClean="0"/>
              <a:t>年推出完整的核心</a:t>
            </a:r>
            <a:r>
              <a:rPr lang="en-US" altLang="zh-CN" smtClean="0"/>
              <a:t>Version1.0</a:t>
            </a:r>
            <a:r>
              <a:rPr lang="zh-CN" altLang="en-US" smtClean="0"/>
              <a:t>，至此，</a:t>
            </a:r>
            <a:r>
              <a:rPr lang="en-US" altLang="zh-CN" smtClean="0"/>
              <a:t>Linux</a:t>
            </a:r>
            <a:r>
              <a:rPr lang="zh-CN" altLang="en-US" smtClean="0"/>
              <a:t>逐渐成为功能完善、稳定的操作系统，并被广泛使用。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6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9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20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644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77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54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E4CA55F-9739-43C3-A825-A134A524E5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>
            <a:extLst>
              <a:ext uri="{FF2B5EF4-FFF2-40B4-BE49-F238E27FC236}">
                <a16:creationId xmlns="" xmlns:a16="http://schemas.microsoft.com/office/drawing/2014/main" id="{7A2D8E61-D0FC-47F9-8C11-8CB3D51B95F9}"/>
              </a:ext>
            </a:extLst>
          </p:cNvPr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212AFB2-6545-4568-BD86-6B1983B49465}"/>
              </a:ext>
            </a:extLst>
          </p:cNvPr>
          <p:cNvGrpSpPr/>
          <p:nvPr userDrawn="1"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6" name="网易云课堂logo.png" descr="网易云课堂logo.png">
              <a:extLst>
                <a:ext uri="{FF2B5EF4-FFF2-40B4-BE49-F238E27FC236}">
                  <a16:creationId xmlns="" xmlns:a16="http://schemas.microsoft.com/office/drawing/2014/main" id="{DBE05E54-699D-4E84-BBEA-3970E079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线条">
              <a:extLst>
                <a:ext uri="{FF2B5EF4-FFF2-40B4-BE49-F238E27FC236}">
                  <a16:creationId xmlns="" xmlns:a16="http://schemas.microsoft.com/office/drawing/2014/main" id="{C7814494-1433-40EE-83EE-D8A4EE7C31F9}"/>
                </a:ext>
              </a:extLst>
            </p:cNvPr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3971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942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191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88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854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3825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96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767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" name="图片 7" descr="图片 2">
              <a:extLst>
                <a:ext uri="{FF2B5EF4-FFF2-40B4-BE49-F238E27FC236}">
                  <a16:creationId xmlns="" xmlns:a16="http://schemas.microsoft.com/office/drawing/2014/main" id="{C1AAB4F0-F6C6-4DB5-B776-3555E67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文本占位符 12">
            <a:extLst>
              <a:ext uri="{FF2B5EF4-FFF2-40B4-BE49-F238E27FC236}">
                <a16:creationId xmlns="" xmlns:a16="http://schemas.microsoft.com/office/drawing/2014/main" id="{31FA6CDF-8CED-4FE7-A688-0098C4E67C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9170">
              <a:lnSpc>
                <a:spcPct val="105000"/>
              </a:lnSpc>
            </a:pPr>
            <a:r>
              <a:rPr lang="zh-CN" altLang="en-US" dirty="0"/>
              <a:t>编辑标题文本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="" xmlns:a16="http://schemas.microsoft.com/office/drawing/2014/main" id="{67C6E9EB-A47D-4615-91DC-D824C0BE0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341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9170"/>
            <a:r>
              <a:rPr lang="zh-CN" altLang="en-US" dirty="0"/>
              <a:t>编辑副标题文本</a:t>
            </a:r>
          </a:p>
        </p:txBody>
      </p:sp>
    </p:spTree>
    <p:extLst>
      <p:ext uri="{BB962C8B-B14F-4D97-AF65-F5344CB8AC3E}">
        <p14:creationId xmlns:p14="http://schemas.microsoft.com/office/powerpoint/2010/main" val="13645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=""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="" xmlns:a16="http://schemas.microsoft.com/office/drawing/2014/main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="" xmlns:a16="http://schemas.microsoft.com/office/drawing/2014/main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="" xmlns:a16="http://schemas.microsoft.com/office/drawing/2014/main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2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=""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=""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=""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=""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=""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=""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4B2ACB2B-1903-44A0-84E5-3FF920F9DC6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>
            <a:extLst>
              <a:ext uri="{FF2B5EF4-FFF2-40B4-BE49-F238E27FC236}">
                <a16:creationId xmlns=""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578" indent="-863578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平衡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0">
            <a:extLst>
              <a:ext uri="{FF2B5EF4-FFF2-40B4-BE49-F238E27FC236}">
                <a16:creationId xmlns="" xmlns:a16="http://schemas.microsoft.com/office/drawing/2014/main" id="{1E07D668-9210-479A-B0E4-037C210B52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9694" y="2565174"/>
            <a:ext cx="6024632" cy="9325112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=""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8BE14DE9-A25D-4339-ACE2-0F82AE58BB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74326" y="2566988"/>
            <a:ext cx="6023730" cy="9323298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>
            <a:extLst>
              <a:ext uri="{FF2B5EF4-FFF2-40B4-BE49-F238E27FC236}">
                <a16:creationId xmlns="" xmlns:a16="http://schemas.microsoft.com/office/drawing/2014/main" id="{D4948CA5-5C16-41AE-8E1C-1DA29260DD48}"/>
              </a:ext>
            </a:extLst>
          </p:cNvPr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2AA536A-767A-4EDC-A78B-2FF14A4EB4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>
            <a:extLst>
              <a:ext uri="{FF2B5EF4-FFF2-40B4-BE49-F238E27FC236}">
                <a16:creationId xmlns="" xmlns:a16="http://schemas.microsoft.com/office/drawing/2014/main" id="{22B1AF27-A059-44B2-9EF8-E230255A8B1A}"/>
              </a:ext>
            </a:extLst>
          </p:cNvPr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FBC0FE5-4AFA-4E34-8EE1-5891EADEC13F}"/>
              </a:ext>
            </a:extLst>
          </p:cNvPr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>
            <a:extLst>
              <a:ext uri="{FF2B5EF4-FFF2-40B4-BE49-F238E27FC236}">
                <a16:creationId xmlns="" xmlns:a16="http://schemas.microsoft.com/office/drawing/2014/main" id="{68A9C55E-0BFB-460E-8F25-FD0B1F7F8A93}"/>
              </a:ext>
            </a:extLst>
          </p:cNvPr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78D5601-B2CE-40A9-B5B5-75CCA3E4C778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2873B6DF-FBC4-4A83-9ECC-82C9AB036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9227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49" r:id="rId4"/>
    <p:sldLayoutId id="2147483650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2303722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578" indent="-863578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6047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33" indent="-71964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288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726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010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»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448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733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17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455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1pPr>
      <a:lvl2pPr marL="1152285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2pPr>
      <a:lvl3pPr marL="230372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456007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4pPr>
      <a:lvl5pPr marL="4608291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5pPr>
      <a:lvl6pPr marL="5759729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6pPr>
      <a:lvl7pPr marL="6912014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7pPr>
      <a:lvl8pPr marL="806345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8pPr>
      <a:lvl9pPr marL="9215736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F8C5E892-D689-4757-A262-EF90F1C77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服务端开发</a:t>
            </a:r>
            <a:r>
              <a:rPr lang="zh-CN" altLang="en-US"/>
              <a:t>入门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64A9890-4674-4D0F-8809-336B91D5F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341008"/>
          </a:xfrm>
        </p:spPr>
        <p:txBody>
          <a:bodyPr/>
          <a:lstStyle/>
          <a:p>
            <a:r>
              <a:rPr lang="en-US" altLang="zh-CN" smtClean="0"/>
              <a:t>Nginx</a:t>
            </a:r>
            <a:r>
              <a:rPr lang="zh-CN" altLang="en-US" smtClean="0"/>
              <a:t>高性能</a:t>
            </a:r>
            <a:r>
              <a:rPr lang="en-US" altLang="zh-CN" smtClean="0"/>
              <a:t>Web</a:t>
            </a:r>
            <a:r>
              <a:rPr lang="zh-CN" altLang="en-US" smtClean="0"/>
              <a:t>服务器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896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1583"/>
          </a:xfrm>
        </p:spPr>
        <p:txBody>
          <a:bodyPr/>
          <a:lstStyle/>
          <a:p>
            <a:r>
              <a:rPr lang="en-US" altLang="zh-CN" smtClean="0"/>
              <a:t>Nginx</a:t>
            </a:r>
            <a:r>
              <a:rPr lang="zh-CN" altLang="en-US" smtClean="0"/>
              <a:t>高级应用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84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56160E-7CB2-4E51-90E3-640E71EA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1577BA"/>
                </a:solidFill>
              </a:rPr>
              <a:t>Rewrite</a:t>
            </a:r>
            <a:r>
              <a:rPr lang="zh-CN" altLang="en-US" b="1" smtClean="0">
                <a:solidFill>
                  <a:srgbClr val="1577BA"/>
                </a:solidFill>
              </a:rPr>
              <a:t>重写</a:t>
            </a:r>
            <a:endParaRPr lang="zh-CN" altLang="en-US" b="1" dirty="0"/>
          </a:p>
        </p:txBody>
      </p:sp>
      <p:sp>
        <p:nvSpPr>
          <p:cNvPr id="10" name="线条">
            <a:extLst>
              <a:ext uri="{FF2B5EF4-FFF2-40B4-BE49-F238E27FC236}">
                <a16:creationId xmlns:a16="http://schemas.microsoft.com/office/drawing/2014/main" xmlns="" id="{981A5121-1215-4577-AD0A-42215AD08590}"/>
              </a:ext>
            </a:extLst>
          </p:cNvPr>
          <p:cNvSpPr/>
          <p:nvPr/>
        </p:nvSpPr>
        <p:spPr>
          <a:xfrm>
            <a:off x="6044892" y="2879674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1" name="线条">
            <a:extLst>
              <a:ext uri="{FF2B5EF4-FFF2-40B4-BE49-F238E27FC236}">
                <a16:creationId xmlns:a16="http://schemas.microsoft.com/office/drawing/2014/main" xmlns="" id="{619A3CB5-5812-4CD3-809A-7E9FD515712C}"/>
              </a:ext>
            </a:extLst>
          </p:cNvPr>
          <p:cNvSpPr/>
          <p:nvPr/>
        </p:nvSpPr>
        <p:spPr>
          <a:xfrm>
            <a:off x="11557716" y="287895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2" name="圆角矩形">
            <a:extLst>
              <a:ext uri="{FF2B5EF4-FFF2-40B4-BE49-F238E27FC236}">
                <a16:creationId xmlns:a16="http://schemas.microsoft.com/office/drawing/2014/main" xmlns="" id="{EEE30A7B-B45B-45D1-853D-451E2CA5C8DE}"/>
              </a:ext>
            </a:extLst>
          </p:cNvPr>
          <p:cNvSpPr/>
          <p:nvPr/>
        </p:nvSpPr>
        <p:spPr>
          <a:xfrm>
            <a:off x="2572101" y="2662274"/>
            <a:ext cx="17895185" cy="874708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xmlns="" id="{A71FE685-D631-4542-8BA5-42F38BCA0416}"/>
              </a:ext>
            </a:extLst>
          </p:cNvPr>
          <p:cNvSpPr txBox="1"/>
          <p:nvPr/>
        </p:nvSpPr>
        <p:spPr>
          <a:xfrm>
            <a:off x="3486501" y="3130299"/>
            <a:ext cx="15919138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Rewrite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主要功能就是实现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URL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重写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Rewrite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规则，可以实现规范的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URL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ED32F6F-6422-428E-99E0-D64303DF7B48}"/>
              </a:ext>
            </a:extLst>
          </p:cNvPr>
          <p:cNvSpPr/>
          <p:nvPr/>
        </p:nvSpPr>
        <p:spPr>
          <a:xfrm>
            <a:off x="4004694" y="5670176"/>
            <a:ext cx="15400945" cy="440999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server{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location / 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rewrite ^(.*).htmp$ /rewrite.html;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}	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xmlns="" id="{299F4F46-9392-44F5-A836-F9CDA129BA00}"/>
              </a:ext>
            </a:extLst>
          </p:cNvPr>
          <p:cNvSpPr/>
          <p:nvPr/>
        </p:nvSpPr>
        <p:spPr>
          <a:xfrm rot="5400000">
            <a:off x="2561939" y="2672437"/>
            <a:ext cx="718369" cy="698046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xmlns="" id="{E00833B1-ED20-4387-A177-16715EA9F7F7}"/>
              </a:ext>
            </a:extLst>
          </p:cNvPr>
          <p:cNvSpPr/>
          <p:nvPr/>
        </p:nvSpPr>
        <p:spPr>
          <a:xfrm rot="16200000">
            <a:off x="19390066" y="10323969"/>
            <a:ext cx="1100967" cy="1069820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6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反向代理及负载均衡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:a16="http://schemas.microsoft.com/office/drawing/2014/main" xmlns="" id="{8D423E18-10EF-413B-8A6A-797E2461591F}"/>
              </a:ext>
            </a:extLst>
          </p:cNvPr>
          <p:cNvSpPr/>
          <p:nvPr/>
        </p:nvSpPr>
        <p:spPr>
          <a:xfrm>
            <a:off x="1799694" y="7716192"/>
            <a:ext cx="19361314" cy="235790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:a16="http://schemas.microsoft.com/office/drawing/2014/main" xmlns="" id="{26AF8EEF-2EA4-4D71-89A1-9EE841153794}"/>
              </a:ext>
            </a:extLst>
          </p:cNvPr>
          <p:cNvSpPr/>
          <p:nvPr/>
        </p:nvSpPr>
        <p:spPr>
          <a:xfrm>
            <a:off x="1839037" y="2862179"/>
            <a:ext cx="19361314" cy="3212996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xmlns="" id="{1C5111A4-F5E6-43DA-8D8F-B3A1CBEA1B22}"/>
              </a:ext>
            </a:extLst>
          </p:cNvPr>
          <p:cNvSpPr txBox="1"/>
          <p:nvPr/>
        </p:nvSpPr>
        <p:spPr>
          <a:xfrm>
            <a:off x="1799694" y="6705175"/>
            <a:ext cx="17707501" cy="8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负载均衡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A6498ECA-03ED-450A-800C-D485D3B2AA20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反向代理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97F753FA-8426-4AF2-A883-1D57428D93AB}"/>
              </a:ext>
            </a:extLst>
          </p:cNvPr>
          <p:cNvSpPr txBox="1"/>
          <p:nvPr/>
        </p:nvSpPr>
        <p:spPr>
          <a:xfrm>
            <a:off x="2365952" y="8028497"/>
            <a:ext cx="17707501" cy="166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15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由多台服务器以对称的方式组成一个服务器集合，每台服务器都具有等价的地位，都可以单独对外提供服务而无需其它服务器的辅助。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94A4F83-1BFF-4DD3-A7DF-B2CFAA5AE421}"/>
              </a:ext>
            </a:extLst>
          </p:cNvPr>
          <p:cNvSpPr txBox="1"/>
          <p:nvPr/>
        </p:nvSpPr>
        <p:spPr>
          <a:xfrm>
            <a:off x="2365952" y="3138778"/>
            <a:ext cx="18403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指以代理服务器来接收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Internet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上的连接请求，然后将请求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转发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给网络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上的服务器，并将从该服务器得到的结果返回给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Internet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上请求连接的客户端，此时代理服务器对外就表现为一个服务器。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52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4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2D72C969-8832-466D-ABC0-5DB957318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B2ACB2B-1903-44A0-84E5-3FF920F9DC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674CC0-6D43-4C24-987D-5D70B25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课程目标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D1DAAE9-1A35-45F4-BB02-79C60D7EE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Nginx</a:t>
            </a:r>
            <a:r>
              <a:rPr lang="zh-CN" altLang="en-US" smtClean="0"/>
              <a:t>安装与配置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101B23F-EF10-4BCE-AE00-70F41B69C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mtClean="0"/>
              <a:t>Nginx</a:t>
            </a:r>
            <a:r>
              <a:rPr lang="zh-CN" altLang="en-US" smtClean="0"/>
              <a:t>高级应用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C7BE910-FE23-485F-8B10-4CD4F88EF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mtClean="0"/>
              <a:t>Nginx</a:t>
            </a:r>
            <a:r>
              <a:rPr lang="zh-CN" altLang="en-US" smtClean="0"/>
              <a:t>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7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en-US" altLang="zh-CN" smtClean="0"/>
              <a:t>Nginx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73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Nginx</a:t>
            </a:r>
            <a:r>
              <a:rPr lang="zh-CN" altLang="en-US" b="1" smtClean="0"/>
              <a:t>简介</a:t>
            </a:r>
            <a:endParaRPr lang="zh-CN" altLang="en-US" b="1"/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2833EA7B-FD49-4A2A-B188-6886806920C3}"/>
              </a:ext>
            </a:extLst>
          </p:cNvPr>
          <p:cNvGrpSpPr/>
          <p:nvPr/>
        </p:nvGrpSpPr>
        <p:grpSpPr>
          <a:xfrm>
            <a:off x="1471044" y="2405140"/>
            <a:ext cx="2544312" cy="1701928"/>
            <a:chOff x="1537786" y="2918229"/>
            <a:chExt cx="2544312" cy="1701928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83B85297-E2AF-47A9-BD08-47BDB5597499}"/>
              </a:ext>
            </a:extLst>
          </p:cNvPr>
          <p:cNvGrpSpPr/>
          <p:nvPr/>
        </p:nvGrpSpPr>
        <p:grpSpPr>
          <a:xfrm>
            <a:off x="18449694" y="8910175"/>
            <a:ext cx="2419320" cy="1733619"/>
            <a:chOff x="18383197" y="8751556"/>
            <a:chExt cx="2419320" cy="173361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圆角矩形">
            <a:extLst>
              <a:ext uri="{FF2B5EF4-FFF2-40B4-BE49-F238E27FC236}">
                <a16:creationId xmlns="" xmlns:a16="http://schemas.microsoft.com/office/drawing/2014/main" id="{5B8A1EC9-6EA5-4D01-9B93-67B2B2B5BB38}"/>
              </a:ext>
            </a:extLst>
          </p:cNvPr>
          <p:cNvSpPr/>
          <p:nvPr/>
        </p:nvSpPr>
        <p:spPr>
          <a:xfrm>
            <a:off x="2743200" y="3971757"/>
            <a:ext cx="16764000" cy="4938418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=""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3169293" y="4347157"/>
            <a:ext cx="15911814" cy="422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indent="720000" latinLnBrk="1"/>
            <a:r>
              <a:rPr lang="en-US" altLang="zh-CN"/>
              <a:t>Nginx (engine x) </a:t>
            </a:r>
            <a:r>
              <a:rPr lang="zh-CN" altLang="en-US"/>
              <a:t>是一个高性能的</a:t>
            </a:r>
            <a:r>
              <a:rPr lang="en-US" altLang="zh-CN"/>
              <a:t>HTTP</a:t>
            </a:r>
            <a:r>
              <a:rPr lang="zh-CN" altLang="en-US"/>
              <a:t>和反向代理</a:t>
            </a:r>
            <a:r>
              <a:rPr lang="en-US" altLang="zh-CN"/>
              <a:t>web</a:t>
            </a:r>
            <a:r>
              <a:rPr lang="zh-CN" altLang="en-US"/>
              <a:t>服务器，同时也提供了</a:t>
            </a:r>
            <a:r>
              <a:rPr lang="en-US" altLang="zh-CN"/>
              <a:t>IMAP/POP3/SMTP</a:t>
            </a:r>
            <a:r>
              <a:rPr lang="zh-CN" altLang="en-US"/>
              <a:t>服务</a:t>
            </a:r>
            <a:r>
              <a:rPr lang="zh-CN" altLang="en-US" smtClean="0"/>
              <a:t>。它是由俄罗斯人</a:t>
            </a:r>
            <a:r>
              <a:rPr lang="en-US" altLang="zh-CN" smtClean="0"/>
              <a:t>Igor Sysoev</a:t>
            </a:r>
            <a:r>
              <a:rPr lang="zh-CN" altLang="en-US" smtClean="0"/>
              <a:t>（伊戈尔</a:t>
            </a:r>
            <a:r>
              <a:rPr lang="en-US" altLang="zh-CN" smtClean="0"/>
              <a:t>·</a:t>
            </a:r>
            <a:r>
              <a:rPr lang="zh-CN" altLang="en-US" smtClean="0"/>
              <a:t>塞索耶夫）编写的。</a:t>
            </a:r>
            <a:endParaRPr lang="en-US" altLang="zh-CN" smtClean="0"/>
          </a:p>
          <a:p>
            <a:pPr indent="720000" latinLnBrk="1"/>
            <a:r>
              <a:rPr lang="en-US" altLang="zh-CN"/>
              <a:t>Nginx</a:t>
            </a:r>
            <a:r>
              <a:rPr lang="zh-CN" altLang="en-US"/>
              <a:t>是一款轻量级的</a:t>
            </a:r>
            <a:r>
              <a:rPr lang="en-US" altLang="zh-CN"/>
              <a:t>Web </a:t>
            </a:r>
            <a:r>
              <a:rPr lang="zh-CN" altLang="en-US" smtClean="0"/>
              <a:t>服务器，因它的稳定性、丰富的功能集、示例配置文件和低系统资源消耗而闻名。其特点是占用内存少，并发能力强，事实上</a:t>
            </a:r>
            <a:r>
              <a:rPr lang="en-US" altLang="zh-CN" smtClean="0"/>
              <a:t>Nginx</a:t>
            </a:r>
            <a:r>
              <a:rPr lang="zh-CN" altLang="en-US" smtClean="0"/>
              <a:t>的并发能力在同类型的</a:t>
            </a:r>
            <a:r>
              <a:rPr lang="en-US" altLang="zh-CN" smtClean="0"/>
              <a:t>web</a:t>
            </a:r>
            <a:r>
              <a:rPr lang="zh-CN" altLang="en-US" smtClean="0"/>
              <a:t>服务器中表现较好。</a:t>
            </a:r>
            <a:endParaRPr lang="en-US" altLang="zh-CN" smtClean="0"/>
          </a:p>
          <a:p>
            <a:pPr indent="720000" latinLnBrk="1"/>
            <a:r>
              <a:rPr lang="zh-CN" altLang="en-US" smtClean="0"/>
              <a:t>在国内，已经有百度、京东、新浪、网易、腾讯、淘宝等多家网站使用</a:t>
            </a:r>
            <a:r>
              <a:rPr lang="en-US" altLang="zh-CN" smtClean="0"/>
              <a:t>Nginx</a:t>
            </a:r>
            <a:r>
              <a:rPr lang="zh-CN" altLang="en-US" smtClean="0"/>
              <a:t>作为</a:t>
            </a:r>
            <a:r>
              <a:rPr lang="en-US" altLang="zh-CN" smtClean="0"/>
              <a:t>Web</a:t>
            </a:r>
            <a:r>
              <a:rPr lang="zh-CN" altLang="en-US" smtClean="0"/>
              <a:t>服务器或反向代理服务器。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选择</a:t>
            </a:r>
            <a:r>
              <a:rPr lang="en-US" altLang="zh-CN" b="1" smtClean="0"/>
              <a:t>Nginx</a:t>
            </a:r>
            <a:r>
              <a:rPr lang="zh-CN" altLang="en-US" b="1" smtClean="0"/>
              <a:t>的理由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7FD57A8-EBC2-4D34-9382-4700749070E5}"/>
              </a:ext>
            </a:extLst>
          </p:cNvPr>
          <p:cNvSpPr/>
          <p:nvPr/>
        </p:nvSpPr>
        <p:spPr>
          <a:xfrm>
            <a:off x="2330356" y="2205175"/>
            <a:ext cx="18179999" cy="805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="" xmlns:a16="http://schemas.microsoft.com/office/drawing/2014/main" id="{B93D995B-8464-41E5-80F3-05607ECF1D1F}"/>
              </a:ext>
            </a:extLst>
          </p:cNvPr>
          <p:cNvSpPr txBox="1"/>
          <p:nvPr/>
        </p:nvSpPr>
        <p:spPr>
          <a:xfrm>
            <a:off x="2820948" y="2613077"/>
            <a:ext cx="17707501" cy="7294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高并发连接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官方测试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Nginx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能够支持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万并发连接，在实际生产环境中可支撑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2-4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万并发连接数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消耗内存少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在同等硬件环境下，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Nginx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的处理能力相当于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Apache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5-10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倍。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成本低廉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Nginx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作为开源软件，可以免费使用，并且可用于商业用途。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其它理由</a:t>
            </a:r>
            <a:endParaRPr lang="en-US" altLang="zh-CN" sz="3600" b="1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1181085" lvl="1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22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配置文件</a:t>
            </a:r>
            <a:r>
              <a:rPr lang="zh-CN" altLang="en-US" sz="22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非常</a:t>
            </a:r>
            <a:r>
              <a:rPr lang="zh-CN" altLang="en-US" sz="22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简单</a:t>
            </a:r>
            <a:endParaRPr lang="en-US" altLang="zh-CN" sz="22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1181085" lvl="1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22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支持</a:t>
            </a:r>
            <a:r>
              <a:rPr lang="en-US" altLang="zh-CN" sz="22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Rewrite</a:t>
            </a:r>
            <a:r>
              <a:rPr lang="zh-CN" altLang="en-US" sz="22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重写规则</a:t>
            </a:r>
            <a:endParaRPr lang="en-US" altLang="zh-CN" sz="22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1181085" lvl="1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22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内置健康检查功能</a:t>
            </a:r>
            <a:endParaRPr lang="en-US" altLang="zh-CN" sz="22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1181085" lvl="1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22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节省带宽</a:t>
            </a:r>
            <a:endParaRPr lang="en-US" altLang="zh-CN" sz="22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1181085" lvl="1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22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稳定性高</a:t>
            </a:r>
            <a:endParaRPr lang="en-US" altLang="zh-CN" sz="22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1181085" lvl="1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22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...</a:t>
            </a:r>
            <a:endParaRPr lang="zh-CN" altLang="en-US" sz="22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</p:txBody>
      </p:sp>
    </p:spTree>
    <p:extLst>
      <p:ext uri="{BB962C8B-B14F-4D97-AF65-F5344CB8AC3E}">
        <p14:creationId xmlns:p14="http://schemas.microsoft.com/office/powerpoint/2010/main" val="20458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en-US" altLang="zh-CN" smtClean="0"/>
              <a:t>Nginx</a:t>
            </a:r>
            <a:r>
              <a:rPr lang="zh-CN" altLang="en-US" smtClean="0"/>
              <a:t>安装与配置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250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56160E-7CB2-4E51-90E3-640E71EA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1577BA"/>
                </a:solidFill>
              </a:rPr>
              <a:t>Nginx</a:t>
            </a:r>
            <a:r>
              <a:rPr lang="zh-CN" altLang="en-US" b="1" smtClean="0">
                <a:solidFill>
                  <a:srgbClr val="1577BA"/>
                </a:solidFill>
              </a:rPr>
              <a:t>安装前准备</a:t>
            </a:r>
            <a:endParaRPr lang="zh-CN" altLang="en-US" b="1" dirty="0"/>
          </a:p>
        </p:txBody>
      </p:sp>
      <p:sp>
        <p:nvSpPr>
          <p:cNvPr id="10" name="线条">
            <a:extLst>
              <a:ext uri="{FF2B5EF4-FFF2-40B4-BE49-F238E27FC236}">
                <a16:creationId xmlns:a16="http://schemas.microsoft.com/office/drawing/2014/main" xmlns="" id="{981A5121-1215-4577-AD0A-42215AD08590}"/>
              </a:ext>
            </a:extLst>
          </p:cNvPr>
          <p:cNvSpPr/>
          <p:nvPr/>
        </p:nvSpPr>
        <p:spPr>
          <a:xfrm>
            <a:off x="6044892" y="2879674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1" name="线条">
            <a:extLst>
              <a:ext uri="{FF2B5EF4-FFF2-40B4-BE49-F238E27FC236}">
                <a16:creationId xmlns:a16="http://schemas.microsoft.com/office/drawing/2014/main" xmlns="" id="{619A3CB5-5812-4CD3-809A-7E9FD515712C}"/>
              </a:ext>
            </a:extLst>
          </p:cNvPr>
          <p:cNvSpPr/>
          <p:nvPr/>
        </p:nvSpPr>
        <p:spPr>
          <a:xfrm>
            <a:off x="11557716" y="287895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2" name="圆角矩形">
            <a:extLst>
              <a:ext uri="{FF2B5EF4-FFF2-40B4-BE49-F238E27FC236}">
                <a16:creationId xmlns:a16="http://schemas.microsoft.com/office/drawing/2014/main" xmlns="" id="{EEE30A7B-B45B-45D1-853D-451E2CA5C8DE}"/>
              </a:ext>
            </a:extLst>
          </p:cNvPr>
          <p:cNvSpPr/>
          <p:nvPr/>
        </p:nvSpPr>
        <p:spPr>
          <a:xfrm>
            <a:off x="2572101" y="2662274"/>
            <a:ext cx="17895185" cy="874708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xmlns="" id="{A71FE685-D631-4542-8BA5-42F38BCA0416}"/>
              </a:ext>
            </a:extLst>
          </p:cNvPr>
          <p:cNvSpPr txBox="1"/>
          <p:nvPr/>
        </p:nvSpPr>
        <p:spPr>
          <a:xfrm>
            <a:off x="3486501" y="3130299"/>
            <a:ext cx="15919138" cy="258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gcc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编译器：用于官网源码进行编译，依赖于</a:t>
            </a: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gcc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依赖模块：</a:t>
            </a: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Nginx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的一些模块需要第三方库支持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下载地址：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http://nginx.org/en/download.html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ED32F6F-6422-428E-99E0-D64303DF7B48}"/>
              </a:ext>
            </a:extLst>
          </p:cNvPr>
          <p:cNvSpPr/>
          <p:nvPr/>
        </p:nvSpPr>
        <p:spPr>
          <a:xfrm>
            <a:off x="4004694" y="5966242"/>
            <a:ext cx="15400945" cy="425588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endParaRPr lang="en-US" altLang="zh-CN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yum 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-y install gcc gcc-c++ 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autoconf </a:t>
            </a:r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automake</a:t>
            </a:r>
          </a:p>
          <a:p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yum -y install zlib zlib-devel openssl openssl-devel 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pcre </a:t>
            </a:r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pcre-devel</a:t>
            </a:r>
          </a:p>
          <a:p>
            <a:endParaRPr kumimoji="1" lang="en-US" altLang="zh-CN" sz="3200" smtClean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wget -O /tmp/nginx.tar.gz http://nginx.org/download/nginx-1.16.1.tar.gz</a:t>
            </a:r>
            <a:b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1" lang="en-US" altLang="zh-CN" sz="30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xmlns="" id="{299F4F46-9392-44F5-A836-F9CDA129BA00}"/>
              </a:ext>
            </a:extLst>
          </p:cNvPr>
          <p:cNvSpPr/>
          <p:nvPr/>
        </p:nvSpPr>
        <p:spPr>
          <a:xfrm rot="5400000">
            <a:off x="2561939" y="2672437"/>
            <a:ext cx="718369" cy="698046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xmlns="" id="{E00833B1-ED20-4387-A177-16715EA9F7F7}"/>
              </a:ext>
            </a:extLst>
          </p:cNvPr>
          <p:cNvSpPr/>
          <p:nvPr/>
        </p:nvSpPr>
        <p:spPr>
          <a:xfrm rot="16200000">
            <a:off x="19390066" y="10323969"/>
            <a:ext cx="1100967" cy="1069820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56160E-7CB2-4E51-90E3-640E71EA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1577BA"/>
                </a:solidFill>
              </a:rPr>
              <a:t>Nginx</a:t>
            </a:r>
            <a:r>
              <a:rPr lang="zh-CN" altLang="en-US" b="1" smtClean="0">
                <a:solidFill>
                  <a:srgbClr val="1577BA"/>
                </a:solidFill>
              </a:rPr>
              <a:t>编译安装</a:t>
            </a:r>
            <a:endParaRPr lang="zh-CN" altLang="en-US" b="1" dirty="0"/>
          </a:p>
        </p:txBody>
      </p:sp>
      <p:sp>
        <p:nvSpPr>
          <p:cNvPr id="10" name="线条">
            <a:extLst>
              <a:ext uri="{FF2B5EF4-FFF2-40B4-BE49-F238E27FC236}">
                <a16:creationId xmlns:a16="http://schemas.microsoft.com/office/drawing/2014/main" xmlns="" id="{981A5121-1215-4577-AD0A-42215AD08590}"/>
              </a:ext>
            </a:extLst>
          </p:cNvPr>
          <p:cNvSpPr/>
          <p:nvPr/>
        </p:nvSpPr>
        <p:spPr>
          <a:xfrm>
            <a:off x="6044892" y="2879674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1" name="线条">
            <a:extLst>
              <a:ext uri="{FF2B5EF4-FFF2-40B4-BE49-F238E27FC236}">
                <a16:creationId xmlns:a16="http://schemas.microsoft.com/office/drawing/2014/main" xmlns="" id="{619A3CB5-5812-4CD3-809A-7E9FD515712C}"/>
              </a:ext>
            </a:extLst>
          </p:cNvPr>
          <p:cNvSpPr/>
          <p:nvPr/>
        </p:nvSpPr>
        <p:spPr>
          <a:xfrm>
            <a:off x="11557716" y="287895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2" name="圆角矩形">
            <a:extLst>
              <a:ext uri="{FF2B5EF4-FFF2-40B4-BE49-F238E27FC236}">
                <a16:creationId xmlns:a16="http://schemas.microsoft.com/office/drawing/2014/main" xmlns="" id="{EEE30A7B-B45B-45D1-853D-451E2CA5C8DE}"/>
              </a:ext>
            </a:extLst>
          </p:cNvPr>
          <p:cNvSpPr/>
          <p:nvPr/>
        </p:nvSpPr>
        <p:spPr>
          <a:xfrm>
            <a:off x="2572101" y="2662274"/>
            <a:ext cx="17895185" cy="874708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ED32F6F-6422-428E-99E0-D64303DF7B48}"/>
              </a:ext>
            </a:extLst>
          </p:cNvPr>
          <p:cNvSpPr/>
          <p:nvPr/>
        </p:nvSpPr>
        <p:spPr>
          <a:xfrm>
            <a:off x="4004694" y="4433677"/>
            <a:ext cx="15400945" cy="546649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kumimoji="1" lang="zh-CN" altLang="en-US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解压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tar -zxvf 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tmp/nginx.tar.gz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 /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tmp/nginx-1.16.1</a:t>
            </a:r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</a:p>
          <a:p>
            <a:endParaRPr kumimoji="1" lang="en-US" altLang="zh-CN" sz="3200" smtClean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kumimoji="1" lang="zh-CN" altLang="en-US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配置安装路径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./configure --prefix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=/</a:t>
            </a:r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usr/local/nginx</a:t>
            </a:r>
          </a:p>
          <a:p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make</a:t>
            </a:r>
          </a:p>
          <a:p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make 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install</a:t>
            </a:r>
            <a: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1" lang="en-US" altLang="zh-CN" sz="30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xmlns="" id="{299F4F46-9392-44F5-A836-F9CDA129BA00}"/>
              </a:ext>
            </a:extLst>
          </p:cNvPr>
          <p:cNvSpPr/>
          <p:nvPr/>
        </p:nvSpPr>
        <p:spPr>
          <a:xfrm rot="5400000">
            <a:off x="2561939" y="2672437"/>
            <a:ext cx="718369" cy="698046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xmlns="" id="{E00833B1-ED20-4387-A177-16715EA9F7F7}"/>
              </a:ext>
            </a:extLst>
          </p:cNvPr>
          <p:cNvSpPr/>
          <p:nvPr/>
        </p:nvSpPr>
        <p:spPr>
          <a:xfrm rot="16200000">
            <a:off x="19390066" y="10323969"/>
            <a:ext cx="1100967" cy="1069820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xmlns="" id="{A71FE685-D631-4542-8BA5-42F38BCA0416}"/>
              </a:ext>
            </a:extLst>
          </p:cNvPr>
          <p:cNvSpPr txBox="1"/>
          <p:nvPr/>
        </p:nvSpPr>
        <p:spPr>
          <a:xfrm>
            <a:off x="3486501" y="3130299"/>
            <a:ext cx="15919138" cy="83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Nginx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编译安装步骤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zh-CN" altLang="en-US" sz="3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5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Nginx</a:t>
            </a:r>
            <a:r>
              <a:rPr lang="zh-CN" altLang="en-US" smtClean="0"/>
              <a:t>配置与优化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3664187"/>
            <a:ext cx="18179999" cy="601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27167" y="4320175"/>
            <a:ext cx="17707501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配置文件结构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虚拟主机配置</a:t>
            </a:r>
            <a:endParaRPr lang="en-US" altLang="zh-CN" sz="36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日志配置与切割</a:t>
            </a:r>
            <a:endParaRPr lang="en-US" altLang="zh-CN" sz="36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压缩输出配置</a:t>
            </a:r>
            <a:endParaRPr lang="en-US" altLang="zh-CN" sz="36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</a:t>
            </a:r>
            <a:endParaRPr lang="en-US" altLang="zh-CN" sz="3600" b="1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0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安卓高级开发工程师课件模板-0109最新</Template>
  <TotalTime>3599</TotalTime>
  <Words>753</Words>
  <Application>Microsoft Office PowerPoint</Application>
  <PresentationFormat>自定义</PresentationFormat>
  <Paragraphs>72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Helvetica Neue Medium</vt:lpstr>
      <vt:lpstr>Noto Sans CJK SC Medium</vt:lpstr>
      <vt:lpstr>Source Han Sans CN Normal</vt:lpstr>
      <vt:lpstr>思源黑体 CN Bold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Calibri</vt:lpstr>
      <vt:lpstr>DejaVu Sans Mono</vt:lpstr>
      <vt:lpstr>Times New Roman</vt:lpstr>
      <vt:lpstr>Wingdings</vt:lpstr>
      <vt:lpstr>《成为前端开发工程师》走进高校</vt:lpstr>
      <vt:lpstr>PowerPoint 演示文稿</vt:lpstr>
      <vt:lpstr>课程目标</vt:lpstr>
      <vt:lpstr>PowerPoint 演示文稿</vt:lpstr>
      <vt:lpstr>Nginx简介</vt:lpstr>
      <vt:lpstr>选择Nginx的理由</vt:lpstr>
      <vt:lpstr>PowerPoint 演示文稿</vt:lpstr>
      <vt:lpstr>Nginx安装前准备</vt:lpstr>
      <vt:lpstr>Nginx编译安装</vt:lpstr>
      <vt:lpstr>Nginx配置与优化</vt:lpstr>
      <vt:lpstr>PowerPoint 演示文稿</vt:lpstr>
      <vt:lpstr>Rewrite重写</vt:lpstr>
      <vt:lpstr>反向代理及负载均衡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NeterM</cp:lastModifiedBy>
  <cp:revision>1519</cp:revision>
  <dcterms:created xsi:type="dcterms:W3CDTF">2014-06-24T08:28:00Z</dcterms:created>
  <dcterms:modified xsi:type="dcterms:W3CDTF">2020-03-12T13:35:43Z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