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64" r:id="rId2"/>
    <p:sldId id="575" r:id="rId3"/>
    <p:sldId id="557" r:id="rId4"/>
    <p:sldId id="577" r:id="rId5"/>
    <p:sldId id="584" r:id="rId6"/>
    <p:sldId id="558" r:id="rId7"/>
    <p:sldId id="586" r:id="rId8"/>
    <p:sldId id="585" r:id="rId9"/>
    <p:sldId id="576" r:id="rId10"/>
    <p:sldId id="587" r:id="rId11"/>
    <p:sldId id="588" r:id="rId12"/>
    <p:sldId id="312" r:id="rId13"/>
  </p:sldIdLst>
  <p:sldSz cx="23039388" cy="1296035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75"/>
            <p14:sldId id="557"/>
            <p14:sldId id="577"/>
            <p14:sldId id="584"/>
            <p14:sldId id="558"/>
            <p14:sldId id="586"/>
            <p14:sldId id="585"/>
            <p14:sldId id="576"/>
            <p14:sldId id="587"/>
            <p14:sldId id="588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pos="4599" userDrawn="1">
          <p15:clr>
            <a:srgbClr val="A4A3A4"/>
          </p15:clr>
        </p15:guide>
        <p15:guide id="4" pos="9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A78"/>
    <a:srgbClr val="1577BA"/>
    <a:srgbClr val="6F7378"/>
    <a:srgbClr val="C9C9C9"/>
    <a:srgbClr val="1475B2"/>
    <a:srgbClr val="002368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15" autoAdjust="0"/>
    <p:restoredTop sz="70158" autoAdjust="0"/>
  </p:normalViewPr>
  <p:slideViewPr>
    <p:cSldViewPr>
      <p:cViewPr varScale="1">
        <p:scale>
          <a:sx n="40" d="100"/>
          <a:sy n="40" d="100"/>
        </p:scale>
        <p:origin x="120" y="168"/>
      </p:cViewPr>
      <p:guideLst>
        <p:guide orient="horz" pos="3816"/>
        <p:guide pos="7256"/>
        <p:guide pos="4599"/>
        <p:guide pos="9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6"/>
    </p:cViewPr>
  </p:sorterViewPr>
  <p:notesViewPr>
    <p:cSldViewPr>
      <p:cViewPr>
        <p:scale>
          <a:sx n="75" d="100"/>
          <a:sy n="75" d="100"/>
        </p:scale>
        <p:origin x="2430" y="-444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72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708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9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可移植操作系统接口</a:t>
            </a: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为要在各种</a:t>
            </a: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操作系统上运行软件，而定义</a:t>
            </a: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的一系列互相关联的标准的总称</a:t>
            </a:r>
            <a:endParaRPr lang="en-US" altLang="zh-CN" sz="16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作为一种开发平台和台式操作系统获得了广泛使用，目前主要用于工程应用和科学计算等领域。</a:t>
            </a:r>
            <a:endParaRPr lang="en-US" altLang="zh-CN" sz="16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20</a:t>
            </a:r>
            <a:r>
              <a:rPr lang="zh-CN" altLang="en-US" smtClean="0"/>
              <a:t>世纪</a:t>
            </a:r>
            <a:r>
              <a:rPr lang="en-US" altLang="zh-CN" smtClean="0"/>
              <a:t>80</a:t>
            </a:r>
            <a:r>
              <a:rPr lang="zh-CN" altLang="en-US" smtClean="0"/>
              <a:t>年代，计算机硬件的性能不断提高，</a:t>
            </a:r>
            <a:r>
              <a:rPr lang="en-US" altLang="zh-CN" smtClean="0"/>
              <a:t>PC</a:t>
            </a:r>
            <a:r>
              <a:rPr lang="zh-CN" altLang="en-US" smtClean="0"/>
              <a:t>的市场不断扩大，当时可供计算机选用的操作系统主要有</a:t>
            </a:r>
            <a:r>
              <a:rPr lang="en-US" altLang="zh-CN" smtClean="0"/>
              <a:t>Unix</a:t>
            </a:r>
            <a:r>
              <a:rPr lang="zh-CN" altLang="en-US" smtClean="0"/>
              <a:t>、</a:t>
            </a:r>
            <a:r>
              <a:rPr lang="en-US" altLang="zh-CN" smtClean="0"/>
              <a:t>DOS</a:t>
            </a:r>
            <a:r>
              <a:rPr lang="zh-CN" altLang="en-US" smtClean="0"/>
              <a:t>和</a:t>
            </a:r>
            <a:r>
              <a:rPr lang="en-US" altLang="zh-CN" smtClean="0"/>
              <a:t>MacOS</a:t>
            </a:r>
            <a:r>
              <a:rPr lang="zh-CN" altLang="en-US" smtClean="0"/>
              <a:t>这几种。</a:t>
            </a:r>
            <a:r>
              <a:rPr lang="en-US" altLang="zh-CN" smtClean="0"/>
              <a:t>Unix</a:t>
            </a:r>
            <a:r>
              <a:rPr lang="zh-CN" altLang="en-US" smtClean="0"/>
              <a:t>价格昂贵，不能运行于</a:t>
            </a:r>
            <a:r>
              <a:rPr lang="en-US" altLang="zh-CN" smtClean="0"/>
              <a:t>PC</a:t>
            </a:r>
            <a:r>
              <a:rPr lang="zh-CN" altLang="en-US" smtClean="0"/>
              <a:t>；</a:t>
            </a:r>
            <a:r>
              <a:rPr lang="en-US" altLang="zh-CN" smtClean="0"/>
              <a:t>DOS</a:t>
            </a:r>
            <a:r>
              <a:rPr lang="zh-CN" altLang="en-US" smtClean="0"/>
              <a:t>显得简陋，且源代码被软件厂商严格保密；</a:t>
            </a:r>
            <a:r>
              <a:rPr lang="en-US" altLang="zh-CN" smtClean="0"/>
              <a:t>MacOS</a:t>
            </a:r>
            <a:r>
              <a:rPr lang="zh-CN" altLang="en-US" smtClean="0"/>
              <a:t>是一种专门用于苹果计算机的操作系统。此时，计算机科学领域迫切需要一个更加完善、强大、廉价和完全开放的操作系统。由于供教学使用的典型操作系统很少，因此当时在荷兰当教授的美国人</a:t>
            </a:r>
            <a:r>
              <a:rPr lang="en-US" altLang="zh-CN" smtClean="0"/>
              <a:t>AndrewS.Tanenbaum</a:t>
            </a:r>
            <a:r>
              <a:rPr lang="zh-CN" altLang="en-US" smtClean="0"/>
              <a:t>编写了一个操作系统，名为</a:t>
            </a:r>
            <a:r>
              <a:rPr lang="en-US" altLang="zh-CN" smtClean="0"/>
              <a:t>MINIX</a:t>
            </a:r>
            <a:r>
              <a:rPr lang="zh-CN" altLang="en-US" smtClean="0"/>
              <a:t>，为了向学生讲述操作系统内部工作原理。</a:t>
            </a:r>
            <a:r>
              <a:rPr lang="en-US" altLang="zh-CN" smtClean="0"/>
              <a:t>MINIX</a:t>
            </a:r>
            <a:r>
              <a:rPr lang="zh-CN" altLang="en-US" smtClean="0"/>
              <a:t>虽然很好，但只是一个用于教学目的的简单操作系统，而不是一个强有力的实用操作系统，然而最大的好处就是公开源代码。全世界学计算机的学生都通过钻研</a:t>
            </a:r>
            <a:r>
              <a:rPr lang="en-US" altLang="zh-CN" smtClean="0"/>
              <a:t>MINIX</a:t>
            </a:r>
            <a:r>
              <a:rPr lang="zh-CN" altLang="en-US" smtClean="0"/>
              <a:t>源代码来了解电脑里运行的</a:t>
            </a:r>
            <a:r>
              <a:rPr lang="en-US" altLang="zh-CN" smtClean="0"/>
              <a:t>MINIX</a:t>
            </a:r>
            <a:r>
              <a:rPr lang="zh-CN" altLang="en-US" smtClean="0"/>
              <a:t>操作系统，芬兰赫尔辛基大学大学二年级的学生</a:t>
            </a:r>
            <a:r>
              <a:rPr lang="en-US" altLang="zh-CN" smtClean="0"/>
              <a:t>Linus Torvalds</a:t>
            </a:r>
            <a:r>
              <a:rPr lang="zh-CN" altLang="en-US" smtClean="0"/>
              <a:t>就是其中一个，在吸收了</a:t>
            </a:r>
            <a:r>
              <a:rPr lang="en-US" altLang="zh-CN" smtClean="0"/>
              <a:t>MINIX</a:t>
            </a:r>
            <a:r>
              <a:rPr lang="zh-CN" altLang="en-US" smtClean="0"/>
              <a:t>精华的基础上，</a:t>
            </a:r>
            <a:r>
              <a:rPr lang="en-US" altLang="zh-CN" smtClean="0"/>
              <a:t>Linus</a:t>
            </a:r>
            <a:r>
              <a:rPr lang="zh-CN" altLang="en-US" smtClean="0"/>
              <a:t>于</a:t>
            </a:r>
            <a:r>
              <a:rPr lang="en-US" altLang="zh-CN" smtClean="0"/>
              <a:t>1991</a:t>
            </a:r>
            <a:r>
              <a:rPr lang="zh-CN" altLang="en-US" smtClean="0"/>
              <a:t>年写出了属于自己的</a:t>
            </a:r>
            <a:r>
              <a:rPr lang="en-US" altLang="zh-CN" smtClean="0"/>
              <a:t>Linux</a:t>
            </a:r>
            <a:r>
              <a:rPr lang="zh-CN" altLang="en-US" smtClean="0"/>
              <a:t>操作系统，版本为</a:t>
            </a:r>
            <a:r>
              <a:rPr lang="en-US" altLang="zh-CN" smtClean="0"/>
              <a:t>Linux0.01</a:t>
            </a:r>
            <a:r>
              <a:rPr lang="zh-CN" altLang="en-US" smtClean="0"/>
              <a:t>，是</a:t>
            </a:r>
            <a:r>
              <a:rPr lang="en-US" altLang="zh-CN" smtClean="0"/>
              <a:t>Linux</a:t>
            </a:r>
            <a:r>
              <a:rPr lang="zh-CN" altLang="en-US" smtClean="0"/>
              <a:t>时代开始的标志。他利用</a:t>
            </a:r>
            <a:r>
              <a:rPr lang="en-US" altLang="zh-CN" smtClean="0"/>
              <a:t>Unix</a:t>
            </a:r>
            <a:r>
              <a:rPr lang="zh-CN" altLang="en-US" smtClean="0"/>
              <a:t>的核心，去除繁杂的核心程序，改写成适用于一般计算机的</a:t>
            </a:r>
            <a:r>
              <a:rPr lang="en-US" altLang="zh-CN" smtClean="0"/>
              <a:t>x86</a:t>
            </a:r>
            <a:r>
              <a:rPr lang="zh-CN" altLang="en-US" smtClean="0"/>
              <a:t>系统，并放在网络上供大家下载，</a:t>
            </a:r>
            <a:r>
              <a:rPr lang="en-US" altLang="zh-CN" smtClean="0"/>
              <a:t>1994</a:t>
            </a:r>
            <a:r>
              <a:rPr lang="zh-CN" altLang="en-US" smtClean="0"/>
              <a:t>年推出完整的核心</a:t>
            </a:r>
            <a:r>
              <a:rPr lang="en-US" altLang="zh-CN" smtClean="0"/>
              <a:t>Version1.0</a:t>
            </a:r>
            <a:r>
              <a:rPr lang="zh-CN" altLang="en-US" smtClean="0"/>
              <a:t>，至此，</a:t>
            </a:r>
            <a:r>
              <a:rPr lang="en-US" altLang="zh-CN" smtClean="0"/>
              <a:t>Linux</a:t>
            </a:r>
            <a:r>
              <a:rPr lang="zh-CN" altLang="en-US" smtClean="0"/>
              <a:t>逐渐成为功能完善、稳定的操作系统，并被广泛使用。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6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76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9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7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521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E4CA55F-9739-43C3-A825-A134A524E5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>
            <a:extLst>
              <a:ext uri="{FF2B5EF4-FFF2-40B4-BE49-F238E27FC236}">
                <a16:creationId xmlns="" xmlns:a16="http://schemas.microsoft.com/office/drawing/2014/main" id="{7A2D8E61-D0FC-47F9-8C11-8CB3D51B95F9}"/>
              </a:ext>
            </a:extLst>
          </p:cNvPr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212AFB2-6545-4568-BD86-6B1983B49465}"/>
              </a:ext>
            </a:extLst>
          </p:cNvPr>
          <p:cNvGrpSpPr/>
          <p:nvPr userDrawn="1"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6" name="网易云课堂logo.png" descr="网易云课堂logo.png">
              <a:extLst>
                <a:ext uri="{FF2B5EF4-FFF2-40B4-BE49-F238E27FC236}">
                  <a16:creationId xmlns="" xmlns:a16="http://schemas.microsoft.com/office/drawing/2014/main" id="{DBE05E54-699D-4E84-BBEA-3970E079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线条">
              <a:extLst>
                <a:ext uri="{FF2B5EF4-FFF2-40B4-BE49-F238E27FC236}">
                  <a16:creationId xmlns="" xmlns:a16="http://schemas.microsoft.com/office/drawing/2014/main" id="{C7814494-1433-40EE-83EE-D8A4EE7C31F9}"/>
                </a:ext>
              </a:extLst>
            </p:cNvPr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3971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942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191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88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854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3825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96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767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" name="图片 7" descr="图片 2">
              <a:extLst>
                <a:ext uri="{FF2B5EF4-FFF2-40B4-BE49-F238E27FC236}">
                  <a16:creationId xmlns="" xmlns:a16="http://schemas.microsoft.com/office/drawing/2014/main" id="{C1AAB4F0-F6C6-4DB5-B776-3555E67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3" name="文本占位符 12">
            <a:extLst>
              <a:ext uri="{FF2B5EF4-FFF2-40B4-BE49-F238E27FC236}">
                <a16:creationId xmlns="" xmlns:a16="http://schemas.microsoft.com/office/drawing/2014/main" id="{31FA6CDF-8CED-4FE7-A688-0098C4E67C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defRPr>
            </a:lvl1pPr>
          </a:lstStyle>
          <a:p>
            <a:pPr marL="0" lvl="0" algn="ctr" defTabSz="1219170">
              <a:lnSpc>
                <a:spcPct val="105000"/>
              </a:lnSpc>
            </a:pPr>
            <a:r>
              <a:rPr lang="zh-CN" altLang="en-US" dirty="0"/>
              <a:t>编辑标题文本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="" xmlns:a16="http://schemas.microsoft.com/office/drawing/2014/main" id="{67C6E9EB-A47D-4615-91DC-D824C0BE0A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3410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defRPr>
            </a:lvl1pPr>
          </a:lstStyle>
          <a:p>
            <a:pPr marL="0" lvl="0" algn="ctr" defTabSz="1219170"/>
            <a:r>
              <a:rPr lang="zh-CN" altLang="en-US" dirty="0"/>
              <a:t>编辑副标题文本</a:t>
            </a:r>
          </a:p>
        </p:txBody>
      </p:sp>
    </p:spTree>
    <p:extLst>
      <p:ext uri="{BB962C8B-B14F-4D97-AF65-F5344CB8AC3E}">
        <p14:creationId xmlns:p14="http://schemas.microsoft.com/office/powerpoint/2010/main" val="13645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=""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>
            <a:extLst>
              <a:ext uri="{FF2B5EF4-FFF2-40B4-BE49-F238E27FC236}">
                <a16:creationId xmlns="" xmlns:a16="http://schemas.microsoft.com/office/drawing/2014/main" id="{546CA23A-C8B4-4D01-89D3-6C019BD81C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="" xmlns:a16="http://schemas.microsoft.com/office/drawing/2014/main" id="{C1A25A41-C8A4-415C-B20B-D701BB5AD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="" xmlns:a16="http://schemas.microsoft.com/office/drawing/2014/main" id="{BEA69160-7C75-4900-8381-D99C6BAD5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2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170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=""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=""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=""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=""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=""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F7B74D16-7210-4451-AA97-0FB8487D818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17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=""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4B2ACB2B-1903-44A0-84E5-3FF920F9DC66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>
            <a:extLst>
              <a:ext uri="{FF2B5EF4-FFF2-40B4-BE49-F238E27FC236}">
                <a16:creationId xmlns=""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578" indent="-863578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平衡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0">
            <a:extLst>
              <a:ext uri="{FF2B5EF4-FFF2-40B4-BE49-F238E27FC236}">
                <a16:creationId xmlns="" xmlns:a16="http://schemas.microsoft.com/office/drawing/2014/main" id="{1E07D668-9210-479A-B0E4-037C210B52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9694" y="2565174"/>
            <a:ext cx="6024632" cy="9325112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=""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="" xmlns:a16="http://schemas.microsoft.com/office/drawing/2014/main" id="{8BE14DE9-A25D-4339-ACE2-0F82AE58BB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74326" y="2566988"/>
            <a:ext cx="6023730" cy="9323298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>
            <a:extLst>
              <a:ext uri="{FF2B5EF4-FFF2-40B4-BE49-F238E27FC236}">
                <a16:creationId xmlns="" xmlns:a16="http://schemas.microsoft.com/office/drawing/2014/main" id="{D4948CA5-5C16-41AE-8E1C-1DA29260DD48}"/>
              </a:ext>
            </a:extLst>
          </p:cNvPr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2AA536A-767A-4EDC-A78B-2FF14A4EB4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>
            <a:extLst>
              <a:ext uri="{FF2B5EF4-FFF2-40B4-BE49-F238E27FC236}">
                <a16:creationId xmlns="" xmlns:a16="http://schemas.microsoft.com/office/drawing/2014/main" id="{22B1AF27-A059-44B2-9EF8-E230255A8B1A}"/>
              </a:ext>
            </a:extLst>
          </p:cNvPr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1FBC0FE5-4AFA-4E34-8EE1-5891EADEC13F}"/>
              </a:ext>
            </a:extLst>
          </p:cNvPr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>
            <a:extLst>
              <a:ext uri="{FF2B5EF4-FFF2-40B4-BE49-F238E27FC236}">
                <a16:creationId xmlns="" xmlns:a16="http://schemas.microsoft.com/office/drawing/2014/main" id="{68A9C55E-0BFB-460E-8F25-FD0B1F7F8A93}"/>
              </a:ext>
            </a:extLst>
          </p:cNvPr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78D5601-B2CE-40A9-B5B5-75CCA3E4C778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2873B6DF-FBC4-4A83-9ECC-82C9AB036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9227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49" r:id="rId4"/>
    <p:sldLayoutId id="2147483650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sldNum="0" hdr="0" dt="0"/>
  <p:txStyles>
    <p:titleStyle>
      <a:lvl1pPr algn="l" defTabSz="2303722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578" indent="-863578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6047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33" indent="-71964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288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726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010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»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448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733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17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455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1pPr>
      <a:lvl2pPr marL="1152285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2pPr>
      <a:lvl3pPr marL="230372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456007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4pPr>
      <a:lvl5pPr marL="4608291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5pPr>
      <a:lvl6pPr marL="5759729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6pPr>
      <a:lvl7pPr marL="6912014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7pPr>
      <a:lvl8pPr marL="806345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8pPr>
      <a:lvl9pPr marL="9215736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F8C5E892-D689-4757-A262-EF90F1C77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服务端开发</a:t>
            </a:r>
            <a:r>
              <a:rPr lang="zh-CN" altLang="en-US"/>
              <a:t>入门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64A9890-4674-4D0F-8809-336B91D5F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341008"/>
          </a:xfrm>
        </p:spPr>
        <p:txBody>
          <a:bodyPr/>
          <a:lstStyle/>
          <a:p>
            <a:r>
              <a:rPr lang="en-US" altLang="zh-CN" smtClean="0"/>
              <a:t>Redis</a:t>
            </a:r>
            <a:r>
              <a:rPr lang="zh-CN" altLang="en-US" smtClean="0"/>
              <a:t>入门及应用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6896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Redis</a:t>
            </a:r>
            <a:r>
              <a:rPr lang="zh-CN" altLang="en-US" b="1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提供的</a:t>
            </a:r>
            <a:r>
              <a:rPr lang="en-US" altLang="zh-CN" b="1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</a:t>
            </a:r>
            <a:r>
              <a:rPr lang="zh-CN" altLang="en-US" b="1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种结构</a:t>
            </a:r>
            <a:endParaRPr lang="zh-CN" altLang="en-US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="" xmlns:a16="http://schemas.microsoft.com/office/drawing/2014/main" id="{1E50E927-8A7B-7548-8415-4BBD184EE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96898"/>
              </p:ext>
            </p:extLst>
          </p:nvPr>
        </p:nvGraphicFramePr>
        <p:xfrm>
          <a:off x="1199971" y="3015175"/>
          <a:ext cx="20639527" cy="84191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99904">
                  <a:extLst>
                    <a:ext uri="{9D8B030D-6E8A-4147-A177-3AD203B41FA5}">
                      <a16:colId xmlns="" xmlns:a16="http://schemas.microsoft.com/office/drawing/2014/main" val="3266031559"/>
                    </a:ext>
                  </a:extLst>
                </a:gridCol>
                <a:gridCol w="5264860">
                  <a:extLst>
                    <a:ext uri="{9D8B030D-6E8A-4147-A177-3AD203B41FA5}">
                      <a16:colId xmlns="" xmlns:a16="http://schemas.microsoft.com/office/drawing/2014/main" val="3139014140"/>
                    </a:ext>
                  </a:extLst>
                </a:gridCol>
                <a:gridCol w="11174763">
                  <a:extLst>
                    <a:ext uri="{9D8B030D-6E8A-4147-A177-3AD203B41FA5}">
                      <a16:colId xmlns="" xmlns:a16="http://schemas.microsoft.com/office/drawing/2014/main" val="1755759748"/>
                    </a:ext>
                  </a:extLst>
                </a:gridCol>
              </a:tblGrid>
              <a:tr h="1042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结构类型</a:t>
                      </a:r>
                      <a:endParaRPr lang="zh-CN" altLang="en-US" sz="40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" charset="-122"/>
                      </a:endParaRPr>
                    </a:p>
                  </a:txBody>
                  <a:tcPr marL="121917" marR="121917" marT="60959" marB="609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存储值</a:t>
                      </a:r>
                      <a:endParaRPr lang="zh-CN" altLang="en-US" sz="40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" charset="-122"/>
                      </a:endParaRPr>
                    </a:p>
                  </a:txBody>
                  <a:tcPr marL="121917" marR="121917" marT="60959" marB="609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读写能力</a:t>
                      </a:r>
                      <a:endParaRPr lang="zh-CN" altLang="en-US" sz="40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" charset="-122"/>
                      </a:endParaRPr>
                    </a:p>
                  </a:txBody>
                  <a:tcPr marL="121917" marR="121917" marT="60959" marB="60959" anchor="ctr"/>
                </a:tc>
                <a:extLst>
                  <a:ext uri="{0D108BD9-81ED-4DB2-BD59-A6C34878D82A}">
                    <a16:rowId xmlns="" xmlns:a16="http://schemas.microsoft.com/office/drawing/2014/main" val="2120571551"/>
                  </a:ext>
                </a:extLst>
              </a:tr>
              <a:tr h="757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7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STRING</a:t>
                      </a:r>
                      <a:endParaRPr lang="zh-CN" altLang="en-US" sz="37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21917" marR="121917" marT="60959" marB="6095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7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可以是字符串、整数及浮点数</a:t>
                      </a:r>
                      <a:endParaRPr lang="zh-CN" altLang="en-US" sz="37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21917" marR="121917" marT="60959" marB="60959" anchor="ctr"/>
                </a:tc>
                <a:tc>
                  <a:txBody>
                    <a:bodyPr/>
                    <a:lstStyle/>
                    <a:p>
                      <a:pPr marL="0" algn="l" defTabSz="2303722" rtl="0" eaLnBrk="1" latinLnBrk="0" hangingPunct="1"/>
                      <a:r>
                        <a:rPr lang="zh-CN" altLang="en-US" sz="37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对整个字符串或者字符串中一部分操作；</a:t>
                      </a:r>
                      <a:r>
                        <a:rPr lang="zh-CN" altLang="en-US" sz="37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对整数和</a:t>
                      </a:r>
                      <a:r>
                        <a:rPr lang="zh-CN" altLang="en-US" sz="37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浮点数执行</a:t>
                      </a:r>
                      <a:r>
                        <a:rPr lang="en-US" altLang="zh-CN" sz="37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increment</a:t>
                      </a:r>
                      <a:r>
                        <a:rPr lang="zh-CN" altLang="en-US" sz="37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或者</a:t>
                      </a:r>
                      <a:r>
                        <a:rPr lang="en-US" altLang="zh-CN" sz="37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decrement</a:t>
                      </a:r>
                      <a:endParaRPr lang="zh-CN" altLang="en-US" sz="3700" b="0" i="0" kern="120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121917" marR="121917" marT="60959" marB="60959" anchor="ctr"/>
                </a:tc>
                <a:extLst>
                  <a:ext uri="{0D108BD9-81ED-4DB2-BD59-A6C34878D82A}">
                    <a16:rowId xmlns="" xmlns:a16="http://schemas.microsoft.com/office/drawing/2014/main" val="2005167041"/>
                  </a:ext>
                </a:extLst>
              </a:tr>
              <a:tr h="757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7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LIST</a:t>
                      </a:r>
                      <a:endParaRPr lang="zh-CN" altLang="en-US" sz="37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21917" marR="121917" marT="60959" marB="6095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7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链表，每个节点包含一个</a:t>
                      </a:r>
                      <a:r>
                        <a:rPr lang="en-US" altLang="zh-CN" sz="37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STRING</a:t>
                      </a:r>
                      <a:endParaRPr lang="zh-CN" altLang="en-US" sz="37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21917" marR="121917" marT="60959" marB="60959" anchor="ctr"/>
                </a:tc>
                <a:tc>
                  <a:txBody>
                    <a:bodyPr/>
                    <a:lstStyle/>
                    <a:p>
                      <a:pPr marL="0" algn="l" defTabSz="2303722" rtl="0" eaLnBrk="1" latinLnBrk="0" hangingPunct="1"/>
                      <a:r>
                        <a:rPr lang="zh-CN" altLang="en-US" sz="37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从链表两端</a:t>
                      </a:r>
                      <a:r>
                        <a:rPr lang="en-US" altLang="zh-CN" sz="37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push</a:t>
                      </a:r>
                      <a:r>
                        <a:rPr lang="zh-CN" altLang="en-US" sz="37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或者</a:t>
                      </a:r>
                      <a:r>
                        <a:rPr lang="en-US" altLang="zh-CN" sz="37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pop</a:t>
                      </a:r>
                      <a:r>
                        <a:rPr lang="zh-CN" altLang="en-US" sz="37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元素；根据偏移量对链表进行裁剪；读取单个或多个元素；根据值查找或移除元素</a:t>
                      </a:r>
                      <a:endParaRPr lang="zh-CN" altLang="en-US" sz="3700" b="0" i="0" kern="120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121917" marR="121917" marT="60959" marB="60959" anchor="ctr"/>
                </a:tc>
                <a:extLst>
                  <a:ext uri="{0D108BD9-81ED-4DB2-BD59-A6C34878D82A}">
                    <a16:rowId xmlns="" xmlns:a16="http://schemas.microsoft.com/office/drawing/2014/main" val="1556284757"/>
                  </a:ext>
                </a:extLst>
              </a:tr>
              <a:tr h="757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7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SET</a:t>
                      </a:r>
                      <a:endParaRPr lang="zh-CN" altLang="en-US" sz="37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21917" marR="121917" marT="60959" marB="6095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7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包含</a:t>
                      </a:r>
                      <a:r>
                        <a:rPr lang="en-US" altLang="zh-CN" sz="37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STRING</a:t>
                      </a:r>
                      <a:r>
                        <a:rPr lang="zh-CN" altLang="en-US" sz="37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的无序集合，其值具有唯一性</a:t>
                      </a:r>
                      <a:endParaRPr lang="zh-CN" altLang="en-US" sz="37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21917" marR="121917" marT="60959" marB="60959" anchor="ctr"/>
                </a:tc>
                <a:tc>
                  <a:txBody>
                    <a:bodyPr/>
                    <a:lstStyle/>
                    <a:p>
                      <a:pPr marL="0" algn="l" defTabSz="2303722" rtl="0" eaLnBrk="1" latinLnBrk="0" hangingPunct="1"/>
                      <a:r>
                        <a:rPr lang="zh-CN" altLang="en-US" sz="37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添加、获取、移除单个元素；检查一个元素是否存在于集合中；</a:t>
                      </a:r>
                      <a:endParaRPr lang="zh-CN" altLang="en-US" sz="3700" b="0" i="0" kern="120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121917" marR="121917" marT="60959" marB="60959" anchor="ctr"/>
                </a:tc>
                <a:extLst>
                  <a:ext uri="{0D108BD9-81ED-4DB2-BD59-A6C34878D82A}">
                    <a16:rowId xmlns="" xmlns:a16="http://schemas.microsoft.com/office/drawing/2014/main" val="2177109473"/>
                  </a:ext>
                </a:extLst>
              </a:tr>
              <a:tr h="757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7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HASH</a:t>
                      </a:r>
                      <a:endParaRPr lang="zh-CN" altLang="en-US" sz="37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21917" marR="121917" marT="60959" marB="6095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7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包含键值对的无序散列表</a:t>
                      </a:r>
                      <a:endParaRPr lang="zh-CN" altLang="en-US" sz="37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21917" marR="121917" marT="60959" marB="60959" anchor="ctr"/>
                </a:tc>
                <a:tc>
                  <a:txBody>
                    <a:bodyPr/>
                    <a:lstStyle/>
                    <a:p>
                      <a:pPr marL="0" algn="l" defTabSz="2303722" rtl="0" eaLnBrk="1" latinLnBrk="0" hangingPunct="1"/>
                      <a:r>
                        <a:rPr lang="zh-CN" altLang="en-US" sz="37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添加、获取、移除单个键值对；获取所有键值对；</a:t>
                      </a:r>
                      <a:endParaRPr lang="zh-CN" altLang="en-US" sz="3700" b="0" i="0" kern="120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121917" marR="121917" marT="60959" marB="60959" anchor="ctr"/>
                </a:tc>
                <a:extLst>
                  <a:ext uri="{0D108BD9-81ED-4DB2-BD59-A6C34878D82A}">
                    <a16:rowId xmlns="" xmlns:a16="http://schemas.microsoft.com/office/drawing/2014/main" val="679707505"/>
                  </a:ext>
                </a:extLst>
              </a:tr>
              <a:tr h="757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7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ZSET</a:t>
                      </a:r>
                      <a:endParaRPr lang="zh-CN" altLang="en-US" sz="37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21917" marR="121917" marT="60959" marB="6095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7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STRING</a:t>
                      </a:r>
                      <a:r>
                        <a:rPr lang="zh-CN" altLang="en-US" sz="37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成员与浮点数分值之间的有序映射，排列顺序由分值大小决定</a:t>
                      </a:r>
                      <a:endParaRPr lang="zh-CN" altLang="en-US" sz="37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21917" marR="121917" marT="60959" marB="60959" anchor="ctr"/>
                </a:tc>
                <a:tc>
                  <a:txBody>
                    <a:bodyPr/>
                    <a:lstStyle/>
                    <a:p>
                      <a:pPr marL="0" algn="l" defTabSz="2303722" rtl="0" eaLnBrk="1" latinLnBrk="0" hangingPunct="1"/>
                      <a:r>
                        <a:rPr lang="zh-CN" altLang="en-US" sz="37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添加、获取、移除单个元素；根据分值范围或者成员获取元素</a:t>
                      </a:r>
                      <a:endParaRPr lang="zh-CN" altLang="en-US" sz="3700" b="0" i="0" kern="120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121917" marR="121917" marT="60959" marB="60959" anchor="ctr"/>
                </a:tc>
                <a:extLst>
                  <a:ext uri="{0D108BD9-81ED-4DB2-BD59-A6C34878D82A}">
                    <a16:rowId xmlns="" xmlns:a16="http://schemas.microsoft.com/office/drawing/2014/main" val="3695728737"/>
                  </a:ext>
                </a:extLst>
              </a:tr>
            </a:tbl>
          </a:graphicData>
        </a:graphic>
      </p:graphicFrame>
      <p:sp>
        <p:nvSpPr>
          <p:cNvPr id="9" name="内容占位符 3">
            <a:extLst>
              <a:ext uri="{FF2B5EF4-FFF2-40B4-BE49-F238E27FC236}">
                <a16:creationId xmlns="" xmlns:a16="http://schemas.microsoft.com/office/drawing/2014/main" id="{2B9A1EE4-920B-4D23-97B3-38C0A4B53EB4}"/>
              </a:ext>
            </a:extLst>
          </p:cNvPr>
          <p:cNvSpPr txBox="1">
            <a:spLocks/>
          </p:cNvSpPr>
          <p:nvPr/>
        </p:nvSpPr>
        <p:spPr>
          <a:xfrm>
            <a:off x="1619694" y="1845175"/>
            <a:ext cx="14324031" cy="172878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863578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1871933" indent="-71964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800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288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726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010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»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448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733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17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455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smtClean="0">
                <a:solidFill>
                  <a:srgbClr val="1B1B1B"/>
                </a:solidFill>
                <a:cs typeface="Source Han Sans CN Normal" charset="-122"/>
              </a:rPr>
              <a:t>Redis</a:t>
            </a:r>
            <a:r>
              <a:rPr lang="zh-CN" altLang="en-US" sz="4800" smtClean="0">
                <a:solidFill>
                  <a:srgbClr val="1B1B1B"/>
                </a:solidFill>
                <a:cs typeface="Source Han Sans CN Normal" charset="-122"/>
              </a:rPr>
              <a:t>可以存储键与</a:t>
            </a:r>
            <a:r>
              <a:rPr lang="en-US" altLang="zh-CN" sz="4800" smtClean="0">
                <a:solidFill>
                  <a:srgbClr val="1B1B1B"/>
                </a:solidFill>
                <a:cs typeface="Source Han Sans CN Normal" charset="-122"/>
              </a:rPr>
              <a:t>5</a:t>
            </a:r>
            <a:r>
              <a:rPr lang="zh-CN" altLang="en-US" sz="4800" smtClean="0">
                <a:solidFill>
                  <a:srgbClr val="1B1B1B"/>
                </a:solidFill>
                <a:cs typeface="Source Han Sans CN Normal" charset="-122"/>
              </a:rPr>
              <a:t>种不同的数据结构类型之间的映射</a:t>
            </a:r>
            <a:endParaRPr lang="zh-CN" altLang="en-US" sz="4800">
              <a:solidFill>
                <a:srgbClr val="1B1B1B"/>
              </a:solidFill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029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Redis</a:t>
            </a:r>
            <a:r>
              <a:rPr lang="zh-CN" altLang="en-US" b="1" smtClean="0"/>
              <a:t>在</a:t>
            </a:r>
            <a:r>
              <a:rPr lang="en-US" altLang="zh-CN" b="1" smtClean="0"/>
              <a:t>Node.js</a:t>
            </a:r>
            <a:r>
              <a:rPr lang="zh-CN" altLang="en-US" b="1" smtClean="0"/>
              <a:t>中的应用</a:t>
            </a:r>
            <a:endParaRPr lang="zh-CN" altLang="en-US" b="1"/>
          </a:p>
        </p:txBody>
      </p:sp>
      <p:sp>
        <p:nvSpPr>
          <p:cNvPr id="18" name="圆角矩形">
            <a:extLst>
              <a:ext uri="{FF2B5EF4-FFF2-40B4-BE49-F238E27FC236}">
                <a16:creationId xmlns="" xmlns:a16="http://schemas.microsoft.com/office/drawing/2014/main" id="{8D423E18-10EF-413B-8A6A-797E2461591F}"/>
              </a:ext>
            </a:extLst>
          </p:cNvPr>
          <p:cNvSpPr/>
          <p:nvPr/>
        </p:nvSpPr>
        <p:spPr>
          <a:xfrm>
            <a:off x="1839037" y="6462269"/>
            <a:ext cx="19361314" cy="406790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圆角矩形">
            <a:extLst>
              <a:ext uri="{FF2B5EF4-FFF2-40B4-BE49-F238E27FC236}">
                <a16:creationId xmlns="" xmlns:a16="http://schemas.microsoft.com/office/drawing/2014/main" id="{26AF8EEF-2EA4-4D71-89A1-9EE841153794}"/>
              </a:ext>
            </a:extLst>
          </p:cNvPr>
          <p:cNvSpPr/>
          <p:nvPr/>
        </p:nvSpPr>
        <p:spPr>
          <a:xfrm>
            <a:off x="1839037" y="2862179"/>
            <a:ext cx="19361314" cy="2219553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326D35DB-404A-4FFA-995C-155C498623A3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10">
            <a:extLst>
              <a:ext uri="{FF2B5EF4-FFF2-40B4-BE49-F238E27FC236}">
                <a16:creationId xmlns="" xmlns:a16="http://schemas.microsoft.com/office/drawing/2014/main" id="{1C5111A4-F5E6-43DA-8D8F-B3A1CBEA1B22}"/>
              </a:ext>
            </a:extLst>
          </p:cNvPr>
          <p:cNvSpPr txBox="1"/>
          <p:nvPr/>
        </p:nvSpPr>
        <p:spPr>
          <a:xfrm>
            <a:off x="1839037" y="5451253"/>
            <a:ext cx="17707501" cy="835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Node.js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Redis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1819499" y="1823394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Node.js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Redis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97F753FA-8426-4AF2-A883-1D57428D93AB}"/>
              </a:ext>
            </a:extLst>
          </p:cNvPr>
          <p:cNvSpPr txBox="1"/>
          <p:nvPr/>
        </p:nvSpPr>
        <p:spPr>
          <a:xfrm>
            <a:off x="2365952" y="6751427"/>
            <a:ext cx="17707501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操作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STRING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数据类型；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操作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LIST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数据类型；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操作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SET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数据类型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；</a:t>
            </a:r>
            <a:endParaRPr lang="en-US" altLang="zh-CN" sz="36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操作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HASH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数据类型；</a:t>
            </a:r>
            <a:endParaRPr lang="en-US" altLang="zh-CN" sz="36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C94A4F83-1BFF-4DD3-A7DF-B2CFAA5AE421}"/>
              </a:ext>
            </a:extLst>
          </p:cNvPr>
          <p:cNvSpPr txBox="1"/>
          <p:nvPr/>
        </p:nvSpPr>
        <p:spPr>
          <a:xfrm>
            <a:off x="2365952" y="3138778"/>
            <a:ext cx="18403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引入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Redis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 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Redis</a:t>
            </a:r>
            <a:endParaRPr lang="zh-CN" altLang="en-US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43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2D72C969-8832-466D-ABC0-5DB957318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B2ACB2B-1903-44A0-84E5-3FF920F9DC6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674CC0-6D43-4C24-987D-5D70B257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课程目标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D1DAAE9-1A35-45F4-BB02-79C60D7EE1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Redis</a:t>
            </a:r>
            <a:r>
              <a:rPr lang="zh-CN" altLang="en-US" smtClean="0"/>
              <a:t>安装及配置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101B23F-EF10-4BCE-AE00-70F41B69C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mtClean="0"/>
              <a:t>Redis</a:t>
            </a:r>
            <a:r>
              <a:rPr lang="zh-CN" altLang="en-US" smtClean="0"/>
              <a:t>数据结构及应用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1C7BE910-FE23-485F-8B10-4CD4F88EF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mtClean="0"/>
              <a:t>Redis</a:t>
            </a:r>
            <a:r>
              <a:rPr lang="zh-CN" altLang="en-US" smtClean="0"/>
              <a:t>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57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0749"/>
          </a:xfrm>
        </p:spPr>
        <p:txBody>
          <a:bodyPr/>
          <a:lstStyle/>
          <a:p>
            <a:r>
              <a:rPr lang="en-US" altLang="zh-CN" smtClean="0"/>
              <a:t>Redis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737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Redis</a:t>
            </a:r>
            <a:r>
              <a:rPr lang="zh-CN" altLang="en-US" b="1" smtClean="0"/>
              <a:t>简介</a:t>
            </a:r>
            <a:endParaRPr lang="zh-CN" altLang="en-US" b="1"/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2833EA7B-FD49-4A2A-B188-6886806920C3}"/>
              </a:ext>
            </a:extLst>
          </p:cNvPr>
          <p:cNvGrpSpPr/>
          <p:nvPr/>
        </p:nvGrpSpPr>
        <p:grpSpPr>
          <a:xfrm>
            <a:off x="1471044" y="3191210"/>
            <a:ext cx="2544312" cy="1701928"/>
            <a:chOff x="1537786" y="2918229"/>
            <a:chExt cx="2544312" cy="1701928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025AA726-A83F-4467-8D81-D1054FD60C8D}"/>
                </a:ext>
              </a:extLst>
            </p:cNvPr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87C13873-F9E3-4AD4-810B-77372A2CA329}"/>
                </a:ext>
              </a:extLst>
            </p:cNvPr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CD065FC7-9215-4D2A-A7C9-64B3C6F5001D}"/>
                </a:ext>
              </a:extLst>
            </p:cNvPr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83B85297-E2AF-47A9-BD08-47BDB5597499}"/>
              </a:ext>
            </a:extLst>
          </p:cNvPr>
          <p:cNvGrpSpPr/>
          <p:nvPr/>
        </p:nvGrpSpPr>
        <p:grpSpPr>
          <a:xfrm>
            <a:off x="18297540" y="8931556"/>
            <a:ext cx="2419320" cy="1733619"/>
            <a:chOff x="18383197" y="8751556"/>
            <a:chExt cx="2419320" cy="1733619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F26B410B-04D1-41BB-A98C-3F8067C8D7B0}"/>
                </a:ext>
              </a:extLst>
            </p:cNvPr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C7AEF58B-487F-4418-BE75-A9FB72120E10}"/>
                </a:ext>
              </a:extLst>
            </p:cNvPr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45D09CAF-B536-4C2E-98E4-A51CD0289766}"/>
                </a:ext>
              </a:extLst>
            </p:cNvPr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圆角矩形">
            <a:extLst>
              <a:ext uri="{FF2B5EF4-FFF2-40B4-BE49-F238E27FC236}">
                <a16:creationId xmlns="" xmlns:a16="http://schemas.microsoft.com/office/drawing/2014/main" id="{5B8A1EC9-6EA5-4D01-9B93-67B2B2B5BB38}"/>
              </a:ext>
            </a:extLst>
          </p:cNvPr>
          <p:cNvSpPr/>
          <p:nvPr/>
        </p:nvSpPr>
        <p:spPr>
          <a:xfrm>
            <a:off x="2743200" y="4893138"/>
            <a:ext cx="16764000" cy="4038418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="" xmlns:a16="http://schemas.microsoft.com/office/drawing/2014/main" id="{D62EC769-F804-4EE8-83D2-C319ECC8DA77}"/>
              </a:ext>
            </a:extLst>
          </p:cNvPr>
          <p:cNvSpPr txBox="1"/>
          <p:nvPr/>
        </p:nvSpPr>
        <p:spPr>
          <a:xfrm>
            <a:off x="3169293" y="5268538"/>
            <a:ext cx="15911814" cy="304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indent="720000" latinLnBrk="1"/>
            <a:r>
              <a:rPr lang="en-US" altLang="zh-CN"/>
              <a:t>Redis</a:t>
            </a:r>
            <a:r>
              <a:rPr lang="zh-CN" altLang="en-US"/>
              <a:t>是一个远程内存数据库，它不仅性能强，而且还具有复制特性以及为解决问题而生的独一无二的数据模型</a:t>
            </a:r>
            <a:r>
              <a:rPr lang="zh-CN" altLang="en-US" smtClean="0"/>
              <a:t>。</a:t>
            </a:r>
            <a:endParaRPr lang="en-US" altLang="zh-CN" smtClean="0"/>
          </a:p>
          <a:p>
            <a:pPr indent="720000" latinLnBrk="1"/>
            <a:r>
              <a:rPr lang="en-US" altLang="zh-CN"/>
              <a:t>Redis</a:t>
            </a:r>
            <a:r>
              <a:rPr lang="zh-CN" altLang="en-US"/>
              <a:t>是一个速度非常快的非关系型数据库，它可以存储键和</a:t>
            </a:r>
            <a:r>
              <a:rPr lang="en-US" altLang="zh-CN"/>
              <a:t>5</a:t>
            </a:r>
            <a:r>
              <a:rPr lang="zh-CN" altLang="en-US"/>
              <a:t>种不同类型值的之间的映射，可以将存储在内存中的键值对数据持久化到硬盘，可以使用复制特性来扩展读性能，又可以使用客户端分片来扩展写</a:t>
            </a:r>
            <a:r>
              <a:rPr lang="zh-CN" altLang="en-US" smtClean="0"/>
              <a:t>性能。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974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Redis</a:t>
            </a:r>
            <a:r>
              <a:rPr lang="zh-CN" altLang="en-US" b="1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与其它数据库及软件对比</a:t>
            </a:r>
            <a:endParaRPr lang="zh-CN" altLang="en-US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5" name="表格">
            <a:extLst>
              <a:ext uri="{FF2B5EF4-FFF2-40B4-BE49-F238E27FC236}">
                <a16:creationId xmlns="" xmlns:a16="http://schemas.microsoft.com/office/drawing/2014/main" id="{A0A50395-AF02-4C4C-98E5-942E0E3EE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507919"/>
              </p:ext>
            </p:extLst>
          </p:nvPr>
        </p:nvGraphicFramePr>
        <p:xfrm>
          <a:off x="4082097" y="2558136"/>
          <a:ext cx="15465788" cy="8176519"/>
        </p:xfrm>
        <a:graphic>
          <a:graphicData uri="http://schemas.openxmlformats.org/drawingml/2006/table">
            <a:tbl>
              <a:tblPr firstRow="1" bandRow="1"/>
              <a:tblGrid>
                <a:gridCol w="2937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05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031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31778"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3400" smtClean="0">
                          <a:solidFill>
                            <a:srgbClr val="FFFFFF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名称</a:t>
                      </a:r>
                      <a:endParaRPr sz="3400" dirty="0">
                        <a:solidFill>
                          <a:srgbClr val="FFFFFF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noFill/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DD6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400" smtClean="0">
                          <a:solidFill>
                            <a:srgbClr val="FFFFFF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类型</a:t>
                      </a:r>
                      <a:endParaRPr sz="3400" dirty="0">
                        <a:solidFill>
                          <a:srgbClr val="FFFFFF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noFill/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DD6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3400" smtClean="0">
                          <a:solidFill>
                            <a:srgbClr val="FFFFFF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数据存储</a:t>
                      </a:r>
                      <a:endParaRPr sz="3400" dirty="0">
                        <a:solidFill>
                          <a:srgbClr val="FFFFFF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noFill/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DD6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3400" smtClean="0">
                          <a:solidFill>
                            <a:srgbClr val="FFFFFF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数据查询</a:t>
                      </a:r>
                      <a:endParaRPr sz="3400" dirty="0">
                        <a:solidFill>
                          <a:srgbClr val="FFFFFF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noFill/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8DD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0261">
                <a:tc>
                  <a:txBody>
                    <a:bodyPr/>
                    <a:lstStyle/>
                    <a:p>
                      <a:pPr indent="228600" algn="ctr">
                        <a:defRPr sz="1800"/>
                      </a:pPr>
                      <a:r>
                        <a:rPr lang="en-US" altLang="zh-CN" sz="34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Redis</a:t>
                      </a:r>
                      <a:endParaRPr sz="3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noFill/>
                      <a:prstDash val="solid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0" algn="l">
                        <a:defRPr sz="1800"/>
                      </a:pPr>
                      <a:r>
                        <a:rPr lang="zh-CN" altLang="en-US" sz="34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使用内存存储的非关系型数据库</a:t>
                      </a:r>
                      <a:endParaRPr sz="3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noFill/>
                      <a:prstDash val="solid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0" algn="l" defTabSz="2303722" rtl="0" eaLnBrk="1" latinLnBrk="0" hangingPunct="1">
                        <a:defRPr sz="1800"/>
                      </a:pPr>
                      <a:r>
                        <a:rPr lang="zh-CN" altLang="en-US" sz="3400" kern="1200" smtClean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字符串、列表、集合、散列表、有序集合</a:t>
                      </a:r>
                      <a:endParaRPr sz="3400" kern="12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noFill/>
                      <a:prstDash val="solid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0" algn="l" defTabSz="2303722" rtl="0" eaLnBrk="1" latinLnBrk="0" hangingPunct="1">
                        <a:defRPr sz="1800"/>
                      </a:pPr>
                      <a:r>
                        <a:rPr lang="zh-CN" altLang="en-US" sz="3400" kern="1200" smtClean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每种数据类型都有自己的命令</a:t>
                      </a:r>
                      <a:endParaRPr sz="3400" kern="12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 cmpd="sng">
                      <a:noFill/>
                      <a:prstDash val="solid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65000">
                <a:tc>
                  <a:txBody>
                    <a:bodyPr/>
                    <a:lstStyle/>
                    <a:p>
                      <a:pPr indent="228600" algn="ctr">
                        <a:defRPr sz="1800"/>
                      </a:pPr>
                      <a:r>
                        <a:rPr lang="en-US" sz="34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Memcached</a:t>
                      </a:r>
                      <a:endParaRPr sz="3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0" algn="l" defTabSz="2303722" rtl="0" eaLnBrk="1" latinLnBrk="0" hangingPunct="1">
                        <a:defRPr sz="1800"/>
                      </a:pPr>
                      <a:r>
                        <a:rPr lang="zh-CN" altLang="en-US" sz="3400" kern="1200" smtClean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使用内存存储的键值缓存</a:t>
                      </a:r>
                      <a:endParaRPr sz="3400" kern="12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0" algn="l" defTabSz="2303722" rtl="0" eaLnBrk="1" latinLnBrk="0" hangingPunct="1">
                        <a:defRPr sz="1800"/>
                      </a:pPr>
                      <a:r>
                        <a:rPr lang="zh-CN" altLang="en-US" sz="3400" kern="1200" smtClean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键值之间的映射</a:t>
                      </a:r>
                      <a:endParaRPr sz="3400" kern="12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0" algn="l" defTabSz="2303722" rtl="0" eaLnBrk="1" latinLnBrk="0" hangingPunct="1">
                        <a:defRPr sz="1800"/>
                      </a:pPr>
                      <a:r>
                        <a:rPr lang="zh-CN" altLang="en-US" sz="3400" kern="1200" smtClean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创建、读取、更新、删除等</a:t>
                      </a:r>
                      <a:endParaRPr sz="3400" kern="12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35000">
                <a:tc>
                  <a:txBody>
                    <a:bodyPr/>
                    <a:lstStyle/>
                    <a:p>
                      <a:pPr indent="228600" algn="ctr">
                        <a:defRPr sz="1800"/>
                      </a:pPr>
                      <a:r>
                        <a:rPr lang="en-US" sz="34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MySQL</a:t>
                      </a:r>
                      <a:endParaRPr sz="3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0" algn="l" defTabSz="2303722" rtl="0" eaLnBrk="1" latinLnBrk="0" hangingPunct="1">
                        <a:defRPr sz="1800"/>
                      </a:pPr>
                      <a:r>
                        <a:rPr lang="zh-CN" altLang="en-US" sz="3400" kern="1200" smtClean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关系型数据库</a:t>
                      </a:r>
                      <a:endParaRPr sz="3400" kern="12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0" algn="l" defTabSz="2303722" rtl="0" eaLnBrk="1" latinLnBrk="0" hangingPunct="1">
                        <a:defRPr sz="1800"/>
                      </a:pPr>
                      <a:r>
                        <a:rPr lang="zh-CN" altLang="en-US" sz="3400" kern="1200" smtClean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每个数据库包含多个表，每个表包含多行</a:t>
                      </a:r>
                      <a:endParaRPr sz="3400" kern="12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0" algn="l" defTabSz="2303722" rtl="0" eaLnBrk="1" latinLnBrk="0" hangingPunct="1">
                        <a:defRPr sz="1800"/>
                      </a:pPr>
                      <a:r>
                        <a:rPr lang="en-US" sz="3400" kern="1200" smtClean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select、insert、update、delete</a:t>
                      </a:r>
                      <a:r>
                        <a:rPr lang="zh-CN" altLang="en-US" sz="3400" kern="1200" smtClean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等</a:t>
                      </a:r>
                      <a:endParaRPr sz="3400" kern="12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8676">
                <a:tc>
                  <a:txBody>
                    <a:bodyPr/>
                    <a:lstStyle/>
                    <a:p>
                      <a:pPr indent="228600" algn="ctr">
                        <a:defRPr sz="1800"/>
                      </a:pPr>
                      <a:r>
                        <a:rPr lang="en-US" sz="34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MongoDB</a:t>
                      </a:r>
                      <a:endParaRPr sz="3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0" algn="l" defTabSz="2303722" rtl="0" eaLnBrk="1" latinLnBrk="0" hangingPunct="1">
                        <a:defRPr sz="1800"/>
                      </a:pPr>
                      <a:r>
                        <a:rPr lang="zh-CN" altLang="en-US" sz="3400" kern="1200" smtClean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使用硬盘存储的非关系型数据库</a:t>
                      </a:r>
                      <a:endParaRPr sz="3400" kern="12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0" algn="l" defTabSz="2303722" rtl="0" eaLnBrk="1" latinLnBrk="0" hangingPunct="1">
                        <a:defRPr sz="1800"/>
                      </a:pPr>
                      <a:r>
                        <a:rPr lang="zh-CN" altLang="en-US" sz="3400" kern="1200" smtClean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每个数据库包含多个表，每个表包含多个</a:t>
                      </a:r>
                      <a:r>
                        <a:rPr lang="en-US" altLang="zh-CN" sz="3400" kern="1200" smtClean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BSON</a:t>
                      </a:r>
                      <a:r>
                        <a:rPr lang="zh-CN" altLang="en-US" sz="3400" kern="1200" smtClean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文档</a:t>
                      </a:r>
                      <a:endParaRPr sz="3400" kern="12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0" algn="l" defTabSz="2303722" rtl="0" eaLnBrk="1" latinLnBrk="0" hangingPunct="1">
                        <a:defRPr sz="1800"/>
                      </a:pPr>
                      <a:r>
                        <a:rPr lang="zh-CN" altLang="en-US" sz="3400" kern="1200" smtClean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/>
                          <a:sym typeface="Source Han Sans CN Normal"/>
                        </a:rPr>
                        <a:t>创建、读取、更新、删除等</a:t>
                      </a:r>
                      <a:endParaRPr sz="3400" kern="120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/>
                        <a:sym typeface="Source Han Sans CN Normal"/>
                      </a:endParaRP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967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1583"/>
          </a:xfrm>
        </p:spPr>
        <p:txBody>
          <a:bodyPr/>
          <a:lstStyle/>
          <a:p>
            <a:r>
              <a:rPr lang="en-US" altLang="zh-CN" smtClean="0"/>
              <a:t>Redis</a:t>
            </a:r>
            <a:r>
              <a:rPr lang="zh-CN" altLang="en-US" smtClean="0"/>
              <a:t>安装及配置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250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Redis</a:t>
            </a:r>
            <a:r>
              <a:rPr lang="zh-CN" altLang="en-US" smtClean="0"/>
              <a:t>的安装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7FD57A8-EBC2-4D34-9382-4700749070E5}"/>
              </a:ext>
            </a:extLst>
          </p:cNvPr>
          <p:cNvSpPr/>
          <p:nvPr/>
        </p:nvSpPr>
        <p:spPr>
          <a:xfrm>
            <a:off x="2339695" y="3664187"/>
            <a:ext cx="18179999" cy="6010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="" xmlns:a16="http://schemas.microsoft.com/office/drawing/2014/main" id="{B93D995B-8464-41E5-80F3-05607ECF1D1F}"/>
              </a:ext>
            </a:extLst>
          </p:cNvPr>
          <p:cNvSpPr txBox="1"/>
          <p:nvPr/>
        </p:nvSpPr>
        <p:spPr>
          <a:xfrm>
            <a:off x="2812193" y="5148893"/>
            <a:ext cx="17707501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下载安装包</a:t>
            </a:r>
            <a:r>
              <a:rPr lang="zh-CN" altLang="en-US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并解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压</a:t>
            </a:r>
            <a:endParaRPr lang="en-US" altLang="zh-CN" sz="3600" b="1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安装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gcc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依赖</a:t>
            </a:r>
            <a:endParaRPr lang="en-US" altLang="zh-CN" sz="3600" b="1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编译配置</a:t>
            </a:r>
            <a:endParaRPr lang="en-US" altLang="zh-CN" sz="3600" b="1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编译安装</a:t>
            </a:r>
            <a:endParaRPr lang="en-US" altLang="zh-CN" sz="3600" b="1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启动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Redis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服务的几种方式</a:t>
            </a:r>
            <a:endParaRPr lang="zh-CN" altLang="en-US" sz="36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</p:txBody>
      </p:sp>
      <p:sp>
        <p:nvSpPr>
          <p:cNvPr id="8" name="标题文案">
            <a:extLst>
              <a:ext uri="{FF2B5EF4-FFF2-40B4-BE49-F238E27FC236}">
                <a16:creationId xmlns="" xmlns:a16="http://schemas.microsoft.com/office/drawing/2014/main" id="{59DAAAA0-4AF0-445D-B414-BDB3C2474CED}"/>
              </a:ext>
            </a:extLst>
          </p:cNvPr>
          <p:cNvSpPr txBox="1"/>
          <p:nvPr/>
        </p:nvSpPr>
        <p:spPr>
          <a:xfrm>
            <a:off x="2789693" y="4076163"/>
            <a:ext cx="4029944" cy="782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en-US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Linux CentOS 7</a:t>
            </a:r>
            <a:endParaRPr dirty="0"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61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Redis</a:t>
            </a:r>
            <a:r>
              <a:rPr lang="zh-CN" altLang="en-US" b="1" smtClean="0"/>
              <a:t>常用配置</a:t>
            </a:r>
            <a:endParaRPr lang="zh-CN" altLang="en-US" b="1"/>
          </a:p>
        </p:txBody>
      </p:sp>
      <p:sp>
        <p:nvSpPr>
          <p:cNvPr id="18" name="圆角矩形">
            <a:extLst>
              <a:ext uri="{FF2B5EF4-FFF2-40B4-BE49-F238E27FC236}">
                <a16:creationId xmlns="" xmlns:a16="http://schemas.microsoft.com/office/drawing/2014/main" id="{8D423E18-10EF-413B-8A6A-797E2461591F}"/>
              </a:ext>
            </a:extLst>
          </p:cNvPr>
          <p:cNvSpPr/>
          <p:nvPr/>
        </p:nvSpPr>
        <p:spPr>
          <a:xfrm>
            <a:off x="1839037" y="3015175"/>
            <a:ext cx="19361314" cy="76050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326D35DB-404A-4FFA-995C-155C498623A3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1819499" y="1823394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配置文件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redis.conf</a:t>
            </a: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97F753FA-8426-4AF2-A883-1D57428D93AB}"/>
              </a:ext>
            </a:extLst>
          </p:cNvPr>
          <p:cNvSpPr txBox="1"/>
          <p:nvPr/>
        </p:nvSpPr>
        <p:spPr>
          <a:xfrm>
            <a:off x="2365952" y="3304332"/>
            <a:ext cx="17707501" cy="7571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ip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绑定配置    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		bind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保护模式配置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		protected-mode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端口配置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			port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后台运行配置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		daemonize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进程文件配置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		pidfile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持久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化配置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		save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连接认证配置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		masterauth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...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endParaRPr lang="en-US" altLang="zh-CN" sz="36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</p:txBody>
      </p:sp>
    </p:spTree>
    <p:extLst>
      <p:ext uri="{BB962C8B-B14F-4D97-AF65-F5344CB8AC3E}">
        <p14:creationId xmlns:p14="http://schemas.microsoft.com/office/powerpoint/2010/main" val="31010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477328"/>
          </a:xfrm>
        </p:spPr>
        <p:txBody>
          <a:bodyPr/>
          <a:lstStyle/>
          <a:p>
            <a:r>
              <a:rPr lang="en-US" altLang="zh-CN" smtClean="0"/>
              <a:t>Redis</a:t>
            </a:r>
            <a:r>
              <a:rPr lang="zh-CN" altLang="en-US" smtClean="0"/>
              <a:t>数据结构及应用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484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安卓高级开发工程师课件模板-0109最新</Template>
  <TotalTime>3882</TotalTime>
  <Words>807</Words>
  <Application>Microsoft Office PowerPoint</Application>
  <PresentationFormat>自定义</PresentationFormat>
  <Paragraphs>87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Helvetica Neue Medium</vt:lpstr>
      <vt:lpstr>Noto Sans CJK SC Medium</vt:lpstr>
      <vt:lpstr>Source Han Sans CN</vt:lpstr>
      <vt:lpstr>Source Han Sans CN Medium</vt:lpstr>
      <vt:lpstr>Source Han Sans CN Normal</vt:lpstr>
      <vt:lpstr>思源黑体 CN Bold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Calibri</vt:lpstr>
      <vt:lpstr>Times New Roman</vt:lpstr>
      <vt:lpstr>Wingdings</vt:lpstr>
      <vt:lpstr>《成为前端开发工程师》走进高校</vt:lpstr>
      <vt:lpstr>PowerPoint 演示文稿</vt:lpstr>
      <vt:lpstr>课程目标</vt:lpstr>
      <vt:lpstr>PowerPoint 演示文稿</vt:lpstr>
      <vt:lpstr>Redis简介</vt:lpstr>
      <vt:lpstr>Redis与其它数据库及软件对比</vt:lpstr>
      <vt:lpstr>PowerPoint 演示文稿</vt:lpstr>
      <vt:lpstr>Redis的安装</vt:lpstr>
      <vt:lpstr>Redis常用配置</vt:lpstr>
      <vt:lpstr>PowerPoint 演示文稿</vt:lpstr>
      <vt:lpstr>Redis提供的5种结构</vt:lpstr>
      <vt:lpstr>Redis在Node.js中的应用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NeterM</cp:lastModifiedBy>
  <cp:revision>1617</cp:revision>
  <dcterms:created xsi:type="dcterms:W3CDTF">2014-06-24T08:28:00Z</dcterms:created>
  <dcterms:modified xsi:type="dcterms:W3CDTF">2020-03-17T15:43:03Z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