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64" r:id="rId2"/>
    <p:sldId id="575" r:id="rId3"/>
    <p:sldId id="557" r:id="rId4"/>
    <p:sldId id="577" r:id="rId5"/>
    <p:sldId id="589" r:id="rId6"/>
    <p:sldId id="558" r:id="rId7"/>
    <p:sldId id="586" r:id="rId8"/>
    <p:sldId id="585" r:id="rId9"/>
    <p:sldId id="576" r:id="rId10"/>
    <p:sldId id="597" r:id="rId11"/>
    <p:sldId id="591" r:id="rId12"/>
    <p:sldId id="592" r:id="rId13"/>
    <p:sldId id="596" r:id="rId14"/>
    <p:sldId id="593" r:id="rId15"/>
    <p:sldId id="594" r:id="rId16"/>
    <p:sldId id="595" r:id="rId17"/>
    <p:sldId id="312" r:id="rId18"/>
  </p:sldIdLst>
  <p:sldSz cx="23039388" cy="12960350"/>
  <p:notesSz cx="6858000" cy="9144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575"/>
            <p14:sldId id="557"/>
            <p14:sldId id="577"/>
            <p14:sldId id="589"/>
            <p14:sldId id="558"/>
            <p14:sldId id="586"/>
            <p14:sldId id="585"/>
            <p14:sldId id="576"/>
            <p14:sldId id="597"/>
            <p14:sldId id="591"/>
            <p14:sldId id="592"/>
            <p14:sldId id="596"/>
            <p14:sldId id="593"/>
            <p14:sldId id="594"/>
            <p14:sldId id="595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pos="4599" userDrawn="1">
          <p15:clr>
            <a:srgbClr val="A4A3A4"/>
          </p15:clr>
        </p15:guide>
        <p15:guide id="4" pos="9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A78"/>
    <a:srgbClr val="1577BA"/>
    <a:srgbClr val="6F7378"/>
    <a:srgbClr val="C9C9C9"/>
    <a:srgbClr val="1475B2"/>
    <a:srgbClr val="002368"/>
    <a:srgbClr val="F2F2F2"/>
    <a:srgbClr val="0C579C"/>
    <a:srgbClr val="00233E"/>
    <a:srgbClr val="E3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15" autoAdjust="0"/>
    <p:restoredTop sz="70158" autoAdjust="0"/>
  </p:normalViewPr>
  <p:slideViewPr>
    <p:cSldViewPr>
      <p:cViewPr varScale="1">
        <p:scale>
          <a:sx n="34" d="100"/>
          <a:sy n="34" d="100"/>
        </p:scale>
        <p:origin x="78" y="336"/>
      </p:cViewPr>
      <p:guideLst>
        <p:guide orient="horz" pos="3816"/>
        <p:guide pos="7256"/>
        <p:guide pos="4599"/>
        <p:guide pos="9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16"/>
    </p:cViewPr>
  </p:sorterViewPr>
  <p:notesViewPr>
    <p:cSldViewPr>
      <p:cViewPr>
        <p:scale>
          <a:sx n="75" d="100"/>
          <a:sy n="75" d="100"/>
        </p:scale>
        <p:origin x="2430" y="-444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725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708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6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2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9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可移植操作系统接口</a:t>
            </a:r>
            <a:r>
              <a:rPr lang="en-US" altLang="zh-CN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为要在各种</a:t>
            </a:r>
            <a:r>
              <a:rPr lang="en-US" altLang="zh-CN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操作系统上运行软件，而定义</a:t>
            </a:r>
            <a:r>
              <a:rPr lang="en-US" altLang="zh-CN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6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的一系列互相关联的标准的总称</a:t>
            </a:r>
            <a:endParaRPr lang="en-US" altLang="zh-CN" sz="16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CN" alt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作为一种开发平台和台式操作系统获得了广泛使用，目前主要用于工程应用和科学计算等领域。</a:t>
            </a:r>
            <a:endParaRPr lang="en-US" altLang="zh-CN" sz="16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mtClean="0"/>
              <a:t>20</a:t>
            </a:r>
            <a:r>
              <a:rPr lang="zh-CN" altLang="en-US" smtClean="0"/>
              <a:t>世纪</a:t>
            </a:r>
            <a:r>
              <a:rPr lang="en-US" altLang="zh-CN" smtClean="0"/>
              <a:t>80</a:t>
            </a:r>
            <a:r>
              <a:rPr lang="zh-CN" altLang="en-US" smtClean="0"/>
              <a:t>年代，计算机硬件的性能不断提高，</a:t>
            </a:r>
            <a:r>
              <a:rPr lang="en-US" altLang="zh-CN" smtClean="0"/>
              <a:t>PC</a:t>
            </a:r>
            <a:r>
              <a:rPr lang="zh-CN" altLang="en-US" smtClean="0"/>
              <a:t>的市场不断扩大，当时可供计算机选用的操作系统主要有</a:t>
            </a:r>
            <a:r>
              <a:rPr lang="en-US" altLang="zh-CN" smtClean="0"/>
              <a:t>Unix</a:t>
            </a:r>
            <a:r>
              <a:rPr lang="zh-CN" altLang="en-US" smtClean="0"/>
              <a:t>、</a:t>
            </a:r>
            <a:r>
              <a:rPr lang="en-US" altLang="zh-CN" smtClean="0"/>
              <a:t>DOS</a:t>
            </a:r>
            <a:r>
              <a:rPr lang="zh-CN" altLang="en-US" smtClean="0"/>
              <a:t>和</a:t>
            </a:r>
            <a:r>
              <a:rPr lang="en-US" altLang="zh-CN" smtClean="0"/>
              <a:t>MacOS</a:t>
            </a:r>
            <a:r>
              <a:rPr lang="zh-CN" altLang="en-US" smtClean="0"/>
              <a:t>这几种。</a:t>
            </a:r>
            <a:r>
              <a:rPr lang="en-US" altLang="zh-CN" smtClean="0"/>
              <a:t>Unix</a:t>
            </a:r>
            <a:r>
              <a:rPr lang="zh-CN" altLang="en-US" smtClean="0"/>
              <a:t>价格昂贵，不能运行于</a:t>
            </a:r>
            <a:r>
              <a:rPr lang="en-US" altLang="zh-CN" smtClean="0"/>
              <a:t>PC</a:t>
            </a:r>
            <a:r>
              <a:rPr lang="zh-CN" altLang="en-US" smtClean="0"/>
              <a:t>；</a:t>
            </a:r>
            <a:r>
              <a:rPr lang="en-US" altLang="zh-CN" smtClean="0"/>
              <a:t>DOS</a:t>
            </a:r>
            <a:r>
              <a:rPr lang="zh-CN" altLang="en-US" smtClean="0"/>
              <a:t>显得简陋，且源代码被软件厂商严格保密；</a:t>
            </a:r>
            <a:r>
              <a:rPr lang="en-US" altLang="zh-CN" smtClean="0"/>
              <a:t>MacOS</a:t>
            </a:r>
            <a:r>
              <a:rPr lang="zh-CN" altLang="en-US" smtClean="0"/>
              <a:t>是一种专门用于苹果计算机的操作系统。此时，计算机科学领域迫切需要一个更加完善、强大、廉价和完全开放的操作系统。由于供教学使用的典型操作系统很少，因此当时在荷兰当教授的美国人</a:t>
            </a:r>
            <a:r>
              <a:rPr lang="en-US" altLang="zh-CN" smtClean="0"/>
              <a:t>AndrewS.Tanenbaum</a:t>
            </a:r>
            <a:r>
              <a:rPr lang="zh-CN" altLang="en-US" smtClean="0"/>
              <a:t>编写了一个操作系统，名为</a:t>
            </a:r>
            <a:r>
              <a:rPr lang="en-US" altLang="zh-CN" smtClean="0"/>
              <a:t>MINIX</a:t>
            </a:r>
            <a:r>
              <a:rPr lang="zh-CN" altLang="en-US" smtClean="0"/>
              <a:t>，为了向学生讲述操作系统内部工作原理。</a:t>
            </a:r>
            <a:r>
              <a:rPr lang="en-US" altLang="zh-CN" smtClean="0"/>
              <a:t>MINIX</a:t>
            </a:r>
            <a:r>
              <a:rPr lang="zh-CN" altLang="en-US" smtClean="0"/>
              <a:t>虽然很好，但只是一个用于教学目的的简单操作系统，而不是一个强有力的实用操作系统，然而最大的好处就是公开源代码。全世界学计算机的学生都通过钻研</a:t>
            </a:r>
            <a:r>
              <a:rPr lang="en-US" altLang="zh-CN" smtClean="0"/>
              <a:t>MINIX</a:t>
            </a:r>
            <a:r>
              <a:rPr lang="zh-CN" altLang="en-US" smtClean="0"/>
              <a:t>源代码来了解电脑里运行的</a:t>
            </a:r>
            <a:r>
              <a:rPr lang="en-US" altLang="zh-CN" smtClean="0"/>
              <a:t>MINIX</a:t>
            </a:r>
            <a:r>
              <a:rPr lang="zh-CN" altLang="en-US" smtClean="0"/>
              <a:t>操作系统，芬兰赫尔辛基大学大学二年级的学生</a:t>
            </a:r>
            <a:r>
              <a:rPr lang="en-US" altLang="zh-CN" smtClean="0"/>
              <a:t>Linus Torvalds</a:t>
            </a:r>
            <a:r>
              <a:rPr lang="zh-CN" altLang="en-US" smtClean="0"/>
              <a:t>就是其中一个，在吸收了</a:t>
            </a:r>
            <a:r>
              <a:rPr lang="en-US" altLang="zh-CN" smtClean="0"/>
              <a:t>MINIX</a:t>
            </a:r>
            <a:r>
              <a:rPr lang="zh-CN" altLang="en-US" smtClean="0"/>
              <a:t>精华的基础上，</a:t>
            </a:r>
            <a:r>
              <a:rPr lang="en-US" altLang="zh-CN" smtClean="0"/>
              <a:t>Linus</a:t>
            </a:r>
            <a:r>
              <a:rPr lang="zh-CN" altLang="en-US" smtClean="0"/>
              <a:t>于</a:t>
            </a:r>
            <a:r>
              <a:rPr lang="en-US" altLang="zh-CN" smtClean="0"/>
              <a:t>1991</a:t>
            </a:r>
            <a:r>
              <a:rPr lang="zh-CN" altLang="en-US" smtClean="0"/>
              <a:t>年写出了属于自己的</a:t>
            </a:r>
            <a:r>
              <a:rPr lang="en-US" altLang="zh-CN" smtClean="0"/>
              <a:t>Linux</a:t>
            </a:r>
            <a:r>
              <a:rPr lang="zh-CN" altLang="en-US" smtClean="0"/>
              <a:t>操作系统，版本为</a:t>
            </a:r>
            <a:r>
              <a:rPr lang="en-US" altLang="zh-CN" smtClean="0"/>
              <a:t>Linux0.01</a:t>
            </a:r>
            <a:r>
              <a:rPr lang="zh-CN" altLang="en-US" smtClean="0"/>
              <a:t>，是</a:t>
            </a:r>
            <a:r>
              <a:rPr lang="en-US" altLang="zh-CN" smtClean="0"/>
              <a:t>Linux</a:t>
            </a:r>
            <a:r>
              <a:rPr lang="zh-CN" altLang="en-US" smtClean="0"/>
              <a:t>时代开始的标志。他利用</a:t>
            </a:r>
            <a:r>
              <a:rPr lang="en-US" altLang="zh-CN" smtClean="0"/>
              <a:t>Unix</a:t>
            </a:r>
            <a:r>
              <a:rPr lang="zh-CN" altLang="en-US" smtClean="0"/>
              <a:t>的核心，去除繁杂的核心程序，改写成适用于一般计算机的</a:t>
            </a:r>
            <a:r>
              <a:rPr lang="en-US" altLang="zh-CN" smtClean="0"/>
              <a:t>x86</a:t>
            </a:r>
            <a:r>
              <a:rPr lang="zh-CN" altLang="en-US" smtClean="0"/>
              <a:t>系统，并放在网络上供大家下载，</a:t>
            </a:r>
            <a:r>
              <a:rPr lang="en-US" altLang="zh-CN" smtClean="0"/>
              <a:t>1994</a:t>
            </a:r>
            <a:r>
              <a:rPr lang="zh-CN" altLang="en-US" smtClean="0"/>
              <a:t>年推出完整的核心</a:t>
            </a:r>
            <a:r>
              <a:rPr lang="en-US" altLang="zh-CN" smtClean="0"/>
              <a:t>Version1.0</a:t>
            </a:r>
            <a:r>
              <a:rPr lang="zh-CN" altLang="en-US" smtClean="0"/>
              <a:t>，至此，</a:t>
            </a:r>
            <a:r>
              <a:rPr lang="en-US" altLang="zh-CN" smtClean="0"/>
              <a:t>Linux</a:t>
            </a:r>
            <a:r>
              <a:rPr lang="zh-CN" altLang="en-US" smtClean="0"/>
              <a:t>逐渐成为功能完善、稳定的操作系统，并被广泛使用。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65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600" smtClean="0">
                <a:latin typeface="楷体" panose="02010609060101010101" pitchFamily="49" charset="-122"/>
                <a:ea typeface="楷体" panose="02010609060101010101" pitchFamily="49" charset="-122"/>
              </a:rPr>
              <a:t>Mongodb主要解决的是海量数据的访问效率问题，根据官方的文档，当数据量达到50GB以上的时候，Mongo的数据库访问速度是MySQL的10倍以上。Mongo的并发读写效率不是特别出色，根据官方提供的性能测试表明，大约每秒可以处理0.5万－1.5次读写请求。因为Mongo主要是支持海量数据存储的，所以Mongo还自带了一个出色的分布式文件系统GridFS，可以支持海量的数据存储，最后由于Mongo可以支持复杂的数据结构，而且带有强大的数据查询功能和类似于sql的索引。</a:t>
            </a:r>
          </a:p>
          <a:p>
            <a:endParaRPr lang="zh-CN" altLang="zh-CN" sz="16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1600" smtClean="0">
                <a:latin typeface="楷体" panose="02010609060101010101" pitchFamily="49" charset="-122"/>
                <a:ea typeface="楷体" panose="02010609060101010101" pitchFamily="49" charset="-122"/>
              </a:rPr>
              <a:t>Mongodb的高性能在于模式自由，使用高效的二进制数据存储，包括大型对象（如视频等）自动处理碎片，以支持云计算层次的扩展性。在存储海量数据的同时，还有良好的查询性能。当然了mongodb支持多种语言，支持RUBY，PYTHON，JAVA，C++，PHP，C#等多种语言</a:t>
            </a:r>
            <a:endParaRPr lang="zh-CN" altLang="zh-CN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699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49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77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91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928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2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E4CA55F-9739-43C3-A825-A134A524E5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>
            <a:extLst>
              <a:ext uri="{FF2B5EF4-FFF2-40B4-BE49-F238E27FC236}">
                <a16:creationId xmlns:a16="http://schemas.microsoft.com/office/drawing/2014/main" xmlns="" id="{7A2D8E61-D0FC-47F9-8C11-8CB3D51B95F9}"/>
              </a:ext>
            </a:extLst>
          </p:cNvPr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212AFB2-6545-4568-BD86-6B1983B49465}"/>
              </a:ext>
            </a:extLst>
          </p:cNvPr>
          <p:cNvGrpSpPr/>
          <p:nvPr userDrawn="1"/>
        </p:nvGrpSpPr>
        <p:grpSpPr>
          <a:xfrm>
            <a:off x="701975" y="12150175"/>
            <a:ext cx="4697719" cy="415832"/>
            <a:chOff x="7733871" y="10770757"/>
            <a:chExt cx="6896570" cy="610470"/>
          </a:xfrm>
        </p:grpSpPr>
        <p:pic>
          <p:nvPicPr>
            <p:cNvPr id="6" name="网易云课堂logo.png" descr="网易云课堂logo.png">
              <a:extLst>
                <a:ext uri="{FF2B5EF4-FFF2-40B4-BE49-F238E27FC236}">
                  <a16:creationId xmlns:a16="http://schemas.microsoft.com/office/drawing/2014/main" xmlns="" id="{DBE05E54-699D-4E84-BBEA-3970E079D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3871" y="10770757"/>
              <a:ext cx="3730635" cy="61047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线条">
              <a:extLst>
                <a:ext uri="{FF2B5EF4-FFF2-40B4-BE49-F238E27FC236}">
                  <a16:creationId xmlns:a16="http://schemas.microsoft.com/office/drawing/2014/main" xmlns="" id="{C7814494-1433-40EE-83EE-D8A4EE7C31F9}"/>
                </a:ext>
              </a:extLst>
            </p:cNvPr>
            <p:cNvSpPr/>
            <p:nvPr/>
          </p:nvSpPr>
          <p:spPr>
            <a:xfrm flipV="1">
              <a:off x="11963469" y="10834162"/>
              <a:ext cx="2" cy="483664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3971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942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1913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883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854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3825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96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767" algn="l" defTabSz="1727942" rtl="0" eaLnBrk="1" latinLnBrk="0" hangingPunct="1">
                <a:defRPr sz="3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" name="图片 7" descr="图片 2">
              <a:extLst>
                <a:ext uri="{FF2B5EF4-FFF2-40B4-BE49-F238E27FC236}">
                  <a16:creationId xmlns:a16="http://schemas.microsoft.com/office/drawing/2014/main" xmlns="" id="{C1AAB4F0-F6C6-4DB5-B776-3555E67C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31590" y="10834162"/>
              <a:ext cx="2198851" cy="5079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3" name="文本占位符 12">
            <a:extLst>
              <a:ext uri="{FF2B5EF4-FFF2-40B4-BE49-F238E27FC236}">
                <a16:creationId xmlns:a16="http://schemas.microsoft.com/office/drawing/2014/main" xmlns="" id="{31FA6CDF-8CED-4FE7-A688-0098C4E67C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</a:defRPr>
            </a:lvl1pPr>
          </a:lstStyle>
          <a:p>
            <a:pPr marL="0" lvl="0" algn="ctr" defTabSz="1219170">
              <a:lnSpc>
                <a:spcPct val="105000"/>
              </a:lnSpc>
            </a:pPr>
            <a:r>
              <a:rPr lang="zh-CN" altLang="en-US" dirty="0"/>
              <a:t>编辑标题文本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xmlns="" id="{67C6E9EB-A47D-4615-91DC-D824C0BE0A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3410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Noto Sans CJK SC Medium" charset="-122"/>
              </a:defRPr>
            </a:lvl1pPr>
          </a:lstStyle>
          <a:p>
            <a:pPr marL="0" lvl="0" algn="ctr" defTabSz="1219170"/>
            <a:r>
              <a:rPr lang="zh-CN" altLang="en-US" dirty="0"/>
              <a:t>编辑副标题文本</a:t>
            </a:r>
          </a:p>
        </p:txBody>
      </p:sp>
    </p:spTree>
    <p:extLst>
      <p:ext uri="{BB962C8B-B14F-4D97-AF65-F5344CB8AC3E}">
        <p14:creationId xmlns:p14="http://schemas.microsoft.com/office/powerpoint/2010/main" val="136459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CAB2867E-9B5C-4ECA-A4A6-981C12784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CBB117A-7A32-4734-96D9-311F2E8D4167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16C09CD-D4C8-4449-9375-B14FAEA58B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0" name="文本占位符 8">
            <a:extLst>
              <a:ext uri="{FF2B5EF4-FFF2-40B4-BE49-F238E27FC236}">
                <a16:creationId xmlns:a16="http://schemas.microsoft.com/office/drawing/2014/main" xmlns="" id="{546CA23A-C8B4-4D01-89D3-6C019BD81C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xmlns="" id="{C1A25A41-C8A4-415C-B20B-D701BB5AD9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xmlns="" id="{BEA69160-7C75-4900-8381-D99C6BAD57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21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25FC87A2-50F7-49CD-BC95-57A6C8AE6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170"/>
            <a:r>
              <a:rPr lang="zh-CN" altLang="en-US" dirty="0"/>
              <a:t>点击编辑小节标题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xmlns="" id="{53BB81F4-4FD9-4FA9-862E-E761407242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xmlns="" id="{CDDE9BC8-0616-49F7-BFAE-2BADD4FD35BE}"/>
              </a:ext>
            </a:extLst>
          </p:cNvPr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xmlns="" id="{DD3E640C-F295-48BA-9A92-8002506DB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xmlns="" id="{AA61C3E7-406A-4941-8473-2CF8B63ED7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xmlns="" id="{F100A95F-33C9-4843-935E-18B40154900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F7B74D16-7210-4451-AA97-0FB8487D8182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="" id="{207E5A8C-5A43-4E29-9DEC-6CAB2C3AB7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17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17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xmlns="" id="{EA6C54D6-C8C8-4305-995F-2B10D81B9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4B2ACB2B-1903-44A0-84E5-3FF920F9DC66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6" name="文本占位符 10">
            <a:extLst>
              <a:ext uri="{FF2B5EF4-FFF2-40B4-BE49-F238E27FC236}">
                <a16:creationId xmlns:a16="http://schemas.microsoft.com/office/drawing/2014/main" xmlns="" id="{BC0E6AFA-BE06-4A56-B047-70A6D6CA6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578" indent="-863578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平衡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0">
            <a:extLst>
              <a:ext uri="{FF2B5EF4-FFF2-40B4-BE49-F238E27FC236}">
                <a16:creationId xmlns:a16="http://schemas.microsoft.com/office/drawing/2014/main" xmlns="" id="{1E07D668-9210-479A-B0E4-037C210B52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29694" y="2565174"/>
            <a:ext cx="6024632" cy="9325112"/>
          </a:xfrm>
          <a:prstGeom prst="rect">
            <a:avLst/>
          </a:prstGeom>
        </p:spPr>
        <p:txBody>
          <a:bodyPr/>
          <a:lstStyle>
            <a:lvl1pPr marL="863578" indent="-863578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xmlns="" id="{CAB2867E-9B5C-4ECA-A4A6-981C12784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CBB117A-7A32-4734-96D9-311F2E8D4167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16C09CD-D4C8-4449-9375-B14FAEA58B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xmlns="" id="{8BE14DE9-A25D-4339-ACE2-0F82AE58BB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74326" y="2566988"/>
            <a:ext cx="6023730" cy="9323298"/>
          </a:xfrm>
          <a:prstGeom prst="rect">
            <a:avLst/>
          </a:prstGeom>
        </p:spPr>
        <p:txBody>
          <a:bodyPr/>
          <a:lstStyle>
            <a:lvl1pPr marL="863578" indent="-863578"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4800"/>
            </a:lvl2pPr>
          </a:lstStyle>
          <a:p>
            <a:pPr marL="863578" lvl="0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>
            <a:extLst>
              <a:ext uri="{FF2B5EF4-FFF2-40B4-BE49-F238E27FC236}">
                <a16:creationId xmlns:a16="http://schemas.microsoft.com/office/drawing/2014/main" xmlns="" id="{D4948CA5-5C16-41AE-8E1C-1DA29260DD48}"/>
              </a:ext>
            </a:extLst>
          </p:cNvPr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2AA536A-767A-4EDC-A78B-2FF14A4EB4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>
            <a:extLst>
              <a:ext uri="{FF2B5EF4-FFF2-40B4-BE49-F238E27FC236}">
                <a16:creationId xmlns:a16="http://schemas.microsoft.com/office/drawing/2014/main" xmlns="" id="{22B1AF27-A059-44B2-9EF8-E230255A8B1A}"/>
              </a:ext>
            </a:extLst>
          </p:cNvPr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1FBC0FE5-4AFA-4E34-8EE1-5891EADEC13F}"/>
              </a:ext>
            </a:extLst>
          </p:cNvPr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>
            <a:extLst>
              <a:ext uri="{FF2B5EF4-FFF2-40B4-BE49-F238E27FC236}">
                <a16:creationId xmlns:a16="http://schemas.microsoft.com/office/drawing/2014/main" xmlns="" id="{68A9C55E-0BFB-460E-8F25-FD0B1F7F8A93}"/>
              </a:ext>
            </a:extLst>
          </p:cNvPr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78D5601-B2CE-40A9-B5B5-75CCA3E4C778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2873B6DF-FBC4-4A83-9ECC-82C9AB036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92277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49" r:id="rId4"/>
    <p:sldLayoutId id="2147483650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sldNum="0" hdr="0" dt="0"/>
  <p:txStyles>
    <p:titleStyle>
      <a:lvl1pPr algn="l" defTabSz="2303722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578" indent="-863578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•"/>
        <a:defRPr sz="6047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33" indent="-71964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–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288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•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726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–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010" indent="-575719" algn="l" defTabSz="2303722" rtl="0" eaLnBrk="1" latinLnBrk="0" hangingPunct="1">
        <a:lnSpc>
          <a:spcPct val="150000"/>
        </a:lnSpc>
        <a:spcBef>
          <a:spcPts val="247"/>
        </a:spcBef>
        <a:buFont typeface="Arial" panose="020B0604020202020204" pitchFamily="34" charset="0"/>
        <a:buChar char="»"/>
        <a:defRPr sz="4533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448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733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17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455" indent="-575719" algn="l" defTabSz="2303722" rtl="0" eaLnBrk="1" latinLnBrk="0" hangingPunct="1">
        <a:spcBef>
          <a:spcPts val="247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1pPr>
      <a:lvl2pPr marL="1152285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2pPr>
      <a:lvl3pPr marL="2303722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3pPr>
      <a:lvl4pPr marL="3456007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4pPr>
      <a:lvl5pPr marL="4608291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5pPr>
      <a:lvl6pPr marL="5759729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6pPr>
      <a:lvl7pPr marL="6912014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7pPr>
      <a:lvl8pPr marL="8063452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8pPr>
      <a:lvl9pPr marL="9215736" algn="l" defTabSz="2303722" rtl="0" eaLnBrk="1" latinLnBrk="0" hangingPunct="1">
        <a:defRPr sz="4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F8C5E892-D689-4757-A262-EF90F1C775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服务端开发</a:t>
            </a:r>
            <a:r>
              <a:rPr lang="zh-CN" altLang="en-US"/>
              <a:t>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64A9890-4674-4D0F-8809-336B91D5F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341008"/>
          </a:xfrm>
        </p:spPr>
        <p:txBody>
          <a:bodyPr/>
          <a:lstStyle/>
          <a:p>
            <a:r>
              <a:rPr lang="en-US" altLang="zh-CN" smtClean="0"/>
              <a:t>MongoDB</a:t>
            </a:r>
            <a:r>
              <a:rPr lang="zh-CN" altLang="en-US" smtClean="0"/>
              <a:t>入门与应用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6896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MongoDB</a:t>
            </a:r>
            <a:r>
              <a:rPr lang="zh-CN" altLang="en-US" b="1" smtClean="0"/>
              <a:t>基础概念</a:t>
            </a:r>
            <a:endParaRPr lang="zh-CN" altLang="en-US" b="1"/>
          </a:p>
        </p:txBody>
      </p:sp>
      <p:sp>
        <p:nvSpPr>
          <p:cNvPr id="18" name="圆角矩形">
            <a:extLst>
              <a:ext uri="{FF2B5EF4-FFF2-40B4-BE49-F238E27FC236}">
                <a16:creationId xmlns:a16="http://schemas.microsoft.com/office/drawing/2014/main" xmlns="" id="{8D423E18-10EF-413B-8A6A-797E2461591F}"/>
              </a:ext>
            </a:extLst>
          </p:cNvPr>
          <p:cNvSpPr/>
          <p:nvPr/>
        </p:nvSpPr>
        <p:spPr>
          <a:xfrm>
            <a:off x="1839037" y="6231192"/>
            <a:ext cx="19361314" cy="216994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圆角矩形">
            <a:extLst>
              <a:ext uri="{FF2B5EF4-FFF2-40B4-BE49-F238E27FC236}">
                <a16:creationId xmlns:a16="http://schemas.microsoft.com/office/drawing/2014/main" xmlns="" id="{26AF8EEF-2EA4-4D71-89A1-9EE841153794}"/>
              </a:ext>
            </a:extLst>
          </p:cNvPr>
          <p:cNvSpPr/>
          <p:nvPr/>
        </p:nvSpPr>
        <p:spPr>
          <a:xfrm>
            <a:off x="1839037" y="2748960"/>
            <a:ext cx="19361314" cy="2219553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326D35DB-404A-4FFA-995C-155C498623A3}"/>
              </a:ext>
            </a:extLst>
          </p:cNvPr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10">
            <a:extLst>
              <a:ext uri="{FF2B5EF4-FFF2-40B4-BE49-F238E27FC236}">
                <a16:creationId xmlns:a16="http://schemas.microsoft.com/office/drawing/2014/main" xmlns="" id="{1C5111A4-F5E6-43DA-8D8F-B3A1CBEA1B22}"/>
              </a:ext>
            </a:extLst>
          </p:cNvPr>
          <p:cNvSpPr txBox="1"/>
          <p:nvPr/>
        </p:nvSpPr>
        <p:spPr>
          <a:xfrm>
            <a:off x="1839037" y="5220175"/>
            <a:ext cx="17707501" cy="835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SzPct val="100000"/>
              <a:buFont typeface="Wingdings" panose="05000000000000000000" pitchFamily="2" charset="2"/>
              <a:buChar char="n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集合：多个文档组成集合，文档可以是不同的结构，相当于关系型数据库中的表</a:t>
            </a:r>
            <a:endParaRPr lang="zh-CN" altLang="en-US" sz="36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A6498ECA-03ED-450A-800C-D485D3B2AA20}"/>
              </a:ext>
            </a:extLst>
          </p:cNvPr>
          <p:cNvSpPr txBox="1"/>
          <p:nvPr/>
        </p:nvSpPr>
        <p:spPr>
          <a:xfrm>
            <a:off x="1819499" y="1710175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文档：数据的基本单元，相当于关系型数据库中的行</a:t>
            </a:r>
            <a:endParaRPr lang="en-US" altLang="zh-CN" sz="36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97F753FA-8426-4AF2-A883-1D57428D93AB}"/>
              </a:ext>
            </a:extLst>
          </p:cNvPr>
          <p:cNvSpPr txBox="1"/>
          <p:nvPr/>
        </p:nvSpPr>
        <p:spPr>
          <a:xfrm>
            <a:off x="2365952" y="6390669"/>
            <a:ext cx="17707501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不能以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system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开头，且不能使用保留字符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动态模式可以使一个集合中包含多样化文档对象</a:t>
            </a:r>
            <a:endParaRPr lang="zh-CN" altLang="en-US" sz="36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C94A4F83-1BFF-4DD3-A7DF-B2CFAA5AE421}"/>
              </a:ext>
            </a:extLst>
          </p:cNvPr>
          <p:cNvSpPr txBox="1"/>
          <p:nvPr/>
        </p:nvSpPr>
        <p:spPr>
          <a:xfrm>
            <a:off x="2365952" y="2978095"/>
            <a:ext cx="18403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由键值对组成的有序集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不仅区分大小写，还区分数据类型</a:t>
            </a:r>
            <a:endParaRPr lang="zh-CN" altLang="en-US" sz="36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圆角矩形">
            <a:extLst>
              <a:ext uri="{FF2B5EF4-FFF2-40B4-BE49-F238E27FC236}">
                <a16:creationId xmlns:a16="http://schemas.microsoft.com/office/drawing/2014/main" xmlns="" id="{8D423E18-10EF-413B-8A6A-797E2461591F}"/>
              </a:ext>
            </a:extLst>
          </p:cNvPr>
          <p:cNvSpPr/>
          <p:nvPr/>
        </p:nvSpPr>
        <p:spPr>
          <a:xfrm>
            <a:off x="1819499" y="9651192"/>
            <a:ext cx="19361314" cy="216994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xmlns="" id="{1C5111A4-F5E6-43DA-8D8F-B3A1CBEA1B22}"/>
              </a:ext>
            </a:extLst>
          </p:cNvPr>
          <p:cNvSpPr txBox="1"/>
          <p:nvPr/>
        </p:nvSpPr>
        <p:spPr>
          <a:xfrm>
            <a:off x="1819499" y="8640175"/>
            <a:ext cx="1770750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SzPct val="100000"/>
              <a:buFont typeface="Wingdings" panose="05000000000000000000" pitchFamily="2" charset="2"/>
              <a:buChar char="n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数据库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：多个集合聚合组成数据库</a:t>
            </a:r>
            <a:endParaRPr lang="zh-CN" altLang="en-US" sz="36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97F753FA-8426-4AF2-A883-1D57428D93AB}"/>
              </a:ext>
            </a:extLst>
          </p:cNvPr>
          <p:cNvSpPr txBox="1"/>
          <p:nvPr/>
        </p:nvSpPr>
        <p:spPr>
          <a:xfrm>
            <a:off x="2346414" y="9810669"/>
            <a:ext cx="17707501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数据库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名称区分大小写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几个特殊意义的数据库：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admin(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用户数据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local(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本地数据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config(</a:t>
            </a: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配置数据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36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410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/>
      <p:bldP spid="24" grpId="0" animBg="1"/>
      <p:bldP spid="25" grpId="0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MongoDB</a:t>
            </a:r>
            <a:r>
              <a:rPr lang="zh-CN" altLang="en-US" b="1" smtClean="0"/>
              <a:t>客户端</a:t>
            </a:r>
            <a:r>
              <a:rPr lang="en-US" altLang="zh-CN" b="1" smtClean="0"/>
              <a:t>shell</a:t>
            </a:r>
            <a:endParaRPr lang="zh-CN" altLang="en-US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7FD57A8-EBC2-4D34-9382-4700749070E5}"/>
              </a:ext>
            </a:extLst>
          </p:cNvPr>
          <p:cNvSpPr/>
          <p:nvPr/>
        </p:nvSpPr>
        <p:spPr>
          <a:xfrm>
            <a:off x="2339695" y="3664187"/>
            <a:ext cx="18179999" cy="5020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xmlns="" id="{B93D995B-8464-41E5-80F3-05607ECF1D1F}"/>
              </a:ext>
            </a:extLst>
          </p:cNvPr>
          <p:cNvSpPr txBox="1"/>
          <p:nvPr/>
        </p:nvSpPr>
        <p:spPr>
          <a:xfrm>
            <a:off x="2812193" y="4410175"/>
            <a:ext cx="17707501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客户端</a:t>
            </a: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shell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可以使用命令行与</a:t>
            </a: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MongoDB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实例进行交互。</a:t>
            </a:r>
            <a:endParaRPr lang="zh-CN" altLang="en-US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它是一个功能完备的</a:t>
            </a: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JavaScript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解释器，所以又称为</a:t>
            </a: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JavaScript shell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可以运行任意</a:t>
            </a: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JavaScript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代码。</a:t>
            </a:r>
            <a:endParaRPr lang="zh-CN" altLang="en-US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shell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可以对数据进行基本操作：</a:t>
            </a: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CURD</a:t>
            </a:r>
            <a:endParaRPr lang="zh-CN" altLang="en-US" sz="36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93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56160E-7CB2-4E51-90E3-640E71EA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rgbClr val="1577BA"/>
                </a:solidFill>
              </a:rPr>
              <a:t>MongoDB</a:t>
            </a:r>
            <a:r>
              <a:rPr lang="zh-CN" altLang="en-US" b="1" smtClean="0">
                <a:solidFill>
                  <a:srgbClr val="1577BA"/>
                </a:solidFill>
              </a:rPr>
              <a:t>连接</a:t>
            </a:r>
            <a:endParaRPr lang="zh-CN" altLang="en-US" b="1"/>
          </a:p>
        </p:txBody>
      </p:sp>
      <p:sp>
        <p:nvSpPr>
          <p:cNvPr id="10" name="线条">
            <a:extLst>
              <a:ext uri="{FF2B5EF4-FFF2-40B4-BE49-F238E27FC236}">
                <a16:creationId xmlns:a16="http://schemas.microsoft.com/office/drawing/2014/main" xmlns="" id="{981A5121-1215-4577-AD0A-42215AD08590}"/>
              </a:ext>
            </a:extLst>
          </p:cNvPr>
          <p:cNvSpPr/>
          <p:nvPr/>
        </p:nvSpPr>
        <p:spPr>
          <a:xfrm>
            <a:off x="6044892" y="2879674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11" name="线条">
            <a:extLst>
              <a:ext uri="{FF2B5EF4-FFF2-40B4-BE49-F238E27FC236}">
                <a16:creationId xmlns:a16="http://schemas.microsoft.com/office/drawing/2014/main" xmlns="" id="{619A3CB5-5812-4CD3-809A-7E9FD515712C}"/>
              </a:ext>
            </a:extLst>
          </p:cNvPr>
          <p:cNvSpPr/>
          <p:nvPr/>
        </p:nvSpPr>
        <p:spPr>
          <a:xfrm>
            <a:off x="11557716" y="2878950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12" name="圆角矩形">
            <a:extLst>
              <a:ext uri="{FF2B5EF4-FFF2-40B4-BE49-F238E27FC236}">
                <a16:creationId xmlns:a16="http://schemas.microsoft.com/office/drawing/2014/main" xmlns="" id="{EEE30A7B-B45B-45D1-853D-451E2CA5C8DE}"/>
              </a:ext>
            </a:extLst>
          </p:cNvPr>
          <p:cNvSpPr/>
          <p:nvPr/>
        </p:nvSpPr>
        <p:spPr>
          <a:xfrm>
            <a:off x="2572101" y="2662274"/>
            <a:ext cx="17895185" cy="8747089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xmlns="" id="{A71FE685-D631-4542-8BA5-42F38BCA0416}"/>
              </a:ext>
            </a:extLst>
          </p:cNvPr>
          <p:cNvSpPr txBox="1"/>
          <p:nvPr/>
        </p:nvSpPr>
        <p:spPr>
          <a:xfrm>
            <a:off x="3465136" y="5850649"/>
            <a:ext cx="15919138" cy="5078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mongodb://   						uri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协议，固定格式</a:t>
            </a:r>
            <a:endParaRPr lang="zh-CN" altLang="en-US" sz="3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username:password@		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可选，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连接数据库用户验证</a:t>
            </a:r>
            <a:endParaRPr lang="en-US" altLang="zh-CN" sz="360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host			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必须指定至少一个</a:t>
            </a:r>
            <a:r>
              <a:rPr lang="en-US" altLang="zh-CN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host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，如果连接复制集，可指定多个主机地址</a:t>
            </a:r>
            <a:endParaRPr lang="en-US" altLang="zh-CN" sz="360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port				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可选，默认为</a:t>
            </a:r>
            <a:r>
              <a:rPr lang="en-US" altLang="zh-CN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27017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/database				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连接数据库名称，若不指定默认打开</a:t>
            </a:r>
            <a:r>
              <a:rPr lang="en-US" altLang="zh-CN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test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数据库</a:t>
            </a:r>
            <a:endParaRPr lang="en-US" altLang="zh-CN" sz="3600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?options					</a:t>
            </a:r>
            <a:r>
              <a:rPr lang="zh-CN" altLang="en-US" sz="360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连接选项</a:t>
            </a:r>
            <a:endParaRPr lang="zh-CN" altLang="en-US" sz="36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FED32F6F-6422-428E-99E0-D64303DF7B48}"/>
              </a:ext>
            </a:extLst>
          </p:cNvPr>
          <p:cNvSpPr/>
          <p:nvPr/>
        </p:nvSpPr>
        <p:spPr>
          <a:xfrm>
            <a:off x="3724232" y="3221950"/>
            <a:ext cx="15400945" cy="219854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lang="en-US" altLang="zh-CN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endParaRPr lang="en-US" altLang="zh-CN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 </a:t>
            </a:r>
            <a:r>
              <a:rPr kumimoji="1" lang="zh-CN" altLang="en-US" sz="32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标准</a:t>
            </a:r>
            <a:r>
              <a:rPr kumimoji="1" lang="en-US" altLang="zh-CN" sz="32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URI</a:t>
            </a:r>
            <a:r>
              <a:rPr kumimoji="1" lang="zh-CN" altLang="en-US" sz="32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连接语法</a:t>
            </a:r>
            <a:endParaRPr kumimoji="1" lang="en-US" altLang="zh-CN" sz="3200" smtClean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 smtClean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mongodb</a:t>
            </a:r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://[username:password@]host1[:port1][,host2[:port2],...[,hostN[:portN]]][/[database][?options]]</a:t>
            </a:r>
            <a:r>
              <a:rPr lang="en-US" altLang="zh-CN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lang="en-US" altLang="zh-CN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r>
              <a:rPr lang="en-US" altLang="zh-CN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/>
            </a:r>
            <a:br>
              <a:rPr lang="en-US" altLang="zh-CN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1" lang="en-US" altLang="zh-CN" sz="300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xmlns="" id="{299F4F46-9392-44F5-A836-F9CDA129BA00}"/>
              </a:ext>
            </a:extLst>
          </p:cNvPr>
          <p:cNvSpPr/>
          <p:nvPr/>
        </p:nvSpPr>
        <p:spPr>
          <a:xfrm rot="5400000">
            <a:off x="2561939" y="2672437"/>
            <a:ext cx="718369" cy="698046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xmlns="" id="{E00833B1-ED20-4387-A177-16715EA9F7F7}"/>
              </a:ext>
            </a:extLst>
          </p:cNvPr>
          <p:cNvSpPr/>
          <p:nvPr/>
        </p:nvSpPr>
        <p:spPr>
          <a:xfrm rot="16200000">
            <a:off x="19390066" y="10323969"/>
            <a:ext cx="1100967" cy="1069820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7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MongoDB</a:t>
            </a:r>
            <a:r>
              <a:rPr lang="zh-CN" altLang="en-US" b="1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用户管理</a:t>
            </a:r>
            <a:endParaRPr lang="zh-CN" altLang="en-US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1E50E927-8A7B-7548-8415-4BBD184EE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556266"/>
              </p:ext>
            </p:extLst>
          </p:nvPr>
        </p:nvGraphicFramePr>
        <p:xfrm>
          <a:off x="1979694" y="2720934"/>
          <a:ext cx="18894753" cy="89210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10178">
                  <a:extLst>
                    <a:ext uri="{9D8B030D-6E8A-4147-A177-3AD203B41FA5}">
                      <a16:colId xmlns:a16="http://schemas.microsoft.com/office/drawing/2014/main" xmlns="" val="3266031559"/>
                    </a:ext>
                  </a:extLst>
                </a:gridCol>
                <a:gridCol w="13484575">
                  <a:extLst>
                    <a:ext uri="{9D8B030D-6E8A-4147-A177-3AD203B41FA5}">
                      <a16:colId xmlns:a16="http://schemas.microsoft.com/office/drawing/2014/main" xmlns="" val="1755759748"/>
                    </a:ext>
                  </a:extLst>
                </a:gridCol>
              </a:tblGrid>
              <a:tr h="8447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权限</a:t>
                      </a:r>
                      <a:endParaRPr lang="zh-CN" altLang="en-US" sz="2600" b="0" i="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" charset="-122"/>
                      </a:endParaRPr>
                    </a:p>
                  </a:txBody>
                  <a:tcPr marL="114255" marR="114255" marT="57128" marB="571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  <a:endParaRPr lang="zh-CN" altLang="en-US" sz="2600" b="0" i="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" charset="-122"/>
                      </a:endParaRPr>
                    </a:p>
                  </a:txBody>
                  <a:tcPr marL="114255" marR="114255" marT="57128" marB="57128" anchor="ctr"/>
                </a:tc>
                <a:extLst>
                  <a:ext uri="{0D108BD9-81ED-4DB2-BD59-A6C34878D82A}">
                    <a16:rowId xmlns:a16="http://schemas.microsoft.com/office/drawing/2014/main" xmlns="" val="2120571551"/>
                  </a:ext>
                </a:extLst>
              </a:tr>
              <a:tr h="613777">
                <a:tc>
                  <a:txBody>
                    <a:bodyPr/>
                    <a:lstStyle/>
                    <a:p>
                      <a:pPr marL="360000" algn="l"/>
                      <a:r>
                        <a:rPr lang="en-US" altLang="zh-CN" sz="260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read</a:t>
                      </a:r>
                      <a:endParaRPr lang="zh-CN" altLang="en-US" sz="2600" b="0" i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14255" marR="114255" marT="57128" marB="57128" anchor="ctr"/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允许用户读取指定数据库</a:t>
                      </a:r>
                      <a:endParaRPr lang="zh-CN" altLang="en-US" sz="2600" b="0" i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14255" marR="114255" marT="57128" marB="57128" anchor="ctr"/>
                </a:tc>
                <a:extLst>
                  <a:ext uri="{0D108BD9-81ED-4DB2-BD59-A6C34878D82A}">
                    <a16:rowId xmlns:a16="http://schemas.microsoft.com/office/drawing/2014/main" xmlns="" val="2005167041"/>
                  </a:ext>
                </a:extLst>
              </a:tr>
              <a:tr h="613777">
                <a:tc>
                  <a:txBody>
                    <a:bodyPr/>
                    <a:lstStyle/>
                    <a:p>
                      <a:pPr marL="360000" algn="l"/>
                      <a:r>
                        <a:rPr lang="en-US" altLang="zh-CN" sz="260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readWrite</a:t>
                      </a:r>
                      <a:endParaRPr lang="zh-CN" altLang="en-US" sz="2600" b="0" i="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14255" marR="114255" marT="57128" marB="57128" anchor="ctr"/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允许用户读写指定数据库</a:t>
                      </a:r>
                      <a:endParaRPr lang="zh-CN" altLang="en-US" sz="2600" b="0" i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14255" marR="114255" marT="57128" marB="57128" anchor="ctr"/>
                </a:tc>
                <a:extLst>
                  <a:ext uri="{0D108BD9-81ED-4DB2-BD59-A6C34878D82A}">
                    <a16:rowId xmlns:a16="http://schemas.microsoft.com/office/drawing/2014/main" xmlns="" val="1556284757"/>
                  </a:ext>
                </a:extLst>
              </a:tr>
              <a:tr h="1044071">
                <a:tc>
                  <a:txBody>
                    <a:bodyPr/>
                    <a:lstStyle/>
                    <a:p>
                      <a:pPr marL="360000" algn="l"/>
                      <a:r>
                        <a:rPr lang="en-US" altLang="zh-CN" sz="260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dbAdmin</a:t>
                      </a:r>
                    </a:p>
                  </a:txBody>
                  <a:tcPr marL="114255" marR="114255" marT="57128" marB="57128" anchor="ctr"/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允许用户在指定数据库中执行管理函数，如索引创建、删除，查看统计或访问</a:t>
                      </a:r>
                      <a:r>
                        <a:rPr lang="en-US" altLang="zh-CN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system.profile</a:t>
                      </a:r>
                      <a:endParaRPr lang="zh-CN" altLang="en-US" sz="2600" b="0" i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14255" marR="114255" marT="57128" marB="57128" anchor="ctr"/>
                </a:tc>
                <a:extLst>
                  <a:ext uri="{0D108BD9-81ED-4DB2-BD59-A6C34878D82A}">
                    <a16:rowId xmlns:a16="http://schemas.microsoft.com/office/drawing/2014/main" xmlns="" val="2177109473"/>
                  </a:ext>
                </a:extLst>
              </a:tr>
              <a:tr h="1044071">
                <a:tc>
                  <a:txBody>
                    <a:bodyPr/>
                    <a:lstStyle/>
                    <a:p>
                      <a:pPr marL="360000" algn="l"/>
                      <a:r>
                        <a:rPr lang="en-US" altLang="zh-CN" sz="260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userAdmin</a:t>
                      </a:r>
                      <a:endParaRPr lang="zh-CN" altLang="en-US" sz="2600" b="0" i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14255" marR="114255" marT="57128" marB="57128" anchor="ctr"/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允许用户向</a:t>
                      </a:r>
                      <a:r>
                        <a:rPr lang="en-US" altLang="zh-CN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system.users</a:t>
                      </a:r>
                      <a:r>
                        <a:rPr lang="zh-CN" altLang="en-US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集合写入，可以找指定数据库里创建、删除和管理用户</a:t>
                      </a:r>
                      <a:endParaRPr lang="zh-CN" altLang="en-US" sz="2600" b="0" i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14255" marR="114255" marT="57128" marB="57128" anchor="ctr"/>
                </a:tc>
                <a:extLst>
                  <a:ext uri="{0D108BD9-81ED-4DB2-BD59-A6C34878D82A}">
                    <a16:rowId xmlns:a16="http://schemas.microsoft.com/office/drawing/2014/main" xmlns="" val="679707505"/>
                  </a:ext>
                </a:extLst>
              </a:tr>
              <a:tr h="1044071">
                <a:tc>
                  <a:txBody>
                    <a:bodyPr/>
                    <a:lstStyle/>
                    <a:p>
                      <a:pPr marL="360000" algn="l"/>
                      <a:r>
                        <a:rPr lang="en-US" altLang="zh-CN" sz="260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clusterAdmin</a:t>
                      </a:r>
                      <a:endParaRPr lang="zh-CN" altLang="en-US" sz="2600" b="0" i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14255" marR="114255" marT="57128" marB="57128" anchor="ctr"/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只在</a:t>
                      </a:r>
                      <a:r>
                        <a:rPr lang="en-US" altLang="zh-CN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admin</a:t>
                      </a:r>
                      <a:r>
                        <a:rPr lang="zh-CN" altLang="en-US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数据库中可用，赋予用户所有分片和复制集相关函数的管理权限。</a:t>
                      </a:r>
                    </a:p>
                  </a:txBody>
                  <a:tcPr marL="114255" marR="114255" marT="57128" marB="57128" anchor="ctr"/>
                </a:tc>
                <a:extLst>
                  <a:ext uri="{0D108BD9-81ED-4DB2-BD59-A6C34878D82A}">
                    <a16:rowId xmlns:a16="http://schemas.microsoft.com/office/drawing/2014/main" xmlns="" val="3695728737"/>
                  </a:ext>
                </a:extLst>
              </a:tr>
              <a:tr h="743302">
                <a:tc>
                  <a:txBody>
                    <a:bodyPr/>
                    <a:lstStyle/>
                    <a:p>
                      <a:pPr marL="360000" algn="l"/>
                      <a:r>
                        <a:rPr lang="en-US" altLang="zh-CN" sz="260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readAnyDatabase</a:t>
                      </a:r>
                      <a:endParaRPr lang="zh-CN" altLang="en-US" sz="2600" b="0" i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14255" marR="114255" marT="57128" marB="57128" anchor="ctr"/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只在</a:t>
                      </a:r>
                      <a:r>
                        <a:rPr lang="en-US" altLang="zh-CN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admin</a:t>
                      </a:r>
                      <a:r>
                        <a:rPr lang="zh-CN" altLang="en-US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数据库中可用，赋予用户所有数据库的读权限</a:t>
                      </a:r>
                      <a:endParaRPr lang="zh-CN" altLang="en-US" sz="2600" b="0" i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14255" marR="114255" marT="57128" marB="57128" anchor="ctr"/>
                </a:tc>
                <a:extLst>
                  <a:ext uri="{0D108BD9-81ED-4DB2-BD59-A6C34878D82A}">
                    <a16:rowId xmlns:a16="http://schemas.microsoft.com/office/drawing/2014/main" xmlns="" val="517752333"/>
                  </a:ext>
                </a:extLst>
              </a:tr>
              <a:tr h="743302">
                <a:tc>
                  <a:txBody>
                    <a:bodyPr/>
                    <a:lstStyle/>
                    <a:p>
                      <a:pPr marL="360000" algn="l"/>
                      <a:r>
                        <a:rPr lang="en-US" altLang="zh-CN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readWriteAnyDatabase</a:t>
                      </a:r>
                      <a:endParaRPr lang="zh-CN" altLang="en-US" sz="2600" b="0" i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14255" marR="114255" marT="57128" marB="57128" anchor="ctr"/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只在</a:t>
                      </a:r>
                      <a:r>
                        <a:rPr lang="en-US" altLang="zh-CN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admin</a:t>
                      </a:r>
                      <a:r>
                        <a:rPr lang="zh-CN" altLang="en-US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数据库中可用，赋予用户所有数据库的读写权限</a:t>
                      </a:r>
                      <a:endParaRPr lang="zh-CN" altLang="en-US" sz="2600" b="0" i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14255" marR="114255" marT="57128" marB="57128" anchor="ctr"/>
                </a:tc>
              </a:tr>
              <a:tr h="743302">
                <a:tc>
                  <a:txBody>
                    <a:bodyPr/>
                    <a:lstStyle/>
                    <a:p>
                      <a:pPr marL="360000" algn="l" defTabSz="2303722" rtl="0" eaLnBrk="1" latinLnBrk="0" hangingPunct="1"/>
                      <a:r>
                        <a:rPr lang="en-US" altLang="zh-CN" sz="2600" b="0" i="0" kern="1200" smtClean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userAdminAnyDatabase</a:t>
                      </a:r>
                      <a:endParaRPr lang="zh-CN" altLang="en-US" sz="2600" b="0" i="0" kern="1200">
                        <a:solidFill>
                          <a:schemeClr val="dk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14255" marR="114255" marT="57128" marB="57128" anchor="ctr"/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只在</a:t>
                      </a:r>
                      <a:r>
                        <a:rPr lang="en-US" altLang="zh-CN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admin</a:t>
                      </a:r>
                      <a:r>
                        <a:rPr lang="zh-CN" altLang="en-US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数据库中可用，赋予用户所有数据库的</a:t>
                      </a:r>
                      <a:r>
                        <a:rPr lang="en-US" altLang="zh-CN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userAdmin</a:t>
                      </a:r>
                      <a:r>
                        <a:rPr lang="zh-CN" altLang="en-US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权限</a:t>
                      </a:r>
                      <a:endParaRPr lang="zh-CN" altLang="en-US" sz="2600" b="0" i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14255" marR="114255" marT="57128" marB="57128" anchor="ctr"/>
                </a:tc>
              </a:tr>
              <a:tr h="743302">
                <a:tc>
                  <a:txBody>
                    <a:bodyPr/>
                    <a:lstStyle/>
                    <a:p>
                      <a:pPr marL="360000" algn="l" defTabSz="2303722" rtl="0" eaLnBrk="1" latinLnBrk="0" hangingPunct="1"/>
                      <a:r>
                        <a:rPr lang="en-US" altLang="zh-CN" sz="2600" b="0" i="0" kern="1200" smtClean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dbAdminAnyDatabase </a:t>
                      </a:r>
                      <a:endParaRPr lang="zh-CN" altLang="en-US" sz="2600" b="0" i="0" kern="1200">
                        <a:solidFill>
                          <a:schemeClr val="dk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14255" marR="114255" marT="57128" marB="57128" anchor="ctr"/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只在</a:t>
                      </a:r>
                      <a:r>
                        <a:rPr lang="en-US" altLang="zh-CN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admin</a:t>
                      </a:r>
                      <a:r>
                        <a:rPr lang="zh-CN" altLang="en-US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数据库中可用，赋予用户所有数据库的</a:t>
                      </a:r>
                      <a:r>
                        <a:rPr lang="en-US" altLang="zh-CN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dbAdmin</a:t>
                      </a:r>
                      <a:r>
                        <a:rPr lang="zh-CN" altLang="en-US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权限。</a:t>
                      </a:r>
                      <a:endParaRPr lang="zh-CN" altLang="en-US" sz="2600" b="0" i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14255" marR="114255" marT="57128" marB="57128" anchor="ctr"/>
                </a:tc>
              </a:tr>
              <a:tr h="743302">
                <a:tc>
                  <a:txBody>
                    <a:bodyPr/>
                    <a:lstStyle/>
                    <a:p>
                      <a:pPr marL="360000" algn="l" defTabSz="2303722" rtl="0" eaLnBrk="1" latinLnBrk="0" hangingPunct="1"/>
                      <a:r>
                        <a:rPr lang="en-US" altLang="zh-CN" sz="2600" b="0" i="0" kern="1200" smtClean="0">
                          <a:solidFill>
                            <a:schemeClr val="dk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root</a:t>
                      </a:r>
                      <a:endParaRPr lang="zh-CN" altLang="en-US" sz="2600" b="0" i="0" kern="1200">
                        <a:solidFill>
                          <a:schemeClr val="dk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14255" marR="114255" marT="57128" marB="57128" anchor="ctr"/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zh-CN" altLang="en-US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只在</a:t>
                      </a:r>
                      <a:r>
                        <a:rPr lang="en-US" altLang="zh-CN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admin</a:t>
                      </a:r>
                      <a:r>
                        <a:rPr lang="zh-CN" altLang="en-US" sz="2600" b="0" i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Source Han Sans CN Normal" charset="-122"/>
                        </a:rPr>
                        <a:t>数据库中可用。超级账号，超级权限</a:t>
                      </a:r>
                      <a:endParaRPr lang="zh-CN" altLang="en-US" sz="2600" b="0" i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Source Han Sans CN Normal" charset="-122"/>
                      </a:endParaRPr>
                    </a:p>
                  </a:txBody>
                  <a:tcPr marL="114255" marR="114255" marT="57128" marB="57128" anchor="ctr"/>
                </a:tc>
              </a:tr>
            </a:tbl>
          </a:graphicData>
        </a:graphic>
      </p:graphicFrame>
      <p:sp>
        <p:nvSpPr>
          <p:cNvPr id="9" name="内容占位符 3">
            <a:extLst>
              <a:ext uri="{FF2B5EF4-FFF2-40B4-BE49-F238E27FC236}">
                <a16:creationId xmlns:a16="http://schemas.microsoft.com/office/drawing/2014/main" xmlns="" id="{2B9A1EE4-920B-4D23-97B3-38C0A4B53EB4}"/>
              </a:ext>
            </a:extLst>
          </p:cNvPr>
          <p:cNvSpPr txBox="1">
            <a:spLocks/>
          </p:cNvSpPr>
          <p:nvPr/>
        </p:nvSpPr>
        <p:spPr>
          <a:xfrm>
            <a:off x="1979694" y="1844798"/>
            <a:ext cx="20143794" cy="931998"/>
          </a:xfrm>
          <a:prstGeom prst="rect">
            <a:avLst/>
          </a:prstGeom>
        </p:spPr>
        <p:txBody>
          <a:bodyPr>
            <a:noAutofit/>
          </a:bodyPr>
          <a:lstStyle>
            <a:lvl1pPr marL="863578" indent="-863578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1871933" indent="-71964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800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288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•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726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–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010" indent="-575719" algn="l" defTabSz="2303722" rtl="0" eaLnBrk="1" latinLnBrk="0" hangingPunct="1">
              <a:lnSpc>
                <a:spcPct val="150000"/>
              </a:lnSpc>
              <a:spcBef>
                <a:spcPts val="247"/>
              </a:spcBef>
              <a:buFont typeface="Arial" panose="020B0604020202020204" pitchFamily="34" charset="0"/>
              <a:buChar char="»"/>
              <a:defRPr sz="4533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448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733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17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455" indent="-575719" algn="l" defTabSz="2303722" rtl="0" eaLnBrk="1" latinLnBrk="0" hangingPunct="1">
              <a:spcBef>
                <a:spcPts val="247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>
                <a:solidFill>
                  <a:srgbClr val="1B1B1B"/>
                </a:solidFill>
                <a:cs typeface="Source Han Sans CN Normal" charset="-122"/>
              </a:rPr>
              <a:t>MongoDB</a:t>
            </a:r>
            <a:r>
              <a:rPr lang="zh-CN" altLang="en-US" sz="2800">
                <a:solidFill>
                  <a:srgbClr val="1B1B1B"/>
                </a:solidFill>
                <a:cs typeface="Source Han Sans CN Normal" charset="-122"/>
              </a:rPr>
              <a:t>数据库默认是没有用户名及密码的，即无权限访问限制。为了方便数据库的管理和安全，需创建数据库用户。</a:t>
            </a:r>
            <a:endParaRPr lang="zh-CN" altLang="en-US" sz="2800">
              <a:solidFill>
                <a:srgbClr val="1B1B1B"/>
              </a:solidFill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039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MongoDB</a:t>
            </a:r>
            <a:r>
              <a:rPr lang="zh-CN" altLang="en-US" smtClean="0"/>
              <a:t>数据库、集合操作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7FD57A8-EBC2-4D34-9382-4700749070E5}"/>
              </a:ext>
            </a:extLst>
          </p:cNvPr>
          <p:cNvSpPr/>
          <p:nvPr/>
        </p:nvSpPr>
        <p:spPr>
          <a:xfrm>
            <a:off x="2339695" y="2970175"/>
            <a:ext cx="18179999" cy="6865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xmlns="" id="{B93D995B-8464-41E5-80F3-05607ECF1D1F}"/>
              </a:ext>
            </a:extLst>
          </p:cNvPr>
          <p:cNvSpPr txBox="1"/>
          <p:nvPr/>
        </p:nvSpPr>
        <p:spPr>
          <a:xfrm>
            <a:off x="2812193" y="3626163"/>
            <a:ext cx="17707501" cy="5909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use database		</a:t>
            </a:r>
            <a:r>
              <a:rPr lang="zh-CN" altLang="en-US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切换数据库，如果不存在则创建</a:t>
            </a:r>
            <a:endParaRPr lang="en-US" altLang="zh-CN" sz="3600" b="1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show dbs				</a:t>
            </a:r>
            <a:r>
              <a:rPr lang="zh-CN" altLang="en-US" sz="3600" b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查看所有</a:t>
            </a:r>
            <a:r>
              <a:rPr lang="zh-CN" altLang="en-US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数据库</a:t>
            </a:r>
            <a:endParaRPr lang="en-US" altLang="zh-CN" sz="3600" b="1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db</a:t>
            </a:r>
            <a:r>
              <a:rPr lang="en-US" altLang="zh-CN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					</a:t>
            </a:r>
            <a:r>
              <a:rPr lang="zh-CN" altLang="en-US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查看当前数据库</a:t>
            </a:r>
            <a:endParaRPr lang="en-US" altLang="zh-CN" sz="3600" b="1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db.dropDatabase()</a:t>
            </a:r>
            <a:r>
              <a:rPr lang="en-US" altLang="zh-CN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		</a:t>
            </a:r>
            <a:r>
              <a:rPr lang="zh-CN" altLang="en-US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删除当前数据库</a:t>
            </a:r>
            <a:endParaRPr lang="en-US" altLang="zh-CN" sz="3600" b="1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db.createCollection</a:t>
            </a: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('collection')</a:t>
            </a:r>
            <a:r>
              <a:rPr lang="en-US" altLang="zh-CN" sz="3600" b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	</a:t>
            </a:r>
            <a:r>
              <a:rPr lang="en-US" altLang="zh-CN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	</a:t>
            </a:r>
            <a:r>
              <a:rPr lang="zh-CN" altLang="en-US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创建集合</a:t>
            </a:r>
            <a:endParaRPr lang="en-US" altLang="zh-CN" sz="3600" b="1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db.collection.renameCollection (</a:t>
            </a:r>
            <a:r>
              <a:rPr lang="en-US" altLang="zh-CN" sz="3600" b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'x')</a:t>
            </a:r>
            <a:r>
              <a:rPr lang="en-US" altLang="zh-CN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		</a:t>
            </a:r>
            <a:r>
              <a:rPr lang="zh-CN" altLang="en-US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重命名集合</a:t>
            </a:r>
            <a:endParaRPr lang="en-US" altLang="zh-CN" sz="3600" b="1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...</a:t>
            </a:r>
            <a:endParaRPr lang="en-US" altLang="zh-CN" sz="3600" b="1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</p:txBody>
      </p:sp>
    </p:spTree>
    <p:extLst>
      <p:ext uri="{BB962C8B-B14F-4D97-AF65-F5344CB8AC3E}">
        <p14:creationId xmlns:p14="http://schemas.microsoft.com/office/powerpoint/2010/main" val="91920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MongoDB</a:t>
            </a:r>
            <a:r>
              <a:rPr lang="zh-CN" altLang="en-US" smtClean="0"/>
              <a:t>文档操作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7FD57A8-EBC2-4D34-9382-4700749070E5}"/>
              </a:ext>
            </a:extLst>
          </p:cNvPr>
          <p:cNvSpPr/>
          <p:nvPr/>
        </p:nvSpPr>
        <p:spPr>
          <a:xfrm>
            <a:off x="2339695" y="2970175"/>
            <a:ext cx="18179999" cy="630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xmlns="" id="{B93D995B-8464-41E5-80F3-05607ECF1D1F}"/>
              </a:ext>
            </a:extLst>
          </p:cNvPr>
          <p:cNvSpPr txBox="1"/>
          <p:nvPr/>
        </p:nvSpPr>
        <p:spPr>
          <a:xfrm>
            <a:off x="2812193" y="3626163"/>
            <a:ext cx="17707501" cy="507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db.collection.insert(document)	</a:t>
            </a:r>
            <a:r>
              <a:rPr lang="en-US" altLang="zh-CN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	</a:t>
            </a:r>
            <a:r>
              <a:rPr lang="zh-CN" altLang="en-US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插入文档</a:t>
            </a:r>
            <a:endParaRPr lang="en-US" altLang="zh-CN" sz="3600" b="1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db.collection.update(query,update)</a:t>
            </a:r>
            <a:r>
              <a:rPr lang="en-US" altLang="zh-CN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 	</a:t>
            </a:r>
            <a:r>
              <a:rPr lang="zh-CN" altLang="en-US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更新文档</a:t>
            </a:r>
            <a:endParaRPr lang="en-US" altLang="zh-CN" sz="3600" b="1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db.collection.deleteOne(query)		</a:t>
            </a:r>
            <a:r>
              <a:rPr lang="zh-CN" altLang="en-US" sz="3600" b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删除</a:t>
            </a:r>
            <a:r>
              <a:rPr lang="zh-CN" altLang="en-US" sz="3600" b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单个</a:t>
            </a:r>
            <a:r>
              <a:rPr lang="zh-CN" altLang="en-US" sz="3600" b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文档</a:t>
            </a:r>
            <a:endParaRPr lang="en-US" altLang="zh-CN" sz="3600" b="1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db.collection.deleteMany(query)		</a:t>
            </a:r>
            <a:r>
              <a:rPr lang="zh-CN" altLang="en-US" sz="3600" b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删除多个文档</a:t>
            </a:r>
            <a:endParaRPr lang="en-US" altLang="zh-CN" sz="3600" b="1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db.collection.find(query,projection)	</a:t>
            </a:r>
            <a:r>
              <a:rPr lang="zh-CN" altLang="en-US" sz="3600" b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查找文档</a:t>
            </a:r>
            <a:endParaRPr lang="en-US" altLang="zh-CN" sz="3600" b="1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...</a:t>
            </a:r>
            <a:endParaRPr lang="en-US" altLang="zh-CN" sz="3600" b="1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</p:txBody>
      </p:sp>
    </p:spTree>
    <p:extLst>
      <p:ext uri="{BB962C8B-B14F-4D97-AF65-F5344CB8AC3E}">
        <p14:creationId xmlns:p14="http://schemas.microsoft.com/office/powerpoint/2010/main" val="10261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文档查询</a:t>
            </a:r>
            <a:r>
              <a:rPr lang="en-US" altLang="zh-CN" smtClean="0"/>
              <a:t>$</a:t>
            </a:r>
            <a:r>
              <a:rPr lang="zh-CN" altLang="en-US" smtClean="0"/>
              <a:t>特殊符号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7FD57A8-EBC2-4D34-9382-4700749070E5}"/>
              </a:ext>
            </a:extLst>
          </p:cNvPr>
          <p:cNvSpPr/>
          <p:nvPr/>
        </p:nvSpPr>
        <p:spPr>
          <a:xfrm>
            <a:off x="2339695" y="2970175"/>
            <a:ext cx="18179999" cy="711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xmlns="" id="{B93D995B-8464-41E5-80F3-05607ECF1D1F}"/>
              </a:ext>
            </a:extLst>
          </p:cNvPr>
          <p:cNvSpPr txBox="1"/>
          <p:nvPr/>
        </p:nvSpPr>
        <p:spPr>
          <a:xfrm>
            <a:off x="2812193" y="3626163"/>
            <a:ext cx="17707501" cy="5909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$lt / $lte</a:t>
            </a: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		</a:t>
            </a:r>
            <a:r>
              <a:rPr lang="zh-CN" altLang="en-US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小于</a:t>
            </a:r>
            <a:r>
              <a:rPr lang="en-US" altLang="zh-CN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(&lt;) / </a:t>
            </a:r>
            <a:r>
              <a:rPr lang="zh-CN" altLang="en-US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小于等于</a:t>
            </a:r>
            <a:r>
              <a:rPr lang="en-US" altLang="zh-CN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(&lt;=)</a:t>
            </a:r>
            <a:endParaRPr lang="en-US" altLang="zh-CN" sz="3600" b="1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$gt / $gte</a:t>
            </a:r>
            <a:r>
              <a:rPr lang="en-US" altLang="zh-CN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3600" b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大于</a:t>
            </a:r>
            <a:r>
              <a:rPr lang="en-US" altLang="zh-CN" sz="3600" b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(&gt;) / </a:t>
            </a:r>
            <a:r>
              <a:rPr lang="zh-CN" altLang="en-US" sz="3600" b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大于等于</a:t>
            </a:r>
            <a:r>
              <a:rPr lang="en-US" altLang="zh-CN" sz="3600" b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(&gt;=)</a:t>
            </a: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$ne</a:t>
            </a:r>
            <a:r>
              <a:rPr lang="en-US" altLang="zh-CN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3600" b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不等于</a:t>
            </a:r>
            <a:r>
              <a:rPr lang="en-US" altLang="zh-CN" sz="3600" b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(!=)</a:t>
            </a: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$or</a:t>
            </a:r>
            <a:r>
              <a:rPr lang="en-US" altLang="zh-CN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zh-CN" altLang="en-US" sz="3600" b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条件查询 </a:t>
            </a:r>
            <a:r>
              <a:rPr lang="en-US" altLang="zh-CN" sz="3600" b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or</a:t>
            </a: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$set	</a:t>
            </a: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	</a:t>
            </a:r>
            <a:r>
              <a:rPr lang="en-US" altLang="zh-CN" sz="3600" b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update</a:t>
            </a:r>
            <a:r>
              <a:rPr lang="zh-CN" altLang="en-US" sz="3600" b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操作时</a:t>
            </a:r>
            <a:r>
              <a:rPr lang="en-US" altLang="zh-CN" sz="3600" b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set</a:t>
            </a:r>
            <a:endParaRPr lang="en-US" altLang="zh-CN" sz="3600" b="1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$unset</a:t>
            </a: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	</a:t>
            </a:r>
            <a:r>
              <a:rPr lang="zh-CN" altLang="en-US" sz="3600" b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删除字段</a:t>
            </a:r>
            <a:endParaRPr lang="en-US" altLang="zh-CN" sz="3600" b="1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...</a:t>
            </a:r>
            <a:endParaRPr lang="en-US" altLang="zh-CN" sz="3600" b="1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</p:txBody>
      </p:sp>
    </p:spTree>
    <p:extLst>
      <p:ext uri="{BB962C8B-B14F-4D97-AF65-F5344CB8AC3E}">
        <p14:creationId xmlns:p14="http://schemas.microsoft.com/office/powerpoint/2010/main" val="31173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2D72C969-8832-466D-ABC0-5DB957318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140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4B2ACB2B-1903-44A0-84E5-3FF920F9DC6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894" y="12060175"/>
            <a:ext cx="4089600" cy="36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674CC0-6D43-4C24-987D-5D70B257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课程目标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D1DAAE9-1A35-45F4-BB02-79C60D7EE1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9837" y="5760000"/>
            <a:ext cx="12019004" cy="1138710"/>
          </a:xfrm>
        </p:spPr>
        <p:txBody>
          <a:bodyPr/>
          <a:lstStyle/>
          <a:p>
            <a:r>
              <a:rPr lang="en-US" altLang="zh-CN" smtClean="0"/>
              <a:t>MongoDB</a:t>
            </a:r>
            <a:r>
              <a:rPr lang="zh-CN" altLang="en-US" smtClean="0"/>
              <a:t>安装</a:t>
            </a:r>
            <a:r>
              <a:rPr lang="zh-CN" altLang="en-US" smtClean="0"/>
              <a:t>及配置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101B23F-EF10-4BCE-AE00-70F41B69C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mtClean="0"/>
              <a:t>MongoDB</a:t>
            </a:r>
            <a:r>
              <a:rPr lang="zh-CN" altLang="en-US" smtClean="0"/>
              <a:t>查询与应用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1C7BE910-FE23-485F-8B10-4CD4F88EF5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mtClean="0"/>
              <a:t>MongoDB</a:t>
            </a:r>
            <a:r>
              <a:rPr lang="zh-CN" altLang="en-US" smtClean="0"/>
              <a:t>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571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890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xmlns="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330749"/>
          </a:xfrm>
        </p:spPr>
        <p:txBody>
          <a:bodyPr/>
          <a:lstStyle/>
          <a:p>
            <a:r>
              <a:rPr lang="en-US" altLang="zh-CN" smtClean="0"/>
              <a:t>MongoDB</a:t>
            </a:r>
            <a:r>
              <a:rPr lang="zh-CN" altLang="en-US" smtClean="0"/>
              <a:t>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737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MongoDB</a:t>
            </a:r>
            <a:r>
              <a:rPr lang="zh-CN" altLang="en-US" b="1" smtClean="0"/>
              <a:t>简介</a:t>
            </a:r>
            <a:endParaRPr lang="zh-CN" altLang="en-US" b="1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2833EA7B-FD49-4A2A-B188-6886806920C3}"/>
              </a:ext>
            </a:extLst>
          </p:cNvPr>
          <p:cNvGrpSpPr/>
          <p:nvPr/>
        </p:nvGrpSpPr>
        <p:grpSpPr>
          <a:xfrm>
            <a:off x="1471044" y="2405588"/>
            <a:ext cx="2544312" cy="1701928"/>
            <a:chOff x="1537786" y="2918229"/>
            <a:chExt cx="2544312" cy="170192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025AA726-A83F-4467-8D81-D1054FD60C8D}"/>
                </a:ext>
              </a:extLst>
            </p:cNvPr>
            <p:cNvSpPr/>
            <p:nvPr/>
          </p:nvSpPr>
          <p:spPr>
            <a:xfrm>
              <a:off x="2040018" y="2918229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87C13873-F9E3-4AD4-810B-77372A2CA329}"/>
                </a:ext>
              </a:extLst>
            </p:cNvPr>
            <p:cNvSpPr/>
            <p:nvPr/>
          </p:nvSpPr>
          <p:spPr>
            <a:xfrm>
              <a:off x="1537786" y="4107068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CD065FC7-9215-4D2A-A7C9-64B3C6F5001D}"/>
                </a:ext>
              </a:extLst>
            </p:cNvPr>
            <p:cNvSpPr/>
            <p:nvPr/>
          </p:nvSpPr>
          <p:spPr>
            <a:xfrm>
              <a:off x="3685457" y="2918229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83B85297-E2AF-47A9-BD08-47BDB5597499}"/>
              </a:ext>
            </a:extLst>
          </p:cNvPr>
          <p:cNvGrpSpPr/>
          <p:nvPr/>
        </p:nvGrpSpPr>
        <p:grpSpPr>
          <a:xfrm>
            <a:off x="18359694" y="9167402"/>
            <a:ext cx="2419320" cy="1733619"/>
            <a:chOff x="18383197" y="8751556"/>
            <a:chExt cx="2419320" cy="173361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F26B410B-04D1-41BB-A98C-3F8067C8D7B0}"/>
                </a:ext>
              </a:extLst>
            </p:cNvPr>
            <p:cNvSpPr/>
            <p:nvPr/>
          </p:nvSpPr>
          <p:spPr>
            <a:xfrm>
              <a:off x="19115515" y="9270936"/>
              <a:ext cx="1163683" cy="118883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C7AEF58B-487F-4418-BE75-A9FB72120E10}"/>
                </a:ext>
              </a:extLst>
            </p:cNvPr>
            <p:cNvSpPr/>
            <p:nvPr/>
          </p:nvSpPr>
          <p:spPr>
            <a:xfrm>
              <a:off x="20300285" y="8751556"/>
              <a:ext cx="502232" cy="513089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45D09CAF-B536-4C2E-98E4-A51CD0289766}"/>
                </a:ext>
              </a:extLst>
            </p:cNvPr>
            <p:cNvSpPr/>
            <p:nvPr/>
          </p:nvSpPr>
          <p:spPr>
            <a:xfrm>
              <a:off x="18383197" y="10079960"/>
              <a:ext cx="396641" cy="405215"/>
            </a:xfrm>
            <a:prstGeom prst="rect">
              <a:avLst/>
            </a:prstGeom>
            <a:solidFill>
              <a:srgbClr val="218D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" name="圆角矩形">
            <a:extLst>
              <a:ext uri="{FF2B5EF4-FFF2-40B4-BE49-F238E27FC236}">
                <a16:creationId xmlns:a16="http://schemas.microsoft.com/office/drawing/2014/main" xmlns="" id="{5B8A1EC9-6EA5-4D01-9B93-67B2B2B5BB38}"/>
              </a:ext>
            </a:extLst>
          </p:cNvPr>
          <p:cNvSpPr/>
          <p:nvPr/>
        </p:nvSpPr>
        <p:spPr>
          <a:xfrm>
            <a:off x="2564694" y="4115365"/>
            <a:ext cx="16764000" cy="5052037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xmlns="" id="{D62EC769-F804-4EE8-83D2-C319ECC8DA77}"/>
              </a:ext>
            </a:extLst>
          </p:cNvPr>
          <p:cNvSpPr txBox="1"/>
          <p:nvPr/>
        </p:nvSpPr>
        <p:spPr>
          <a:xfrm>
            <a:off x="2990787" y="4490766"/>
            <a:ext cx="15911814" cy="4228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indent="720000" latinLnBrk="1"/>
            <a:r>
              <a:rPr lang="en-US" altLang="zh-CN"/>
              <a:t>MongoDB</a:t>
            </a:r>
            <a:r>
              <a:rPr lang="zh-CN" altLang="en-US"/>
              <a:t>是一个基于分布式文件存储的数据库。由</a:t>
            </a:r>
            <a:r>
              <a:rPr lang="en-US" altLang="zh-CN"/>
              <a:t>C++</a:t>
            </a:r>
            <a:r>
              <a:rPr lang="zh-CN" altLang="en-US"/>
              <a:t>语言编写，旨在为</a:t>
            </a:r>
            <a:r>
              <a:rPr lang="en-US" altLang="zh-CN"/>
              <a:t>WEB</a:t>
            </a:r>
            <a:r>
              <a:rPr lang="zh-CN" altLang="en-US"/>
              <a:t>应用提供可扩展的高性能数据存储解决</a:t>
            </a:r>
            <a:r>
              <a:rPr lang="zh-CN" altLang="en-US" smtClean="0"/>
              <a:t>方案。</a:t>
            </a:r>
            <a:endParaRPr lang="en-US" altLang="zh-CN" smtClean="0"/>
          </a:p>
          <a:p>
            <a:pPr indent="720000" latinLnBrk="1"/>
            <a:r>
              <a:rPr lang="en-US" altLang="zh-CN"/>
              <a:t>MongoDB</a:t>
            </a:r>
            <a:r>
              <a:rPr lang="zh-CN" altLang="en-US"/>
              <a:t>是一个介于关系数据库和非关系数据库之间的产品，是非关系数据库当中功能最丰富，最像关系数据库的。它支持的数据结构非常松散，是类似</a:t>
            </a:r>
            <a:r>
              <a:rPr lang="en-US" altLang="zh-CN"/>
              <a:t>json</a:t>
            </a:r>
            <a:r>
              <a:rPr lang="zh-CN" altLang="en-US"/>
              <a:t>的</a:t>
            </a:r>
            <a:r>
              <a:rPr lang="en-US" altLang="zh-CN"/>
              <a:t>bson</a:t>
            </a:r>
            <a:r>
              <a:rPr lang="zh-CN" altLang="en-US"/>
              <a:t>格式，因此可以存储比较复杂的数据类型。</a:t>
            </a:r>
            <a:r>
              <a:rPr lang="en-US" altLang="zh-CN"/>
              <a:t>Mongo</a:t>
            </a:r>
            <a:r>
              <a:rPr lang="zh-CN" altLang="en-US"/>
              <a:t>最大的特点是它支持的查询语言非常强大，其语法有点类似于面向对象的查询语言，几乎可以实现类似关系数据库单表查询的绝大部分功能，而且还支持对数据建立</a:t>
            </a:r>
            <a:r>
              <a:rPr lang="zh-CN" altLang="en-US" smtClean="0"/>
              <a:t>索引。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9741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MongoDB</a:t>
            </a:r>
            <a:r>
              <a:rPr lang="zh-CN" altLang="en-US" smtClean="0"/>
              <a:t>特性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7FD57A8-EBC2-4D34-9382-4700749070E5}"/>
              </a:ext>
            </a:extLst>
          </p:cNvPr>
          <p:cNvSpPr/>
          <p:nvPr/>
        </p:nvSpPr>
        <p:spPr>
          <a:xfrm>
            <a:off x="2339695" y="3664187"/>
            <a:ext cx="18179999" cy="6010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xmlns="" id="{B93D995B-8464-41E5-80F3-05607ECF1D1F}"/>
              </a:ext>
            </a:extLst>
          </p:cNvPr>
          <p:cNvSpPr txBox="1"/>
          <p:nvPr/>
        </p:nvSpPr>
        <p:spPr>
          <a:xfrm>
            <a:off x="2812193" y="4320175"/>
            <a:ext cx="17707501" cy="507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高可扩展性</a:t>
            </a:r>
            <a:endParaRPr lang="en-US" altLang="zh-CN" sz="3600" b="1" smtClean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没有复杂关系</a:t>
            </a:r>
            <a:endParaRPr lang="en-US" altLang="zh-CN" sz="3600" b="1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低成本</a:t>
            </a:r>
            <a:endParaRPr lang="en-US" altLang="zh-CN" sz="3600" b="1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架构灵活</a:t>
            </a:r>
            <a:endParaRPr lang="en-US" altLang="zh-CN" sz="3600" b="1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半结构化数据</a:t>
            </a:r>
            <a:endParaRPr lang="en-US" altLang="zh-CN" sz="3600" b="1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b="1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...</a:t>
            </a:r>
            <a:endParaRPr lang="zh-CN" altLang="en-US" sz="3600" b="1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06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</a:t>
            </a:r>
            <a:r>
              <a:rPr lang="en-US" altLang="zh-CN" sz="1890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lang="zh-CN" altLang="en-US" sz="1890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xmlns="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60" y="7733109"/>
            <a:ext cx="8190269" cy="1477328"/>
          </a:xfrm>
        </p:spPr>
        <p:txBody>
          <a:bodyPr/>
          <a:lstStyle/>
          <a:p>
            <a:r>
              <a:rPr lang="en-US" altLang="zh-CN" smtClean="0"/>
              <a:t>MongoDB</a:t>
            </a:r>
            <a:r>
              <a:rPr lang="zh-CN" altLang="en-US" smtClean="0"/>
              <a:t>安装与配置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250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MongoDB</a:t>
            </a:r>
            <a:r>
              <a:rPr lang="zh-CN" altLang="en-US" smtClean="0"/>
              <a:t>安装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7FD57A8-EBC2-4D34-9382-4700749070E5}"/>
              </a:ext>
            </a:extLst>
          </p:cNvPr>
          <p:cNvSpPr/>
          <p:nvPr/>
        </p:nvSpPr>
        <p:spPr>
          <a:xfrm>
            <a:off x="2339695" y="3664187"/>
            <a:ext cx="18179999" cy="5155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xmlns="" id="{B93D995B-8464-41E5-80F3-05607ECF1D1F}"/>
              </a:ext>
            </a:extLst>
          </p:cNvPr>
          <p:cNvSpPr txBox="1"/>
          <p:nvPr/>
        </p:nvSpPr>
        <p:spPr>
          <a:xfrm>
            <a:off x="2812193" y="5148893"/>
            <a:ext cx="17707501" cy="2585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配置</a:t>
            </a: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MongoDB yum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源</a:t>
            </a:r>
            <a:endParaRPr lang="en-US" altLang="zh-CN" sz="3600" b="1" smtClean="0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通过</a:t>
            </a: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yum </a:t>
            </a: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安装 </a:t>
            </a: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M</a:t>
            </a: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ongoDB</a:t>
            </a: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启动</a:t>
            </a:r>
            <a:r>
              <a:rPr lang="en-US" altLang="zh-CN" sz="3600" b="1" smtClean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</a:rPr>
              <a:t>MongoDB</a:t>
            </a:r>
            <a:endParaRPr lang="zh-CN" altLang="en-US" sz="3600" b="1"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</a:endParaRPr>
          </a:p>
        </p:txBody>
      </p:sp>
      <p:sp>
        <p:nvSpPr>
          <p:cNvPr id="8" name="标题文案">
            <a:extLst>
              <a:ext uri="{FF2B5EF4-FFF2-40B4-BE49-F238E27FC236}">
                <a16:creationId xmlns:a16="http://schemas.microsoft.com/office/drawing/2014/main" xmlns="" id="{59DAAAA0-4AF0-445D-B414-BDB3C2474CED}"/>
              </a:ext>
            </a:extLst>
          </p:cNvPr>
          <p:cNvSpPr txBox="1"/>
          <p:nvPr/>
        </p:nvSpPr>
        <p:spPr>
          <a:xfrm>
            <a:off x="2789693" y="4076163"/>
            <a:ext cx="8931286" cy="782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67466" tIns="67466" rIns="67466" bIns="67466" anchor="ctr">
            <a:spAutoFit/>
          </a:bodyPr>
          <a:lstStyle>
            <a:lvl1pPr>
              <a:defRPr sz="4200">
                <a:solidFill>
                  <a:srgbClr val="F7541F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altLang="en-US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安装 </a:t>
            </a:r>
            <a:r>
              <a:rPr lang="en-US" altLang="zh-CN" smtClean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MongoDB Community Edition</a:t>
            </a:r>
            <a:endParaRPr>
              <a:solidFill>
                <a:srgbClr val="218DD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61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MongoDB</a:t>
            </a:r>
            <a:r>
              <a:rPr lang="zh-CN" altLang="en-US" b="1" smtClean="0"/>
              <a:t>常用</a:t>
            </a:r>
            <a:r>
              <a:rPr lang="zh-CN" altLang="en-US" b="1" smtClean="0"/>
              <a:t>配置</a:t>
            </a:r>
            <a:endParaRPr lang="zh-CN" altLang="en-US" b="1"/>
          </a:p>
        </p:txBody>
      </p:sp>
      <p:sp>
        <p:nvSpPr>
          <p:cNvPr id="18" name="圆角矩形">
            <a:extLst>
              <a:ext uri="{FF2B5EF4-FFF2-40B4-BE49-F238E27FC236}">
                <a16:creationId xmlns:a16="http://schemas.microsoft.com/office/drawing/2014/main" xmlns="" id="{8D423E18-10EF-413B-8A6A-797E2461591F}"/>
              </a:ext>
            </a:extLst>
          </p:cNvPr>
          <p:cNvSpPr/>
          <p:nvPr/>
        </p:nvSpPr>
        <p:spPr>
          <a:xfrm>
            <a:off x="1839037" y="4016708"/>
            <a:ext cx="19361314" cy="6198467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326D35DB-404A-4FFA-995C-155C498623A3}"/>
              </a:ext>
            </a:extLst>
          </p:cNvPr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A6498ECA-03ED-450A-800C-D485D3B2AA20}"/>
              </a:ext>
            </a:extLst>
          </p:cNvPr>
          <p:cNvSpPr txBox="1"/>
          <p:nvPr/>
        </p:nvSpPr>
        <p:spPr>
          <a:xfrm>
            <a:off x="1819499" y="2824927"/>
            <a:ext cx="18403567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配置文件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mongod.conf</a:t>
            </a:r>
            <a:endParaRPr lang="en-US" altLang="zh-CN" sz="36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97F753FA-8426-4AF2-A883-1D57428D93AB}"/>
              </a:ext>
            </a:extLst>
          </p:cNvPr>
          <p:cNvSpPr txBox="1"/>
          <p:nvPr/>
        </p:nvSpPr>
        <p:spPr>
          <a:xfrm>
            <a:off x="2494133" y="4576784"/>
            <a:ext cx="17707501" cy="507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日志配置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				systemLog</a:t>
            </a: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数据存储配置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			storage</a:t>
            </a: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进程管理配置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			processManagement</a:t>
            </a: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网络配置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				net</a:t>
            </a: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安全配置</a:t>
            </a: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				security</a:t>
            </a:r>
          </a:p>
          <a:p>
            <a:pPr marL="571500" indent="-571500" defTabSz="914400">
              <a:lnSpc>
                <a:spcPct val="15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 sz="3600" smtClean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/>
                <a:sym typeface="Source Han Sans CN Normal"/>
              </a:rPr>
              <a:t>...</a:t>
            </a:r>
            <a:endParaRPr lang="en-US" altLang="zh-CN" sz="3600" smtClean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/>
              <a:sym typeface="Source Han Sans CN Normal"/>
            </a:endParaRPr>
          </a:p>
        </p:txBody>
      </p:sp>
    </p:spTree>
    <p:extLst>
      <p:ext uri="{BB962C8B-B14F-4D97-AF65-F5344CB8AC3E}">
        <p14:creationId xmlns:p14="http://schemas.microsoft.com/office/powerpoint/2010/main" val="31010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smtClean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endParaRPr lang="zh-CN" altLang="en-US" sz="1890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xmlns="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1364" y="7733109"/>
            <a:ext cx="11156742" cy="2862322"/>
          </a:xfrm>
        </p:spPr>
        <p:txBody>
          <a:bodyPr/>
          <a:lstStyle/>
          <a:p>
            <a:r>
              <a:rPr lang="en-US" altLang="zh-CN" smtClean="0"/>
              <a:t>MongoDB</a:t>
            </a:r>
            <a:r>
              <a:rPr lang="zh-CN" altLang="en-US" smtClean="0"/>
              <a:t>数据查询与应用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484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安卓高级开发工程师课件模板-0109最新</Template>
  <TotalTime>4178</TotalTime>
  <Words>1079</Words>
  <Application>Microsoft Office PowerPoint</Application>
  <PresentationFormat>自定义</PresentationFormat>
  <Paragraphs>114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Helvetica Neue Medium</vt:lpstr>
      <vt:lpstr>Noto Sans CJK SC Medium</vt:lpstr>
      <vt:lpstr>Source Han Sans CN</vt:lpstr>
      <vt:lpstr>Source Han Sans CN Medium</vt:lpstr>
      <vt:lpstr>Source Han Sans CN Normal</vt:lpstr>
      <vt:lpstr>楷体</vt:lpstr>
      <vt:lpstr>思源黑体 CN Bold</vt:lpstr>
      <vt:lpstr>思源黑体 CN Heavy</vt:lpstr>
      <vt:lpstr>思源黑体 CN Medium</vt:lpstr>
      <vt:lpstr>思源黑体 CN Normal</vt:lpstr>
      <vt:lpstr>宋体</vt:lpstr>
      <vt:lpstr>微软雅黑</vt:lpstr>
      <vt:lpstr>Arial</vt:lpstr>
      <vt:lpstr>Calibri</vt:lpstr>
      <vt:lpstr>DejaVu Sans Mono</vt:lpstr>
      <vt:lpstr>Times New Roman</vt:lpstr>
      <vt:lpstr>Wingdings</vt:lpstr>
      <vt:lpstr>《成为前端开发工程师》走进高校</vt:lpstr>
      <vt:lpstr>PowerPoint 演示文稿</vt:lpstr>
      <vt:lpstr>课程目标</vt:lpstr>
      <vt:lpstr>PowerPoint 演示文稿</vt:lpstr>
      <vt:lpstr>MongoDB简介</vt:lpstr>
      <vt:lpstr>MongoDB特性</vt:lpstr>
      <vt:lpstr>PowerPoint 演示文稿</vt:lpstr>
      <vt:lpstr>MongoDB安装</vt:lpstr>
      <vt:lpstr>MongoDB常用配置</vt:lpstr>
      <vt:lpstr>PowerPoint 演示文稿</vt:lpstr>
      <vt:lpstr>MongoDB基础概念</vt:lpstr>
      <vt:lpstr>MongoDB客户端shell</vt:lpstr>
      <vt:lpstr>MongoDB连接</vt:lpstr>
      <vt:lpstr>MongoDB用户管理</vt:lpstr>
      <vt:lpstr>MongoDB数据库、集合操作</vt:lpstr>
      <vt:lpstr>MongoDB文档操作</vt:lpstr>
      <vt:lpstr>文档查询$特殊符号</vt:lpstr>
      <vt:lpstr>谢谢观看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NeterM</cp:lastModifiedBy>
  <cp:revision>1752</cp:revision>
  <dcterms:created xsi:type="dcterms:W3CDTF">2014-06-24T08:28:00Z</dcterms:created>
  <dcterms:modified xsi:type="dcterms:W3CDTF">2020-03-19T10:37:33Z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