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8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0408-7F49-DBE2-935C-B80184AD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785DF-458D-A9CE-C98C-18FB34CE6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F705-165D-8CF7-6B1F-A95F1D0C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AC77-0357-5EE5-ABF7-C3D6EE6F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0E94-6D5F-56F3-46D9-9D3AA9F7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1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FAA-7C46-FF9C-8816-9311FD98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C1F7D-AB21-09E9-28EF-DB79F7A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EDFA-6B4A-82C6-763A-D9496E70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ACA3-4A69-C866-34B7-9C19B59B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6B3A-EAA9-3E5F-704C-BE85A5D2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81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A90B6-AFDC-EA2F-D55E-072F02B73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D45-7FAE-1FB0-2008-E8E0E5F80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1BC2-F9C2-FD91-552C-92113313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FD19-A457-512E-3456-965D58A7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249D-D5B0-D595-E6AA-A65DB0A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AEC3-0ACC-4A96-0783-6EABF3F4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E50B-CEFA-C5E8-C691-E4A2A0DE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20B-3953-8A6E-2B16-A1223795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EB64-916B-14F8-E7D4-A3C6FD46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E6D9-E52A-8ED4-9FD5-A2F7D62F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8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79CA-B3D8-5EB8-25C6-668A5738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256D-E7A5-61EB-8644-36DF696C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C1AD-C236-B466-D05E-674D51EF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22A9-C59F-107B-5C34-51ECBBBF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8DA5-74A2-3D25-D385-48732902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0B4F-7AF9-A84B-0524-85A2D0C2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88B9-5331-0E25-5A73-A6A8D51C1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EF94-AA3B-38AA-A021-E0AB9DC2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1B3A4-CD24-97B1-A957-A83DE6FE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C0FCD-B92D-38FA-84E1-D1453F68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ECF1-05A3-E1B1-3526-7D040A95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56A4-D6F4-29E3-81F3-B7CF6C42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D261-0A6A-C587-AD27-222583DE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6CFEA-BD52-3E5F-6B65-F6E5326F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BE15F-0EEB-BD2D-9526-2557F3A58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327B5-5A6A-15A2-9F30-A85EA5CB5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CA582-1CF2-546D-6F05-5833A85B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42B59-2D86-D73D-112E-DD539446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7643E-21EF-08F3-D050-25CA9F9F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BB46-892B-AA0A-D3BE-0F7A4E2D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EA680-C58C-20BF-EA8D-83909D4E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EAAEA-708C-32E0-327C-D56B4608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A1E7-F3FD-51B5-8A9A-0BAD531B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7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68FF0-B8D5-9F58-06AB-BF03BFE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90D9-EB0A-63A7-8479-CE0E52FA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B1DC-4AD7-E5FA-87B1-481322E4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3E9B-E7BE-2E0A-BF08-F2177A7D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0EFD-9FDD-CFD8-0DB7-53D70A80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72FE9-D5AE-6BCD-FE37-4C968515E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638DC-0FDD-7F40-F33A-E34B3946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0799-6007-4783-0804-D919F75F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54FA-8F7C-0A37-8325-FC112351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F366-ED2C-06C9-89F1-22F284D7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D7579-671A-0541-4153-2A850B89A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224F7-3246-02FB-90A9-C876EE927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F561-CCBD-E2B3-D660-2F72C541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06B8-00C7-66D8-5161-3CA67342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53248-2D5C-61D9-E371-02219D7C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7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7646-79D8-91FB-CFF6-F1CCEED1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4849B-251C-7C25-2020-2DABB5C3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9D2F-B560-40FF-D649-2872E5CCF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00855-E484-444F-8559-F86174F158F2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4FE7-3249-4E0F-B170-9337CC0CF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5C20-BF18-648A-72A2-378E98E82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2E40-8AB5-4FE1-9DD6-9D3E182F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631E-8780-CD1A-E9A7-B641E484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Paper Discussion:</a:t>
            </a:r>
            <a:br>
              <a:rPr lang="en-US" altLang="zh-CN" sz="4800" dirty="0"/>
            </a:br>
            <a:r>
              <a:rPr lang="en-US" altLang="zh-CN" sz="4800" dirty="0"/>
              <a:t>Estimating Number of Factors by Adjusted Eigenvalues Thresholding</a:t>
            </a:r>
            <a:endParaRPr lang="zh-CN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9D8EC-DB1B-B52D-0AF2-999D06007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Xiang Lu</a:t>
            </a:r>
          </a:p>
          <a:p>
            <a:r>
              <a:rPr lang="en-US" altLang="zh-CN" dirty="0"/>
              <a:t>CRTC, Millennium</a:t>
            </a:r>
          </a:p>
          <a:p>
            <a:r>
              <a:rPr lang="en-US" altLang="zh-CN" dirty="0"/>
              <a:t>2022/11/17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81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4C7-83CD-580F-715B-61D4D446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 and Empirical 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60065-78BD-5357-E468-8FAFC912F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Simulation results (table 2-5 in the original paper)</a:t>
                </a:r>
              </a:p>
              <a:p>
                <a:r>
                  <a:rPr lang="en-US" altLang="zh-CN" dirty="0"/>
                  <a:t>Empirical results:</a:t>
                </a:r>
              </a:p>
              <a:p>
                <a:pPr lvl="1"/>
                <a:r>
                  <a:rPr lang="en-US" altLang="zh-CN" dirty="0"/>
                  <a:t>Macroeconomic time series</a:t>
                </a:r>
              </a:p>
              <a:p>
                <a:pPr lvl="2"/>
                <a:r>
                  <a:rPr lang="en-US" altLang="zh-CN" dirty="0"/>
                  <a:t>Monthly data from 1960/03 to 2014/12</a:t>
                </a:r>
              </a:p>
              <a:p>
                <a:pPr lvl="2"/>
                <a:r>
                  <a:rPr lang="en-US" altLang="zh-CN" dirty="0"/>
                  <a:t>p = 123, n = 583</a:t>
                </a:r>
              </a:p>
              <a:p>
                <a:pPr lvl="2"/>
                <a:r>
                  <a:rPr lang="en-US" altLang="zh-CN" dirty="0" err="1"/>
                  <a:t>McCraken</a:t>
                </a:r>
                <a:r>
                  <a:rPr lang="en-US" altLang="zh-CN" dirty="0"/>
                  <a:t> and Ng (2017)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select 9 factors by using sample </a:t>
                </a:r>
                <a:r>
                  <a:rPr lang="en-US" altLang="zh-CN" dirty="0" err="1"/>
                  <a:t>cov</a:t>
                </a:r>
                <a:r>
                  <a:rPr lang="en-US" altLang="zh-CN" dirty="0"/>
                  <a:t> matrix with 9 largest </a:t>
                </a:r>
                <a:r>
                  <a:rPr lang="en-US" altLang="zh-CN" dirty="0" err="1"/>
                  <a:t>evalues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3.91×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1.20×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4.77×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3.06×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7.25×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3.60×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1.38×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2.83×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9.00×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ACT selected 6 factors with top 9 </a:t>
                </a:r>
                <a:r>
                  <a:rPr lang="en-US" altLang="zh-CN" dirty="0" err="1"/>
                  <a:t>evalues</a:t>
                </a:r>
                <a:r>
                  <a:rPr lang="en-US" altLang="zh-CN" dirty="0"/>
                  <a:t>: 73.10, 17.81, 10.22, 7.00, 4.80, 1.97, 1.53, 1.17, 1.06</a:t>
                </a:r>
              </a:p>
              <a:p>
                <a:pPr lvl="2"/>
                <a:r>
                  <a:rPr lang="en-US" altLang="zh-CN" dirty="0"/>
                  <a:t>9 factors explains 99.99% total variance, and 6 factors explains 99.95%; on standardized variables, 9 factors explains 96.49%, and 6 factors explains 93.43%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60065-78BD-5357-E468-8FAFC912F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81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4C7-83CD-580F-715B-61D4D446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 and Empirical 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60065-78BD-5357-E468-8FAFC912F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Empirical results:</a:t>
                </a:r>
              </a:p>
              <a:p>
                <a:pPr lvl="1"/>
                <a:r>
                  <a:rPr lang="en-US" altLang="zh-CN" dirty="0" err="1"/>
                  <a:t>Fama</a:t>
                </a:r>
                <a:r>
                  <a:rPr lang="en-US" altLang="zh-CN" dirty="0"/>
                  <a:t>-French</a:t>
                </a:r>
              </a:p>
              <a:p>
                <a:pPr lvl="2"/>
                <a:r>
                  <a:rPr lang="en-US" altLang="zh-CN" dirty="0"/>
                  <a:t>Daily data from 1998/01 to 2007/12</a:t>
                </a:r>
              </a:p>
              <a:p>
                <a:pPr lvl="2"/>
                <a:r>
                  <a:rPr lang="en-US" altLang="zh-CN" dirty="0"/>
                  <a:t>p = 100, n = 2500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𝐺𝑅</m:t>
                    </m:r>
                  </m:oMath>
                </a14:m>
                <a:r>
                  <a:rPr lang="en-US" altLang="zh-CN" dirty="0"/>
                  <a:t> estimate number of factors as 10, 10, 6, 3, 3; the largest 10 </a:t>
                </a:r>
                <a:r>
                  <a:rPr lang="en-US" altLang="zh-CN" dirty="0" err="1"/>
                  <a:t>evalues</a:t>
                </a:r>
                <a:r>
                  <a:rPr lang="en-US" altLang="zh-CN" dirty="0"/>
                  <a:t> of sample </a:t>
                </a:r>
                <a:r>
                  <a:rPr lang="en-US" altLang="zh-CN" dirty="0" err="1"/>
                  <a:t>cov</a:t>
                </a:r>
                <a:r>
                  <a:rPr lang="en-US" altLang="zh-CN" dirty="0"/>
                  <a:t> are 1824.25, 885.13, 117.39, 9.74, 5.38, 3.17, 2.31, 2.14, 1.86, 1.59</a:t>
                </a:r>
              </a:p>
              <a:p>
                <a:pPr lvl="2"/>
                <a:r>
                  <a:rPr lang="en-US" altLang="zh-CN" dirty="0"/>
                  <a:t>ACT selected 4 factors with top 10 </a:t>
                </a:r>
                <a:r>
                  <a:rPr lang="en-US" altLang="zh-CN" dirty="0" err="1"/>
                  <a:t>evalues</a:t>
                </a:r>
                <a:r>
                  <a:rPr lang="en-US" altLang="zh-CN" dirty="0"/>
                  <a:t>: 65.81, 5.74, 2.57, 1.95, 1.10, 0.97, 0.90, 0.83, 0.72, 0.63</a:t>
                </a:r>
              </a:p>
              <a:p>
                <a:pPr lvl="2"/>
                <a:r>
                  <a:rPr lang="en-US" altLang="zh-CN" dirty="0"/>
                  <a:t>10 factors explains 98.86% total variance, and 4 factors explains 98.29%; on standardized variables, 10 factors explains 81.26%, and 4 factors explains 76.09%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60065-78BD-5357-E468-8FAFC912F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27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4C7-83CD-580F-715B-61D4D446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Simulation and Empirical 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0065-78BD-5357-E468-8FAFC912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Empirical results:</a:t>
            </a:r>
          </a:p>
          <a:p>
            <a:pPr lvl="1"/>
            <a:r>
              <a:rPr lang="en-US" altLang="zh-CN" dirty="0" err="1"/>
              <a:t>Fama</a:t>
            </a:r>
            <a:r>
              <a:rPr lang="en-US" altLang="zh-CN" dirty="0"/>
              <a:t>-French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4F312-C609-393D-7936-96FCA769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039661"/>
            <a:ext cx="5391150" cy="1993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338DE-95DF-8482-DA03-26F97F59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927" y="2124171"/>
            <a:ext cx="4841873" cy="37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65B9-B89D-8BFA-051A-9D191B07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Thoughts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D3B5-240E-C03F-1751-7AD28415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get the principal components corresponding to the leading </a:t>
            </a:r>
            <a:r>
              <a:rPr lang="en-US" altLang="zh-CN" dirty="0" err="1"/>
              <a:t>evalues</a:t>
            </a:r>
            <a:r>
              <a:rPr lang="en-US" altLang="zh-CN" dirty="0"/>
              <a:t>/</a:t>
            </a:r>
            <a:r>
              <a:rPr lang="en-US" altLang="zh-CN" dirty="0" err="1"/>
              <a:t>evectors</a:t>
            </a:r>
            <a:r>
              <a:rPr lang="en-US" altLang="zh-CN" dirty="0"/>
              <a:t> of the </a:t>
            </a:r>
            <a:r>
              <a:rPr lang="en-US" altLang="zh-CN" dirty="0" err="1"/>
              <a:t>corr</a:t>
            </a:r>
            <a:r>
              <a:rPr lang="en-US" altLang="zh-CN" dirty="0"/>
              <a:t> matrix? We need to standardize variables ahead, just like inputs to a lot of ML models</a:t>
            </a:r>
          </a:p>
          <a:p>
            <a:endParaRPr lang="en-US" altLang="zh-CN" dirty="0"/>
          </a:p>
          <a:p>
            <a:r>
              <a:rPr lang="en-US" altLang="zh-CN" dirty="0"/>
              <a:t>How to deal with dynamic factor model with time varying number of factors? This may be a tougher 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81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8F12-6BA7-B5A8-A227-FC4D83E4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5DA8-03B3-8914-8DFA-F262F399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265DB-BD7F-C9D8-0BD2-F90762C3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DD53-532B-44D3-982D-945A3C3D37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0B80-1366-7137-2B46-FE733821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F331-9B01-4D11-6CF9-608731B4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Methodology and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Simulation and Empirical Results</a:t>
            </a:r>
          </a:p>
        </p:txBody>
      </p:sp>
    </p:spTree>
    <p:extLst>
      <p:ext uri="{BB962C8B-B14F-4D97-AF65-F5344CB8AC3E}">
        <p14:creationId xmlns:p14="http://schemas.microsoft.com/office/powerpoint/2010/main" val="230032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312E-F921-74AA-2DE7-D79569B4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Background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981C-C608-ACC3-86D7-AE086748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Determining the number of common factors in high dimensional factor models</a:t>
            </a:r>
          </a:p>
          <a:p>
            <a:r>
              <a:rPr lang="en-US" altLang="zh-CN" dirty="0"/>
              <a:t>Existing literatures are mainly based on eigenvalues of covariance matrix</a:t>
            </a:r>
          </a:p>
          <a:p>
            <a:r>
              <a:rPr lang="en-US" altLang="zh-CN" dirty="0"/>
              <a:t>The heterogeneous scales of observed variables makes it difficult to give an accurate relationship between these </a:t>
            </a:r>
            <a:r>
              <a:rPr lang="en-US" altLang="zh-CN" dirty="0" err="1"/>
              <a:t>evalues</a:t>
            </a:r>
            <a:r>
              <a:rPr lang="en-US" altLang="zh-CN" dirty="0"/>
              <a:t> and the number of common factors, and can easily be inconsistent</a:t>
            </a:r>
          </a:p>
          <a:p>
            <a:r>
              <a:rPr lang="en-US" altLang="zh-CN" dirty="0"/>
              <a:t>3 different perspectives: model selection; hypothesis testing or confidence intervals; estimation</a:t>
            </a:r>
          </a:p>
          <a:p>
            <a:r>
              <a:rPr lang="en-US" altLang="zh-CN" dirty="0"/>
              <a:t>This paper looks at </a:t>
            </a:r>
            <a:r>
              <a:rPr lang="en-US" altLang="zh-CN" dirty="0" err="1"/>
              <a:t>corr</a:t>
            </a:r>
            <a:r>
              <a:rPr lang="en-US" altLang="zh-CN" dirty="0"/>
              <a:t> matrix, </a:t>
            </a:r>
            <a:r>
              <a:rPr lang="en-US" altLang="zh-CN" dirty="0" err="1"/>
              <a:t>whic</a:t>
            </a:r>
            <a:r>
              <a:rPr lang="en-US" altLang="zh-CN" dirty="0"/>
              <a:t> overcomes the scaling drawback of the </a:t>
            </a:r>
            <a:r>
              <a:rPr lang="en-US" altLang="zh-CN" dirty="0" err="1"/>
              <a:t>cov</a:t>
            </a:r>
            <a:r>
              <a:rPr lang="en-US" altLang="zh-CN" dirty="0"/>
              <a:t> matrix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5B7D-BF3D-F6D5-B9E1-E9EA8FC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Methodology and Assumption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56805-E08D-F4FB-12A0-D44C955B7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Factor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56805-E08D-F4FB-12A0-D44C955B7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363D0B-E750-6C4B-80A5-F5DDF90B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1952625"/>
            <a:ext cx="1628775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3E62D3-D29C-1ABF-FCDC-2C482D89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2" y="2668358"/>
            <a:ext cx="8024813" cy="33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5B7D-BF3D-F6D5-B9E1-E9EA8FC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Methodology and Assumption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6805-E08D-F4FB-12A0-D44C955B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 Model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3D0B-E750-6C4B-80A5-F5DDF90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952625"/>
            <a:ext cx="1628775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ADB18-90B0-4AFD-19ED-87F8A62D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2" y="2426494"/>
            <a:ext cx="8867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5B7D-BF3D-F6D5-B9E1-E9EA8FC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Methodology and Assumption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6805-E08D-F4FB-12A0-D44C955B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 Model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3D0B-E750-6C4B-80A5-F5DDF90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952625"/>
            <a:ext cx="1628775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87479-A7F5-874C-6778-D77848B3F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257425"/>
            <a:ext cx="2733675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50609-2E85-C333-270B-B6FB9F77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412" y="2781300"/>
            <a:ext cx="3038475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A49F82-4C89-1048-6BC0-1F1096339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2" y="3295650"/>
            <a:ext cx="4829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5B7D-BF3D-F6D5-B9E1-E9EA8FC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Methodology and Assumption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6805-E08D-F4FB-12A0-D44C955B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 Model</a:t>
            </a:r>
          </a:p>
          <a:p>
            <a:pPr lvl="1"/>
            <a:r>
              <a:rPr lang="en-US" altLang="zh-CN" dirty="0"/>
              <a:t>Below theorem shows how to determine the number of factors from population </a:t>
            </a:r>
            <a:r>
              <a:rPr lang="en-US" altLang="zh-CN" dirty="0" err="1"/>
              <a:t>corr</a:t>
            </a:r>
            <a:r>
              <a:rPr lang="en-US" altLang="zh-CN" dirty="0"/>
              <a:t>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3D0B-E750-6C4B-80A5-F5DDF90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952625"/>
            <a:ext cx="1628775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A1581-3B72-9B79-F412-9C329539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3328987"/>
            <a:ext cx="8277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5B7D-BF3D-F6D5-B9E1-E9EA8FC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Methodology and Assumption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6805-E08D-F4FB-12A0-D44C955B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 Model</a:t>
            </a:r>
          </a:p>
          <a:p>
            <a:pPr lvl="1"/>
            <a:r>
              <a:rPr lang="en-US" altLang="zh-CN" dirty="0"/>
              <a:t>Estimation from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3D0B-E750-6C4B-80A5-F5DDF90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952625"/>
            <a:ext cx="1628775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1A397-DD61-B147-12D3-85DEC4E0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2881312"/>
            <a:ext cx="4448175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07069-8BFA-518E-E988-C0CD2AC2C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9" y="3877469"/>
            <a:ext cx="3619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EC5B77-E086-4F70-49BD-FF437507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9" y="4142580"/>
            <a:ext cx="36195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F1582-0895-84A2-0639-DDABE4F3E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9" y="4399754"/>
            <a:ext cx="36195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7C7863-B5F1-3369-9133-AA4BC8AFB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2" y="4673597"/>
            <a:ext cx="6657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5B7D-BF3D-F6D5-B9E1-E9EA8FC1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Methodology and Assumption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6805-E08D-F4FB-12A0-D44C955B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Factor Model</a:t>
            </a:r>
          </a:p>
          <a:p>
            <a:pPr lvl="1"/>
            <a:r>
              <a:rPr lang="en-US" altLang="zh-CN" dirty="0"/>
              <a:t>Additional assumptions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63D0B-E750-6C4B-80A5-F5DDF90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952625"/>
            <a:ext cx="1628775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74FE8-7FC9-6C5E-1AD2-66F3AD88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671567"/>
            <a:ext cx="8620125" cy="1600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F61087-C8BC-2929-070C-4572727E1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4234270"/>
            <a:ext cx="7972425" cy="26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535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Theme</vt:lpstr>
      <vt:lpstr>Paper Discussion: Estimating Number of Factors by Adjusted Eigenvalues Thresholding</vt:lpstr>
      <vt:lpstr>Content</vt:lpstr>
      <vt:lpstr>1. Background</vt:lpstr>
      <vt:lpstr>2. Methodology and Assumption</vt:lpstr>
      <vt:lpstr>2. Methodology and Assumption</vt:lpstr>
      <vt:lpstr>2. Methodology and Assumption</vt:lpstr>
      <vt:lpstr>2. Methodology and Assumption</vt:lpstr>
      <vt:lpstr>2. Methodology and Assumption</vt:lpstr>
      <vt:lpstr>2. Methodology and Assumption</vt:lpstr>
      <vt:lpstr>3. Simulation and Empirical Results</vt:lpstr>
      <vt:lpstr>3. Simulation and Empirical Results</vt:lpstr>
      <vt:lpstr>3. Simulation and Empirical Results</vt:lpstr>
      <vt:lpstr>Thoughts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Number of Factors by Adjusted Eigenvalues Thresholding</dc:title>
  <dc:creator>Lu Xiang</dc:creator>
  <cp:lastModifiedBy>Lu Xiang</cp:lastModifiedBy>
  <cp:revision>17</cp:revision>
  <dcterms:created xsi:type="dcterms:W3CDTF">2022-11-16T10:28:29Z</dcterms:created>
  <dcterms:modified xsi:type="dcterms:W3CDTF">2022-11-16T14:43:41Z</dcterms:modified>
</cp:coreProperties>
</file>