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.i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primeledger.cn/pages/viewpage.action?pageId=25889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根据最近数据库故障来看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无一例外都是</a:t>
            </a:r>
            <a:r>
              <a:rPr lang="en-US" altLang="zh-CN" dirty="0" smtClean="0"/>
              <a:t>RDS</a:t>
            </a:r>
            <a:r>
              <a:rPr lang="zh-CN" altLang="en-US" dirty="0" smtClean="0"/>
              <a:t>被打满，具体原因如下：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语句写的不好</a:t>
            </a:r>
            <a:r>
              <a:rPr lang="en-US" altLang="zh-CN" dirty="0" smtClean="0"/>
              <a:t>;</a:t>
            </a:r>
            <a:r>
              <a:rPr lang="zh-CN" altLang="en-US" dirty="0" smtClean="0"/>
              <a:t>其次将大批量数据放在单条语句中执行，没有使用分页。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，业务逻辑全部通过数据库来处理，而本应该处理处理业务逻辑的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服务器几乎没有多少资源消耗。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总结：数据操作的安全意识薄弱，没有做到心中有术！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业务初期表结构设计不合理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关键点：维度表，事实表，字段属性，索引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没有谨慎对待自己写的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(a)SQL</a:t>
            </a:r>
            <a:r>
              <a:rPr lang="zh-CN" altLang="en-US" dirty="0" smtClean="0">
                <a:solidFill>
                  <a:srgbClr val="FF0000"/>
                </a:solidFill>
              </a:rPr>
              <a:t>都是以结果为导向，在结果导向的前提下需要避免一些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的性能误区；</a:t>
            </a:r>
            <a:r>
              <a:rPr lang="en-US" altLang="zh-CN" dirty="0" smtClean="0">
                <a:solidFill>
                  <a:srgbClr val="FF0000"/>
                </a:solidFill>
              </a:rPr>
              <a:t>(b)</a:t>
            </a:r>
            <a:r>
              <a:rPr lang="zh-CN" altLang="en-US" dirty="0" smtClean="0">
                <a:solidFill>
                  <a:srgbClr val="FF0000"/>
                </a:solidFill>
              </a:rPr>
              <a:t>对自己写的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都要了解其执行计划，不要上线了数据库</a:t>
            </a:r>
            <a:r>
              <a:rPr lang="en-US" altLang="zh-CN" dirty="0" smtClean="0">
                <a:solidFill>
                  <a:srgbClr val="FF0000"/>
                </a:solidFill>
              </a:rPr>
              <a:t>hang</a:t>
            </a:r>
            <a:r>
              <a:rPr lang="zh-CN" altLang="en-US" dirty="0" smtClean="0">
                <a:solidFill>
                  <a:srgbClr val="FF0000"/>
                </a:solidFill>
              </a:rPr>
              <a:t>死了再来亡羊补牢！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如何安全的操作数据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让系统流畅起来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优化示例：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inner join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</a:t>
            </a:r>
            <a:endParaRPr lang="en-US" altLang="zh-CN" dirty="0" smtClean="0"/>
          </a:p>
          <a:p>
            <a:r>
              <a:rPr lang="en-US" altLang="zh-CN" dirty="0" smtClean="0"/>
              <a:t>select a.* from </a:t>
            </a:r>
            <a:r>
              <a:rPr lang="en-US" altLang="zh-CN" dirty="0" err="1" smtClean="0"/>
              <a:t>trade_quotation_aggr</a:t>
            </a:r>
            <a:r>
              <a:rPr lang="en-US" altLang="zh-CN" dirty="0" smtClean="0"/>
              <a:t> a  where a.id in ( select max(a.id) aid from </a:t>
            </a:r>
            <a:r>
              <a:rPr lang="en-US" altLang="zh-CN" dirty="0" err="1" smtClean="0"/>
              <a:t>trade_quotation_aggr</a:t>
            </a:r>
            <a:r>
              <a:rPr lang="en-US" altLang="zh-CN" dirty="0" smtClean="0"/>
              <a:t> a where </a:t>
            </a:r>
            <a:r>
              <a:rPr lang="en-US" altLang="zh-CN" dirty="0" err="1" smtClean="0"/>
              <a:t>a.range</a:t>
            </a:r>
            <a:r>
              <a:rPr lang="en-US" altLang="zh-CN" dirty="0" smtClean="0"/>
              <a:t> = 300000 and a.avg &gt;0 group by symbol 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a.* from </a:t>
            </a:r>
            <a:r>
              <a:rPr lang="en-US" altLang="zh-CN" dirty="0" err="1" smtClean="0"/>
              <a:t>trade_quotation_aggr</a:t>
            </a:r>
            <a:r>
              <a:rPr lang="en-US" altLang="zh-CN" dirty="0" smtClean="0"/>
              <a:t> a  inner join ( select max(a.id) aid from </a:t>
            </a:r>
            <a:r>
              <a:rPr lang="en-US" altLang="zh-CN" dirty="0" err="1" smtClean="0"/>
              <a:t>trade_quotation_aggr</a:t>
            </a:r>
            <a:r>
              <a:rPr lang="en-US" altLang="zh-CN" dirty="0" smtClean="0"/>
              <a:t> a where </a:t>
            </a:r>
            <a:r>
              <a:rPr lang="en-US" altLang="zh-CN" dirty="0" err="1" smtClean="0"/>
              <a:t>a.range</a:t>
            </a:r>
            <a:r>
              <a:rPr lang="en-US" altLang="zh-CN" dirty="0" smtClean="0"/>
              <a:t> = 300000 and a.avg &gt;0 group by symbol ) b on a.id=b.aid</a:t>
            </a:r>
          </a:p>
          <a:p>
            <a:r>
              <a:rPr lang="zh-CN" altLang="en-US" dirty="0" smtClean="0"/>
              <a:t>性能提升：优化前</a:t>
            </a:r>
            <a:r>
              <a:rPr lang="en-US" altLang="zh-CN" dirty="0" smtClean="0"/>
              <a:t>10s</a:t>
            </a:r>
            <a:r>
              <a:rPr lang="zh-CN" altLang="en-US" dirty="0" smtClean="0"/>
              <a:t>，优化后</a:t>
            </a:r>
            <a:r>
              <a:rPr lang="en-US" altLang="zh-CN" dirty="0" smtClean="0"/>
              <a:t>3s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避免不必要的</a:t>
            </a:r>
            <a:r>
              <a:rPr lang="en-US" altLang="zh-CN" dirty="0" smtClean="0"/>
              <a:t>order by</a:t>
            </a:r>
          </a:p>
          <a:p>
            <a:r>
              <a:rPr lang="en-US" altLang="zh-CN" dirty="0" smtClean="0"/>
              <a:t>select count(1) from (SELECT </a:t>
            </a:r>
            <a:r>
              <a:rPr lang="en-US" altLang="zh-CN" dirty="0" err="1" smtClean="0"/>
              <a:t>t.trade_no,t.amount,t.create_at,t.type,t.status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AS t WHERE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='CANDY_AIR_DISTRIBUTE_BATCH'</a:t>
            </a:r>
            <a:br>
              <a:rPr lang="en-US" altLang="zh-CN" dirty="0" smtClean="0"/>
            </a:br>
            <a:r>
              <a:rPr lang="en-US" altLang="zh-CN" dirty="0" smtClean="0"/>
              <a:t>ORDER BY </a:t>
            </a:r>
            <a:r>
              <a:rPr lang="en-US" altLang="zh-CN" dirty="0" err="1" smtClean="0"/>
              <a:t>t.create_at</a:t>
            </a:r>
            <a:r>
              <a:rPr lang="en-US" altLang="zh-CN" dirty="0" smtClean="0"/>
              <a:t> DESC) </a:t>
            </a:r>
            <a:r>
              <a:rPr lang="en-US" altLang="zh-CN" dirty="0" err="1" smtClean="0"/>
              <a:t>tmp_count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SELECT count(</a:t>
            </a:r>
            <a:r>
              <a:rPr lang="en-US" altLang="zh-CN" dirty="0" smtClean="0">
                <a:hlinkClick r:id="rId2"/>
              </a:rPr>
              <a:t>t.id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AS t WHERE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='CANDY_AIR_DISTRIBUTE_BATCH' 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union all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or</a:t>
            </a:r>
            <a:r>
              <a:rPr lang="zh-CN" altLang="en-US" dirty="0" smtClean="0"/>
              <a:t>查询条件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m.user_id,m.bitun_id,t.amount,t.create_at,t.type</a:t>
            </a:r>
            <a:r>
              <a:rPr lang="en-US" altLang="zh-CN" dirty="0" smtClean="0"/>
              <a:t>  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AS t</a:t>
            </a:r>
            <a:br>
              <a:rPr lang="en-US" altLang="zh-CN" dirty="0" smtClean="0"/>
            </a:br>
            <a:r>
              <a:rPr lang="en-US" altLang="zh-CN" dirty="0" smtClean="0"/>
              <a:t>INNER JOIN member AS m ON </a:t>
            </a:r>
            <a:r>
              <a:rPr lang="en-US" altLang="zh-CN" dirty="0" err="1" smtClean="0"/>
              <a:t>m.user_id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t.user_id</a:t>
            </a:r>
            <a:r>
              <a:rPr lang="en-US" altLang="zh-CN" dirty="0" smtClean="0"/>
              <a:t>  WHERE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='CANDY_OTHER' OR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='CANDY_AIR_DISTRIBUTE‘  ORDER BY </a:t>
            </a:r>
            <a:r>
              <a:rPr lang="en-US" altLang="zh-CN" dirty="0" err="1" smtClean="0"/>
              <a:t>t.create_at</a:t>
            </a:r>
            <a:r>
              <a:rPr lang="en-US" altLang="zh-CN" dirty="0" smtClean="0"/>
              <a:t> DESC limit 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user_id,bitun_id,amount,create_at,type</a:t>
            </a:r>
            <a:r>
              <a:rPr lang="en-US" altLang="zh-CN" dirty="0" smtClean="0"/>
              <a:t> from ( ( SELECT </a:t>
            </a:r>
            <a:r>
              <a:rPr lang="en-US" altLang="zh-CN" dirty="0" err="1" smtClean="0"/>
              <a:t>m.user_id,m.bitun_id,t.amount,t.create_at,t.type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AS t INNER JOIN member AS m ON </a:t>
            </a:r>
            <a:r>
              <a:rPr lang="en-US" altLang="zh-CN" dirty="0" err="1" smtClean="0"/>
              <a:t>m.user_id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t.user_id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='CANDY_OTHER' ) </a:t>
            </a:r>
            <a:r>
              <a:rPr lang="en-US" altLang="zh-CN" dirty="0" smtClean="0">
                <a:solidFill>
                  <a:srgbClr val="FF0000"/>
                </a:solidFill>
              </a:rPr>
              <a:t>union all </a:t>
            </a:r>
            <a:r>
              <a:rPr lang="en-US" altLang="zh-CN" dirty="0" smtClean="0"/>
              <a:t>( SELECT </a:t>
            </a:r>
            <a:r>
              <a:rPr lang="en-US" altLang="zh-CN" dirty="0" err="1" smtClean="0"/>
              <a:t>m.user_id,m.bitun_id,t.amount,t.create_at,t.type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AS t INNER JOIN member AS m ON </a:t>
            </a:r>
            <a:r>
              <a:rPr lang="en-US" altLang="zh-CN" dirty="0" err="1" smtClean="0"/>
              <a:t>m.user_id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t.user_id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!='CANDY_OTHER' and 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='CANDY_AIR_DISTRIBUTE' ) ) </a:t>
            </a:r>
            <a:r>
              <a:rPr lang="en-US" altLang="zh-CN" dirty="0" err="1" smtClean="0"/>
              <a:t>tmp_count</a:t>
            </a:r>
            <a:r>
              <a:rPr lang="en-US" altLang="zh-CN" dirty="0" smtClean="0"/>
              <a:t> order by 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 limit 10;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大表查询不加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限制输入结果</a:t>
            </a:r>
            <a:endParaRPr lang="en-US" altLang="zh-CN" dirty="0" smtClean="0"/>
          </a:p>
          <a:p>
            <a:r>
              <a:rPr lang="en-US" altLang="zh-CN" dirty="0" smtClean="0"/>
              <a:t>select id, </a:t>
            </a:r>
            <a:r>
              <a:rPr lang="en-US" altLang="zh-CN" dirty="0" err="1" smtClean="0"/>
              <a:t>wallet_no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unique_code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merchant_no</a:t>
            </a:r>
            <a:r>
              <a:rPr lang="en-US" altLang="zh-CN" dirty="0" smtClean="0"/>
              <a:t>, currency, </a:t>
            </a:r>
            <a:r>
              <a:rPr lang="en-US" altLang="zh-CN" dirty="0" err="1" smtClean="0"/>
              <a:t>wallet_address</a:t>
            </a:r>
            <a:r>
              <a:rPr lang="en-US" altLang="zh-CN" dirty="0" smtClean="0"/>
              <a:t>, label, status, type, mode, 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update_at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wallet_merchant</a:t>
            </a:r>
            <a:r>
              <a:rPr lang="en-US" altLang="zh-CN" dirty="0" smtClean="0"/>
              <a:t> WHERE ( </a:t>
            </a:r>
            <a:r>
              <a:rPr lang="en-US" altLang="zh-CN" dirty="0" err="1" smtClean="0"/>
              <a:t>wallet_address</a:t>
            </a:r>
            <a:r>
              <a:rPr lang="en-US" altLang="zh-CN" dirty="0" smtClean="0"/>
              <a:t> = ‘NC4R65IT4ORAETNKFFBUBN3225N4NDIEBM3QVS6Y’ )  ---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万数据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select id, </a:t>
            </a:r>
            <a:r>
              <a:rPr lang="en-US" altLang="zh-CN" dirty="0" err="1" smtClean="0"/>
              <a:t>wallet_no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unique_code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merchant_no</a:t>
            </a:r>
            <a:r>
              <a:rPr lang="en-US" altLang="zh-CN" dirty="0" smtClean="0"/>
              <a:t>, currency, </a:t>
            </a:r>
            <a:r>
              <a:rPr lang="en-US" altLang="zh-CN" dirty="0" err="1" smtClean="0"/>
              <a:t>wallet_address</a:t>
            </a:r>
            <a:r>
              <a:rPr lang="en-US" altLang="zh-CN" dirty="0" smtClean="0"/>
              <a:t>, label, status, type, mode, 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update_at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wallet_merchant</a:t>
            </a:r>
            <a:r>
              <a:rPr lang="en-US" altLang="zh-CN" dirty="0" smtClean="0"/>
              <a:t> WHERE ( </a:t>
            </a:r>
            <a:r>
              <a:rPr lang="en-US" altLang="zh-CN" dirty="0" err="1" smtClean="0"/>
              <a:t>wallet_address</a:t>
            </a:r>
            <a:r>
              <a:rPr lang="en-US" altLang="zh-CN" dirty="0" smtClean="0"/>
              <a:t> = 'NC4R65IT4ORAETNKFFBUBN3225N4NDIEBM3QVS6Y' ) limit 1000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48881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时间条件只有小于条件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tr.`id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tr.`trade_no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tr.`parent_id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tr.`user_id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tr.`type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tr.`amount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tr.`currency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tr.`status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tr.`create_at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tr.`update_at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tr.`memo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trit.`out_order_id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trit.`transfer_type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trit.`receiver_no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trit.`expire_at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trit.`ext_info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trit.`refund_amount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trit.`refund_at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trit.`callback_status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trit.`callback_last_at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trit.`callback_times</a:t>
            </a:r>
            <a:r>
              <a:rPr lang="en-US" altLang="zh-CN" dirty="0" smtClean="0"/>
              <a:t>` FROM `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` AS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INNER JOIN `</a:t>
            </a:r>
            <a:r>
              <a:rPr lang="en-US" altLang="zh-CN" dirty="0" err="1" smtClean="0"/>
              <a:t>trade_record_im_transfer</a:t>
            </a:r>
            <a:r>
              <a:rPr lang="en-US" altLang="zh-CN" dirty="0" smtClean="0"/>
              <a:t>` AS </a:t>
            </a:r>
            <a:r>
              <a:rPr lang="en-US" altLang="zh-CN" dirty="0" err="1" smtClean="0"/>
              <a:t>trit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tr.`trade_no</a:t>
            </a:r>
            <a:r>
              <a:rPr lang="en-US" altLang="zh-CN" dirty="0" smtClean="0"/>
              <a:t>`=</a:t>
            </a:r>
            <a:r>
              <a:rPr lang="en-US" altLang="zh-CN" dirty="0" err="1" smtClean="0"/>
              <a:t>trit.`trade_no</a:t>
            </a:r>
            <a:r>
              <a:rPr lang="en-US" altLang="zh-CN" dirty="0" smtClean="0"/>
              <a:t>` WHERE </a:t>
            </a:r>
            <a:r>
              <a:rPr lang="en-US" altLang="zh-CN" dirty="0" err="1" smtClean="0"/>
              <a:t>tr.`status</a:t>
            </a:r>
            <a:r>
              <a:rPr lang="en-US" altLang="zh-CN" dirty="0" smtClean="0"/>
              <a:t>`=‘SUCCESS’ AND </a:t>
            </a:r>
            <a:r>
              <a:rPr lang="en-US" altLang="zh-CN" dirty="0" err="1" smtClean="0"/>
              <a:t>trit.`callback_status</a:t>
            </a:r>
            <a:r>
              <a:rPr lang="en-US" altLang="zh-CN" dirty="0" smtClean="0"/>
              <a:t>`=‘INIT’ AND </a:t>
            </a:r>
            <a:r>
              <a:rPr lang="en-US" altLang="zh-CN" dirty="0" err="1" smtClean="0">
                <a:solidFill>
                  <a:srgbClr val="FF0000"/>
                </a:solidFill>
              </a:rPr>
              <a:t>trit.`callback_last_at</a:t>
            </a:r>
            <a:r>
              <a:rPr lang="en-US" altLang="zh-CN" dirty="0" smtClean="0">
                <a:solidFill>
                  <a:srgbClr val="FF0000"/>
                </a:solidFill>
              </a:rPr>
              <a:t>`&lt;‘2018-08-02 23:58:00.037’   ---</a:t>
            </a:r>
            <a:r>
              <a:rPr lang="zh-CN" altLang="en-US" dirty="0" smtClean="0">
                <a:solidFill>
                  <a:srgbClr val="FF0000"/>
                </a:solidFill>
              </a:rPr>
              <a:t>结果就是全表扫描，而对于大表这将是毁灭性的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tr.`id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tr.`trade_no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tr.`parent_id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tr.`user_id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tr.`type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tr.`amount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tr.`currency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tr.`status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tr.`create_at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tr.`update_at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tr.`memo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trit.`out_order_id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trit.`transfer_type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trit.`receiver_no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trit.`expire_at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trit.`ext_info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trit.`refund_amount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trit.`refund_at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trit.`callback_status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trit.`callback_last_at</a:t>
            </a:r>
            <a:r>
              <a:rPr lang="en-US" altLang="zh-CN" dirty="0" smtClean="0"/>
              <a:t>`, </a:t>
            </a:r>
            <a:r>
              <a:rPr lang="en-US" altLang="zh-CN" dirty="0" err="1" smtClean="0"/>
              <a:t>trit.`callback_times</a:t>
            </a:r>
            <a:r>
              <a:rPr lang="en-US" altLang="zh-CN" dirty="0" smtClean="0"/>
              <a:t>` FROM `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` AS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INNER JOIN `</a:t>
            </a:r>
            <a:r>
              <a:rPr lang="en-US" altLang="zh-CN" dirty="0" err="1" smtClean="0"/>
              <a:t>trade_record_im_transfer</a:t>
            </a:r>
            <a:r>
              <a:rPr lang="en-US" altLang="zh-CN" dirty="0" smtClean="0"/>
              <a:t>` AS </a:t>
            </a:r>
            <a:r>
              <a:rPr lang="en-US" altLang="zh-CN" dirty="0" err="1" smtClean="0"/>
              <a:t>trit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tr.`trade_no</a:t>
            </a:r>
            <a:r>
              <a:rPr lang="en-US" altLang="zh-CN" dirty="0" smtClean="0"/>
              <a:t>`=</a:t>
            </a:r>
            <a:r>
              <a:rPr lang="en-US" altLang="zh-CN" dirty="0" err="1" smtClean="0"/>
              <a:t>trit.`trade_no</a:t>
            </a:r>
            <a:r>
              <a:rPr lang="en-US" altLang="zh-CN" dirty="0" smtClean="0"/>
              <a:t>` WHERE </a:t>
            </a:r>
            <a:r>
              <a:rPr lang="en-US" altLang="zh-CN" dirty="0" err="1" smtClean="0"/>
              <a:t>tr.`status</a:t>
            </a:r>
            <a:r>
              <a:rPr lang="en-US" altLang="zh-CN" dirty="0" smtClean="0"/>
              <a:t>`='SUCCESS' AND </a:t>
            </a:r>
            <a:r>
              <a:rPr lang="en-US" altLang="zh-CN" dirty="0" err="1" smtClean="0"/>
              <a:t>trit.`callback_status</a:t>
            </a:r>
            <a:r>
              <a:rPr lang="en-US" altLang="zh-CN" dirty="0" smtClean="0"/>
              <a:t>`='INIT' AND </a:t>
            </a:r>
            <a:r>
              <a:rPr lang="en-US" altLang="zh-CN" dirty="0" err="1" smtClean="0">
                <a:solidFill>
                  <a:srgbClr val="FF0000"/>
                </a:solidFill>
              </a:rPr>
              <a:t>trit.`callback_last_at</a:t>
            </a:r>
            <a:r>
              <a:rPr lang="en-US" altLang="zh-CN" dirty="0" smtClean="0">
                <a:solidFill>
                  <a:srgbClr val="FF0000"/>
                </a:solidFill>
              </a:rPr>
              <a:t>`&lt;'2018-08-02 23:58:00.037'  </a:t>
            </a:r>
            <a:r>
              <a:rPr lang="en-US" altLang="zh-CN" dirty="0" err="1" smtClean="0">
                <a:solidFill>
                  <a:srgbClr val="FF0000"/>
                </a:solidFill>
              </a:rPr>
              <a:t>trit.`callback_last_at</a:t>
            </a:r>
            <a:r>
              <a:rPr lang="en-US" altLang="zh-CN" dirty="0" smtClean="0">
                <a:solidFill>
                  <a:srgbClr val="FF0000"/>
                </a:solidFill>
              </a:rPr>
              <a:t>`&gt;</a:t>
            </a:r>
            <a:r>
              <a:rPr lang="en-US" altLang="zh-CN" dirty="0" err="1" smtClean="0">
                <a:solidFill>
                  <a:srgbClr val="FF0000"/>
                </a:solidFill>
              </a:rPr>
              <a:t>subdate</a:t>
            </a:r>
            <a:r>
              <a:rPr lang="en-US" altLang="zh-CN" dirty="0" smtClean="0">
                <a:solidFill>
                  <a:srgbClr val="FF0000"/>
                </a:solidFill>
              </a:rPr>
              <a:t>('2018-08-02 23:58:00.037' ,interval 7 day)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6.</a:t>
            </a:r>
            <a:r>
              <a:rPr lang="zh-CN" altLang="en-US" dirty="0" smtClean="0">
                <a:solidFill>
                  <a:srgbClr val="FF0000"/>
                </a:solidFill>
              </a:rPr>
              <a:t>心中无术的典型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(a)select min(</a:t>
            </a:r>
            <a:r>
              <a:rPr lang="en-US" altLang="zh-CN" dirty="0" err="1" smtClean="0"/>
              <a:t>rewards_detail_id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island_rewards_detail_record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taken_time</a:t>
            </a:r>
            <a:r>
              <a:rPr lang="en-US" altLang="zh-CN" dirty="0" smtClean="0"/>
              <a:t> &lt;= '2018-08-13 01:42:09.778' and status = 0;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 smtClean="0"/>
              <a:t>(b)select count(*) from member m inner join </a:t>
            </a:r>
            <a:r>
              <a:rPr lang="en-US" altLang="zh-CN" dirty="0" err="1" smtClean="0"/>
              <a:t>account_info</a:t>
            </a:r>
            <a:r>
              <a:rPr lang="en-US" altLang="zh-CN" dirty="0" smtClean="0"/>
              <a:t> a where </a:t>
            </a:r>
            <a:r>
              <a:rPr lang="en-US" altLang="zh-CN" dirty="0" err="1" smtClean="0"/>
              <a:t>a.account_type</a:t>
            </a:r>
            <a:r>
              <a:rPr lang="en-US" altLang="zh-CN" dirty="0" smtClean="0"/>
              <a:t>="BALANCE_ACCOUNT" and currency="BUC" and amount&gt;0 limit 100000</a:t>
            </a:r>
          </a:p>
          <a:p>
            <a:r>
              <a:rPr lang="en-US" altLang="zh-CN" dirty="0" smtClean="0"/>
              <a:t>(c)select count(*) from member a, </a:t>
            </a:r>
            <a:r>
              <a:rPr lang="en-US" altLang="zh-CN" dirty="0" err="1" smtClean="0"/>
              <a:t>account_info</a:t>
            </a:r>
            <a:r>
              <a:rPr lang="en-US" altLang="zh-CN" dirty="0" smtClean="0"/>
              <a:t> b where </a:t>
            </a:r>
            <a:r>
              <a:rPr lang="en-US" altLang="zh-CN" dirty="0" err="1" smtClean="0"/>
              <a:t>a.user_id</a:t>
            </a:r>
            <a:r>
              <a:rPr lang="en-US" altLang="zh-CN" dirty="0" smtClean="0"/>
              <a:t> &lt;&gt; </a:t>
            </a:r>
            <a:r>
              <a:rPr lang="en-US" altLang="zh-CN" dirty="0" err="1" smtClean="0"/>
              <a:t>b.user_no</a:t>
            </a:r>
            <a:r>
              <a:rPr lang="en-US" altLang="zh-CN" dirty="0" smtClean="0"/>
              <a:t> limit 100000</a:t>
            </a:r>
          </a:p>
          <a:p>
            <a:r>
              <a:rPr lang="en-US" altLang="zh-CN" dirty="0" smtClean="0"/>
              <a:t>(d) select * from </a:t>
            </a:r>
            <a:r>
              <a:rPr lang="en-US" altLang="zh-CN" dirty="0" err="1" smtClean="0"/>
              <a:t>trade_record</a:t>
            </a:r>
            <a:r>
              <a:rPr lang="en-US" altLang="zh-CN" dirty="0" smtClean="0"/>
              <a:t> where amount=1209.3235 and currency='BUC'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后期修改：</a:t>
            </a:r>
            <a:br>
              <a:rPr lang="zh-CN" altLang="en-US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对研发进行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培训，提升整体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水平，强调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规范。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不允许超过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个表的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如果可以不要进行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程序中去处理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对于一致性要求较高的金钱相关的特殊需求另行处理。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3.SQL</a:t>
            </a:r>
            <a:r>
              <a:rPr lang="zh-CN" altLang="en-US" dirty="0" smtClean="0"/>
              <a:t>语句审核从严处理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不符合规范或者多条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的语句一律打回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事前从严避免事后不停修补。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研发同事在代码完成后提供代码中的业务语句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没有经过</a:t>
            </a:r>
            <a:r>
              <a:rPr lang="en-US" altLang="zh-CN" dirty="0" smtClean="0"/>
              <a:t>DBA</a:t>
            </a:r>
            <a:r>
              <a:rPr lang="zh-CN" altLang="en-US" dirty="0" smtClean="0"/>
              <a:t>团队同意的一律不允许上线。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5.Bitun</a:t>
            </a:r>
            <a:r>
              <a:rPr lang="zh-CN" altLang="en-US" dirty="0" smtClean="0"/>
              <a:t>的慢查询我会记录到</a:t>
            </a:r>
            <a:r>
              <a:rPr lang="en-US" altLang="zh-CN" dirty="0" smtClean="0"/>
              <a:t>confluence</a:t>
            </a:r>
            <a:r>
              <a:rPr lang="zh-CN" altLang="en-US" dirty="0" smtClean="0"/>
              <a:t>上，</a:t>
            </a:r>
            <a:r>
              <a:rPr lang="en-US" altLang="zh-CN" dirty="0" err="1" smtClean="0"/>
              <a:t>bitun</a:t>
            </a:r>
            <a:r>
              <a:rPr lang="zh-CN" altLang="en-US" dirty="0" smtClean="0"/>
              <a:t>开发人员每天需要上去查看，看到是自己的写的必须做到当天反馈，标注什么时候修改，如果是被我标红的，那么要做到</a:t>
            </a:r>
            <a:r>
              <a:rPr lang="en-US" altLang="zh-CN" dirty="0" smtClean="0"/>
              <a:t>24H</a:t>
            </a:r>
            <a:r>
              <a:rPr lang="zh-CN" altLang="en-US" dirty="0" smtClean="0"/>
              <a:t>修改，不能发布的需要标注发布日期；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的我会直接发布到钉钉群里面，看到是自己的都需要回复一下；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为了尽量避免影响用户体验，规范化开发人员的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，开发人员完成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代码编写后都需要验证其执行计划和执行时间（超过一秒的必须给</a:t>
            </a:r>
            <a:r>
              <a:rPr lang="en-US" altLang="zh-CN" dirty="0" smtClean="0"/>
              <a:t>DBA</a:t>
            </a:r>
            <a:r>
              <a:rPr lang="zh-CN" altLang="en-US" dirty="0" smtClean="0"/>
              <a:t>审核优化后才能发布到生产系统），后续每周会统计生产系统上开发人员编写的慢查询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排名；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878497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4462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ELK</a:t>
            </a:r>
            <a:r>
              <a:rPr lang="zh-CN" altLang="en-US" dirty="0" smtClean="0"/>
              <a:t>慢查询使用教程：</a:t>
            </a:r>
            <a:endParaRPr lang="en-US" altLang="zh-CN" dirty="0" smtClean="0"/>
          </a:p>
          <a:p>
            <a:r>
              <a:rPr lang="zh-CN" altLang="en-US" dirty="0" smtClean="0"/>
              <a:t>地址：</a:t>
            </a:r>
            <a:r>
              <a:rPr lang="en-US" altLang="zh-CN" dirty="0" smtClean="0"/>
              <a:t>172.20.1.179:44448/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6409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530120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鼠标移动选中上面的</a:t>
            </a:r>
            <a:r>
              <a:rPr lang="en-US" altLang="zh-CN" dirty="0" err="1" smtClean="0"/>
              <a:t>SQLtext</a:t>
            </a:r>
            <a:r>
              <a:rPr lang="zh-CN" altLang="en-US" dirty="0" smtClean="0"/>
              <a:t>等，在它的右边点击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就可以添加进最后显示的字段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92696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76470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运维部                                                                                            张涛</a:t>
            </a:r>
            <a:r>
              <a:rPr lang="en-US" altLang="zh-CN" dirty="0" smtClean="0"/>
              <a:t>/</a:t>
            </a:r>
            <a:r>
              <a:rPr lang="zh-CN" altLang="en-US" dirty="0" smtClean="0"/>
              <a:t>郭佳田</a:t>
            </a:r>
            <a:endParaRPr lang="en-US" altLang="zh-CN" dirty="0" smtClean="0"/>
          </a:p>
          <a:p>
            <a:r>
              <a:rPr lang="zh-CN" altLang="en-US" dirty="0" smtClean="0"/>
              <a:t>培训日期：                                                                                    </a:t>
            </a:r>
            <a:r>
              <a:rPr lang="en-US" altLang="zh-CN" dirty="0" smtClean="0"/>
              <a:t>2018.8.14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飞起来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198884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如何让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飞起来？</a:t>
            </a:r>
            <a:endParaRPr lang="en-US" altLang="zh-CN" dirty="0" smtClean="0"/>
          </a:p>
          <a:p>
            <a:r>
              <a:rPr lang="zh-CN" altLang="en-US" dirty="0" smtClean="0"/>
              <a:t>如何让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飞起来？</a:t>
            </a:r>
            <a:endParaRPr lang="en-US" altLang="zh-CN" dirty="0" smtClean="0"/>
          </a:p>
          <a:p>
            <a:r>
              <a:rPr lang="zh-CN" altLang="en-US" dirty="0" smtClean="0"/>
              <a:t>如何让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飞起来？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1640" y="40770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前期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0770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中期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40770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后期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前期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92696"/>
            <a:ext cx="64087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1.Mysql</a:t>
            </a:r>
            <a:r>
              <a:rPr lang="zh-CN" altLang="en-US" dirty="0" smtClean="0"/>
              <a:t>数据库架构，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参数配置 </a:t>
            </a:r>
            <a:r>
              <a:rPr lang="en-US" altLang="zh-CN" dirty="0" smtClean="0"/>
              <a:t>---DBA</a:t>
            </a:r>
            <a:r>
              <a:rPr lang="zh-CN" altLang="en-US" dirty="0" smtClean="0"/>
              <a:t>负责</a:t>
            </a:r>
            <a:endParaRPr lang="en-US" altLang="zh-CN" dirty="0" smtClean="0"/>
          </a:p>
          <a:p>
            <a:r>
              <a:rPr lang="zh-CN" altLang="en-US" sz="1400" dirty="0" smtClean="0"/>
              <a:t>例如：主从架构下的读写分离，缓存系统的引入，分库分表等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根据范式和反范式来设计表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开发设计，</a:t>
            </a:r>
            <a:r>
              <a:rPr lang="en-US" altLang="zh-CN" dirty="0" smtClean="0"/>
              <a:t>DBA</a:t>
            </a:r>
            <a:r>
              <a:rPr lang="zh-CN" altLang="en-US" dirty="0" smtClean="0"/>
              <a:t>审核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400" b="1" dirty="0" smtClean="0"/>
              <a:t>建库，建表相关规范</a:t>
            </a:r>
            <a:r>
              <a:rPr lang="en-US" altLang="zh-CN" sz="1400" b="1" dirty="0" smtClean="0"/>
              <a:t>:</a:t>
            </a:r>
          </a:p>
          <a:p>
            <a:r>
              <a:rPr lang="zh-CN" altLang="en-US" sz="1400" dirty="0" smtClean="0"/>
              <a:t>详细规范请参照</a:t>
            </a:r>
            <a:r>
              <a:rPr lang="en-US" altLang="zh-CN" sz="1400" dirty="0" smtClean="0"/>
              <a:t>confluence:</a:t>
            </a:r>
          </a:p>
          <a:p>
            <a:r>
              <a:rPr lang="en-US" altLang="zh-CN" sz="1400" dirty="0" smtClean="0">
                <a:hlinkClick r:id="rId2"/>
              </a:rPr>
              <a:t>https://confluence.primeledger.cn/pages/viewpage.action?pageId=2588903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ELK</a:t>
            </a:r>
            <a:r>
              <a:rPr lang="zh-CN" altLang="en-US" sz="1400" dirty="0" smtClean="0"/>
              <a:t>慢日志统计查询地址：</a:t>
            </a:r>
            <a:r>
              <a:rPr lang="en-US" altLang="zh-CN" sz="1400" dirty="0" smtClean="0"/>
              <a:t>172.20.1.179:44448/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3212976"/>
            <a:ext cx="65527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表的设计规范（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范式和反范式）：</a:t>
            </a:r>
            <a:endParaRPr lang="en-US" altLang="zh-CN" b="1" dirty="0" smtClean="0"/>
          </a:p>
          <a:p>
            <a:r>
              <a:rPr lang="zh-CN" altLang="en-US" sz="1600" dirty="0" smtClean="0"/>
              <a:t>第一范式：表的每一列都是不可分割的最小单元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第二范式：在第一范式基础上，每一行都是唯一区别与其他行的（保证表有主键）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第三范式：两个表之间除了关联用的关联字段以外，没有其他相同字段（特别提醒：不要让一张表的字段数太多（</a:t>
            </a:r>
            <a:r>
              <a:rPr lang="en-US" altLang="zh-CN" sz="1600" dirty="0" smtClean="0"/>
              <a:t>&lt;20</a:t>
            </a:r>
            <a:r>
              <a:rPr lang="zh-CN" altLang="en-US" sz="1600" dirty="0" smtClean="0"/>
              <a:t>），可以根据第三范式来将查询列按冷热程度将表垂直拆分为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张表）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反范式</a:t>
            </a:r>
            <a:r>
              <a:rPr lang="en-US" altLang="zh-CN" sz="1600" b="1" dirty="0" smtClean="0"/>
              <a:t>:</a:t>
            </a:r>
          </a:p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范式基础上采用违反上面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范式要求设计表（例如增加冗余列）</a:t>
            </a:r>
            <a:endParaRPr lang="en-US" altLang="zh-CN" sz="1600" dirty="0" smtClean="0"/>
          </a:p>
          <a:p>
            <a:r>
              <a:rPr lang="zh-CN" altLang="en-US" sz="1600" dirty="0" smtClean="0"/>
              <a:t>用途：减少表之间的关联查询，提升查询性能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重点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建库建表规范</a:t>
            </a:r>
            <a:r>
              <a:rPr lang="en-US" altLang="zh-CN" sz="1600" dirty="0" smtClean="0"/>
              <a:t>(ER</a:t>
            </a:r>
            <a:r>
              <a:rPr lang="zh-CN" altLang="en-US" sz="1600" dirty="0" smtClean="0"/>
              <a:t>模型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数据库（</a:t>
            </a:r>
            <a:r>
              <a:rPr lang="en-US" altLang="zh-CN" sz="1600" dirty="0" smtClean="0"/>
              <a:t>schema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库名，库属性</a:t>
            </a:r>
            <a:endParaRPr lang="en-US" altLang="zh-CN" sz="1600" dirty="0" smtClean="0"/>
          </a:p>
          <a:p>
            <a:r>
              <a:rPr lang="zh-CN" altLang="en-US" sz="1600" dirty="0" smtClean="0"/>
              <a:t>表（</a:t>
            </a:r>
            <a:r>
              <a:rPr lang="en-US" altLang="zh-CN" sz="1600" dirty="0" smtClean="0"/>
              <a:t>table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表名，表属性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库名和表名的命名规范</a:t>
            </a:r>
            <a:endParaRPr lang="en-US" altLang="zh-CN" sz="1600" dirty="0" smtClean="0"/>
          </a:p>
          <a:p>
            <a:r>
              <a:rPr lang="en-US" altLang="zh-CN" sz="1600" dirty="0" smtClean="0"/>
              <a:t>(1)</a:t>
            </a:r>
            <a:r>
              <a:rPr lang="zh-CN" altLang="en-US" sz="1600" dirty="0" smtClean="0"/>
              <a:t>库名和表名需要体现出具体业务内容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表之间关联关系（如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表和</a:t>
            </a:r>
            <a:r>
              <a:rPr lang="en-US" altLang="zh-CN" sz="1600" dirty="0" err="1" smtClean="0"/>
              <a:t>user_login</a:t>
            </a:r>
            <a:r>
              <a:rPr lang="zh-CN" altLang="en-US" sz="1600" dirty="0" smtClean="0"/>
              <a:t>表）</a:t>
            </a:r>
            <a:endParaRPr lang="en-US" altLang="zh-CN" sz="1600" dirty="0" smtClean="0"/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表的字段名最好做到看名字就能知道存储内容（例如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表的</a:t>
            </a:r>
            <a:r>
              <a:rPr lang="en-US" altLang="zh-CN" sz="1600" dirty="0" err="1" smtClean="0"/>
              <a:t>user_name,mobile</a:t>
            </a:r>
            <a:r>
              <a:rPr lang="zh-CN" altLang="en-US" sz="1600" dirty="0" smtClean="0"/>
              <a:t>字段等）</a:t>
            </a:r>
            <a:endParaRPr lang="en-US" altLang="zh-CN" sz="1600" dirty="0" smtClean="0"/>
          </a:p>
          <a:p>
            <a:r>
              <a:rPr lang="en-US" altLang="zh-CN" sz="1600" dirty="0" smtClean="0"/>
              <a:t>(3)</a:t>
            </a:r>
            <a:r>
              <a:rPr lang="zh-CN" altLang="en-US" sz="1600" dirty="0" smtClean="0"/>
              <a:t>库名表名控制在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个字符以内，且只能使用</a:t>
            </a:r>
            <a:r>
              <a:rPr lang="zh-CN" altLang="en-US" sz="1600" dirty="0" smtClean="0">
                <a:solidFill>
                  <a:srgbClr val="FF0000"/>
                </a:solidFill>
              </a:rPr>
              <a:t>字母、数字和下划线</a:t>
            </a:r>
            <a:r>
              <a:rPr lang="zh-CN" altLang="en-US" sz="1600" dirty="0" smtClean="0"/>
              <a:t>组成，字母必须全是小写字母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库属性和表属性</a:t>
            </a:r>
            <a:endParaRPr lang="en-US" altLang="zh-CN" sz="1600" dirty="0" smtClean="0"/>
          </a:p>
          <a:p>
            <a:r>
              <a:rPr lang="zh-CN" altLang="en-US" sz="1600" dirty="0" smtClean="0"/>
              <a:t>库属性：显示指定字符集为</a:t>
            </a:r>
            <a:r>
              <a:rPr lang="en-US" altLang="zh-CN" sz="1600" dirty="0" smtClean="0">
                <a:solidFill>
                  <a:srgbClr val="FF0000"/>
                </a:solidFill>
              </a:rPr>
              <a:t>utf8mb4</a:t>
            </a:r>
          </a:p>
          <a:p>
            <a:r>
              <a:rPr lang="zh-CN" altLang="en-US" sz="1600" dirty="0" smtClean="0"/>
              <a:t>表属性：</a:t>
            </a:r>
            <a:endParaRPr lang="en-US" altLang="zh-CN" sz="1600" dirty="0" smtClean="0"/>
          </a:p>
          <a:p>
            <a:r>
              <a:rPr lang="en-US" altLang="zh-CN" sz="1600" dirty="0" smtClean="0"/>
              <a:t>(1)</a:t>
            </a:r>
            <a:r>
              <a:rPr lang="zh-CN" altLang="en-US" sz="1600" dirty="0" smtClean="0"/>
              <a:t>每个表都必须有主键，主键一般可统一采用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字段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bigint</a:t>
            </a:r>
            <a:r>
              <a:rPr lang="en-US" altLang="zh-CN" sz="1600" dirty="0" smtClean="0"/>
              <a:t>) unsigned not null primary key </a:t>
            </a:r>
            <a:r>
              <a:rPr lang="en-US" altLang="zh-CN" sz="1600" dirty="0" err="1" smtClean="0"/>
              <a:t>auto_incremnt</a:t>
            </a:r>
            <a:r>
              <a:rPr lang="zh-CN" altLang="en-US" sz="1600" dirty="0" smtClean="0"/>
              <a:t>定义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除非需要用到自增来生成唯一标识的如用户的</a:t>
            </a:r>
            <a:r>
              <a:rPr lang="en-US" altLang="zh-CN" sz="1600" dirty="0" err="1" smtClean="0"/>
              <a:t>user_id</a:t>
            </a:r>
            <a:r>
              <a:rPr lang="zh-CN" altLang="en-US" sz="1600" dirty="0" smtClean="0"/>
              <a:t>可以不用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列，直接用其做自增和主键</a:t>
            </a:r>
            <a:endParaRPr lang="en-US" altLang="zh-CN" sz="1600" dirty="0" smtClean="0"/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每个表必须指定为</a:t>
            </a:r>
            <a:r>
              <a:rPr lang="en-US" altLang="zh-CN" sz="1600" dirty="0" err="1" smtClean="0"/>
              <a:t>Innodb</a:t>
            </a:r>
            <a:r>
              <a:rPr lang="zh-CN" altLang="en-US" sz="1600" dirty="0" smtClean="0"/>
              <a:t>存储引擎，字符集必须为</a:t>
            </a:r>
            <a:r>
              <a:rPr lang="en-US" altLang="zh-CN" sz="1600" dirty="0" smtClean="0">
                <a:solidFill>
                  <a:srgbClr val="FF0000"/>
                </a:solidFill>
              </a:rPr>
              <a:t>utf8mb4</a:t>
            </a:r>
          </a:p>
          <a:p>
            <a:r>
              <a:rPr lang="en-US" altLang="zh-CN" sz="1600" dirty="0" smtClean="0"/>
              <a:t>(3)</a:t>
            </a:r>
            <a:r>
              <a:rPr lang="zh-CN" altLang="en-US" sz="1600" dirty="0" smtClean="0"/>
              <a:t>字段数据类型的选取</a:t>
            </a:r>
            <a:endParaRPr lang="en-US" altLang="zh-CN" sz="1600" dirty="0" smtClean="0"/>
          </a:p>
          <a:p>
            <a:r>
              <a:rPr lang="zh-CN" altLang="zh-CN" sz="1600" dirty="0" smtClean="0"/>
              <a:t>*</a:t>
            </a:r>
            <a:r>
              <a:rPr lang="zh-CN" altLang="en-US" sz="1600" dirty="0" smtClean="0"/>
              <a:t>尽量使用</a:t>
            </a:r>
            <a:r>
              <a:rPr lang="en-US" altLang="zh-CN" sz="1600" dirty="0" smtClean="0"/>
              <a:t>TINYINT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SMALLINT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MEDIUM_INT</a:t>
            </a:r>
            <a:r>
              <a:rPr lang="zh-CN" altLang="en-US" sz="1600" dirty="0" smtClean="0"/>
              <a:t>作为整数类型而非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，如果非负则加上</a:t>
            </a:r>
            <a:r>
              <a:rPr lang="en-US" altLang="zh-CN" sz="1600" dirty="0" smtClean="0"/>
              <a:t>UNSIGNED</a:t>
            </a:r>
          </a:p>
          <a:p>
            <a:r>
              <a:rPr lang="en-US" altLang="zh-CN" sz="1600" dirty="0" smtClean="0"/>
              <a:t>*VARCHAR</a:t>
            </a:r>
            <a:r>
              <a:rPr lang="zh-CN" altLang="en-US" sz="1600" dirty="0" smtClean="0"/>
              <a:t>的长度只分配真正需要的空间</a:t>
            </a:r>
            <a:endParaRPr lang="en-US" altLang="zh-CN" sz="1600" dirty="0" smtClean="0"/>
          </a:p>
          <a:p>
            <a:r>
              <a:rPr lang="en-US" altLang="zh-CN" sz="1600" dirty="0" smtClean="0"/>
              <a:t>*</a:t>
            </a:r>
            <a:r>
              <a:rPr lang="zh-CN" altLang="en-US" sz="1600" dirty="0" smtClean="0">
                <a:solidFill>
                  <a:srgbClr val="FF0000"/>
                </a:solidFill>
              </a:rPr>
              <a:t>使用整数代替字符串类型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*尽量</a:t>
            </a:r>
            <a:r>
              <a:rPr lang="en-US" altLang="zh-CN" sz="1600" dirty="0" smtClean="0"/>
              <a:t>DATETIME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每个字段最好定义为</a:t>
            </a:r>
            <a:r>
              <a:rPr lang="en-US" altLang="zh-CN" dirty="0" smtClean="0"/>
              <a:t>not null </a:t>
            </a:r>
            <a:r>
              <a:rPr lang="zh-CN" altLang="en-US" dirty="0" smtClean="0"/>
              <a:t> 加默认值的方式，因为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很难查询优化且占用额外索引空间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每个字段必须有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注释字段意思，有固定值取值的必须也写出来，例如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字段有</a:t>
            </a:r>
            <a:r>
              <a:rPr lang="en-US" altLang="zh-CN" dirty="0" smtClean="0"/>
              <a:t>0 1 2</a:t>
            </a:r>
            <a:r>
              <a:rPr lang="zh-CN" altLang="en-US" dirty="0" smtClean="0"/>
              <a:t>三种取值，则需要在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里面注释每种取值的意思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(6)</a:t>
            </a:r>
            <a:r>
              <a:rPr lang="zh-CN" altLang="en-US" dirty="0" smtClean="0"/>
              <a:t>表已经定义了一个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类型的时间，如果查询需要用到以天为查询条件的可以设计表时冗余一个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类型的时间字段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 smtClean="0"/>
              <a:t>索引并不是越多越好，要根据查询有针对性的创建，</a:t>
            </a:r>
            <a:r>
              <a:rPr lang="zh-CN" altLang="en-US" dirty="0" smtClean="0">
                <a:solidFill>
                  <a:srgbClr val="FF0000"/>
                </a:solidFill>
              </a:rPr>
              <a:t>考虑在表关联字段，</a:t>
            </a:r>
            <a:r>
              <a:rPr lang="en-US" altLang="zh-CN" dirty="0" smtClean="0">
                <a:solidFill>
                  <a:srgbClr val="FF0000"/>
                </a:solidFill>
              </a:rPr>
              <a:t>WHERE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ORDER BY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group by</a:t>
            </a:r>
            <a:r>
              <a:rPr lang="zh-CN" altLang="en-US" dirty="0" smtClean="0">
                <a:solidFill>
                  <a:srgbClr val="FF0000"/>
                </a:solidFill>
              </a:rPr>
              <a:t>命令上涉及的列建立索引</a:t>
            </a:r>
            <a:r>
              <a:rPr lang="zh-CN" altLang="en-US" dirty="0" smtClean="0"/>
              <a:t>，可根据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来查看是否用了索引还是全表扫描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(8)</a:t>
            </a:r>
            <a:r>
              <a:rPr lang="zh-CN" altLang="en-US" dirty="0" smtClean="0"/>
              <a:t>值分布很稀少的字段不适合建索引，例如 </a:t>
            </a:r>
            <a:r>
              <a:rPr lang="en-US" altLang="zh-CN" dirty="0" smtClean="0"/>
              <a:t>"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" </a:t>
            </a:r>
            <a:r>
              <a:rPr lang="zh-CN" altLang="en-US" dirty="0" smtClean="0"/>
              <a:t>这种只有两三个值的字段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(9)</a:t>
            </a:r>
            <a:r>
              <a:rPr lang="zh-CN" altLang="en-US" dirty="0" smtClean="0"/>
              <a:t>字符字段如果很长只建前缀索引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(10)</a:t>
            </a:r>
            <a:r>
              <a:rPr lang="zh-CN" altLang="en-US" dirty="0" smtClean="0"/>
              <a:t>字符字段最好不要做主键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(11)</a:t>
            </a:r>
            <a:r>
              <a:rPr lang="zh-CN" altLang="en-US" dirty="0" smtClean="0"/>
              <a:t>不用外键，由程序保证约束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(12)</a:t>
            </a:r>
            <a:r>
              <a:rPr lang="zh-CN" altLang="en-US" dirty="0" smtClean="0"/>
              <a:t>需要做表关联的字段都需要创建索引，表关联字段尽量是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7667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(13)</a:t>
            </a:r>
            <a:r>
              <a:rPr lang="zh-CN" altLang="en-US" dirty="0" smtClean="0"/>
              <a:t>索引的命名规则</a:t>
            </a:r>
            <a:endParaRPr lang="en-US" altLang="zh-CN" dirty="0" smtClean="0"/>
          </a:p>
          <a:p>
            <a:r>
              <a:rPr lang="zh-CN" altLang="en-US" dirty="0" smtClean="0"/>
              <a:t>*主键直接就是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*唯一性索引统一以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*普通非唯一性索引统一以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*索引名也不宜过长，最好能体现出加索引的字段名和符合索引的索引字段顺序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-27384"/>
            <a:ext cx="835292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中期</a:t>
            </a:r>
            <a:endParaRPr lang="en-US" altLang="zh-CN" sz="4400" dirty="0" smtClean="0"/>
          </a:p>
          <a:p>
            <a:r>
              <a:rPr lang="zh-CN" altLang="en-US" dirty="0" smtClean="0"/>
              <a:t>做开发写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的自我修养：</a:t>
            </a:r>
            <a:endParaRPr lang="en-US" altLang="zh-CN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不做列运算：</a:t>
            </a:r>
            <a:r>
              <a:rPr lang="en-US" altLang="zh-CN" sz="1600" dirty="0" smtClean="0"/>
              <a:t>SELECT id WHERE age + 1 = 10</a:t>
            </a:r>
            <a:r>
              <a:rPr lang="zh-CN" altLang="en-US" sz="1600" dirty="0" smtClean="0"/>
              <a:t>，任何对列的操作都将导致表扫描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2.SQL </a:t>
            </a:r>
            <a:r>
              <a:rPr lang="zh-CN" altLang="en-US" sz="1600" dirty="0" smtClean="0"/>
              <a:t>语句尽可能简单：一条 </a:t>
            </a:r>
            <a:r>
              <a:rPr lang="en-US" altLang="zh-CN" sz="1600" dirty="0" smtClean="0"/>
              <a:t>SQL </a:t>
            </a:r>
            <a:r>
              <a:rPr lang="zh-CN" altLang="en-US" sz="1600" dirty="0" smtClean="0"/>
              <a:t>只能在一个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运算；大语句拆小语句，减少锁时间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一条大 </a:t>
            </a:r>
            <a:r>
              <a:rPr lang="en-US" altLang="zh-CN" sz="1600" dirty="0" smtClean="0"/>
              <a:t>SQL </a:t>
            </a:r>
            <a:r>
              <a:rPr lang="zh-CN" altLang="en-US" sz="1600" dirty="0" smtClean="0"/>
              <a:t>可以堵死整个库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不用</a:t>
            </a:r>
            <a:r>
              <a:rPr lang="en-US" altLang="zh-CN" sz="1600" dirty="0" smtClean="0"/>
              <a:t>SELECT *</a:t>
            </a:r>
            <a:r>
              <a:rPr lang="zh-CN" altLang="en-US" sz="1600" dirty="0" smtClean="0"/>
              <a:t>，需要什么字段查询什么字段，做统计分页的查询时不要只是在查询语句外面包一层</a:t>
            </a:r>
            <a:r>
              <a:rPr lang="en-US" altLang="zh-CN" sz="1600" dirty="0" smtClean="0"/>
              <a:t>select count(*) from (select …) </a:t>
            </a:r>
            <a:r>
              <a:rPr lang="zh-CN" altLang="en-US" sz="1600" dirty="0" smtClean="0"/>
              <a:t>，正确的用法时只查询主键列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4.or</a:t>
            </a:r>
            <a:r>
              <a:rPr lang="zh-CN" altLang="en-US" sz="1600" dirty="0" smtClean="0"/>
              <a:t>查询尽量改写为</a:t>
            </a:r>
            <a:r>
              <a:rPr lang="en-US" altLang="zh-CN" sz="1600" dirty="0" smtClean="0"/>
              <a:t>select …  from (select .. from … union all select … from …)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5.</a:t>
            </a:r>
            <a:r>
              <a:rPr lang="zh-CN" altLang="en-US" sz="1600" dirty="0" smtClean="0"/>
              <a:t>不用函数和触发器，在应用程序实现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避免</a:t>
            </a:r>
            <a:r>
              <a:rPr lang="en-US" altLang="zh-CN" sz="1600" dirty="0" smtClean="0"/>
              <a:t>%xxx</a:t>
            </a:r>
            <a:r>
              <a:rPr lang="zh-CN" altLang="en-US" sz="1600" dirty="0" smtClean="0"/>
              <a:t>式查询，正确的做法是 </a:t>
            </a:r>
            <a:r>
              <a:rPr lang="en-US" altLang="zh-CN" sz="1600" dirty="0" smtClean="0"/>
              <a:t>‘xxx%’</a:t>
            </a:r>
            <a:r>
              <a:rPr lang="zh-CN" altLang="en-US" sz="1600" dirty="0" smtClean="0"/>
              <a:t>，前一种导致全表扫描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7.</a:t>
            </a:r>
            <a:r>
              <a:rPr lang="zh-CN" altLang="en-US" sz="1600" dirty="0" smtClean="0"/>
              <a:t>不要习惯性</a:t>
            </a:r>
            <a:r>
              <a:rPr lang="en-US" altLang="zh-CN" sz="1600" dirty="0" smtClean="0"/>
              <a:t>left join</a:t>
            </a:r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8.</a:t>
            </a:r>
            <a:r>
              <a:rPr lang="zh-CN" altLang="en-US" sz="1600" dirty="0" smtClean="0"/>
              <a:t>使用同类型进行比较，隐式转换导致不能走索引而走全表扫描；例如</a:t>
            </a:r>
            <a:r>
              <a:rPr lang="en-US" altLang="zh-CN" sz="1600" dirty="0" smtClean="0"/>
              <a:t>age</a:t>
            </a:r>
            <a:r>
              <a:rPr lang="zh-CN" altLang="en-US" sz="1600" dirty="0" smtClean="0"/>
              <a:t>列定义的是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，查询时却用了</a:t>
            </a:r>
            <a:r>
              <a:rPr lang="en-US" altLang="zh-CN" sz="1600" dirty="0" smtClean="0"/>
              <a:t>select … from </a:t>
            </a:r>
            <a:r>
              <a:rPr lang="en-US" altLang="zh-CN" sz="1600" dirty="0" err="1" smtClean="0"/>
              <a:t>user_info</a:t>
            </a:r>
            <a:r>
              <a:rPr lang="en-US" altLang="zh-CN" sz="1600" dirty="0" smtClean="0"/>
              <a:t> where age</a:t>
            </a:r>
            <a:r>
              <a:rPr lang="en-US" altLang="zh-CN" sz="1600" dirty="0" smtClean="0">
                <a:solidFill>
                  <a:srgbClr val="FF0000"/>
                </a:solidFill>
              </a:rPr>
              <a:t>=‘18’</a:t>
            </a:r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9.</a:t>
            </a:r>
            <a:r>
              <a:rPr lang="zh-CN" altLang="en-US" sz="1600" dirty="0" smtClean="0"/>
              <a:t>尽量避免在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子句中使用</a:t>
            </a:r>
            <a:r>
              <a:rPr lang="en-US" altLang="zh-CN" sz="1600" dirty="0" smtClean="0"/>
              <a:t>!= 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&lt;&gt; </a:t>
            </a:r>
            <a:r>
              <a:rPr lang="zh-CN" altLang="en-US" sz="1600" dirty="0" smtClean="0"/>
              <a:t>操作符，否则将引擎放弃使用索引而进行全表扫描；</a:t>
            </a:r>
          </a:p>
          <a:p>
            <a:r>
              <a:rPr lang="zh-CN" altLang="en-US" sz="1600" dirty="0" smtClean="0"/>
              <a:t>对于连续数值，使用</a:t>
            </a:r>
            <a:r>
              <a:rPr lang="en-US" altLang="zh-CN" sz="1600" dirty="0" smtClean="0"/>
              <a:t>BETWEEN</a:t>
            </a:r>
            <a:r>
              <a:rPr lang="zh-CN" altLang="en-US" sz="1600" dirty="0" smtClean="0"/>
              <a:t>不用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SELECT id FROM t WHERE num BETWEEN 1 AND 5</a:t>
            </a:r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10.</a:t>
            </a:r>
            <a:r>
              <a:rPr lang="zh-CN" altLang="en-US" sz="1600" dirty="0" smtClean="0"/>
              <a:t>查询数据时要使用</a:t>
            </a:r>
            <a:r>
              <a:rPr lang="en-US" altLang="zh-CN" sz="1600" dirty="0" smtClean="0"/>
              <a:t>LIMIT</a:t>
            </a:r>
            <a:r>
              <a:rPr lang="zh-CN" altLang="en-US" sz="1600" dirty="0" smtClean="0"/>
              <a:t>来分页，每页数量也不要太大，不要查询结果集太大还要一次全部返回客户端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11.in</a:t>
            </a:r>
            <a:r>
              <a:rPr lang="zh-CN" altLang="en-US" dirty="0" smtClean="0"/>
              <a:t>查询尽量改写成</a:t>
            </a:r>
            <a:r>
              <a:rPr lang="en-US" altLang="zh-CN" dirty="0" smtClean="0"/>
              <a:t>inner join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不要习惯性</a:t>
            </a:r>
            <a:r>
              <a:rPr lang="en-US" altLang="zh-CN" dirty="0" smtClean="0"/>
              <a:t>order by  xxx </a:t>
            </a:r>
            <a:r>
              <a:rPr lang="en-US" altLang="zh-CN" dirty="0" err="1" smtClean="0"/>
              <a:t>asc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对于有时间过滤条件的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，注意两点：</a:t>
            </a:r>
            <a:endParaRPr lang="en-US" altLang="zh-CN" dirty="0" smtClean="0"/>
          </a:p>
          <a:p>
            <a:r>
              <a:rPr lang="zh-CN" altLang="en-US" dirty="0" smtClean="0"/>
              <a:t>*查询条件时间条件只有小于某个时间的条件时，需要仔细思考是否可以加上一个大于时间的范围</a:t>
            </a:r>
            <a:endParaRPr lang="en-US" altLang="zh-CN" dirty="0" smtClean="0"/>
          </a:p>
          <a:p>
            <a:r>
              <a:rPr lang="zh-CN" altLang="en-US" dirty="0" smtClean="0"/>
              <a:t>*查询时间条件不要用</a:t>
            </a:r>
            <a:r>
              <a:rPr lang="en-US" altLang="zh-CN" dirty="0" smtClean="0"/>
              <a:t>date(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)&gt;=….  And   date(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)&lt;=…</a:t>
            </a:r>
            <a:r>
              <a:rPr lang="zh-CN" altLang="en-US" dirty="0" smtClean="0"/>
              <a:t>的方式，正确的做法：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 &gt;=’2018-08-08 00:00:00’   and </a:t>
            </a:r>
            <a:r>
              <a:rPr lang="en-US" altLang="zh-CN" dirty="0" err="1" smtClean="0"/>
              <a:t>create_at</a:t>
            </a:r>
            <a:r>
              <a:rPr lang="en-US" altLang="zh-CN" dirty="0" smtClean="0"/>
              <a:t> &lt;=’2018-08-10 23:59:59’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后期</a:t>
            </a:r>
            <a:endParaRPr lang="en-US" altLang="zh-CN" sz="4400" dirty="0" smtClean="0"/>
          </a:p>
          <a:p>
            <a:r>
              <a:rPr lang="zh-CN" altLang="en-US" sz="1600" dirty="0" smtClean="0"/>
              <a:t>查漏补缺：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几个有用的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命令</a:t>
            </a:r>
            <a:endParaRPr lang="en-US" altLang="zh-CN" sz="1600" dirty="0" smtClean="0"/>
          </a:p>
          <a:p>
            <a:r>
              <a:rPr lang="en-US" altLang="zh-CN" sz="1600" dirty="0" smtClean="0"/>
              <a:t>show databases;  ---</a:t>
            </a:r>
            <a:r>
              <a:rPr lang="zh-CN" altLang="en-US" sz="1600" dirty="0" smtClean="0"/>
              <a:t>连入数据库先敲一遍，确定自己连接的库；</a:t>
            </a:r>
            <a:endParaRPr lang="en-US" altLang="zh-CN" sz="1600" dirty="0" smtClean="0"/>
          </a:p>
          <a:p>
            <a:r>
              <a:rPr lang="en-US" altLang="zh-CN" sz="1600" dirty="0" smtClean="0"/>
              <a:t>use  xxx; ---</a:t>
            </a:r>
            <a:r>
              <a:rPr lang="zh-CN" altLang="en-US" sz="1600" dirty="0" smtClean="0"/>
              <a:t>切换到指定数据库</a:t>
            </a:r>
            <a:endParaRPr lang="en-US" altLang="zh-CN" sz="1600" dirty="0" smtClean="0"/>
          </a:p>
          <a:p>
            <a:r>
              <a:rPr lang="en-US" altLang="zh-CN" sz="1600" dirty="0" smtClean="0"/>
              <a:t>show create table xxx\G  ---</a:t>
            </a:r>
            <a:r>
              <a:rPr lang="zh-CN" altLang="en-US" sz="1600" dirty="0" smtClean="0"/>
              <a:t>查看表的</a:t>
            </a:r>
            <a:r>
              <a:rPr lang="en-US" altLang="zh-CN" sz="1600" dirty="0" smtClean="0"/>
              <a:t>DDL</a:t>
            </a:r>
            <a:r>
              <a:rPr lang="zh-CN" altLang="en-US" sz="1600" dirty="0" smtClean="0"/>
              <a:t>语句，含有索引信息</a:t>
            </a:r>
            <a:endParaRPr lang="en-US" altLang="zh-CN" sz="1600" dirty="0" smtClean="0"/>
          </a:p>
          <a:p>
            <a:r>
              <a:rPr lang="en-US" altLang="zh-CN" sz="1600" dirty="0" smtClean="0"/>
              <a:t>show table status like ‘xxx%’;---</a:t>
            </a:r>
            <a:r>
              <a:rPr lang="zh-CN" altLang="en-US" sz="1600" dirty="0" smtClean="0"/>
              <a:t>查看表的相关属性，例如行数</a:t>
            </a:r>
            <a:endParaRPr lang="en-US" altLang="zh-CN" sz="1600" dirty="0" smtClean="0"/>
          </a:p>
          <a:p>
            <a:r>
              <a:rPr lang="en-US" altLang="zh-CN" sz="1600" dirty="0" smtClean="0"/>
              <a:t>show indexes from xxx;---</a:t>
            </a:r>
            <a:r>
              <a:rPr lang="zh-CN" altLang="en-US" sz="1600" dirty="0" smtClean="0"/>
              <a:t>查看表的索引信息</a:t>
            </a:r>
            <a:endParaRPr lang="en-US" altLang="zh-CN" sz="1600" dirty="0" smtClean="0"/>
          </a:p>
          <a:p>
            <a:r>
              <a:rPr lang="en-US" altLang="zh-CN" sz="1600" dirty="0" smtClean="0"/>
              <a:t>explain select ….  from ….;---</a:t>
            </a:r>
            <a:r>
              <a:rPr lang="zh-CN" altLang="en-US" sz="1600" dirty="0" smtClean="0"/>
              <a:t>查看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的执行计划，</a:t>
            </a:r>
            <a:r>
              <a:rPr lang="en-US" altLang="zh-CN" sz="1600" dirty="0" smtClean="0"/>
              <a:t>update</a:t>
            </a:r>
            <a:r>
              <a:rPr lang="zh-CN" altLang="en-US" sz="1600" dirty="0" smtClean="0"/>
              <a:t>语句可以改写成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来查看</a:t>
            </a:r>
            <a:endParaRPr lang="en-US" altLang="zh-CN" sz="1600" dirty="0" smtClean="0"/>
          </a:p>
          <a:p>
            <a:r>
              <a:rPr lang="en-US" altLang="zh-CN" sz="1600" dirty="0" smtClean="0"/>
              <a:t>Explain </a:t>
            </a:r>
            <a:r>
              <a:rPr lang="zh-CN" altLang="en-US" sz="1600" dirty="0" smtClean="0"/>
              <a:t>使用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Type:       </a:t>
            </a:r>
            <a:r>
              <a:rPr lang="zh-CN" altLang="en-US" sz="1600" dirty="0" smtClean="0"/>
              <a:t>类型，是否使用了索引还是全表扫描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const,eg_reg,ref,range,index,ALL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r>
              <a:rPr lang="en-US" altLang="zh-CN" sz="1600" dirty="0" smtClean="0"/>
              <a:t>Key:         </a:t>
            </a:r>
            <a:r>
              <a:rPr lang="zh-CN" altLang="en-US" sz="1600" dirty="0" smtClean="0"/>
              <a:t>实际使用上的索引是哪个字段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Ken_len</a:t>
            </a:r>
            <a:r>
              <a:rPr lang="en-US" altLang="zh-CN" sz="1600" dirty="0" smtClean="0"/>
              <a:t>:  </a:t>
            </a:r>
            <a:r>
              <a:rPr lang="zh-CN" altLang="en-US" sz="1600" dirty="0" smtClean="0"/>
              <a:t>真正使用了哪些索引，不为 </a:t>
            </a:r>
            <a:r>
              <a:rPr lang="en-US" altLang="zh-CN" sz="1600" dirty="0" smtClean="0"/>
              <a:t>NULL </a:t>
            </a:r>
            <a:r>
              <a:rPr lang="zh-CN" altLang="en-US" sz="1600" dirty="0" smtClean="0"/>
              <a:t>的就是真实使用的索引</a:t>
            </a:r>
            <a:br>
              <a:rPr lang="zh-CN" altLang="en-US" sz="1600" dirty="0" smtClean="0"/>
            </a:br>
            <a:r>
              <a:rPr lang="en-US" altLang="zh-CN" sz="1600" dirty="0" smtClean="0"/>
              <a:t>Ref:          </a:t>
            </a:r>
            <a:r>
              <a:rPr lang="zh-CN" altLang="en-US" sz="1600" dirty="0" smtClean="0"/>
              <a:t>显示了哪些字段或者常量被用来和 </a:t>
            </a:r>
            <a:r>
              <a:rPr lang="en-US" altLang="zh-CN" sz="1600" dirty="0" smtClean="0"/>
              <a:t>key </a:t>
            </a:r>
            <a:r>
              <a:rPr lang="zh-CN" altLang="en-US" sz="1600" dirty="0" smtClean="0"/>
              <a:t>配合从表中查询记录出来 </a:t>
            </a:r>
          </a:p>
          <a:p>
            <a:r>
              <a:rPr lang="en-US" altLang="zh-CN" sz="1600" dirty="0" smtClean="0"/>
              <a:t>Rows:      </a:t>
            </a:r>
            <a:r>
              <a:rPr lang="zh-CN" altLang="en-US" sz="1600" dirty="0" smtClean="0"/>
              <a:t>显示了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认为在查询中应该检索的记录数 </a:t>
            </a:r>
            <a:br>
              <a:rPr lang="zh-CN" altLang="en-US" sz="1600" dirty="0" smtClean="0"/>
            </a:br>
            <a:r>
              <a:rPr lang="en-US" altLang="zh-CN" sz="1600" dirty="0" smtClean="0"/>
              <a:t>Extra:      </a:t>
            </a:r>
            <a:r>
              <a:rPr lang="zh-CN" altLang="en-US" sz="1600" dirty="0" smtClean="0"/>
              <a:t>显示了查询中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的附加信息，关心</a:t>
            </a:r>
            <a:r>
              <a:rPr lang="en-US" altLang="zh-CN" sz="1600" dirty="0" smtClean="0"/>
              <a:t>Using </a:t>
            </a:r>
            <a:r>
              <a:rPr lang="en-US" altLang="zh-CN" sz="1600" dirty="0" err="1" smtClean="0"/>
              <a:t>filesort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Using temporary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013176"/>
            <a:ext cx="8028384" cy="143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1334</Words>
  <Application>Microsoft Office PowerPoint</Application>
  <PresentationFormat>全屏显示(4:3)</PresentationFormat>
  <Paragraphs>191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让Mysql飞起来</vt:lpstr>
      <vt:lpstr>前期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让Mysql飞起来</dc:title>
  <dc:creator>hddzt</dc:creator>
  <cp:lastModifiedBy>zhangtao</cp:lastModifiedBy>
  <cp:revision>54</cp:revision>
  <dcterms:created xsi:type="dcterms:W3CDTF">2018-08-10T03:37:36Z</dcterms:created>
  <dcterms:modified xsi:type="dcterms:W3CDTF">2018-08-14T08:12:52Z</dcterms:modified>
</cp:coreProperties>
</file>