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1"/>
  </p:notesMasterIdLst>
  <p:sldIdLst>
    <p:sldId id="256" r:id="rId2"/>
    <p:sldId id="1727" r:id="rId3"/>
    <p:sldId id="1729" r:id="rId4"/>
    <p:sldId id="1730" r:id="rId5"/>
    <p:sldId id="1731" r:id="rId6"/>
    <p:sldId id="1815" r:id="rId7"/>
    <p:sldId id="1728" r:id="rId8"/>
    <p:sldId id="1751" r:id="rId9"/>
    <p:sldId id="388" r:id="rId10"/>
    <p:sldId id="390" r:id="rId11"/>
    <p:sldId id="389" r:id="rId12"/>
    <p:sldId id="391" r:id="rId13"/>
    <p:sldId id="1756" r:id="rId14"/>
    <p:sldId id="1757" r:id="rId15"/>
    <p:sldId id="1758" r:id="rId16"/>
    <p:sldId id="1760" r:id="rId17"/>
    <p:sldId id="1767" r:id="rId18"/>
    <p:sldId id="1526" r:id="rId19"/>
    <p:sldId id="1712" r:id="rId20"/>
    <p:sldId id="1749" r:id="rId21"/>
    <p:sldId id="1747" r:id="rId22"/>
    <p:sldId id="1761" r:id="rId23"/>
    <p:sldId id="1714" r:id="rId24"/>
    <p:sldId id="1750" r:id="rId25"/>
    <p:sldId id="1778" r:id="rId26"/>
    <p:sldId id="1773" r:id="rId27"/>
    <p:sldId id="1779" r:id="rId28"/>
    <p:sldId id="1780" r:id="rId29"/>
    <p:sldId id="1774" r:id="rId30"/>
    <p:sldId id="1776" r:id="rId31"/>
    <p:sldId id="1713" r:id="rId32"/>
    <p:sldId id="1775" r:id="rId33"/>
    <p:sldId id="1748" r:id="rId34"/>
    <p:sldId id="1765" r:id="rId35"/>
    <p:sldId id="1811" r:id="rId36"/>
    <p:sldId id="1763" r:id="rId37"/>
    <p:sldId id="1789" r:id="rId38"/>
    <p:sldId id="1771" r:id="rId39"/>
    <p:sldId id="1777" r:id="rId40"/>
    <p:sldId id="1716" r:id="rId41"/>
    <p:sldId id="1752" r:id="rId42"/>
    <p:sldId id="1787" r:id="rId43"/>
    <p:sldId id="1814" r:id="rId44"/>
    <p:sldId id="1788" r:id="rId45"/>
    <p:sldId id="1703" r:id="rId46"/>
    <p:sldId id="1717" r:id="rId47"/>
    <p:sldId id="1753" r:id="rId48"/>
    <p:sldId id="262" r:id="rId49"/>
    <p:sldId id="1790" r:id="rId50"/>
    <p:sldId id="1721" r:id="rId51"/>
    <p:sldId id="1754" r:id="rId52"/>
    <p:sldId id="263" r:id="rId53"/>
    <p:sldId id="1791" r:id="rId54"/>
    <p:sldId id="1792" r:id="rId55"/>
    <p:sldId id="1722" r:id="rId56"/>
    <p:sldId id="1795" r:id="rId57"/>
    <p:sldId id="264" r:id="rId58"/>
    <p:sldId id="1796" r:id="rId59"/>
    <p:sldId id="1797" r:id="rId60"/>
    <p:sldId id="1723" r:id="rId61"/>
    <p:sldId id="1798" r:id="rId62"/>
    <p:sldId id="1799" r:id="rId63"/>
    <p:sldId id="266" r:id="rId64"/>
    <p:sldId id="1816" r:id="rId65"/>
    <p:sldId id="502" r:id="rId66"/>
    <p:sldId id="521" r:id="rId67"/>
    <p:sldId id="522" r:id="rId68"/>
    <p:sldId id="510" r:id="rId69"/>
    <p:sldId id="1516" r:id="rId70"/>
    <p:sldId id="1802" r:id="rId71"/>
    <p:sldId id="1800" r:id="rId72"/>
    <p:sldId id="523" r:id="rId73"/>
    <p:sldId id="1654" r:id="rId74"/>
    <p:sldId id="1657" r:id="rId75"/>
    <p:sldId id="1519" r:id="rId76"/>
    <p:sldId id="1520" r:id="rId77"/>
    <p:sldId id="1583" r:id="rId78"/>
    <p:sldId id="1582" r:id="rId79"/>
    <p:sldId id="1521" r:id="rId80"/>
    <p:sldId id="406" r:id="rId81"/>
    <p:sldId id="349" r:id="rId82"/>
    <p:sldId id="350" r:id="rId83"/>
    <p:sldId id="354" r:id="rId84"/>
    <p:sldId id="1805" r:id="rId85"/>
    <p:sldId id="1801" r:id="rId86"/>
    <p:sldId id="268" r:id="rId87"/>
    <p:sldId id="1817" r:id="rId88"/>
    <p:sldId id="1819" r:id="rId89"/>
    <p:sldId id="1568" r:id="rId90"/>
    <p:sldId id="1569" r:id="rId91"/>
    <p:sldId id="1570" r:id="rId92"/>
    <p:sldId id="1571" r:id="rId93"/>
    <p:sldId id="1806" r:id="rId94"/>
    <p:sldId id="1807" r:id="rId95"/>
    <p:sldId id="1685" r:id="rId96"/>
    <p:sldId id="1820" r:id="rId97"/>
    <p:sldId id="1821" r:id="rId98"/>
    <p:sldId id="1822" r:id="rId99"/>
    <p:sldId id="1823" r:id="rId100"/>
    <p:sldId id="1824" r:id="rId101"/>
    <p:sldId id="1686" r:id="rId102"/>
    <p:sldId id="1687" r:id="rId103"/>
    <p:sldId id="1688" r:id="rId104"/>
    <p:sldId id="1808" r:id="rId105"/>
    <p:sldId id="1689" r:id="rId106"/>
    <p:sldId id="1690" r:id="rId107"/>
    <p:sldId id="1675" r:id="rId108"/>
    <p:sldId id="1810" r:id="rId109"/>
    <p:sldId id="1740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617B3-4C47-41ED-B020-F528ECF02798}">
          <p14:sldIdLst>
            <p14:sldId id="256"/>
            <p14:sldId id="1727"/>
            <p14:sldId id="1729"/>
            <p14:sldId id="1730"/>
            <p14:sldId id="1731"/>
            <p14:sldId id="1815"/>
          </p14:sldIdLst>
        </p14:section>
        <p14:section name="Observational Studies" id="{343EADEB-7644-4DA5-9E58-C084C947F7BD}">
          <p14:sldIdLst>
            <p14:sldId id="1728"/>
            <p14:sldId id="1751"/>
          </p14:sldIdLst>
        </p14:section>
        <p14:section name="OS: Conditioning" id="{7091B3DA-06F4-4CB7-9B57-19324A8D516E}">
          <p14:sldIdLst>
            <p14:sldId id="388"/>
            <p14:sldId id="390"/>
            <p14:sldId id="389"/>
            <p14:sldId id="391"/>
            <p14:sldId id="1756"/>
            <p14:sldId id="1757"/>
            <p14:sldId id="1758"/>
            <p14:sldId id="1760"/>
            <p14:sldId id="1767"/>
            <p14:sldId id="1526"/>
            <p14:sldId id="1712"/>
          </p14:sldIdLst>
        </p14:section>
        <p14:section name="OS: Matching and Stratification" id="{981E0DA8-0EA4-4C71-9A20-D10D70F6F1A7}">
          <p14:sldIdLst>
            <p14:sldId id="1749"/>
            <p14:sldId id="1747"/>
            <p14:sldId id="1761"/>
            <p14:sldId id="1714"/>
            <p14:sldId id="1750"/>
            <p14:sldId id="1778"/>
            <p14:sldId id="1773"/>
            <p14:sldId id="1779"/>
            <p14:sldId id="1780"/>
            <p14:sldId id="1774"/>
            <p14:sldId id="1776"/>
            <p14:sldId id="1713"/>
            <p14:sldId id="1775"/>
            <p14:sldId id="1748"/>
            <p14:sldId id="1765"/>
            <p14:sldId id="1811"/>
            <p14:sldId id="1763"/>
            <p14:sldId id="1789"/>
            <p14:sldId id="1771"/>
            <p14:sldId id="1777"/>
            <p14:sldId id="1716"/>
          </p14:sldIdLst>
        </p14:section>
        <p14:section name="OS: Weighting" id="{B3E2D08A-84F6-4B81-812E-63AA18930BD5}">
          <p14:sldIdLst>
            <p14:sldId id="1752"/>
            <p14:sldId id="1787"/>
            <p14:sldId id="1814"/>
            <p14:sldId id="1788"/>
            <p14:sldId id="1703"/>
            <p14:sldId id="1717"/>
          </p14:sldIdLst>
        </p14:section>
        <p14:section name="OS: Regression" id="{9F665C47-7F58-47D7-9C59-F8AE41B4F16F}">
          <p14:sldIdLst>
            <p14:sldId id="1753"/>
            <p14:sldId id="262"/>
            <p14:sldId id="1790"/>
            <p14:sldId id="1721"/>
          </p14:sldIdLst>
        </p14:section>
        <p14:section name="OS: Doubly Robust" id="{9B0FACAD-A7CD-4AD3-9DB8-154A0E4C16F2}">
          <p14:sldIdLst>
            <p14:sldId id="1754"/>
            <p14:sldId id="263"/>
            <p14:sldId id="1791"/>
            <p14:sldId id="1792"/>
            <p14:sldId id="1722"/>
          </p14:sldIdLst>
        </p14:section>
        <p14:section name="OS: Synthetic Control" id="{8384B16C-21E6-47C7-8FF8-58A725084E12}">
          <p14:sldIdLst>
            <p14:sldId id="1795"/>
            <p14:sldId id="264"/>
            <p14:sldId id="1796"/>
            <p14:sldId id="1797"/>
            <p14:sldId id="1723"/>
          </p14:sldIdLst>
        </p14:section>
        <p14:section name="Natural Experiments" id="{AA5389B0-CF65-405F-AD29-2898ABA13ED2}">
          <p14:sldIdLst>
            <p14:sldId id="1798"/>
          </p14:sldIdLst>
        </p14:section>
        <p14:section name="NS: Cholera Example" id="{1D3BF1FD-4E77-4665-A8DE-B3A73099F79A}">
          <p14:sldIdLst>
            <p14:sldId id="1799"/>
            <p14:sldId id="266"/>
            <p14:sldId id="1816"/>
            <p14:sldId id="502"/>
            <p14:sldId id="521"/>
            <p14:sldId id="522"/>
            <p14:sldId id="510"/>
            <p14:sldId id="1516"/>
            <p14:sldId id="1802"/>
          </p14:sldIdLst>
        </p14:section>
        <p14:section name="NS: Instrumental Variables" id="{963D8956-FEA3-4690-9B42-AA85AC0FE37E}">
          <p14:sldIdLst>
            <p14:sldId id="1800"/>
            <p14:sldId id="523"/>
            <p14:sldId id="1654"/>
            <p14:sldId id="1657"/>
            <p14:sldId id="1519"/>
            <p14:sldId id="1520"/>
            <p14:sldId id="1583"/>
            <p14:sldId id="1582"/>
            <p14:sldId id="1521"/>
            <p14:sldId id="406"/>
            <p14:sldId id="349"/>
            <p14:sldId id="350"/>
            <p14:sldId id="354"/>
            <p14:sldId id="1805"/>
          </p14:sldIdLst>
        </p14:section>
        <p14:section name="NS: Regression Discontinuities" id="{45A68A09-BF84-4FD2-AA01-6E560C1F03E9}">
          <p14:sldIdLst>
            <p14:sldId id="1801"/>
            <p14:sldId id="268"/>
            <p14:sldId id="1817"/>
            <p14:sldId id="1819"/>
            <p14:sldId id="1568"/>
            <p14:sldId id="1569"/>
            <p14:sldId id="1570"/>
            <p14:sldId id="1571"/>
            <p14:sldId id="1806"/>
          </p14:sldIdLst>
        </p14:section>
        <p14:section name="Sensitivity Analysis" id="{6F01C274-560B-4AEC-B297-5DEB5FD49728}">
          <p14:sldIdLst>
            <p14:sldId id="1807"/>
            <p14:sldId id="1685"/>
            <p14:sldId id="1820"/>
            <p14:sldId id="1821"/>
            <p14:sldId id="1822"/>
            <p14:sldId id="1823"/>
            <p14:sldId id="1824"/>
            <p14:sldId id="1686"/>
            <p14:sldId id="1687"/>
            <p14:sldId id="1688"/>
            <p14:sldId id="1808"/>
            <p14:sldId id="1689"/>
            <p14:sldId id="1690"/>
            <p14:sldId id="1675"/>
            <p14:sldId id="1810"/>
            <p14:sldId id="1740"/>
          </p14:sldIdLst>
        </p14:section>
        <p14:section name="EXTRA" id="{4075CB0B-366B-4B23-AA22-63D9B132AD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472C4"/>
    <a:srgbClr val="0066FF"/>
    <a:srgbClr val="3F3F3F"/>
    <a:srgbClr val="4368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9FAF1-D659-4AD6-9838-3E8FDE01D6D0}" v="158" dt="2018-08-19T10:51:28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6789"/>
    <p:restoredTop sz="93631"/>
  </p:normalViewPr>
  <p:slideViewPr>
    <p:cSldViewPr snapToGrid="0">
      <p:cViewPr varScale="1">
        <p:scale>
          <a:sx n="120" d="100"/>
          <a:sy n="120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commentAuthors" Target="commentAuthors.xml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11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Simple natural experiment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As-if Random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As-if Random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rgbClr val="B4C7E7"/>
        </a:solidFill>
      </dgm:spPr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rgbClr val="4472C4"/>
        </a:solidFill>
      </dgm:spPr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/>
      <dgm:t>
        <a:bodyPr/>
        <a:lstStyle/>
        <a:p>
          <a:r>
            <a:rPr lang="en-US"/>
            <a:t>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/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/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/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/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rgbClr val="B4C7E7"/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rgbClr val="4472C4"/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386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Simple natural experiment</a:t>
          </a:r>
        </a:p>
      </dsp:txBody>
      <dsp:txXfrm>
        <a:off x="85444" y="119306"/>
        <a:ext cx="5918762" cy="1579432"/>
      </dsp:txXfrm>
    </dsp:sp>
    <dsp:sp modelId="{B79B0C71-1CE6-4463-86BA-B791AE870BBA}">
      <dsp:nvSpPr>
        <dsp:cNvPr id="0" name=""/>
        <dsp:cNvSpPr/>
      </dsp:nvSpPr>
      <dsp:spPr>
        <a:xfrm>
          <a:off x="0" y="191090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Instrumental Variables</a:t>
          </a:r>
        </a:p>
      </dsp:txBody>
      <dsp:txXfrm>
        <a:off x="85444" y="1996346"/>
        <a:ext cx="5918762" cy="1579432"/>
      </dsp:txXfrm>
    </dsp:sp>
    <dsp:sp modelId="{39DC5C57-A523-4570-A08A-8E1351A4DCA9}">
      <dsp:nvSpPr>
        <dsp:cNvPr id="0" name=""/>
        <dsp:cNvSpPr/>
      </dsp:nvSpPr>
      <dsp:spPr>
        <a:xfrm>
          <a:off x="0" y="378794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Regression Discontinuities</a:t>
          </a:r>
        </a:p>
      </dsp:txBody>
      <dsp:txXfrm>
        <a:off x="85444" y="3873386"/>
        <a:ext cx="5918762" cy="15794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7482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As-if Random</a:t>
          </a:r>
        </a:p>
      </dsp:txBody>
      <dsp:txXfrm>
        <a:off x="85326" y="122808"/>
        <a:ext cx="5918998" cy="1577254"/>
      </dsp:txXfrm>
    </dsp:sp>
    <dsp:sp modelId="{B79B0C71-1CE6-4463-86BA-B791AE870BBA}">
      <dsp:nvSpPr>
        <dsp:cNvPr id="0" name=""/>
        <dsp:cNvSpPr/>
      </dsp:nvSpPr>
      <dsp:spPr>
        <a:xfrm>
          <a:off x="0" y="1912109"/>
          <a:ext cx="6089650" cy="1747906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Instrumental Variables</a:t>
          </a:r>
        </a:p>
      </dsp:txBody>
      <dsp:txXfrm>
        <a:off x="85326" y="1997435"/>
        <a:ext cx="5918998" cy="1577254"/>
      </dsp:txXfrm>
    </dsp:sp>
    <dsp:sp modelId="{39DC5C57-A523-4570-A08A-8E1351A4DCA9}">
      <dsp:nvSpPr>
        <dsp:cNvPr id="0" name=""/>
        <dsp:cNvSpPr/>
      </dsp:nvSpPr>
      <dsp:spPr>
        <a:xfrm>
          <a:off x="0" y="3786735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Regression Discontinuities</a:t>
          </a:r>
        </a:p>
      </dsp:txBody>
      <dsp:txXfrm>
        <a:off x="85326" y="3872061"/>
        <a:ext cx="5918998" cy="15772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7482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As-if Random</a:t>
          </a:r>
        </a:p>
      </dsp:txBody>
      <dsp:txXfrm>
        <a:off x="85326" y="122808"/>
        <a:ext cx="5918998" cy="1577254"/>
      </dsp:txXfrm>
    </dsp:sp>
    <dsp:sp modelId="{B79B0C71-1CE6-4463-86BA-B791AE870BBA}">
      <dsp:nvSpPr>
        <dsp:cNvPr id="0" name=""/>
        <dsp:cNvSpPr/>
      </dsp:nvSpPr>
      <dsp:spPr>
        <a:xfrm>
          <a:off x="0" y="1912109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Instrumental Variables</a:t>
          </a:r>
        </a:p>
      </dsp:txBody>
      <dsp:txXfrm>
        <a:off x="85326" y="1997435"/>
        <a:ext cx="5918998" cy="1577254"/>
      </dsp:txXfrm>
    </dsp:sp>
    <dsp:sp modelId="{39DC5C57-A523-4570-A08A-8E1351A4DCA9}">
      <dsp:nvSpPr>
        <dsp:cNvPr id="0" name=""/>
        <dsp:cNvSpPr/>
      </dsp:nvSpPr>
      <dsp:spPr>
        <a:xfrm>
          <a:off x="0" y="3786735"/>
          <a:ext cx="6089650" cy="1747906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/>
            <a:t>Regression Discontinuities</a:t>
          </a:r>
        </a:p>
      </dsp:txBody>
      <dsp:txXfrm>
        <a:off x="85326" y="3872061"/>
        <a:ext cx="5918998" cy="1577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7A3A-52C5-4E17-8F56-C9C45B336D2C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2885-624B-41E0-9613-FC94C6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One common method for approximate matching and stratiﬁcation is to consider the propensity of being treated by a particular cause and to balance this score that between treatment and control groups. We demonstrate the application of propensity scores to the same problem. </a:t>
                </a:r>
              </a:p>
              <a:p>
                <a:r>
                  <a:rPr lang="en-US"/>
                  <a:t>A </a:t>
                </a:r>
                <a:r>
                  <a:rPr lang="en-US" i="1"/>
                  <a:t>balancing score</a:t>
                </a:r>
                <a:r>
                  <a:rPr lang="en-US"/>
                  <a:t> subdivides observational data so that: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⊥𝑋 | 𝑠𝑐𝑜𝑟𝑒</a:t>
                </a:r>
                <a:endParaRPr lang="en-US"/>
              </a:p>
              <a:p>
                <a:r>
                  <a:rPr lang="en-US" i="1"/>
                  <a:t>Estimated propensity </a:t>
                </a:r>
                <a:r>
                  <a:rPr lang="en-US"/>
                  <a:t>is one possible balancing score</a:t>
                </a:r>
              </a:p>
              <a:p>
                <a:r>
                  <a:rPr lang="en-US"/>
                  <a:t>Match on propensity score.</a:t>
                </a:r>
              </a:p>
              <a:p>
                <a:r>
                  <a:rPr lang="en-US"/>
                  <a:t>Generalizes to stratification and weighting approaches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7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4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6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3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7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4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8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3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74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3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0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9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0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D9B09-CC0C-4E60-8DBA-E5268A8DB8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2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3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4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4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4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0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9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75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0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0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7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44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3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0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31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52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56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Causal Inference 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9EC6C0B-43A9-45BC-BDC5-8CAB71C27225}" type="datetime8">
              <a:rPr lang="en-US" smtClean="0"/>
              <a:t>10/9/18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6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Causal Inference 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9EC6C0B-43A9-45BC-BDC5-8CAB71C27225}" type="datetime8">
              <a:rPr lang="en-US" smtClean="0"/>
              <a:t>10/9/18 5:35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32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64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B8C3C-1F89-42BF-943B-F5C0113B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808E993-825C-4CF8-804C-200A3B33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2EAD3B-7033-43AB-B0F4-166C014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BB13B1-744A-4A2E-89F4-D39BD04B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16537-E894-4E69-868F-80012D48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B73CF-1C01-4171-979C-5D4BA89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EC239D-2673-4B4F-A304-4A2D9DCA9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456490-37E0-4A22-A05A-AC8BA6C5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C4AE55-77DE-45D0-8877-FB5411A7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00BFD0-D6D3-41DF-AD30-1D4DA019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2503D53-9076-4ADB-A173-0A2C6DD7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57FB32B-63AC-491F-9415-F399633E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09CDD7-E007-483E-843A-66BE748A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328FB1-9023-4905-9F30-37E314E6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3CD2D6-0519-432F-A5BA-79C82E5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3449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64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80"/>
            <a:ext cx="11653523" cy="1864293"/>
          </a:xfrm>
        </p:spPr>
        <p:txBody>
          <a:bodyPr>
            <a:spAutoFit/>
          </a:bodyPr>
          <a:lstStyle>
            <a:lvl1pPr>
              <a:defRPr sz="2942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86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8575F-AF9C-4524-B592-41B2FAD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DD1AF0-E0B0-4864-BB82-BB52BCBC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69211-7BDA-421C-AE54-ED3D5C2F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C76247-049E-4F96-8F22-3158B961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143EC4-3F1F-4506-A738-F137216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A20E5B-4A44-4C6C-9801-09C5DB95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6A471-0032-4599-8093-D4C34711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3C6418-BB1D-4993-8AEC-39255E01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753535-17EE-43B3-A4D9-37CF79B9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AC0EED-C09E-45BF-B2F3-43F35576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53E8C-D1E5-436A-BB15-2719FE7D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511B66-7FDF-497A-AF4B-DC558EEB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A1D5BF-402B-4668-8A49-5D1A8CC9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585D58-0CF1-4A0E-88E2-847FBBAD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247AF1-5808-45FB-A3FC-D2F4FD64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09E400-A42B-4968-9396-009E5C3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6BD6C-026F-4E6D-9C80-7891FF9F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B5C795-87C8-476C-8360-86B5BC1F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FEDA58-26E1-4934-A80B-352D1806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494E15-BAFD-4781-BC16-D497859E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0CBFB00-C566-4330-BC59-6F2246F00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D67648-276B-441A-95B6-A45A0611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17F8956-02E9-4202-9D08-5EC2AEA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51C803-15DA-4940-9D56-0FFE959D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1AD54-A9F3-49E6-A20F-2BCAD7B8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0DB5FB7-B8A1-4120-B916-2AAC314F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126EE-0A21-43AA-A835-C30E896E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F4914F-14D8-47F1-9F79-2DECA9BB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E47FC99-D677-4448-BE99-93FD03E4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2D9213-310C-48C7-8CC0-E2C4857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CAEC66-6FBE-42A7-80D9-49D49790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0CF00E-125F-42E0-B7B1-53A6A397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F2D3A7-2C0C-4F68-BEFC-B2663FF8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4182CC-8F8D-4D21-913F-1BC8E6D9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78EEE7-4143-4469-AD2B-5B9A7B70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32AD40-4140-4BA9-8F09-C4B0BC46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4BC68B-AB55-4537-8609-B93185EA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956A5-345D-4369-91B9-688C0E4A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74422D6-39F7-435A-A981-A2A3ACC2A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C752E9-F946-4CE8-93FD-7E256434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B7BEC4-22EE-4AC6-A809-596BAA92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DAFD2C-0BEB-4853-9204-286F421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808E0B-7EAF-4673-8430-7FAE4E5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38A6928-27DB-4888-AA53-A26B7875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46531B-3BCF-483E-95EB-254402DC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6BFFCA-BC41-4B70-85AF-572DFD16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3E23-F035-4004-B997-EB39BBE283FD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56D948-EE2D-479E-8732-3F9C1772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BDED1D-09DB-43CC-9335-E7F2B86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why" TargetMode="External"/><Relationship Id="rId4" Type="http://schemas.openxmlformats.org/officeDocument/2006/relationships/hyperlink" Target="http://causalinference.gitlab.io/dowh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32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37.png"/><Relationship Id="rId9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8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svg"/><Relationship Id="rId12" Type="http://schemas.openxmlformats.org/officeDocument/2006/relationships/image" Target="../media/image57.png"/><Relationship Id="rId13" Type="http://schemas.openxmlformats.org/officeDocument/2006/relationships/image" Target="../media/image60.svg"/><Relationship Id="rId14" Type="http://schemas.openxmlformats.org/officeDocument/2006/relationships/image" Target="../media/image58.png"/><Relationship Id="rId15" Type="http://schemas.openxmlformats.org/officeDocument/2006/relationships/image" Target="../media/image62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Relationship Id="rId4" Type="http://schemas.openxmlformats.org/officeDocument/2006/relationships/image" Target="../media/image44.png"/><Relationship Id="rId5" Type="http://schemas.openxmlformats.org/officeDocument/2006/relationships/image" Target="../media/image45.svg"/><Relationship Id="rId6" Type="http://schemas.openxmlformats.org/officeDocument/2006/relationships/image" Target="../media/image47.png"/><Relationship Id="rId7" Type="http://schemas.openxmlformats.org/officeDocument/2006/relationships/image" Target="../media/image48.svg"/><Relationship Id="rId8" Type="http://schemas.openxmlformats.org/officeDocument/2006/relationships/image" Target="../media/image53.png"/><Relationship Id="rId9" Type="http://schemas.openxmlformats.org/officeDocument/2006/relationships/image" Target="../media/image54.svg"/><Relationship Id="rId10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3EF0C2-EE57-40DD-B754-BF1477FAB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PART II. </a:t>
            </a:r>
            <a:br>
              <a:rPr lang="en-US" b="1"/>
            </a:br>
            <a:r>
              <a:rPr lang="en-US" b="1"/>
              <a:t>Methods for Causal Inference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BE27A18-EF3D-4CBF-BAB1-D1B4A15A848C}"/>
              </a:ext>
            </a:extLst>
          </p:cNvPr>
          <p:cNvSpPr/>
          <p:nvPr/>
        </p:nvSpPr>
        <p:spPr>
          <a:xfrm>
            <a:off x="11764182" y="4098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9B3469D-86ED-4655-A615-E0BF5F21B2FD}"/>
              </a:ext>
            </a:extLst>
          </p:cNvPr>
          <p:cNvSpPr/>
          <p:nvPr/>
        </p:nvSpPr>
        <p:spPr>
          <a:xfrm>
            <a:off x="11908653" y="-383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E26B285-519E-4700-983C-1BCABA0FA17F}"/>
              </a:ext>
            </a:extLst>
          </p:cNvPr>
          <p:cNvSpPr/>
          <p:nvPr/>
        </p:nvSpPr>
        <p:spPr>
          <a:xfrm>
            <a:off x="12049926" y="608"/>
            <a:ext cx="1420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=""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=""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=""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=""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=""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=""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=""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=""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=""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=""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=""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=""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=""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=""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=""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=""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=""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=""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=""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=""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=""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=""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=""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=""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=""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=""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=""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=""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=""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=""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=""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=""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=""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=""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=""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=""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=""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=""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=""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=""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=""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=""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=""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=""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=""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=""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=""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=""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=""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=""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=""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=""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=""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=""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=""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=""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=""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=""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=""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=""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3984" y="5870448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64A58E2F-1164-46BF-A3A8-3BD2D6E9916E}"/>
              </a:ext>
            </a:extLst>
          </p:cNvPr>
          <p:cNvCxnSpPr>
            <a:cxnSpLocks/>
          </p:cNvCxnSpPr>
          <p:nvPr/>
        </p:nvCxnSpPr>
        <p:spPr>
          <a:xfrm flipV="1">
            <a:off x="4426926" y="1868558"/>
            <a:ext cx="3478435" cy="3478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DoWhy: Sample causal inference analysis in 4 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100</a:t>
            </a:fld>
            <a:endParaRPr lang="en-US"/>
          </a:p>
        </p:txBody>
      </p:sp>
      <p:pic>
        <p:nvPicPr>
          <p:cNvPr id="7" name="picture">
            <a:extLst>
              <a:ext uri="{FF2B5EF4-FFF2-40B4-BE49-F238E27FC236}">
                <a16:creationId xmlns="" xmlns:a16="http://schemas.microsoft.com/office/drawing/2014/main" id="{75AADF81-8240-415F-8616-D1C66F7C31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0" y="1699155"/>
            <a:ext cx="10875380" cy="50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63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A247195-0B7C-4329-A4A7-2F86644F8844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2618582-160C-44F6-8979-738589C85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7870" y="2396424"/>
            <a:ext cx="8740639" cy="2987514"/>
          </a:xfrm>
        </p:spPr>
        <p:txBody>
          <a:bodyPr/>
          <a:lstStyle/>
          <a:p>
            <a:r>
              <a:rPr lang="en-US"/>
              <a:t>Can add randomly drawn covariates into data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change?  </a:t>
            </a:r>
            <a:r>
              <a:rPr lang="en-US" i="1"/>
              <a:t>(Hint: it shouldn’t)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084944-5120-48D4-9D1A-17FDCBC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82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1: Add random variables to your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9940D2-2DB1-4629-8787-D9F66DEA0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4506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D4D0B24-6DEC-432A-A113-558DC706828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2618582-160C-44F6-8979-738589C85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14041"/>
            <a:ext cx="9105971" cy="3983353"/>
          </a:xfrm>
        </p:spPr>
        <p:txBody>
          <a:bodyPr>
            <a:normAutofit/>
          </a:bodyPr>
          <a:lstStyle/>
          <a:p>
            <a:r>
              <a:rPr lang="en-US"/>
              <a:t>Randomize or permute the treatment.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change? </a:t>
            </a:r>
            <a:r>
              <a:rPr lang="en-US" i="1"/>
              <a:t>(Hint: it should become 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7084944-5120-48D4-9D1A-17FDCBC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3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2: Replace treatment by a placebo (A/A test)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9940D2-2DB1-4629-8787-D9F66DEA0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9762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244191-7ECA-4E54-B1A5-E2DAEFC43C8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EFA83F4-B6EF-4C49-AAB1-F256EDAC4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404287"/>
            <a:ext cx="8740639" cy="3078045"/>
          </a:xfrm>
        </p:spPr>
        <p:txBody>
          <a:bodyPr/>
          <a:lstStyle/>
          <a:p>
            <a:r>
              <a:rPr lang="en-US"/>
              <a:t>Create subsets of your data.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vary across subsets? </a:t>
            </a:r>
            <a:br>
              <a:rPr lang="en-US"/>
            </a:br>
            <a:r>
              <a:rPr lang="en-US" i="1"/>
              <a:t>(Hint: it shouldn’t vary significantly)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F0CAE0D-4BA5-4C33-977C-19E7CBDC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70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3: Divide data into subsets   (cross-validation)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E3E936-15AA-4C6B-A55B-C6088472E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9887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B244191-7ECA-4E54-B1A5-E2DAEFC43C8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EFA83F4-B6EF-4C49-AAB1-F256EDAC4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404287"/>
            <a:ext cx="8740639" cy="3078045"/>
          </a:xfrm>
        </p:spPr>
        <p:txBody>
          <a:bodyPr/>
          <a:lstStyle/>
          <a:p>
            <a:r>
              <a:rPr lang="en-US"/>
              <a:t>Many methods (e.g., matching, stratification, weighting, regression discontinuity) depend on balancing of covariates</a:t>
            </a:r>
          </a:p>
          <a:p>
            <a:endParaRPr lang="en-US"/>
          </a:p>
          <a:p>
            <a:r>
              <a:rPr lang="en-US"/>
              <a:t>Can test this.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F0CAE0D-4BA5-4C33-977C-19E7CBDC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70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4: Test Balance of Covariates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E3E936-15AA-4C6B-A55B-C6088472E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4735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8257C7E-BE02-48CC-8401-FBA3CA1205C9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DA69CEC-7DCB-40F1-9C51-D99834068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66234"/>
            <a:ext cx="9628120" cy="4455241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Question: </a:t>
            </a:r>
            <a:r>
              <a:rPr lang="en-US" i="1"/>
              <a:t>How sensitive is your estimate to minor violations of assumptions?</a:t>
            </a:r>
          </a:p>
          <a:p>
            <a:endParaRPr lang="en-US" i="1"/>
          </a:p>
          <a:p>
            <a:r>
              <a:rPr lang="en-US" i="1"/>
              <a:t>E.g. How big should the effect of a confounder be so that your estimate reverses in direction?</a:t>
            </a:r>
          </a:p>
          <a:p>
            <a:endParaRPr lang="en-US"/>
          </a:p>
          <a:p>
            <a:r>
              <a:rPr lang="en-US"/>
              <a:t>Use simulation to add effect of unknown confounders. </a:t>
            </a:r>
          </a:p>
          <a:p>
            <a:endParaRPr lang="en-US"/>
          </a:p>
          <a:p>
            <a:r>
              <a:rPr lang="en-US"/>
              <a:t>Domain knowledge helps to guide reasonable values of the simulation. </a:t>
            </a:r>
          </a:p>
          <a:p>
            <a:endParaRPr lang="en-US"/>
          </a:p>
          <a:p>
            <a:r>
              <a:rPr lang="en-US"/>
              <a:t>Make comparisons to other known estimates.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CDC2255-165D-4DC4-84C6-B1EDC1B5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When refutations are not possible? Sensitivity Analysis to violations of assumptions</a:t>
            </a:r>
          </a:p>
        </p:txBody>
      </p:sp>
    </p:spTree>
    <p:extLst>
      <p:ext uri="{BB962C8B-B14F-4D97-AF65-F5344CB8AC3E}">
        <p14:creationId xmlns:p14="http://schemas.microsoft.com/office/powerpoint/2010/main" val="44940968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41522B7-95CB-436F-8C17-042EE4709970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51E5CC-217F-4555-ACC7-C89B01F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Does smoking cause lung cancer?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3BFE52-A0D2-4EAE-8A3A-722F17323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E3524B1-5F39-41CB-86A9-32195BCB55E5}"/>
              </a:ext>
            </a:extLst>
          </p:cNvPr>
          <p:cNvGrpSpPr/>
          <p:nvPr/>
        </p:nvGrpSpPr>
        <p:grpSpPr>
          <a:xfrm>
            <a:off x="1733170" y="1868794"/>
            <a:ext cx="8927353" cy="2906388"/>
            <a:chOff x="17075106" y="16978116"/>
            <a:chExt cx="9105073" cy="2964247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5251361-BBF5-4460-B459-0F9B8E1718E0}"/>
                </a:ext>
              </a:extLst>
            </p:cNvPr>
            <p:cNvSpPr/>
            <p:nvPr/>
          </p:nvSpPr>
          <p:spPr>
            <a:xfrm>
              <a:off x="17075106" y="18919325"/>
              <a:ext cx="3246120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Smoking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D1A00FB6-CF82-47F2-B765-3EF52A8B5838}"/>
                </a:ext>
              </a:extLst>
            </p:cNvPr>
            <p:cNvSpPr/>
            <p:nvPr/>
          </p:nvSpPr>
          <p:spPr>
            <a:xfrm>
              <a:off x="17075106" y="16978116"/>
              <a:ext cx="4130566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Demographics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6C811CB5-5D53-4959-B391-D3F1A3018AE0}"/>
                </a:ext>
              </a:extLst>
            </p:cNvPr>
            <p:cNvSpPr/>
            <p:nvPr/>
          </p:nvSpPr>
          <p:spPr>
            <a:xfrm>
              <a:off x="22683426" y="18916416"/>
              <a:ext cx="3496753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Lung Cancer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1B640E1D-C742-4525-B370-FC431560B49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0321226" y="19427935"/>
              <a:ext cx="2362200" cy="2909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8B7DB9B5-2CA8-434E-863A-AC7BE30274F3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 flipH="1">
              <a:off x="18698166" y="18001154"/>
              <a:ext cx="442223" cy="918171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7ABEBC47-B094-4007-9DD0-982960F0FDC8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20600765" y="17851334"/>
              <a:ext cx="3831038" cy="10650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9C7EAC6-11E0-4EC7-B949-8475CDE8F41D}"/>
              </a:ext>
            </a:extLst>
          </p:cNvPr>
          <p:cNvSpPr/>
          <p:nvPr/>
        </p:nvSpPr>
        <p:spPr>
          <a:xfrm>
            <a:off x="6127347" y="1799924"/>
            <a:ext cx="4049942" cy="100306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138"/>
              <a:t>Genes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A563071-8A04-4038-96AB-ED2E1DE99E3A}"/>
              </a:ext>
            </a:extLst>
          </p:cNvPr>
          <p:cNvCxnSpPr>
            <a:cxnSpLocks/>
          </p:cNvCxnSpPr>
          <p:nvPr/>
        </p:nvCxnSpPr>
        <p:spPr>
          <a:xfrm flipH="1">
            <a:off x="3475762" y="2507639"/>
            <a:ext cx="3739222" cy="124243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E2179D3-902D-425B-A535-B4BEBDE69BF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099205" y="2763981"/>
            <a:ext cx="847068" cy="10052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CAF40C3-3EFC-40A5-9DCC-D9F6596B21B2}"/>
              </a:ext>
            </a:extLst>
          </p:cNvPr>
          <p:cNvSpPr txBox="1"/>
          <p:nvPr/>
        </p:nvSpPr>
        <p:spPr>
          <a:xfrm>
            <a:off x="1837379" y="5222104"/>
            <a:ext cx="8339911" cy="94152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Cornwell (1959) showed that the effect of Genes had to be 8 times any known confounder for the effect to go to zero.</a:t>
            </a:r>
          </a:p>
        </p:txBody>
      </p:sp>
    </p:spTree>
    <p:extLst>
      <p:ext uri="{BB962C8B-B14F-4D97-AF65-F5344CB8AC3E}">
        <p14:creationId xmlns:p14="http://schemas.microsoft.com/office/powerpoint/2010/main" val="3836811639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A4CD6D-BE18-446E-84AF-CB3126C259D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58175" y="2053735"/>
            <a:ext cx="8740639" cy="4082936"/>
          </a:xfrm>
        </p:spPr>
        <p:txBody>
          <a:bodyPr>
            <a:normAutofit lnSpcReduction="10000"/>
          </a:bodyPr>
          <a:lstStyle/>
          <a:p>
            <a:r>
              <a:rPr lang="en-US"/>
              <a:t>Always follow the four steps: </a:t>
            </a:r>
            <a:r>
              <a:rPr lang="en-US" i="1"/>
              <a:t>Model, Identify, Estimate, Refute.</a:t>
            </a:r>
          </a:p>
          <a:p>
            <a:r>
              <a:rPr lang="en-US" sz="2353"/>
              <a:t>Refute is the most important step.</a:t>
            </a:r>
          </a:p>
          <a:p>
            <a:endParaRPr lang="en-US" sz="1765"/>
          </a:p>
          <a:p>
            <a:r>
              <a:rPr lang="en-US"/>
              <a:t>Aim for simplicity.</a:t>
            </a:r>
          </a:p>
          <a:p>
            <a:r>
              <a:rPr lang="en-US" sz="2353"/>
              <a:t>If your analysis is too complicated, it is most likely wrong. </a:t>
            </a:r>
          </a:p>
          <a:p>
            <a:endParaRPr lang="en-US" sz="1765"/>
          </a:p>
          <a:p>
            <a:endParaRPr lang="en-US" sz="1765"/>
          </a:p>
          <a:p>
            <a:r>
              <a:rPr lang="en-US"/>
              <a:t>Try at least two methods with different assumptions. </a:t>
            </a:r>
            <a:endParaRPr lang="en-US" i="1"/>
          </a:p>
          <a:p>
            <a:r>
              <a:rPr lang="en-US" sz="2353"/>
              <a:t>Higher confidence in estimate if both methods agree.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Observational causal inference: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045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A4CD6D-BE18-446E-84AF-CB3126C259D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Try out DoWhy to see best practices in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DoWhy: A Python Library for Causal Inference</a:t>
            </a:r>
          </a:p>
          <a:p>
            <a:pPr marL="0" indent="0">
              <a:buNone/>
            </a:pPr>
            <a:endParaRPr lang="en-US" sz="90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Principled: </a:t>
            </a:r>
            <a:r>
              <a:rPr lang="en-US">
                <a:cs typeface="Calibri"/>
              </a:rPr>
              <a:t>Converts prior knowledge to a formal causal graph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Simple: </a:t>
            </a:r>
            <a:r>
              <a:rPr lang="en-US">
                <a:cs typeface="Calibri"/>
              </a:rPr>
              <a:t>Automated analysis of many assumptions, one line of code for powerful causal inference algorithms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Robust: </a:t>
            </a:r>
            <a:r>
              <a:rPr lang="en-US">
                <a:cs typeface="Calibri"/>
              </a:rPr>
              <a:t>Battery of tests to refute obtained estimates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Modest: </a:t>
            </a:r>
            <a:r>
              <a:rPr lang="en-US">
                <a:cs typeface="Calibri"/>
              </a:rPr>
              <a:t>No estimate if the data is insufficient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b="1">
                <a:solidFill>
                  <a:srgbClr val="0070C0"/>
                </a:solidFill>
                <a:cs typeface="Calibri"/>
              </a:rPr>
              <a:t>Input: </a:t>
            </a:r>
            <a:r>
              <a:rPr lang="en-US">
                <a:cs typeface="Calibri"/>
              </a:rPr>
              <a:t>Observational data,  Causal graph</a:t>
            </a:r>
          </a:p>
          <a:p>
            <a:r>
              <a:rPr lang="en-US" b="1">
                <a:solidFill>
                  <a:srgbClr val="0070C0"/>
                </a:solidFill>
                <a:cs typeface="Calibri"/>
              </a:rPr>
              <a:t>Output: </a:t>
            </a:r>
            <a:r>
              <a:rPr lang="en-US">
                <a:cs typeface="Calibri"/>
              </a:rPr>
              <a:t>Causal effect between desired variables, “What-if” analysis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Code: </a:t>
            </a:r>
            <a:r>
              <a:rPr lang="en-US" b="1">
                <a:solidFill>
                  <a:srgbClr val="0070C0"/>
                </a:solidFill>
                <a:cs typeface="Calibri"/>
                <a:hlinkClick r:id="rId3"/>
              </a:rPr>
              <a:t>https://github.com/Microsoft/dowhy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Docs: </a:t>
            </a:r>
            <a:r>
              <a:rPr lang="en-US">
                <a:cs typeface="Calibri"/>
                <a:hlinkClick r:id="rId4"/>
              </a:rPr>
              <a:t>http://causalinference.gitlab.io/dowhy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17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11481215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PART I. Introduction to Counterfactual Reasoning</a:t>
            </a:r>
            <a:br>
              <a:rPr lang="en-US" sz="4400" b="1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PART II. Methods for Causal Inference</a:t>
            </a:r>
            <a:br>
              <a:rPr lang="en-US" sz="4400" b="1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PART III. Large-scale and Network Data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PART IV. Broader Landscape</a:t>
            </a:r>
          </a:p>
        </p:txBody>
      </p:sp>
    </p:spTree>
    <p:extLst>
      <p:ext uri="{BB962C8B-B14F-4D97-AF65-F5344CB8AC3E}">
        <p14:creationId xmlns:p14="http://schemas.microsoft.com/office/powerpoint/2010/main" val="31677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val 198">
            <a:extLst>
              <a:ext uri="{FF2B5EF4-FFF2-40B4-BE49-F238E27FC236}">
                <a16:creationId xmlns="" xmlns:a16="http://schemas.microsoft.com/office/drawing/2014/main" id="{6BBBC441-AA94-42BB-B9C1-9AF128DC7616}"/>
              </a:ext>
            </a:extLst>
          </p:cNvPr>
          <p:cNvSpPr/>
          <p:nvPr/>
        </p:nvSpPr>
        <p:spPr>
          <a:xfrm rot="2700000">
            <a:off x="4162113" y="4175628"/>
            <a:ext cx="1887383" cy="10682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="" xmlns:a16="http://schemas.microsoft.com/office/drawing/2014/main" id="{612AEDEB-1D99-4229-82C5-705BCCE433C4}"/>
              </a:ext>
            </a:extLst>
          </p:cNvPr>
          <p:cNvSpPr/>
          <p:nvPr/>
        </p:nvSpPr>
        <p:spPr>
          <a:xfrm rot="2700000">
            <a:off x="4477598" y="3496409"/>
            <a:ext cx="2385632" cy="13501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="" xmlns:a16="http://schemas.microsoft.com/office/drawing/2014/main" id="{D8CF290C-5AF5-4725-B9C3-80092F9EC6A5}"/>
              </a:ext>
            </a:extLst>
          </p:cNvPr>
          <p:cNvSpPr/>
          <p:nvPr/>
        </p:nvSpPr>
        <p:spPr>
          <a:xfrm rot="2700000">
            <a:off x="4864113" y="2992774"/>
            <a:ext cx="2513142" cy="142236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="" xmlns:a16="http://schemas.microsoft.com/office/drawing/2014/main" id="{91511E86-A261-44E6-9D9D-44F775403F4B}"/>
              </a:ext>
            </a:extLst>
          </p:cNvPr>
          <p:cNvSpPr/>
          <p:nvPr/>
        </p:nvSpPr>
        <p:spPr>
          <a:xfrm rot="2700000">
            <a:off x="5378180" y="2561313"/>
            <a:ext cx="2385632" cy="13501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="" xmlns:a16="http://schemas.microsoft.com/office/drawing/2014/main" id="{4C7AE054-3796-47C5-A6F0-AAB5F4170737}"/>
              </a:ext>
            </a:extLst>
          </p:cNvPr>
          <p:cNvSpPr/>
          <p:nvPr/>
        </p:nvSpPr>
        <p:spPr>
          <a:xfrm rot="2700000">
            <a:off x="6155162" y="2254021"/>
            <a:ext cx="1803347" cy="10206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=""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=""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=""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=""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=""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=""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=""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=""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=""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=""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=""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=""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=""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=""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=""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=""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=""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=""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=""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=""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=""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=""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=""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=""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=""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=""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=""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=""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=""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=""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=""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=""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=""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=""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=""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=""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=""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=""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=""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=""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=""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=""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=""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=""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=""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=""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=""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=""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=""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=""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=""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=""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=""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=""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=""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=""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=""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=""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=""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=""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3984" y="5870448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  <p:sp>
        <p:nvSpPr>
          <p:cNvPr id="242" name="TextBox 241">
            <a:extLst>
              <a:ext uri="{FF2B5EF4-FFF2-40B4-BE49-F238E27FC236}">
                <a16:creationId xmlns="" xmlns:a16="http://schemas.microsoft.com/office/drawing/2014/main" id="{60E906E4-D3B9-4EB1-BD9C-2D473569F9EB}"/>
              </a:ext>
            </a:extLst>
          </p:cNvPr>
          <p:cNvSpPr txBox="1"/>
          <p:nvPr/>
        </p:nvSpPr>
        <p:spPr>
          <a:xfrm>
            <a:off x="4288437" y="1158873"/>
            <a:ext cx="81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Age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E7E0BF6-99B4-444D-8AB2-E3B3C3336869}"/>
              </a:ext>
            </a:extLst>
          </p:cNvPr>
          <p:cNvSpPr txBox="1"/>
          <p:nvPr/>
        </p:nvSpPr>
        <p:spPr>
          <a:xfrm>
            <a:off x="4003481" y="3938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BCCBBAA9-6555-4470-B72A-1895BE23AFDA}"/>
              </a:ext>
            </a:extLst>
          </p:cNvPr>
          <p:cNvSpPr txBox="1"/>
          <p:nvPr/>
        </p:nvSpPr>
        <p:spPr>
          <a:xfrm>
            <a:off x="4332422" y="3175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D39C83E7-B3EF-40B1-9B1E-51F2BBEBDA32}"/>
              </a:ext>
            </a:extLst>
          </p:cNvPr>
          <p:cNvSpPr txBox="1"/>
          <p:nvPr/>
        </p:nvSpPr>
        <p:spPr>
          <a:xfrm>
            <a:off x="4737001" y="2621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2AF6BE64-AB88-42A2-98D9-43B76BF9ACBC}"/>
              </a:ext>
            </a:extLst>
          </p:cNvPr>
          <p:cNvSpPr txBox="1"/>
          <p:nvPr/>
        </p:nvSpPr>
        <p:spPr>
          <a:xfrm>
            <a:off x="5292310" y="217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="" xmlns:a16="http://schemas.microsoft.com/office/drawing/2014/main" id="{E9ADE3FF-07C7-4A64-8E63-B47D2B022187}"/>
              </a:ext>
            </a:extLst>
          </p:cNvPr>
          <p:cNvSpPr txBox="1"/>
          <p:nvPr/>
        </p:nvSpPr>
        <p:spPr>
          <a:xfrm>
            <a:off x="5939549" y="18169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15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E813CFA-AF96-4EA4-9D2B-391A7803B3FD}"/>
              </a:ext>
            </a:extLst>
          </p:cNvPr>
          <p:cNvGrpSpPr/>
          <p:nvPr/>
        </p:nvGrpSpPr>
        <p:grpSpPr>
          <a:xfrm>
            <a:off x="3242635" y="1158873"/>
            <a:ext cx="5017441" cy="5296350"/>
            <a:chOff x="3242635" y="1158873"/>
            <a:chExt cx="5017441" cy="5296350"/>
          </a:xfrm>
        </p:grpSpPr>
        <p:sp>
          <p:nvSpPr>
            <p:cNvPr id="199" name="Oval 198">
              <a:extLst>
                <a:ext uri="{FF2B5EF4-FFF2-40B4-BE49-F238E27FC236}">
                  <a16:creationId xmlns="" xmlns:a16="http://schemas.microsoft.com/office/drawing/2014/main" id="{6BBBC441-AA94-42BB-B9C1-9AF128DC7616}"/>
                </a:ext>
              </a:extLst>
            </p:cNvPr>
            <p:cNvSpPr/>
            <p:nvPr/>
          </p:nvSpPr>
          <p:spPr>
            <a:xfrm rot="2700000">
              <a:off x="4162113" y="4175628"/>
              <a:ext cx="1887383" cy="106820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="" xmlns:a16="http://schemas.microsoft.com/office/drawing/2014/main" id="{612AEDEB-1D99-4229-82C5-705BCCE433C4}"/>
                </a:ext>
              </a:extLst>
            </p:cNvPr>
            <p:cNvSpPr/>
            <p:nvPr/>
          </p:nvSpPr>
          <p:spPr>
            <a:xfrm rot="2700000">
              <a:off x="4477598" y="3496409"/>
              <a:ext cx="2385632" cy="13501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="" xmlns:a16="http://schemas.microsoft.com/office/drawing/2014/main" id="{D8CF290C-5AF5-4725-B9C3-80092F9EC6A5}"/>
                </a:ext>
              </a:extLst>
            </p:cNvPr>
            <p:cNvSpPr/>
            <p:nvPr/>
          </p:nvSpPr>
          <p:spPr>
            <a:xfrm rot="2700000">
              <a:off x="4864113" y="2992774"/>
              <a:ext cx="2513142" cy="1422363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="" xmlns:a16="http://schemas.microsoft.com/office/drawing/2014/main" id="{91511E86-A261-44E6-9D9D-44F775403F4B}"/>
                </a:ext>
              </a:extLst>
            </p:cNvPr>
            <p:cNvSpPr/>
            <p:nvPr/>
          </p:nvSpPr>
          <p:spPr>
            <a:xfrm rot="2700000">
              <a:off x="5378180" y="2561313"/>
              <a:ext cx="2385632" cy="13501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="" xmlns:a16="http://schemas.microsoft.com/office/drawing/2014/main" id="{4C7AE054-3796-47C5-A6F0-AAB5F4170737}"/>
                </a:ext>
              </a:extLst>
            </p:cNvPr>
            <p:cNvSpPr/>
            <p:nvPr/>
          </p:nvSpPr>
          <p:spPr>
            <a:xfrm rot="2700000">
              <a:off x="6155162" y="2254021"/>
              <a:ext cx="1803347" cy="102064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2DC87E39-1226-46DF-872A-A28EC2612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7640" y="1732280"/>
              <a:ext cx="0" cy="406399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37EDBF9B-1EE5-48E7-9D6D-B9AE995AEE6D}"/>
                </a:ext>
              </a:extLst>
            </p:cNvPr>
            <p:cNvCxnSpPr>
              <a:cxnSpLocks/>
            </p:cNvCxnSpPr>
            <p:nvPr/>
          </p:nvCxnSpPr>
          <p:spPr>
            <a:xfrm>
              <a:off x="3977640" y="5796278"/>
              <a:ext cx="4170680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3EA76BBA-002C-47B4-B999-34A0DBCEB43C}"/>
                </a:ext>
              </a:extLst>
            </p:cNvPr>
            <p:cNvSpPr/>
            <p:nvPr/>
          </p:nvSpPr>
          <p:spPr>
            <a:xfrm>
              <a:off x="4423430" y="40445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0782A1E1-EA94-4854-BD32-B0BCBD727B1A}"/>
                </a:ext>
              </a:extLst>
            </p:cNvPr>
            <p:cNvSpPr/>
            <p:nvPr/>
          </p:nvSpPr>
          <p:spPr>
            <a:xfrm>
              <a:off x="4575830" y="41969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83423ABD-6C93-4F58-A644-26F61760F4EE}"/>
                </a:ext>
              </a:extLst>
            </p:cNvPr>
            <p:cNvSpPr/>
            <p:nvPr/>
          </p:nvSpPr>
          <p:spPr>
            <a:xfrm>
              <a:off x="4728230" y="43493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0DAA66F0-879B-495E-B93B-F7237B922A31}"/>
                </a:ext>
              </a:extLst>
            </p:cNvPr>
            <p:cNvSpPr/>
            <p:nvPr/>
          </p:nvSpPr>
          <p:spPr>
            <a:xfrm>
              <a:off x="4861580" y="45017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D5073E77-A8FE-4643-B750-46C05C1B0AA7}"/>
                </a:ext>
              </a:extLst>
            </p:cNvPr>
            <p:cNvSpPr/>
            <p:nvPr/>
          </p:nvSpPr>
          <p:spPr>
            <a:xfrm>
              <a:off x="5048905" y="46445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4BB29B0A-5382-4034-AD88-3234432E26C0}"/>
                </a:ext>
              </a:extLst>
            </p:cNvPr>
            <p:cNvSpPr/>
            <p:nvPr/>
          </p:nvSpPr>
          <p:spPr>
            <a:xfrm>
              <a:off x="5217180" y="48065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56A1342F-66DE-4719-A26D-7669CFD9CFF3}"/>
                </a:ext>
              </a:extLst>
            </p:cNvPr>
            <p:cNvSpPr/>
            <p:nvPr/>
          </p:nvSpPr>
          <p:spPr>
            <a:xfrm>
              <a:off x="5337830" y="49589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E35711B7-8AA4-4CCE-A708-C1E5F8688A45}"/>
                </a:ext>
              </a:extLst>
            </p:cNvPr>
            <p:cNvSpPr/>
            <p:nvPr/>
          </p:nvSpPr>
          <p:spPr>
            <a:xfrm>
              <a:off x="5490230" y="51113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B539C391-E6DF-4531-86C0-05F33E0BA11A}"/>
                </a:ext>
              </a:extLst>
            </p:cNvPr>
            <p:cNvSpPr/>
            <p:nvPr/>
          </p:nvSpPr>
          <p:spPr>
            <a:xfrm>
              <a:off x="5642630" y="52637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2EC0323E-1798-44C9-A8AE-4B12EC2DA56D}"/>
                </a:ext>
              </a:extLst>
            </p:cNvPr>
            <p:cNvSpPr/>
            <p:nvPr/>
          </p:nvSpPr>
          <p:spPr>
            <a:xfrm>
              <a:off x="5140727" y="525782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32BD22E6-9BFF-49BC-86D4-01CCFFAF12EA}"/>
                </a:ext>
              </a:extLst>
            </p:cNvPr>
            <p:cNvSpPr/>
            <p:nvPr/>
          </p:nvSpPr>
          <p:spPr>
            <a:xfrm>
              <a:off x="4429412" y="453133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C399F261-FBF6-4287-821C-08B851958130}"/>
                </a:ext>
              </a:extLst>
            </p:cNvPr>
            <p:cNvSpPr/>
            <p:nvPr/>
          </p:nvSpPr>
          <p:spPr>
            <a:xfrm>
              <a:off x="4577278" y="397256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9612EBF0-719C-40EE-ADDB-353446135CAE}"/>
                </a:ext>
              </a:extLst>
            </p:cNvPr>
            <p:cNvSpPr/>
            <p:nvPr/>
          </p:nvSpPr>
          <p:spPr>
            <a:xfrm>
              <a:off x="4401213" y="43056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1711F394-4FD1-472D-8739-5A1A9D119498}"/>
                </a:ext>
              </a:extLst>
            </p:cNvPr>
            <p:cNvSpPr/>
            <p:nvPr/>
          </p:nvSpPr>
          <p:spPr>
            <a:xfrm>
              <a:off x="4573523" y="442625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2F68D83F-1045-4861-8B08-7DF2C290B3F4}"/>
                </a:ext>
              </a:extLst>
            </p:cNvPr>
            <p:cNvSpPr/>
            <p:nvPr/>
          </p:nvSpPr>
          <p:spPr>
            <a:xfrm>
              <a:off x="4706013" y="463898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F7D73748-4ADD-4463-9C77-103FB5A44ED9}"/>
                </a:ext>
              </a:extLst>
            </p:cNvPr>
            <p:cNvSpPr/>
            <p:nvPr/>
          </p:nvSpPr>
          <p:spPr>
            <a:xfrm>
              <a:off x="4896513" y="47628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125671B3-E5B5-4318-935D-D2CD34D17AAA}"/>
                </a:ext>
              </a:extLst>
            </p:cNvPr>
            <p:cNvSpPr/>
            <p:nvPr/>
          </p:nvSpPr>
          <p:spPr>
            <a:xfrm>
              <a:off x="5010813" y="49152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C99CAB91-B80F-4AA7-B00A-9FA93B701E24}"/>
                </a:ext>
              </a:extLst>
            </p:cNvPr>
            <p:cNvSpPr/>
            <p:nvPr/>
          </p:nvSpPr>
          <p:spPr>
            <a:xfrm>
              <a:off x="5163213" y="50866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AAB7F8CE-1838-40F4-AD88-3E23108EE746}"/>
                </a:ext>
              </a:extLst>
            </p:cNvPr>
            <p:cNvSpPr/>
            <p:nvPr/>
          </p:nvSpPr>
          <p:spPr>
            <a:xfrm>
              <a:off x="5315613" y="52200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47D3C448-6D56-489B-A68B-C2118861D27F}"/>
                </a:ext>
              </a:extLst>
            </p:cNvPr>
            <p:cNvSpPr/>
            <p:nvPr/>
          </p:nvSpPr>
          <p:spPr>
            <a:xfrm>
              <a:off x="5468013" y="53025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0EDB660C-0A04-4F50-82B9-05D791C8C7A5}"/>
                </a:ext>
              </a:extLst>
            </p:cNvPr>
            <p:cNvSpPr/>
            <p:nvPr/>
          </p:nvSpPr>
          <p:spPr>
            <a:xfrm>
              <a:off x="4973247" y="40702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035DAD8D-9950-431B-A13B-6CBBC2DC26A9}"/>
                </a:ext>
              </a:extLst>
            </p:cNvPr>
            <p:cNvSpPr/>
            <p:nvPr/>
          </p:nvSpPr>
          <p:spPr>
            <a:xfrm>
              <a:off x="4745707" y="420313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6C473DFE-0DBF-492E-A5D6-FE584D0B75C5}"/>
                </a:ext>
              </a:extLst>
            </p:cNvPr>
            <p:cNvSpPr/>
            <p:nvPr/>
          </p:nvSpPr>
          <p:spPr>
            <a:xfrm>
              <a:off x="5025862" y="43376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68922D48-F5DA-488D-B8CD-F6C68221B0B7}"/>
                </a:ext>
              </a:extLst>
            </p:cNvPr>
            <p:cNvSpPr/>
            <p:nvPr/>
          </p:nvSpPr>
          <p:spPr>
            <a:xfrm>
              <a:off x="5187515" y="437940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B0253A1A-8AA4-48E1-8F3B-7E6E9B95DCC5}"/>
                </a:ext>
              </a:extLst>
            </p:cNvPr>
            <p:cNvSpPr/>
            <p:nvPr/>
          </p:nvSpPr>
          <p:spPr>
            <a:xfrm>
              <a:off x="5330662" y="46424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D1CEB377-6465-4EC6-A0DA-E314E11000E2}"/>
                </a:ext>
              </a:extLst>
            </p:cNvPr>
            <p:cNvSpPr/>
            <p:nvPr/>
          </p:nvSpPr>
          <p:spPr>
            <a:xfrm>
              <a:off x="5483062" y="47948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37DDDF89-8F3F-41AF-A179-ABA1E0FB242B}"/>
                </a:ext>
              </a:extLst>
            </p:cNvPr>
            <p:cNvSpPr/>
            <p:nvPr/>
          </p:nvSpPr>
          <p:spPr>
            <a:xfrm>
              <a:off x="5629832" y="503402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74848B54-D319-42E8-90B1-B6BB3E7D48A5}"/>
                </a:ext>
              </a:extLst>
            </p:cNvPr>
            <p:cNvSpPr/>
            <p:nvPr/>
          </p:nvSpPr>
          <p:spPr>
            <a:xfrm>
              <a:off x="5787862" y="50996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1AF4D7B1-4423-428F-B00D-6B1F1398D12F}"/>
                </a:ext>
              </a:extLst>
            </p:cNvPr>
            <p:cNvSpPr/>
            <p:nvPr/>
          </p:nvSpPr>
          <p:spPr>
            <a:xfrm>
              <a:off x="4766621" y="38131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B19BAC75-BED5-4176-9CD9-499C6C981F65}"/>
                </a:ext>
              </a:extLst>
            </p:cNvPr>
            <p:cNvSpPr/>
            <p:nvPr/>
          </p:nvSpPr>
          <p:spPr>
            <a:xfrm>
              <a:off x="4921337" y="38656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3CD489E7-8E4C-44FC-A7AC-C55028255A88}"/>
                </a:ext>
              </a:extLst>
            </p:cNvPr>
            <p:cNvSpPr/>
            <p:nvPr/>
          </p:nvSpPr>
          <p:spPr>
            <a:xfrm>
              <a:off x="5143613" y="411453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3AB46B5E-AA21-4BDF-A2D3-D1D3D266AB89}"/>
                </a:ext>
              </a:extLst>
            </p:cNvPr>
            <p:cNvSpPr/>
            <p:nvPr/>
          </p:nvSpPr>
          <p:spPr>
            <a:xfrm>
              <a:off x="5293695" y="4239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46E9684C-C0A9-4050-A8A4-964FDEFFD826}"/>
                </a:ext>
              </a:extLst>
            </p:cNvPr>
            <p:cNvSpPr/>
            <p:nvPr/>
          </p:nvSpPr>
          <p:spPr>
            <a:xfrm>
              <a:off x="5416377" y="437376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CEFAE44F-176A-48DC-BB01-CA2E1F35917E}"/>
                </a:ext>
              </a:extLst>
            </p:cNvPr>
            <p:cNvSpPr/>
            <p:nvPr/>
          </p:nvSpPr>
          <p:spPr>
            <a:xfrm>
              <a:off x="5576285" y="454084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18ECF5A1-D477-4D73-9ECC-D937A8390212}"/>
                </a:ext>
              </a:extLst>
            </p:cNvPr>
            <p:cNvSpPr/>
            <p:nvPr/>
          </p:nvSpPr>
          <p:spPr>
            <a:xfrm>
              <a:off x="5668398" y="469220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61F31844-8FCD-4957-BB4E-57E03AEC618F}"/>
                </a:ext>
              </a:extLst>
            </p:cNvPr>
            <p:cNvSpPr/>
            <p:nvPr/>
          </p:nvSpPr>
          <p:spPr>
            <a:xfrm>
              <a:off x="5722373" y="484460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5817F8AB-D6E6-45A8-8A9E-FCF35D0BBB35}"/>
                </a:ext>
              </a:extLst>
            </p:cNvPr>
            <p:cNvSpPr/>
            <p:nvPr/>
          </p:nvSpPr>
          <p:spPr>
            <a:xfrm>
              <a:off x="5053477" y="374952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3394BCF8-C327-4919-9B6D-AC60A154DF66}"/>
                </a:ext>
              </a:extLst>
            </p:cNvPr>
            <p:cNvSpPr/>
            <p:nvPr/>
          </p:nvSpPr>
          <p:spPr>
            <a:xfrm>
              <a:off x="5153686" y="39041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BF9E6658-F9AF-4795-9950-BD62A866FA27}"/>
                </a:ext>
              </a:extLst>
            </p:cNvPr>
            <p:cNvSpPr/>
            <p:nvPr/>
          </p:nvSpPr>
          <p:spPr>
            <a:xfrm>
              <a:off x="5357358" y="40698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B3146215-AA6B-4754-AE03-A40042D2E4C4}"/>
                </a:ext>
              </a:extLst>
            </p:cNvPr>
            <p:cNvSpPr/>
            <p:nvPr/>
          </p:nvSpPr>
          <p:spPr>
            <a:xfrm>
              <a:off x="5509758" y="42222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EA03BF34-7A47-44EE-8DC2-ED77FAAE32DB}"/>
                </a:ext>
              </a:extLst>
            </p:cNvPr>
            <p:cNvSpPr/>
            <p:nvPr/>
          </p:nvSpPr>
          <p:spPr>
            <a:xfrm>
              <a:off x="5662158" y="43746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A6A7CD14-6ACA-4609-9737-6EAE4094447B}"/>
                </a:ext>
              </a:extLst>
            </p:cNvPr>
            <p:cNvSpPr/>
            <p:nvPr/>
          </p:nvSpPr>
          <p:spPr>
            <a:xfrm>
              <a:off x="5814558" y="45270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8AC6ACA6-E938-4429-96F5-0232803DCE66}"/>
                </a:ext>
              </a:extLst>
            </p:cNvPr>
            <p:cNvSpPr/>
            <p:nvPr/>
          </p:nvSpPr>
          <p:spPr>
            <a:xfrm>
              <a:off x="6029608" y="467236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E7D468CC-36F7-4B07-99C8-5DA5B470F3AA}"/>
                </a:ext>
              </a:extLst>
            </p:cNvPr>
            <p:cNvSpPr/>
            <p:nvPr/>
          </p:nvSpPr>
          <p:spPr>
            <a:xfrm>
              <a:off x="6119358" y="48318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F577FA3B-C49D-4A4B-817A-26E37419A83F}"/>
                </a:ext>
              </a:extLst>
            </p:cNvPr>
            <p:cNvSpPr/>
            <p:nvPr/>
          </p:nvSpPr>
          <p:spPr>
            <a:xfrm>
              <a:off x="6277889" y="49039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757333E7-3D0E-47F1-9DE3-5F743F3C7C0E}"/>
                </a:ext>
              </a:extLst>
            </p:cNvPr>
            <p:cNvSpPr/>
            <p:nvPr/>
          </p:nvSpPr>
          <p:spPr>
            <a:xfrm>
              <a:off x="4830114" y="33283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EAE95AE0-2C1E-4B72-BDE6-B28361679A1F}"/>
                </a:ext>
              </a:extLst>
            </p:cNvPr>
            <p:cNvSpPr/>
            <p:nvPr/>
          </p:nvSpPr>
          <p:spPr>
            <a:xfrm>
              <a:off x="4997252" y="33718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="" xmlns:a16="http://schemas.microsoft.com/office/drawing/2014/main" id="{C113363F-79D8-4D55-A3E3-CD6FE6E9D08C}"/>
                </a:ext>
              </a:extLst>
            </p:cNvPr>
            <p:cNvSpPr/>
            <p:nvPr/>
          </p:nvSpPr>
          <p:spPr>
            <a:xfrm>
              <a:off x="5025862" y="357086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="" xmlns:a16="http://schemas.microsoft.com/office/drawing/2014/main" id="{6AE54914-72F1-4E7F-9E01-1EAAA527E4D3}"/>
                </a:ext>
              </a:extLst>
            </p:cNvPr>
            <p:cNvSpPr/>
            <p:nvPr/>
          </p:nvSpPr>
          <p:spPr>
            <a:xfrm>
              <a:off x="5302052" y="3676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13154160-FECC-4E64-9354-56CE95599CEE}"/>
                </a:ext>
              </a:extLst>
            </p:cNvPr>
            <p:cNvSpPr/>
            <p:nvPr/>
          </p:nvSpPr>
          <p:spPr>
            <a:xfrm>
              <a:off x="5457480" y="38759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="" xmlns:a16="http://schemas.microsoft.com/office/drawing/2014/main" id="{19028305-1E60-44E3-BD26-8A09B547C0B8}"/>
                </a:ext>
              </a:extLst>
            </p:cNvPr>
            <p:cNvSpPr/>
            <p:nvPr/>
          </p:nvSpPr>
          <p:spPr>
            <a:xfrm>
              <a:off x="5658555" y="39108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95237ED1-0C16-45BC-8195-ED26E4F43946}"/>
                </a:ext>
              </a:extLst>
            </p:cNvPr>
            <p:cNvSpPr/>
            <p:nvPr/>
          </p:nvSpPr>
          <p:spPr>
            <a:xfrm>
              <a:off x="5759252" y="41338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C10E4842-F576-4BB3-B78B-681CC688295B}"/>
                </a:ext>
              </a:extLst>
            </p:cNvPr>
            <p:cNvSpPr/>
            <p:nvPr/>
          </p:nvSpPr>
          <p:spPr>
            <a:xfrm>
              <a:off x="5911652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="" xmlns:a16="http://schemas.microsoft.com/office/drawing/2014/main" id="{5669EE8D-2017-4D22-9646-91D0285A852C}"/>
                </a:ext>
              </a:extLst>
            </p:cNvPr>
            <p:cNvSpPr/>
            <p:nvPr/>
          </p:nvSpPr>
          <p:spPr>
            <a:xfrm>
              <a:off x="6064052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E9C26D10-0161-4C01-A72F-7729C0E9E506}"/>
                </a:ext>
              </a:extLst>
            </p:cNvPr>
            <p:cNvSpPr/>
            <p:nvPr/>
          </p:nvSpPr>
          <p:spPr>
            <a:xfrm>
              <a:off x="5408157" y="34040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8A6F8171-E0DC-46FB-80A7-E7D6D619C0E8}"/>
                </a:ext>
              </a:extLst>
            </p:cNvPr>
            <p:cNvSpPr/>
            <p:nvPr/>
          </p:nvSpPr>
          <p:spPr>
            <a:xfrm>
              <a:off x="5421218" y="357379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="" xmlns:a16="http://schemas.microsoft.com/office/drawing/2014/main" id="{80B80AAA-62FF-439B-B055-F282868EA11C}"/>
                </a:ext>
              </a:extLst>
            </p:cNvPr>
            <p:cNvSpPr/>
            <p:nvPr/>
          </p:nvSpPr>
          <p:spPr>
            <a:xfrm>
              <a:off x="5659980" y="37391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0BEA862E-21B7-48E4-B272-F959A3C80D21}"/>
                </a:ext>
              </a:extLst>
            </p:cNvPr>
            <p:cNvSpPr/>
            <p:nvPr/>
          </p:nvSpPr>
          <p:spPr>
            <a:xfrm>
              <a:off x="5812380" y="38915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="" xmlns:a16="http://schemas.microsoft.com/office/drawing/2014/main" id="{E1E4E7D5-5655-4D9E-9E67-0D01E7CCD2B3}"/>
                </a:ext>
              </a:extLst>
            </p:cNvPr>
            <p:cNvSpPr/>
            <p:nvPr/>
          </p:nvSpPr>
          <p:spPr>
            <a:xfrm>
              <a:off x="5966114" y="40697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="" xmlns:a16="http://schemas.microsoft.com/office/drawing/2014/main" id="{AF433AF1-A5FF-4666-835F-960ABD37097C}"/>
                </a:ext>
              </a:extLst>
            </p:cNvPr>
            <p:cNvSpPr/>
            <p:nvPr/>
          </p:nvSpPr>
          <p:spPr>
            <a:xfrm>
              <a:off x="6155549" y="410154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5D90AE26-CF92-4411-A087-C1F14146E021}"/>
                </a:ext>
              </a:extLst>
            </p:cNvPr>
            <p:cNvSpPr/>
            <p:nvPr/>
          </p:nvSpPr>
          <p:spPr>
            <a:xfrm>
              <a:off x="6269580" y="43487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="" xmlns:a16="http://schemas.microsoft.com/office/drawing/2014/main" id="{983989BF-F9C2-47B1-BDE6-7C4831DA6672}"/>
                </a:ext>
              </a:extLst>
            </p:cNvPr>
            <p:cNvSpPr/>
            <p:nvPr/>
          </p:nvSpPr>
          <p:spPr>
            <a:xfrm>
              <a:off x="6456915" y="44404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="" xmlns:a16="http://schemas.microsoft.com/office/drawing/2014/main" id="{D07EF22E-678E-4B54-BFD4-02E5E82EE2B2}"/>
                </a:ext>
              </a:extLst>
            </p:cNvPr>
            <p:cNvSpPr/>
            <p:nvPr/>
          </p:nvSpPr>
          <p:spPr>
            <a:xfrm>
              <a:off x="6581042" y="456489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="" xmlns:a16="http://schemas.microsoft.com/office/drawing/2014/main" id="{D8F32F9D-E276-478E-A69E-D128ABF06691}"/>
                </a:ext>
              </a:extLst>
            </p:cNvPr>
            <p:cNvSpPr/>
            <p:nvPr/>
          </p:nvSpPr>
          <p:spPr>
            <a:xfrm>
              <a:off x="5165438" y="2906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="" xmlns:a16="http://schemas.microsoft.com/office/drawing/2014/main" id="{13F747A9-5523-474C-B325-E23C0713540F}"/>
                </a:ext>
              </a:extLst>
            </p:cNvPr>
            <p:cNvSpPr/>
            <p:nvPr/>
          </p:nvSpPr>
          <p:spPr>
            <a:xfrm>
              <a:off x="5317838" y="30587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="" xmlns:a16="http://schemas.microsoft.com/office/drawing/2014/main" id="{F18DA7AC-7177-499F-82E7-8FAFC0EEC762}"/>
                </a:ext>
              </a:extLst>
            </p:cNvPr>
            <p:cNvSpPr/>
            <p:nvPr/>
          </p:nvSpPr>
          <p:spPr>
            <a:xfrm>
              <a:off x="5470238" y="32111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D120B339-C201-4A0D-B43E-A04F0E35331D}"/>
                </a:ext>
              </a:extLst>
            </p:cNvPr>
            <p:cNvSpPr/>
            <p:nvPr/>
          </p:nvSpPr>
          <p:spPr>
            <a:xfrm>
              <a:off x="5622638" y="33635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="" xmlns:a16="http://schemas.microsoft.com/office/drawing/2014/main" id="{69A46FFB-B87F-472A-B2C1-8B92A3F1BB94}"/>
                </a:ext>
              </a:extLst>
            </p:cNvPr>
            <p:cNvSpPr/>
            <p:nvPr/>
          </p:nvSpPr>
          <p:spPr>
            <a:xfrm>
              <a:off x="5673507" y="35346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="" xmlns:a16="http://schemas.microsoft.com/office/drawing/2014/main" id="{4FD19BD1-0E98-4B5C-B8FA-41C43AA85EA7}"/>
                </a:ext>
              </a:extLst>
            </p:cNvPr>
            <p:cNvSpPr/>
            <p:nvPr/>
          </p:nvSpPr>
          <p:spPr>
            <a:xfrm>
              <a:off x="5927438" y="3668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="" xmlns:a16="http://schemas.microsoft.com/office/drawing/2014/main" id="{4DAEFAB8-C040-42EF-BBBA-23286879501F}"/>
                </a:ext>
              </a:extLst>
            </p:cNvPr>
            <p:cNvSpPr/>
            <p:nvPr/>
          </p:nvSpPr>
          <p:spPr>
            <a:xfrm>
              <a:off x="5995140" y="383645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="" xmlns:a16="http://schemas.microsoft.com/office/drawing/2014/main" id="{BE9A5BE5-28FA-4598-A56D-17E914414576}"/>
                </a:ext>
              </a:extLst>
            </p:cNvPr>
            <p:cNvSpPr/>
            <p:nvPr/>
          </p:nvSpPr>
          <p:spPr>
            <a:xfrm>
              <a:off x="6232238" y="39731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="" xmlns:a16="http://schemas.microsoft.com/office/drawing/2014/main" id="{40285241-DA0C-45B7-AA63-2FF5063D5CE4}"/>
                </a:ext>
              </a:extLst>
            </p:cNvPr>
            <p:cNvSpPr/>
            <p:nvPr/>
          </p:nvSpPr>
          <p:spPr>
            <a:xfrm>
              <a:off x="6445284" y="410139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="" xmlns:a16="http://schemas.microsoft.com/office/drawing/2014/main" id="{A168F56E-6C4C-4EC6-95D5-033916D0F153}"/>
                </a:ext>
              </a:extLst>
            </p:cNvPr>
            <p:cNvSpPr/>
            <p:nvPr/>
          </p:nvSpPr>
          <p:spPr>
            <a:xfrm>
              <a:off x="5756175" y="31597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="" xmlns:a16="http://schemas.microsoft.com/office/drawing/2014/main" id="{63C6B586-B529-4514-A15D-47C490B84268}"/>
                </a:ext>
              </a:extLst>
            </p:cNvPr>
            <p:cNvSpPr/>
            <p:nvPr/>
          </p:nvSpPr>
          <p:spPr>
            <a:xfrm>
              <a:off x="5908575" y="33121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="" xmlns:a16="http://schemas.microsoft.com/office/drawing/2014/main" id="{35D802EA-2BB5-4281-9C68-C6D195F0FA4F}"/>
                </a:ext>
              </a:extLst>
            </p:cNvPr>
            <p:cNvSpPr/>
            <p:nvPr/>
          </p:nvSpPr>
          <p:spPr>
            <a:xfrm>
              <a:off x="6060975" y="34645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="" xmlns:a16="http://schemas.microsoft.com/office/drawing/2014/main" id="{B01D95EC-C8A9-46C3-B523-9A86D322C8CA}"/>
                </a:ext>
              </a:extLst>
            </p:cNvPr>
            <p:cNvSpPr/>
            <p:nvPr/>
          </p:nvSpPr>
          <p:spPr>
            <a:xfrm>
              <a:off x="6213375" y="36169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="" xmlns:a16="http://schemas.microsoft.com/office/drawing/2014/main" id="{D0907D2B-7C04-4260-A727-078A4EF918CE}"/>
                </a:ext>
              </a:extLst>
            </p:cNvPr>
            <p:cNvSpPr/>
            <p:nvPr/>
          </p:nvSpPr>
          <p:spPr>
            <a:xfrm>
              <a:off x="6365775" y="37693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505C2080-E398-4675-B126-6CF1DF697B22}"/>
                </a:ext>
              </a:extLst>
            </p:cNvPr>
            <p:cNvSpPr/>
            <p:nvPr/>
          </p:nvSpPr>
          <p:spPr>
            <a:xfrm>
              <a:off x="6518175" y="39217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="" xmlns:a16="http://schemas.microsoft.com/office/drawing/2014/main" id="{2891BDCE-FDA6-427A-9962-F122919EFD35}"/>
                </a:ext>
              </a:extLst>
            </p:cNvPr>
            <p:cNvSpPr/>
            <p:nvPr/>
          </p:nvSpPr>
          <p:spPr>
            <a:xfrm>
              <a:off x="6749787" y="396867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="" xmlns:a16="http://schemas.microsoft.com/office/drawing/2014/main" id="{35905538-16D5-4950-B353-07210452B76F}"/>
                </a:ext>
              </a:extLst>
            </p:cNvPr>
            <p:cNvSpPr/>
            <p:nvPr/>
          </p:nvSpPr>
          <p:spPr>
            <a:xfrm>
              <a:off x="6822975" y="42265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6D8AA3F7-1CC6-4F33-99A6-4EF9834C7A0E}"/>
                </a:ext>
              </a:extLst>
            </p:cNvPr>
            <p:cNvSpPr/>
            <p:nvPr/>
          </p:nvSpPr>
          <p:spPr>
            <a:xfrm>
              <a:off x="6975375" y="43789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FA6BF44E-9B40-44F6-8B93-F5DB5F832AA4}"/>
                </a:ext>
              </a:extLst>
            </p:cNvPr>
            <p:cNvSpPr/>
            <p:nvPr/>
          </p:nvSpPr>
          <p:spPr>
            <a:xfrm>
              <a:off x="5642242" y="25701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972F37B6-A1E7-4684-8A1B-72952B867E09}"/>
                </a:ext>
              </a:extLst>
            </p:cNvPr>
            <p:cNvSpPr/>
            <p:nvPr/>
          </p:nvSpPr>
          <p:spPr>
            <a:xfrm>
              <a:off x="5686131" y="27163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="" xmlns:a16="http://schemas.microsoft.com/office/drawing/2014/main" id="{63F6E4B2-AD5B-46D2-8608-0721114228B6}"/>
                </a:ext>
              </a:extLst>
            </p:cNvPr>
            <p:cNvSpPr/>
            <p:nvPr/>
          </p:nvSpPr>
          <p:spPr>
            <a:xfrm>
              <a:off x="5768629" y="288119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="" xmlns:a16="http://schemas.microsoft.com/office/drawing/2014/main" id="{B00AD6FB-F0D1-4A23-AD1D-5A3029BC6774}"/>
                </a:ext>
              </a:extLst>
            </p:cNvPr>
            <p:cNvSpPr/>
            <p:nvPr/>
          </p:nvSpPr>
          <p:spPr>
            <a:xfrm>
              <a:off x="5990931" y="30211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C9FD209C-C0FD-4124-862B-6CC4C0B408F7}"/>
                </a:ext>
              </a:extLst>
            </p:cNvPr>
            <p:cNvSpPr/>
            <p:nvPr/>
          </p:nvSpPr>
          <p:spPr>
            <a:xfrm>
              <a:off x="6143331" y="31735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F87EC8AD-AE6A-4C14-8D18-71E668E88A9F}"/>
                </a:ext>
              </a:extLst>
            </p:cNvPr>
            <p:cNvSpPr/>
            <p:nvPr/>
          </p:nvSpPr>
          <p:spPr>
            <a:xfrm>
              <a:off x="6295731" y="33259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F113329A-BB13-43D8-896C-1F0FFD2135C2}"/>
                </a:ext>
              </a:extLst>
            </p:cNvPr>
            <p:cNvSpPr/>
            <p:nvPr/>
          </p:nvSpPr>
          <p:spPr>
            <a:xfrm>
              <a:off x="6535260" y="346365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="" xmlns:a16="http://schemas.microsoft.com/office/drawing/2014/main" id="{6AD43AC7-D600-4CF5-8F57-399E1CE633E8}"/>
                </a:ext>
              </a:extLst>
            </p:cNvPr>
            <p:cNvSpPr/>
            <p:nvPr/>
          </p:nvSpPr>
          <p:spPr>
            <a:xfrm>
              <a:off x="6600531" y="36307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="" xmlns:a16="http://schemas.microsoft.com/office/drawing/2014/main" id="{AB7A113B-FFD5-42F9-A79E-CBC3B40197C5}"/>
                </a:ext>
              </a:extLst>
            </p:cNvPr>
            <p:cNvSpPr/>
            <p:nvPr/>
          </p:nvSpPr>
          <p:spPr>
            <a:xfrm>
              <a:off x="6752931" y="37831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="" xmlns:a16="http://schemas.microsoft.com/office/drawing/2014/main" id="{83659E74-6DEB-4E7F-86E3-95D96A796A33}"/>
                </a:ext>
              </a:extLst>
            </p:cNvPr>
            <p:cNvSpPr/>
            <p:nvPr/>
          </p:nvSpPr>
          <p:spPr>
            <a:xfrm>
              <a:off x="6095624" y="27805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="" xmlns:a16="http://schemas.microsoft.com/office/drawing/2014/main" id="{3753D462-7627-4682-9DB7-04AC5CA0FB52}"/>
                </a:ext>
              </a:extLst>
            </p:cNvPr>
            <p:cNvSpPr/>
            <p:nvPr/>
          </p:nvSpPr>
          <p:spPr>
            <a:xfrm>
              <a:off x="6248024" y="2932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="" xmlns:a16="http://schemas.microsoft.com/office/drawing/2014/main" id="{2C4CBBE7-F843-4A21-A7E7-5FD765DC334E}"/>
                </a:ext>
              </a:extLst>
            </p:cNvPr>
            <p:cNvSpPr/>
            <p:nvPr/>
          </p:nvSpPr>
          <p:spPr>
            <a:xfrm>
              <a:off x="6421265" y="297058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="" xmlns:a16="http://schemas.microsoft.com/office/drawing/2014/main" id="{983E0857-62C6-42EF-B3CC-BA0A25EEDB01}"/>
                </a:ext>
              </a:extLst>
            </p:cNvPr>
            <p:cNvSpPr/>
            <p:nvPr/>
          </p:nvSpPr>
          <p:spPr>
            <a:xfrm>
              <a:off x="6552824" y="3237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="" xmlns:a16="http://schemas.microsoft.com/office/drawing/2014/main" id="{0D32A36C-FB8D-4A27-BFAF-390E9CC0B81E}"/>
                </a:ext>
              </a:extLst>
            </p:cNvPr>
            <p:cNvSpPr/>
            <p:nvPr/>
          </p:nvSpPr>
          <p:spPr>
            <a:xfrm>
              <a:off x="6705224" y="33901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="" xmlns:a16="http://schemas.microsoft.com/office/drawing/2014/main" id="{08B1D8A9-DB59-40C6-B957-EBCE79351BE6}"/>
                </a:ext>
              </a:extLst>
            </p:cNvPr>
            <p:cNvSpPr/>
            <p:nvPr/>
          </p:nvSpPr>
          <p:spPr>
            <a:xfrm>
              <a:off x="6797680" y="361561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63E68C17-71C5-4A59-94B3-90FE3195241A}"/>
                </a:ext>
              </a:extLst>
            </p:cNvPr>
            <p:cNvSpPr/>
            <p:nvPr/>
          </p:nvSpPr>
          <p:spPr>
            <a:xfrm>
              <a:off x="7010024" y="3694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AF327612-A83D-4982-BF6D-7D869E9A842B}"/>
                </a:ext>
              </a:extLst>
            </p:cNvPr>
            <p:cNvSpPr/>
            <p:nvPr/>
          </p:nvSpPr>
          <p:spPr>
            <a:xfrm>
              <a:off x="7176094" y="378763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="" xmlns:a16="http://schemas.microsoft.com/office/drawing/2014/main" id="{7102D3F5-B1D7-426D-A738-5FA0F8A95349}"/>
                </a:ext>
              </a:extLst>
            </p:cNvPr>
            <p:cNvSpPr/>
            <p:nvPr/>
          </p:nvSpPr>
          <p:spPr>
            <a:xfrm>
              <a:off x="7276525" y="39462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EFF05DE8-FE5C-4DFC-9138-AF0C9318D5C7}"/>
                </a:ext>
              </a:extLst>
            </p:cNvPr>
            <p:cNvSpPr/>
            <p:nvPr/>
          </p:nvSpPr>
          <p:spPr>
            <a:xfrm>
              <a:off x="5932792" y="22791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="" xmlns:a16="http://schemas.microsoft.com/office/drawing/2014/main" id="{2B145191-1E05-4F3A-842A-C43917B04043}"/>
                </a:ext>
              </a:extLst>
            </p:cNvPr>
            <p:cNvSpPr/>
            <p:nvPr/>
          </p:nvSpPr>
          <p:spPr>
            <a:xfrm>
              <a:off x="5935583" y="243129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="" xmlns:a16="http://schemas.microsoft.com/office/drawing/2014/main" id="{763B8589-BA57-44A8-93F2-9FD69A79B70E}"/>
                </a:ext>
              </a:extLst>
            </p:cNvPr>
            <p:cNvSpPr/>
            <p:nvPr/>
          </p:nvSpPr>
          <p:spPr>
            <a:xfrm>
              <a:off x="6227719" y="261385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="" xmlns:a16="http://schemas.microsoft.com/office/drawing/2014/main" id="{93343033-F691-45CA-88B9-DD8778C5966F}"/>
                </a:ext>
              </a:extLst>
            </p:cNvPr>
            <p:cNvSpPr/>
            <p:nvPr/>
          </p:nvSpPr>
          <p:spPr>
            <a:xfrm>
              <a:off x="6427143" y="263551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D6479378-F30F-4D76-A702-DECCB762905C}"/>
                </a:ext>
              </a:extLst>
            </p:cNvPr>
            <p:cNvSpPr/>
            <p:nvPr/>
          </p:nvSpPr>
          <p:spPr>
            <a:xfrm>
              <a:off x="6578024" y="28060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B1AF35D8-18A5-4612-ADD1-98C029B20F8D}"/>
                </a:ext>
              </a:extLst>
            </p:cNvPr>
            <p:cNvSpPr/>
            <p:nvPr/>
          </p:nvSpPr>
          <p:spPr>
            <a:xfrm>
              <a:off x="6694792" y="30411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3ACA3E9E-B997-489D-ACC1-E96BE769A33F}"/>
                </a:ext>
              </a:extLst>
            </p:cNvPr>
            <p:cNvSpPr/>
            <p:nvPr/>
          </p:nvSpPr>
          <p:spPr>
            <a:xfrm>
              <a:off x="6844081" y="313380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="" xmlns:a16="http://schemas.microsoft.com/office/drawing/2014/main" id="{6F6B7C5E-185D-4473-81EA-BFB357A7C6D1}"/>
                </a:ext>
              </a:extLst>
            </p:cNvPr>
            <p:cNvSpPr/>
            <p:nvPr/>
          </p:nvSpPr>
          <p:spPr>
            <a:xfrm>
              <a:off x="6862398" y="33902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="" xmlns:a16="http://schemas.microsoft.com/office/drawing/2014/main" id="{18423384-9723-4FCA-9D21-9BF8D0BFD023}"/>
                </a:ext>
              </a:extLst>
            </p:cNvPr>
            <p:cNvSpPr/>
            <p:nvPr/>
          </p:nvSpPr>
          <p:spPr>
            <a:xfrm>
              <a:off x="7206434" y="352148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="" xmlns:a16="http://schemas.microsoft.com/office/drawing/2014/main" id="{E2E6637A-E3C3-4303-8623-74F18E814CD5}"/>
                </a:ext>
              </a:extLst>
            </p:cNvPr>
            <p:cNvSpPr/>
            <p:nvPr/>
          </p:nvSpPr>
          <p:spPr>
            <a:xfrm>
              <a:off x="6113243" y="231010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="" xmlns:a16="http://schemas.microsoft.com/office/drawing/2014/main" id="{FA961DFB-559C-4DDF-A7FD-C1E0AA3C6E02}"/>
                </a:ext>
              </a:extLst>
            </p:cNvPr>
            <p:cNvSpPr/>
            <p:nvPr/>
          </p:nvSpPr>
          <p:spPr>
            <a:xfrm>
              <a:off x="6432580" y="2475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="" xmlns:a16="http://schemas.microsoft.com/office/drawing/2014/main" id="{138B25A2-EF95-4EF9-8075-84BF0FE42D9F}"/>
                </a:ext>
              </a:extLst>
            </p:cNvPr>
            <p:cNvSpPr/>
            <p:nvPr/>
          </p:nvSpPr>
          <p:spPr>
            <a:xfrm>
              <a:off x="6584980" y="26281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9EC6C37B-90C4-46E9-A163-FD56CB296B25}"/>
                </a:ext>
              </a:extLst>
            </p:cNvPr>
            <p:cNvSpPr/>
            <p:nvPr/>
          </p:nvSpPr>
          <p:spPr>
            <a:xfrm>
              <a:off x="6737380" y="27805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0A1FF1A9-5001-4DDD-AE8A-91292D3A10BF}"/>
                </a:ext>
              </a:extLst>
            </p:cNvPr>
            <p:cNvSpPr/>
            <p:nvPr/>
          </p:nvSpPr>
          <p:spPr>
            <a:xfrm>
              <a:off x="6889780" y="2932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="" xmlns:a16="http://schemas.microsoft.com/office/drawing/2014/main" id="{6EC199F7-EEC8-4605-A366-8C48ED34EEE4}"/>
                </a:ext>
              </a:extLst>
            </p:cNvPr>
            <p:cNvSpPr/>
            <p:nvPr/>
          </p:nvSpPr>
          <p:spPr>
            <a:xfrm>
              <a:off x="7042180" y="30853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5EAF9E63-9E7C-47BB-B18A-4609E4FB7A04}"/>
                </a:ext>
              </a:extLst>
            </p:cNvPr>
            <p:cNvSpPr/>
            <p:nvPr/>
          </p:nvSpPr>
          <p:spPr>
            <a:xfrm>
              <a:off x="7194580" y="3237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85A84D1B-3ABF-466C-B4A0-9BA7FEFBA0D1}"/>
                </a:ext>
              </a:extLst>
            </p:cNvPr>
            <p:cNvSpPr/>
            <p:nvPr/>
          </p:nvSpPr>
          <p:spPr>
            <a:xfrm>
              <a:off x="7346980" y="33584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="" xmlns:a16="http://schemas.microsoft.com/office/drawing/2014/main" id="{228DD0F0-CA48-435B-A6BB-100969544CEB}"/>
                </a:ext>
              </a:extLst>
            </p:cNvPr>
            <p:cNvSpPr/>
            <p:nvPr/>
          </p:nvSpPr>
          <p:spPr>
            <a:xfrm>
              <a:off x="6390242" y="21074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="" xmlns:a16="http://schemas.microsoft.com/office/drawing/2014/main" id="{D15A74E3-EE05-4BF7-8A73-B782B8E4D26F}"/>
                </a:ext>
              </a:extLst>
            </p:cNvPr>
            <p:cNvSpPr/>
            <p:nvPr/>
          </p:nvSpPr>
          <p:spPr>
            <a:xfrm>
              <a:off x="6542642" y="22598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="" xmlns:a16="http://schemas.microsoft.com/office/drawing/2014/main" id="{B37A4005-4FD4-4BE3-8E8E-1EDA2F5A8A07}"/>
                </a:ext>
              </a:extLst>
            </p:cNvPr>
            <p:cNvSpPr/>
            <p:nvPr/>
          </p:nvSpPr>
          <p:spPr>
            <a:xfrm>
              <a:off x="6695042" y="24122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="" xmlns:a16="http://schemas.microsoft.com/office/drawing/2014/main" id="{B179EAA3-3B1A-414D-AF2F-2CA0558AA181}"/>
                </a:ext>
              </a:extLst>
            </p:cNvPr>
            <p:cNvSpPr/>
            <p:nvPr/>
          </p:nvSpPr>
          <p:spPr>
            <a:xfrm>
              <a:off x="6847442" y="25646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="" xmlns:a16="http://schemas.microsoft.com/office/drawing/2014/main" id="{44B3E54C-6E9E-4D5A-97A2-1A331DB8E3C4}"/>
                </a:ext>
              </a:extLst>
            </p:cNvPr>
            <p:cNvSpPr/>
            <p:nvPr/>
          </p:nvSpPr>
          <p:spPr>
            <a:xfrm>
              <a:off x="6999842" y="27170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="" xmlns:a16="http://schemas.microsoft.com/office/drawing/2014/main" id="{78464641-C36B-42EE-B266-8C1BBEFA8C8D}"/>
                </a:ext>
              </a:extLst>
            </p:cNvPr>
            <p:cNvSpPr/>
            <p:nvPr/>
          </p:nvSpPr>
          <p:spPr>
            <a:xfrm>
              <a:off x="7039188" y="292913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="" xmlns:a16="http://schemas.microsoft.com/office/drawing/2014/main" id="{9736CE99-129F-42EA-AAB8-52DE688235F3}"/>
                </a:ext>
              </a:extLst>
            </p:cNvPr>
            <p:cNvSpPr/>
            <p:nvPr/>
          </p:nvSpPr>
          <p:spPr>
            <a:xfrm>
              <a:off x="7350741" y="30373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D8462F76-ED27-4041-A002-BF0360DF888C}"/>
                </a:ext>
              </a:extLst>
            </p:cNvPr>
            <p:cNvSpPr/>
            <p:nvPr/>
          </p:nvSpPr>
          <p:spPr>
            <a:xfrm>
              <a:off x="7457042" y="31742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08E8D91B-FB6A-4619-860B-3F89D3E60350}"/>
                </a:ext>
              </a:extLst>
            </p:cNvPr>
            <p:cNvSpPr/>
            <p:nvPr/>
          </p:nvSpPr>
          <p:spPr>
            <a:xfrm>
              <a:off x="7542767" y="33266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="" xmlns:a16="http://schemas.microsoft.com/office/drawing/2014/main" id="{D77658BB-14EE-45CB-92D2-650AB268EB5C}"/>
                </a:ext>
              </a:extLst>
            </p:cNvPr>
            <p:cNvSpPr/>
            <p:nvPr/>
          </p:nvSpPr>
          <p:spPr>
            <a:xfrm>
              <a:off x="6631784" y="20542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="" xmlns:a16="http://schemas.microsoft.com/office/drawing/2014/main" id="{F88AED2E-8B6D-4AB1-A73D-49C0D369F8B1}"/>
                </a:ext>
              </a:extLst>
            </p:cNvPr>
            <p:cNvSpPr/>
            <p:nvPr/>
          </p:nvSpPr>
          <p:spPr>
            <a:xfrm>
              <a:off x="6784184" y="22066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="" xmlns:a16="http://schemas.microsoft.com/office/drawing/2014/main" id="{2E5069CC-9C3A-4D4A-AA4B-33AC1A500043}"/>
                </a:ext>
              </a:extLst>
            </p:cNvPr>
            <p:cNvSpPr/>
            <p:nvPr/>
          </p:nvSpPr>
          <p:spPr>
            <a:xfrm>
              <a:off x="6857408" y="23549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="" xmlns:a16="http://schemas.microsoft.com/office/drawing/2014/main" id="{74727FBA-8FB7-4A44-B605-0B690FF619C5}"/>
                </a:ext>
              </a:extLst>
            </p:cNvPr>
            <p:cNvSpPr/>
            <p:nvPr/>
          </p:nvSpPr>
          <p:spPr>
            <a:xfrm>
              <a:off x="7088984" y="25114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2F82A95C-5574-427C-A2EF-2C836A391F22}"/>
                </a:ext>
              </a:extLst>
            </p:cNvPr>
            <p:cNvSpPr/>
            <p:nvPr/>
          </p:nvSpPr>
          <p:spPr>
            <a:xfrm>
              <a:off x="7185685" y="26638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="" xmlns:a16="http://schemas.microsoft.com/office/drawing/2014/main" id="{C88B6CF9-DE22-4B63-8ABE-E6AFA122243A}"/>
                </a:ext>
              </a:extLst>
            </p:cNvPr>
            <p:cNvSpPr/>
            <p:nvPr/>
          </p:nvSpPr>
          <p:spPr>
            <a:xfrm>
              <a:off x="7383756" y="28873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="" xmlns:a16="http://schemas.microsoft.com/office/drawing/2014/main" id="{5852ADE7-DB69-45B2-9C14-F4D51DB6172A}"/>
                </a:ext>
              </a:extLst>
            </p:cNvPr>
            <p:cNvSpPr/>
            <p:nvPr/>
          </p:nvSpPr>
          <p:spPr>
            <a:xfrm>
              <a:off x="7546184" y="29686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="" xmlns:a16="http://schemas.microsoft.com/office/drawing/2014/main" id="{7B6154C7-76CD-44DF-9209-C5104AD327D8}"/>
                </a:ext>
              </a:extLst>
            </p:cNvPr>
            <p:cNvSpPr/>
            <p:nvPr/>
          </p:nvSpPr>
          <p:spPr>
            <a:xfrm>
              <a:off x="7650959" y="31210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A0CCD6A4-E2AF-486D-B2CA-3DAF48C9555E}"/>
                </a:ext>
              </a:extLst>
            </p:cNvPr>
            <p:cNvSpPr/>
            <p:nvPr/>
          </p:nvSpPr>
          <p:spPr>
            <a:xfrm>
              <a:off x="7019488" y="21881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256CF23F-2CCC-47C9-9DF4-C6BB96D994B2}"/>
                </a:ext>
              </a:extLst>
            </p:cNvPr>
            <p:cNvSpPr/>
            <p:nvPr/>
          </p:nvSpPr>
          <p:spPr>
            <a:xfrm>
              <a:off x="7083690" y="235820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="" xmlns:a16="http://schemas.microsoft.com/office/drawing/2014/main" id="{383D0FDE-143D-4D6F-8ED1-6CE76B122F7D}"/>
                </a:ext>
              </a:extLst>
            </p:cNvPr>
            <p:cNvSpPr/>
            <p:nvPr/>
          </p:nvSpPr>
          <p:spPr>
            <a:xfrm>
              <a:off x="7324288" y="24929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="" xmlns:a16="http://schemas.microsoft.com/office/drawing/2014/main" id="{C15EB1A7-17D0-4643-B0DA-888E829A109A}"/>
                </a:ext>
              </a:extLst>
            </p:cNvPr>
            <p:cNvSpPr/>
            <p:nvPr/>
          </p:nvSpPr>
          <p:spPr>
            <a:xfrm>
              <a:off x="7476688" y="26453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ED0AD79B-5255-4574-92CC-7DFBF9ED6A0C}"/>
                </a:ext>
              </a:extLst>
            </p:cNvPr>
            <p:cNvSpPr/>
            <p:nvPr/>
          </p:nvSpPr>
          <p:spPr>
            <a:xfrm>
              <a:off x="7533703" y="28016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="" xmlns:a16="http://schemas.microsoft.com/office/drawing/2014/main" id="{9AA7AB75-376F-42B8-8359-B7AC78D81A8D}"/>
                </a:ext>
              </a:extLst>
            </p:cNvPr>
            <p:cNvSpPr/>
            <p:nvPr/>
          </p:nvSpPr>
          <p:spPr>
            <a:xfrm>
              <a:off x="6552824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="" xmlns:a16="http://schemas.microsoft.com/office/drawing/2014/main" id="{5E88371F-0869-404E-98E3-C4C921784DFE}"/>
                </a:ext>
              </a:extLst>
            </p:cNvPr>
            <p:cNvSpPr/>
            <p:nvPr/>
          </p:nvSpPr>
          <p:spPr>
            <a:xfrm>
              <a:off x="6705224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="" xmlns:a16="http://schemas.microsoft.com/office/drawing/2014/main" id="{146907FD-3EAE-4F4D-89CE-63948C6AEB71}"/>
                </a:ext>
              </a:extLst>
            </p:cNvPr>
            <p:cNvSpPr/>
            <p:nvPr/>
          </p:nvSpPr>
          <p:spPr>
            <a:xfrm>
              <a:off x="6844658" y="447033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="" xmlns:a16="http://schemas.microsoft.com/office/drawing/2014/main" id="{C66054C4-8FD6-412F-99A3-7D0F8E10D038}"/>
                </a:ext>
              </a:extLst>
            </p:cNvPr>
            <p:cNvSpPr/>
            <p:nvPr/>
          </p:nvSpPr>
          <p:spPr>
            <a:xfrm>
              <a:off x="6552824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="" xmlns:a16="http://schemas.microsoft.com/office/drawing/2014/main" id="{1CD9035A-BA58-4110-BA4F-E05D62DC3BAA}"/>
                </a:ext>
              </a:extLst>
            </p:cNvPr>
            <p:cNvSpPr/>
            <p:nvPr/>
          </p:nvSpPr>
          <p:spPr>
            <a:xfrm>
              <a:off x="6705224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="" xmlns:a16="http://schemas.microsoft.com/office/drawing/2014/main" id="{629A7DEE-465B-46E3-BCCD-3CCF6DED83EC}"/>
                </a:ext>
              </a:extLst>
            </p:cNvPr>
            <p:cNvSpPr/>
            <p:nvPr/>
          </p:nvSpPr>
          <p:spPr>
            <a:xfrm>
              <a:off x="5884192" y="478520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="" xmlns:a16="http://schemas.microsoft.com/office/drawing/2014/main" id="{8862526E-570B-4B2D-8FD0-4A1D9588AE5F}"/>
                </a:ext>
              </a:extLst>
            </p:cNvPr>
            <p:cNvSpPr/>
            <p:nvPr/>
          </p:nvSpPr>
          <p:spPr>
            <a:xfrm>
              <a:off x="5446264" y="270311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="" xmlns:a16="http://schemas.microsoft.com/office/drawing/2014/main" id="{BAC1F0B3-D0D8-465B-8CF0-3ECF40A7FD62}"/>
                </a:ext>
              </a:extLst>
            </p:cNvPr>
            <p:cNvSpPr/>
            <p:nvPr/>
          </p:nvSpPr>
          <p:spPr>
            <a:xfrm>
              <a:off x="5490230" y="297765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="" xmlns:a16="http://schemas.microsoft.com/office/drawing/2014/main" id="{D1E566B0-0744-47D4-85B0-DEE5B73BCD38}"/>
                </a:ext>
              </a:extLst>
            </p:cNvPr>
            <p:cNvSpPr/>
            <p:nvPr/>
          </p:nvSpPr>
          <p:spPr>
            <a:xfrm>
              <a:off x="5311982" y="279086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="" xmlns:a16="http://schemas.microsoft.com/office/drawing/2014/main" id="{B2A21E37-AD58-45A2-9FBD-795C8D5AEBE9}"/>
                </a:ext>
              </a:extLst>
            </p:cNvPr>
            <p:cNvSpPr/>
            <p:nvPr/>
          </p:nvSpPr>
          <p:spPr>
            <a:xfrm>
              <a:off x="5560021" y="36234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="" xmlns:a16="http://schemas.microsoft.com/office/drawing/2014/main" id="{DA438735-77E5-48A2-8E68-A93212823409}"/>
                </a:ext>
              </a:extLst>
            </p:cNvPr>
            <p:cNvSpPr/>
            <p:nvPr/>
          </p:nvSpPr>
          <p:spPr>
            <a:xfrm>
              <a:off x="5832607" y="30124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="" xmlns:a16="http://schemas.microsoft.com/office/drawing/2014/main" id="{AE534B1A-3898-45B6-BCB7-2069C7341E09}"/>
                </a:ext>
              </a:extLst>
            </p:cNvPr>
            <p:cNvSpPr/>
            <p:nvPr/>
          </p:nvSpPr>
          <p:spPr>
            <a:xfrm>
              <a:off x="5755296" y="24563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="" xmlns:a16="http://schemas.microsoft.com/office/drawing/2014/main" id="{A4E42CEC-C8E4-44DA-84DD-F14C6A368DBB}"/>
                </a:ext>
              </a:extLst>
            </p:cNvPr>
            <p:cNvSpPr/>
            <p:nvPr/>
          </p:nvSpPr>
          <p:spPr>
            <a:xfrm>
              <a:off x="5755296" y="24563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="" xmlns:a16="http://schemas.microsoft.com/office/drawing/2014/main" id="{2CCE5564-9F5C-40EB-9E78-AD8603EDC182}"/>
                </a:ext>
              </a:extLst>
            </p:cNvPr>
            <p:cNvSpPr/>
            <p:nvPr/>
          </p:nvSpPr>
          <p:spPr>
            <a:xfrm>
              <a:off x="5907696" y="26087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="" xmlns:a16="http://schemas.microsoft.com/office/drawing/2014/main" id="{3AB782CA-6134-4E54-BDE8-A8B08F978970}"/>
                </a:ext>
              </a:extLst>
            </p:cNvPr>
            <p:cNvSpPr/>
            <p:nvPr/>
          </p:nvSpPr>
          <p:spPr>
            <a:xfrm>
              <a:off x="6924641" y="39471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="" xmlns:a16="http://schemas.microsoft.com/office/drawing/2014/main" id="{4379780E-D223-4B24-85BE-31EF9CABFA7D}"/>
                </a:ext>
              </a:extLst>
            </p:cNvPr>
            <p:cNvSpPr/>
            <p:nvPr/>
          </p:nvSpPr>
          <p:spPr>
            <a:xfrm>
              <a:off x="7077041" y="40995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="" xmlns:a16="http://schemas.microsoft.com/office/drawing/2014/main" id="{E8652A1A-D82C-449B-A784-C9D22528F812}"/>
                </a:ext>
              </a:extLst>
            </p:cNvPr>
            <p:cNvSpPr/>
            <p:nvPr/>
          </p:nvSpPr>
          <p:spPr>
            <a:xfrm>
              <a:off x="6924641" y="39471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="" xmlns:a16="http://schemas.microsoft.com/office/drawing/2014/main" id="{47419C14-7FCD-4566-9DA0-5B421F4D2655}"/>
                </a:ext>
              </a:extLst>
            </p:cNvPr>
            <p:cNvSpPr/>
            <p:nvPr/>
          </p:nvSpPr>
          <p:spPr>
            <a:xfrm>
              <a:off x="7091921" y="393926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="" xmlns:a16="http://schemas.microsoft.com/office/drawing/2014/main" id="{C38E2D66-7EBE-4707-A783-175C1B75C1C9}"/>
                </a:ext>
              </a:extLst>
            </p:cNvPr>
            <p:cNvSpPr/>
            <p:nvPr/>
          </p:nvSpPr>
          <p:spPr>
            <a:xfrm>
              <a:off x="4504711" y="46795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="" xmlns:a16="http://schemas.microsoft.com/office/drawing/2014/main" id="{D528A6F7-ECA2-4AC9-A583-42F7344A16A6}"/>
                </a:ext>
              </a:extLst>
            </p:cNvPr>
            <p:cNvSpPr/>
            <p:nvPr/>
          </p:nvSpPr>
          <p:spPr>
            <a:xfrm>
              <a:off x="4657111" y="48319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="" xmlns:a16="http://schemas.microsoft.com/office/drawing/2014/main" id="{D592C37F-837E-4E1E-AEFE-466CD709D759}"/>
                </a:ext>
              </a:extLst>
            </p:cNvPr>
            <p:cNvSpPr/>
            <p:nvPr/>
          </p:nvSpPr>
          <p:spPr>
            <a:xfrm>
              <a:off x="4809511" y="49843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="" xmlns:a16="http://schemas.microsoft.com/office/drawing/2014/main" id="{357B41C5-90B2-4F3E-8690-BE4DBF9802CB}"/>
                </a:ext>
              </a:extLst>
            </p:cNvPr>
            <p:cNvSpPr/>
            <p:nvPr/>
          </p:nvSpPr>
          <p:spPr>
            <a:xfrm>
              <a:off x="4504711" y="46795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="" xmlns:a16="http://schemas.microsoft.com/office/drawing/2014/main" id="{329CF8E9-E7E0-4991-BA26-DE4ABA48912A}"/>
                </a:ext>
              </a:extLst>
            </p:cNvPr>
            <p:cNvSpPr/>
            <p:nvPr/>
          </p:nvSpPr>
          <p:spPr>
            <a:xfrm>
              <a:off x="4657111" y="48319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="" xmlns:a16="http://schemas.microsoft.com/office/drawing/2014/main" id="{1A432748-E5EF-4CE9-9B19-8CC28626C4D9}"/>
                </a:ext>
              </a:extLst>
            </p:cNvPr>
            <p:cNvSpPr/>
            <p:nvPr/>
          </p:nvSpPr>
          <p:spPr>
            <a:xfrm>
              <a:off x="4809511" y="49843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="" xmlns:a16="http://schemas.microsoft.com/office/drawing/2014/main" id="{45581410-5E7A-43AE-92BF-7C2BF9EECB6E}"/>
                </a:ext>
              </a:extLst>
            </p:cNvPr>
            <p:cNvSpPr/>
            <p:nvPr/>
          </p:nvSpPr>
          <p:spPr>
            <a:xfrm>
              <a:off x="4961911" y="51367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="" xmlns:a16="http://schemas.microsoft.com/office/drawing/2014/main" id="{4B452582-CC66-43F6-8B07-1ACC8CF79C2E}"/>
                </a:ext>
              </a:extLst>
            </p:cNvPr>
            <p:cNvSpPr/>
            <p:nvPr/>
          </p:nvSpPr>
          <p:spPr>
            <a:xfrm>
              <a:off x="6235583" y="449861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="" xmlns:a16="http://schemas.microsoft.com/office/drawing/2014/main" id="{EDA456F5-BDCB-48C1-AF2E-2A1BA90D3972}"/>
                </a:ext>
              </a:extLst>
            </p:cNvPr>
            <p:cNvSpPr/>
            <p:nvPr/>
          </p:nvSpPr>
          <p:spPr>
            <a:xfrm>
              <a:off x="6375011" y="47650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="" xmlns:a16="http://schemas.microsoft.com/office/drawing/2014/main" id="{02A160B0-0EFE-4D5F-883B-BF28D1E80CB5}"/>
                </a:ext>
              </a:extLst>
            </p:cNvPr>
            <p:cNvSpPr/>
            <p:nvPr/>
          </p:nvSpPr>
          <p:spPr>
            <a:xfrm>
              <a:off x="6232199" y="47270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="" xmlns:a16="http://schemas.microsoft.com/office/drawing/2014/main" id="{48FD2EC3-B78A-4BBB-BB7A-43B378AFCF92}"/>
                </a:ext>
              </a:extLst>
            </p:cNvPr>
            <p:cNvSpPr/>
            <p:nvPr/>
          </p:nvSpPr>
          <p:spPr>
            <a:xfrm>
              <a:off x="6375011" y="47650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="" xmlns:a16="http://schemas.microsoft.com/office/drawing/2014/main" id="{C2026D4F-1AEA-426E-8AC1-BBD2D512DC57}"/>
                </a:ext>
              </a:extLst>
            </p:cNvPr>
            <p:cNvSpPr/>
            <p:nvPr/>
          </p:nvSpPr>
          <p:spPr>
            <a:xfrm>
              <a:off x="6017354" y="498136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="" xmlns:a16="http://schemas.microsoft.com/office/drawing/2014/main" id="{F0E9D177-0A2B-4EFB-A4B5-6C2BD1C0F652}"/>
                </a:ext>
              </a:extLst>
            </p:cNvPr>
            <p:cNvSpPr/>
            <p:nvPr/>
          </p:nvSpPr>
          <p:spPr>
            <a:xfrm>
              <a:off x="7314957" y="36823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="" xmlns:a16="http://schemas.microsoft.com/office/drawing/2014/main" id="{636CF6ED-32EC-429E-B0E3-57FF2198C444}"/>
                </a:ext>
              </a:extLst>
            </p:cNvPr>
            <p:cNvSpPr/>
            <p:nvPr/>
          </p:nvSpPr>
          <p:spPr>
            <a:xfrm>
              <a:off x="7375282" y="38347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="" xmlns:a16="http://schemas.microsoft.com/office/drawing/2014/main" id="{2146C975-9503-4D68-85C5-E89929F34BC1}"/>
                </a:ext>
              </a:extLst>
            </p:cNvPr>
            <p:cNvSpPr/>
            <p:nvPr/>
          </p:nvSpPr>
          <p:spPr>
            <a:xfrm>
              <a:off x="7314957" y="36823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="" xmlns:a16="http://schemas.microsoft.com/office/drawing/2014/main" id="{16F2DEAE-B5C9-456C-804A-FB997B5C787F}"/>
                </a:ext>
              </a:extLst>
            </p:cNvPr>
            <p:cNvSpPr/>
            <p:nvPr/>
          </p:nvSpPr>
          <p:spPr>
            <a:xfrm>
              <a:off x="5149531" y="308362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="" xmlns:a16="http://schemas.microsoft.com/office/drawing/2014/main" id="{1FFAD2F7-CCD6-43DF-8F16-12A2D0568B87}"/>
                </a:ext>
              </a:extLst>
            </p:cNvPr>
            <p:cNvSpPr/>
            <p:nvPr/>
          </p:nvSpPr>
          <p:spPr>
            <a:xfrm>
              <a:off x="5190274" y="342271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="" xmlns:a16="http://schemas.microsoft.com/office/drawing/2014/main" id="{F4AC32F4-57ED-49CF-87FD-68161493DD86}"/>
                </a:ext>
              </a:extLst>
            </p:cNvPr>
            <p:cNvSpPr/>
            <p:nvPr/>
          </p:nvSpPr>
          <p:spPr>
            <a:xfrm>
              <a:off x="4723443" y="34382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="" xmlns:a16="http://schemas.microsoft.com/office/drawing/2014/main" id="{5971EBF3-B7C0-4756-A55A-6222D473D8A9}"/>
                </a:ext>
              </a:extLst>
            </p:cNvPr>
            <p:cNvSpPr/>
            <p:nvPr/>
          </p:nvSpPr>
          <p:spPr>
            <a:xfrm>
              <a:off x="4723443" y="34382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="" xmlns:a16="http://schemas.microsoft.com/office/drawing/2014/main" id="{6569F409-0DE6-47A5-A3E5-ECE06E22196A}"/>
                </a:ext>
              </a:extLst>
            </p:cNvPr>
            <p:cNvSpPr/>
            <p:nvPr/>
          </p:nvSpPr>
          <p:spPr>
            <a:xfrm>
              <a:off x="4877736" y="360695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="" xmlns:a16="http://schemas.microsoft.com/office/drawing/2014/main" id="{FB50312E-C655-48A5-9450-0292B4DB46A0}"/>
                </a:ext>
              </a:extLst>
            </p:cNvPr>
            <p:cNvSpPr/>
            <p:nvPr/>
          </p:nvSpPr>
          <p:spPr>
            <a:xfrm>
              <a:off x="5275333" y="451118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="" xmlns:a16="http://schemas.microsoft.com/office/drawing/2014/main" id="{42389BDC-C497-4AAC-B0B4-32844F2F7788}"/>
                </a:ext>
              </a:extLst>
            </p:cNvPr>
            <p:cNvSpPr/>
            <p:nvPr/>
          </p:nvSpPr>
          <p:spPr>
            <a:xfrm>
              <a:off x="4794116" y="394626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="" xmlns:a16="http://schemas.microsoft.com/office/drawing/2014/main" id="{4E738155-D9EF-46B1-AD0C-069C911C2325}"/>
                </a:ext>
              </a:extLst>
            </p:cNvPr>
            <p:cNvSpPr/>
            <p:nvPr/>
          </p:nvSpPr>
          <p:spPr>
            <a:xfrm>
              <a:off x="5228931" y="323081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="" xmlns:a16="http://schemas.microsoft.com/office/drawing/2014/main" id="{10A3FB1D-BD69-498B-99A3-28308A91D7C5}"/>
                </a:ext>
              </a:extLst>
            </p:cNvPr>
            <p:cNvSpPr/>
            <p:nvPr/>
          </p:nvSpPr>
          <p:spPr>
            <a:xfrm>
              <a:off x="6321640" y="42065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="" xmlns:a16="http://schemas.microsoft.com/office/drawing/2014/main" id="{F90BEE83-CD5C-4386-9B8C-73615B11438C}"/>
                </a:ext>
              </a:extLst>
            </p:cNvPr>
            <p:cNvSpPr/>
            <p:nvPr/>
          </p:nvSpPr>
          <p:spPr>
            <a:xfrm>
              <a:off x="5922669" y="276455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="" xmlns:a16="http://schemas.microsoft.com/office/drawing/2014/main" id="{F676CDED-2021-41FB-9AB0-55BF67B06448}"/>
                </a:ext>
              </a:extLst>
            </p:cNvPr>
            <p:cNvSpPr/>
            <p:nvPr/>
          </p:nvSpPr>
          <p:spPr>
            <a:xfrm>
              <a:off x="6143678" y="24402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="" xmlns:a16="http://schemas.microsoft.com/office/drawing/2014/main" id="{A5FC475F-636C-4753-B8DE-9C141E6AF766}"/>
                </a:ext>
              </a:extLst>
            </p:cNvPr>
            <p:cNvSpPr/>
            <p:nvPr/>
          </p:nvSpPr>
          <p:spPr>
            <a:xfrm>
              <a:off x="6339400" y="31800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="" xmlns:a16="http://schemas.microsoft.com/office/drawing/2014/main" id="{E1ABBE2E-D669-4CC9-9A78-6CE8E6078851}"/>
                </a:ext>
              </a:extLst>
            </p:cNvPr>
            <p:cNvSpPr/>
            <p:nvPr/>
          </p:nvSpPr>
          <p:spPr>
            <a:xfrm>
              <a:off x="6210922" y="347032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="" xmlns:a16="http://schemas.microsoft.com/office/drawing/2014/main" id="{FFE5BFD1-1287-4B2F-AC7E-839DF0B3611E}"/>
                </a:ext>
              </a:extLst>
            </p:cNvPr>
            <p:cNvSpPr/>
            <p:nvPr/>
          </p:nvSpPr>
          <p:spPr>
            <a:xfrm>
              <a:off x="6445284" y="36504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="" xmlns:a16="http://schemas.microsoft.com/office/drawing/2014/main" id="{48C8EA1A-84C3-4A71-9AA5-19CF5F792D47}"/>
                </a:ext>
              </a:extLst>
            </p:cNvPr>
            <p:cNvSpPr/>
            <p:nvPr/>
          </p:nvSpPr>
          <p:spPr>
            <a:xfrm>
              <a:off x="7016190" y="35112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="" xmlns:a16="http://schemas.microsoft.com/office/drawing/2014/main" id="{DC613E00-99BF-4B2A-9269-112DA2837C8B}"/>
                </a:ext>
              </a:extLst>
            </p:cNvPr>
            <p:cNvSpPr/>
            <p:nvPr/>
          </p:nvSpPr>
          <p:spPr>
            <a:xfrm rot="18900000">
              <a:off x="3865881" y="2512093"/>
              <a:ext cx="4394195" cy="25043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6AEA2FB-9E31-4BAA-9947-C7FB10335C98}"/>
                </a:ext>
              </a:extLst>
            </p:cNvPr>
            <p:cNvSpPr txBox="1"/>
            <p:nvPr/>
          </p:nvSpPr>
          <p:spPr>
            <a:xfrm rot="16200000">
              <a:off x="2497527" y="3394536"/>
              <a:ext cx="20749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Cholesterol</a:t>
              </a:r>
              <a:endParaRPr lang="en-US" sz="24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="" xmlns:a16="http://schemas.microsoft.com/office/drawing/2014/main" id="{A67DF32C-27C7-44BB-8596-206DEC9620DC}"/>
                </a:ext>
              </a:extLst>
            </p:cNvPr>
            <p:cNvSpPr txBox="1"/>
            <p:nvPr/>
          </p:nvSpPr>
          <p:spPr>
            <a:xfrm>
              <a:off x="4443984" y="5870448"/>
              <a:ext cx="2994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Stationary Biking</a:t>
              </a:r>
              <a:endParaRPr lang="en-US" sz="2400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="" xmlns:a16="http://schemas.microsoft.com/office/drawing/2014/main" id="{B03A2A7D-9FEF-427D-86A2-150F860389B1}"/>
                </a:ext>
              </a:extLst>
            </p:cNvPr>
            <p:cNvCxnSpPr>
              <a:cxnSpLocks/>
            </p:cNvCxnSpPr>
            <p:nvPr/>
          </p:nvCxnSpPr>
          <p:spPr>
            <a:xfrm>
              <a:off x="4291843" y="3904793"/>
              <a:ext cx="1693908" cy="17395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="" xmlns:a16="http://schemas.microsoft.com/office/drawing/2014/main" id="{9B7A89B6-C902-4D21-8B38-9F751D47A90C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07" y="3251440"/>
              <a:ext cx="1916962" cy="19685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="" xmlns:a16="http://schemas.microsoft.com/office/drawing/2014/main" id="{F8421282-FF24-478E-BC4B-8C617E2F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090643" y="2679754"/>
              <a:ext cx="2096352" cy="21527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="" xmlns:a16="http://schemas.microsoft.com/office/drawing/2014/main" id="{E0CD9FEF-1A30-4B8D-96FD-147E6DCCBAED}"/>
                </a:ext>
              </a:extLst>
            </p:cNvPr>
            <p:cNvCxnSpPr>
              <a:cxnSpLocks/>
            </p:cNvCxnSpPr>
            <p:nvPr/>
          </p:nvCxnSpPr>
          <p:spPr>
            <a:xfrm>
              <a:off x="5666030" y="2292805"/>
              <a:ext cx="1941130" cy="19933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="" xmlns:a16="http://schemas.microsoft.com/office/drawing/2014/main" id="{ADB66757-1E20-4FE4-9881-FF0834F719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250" y="1973285"/>
              <a:ext cx="1513134" cy="15538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="" xmlns:a16="http://schemas.microsoft.com/office/drawing/2014/main" id="{60E906E4-D3B9-4EB1-BD9C-2D473569F9EB}"/>
                </a:ext>
              </a:extLst>
            </p:cNvPr>
            <p:cNvSpPr txBox="1"/>
            <p:nvPr/>
          </p:nvSpPr>
          <p:spPr>
            <a:xfrm>
              <a:off x="4288437" y="1158873"/>
              <a:ext cx="816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rgbClr val="C00000"/>
                  </a:solidFill>
                </a:rPr>
                <a:t>Age</a:t>
              </a:r>
              <a:endParaRPr lang="en-US" sz="240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E7E0BF6-99B4-444D-8AB2-E3B3C3336869}"/>
                </a:ext>
              </a:extLst>
            </p:cNvPr>
            <p:cNvSpPr txBox="1"/>
            <p:nvPr/>
          </p:nvSpPr>
          <p:spPr>
            <a:xfrm>
              <a:off x="4003481" y="39386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20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="" xmlns:a16="http://schemas.microsoft.com/office/drawing/2014/main" id="{BCCBBAA9-6555-4470-B72A-1895BE23AFDA}"/>
                </a:ext>
              </a:extLst>
            </p:cNvPr>
            <p:cNvSpPr txBox="1"/>
            <p:nvPr/>
          </p:nvSpPr>
          <p:spPr>
            <a:xfrm>
              <a:off x="4332422" y="317562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="" xmlns:a16="http://schemas.microsoft.com/office/drawing/2014/main" id="{D39C83E7-B3EF-40B1-9B1E-51F2BBEBDA32}"/>
                </a:ext>
              </a:extLst>
            </p:cNvPr>
            <p:cNvSpPr txBox="1"/>
            <p:nvPr/>
          </p:nvSpPr>
          <p:spPr>
            <a:xfrm>
              <a:off x="4737001" y="26219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30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2AF6BE64-AB88-42A2-98D9-43B76BF9ACBC}"/>
                </a:ext>
              </a:extLst>
            </p:cNvPr>
            <p:cNvSpPr txBox="1"/>
            <p:nvPr/>
          </p:nvSpPr>
          <p:spPr>
            <a:xfrm>
              <a:off x="5292310" y="2177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="" xmlns:a16="http://schemas.microsoft.com/office/drawing/2014/main" id="{E9ADE3FF-07C7-4A64-8E63-B47D2B022187}"/>
                </a:ext>
              </a:extLst>
            </p:cNvPr>
            <p:cNvSpPr txBox="1"/>
            <p:nvPr/>
          </p:nvSpPr>
          <p:spPr>
            <a:xfrm>
              <a:off x="5939549" y="18169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4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Recapping what just happened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E9042FE-7F6A-49C0-836B-09B2B9E0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At first, more </a:t>
            </a:r>
            <a:r>
              <a:rPr lang="en-US" i="1"/>
              <a:t>stationary biking </a:t>
            </a:r>
            <a:r>
              <a:rPr lang="en-US"/>
              <a:t>seems to lead to higher </a:t>
            </a:r>
            <a:r>
              <a:rPr lang="en-US" i="1"/>
              <a:t>cholesterol</a:t>
            </a:r>
          </a:p>
          <a:p>
            <a:r>
              <a:rPr lang="en-US"/>
              <a:t>But, we realize that there is a confounder, </a:t>
            </a:r>
            <a:r>
              <a:rPr lang="en-US" i="1"/>
              <a:t>age, that influences both stationary biking and cholesterol</a:t>
            </a:r>
          </a:p>
          <a:p>
            <a:r>
              <a:rPr lang="en-US"/>
              <a:t>We condition on age (by analyzing each age group separately)</a:t>
            </a:r>
          </a:p>
          <a:p>
            <a:r>
              <a:rPr lang="en-US"/>
              <a:t>And find stationary biking now seems to lead to lower cholesterol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C8BB45C6-5FB2-4F98-BC25-4050B2EE7C91}"/>
                  </a:ext>
                </a:extLst>
              </p:cNvPr>
              <p:cNvSpPr txBox="1"/>
              <p:nvPr/>
            </p:nvSpPr>
            <p:spPr>
              <a:xfrm>
                <a:off x="537117" y="5146296"/>
                <a:ext cx="10515600" cy="139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Cambria Math" panose="02040503050406030204" pitchFamily="18" charset="0"/>
                  </a:rPr>
                  <a:t>Conditioning: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𝐶h𝑜𝑙𝑒𝑠𝑡𝑒𝑟𝑜𝑙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𝐵𝑖𝑘𝑖𝑛𝑔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𝐶h𝑜𝑙𝑒𝑠𝑡𝑒𝑟𝑜𝑙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𝐵𝑖𝑘𝑖𝑛𝑔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BB45C6-5FB2-4F98-BC25-4050B2EE7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7" y="5146296"/>
                <a:ext cx="10515600" cy="1399999"/>
              </a:xfrm>
              <a:prstGeom prst="rect">
                <a:avLst/>
              </a:prstGeom>
              <a:blipFill>
                <a:blip r:embed="rId2"/>
                <a:stretch>
                  <a:fillRect l="-870" t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2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are the assumptions we made?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E9042FE-7F6A-49C0-836B-09B2B9E0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735"/>
            <a:ext cx="10515600" cy="4123228"/>
          </a:xfrm>
        </p:spPr>
        <p:txBody>
          <a:bodyPr>
            <a:normAutofit fontScale="92500"/>
          </a:bodyPr>
          <a:lstStyle/>
          <a:p>
            <a:r>
              <a:rPr lang="en-US" b="1"/>
              <a:t>Assumption:</a:t>
            </a:r>
            <a:r>
              <a:rPr lang="en-US"/>
              <a:t> </a:t>
            </a:r>
            <a:r>
              <a:rPr lang="en-US" i="1"/>
              <a:t>age </a:t>
            </a:r>
            <a:r>
              <a:rPr lang="en-US"/>
              <a:t>is the only confounder</a:t>
            </a:r>
          </a:p>
          <a:p>
            <a:pPr lvl="1"/>
            <a:r>
              <a:rPr lang="en-US" i="1"/>
              <a:t>“Ignorability</a:t>
            </a:r>
            <a:r>
              <a:rPr lang="en-US"/>
              <a:t>” or </a:t>
            </a:r>
            <a:r>
              <a:rPr lang="en-US" i="1"/>
              <a:t>“selection on observables</a:t>
            </a:r>
            <a:r>
              <a:rPr lang="en-US"/>
              <a:t>” assumption</a:t>
            </a:r>
          </a:p>
          <a:p>
            <a:pPr lvl="1"/>
            <a:r>
              <a:rPr lang="en-US"/>
              <a:t>How do we know what we must condition on?</a:t>
            </a:r>
          </a:p>
          <a:p>
            <a:r>
              <a:rPr lang="en-US" b="1"/>
              <a:t>Assumption: </a:t>
            </a:r>
            <a:r>
              <a:rPr lang="en-US"/>
              <a:t>effect of </a:t>
            </a:r>
            <a:r>
              <a:rPr lang="en-US" i="1"/>
              <a:t>stationary biking</a:t>
            </a:r>
            <a:r>
              <a:rPr lang="en-US"/>
              <a:t> doesn’t depend on friends’ exercise</a:t>
            </a:r>
          </a:p>
          <a:p>
            <a:pPr lvl="1"/>
            <a:r>
              <a:rPr lang="en-US"/>
              <a:t>Stable Unit Treatment Value (SUTVA) assumption</a:t>
            </a:r>
          </a:p>
          <a:p>
            <a:pPr lvl="1"/>
            <a:r>
              <a:rPr lang="en-US"/>
              <a:t>Are there network effects?</a:t>
            </a:r>
          </a:p>
          <a:p>
            <a:r>
              <a:rPr lang="en-US" b="1"/>
              <a:t>Assumption: </a:t>
            </a:r>
            <a:r>
              <a:rPr lang="en-US"/>
              <a:t>our observations of exercise/no-exercise cover similar people</a:t>
            </a:r>
          </a:p>
          <a:p>
            <a:pPr lvl="1"/>
            <a:r>
              <a:rPr lang="en-US" i="1"/>
              <a:t>“Common support”</a:t>
            </a:r>
            <a:r>
              <a:rPr lang="en-US"/>
              <a:t> or </a:t>
            </a:r>
            <a:r>
              <a:rPr lang="en-US" i="1"/>
              <a:t>“Overlap”</a:t>
            </a:r>
            <a:r>
              <a:rPr lang="en-US"/>
              <a:t> assumption</a:t>
            </a:r>
          </a:p>
          <a:p>
            <a:r>
              <a:rPr lang="en-US" b="1"/>
              <a:t>Also: </a:t>
            </a:r>
            <a:r>
              <a:rPr lang="en-US"/>
              <a:t>data is not covering all combinations of age and levels of exercise</a:t>
            </a:r>
          </a:p>
          <a:p>
            <a:pPr lvl="1"/>
            <a:r>
              <a:rPr lang="en-US"/>
              <a:t>Will our lessons generalize beyond the observed region?</a:t>
            </a:r>
          </a:p>
        </p:txBody>
      </p:sp>
    </p:spTree>
    <p:extLst>
      <p:ext uri="{BB962C8B-B14F-4D97-AF65-F5344CB8AC3E}">
        <p14:creationId xmlns:p14="http://schemas.microsoft.com/office/powerpoint/2010/main" val="21794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A1: Ignorability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AE9042FE-7F6A-49C0-836B-09B2B9E0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3735"/>
                <a:ext cx="10747917" cy="46258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Conditional Independence Assumption (CIA)</a:t>
                </a:r>
              </a:p>
              <a:p>
                <a:pPr lvl="1"/>
                <a:r>
                  <a:rPr lang="en-US"/>
                  <a:t>Under random experiments,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for both observed and unobserved covariates</a:t>
                </a:r>
              </a:p>
              <a:p>
                <a:pPr lvl="1"/>
                <a:r>
                  <a:rPr lang="en-US"/>
                  <a:t>But conditioning and related techniques can only 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for observed covariates.</a:t>
                </a:r>
              </a:p>
              <a:p>
                <a:r>
                  <a:rPr lang="en-US"/>
                  <a:t>So assume that after conditioning on observed covariates, any unmeasured covariates are irrelevant. </a:t>
                </a:r>
              </a:p>
              <a:p>
                <a:endParaRPr lang="en-US" sz="1900"/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Ignorability</a:t>
                </a:r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𝑢𝑛𝑜𝑏𝑠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sz="2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/>
                  <a:t>]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3735"/>
                <a:ext cx="10747917" cy="4625845"/>
              </a:xfrm>
              <a:blipFill>
                <a:blip r:embed="rId2"/>
                <a:stretch>
                  <a:fillRect l="-1134" t="-303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A2. Stable Unit Treatment Value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="" xmlns:a16="http://schemas.microsoft.com/office/drawing/2014/main" id="{AE9042FE-7F6A-49C0-836B-09B2B9E0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2357"/>
                <a:ext cx="10515600" cy="37546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 effect of treatment on an individual is independent of whether or not others are treated.</a:t>
                </a:r>
              </a:p>
              <a:p>
                <a:pPr marL="0" indent="0">
                  <a:buNone/>
                </a:pPr>
                <a:r>
                  <a:rPr lang="en-US"/>
                  <a:t>I.e., no spillover or network effects</a:t>
                </a:r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SUTVA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What is the effect of giving a fax machine to an individual?</a:t>
                </a:r>
              </a:p>
              <a:p>
                <a:pPr>
                  <a:buFontTx/>
                  <a:buChar char="-"/>
                </a:pPr>
                <a:r>
                  <a:rPr lang="en-US"/>
                  <a:t>It depends on whether or not other people have fax machines.</a:t>
                </a:r>
              </a:p>
              <a:p>
                <a:pPr>
                  <a:buFontTx/>
                  <a:buChar char="-"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2357"/>
                <a:ext cx="10515600" cy="3754605"/>
              </a:xfrm>
              <a:blipFill>
                <a:blip r:embed="rId2"/>
                <a:stretch>
                  <a:fillRect l="-121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EE44E0A-85E1-4322-BF59-6A1B45DB68D8}"/>
              </a:ext>
            </a:extLst>
          </p:cNvPr>
          <p:cNvSpPr txBox="1"/>
          <p:nvPr/>
        </p:nvSpPr>
        <p:spPr>
          <a:xfrm rot="21237682">
            <a:off x="5181857" y="5360898"/>
            <a:ext cx="515269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rgbClr val="00B0F0"/>
                </a:solidFill>
              </a:rPr>
              <a:t>Do people here know / remember</a:t>
            </a:r>
            <a:br>
              <a:rPr lang="en-US" sz="2800">
                <a:solidFill>
                  <a:srgbClr val="00B0F0"/>
                </a:solidFill>
              </a:rPr>
            </a:br>
            <a:r>
              <a:rPr lang="en-US" sz="2800">
                <a:solidFill>
                  <a:srgbClr val="00B0F0"/>
                </a:solidFill>
              </a:rPr>
              <a:t>what a fax machine is?</a:t>
            </a:r>
          </a:p>
        </p:txBody>
      </p:sp>
    </p:spTree>
    <p:extLst>
      <p:ext uri="{BB962C8B-B14F-4D97-AF65-F5344CB8AC3E}">
        <p14:creationId xmlns:p14="http://schemas.microsoft.com/office/powerpoint/2010/main" val="6812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65E6FD4-5B67-4F46-911C-3DB2DB643615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815DE-9A9B-437C-8EBD-F0CA798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A3. Common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E0F898C-2084-479C-9B8F-31887338F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8251"/>
                <a:ext cx="5435816" cy="3898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The treated and untreated populations have to be similar.</a:t>
                </a:r>
              </a:p>
              <a:p>
                <a:r>
                  <a:rPr lang="en-US"/>
                  <a:t>That is, there should be overlap on observed covariates between treated and untreated individuals.</a:t>
                </a:r>
              </a:p>
              <a:p>
                <a:r>
                  <a:rPr lang="en-US"/>
                  <a:t>Otherwise, cannot estimate counterfactual outcomes.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Common support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F898C-2084-479C-9B8F-31887338F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8251"/>
                <a:ext cx="5435816" cy="3898712"/>
              </a:xfrm>
              <a:blipFill>
                <a:blip r:embed="rId2"/>
                <a:stretch>
                  <a:fillRect l="-2020" t="-3286"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51E58ADD-AB15-4F56-918B-DB2D5BFDAD2D}"/>
              </a:ext>
            </a:extLst>
          </p:cNvPr>
          <p:cNvGrpSpPr/>
          <p:nvPr/>
        </p:nvGrpSpPr>
        <p:grpSpPr>
          <a:xfrm>
            <a:off x="9758229" y="3707130"/>
            <a:ext cx="1075297" cy="832539"/>
            <a:chOff x="2813736" y="4858779"/>
            <a:chExt cx="1075297" cy="832539"/>
          </a:xfrm>
          <a:effectLst/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F6C85ABC-FC83-4D6E-BAD7-1E91B8A5D8C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3F644F7A-40C8-440E-8900-9B6E0693863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97BC857-6463-4D8E-9076-BB309615AD22}"/>
              </a:ext>
            </a:extLst>
          </p:cNvPr>
          <p:cNvGrpSpPr/>
          <p:nvPr/>
        </p:nvGrpSpPr>
        <p:grpSpPr>
          <a:xfrm>
            <a:off x="8829171" y="2516216"/>
            <a:ext cx="1075297" cy="832539"/>
            <a:chOff x="2813736" y="4858779"/>
            <a:chExt cx="1075297" cy="832539"/>
          </a:xfrm>
          <a:effectLst/>
        </p:grpSpPr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B52112F6-85B7-41EA-A881-DB694FD17FE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EEEC3F27-4092-4251-8631-05D121299A7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E14C28D-299C-426E-BA05-8E7923965905}"/>
              </a:ext>
            </a:extLst>
          </p:cNvPr>
          <p:cNvGrpSpPr/>
          <p:nvPr/>
        </p:nvGrpSpPr>
        <p:grpSpPr>
          <a:xfrm>
            <a:off x="9645183" y="2462640"/>
            <a:ext cx="1226799" cy="1079674"/>
            <a:chOff x="713088" y="4611644"/>
            <a:chExt cx="1226799" cy="1079674"/>
          </a:xfrm>
          <a:effectLst/>
        </p:grpSpPr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CBAC23AE-C009-47B1-9B9F-6A66F306E4F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="" xmlns:a16="http://schemas.microsoft.com/office/drawing/2014/main" id="{18FA3D52-408F-478A-8DA3-940BD915263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E512099A-124D-4E24-A2E6-5A239C2C6560}"/>
              </a:ext>
            </a:extLst>
          </p:cNvPr>
          <p:cNvGrpSpPr/>
          <p:nvPr/>
        </p:nvGrpSpPr>
        <p:grpSpPr>
          <a:xfrm>
            <a:off x="8684014" y="3683668"/>
            <a:ext cx="1226799" cy="1079674"/>
            <a:chOff x="713088" y="4611644"/>
            <a:chExt cx="1226799" cy="1079674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9EBE1B61-E3C5-4A83-9477-40C14BAE369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="" xmlns:a16="http://schemas.microsoft.com/office/drawing/2014/main" id="{3B48A14E-0BD9-41E3-B158-A62467C292A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12B2E6F-F6BC-4889-9E65-9363DF2411EB}"/>
              </a:ext>
            </a:extLst>
          </p:cNvPr>
          <p:cNvGrpSpPr/>
          <p:nvPr/>
        </p:nvGrpSpPr>
        <p:grpSpPr>
          <a:xfrm>
            <a:off x="10709104" y="2603994"/>
            <a:ext cx="1226799" cy="1079674"/>
            <a:chOff x="713088" y="4611644"/>
            <a:chExt cx="1226799" cy="1079674"/>
          </a:xfrm>
          <a:effectLst/>
        </p:grpSpPr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AB21D9DA-7FD1-4EF7-AF1C-1B424CA9977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8C1B035E-C418-485F-B04F-CFE1FBFCAD57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10BB9632-CBA4-42C8-8325-C18307E5255D}"/>
              </a:ext>
            </a:extLst>
          </p:cNvPr>
          <p:cNvGrpSpPr/>
          <p:nvPr/>
        </p:nvGrpSpPr>
        <p:grpSpPr>
          <a:xfrm>
            <a:off x="10703273" y="3612087"/>
            <a:ext cx="1226799" cy="1079674"/>
            <a:chOff x="713088" y="4611644"/>
            <a:chExt cx="1226799" cy="1079674"/>
          </a:xfrm>
          <a:effectLst/>
        </p:grpSpPr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F1698FFB-6E68-475F-BFE3-124BC365180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1DA89F8B-848D-483E-A2C6-565A6B64710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9576E5AF-20B3-40E5-B6F1-BB5CC855B21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28917" y="5575794"/>
            <a:ext cx="977729" cy="9777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806A0443-7C0C-45A8-ACC6-E25DBEB49ED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601834" y="4897171"/>
            <a:ext cx="977729" cy="9777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BB78A185-4A86-42FF-921D-9DF79161A3C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55692" y="4598065"/>
            <a:ext cx="977729" cy="9777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AE08D2E1-25F4-4CBD-BBD9-BA0AF5C7FB5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23" y="5627377"/>
            <a:ext cx="832539" cy="832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F74947E-EE99-492B-96D8-07DFFB23449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142924" y="4647570"/>
            <a:ext cx="977729" cy="9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91722D3-7674-401B-8411-7189353C870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527" y="389957"/>
            <a:ext cx="10828198" cy="899665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Advanced: How to know we have the right variables? </a:t>
            </a:r>
            <a:r>
              <a:rPr lang="en-US" i="1">
                <a:solidFill>
                  <a:schemeClr val="bg1"/>
                </a:solidFill>
              </a:rPr>
              <a:t>Backdoor criterion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064CA57-9675-4849-ACDC-7991B7E10B57}"/>
              </a:ext>
            </a:extLst>
          </p:cNvPr>
          <p:cNvSpPr/>
          <p:nvPr/>
        </p:nvSpPr>
        <p:spPr>
          <a:xfrm>
            <a:off x="729659" y="6203826"/>
            <a:ext cx="8093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Caveat</a:t>
            </a:r>
            <a:r>
              <a:rPr lang="en-US" sz="2400"/>
              <a:t>: Causal effect only if assumed graphical model is correct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DF2E5F1-A184-4E8F-8BB8-25AD9EEF80E3}"/>
              </a:ext>
            </a:extLst>
          </p:cNvPr>
          <p:cNvSpPr/>
          <p:nvPr/>
        </p:nvSpPr>
        <p:spPr>
          <a:xfrm>
            <a:off x="826527" y="1865871"/>
            <a:ext cx="92634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1. Use domain knowledge to build a model of the causal graph</a:t>
            </a:r>
            <a:br>
              <a:rPr lang="en-US" sz="2800"/>
            </a:br>
            <a:r>
              <a:rPr lang="en-US" sz="2800"/>
              <a:t>2. Condition on enough variables to cover all backdoor paths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0497630-9086-4FB0-B7DE-110D6BD6451C}"/>
              </a:ext>
            </a:extLst>
          </p:cNvPr>
          <p:cNvSpPr/>
          <p:nvPr/>
        </p:nvSpPr>
        <p:spPr>
          <a:xfrm>
            <a:off x="5602146" y="4072844"/>
            <a:ext cx="1237528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BCF95A1-EC1D-4FE6-AED0-F0C2469517B8}"/>
              </a:ext>
            </a:extLst>
          </p:cNvPr>
          <p:cNvSpPr/>
          <p:nvPr/>
        </p:nvSpPr>
        <p:spPr>
          <a:xfrm>
            <a:off x="7280476" y="5357643"/>
            <a:ext cx="2743201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Cholesterol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0EF47CD-6BCE-4FB5-BFCD-DEAF9728C467}"/>
              </a:ext>
            </a:extLst>
          </p:cNvPr>
          <p:cNvSpPr/>
          <p:nvPr/>
        </p:nvSpPr>
        <p:spPr>
          <a:xfrm>
            <a:off x="2650603" y="5319053"/>
            <a:ext cx="1983154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Exercise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BB23BA8A-3B7C-4602-A2EA-0A6CAD56276C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flipH="1">
            <a:off x="3642180" y="4681168"/>
            <a:ext cx="2578730" cy="637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2CBB8B1-30B8-4DDB-8926-9E7A4CFD72F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6220910" y="4681168"/>
            <a:ext cx="2431167" cy="676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0485FF7-6C2A-47EA-9D7B-AFAB5F1BFC05}"/>
              </a:ext>
            </a:extLst>
          </p:cNvPr>
          <p:cNvCxnSpPr>
            <a:cxnSpLocks/>
            <a:stCxn id="24" idx="6"/>
            <a:endCxn id="23" idx="2"/>
          </p:cNvCxnSpPr>
          <p:nvPr/>
        </p:nvCxnSpPr>
        <p:spPr>
          <a:xfrm>
            <a:off x="4633757" y="5750116"/>
            <a:ext cx="2646719" cy="3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56098566-B279-4161-BBEF-302502014782}"/>
              </a:ext>
            </a:extLst>
          </p:cNvPr>
          <p:cNvSpPr/>
          <p:nvPr/>
        </p:nvSpPr>
        <p:spPr>
          <a:xfrm>
            <a:off x="2270579" y="2833895"/>
            <a:ext cx="2743201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Occupation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A2216535-6A7A-4A9A-ABAF-9BD140E8B4CA}"/>
              </a:ext>
            </a:extLst>
          </p:cNvPr>
          <p:cNvCxnSpPr>
            <a:cxnSpLocks/>
            <a:stCxn id="74" idx="4"/>
            <a:endCxn id="23" idx="0"/>
          </p:cNvCxnSpPr>
          <p:nvPr/>
        </p:nvCxnSpPr>
        <p:spPr>
          <a:xfrm flipH="1">
            <a:off x="8652077" y="4179470"/>
            <a:ext cx="4823" cy="117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13B502CC-5D84-469A-BC5E-6570EFE3458B}"/>
              </a:ext>
            </a:extLst>
          </p:cNvPr>
          <p:cNvCxnSpPr>
            <a:cxnSpLocks/>
            <a:stCxn id="68" idx="4"/>
            <a:endCxn id="24" idx="0"/>
          </p:cNvCxnSpPr>
          <p:nvPr/>
        </p:nvCxnSpPr>
        <p:spPr>
          <a:xfrm>
            <a:off x="3642180" y="3442219"/>
            <a:ext cx="0" cy="1876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73EF07FD-303F-47FD-924F-4406935A5D1A}"/>
              </a:ext>
            </a:extLst>
          </p:cNvPr>
          <p:cNvSpPr/>
          <p:nvPr/>
        </p:nvSpPr>
        <p:spPr>
          <a:xfrm>
            <a:off x="8038136" y="3571146"/>
            <a:ext cx="1237528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Diet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CC5E5F30-2486-489C-9D6F-17676DAE380A}"/>
              </a:ext>
            </a:extLst>
          </p:cNvPr>
          <p:cNvSpPr/>
          <p:nvPr/>
        </p:nvSpPr>
        <p:spPr>
          <a:xfrm>
            <a:off x="5466405" y="3286136"/>
            <a:ext cx="1988421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Income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467E51FD-A395-495C-BA1C-FD14F95913DA}"/>
              </a:ext>
            </a:extLst>
          </p:cNvPr>
          <p:cNvCxnSpPr>
            <a:cxnSpLocks/>
            <a:stCxn id="68" idx="6"/>
            <a:endCxn id="77" idx="1"/>
          </p:cNvCxnSpPr>
          <p:nvPr/>
        </p:nvCxnSpPr>
        <p:spPr>
          <a:xfrm>
            <a:off x="5013780" y="3138057"/>
            <a:ext cx="743823" cy="237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0977C600-49BB-491A-B756-56E3962DC5C2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7454826" y="3590298"/>
            <a:ext cx="583310" cy="285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B2458760-FF03-4CD1-87FC-F221B42447D8}"/>
              </a:ext>
            </a:extLst>
          </p:cNvPr>
          <p:cNvCxnSpPr>
            <a:cxnSpLocks/>
            <a:stCxn id="77" idx="3"/>
            <a:endCxn id="24" idx="7"/>
          </p:cNvCxnSpPr>
          <p:nvPr/>
        </p:nvCxnSpPr>
        <p:spPr>
          <a:xfrm flipH="1">
            <a:off x="4343331" y="3805373"/>
            <a:ext cx="1414272" cy="1639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8" grpId="0" animBg="1"/>
      <p:bldP spid="74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C00BE2F-60EA-4F31-92E3-C91D1496054C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Simple 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604334"/>
                  </p:ext>
                </p:extLst>
              </p:nvPr>
            </p:nvGraphicFramePr>
            <p:xfrm>
              <a:off x="570854" y="1855865"/>
              <a:ext cx="11050291" cy="513007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847857">
                      <a:extLst>
                        <a:ext uri="{9D8B030D-6E8A-4147-A177-3AD203B41FA5}">
                          <a16:colId xmlns="" xmlns:a16="http://schemas.microsoft.com/office/drawing/2014/main" val="691288697"/>
                        </a:ext>
                      </a:extLst>
                    </a:gridCol>
                    <a:gridCol w="9202434">
                      <a:extLst>
                        <a:ext uri="{9D8B030D-6E8A-4147-A177-3AD203B41FA5}">
                          <a16:colId xmlns="" xmlns:a16="http://schemas.microsoft.com/office/drawing/2014/main" val="3173381174"/>
                        </a:ext>
                      </a:extLst>
                    </a:gridCol>
                  </a:tblGrid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Conditioning calculates treatment effects by identifying groups of individuals with the same covariates, where individuals in one group are treated and in the other group are not.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10045943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/>
                            <a:t>Conditioning </a:t>
                          </a:r>
                          <a:r>
                            <a:rPr lang="en-US" sz="2400" baseline="0"/>
                            <a:t>our analysis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400"/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400"/>
                            <a:t> breaks the dependence between confounds</a:t>
                          </a:r>
                          <a:r>
                            <a:rPr lang="tr-TR" sz="24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sz="2400"/>
                            <a:t> </a:t>
                          </a:r>
                          <a:r>
                            <a:rPr lang="en-US" sz="2400"/>
                            <a:t>and the treatment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3518509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In the cartoon relationship between exercise and cholesterol, age is a confounder, as it influences both levels of exercise and cholesterol.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By conditioning analysis on age, we can identify the effect of exercise.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endParaRPr lang="en-US" sz="2400" i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96328627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dirty="0"/>
                            <a:t>How do we know what to condition on?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dirty="0"/>
                            <a:t>Grouping becomes harder as dimensionality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400" dirty="0"/>
                            <a:t> increases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79707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604334"/>
                  </p:ext>
                </p:extLst>
              </p:nvPr>
            </p:nvGraphicFramePr>
            <p:xfrm>
              <a:off x="570854" y="1855865"/>
              <a:ext cx="11050291" cy="513007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84785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9202434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Conditioning calculates treatment effects by identifying groups of individuals with the same covariates, where individuals in one group are treated and in the other group are not.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943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3" t="-110929" b="-253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706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In the cartoon relationship between exercise and cholesterol, age is a confounder, as it influences both levels of exercise and cholesterol.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By conditioning analysis on age, we can identify the effect of exercise.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endParaRPr lang="en-US" sz="2400" i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328627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3" t="-364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9707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5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3EF0C2-EE57-40DD-B754-BF1477FAB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96413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12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581301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75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4" y="3083840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43" y="3512078"/>
            <a:ext cx="832539" cy="8325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6B2C43-292E-4D18-BE3A-D6B90AD5B09D}"/>
              </a:ext>
            </a:extLst>
          </p:cNvPr>
          <p:cNvGrpSpPr/>
          <p:nvPr/>
        </p:nvGrpSpPr>
        <p:grpSpPr>
          <a:xfrm>
            <a:off x="9990586" y="2838748"/>
            <a:ext cx="1233363" cy="1074529"/>
            <a:chOff x="1690817" y="4611644"/>
            <a:chExt cx="1233363" cy="1074529"/>
          </a:xfrm>
        </p:grpSpPr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3A8D666E-E685-4DBD-9E9F-B22B4A35179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C67BF403-DA46-4218-9D92-48B664CC303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6165109" y="3238476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6601974-A304-4778-82A1-0F3665006A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05778" y="3439482"/>
            <a:ext cx="977729" cy="9777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019B6451-CD41-4CC7-A973-A0EF04A17E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53" y="2857749"/>
            <a:ext cx="977729" cy="9777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21" y="4004225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53" y="3811735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1" y="2558643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7" y="362054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42" y="3587955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24397" y="4139876"/>
            <a:ext cx="977729" cy="9777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745E24C3-4E3C-4FEC-B05D-5E578E2C54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91" y="278843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4608" y="4432361"/>
            <a:ext cx="832539" cy="83253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7502468" y="2254119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D4AD44CD-360D-4B6F-9D40-114D7F0661F5}"/>
              </a:ext>
            </a:extLst>
          </p:cNvPr>
          <p:cNvGrpSpPr/>
          <p:nvPr/>
        </p:nvGrpSpPr>
        <p:grpSpPr>
          <a:xfrm>
            <a:off x="7208089" y="3142526"/>
            <a:ext cx="1075297" cy="832539"/>
            <a:chOff x="2813736" y="4858779"/>
            <a:chExt cx="1075297" cy="832539"/>
          </a:xfrm>
        </p:grpSpPr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A53AFEDA-E856-4FC4-81B0-513389C86D9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91F2F350-CFB9-43C9-A8CC-5AEEE59D7BE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9599825" y="2432512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8397042" y="21590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6363599" y="416254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8748313" y="4110101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=""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8024101" y="308895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482ACDE5-A808-45B0-81E2-5A68AE969D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05" y="2251301"/>
            <a:ext cx="832539" cy="83253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="" xmlns:a16="http://schemas.microsoft.com/office/drawing/2014/main" id="{4AF5F4AB-A353-45AA-8AD2-B4F2E1B8961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72" y="3307596"/>
            <a:ext cx="832539" cy="832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C0AC28-5A27-4060-831F-27C341D3C45D}"/>
              </a:ext>
            </a:extLst>
          </p:cNvPr>
          <p:cNvGrpSpPr/>
          <p:nvPr/>
        </p:nvGrpSpPr>
        <p:grpSpPr>
          <a:xfrm>
            <a:off x="7377799" y="4328023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CF2A6DA2-63A1-46C6-A148-409AD6F371A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08A0B9D7-1760-4A46-9B3A-44E39F69FD8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69BF8CF4-55DC-42F0-B58D-6BB39C8A5978}"/>
              </a:ext>
            </a:extLst>
          </p:cNvPr>
          <p:cNvGrpSpPr/>
          <p:nvPr/>
        </p:nvGrpSpPr>
        <p:grpSpPr>
          <a:xfrm>
            <a:off x="9088022" y="3230304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C92A6043-5854-47AA-B287-64908CD5F09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3A53A35B-B1BB-4CF3-93A6-16877EF94EE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75537EB-9D4D-4BBA-B8BC-B5C093A9DFFA}"/>
              </a:ext>
            </a:extLst>
          </p:cNvPr>
          <p:cNvGrpSpPr/>
          <p:nvPr/>
        </p:nvGrpSpPr>
        <p:grpSpPr>
          <a:xfrm>
            <a:off x="6521131" y="2028130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4364471A-B96B-4CD0-963A-9088F740126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="" xmlns:a16="http://schemas.microsoft.com/office/drawing/2014/main" id="{017966F1-357E-4204-81D2-57BC1522AC7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7946DCF-21DD-4A0C-B1CA-4E71554C1430}"/>
              </a:ext>
            </a:extLst>
          </p:cNvPr>
          <p:cNvSpPr txBox="1"/>
          <p:nvPr/>
        </p:nvSpPr>
        <p:spPr>
          <a:xfrm>
            <a:off x="894454" y="5683818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accent1"/>
                </a:solidFill>
                <a:latin typeface="Ink Free" panose="03080402000500000000" pitchFamily="66" charset="0"/>
              </a:rPr>
              <a:t>Avg</a:t>
            </a:r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 Cholesterol = 200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41B21DCC-D025-4721-A52A-D9618BA3C7B8}"/>
              </a:ext>
            </a:extLst>
          </p:cNvPr>
          <p:cNvSpPr txBox="1"/>
          <p:nvPr/>
        </p:nvSpPr>
        <p:spPr>
          <a:xfrm>
            <a:off x="6516986" y="5671939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accent1"/>
                </a:solidFill>
                <a:latin typeface="Ink Free" panose="03080402000500000000" pitchFamily="66" charset="0"/>
              </a:rPr>
              <a:t>Avg</a:t>
            </a:r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 Cholesterol = 206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D2432C50-7C7A-46F5-BF07-5B0B6639D4EE}"/>
              </a:ext>
            </a:extLst>
          </p:cNvPr>
          <p:cNvGrpSpPr/>
          <p:nvPr/>
        </p:nvGrpSpPr>
        <p:grpSpPr>
          <a:xfrm>
            <a:off x="10052344" y="4004225"/>
            <a:ext cx="1226799" cy="1079674"/>
            <a:chOff x="713088" y="4611644"/>
            <a:chExt cx="1226799" cy="1079674"/>
          </a:xfrm>
        </p:grpSpPr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9D80DC98-3047-4B2A-BF7D-6A4785193C7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="" xmlns:a16="http://schemas.microsoft.com/office/drawing/2014/main" id="{6190AC6A-44A7-4D27-955C-BE94D848962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706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DBF8728A-3801-43E5-8742-25669AB315CA}"/>
              </a:ext>
            </a:extLst>
          </p:cNvPr>
          <p:cNvSpPr/>
          <p:nvPr/>
        </p:nvSpPr>
        <p:spPr>
          <a:xfrm>
            <a:off x="8527757" y="5006202"/>
            <a:ext cx="3400772" cy="1591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12" y="2473497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99" y="5413700"/>
            <a:ext cx="832539" cy="8325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4259391" y="5233341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45" y="5413700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38" y="5246170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12" y="954305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38" y="387409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37" y="5413700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50" y="261681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4" y="4102323"/>
            <a:ext cx="832539" cy="8325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59DEFFCC-6888-4E71-8821-648BB0BB038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58" y="958332"/>
            <a:ext cx="977729" cy="9777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87E5FA99-701B-4CAA-9CBB-DC1EE0BDCE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6" y="5267853"/>
            <a:ext cx="977729" cy="97772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1423631" y="1094825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ED12BD2-E33A-4610-9D0A-2FADF46B75DE}"/>
              </a:ext>
            </a:extLst>
          </p:cNvPr>
          <p:cNvGrpSpPr/>
          <p:nvPr/>
        </p:nvGrpSpPr>
        <p:grpSpPr>
          <a:xfrm>
            <a:off x="1451502" y="4113450"/>
            <a:ext cx="1075297" cy="832539"/>
            <a:chOff x="2813736" y="4858779"/>
            <a:chExt cx="1075297" cy="832539"/>
          </a:xfrm>
        </p:grpSpPr>
        <p:pic>
          <p:nvPicPr>
            <p:cNvPr id="56" name="Picture 55">
              <a:extLst>
                <a:ext uri="{FF2B5EF4-FFF2-40B4-BE49-F238E27FC236}">
                  <a16:creationId xmlns="" xmlns:a16="http://schemas.microsoft.com/office/drawing/2014/main" id="{EE3E44F5-D8BA-4931-A966-A12FBB7B757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="" xmlns:a16="http://schemas.microsoft.com/office/drawing/2014/main" id="{CE510F20-CFFA-487D-AA91-13FE4A8F7D6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1427563" y="2618467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4124502" y="954242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1398665" y="525272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4243996" y="2513846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=""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6929032" y="2615617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C14C931D-5593-41B6-BF4B-F770468E95D9}"/>
              </a:ext>
            </a:extLst>
          </p:cNvPr>
          <p:cNvGrpSpPr/>
          <p:nvPr/>
        </p:nvGrpSpPr>
        <p:grpSpPr>
          <a:xfrm>
            <a:off x="4253629" y="3897115"/>
            <a:ext cx="1233363" cy="1074529"/>
            <a:chOff x="1690817" y="4611644"/>
            <a:chExt cx="1233363" cy="1074529"/>
          </a:xfrm>
        </p:grpSpPr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635B825A-0875-4938-AC69-B136D2B2B560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6923C3E-07E4-4CEC-8F0A-2E9944E3038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2A78FDC5-1FD1-46AA-BD1C-B92C44212C03}"/>
              </a:ext>
            </a:extLst>
          </p:cNvPr>
          <p:cNvGrpSpPr/>
          <p:nvPr/>
        </p:nvGrpSpPr>
        <p:grpSpPr>
          <a:xfrm>
            <a:off x="6956969" y="943477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F58F868B-98F2-478B-B24A-D8693D08FB7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C1D82B9-209A-40F9-85CE-A4B9BC6AC2E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BB65B-755D-46B1-8497-34F4422E5679}"/>
              </a:ext>
            </a:extLst>
          </p:cNvPr>
          <p:cNvGrpSpPr/>
          <p:nvPr/>
        </p:nvGrpSpPr>
        <p:grpSpPr>
          <a:xfrm>
            <a:off x="6961578" y="3978755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9C58C5EE-1207-4701-866A-CFF67966602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A5EEFEDD-6B68-4740-B89B-0968D7DC853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2FAF0F06-AF0C-4493-8359-96DD665BB9D4}"/>
              </a:ext>
            </a:extLst>
          </p:cNvPr>
          <p:cNvGrpSpPr/>
          <p:nvPr/>
        </p:nvGrpSpPr>
        <p:grpSpPr>
          <a:xfrm>
            <a:off x="9549248" y="1018872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BB847779-A93F-484E-8B2B-6C4B0163966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="" xmlns:a16="http://schemas.microsoft.com/office/drawing/2014/main" id="{AAF77173-11FC-4E04-B433-2DCD17ABB91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99" name="Picture 98">
            <a:extLst>
              <a:ext uri="{FF2B5EF4-FFF2-40B4-BE49-F238E27FC236}">
                <a16:creationId xmlns="" xmlns:a16="http://schemas.microsoft.com/office/drawing/2014/main" id="{FC1C4E1D-FF7E-4E0B-BEC8-4A498B6438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3" y="5239142"/>
            <a:ext cx="977729" cy="97772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33A7C881-70C2-4AFA-9730-38424D23CF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4" y="2618467"/>
            <a:ext cx="832539" cy="8325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="" xmlns:a16="http://schemas.microsoft.com/office/drawing/2014/main" id="{0325C7E7-51A8-46B7-AA12-EF7303A89D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4" y="1094825"/>
            <a:ext cx="832539" cy="832539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15F666CA-409A-4581-955A-B1102FF559E3}"/>
              </a:ext>
            </a:extLst>
          </p:cNvPr>
          <p:cNvGrpSpPr/>
          <p:nvPr/>
        </p:nvGrpSpPr>
        <p:grpSpPr>
          <a:xfrm>
            <a:off x="6975787" y="5252723"/>
            <a:ext cx="1226799" cy="1079674"/>
            <a:chOff x="713088" y="4611644"/>
            <a:chExt cx="1226799" cy="1079674"/>
          </a:xfrm>
        </p:grpSpPr>
        <p:pic>
          <p:nvPicPr>
            <p:cNvPr id="105" name="Picture 104">
              <a:extLst>
                <a:ext uri="{FF2B5EF4-FFF2-40B4-BE49-F238E27FC236}">
                  <a16:creationId xmlns="" xmlns:a16="http://schemas.microsoft.com/office/drawing/2014/main" id="{3BC828E5-3B01-413D-ABB3-2D90F5B301A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F259210C-E29E-4825-A577-38C0368F2DB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2A8BD3E-F3F0-4B55-B4FC-36D3A7EEE234}"/>
              </a:ext>
            </a:extLst>
          </p:cNvPr>
          <p:cNvSpPr txBox="1"/>
          <p:nvPr/>
        </p:nvSpPr>
        <p:spPr>
          <a:xfrm>
            <a:off x="6577260" y="101887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F3092CF-2D59-46F7-9B31-B04ED8BC94E6}"/>
              </a:ext>
            </a:extLst>
          </p:cNvPr>
          <p:cNvSpPr txBox="1"/>
          <p:nvPr/>
        </p:nvSpPr>
        <p:spPr>
          <a:xfrm>
            <a:off x="3898310" y="2559934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FF4A6D95-ECC5-490E-BF3F-BA069BB6DC59}"/>
              </a:ext>
            </a:extLst>
          </p:cNvPr>
          <p:cNvSpPr txBox="1"/>
          <p:nvPr/>
        </p:nvSpPr>
        <p:spPr>
          <a:xfrm>
            <a:off x="3896069" y="3982504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B2A96E06-F55F-40AF-ACB0-5AFCD2CB8E1A}"/>
              </a:ext>
            </a:extLst>
          </p:cNvPr>
          <p:cNvSpPr txBox="1"/>
          <p:nvPr/>
        </p:nvSpPr>
        <p:spPr>
          <a:xfrm>
            <a:off x="3912260" y="5331440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16C3F8FF-8DDD-4CDC-A16E-831208FD769B}"/>
              </a:ext>
            </a:extLst>
          </p:cNvPr>
          <p:cNvSpPr txBox="1"/>
          <p:nvPr/>
        </p:nvSpPr>
        <p:spPr>
          <a:xfrm>
            <a:off x="6581565" y="2664297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4AE20D99-56EA-4E01-A03F-50F27DA32457}"/>
              </a:ext>
            </a:extLst>
          </p:cNvPr>
          <p:cNvSpPr txBox="1"/>
          <p:nvPr/>
        </p:nvSpPr>
        <p:spPr>
          <a:xfrm>
            <a:off x="3817050" y="1058385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14DACB33-648C-41F3-9B90-B03D2C97037E}"/>
              </a:ext>
            </a:extLst>
          </p:cNvPr>
          <p:cNvSpPr txBox="1"/>
          <p:nvPr/>
        </p:nvSpPr>
        <p:spPr>
          <a:xfrm>
            <a:off x="1053965" y="534431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46DF6EF2-DCBA-4A19-A2BC-977A8EDAB1B4}"/>
              </a:ext>
            </a:extLst>
          </p:cNvPr>
          <p:cNvSpPr txBox="1"/>
          <p:nvPr/>
        </p:nvSpPr>
        <p:spPr>
          <a:xfrm>
            <a:off x="1055745" y="4092843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800A9AB0-8FDA-4C48-9460-5DDCA367D316}"/>
              </a:ext>
            </a:extLst>
          </p:cNvPr>
          <p:cNvSpPr txBox="1"/>
          <p:nvPr/>
        </p:nvSpPr>
        <p:spPr>
          <a:xfrm>
            <a:off x="1020060" y="2615617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410FD9D-6E00-46D8-AE2A-3CDA07594C67}"/>
              </a:ext>
            </a:extLst>
          </p:cNvPr>
          <p:cNvSpPr txBox="1"/>
          <p:nvPr/>
        </p:nvSpPr>
        <p:spPr>
          <a:xfrm>
            <a:off x="1027874" y="1126373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="" xmlns:a16="http://schemas.microsoft.com/office/drawing/2014/main" id="{73A0518C-7994-4555-8F6A-B7C85C3681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45" y="3968260"/>
            <a:ext cx="977729" cy="9777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="" xmlns:a16="http://schemas.microsoft.com/office/drawing/2014/main" id="{EC2BCE6F-7525-46BE-B953-92E7CEAC4EF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57" y="5244915"/>
            <a:ext cx="977729" cy="97772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="" xmlns:a16="http://schemas.microsoft.com/office/drawing/2014/main" id="{ACDA15BE-E875-46FA-B49A-7A5F90C72D8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19815" y="1018871"/>
            <a:ext cx="977729" cy="97772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2EAA5274-B3AD-448A-9F3B-F734452CD24D}"/>
              </a:ext>
            </a:extLst>
          </p:cNvPr>
          <p:cNvSpPr txBox="1"/>
          <p:nvPr/>
        </p:nvSpPr>
        <p:spPr>
          <a:xfrm>
            <a:off x="6585671" y="5334946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125689A5-FCC7-449B-AE56-2BCC0E3AEF87}"/>
              </a:ext>
            </a:extLst>
          </p:cNvPr>
          <p:cNvSpPr txBox="1"/>
          <p:nvPr/>
        </p:nvSpPr>
        <p:spPr>
          <a:xfrm>
            <a:off x="6585672" y="403345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201062BC-A98D-4D9B-9806-75BF6DD82E17}"/>
              </a:ext>
            </a:extLst>
          </p:cNvPr>
          <p:cNvSpPr txBox="1"/>
          <p:nvPr/>
        </p:nvSpPr>
        <p:spPr>
          <a:xfrm>
            <a:off x="9197104" y="1047620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491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A67497-3ECD-4442-93E9-E40ACDB42C9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F0B790-697F-4DAD-A5DC-8E13B041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BA0A485-63CD-4258-9B69-FF5F5277C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3735"/>
                <a:ext cx="7340205" cy="45950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Identify pairs of treated and untreated individuals who are very similar or even identical to each other</a:t>
                </a:r>
              </a:p>
              <a:p>
                <a:pPr marL="0" indent="0">
                  <a:buNone/>
                </a:pPr>
                <a:r>
                  <a:rPr lang="en-US"/>
                  <a:t>	Very similar ::=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Paired individuals provide the counterfactual estimate for each other.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Average the difference in outcomes within pairs to calculate the </a:t>
                </a:r>
                <a:r>
                  <a:rPr lang="en-US" i="1"/>
                  <a:t>average-treatment-effect on the treated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3735"/>
                <a:ext cx="7340205" cy="4595038"/>
              </a:xfrm>
              <a:blipFill>
                <a:blip r:embed="rId2"/>
                <a:stretch>
                  <a:fillRect l="-1660" t="-3050" r="-830" b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3746945-44B5-4CD3-B1F6-07F2EAD09B3D}"/>
              </a:ext>
            </a:extLst>
          </p:cNvPr>
          <p:cNvGrpSpPr/>
          <p:nvPr/>
        </p:nvGrpSpPr>
        <p:grpSpPr>
          <a:xfrm>
            <a:off x="7749925" y="2385537"/>
            <a:ext cx="4038346" cy="2108972"/>
            <a:chOff x="7749925" y="2385537"/>
            <a:chExt cx="4038346" cy="2108972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8ACD16C7-EA0D-4DBF-B6C0-4D317CD4AEEA}"/>
                </a:ext>
              </a:extLst>
            </p:cNvPr>
            <p:cNvGrpSpPr/>
            <p:nvPr/>
          </p:nvGrpSpPr>
          <p:grpSpPr>
            <a:xfrm>
              <a:off x="7749925" y="2385537"/>
              <a:ext cx="4038346" cy="2108972"/>
              <a:chOff x="574476" y="5252723"/>
              <a:chExt cx="2057552" cy="107452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33D6F4C-4B02-423C-96F2-250AC3CB81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476" y="5267853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E0EF67B3-47C0-42A1-9345-4D965713EA04}"/>
                  </a:ext>
                </a:extLst>
              </p:cNvPr>
              <p:cNvGrpSpPr/>
              <p:nvPr/>
            </p:nvGrpSpPr>
            <p:grpSpPr>
              <a:xfrm>
                <a:off x="1398665" y="5252723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4C736EB5-0006-4C05-AF5D-A4BAB15C66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="" xmlns:a16="http://schemas.microsoft.com/office/drawing/2014/main" id="{275D80D5-C149-40DB-92E3-9A6446661F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EE448211-0A41-4E67-8E65-BC6C41983A56}"/>
                  </a:ext>
                </a:extLst>
              </p:cNvPr>
              <p:cNvSpPr txBox="1"/>
              <p:nvPr/>
            </p:nvSpPr>
            <p:spPr>
              <a:xfrm>
                <a:off x="1094025" y="5557811"/>
                <a:ext cx="75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/>
                  <a:t>: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44C6B452-F7C3-4175-9BE2-489D93A12B93}"/>
                </a:ext>
              </a:extLst>
            </p:cNvPr>
            <p:cNvSpPr/>
            <p:nvPr/>
          </p:nvSpPr>
          <p:spPr>
            <a:xfrm>
              <a:off x="8543570" y="2835677"/>
              <a:ext cx="31130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42EE975-3506-43F2-8082-3EB6C1B180B1}"/>
                </a:ext>
              </a:extLst>
            </p:cNvPr>
            <p:cNvSpPr/>
            <p:nvPr/>
          </p:nvSpPr>
          <p:spPr>
            <a:xfrm>
              <a:off x="10179400" y="2799575"/>
              <a:ext cx="31611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1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Exact Match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&amp;∞,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Use this in low-dimensional settings when overlap is abundant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But in most cases, there will be too few exact matches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0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Mahalanobis</a:t>
            </a:r>
            <a:r>
              <a:rPr lang="en-US">
                <a:solidFill>
                  <a:schemeClr val="bg1"/>
                </a:solidFill>
              </a:rPr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5487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i="1" err="1"/>
                  <a:t>Mahalanobis</a:t>
                </a:r>
                <a:r>
                  <a:rPr lang="en-US" i="1"/>
                  <a:t> distance</a:t>
                </a:r>
                <a:r>
                  <a:rPr lang="en-US"/>
                  <a:t> accounts for unit differences by normalizing each dimension by the standard deviation.</a:t>
                </a:r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𝑀𝑎h𝑎𝑙𝑎𝑛𝑜𝑏𝑖𝑠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 is the covariance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54871" cy="4351338"/>
              </a:xfrm>
              <a:blipFill>
                <a:blip r:embed="rId2"/>
                <a:stretch>
                  <a:fillRect l="-1673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45D641E-657E-4BC5-ABD7-B4F027EE3131}"/>
              </a:ext>
            </a:extLst>
          </p:cNvPr>
          <p:cNvGrpSpPr/>
          <p:nvPr/>
        </p:nvGrpSpPr>
        <p:grpSpPr>
          <a:xfrm>
            <a:off x="9252488" y="2525719"/>
            <a:ext cx="2495228" cy="976395"/>
            <a:chOff x="9469464" y="2433234"/>
            <a:chExt cx="2495228" cy="97639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9A6E22B-3E97-424A-88AC-850504FC657A}"/>
                </a:ext>
              </a:extLst>
            </p:cNvPr>
            <p:cNvSpPr/>
            <p:nvPr/>
          </p:nvSpPr>
          <p:spPr>
            <a:xfrm>
              <a:off x="9664483" y="2745281"/>
              <a:ext cx="2052235" cy="34989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A5DAB01-0F38-4EEA-BD04-5C08C787D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0600" y="2433234"/>
              <a:ext cx="0" cy="976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D56D31B-A6B8-497D-80B7-D704615BC202}"/>
                </a:ext>
              </a:extLst>
            </p:cNvPr>
            <p:cNvCxnSpPr>
              <a:cxnSpLocks/>
            </p:cNvCxnSpPr>
            <p:nvPr/>
          </p:nvCxnSpPr>
          <p:spPr>
            <a:xfrm>
              <a:off x="9469464" y="2913680"/>
              <a:ext cx="2495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71ABD5D-5F67-4B94-8572-E352461736BB}"/>
              </a:ext>
            </a:extLst>
          </p:cNvPr>
          <p:cNvGrpSpPr/>
          <p:nvPr/>
        </p:nvGrpSpPr>
        <p:grpSpPr>
          <a:xfrm>
            <a:off x="9636715" y="4155322"/>
            <a:ext cx="1673817" cy="1890793"/>
            <a:chOff x="9872420" y="4341302"/>
            <a:chExt cx="1673817" cy="1890793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3757881-59FF-4771-B469-FA997B8959E8}"/>
                </a:ext>
              </a:extLst>
            </p:cNvPr>
            <p:cNvSpPr/>
            <p:nvPr/>
          </p:nvSpPr>
          <p:spPr>
            <a:xfrm>
              <a:off x="10130723" y="4691191"/>
              <a:ext cx="1170123" cy="11892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11CB483-3801-4CCD-AD67-4EECE964625C}"/>
                </a:ext>
              </a:extLst>
            </p:cNvPr>
            <p:cNvCxnSpPr/>
            <p:nvPr/>
          </p:nvCxnSpPr>
          <p:spPr>
            <a:xfrm flipV="1">
              <a:off x="10715784" y="4341302"/>
              <a:ext cx="0" cy="1890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AEB540-055D-470A-85D7-E89E267D1EF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420" y="5285817"/>
              <a:ext cx="1673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7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/>
                  <a:t>Propensity score is an individual’s </a:t>
                </a:r>
                <a:r>
                  <a:rPr lang="en-US" i="1"/>
                  <a:t>propensity to be treated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Propensity scores are estimated or modeled, </a:t>
                </a:r>
                <a:r>
                  <a:rPr lang="en-US" i="1"/>
                  <a:t>not observed</a:t>
                </a:r>
                <a:r>
                  <a:rPr lang="en-US"/>
                  <a:t>.</a:t>
                </a:r>
              </a:p>
              <a:p>
                <a:r>
                  <a:rPr lang="en-US"/>
                  <a:t>Rare exception is if you know likelihood of randomized treatment assignment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Propensity scores subdivide observational data </a:t>
                </a:r>
                <a:r>
                  <a:rPr lang="en-US" err="1"/>
                  <a:t>s.t.</a:t>
                </a:r>
                <a:r>
                  <a:rPr lang="en-US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545B84A8-9A38-4364-8DB4-45BF78C50A2C}"/>
                  </a:ext>
                </a:extLst>
              </p:cNvPr>
              <p:cNvSpPr txBox="1"/>
              <p:nvPr/>
            </p:nvSpPr>
            <p:spPr>
              <a:xfrm rot="20997547">
                <a:off x="6985415" y="4219730"/>
                <a:ext cx="4975657" cy="9541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00B0F0"/>
                    </a:solidFill>
                  </a:rPr>
                  <a:t>Breaks influence of confound X, </a:t>
                </a:r>
                <a:br>
                  <a:rPr lang="en-US" sz="2800" b="1">
                    <a:solidFill>
                      <a:srgbClr val="00B0F0"/>
                    </a:solidFill>
                  </a:rPr>
                </a:br>
                <a:r>
                  <a:rPr lang="en-US" sz="2800" b="1">
                    <a:solidFill>
                      <a:srgbClr val="00B0F0"/>
                    </a:solidFill>
                  </a:rPr>
                  <a:t>allowing estimate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B84A8-9A38-4364-8DB4-45BF78C5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97547">
                <a:off x="6985415" y="4219730"/>
                <a:ext cx="497565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match with 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EF75D45-AD53-47A9-BD72-F6C5077A8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/>
                  <a:t>Train a machine learning model to predict treatment status</a:t>
                </a:r>
              </a:p>
              <a:p>
                <a:pPr lvl="1"/>
                <a:r>
                  <a:rPr lang="en-US" b="1"/>
                  <a:t>Supervised learning: </a:t>
                </a:r>
                <a:r>
                  <a:rPr lang="en-US"/>
                  <a:t>We are trying to predict a known label (treatment status) based on observed covariates.</a:t>
                </a:r>
              </a:p>
              <a:p>
                <a:pPr lvl="1"/>
                <a:r>
                  <a:rPr lang="en-US"/>
                  <a:t>Conventionally, use a logistical regression model, but SVM, GAMs, are fine</a:t>
                </a:r>
              </a:p>
              <a:p>
                <a:pPr lvl="1"/>
                <a:r>
                  <a:rPr lang="en-US"/>
                  <a:t>But score must be well-calibrated. 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(100∗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/>
                  <a:t> of individuals with score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are observed to be treated</a:t>
                </a:r>
              </a:p>
              <a:p>
                <a:pPr lvl="1"/>
                <a:endParaRPr lang="en-US"/>
              </a:p>
              <a:p>
                <a:pPr marL="0" indent="0">
                  <a:buNone/>
                </a:pPr>
                <a:r>
                  <a:rPr lang="en-US" b="0"/>
                  <a:t>2. Distance is the difference between propensity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  <a:blipFill>
                <a:blip r:embed="rId2"/>
                <a:stretch>
                  <a:fillRect l="-1217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8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score,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F75D45-AD53-47A9-BD72-F6C5077A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505"/>
            <a:ext cx="10719216" cy="4257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Q: Wait, why does this work?</a:t>
            </a:r>
          </a:p>
          <a:p>
            <a:pPr marL="0" indent="0">
              <a:buNone/>
            </a:pPr>
            <a:r>
              <a:rPr lang="en-US"/>
              <a:t>A: Individuals with similar covariates get similar scores, and all individuals mapped to a similar score have similar treatment likelihoods.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Q: What if my propensity score is not accurate? (i.e., can’t tell who is treated)</a:t>
            </a:r>
          </a:p>
          <a:p>
            <a:pPr marL="0" indent="0">
              <a:buNone/>
            </a:pPr>
            <a:r>
              <a:rPr lang="en-US"/>
              <a:t>A: That’s ok.  The role of the model is to balance covariates given a score; not to actually identify treated and untreated.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Q: What if my propensity score is very accurate? (i.e., </a:t>
            </a:r>
            <a:r>
              <a:rPr lang="en-US" b="1" i="1"/>
              <a:t>can</a:t>
            </a:r>
            <a:r>
              <a:rPr lang="en-US" b="1"/>
              <a:t> tell who is treated)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/>
              <a:t>A: Means we cannot disentangle covariates from treatment status.  Any effect we observe could be due either to the treatment or to the correlated covariate.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/>
              <a:t>Consider redefining the treatment or general problem statement.  </a:t>
            </a:r>
            <a:r>
              <a:rPr lang="en-US">
                <a:solidFill>
                  <a:srgbClr val="FF0000"/>
                </a:solidFill>
              </a:rPr>
              <a:t>Don’t</a:t>
            </a:r>
            <a:r>
              <a:rPr lang="en-US"/>
              <a:t> dumb down model!</a:t>
            </a:r>
          </a:p>
        </p:txBody>
      </p:sp>
    </p:spTree>
    <p:extLst>
      <p:ext uri="{BB962C8B-B14F-4D97-AF65-F5344CB8AC3E}">
        <p14:creationId xmlns:p14="http://schemas.microsoft.com/office/powerpoint/2010/main" val="29136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699AA84-0E4C-4153-892F-02F5E58F6C3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CA65D3-5D5C-47B7-B06E-FDD42B18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matching python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A010113-424C-4993-A7C1-988489B9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3793" cy="49127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learn propensity score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psmodel.fit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(covariates,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treatment_status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data['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psmodel.predict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(covariates)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nearest neighbor matches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controlMatcher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NearestNeighbors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().fit(untreated['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distances,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matchIndex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controlMatch.kneighbors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(treated['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iterate over matched pairs and sum difference in outcomes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i in range(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numtreatedunits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treated.iloc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outcome_name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].item()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untreated.iloc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matchIndex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[i]][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outcome_name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].item()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untreated_outcome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normalize 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numtreatedunits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B0A22D6-211A-4E23-809E-9575B82CA80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Review: Treatment, Outcome and Confound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686959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/>
                  <a:t>Goal: </a:t>
                </a:r>
                <a:r>
                  <a:rPr lang="en-US"/>
                  <a:t>Estimate effect of a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on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But, 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influences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, break the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 (that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)</a:t>
                </a:r>
              </a:p>
              <a:p>
                <a:r>
                  <a:rPr lang="en-US" sz="2400"/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⫫ </m:t>
                    </m:r>
                  </m:oMath>
                </a14:m>
                <a:r>
                  <a:rPr lang="en-US" sz="2400"/>
                  <a:t>X also works, but much less practical.</a:t>
                </a:r>
              </a:p>
              <a:p>
                <a:pPr marL="0" indent="0">
                  <a:buNone/>
                </a:pPr>
                <a:endParaRPr lang="en-US" b="1" i="1"/>
              </a:p>
              <a:p>
                <a:pPr marL="0" indent="0">
                  <a:buNone/>
                </a:pPr>
                <a:r>
                  <a:rPr lang="en-US" b="1"/>
                  <a:t>Randomized</a:t>
                </a:r>
                <a:r>
                  <a:rPr lang="en-US" b="1" i="1"/>
                  <a:t> </a:t>
                </a:r>
                <a:r>
                  <a:rPr lang="en-US" b="1"/>
                  <a:t>experiments </a:t>
                </a:r>
                <a:r>
                  <a:rPr lang="en-US"/>
                  <a:t>actively assign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independent of any 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6869596" cy="4351338"/>
              </a:xfrm>
              <a:blipFill>
                <a:blip r:embed="rId3"/>
                <a:stretch>
                  <a:fillRect l="-1865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="" xmlns:a16="http://schemas.microsoft.com/office/drawing/2014/main" id="{51E1C46B-CDD8-47A0-AD1C-7BA314D85690}"/>
              </a:ext>
            </a:extLst>
          </p:cNvPr>
          <p:cNvSpPr/>
          <p:nvPr/>
        </p:nvSpPr>
        <p:spPr>
          <a:xfrm>
            <a:off x="9032319" y="1818860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4FD541F-4D2E-4ACE-B312-5B8D041A03E2}"/>
              </a:ext>
            </a:extLst>
          </p:cNvPr>
          <p:cNvSpPr/>
          <p:nvPr/>
        </p:nvSpPr>
        <p:spPr>
          <a:xfrm>
            <a:off x="10618997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36052466-F405-4759-959D-8C27ED888A04}"/>
              </a:ext>
            </a:extLst>
          </p:cNvPr>
          <p:cNvSpPr/>
          <p:nvPr/>
        </p:nvSpPr>
        <p:spPr>
          <a:xfrm>
            <a:off x="7655930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4A7F8FB4-B023-43B5-A691-D6304AA4A572}"/>
              </a:ext>
            </a:extLst>
          </p:cNvPr>
          <p:cNvCxnSpPr>
            <a:cxnSpLocks/>
            <a:stCxn id="18" idx="4"/>
            <a:endCxn id="20" idx="7"/>
          </p:cNvCxnSpPr>
          <p:nvPr/>
        </p:nvCxnSpPr>
        <p:spPr>
          <a:xfrm flipH="1">
            <a:off x="8391801" y="2680986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DF1E89D2-548B-46F5-B2CB-29613F6508A8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>
            <a:off x="9463382" y="2680986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242EE60B-097D-426A-9538-26946D0F81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8518056" y="3863437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3DC72C94-3469-41F8-A56C-A84767750FED}"/>
              </a:ext>
            </a:extLst>
          </p:cNvPr>
          <p:cNvSpPr/>
          <p:nvPr/>
        </p:nvSpPr>
        <p:spPr>
          <a:xfrm>
            <a:off x="9084185" y="4105442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1B673CAA-D3FF-40BC-8CE7-A7CD5E2DC9C6}"/>
              </a:ext>
            </a:extLst>
          </p:cNvPr>
          <p:cNvSpPr/>
          <p:nvPr/>
        </p:nvSpPr>
        <p:spPr>
          <a:xfrm>
            <a:off x="10670863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748C03FD-BF16-4C34-B508-F2B736B54D2B}"/>
              </a:ext>
            </a:extLst>
          </p:cNvPr>
          <p:cNvSpPr/>
          <p:nvPr/>
        </p:nvSpPr>
        <p:spPr>
          <a:xfrm>
            <a:off x="7707796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DCD07EFE-1F45-4D5A-8CF2-B23DFBF0ADFB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9515248" y="4967568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8E35520D-FBF1-4DEB-80E0-7C01B455B485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8569922" y="6150019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8F8DA37-3D90-4892-8629-A0F18E9990B9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202B7-5907-43C9-9175-0C173329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Advanced: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2834E5-50C8-4194-B8F2-FFD3CF11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543"/>
            <a:ext cx="10515600" cy="3958419"/>
          </a:xfrm>
        </p:spPr>
        <p:txBody>
          <a:bodyPr>
            <a:normAutofit/>
          </a:bodyPr>
          <a:lstStyle/>
          <a:p>
            <a:r>
              <a:rPr lang="en-US"/>
              <a:t>When matching, should we allow replacement?</a:t>
            </a:r>
          </a:p>
          <a:p>
            <a:pPr lvl="1"/>
            <a:r>
              <a:rPr lang="en-US"/>
              <a:t>It’s a bias / variance trade-off</a:t>
            </a:r>
          </a:p>
          <a:p>
            <a:r>
              <a:rPr lang="en-US"/>
              <a:t>When matching, what if nearest neighbor is far away?</a:t>
            </a:r>
          </a:p>
          <a:p>
            <a:pPr lvl="1"/>
            <a:r>
              <a:rPr lang="en-US"/>
              <a:t>Use a caliper threshold to limit acceptable distance</a:t>
            </a:r>
          </a:p>
          <a:p>
            <a:r>
              <a:rPr lang="en-US"/>
              <a:t>What if not all treated individuals are matched to untreated?</a:t>
            </a:r>
          </a:p>
          <a:p>
            <a:pPr lvl="1"/>
            <a:r>
              <a:rPr lang="en-US"/>
              <a:t>This will bias results.  Consider redefining original cohort / population to cleanly exclude treated who won’t have matches in untreated population.</a:t>
            </a:r>
          </a:p>
          <a:p>
            <a:r>
              <a:rPr lang="en-US"/>
              <a:t>Treatment should be a binary point treatment</a:t>
            </a:r>
          </a:p>
          <a:p>
            <a:pPr lvl="1"/>
            <a:r>
              <a:rPr lang="en-US"/>
              <a:t>Advanced variants allow multi-dose, and other treatment regimens</a:t>
            </a:r>
          </a:p>
        </p:txBody>
      </p:sp>
    </p:spTree>
    <p:extLst>
      <p:ext uri="{BB962C8B-B14F-4D97-AF65-F5344CB8AC3E}">
        <p14:creationId xmlns:p14="http://schemas.microsoft.com/office/powerpoint/2010/main" val="30754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B656862-2858-4288-8180-C859661405C2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Matching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928" y="1856232"/>
          <a:ext cx="10644266" cy="461191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78775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565491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Matching calculates treatment effects by identifying pairs of similar individuals, where one is treated and the other is not.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paired individuals stand-in as the counterfactual observations for one another.</a:t>
                      </a:r>
                      <a:endParaRPr lang="en-US" sz="240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In our cartoon, we create pairs of individuals matched exactly on their age.  More generally, we can use </a:t>
                      </a:r>
                      <a:r>
                        <a:rPr lang="en-US" sz="2400" i="0" err="1"/>
                        <a:t>Mahalanobis</a:t>
                      </a:r>
                      <a:r>
                        <a:rPr lang="en-US" sz="2400" i="0"/>
                        <a:t> distance or propensity score matching to find similar individuals to be matched.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Matching calculates the treatment effect on the treated population.  We do not know what might happen if people who would never get treatment are suddenly treated.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1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4" y="3083840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43" y="3512078"/>
            <a:ext cx="832539" cy="8325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6B2C43-292E-4D18-BE3A-D6B90AD5B09D}"/>
              </a:ext>
            </a:extLst>
          </p:cNvPr>
          <p:cNvGrpSpPr/>
          <p:nvPr/>
        </p:nvGrpSpPr>
        <p:grpSpPr>
          <a:xfrm>
            <a:off x="9990586" y="2838748"/>
            <a:ext cx="1233363" cy="1074529"/>
            <a:chOff x="1690817" y="4611644"/>
            <a:chExt cx="1233363" cy="1074529"/>
          </a:xfrm>
        </p:grpSpPr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3A8D666E-E685-4DBD-9E9F-B22B4A35179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C67BF403-DA46-4218-9D92-48B664CC303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6165109" y="3238476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6601974-A304-4778-82A1-0F3665006A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05778" y="3439482"/>
            <a:ext cx="977729" cy="9777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019B6451-CD41-4CC7-A973-A0EF04A17E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53" y="2857749"/>
            <a:ext cx="977729" cy="9777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21" y="4004225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53" y="3811735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1" y="2558643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7" y="362054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42" y="3587955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24397" y="4139876"/>
            <a:ext cx="977729" cy="9777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745E24C3-4E3C-4FEC-B05D-5E578E2C54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91" y="278843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4608" y="4432361"/>
            <a:ext cx="832539" cy="83253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7502468" y="2254119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D4AD44CD-360D-4B6F-9D40-114D7F0661F5}"/>
              </a:ext>
            </a:extLst>
          </p:cNvPr>
          <p:cNvGrpSpPr/>
          <p:nvPr/>
        </p:nvGrpSpPr>
        <p:grpSpPr>
          <a:xfrm>
            <a:off x="7208089" y="3142526"/>
            <a:ext cx="1075297" cy="832539"/>
            <a:chOff x="2813736" y="4858779"/>
            <a:chExt cx="1075297" cy="832539"/>
          </a:xfrm>
        </p:grpSpPr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A53AFEDA-E856-4FC4-81B0-513389C86D9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="" xmlns:a16="http://schemas.microsoft.com/office/drawing/2014/main" id="{91F2F350-CFB9-43C9-A8CC-5AEEE59D7BE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9599825" y="2432512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8397042" y="21590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6363599" y="416254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8748313" y="4110101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=""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8024101" y="308895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="" xmlns:a16="http://schemas.microsoft.com/office/drawing/2014/main" id="{482ACDE5-A808-45B0-81E2-5A68AE969D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05" y="2251301"/>
            <a:ext cx="832539" cy="83253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="" xmlns:a16="http://schemas.microsoft.com/office/drawing/2014/main" id="{4AF5F4AB-A353-45AA-8AD2-B4F2E1B8961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72" y="3307596"/>
            <a:ext cx="832539" cy="832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C0AC28-5A27-4060-831F-27C341D3C45D}"/>
              </a:ext>
            </a:extLst>
          </p:cNvPr>
          <p:cNvGrpSpPr/>
          <p:nvPr/>
        </p:nvGrpSpPr>
        <p:grpSpPr>
          <a:xfrm>
            <a:off x="7377799" y="4328023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CF2A6DA2-63A1-46C6-A148-409AD6F371A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08A0B9D7-1760-4A46-9B3A-44E39F69FD8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69BF8CF4-55DC-42F0-B58D-6BB39C8A5978}"/>
              </a:ext>
            </a:extLst>
          </p:cNvPr>
          <p:cNvGrpSpPr/>
          <p:nvPr/>
        </p:nvGrpSpPr>
        <p:grpSpPr>
          <a:xfrm>
            <a:off x="9088022" y="3230304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C92A6043-5854-47AA-B287-64908CD5F09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3A53A35B-B1BB-4CF3-93A6-16877EF94EE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B75537EB-9D4D-4BBA-B8BC-B5C093A9DFFA}"/>
              </a:ext>
            </a:extLst>
          </p:cNvPr>
          <p:cNvGrpSpPr/>
          <p:nvPr/>
        </p:nvGrpSpPr>
        <p:grpSpPr>
          <a:xfrm>
            <a:off x="6521131" y="2028130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4364471A-B96B-4CD0-963A-9088F740126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="" xmlns:a16="http://schemas.microsoft.com/office/drawing/2014/main" id="{017966F1-357E-4204-81D2-57BC1522AC7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D2432C50-7C7A-46F5-BF07-5B0B6639D4EE}"/>
              </a:ext>
            </a:extLst>
          </p:cNvPr>
          <p:cNvGrpSpPr/>
          <p:nvPr/>
        </p:nvGrpSpPr>
        <p:grpSpPr>
          <a:xfrm>
            <a:off x="10052344" y="4004225"/>
            <a:ext cx="1226799" cy="1079674"/>
            <a:chOff x="713088" y="4611644"/>
            <a:chExt cx="1226799" cy="1079674"/>
          </a:xfrm>
        </p:grpSpPr>
        <p:pic>
          <p:nvPicPr>
            <p:cNvPr id="99" name="Picture 98">
              <a:extLst>
                <a:ext uri="{FF2B5EF4-FFF2-40B4-BE49-F238E27FC236}">
                  <a16:creationId xmlns="" xmlns:a16="http://schemas.microsoft.com/office/drawing/2014/main" id="{9D80DC98-3047-4B2A-BF7D-6A4785193C7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="" xmlns:a16="http://schemas.microsoft.com/office/drawing/2014/main" id="{6190AC6A-44A7-4D27-955C-BE94D848962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2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FBF1B32C-7568-4A0F-9B2F-60B25F15D32B}"/>
              </a:ext>
            </a:extLst>
          </p:cNvPr>
          <p:cNvSpPr/>
          <p:nvPr/>
        </p:nvSpPr>
        <p:spPr>
          <a:xfrm>
            <a:off x="0" y="4809844"/>
            <a:ext cx="12192000" cy="208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E10658F-64E9-4EBD-97E5-852608655213}"/>
              </a:ext>
            </a:extLst>
          </p:cNvPr>
          <p:cNvSpPr/>
          <p:nvPr/>
        </p:nvSpPr>
        <p:spPr>
          <a:xfrm>
            <a:off x="0" y="0"/>
            <a:ext cx="12192000" cy="2316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31" y="3127375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79" y="814498"/>
            <a:ext cx="832539" cy="8325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5657611" y="5404720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25" y="814498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34802" y="5455693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01" y="3127375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85" y="3127375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17" y="814498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05132" y="5455693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63" y="814498"/>
            <a:ext cx="832539" cy="8325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59DEFFCC-6888-4E71-8821-648BB0BB038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91" y="5455693"/>
            <a:ext cx="977729" cy="9777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87E5FA99-701B-4CAA-9CBB-DC1EE0BDCE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0" y="3127375"/>
            <a:ext cx="977729" cy="97772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5657611" y="855890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ED12BD2-E33A-4610-9D0A-2FADF46B75DE}"/>
              </a:ext>
            </a:extLst>
          </p:cNvPr>
          <p:cNvGrpSpPr/>
          <p:nvPr/>
        </p:nvGrpSpPr>
        <p:grpSpPr>
          <a:xfrm>
            <a:off x="7953891" y="855890"/>
            <a:ext cx="1075297" cy="832539"/>
            <a:chOff x="2813736" y="4858779"/>
            <a:chExt cx="1075297" cy="832539"/>
          </a:xfrm>
        </p:grpSpPr>
        <p:pic>
          <p:nvPicPr>
            <p:cNvPr id="56" name="Picture 55">
              <a:extLst>
                <a:ext uri="{FF2B5EF4-FFF2-40B4-BE49-F238E27FC236}">
                  <a16:creationId xmlns="" xmlns:a16="http://schemas.microsoft.com/office/drawing/2014/main" id="{EE3E44F5-D8BA-4931-A966-A12FBB7B757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="" xmlns:a16="http://schemas.microsoft.com/office/drawing/2014/main" id="{CE510F20-CFFA-487D-AA91-13FE4A8F7D6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6927130" y="855890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=""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6843125" y="30789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=""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5624827" y="3078975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=""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7978681" y="3078975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=""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=""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6676625" y="540472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=""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=""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C14C931D-5593-41B6-BF4B-F770468E95D9}"/>
              </a:ext>
            </a:extLst>
          </p:cNvPr>
          <p:cNvGrpSpPr/>
          <p:nvPr/>
        </p:nvGrpSpPr>
        <p:grpSpPr>
          <a:xfrm>
            <a:off x="9134833" y="3078975"/>
            <a:ext cx="1233363" cy="1074529"/>
            <a:chOff x="1690817" y="4611644"/>
            <a:chExt cx="1233363" cy="1074529"/>
          </a:xfrm>
        </p:grpSpPr>
        <p:pic>
          <p:nvPicPr>
            <p:cNvPr id="83" name="Picture 82">
              <a:extLst>
                <a:ext uri="{FF2B5EF4-FFF2-40B4-BE49-F238E27FC236}">
                  <a16:creationId xmlns="" xmlns:a16="http://schemas.microsoft.com/office/drawing/2014/main" id="{635B825A-0875-4938-AC69-B136D2B2B560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A6923C3E-07E4-4CEC-8F0A-2E9944E3038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1AF212C-9E9F-429C-9EEA-F60322E45813}"/>
              </a:ext>
            </a:extLst>
          </p:cNvPr>
          <p:cNvCxnSpPr/>
          <p:nvPr/>
        </p:nvCxnSpPr>
        <p:spPr>
          <a:xfrm>
            <a:off x="5533012" y="0"/>
            <a:ext cx="0" cy="68971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3100F0-02CF-4E27-B02F-6EF388048F9C}"/>
              </a:ext>
            </a:extLst>
          </p:cNvPr>
          <p:cNvSpPr txBox="1"/>
          <p:nvPr/>
        </p:nvSpPr>
        <p:spPr>
          <a:xfrm>
            <a:off x="52199" y="487091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240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2A78FDC5-1FD1-46AA-BD1C-B92C44212C03}"/>
              </a:ext>
            </a:extLst>
          </p:cNvPr>
          <p:cNvGrpSpPr/>
          <p:nvPr/>
        </p:nvGrpSpPr>
        <p:grpSpPr>
          <a:xfrm>
            <a:off x="7779846" y="5388678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="" xmlns:a16="http://schemas.microsoft.com/office/drawing/2014/main" id="{F58F868B-98F2-478B-B24A-D8693D08FB7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="" xmlns:a16="http://schemas.microsoft.com/office/drawing/2014/main" id="{EC1D82B9-209A-40F9-85CE-A4B9BC6AC2E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BB65B-755D-46B1-8497-34F4422E5679}"/>
              </a:ext>
            </a:extLst>
          </p:cNvPr>
          <p:cNvGrpSpPr/>
          <p:nvPr/>
        </p:nvGrpSpPr>
        <p:grpSpPr>
          <a:xfrm>
            <a:off x="8829978" y="5388678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="" xmlns:a16="http://schemas.microsoft.com/office/drawing/2014/main" id="{9C58C5EE-1207-4701-866A-CFF67966602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="" xmlns:a16="http://schemas.microsoft.com/office/drawing/2014/main" id="{A5EEFEDD-6B68-4740-B89B-0968D7DC853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2FAF0F06-AF0C-4493-8359-96DD665BB9D4}"/>
              </a:ext>
            </a:extLst>
          </p:cNvPr>
          <p:cNvGrpSpPr/>
          <p:nvPr/>
        </p:nvGrpSpPr>
        <p:grpSpPr>
          <a:xfrm>
            <a:off x="10793514" y="5357131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="" xmlns:a16="http://schemas.microsoft.com/office/drawing/2014/main" id="{BB847779-A93F-484E-8B2B-6C4B0163966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="" xmlns:a16="http://schemas.microsoft.com/office/drawing/2014/main" id="{AAF77173-11FC-4E04-B433-2DCD17ABB91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1648370D-439F-490F-BCE9-71566A7DC4BC}"/>
              </a:ext>
            </a:extLst>
          </p:cNvPr>
          <p:cNvSpPr txBox="1"/>
          <p:nvPr/>
        </p:nvSpPr>
        <p:spPr>
          <a:xfrm>
            <a:off x="11136614" y="4850575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230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10A7738-6454-4105-A96F-95D21955E154}"/>
              </a:ext>
            </a:extLst>
          </p:cNvPr>
          <p:cNvSpPr txBox="1"/>
          <p:nvPr/>
        </p:nvSpPr>
        <p:spPr>
          <a:xfrm>
            <a:off x="66923" y="267058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946AD76C-C82B-4A10-B6E9-FB7C99CA2C1B}"/>
              </a:ext>
            </a:extLst>
          </p:cNvPr>
          <p:cNvSpPr txBox="1"/>
          <p:nvPr/>
        </p:nvSpPr>
        <p:spPr>
          <a:xfrm>
            <a:off x="11189514" y="2570082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190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="" xmlns:a16="http://schemas.microsoft.com/office/drawing/2014/main" id="{FC1C4E1D-FF7E-4E0B-BEC8-4A498B6438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05" y="3127374"/>
            <a:ext cx="977729" cy="97772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33A7C881-70C2-4AFA-9730-38424D23CF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9" y="864531"/>
            <a:ext cx="832539" cy="8325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="" xmlns:a16="http://schemas.microsoft.com/office/drawing/2014/main" id="{0325C7E7-51A8-46B7-AA12-EF7303A89D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7" y="855889"/>
            <a:ext cx="832539" cy="83253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6FBD11CD-4443-4E26-A5D8-13A2A37DD7BB}"/>
              </a:ext>
            </a:extLst>
          </p:cNvPr>
          <p:cNvSpPr txBox="1"/>
          <p:nvPr/>
        </p:nvSpPr>
        <p:spPr>
          <a:xfrm>
            <a:off x="11189297" y="67799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EC661FE6-8C3D-48BB-BE38-2F120D23DBB6}"/>
              </a:ext>
            </a:extLst>
          </p:cNvPr>
          <p:cNvSpPr txBox="1"/>
          <p:nvPr/>
        </p:nvSpPr>
        <p:spPr>
          <a:xfrm>
            <a:off x="102693" y="67799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180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15F666CA-409A-4581-955A-B1102FF559E3}"/>
              </a:ext>
            </a:extLst>
          </p:cNvPr>
          <p:cNvGrpSpPr/>
          <p:nvPr/>
        </p:nvGrpSpPr>
        <p:grpSpPr>
          <a:xfrm>
            <a:off x="9802078" y="5357131"/>
            <a:ext cx="1226799" cy="1079674"/>
            <a:chOff x="713088" y="4611644"/>
            <a:chExt cx="1226799" cy="1079674"/>
          </a:xfrm>
        </p:grpSpPr>
        <p:pic>
          <p:nvPicPr>
            <p:cNvPr id="105" name="Picture 104">
              <a:extLst>
                <a:ext uri="{FF2B5EF4-FFF2-40B4-BE49-F238E27FC236}">
                  <a16:creationId xmlns="" xmlns:a16="http://schemas.microsoft.com/office/drawing/2014/main" id="{3BC828E5-3B01-413D-ABB3-2D90F5B301A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="" xmlns:a16="http://schemas.microsoft.com/office/drawing/2014/main" id="{F259210C-E29E-4825-A577-38C0368F2DB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4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6A67497-3ECD-4442-93E9-E40ACDB42C9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F0B790-697F-4DAD-A5DC-8E13B041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From Matching to Stratification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BA0A485-63CD-4258-9B69-FF5F5277C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1:1</m:t>
                    </m:r>
                  </m:oMath>
                </a14:m>
                <a:r>
                  <a:rPr lang="en-US"/>
                  <a:t> matching generalizes to </a:t>
                </a:r>
                <a:r>
                  <a:rPr lang="en-US" i="1" err="1"/>
                  <a:t>many:many</a:t>
                </a:r>
                <a:r>
                  <a:rPr lang="en-US"/>
                  <a:t> matching.</a:t>
                </a:r>
              </a:p>
              <a:p>
                <a:r>
                  <a:rPr lang="en-US"/>
                  <a:t>Stratification identifies paired </a:t>
                </a:r>
                <a:r>
                  <a:rPr lang="en-US" i="1"/>
                  <a:t>subpopulations</a:t>
                </a:r>
                <a:r>
                  <a:rPr lang="en-US"/>
                  <a:t> whose covariate distributions are similar.</a:t>
                </a:r>
              </a:p>
              <a:p>
                <a:r>
                  <a:rPr lang="en-US"/>
                  <a:t>There can still be error, if strata are too large.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stratify with 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EF75D45-AD53-47A9-BD72-F6C5077A8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/>
                  <a:t>Train a machine learning model to predict treatment status</a:t>
                </a:r>
              </a:p>
              <a:p>
                <a:pPr lvl="1"/>
                <a:r>
                  <a:rPr lang="en-US" b="1"/>
                  <a:t>Supervised learning: </a:t>
                </a:r>
                <a:r>
                  <a:rPr lang="en-US"/>
                  <a:t>We are trying to predict a known label (treatment status) based on observed covariates.</a:t>
                </a:r>
              </a:p>
              <a:p>
                <a:pPr lvl="1"/>
                <a:r>
                  <a:rPr lang="en-US"/>
                  <a:t>Conventionally, use a logistical regression model, but SVM, GAMs, are fine</a:t>
                </a:r>
              </a:p>
              <a:p>
                <a:pPr lvl="1"/>
                <a:r>
                  <a:rPr lang="en-US"/>
                  <a:t>But score must be well-calibrated. 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(100∗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/>
                  <a:t> of individuals with score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are observed to be treated</a:t>
                </a:r>
              </a:p>
              <a:p>
                <a:pPr lvl="1"/>
                <a:endParaRPr lang="en-US"/>
              </a:p>
              <a:p>
                <a:pPr marL="0" indent="0">
                  <a:buNone/>
                </a:pPr>
                <a:r>
                  <a:rPr lang="en-US" b="0"/>
                  <a:t>2. Distance is the difference between propensity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  <a:blipFill>
                <a:blip r:embed="rId2"/>
                <a:stretch>
                  <a:fillRect l="-1217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B751B57-A903-49EE-A7CC-DCE0F40DD971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4E0899-C306-4D14-BA66-0454A561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789BA-147B-49CC-B394-FDA5DA00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046"/>
            <a:ext cx="5506933" cy="46396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We can use propensity score to stratify populations</a:t>
            </a:r>
          </a:p>
          <a:p>
            <a:pPr marL="514350" indent="-514350">
              <a:buAutoNum type="arabicPeriod"/>
            </a:pPr>
            <a:r>
              <a:rPr lang="en-US"/>
              <a:t>Calculate propensity scores per individual as in matching.</a:t>
            </a:r>
          </a:p>
          <a:p>
            <a:pPr marL="514350" indent="-514350">
              <a:buAutoNum type="arabicPeriod"/>
            </a:pPr>
            <a:r>
              <a:rPr lang="en-US" sz="2800"/>
              <a:t>But instead of matching, stratify based on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Calculate average treatment effect as weighted average of outcome differences per strata.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Weight by number of treated in the population for ATE on treated.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69BF1219-64A6-4711-93C0-772817D31976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F1A1DF37-BBBA-4B0A-AC7E-B014EC57B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0AE1DD06-EF08-401F-A282-264CF4825C8E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CC4F86F7-33DC-4856-9865-FD541105FE0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="" xmlns:a16="http://schemas.microsoft.com/office/drawing/2014/main" id="{F08C13E6-EEF7-49F1-B9FD-3EF82A0D9C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0751C83B-C04E-40CF-9FBC-7598DFA51493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="" xmlns:a16="http://schemas.microsoft.com/office/drawing/2014/main" id="{115E08FE-604A-400E-9A57-6EBF7B8771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="" xmlns:a16="http://schemas.microsoft.com/office/drawing/2014/main" id="{C4B29389-A9D0-4520-92B5-2DFA862CED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AA46C7EB-9CE2-462F-9356-790C105885C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1F34CF2E-3F95-4343-963C-BCA4FEB89262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19FC1A51-E3D5-454F-954E-4975DEDA90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DD247ABA-E57C-4A4F-9D87-52F60B5D2A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44FCFCDF-BF96-4D94-A4E0-97E11DF8C8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4F9BA49B-D3A0-4F2E-B433-DD429C7E99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D693AE64-3FF3-4FE7-91F0-9453B209545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6F1D55CB-92E1-479C-B9BB-A4B89CBC7F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49822518-6FDF-4336-AB8B-4A5C505C0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09D1FADA-61B9-4D2A-B703-2F508B6FB9BB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="" xmlns:a16="http://schemas.microsoft.com/office/drawing/2014/main" id="{E084FF46-3A9B-4E5A-B1C0-CF9726F1EF5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87785A81-C87A-4170-BA8F-7FD8D0414E1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26257CCC-320A-49A0-AC88-6E1CB85CF390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CEA2A981-49EE-4E8F-B4F2-637712ECE75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="" xmlns:a16="http://schemas.microsoft.com/office/drawing/2014/main" id="{DABF0032-E4E3-4FC2-97A5-FB4FC1A832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74E4E3F6-ED05-400F-B54B-628FFBEA5639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="" xmlns:a16="http://schemas.microsoft.com/office/drawing/2014/main" id="{00EAB8DB-0E6E-4C63-BA8A-D70DA05E5B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8A353B7C-C936-4911-8FFD-BC208961AA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BDBCAD53-1503-4C9E-8D00-D0AEED097B9E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="" xmlns:a16="http://schemas.microsoft.com/office/drawing/2014/main" id="{A3BF4E85-8F4F-462E-9E4C-FFEE37CB0B7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="" xmlns:a16="http://schemas.microsoft.com/office/drawing/2014/main" id="{8C1746E8-AC9D-48B5-A1F9-8F50FF87E1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D0C1AD82-B06E-4BED-9084-CC2EBE30A1F6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="" xmlns:a16="http://schemas.microsoft.com/office/drawing/2014/main" id="{608B61DE-CB70-4C7B-A935-E47D6BFDFA2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="" xmlns:a16="http://schemas.microsoft.com/office/drawing/2014/main" id="{C34991FE-8F0B-4598-AC1B-C9895E04A2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029C9995-57DF-4A3C-949E-D1A2F57C9657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="" xmlns:a16="http://schemas.microsoft.com/office/drawing/2014/main" id="{39426BC3-5AAC-45DA-939D-3FFEBA5AA58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="" xmlns:a16="http://schemas.microsoft.com/office/drawing/2014/main" id="{06CF41AC-842E-4A21-8242-9F4E071743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0BB4AE78-F07D-4CCF-B4AF-2330AAEC2FB8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="" xmlns:a16="http://schemas.microsoft.com/office/drawing/2014/main" id="{F8E14162-7D90-4AB7-B0EA-E45BC4523E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="" xmlns:a16="http://schemas.microsoft.com/office/drawing/2014/main" id="{59996225-5C61-4CF3-8CDA-ECD947AE7B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83B47C65-207B-40BB-8CBE-8DB4BCB323BE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="" xmlns:a16="http://schemas.microsoft.com/office/drawing/2014/main" id="{E2211A31-B507-4C41-B696-B4FA217AF7A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="" xmlns:a16="http://schemas.microsoft.com/office/drawing/2014/main" id="{2B30A76E-3C0A-4D5A-8689-732AF5A9D7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397E7327-6C9E-439A-8428-6E6A78127324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="" xmlns:a16="http://schemas.microsoft.com/office/drawing/2014/main" id="{CE420FDA-0A3D-47C1-9B52-BEB16406C8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="" xmlns:a16="http://schemas.microsoft.com/office/drawing/2014/main" id="{C1D93357-764D-4D5B-AE3F-805E77B9F3A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2E09E777-FCC4-408F-8A5D-64C0E863AA57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="" xmlns:a16="http://schemas.microsoft.com/office/drawing/2014/main" id="{7349B267-4A28-43F0-B172-94EF21D5630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="" xmlns:a16="http://schemas.microsoft.com/office/drawing/2014/main" id="{58CA8749-7F8B-44A8-9B85-0CCE01D2B7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="" xmlns:a16="http://schemas.microsoft.com/office/drawing/2014/main" id="{879AF8D5-B069-485C-BE26-FB8C5F8BF6C7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="" xmlns:a16="http://schemas.microsoft.com/office/drawing/2014/main" id="{17D44753-9616-4B9B-9ABC-156ECABB721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="" xmlns:a16="http://schemas.microsoft.com/office/drawing/2014/main" id="{7BC08488-79E6-4568-BE84-AEC1D3983D8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C2CBE702-7AF5-4077-A611-94306938554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5CB1DFF0-BC99-486D-835F-008EBF685B0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="" xmlns:a16="http://schemas.microsoft.com/office/drawing/2014/main" id="{D747FA48-B818-4666-9C99-66286C44BB4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C4BD0872-DB51-408B-B31A-10AC7D99DD6A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="" xmlns:a16="http://schemas.microsoft.com/office/drawing/2014/main" id="{62031D1D-81BE-48AC-9619-16ACABB383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="" xmlns:a16="http://schemas.microsoft.com/office/drawing/2014/main" id="{BDC1F99F-81CC-4C3D-8ABE-0B429988709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E2DAE7E-9479-4800-B76A-E3CE2DF86FA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8F76217-256A-44FE-9C8B-690090DDD9F7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535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B751B57-A903-49EE-A7CC-DCE0F40DD971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4E0899-C306-4D14-BA66-0454A561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85789BA-147B-49CC-B394-FDA5DA00F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046"/>
                <a:ext cx="5506933" cy="4639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𝑠𝑡𝑟𝑎𝑡𝑎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/>
                  <a:t> is the average outcome at strata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and treatment status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/>
                  <a:t> is the number of treated individuals in strata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789BA-147B-49CC-B394-FDA5DA00F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046"/>
                <a:ext cx="5506933" cy="4639606"/>
              </a:xfrm>
              <a:blipFill>
                <a:blip r:embed="rId3"/>
                <a:stretch>
                  <a:fillRect l="-2326" r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69BF1219-64A6-4711-93C0-772817D31976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F1A1DF37-BBBA-4B0A-AC7E-B014EC57B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0AE1DD06-EF08-401F-A282-264CF4825C8E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CC4F86F7-33DC-4856-9865-FD541105FE0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="" xmlns:a16="http://schemas.microsoft.com/office/drawing/2014/main" id="{F08C13E6-EEF7-49F1-B9FD-3EF82A0D9C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0751C83B-C04E-40CF-9FBC-7598DFA51493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="" xmlns:a16="http://schemas.microsoft.com/office/drawing/2014/main" id="{115E08FE-604A-400E-9A57-6EBF7B8771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="" xmlns:a16="http://schemas.microsoft.com/office/drawing/2014/main" id="{C4B29389-A9D0-4520-92B5-2DFA862CED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AA46C7EB-9CE2-462F-9356-790C105885C6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1F34CF2E-3F95-4343-963C-BCA4FEB89262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="" xmlns:a16="http://schemas.microsoft.com/office/drawing/2014/main" id="{19FC1A51-E3D5-454F-954E-4975DEDA90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DD247ABA-E57C-4A4F-9D87-52F60B5D2A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44FCFCDF-BF96-4D94-A4E0-97E11DF8C8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4F9BA49B-D3A0-4F2E-B433-DD429C7E99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D693AE64-3FF3-4FE7-91F0-9453B2095459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6F1D55CB-92E1-479C-B9BB-A4B89CBC7F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49822518-6FDF-4336-AB8B-4A5C505C0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09D1FADA-61B9-4D2A-B703-2F508B6FB9BB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="" xmlns:a16="http://schemas.microsoft.com/office/drawing/2014/main" id="{E084FF46-3A9B-4E5A-B1C0-CF9726F1EF5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87785A81-C87A-4170-BA8F-7FD8D0414E1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26257CCC-320A-49A0-AC88-6E1CB85CF390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CEA2A981-49EE-4E8F-B4F2-637712ECE75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="" xmlns:a16="http://schemas.microsoft.com/office/drawing/2014/main" id="{DABF0032-E4E3-4FC2-97A5-FB4FC1A832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74E4E3F6-ED05-400F-B54B-628FFBEA5639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="" xmlns:a16="http://schemas.microsoft.com/office/drawing/2014/main" id="{00EAB8DB-0E6E-4C63-BA8A-D70DA05E5B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8A353B7C-C936-4911-8FFD-BC208961AA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BDBCAD53-1503-4C9E-8D00-D0AEED097B9E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="" xmlns:a16="http://schemas.microsoft.com/office/drawing/2014/main" id="{A3BF4E85-8F4F-462E-9E4C-FFEE37CB0B7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="" xmlns:a16="http://schemas.microsoft.com/office/drawing/2014/main" id="{8C1746E8-AC9D-48B5-A1F9-8F50FF87E1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D0C1AD82-B06E-4BED-9084-CC2EBE30A1F6}"/>
                  </a:ext>
                </a:extLst>
              </p:cNvPr>
              <p:cNvGrpSpPr/>
              <p:nvPr/>
            </p:nvGrpSpPr>
            <p:grpSpPr>
              <a:xfrm>
                <a:off x="5609762" y="3078975"/>
                <a:ext cx="1233363" cy="1074529"/>
                <a:chOff x="1675752" y="4611644"/>
                <a:chExt cx="1233363" cy="107452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="" xmlns:a16="http://schemas.microsoft.com/office/drawing/2014/main" id="{608B61DE-CB70-4C7B-A935-E47D6BFDFA2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5752" y="4611644"/>
                  <a:ext cx="977728" cy="97773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="" xmlns:a16="http://schemas.microsoft.com/office/drawing/2014/main" id="{C34991FE-8F0B-4598-AC1B-C9895E04A2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6105" y="4993164"/>
                  <a:ext cx="693010" cy="69300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="" xmlns:a16="http://schemas.microsoft.com/office/drawing/2014/main" id="{029C9995-57DF-4A3C-949E-D1A2F57C9657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="" xmlns:a16="http://schemas.microsoft.com/office/drawing/2014/main" id="{39426BC3-5AAC-45DA-939D-3FFEBA5AA58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="" xmlns:a16="http://schemas.microsoft.com/office/drawing/2014/main" id="{06CF41AC-842E-4A21-8242-9F4E071743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="" xmlns:a16="http://schemas.microsoft.com/office/drawing/2014/main" id="{0BB4AE78-F07D-4CCF-B4AF-2330AAEC2FB8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="" xmlns:a16="http://schemas.microsoft.com/office/drawing/2014/main" id="{F8E14162-7D90-4AB7-B0EA-E45BC4523E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="" xmlns:a16="http://schemas.microsoft.com/office/drawing/2014/main" id="{59996225-5C61-4CF3-8CDA-ECD947AE7B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="" xmlns:a16="http://schemas.microsoft.com/office/drawing/2014/main" id="{83B47C65-207B-40BB-8CBE-8DB4BCB323BE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="" xmlns:a16="http://schemas.microsoft.com/office/drawing/2014/main" id="{E2211A31-B507-4C41-B696-B4FA217AF7A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="" xmlns:a16="http://schemas.microsoft.com/office/drawing/2014/main" id="{2B30A76E-3C0A-4D5A-8689-732AF5A9D7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="" xmlns:a16="http://schemas.microsoft.com/office/drawing/2014/main" id="{397E7327-6C9E-439A-8428-6E6A78127324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="" xmlns:a16="http://schemas.microsoft.com/office/drawing/2014/main" id="{CE420FDA-0A3D-47C1-9B52-BEB16406C8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="" xmlns:a16="http://schemas.microsoft.com/office/drawing/2014/main" id="{C1D93357-764D-4D5B-AE3F-805E77B9F3A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2E09E777-FCC4-408F-8A5D-64C0E863AA57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="" xmlns:a16="http://schemas.microsoft.com/office/drawing/2014/main" id="{7349B267-4A28-43F0-B172-94EF21D5630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="" xmlns:a16="http://schemas.microsoft.com/office/drawing/2014/main" id="{58CA8749-7F8B-44A8-9B85-0CCE01D2B7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="" xmlns:a16="http://schemas.microsoft.com/office/drawing/2014/main" id="{879AF8D5-B069-485C-BE26-FB8C5F8BF6C7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="" xmlns:a16="http://schemas.microsoft.com/office/drawing/2014/main" id="{17D44753-9616-4B9B-9ABC-156ECABB721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="" xmlns:a16="http://schemas.microsoft.com/office/drawing/2014/main" id="{7BC08488-79E6-4568-BE84-AEC1D3983D8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C2CBE702-7AF5-4077-A611-94306938554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5CB1DFF0-BC99-486D-835F-008EBF685B0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="" xmlns:a16="http://schemas.microsoft.com/office/drawing/2014/main" id="{D747FA48-B818-4666-9C99-66286C44BB4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C4BD0872-DB51-408B-B31A-10AC7D99DD6A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="" xmlns:a16="http://schemas.microsoft.com/office/drawing/2014/main" id="{62031D1D-81BE-48AC-9619-16ACABB383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="" xmlns:a16="http://schemas.microsoft.com/office/drawing/2014/main" id="{BDC1F99F-81CC-4C3D-8ABE-0B429988709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6E2DAE7E-9479-4800-B76A-E3CE2DF86FA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8F76217-256A-44FE-9C8B-690090DDD9F7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801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06A628-0564-41D7-A8B5-D29C38F20CE0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0A3B-116E-4359-A859-E300547A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 python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B4AAAF7-2DD9-4FCF-B74E-C6D22E0EFE7D}"/>
              </a:ext>
            </a:extLst>
          </p:cNvPr>
          <p:cNvSpPr/>
          <p:nvPr/>
        </p:nvSpPr>
        <p:spPr>
          <a:xfrm>
            <a:off x="619828" y="1848630"/>
            <a:ext cx="11396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build propensity score model and assign each item a score as earlier…</a:t>
            </a:r>
          </a:p>
          <a:p>
            <a:endParaRPr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create a column 'strata' for each element that marks what strata it belongs to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'strata'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((data[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ps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].rank(ascending=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numrows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numStrata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).round(0)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'outcome’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outcome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1 -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'treated’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1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untreated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'outcome'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outcome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untreated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stratified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data.groupby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'strata'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sum weighted outcomes over all strata  (weight by treated population)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stratified.agg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]})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calculate per-strata effect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/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/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dbar_sum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'effect'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-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weighted sum of effects over all strata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att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'effect'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]).sum() /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totaltreatmentpopulation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06A628-0564-41D7-A8B5-D29C38F20CE0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F0A3B-116E-4359-A859-E300547A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P.S. Stratification, Practical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2596E4-99DB-4E43-8D49-DE0C28CE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734"/>
            <a:ext cx="10515600" cy="4804265"/>
          </a:xfrm>
        </p:spPr>
        <p:txBody>
          <a:bodyPr>
            <a:normAutofit lnSpcReduction="10000"/>
          </a:bodyPr>
          <a:lstStyle/>
          <a:p>
            <a:r>
              <a:rPr lang="en-US"/>
              <a:t>How many strata do we pick?</a:t>
            </a:r>
          </a:p>
          <a:p>
            <a:pPr lvl="1"/>
            <a:r>
              <a:rPr lang="en-US"/>
              <a:t>Scale will depend on data.  Want each stratum to have enough data in it. </a:t>
            </a:r>
          </a:p>
          <a:p>
            <a:pPr lvl="1"/>
            <a:r>
              <a:rPr lang="en-US"/>
              <a:t>Conventional, small-data literature (e.g., ~100 data points) picked 5.</a:t>
            </a:r>
          </a:p>
          <a:p>
            <a:pPr lvl="1"/>
            <a:r>
              <a:rPr lang="en-US"/>
              <a:t>With 10k to 1M or more data points, I pick 100 to 1000 strata.</a:t>
            </a:r>
          </a:p>
          <a:p>
            <a:pPr lvl="1"/>
            <a:r>
              <a:rPr lang="en-US"/>
              <a:t>Set strata boundaries to split observed population evenly</a:t>
            </a:r>
          </a:p>
          <a:p>
            <a:pPr lvl="1"/>
            <a:r>
              <a:rPr lang="en-US"/>
              <a:t>Aside: why not always pick a small number of strata? It’s a bias-variance trade-off…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/>
              <a:t>What if there aren’t enough treated or untreated individuals in some of my stratum to make a meaningful comparison?</a:t>
            </a:r>
          </a:p>
          <a:p>
            <a:pPr lvl="1"/>
            <a:r>
              <a:rPr lang="en-US"/>
              <a:t>This often happens near propensity score 0.0 and near 1.0</a:t>
            </a:r>
          </a:p>
          <a:p>
            <a:pPr lvl="1"/>
            <a:r>
              <a:rPr lang="en-US"/>
              <a:t>Drop (“Clip”) these strata from analysis.  Technically, you are now calculating a local-average-treatment-effect.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B3E5410-4A18-4D06-AA0E-3BF2284504A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Review: </a:t>
            </a:r>
            <a:r>
              <a:rPr lang="en-US" b="1">
                <a:solidFill>
                  <a:srgbClr val="00B0F0"/>
                </a:solidFill>
              </a:rPr>
              <a:t>Treatment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Outcome</a:t>
            </a:r>
            <a:r>
              <a:rPr lang="en-US" b="1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rgbClr val="00B0F0"/>
                </a:solidFill>
              </a:rPr>
              <a:t>Confound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4233"/>
                <a:ext cx="686959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a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on </a:t>
                </a:r>
                <a:r>
                  <a:rPr lang="en-US">
                    <a:solidFill>
                      <a:srgbClr val="0070C0"/>
                    </a:solidFill>
                  </a:rPr>
                  <a:t>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influences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, break the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 (that is,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</a:t>
                </a:r>
                <a:r>
                  <a:rPr lang="en-US">
                    <a:solidFill>
                      <a:srgbClr val="0070C0"/>
                    </a:solidFill>
                  </a:rPr>
                  <a:t>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independent of any </a:t>
                </a:r>
                <a:r>
                  <a:rPr lang="en-US">
                    <a:solidFill>
                      <a:srgbClr val="0070C0"/>
                    </a:solidFill>
                  </a:rPr>
                  <a:t>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4233"/>
                <a:ext cx="6869596" cy="4351338"/>
              </a:xfrm>
              <a:blipFill>
                <a:blip r:embed="rId3"/>
                <a:stretch>
                  <a:fillRect l="-1865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="" xmlns:a16="http://schemas.microsoft.com/office/drawing/2014/main" id="{3861B77D-DC96-400E-B696-CE3D5FDD2BA0}"/>
              </a:ext>
            </a:extLst>
          </p:cNvPr>
          <p:cNvSpPr/>
          <p:nvPr/>
        </p:nvSpPr>
        <p:spPr>
          <a:xfrm>
            <a:off x="9032319" y="1818860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302339F6-DC48-41FA-BF79-CAEEEC79BE27}"/>
              </a:ext>
            </a:extLst>
          </p:cNvPr>
          <p:cNvSpPr/>
          <p:nvPr/>
        </p:nvSpPr>
        <p:spPr>
          <a:xfrm>
            <a:off x="10618997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267B2C7-04A9-497D-96B7-4E8F19DDFA42}"/>
              </a:ext>
            </a:extLst>
          </p:cNvPr>
          <p:cNvSpPr/>
          <p:nvPr/>
        </p:nvSpPr>
        <p:spPr>
          <a:xfrm>
            <a:off x="7655930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55A9C2A6-0645-4111-AFB2-3D3E4FA0D1E8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8391801" y="2680986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403648A-5DF7-412D-8835-4817EF971C43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9463382" y="2680986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3D40DE60-6DAD-4912-A5D3-2736F54B5C9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8518056" y="3863437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BC186DC-89AD-4883-8116-7113C4CD6EF4}"/>
              </a:ext>
            </a:extLst>
          </p:cNvPr>
          <p:cNvSpPr/>
          <p:nvPr/>
        </p:nvSpPr>
        <p:spPr>
          <a:xfrm>
            <a:off x="9084185" y="4105442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407AF438-3283-4B30-B211-25FCD9AE3FFA}"/>
              </a:ext>
            </a:extLst>
          </p:cNvPr>
          <p:cNvSpPr/>
          <p:nvPr/>
        </p:nvSpPr>
        <p:spPr>
          <a:xfrm>
            <a:off x="10670863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DBB02244-AE06-47A8-B8E0-3FC001B9D5D6}"/>
              </a:ext>
            </a:extLst>
          </p:cNvPr>
          <p:cNvSpPr/>
          <p:nvPr/>
        </p:nvSpPr>
        <p:spPr>
          <a:xfrm>
            <a:off x="7707796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7D7008A2-FAF5-4C8B-B47D-58DBC13F86A7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>
          <a:xfrm>
            <a:off x="9515248" y="4967568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45F9D518-47A3-4DE4-A42C-E3231AC23A87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8569922" y="6150019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5FC7A04-5781-4FDE-8813-E5815D3B6224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Stratification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928" y="1856232"/>
          <a:ext cx="10779177" cy="461415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05122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674055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Stratification calculates treatment effects by identifying groups of individuals with similar distributions of covariates, where individuals in one group are treated and in the other group are not.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difference in average outcome of paired </a:t>
                      </a:r>
                      <a:r>
                        <a:rPr lang="en-US" sz="2400" i="1"/>
                        <a:t>groups</a:t>
                      </a:r>
                      <a:r>
                        <a:rPr lang="en-US" sz="2400" i="0"/>
                        <a:t> tells us the effect of the treatment on that subpopulation.  Observed confounds are balanced, due to covariate similarity across paired groups.</a:t>
                      </a:r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In our cartoon example, we stratified based on propensity score into 3 strata. ATE is the weighted sum of differences in </a:t>
                      </a:r>
                      <a:r>
                        <a:rPr lang="en-US" sz="2400" i="0" err="1"/>
                        <a:t>avg</a:t>
                      </a:r>
                      <a:r>
                        <a:rPr lang="en-US" sz="2400" i="0"/>
                        <a:t> outcomes in each strata.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3286274"/>
                  </a:ext>
                </a:extLst>
              </a:tr>
              <a:tr h="1047999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Make sure there are enough comparable individuals in each strata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761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29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09B9F6-F36B-488A-B6E2-E60C6DBE408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F56938-A032-4EA3-AC53-8100D87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Weighting: An alternative to conditioning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5DCBC2-4F97-4FC7-A924-03462C2D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416"/>
            <a:ext cx="50410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/>
              <a:t>What if we assign weights to observations to simulate randomized experiment?</a:t>
            </a:r>
          </a:p>
          <a:p>
            <a:pPr marL="0" indent="0">
              <a:buNone/>
            </a:pPr>
            <a:r>
              <a:rPr lang="en-US"/>
              <a:t>Stratification weights strata results by number of treated</a:t>
            </a:r>
          </a:p>
          <a:p>
            <a:pPr marL="0" indent="0">
              <a:buNone/>
            </a:pPr>
            <a:r>
              <a:rPr lang="en-US"/>
              <a:t>Weighting by treated population  ~ weighting by propensity score.</a:t>
            </a:r>
            <a:endParaRPr lang="en-US" u="sng"/>
          </a:p>
          <a:p>
            <a:pPr marL="0" indent="0">
              <a:buNone/>
            </a:pPr>
            <a:r>
              <a:rPr lang="en-US" u="sng"/>
              <a:t>Generalized weighting</a:t>
            </a:r>
            <a:r>
              <a:rPr lang="en-US"/>
              <a:t>:  Calculate effect by weighted sum over all individual outcomes</a:t>
            </a:r>
          </a:p>
          <a:p>
            <a:pPr marL="0" indent="0">
              <a:buNone/>
            </a:pPr>
            <a:r>
              <a:rPr lang="en-US"/>
              <a:t>Many weighting methods to generate a balanced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6B20C1E-4409-4B09-B673-772590284B81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79C8D1D5-307D-4DBC-ADBE-4922989C7B0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6278B1C-509F-41CC-8F75-AA417424E515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C6A366FC-2903-40A3-A243-1428F9809FF8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3CB1F50D-D977-471F-8696-2A837F4BD72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61AAEC0-F349-4E35-9EAF-9F80CE8C4898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="" xmlns:a16="http://schemas.microsoft.com/office/drawing/2014/main" id="{4C1D1E10-2532-4A26-91A4-0E276DF945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="" xmlns:a16="http://schemas.microsoft.com/office/drawing/2014/main" id="{DCD7AD91-D18F-4EBC-844B-4F65EF7D7C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B3FC00AE-7892-4278-880A-9284EB07D9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A422BC0B-D91C-4076-B532-731F7E16E3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6E9D1599-D579-4EA7-B865-6E4336FD01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2A898141-53B1-4E59-B692-56C9156A762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BB29FD4E-F420-4718-AE1E-432DCEF1338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2A8F0EF1-8E8B-4764-B1B9-716CBF070B6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53028246-D80C-4AED-8723-C12C1DAB65B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="" xmlns:a16="http://schemas.microsoft.com/office/drawing/2014/main" id="{F5A39029-B0E0-4042-829C-0542584BDD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A94F22A5-32BE-4FD4-821C-38408B9DEB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7183364D-87DE-4206-BC97-80F029DB97D7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="" xmlns:a16="http://schemas.microsoft.com/office/drawing/2014/main" id="{82FB4235-87D7-4C36-8139-391FE6ED2A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="" xmlns:a16="http://schemas.microsoft.com/office/drawing/2014/main" id="{FADA7B9B-3BE5-46C6-B852-F91C2FCC94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ADA4C1A0-82E3-4946-97ED-BBA409608EE9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="" xmlns:a16="http://schemas.microsoft.com/office/drawing/2014/main" id="{A92088E8-5F78-4112-9E33-02064C08A1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="" xmlns:a16="http://schemas.microsoft.com/office/drawing/2014/main" id="{F9B01385-C8E6-4262-B458-E7A2EE3ED0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ECA84E93-5187-4BD9-8829-53F903BCC9F2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="" xmlns:a16="http://schemas.microsoft.com/office/drawing/2014/main" id="{0DF19166-0636-4C21-B6CA-D9317A86013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="" xmlns:a16="http://schemas.microsoft.com/office/drawing/2014/main" id="{E92521B4-7E54-43C4-873B-27E1793089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381EE368-F169-4F45-A1A0-85B3750786C4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="" xmlns:a16="http://schemas.microsoft.com/office/drawing/2014/main" id="{767C3646-BC69-4C7E-8EDC-6AA0A3652F0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="" xmlns:a16="http://schemas.microsoft.com/office/drawing/2014/main" id="{CD925198-46DB-430A-A5C8-F0F4AB03200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9D555087-7DCA-4F81-9575-1D1BE8E4B22A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="" xmlns:a16="http://schemas.microsoft.com/office/drawing/2014/main" id="{7B160627-77D6-46FB-807B-E7C01DE984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="" xmlns:a16="http://schemas.microsoft.com/office/drawing/2014/main" id="{E3D3A720-43EA-4E13-83A0-69770D44FD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FC3AD7FC-6466-42B8-9C35-D40D7CE5F7B1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="" xmlns:a16="http://schemas.microsoft.com/office/drawing/2014/main" id="{64AC833F-14E4-4E25-873B-18294350F62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="" xmlns:a16="http://schemas.microsoft.com/office/drawing/2014/main" id="{197CEB60-59E4-4DC6-BFD3-1B4EEC1D06F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F9030201-90DC-4861-BF65-D0D030E8FF79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="" xmlns:a16="http://schemas.microsoft.com/office/drawing/2014/main" id="{0263489C-5279-457D-8791-BE877232E8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="" xmlns:a16="http://schemas.microsoft.com/office/drawing/2014/main" id="{B072A370-7BC0-45DF-96E2-90237CBFDD4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="" xmlns:a16="http://schemas.microsoft.com/office/drawing/2014/main" id="{2F6BC7D6-6E45-4ACB-AE8A-8E156582D958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="" xmlns:a16="http://schemas.microsoft.com/office/drawing/2014/main" id="{9518F66A-F88B-4BDA-9BEA-7C24B451808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="" xmlns:a16="http://schemas.microsoft.com/office/drawing/2014/main" id="{032DD3D0-5427-4838-91EC-DE5BEB7856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="" xmlns:a16="http://schemas.microsoft.com/office/drawing/2014/main" id="{A5D0EF92-9E3F-4173-A72F-AF7F3D20872D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="" xmlns:a16="http://schemas.microsoft.com/office/drawing/2014/main" id="{94510199-8DD4-42C6-A867-AD3F9A5D75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="" xmlns:a16="http://schemas.microsoft.com/office/drawing/2014/main" id="{DE6CE7FA-40EC-42E2-9A48-ED942708F5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918BECC3-35EE-490C-86D0-2109EFE6533E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="" xmlns:a16="http://schemas.microsoft.com/office/drawing/2014/main" id="{42D97866-D514-40B5-B23B-195FD170C2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="" xmlns:a16="http://schemas.microsoft.com/office/drawing/2014/main" id="{6A383CE3-2CBE-4B31-B3EC-C426F64361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35475A0-684B-4978-BF74-271B0495B75E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="" xmlns:a16="http://schemas.microsoft.com/office/drawing/2014/main" id="{88E11EBE-5664-46C5-971E-893F85C4217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="" xmlns:a16="http://schemas.microsoft.com/office/drawing/2014/main" id="{E7C23FB3-EA00-40AF-8D66-666AB8686D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E230084F-A542-4605-A0E0-56FCADE291C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B7E88C95-2EF8-4EB6-9B02-1A232F0E687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="" xmlns:a16="http://schemas.microsoft.com/office/drawing/2014/main" id="{F2DE0383-5BE7-4D86-BE34-A80E2C933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06BFA0B0-DB09-44BE-962E-64CEFE01CAB0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="" xmlns:a16="http://schemas.microsoft.com/office/drawing/2014/main" id="{BD9A21D3-4493-4D0C-BD6D-BE4C3C4C818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="" xmlns:a16="http://schemas.microsoft.com/office/drawing/2014/main" id="{43E35977-07CC-4C76-A51C-42DC510117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64ACED1-8CB5-44E4-947B-6A1F0CFF6F3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709234C-C756-4EA3-89EB-D290C0AA831B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13152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09B9F6-F36B-488A-B6E2-E60C6DBE408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9F56938-A032-4EA3-AC53-8100D87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B5DCBC2-4F97-4FC7-A924-03462C2D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416"/>
            <a:ext cx="50410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Stratification weights strata results by number of treated</a:t>
            </a:r>
          </a:p>
          <a:p>
            <a:pPr marL="0" indent="0">
              <a:buNone/>
            </a:pPr>
            <a:r>
              <a:rPr lang="en-US"/>
              <a:t>Weighting by treated population  ~ weighting by propensity score.</a:t>
            </a:r>
            <a:endParaRPr lang="en-US" u="sng"/>
          </a:p>
          <a:p>
            <a:pPr marL="0" indent="0">
              <a:buNone/>
            </a:pPr>
            <a:r>
              <a:rPr lang="en-US" u="sng"/>
              <a:t>Generalized weighting</a:t>
            </a:r>
            <a:r>
              <a:rPr lang="en-US"/>
              <a:t>:  Calculate effect by weighted sum over all individual outcomes</a:t>
            </a:r>
          </a:p>
          <a:p>
            <a:pPr marL="0" indent="0">
              <a:buNone/>
            </a:pPr>
            <a:r>
              <a:rPr lang="en-US"/>
              <a:t>Many weighting methods to generate a balanced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6B20C1E-4409-4B09-B673-772590284B81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79C8D1D5-307D-4DBC-ADBE-4922989C7B0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6278B1C-509F-41CC-8F75-AA417424E515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="" xmlns:a16="http://schemas.microsoft.com/office/drawing/2014/main" id="{C6A366FC-2903-40A3-A243-1428F9809FF8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="" xmlns:a16="http://schemas.microsoft.com/office/drawing/2014/main" id="{3CB1F50D-D977-471F-8696-2A837F4BD72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61AAEC0-F349-4E35-9EAF-9F80CE8C4898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="" xmlns:a16="http://schemas.microsoft.com/office/drawing/2014/main" id="{4C1D1E10-2532-4A26-91A4-0E276DF945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="" xmlns:a16="http://schemas.microsoft.com/office/drawing/2014/main" id="{DCD7AD91-D18F-4EBC-844B-4F65EF7D7C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="" xmlns:a16="http://schemas.microsoft.com/office/drawing/2014/main" id="{B3FC00AE-7892-4278-880A-9284EB07D9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A422BC0B-D91C-4076-B532-731F7E16E3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6E9D1599-D579-4EA7-B865-6E4336FD01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="" xmlns:a16="http://schemas.microsoft.com/office/drawing/2014/main" id="{2A898141-53B1-4E59-B692-56C9156A762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="" xmlns:a16="http://schemas.microsoft.com/office/drawing/2014/main" id="{BB29FD4E-F420-4718-AE1E-432DCEF1338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2A8F0EF1-8E8B-4764-B1B9-716CBF070B6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="" xmlns:a16="http://schemas.microsoft.com/office/drawing/2014/main" id="{53028246-D80C-4AED-8723-C12C1DAB65B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="" xmlns:a16="http://schemas.microsoft.com/office/drawing/2014/main" id="{F5A39029-B0E0-4042-829C-0542584BDD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A94F22A5-32BE-4FD4-821C-38408B9DEB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7183364D-87DE-4206-BC97-80F029DB97D7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="" xmlns:a16="http://schemas.microsoft.com/office/drawing/2014/main" id="{82FB4235-87D7-4C36-8139-391FE6ED2A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="" xmlns:a16="http://schemas.microsoft.com/office/drawing/2014/main" id="{FADA7B9B-3BE5-46C6-B852-F91C2FCC94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ADA4C1A0-82E3-4946-97ED-BBA409608EE9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="" xmlns:a16="http://schemas.microsoft.com/office/drawing/2014/main" id="{A92088E8-5F78-4112-9E33-02064C08A1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="" xmlns:a16="http://schemas.microsoft.com/office/drawing/2014/main" id="{F9B01385-C8E6-4262-B458-E7A2EE3ED0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="" xmlns:a16="http://schemas.microsoft.com/office/drawing/2014/main" id="{ECA84E93-5187-4BD9-8829-53F903BCC9F2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="" xmlns:a16="http://schemas.microsoft.com/office/drawing/2014/main" id="{0DF19166-0636-4C21-B6CA-D9317A86013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="" xmlns:a16="http://schemas.microsoft.com/office/drawing/2014/main" id="{E92521B4-7E54-43C4-873B-27E1793089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381EE368-F169-4F45-A1A0-85B3750786C4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="" xmlns:a16="http://schemas.microsoft.com/office/drawing/2014/main" id="{767C3646-BC69-4C7E-8EDC-6AA0A3652F0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="" xmlns:a16="http://schemas.microsoft.com/office/drawing/2014/main" id="{CD925198-46DB-430A-A5C8-F0F4AB03200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9D555087-7DCA-4F81-9575-1D1BE8E4B22A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="" xmlns:a16="http://schemas.microsoft.com/office/drawing/2014/main" id="{7B160627-77D6-46FB-807B-E7C01DE984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="" xmlns:a16="http://schemas.microsoft.com/office/drawing/2014/main" id="{E3D3A720-43EA-4E13-83A0-69770D44FD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="" xmlns:a16="http://schemas.microsoft.com/office/drawing/2014/main" id="{FC3AD7FC-6466-42B8-9C35-D40D7CE5F7B1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="" xmlns:a16="http://schemas.microsoft.com/office/drawing/2014/main" id="{64AC833F-14E4-4E25-873B-18294350F62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="" xmlns:a16="http://schemas.microsoft.com/office/drawing/2014/main" id="{197CEB60-59E4-4DC6-BFD3-1B4EEC1D06F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F9030201-90DC-4861-BF65-D0D030E8FF79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="" xmlns:a16="http://schemas.microsoft.com/office/drawing/2014/main" id="{0263489C-5279-457D-8791-BE877232E8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="" xmlns:a16="http://schemas.microsoft.com/office/drawing/2014/main" id="{B072A370-7BC0-45DF-96E2-90237CBFDD4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="" xmlns:a16="http://schemas.microsoft.com/office/drawing/2014/main" id="{2F6BC7D6-6E45-4ACB-AE8A-8E156582D958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="" xmlns:a16="http://schemas.microsoft.com/office/drawing/2014/main" id="{9518F66A-F88B-4BDA-9BEA-7C24B451808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="" xmlns:a16="http://schemas.microsoft.com/office/drawing/2014/main" id="{032DD3D0-5427-4838-91EC-DE5BEB7856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="" xmlns:a16="http://schemas.microsoft.com/office/drawing/2014/main" id="{A5D0EF92-9E3F-4173-A72F-AF7F3D20872D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="" xmlns:a16="http://schemas.microsoft.com/office/drawing/2014/main" id="{94510199-8DD4-42C6-A867-AD3F9A5D75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="" xmlns:a16="http://schemas.microsoft.com/office/drawing/2014/main" id="{DE6CE7FA-40EC-42E2-9A48-ED942708F5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="" xmlns:a16="http://schemas.microsoft.com/office/drawing/2014/main" id="{918BECC3-35EE-490C-86D0-2109EFE6533E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="" xmlns:a16="http://schemas.microsoft.com/office/drawing/2014/main" id="{42D97866-D514-40B5-B23B-195FD170C2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="" xmlns:a16="http://schemas.microsoft.com/office/drawing/2014/main" id="{6A383CE3-2CBE-4B31-B3EC-C426F64361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="" xmlns:a16="http://schemas.microsoft.com/office/drawing/2014/main" id="{A35475A0-684B-4978-BF74-271B0495B75E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="" xmlns:a16="http://schemas.microsoft.com/office/drawing/2014/main" id="{88E11EBE-5664-46C5-971E-893F85C4217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="" xmlns:a16="http://schemas.microsoft.com/office/drawing/2014/main" id="{E7C23FB3-EA00-40AF-8D66-666AB8686D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E230084F-A542-4605-A0E0-56FCADE291C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="" xmlns:a16="http://schemas.microsoft.com/office/drawing/2014/main" id="{B7E88C95-2EF8-4EB6-9B02-1A232F0E687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="" xmlns:a16="http://schemas.microsoft.com/office/drawing/2014/main" id="{F2DE0383-5BE7-4D86-BE34-A80E2C933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06BFA0B0-DB09-44BE-962E-64CEFE01CAB0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="" xmlns:a16="http://schemas.microsoft.com/office/drawing/2014/main" id="{BD9A21D3-4493-4D0C-BD6D-BE4C3C4C818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="" xmlns:a16="http://schemas.microsoft.com/office/drawing/2014/main" id="{43E35977-07CC-4C76-A51C-42DC510117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64ACED1-8CB5-44E4-947B-6A1F0CFF6F3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F709234C-C756-4EA3-89EB-D290C0AA831B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13140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A93CE-798E-48F3-80A8-498C5404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D2F0EB8-5971-497A-8390-11FA6F59D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8303"/>
                <a:ext cx="10515600" cy="4437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𝑡𝑟𝑒𝑎𝑡𝑒𝑑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𝑢𝑛𝑡𝑟𝑒𝑎𝑡𝑒𝑑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Inverse Probability of Treatment Weighting (IPTW)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F0EB8-5971-497A-8390-11FA6F59D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8303"/>
                <a:ext cx="10515600" cy="443706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5669836-25F5-4CE9-AB8B-E0B66F3103A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E66B38F6-F99F-46E5-B040-697FA0C6BDA5}"/>
              </a:ext>
            </a:extLst>
          </p:cNvPr>
          <p:cNvSpPr txBox="1">
            <a:spLocks/>
          </p:cNvSpPr>
          <p:nvPr/>
        </p:nvSpPr>
        <p:spPr>
          <a:xfrm>
            <a:off x="840700" y="352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Weighting</a:t>
            </a:r>
          </a:p>
        </p:txBody>
      </p:sp>
    </p:spTree>
    <p:extLst>
      <p:ext uri="{BB962C8B-B14F-4D97-AF65-F5344CB8AC3E}">
        <p14:creationId xmlns:p14="http://schemas.microsoft.com/office/powerpoint/2010/main" val="206916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FC3BF1-1BE1-4044-9CED-4F15E221977F}"/>
              </a:ext>
            </a:extLst>
          </p:cNvPr>
          <p:cNvSpPr/>
          <p:nvPr/>
        </p:nvSpPr>
        <p:spPr>
          <a:xfrm>
            <a:off x="2500" y="-13198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A786237-FD4D-457D-8F5E-36F5C900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Weighting: Caveats and 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="" xmlns:a16="http://schemas.microsoft.com/office/drawing/2014/main" id="{4EEEED73-9081-4B6E-9682-E9DC54838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3881"/>
                <a:ext cx="10515600" cy="42130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High variance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 close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/>
                </a:r>
                <a:br>
                  <a:rPr lang="en-US"/>
                </a:br>
                <a:r>
                  <a:rPr lang="en-US"/>
                  <a:t>A single value can derail the estimate. </a:t>
                </a:r>
              </a:p>
              <a:p>
                <a:r>
                  <a:rPr lang="en-US"/>
                  <a:t>Many heuristics for clipping weights; stabilizing weights; etc.</a:t>
                </a:r>
              </a:p>
              <a:p>
                <a:r>
                  <a:rPr lang="en-US"/>
                  <a:t>Assumes propensity score model is correctly specified (i.e.,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 is correctly estimated for all individuals)</a:t>
                </a:r>
              </a:p>
              <a:p>
                <a:endParaRPr lang="en-US"/>
              </a:p>
              <a:p>
                <a:r>
                  <a:rPr lang="en-US"/>
                  <a:t>Variants of weighting: calculate average treatment effect on treated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EEED73-9081-4B6E-9682-E9DC54838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3881"/>
                <a:ext cx="10515600" cy="421308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E14B59-CDD2-432C-866F-69327EA9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56B9973-1B8F-4AE1-8ACA-ECC2B4379B7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Weighting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1687"/>
              </p:ext>
            </p:extLst>
          </p:nvPr>
        </p:nvGraphicFramePr>
        <p:xfrm>
          <a:off x="838200" y="2265218"/>
          <a:ext cx="10515600" cy="37168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Weighting calculates average treatment effect as the difference between the weighted sum of the treated and untreated populations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Weights on each individual act to balance the distribution of covariates in the treated and untreated groups.  (i.e., break the dependence between treatment status and covariates)</a:t>
                      </a:r>
                    </a:p>
                    <a:p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 variance when propensity scores are very high or very low</a:t>
                      </a:r>
                    </a:p>
                    <a:p>
                      <a:r>
                        <a:rPr lang="en-US" sz="2400" dirty="0"/>
                        <a:t>Many variants of weighting schemes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62770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956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F26585-5BE3-409D-BE90-5F05C731D5D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20B45-4026-4DE2-A264-0A1D8A7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(or supervised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FB03B5C-1418-495B-B1E0-9800B9BC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/>
                  <a:t>In regression analysis, we build a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as a function of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, and interpret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causally: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𝐶h𝑜𝑙𝑒𝑠𝑡𝑒𝑟𝑜𝑙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𝐸𝑥𝑒𝑟𝑐𝑖𝑠𝑒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Model is fit with standard methods (e.g., MLE)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bigger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is, the stronger the causal relationship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03B5C-1418-495B-B1E0-9800B9BC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314A117-6564-4566-896B-948B819F31D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25B45A-7CD6-42AA-B010-1E9E5C0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Regression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DE9C85-7E82-40C2-B7EA-495D7A11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Causal interpretation of regressions requires many assumptions.</a:t>
            </a:r>
          </a:p>
          <a:p>
            <a:pPr marL="0" indent="0">
              <a:buNone/>
            </a:pPr>
            <a:r>
              <a:rPr lang="en-US"/>
              <a:t>Threats to validity include:</a:t>
            </a:r>
          </a:p>
          <a:p>
            <a:pPr>
              <a:buFontTx/>
              <a:buChar char="-"/>
            </a:pPr>
            <a:r>
              <a:rPr lang="en-US" b="1"/>
              <a:t>Model correctness: </a:t>
            </a:r>
            <a:r>
              <a:rPr lang="en-US"/>
              <a:t>e.g., what if we use a linear model and causal relationship is non-linear</a:t>
            </a:r>
          </a:p>
          <a:p>
            <a:pPr>
              <a:buFontTx/>
              <a:buChar char="-"/>
            </a:pPr>
            <a:r>
              <a:rPr lang="en-US" b="1"/>
              <a:t>Multicollinearity: </a:t>
            </a:r>
            <a:r>
              <a:rPr lang="en-US"/>
              <a:t>if covariates are correlated, can’t get accurate coefficients</a:t>
            </a:r>
          </a:p>
          <a:p>
            <a:pPr>
              <a:buFontTx/>
              <a:buChar char="-"/>
            </a:pPr>
            <a:r>
              <a:rPr lang="en-US" b="1"/>
              <a:t>Ignorability (Omitted variables):</a:t>
            </a:r>
            <a:r>
              <a:rPr lang="en-US"/>
              <a:t> Omission of confounds will invalidate findings</a:t>
            </a:r>
          </a:p>
          <a:p>
            <a:pPr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242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E1AE434-A926-4CA1-AEDE-C3230A8E43ED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sngStrike">
                <a:solidFill>
                  <a:schemeClr val="bg1"/>
                </a:solidFill>
              </a:rPr>
              <a:t>Review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 b="1">
                <a:solidFill>
                  <a:srgbClr val="00B0F0"/>
                </a:solidFill>
              </a:rPr>
              <a:t>Exercise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Cholesterol</a:t>
            </a:r>
            <a:r>
              <a:rPr lang="en-US" b="1">
                <a:solidFill>
                  <a:schemeClr val="bg1"/>
                </a:solidFill>
              </a:rPr>
              <a:t>, and </a:t>
            </a:r>
            <a:r>
              <a:rPr lang="en-US" b="1">
                <a:solidFill>
                  <a:srgbClr val="00B0F0"/>
                </a:solidFill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on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one’s age </a:t>
                </a:r>
                <a:r>
                  <a:rPr lang="en-US"/>
                  <a:t>influences both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and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endParaRPr lang="en-US" b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r>
                  <a:rPr lang="en-US"/>
                  <a:t>, break the dependence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:r>
                  <a:rPr lang="en-US"/>
                  <a:t> (that is,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 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independent of any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  <a:blipFill>
                <a:blip r:embed="rId3"/>
                <a:stretch>
                  <a:fillRect l="-1717" t="-2381" r="-163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7FBC92-534A-4357-8D30-3651E5FE1000}"/>
              </a:ext>
            </a:extLst>
          </p:cNvPr>
          <p:cNvSpPr txBox="1"/>
          <p:nvPr/>
        </p:nvSpPr>
        <p:spPr>
          <a:xfrm rot="21188269">
            <a:off x="27849" y="218420"/>
            <a:ext cx="40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Ink Free" panose="03080402000500000000" pitchFamily="66" charset="0"/>
              </a:rPr>
              <a:t>Running example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695998C-3671-490F-B40F-B4A3F9E217B2}"/>
              </a:ext>
            </a:extLst>
          </p:cNvPr>
          <p:cNvSpPr/>
          <p:nvPr/>
        </p:nvSpPr>
        <p:spPr>
          <a:xfrm>
            <a:off x="9263806" y="2837435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E86F12FD-B9AA-4D82-9B59-E6E05B1B93C6}"/>
              </a:ext>
            </a:extLst>
          </p:cNvPr>
          <p:cNvSpPr/>
          <p:nvPr/>
        </p:nvSpPr>
        <p:spPr>
          <a:xfrm>
            <a:off x="10850484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676D350D-32D6-4258-95FC-9510649C1767}"/>
              </a:ext>
            </a:extLst>
          </p:cNvPr>
          <p:cNvSpPr/>
          <p:nvPr/>
        </p:nvSpPr>
        <p:spPr>
          <a:xfrm>
            <a:off x="7887417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2806124-28C7-4276-A8F3-AE682A8859F4}"/>
              </a:ext>
            </a:extLst>
          </p:cNvPr>
          <p:cNvCxnSpPr>
            <a:cxnSpLocks/>
            <a:stCxn id="41" idx="4"/>
            <a:endCxn id="43" idx="7"/>
          </p:cNvCxnSpPr>
          <p:nvPr/>
        </p:nvCxnSpPr>
        <p:spPr>
          <a:xfrm flipH="1">
            <a:off x="8623288" y="3699561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5BE6F8A5-3B1F-41FD-BDE2-C54973158178}"/>
              </a:ext>
            </a:extLst>
          </p:cNvPr>
          <p:cNvCxnSpPr>
            <a:cxnSpLocks/>
            <a:stCxn id="41" idx="4"/>
            <a:endCxn id="42" idx="1"/>
          </p:cNvCxnSpPr>
          <p:nvPr/>
        </p:nvCxnSpPr>
        <p:spPr>
          <a:xfrm>
            <a:off x="9694869" y="3699561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1EEBA391-2FB8-4E1C-B7C8-C6BF2A8C7CB1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8749543" y="4882012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63C02B7-6EA8-429D-B621-6459AB0C93E1}"/>
              </a:ext>
            </a:extLst>
          </p:cNvPr>
          <p:cNvSpPr/>
          <p:nvPr/>
        </p:nvSpPr>
        <p:spPr>
          <a:xfrm>
            <a:off x="10231629" y="5132600"/>
            <a:ext cx="1956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Cholesterol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B0367-A710-437A-A013-657D077F4BB2}"/>
              </a:ext>
            </a:extLst>
          </p:cNvPr>
          <p:cNvSpPr/>
          <p:nvPr/>
        </p:nvSpPr>
        <p:spPr>
          <a:xfrm>
            <a:off x="7641531" y="5132600"/>
            <a:ext cx="1353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Exercise</a:t>
            </a:r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8B04CB9-BDF6-4E0F-B339-986781547B10}"/>
              </a:ext>
            </a:extLst>
          </p:cNvPr>
          <p:cNvSpPr/>
          <p:nvPr/>
        </p:nvSpPr>
        <p:spPr>
          <a:xfrm>
            <a:off x="9213681" y="2710717"/>
            <a:ext cx="9623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10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7DC9586-45D6-4D88-8171-56C01E2531C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Regression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9293"/>
              </p:ext>
            </p:extLst>
          </p:nvPr>
        </p:nvGraphicFramePr>
        <p:xfrm>
          <a:off x="838200" y="2053734"/>
          <a:ext cx="10515600" cy="397319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 a regression-based causal analysis, we interpret coefficients as the strength of causal relationship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Modeling cholesterol as a function of exercise and 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3286274"/>
                  </a:ext>
                </a:extLst>
              </a:tr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Analysis must be carefully designed to ensure causal interpretability, avoiding collinearity and including all relevant confounds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Avoid unless you are absolutely sure of what you are doing.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97417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51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9DC47C-4CBB-4FB7-B3E3-03B8BC91E6E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5BD89-76EF-47AB-8750-61D9454B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Doubly robust: Best of both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9958941-3B85-4D66-B2A0-959CA41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propensity score weighting and regression models require correctly specified models</a:t>
            </a:r>
          </a:p>
          <a:p>
            <a:pPr lvl="1"/>
            <a:r>
              <a:rPr lang="en-US"/>
              <a:t>E.g., if propensity score or regression is modeled as a linear combination, but is non-linear, than it is not correctly specified</a:t>
            </a:r>
          </a:p>
          <a:p>
            <a:r>
              <a:rPr lang="en-US"/>
              <a:t>Doubly robust methods combine “best of” propensity score and regression methods</a:t>
            </a:r>
          </a:p>
          <a:p>
            <a:r>
              <a:rPr lang="en-US"/>
              <a:t>If either propensity score </a:t>
            </a:r>
            <a:r>
              <a:rPr lang="en-US" i="1" u="sng"/>
              <a:t>or</a:t>
            </a:r>
            <a:r>
              <a:rPr lang="en-US"/>
              <a:t> regression is correctly specified, then doubly robust is correct.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CA51C8-B0D9-4964-B57A-625CF2F3300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ECB82-4648-4F38-AC1D-319F8AE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DR: Combines 3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E273596-FA09-43FE-977E-966710593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2660"/>
                <a:ext cx="10515600" cy="48453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/>
                  <a:t>Learn 3 models:</a:t>
                </a:r>
              </a:p>
              <a:p>
                <a:pPr marL="0" indent="0">
                  <a:buNone/>
                </a:pPr>
                <a:r>
                  <a:rPr lang="en-US" sz="2400" b="1"/>
                  <a:t>1,2:</a:t>
                </a:r>
                <a:r>
                  <a:rPr lang="en-US" sz="2400"/>
                  <a:t> Models of outcome given treatment and covariates: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4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sz="240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b="1"/>
                  <a:t>3:  </a:t>
                </a:r>
                <a:r>
                  <a:rPr lang="en-US" sz="2400"/>
                  <a:t>   Propensity of treatment given covariates: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Combine to calculate doubly robust estimators,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for each individual: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/>
              </a:p>
              <a:p>
                <a:pPr marL="0" indent="0">
                  <a:buNone/>
                </a:pPr>
                <a:r>
                  <a:rPr lang="en-US" sz="2400"/>
                  <a:t>Finally, calculate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over the whole study population, and take difference as the causal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3596-FA09-43FE-977E-966710593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2660"/>
                <a:ext cx="10515600" cy="4845340"/>
              </a:xfrm>
              <a:blipFill>
                <a:blip r:embed="rId3"/>
                <a:stretch>
                  <a:fillRect l="-754" t="-2642" r="-348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8CA51C8-B0D9-4964-B57A-625CF2F3300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ECB82-4648-4F38-AC1D-319F8AE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Doubly Robust: 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273596-FA09-43FE-977E-96671059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660"/>
            <a:ext cx="10515600" cy="4445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either propensity score </a:t>
            </a:r>
            <a:r>
              <a:rPr lang="en-US" i="1" u="sng"/>
              <a:t>or</a:t>
            </a:r>
            <a:r>
              <a:rPr lang="en-US"/>
              <a:t> regression is correctly specified, then doubly robust is unbiased.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Seems like doubly robust should be strictly better (less biased) than either propensity score weighting or regression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But, if both propensity score or regression are </a:t>
            </a:r>
            <a:r>
              <a:rPr lang="en-US" i="1"/>
              <a:t>slightly </a:t>
            </a:r>
            <a:r>
              <a:rPr lang="en-US"/>
              <a:t>incorrect, then doubly robust estimator may become </a:t>
            </a:r>
            <a:r>
              <a:rPr lang="en-US" i="1"/>
              <a:t>very </a:t>
            </a:r>
            <a:r>
              <a:rPr lang="en-US"/>
              <a:t>biased</a:t>
            </a:r>
          </a:p>
        </p:txBody>
      </p:sp>
    </p:spTree>
    <p:extLst>
      <p:ext uri="{BB962C8B-B14F-4D97-AF65-F5344CB8AC3E}">
        <p14:creationId xmlns:p14="http://schemas.microsoft.com/office/powerpoint/2010/main" val="12264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A21F27-4DAE-45C8-A8B2-DEC6EBDCCCA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Doubly Robust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23974"/>
              </p:ext>
            </p:extLst>
          </p:nvPr>
        </p:nvGraphicFramePr>
        <p:xfrm>
          <a:off x="838200" y="2068302"/>
          <a:ext cx="10515600" cy="29816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490840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Combine propensity score weighting and regression models to provide unbiased estimate when either propensity score or regression is correctly specified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1490840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Fundamental assumptions (</a:t>
                      </a:r>
                      <a:r>
                        <a:rPr lang="en-US" sz="2400" dirty="0" err="1"/>
                        <a:t>ignorability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) must still hold.</a:t>
                      </a:r>
                    </a:p>
                    <a:p>
                      <a:r>
                        <a:rPr lang="en-US" sz="2400" dirty="0"/>
                        <a:t>If both models are slightly incorrect, doubly robust estimator can be more biased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439905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05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543535-EE96-4456-A182-02C6B1CE8F5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84F0BD-61B0-4156-990A-2A164867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Synthetic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B4549EC-9B6A-4CE5-945F-C2749EA87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10515600" cy="41232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All previous methods require that we observe both </a:t>
                </a:r>
                <a:r>
                  <a:rPr lang="en-US" i="1"/>
                  <a:t>treated</a:t>
                </a:r>
                <a:r>
                  <a:rPr lang="en-US"/>
                  <a:t> and </a:t>
                </a:r>
                <a:r>
                  <a:rPr lang="en-US" i="1"/>
                  <a:t>untreated</a:t>
                </a:r>
                <a:r>
                  <a:rPr lang="en-US"/>
                  <a:t> individuals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if we are analyzing a scenario where everyone is treated?</a:t>
                </a:r>
              </a:p>
              <a:p>
                <a:pPr marL="0" indent="0">
                  <a:buNone/>
                </a:pPr>
                <a:r>
                  <a:rPr lang="en-US" i="1"/>
                  <a:t>E.g.</a:t>
                </a:r>
                <a:r>
                  <a:rPr lang="en-US"/>
                  <a:t>, effect of a large marketing campaign, or a global policy change?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Pre/Post comparison is option, but not robust to dynamics, seasonality, …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Alternative: Build </a:t>
                </a:r>
                <a:r>
                  <a:rPr lang="en-US" i="1"/>
                  <a:t>synthetic controls</a:t>
                </a:r>
                <a:r>
                  <a:rPr lang="en-US"/>
                  <a:t> that estimate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/>
                  <a:t> would have been for a population were it not for treatment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549EC-9B6A-4CE5-945F-C2749EA87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10515600" cy="4123228"/>
              </a:xfrm>
              <a:blipFill>
                <a:blip r:embed="rId3"/>
                <a:stretch>
                  <a:fillRect l="-1043" t="-3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C551D7-46B9-4DE2-9AB9-BB66881CC272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4F2B0A-F896-41C0-AC7E-3226BC8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Synthetic controls: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280F5F-4209-47FB-B7E2-D883C2AD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1. Decide what the treatment will be</a:t>
            </a:r>
          </a:p>
          <a:p>
            <a:pPr marL="0" indent="0">
              <a:buNone/>
            </a:pPr>
            <a:r>
              <a:rPr lang="en-US" i="1" dirty="0"/>
              <a:t>2. Pre-treatment stage: </a:t>
            </a:r>
            <a:r>
              <a:rPr lang="en-US" dirty="0"/>
              <a:t>Observe the world for </a:t>
            </a:r>
            <a:r>
              <a:rPr lang="en-US" dirty="0" smtClean="0"/>
              <a:t>a</a:t>
            </a:r>
            <a:r>
              <a:rPr lang="zh-CN" altLang="en-US" smtClean="0"/>
              <a:t> </a:t>
            </a:r>
            <a:r>
              <a:rPr lang="en-US" smtClean="0"/>
              <a:t>while</a:t>
            </a:r>
            <a:endParaRPr lang="en-US"/>
          </a:p>
          <a:p>
            <a:pPr lvl="1"/>
            <a:r>
              <a:rPr lang="en-US" dirty="0"/>
              <a:t>Record the outcome we care</a:t>
            </a:r>
          </a:p>
          <a:p>
            <a:pPr lvl="1"/>
            <a:r>
              <a:rPr lang="en-US" dirty="0"/>
              <a:t>Record covariates that can help us predict our observed outcome, but will not be effected by the treatment.  Use domain-knowledge / theory to identify these covariates.</a:t>
            </a:r>
          </a:p>
          <a:p>
            <a:pPr lvl="1"/>
            <a:r>
              <a:rPr lang="en-US" dirty="0"/>
              <a:t>Learn a model that predicts outcome based on covariates.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i="1" dirty="0"/>
              <a:t>Post-treatment stage:</a:t>
            </a:r>
          </a:p>
          <a:p>
            <a:pPr lvl="1"/>
            <a:r>
              <a:rPr lang="en-US" dirty="0"/>
              <a:t>Keep recording outcome.  This is now the treated outcome.</a:t>
            </a:r>
          </a:p>
          <a:p>
            <a:pPr lvl="1"/>
            <a:r>
              <a:rPr lang="en-US" dirty="0"/>
              <a:t>Predict untreated outcome using learned model and current covariates</a:t>
            </a:r>
          </a:p>
          <a:p>
            <a:pPr lvl="1"/>
            <a:r>
              <a:rPr lang="en-US" dirty="0"/>
              <a:t>ATE = Difference between observed outcome and prediction of untreated outcome</a:t>
            </a:r>
          </a:p>
        </p:txBody>
      </p:sp>
    </p:spTree>
    <p:extLst>
      <p:ext uri="{BB962C8B-B14F-4D97-AF65-F5344CB8AC3E}">
        <p14:creationId xmlns:p14="http://schemas.microsoft.com/office/powerpoint/2010/main" val="20610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C551D7-46B9-4DE2-9AB9-BB66881CC272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4F2B0A-F896-41C0-AC7E-3226BC8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Example: policy change to encourage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AEFF4EE-4370-4869-AE44-8C0BCDE642B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68" y="6155412"/>
            <a:ext cx="502968" cy="5029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191208F-805B-4877-9DCB-B06F57288538}"/>
              </a:ext>
            </a:extLst>
          </p:cNvPr>
          <p:cNvGrpSpPr/>
          <p:nvPr/>
        </p:nvGrpSpPr>
        <p:grpSpPr>
          <a:xfrm>
            <a:off x="4255076" y="6139951"/>
            <a:ext cx="634472" cy="552764"/>
            <a:chOff x="8759346" y="4087989"/>
            <a:chExt cx="634472" cy="552764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F3F04F8F-602C-4AA8-A8DB-7ED0F405816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9346" y="4087989"/>
              <a:ext cx="502967" cy="5029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83EAE9FB-F815-44D3-823D-802088463E6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7317" y="4284252"/>
              <a:ext cx="356501" cy="356501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A07D7CD-5FE1-41EA-97D3-D0589904E146}"/>
              </a:ext>
            </a:extLst>
          </p:cNvPr>
          <p:cNvCxnSpPr>
            <a:cxnSpLocks/>
          </p:cNvCxnSpPr>
          <p:nvPr/>
        </p:nvCxnSpPr>
        <p:spPr>
          <a:xfrm>
            <a:off x="4255076" y="2689010"/>
            <a:ext cx="0" cy="38009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C33907A-CD67-42BB-BF01-4B444F783A4A}"/>
              </a:ext>
            </a:extLst>
          </p:cNvPr>
          <p:cNvSpPr txBox="1"/>
          <p:nvPr/>
        </p:nvSpPr>
        <p:spPr>
          <a:xfrm>
            <a:off x="5971040" y="38528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Time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05F67D53-4359-40F3-8807-6AC59475BE6A}"/>
              </a:ext>
            </a:extLst>
          </p:cNvPr>
          <p:cNvGrpSpPr/>
          <p:nvPr/>
        </p:nvGrpSpPr>
        <p:grpSpPr>
          <a:xfrm>
            <a:off x="2145722" y="2709352"/>
            <a:ext cx="4540827" cy="1158588"/>
            <a:chOff x="2093768" y="3901786"/>
            <a:chExt cx="4540827" cy="115858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012C3E3A-79CC-4BFD-BFBD-0113B59C5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3768" y="3901786"/>
              <a:ext cx="0" cy="115858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7C1391AE-3E50-471D-9034-97B9029115E2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68" y="5060373"/>
              <a:ext cx="4540827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610FE266-6A32-4FB5-8DFB-9C950629205D}"/>
              </a:ext>
            </a:extLst>
          </p:cNvPr>
          <p:cNvGrpSpPr/>
          <p:nvPr/>
        </p:nvGrpSpPr>
        <p:grpSpPr>
          <a:xfrm>
            <a:off x="2145722" y="4826728"/>
            <a:ext cx="4540827" cy="1158588"/>
            <a:chOff x="2093768" y="3901786"/>
            <a:chExt cx="4540827" cy="115858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7FC61A4E-BC9B-4DC4-86C3-C6612DD60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3768" y="3901786"/>
              <a:ext cx="0" cy="115858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D1E5165A-9F89-44C3-91A3-E881A1CDF5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68" y="5060373"/>
              <a:ext cx="4540827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AF316D7-3AEE-4F5A-A1BC-5C87D252F77F}"/>
              </a:ext>
            </a:extLst>
          </p:cNvPr>
          <p:cNvSpPr txBox="1"/>
          <p:nvPr/>
        </p:nvSpPr>
        <p:spPr>
          <a:xfrm>
            <a:off x="5969958" y="59707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2A71A0F-21D7-4F6D-A5F2-CE72EB538296}"/>
              </a:ext>
            </a:extLst>
          </p:cNvPr>
          <p:cNvSpPr txBox="1"/>
          <p:nvPr/>
        </p:nvSpPr>
        <p:spPr>
          <a:xfrm>
            <a:off x="358487" y="2689010"/>
            <a:ext cx="178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Age, Restaurants,</a:t>
            </a:r>
          </a:p>
          <a:p>
            <a:pPr algn="r"/>
            <a:r>
              <a:rPr lang="en-US"/>
              <a:t>Vegetable Prices,</a:t>
            </a:r>
          </a:p>
          <a:p>
            <a:pPr algn="r"/>
            <a:r>
              <a:rPr lang="en-US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19C263F-DDA2-4031-9D63-4F7EA9DECE88}"/>
              </a:ext>
            </a:extLst>
          </p:cNvPr>
          <p:cNvSpPr txBox="1"/>
          <p:nvPr/>
        </p:nvSpPr>
        <p:spPr>
          <a:xfrm>
            <a:off x="358487" y="522135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Cholesterol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0EB3646E-74F1-4E7F-A10D-9EFABC57E414}"/>
              </a:ext>
            </a:extLst>
          </p:cNvPr>
          <p:cNvSpPr/>
          <p:nvPr/>
        </p:nvSpPr>
        <p:spPr>
          <a:xfrm>
            <a:off x="2145723" y="2847380"/>
            <a:ext cx="4405745" cy="463969"/>
          </a:xfrm>
          <a:custGeom>
            <a:avLst/>
            <a:gdLst>
              <a:gd name="connsiteX0" fmla="*/ 0 w 4405745"/>
              <a:gd name="connsiteY0" fmla="*/ 463969 h 463969"/>
              <a:gd name="connsiteX1" fmla="*/ 665018 w 4405745"/>
              <a:gd name="connsiteY1" fmla="*/ 11964 h 463969"/>
              <a:gd name="connsiteX2" fmla="*/ 1356013 w 4405745"/>
              <a:gd name="connsiteY2" fmla="*/ 344473 h 463969"/>
              <a:gd name="connsiteX3" fmla="*/ 1776845 w 4405745"/>
              <a:gd name="connsiteY3" fmla="*/ 152241 h 463969"/>
              <a:gd name="connsiteX4" fmla="*/ 2223654 w 4405745"/>
              <a:gd name="connsiteY4" fmla="*/ 131460 h 463969"/>
              <a:gd name="connsiteX5" fmla="*/ 2561359 w 4405745"/>
              <a:gd name="connsiteY5" fmla="*/ 422405 h 463969"/>
              <a:gd name="connsiteX6" fmla="*/ 3132859 w 4405745"/>
              <a:gd name="connsiteY6" fmla="*/ 406819 h 463969"/>
              <a:gd name="connsiteX7" fmla="*/ 3792682 w 4405745"/>
              <a:gd name="connsiteY7" fmla="*/ 17160 h 463969"/>
              <a:gd name="connsiteX8" fmla="*/ 4405745 w 4405745"/>
              <a:gd name="connsiteY8" fmla="*/ 63919 h 463969"/>
              <a:gd name="connsiteX9" fmla="*/ 4405745 w 4405745"/>
              <a:gd name="connsiteY9" fmla="*/ 63919 h 4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5745" h="463969">
                <a:moveTo>
                  <a:pt x="0" y="463969"/>
                </a:moveTo>
                <a:cubicBezTo>
                  <a:pt x="219508" y="247924"/>
                  <a:pt x="439016" y="31880"/>
                  <a:pt x="665018" y="11964"/>
                </a:cubicBezTo>
                <a:cubicBezTo>
                  <a:pt x="891020" y="-7952"/>
                  <a:pt x="1170709" y="321094"/>
                  <a:pt x="1356013" y="344473"/>
                </a:cubicBezTo>
                <a:cubicBezTo>
                  <a:pt x="1541317" y="367852"/>
                  <a:pt x="1632238" y="187743"/>
                  <a:pt x="1776845" y="152241"/>
                </a:cubicBezTo>
                <a:cubicBezTo>
                  <a:pt x="1921452" y="116739"/>
                  <a:pt x="2092902" y="86433"/>
                  <a:pt x="2223654" y="131460"/>
                </a:cubicBezTo>
                <a:cubicBezTo>
                  <a:pt x="2354406" y="176487"/>
                  <a:pt x="2409825" y="376512"/>
                  <a:pt x="2561359" y="422405"/>
                </a:cubicBezTo>
                <a:cubicBezTo>
                  <a:pt x="2712893" y="468298"/>
                  <a:pt x="2927638" y="474360"/>
                  <a:pt x="3132859" y="406819"/>
                </a:cubicBezTo>
                <a:cubicBezTo>
                  <a:pt x="3338080" y="339278"/>
                  <a:pt x="3580534" y="74310"/>
                  <a:pt x="3792682" y="17160"/>
                </a:cubicBezTo>
                <a:cubicBezTo>
                  <a:pt x="4004830" y="-39990"/>
                  <a:pt x="4405745" y="63919"/>
                  <a:pt x="4405745" y="63919"/>
                </a:cubicBezTo>
                <a:lnTo>
                  <a:pt x="4405745" y="6391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E9686C9-8728-458A-96CF-95939FCA2529}"/>
              </a:ext>
            </a:extLst>
          </p:cNvPr>
          <p:cNvSpPr/>
          <p:nvPr/>
        </p:nvSpPr>
        <p:spPr>
          <a:xfrm>
            <a:off x="2124941" y="5395428"/>
            <a:ext cx="4468091" cy="357548"/>
          </a:xfrm>
          <a:custGeom>
            <a:avLst/>
            <a:gdLst>
              <a:gd name="connsiteX0" fmla="*/ 0 w 4468091"/>
              <a:gd name="connsiteY0" fmla="*/ 299636 h 357548"/>
              <a:gd name="connsiteX1" fmla="*/ 1117023 w 4468091"/>
              <a:gd name="connsiteY1" fmla="*/ 29472 h 357548"/>
              <a:gd name="connsiteX2" fmla="*/ 2119745 w 4468091"/>
              <a:gd name="connsiteY2" fmla="*/ 39863 h 357548"/>
              <a:gd name="connsiteX3" fmla="*/ 3506932 w 4468091"/>
              <a:gd name="connsiteY3" fmla="*/ 320418 h 357548"/>
              <a:gd name="connsiteX4" fmla="*/ 4468091 w 4468091"/>
              <a:gd name="connsiteY4" fmla="*/ 346395 h 3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8091" h="357548">
                <a:moveTo>
                  <a:pt x="0" y="299636"/>
                </a:moveTo>
                <a:cubicBezTo>
                  <a:pt x="381866" y="186202"/>
                  <a:pt x="763732" y="72768"/>
                  <a:pt x="1117023" y="29472"/>
                </a:cubicBezTo>
                <a:cubicBezTo>
                  <a:pt x="1470314" y="-13824"/>
                  <a:pt x="1721427" y="-8628"/>
                  <a:pt x="2119745" y="39863"/>
                </a:cubicBezTo>
                <a:cubicBezTo>
                  <a:pt x="2518063" y="88354"/>
                  <a:pt x="3115541" y="269329"/>
                  <a:pt x="3506932" y="320418"/>
                </a:cubicBezTo>
                <a:cubicBezTo>
                  <a:pt x="3898323" y="371507"/>
                  <a:pt x="4183207" y="358951"/>
                  <a:pt x="4468091" y="3463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BC742359-1EDA-4F11-A6B3-FE1AA195E535}"/>
              </a:ext>
            </a:extLst>
          </p:cNvPr>
          <p:cNvCxnSpPr>
            <a:stCxn id="32" idx="3"/>
          </p:cNvCxnSpPr>
          <p:nvPr/>
        </p:nvCxnSpPr>
        <p:spPr>
          <a:xfrm flipV="1">
            <a:off x="2145723" y="2709881"/>
            <a:ext cx="4405745" cy="579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FD18F01A-CB08-4FA3-94D2-88619392E92F}"/>
              </a:ext>
            </a:extLst>
          </p:cNvPr>
          <p:cNvSpPr/>
          <p:nvPr/>
        </p:nvSpPr>
        <p:spPr>
          <a:xfrm>
            <a:off x="2124941" y="3071482"/>
            <a:ext cx="4434542" cy="620167"/>
          </a:xfrm>
          <a:custGeom>
            <a:avLst/>
            <a:gdLst>
              <a:gd name="connsiteX0" fmla="*/ 0 w 4434542"/>
              <a:gd name="connsiteY0" fmla="*/ 428886 h 620167"/>
              <a:gd name="connsiteX1" fmla="*/ 1045883 w 4434542"/>
              <a:gd name="connsiteY1" fmla="*/ 58345 h 620167"/>
              <a:gd name="connsiteX2" fmla="*/ 2109695 w 4434542"/>
              <a:gd name="connsiteY2" fmla="*/ 620133 h 620167"/>
              <a:gd name="connsiteX3" fmla="*/ 3334871 w 4434542"/>
              <a:gd name="connsiteY3" fmla="*/ 28462 h 620167"/>
              <a:gd name="connsiteX4" fmla="*/ 4434542 w 4434542"/>
              <a:gd name="connsiteY4" fmla="*/ 147992 h 6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4542" h="620167">
                <a:moveTo>
                  <a:pt x="0" y="428886"/>
                </a:moveTo>
                <a:cubicBezTo>
                  <a:pt x="347133" y="227678"/>
                  <a:pt x="694267" y="26471"/>
                  <a:pt x="1045883" y="58345"/>
                </a:cubicBezTo>
                <a:cubicBezTo>
                  <a:pt x="1397499" y="90219"/>
                  <a:pt x="1728197" y="625113"/>
                  <a:pt x="2109695" y="620133"/>
                </a:cubicBezTo>
                <a:cubicBezTo>
                  <a:pt x="2491193" y="615153"/>
                  <a:pt x="2947397" y="107152"/>
                  <a:pt x="3334871" y="28462"/>
                </a:cubicBezTo>
                <a:cubicBezTo>
                  <a:pt x="3722345" y="-50228"/>
                  <a:pt x="4078443" y="48882"/>
                  <a:pt x="4434542" y="147992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B2C3EDA9-09FB-4EE0-BFB5-155ADBAB0DCA}"/>
              </a:ext>
            </a:extLst>
          </p:cNvPr>
          <p:cNvSpPr/>
          <p:nvPr/>
        </p:nvSpPr>
        <p:spPr>
          <a:xfrm>
            <a:off x="4255076" y="5075730"/>
            <a:ext cx="2365501" cy="461838"/>
          </a:xfrm>
          <a:custGeom>
            <a:avLst/>
            <a:gdLst>
              <a:gd name="connsiteX0" fmla="*/ 0 w 2277035"/>
              <a:gd name="connsiteY0" fmla="*/ 187644 h 267826"/>
              <a:gd name="connsiteX1" fmla="*/ 364564 w 2277035"/>
              <a:gd name="connsiteY1" fmla="*/ 259362 h 267826"/>
              <a:gd name="connsiteX2" fmla="*/ 1446305 w 2277035"/>
              <a:gd name="connsiteY2" fmla="*/ 14326 h 267826"/>
              <a:gd name="connsiteX3" fmla="*/ 2277035 w 2277035"/>
              <a:gd name="connsiteY3" fmla="*/ 50185 h 2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035" h="267826">
                <a:moveTo>
                  <a:pt x="0" y="187644"/>
                </a:moveTo>
                <a:cubicBezTo>
                  <a:pt x="61756" y="237946"/>
                  <a:pt x="123513" y="288248"/>
                  <a:pt x="364564" y="259362"/>
                </a:cubicBezTo>
                <a:cubicBezTo>
                  <a:pt x="605615" y="230476"/>
                  <a:pt x="1127560" y="49189"/>
                  <a:pt x="1446305" y="14326"/>
                </a:cubicBezTo>
                <a:cubicBezTo>
                  <a:pt x="1765050" y="-20537"/>
                  <a:pt x="2021042" y="14824"/>
                  <a:pt x="2277035" y="50185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llout: Line 47">
            <a:extLst>
              <a:ext uri="{FF2B5EF4-FFF2-40B4-BE49-F238E27FC236}">
                <a16:creationId xmlns="" xmlns:a16="http://schemas.microsoft.com/office/drawing/2014/main" id="{3CE008B8-61E6-459D-8A24-0FC1A8E08215}"/>
              </a:ext>
            </a:extLst>
          </p:cNvPr>
          <p:cNvSpPr/>
          <p:nvPr/>
        </p:nvSpPr>
        <p:spPr>
          <a:xfrm>
            <a:off x="7991629" y="2999528"/>
            <a:ext cx="4068889" cy="1537553"/>
          </a:xfrm>
          <a:prstGeom prst="borderCallout1">
            <a:avLst>
              <a:gd name="adj1" fmla="val 55077"/>
              <a:gd name="adj2" fmla="val -4055"/>
              <a:gd name="adj3" fmla="val 133351"/>
              <a:gd name="adj4" fmla="val -4419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Synthetic control (untreated) predicted from covariates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0B2D1C0B-9AB8-463E-9D46-A5ADF033FB85}"/>
              </a:ext>
            </a:extLst>
          </p:cNvPr>
          <p:cNvGrpSpPr/>
          <p:nvPr/>
        </p:nvGrpSpPr>
        <p:grpSpPr>
          <a:xfrm>
            <a:off x="1857925" y="1702436"/>
            <a:ext cx="2697405" cy="919925"/>
            <a:chOff x="1857925" y="1702436"/>
            <a:chExt cx="2697405" cy="919925"/>
          </a:xfrm>
        </p:grpSpPr>
        <p:sp>
          <p:nvSpPr>
            <p:cNvPr id="49" name="Left Bracket 48">
              <a:extLst>
                <a:ext uri="{FF2B5EF4-FFF2-40B4-BE49-F238E27FC236}">
                  <a16:creationId xmlns="" xmlns:a16="http://schemas.microsoft.com/office/drawing/2014/main" id="{40FBCB9C-1356-452C-9BB8-CD8A870475FF}"/>
                </a:ext>
              </a:extLst>
            </p:cNvPr>
            <p:cNvSpPr/>
            <p:nvPr/>
          </p:nvSpPr>
          <p:spPr>
            <a:xfrm rot="5400000">
              <a:off x="3085164" y="1470040"/>
              <a:ext cx="242928" cy="2061713"/>
            </a:xfrm>
            <a:prstGeom prst="leftBracke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4D961B28-2489-4667-96A8-606485364279}"/>
                </a:ext>
              </a:extLst>
            </p:cNvPr>
            <p:cNvSpPr txBox="1"/>
            <p:nvPr/>
          </p:nvSpPr>
          <p:spPr>
            <a:xfrm>
              <a:off x="1857925" y="1702436"/>
              <a:ext cx="2697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Build model of cholesterol </a:t>
              </a:r>
              <a:br>
                <a:rPr lang="en-US"/>
              </a:br>
              <a:r>
                <a:rPr lang="en-US"/>
                <a:t>from pre-treatment data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="" xmlns:a16="http://schemas.microsoft.com/office/drawing/2014/main" id="{D5081A8C-5382-43F5-B666-6EA3793F13FD}"/>
              </a:ext>
            </a:extLst>
          </p:cNvPr>
          <p:cNvSpPr/>
          <p:nvPr/>
        </p:nvSpPr>
        <p:spPr>
          <a:xfrm>
            <a:off x="4703482" y="5074024"/>
            <a:ext cx="1822824" cy="663388"/>
          </a:xfrm>
          <a:custGeom>
            <a:avLst/>
            <a:gdLst>
              <a:gd name="connsiteX0" fmla="*/ 0 w 1822824"/>
              <a:gd name="connsiteY0" fmla="*/ 436282 h 663388"/>
              <a:gd name="connsiteX1" fmla="*/ 723153 w 1822824"/>
              <a:gd name="connsiteY1" fmla="*/ 137458 h 663388"/>
              <a:gd name="connsiteX2" fmla="*/ 1159436 w 1822824"/>
              <a:gd name="connsiteY2" fmla="*/ 0 h 663388"/>
              <a:gd name="connsiteX3" fmla="*/ 1637553 w 1822824"/>
              <a:gd name="connsiteY3" fmla="*/ 5976 h 663388"/>
              <a:gd name="connsiteX4" fmla="*/ 1822824 w 1822824"/>
              <a:gd name="connsiteY4" fmla="*/ 47811 h 663388"/>
              <a:gd name="connsiteX5" fmla="*/ 1816847 w 1822824"/>
              <a:gd name="connsiteY5" fmla="*/ 645458 h 663388"/>
              <a:gd name="connsiteX6" fmla="*/ 1810871 w 1822824"/>
              <a:gd name="connsiteY6" fmla="*/ 663388 h 663388"/>
              <a:gd name="connsiteX7" fmla="*/ 1458259 w 1822824"/>
              <a:gd name="connsiteY7" fmla="*/ 663388 h 663388"/>
              <a:gd name="connsiteX8" fmla="*/ 1129553 w 1822824"/>
              <a:gd name="connsiteY8" fmla="*/ 663388 h 663388"/>
              <a:gd name="connsiteX9" fmla="*/ 681318 w 1822824"/>
              <a:gd name="connsiteY9" fmla="*/ 603623 h 663388"/>
              <a:gd name="connsiteX10" fmla="*/ 0 w 1822824"/>
              <a:gd name="connsiteY10" fmla="*/ 436282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2824" h="663388">
                <a:moveTo>
                  <a:pt x="0" y="436282"/>
                </a:moveTo>
                <a:lnTo>
                  <a:pt x="723153" y="137458"/>
                </a:lnTo>
                <a:lnTo>
                  <a:pt x="1159436" y="0"/>
                </a:lnTo>
                <a:lnTo>
                  <a:pt x="1637553" y="5976"/>
                </a:lnTo>
                <a:lnTo>
                  <a:pt x="1822824" y="47811"/>
                </a:lnTo>
                <a:cubicBezTo>
                  <a:pt x="1820832" y="247027"/>
                  <a:pt x="1818839" y="446242"/>
                  <a:pt x="1816847" y="645458"/>
                </a:cubicBezTo>
                <a:lnTo>
                  <a:pt x="1810871" y="663388"/>
                </a:lnTo>
                <a:lnTo>
                  <a:pt x="1458259" y="663388"/>
                </a:lnTo>
                <a:lnTo>
                  <a:pt x="1129553" y="663388"/>
                </a:lnTo>
                <a:lnTo>
                  <a:pt x="681318" y="603623"/>
                </a:lnTo>
                <a:lnTo>
                  <a:pt x="0" y="4362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52">
            <a:extLst>
              <a:ext uri="{FF2B5EF4-FFF2-40B4-BE49-F238E27FC236}">
                <a16:creationId xmlns="" xmlns:a16="http://schemas.microsoft.com/office/drawing/2014/main" id="{64F4A61B-B729-4E15-8869-E5D341820EE9}"/>
              </a:ext>
            </a:extLst>
          </p:cNvPr>
          <p:cNvSpPr/>
          <p:nvPr/>
        </p:nvSpPr>
        <p:spPr>
          <a:xfrm>
            <a:off x="8005076" y="4952415"/>
            <a:ext cx="4055442" cy="1537553"/>
          </a:xfrm>
          <a:prstGeom prst="borderCallout1">
            <a:avLst>
              <a:gd name="adj1" fmla="val 55077"/>
              <a:gd name="adj2" fmla="val -4055"/>
              <a:gd name="adj3" fmla="val 33067"/>
              <a:gd name="adj4" fmla="val -46581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Treatment effect is the difference between predicted control and observed (treated) outcome</a:t>
            </a:r>
          </a:p>
        </p:txBody>
      </p:sp>
    </p:spTree>
    <p:extLst>
      <p:ext uri="{BB962C8B-B14F-4D97-AF65-F5344CB8AC3E}">
        <p14:creationId xmlns:p14="http://schemas.microsoft.com/office/powerpoint/2010/main" val="35016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6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E1AE434-A926-4CA1-AEDE-C3230A8E43ED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sngStrike">
                <a:solidFill>
                  <a:schemeClr val="bg1"/>
                </a:solidFill>
              </a:rPr>
              <a:t>Review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 b="1">
                <a:solidFill>
                  <a:srgbClr val="00B0F0"/>
                </a:solidFill>
              </a:rPr>
              <a:t>Exercise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Cholesterol</a:t>
            </a:r>
            <a:r>
              <a:rPr lang="en-US" b="1">
                <a:solidFill>
                  <a:schemeClr val="bg1"/>
                </a:solidFill>
              </a:rPr>
              <a:t>, and </a:t>
            </a:r>
            <a:r>
              <a:rPr lang="en-US" b="1">
                <a:solidFill>
                  <a:srgbClr val="00B0F0"/>
                </a:solidFill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on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one’s age </a:t>
                </a:r>
                <a:r>
                  <a:rPr lang="en-US"/>
                  <a:t>influences both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and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endParaRPr lang="en-US" b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r>
                  <a:rPr lang="en-US"/>
                  <a:t>, break the dependence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:r>
                  <a:rPr lang="en-US"/>
                  <a:t> (that is,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 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independent of any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  <a:blipFill>
                <a:blip r:embed="rId3"/>
                <a:stretch>
                  <a:fillRect l="-1717" t="-2381" r="-163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37FBC92-534A-4357-8D30-3651E5FE1000}"/>
              </a:ext>
            </a:extLst>
          </p:cNvPr>
          <p:cNvSpPr txBox="1"/>
          <p:nvPr/>
        </p:nvSpPr>
        <p:spPr>
          <a:xfrm rot="21188269">
            <a:off x="27849" y="218420"/>
            <a:ext cx="40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Ink Free" panose="03080402000500000000" pitchFamily="66" charset="0"/>
              </a:rPr>
              <a:t>Running example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2695998C-3671-490F-B40F-B4A3F9E217B2}"/>
              </a:ext>
            </a:extLst>
          </p:cNvPr>
          <p:cNvSpPr/>
          <p:nvPr/>
        </p:nvSpPr>
        <p:spPr>
          <a:xfrm>
            <a:off x="9263806" y="2837435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E86F12FD-B9AA-4D82-9B59-E6E05B1B93C6}"/>
              </a:ext>
            </a:extLst>
          </p:cNvPr>
          <p:cNvSpPr/>
          <p:nvPr/>
        </p:nvSpPr>
        <p:spPr>
          <a:xfrm>
            <a:off x="10850484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676D350D-32D6-4258-95FC-9510649C1767}"/>
              </a:ext>
            </a:extLst>
          </p:cNvPr>
          <p:cNvSpPr/>
          <p:nvPr/>
        </p:nvSpPr>
        <p:spPr>
          <a:xfrm>
            <a:off x="7887417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92806124-28C7-4276-A8F3-AE682A8859F4}"/>
              </a:ext>
            </a:extLst>
          </p:cNvPr>
          <p:cNvCxnSpPr>
            <a:cxnSpLocks/>
            <a:stCxn id="41" idx="4"/>
            <a:endCxn id="43" idx="7"/>
          </p:cNvCxnSpPr>
          <p:nvPr/>
        </p:nvCxnSpPr>
        <p:spPr>
          <a:xfrm flipH="1">
            <a:off x="8623288" y="3699561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5BE6F8A5-3B1F-41FD-BDE2-C54973158178}"/>
              </a:ext>
            </a:extLst>
          </p:cNvPr>
          <p:cNvCxnSpPr>
            <a:cxnSpLocks/>
            <a:stCxn id="41" idx="4"/>
            <a:endCxn id="42" idx="1"/>
          </p:cNvCxnSpPr>
          <p:nvPr/>
        </p:nvCxnSpPr>
        <p:spPr>
          <a:xfrm>
            <a:off x="9694869" y="3699561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1EEBA391-2FB8-4E1C-B7C8-C6BF2A8C7CB1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8749543" y="4882012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A63C02B7-6EA8-429D-B621-6459AB0C93E1}"/>
              </a:ext>
            </a:extLst>
          </p:cNvPr>
          <p:cNvSpPr/>
          <p:nvPr/>
        </p:nvSpPr>
        <p:spPr>
          <a:xfrm>
            <a:off x="10231629" y="5132600"/>
            <a:ext cx="1956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Cholesterol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63B0367-A710-437A-A013-657D077F4BB2}"/>
              </a:ext>
            </a:extLst>
          </p:cNvPr>
          <p:cNvSpPr/>
          <p:nvPr/>
        </p:nvSpPr>
        <p:spPr>
          <a:xfrm>
            <a:off x="7641531" y="5132600"/>
            <a:ext cx="1353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Exercise</a:t>
            </a:r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8B04CB9-BDF6-4E0F-B339-986781547B10}"/>
              </a:ext>
            </a:extLst>
          </p:cNvPr>
          <p:cNvSpPr/>
          <p:nvPr/>
        </p:nvSpPr>
        <p:spPr>
          <a:xfrm>
            <a:off x="9213681" y="2710717"/>
            <a:ext cx="9623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Age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4575F5-E495-4828-8C09-A9C1DC0D9CE7}"/>
              </a:ext>
            </a:extLst>
          </p:cNvPr>
          <p:cNvSpPr/>
          <p:nvPr/>
        </p:nvSpPr>
        <p:spPr>
          <a:xfrm rot="21156983">
            <a:off x="1639171" y="4834928"/>
            <a:ext cx="7434520" cy="12624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But, what if we cannot actively intervene?</a:t>
            </a:r>
          </a:p>
        </p:txBody>
      </p:sp>
    </p:spTree>
    <p:extLst>
      <p:ext uri="{BB962C8B-B14F-4D97-AF65-F5344CB8AC3E}">
        <p14:creationId xmlns:p14="http://schemas.microsoft.com/office/powerpoint/2010/main" val="30053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Synthetic Controls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8729"/>
              </p:ext>
            </p:extLst>
          </p:nvPr>
        </p:nvGraphicFramePr>
        <p:xfrm>
          <a:off x="838200" y="1690688"/>
          <a:ext cx="10515600" cy="468339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Calculate treatment effect by comparing observed outcomes of treated population with synthetic (predicted) outcomes of an untreated population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If we can measure covariates that are unaffected by the treatment and predictive of untreated outcomes, then we can build a synthetic control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Predicting effect of global policy change to encourage exercise on population-wide cholesterol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Ignorability</a:t>
                      </a:r>
                      <a:r>
                        <a:rPr lang="en-US" sz="2400" dirty="0"/>
                        <a:t> assumption must still hold;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Relatedly, be concerned about generalizability/robustness of learned outcome 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94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63007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0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01556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15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59C322-81F1-4FBF-804B-F1AFB847A2F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6E4CDF-7AFA-4A10-B03C-9B1C389E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Natural experiments: What can we do without </a:t>
            </a:r>
            <a:r>
              <a:rPr lang="en-US" b="1" err="1">
                <a:solidFill>
                  <a:schemeClr val="bg1"/>
                </a:solidFill>
              </a:rPr>
              <a:t>ignorability</a:t>
            </a:r>
            <a:r>
              <a:rPr lang="en-US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19325-0E89-47B4-8532-48710644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891"/>
            <a:ext cx="10515600" cy="4024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Rather than assume </a:t>
            </a:r>
            <a:r>
              <a:rPr lang="en-US" err="1"/>
              <a:t>ignorability</a:t>
            </a:r>
            <a:r>
              <a:rPr lang="en-US"/>
              <a:t> over the entire dataset, find data subsets that approximate an experiment. </a:t>
            </a:r>
          </a:p>
          <a:p>
            <a:pPr marL="0" indent="0">
              <a:buNone/>
            </a:pPr>
            <a:r>
              <a:rPr lang="en-US"/>
              <a:t>	“Natural” </a:t>
            </a:r>
            <a:r>
              <a:rPr lang="en-US">
                <a:sym typeface="Wingdings" panose="05000000000000000000" pitchFamily="2" charset="2"/>
              </a:rPr>
              <a:t> as if Nature </a:t>
            </a:r>
            <a:r>
              <a:rPr lang="en-US" i="1">
                <a:sym typeface="Wingdings" panose="05000000000000000000" pitchFamily="2" charset="2"/>
              </a:rPr>
              <a:t>conducted an experiment </a:t>
            </a:r>
            <a:r>
              <a:rPr lang="en-US">
                <a:sym typeface="Wingdings" panose="05000000000000000000" pitchFamily="2" charset="2"/>
              </a:rPr>
              <a:t>for you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>
                <a:sym typeface="Wingdings" panose="05000000000000000000" pitchFamily="2" charset="2"/>
              </a:rPr>
              <a:t>Common sources: </a:t>
            </a:r>
            <a:r>
              <a:rPr lang="en-US">
                <a:sym typeface="Wingdings" panose="05000000000000000000" pitchFamily="2" charset="2"/>
              </a:rPr>
              <a:t>Prior A/B tests, Lottery, any randomized policy, an external shock to the treatment.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Allows common causes of T and Y, as long as the source is not affected by  them. 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50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D59C322-81F1-4FBF-804B-F1AFB847A2F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6E4CDF-7AFA-4A10-B03C-9B1C389E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Finding a natural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19325-0E89-47B4-8532-48710644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0695"/>
            <a:ext cx="10515600" cy="126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b="1"/>
              <a:t>Example:  </a:t>
            </a:r>
            <a:r>
              <a:rPr lang="en-US"/>
              <a:t>Cholera cause estimation in 1850s.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80A8C1F-57C6-4E14-8D0B-153FFB996F06}"/>
                  </a:ext>
                </a:extLst>
              </p:cNvPr>
              <p:cNvSpPr txBox="1"/>
              <p:nvPr/>
            </p:nvSpPr>
            <p:spPr>
              <a:xfrm>
                <a:off x="2785944" y="3614024"/>
                <a:ext cx="2655910" cy="169995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>Full dataset</a:t>
                </a:r>
              </a:p>
              <a:p>
                <a:pPr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gradFill>
                                <a:gsLst>
                                  <a:gs pos="1250">
                                    <a:srgbClr val="505050"/>
                                  </a:gs>
                                  <a:gs pos="99000">
                                    <a:srgbClr val="505050"/>
                                  </a:gs>
                                </a:gsLst>
                                <a:lin ang="5400000" scaled="0"/>
                              </a:gra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1250">
                                    <a:srgbClr val="505050"/>
                                  </a:gs>
                                  <a:gs pos="99000">
                                    <a:srgbClr val="505050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/>
                </a:r>
                <a:b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</a:br>
                <a:endParaRPr lang="en-US" sz="2941">
                  <a:gradFill>
                    <a:gsLst>
                      <a:gs pos="1250">
                        <a:srgbClr val="505050"/>
                      </a:gs>
                      <a:gs pos="99000">
                        <a:srgbClr val="505050"/>
                      </a:gs>
                    </a:gsLst>
                    <a:lin ang="5400000" scaled="0"/>
                  </a:gradFill>
                  <a:latin typeface="Segoe UI Light"/>
                </a:endParaRPr>
              </a:p>
              <a:p>
                <a:pPr defTabSz="932742"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A8C1F-57C6-4E14-8D0B-153FFB996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44" y="3614024"/>
                <a:ext cx="2655910" cy="1699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C4A61598-4510-4667-8EB7-285838FF34FD}"/>
                  </a:ext>
                </a:extLst>
              </p:cNvPr>
              <p:cNvSpPr txBox="1"/>
              <p:nvPr/>
            </p:nvSpPr>
            <p:spPr>
              <a:xfrm>
                <a:off x="7057776" y="3557047"/>
                <a:ext cx="3487832" cy="182338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>Subsets of the data</a:t>
                </a:r>
              </a:p>
              <a:p>
                <a:pPr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/>
                </a:r>
                <a:b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</a:br>
                <a:endParaRPr lang="en-US" sz="2941">
                  <a:gradFill>
                    <a:gsLst>
                      <a:gs pos="1250">
                        <a:srgbClr val="505050"/>
                      </a:gs>
                      <a:gs pos="99000">
                        <a:srgbClr val="505050"/>
                      </a:gs>
                    </a:gsLst>
                    <a:lin ang="5400000" scaled="0"/>
                  </a:gradFill>
                  <a:latin typeface="Segoe UI Light"/>
                </a:endParaRPr>
              </a:p>
              <a:p>
                <a:pPr defTabSz="932742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800" b="0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𝑟𝑎𝑛𝑑𝑜𝑚𝑖𝑧𝑒𝑑</m:t>
                      </m:r>
                    </m:oMath>
                  </m:oMathPara>
                </a14:m>
                <a:endParaRPr lang="en-US" sz="2800" baseline="-2500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A61598-4510-4667-8EB7-285838FF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76" y="3557047"/>
                <a:ext cx="3487832" cy="1823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F6C2C0D-001D-4499-8922-67D5C0D296C5}"/>
              </a:ext>
            </a:extLst>
          </p:cNvPr>
          <p:cNvGrpSpPr/>
          <p:nvPr/>
        </p:nvGrpSpPr>
        <p:grpSpPr>
          <a:xfrm>
            <a:off x="1688219" y="1940839"/>
            <a:ext cx="2276390" cy="2017220"/>
            <a:chOff x="-1075550" y="4140581"/>
            <a:chExt cx="2276390" cy="2017220"/>
          </a:xfrm>
        </p:grpSpPr>
        <p:sp>
          <p:nvSpPr>
            <p:cNvPr id="21" name="Flowchart: Document 20">
              <a:extLst>
                <a:ext uri="{FF2B5EF4-FFF2-40B4-BE49-F238E27FC236}">
                  <a16:creationId xmlns="" xmlns:a16="http://schemas.microsoft.com/office/drawing/2014/main" id="{2FBC6423-B827-468D-99DC-8F0042A6F308}"/>
                </a:ext>
              </a:extLst>
            </p:cNvPr>
            <p:cNvSpPr/>
            <p:nvPr/>
          </p:nvSpPr>
          <p:spPr bwMode="auto">
            <a:xfrm>
              <a:off x="-1007575" y="4140581"/>
              <a:ext cx="2208415" cy="2017220"/>
            </a:xfrm>
            <a:prstGeom prst="flowChartDocument">
              <a:avLst/>
            </a:prstGeom>
            <a:solidFill>
              <a:srgbClr val="002050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274320" tIns="46637" rIns="9144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0C74789A-CCD1-455C-947A-C086099115A7}"/>
                    </a:ext>
                  </a:extLst>
                </p:cNvPr>
                <p:cNvSpPr/>
                <p:nvPr/>
              </p:nvSpPr>
              <p:spPr>
                <a:xfrm>
                  <a:off x="-1075550" y="5452303"/>
                  <a:ext cx="16004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74789A-CCD1-455C-947A-C08609911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75550" y="5452303"/>
                  <a:ext cx="160043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221959D-69BD-46F4-843C-59D6CCF7B0BD}"/>
              </a:ext>
            </a:extLst>
          </p:cNvPr>
          <p:cNvGrpSpPr/>
          <p:nvPr/>
        </p:nvGrpSpPr>
        <p:grpSpPr>
          <a:xfrm>
            <a:off x="5882809" y="1949383"/>
            <a:ext cx="2276391" cy="2017220"/>
            <a:chOff x="4308336" y="4098406"/>
            <a:chExt cx="2276391" cy="2017220"/>
          </a:xfrm>
        </p:grpSpPr>
        <p:sp>
          <p:nvSpPr>
            <p:cNvPr id="24" name="Flowchart: Document 23">
              <a:extLst>
                <a:ext uri="{FF2B5EF4-FFF2-40B4-BE49-F238E27FC236}">
                  <a16:creationId xmlns="" xmlns:a16="http://schemas.microsoft.com/office/drawing/2014/main" id="{3BBD2E6A-3FF9-49B9-9A57-FD8F76EE761D}"/>
                </a:ext>
              </a:extLst>
            </p:cNvPr>
            <p:cNvSpPr/>
            <p:nvPr/>
          </p:nvSpPr>
          <p:spPr bwMode="auto">
            <a:xfrm>
              <a:off x="4376312" y="4098406"/>
              <a:ext cx="2208415" cy="2017220"/>
            </a:xfrm>
            <a:prstGeom prst="flowChartDocument">
              <a:avLst/>
            </a:prstGeom>
            <a:solidFill>
              <a:srgbClr val="002050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274320" tIns="46637" rIns="9144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BDF74FD6-CF61-4888-9C31-C5D87BB61A33}"/>
                </a:ext>
              </a:extLst>
            </p:cNvPr>
            <p:cNvSpPr/>
            <p:nvPr/>
          </p:nvSpPr>
          <p:spPr bwMode="auto">
            <a:xfrm>
              <a:off x="4552615" y="4297067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6B0809D3-4618-4C09-A97B-997BD8EFEEF6}"/>
                    </a:ext>
                  </a:extLst>
                </p:cNvPr>
                <p:cNvSpPr/>
                <p:nvPr/>
              </p:nvSpPr>
              <p:spPr>
                <a:xfrm>
                  <a:off x="4308336" y="5410128"/>
                  <a:ext cx="16004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0809D3-4618-4C09-A97B-997BD8EF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36" y="5410128"/>
                  <a:ext cx="160043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29F97DC-5151-4034-8872-8FD4A9350918}"/>
                </a:ext>
              </a:extLst>
            </p:cNvPr>
            <p:cNvSpPr/>
            <p:nvPr/>
          </p:nvSpPr>
          <p:spPr bwMode="auto">
            <a:xfrm>
              <a:off x="4552615" y="4906332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EDEAF403-5330-49FD-A0B2-4878E75A784F}"/>
                </a:ext>
              </a:extLst>
            </p:cNvPr>
            <p:cNvSpPr/>
            <p:nvPr/>
          </p:nvSpPr>
          <p:spPr bwMode="auto">
            <a:xfrm>
              <a:off x="5568012" y="4911031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2CC2659E-77DE-4BED-AF9E-796586B857BD}"/>
                </a:ext>
              </a:extLst>
            </p:cNvPr>
            <p:cNvSpPr/>
            <p:nvPr/>
          </p:nvSpPr>
          <p:spPr bwMode="auto">
            <a:xfrm>
              <a:off x="5568012" y="4289792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="" xmlns:a16="http://schemas.microsoft.com/office/drawing/2014/main" id="{FF6E1703-C648-4F83-B410-2C3F6A773AF6}"/>
              </a:ext>
            </a:extLst>
          </p:cNvPr>
          <p:cNvSpPr/>
          <p:nvPr/>
        </p:nvSpPr>
        <p:spPr bwMode="auto">
          <a:xfrm>
            <a:off x="1688219" y="5280684"/>
            <a:ext cx="8741881" cy="704578"/>
          </a:xfrm>
          <a:prstGeom prst="roundRect">
            <a:avLst/>
          </a:prstGeom>
          <a:solidFill>
            <a:srgbClr val="505050">
              <a:alpha val="70000"/>
            </a:srgbClr>
          </a:solidFill>
          <a:ln>
            <a:noFill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to find such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experiments?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572" y="5147385"/>
            <a:ext cx="8286245" cy="16002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1854: London was having a devastating </a:t>
            </a:r>
            <a:br>
              <a:rPr lang="en-US"/>
            </a:br>
            <a:r>
              <a:rPr lang="en-US"/>
              <a:t>cholera outbreak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"/>
            <a:ext cx="7479468" cy="5751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1" y="5075239"/>
            <a:ext cx="9144000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Enter John Snow. He found higher cholera deaths near a water pump, but could be just correlational.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0"/>
            <a:ext cx="9144000" cy="4914900"/>
          </a:xfrm>
        </p:spPr>
      </p:pic>
    </p:spTree>
    <p:extLst>
      <p:ext uri="{BB962C8B-B14F-4D97-AF65-F5344CB8AC3E}">
        <p14:creationId xmlns:p14="http://schemas.microsoft.com/office/powerpoint/2010/main" val="3498449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13" y="-1989"/>
            <a:ext cx="9143988" cy="4808046"/>
            <a:chOff x="12" y="155957"/>
            <a:chExt cx="9143988" cy="48080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" y="155957"/>
              <a:ext cx="9143988" cy="480059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4295209">
              <a:off x="4415040" y="2448484"/>
              <a:ext cx="1957144" cy="114300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solidFill>
                    <a:schemeClr val="accent3"/>
                  </a:solidFill>
                  <a:highlight>
                    <a:srgbClr val="C0C0C0"/>
                  </a:highlight>
                  <a:latin typeface="Book Antiqua" panose="02040602050305030304" pitchFamily="18" charset="0"/>
                </a:rPr>
                <a:t>S &amp; V WATER COMPANY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3760588">
              <a:off x="2378717" y="3225148"/>
              <a:ext cx="2334704" cy="114300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solidFill>
                    <a:schemeClr val="accent3"/>
                  </a:solidFill>
                  <a:highlight>
                    <a:srgbClr val="C0C0C0"/>
                  </a:highlight>
                  <a:latin typeface="Book Antiqua" panose="02040602050305030304" pitchFamily="18" charset="0"/>
                </a:rPr>
                <a:t>LAMBETH WATER COMPANY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" y="155957"/>
              <a:ext cx="1820696" cy="677523"/>
            </a:xfrm>
            <a:prstGeom prst="rect">
              <a:avLst/>
            </a:prstGeom>
            <a:solidFill>
              <a:srgbClr val="EEF3E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952089" y="4237553"/>
              <a:ext cx="2117735" cy="677523"/>
            </a:xfrm>
            <a:prstGeom prst="rect">
              <a:avLst/>
            </a:prstGeom>
            <a:solidFill>
              <a:srgbClr val="EEF3E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1524001" y="5075239"/>
            <a:ext cx="9144000" cy="82232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 b="1">
                <a:solidFill>
                  <a:schemeClr val="tx1"/>
                </a:solidFill>
              </a:rPr>
              <a:t>New Idea: </a:t>
            </a:r>
            <a:r>
              <a:rPr lang="en-US" sz="3200">
                <a:solidFill>
                  <a:schemeClr val="tx1"/>
                </a:solidFill>
              </a:rPr>
              <a:t>Two major water companies for London: </a:t>
            </a:r>
          </a:p>
          <a:p>
            <a:pPr algn="ctr"/>
            <a:r>
              <a:rPr lang="en-US" sz="3200">
                <a:solidFill>
                  <a:schemeClr val="tx1"/>
                </a:solidFill>
              </a:rPr>
              <a:t>one upstream and one downstream. </a:t>
            </a:r>
          </a:p>
          <a:p>
            <a:pPr algn="ctr"/>
            <a:r>
              <a:rPr lang="en-US" sz="3200">
                <a:solidFill>
                  <a:schemeClr val="tx1"/>
                </a:solidFill>
              </a:rPr>
              <a:t>Customers of each company distributed throughout city</a:t>
            </a:r>
          </a:p>
        </p:txBody>
      </p:sp>
    </p:spTree>
    <p:extLst>
      <p:ext uri="{BB962C8B-B14F-4D97-AF65-F5344CB8AC3E}">
        <p14:creationId xmlns:p14="http://schemas.microsoft.com/office/powerpoint/2010/main" val="1561712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1" y="5075239"/>
            <a:ext cx="9144000" cy="82232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>
                <a:solidFill>
                  <a:schemeClr val="tx1"/>
                </a:solidFill>
              </a:rPr>
              <a:t>No difference in neighborhood, still an 8-fold increase in cholera with the downstream company.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63339" y="8466"/>
            <a:ext cx="7464829" cy="4996561"/>
            <a:chOff x="939338" y="8466"/>
            <a:chExt cx="7464829" cy="49965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"/>
            <a:stretch/>
          </p:blipFill>
          <p:spPr>
            <a:xfrm>
              <a:off x="939338" y="8466"/>
              <a:ext cx="7464829" cy="4996561"/>
            </a:xfrm>
            <a:prstGeom prst="rect">
              <a:avLst/>
            </a:prstGeom>
          </p:spPr>
        </p:pic>
        <p:sp>
          <p:nvSpPr>
            <p:cNvPr id="2" name="Freeform: Shape 1"/>
            <p:cNvSpPr/>
            <p:nvPr/>
          </p:nvSpPr>
          <p:spPr bwMode="auto">
            <a:xfrm>
              <a:off x="4164676" y="1362714"/>
              <a:ext cx="2443942" cy="1605173"/>
            </a:xfrm>
            <a:custGeom>
              <a:avLst/>
              <a:gdLst>
                <a:gd name="connsiteX0" fmla="*/ 448888 w 2443942"/>
                <a:gd name="connsiteY0" fmla="*/ 58762 h 1605173"/>
                <a:gd name="connsiteX1" fmla="*/ 399011 w 2443942"/>
                <a:gd name="connsiteY1" fmla="*/ 42137 h 1605173"/>
                <a:gd name="connsiteX2" fmla="*/ 357448 w 2443942"/>
                <a:gd name="connsiteY2" fmla="*/ 25511 h 1605173"/>
                <a:gd name="connsiteX3" fmla="*/ 299259 w 2443942"/>
                <a:gd name="connsiteY3" fmla="*/ 17199 h 1605173"/>
                <a:gd name="connsiteX4" fmla="*/ 266008 w 2443942"/>
                <a:gd name="connsiteY4" fmla="*/ 573 h 1605173"/>
                <a:gd name="connsiteX5" fmla="*/ 99753 w 2443942"/>
                <a:gd name="connsiteY5" fmla="*/ 17199 h 1605173"/>
                <a:gd name="connsiteX6" fmla="*/ 58189 w 2443942"/>
                <a:gd name="connsiteY6" fmla="*/ 50450 h 1605173"/>
                <a:gd name="connsiteX7" fmla="*/ 24939 w 2443942"/>
                <a:gd name="connsiteY7" fmla="*/ 125264 h 1605173"/>
                <a:gd name="connsiteX8" fmla="*/ 8313 w 2443942"/>
                <a:gd name="connsiteY8" fmla="*/ 407897 h 1605173"/>
                <a:gd name="connsiteX9" fmla="*/ 0 w 2443942"/>
                <a:gd name="connsiteY9" fmla="*/ 515962 h 1605173"/>
                <a:gd name="connsiteX10" fmla="*/ 16626 w 2443942"/>
                <a:gd name="connsiteY10" fmla="*/ 615715 h 1605173"/>
                <a:gd name="connsiteX11" fmla="*/ 33251 w 2443942"/>
                <a:gd name="connsiteY11" fmla="*/ 673904 h 1605173"/>
                <a:gd name="connsiteX12" fmla="*/ 49877 w 2443942"/>
                <a:gd name="connsiteY12" fmla="*/ 698842 h 1605173"/>
                <a:gd name="connsiteX13" fmla="*/ 58189 w 2443942"/>
                <a:gd name="connsiteY13" fmla="*/ 757031 h 1605173"/>
                <a:gd name="connsiteX14" fmla="*/ 99753 w 2443942"/>
                <a:gd name="connsiteY14" fmla="*/ 798595 h 1605173"/>
                <a:gd name="connsiteX15" fmla="*/ 191193 w 2443942"/>
                <a:gd name="connsiteY15" fmla="*/ 848471 h 1605173"/>
                <a:gd name="connsiteX16" fmla="*/ 224444 w 2443942"/>
                <a:gd name="connsiteY16" fmla="*/ 856784 h 1605173"/>
                <a:gd name="connsiteX17" fmla="*/ 324197 w 2443942"/>
                <a:gd name="connsiteY17" fmla="*/ 898348 h 1605173"/>
                <a:gd name="connsiteX18" fmla="*/ 374073 w 2443942"/>
                <a:gd name="connsiteY18" fmla="*/ 914973 h 1605173"/>
                <a:gd name="connsiteX19" fmla="*/ 390699 w 2443942"/>
                <a:gd name="connsiteY19" fmla="*/ 931599 h 1605173"/>
                <a:gd name="connsiteX20" fmla="*/ 440575 w 2443942"/>
                <a:gd name="connsiteY20" fmla="*/ 948224 h 1605173"/>
                <a:gd name="connsiteX21" fmla="*/ 482139 w 2443942"/>
                <a:gd name="connsiteY21" fmla="*/ 973162 h 1605173"/>
                <a:gd name="connsiteX22" fmla="*/ 498764 w 2443942"/>
                <a:gd name="connsiteY22" fmla="*/ 989788 h 1605173"/>
                <a:gd name="connsiteX23" fmla="*/ 548640 w 2443942"/>
                <a:gd name="connsiteY23" fmla="*/ 1023039 h 1605173"/>
                <a:gd name="connsiteX24" fmla="*/ 573579 w 2443942"/>
                <a:gd name="connsiteY24" fmla="*/ 1047977 h 1605173"/>
                <a:gd name="connsiteX25" fmla="*/ 623455 w 2443942"/>
                <a:gd name="connsiteY25" fmla="*/ 1081228 h 1605173"/>
                <a:gd name="connsiteX26" fmla="*/ 689957 w 2443942"/>
                <a:gd name="connsiteY26" fmla="*/ 1147730 h 1605173"/>
                <a:gd name="connsiteX27" fmla="*/ 706582 w 2443942"/>
                <a:gd name="connsiteY27" fmla="*/ 1172668 h 1605173"/>
                <a:gd name="connsiteX28" fmla="*/ 731520 w 2443942"/>
                <a:gd name="connsiteY28" fmla="*/ 1222544 h 1605173"/>
                <a:gd name="connsiteX29" fmla="*/ 764771 w 2443942"/>
                <a:gd name="connsiteY29" fmla="*/ 1313984 h 1605173"/>
                <a:gd name="connsiteX30" fmla="*/ 781397 w 2443942"/>
                <a:gd name="connsiteY30" fmla="*/ 1372173 h 1605173"/>
                <a:gd name="connsiteX31" fmla="*/ 798022 w 2443942"/>
                <a:gd name="connsiteY31" fmla="*/ 1388799 h 1605173"/>
                <a:gd name="connsiteX32" fmla="*/ 806335 w 2443942"/>
                <a:gd name="connsiteY32" fmla="*/ 1413737 h 1605173"/>
                <a:gd name="connsiteX33" fmla="*/ 839586 w 2443942"/>
                <a:gd name="connsiteY33" fmla="*/ 1455301 h 1605173"/>
                <a:gd name="connsiteX34" fmla="*/ 864524 w 2443942"/>
                <a:gd name="connsiteY34" fmla="*/ 1471926 h 1605173"/>
                <a:gd name="connsiteX35" fmla="*/ 872837 w 2443942"/>
                <a:gd name="connsiteY35" fmla="*/ 1496864 h 1605173"/>
                <a:gd name="connsiteX36" fmla="*/ 897775 w 2443942"/>
                <a:gd name="connsiteY36" fmla="*/ 1505177 h 1605173"/>
                <a:gd name="connsiteX37" fmla="*/ 922713 w 2443942"/>
                <a:gd name="connsiteY37" fmla="*/ 1521802 h 1605173"/>
                <a:gd name="connsiteX38" fmla="*/ 964277 w 2443942"/>
                <a:gd name="connsiteY38" fmla="*/ 1555053 h 1605173"/>
                <a:gd name="connsiteX39" fmla="*/ 1097280 w 2443942"/>
                <a:gd name="connsiteY39" fmla="*/ 1571679 h 1605173"/>
                <a:gd name="connsiteX40" fmla="*/ 1438102 w 2443942"/>
                <a:gd name="connsiteY40" fmla="*/ 1571679 h 1605173"/>
                <a:gd name="connsiteX41" fmla="*/ 1562793 w 2443942"/>
                <a:gd name="connsiteY41" fmla="*/ 1555053 h 1605173"/>
                <a:gd name="connsiteX42" fmla="*/ 1978429 w 2443942"/>
                <a:gd name="connsiteY42" fmla="*/ 1546741 h 1605173"/>
                <a:gd name="connsiteX43" fmla="*/ 2103120 w 2443942"/>
                <a:gd name="connsiteY43" fmla="*/ 1530115 h 1605173"/>
                <a:gd name="connsiteX44" fmla="*/ 2169622 w 2443942"/>
                <a:gd name="connsiteY44" fmla="*/ 1513490 h 1605173"/>
                <a:gd name="connsiteX45" fmla="*/ 2261062 w 2443942"/>
                <a:gd name="connsiteY45" fmla="*/ 1505177 h 1605173"/>
                <a:gd name="connsiteX46" fmla="*/ 2319251 w 2443942"/>
                <a:gd name="connsiteY46" fmla="*/ 1488551 h 1605173"/>
                <a:gd name="connsiteX47" fmla="*/ 2377440 w 2443942"/>
                <a:gd name="connsiteY47" fmla="*/ 1471926 h 1605173"/>
                <a:gd name="connsiteX48" fmla="*/ 2419004 w 2443942"/>
                <a:gd name="connsiteY48" fmla="*/ 1438675 h 1605173"/>
                <a:gd name="connsiteX49" fmla="*/ 2443942 w 2443942"/>
                <a:gd name="connsiteY49" fmla="*/ 1388799 h 1605173"/>
                <a:gd name="connsiteX50" fmla="*/ 2435629 w 2443942"/>
                <a:gd name="connsiteY50" fmla="*/ 1280733 h 1605173"/>
                <a:gd name="connsiteX51" fmla="*/ 2427317 w 2443942"/>
                <a:gd name="connsiteY51" fmla="*/ 1222544 h 1605173"/>
                <a:gd name="connsiteX52" fmla="*/ 2385753 w 2443942"/>
                <a:gd name="connsiteY52" fmla="*/ 1172668 h 1605173"/>
                <a:gd name="connsiteX53" fmla="*/ 2360815 w 2443942"/>
                <a:gd name="connsiteY53" fmla="*/ 1164355 h 1605173"/>
                <a:gd name="connsiteX54" fmla="*/ 2327564 w 2443942"/>
                <a:gd name="connsiteY54" fmla="*/ 1122791 h 1605173"/>
                <a:gd name="connsiteX55" fmla="*/ 2302626 w 2443942"/>
                <a:gd name="connsiteY55" fmla="*/ 1106166 h 1605173"/>
                <a:gd name="connsiteX56" fmla="*/ 2252749 w 2443942"/>
                <a:gd name="connsiteY56" fmla="*/ 1056290 h 1605173"/>
                <a:gd name="connsiteX57" fmla="*/ 2219499 w 2443942"/>
                <a:gd name="connsiteY57" fmla="*/ 1039664 h 1605173"/>
                <a:gd name="connsiteX58" fmla="*/ 2202873 w 2443942"/>
                <a:gd name="connsiteY58" fmla="*/ 1023039 h 1605173"/>
                <a:gd name="connsiteX59" fmla="*/ 2128059 w 2443942"/>
                <a:gd name="connsiteY59" fmla="*/ 964850 h 1605173"/>
                <a:gd name="connsiteX60" fmla="*/ 2111433 w 2443942"/>
                <a:gd name="connsiteY60" fmla="*/ 939911 h 1605173"/>
                <a:gd name="connsiteX61" fmla="*/ 2069869 w 2443942"/>
                <a:gd name="connsiteY61" fmla="*/ 906661 h 1605173"/>
                <a:gd name="connsiteX62" fmla="*/ 2044931 w 2443942"/>
                <a:gd name="connsiteY62" fmla="*/ 890035 h 1605173"/>
                <a:gd name="connsiteX63" fmla="*/ 2011680 w 2443942"/>
                <a:gd name="connsiteY63" fmla="*/ 848471 h 1605173"/>
                <a:gd name="connsiteX64" fmla="*/ 1953491 w 2443942"/>
                <a:gd name="connsiteY64" fmla="*/ 798595 h 1605173"/>
                <a:gd name="connsiteX65" fmla="*/ 1920240 w 2443942"/>
                <a:gd name="connsiteY65" fmla="*/ 748719 h 1605173"/>
                <a:gd name="connsiteX66" fmla="*/ 1886989 w 2443942"/>
                <a:gd name="connsiteY66" fmla="*/ 690530 h 1605173"/>
                <a:gd name="connsiteX67" fmla="*/ 1862051 w 2443942"/>
                <a:gd name="connsiteY67" fmla="*/ 582464 h 1605173"/>
                <a:gd name="connsiteX68" fmla="*/ 1853739 w 2443942"/>
                <a:gd name="connsiteY68" fmla="*/ 507650 h 1605173"/>
                <a:gd name="connsiteX69" fmla="*/ 1837113 w 2443942"/>
                <a:gd name="connsiteY69" fmla="*/ 474399 h 1605173"/>
                <a:gd name="connsiteX70" fmla="*/ 1795549 w 2443942"/>
                <a:gd name="connsiteY70" fmla="*/ 349708 h 1605173"/>
                <a:gd name="connsiteX71" fmla="*/ 1787237 w 2443942"/>
                <a:gd name="connsiteY71" fmla="*/ 283206 h 1605173"/>
                <a:gd name="connsiteX72" fmla="*/ 1778924 w 2443942"/>
                <a:gd name="connsiteY72" fmla="*/ 258268 h 1605173"/>
                <a:gd name="connsiteX73" fmla="*/ 1770611 w 2443942"/>
                <a:gd name="connsiteY73" fmla="*/ 208391 h 1605173"/>
                <a:gd name="connsiteX74" fmla="*/ 1745673 w 2443942"/>
                <a:gd name="connsiteY74" fmla="*/ 191766 h 1605173"/>
                <a:gd name="connsiteX75" fmla="*/ 1712422 w 2443942"/>
                <a:gd name="connsiteY75" fmla="*/ 166828 h 1605173"/>
                <a:gd name="connsiteX76" fmla="*/ 1695797 w 2443942"/>
                <a:gd name="connsiteY76" fmla="*/ 150202 h 1605173"/>
                <a:gd name="connsiteX77" fmla="*/ 1670859 w 2443942"/>
                <a:gd name="connsiteY77" fmla="*/ 141890 h 1605173"/>
                <a:gd name="connsiteX78" fmla="*/ 1645920 w 2443942"/>
                <a:gd name="connsiteY78" fmla="*/ 116951 h 1605173"/>
                <a:gd name="connsiteX79" fmla="*/ 1612669 w 2443942"/>
                <a:gd name="connsiteY79" fmla="*/ 100326 h 1605173"/>
                <a:gd name="connsiteX80" fmla="*/ 1562793 w 2443942"/>
                <a:gd name="connsiteY80" fmla="*/ 75388 h 1605173"/>
                <a:gd name="connsiteX81" fmla="*/ 1246909 w 2443942"/>
                <a:gd name="connsiteY81" fmla="*/ 92013 h 1605173"/>
                <a:gd name="connsiteX82" fmla="*/ 1163782 w 2443942"/>
                <a:gd name="connsiteY82" fmla="*/ 108639 h 1605173"/>
                <a:gd name="connsiteX83" fmla="*/ 590204 w 2443942"/>
                <a:gd name="connsiteY83" fmla="*/ 100326 h 1605173"/>
                <a:gd name="connsiteX84" fmla="*/ 448888 w 2443942"/>
                <a:gd name="connsiteY84" fmla="*/ 58762 h 160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43942" h="1605173">
                  <a:moveTo>
                    <a:pt x="448888" y="58762"/>
                  </a:moveTo>
                  <a:cubicBezTo>
                    <a:pt x="417023" y="49064"/>
                    <a:pt x="415481" y="48126"/>
                    <a:pt x="399011" y="42137"/>
                  </a:cubicBezTo>
                  <a:cubicBezTo>
                    <a:pt x="384988" y="37038"/>
                    <a:pt x="371924" y="29130"/>
                    <a:pt x="357448" y="25511"/>
                  </a:cubicBezTo>
                  <a:cubicBezTo>
                    <a:pt x="338440" y="20759"/>
                    <a:pt x="318655" y="19970"/>
                    <a:pt x="299259" y="17199"/>
                  </a:cubicBezTo>
                  <a:cubicBezTo>
                    <a:pt x="288175" y="11657"/>
                    <a:pt x="278381" y="1260"/>
                    <a:pt x="266008" y="573"/>
                  </a:cubicBezTo>
                  <a:cubicBezTo>
                    <a:pt x="208925" y="-2598"/>
                    <a:pt x="155008" y="7989"/>
                    <a:pt x="99753" y="17199"/>
                  </a:cubicBezTo>
                  <a:cubicBezTo>
                    <a:pt x="90942" y="23073"/>
                    <a:pt x="64112" y="38604"/>
                    <a:pt x="58189" y="50450"/>
                  </a:cubicBezTo>
                  <a:cubicBezTo>
                    <a:pt x="-1168" y="169165"/>
                    <a:pt x="73845" y="51904"/>
                    <a:pt x="24939" y="125264"/>
                  </a:cubicBezTo>
                  <a:cubicBezTo>
                    <a:pt x="19397" y="219475"/>
                    <a:pt x="14325" y="313715"/>
                    <a:pt x="8313" y="407897"/>
                  </a:cubicBezTo>
                  <a:cubicBezTo>
                    <a:pt x="6012" y="443952"/>
                    <a:pt x="0" y="479834"/>
                    <a:pt x="0" y="515962"/>
                  </a:cubicBezTo>
                  <a:cubicBezTo>
                    <a:pt x="0" y="590268"/>
                    <a:pt x="3619" y="570192"/>
                    <a:pt x="16626" y="615715"/>
                  </a:cubicBezTo>
                  <a:cubicBezTo>
                    <a:pt x="20175" y="628137"/>
                    <a:pt x="26610" y="660622"/>
                    <a:pt x="33251" y="673904"/>
                  </a:cubicBezTo>
                  <a:cubicBezTo>
                    <a:pt x="37719" y="682840"/>
                    <a:pt x="44335" y="690529"/>
                    <a:pt x="49877" y="698842"/>
                  </a:cubicBezTo>
                  <a:cubicBezTo>
                    <a:pt x="52648" y="718238"/>
                    <a:pt x="49427" y="739506"/>
                    <a:pt x="58189" y="757031"/>
                  </a:cubicBezTo>
                  <a:cubicBezTo>
                    <a:pt x="66951" y="774556"/>
                    <a:pt x="83450" y="787726"/>
                    <a:pt x="99753" y="798595"/>
                  </a:cubicBezTo>
                  <a:cubicBezTo>
                    <a:pt x="127068" y="816806"/>
                    <a:pt x="161012" y="840925"/>
                    <a:pt x="191193" y="848471"/>
                  </a:cubicBezTo>
                  <a:lnTo>
                    <a:pt x="224444" y="856784"/>
                  </a:lnTo>
                  <a:cubicBezTo>
                    <a:pt x="288344" y="899385"/>
                    <a:pt x="254611" y="886750"/>
                    <a:pt x="324197" y="898348"/>
                  </a:cubicBezTo>
                  <a:cubicBezTo>
                    <a:pt x="340822" y="903890"/>
                    <a:pt x="361681" y="902581"/>
                    <a:pt x="374073" y="914973"/>
                  </a:cubicBezTo>
                  <a:cubicBezTo>
                    <a:pt x="379615" y="920515"/>
                    <a:pt x="383689" y="928094"/>
                    <a:pt x="390699" y="931599"/>
                  </a:cubicBezTo>
                  <a:cubicBezTo>
                    <a:pt x="406373" y="939436"/>
                    <a:pt x="440575" y="948224"/>
                    <a:pt x="440575" y="948224"/>
                  </a:cubicBezTo>
                  <a:cubicBezTo>
                    <a:pt x="482699" y="990350"/>
                    <a:pt x="428183" y="940789"/>
                    <a:pt x="482139" y="973162"/>
                  </a:cubicBezTo>
                  <a:cubicBezTo>
                    <a:pt x="488859" y="977194"/>
                    <a:pt x="492494" y="985086"/>
                    <a:pt x="498764" y="989788"/>
                  </a:cubicBezTo>
                  <a:cubicBezTo>
                    <a:pt x="514749" y="1001777"/>
                    <a:pt x="534511" y="1008910"/>
                    <a:pt x="548640" y="1023039"/>
                  </a:cubicBezTo>
                  <a:cubicBezTo>
                    <a:pt x="556953" y="1031352"/>
                    <a:pt x="564299" y="1040759"/>
                    <a:pt x="573579" y="1047977"/>
                  </a:cubicBezTo>
                  <a:cubicBezTo>
                    <a:pt x="589351" y="1060244"/>
                    <a:pt x="609326" y="1067099"/>
                    <a:pt x="623455" y="1081228"/>
                  </a:cubicBezTo>
                  <a:cubicBezTo>
                    <a:pt x="645622" y="1103395"/>
                    <a:pt x="672568" y="1121646"/>
                    <a:pt x="689957" y="1147730"/>
                  </a:cubicBezTo>
                  <a:cubicBezTo>
                    <a:pt x="695499" y="1156043"/>
                    <a:pt x="702114" y="1163732"/>
                    <a:pt x="706582" y="1172668"/>
                  </a:cubicBezTo>
                  <a:cubicBezTo>
                    <a:pt x="740998" y="1241500"/>
                    <a:pt x="683875" y="1151076"/>
                    <a:pt x="731520" y="1222544"/>
                  </a:cubicBezTo>
                  <a:cubicBezTo>
                    <a:pt x="750569" y="1298738"/>
                    <a:pt x="735471" y="1270034"/>
                    <a:pt x="764771" y="1313984"/>
                  </a:cubicBezTo>
                  <a:cubicBezTo>
                    <a:pt x="766324" y="1320196"/>
                    <a:pt x="776286" y="1363654"/>
                    <a:pt x="781397" y="1372173"/>
                  </a:cubicBezTo>
                  <a:cubicBezTo>
                    <a:pt x="785429" y="1378893"/>
                    <a:pt x="792480" y="1383257"/>
                    <a:pt x="798022" y="1388799"/>
                  </a:cubicBezTo>
                  <a:cubicBezTo>
                    <a:pt x="800793" y="1397112"/>
                    <a:pt x="802416" y="1405900"/>
                    <a:pt x="806335" y="1413737"/>
                  </a:cubicBezTo>
                  <a:cubicBezTo>
                    <a:pt x="813536" y="1428140"/>
                    <a:pt x="826699" y="1444991"/>
                    <a:pt x="839586" y="1455301"/>
                  </a:cubicBezTo>
                  <a:cubicBezTo>
                    <a:pt x="847387" y="1461542"/>
                    <a:pt x="856211" y="1466384"/>
                    <a:pt x="864524" y="1471926"/>
                  </a:cubicBezTo>
                  <a:cubicBezTo>
                    <a:pt x="867295" y="1480239"/>
                    <a:pt x="866641" y="1490668"/>
                    <a:pt x="872837" y="1496864"/>
                  </a:cubicBezTo>
                  <a:cubicBezTo>
                    <a:pt x="879033" y="1503060"/>
                    <a:pt x="889938" y="1501258"/>
                    <a:pt x="897775" y="1505177"/>
                  </a:cubicBezTo>
                  <a:cubicBezTo>
                    <a:pt x="906711" y="1509645"/>
                    <a:pt x="914912" y="1515561"/>
                    <a:pt x="922713" y="1521802"/>
                  </a:cubicBezTo>
                  <a:cubicBezTo>
                    <a:pt x="938929" y="1534775"/>
                    <a:pt x="942346" y="1547743"/>
                    <a:pt x="964277" y="1555053"/>
                  </a:cubicBezTo>
                  <a:cubicBezTo>
                    <a:pt x="986377" y="1562420"/>
                    <a:pt x="1088657" y="1570817"/>
                    <a:pt x="1097280" y="1571679"/>
                  </a:cubicBezTo>
                  <a:cubicBezTo>
                    <a:pt x="1220835" y="1633454"/>
                    <a:pt x="1130841" y="1595315"/>
                    <a:pt x="1438102" y="1571679"/>
                  </a:cubicBezTo>
                  <a:cubicBezTo>
                    <a:pt x="1479910" y="1568463"/>
                    <a:pt x="1520906" y="1556986"/>
                    <a:pt x="1562793" y="1555053"/>
                  </a:cubicBezTo>
                  <a:cubicBezTo>
                    <a:pt x="1701219" y="1548664"/>
                    <a:pt x="1839884" y="1549512"/>
                    <a:pt x="1978429" y="1546741"/>
                  </a:cubicBezTo>
                  <a:cubicBezTo>
                    <a:pt x="2069281" y="1524027"/>
                    <a:pt x="1925537" y="1558154"/>
                    <a:pt x="2103120" y="1530115"/>
                  </a:cubicBezTo>
                  <a:cubicBezTo>
                    <a:pt x="2125690" y="1526551"/>
                    <a:pt x="2146866" y="1515559"/>
                    <a:pt x="2169622" y="1513490"/>
                  </a:cubicBezTo>
                  <a:lnTo>
                    <a:pt x="2261062" y="1505177"/>
                  </a:lnTo>
                  <a:cubicBezTo>
                    <a:pt x="2365063" y="1479176"/>
                    <a:pt x="2235732" y="1512413"/>
                    <a:pt x="2319251" y="1488551"/>
                  </a:cubicBezTo>
                  <a:cubicBezTo>
                    <a:pt x="2331688" y="1484998"/>
                    <a:pt x="2364147" y="1478572"/>
                    <a:pt x="2377440" y="1471926"/>
                  </a:cubicBezTo>
                  <a:cubicBezTo>
                    <a:pt x="2391846" y="1464723"/>
                    <a:pt x="2408693" y="1451564"/>
                    <a:pt x="2419004" y="1438675"/>
                  </a:cubicBezTo>
                  <a:cubicBezTo>
                    <a:pt x="2437420" y="1415654"/>
                    <a:pt x="2435162" y="1415139"/>
                    <a:pt x="2443942" y="1388799"/>
                  </a:cubicBezTo>
                  <a:cubicBezTo>
                    <a:pt x="2441171" y="1352777"/>
                    <a:pt x="2439224" y="1316682"/>
                    <a:pt x="2435629" y="1280733"/>
                  </a:cubicBezTo>
                  <a:cubicBezTo>
                    <a:pt x="2433679" y="1261237"/>
                    <a:pt x="2432947" y="1241311"/>
                    <a:pt x="2427317" y="1222544"/>
                  </a:cubicBezTo>
                  <a:cubicBezTo>
                    <a:pt x="2423484" y="1209766"/>
                    <a:pt x="2395029" y="1178852"/>
                    <a:pt x="2385753" y="1172668"/>
                  </a:cubicBezTo>
                  <a:cubicBezTo>
                    <a:pt x="2378462" y="1167807"/>
                    <a:pt x="2369128" y="1167126"/>
                    <a:pt x="2360815" y="1164355"/>
                  </a:cubicBezTo>
                  <a:cubicBezTo>
                    <a:pt x="2348472" y="1145842"/>
                    <a:pt x="2344483" y="1136326"/>
                    <a:pt x="2327564" y="1122791"/>
                  </a:cubicBezTo>
                  <a:cubicBezTo>
                    <a:pt x="2319763" y="1116550"/>
                    <a:pt x="2310093" y="1112803"/>
                    <a:pt x="2302626" y="1106166"/>
                  </a:cubicBezTo>
                  <a:cubicBezTo>
                    <a:pt x="2285053" y="1090546"/>
                    <a:pt x="2271109" y="1070978"/>
                    <a:pt x="2252749" y="1056290"/>
                  </a:cubicBezTo>
                  <a:cubicBezTo>
                    <a:pt x="2243073" y="1048549"/>
                    <a:pt x="2229809" y="1046538"/>
                    <a:pt x="2219499" y="1039664"/>
                  </a:cubicBezTo>
                  <a:cubicBezTo>
                    <a:pt x="2212978" y="1035317"/>
                    <a:pt x="2208939" y="1028002"/>
                    <a:pt x="2202873" y="1023039"/>
                  </a:cubicBezTo>
                  <a:cubicBezTo>
                    <a:pt x="2178421" y="1003033"/>
                    <a:pt x="2145584" y="991137"/>
                    <a:pt x="2128059" y="964850"/>
                  </a:cubicBezTo>
                  <a:cubicBezTo>
                    <a:pt x="2122517" y="956537"/>
                    <a:pt x="2118498" y="946976"/>
                    <a:pt x="2111433" y="939911"/>
                  </a:cubicBezTo>
                  <a:cubicBezTo>
                    <a:pt x="2098887" y="927365"/>
                    <a:pt x="2084063" y="917306"/>
                    <a:pt x="2069869" y="906661"/>
                  </a:cubicBezTo>
                  <a:cubicBezTo>
                    <a:pt x="2061876" y="900667"/>
                    <a:pt x="2051995" y="897100"/>
                    <a:pt x="2044931" y="890035"/>
                  </a:cubicBezTo>
                  <a:cubicBezTo>
                    <a:pt x="2032385" y="877489"/>
                    <a:pt x="2024226" y="861017"/>
                    <a:pt x="2011680" y="848471"/>
                  </a:cubicBezTo>
                  <a:cubicBezTo>
                    <a:pt x="1972634" y="809425"/>
                    <a:pt x="1985163" y="839316"/>
                    <a:pt x="1953491" y="798595"/>
                  </a:cubicBezTo>
                  <a:cubicBezTo>
                    <a:pt x="1941224" y="782823"/>
                    <a:pt x="1931324" y="765344"/>
                    <a:pt x="1920240" y="748719"/>
                  </a:cubicBezTo>
                  <a:cubicBezTo>
                    <a:pt x="1896743" y="713473"/>
                    <a:pt x="1908081" y="732713"/>
                    <a:pt x="1886989" y="690530"/>
                  </a:cubicBezTo>
                  <a:cubicBezTo>
                    <a:pt x="1868646" y="598810"/>
                    <a:pt x="1879300" y="634210"/>
                    <a:pt x="1862051" y="582464"/>
                  </a:cubicBezTo>
                  <a:cubicBezTo>
                    <a:pt x="1859280" y="557526"/>
                    <a:pt x="1859381" y="532099"/>
                    <a:pt x="1853739" y="507650"/>
                  </a:cubicBezTo>
                  <a:cubicBezTo>
                    <a:pt x="1850953" y="495575"/>
                    <a:pt x="1840306" y="486373"/>
                    <a:pt x="1837113" y="474399"/>
                  </a:cubicBezTo>
                  <a:cubicBezTo>
                    <a:pt x="1804175" y="350882"/>
                    <a:pt x="1845263" y="415992"/>
                    <a:pt x="1795549" y="349708"/>
                  </a:cubicBezTo>
                  <a:cubicBezTo>
                    <a:pt x="1792778" y="327541"/>
                    <a:pt x="1791233" y="305185"/>
                    <a:pt x="1787237" y="283206"/>
                  </a:cubicBezTo>
                  <a:cubicBezTo>
                    <a:pt x="1785670" y="274585"/>
                    <a:pt x="1780825" y="266822"/>
                    <a:pt x="1778924" y="258268"/>
                  </a:cubicBezTo>
                  <a:cubicBezTo>
                    <a:pt x="1775268" y="241814"/>
                    <a:pt x="1778149" y="223467"/>
                    <a:pt x="1770611" y="208391"/>
                  </a:cubicBezTo>
                  <a:cubicBezTo>
                    <a:pt x="1766143" y="199455"/>
                    <a:pt x="1753803" y="197573"/>
                    <a:pt x="1745673" y="191766"/>
                  </a:cubicBezTo>
                  <a:cubicBezTo>
                    <a:pt x="1734399" y="183713"/>
                    <a:pt x="1723065" y="175698"/>
                    <a:pt x="1712422" y="166828"/>
                  </a:cubicBezTo>
                  <a:cubicBezTo>
                    <a:pt x="1706401" y="161811"/>
                    <a:pt x="1702517" y="154234"/>
                    <a:pt x="1695797" y="150202"/>
                  </a:cubicBezTo>
                  <a:cubicBezTo>
                    <a:pt x="1688283" y="145694"/>
                    <a:pt x="1679172" y="144661"/>
                    <a:pt x="1670859" y="141890"/>
                  </a:cubicBezTo>
                  <a:cubicBezTo>
                    <a:pt x="1662546" y="133577"/>
                    <a:pt x="1655487" y="123784"/>
                    <a:pt x="1645920" y="116951"/>
                  </a:cubicBezTo>
                  <a:cubicBezTo>
                    <a:pt x="1635836" y="109748"/>
                    <a:pt x="1623428" y="106474"/>
                    <a:pt x="1612669" y="100326"/>
                  </a:cubicBezTo>
                  <a:cubicBezTo>
                    <a:pt x="1567547" y="74543"/>
                    <a:pt x="1608517" y="90630"/>
                    <a:pt x="1562793" y="75388"/>
                  </a:cubicBezTo>
                  <a:cubicBezTo>
                    <a:pt x="1457498" y="80930"/>
                    <a:pt x="1351985" y="83257"/>
                    <a:pt x="1246909" y="92013"/>
                  </a:cubicBezTo>
                  <a:cubicBezTo>
                    <a:pt x="1218749" y="94360"/>
                    <a:pt x="1192038" y="108281"/>
                    <a:pt x="1163782" y="108639"/>
                  </a:cubicBezTo>
                  <a:lnTo>
                    <a:pt x="590204" y="100326"/>
                  </a:lnTo>
                  <a:cubicBezTo>
                    <a:pt x="496820" y="76981"/>
                    <a:pt x="480753" y="68460"/>
                    <a:pt x="448888" y="58762"/>
                  </a:cubicBezTo>
                  <a:close/>
                </a:path>
              </a:pathLst>
            </a:custGeom>
            <a:solidFill>
              <a:srgbClr val="77787C"/>
            </a:solidFill>
            <a:ln w="3175">
              <a:solidFill>
                <a:srgbClr val="77787C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" name="Freeform: Shape 2"/>
            <p:cNvSpPr/>
            <p:nvPr/>
          </p:nvSpPr>
          <p:spPr bwMode="auto">
            <a:xfrm>
              <a:off x="1188720" y="3524596"/>
              <a:ext cx="1920240" cy="939339"/>
            </a:xfrm>
            <a:custGeom>
              <a:avLst/>
              <a:gdLst>
                <a:gd name="connsiteX0" fmla="*/ 91440 w 1920240"/>
                <a:gd name="connsiteY0" fmla="*/ 33251 h 939339"/>
                <a:gd name="connsiteX1" fmla="*/ 881149 w 1920240"/>
                <a:gd name="connsiteY1" fmla="*/ 24939 h 939339"/>
                <a:gd name="connsiteX2" fmla="*/ 1512916 w 1920240"/>
                <a:gd name="connsiteY2" fmla="*/ 0 h 939339"/>
                <a:gd name="connsiteX3" fmla="*/ 1870364 w 1920240"/>
                <a:gd name="connsiteY3" fmla="*/ 8313 h 939339"/>
                <a:gd name="connsiteX4" fmla="*/ 1878676 w 1920240"/>
                <a:gd name="connsiteY4" fmla="*/ 41564 h 939339"/>
                <a:gd name="connsiteX5" fmla="*/ 1886989 w 1920240"/>
                <a:gd name="connsiteY5" fmla="*/ 673331 h 939339"/>
                <a:gd name="connsiteX6" fmla="*/ 1895302 w 1920240"/>
                <a:gd name="connsiteY6" fmla="*/ 698269 h 939339"/>
                <a:gd name="connsiteX7" fmla="*/ 1920240 w 1920240"/>
                <a:gd name="connsiteY7" fmla="*/ 756459 h 939339"/>
                <a:gd name="connsiteX8" fmla="*/ 1911927 w 1920240"/>
                <a:gd name="connsiteY8" fmla="*/ 847899 h 939339"/>
                <a:gd name="connsiteX9" fmla="*/ 1870364 w 1920240"/>
                <a:gd name="connsiteY9" fmla="*/ 856211 h 939339"/>
                <a:gd name="connsiteX10" fmla="*/ 1778924 w 1920240"/>
                <a:gd name="connsiteY10" fmla="*/ 881149 h 939339"/>
                <a:gd name="connsiteX11" fmla="*/ 1704109 w 1920240"/>
                <a:gd name="connsiteY11" fmla="*/ 889462 h 939339"/>
                <a:gd name="connsiteX12" fmla="*/ 1637607 w 1920240"/>
                <a:gd name="connsiteY12" fmla="*/ 897775 h 939339"/>
                <a:gd name="connsiteX13" fmla="*/ 1579418 w 1920240"/>
                <a:gd name="connsiteY13" fmla="*/ 906088 h 939339"/>
                <a:gd name="connsiteX14" fmla="*/ 1487978 w 1920240"/>
                <a:gd name="connsiteY14" fmla="*/ 922713 h 939339"/>
                <a:gd name="connsiteX15" fmla="*/ 1371600 w 1920240"/>
                <a:gd name="connsiteY15" fmla="*/ 939339 h 939339"/>
                <a:gd name="connsiteX16" fmla="*/ 1105593 w 1920240"/>
                <a:gd name="connsiteY16" fmla="*/ 931026 h 939339"/>
                <a:gd name="connsiteX17" fmla="*/ 1072342 w 1920240"/>
                <a:gd name="connsiteY17" fmla="*/ 922713 h 939339"/>
                <a:gd name="connsiteX18" fmla="*/ 980902 w 1920240"/>
                <a:gd name="connsiteY18" fmla="*/ 906088 h 939339"/>
                <a:gd name="connsiteX19" fmla="*/ 906087 w 1920240"/>
                <a:gd name="connsiteY19" fmla="*/ 881149 h 939339"/>
                <a:gd name="connsiteX20" fmla="*/ 798022 w 1920240"/>
                <a:gd name="connsiteY20" fmla="*/ 864524 h 939339"/>
                <a:gd name="connsiteX21" fmla="*/ 689956 w 1920240"/>
                <a:gd name="connsiteY21" fmla="*/ 831273 h 939339"/>
                <a:gd name="connsiteX22" fmla="*/ 565265 w 1920240"/>
                <a:gd name="connsiteY22" fmla="*/ 814648 h 939339"/>
                <a:gd name="connsiteX23" fmla="*/ 457200 w 1920240"/>
                <a:gd name="connsiteY23" fmla="*/ 798022 h 939339"/>
                <a:gd name="connsiteX24" fmla="*/ 257695 w 1920240"/>
                <a:gd name="connsiteY24" fmla="*/ 814648 h 939339"/>
                <a:gd name="connsiteX25" fmla="*/ 191193 w 1920240"/>
                <a:gd name="connsiteY25" fmla="*/ 831273 h 939339"/>
                <a:gd name="connsiteX26" fmla="*/ 74815 w 1920240"/>
                <a:gd name="connsiteY26" fmla="*/ 806335 h 939339"/>
                <a:gd name="connsiteX27" fmla="*/ 49876 w 1920240"/>
                <a:gd name="connsiteY27" fmla="*/ 723208 h 939339"/>
                <a:gd name="connsiteX28" fmla="*/ 33251 w 1920240"/>
                <a:gd name="connsiteY28" fmla="*/ 698269 h 939339"/>
                <a:gd name="connsiteX29" fmla="*/ 16625 w 1920240"/>
                <a:gd name="connsiteY29" fmla="*/ 548640 h 939339"/>
                <a:gd name="connsiteX30" fmla="*/ 8313 w 1920240"/>
                <a:gd name="connsiteY30" fmla="*/ 515389 h 939339"/>
                <a:gd name="connsiteX31" fmla="*/ 0 w 1920240"/>
                <a:gd name="connsiteY31" fmla="*/ 448888 h 939339"/>
                <a:gd name="connsiteX32" fmla="*/ 8313 w 1920240"/>
                <a:gd name="connsiteY32" fmla="*/ 166255 h 939339"/>
                <a:gd name="connsiteX33" fmla="*/ 74815 w 1920240"/>
                <a:gd name="connsiteY33" fmla="*/ 124691 h 939339"/>
                <a:gd name="connsiteX34" fmla="*/ 124691 w 1920240"/>
                <a:gd name="connsiteY34" fmla="*/ 108066 h 939339"/>
                <a:gd name="connsiteX35" fmla="*/ 116378 w 1920240"/>
                <a:gd name="connsiteY35" fmla="*/ 74815 h 939339"/>
                <a:gd name="connsiteX36" fmla="*/ 91440 w 1920240"/>
                <a:gd name="connsiteY36" fmla="*/ 33251 h 93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20240" h="939339">
                  <a:moveTo>
                    <a:pt x="91440" y="33251"/>
                  </a:moveTo>
                  <a:cubicBezTo>
                    <a:pt x="218902" y="24938"/>
                    <a:pt x="617942" y="29754"/>
                    <a:pt x="881149" y="24939"/>
                  </a:cubicBezTo>
                  <a:cubicBezTo>
                    <a:pt x="1423391" y="15020"/>
                    <a:pt x="1270593" y="34619"/>
                    <a:pt x="1512916" y="0"/>
                  </a:cubicBezTo>
                  <a:lnTo>
                    <a:pt x="1870364" y="8313"/>
                  </a:lnTo>
                  <a:cubicBezTo>
                    <a:pt x="1881716" y="9603"/>
                    <a:pt x="1878390" y="30143"/>
                    <a:pt x="1878676" y="41564"/>
                  </a:cubicBezTo>
                  <a:cubicBezTo>
                    <a:pt x="1883939" y="252105"/>
                    <a:pt x="1881659" y="462791"/>
                    <a:pt x="1886989" y="673331"/>
                  </a:cubicBezTo>
                  <a:cubicBezTo>
                    <a:pt x="1887211" y="682091"/>
                    <a:pt x="1891850" y="690215"/>
                    <a:pt x="1895302" y="698269"/>
                  </a:cubicBezTo>
                  <a:cubicBezTo>
                    <a:pt x="1926116" y="770169"/>
                    <a:pt x="1900746" y="697976"/>
                    <a:pt x="1920240" y="756459"/>
                  </a:cubicBezTo>
                  <a:cubicBezTo>
                    <a:pt x="1917469" y="786939"/>
                    <a:pt x="1925614" y="820524"/>
                    <a:pt x="1911927" y="847899"/>
                  </a:cubicBezTo>
                  <a:cubicBezTo>
                    <a:pt x="1905608" y="860536"/>
                    <a:pt x="1883995" y="852494"/>
                    <a:pt x="1870364" y="856211"/>
                  </a:cubicBezTo>
                  <a:cubicBezTo>
                    <a:pt x="1809605" y="872782"/>
                    <a:pt x="1835639" y="873047"/>
                    <a:pt x="1778924" y="881149"/>
                  </a:cubicBezTo>
                  <a:cubicBezTo>
                    <a:pt x="1754084" y="884697"/>
                    <a:pt x="1729029" y="886530"/>
                    <a:pt x="1704109" y="889462"/>
                  </a:cubicBezTo>
                  <a:lnTo>
                    <a:pt x="1637607" y="897775"/>
                  </a:lnTo>
                  <a:cubicBezTo>
                    <a:pt x="1618186" y="900365"/>
                    <a:pt x="1598745" y="902867"/>
                    <a:pt x="1579418" y="906088"/>
                  </a:cubicBezTo>
                  <a:cubicBezTo>
                    <a:pt x="1458643" y="926217"/>
                    <a:pt x="1626572" y="901923"/>
                    <a:pt x="1487978" y="922713"/>
                  </a:cubicBezTo>
                  <a:lnTo>
                    <a:pt x="1371600" y="939339"/>
                  </a:lnTo>
                  <a:cubicBezTo>
                    <a:pt x="1282931" y="936568"/>
                    <a:pt x="1194169" y="935947"/>
                    <a:pt x="1105593" y="931026"/>
                  </a:cubicBezTo>
                  <a:cubicBezTo>
                    <a:pt x="1094186" y="930392"/>
                    <a:pt x="1083583" y="924757"/>
                    <a:pt x="1072342" y="922713"/>
                  </a:cubicBezTo>
                  <a:cubicBezTo>
                    <a:pt x="1022425" y="913637"/>
                    <a:pt x="1021743" y="918654"/>
                    <a:pt x="980902" y="906088"/>
                  </a:cubicBezTo>
                  <a:cubicBezTo>
                    <a:pt x="955777" y="898357"/>
                    <a:pt x="931676" y="887170"/>
                    <a:pt x="906087" y="881149"/>
                  </a:cubicBezTo>
                  <a:cubicBezTo>
                    <a:pt x="783233" y="852242"/>
                    <a:pt x="888264" y="889135"/>
                    <a:pt x="798022" y="864524"/>
                  </a:cubicBezTo>
                  <a:cubicBezTo>
                    <a:pt x="757518" y="853477"/>
                    <a:pt x="732178" y="838950"/>
                    <a:pt x="689956" y="831273"/>
                  </a:cubicBezTo>
                  <a:cubicBezTo>
                    <a:pt x="648701" y="823772"/>
                    <a:pt x="606775" y="820578"/>
                    <a:pt x="565265" y="814648"/>
                  </a:cubicBezTo>
                  <a:cubicBezTo>
                    <a:pt x="529186" y="809494"/>
                    <a:pt x="493222" y="803564"/>
                    <a:pt x="457200" y="798022"/>
                  </a:cubicBezTo>
                  <a:cubicBezTo>
                    <a:pt x="411832" y="800858"/>
                    <a:pt x="312989" y="804280"/>
                    <a:pt x="257695" y="814648"/>
                  </a:cubicBezTo>
                  <a:cubicBezTo>
                    <a:pt x="235237" y="818859"/>
                    <a:pt x="191193" y="831273"/>
                    <a:pt x="191193" y="831273"/>
                  </a:cubicBezTo>
                  <a:cubicBezTo>
                    <a:pt x="152400" y="822960"/>
                    <a:pt x="111962" y="820265"/>
                    <a:pt x="74815" y="806335"/>
                  </a:cubicBezTo>
                  <a:cubicBezTo>
                    <a:pt x="51629" y="797640"/>
                    <a:pt x="51152" y="727460"/>
                    <a:pt x="49876" y="723208"/>
                  </a:cubicBezTo>
                  <a:cubicBezTo>
                    <a:pt x="47005" y="713639"/>
                    <a:pt x="38793" y="706582"/>
                    <a:pt x="33251" y="698269"/>
                  </a:cubicBezTo>
                  <a:cubicBezTo>
                    <a:pt x="13129" y="597664"/>
                    <a:pt x="38100" y="731180"/>
                    <a:pt x="16625" y="548640"/>
                  </a:cubicBezTo>
                  <a:cubicBezTo>
                    <a:pt x="15290" y="537294"/>
                    <a:pt x="10191" y="526658"/>
                    <a:pt x="8313" y="515389"/>
                  </a:cubicBezTo>
                  <a:cubicBezTo>
                    <a:pt x="4640" y="493353"/>
                    <a:pt x="2771" y="471055"/>
                    <a:pt x="0" y="448888"/>
                  </a:cubicBezTo>
                  <a:cubicBezTo>
                    <a:pt x="2771" y="354677"/>
                    <a:pt x="-3983" y="259701"/>
                    <a:pt x="8313" y="166255"/>
                  </a:cubicBezTo>
                  <a:cubicBezTo>
                    <a:pt x="12731" y="132675"/>
                    <a:pt x="53261" y="131157"/>
                    <a:pt x="74815" y="124691"/>
                  </a:cubicBezTo>
                  <a:cubicBezTo>
                    <a:pt x="91601" y="119655"/>
                    <a:pt x="124691" y="108066"/>
                    <a:pt x="124691" y="108066"/>
                  </a:cubicBezTo>
                  <a:cubicBezTo>
                    <a:pt x="121920" y="96982"/>
                    <a:pt x="119517" y="85800"/>
                    <a:pt x="116378" y="74815"/>
                  </a:cubicBezTo>
                  <a:cubicBezTo>
                    <a:pt x="113971" y="66390"/>
                    <a:pt x="-36022" y="41564"/>
                    <a:pt x="91440" y="33251"/>
                  </a:cubicBezTo>
                  <a:close/>
                </a:path>
              </a:pathLst>
            </a:custGeom>
            <a:solidFill>
              <a:srgbClr val="949599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" name="Freeform: Shape 3"/>
            <p:cNvSpPr/>
            <p:nvPr/>
          </p:nvSpPr>
          <p:spPr bwMode="auto">
            <a:xfrm>
              <a:off x="6184669" y="3516284"/>
              <a:ext cx="349135" cy="847898"/>
            </a:xfrm>
            <a:custGeom>
              <a:avLst/>
              <a:gdLst>
                <a:gd name="connsiteX0" fmla="*/ 0 w 349135"/>
                <a:gd name="connsiteY0" fmla="*/ 847898 h 847898"/>
                <a:gd name="connsiteX1" fmla="*/ 58189 w 349135"/>
                <a:gd name="connsiteY1" fmla="*/ 623454 h 847898"/>
                <a:gd name="connsiteX2" fmla="*/ 74815 w 349135"/>
                <a:gd name="connsiteY2" fmla="*/ 532014 h 847898"/>
                <a:gd name="connsiteX3" fmla="*/ 91440 w 349135"/>
                <a:gd name="connsiteY3" fmla="*/ 457200 h 847898"/>
                <a:gd name="connsiteX4" fmla="*/ 124691 w 349135"/>
                <a:gd name="connsiteY4" fmla="*/ 407323 h 847898"/>
                <a:gd name="connsiteX5" fmla="*/ 133004 w 349135"/>
                <a:gd name="connsiteY5" fmla="*/ 382385 h 847898"/>
                <a:gd name="connsiteX6" fmla="*/ 157942 w 349135"/>
                <a:gd name="connsiteY6" fmla="*/ 357447 h 847898"/>
                <a:gd name="connsiteX7" fmla="*/ 174567 w 349135"/>
                <a:gd name="connsiteY7" fmla="*/ 332509 h 847898"/>
                <a:gd name="connsiteX8" fmla="*/ 207818 w 349135"/>
                <a:gd name="connsiteY8" fmla="*/ 274320 h 847898"/>
                <a:gd name="connsiteX9" fmla="*/ 232756 w 349135"/>
                <a:gd name="connsiteY9" fmla="*/ 224443 h 847898"/>
                <a:gd name="connsiteX10" fmla="*/ 282633 w 349135"/>
                <a:gd name="connsiteY10" fmla="*/ 108065 h 847898"/>
                <a:gd name="connsiteX11" fmla="*/ 315884 w 349135"/>
                <a:gd name="connsiteY11" fmla="*/ 58189 h 847898"/>
                <a:gd name="connsiteX12" fmla="*/ 324196 w 349135"/>
                <a:gd name="connsiteY12" fmla="*/ 33251 h 847898"/>
                <a:gd name="connsiteX13" fmla="*/ 349135 w 349135"/>
                <a:gd name="connsiteY13" fmla="*/ 0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9135" h="847898">
                  <a:moveTo>
                    <a:pt x="0" y="847898"/>
                  </a:moveTo>
                  <a:cubicBezTo>
                    <a:pt x="33503" y="747388"/>
                    <a:pt x="42282" y="734800"/>
                    <a:pt x="58189" y="623454"/>
                  </a:cubicBezTo>
                  <a:cubicBezTo>
                    <a:pt x="72602" y="522570"/>
                    <a:pt x="59135" y="602574"/>
                    <a:pt x="74815" y="532014"/>
                  </a:cubicBezTo>
                  <a:cubicBezTo>
                    <a:pt x="75866" y="527287"/>
                    <a:pt x="87384" y="465313"/>
                    <a:pt x="91440" y="457200"/>
                  </a:cubicBezTo>
                  <a:cubicBezTo>
                    <a:pt x="100376" y="439328"/>
                    <a:pt x="118372" y="426279"/>
                    <a:pt x="124691" y="407323"/>
                  </a:cubicBezTo>
                  <a:cubicBezTo>
                    <a:pt x="127462" y="399010"/>
                    <a:pt x="128143" y="389676"/>
                    <a:pt x="133004" y="382385"/>
                  </a:cubicBezTo>
                  <a:cubicBezTo>
                    <a:pt x="139525" y="372604"/>
                    <a:pt x="150416" y="366478"/>
                    <a:pt x="157942" y="357447"/>
                  </a:cubicBezTo>
                  <a:cubicBezTo>
                    <a:pt x="164338" y="349772"/>
                    <a:pt x="169025" y="340822"/>
                    <a:pt x="174567" y="332509"/>
                  </a:cubicBezTo>
                  <a:cubicBezTo>
                    <a:pt x="196427" y="245070"/>
                    <a:pt x="163795" y="351359"/>
                    <a:pt x="207818" y="274320"/>
                  </a:cubicBezTo>
                  <a:cubicBezTo>
                    <a:pt x="248675" y="202821"/>
                    <a:pt x="187032" y="270170"/>
                    <a:pt x="232756" y="224443"/>
                  </a:cubicBezTo>
                  <a:cubicBezTo>
                    <a:pt x="267361" y="86027"/>
                    <a:pt x="225223" y="222888"/>
                    <a:pt x="282633" y="108065"/>
                  </a:cubicBezTo>
                  <a:cubicBezTo>
                    <a:pt x="302763" y="67804"/>
                    <a:pt x="290495" y="83576"/>
                    <a:pt x="315884" y="58189"/>
                  </a:cubicBezTo>
                  <a:cubicBezTo>
                    <a:pt x="318655" y="49876"/>
                    <a:pt x="320277" y="41088"/>
                    <a:pt x="324196" y="33251"/>
                  </a:cubicBezTo>
                  <a:cubicBezTo>
                    <a:pt x="333597" y="14449"/>
                    <a:pt x="337443" y="11690"/>
                    <a:pt x="349135" y="0"/>
                  </a:cubicBezTo>
                </a:path>
              </a:pathLst>
            </a:custGeom>
            <a:no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/>
          </p:nvSpPr>
          <p:spPr bwMode="auto">
            <a:xfrm>
              <a:off x="6183456" y="2186247"/>
              <a:ext cx="1664831" cy="2518757"/>
            </a:xfrm>
            <a:custGeom>
              <a:avLst/>
              <a:gdLst>
                <a:gd name="connsiteX0" fmla="*/ 1381126 w 1664831"/>
                <a:gd name="connsiteY0" fmla="*/ 0 h 2518757"/>
                <a:gd name="connsiteX1" fmla="*/ 1331249 w 1664831"/>
                <a:gd name="connsiteY1" fmla="*/ 74815 h 2518757"/>
                <a:gd name="connsiteX2" fmla="*/ 1322937 w 1664831"/>
                <a:gd name="connsiteY2" fmla="*/ 99753 h 2518757"/>
                <a:gd name="connsiteX3" fmla="*/ 1289686 w 1664831"/>
                <a:gd name="connsiteY3" fmla="*/ 108066 h 2518757"/>
                <a:gd name="connsiteX4" fmla="*/ 1273060 w 1664831"/>
                <a:gd name="connsiteY4" fmla="*/ 124691 h 2518757"/>
                <a:gd name="connsiteX5" fmla="*/ 1248122 w 1664831"/>
                <a:gd name="connsiteY5" fmla="*/ 166255 h 2518757"/>
                <a:gd name="connsiteX6" fmla="*/ 1231497 w 1664831"/>
                <a:gd name="connsiteY6" fmla="*/ 199506 h 2518757"/>
                <a:gd name="connsiteX7" fmla="*/ 1214871 w 1664831"/>
                <a:gd name="connsiteY7" fmla="*/ 216131 h 2518757"/>
                <a:gd name="connsiteX8" fmla="*/ 1189933 w 1664831"/>
                <a:gd name="connsiteY8" fmla="*/ 307571 h 2518757"/>
                <a:gd name="connsiteX9" fmla="*/ 1173308 w 1664831"/>
                <a:gd name="connsiteY9" fmla="*/ 324197 h 2518757"/>
                <a:gd name="connsiteX10" fmla="*/ 1140057 w 1664831"/>
                <a:gd name="connsiteY10" fmla="*/ 365760 h 2518757"/>
                <a:gd name="connsiteX11" fmla="*/ 1123431 w 1664831"/>
                <a:gd name="connsiteY11" fmla="*/ 382386 h 2518757"/>
                <a:gd name="connsiteX12" fmla="*/ 1106806 w 1664831"/>
                <a:gd name="connsiteY12" fmla="*/ 407324 h 2518757"/>
                <a:gd name="connsiteX13" fmla="*/ 1081868 w 1664831"/>
                <a:gd name="connsiteY13" fmla="*/ 415637 h 2518757"/>
                <a:gd name="connsiteX14" fmla="*/ 1040304 w 1664831"/>
                <a:gd name="connsiteY14" fmla="*/ 457200 h 2518757"/>
                <a:gd name="connsiteX15" fmla="*/ 957177 w 1664831"/>
                <a:gd name="connsiteY15" fmla="*/ 523702 h 2518757"/>
                <a:gd name="connsiteX16" fmla="*/ 915613 w 1664831"/>
                <a:gd name="connsiteY16" fmla="*/ 548640 h 2518757"/>
                <a:gd name="connsiteX17" fmla="*/ 882362 w 1664831"/>
                <a:gd name="connsiteY17" fmla="*/ 590204 h 2518757"/>
                <a:gd name="connsiteX18" fmla="*/ 865737 w 1664831"/>
                <a:gd name="connsiteY18" fmla="*/ 615142 h 2518757"/>
                <a:gd name="connsiteX19" fmla="*/ 824173 w 1664831"/>
                <a:gd name="connsiteY19" fmla="*/ 648393 h 2518757"/>
                <a:gd name="connsiteX20" fmla="*/ 815860 w 1664831"/>
                <a:gd name="connsiteY20" fmla="*/ 673331 h 2518757"/>
                <a:gd name="connsiteX21" fmla="*/ 790922 w 1664831"/>
                <a:gd name="connsiteY21" fmla="*/ 681644 h 2518757"/>
                <a:gd name="connsiteX22" fmla="*/ 765984 w 1664831"/>
                <a:gd name="connsiteY22" fmla="*/ 698269 h 2518757"/>
                <a:gd name="connsiteX23" fmla="*/ 741046 w 1664831"/>
                <a:gd name="connsiteY23" fmla="*/ 706582 h 2518757"/>
                <a:gd name="connsiteX24" fmla="*/ 716108 w 1664831"/>
                <a:gd name="connsiteY24" fmla="*/ 723208 h 2518757"/>
                <a:gd name="connsiteX25" fmla="*/ 699482 w 1664831"/>
                <a:gd name="connsiteY25" fmla="*/ 739833 h 2518757"/>
                <a:gd name="connsiteX26" fmla="*/ 666231 w 1664831"/>
                <a:gd name="connsiteY26" fmla="*/ 748146 h 2518757"/>
                <a:gd name="connsiteX27" fmla="*/ 641293 w 1664831"/>
                <a:gd name="connsiteY27" fmla="*/ 764771 h 2518757"/>
                <a:gd name="connsiteX28" fmla="*/ 616355 w 1664831"/>
                <a:gd name="connsiteY28" fmla="*/ 773084 h 2518757"/>
                <a:gd name="connsiteX29" fmla="*/ 549853 w 1664831"/>
                <a:gd name="connsiteY29" fmla="*/ 822960 h 2518757"/>
                <a:gd name="connsiteX30" fmla="*/ 524915 w 1664831"/>
                <a:gd name="connsiteY30" fmla="*/ 864524 h 2518757"/>
                <a:gd name="connsiteX31" fmla="*/ 508289 w 1664831"/>
                <a:gd name="connsiteY31" fmla="*/ 881149 h 2518757"/>
                <a:gd name="connsiteX32" fmla="*/ 499977 w 1664831"/>
                <a:gd name="connsiteY32" fmla="*/ 914400 h 2518757"/>
                <a:gd name="connsiteX33" fmla="*/ 483351 w 1664831"/>
                <a:gd name="connsiteY33" fmla="*/ 989215 h 2518757"/>
                <a:gd name="connsiteX34" fmla="*/ 458413 w 1664831"/>
                <a:gd name="connsiteY34" fmla="*/ 1030778 h 2518757"/>
                <a:gd name="connsiteX35" fmla="*/ 450100 w 1664831"/>
                <a:gd name="connsiteY35" fmla="*/ 1088968 h 2518757"/>
                <a:gd name="connsiteX36" fmla="*/ 433475 w 1664831"/>
                <a:gd name="connsiteY36" fmla="*/ 1113906 h 2518757"/>
                <a:gd name="connsiteX37" fmla="*/ 425162 w 1664831"/>
                <a:gd name="connsiteY37" fmla="*/ 1313411 h 2518757"/>
                <a:gd name="connsiteX38" fmla="*/ 400224 w 1664831"/>
                <a:gd name="connsiteY38" fmla="*/ 1463040 h 2518757"/>
                <a:gd name="connsiteX39" fmla="*/ 391911 w 1664831"/>
                <a:gd name="connsiteY39" fmla="*/ 1487978 h 2518757"/>
                <a:gd name="connsiteX40" fmla="*/ 358660 w 1664831"/>
                <a:gd name="connsiteY40" fmla="*/ 1554480 h 2518757"/>
                <a:gd name="connsiteX41" fmla="*/ 342035 w 1664831"/>
                <a:gd name="connsiteY41" fmla="*/ 1571106 h 2518757"/>
                <a:gd name="connsiteX42" fmla="*/ 300471 w 1664831"/>
                <a:gd name="connsiteY42" fmla="*/ 1612669 h 2518757"/>
                <a:gd name="connsiteX43" fmla="*/ 258908 w 1664831"/>
                <a:gd name="connsiteY43" fmla="*/ 1662546 h 2518757"/>
                <a:gd name="connsiteX44" fmla="*/ 217344 w 1664831"/>
                <a:gd name="connsiteY44" fmla="*/ 1695797 h 2518757"/>
                <a:gd name="connsiteX45" fmla="*/ 209031 w 1664831"/>
                <a:gd name="connsiteY45" fmla="*/ 1720735 h 2518757"/>
                <a:gd name="connsiteX46" fmla="*/ 184093 w 1664831"/>
                <a:gd name="connsiteY46" fmla="*/ 1737360 h 2518757"/>
                <a:gd name="connsiteX47" fmla="*/ 167468 w 1664831"/>
                <a:gd name="connsiteY47" fmla="*/ 1753986 h 2518757"/>
                <a:gd name="connsiteX48" fmla="*/ 142529 w 1664831"/>
                <a:gd name="connsiteY48" fmla="*/ 1837113 h 2518757"/>
                <a:gd name="connsiteX49" fmla="*/ 125904 w 1664831"/>
                <a:gd name="connsiteY49" fmla="*/ 1886989 h 2518757"/>
                <a:gd name="connsiteX50" fmla="*/ 109279 w 1664831"/>
                <a:gd name="connsiteY50" fmla="*/ 1903615 h 2518757"/>
                <a:gd name="connsiteX51" fmla="*/ 100966 w 1664831"/>
                <a:gd name="connsiteY51" fmla="*/ 1936866 h 2518757"/>
                <a:gd name="connsiteX52" fmla="*/ 84340 w 1664831"/>
                <a:gd name="connsiteY52" fmla="*/ 2011680 h 2518757"/>
                <a:gd name="connsiteX53" fmla="*/ 51089 w 1664831"/>
                <a:gd name="connsiteY53" fmla="*/ 2053244 h 2518757"/>
                <a:gd name="connsiteX54" fmla="*/ 26151 w 1664831"/>
                <a:gd name="connsiteY54" fmla="*/ 2169622 h 2518757"/>
                <a:gd name="connsiteX55" fmla="*/ 9526 w 1664831"/>
                <a:gd name="connsiteY55" fmla="*/ 2186248 h 2518757"/>
                <a:gd name="connsiteX56" fmla="*/ 9526 w 1664831"/>
                <a:gd name="connsiteY56" fmla="*/ 2269375 h 2518757"/>
                <a:gd name="connsiteX57" fmla="*/ 17839 w 1664831"/>
                <a:gd name="connsiteY57" fmla="*/ 2294313 h 2518757"/>
                <a:gd name="connsiteX58" fmla="*/ 51089 w 1664831"/>
                <a:gd name="connsiteY58" fmla="*/ 2310938 h 2518757"/>
                <a:gd name="connsiteX59" fmla="*/ 67715 w 1664831"/>
                <a:gd name="connsiteY59" fmla="*/ 2327564 h 2518757"/>
                <a:gd name="connsiteX60" fmla="*/ 92653 w 1664831"/>
                <a:gd name="connsiteY60" fmla="*/ 2360815 h 2518757"/>
                <a:gd name="connsiteX61" fmla="*/ 117591 w 1664831"/>
                <a:gd name="connsiteY61" fmla="*/ 2402378 h 2518757"/>
                <a:gd name="connsiteX62" fmla="*/ 142529 w 1664831"/>
                <a:gd name="connsiteY62" fmla="*/ 2419004 h 2518757"/>
                <a:gd name="connsiteX63" fmla="*/ 150842 w 1664831"/>
                <a:gd name="connsiteY63" fmla="*/ 2460568 h 2518757"/>
                <a:gd name="connsiteX64" fmla="*/ 192406 w 1664831"/>
                <a:gd name="connsiteY64" fmla="*/ 2502131 h 2518757"/>
                <a:gd name="connsiteX65" fmla="*/ 209031 w 1664831"/>
                <a:gd name="connsiteY65" fmla="*/ 2518757 h 2518757"/>
                <a:gd name="connsiteX66" fmla="*/ 317097 w 1664831"/>
                <a:gd name="connsiteY66" fmla="*/ 2510444 h 2518757"/>
                <a:gd name="connsiteX67" fmla="*/ 350348 w 1664831"/>
                <a:gd name="connsiteY67" fmla="*/ 2502131 h 2518757"/>
                <a:gd name="connsiteX68" fmla="*/ 408537 w 1664831"/>
                <a:gd name="connsiteY68" fmla="*/ 2485506 h 2518757"/>
                <a:gd name="connsiteX69" fmla="*/ 425162 w 1664831"/>
                <a:gd name="connsiteY69" fmla="*/ 2468880 h 2518757"/>
                <a:gd name="connsiteX70" fmla="*/ 475039 w 1664831"/>
                <a:gd name="connsiteY70" fmla="*/ 2427317 h 2518757"/>
                <a:gd name="connsiteX71" fmla="*/ 524915 w 1664831"/>
                <a:gd name="connsiteY71" fmla="*/ 2352502 h 2518757"/>
                <a:gd name="connsiteX72" fmla="*/ 541540 w 1664831"/>
                <a:gd name="connsiteY72" fmla="*/ 2327564 h 2518757"/>
                <a:gd name="connsiteX73" fmla="*/ 583104 w 1664831"/>
                <a:gd name="connsiteY73" fmla="*/ 2236124 h 2518757"/>
                <a:gd name="connsiteX74" fmla="*/ 608042 w 1664831"/>
                <a:gd name="connsiteY74" fmla="*/ 2202873 h 2518757"/>
                <a:gd name="connsiteX75" fmla="*/ 624668 w 1664831"/>
                <a:gd name="connsiteY75" fmla="*/ 2169622 h 2518757"/>
                <a:gd name="connsiteX76" fmla="*/ 649606 w 1664831"/>
                <a:gd name="connsiteY76" fmla="*/ 2144684 h 2518757"/>
                <a:gd name="connsiteX77" fmla="*/ 674544 w 1664831"/>
                <a:gd name="connsiteY77" fmla="*/ 2111433 h 2518757"/>
                <a:gd name="connsiteX78" fmla="*/ 716108 w 1664831"/>
                <a:gd name="connsiteY78" fmla="*/ 2078182 h 2518757"/>
                <a:gd name="connsiteX79" fmla="*/ 815860 w 1664831"/>
                <a:gd name="connsiteY79" fmla="*/ 1978429 h 2518757"/>
                <a:gd name="connsiteX80" fmla="*/ 832486 w 1664831"/>
                <a:gd name="connsiteY80" fmla="*/ 1953491 h 2518757"/>
                <a:gd name="connsiteX81" fmla="*/ 857424 w 1664831"/>
                <a:gd name="connsiteY81" fmla="*/ 1936866 h 2518757"/>
                <a:gd name="connsiteX82" fmla="*/ 915613 w 1664831"/>
                <a:gd name="connsiteY82" fmla="*/ 1870364 h 2518757"/>
                <a:gd name="connsiteX83" fmla="*/ 923926 w 1664831"/>
                <a:gd name="connsiteY83" fmla="*/ 1845426 h 2518757"/>
                <a:gd name="connsiteX84" fmla="*/ 940551 w 1664831"/>
                <a:gd name="connsiteY84" fmla="*/ 1803862 h 2518757"/>
                <a:gd name="connsiteX85" fmla="*/ 990428 w 1664831"/>
                <a:gd name="connsiteY85" fmla="*/ 1712422 h 2518757"/>
                <a:gd name="connsiteX86" fmla="*/ 998740 w 1664831"/>
                <a:gd name="connsiteY86" fmla="*/ 1687484 h 2518757"/>
                <a:gd name="connsiteX87" fmla="*/ 1040304 w 1664831"/>
                <a:gd name="connsiteY87" fmla="*/ 1637608 h 2518757"/>
                <a:gd name="connsiteX88" fmla="*/ 1073555 w 1664831"/>
                <a:gd name="connsiteY88" fmla="*/ 1579418 h 2518757"/>
                <a:gd name="connsiteX89" fmla="*/ 1090180 w 1664831"/>
                <a:gd name="connsiteY89" fmla="*/ 1537855 h 2518757"/>
                <a:gd name="connsiteX90" fmla="*/ 1106806 w 1664831"/>
                <a:gd name="connsiteY90" fmla="*/ 1504604 h 2518757"/>
                <a:gd name="connsiteX91" fmla="*/ 1140057 w 1664831"/>
                <a:gd name="connsiteY91" fmla="*/ 1421477 h 2518757"/>
                <a:gd name="connsiteX92" fmla="*/ 1156682 w 1664831"/>
                <a:gd name="connsiteY92" fmla="*/ 1363288 h 2518757"/>
                <a:gd name="connsiteX93" fmla="*/ 1173308 w 1664831"/>
                <a:gd name="connsiteY93" fmla="*/ 1330037 h 2518757"/>
                <a:gd name="connsiteX94" fmla="*/ 1198246 w 1664831"/>
                <a:gd name="connsiteY94" fmla="*/ 1288473 h 2518757"/>
                <a:gd name="connsiteX95" fmla="*/ 1231497 w 1664831"/>
                <a:gd name="connsiteY95" fmla="*/ 1230284 h 2518757"/>
                <a:gd name="connsiteX96" fmla="*/ 1248122 w 1664831"/>
                <a:gd name="connsiteY96" fmla="*/ 1197033 h 2518757"/>
                <a:gd name="connsiteX97" fmla="*/ 1281373 w 1664831"/>
                <a:gd name="connsiteY97" fmla="*/ 1163782 h 2518757"/>
                <a:gd name="connsiteX98" fmla="*/ 1297999 w 1664831"/>
                <a:gd name="connsiteY98" fmla="*/ 1147157 h 2518757"/>
                <a:gd name="connsiteX99" fmla="*/ 1322937 w 1664831"/>
                <a:gd name="connsiteY99" fmla="*/ 1088968 h 2518757"/>
                <a:gd name="connsiteX100" fmla="*/ 1339562 w 1664831"/>
                <a:gd name="connsiteY100" fmla="*/ 1072342 h 2518757"/>
                <a:gd name="connsiteX101" fmla="*/ 1364500 w 1664831"/>
                <a:gd name="connsiteY101" fmla="*/ 1014153 h 2518757"/>
                <a:gd name="connsiteX102" fmla="*/ 1389439 w 1664831"/>
                <a:gd name="connsiteY102" fmla="*/ 964277 h 2518757"/>
                <a:gd name="connsiteX103" fmla="*/ 1406064 w 1664831"/>
                <a:gd name="connsiteY103" fmla="*/ 931026 h 2518757"/>
                <a:gd name="connsiteX104" fmla="*/ 1422689 w 1664831"/>
                <a:gd name="connsiteY104" fmla="*/ 856211 h 2518757"/>
                <a:gd name="connsiteX105" fmla="*/ 1431002 w 1664831"/>
                <a:gd name="connsiteY105" fmla="*/ 831273 h 2518757"/>
                <a:gd name="connsiteX106" fmla="*/ 1439315 w 1664831"/>
                <a:gd name="connsiteY106" fmla="*/ 798022 h 2518757"/>
                <a:gd name="connsiteX107" fmla="*/ 1455940 w 1664831"/>
                <a:gd name="connsiteY107" fmla="*/ 773084 h 2518757"/>
                <a:gd name="connsiteX108" fmla="*/ 1464253 w 1664831"/>
                <a:gd name="connsiteY108" fmla="*/ 748146 h 2518757"/>
                <a:gd name="connsiteX109" fmla="*/ 1464253 w 1664831"/>
                <a:gd name="connsiteY109" fmla="*/ 590204 h 2518757"/>
                <a:gd name="connsiteX110" fmla="*/ 1505817 w 1664831"/>
                <a:gd name="connsiteY110" fmla="*/ 556953 h 2518757"/>
                <a:gd name="connsiteX111" fmla="*/ 1522442 w 1664831"/>
                <a:gd name="connsiteY111" fmla="*/ 532015 h 2518757"/>
                <a:gd name="connsiteX112" fmla="*/ 1539068 w 1664831"/>
                <a:gd name="connsiteY112" fmla="*/ 515389 h 2518757"/>
                <a:gd name="connsiteX113" fmla="*/ 1564006 w 1664831"/>
                <a:gd name="connsiteY113" fmla="*/ 473826 h 2518757"/>
                <a:gd name="connsiteX114" fmla="*/ 1588944 w 1664831"/>
                <a:gd name="connsiteY114" fmla="*/ 432262 h 2518757"/>
                <a:gd name="connsiteX115" fmla="*/ 1597257 w 1664831"/>
                <a:gd name="connsiteY115" fmla="*/ 407324 h 2518757"/>
                <a:gd name="connsiteX116" fmla="*/ 1638820 w 1664831"/>
                <a:gd name="connsiteY116" fmla="*/ 349135 h 2518757"/>
                <a:gd name="connsiteX117" fmla="*/ 1647133 w 1664831"/>
                <a:gd name="connsiteY117" fmla="*/ 324197 h 2518757"/>
                <a:gd name="connsiteX118" fmla="*/ 1655446 w 1664831"/>
                <a:gd name="connsiteY118" fmla="*/ 241069 h 2518757"/>
                <a:gd name="connsiteX119" fmla="*/ 1655446 w 1664831"/>
                <a:gd name="connsiteY119" fmla="*/ 191193 h 2518757"/>
                <a:gd name="connsiteX120" fmla="*/ 1605569 w 1664831"/>
                <a:gd name="connsiteY120" fmla="*/ 174568 h 2518757"/>
                <a:gd name="connsiteX121" fmla="*/ 1564006 w 1664831"/>
                <a:gd name="connsiteY121" fmla="*/ 149629 h 2518757"/>
                <a:gd name="connsiteX122" fmla="*/ 1422689 w 1664831"/>
                <a:gd name="connsiteY122" fmla="*/ 124691 h 2518757"/>
                <a:gd name="connsiteX123" fmla="*/ 1372813 w 1664831"/>
                <a:gd name="connsiteY123" fmla="*/ 99753 h 2518757"/>
                <a:gd name="connsiteX124" fmla="*/ 1356188 w 1664831"/>
                <a:gd name="connsiteY124" fmla="*/ 74815 h 2518757"/>
                <a:gd name="connsiteX125" fmla="*/ 1381126 w 1664831"/>
                <a:gd name="connsiteY125" fmla="*/ 0 h 251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664831" h="2518757">
                  <a:moveTo>
                    <a:pt x="1381126" y="0"/>
                  </a:moveTo>
                  <a:cubicBezTo>
                    <a:pt x="1376970" y="0"/>
                    <a:pt x="1346351" y="48926"/>
                    <a:pt x="1331249" y="74815"/>
                  </a:cubicBezTo>
                  <a:cubicBezTo>
                    <a:pt x="1326834" y="82384"/>
                    <a:pt x="1329779" y="94279"/>
                    <a:pt x="1322937" y="99753"/>
                  </a:cubicBezTo>
                  <a:cubicBezTo>
                    <a:pt x="1314016" y="106890"/>
                    <a:pt x="1300770" y="105295"/>
                    <a:pt x="1289686" y="108066"/>
                  </a:cubicBezTo>
                  <a:cubicBezTo>
                    <a:pt x="1284144" y="113608"/>
                    <a:pt x="1277092" y="117971"/>
                    <a:pt x="1273060" y="124691"/>
                  </a:cubicBezTo>
                  <a:cubicBezTo>
                    <a:pt x="1240685" y="178650"/>
                    <a:pt x="1290251" y="124126"/>
                    <a:pt x="1248122" y="166255"/>
                  </a:cubicBezTo>
                  <a:cubicBezTo>
                    <a:pt x="1242580" y="177339"/>
                    <a:pt x="1238371" y="189195"/>
                    <a:pt x="1231497" y="199506"/>
                  </a:cubicBezTo>
                  <a:cubicBezTo>
                    <a:pt x="1227150" y="206027"/>
                    <a:pt x="1218376" y="209121"/>
                    <a:pt x="1214871" y="216131"/>
                  </a:cubicBezTo>
                  <a:cubicBezTo>
                    <a:pt x="1140481" y="364910"/>
                    <a:pt x="1244652" y="179894"/>
                    <a:pt x="1189933" y="307571"/>
                  </a:cubicBezTo>
                  <a:cubicBezTo>
                    <a:pt x="1186846" y="314775"/>
                    <a:pt x="1178408" y="318246"/>
                    <a:pt x="1173308" y="324197"/>
                  </a:cubicBezTo>
                  <a:cubicBezTo>
                    <a:pt x="1161761" y="337668"/>
                    <a:pt x="1151604" y="352289"/>
                    <a:pt x="1140057" y="365760"/>
                  </a:cubicBezTo>
                  <a:cubicBezTo>
                    <a:pt x="1134956" y="371711"/>
                    <a:pt x="1128327" y="376266"/>
                    <a:pt x="1123431" y="382386"/>
                  </a:cubicBezTo>
                  <a:cubicBezTo>
                    <a:pt x="1117190" y="390187"/>
                    <a:pt x="1114607" y="401083"/>
                    <a:pt x="1106806" y="407324"/>
                  </a:cubicBezTo>
                  <a:cubicBezTo>
                    <a:pt x="1099964" y="412798"/>
                    <a:pt x="1090181" y="412866"/>
                    <a:pt x="1081868" y="415637"/>
                  </a:cubicBezTo>
                  <a:cubicBezTo>
                    <a:pt x="1049847" y="463667"/>
                    <a:pt x="1083408" y="420254"/>
                    <a:pt x="1040304" y="457200"/>
                  </a:cubicBezTo>
                  <a:cubicBezTo>
                    <a:pt x="969041" y="518282"/>
                    <a:pt x="1050540" y="464290"/>
                    <a:pt x="957177" y="523702"/>
                  </a:cubicBezTo>
                  <a:cubicBezTo>
                    <a:pt x="943546" y="532376"/>
                    <a:pt x="915613" y="548640"/>
                    <a:pt x="915613" y="548640"/>
                  </a:cubicBezTo>
                  <a:cubicBezTo>
                    <a:pt x="864444" y="625394"/>
                    <a:pt x="929741" y="530980"/>
                    <a:pt x="882362" y="590204"/>
                  </a:cubicBezTo>
                  <a:cubicBezTo>
                    <a:pt x="876121" y="598005"/>
                    <a:pt x="871978" y="607341"/>
                    <a:pt x="865737" y="615142"/>
                  </a:cubicBezTo>
                  <a:cubicBezTo>
                    <a:pt x="852200" y="632064"/>
                    <a:pt x="842690" y="636048"/>
                    <a:pt x="824173" y="648393"/>
                  </a:cubicBezTo>
                  <a:cubicBezTo>
                    <a:pt x="821402" y="656706"/>
                    <a:pt x="822056" y="667135"/>
                    <a:pt x="815860" y="673331"/>
                  </a:cubicBezTo>
                  <a:cubicBezTo>
                    <a:pt x="809664" y="679527"/>
                    <a:pt x="798759" y="677725"/>
                    <a:pt x="790922" y="681644"/>
                  </a:cubicBezTo>
                  <a:cubicBezTo>
                    <a:pt x="781986" y="686112"/>
                    <a:pt x="774920" y="693801"/>
                    <a:pt x="765984" y="698269"/>
                  </a:cubicBezTo>
                  <a:cubicBezTo>
                    <a:pt x="758147" y="702188"/>
                    <a:pt x="748883" y="702663"/>
                    <a:pt x="741046" y="706582"/>
                  </a:cubicBezTo>
                  <a:cubicBezTo>
                    <a:pt x="732110" y="711050"/>
                    <a:pt x="723909" y="716967"/>
                    <a:pt x="716108" y="723208"/>
                  </a:cubicBezTo>
                  <a:cubicBezTo>
                    <a:pt x="709988" y="728104"/>
                    <a:pt x="706492" y="736328"/>
                    <a:pt x="699482" y="739833"/>
                  </a:cubicBezTo>
                  <a:cubicBezTo>
                    <a:pt x="689263" y="744942"/>
                    <a:pt x="677315" y="745375"/>
                    <a:pt x="666231" y="748146"/>
                  </a:cubicBezTo>
                  <a:cubicBezTo>
                    <a:pt x="657918" y="753688"/>
                    <a:pt x="650229" y="760303"/>
                    <a:pt x="641293" y="764771"/>
                  </a:cubicBezTo>
                  <a:cubicBezTo>
                    <a:pt x="633456" y="768690"/>
                    <a:pt x="623485" y="767991"/>
                    <a:pt x="616355" y="773084"/>
                  </a:cubicBezTo>
                  <a:cubicBezTo>
                    <a:pt x="518331" y="843102"/>
                    <a:pt x="641404" y="777186"/>
                    <a:pt x="549853" y="822960"/>
                  </a:cubicBezTo>
                  <a:cubicBezTo>
                    <a:pt x="507724" y="865091"/>
                    <a:pt x="557293" y="810563"/>
                    <a:pt x="524915" y="864524"/>
                  </a:cubicBezTo>
                  <a:cubicBezTo>
                    <a:pt x="520883" y="871244"/>
                    <a:pt x="513831" y="875607"/>
                    <a:pt x="508289" y="881149"/>
                  </a:cubicBezTo>
                  <a:cubicBezTo>
                    <a:pt x="505518" y="892233"/>
                    <a:pt x="502217" y="903197"/>
                    <a:pt x="499977" y="914400"/>
                  </a:cubicBezTo>
                  <a:cubicBezTo>
                    <a:pt x="495720" y="935686"/>
                    <a:pt x="494137" y="967644"/>
                    <a:pt x="483351" y="989215"/>
                  </a:cubicBezTo>
                  <a:cubicBezTo>
                    <a:pt x="476125" y="1003666"/>
                    <a:pt x="466726" y="1016924"/>
                    <a:pt x="458413" y="1030778"/>
                  </a:cubicBezTo>
                  <a:cubicBezTo>
                    <a:pt x="455642" y="1050175"/>
                    <a:pt x="455730" y="1070201"/>
                    <a:pt x="450100" y="1088968"/>
                  </a:cubicBezTo>
                  <a:cubicBezTo>
                    <a:pt x="447229" y="1098537"/>
                    <a:pt x="434578" y="1103977"/>
                    <a:pt x="433475" y="1113906"/>
                  </a:cubicBezTo>
                  <a:cubicBezTo>
                    <a:pt x="426125" y="1180058"/>
                    <a:pt x="431472" y="1247151"/>
                    <a:pt x="425162" y="1313411"/>
                  </a:cubicBezTo>
                  <a:cubicBezTo>
                    <a:pt x="420368" y="1363748"/>
                    <a:pt x="416214" y="1415071"/>
                    <a:pt x="400224" y="1463040"/>
                  </a:cubicBezTo>
                  <a:cubicBezTo>
                    <a:pt x="397453" y="1471353"/>
                    <a:pt x="395537" y="1480001"/>
                    <a:pt x="391911" y="1487978"/>
                  </a:cubicBezTo>
                  <a:cubicBezTo>
                    <a:pt x="381655" y="1510540"/>
                    <a:pt x="376184" y="1536955"/>
                    <a:pt x="358660" y="1554480"/>
                  </a:cubicBezTo>
                  <a:cubicBezTo>
                    <a:pt x="353118" y="1560022"/>
                    <a:pt x="346931" y="1564986"/>
                    <a:pt x="342035" y="1571106"/>
                  </a:cubicBezTo>
                  <a:cubicBezTo>
                    <a:pt x="310369" y="1610688"/>
                    <a:pt x="343219" y="1584171"/>
                    <a:pt x="300471" y="1612669"/>
                  </a:cubicBezTo>
                  <a:cubicBezTo>
                    <a:pt x="284124" y="1637190"/>
                    <a:pt x="282910" y="1642545"/>
                    <a:pt x="258908" y="1662546"/>
                  </a:cubicBezTo>
                  <a:cubicBezTo>
                    <a:pt x="196000" y="1714968"/>
                    <a:pt x="265703" y="1647436"/>
                    <a:pt x="217344" y="1695797"/>
                  </a:cubicBezTo>
                  <a:cubicBezTo>
                    <a:pt x="214573" y="1704110"/>
                    <a:pt x="214505" y="1713893"/>
                    <a:pt x="209031" y="1720735"/>
                  </a:cubicBezTo>
                  <a:cubicBezTo>
                    <a:pt x="202790" y="1728536"/>
                    <a:pt x="191894" y="1731119"/>
                    <a:pt x="184093" y="1737360"/>
                  </a:cubicBezTo>
                  <a:cubicBezTo>
                    <a:pt x="177973" y="1742256"/>
                    <a:pt x="173010" y="1748444"/>
                    <a:pt x="167468" y="1753986"/>
                  </a:cubicBezTo>
                  <a:cubicBezTo>
                    <a:pt x="154903" y="1804245"/>
                    <a:pt x="162770" y="1776389"/>
                    <a:pt x="142529" y="1837113"/>
                  </a:cubicBezTo>
                  <a:lnTo>
                    <a:pt x="125904" y="1886989"/>
                  </a:lnTo>
                  <a:lnTo>
                    <a:pt x="109279" y="1903615"/>
                  </a:lnTo>
                  <a:cubicBezTo>
                    <a:pt x="106508" y="1914699"/>
                    <a:pt x="103535" y="1925734"/>
                    <a:pt x="100966" y="1936866"/>
                  </a:cubicBezTo>
                  <a:cubicBezTo>
                    <a:pt x="95221" y="1961758"/>
                    <a:pt x="92419" y="1987445"/>
                    <a:pt x="84340" y="2011680"/>
                  </a:cubicBezTo>
                  <a:cubicBezTo>
                    <a:pt x="79096" y="2027410"/>
                    <a:pt x="62440" y="2041893"/>
                    <a:pt x="51089" y="2053244"/>
                  </a:cubicBezTo>
                  <a:cubicBezTo>
                    <a:pt x="44511" y="2125607"/>
                    <a:pt x="58893" y="2128694"/>
                    <a:pt x="26151" y="2169622"/>
                  </a:cubicBezTo>
                  <a:cubicBezTo>
                    <a:pt x="21255" y="2175742"/>
                    <a:pt x="15068" y="2180706"/>
                    <a:pt x="9526" y="2186248"/>
                  </a:cubicBezTo>
                  <a:cubicBezTo>
                    <a:pt x="-3915" y="2226570"/>
                    <a:pt x="-2414" y="2209676"/>
                    <a:pt x="9526" y="2269375"/>
                  </a:cubicBezTo>
                  <a:cubicBezTo>
                    <a:pt x="11244" y="2277967"/>
                    <a:pt x="11643" y="2288117"/>
                    <a:pt x="17839" y="2294313"/>
                  </a:cubicBezTo>
                  <a:cubicBezTo>
                    <a:pt x="26601" y="2303075"/>
                    <a:pt x="40779" y="2304064"/>
                    <a:pt x="51089" y="2310938"/>
                  </a:cubicBezTo>
                  <a:cubicBezTo>
                    <a:pt x="57610" y="2315286"/>
                    <a:pt x="62698" y="2321543"/>
                    <a:pt x="67715" y="2327564"/>
                  </a:cubicBezTo>
                  <a:cubicBezTo>
                    <a:pt x="76584" y="2338207"/>
                    <a:pt x="84968" y="2349287"/>
                    <a:pt x="92653" y="2360815"/>
                  </a:cubicBezTo>
                  <a:cubicBezTo>
                    <a:pt x="101615" y="2374258"/>
                    <a:pt x="107076" y="2390111"/>
                    <a:pt x="117591" y="2402378"/>
                  </a:cubicBezTo>
                  <a:cubicBezTo>
                    <a:pt x="124093" y="2409964"/>
                    <a:pt x="134216" y="2413462"/>
                    <a:pt x="142529" y="2419004"/>
                  </a:cubicBezTo>
                  <a:cubicBezTo>
                    <a:pt x="145300" y="2432859"/>
                    <a:pt x="145881" y="2447339"/>
                    <a:pt x="150842" y="2460568"/>
                  </a:cubicBezTo>
                  <a:cubicBezTo>
                    <a:pt x="161530" y="2489069"/>
                    <a:pt x="170635" y="2484714"/>
                    <a:pt x="192406" y="2502131"/>
                  </a:cubicBezTo>
                  <a:cubicBezTo>
                    <a:pt x="198526" y="2507027"/>
                    <a:pt x="203489" y="2513215"/>
                    <a:pt x="209031" y="2518757"/>
                  </a:cubicBezTo>
                  <a:cubicBezTo>
                    <a:pt x="245053" y="2515986"/>
                    <a:pt x="281216" y="2514665"/>
                    <a:pt x="317097" y="2510444"/>
                  </a:cubicBezTo>
                  <a:cubicBezTo>
                    <a:pt x="328444" y="2509109"/>
                    <a:pt x="339326" y="2505137"/>
                    <a:pt x="350348" y="2502131"/>
                  </a:cubicBezTo>
                  <a:cubicBezTo>
                    <a:pt x="369810" y="2496823"/>
                    <a:pt x="389141" y="2491048"/>
                    <a:pt x="408537" y="2485506"/>
                  </a:cubicBezTo>
                  <a:cubicBezTo>
                    <a:pt x="414079" y="2479964"/>
                    <a:pt x="419141" y="2473897"/>
                    <a:pt x="425162" y="2468880"/>
                  </a:cubicBezTo>
                  <a:cubicBezTo>
                    <a:pt x="438422" y="2457830"/>
                    <a:pt x="463472" y="2443222"/>
                    <a:pt x="475039" y="2427317"/>
                  </a:cubicBezTo>
                  <a:cubicBezTo>
                    <a:pt x="492668" y="2403078"/>
                    <a:pt x="508290" y="2377440"/>
                    <a:pt x="524915" y="2352502"/>
                  </a:cubicBezTo>
                  <a:cubicBezTo>
                    <a:pt x="530457" y="2344189"/>
                    <a:pt x="538381" y="2337042"/>
                    <a:pt x="541540" y="2327564"/>
                  </a:cubicBezTo>
                  <a:cubicBezTo>
                    <a:pt x="552434" y="2294884"/>
                    <a:pt x="560803" y="2265859"/>
                    <a:pt x="583104" y="2236124"/>
                  </a:cubicBezTo>
                  <a:cubicBezTo>
                    <a:pt x="591417" y="2225040"/>
                    <a:pt x="600699" y="2214622"/>
                    <a:pt x="608042" y="2202873"/>
                  </a:cubicBezTo>
                  <a:cubicBezTo>
                    <a:pt x="614610" y="2192365"/>
                    <a:pt x="617465" y="2179706"/>
                    <a:pt x="624668" y="2169622"/>
                  </a:cubicBezTo>
                  <a:cubicBezTo>
                    <a:pt x="631501" y="2160056"/>
                    <a:pt x="641955" y="2153610"/>
                    <a:pt x="649606" y="2144684"/>
                  </a:cubicBezTo>
                  <a:cubicBezTo>
                    <a:pt x="658622" y="2134165"/>
                    <a:pt x="664747" y="2121230"/>
                    <a:pt x="674544" y="2111433"/>
                  </a:cubicBezTo>
                  <a:cubicBezTo>
                    <a:pt x="687090" y="2098887"/>
                    <a:pt x="704074" y="2091219"/>
                    <a:pt x="716108" y="2078182"/>
                  </a:cubicBezTo>
                  <a:cubicBezTo>
                    <a:pt x="812737" y="1973501"/>
                    <a:pt x="732621" y="2028375"/>
                    <a:pt x="815860" y="1978429"/>
                  </a:cubicBezTo>
                  <a:cubicBezTo>
                    <a:pt x="821402" y="1970116"/>
                    <a:pt x="825421" y="1960555"/>
                    <a:pt x="832486" y="1953491"/>
                  </a:cubicBezTo>
                  <a:cubicBezTo>
                    <a:pt x="839550" y="1946427"/>
                    <a:pt x="849905" y="1943445"/>
                    <a:pt x="857424" y="1936866"/>
                  </a:cubicBezTo>
                  <a:cubicBezTo>
                    <a:pt x="876686" y="1920012"/>
                    <a:pt x="903093" y="1895404"/>
                    <a:pt x="915613" y="1870364"/>
                  </a:cubicBezTo>
                  <a:cubicBezTo>
                    <a:pt x="919532" y="1862527"/>
                    <a:pt x="920849" y="1853630"/>
                    <a:pt x="923926" y="1845426"/>
                  </a:cubicBezTo>
                  <a:cubicBezTo>
                    <a:pt x="929165" y="1831454"/>
                    <a:pt x="934298" y="1817410"/>
                    <a:pt x="940551" y="1803862"/>
                  </a:cubicBezTo>
                  <a:cubicBezTo>
                    <a:pt x="968840" y="1742569"/>
                    <a:pt x="963855" y="1752279"/>
                    <a:pt x="990428" y="1712422"/>
                  </a:cubicBezTo>
                  <a:cubicBezTo>
                    <a:pt x="993199" y="1704109"/>
                    <a:pt x="993880" y="1694775"/>
                    <a:pt x="998740" y="1687484"/>
                  </a:cubicBezTo>
                  <a:cubicBezTo>
                    <a:pt x="1035510" y="1632330"/>
                    <a:pt x="1013108" y="1692002"/>
                    <a:pt x="1040304" y="1637608"/>
                  </a:cubicBezTo>
                  <a:cubicBezTo>
                    <a:pt x="1069608" y="1578999"/>
                    <a:pt x="1041247" y="1611726"/>
                    <a:pt x="1073555" y="1579418"/>
                  </a:cubicBezTo>
                  <a:cubicBezTo>
                    <a:pt x="1079097" y="1565564"/>
                    <a:pt x="1084120" y="1551490"/>
                    <a:pt x="1090180" y="1537855"/>
                  </a:cubicBezTo>
                  <a:cubicBezTo>
                    <a:pt x="1095213" y="1526531"/>
                    <a:pt x="1102204" y="1516110"/>
                    <a:pt x="1106806" y="1504604"/>
                  </a:cubicBezTo>
                  <a:cubicBezTo>
                    <a:pt x="1147894" y="1401883"/>
                    <a:pt x="1101066" y="1499457"/>
                    <a:pt x="1140057" y="1421477"/>
                  </a:cubicBezTo>
                  <a:cubicBezTo>
                    <a:pt x="1144276" y="1404599"/>
                    <a:pt x="1149525" y="1379987"/>
                    <a:pt x="1156682" y="1363288"/>
                  </a:cubicBezTo>
                  <a:cubicBezTo>
                    <a:pt x="1161564" y="1351898"/>
                    <a:pt x="1168427" y="1341427"/>
                    <a:pt x="1173308" y="1330037"/>
                  </a:cubicBezTo>
                  <a:cubicBezTo>
                    <a:pt x="1189495" y="1292266"/>
                    <a:pt x="1170597" y="1316121"/>
                    <a:pt x="1198246" y="1288473"/>
                  </a:cubicBezTo>
                  <a:cubicBezTo>
                    <a:pt x="1248485" y="1187992"/>
                    <a:pt x="1184499" y="1312531"/>
                    <a:pt x="1231497" y="1230284"/>
                  </a:cubicBezTo>
                  <a:cubicBezTo>
                    <a:pt x="1237645" y="1219525"/>
                    <a:pt x="1240687" y="1206947"/>
                    <a:pt x="1248122" y="1197033"/>
                  </a:cubicBezTo>
                  <a:cubicBezTo>
                    <a:pt x="1257527" y="1184493"/>
                    <a:pt x="1270289" y="1174866"/>
                    <a:pt x="1281373" y="1163782"/>
                  </a:cubicBezTo>
                  <a:lnTo>
                    <a:pt x="1297999" y="1147157"/>
                  </a:lnTo>
                  <a:cubicBezTo>
                    <a:pt x="1305389" y="1124985"/>
                    <a:pt x="1309237" y="1109517"/>
                    <a:pt x="1322937" y="1088968"/>
                  </a:cubicBezTo>
                  <a:cubicBezTo>
                    <a:pt x="1327284" y="1082447"/>
                    <a:pt x="1334020" y="1077884"/>
                    <a:pt x="1339562" y="1072342"/>
                  </a:cubicBezTo>
                  <a:cubicBezTo>
                    <a:pt x="1363428" y="976880"/>
                    <a:pt x="1330056" y="1094523"/>
                    <a:pt x="1364500" y="1014153"/>
                  </a:cubicBezTo>
                  <a:cubicBezTo>
                    <a:pt x="1387480" y="960534"/>
                    <a:pt x="1355977" y="997737"/>
                    <a:pt x="1389439" y="964277"/>
                  </a:cubicBezTo>
                  <a:cubicBezTo>
                    <a:pt x="1394981" y="953193"/>
                    <a:pt x="1401713" y="942629"/>
                    <a:pt x="1406064" y="931026"/>
                  </a:cubicBezTo>
                  <a:cubicBezTo>
                    <a:pt x="1412468" y="913950"/>
                    <a:pt x="1418736" y="872023"/>
                    <a:pt x="1422689" y="856211"/>
                  </a:cubicBezTo>
                  <a:cubicBezTo>
                    <a:pt x="1424814" y="847710"/>
                    <a:pt x="1428595" y="839698"/>
                    <a:pt x="1431002" y="831273"/>
                  </a:cubicBezTo>
                  <a:cubicBezTo>
                    <a:pt x="1434141" y="820288"/>
                    <a:pt x="1434815" y="808523"/>
                    <a:pt x="1439315" y="798022"/>
                  </a:cubicBezTo>
                  <a:cubicBezTo>
                    <a:pt x="1443250" y="788839"/>
                    <a:pt x="1451472" y="782020"/>
                    <a:pt x="1455940" y="773084"/>
                  </a:cubicBezTo>
                  <a:cubicBezTo>
                    <a:pt x="1459859" y="765247"/>
                    <a:pt x="1461482" y="756459"/>
                    <a:pt x="1464253" y="748146"/>
                  </a:cubicBezTo>
                  <a:cubicBezTo>
                    <a:pt x="1459319" y="693870"/>
                    <a:pt x="1448201" y="643709"/>
                    <a:pt x="1464253" y="590204"/>
                  </a:cubicBezTo>
                  <a:cubicBezTo>
                    <a:pt x="1467214" y="580333"/>
                    <a:pt x="1500781" y="560310"/>
                    <a:pt x="1505817" y="556953"/>
                  </a:cubicBezTo>
                  <a:cubicBezTo>
                    <a:pt x="1511359" y="548640"/>
                    <a:pt x="1516201" y="539816"/>
                    <a:pt x="1522442" y="532015"/>
                  </a:cubicBezTo>
                  <a:cubicBezTo>
                    <a:pt x="1527338" y="525895"/>
                    <a:pt x="1535036" y="522110"/>
                    <a:pt x="1539068" y="515389"/>
                  </a:cubicBezTo>
                  <a:cubicBezTo>
                    <a:pt x="1571439" y="461436"/>
                    <a:pt x="1521881" y="515949"/>
                    <a:pt x="1564006" y="473826"/>
                  </a:cubicBezTo>
                  <a:cubicBezTo>
                    <a:pt x="1587555" y="403181"/>
                    <a:pt x="1554712" y="489316"/>
                    <a:pt x="1588944" y="432262"/>
                  </a:cubicBezTo>
                  <a:cubicBezTo>
                    <a:pt x="1593452" y="424748"/>
                    <a:pt x="1592910" y="414932"/>
                    <a:pt x="1597257" y="407324"/>
                  </a:cubicBezTo>
                  <a:cubicBezTo>
                    <a:pt x="1612320" y="380963"/>
                    <a:pt x="1625953" y="374869"/>
                    <a:pt x="1638820" y="349135"/>
                  </a:cubicBezTo>
                  <a:cubicBezTo>
                    <a:pt x="1642739" y="341298"/>
                    <a:pt x="1644362" y="332510"/>
                    <a:pt x="1647133" y="324197"/>
                  </a:cubicBezTo>
                  <a:cubicBezTo>
                    <a:pt x="1649904" y="296488"/>
                    <a:pt x="1651211" y="268593"/>
                    <a:pt x="1655446" y="241069"/>
                  </a:cubicBezTo>
                  <a:cubicBezTo>
                    <a:pt x="1657641" y="226803"/>
                    <a:pt x="1675419" y="205459"/>
                    <a:pt x="1655446" y="191193"/>
                  </a:cubicBezTo>
                  <a:cubicBezTo>
                    <a:pt x="1641185" y="181007"/>
                    <a:pt x="1621523" y="181820"/>
                    <a:pt x="1605569" y="174568"/>
                  </a:cubicBezTo>
                  <a:cubicBezTo>
                    <a:pt x="1590860" y="167882"/>
                    <a:pt x="1579222" y="155063"/>
                    <a:pt x="1564006" y="149629"/>
                  </a:cubicBezTo>
                  <a:cubicBezTo>
                    <a:pt x="1523545" y="135178"/>
                    <a:pt x="1465429" y="130034"/>
                    <a:pt x="1422689" y="124691"/>
                  </a:cubicBezTo>
                  <a:cubicBezTo>
                    <a:pt x="1402407" y="117930"/>
                    <a:pt x="1388926" y="115866"/>
                    <a:pt x="1372813" y="99753"/>
                  </a:cubicBezTo>
                  <a:cubicBezTo>
                    <a:pt x="1365749" y="92689"/>
                    <a:pt x="1358611" y="84507"/>
                    <a:pt x="1356188" y="74815"/>
                  </a:cubicBezTo>
                  <a:cubicBezTo>
                    <a:pt x="1352828" y="61374"/>
                    <a:pt x="1385282" y="0"/>
                    <a:pt x="1381126" y="0"/>
                  </a:cubicBezTo>
                  <a:close/>
                </a:path>
              </a:pathLst>
            </a:custGeom>
            <a:solidFill>
              <a:srgbClr val="949599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reeform: Shape 7"/>
            <p:cNvSpPr/>
            <p:nvPr/>
          </p:nvSpPr>
          <p:spPr bwMode="auto">
            <a:xfrm>
              <a:off x="4720167" y="4522124"/>
              <a:ext cx="1494583" cy="415636"/>
            </a:xfrm>
            <a:custGeom>
              <a:avLst/>
              <a:gdLst>
                <a:gd name="connsiteX0" fmla="*/ 92902 w 1494583"/>
                <a:gd name="connsiteY0" fmla="*/ 16625 h 415636"/>
                <a:gd name="connsiteX1" fmla="*/ 367222 w 1494583"/>
                <a:gd name="connsiteY1" fmla="*/ 0 h 415636"/>
                <a:gd name="connsiteX2" fmla="*/ 525164 w 1494583"/>
                <a:gd name="connsiteY2" fmla="*/ 8312 h 415636"/>
                <a:gd name="connsiteX3" fmla="*/ 649855 w 1494583"/>
                <a:gd name="connsiteY3" fmla="*/ 33251 h 415636"/>
                <a:gd name="connsiteX4" fmla="*/ 683106 w 1494583"/>
                <a:gd name="connsiteY4" fmla="*/ 49876 h 415636"/>
                <a:gd name="connsiteX5" fmla="*/ 708044 w 1494583"/>
                <a:gd name="connsiteY5" fmla="*/ 66501 h 415636"/>
                <a:gd name="connsiteX6" fmla="*/ 791171 w 1494583"/>
                <a:gd name="connsiteY6" fmla="*/ 83127 h 415636"/>
                <a:gd name="connsiteX7" fmla="*/ 899237 w 1494583"/>
                <a:gd name="connsiteY7" fmla="*/ 74814 h 415636"/>
                <a:gd name="connsiteX8" fmla="*/ 1131993 w 1494583"/>
                <a:gd name="connsiteY8" fmla="*/ 58189 h 415636"/>
                <a:gd name="connsiteX9" fmla="*/ 1156931 w 1494583"/>
                <a:gd name="connsiteY9" fmla="*/ 41563 h 415636"/>
                <a:gd name="connsiteX10" fmla="*/ 1198495 w 1494583"/>
                <a:gd name="connsiteY10" fmla="*/ 33251 h 415636"/>
                <a:gd name="connsiteX11" fmla="*/ 1231746 w 1494583"/>
                <a:gd name="connsiteY11" fmla="*/ 24938 h 415636"/>
                <a:gd name="connsiteX12" fmla="*/ 1248371 w 1494583"/>
                <a:gd name="connsiteY12" fmla="*/ 8312 h 415636"/>
                <a:gd name="connsiteX13" fmla="*/ 1348124 w 1494583"/>
                <a:gd name="connsiteY13" fmla="*/ 33251 h 415636"/>
                <a:gd name="connsiteX14" fmla="*/ 1373062 w 1494583"/>
                <a:gd name="connsiteY14" fmla="*/ 49876 h 415636"/>
                <a:gd name="connsiteX15" fmla="*/ 1389688 w 1494583"/>
                <a:gd name="connsiteY15" fmla="*/ 66501 h 415636"/>
                <a:gd name="connsiteX16" fmla="*/ 1406313 w 1494583"/>
                <a:gd name="connsiteY16" fmla="*/ 99752 h 415636"/>
                <a:gd name="connsiteX17" fmla="*/ 1439564 w 1494583"/>
                <a:gd name="connsiteY17" fmla="*/ 133003 h 415636"/>
                <a:gd name="connsiteX18" fmla="*/ 1456189 w 1494583"/>
                <a:gd name="connsiteY18" fmla="*/ 157941 h 415636"/>
                <a:gd name="connsiteX19" fmla="*/ 1472815 w 1494583"/>
                <a:gd name="connsiteY19" fmla="*/ 266007 h 415636"/>
                <a:gd name="connsiteX20" fmla="*/ 1481128 w 1494583"/>
                <a:gd name="connsiteY20" fmla="*/ 357447 h 415636"/>
                <a:gd name="connsiteX21" fmla="*/ 1464502 w 1494583"/>
                <a:gd name="connsiteY21" fmla="*/ 374072 h 415636"/>
                <a:gd name="connsiteX22" fmla="*/ 1389688 w 1494583"/>
                <a:gd name="connsiteY22" fmla="*/ 415636 h 415636"/>
                <a:gd name="connsiteX23" fmla="*/ 1256684 w 1494583"/>
                <a:gd name="connsiteY23" fmla="*/ 407323 h 415636"/>
                <a:gd name="connsiteX24" fmla="*/ 1190182 w 1494583"/>
                <a:gd name="connsiteY24" fmla="*/ 382385 h 415636"/>
                <a:gd name="connsiteX25" fmla="*/ 1123680 w 1494583"/>
                <a:gd name="connsiteY25" fmla="*/ 357447 h 415636"/>
                <a:gd name="connsiteX26" fmla="*/ 990677 w 1494583"/>
                <a:gd name="connsiteY26" fmla="*/ 365760 h 415636"/>
                <a:gd name="connsiteX27" fmla="*/ 965738 w 1494583"/>
                <a:gd name="connsiteY27" fmla="*/ 374072 h 415636"/>
                <a:gd name="connsiteX28" fmla="*/ 907549 w 1494583"/>
                <a:gd name="connsiteY28" fmla="*/ 382385 h 415636"/>
                <a:gd name="connsiteX29" fmla="*/ 691418 w 1494583"/>
                <a:gd name="connsiteY29" fmla="*/ 390698 h 415636"/>
                <a:gd name="connsiteX30" fmla="*/ 666480 w 1494583"/>
                <a:gd name="connsiteY30" fmla="*/ 399011 h 415636"/>
                <a:gd name="connsiteX31" fmla="*/ 26400 w 1494583"/>
                <a:gd name="connsiteY31" fmla="*/ 399011 h 415636"/>
                <a:gd name="connsiteX32" fmla="*/ 1462 w 1494583"/>
                <a:gd name="connsiteY32" fmla="*/ 374072 h 415636"/>
                <a:gd name="connsiteX33" fmla="*/ 9775 w 1494583"/>
                <a:gd name="connsiteY33" fmla="*/ 199505 h 415636"/>
                <a:gd name="connsiteX34" fmla="*/ 18088 w 1494583"/>
                <a:gd name="connsiteY34" fmla="*/ 174567 h 415636"/>
                <a:gd name="connsiteX35" fmla="*/ 34713 w 1494583"/>
                <a:gd name="connsiteY35" fmla="*/ 157941 h 415636"/>
                <a:gd name="connsiteX36" fmla="*/ 51338 w 1494583"/>
                <a:gd name="connsiteY36" fmla="*/ 99752 h 415636"/>
                <a:gd name="connsiteX37" fmla="*/ 92902 w 1494583"/>
                <a:gd name="connsiteY37" fmla="*/ 16625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94583" h="415636">
                  <a:moveTo>
                    <a:pt x="92902" y="16625"/>
                  </a:moveTo>
                  <a:cubicBezTo>
                    <a:pt x="145549" y="0"/>
                    <a:pt x="179547" y="0"/>
                    <a:pt x="367222" y="0"/>
                  </a:cubicBezTo>
                  <a:cubicBezTo>
                    <a:pt x="419942" y="0"/>
                    <a:pt x="472517" y="5541"/>
                    <a:pt x="525164" y="8312"/>
                  </a:cubicBezTo>
                  <a:cubicBezTo>
                    <a:pt x="554648" y="12524"/>
                    <a:pt x="624200" y="20424"/>
                    <a:pt x="649855" y="33251"/>
                  </a:cubicBezTo>
                  <a:cubicBezTo>
                    <a:pt x="660939" y="38793"/>
                    <a:pt x="672347" y="43728"/>
                    <a:pt x="683106" y="49876"/>
                  </a:cubicBezTo>
                  <a:cubicBezTo>
                    <a:pt x="691780" y="54833"/>
                    <a:pt x="699108" y="62033"/>
                    <a:pt x="708044" y="66501"/>
                  </a:cubicBezTo>
                  <a:cubicBezTo>
                    <a:pt x="731259" y="78109"/>
                    <a:pt x="769724" y="80063"/>
                    <a:pt x="791171" y="83127"/>
                  </a:cubicBezTo>
                  <a:cubicBezTo>
                    <a:pt x="827193" y="80356"/>
                    <a:pt x="863159" y="76713"/>
                    <a:pt x="899237" y="74814"/>
                  </a:cubicBezTo>
                  <a:cubicBezTo>
                    <a:pt x="1125557" y="62902"/>
                    <a:pt x="1040052" y="88833"/>
                    <a:pt x="1131993" y="58189"/>
                  </a:cubicBezTo>
                  <a:cubicBezTo>
                    <a:pt x="1140306" y="52647"/>
                    <a:pt x="1147576" y="45071"/>
                    <a:pt x="1156931" y="41563"/>
                  </a:cubicBezTo>
                  <a:cubicBezTo>
                    <a:pt x="1170160" y="36602"/>
                    <a:pt x="1184702" y="36316"/>
                    <a:pt x="1198495" y="33251"/>
                  </a:cubicBezTo>
                  <a:cubicBezTo>
                    <a:pt x="1209648" y="30773"/>
                    <a:pt x="1220662" y="27709"/>
                    <a:pt x="1231746" y="24938"/>
                  </a:cubicBezTo>
                  <a:cubicBezTo>
                    <a:pt x="1237288" y="19396"/>
                    <a:pt x="1240573" y="9092"/>
                    <a:pt x="1248371" y="8312"/>
                  </a:cubicBezTo>
                  <a:cubicBezTo>
                    <a:pt x="1290556" y="4093"/>
                    <a:pt x="1315201" y="14438"/>
                    <a:pt x="1348124" y="33251"/>
                  </a:cubicBezTo>
                  <a:cubicBezTo>
                    <a:pt x="1356798" y="38208"/>
                    <a:pt x="1365261" y="43635"/>
                    <a:pt x="1373062" y="49876"/>
                  </a:cubicBezTo>
                  <a:cubicBezTo>
                    <a:pt x="1379182" y="54772"/>
                    <a:pt x="1384146" y="60959"/>
                    <a:pt x="1389688" y="66501"/>
                  </a:cubicBezTo>
                  <a:cubicBezTo>
                    <a:pt x="1395230" y="77585"/>
                    <a:pt x="1398878" y="89838"/>
                    <a:pt x="1406313" y="99752"/>
                  </a:cubicBezTo>
                  <a:cubicBezTo>
                    <a:pt x="1415718" y="112292"/>
                    <a:pt x="1430869" y="119961"/>
                    <a:pt x="1439564" y="133003"/>
                  </a:cubicBezTo>
                  <a:lnTo>
                    <a:pt x="1456189" y="157941"/>
                  </a:lnTo>
                  <a:cubicBezTo>
                    <a:pt x="1461731" y="193963"/>
                    <a:pt x="1464467" y="230530"/>
                    <a:pt x="1472815" y="266007"/>
                  </a:cubicBezTo>
                  <a:cubicBezTo>
                    <a:pt x="1486811" y="325491"/>
                    <a:pt x="1509203" y="273222"/>
                    <a:pt x="1481128" y="357447"/>
                  </a:cubicBezTo>
                  <a:cubicBezTo>
                    <a:pt x="1478650" y="364882"/>
                    <a:pt x="1470772" y="369370"/>
                    <a:pt x="1464502" y="374072"/>
                  </a:cubicBezTo>
                  <a:cubicBezTo>
                    <a:pt x="1418767" y="408373"/>
                    <a:pt x="1428569" y="402675"/>
                    <a:pt x="1389688" y="415636"/>
                  </a:cubicBezTo>
                  <a:cubicBezTo>
                    <a:pt x="1345353" y="412865"/>
                    <a:pt x="1300885" y="411743"/>
                    <a:pt x="1256684" y="407323"/>
                  </a:cubicBezTo>
                  <a:cubicBezTo>
                    <a:pt x="1217885" y="403443"/>
                    <a:pt x="1226630" y="396053"/>
                    <a:pt x="1190182" y="382385"/>
                  </a:cubicBezTo>
                  <a:cubicBezTo>
                    <a:pt x="1099625" y="348425"/>
                    <a:pt x="1216266" y="403739"/>
                    <a:pt x="1123680" y="357447"/>
                  </a:cubicBezTo>
                  <a:cubicBezTo>
                    <a:pt x="1079346" y="360218"/>
                    <a:pt x="1034854" y="361110"/>
                    <a:pt x="990677" y="365760"/>
                  </a:cubicBezTo>
                  <a:cubicBezTo>
                    <a:pt x="981963" y="366677"/>
                    <a:pt x="974330" y="372354"/>
                    <a:pt x="965738" y="374072"/>
                  </a:cubicBezTo>
                  <a:cubicBezTo>
                    <a:pt x="946525" y="377914"/>
                    <a:pt x="927106" y="381200"/>
                    <a:pt x="907549" y="382385"/>
                  </a:cubicBezTo>
                  <a:cubicBezTo>
                    <a:pt x="835584" y="386747"/>
                    <a:pt x="763462" y="387927"/>
                    <a:pt x="691418" y="390698"/>
                  </a:cubicBezTo>
                  <a:cubicBezTo>
                    <a:pt x="683105" y="393469"/>
                    <a:pt x="675209" y="398252"/>
                    <a:pt x="666480" y="399011"/>
                  </a:cubicBezTo>
                  <a:cubicBezTo>
                    <a:pt x="457058" y="417221"/>
                    <a:pt x="229447" y="402573"/>
                    <a:pt x="26400" y="399011"/>
                  </a:cubicBezTo>
                  <a:cubicBezTo>
                    <a:pt x="18087" y="390698"/>
                    <a:pt x="2438" y="385788"/>
                    <a:pt x="1462" y="374072"/>
                  </a:cubicBezTo>
                  <a:cubicBezTo>
                    <a:pt x="-3376" y="316018"/>
                    <a:pt x="4937" y="257559"/>
                    <a:pt x="9775" y="199505"/>
                  </a:cubicBezTo>
                  <a:cubicBezTo>
                    <a:pt x="10503" y="190773"/>
                    <a:pt x="13580" y="182081"/>
                    <a:pt x="18088" y="174567"/>
                  </a:cubicBezTo>
                  <a:cubicBezTo>
                    <a:pt x="22120" y="167847"/>
                    <a:pt x="29171" y="163483"/>
                    <a:pt x="34713" y="157941"/>
                  </a:cubicBezTo>
                  <a:cubicBezTo>
                    <a:pt x="41303" y="138170"/>
                    <a:pt x="47858" y="120635"/>
                    <a:pt x="51338" y="99752"/>
                  </a:cubicBezTo>
                  <a:cubicBezTo>
                    <a:pt x="55011" y="77716"/>
                    <a:pt x="40255" y="33250"/>
                    <a:pt x="92902" y="16625"/>
                  </a:cubicBezTo>
                  <a:close/>
                </a:path>
              </a:pathLst>
            </a:custGeom>
            <a:solidFill>
              <a:srgbClr val="BCBDC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5240" y="1292505"/>
            <a:ext cx="2356658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rgbClr val="F8F8F8"/>
                </a:solidFill>
              </a:rPr>
              <a:t>S&amp;V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rgbClr val="F8F8F8"/>
                </a:solidFill>
              </a:rPr>
              <a:t>and Lambeth</a:t>
            </a:r>
          </a:p>
        </p:txBody>
      </p:sp>
    </p:spTree>
    <p:extLst>
      <p:ext uri="{BB962C8B-B14F-4D97-AF65-F5344CB8AC3E}">
        <p14:creationId xmlns:p14="http://schemas.microsoft.com/office/powerpoint/2010/main" val="2417805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B0A91F1-A194-416E-8225-3760F7323FC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25681" y="2247153"/>
            <a:ext cx="8740639" cy="4020928"/>
          </a:xfrm>
          <a:prstGeom prst="rect">
            <a:avLst/>
          </a:prstGeom>
        </p:spPr>
        <p:txBody>
          <a:bodyPr vert="horz" wrap="square" lIns="0" tIns="34287" rIns="0" bIns="34287" rtlCol="0" anchor="t">
            <a:normAutofit/>
          </a:bodyPr>
          <a:lstStyle/>
          <a:p>
            <a:r>
              <a:rPr lang="en-US"/>
              <a:t>Can exploit naturally occurring </a:t>
            </a:r>
            <a:r>
              <a:rPr lang="en-US" b="1"/>
              <a:t>as-if random </a:t>
            </a:r>
            <a:r>
              <a:rPr lang="en-US"/>
              <a:t>variation in data. </a:t>
            </a:r>
          </a:p>
          <a:p>
            <a:endParaRPr lang="en-US" sz="1177"/>
          </a:p>
          <a:p>
            <a:r>
              <a:rPr lang="en-US"/>
              <a:t>Since data is not actively randomized, as-if-random remains an assumption.</a:t>
            </a:r>
          </a:p>
          <a:p>
            <a:endParaRPr lang="en-US"/>
          </a:p>
          <a:p>
            <a:r>
              <a:rPr lang="en-US"/>
              <a:t>Also need </a:t>
            </a:r>
            <a:r>
              <a:rPr lang="en-US" b="1"/>
              <a:t>exclusion</a:t>
            </a:r>
            <a:r>
              <a:rPr lang="en-US"/>
              <a:t>: the source of variation should not affect the  outcome directly, only the treatment.  </a:t>
            </a:r>
          </a:p>
          <a:p>
            <a:endParaRPr lang="en-US" sz="117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“Natural” experiments: exploit variation in observed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6459" y="6268081"/>
            <a:ext cx="5454025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/>
              <a:t>Dunning (2002), </a:t>
            </a:r>
            <a:r>
              <a:rPr lang="en-US" sz="1961" err="1"/>
              <a:t>Rosenzweig-Wolpin</a:t>
            </a:r>
            <a:r>
              <a:rPr lang="en-US" sz="1961"/>
              <a:t> (2000)</a:t>
            </a:r>
            <a:endParaRPr lang="en-US" sz="2745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495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517456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2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575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Simple natural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28027"/>
              </p:ext>
            </p:extLst>
          </p:nvPr>
        </p:nvGraphicFramePr>
        <p:xfrm>
          <a:off x="838200" y="1690688"/>
          <a:ext cx="10515600" cy="490619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=""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=""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Exploit “as-if random” assignment of treatments to measure outcome.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When assignment of treatment is unrelated to the measured outcome and their common causes, we can treat it as if it is a randomized experiment to estimate treatment effect.</a:t>
                      </a:r>
                    </a:p>
                    <a:p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What water company do you buy from?</a:t>
                      </a:r>
                    </a:p>
                    <a:p>
                      <a:endParaRPr lang="en-US" sz="24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As-if random assignments of treatments are hard to find. </a:t>
                      </a:r>
                    </a:p>
                    <a:p>
                      <a:r>
                        <a:rPr lang="en-US" sz="2400" dirty="0"/>
                        <a:t>Estimates very sensitive to violation of exclusion assumption.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95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718325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20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4400911" y="3692060"/>
            <a:ext cx="2529051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Contaminated Water (T)</a:t>
            </a:r>
          </a:p>
        </p:txBody>
      </p:sp>
      <p:sp>
        <p:nvSpPr>
          <p:cNvPr id="6" name="Oval 5"/>
          <p:cNvSpPr/>
          <p:nvPr/>
        </p:nvSpPr>
        <p:spPr>
          <a:xfrm flipH="1">
            <a:off x="8348476" y="3692060"/>
            <a:ext cx="2124940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Cholera Diagnosis (Y)</a:t>
            </a:r>
          </a:p>
        </p:txBody>
      </p:sp>
      <p:cxnSp>
        <p:nvCxnSpPr>
          <p:cNvPr id="7" name="Straight Arrow Connector 6"/>
          <p:cNvCxnSpPr>
            <a:cxnSpLocks/>
            <a:stCxn id="5" idx="2"/>
            <a:endCxn id="6" idx="6"/>
          </p:cNvCxnSpPr>
          <p:nvPr/>
        </p:nvCxnSpPr>
        <p:spPr>
          <a:xfrm>
            <a:off x="6929962" y="4331814"/>
            <a:ext cx="141851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flipH="1">
            <a:off x="5936610" y="1772798"/>
            <a:ext cx="3171039" cy="127950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Other factors </a:t>
            </a:r>
          </a:p>
          <a:p>
            <a:pPr algn="ctr"/>
            <a:r>
              <a:rPr lang="en-US" sz="2000">
                <a:solidFill>
                  <a:srgbClr val="F0F0F0"/>
                </a:solidFill>
              </a:rPr>
              <a:t>[e.g. neighborhood] (U)</a:t>
            </a:r>
          </a:p>
        </p:txBody>
      </p:sp>
      <p:cxnSp>
        <p:nvCxnSpPr>
          <p:cNvPr id="9" name="Straight Arrow Connector 8"/>
          <p:cNvCxnSpPr>
            <a:cxnSpLocks/>
            <a:stCxn id="8" idx="5"/>
            <a:endCxn id="5" idx="0"/>
          </p:cNvCxnSpPr>
          <p:nvPr/>
        </p:nvCxnSpPr>
        <p:spPr>
          <a:xfrm flipH="1">
            <a:off x="5665435" y="2864927"/>
            <a:ext cx="735562" cy="827133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8" idx="3"/>
            <a:endCxn id="6" idx="0"/>
          </p:cNvCxnSpPr>
          <p:nvPr/>
        </p:nvCxnSpPr>
        <p:spPr>
          <a:xfrm>
            <a:off x="8643260" y="2864927"/>
            <a:ext cx="767686" cy="827133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1725929" y="3692060"/>
            <a:ext cx="1814566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Water Company(Z)</a:t>
            </a:r>
          </a:p>
        </p:txBody>
      </p:sp>
      <p:cxnSp>
        <p:nvCxnSpPr>
          <p:cNvPr id="12" name="Straight Arrow Connector 11"/>
          <p:cNvCxnSpPr>
            <a:cxnSpLocks/>
            <a:stCxn id="11" idx="2"/>
            <a:endCxn id="5" idx="6"/>
          </p:cNvCxnSpPr>
          <p:nvPr/>
        </p:nvCxnSpPr>
        <p:spPr>
          <a:xfrm>
            <a:off x="3540496" y="4331814"/>
            <a:ext cx="86041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cxnSpLocks/>
            <a:stCxn id="8" idx="6"/>
            <a:endCxn id="11" idx="0"/>
          </p:cNvCxnSpPr>
          <p:nvPr/>
        </p:nvCxnSpPr>
        <p:spPr>
          <a:xfrm rot="10800000" flipV="1">
            <a:off x="2633214" y="2412552"/>
            <a:ext cx="3303397" cy="1279507"/>
          </a:xfrm>
          <a:prstGeom prst="curvedConnector2">
            <a:avLst/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11" idx="4"/>
            <a:endCxn id="6" idx="4"/>
          </p:cNvCxnSpPr>
          <p:nvPr/>
        </p:nvCxnSpPr>
        <p:spPr>
          <a:xfrm rot="16200000" flipH="1">
            <a:off x="6022079" y="1582701"/>
            <a:ext cx="12700" cy="6777734"/>
          </a:xfrm>
          <a:prstGeom prst="curvedConnector3">
            <a:avLst>
              <a:gd name="adj1" fmla="val 7470795"/>
            </a:avLst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8654" y="2016309"/>
            <a:ext cx="266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As-If-Random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2513" y="5989466"/>
            <a:ext cx="22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Exclusion</a:t>
            </a:r>
          </a:p>
        </p:txBody>
      </p:sp>
      <p:sp>
        <p:nvSpPr>
          <p:cNvPr id="18" name="Multiplication Sign 17"/>
          <p:cNvSpPr/>
          <p:nvPr/>
        </p:nvSpPr>
        <p:spPr bwMode="auto">
          <a:xfrm>
            <a:off x="3995814" y="2353893"/>
            <a:ext cx="656705" cy="581878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Multiplication Sign 18"/>
          <p:cNvSpPr/>
          <p:nvPr/>
        </p:nvSpPr>
        <p:spPr bwMode="auto">
          <a:xfrm>
            <a:off x="5665436" y="5636586"/>
            <a:ext cx="656705" cy="581878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E0C2B545-FFE8-400B-9AE5-FA07A871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5EA1B99-134B-46EE-B5AB-B435D2F09F28}"/>
              </a:ext>
            </a:extLst>
          </p:cNvPr>
          <p:cNvSpPr/>
          <p:nvPr/>
        </p:nvSpPr>
        <p:spPr>
          <a:xfrm>
            <a:off x="16003" y="1258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A2B34E3C-67D3-4C2A-8783-84B2E35E47DF}"/>
              </a:ext>
            </a:extLst>
          </p:cNvPr>
          <p:cNvSpPr txBox="1">
            <a:spLocks/>
          </p:cNvSpPr>
          <p:nvPr/>
        </p:nvSpPr>
        <p:spPr>
          <a:xfrm>
            <a:off x="851703" y="390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Prior setup can be generalized as search for an “instrumental variable”</a:t>
            </a:r>
          </a:p>
        </p:txBody>
      </p:sp>
    </p:spTree>
    <p:extLst>
      <p:ext uri="{BB962C8B-B14F-4D97-AF65-F5344CB8AC3E}">
        <p14:creationId xmlns:p14="http://schemas.microsoft.com/office/powerpoint/2010/main" val="3469170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65116FF-982A-4BA7-9987-E50FA6DC6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88A0BC6-C4F3-4B53-8A15-1EF1CC52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486DB0-E726-4C17-93C1-FD4C9BFF0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="" xmlns:a16="http://schemas.microsoft.com/office/drawing/2014/main" id="{DDC4E7E0-C54D-42EB-A21D-99D517845E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7051" y="5446758"/>
                <a:ext cx="2483518" cy="996028"/>
              </a:xfrm>
              <a:prstGeom prst="rect">
                <a:avLst/>
              </a:prstGeom>
            </p:spPr>
            <p:txBody>
              <a:bodyPr vert="horz" wrap="square" lIns="143448" tIns="89655" rIns="143448" bIns="89655" rtlCol="0">
                <a:spAutoFit/>
              </a:bodyPr>
              <a:lstStyle>
                <a:lvl1pPr marL="0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000" kern="1200" spc="0" baseline="0">
                    <a:gradFill>
                      <a:gsLst>
                        <a:gs pos="1250">
                          <a:schemeClr val="tx1"/>
                        </a:gs>
                        <a:gs pos="99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 sz="15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71427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5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342854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35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514281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35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1923523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73256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22987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72720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2942"/>
                  <a:t/>
                </a:r>
                <a:br>
                  <a:rPr lang="en-US" sz="2942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42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942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942" i="1">
                          <a:latin typeface="Cambria Math" panose="02040503050406030204" pitchFamily="18" charset="0"/>
                        </a:rPr>
                        <m:t> ∐ 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942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42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DDC4E7E0-C54D-42EB-A21D-99D51784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51" y="5446758"/>
                <a:ext cx="2483518" cy="996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="" xmlns:a16="http://schemas.microsoft.com/office/drawing/2014/main" id="{A5C5B54F-A00E-4743-9EB5-17143284D863}"/>
              </a:ext>
            </a:extLst>
          </p:cNvPr>
          <p:cNvSpPr/>
          <p:nvPr/>
        </p:nvSpPr>
        <p:spPr>
          <a:xfrm flipH="1">
            <a:off x="4344497" y="3619996"/>
            <a:ext cx="2479687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Cause (X)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CD5424B-CD6C-4B92-BA0C-1B2FE8DB6E71}"/>
              </a:ext>
            </a:extLst>
          </p:cNvPr>
          <p:cNvSpPr/>
          <p:nvPr/>
        </p:nvSpPr>
        <p:spPr>
          <a:xfrm flipH="1">
            <a:off x="8215011" y="3619996"/>
            <a:ext cx="2083464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Outcome (Y)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44BB785-AA08-478B-9F04-C1016971ED57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>
            <a:off x="6824184" y="4247263"/>
            <a:ext cx="1390827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37FDC93-43CD-41A3-AC39-8F4E9E37A2FD}"/>
              </a:ext>
            </a:extLst>
          </p:cNvPr>
          <p:cNvSpPr/>
          <p:nvPr/>
        </p:nvSpPr>
        <p:spPr>
          <a:xfrm flipH="1">
            <a:off x="6002722" y="1738195"/>
            <a:ext cx="2554775" cy="12545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Unobserved Confounders (U)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47EE4613-3DBA-41A7-9894-820C710F02B7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 flipH="1">
            <a:off x="5584340" y="2809007"/>
            <a:ext cx="792520" cy="810988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AA107C87-0331-4FFD-B8E4-5CEAB4E29195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8183359" y="2809007"/>
            <a:ext cx="1073384" cy="810988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2E5D9861-B5DF-4BDB-B01F-8746E38A9C68}"/>
              </a:ext>
            </a:extLst>
          </p:cNvPr>
          <p:cNvSpPr/>
          <p:nvPr/>
        </p:nvSpPr>
        <p:spPr>
          <a:xfrm flipH="1">
            <a:off x="1721728" y="3619996"/>
            <a:ext cx="1779148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Instrument (Z)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2294B33-6CB0-4791-B66F-FF102A5EB48C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>
            <a:off x="3500877" y="4247263"/>
            <a:ext cx="843621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7833D2E8-8791-45F0-9411-BD500D9C19A7}"/>
              </a:ext>
            </a:extLst>
          </p:cNvPr>
          <p:cNvCxnSpPr>
            <a:stCxn id="9" idx="6"/>
            <a:endCxn id="12" idx="0"/>
          </p:cNvCxnSpPr>
          <p:nvPr/>
        </p:nvCxnSpPr>
        <p:spPr>
          <a:xfrm rot="10800000" flipV="1">
            <a:off x="2611302" y="2365462"/>
            <a:ext cx="3391420" cy="1254533"/>
          </a:xfrm>
          <a:prstGeom prst="curvedConnector2">
            <a:avLst/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="" xmlns:a16="http://schemas.microsoft.com/office/drawing/2014/main" id="{9CA6DDAF-3968-445A-9E7D-C25F2B2C2251}"/>
              </a:ext>
            </a:extLst>
          </p:cNvPr>
          <p:cNvCxnSpPr>
            <a:cxnSpLocks/>
            <a:stCxn id="12" idx="4"/>
            <a:endCxn id="7" idx="4"/>
          </p:cNvCxnSpPr>
          <p:nvPr/>
        </p:nvCxnSpPr>
        <p:spPr>
          <a:xfrm rot="16200000" flipH="1">
            <a:off x="5934023" y="1551809"/>
            <a:ext cx="12452" cy="6645441"/>
          </a:xfrm>
          <a:prstGeom prst="curvedConnector3">
            <a:avLst>
              <a:gd name="adj1" fmla="val 7470795"/>
            </a:avLst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AAF37C-FF41-4857-A500-5E1254C7B961}"/>
              </a:ext>
            </a:extLst>
          </p:cNvPr>
          <p:cNvSpPr txBox="1"/>
          <p:nvPr/>
        </p:nvSpPr>
        <p:spPr>
          <a:xfrm>
            <a:off x="1871472" y="1976954"/>
            <a:ext cx="2614706" cy="5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5"/>
              <a:t>As-If-Random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DF1B3D7-C2B3-4FF0-88AE-1F2326CB545C}"/>
              </a:ext>
            </a:extLst>
          </p:cNvPr>
          <p:cNvSpPr txBox="1"/>
          <p:nvPr/>
        </p:nvSpPr>
        <p:spPr>
          <a:xfrm>
            <a:off x="5042210" y="5872559"/>
            <a:ext cx="2158560" cy="5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5"/>
              <a:t>Exclusion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BD48118C-53F4-44FE-98FC-18613A346934}"/>
                  </a:ext>
                </a:extLst>
              </p:cNvPr>
              <p:cNvSpPr txBox="1"/>
              <p:nvPr/>
            </p:nvSpPr>
            <p:spPr>
              <a:xfrm>
                <a:off x="1896405" y="2296000"/>
                <a:ext cx="1676764" cy="766110"/>
              </a:xfrm>
              <a:prstGeom prst="rect">
                <a:avLst/>
              </a:prstGeom>
              <a:noFill/>
            </p:spPr>
            <p:txBody>
              <a:bodyPr wrap="square" lIns="179310" tIns="143448" rIns="179310" bIns="14344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8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84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8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84">
                          <a:latin typeface="Segoe UI Light"/>
                          <a:ea typeface="Cambria Math" panose="02040503050406030204" pitchFamily="18" charset="0"/>
                        </a:rPr>
                        <m:t>∐ </m:t>
                      </m:r>
                      <m:r>
                        <m:rPr>
                          <m:nor/>
                        </m:rPr>
                        <a:rPr lang="en-US" sz="2884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884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53" err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48118C-53F4-44FE-98FC-18613A34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05" y="2296000"/>
                <a:ext cx="1676764" cy="766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Multiplication Sign 18">
            <a:extLst>
              <a:ext uri="{FF2B5EF4-FFF2-40B4-BE49-F238E27FC236}">
                <a16:creationId xmlns="" xmlns:a16="http://schemas.microsoft.com/office/drawing/2014/main" id="{A07F970E-702F-4498-9B66-BDA0A4A6DD76}"/>
              </a:ext>
            </a:extLst>
          </p:cNvPr>
          <p:cNvSpPr/>
          <p:nvPr/>
        </p:nvSpPr>
        <p:spPr bwMode="auto">
          <a:xfrm>
            <a:off x="3947307" y="2307948"/>
            <a:ext cx="643887" cy="570520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7" rIns="0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289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="" xmlns:a16="http://schemas.microsoft.com/office/drawing/2014/main" id="{A4780ED2-4270-494A-8E34-EC51A03E6E08}"/>
              </a:ext>
            </a:extLst>
          </p:cNvPr>
          <p:cNvSpPr/>
          <p:nvPr/>
        </p:nvSpPr>
        <p:spPr bwMode="auto">
          <a:xfrm>
            <a:off x="5584340" y="5526567"/>
            <a:ext cx="643887" cy="570520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7" rIns="0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289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01DE6A2-AC9F-4F26-A889-7D0275701B8B}"/>
              </a:ext>
            </a:extLst>
          </p:cNvPr>
          <p:cNvSpPr/>
          <p:nvPr/>
        </p:nvSpPr>
        <p:spPr>
          <a:xfrm>
            <a:off x="16003" y="3573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D6C8FDE7-0617-438D-8AC5-2D5D985793D7}"/>
              </a:ext>
            </a:extLst>
          </p:cNvPr>
          <p:cNvSpPr txBox="1">
            <a:spLocks/>
          </p:cNvSpPr>
          <p:nvPr/>
        </p:nvSpPr>
        <p:spPr>
          <a:xfrm>
            <a:off x="851703" y="41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Prior setup can be generalized as search for an “instrumental variable”</a:t>
            </a:r>
          </a:p>
        </p:txBody>
      </p:sp>
    </p:spTree>
    <p:extLst>
      <p:ext uri="{BB962C8B-B14F-4D97-AF65-F5344CB8AC3E}">
        <p14:creationId xmlns:p14="http://schemas.microsoft.com/office/powerpoint/2010/main" val="18619485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="" xmlns:a16="http://schemas.microsoft.com/office/drawing/2014/main" id="{DF1601C1-BD09-4284-ABBB-12AF54A508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06708" y="1872083"/>
                <a:ext cx="9628120" cy="4814667"/>
              </a:xfrm>
            </p:spPr>
            <p:txBody>
              <a:bodyPr/>
              <a:lstStyle/>
              <a:p>
                <a:r>
                  <a:rPr lang="en-US"/>
                  <a:t>An increase in Z can lead to a change in Y </a:t>
                </a:r>
                <a:r>
                  <a:rPr lang="en-US" i="1"/>
                  <a:t>only through</a:t>
                </a:r>
                <a:r>
                  <a:rPr lang="en-US"/>
                  <a:t> X.</a:t>
                </a:r>
              </a:p>
              <a:p>
                <a:endParaRPr lang="en-US"/>
              </a:p>
              <a:p>
                <a:r>
                  <a:rPr lang="en-US"/>
                  <a:t>So change in Y is a product of change in Z-&gt;X and X-&gt;Y arrows.</a:t>
                </a:r>
              </a:p>
              <a:p>
                <a:endParaRPr lang="en-US"/>
              </a:p>
              <a:p>
                <a:r>
                  <a:rPr lang="en-US"/>
                  <a:t>Compare the extent by which random assignment affects X versus Y.</a:t>
                </a:r>
              </a:p>
              <a:p>
                <a:endParaRPr lang="en-US"/>
              </a:p>
              <a:p>
                <a:r>
                  <a:rPr lang="en-US" sz="3600"/>
                  <a:t>Causal effect (X-&gt;Y)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den>
                    </m:f>
                  </m:oMath>
                </a14:m>
                <a:endParaRPr lang="en-US" sz="360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F1601C1-BD09-4284-ABBB-12AF54A50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06708" y="1872083"/>
                <a:ext cx="9628120" cy="48146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AD1AE8-148E-4520-BF84-35E9A4655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5B04425-137F-49DF-8FC0-0D9DDE4D26DE}"/>
              </a:ext>
            </a:extLst>
          </p:cNvPr>
          <p:cNvSpPr/>
          <p:nvPr/>
        </p:nvSpPr>
        <p:spPr>
          <a:xfrm>
            <a:off x="16003" y="3573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7BCCB92-BD28-41D7-9EFF-865863AC72E9}"/>
              </a:ext>
            </a:extLst>
          </p:cNvPr>
          <p:cNvSpPr txBox="1">
            <a:spLocks/>
          </p:cNvSpPr>
          <p:nvPr/>
        </p:nvSpPr>
        <p:spPr>
          <a:xfrm>
            <a:off x="851703" y="41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Intuition: Can use this variation to compute causal effect</a:t>
            </a:r>
          </a:p>
        </p:txBody>
      </p:sp>
    </p:spTree>
    <p:extLst>
      <p:ext uri="{BB962C8B-B14F-4D97-AF65-F5344CB8AC3E}">
        <p14:creationId xmlns:p14="http://schemas.microsoft.com/office/powerpoint/2010/main" val="194315149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37FBC32-EA0E-42D4-8B28-484EF72B983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98072" y="2187388"/>
            <a:ext cx="9646552" cy="3890683"/>
          </a:xfrm>
          <a:prstGeom prst="rect">
            <a:avLst/>
          </a:prstGeom>
        </p:spPr>
        <p:txBody>
          <a:bodyPr vert="horz" wrap="square" lIns="0" tIns="34287" rIns="0" bIns="34287" rtlCol="0" anchor="t">
            <a:normAutofit/>
          </a:bodyPr>
          <a:lstStyle/>
          <a:p>
            <a:r>
              <a:rPr lang="en-US"/>
              <a:t>Can look at </a:t>
            </a:r>
            <a:r>
              <a:rPr lang="en-US" i="1"/>
              <a:t>as-if random </a:t>
            </a:r>
            <a:r>
              <a:rPr lang="en-US"/>
              <a:t>variations due to external events. </a:t>
            </a:r>
          </a:p>
          <a:p>
            <a:r>
              <a:rPr lang="en-US" sz="2059"/>
              <a:t>E.g., </a:t>
            </a:r>
          </a:p>
          <a:p>
            <a:r>
              <a:rPr lang="en-US" sz="2059"/>
              <a:t>Experimental: Encouraging randomly selected users of an app to exercise.</a:t>
            </a:r>
          </a:p>
          <a:p>
            <a:r>
              <a:rPr lang="en-US" sz="2059"/>
              <a:t>Observational: Looking at a past A/B test intervention that increased chances of exercise.</a:t>
            </a:r>
          </a:p>
          <a:p>
            <a:endParaRPr lang="en-US"/>
          </a:p>
          <a:p>
            <a:r>
              <a:rPr lang="en-US" i="1"/>
              <a:t>Example: </a:t>
            </a:r>
            <a:r>
              <a:rPr lang="en-US"/>
              <a:t>What is the effect of recommendations on an app store?</a:t>
            </a:r>
          </a:p>
          <a:p>
            <a:r>
              <a:rPr lang="en-US" i="1"/>
              <a:t>Instrumental Variable:</a:t>
            </a:r>
            <a:r>
              <a:rPr lang="en-US"/>
              <a:t> External sources that drive sudden, large traffic to an app.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 generalized natural experiment: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Instrumental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2552" y="6258270"/>
            <a:ext cx="3287357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Angrist-</a:t>
            </a:r>
            <a:r>
              <a:rPr lang="en-US" sz="196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Pischke</a:t>
            </a: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(2008)</a:t>
            </a:r>
          </a:p>
        </p:txBody>
      </p:sp>
    </p:spTree>
    <p:extLst>
      <p:ext uri="{BB962C8B-B14F-4D97-AF65-F5344CB8AC3E}">
        <p14:creationId xmlns:p14="http://schemas.microsoft.com/office/powerpoint/2010/main" val="2678031412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315B438-7106-41FA-AD48-D0E183B05F9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Effect of store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11" y="2296445"/>
            <a:ext cx="5799077" cy="1971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8803" y="2099896"/>
            <a:ext cx="2717442" cy="2254198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294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many new visits are </a:t>
            </a:r>
            <a:r>
              <a:rPr lang="en-US" sz="2942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caused</a:t>
            </a:r>
            <a:r>
              <a:rPr lang="en-US" sz="294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 the recommender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5681" y="4481606"/>
                <a:ext cx="8012252" cy="1483681"/>
              </a:xfrm>
              <a:prstGeom prst="rect">
                <a:avLst/>
              </a:prstGeom>
              <a:noFill/>
            </p:spPr>
            <p:txBody>
              <a:bodyPr wrap="square" lIns="134471" tIns="107577" rIns="134471" bIns="10757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Demand for App 1 is correlated with demand for App 2.</a:t>
                </a: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endParaRPr lang="en-US" sz="1177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14:m>
                  <m:oMath xmlns:m="http://schemas.openxmlformats.org/officeDocument/2006/math"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 Users would most likely have visited App 2 even without recommendations.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81" y="4481606"/>
                <a:ext cx="8012252" cy="1483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57052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1F989A2-D5AE-40EF-9FCB-EA04BFE995A9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Traffic on normal days to App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848066" y="214188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 rot="8414233">
            <a:off x="4061172" y="4040820"/>
            <a:ext cx="1747817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6488212" y="2533037"/>
                <a:ext cx="2073099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212" y="2533037"/>
                <a:ext cx="2073099" cy="10543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 bwMode="auto">
              <a:xfrm>
                <a:off x="4261998" y="4899826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1998" y="4899826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607194" y="4522327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260583" y="214188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019393" y="4521032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20119" y="3755462"/>
            <a:ext cx="4145372" cy="1194988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Cannot say much about the causal effect of recommendations from App 1.</a:t>
            </a:r>
          </a:p>
        </p:txBody>
      </p:sp>
    </p:spTree>
    <p:extLst>
      <p:ext uri="{BB962C8B-B14F-4D97-AF65-F5344CB8AC3E}">
        <p14:creationId xmlns:p14="http://schemas.microsoft.com/office/powerpoint/2010/main" val="26869751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8C1D567-F43F-48CE-B9F5-7AFC97EA56E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External shock brings as-if random users to App1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848066" y="187293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 rot="8414233">
            <a:off x="4061172" y="3771874"/>
            <a:ext cx="1747817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6488212" y="2264091"/>
                <a:ext cx="2073099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212" y="2264091"/>
                <a:ext cx="2073099" cy="10543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 bwMode="auto">
              <a:xfrm>
                <a:off x="4261998" y="4630880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1998" y="4630880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607194" y="4253381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260583" y="187293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019393" y="4253380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1864747" y="4253379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2445562" y="4253379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88089" y="3486518"/>
                <a:ext cx="4334262" cy="2593675"/>
              </a:xfrm>
              <a:prstGeom prst="rect">
                <a:avLst/>
              </a:prstGeom>
              <a:noFill/>
            </p:spPr>
            <p:txBody>
              <a:bodyPr wrap="square" lIns="134471" tIns="107577" rIns="134471" bIns="10757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2353" b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If demand for App 2 remains constant</a:t>
                </a:r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, additional views to App 2 would not have happened had these new users not visited App 1. </a:t>
                </a: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𝐶𝑎𝑢𝑠𝑎𝑙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𝑐𝑙𝑖𝑐𝑘𝑠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353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89" y="3486518"/>
                <a:ext cx="4334262" cy="2593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18951216">
            <a:off x="3774407" y="3242957"/>
            <a:ext cx="1692247" cy="706122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Spike in visits to App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6575" y="6224326"/>
            <a:ext cx="3735633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Sharma-Hofman-Watts (2015)</a:t>
            </a:r>
          </a:p>
        </p:txBody>
      </p:sp>
    </p:spTree>
    <p:extLst>
      <p:ext uri="{BB962C8B-B14F-4D97-AF65-F5344CB8AC3E}">
        <p14:creationId xmlns:p14="http://schemas.microsoft.com/office/powerpoint/2010/main" val="944379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27F7977-B6C8-41E7-83C5-C2D2A82960A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38" y="1900377"/>
                <a:ext cx="11653523" cy="1534496"/>
              </a:xfrm>
            </p:spPr>
            <p:txBody>
              <a:bodyPr/>
              <a:lstStyle/>
              <a:p>
                <a:r>
                  <a:rPr lang="en-US"/>
                  <a:t>To compute Causal CTR of Visits to App1 on Visits to App2:</a:t>
                </a:r>
              </a:p>
              <a:p>
                <a:pPr marL="420211" indent="-420211">
                  <a:buFont typeface="Arial" panose="020B0604020202020204" pitchFamily="34" charset="0"/>
                  <a:buChar char="•"/>
                </a:pPr>
                <a:r>
                  <a:rPr lang="en-US" sz="2059"/>
                  <a:t>Compare observed effect of external event separately on Visits to App1, and on Rec. Clicks to App2. </a:t>
                </a:r>
              </a:p>
              <a:p>
                <a:pPr marL="420211" indent="-420211">
                  <a:buFont typeface="Arial" panose="020B0604020202020204" pitchFamily="34" charset="0"/>
                  <a:buChar char="•"/>
                </a:pPr>
                <a:r>
                  <a:rPr lang="en-US" sz="2059"/>
                  <a:t>Causal click-through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59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059" dirty="0"/>
                          <m:t>Δ</m:t>
                        </m:r>
                        <m:r>
                          <m:rPr>
                            <m:nor/>
                          </m:rPr>
                          <a:rPr lang="en-US" sz="2059" dirty="0"/>
                          <m:t>(</m:t>
                        </m:r>
                        <m:r>
                          <m:rPr>
                            <m:nor/>
                          </m:rPr>
                          <a:rPr lang="en-US" sz="2059" dirty="0"/>
                          <m:t>Rec</m:t>
                        </m:r>
                        <m:r>
                          <m:rPr>
                            <m:nor/>
                          </m:rPr>
                          <a:rPr lang="en-US" sz="2059" dirty="0"/>
                          <m:t>. </m:t>
                        </m:r>
                        <m:r>
                          <m:rPr>
                            <m:nor/>
                          </m:rPr>
                          <a:rPr lang="en-US" sz="2059" dirty="0"/>
                          <m:t>Click</m:t>
                        </m:r>
                        <m:r>
                          <m:rPr>
                            <m:nor/>
                          </m:rPr>
                          <a:rPr lang="en-US" sz="2059" dirty="0"/>
                          <m:t>−</m:t>
                        </m:r>
                        <m:r>
                          <m:rPr>
                            <m:nor/>
                          </m:rPr>
                          <a:rPr lang="en-US" sz="2059" dirty="0"/>
                          <m:t>throughs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from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1 </m:t>
                        </m:r>
                        <m:r>
                          <m:rPr>
                            <m:nor/>
                          </m:rPr>
                          <a:rPr lang="en-US" sz="2059" dirty="0"/>
                          <m:t>to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2)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059" dirty="0"/>
                          <m:t>Δ</m:t>
                        </m:r>
                        <m:r>
                          <m:rPr>
                            <m:nor/>
                          </m:rPr>
                          <a:rPr lang="en-US" sz="2059" dirty="0"/>
                          <m:t>(</m:t>
                        </m:r>
                        <m:r>
                          <m:rPr>
                            <m:nor/>
                          </m:rPr>
                          <a:rPr lang="en-US" sz="2059" dirty="0"/>
                          <m:t>Visits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to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1)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38" y="1900377"/>
                <a:ext cx="11653523" cy="1534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Exploiting sudden variation in traffic to App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8" y="4101357"/>
            <a:ext cx="6919632" cy="171606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656297" y="4045327"/>
            <a:ext cx="0" cy="784416"/>
          </a:xfrm>
          <a:prstGeom prst="line">
            <a:avLst/>
          </a:prstGeom>
          <a:ln w="762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489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r>
              <a:rPr lang="en-US" sz="4400" b="1"/>
              <a:t/>
            </a: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3832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2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C020E6B-6CDA-4268-80CC-D69636CE9D85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6C6B56-1087-43AE-B188-299CBCC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Automatically Identifying 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EEE5D7-149C-46BD-B131-5096E5CB9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0178" y="1825625"/>
            <a:ext cx="3027639" cy="556106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Split-Door Criterion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="" xmlns:a16="http://schemas.microsoft.com/office/drawing/2014/main" id="{5B36C1A4-532A-4626-BC1B-68B873C7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178" y="1825625"/>
            <a:ext cx="7731410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Finds 7,000 natural experiments, instead of 133</a:t>
            </a:r>
          </a:p>
          <a:p>
            <a:r>
              <a:rPr lang="en-US"/>
              <a:t>Result: Across 10 product categories, half of recommendation clicks would have happened anyway </a:t>
            </a:r>
          </a:p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FFE75E0-114C-4B23-B528-A9FA66EE2CA2}"/>
              </a:ext>
            </a:extLst>
          </p:cNvPr>
          <p:cNvSpPr/>
          <p:nvPr/>
        </p:nvSpPr>
        <p:spPr>
          <a:xfrm>
            <a:off x="2060256" y="6426679"/>
            <a:ext cx="1008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Sharma et al. Split-door criterion for causal identification: Automatic search for natural experiments, 2016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522F973-7188-4F36-A173-2990864BFE8E}"/>
              </a:ext>
            </a:extLst>
          </p:cNvPr>
          <p:cNvGrpSpPr/>
          <p:nvPr/>
        </p:nvGrpSpPr>
        <p:grpSpPr>
          <a:xfrm>
            <a:off x="838200" y="2445692"/>
            <a:ext cx="3059618" cy="1966616"/>
            <a:chOff x="804589" y="2374231"/>
            <a:chExt cx="3059618" cy="1966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="" xmlns:a16="http://schemas.microsoft.com/office/drawing/2014/main" id="{C2B75467-793D-4561-80D1-6602BA8F6FD9}"/>
                    </a:ext>
                  </a:extLst>
                </p:cNvPr>
                <p:cNvSpPr/>
                <p:nvPr/>
              </p:nvSpPr>
              <p:spPr>
                <a:xfrm>
                  <a:off x="804589" y="3634545"/>
                  <a:ext cx="706303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2B75467-793D-4561-80D1-6602BA8F6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89" y="3634545"/>
                  <a:ext cx="706303" cy="7063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="" xmlns:a16="http://schemas.microsoft.com/office/drawing/2014/main" id="{21AAD356-14E6-4E75-A450-6A801838BB97}"/>
                    </a:ext>
                  </a:extLst>
                </p:cNvPr>
                <p:cNvSpPr/>
                <p:nvPr/>
              </p:nvSpPr>
              <p:spPr>
                <a:xfrm>
                  <a:off x="2144140" y="3634545"/>
                  <a:ext cx="706302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AAD356-14E6-4E75-A450-6A801838BB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140" y="3634545"/>
                  <a:ext cx="706302" cy="7063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EB293CAA-E5A6-4CB7-B9DC-389D0411A338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510892" y="3987696"/>
              <a:ext cx="633248" cy="0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="" xmlns:a16="http://schemas.microsoft.com/office/drawing/2014/main" id="{E02BB911-0442-42F9-BF88-2C8695D4C1D8}"/>
                    </a:ext>
                  </a:extLst>
                </p:cNvPr>
                <p:cNvSpPr/>
                <p:nvPr/>
              </p:nvSpPr>
              <p:spPr>
                <a:xfrm>
                  <a:off x="2689601" y="2408914"/>
                  <a:ext cx="642343" cy="6423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2BB911-0442-42F9-BF88-2C8695D4C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601" y="2408914"/>
                  <a:ext cx="642343" cy="6423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831F6422-D580-46E7-8BB0-43DF17521B5F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2497291" y="3051256"/>
              <a:ext cx="513482" cy="583289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19126031-21DF-4712-953C-9201D8F544F1}"/>
                </a:ext>
              </a:extLst>
            </p:cNvPr>
            <p:cNvCxnSpPr>
              <a:cxnSpLocks/>
              <a:stCxn id="50" idx="4"/>
              <a:endCxn id="4" idx="0"/>
            </p:cNvCxnSpPr>
            <p:nvPr/>
          </p:nvCxnSpPr>
          <p:spPr>
            <a:xfrm>
              <a:off x="1157740" y="3016573"/>
              <a:ext cx="1" cy="617972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="" xmlns:a16="http://schemas.microsoft.com/office/drawing/2014/main" id="{A8F62820-0937-41CD-947B-977AF8AF74D0}"/>
                    </a:ext>
                  </a:extLst>
                </p:cNvPr>
                <p:cNvSpPr/>
                <p:nvPr/>
              </p:nvSpPr>
              <p:spPr>
                <a:xfrm>
                  <a:off x="3157905" y="3634545"/>
                  <a:ext cx="706302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8F62820-0937-41CD-947B-977AF8AF7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905" y="3634545"/>
                  <a:ext cx="706302" cy="7063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EDD1917E-8FB4-4C6C-B88E-1DC6C8A26EEB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>
              <a:off x="3010773" y="3051256"/>
              <a:ext cx="500283" cy="583289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="" xmlns:a16="http://schemas.microsoft.com/office/drawing/2014/main" id="{E19A8D2D-2D14-44A2-84CB-68ED67B9AE1C}"/>
                    </a:ext>
                  </a:extLst>
                </p:cNvPr>
                <p:cNvSpPr/>
                <p:nvPr/>
              </p:nvSpPr>
              <p:spPr>
                <a:xfrm>
                  <a:off x="836568" y="2374231"/>
                  <a:ext cx="642343" cy="6423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19A8D2D-2D14-44A2-84CB-68ED67B9A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8" y="2374231"/>
                  <a:ext cx="642343" cy="64234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DECC0724-EA17-4BF7-8BE7-E7C88B16E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36987">
            <a:off x="4501917" y="3598894"/>
            <a:ext cx="5412828" cy="2423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99278C1D-6475-4886-9359-17D67798A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8893" y="4024984"/>
            <a:ext cx="2228850" cy="2200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321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620" y="345823"/>
            <a:ext cx="8741880" cy="8996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19101" y="1189177"/>
            <a:ext cx="8740142" cy="1538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5122" y="6356351"/>
            <a:ext cx="2057400" cy="365125"/>
          </a:xfrm>
        </p:spPr>
        <p:txBody>
          <a:bodyPr/>
          <a:lstStyle/>
          <a:p>
            <a:fld id="{4E94EAD9-3D26-4ED4-B059-9BBA284B7577}" type="slidenum">
              <a:rPr lang="en-US" smtClean="0"/>
              <a:t>81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 bwMode="auto">
          <a:xfrm>
            <a:off x="1948544" y="473826"/>
            <a:ext cx="8310699" cy="6014061"/>
          </a:xfrm>
          <a:prstGeom prst="flowChartDocumen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7186393" y="696253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0096" y="581566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Lottery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7186393" y="130016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096" y="1185479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Weather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7169769" y="1864402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3471" y="1741402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Shocks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7169769" y="3072167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3473" y="2957481"/>
            <a:ext cx="2444285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Hard-to-find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variations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2194" y="473825"/>
                <a:ext cx="4037745" cy="222830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80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schemeClr val="accent2">
                        <a:lumMod val="50000"/>
                      </a:schemeClr>
                    </a:solidFill>
                  </a:rPr>
                  <a:t>Examples of Instrumental Variables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94" y="473825"/>
                <a:ext cx="4037745" cy="2228302"/>
              </a:xfrm>
              <a:prstGeom prst="rect">
                <a:avLst/>
              </a:prstGeom>
              <a:blipFill>
                <a:blip r:embed="rId3"/>
                <a:stretch>
                  <a:fillRect l="-452" r="-3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cxnSpLocks/>
          </p:cNvCxnSpPr>
          <p:nvPr/>
        </p:nvCxnSpPr>
        <p:spPr>
          <a:xfrm>
            <a:off x="6926356" y="473826"/>
            <a:ext cx="40575" cy="378414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98678" y="4223806"/>
            <a:ext cx="3128009" cy="3416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 bwMode="auto">
          <a:xfrm>
            <a:off x="7169767" y="248488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3469" y="2361886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Discontinuities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4474" y="6232746"/>
            <a:ext cx="252706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Dunning (2012)</a:t>
            </a:r>
          </a:p>
        </p:txBody>
      </p:sp>
    </p:spTree>
    <p:extLst>
      <p:ext uri="{BB962C8B-B14F-4D97-AF65-F5344CB8AC3E}">
        <p14:creationId xmlns:p14="http://schemas.microsoft.com/office/powerpoint/2010/main" val="3729230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557" y="2575510"/>
            <a:ext cx="8741880" cy="8996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But there are so many natural variations.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6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620" y="345823"/>
            <a:ext cx="8741880" cy="8996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19101" y="1189177"/>
            <a:ext cx="8740142" cy="1538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5122" y="6356351"/>
            <a:ext cx="2057400" cy="365125"/>
          </a:xfrm>
        </p:spPr>
        <p:txBody>
          <a:bodyPr/>
          <a:lstStyle/>
          <a:p>
            <a:fld id="{4E94EAD9-3D26-4ED4-B059-9BBA284B7577}" type="slidenum">
              <a:rPr lang="en-US" smtClean="0"/>
              <a:t>83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 bwMode="auto">
          <a:xfrm>
            <a:off x="1948544" y="473826"/>
            <a:ext cx="8310699" cy="6014061"/>
          </a:xfrm>
          <a:prstGeom prst="flowChartDocumen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7186393" y="696253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0096" y="581566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Lottery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7186393" y="130016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096" y="1185479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Weather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7169769" y="1864402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3471" y="1741402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Shocks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7169769" y="3072167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3473" y="2957481"/>
            <a:ext cx="2444285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Hard-to-find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variations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2194" y="473825"/>
                <a:ext cx="2801389" cy="1366528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8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94" y="473825"/>
                <a:ext cx="2801389" cy="1366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cxnSpLocks/>
          </p:cNvCxnSpPr>
          <p:nvPr/>
        </p:nvCxnSpPr>
        <p:spPr>
          <a:xfrm>
            <a:off x="6926356" y="473826"/>
            <a:ext cx="40575" cy="378414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98678" y="4223806"/>
            <a:ext cx="3128009" cy="3416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 bwMode="auto">
          <a:xfrm>
            <a:off x="7169767" y="248488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3469" y="2361886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Discontinuities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72921" y="1695524"/>
            <a:ext cx="4843671" cy="1186343"/>
            <a:chOff x="748920" y="1695523"/>
            <a:chExt cx="4843671" cy="1186343"/>
          </a:xfrm>
        </p:grpSpPr>
        <p:pic>
          <p:nvPicPr>
            <p:cNvPr id="6" name="Graphic 5" descr="Lapto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920" y="1967466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Smart Phon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7703" y="1803403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237908" y="1695523"/>
              <a:ext cx="3354683" cy="10710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Change in access of digital services</a:t>
              </a:r>
              <a:endPara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21013" y="4271861"/>
            <a:ext cx="5246835" cy="1071062"/>
            <a:chOff x="597012" y="4271861"/>
            <a:chExt cx="5246835" cy="1071062"/>
          </a:xfrm>
        </p:grpSpPr>
        <p:pic>
          <p:nvPicPr>
            <p:cNvPr id="26" name="Graphic 25" descr="Stethoscope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012" y="4350192"/>
              <a:ext cx="914400" cy="914400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1376681" y="4271861"/>
              <a:ext cx="4467166" cy="1071062"/>
              <a:chOff x="1376681" y="4271861"/>
              <a:chExt cx="4467166" cy="1071062"/>
            </a:xfrm>
          </p:grpSpPr>
          <p:pic>
            <p:nvPicPr>
              <p:cNvPr id="25" name="Graphic 24" descr="Medicin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76681" y="43501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110042" y="4271861"/>
                <a:ext cx="3733805" cy="10710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Change in medicines at a hospital </a:t>
                </a:r>
                <a:endPara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197681" y="3039195"/>
            <a:ext cx="4313814" cy="1071062"/>
            <a:chOff x="673681" y="3039195"/>
            <a:chExt cx="4313814" cy="1071062"/>
          </a:xfrm>
        </p:grpSpPr>
        <p:pic>
          <p:nvPicPr>
            <p:cNvPr id="18" name="Graphic 17" descr="Train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681" y="315882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220694" y="3039195"/>
              <a:ext cx="2766801" cy="10710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Change in train stops in a city</a:t>
              </a:r>
              <a:endPara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8" name="Graphic 27" descr="Credit card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1678" y="314551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402658" y="5345517"/>
            <a:ext cx="338328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40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Instrumental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48477"/>
                  </p:ext>
                </p:extLst>
              </p:nvPr>
            </p:nvGraphicFramePr>
            <p:xfrm>
              <a:off x="838200" y="1924427"/>
              <a:ext cx="10515600" cy="509026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=""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="" xmlns:a16="http://schemas.microsoft.com/office/drawing/2014/main" val="3173381174"/>
                        </a:ext>
                      </a:extLst>
                    </a:gridCol>
                  </a:tblGrid>
                  <a:tr h="8865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Instrumental variables (IV) introduce “as-if random” noise into treatment assignment, and are used to estimate treatment effect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85978437"/>
                      </a:ext>
                    </a:extLst>
                  </a:tr>
                  <a:tr h="185748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Because IVs are not influenced by confounds, IVs’ indirect effect on outcome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400"/>
                            <a:t> is</a:t>
                          </a:r>
                          <a:r>
                            <a:rPr lang="en-US" sz="2400" baseline="0"/>
                            <a:t> independent of confounds too.  </a:t>
                          </a:r>
                        </a:p>
                        <a:p>
                          <a:r>
                            <a:rPr lang="en-US" sz="2400" baseline="0"/>
                            <a:t>Because IVs do not directly influence outcome, their effect must be due to the effect of the treatment.</a:t>
                          </a:r>
                        </a:p>
                        <a:p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35185094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Encouraging people to exercise at random.</a:t>
                          </a:r>
                        </a:p>
                        <a:p>
                          <a:r>
                            <a:rPr lang="en-US" sz="2400"/>
                            <a:t>Sudden increase in page visits to a product.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74249038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Causal Estimate may not generalize to full population.</a:t>
                          </a:r>
                        </a:p>
                        <a:p>
                          <a:r>
                            <a:rPr lang="en-US" sz="2400" dirty="0"/>
                            <a:t>Estimate very sensitive to the violations of IV assumptions. </a:t>
                          </a:r>
                        </a:p>
                        <a:p>
                          <a:endParaRPr lang="en-US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2333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48477"/>
                  </p:ext>
                </p:extLst>
              </p:nvPr>
            </p:nvGraphicFramePr>
            <p:xfrm>
              <a:off x="838200" y="1924427"/>
              <a:ext cx="10515600" cy="509026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8865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Instrumental variables (IV) introduce “as-if random” noise into treatment assignment, and are used to estimate treatment effect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62" t="-48571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Encouraging people to exercise at random.</a:t>
                          </a:r>
                        </a:p>
                        <a:p>
                          <a:r>
                            <a:rPr lang="en-US" sz="2400"/>
                            <a:t>Sudden increase in page visits to a product.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24903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Causal Estimate may not generalize to full population.</a:t>
                          </a:r>
                        </a:p>
                        <a:p>
                          <a:r>
                            <a:rPr lang="en-US" sz="2400"/>
                            <a:t>Estimate very sensitive to the violations of IV assumptions. </a:t>
                          </a:r>
                        </a:p>
                        <a:p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331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5463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16322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51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discontinuities: Look for arbitrary changes to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1"/>
            <a:ext cx="10515600" cy="147619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Instead of an IV changing the distribution of treatment over individuals, an arbitrary change decides the treatment deterministically.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419F1FC5-7585-4735-A179-0B24DC5A9C88}"/>
              </a:ext>
            </a:extLst>
          </p:cNvPr>
          <p:cNvGrpSpPr/>
          <p:nvPr/>
        </p:nvGrpSpPr>
        <p:grpSpPr>
          <a:xfrm>
            <a:off x="494694" y="4948514"/>
            <a:ext cx="4284986" cy="1584372"/>
            <a:chOff x="1698007" y="4592590"/>
            <a:chExt cx="4284986" cy="1584372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C020966-B77B-4D21-8747-FE96EFF3012B}"/>
                </a:ext>
              </a:extLst>
            </p:cNvPr>
            <p:cNvSpPr txBox="1"/>
            <p:nvPr/>
          </p:nvSpPr>
          <p:spPr>
            <a:xfrm>
              <a:off x="5333456" y="580763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Time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DA6B66A-FD15-48EA-8927-2B9111BDD734}"/>
                </a:ext>
              </a:extLst>
            </p:cNvPr>
            <p:cNvGrpSpPr/>
            <p:nvPr/>
          </p:nvGrpSpPr>
          <p:grpSpPr>
            <a:xfrm>
              <a:off x="2157675" y="4621823"/>
              <a:ext cx="3825318" cy="1158588"/>
              <a:chOff x="2093768" y="3901786"/>
              <a:chExt cx="3825318" cy="115858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B6BEC5CD-680A-4CC1-A5CE-2F5885A20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768" y="3901786"/>
                <a:ext cx="0" cy="115858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DA04898D-ED6E-4291-8599-FB5AD35CE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768" y="5060373"/>
                <a:ext cx="3825318" cy="0"/>
              </a:xfrm>
              <a:prstGeom prst="line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6668788-8EF7-455F-AD78-6EDD9FD0318B}"/>
                </a:ext>
              </a:extLst>
            </p:cNvPr>
            <p:cNvSpPr txBox="1"/>
            <p:nvPr/>
          </p:nvSpPr>
          <p:spPr>
            <a:xfrm rot="16200000">
              <a:off x="1261035" y="5029562"/>
              <a:ext cx="124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Cholesterol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49E0EDFA-CF96-47B6-948B-2E117AB19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675" y="5156047"/>
              <a:ext cx="1984019" cy="737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465F28A-C007-4F13-BAC3-56B62EAFCD95}"/>
                </a:ext>
              </a:extLst>
            </p:cNvPr>
            <p:cNvCxnSpPr/>
            <p:nvPr/>
          </p:nvCxnSpPr>
          <p:spPr>
            <a:xfrm flipV="1">
              <a:off x="4141694" y="4667624"/>
              <a:ext cx="0" cy="132467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774E8DD1-E8E7-4980-A26E-C41A99BF4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694" y="4821481"/>
              <a:ext cx="1775012" cy="8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llout: Line 44">
            <a:extLst>
              <a:ext uri="{FF2B5EF4-FFF2-40B4-BE49-F238E27FC236}">
                <a16:creationId xmlns="" xmlns:a16="http://schemas.microsoft.com/office/drawing/2014/main" id="{5391E31E-F539-4535-9CB0-5654CCD8E45D}"/>
              </a:ext>
            </a:extLst>
          </p:cNvPr>
          <p:cNvSpPr/>
          <p:nvPr/>
        </p:nvSpPr>
        <p:spPr>
          <a:xfrm>
            <a:off x="3502212" y="3342654"/>
            <a:ext cx="5020235" cy="1423209"/>
          </a:xfrm>
          <a:prstGeom prst="borderCallout1">
            <a:avLst>
              <a:gd name="adj1" fmla="val 45625"/>
              <a:gd name="adj2" fmla="val -3928"/>
              <a:gd name="adj3" fmla="val 113599"/>
              <a:gd name="adj4" fmla="val -11231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At time t, a cholesterol drug A is banned, and people switch to another drug B.</a:t>
            </a:r>
          </a:p>
          <a:p>
            <a:pPr algn="ctr"/>
            <a:r>
              <a:rPr lang="en-US" sz="2000"/>
              <a:t>What was the relative effect of drug A over B 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B6FB600-2719-4665-82BC-C9A7EAC87B3B}"/>
              </a:ext>
            </a:extLst>
          </p:cNvPr>
          <p:cNvSpPr txBox="1"/>
          <p:nvPr/>
        </p:nvSpPr>
        <p:spPr>
          <a:xfrm>
            <a:off x="2744864" y="6324419"/>
            <a:ext cx="24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CF6B72F-9F00-4024-9092-7742CACDDEE0}"/>
              </a:ext>
            </a:extLst>
          </p:cNvPr>
          <p:cNvSpPr txBox="1"/>
          <p:nvPr/>
        </p:nvSpPr>
        <p:spPr>
          <a:xfrm>
            <a:off x="5683178" y="4852962"/>
            <a:ext cx="6180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Due to selection effects, people taking drug A are different from those taking drug B.   </a:t>
            </a:r>
          </a:p>
          <a:p>
            <a:endParaRPr lang="en-US" sz="2400"/>
          </a:p>
          <a:p>
            <a:r>
              <a:rPr lang="en-US" sz="2400"/>
              <a:t>But within [t-1, t+1] duration, patients of A and B can be assumed to be similar. </a:t>
            </a:r>
          </a:p>
        </p:txBody>
      </p:sp>
    </p:spTree>
    <p:extLst>
      <p:ext uri="{BB962C8B-B14F-4D97-AF65-F5344CB8AC3E}">
        <p14:creationId xmlns:p14="http://schemas.microsoft.com/office/powerpoint/2010/main" val="12043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1"/>
            <a:ext cx="10515600" cy="147619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3A8D641-E1AC-498C-AF7A-832FC8293F7A}"/>
              </a:ext>
            </a:extLst>
          </p:cNvPr>
          <p:cNvGrpSpPr/>
          <p:nvPr/>
        </p:nvGrpSpPr>
        <p:grpSpPr>
          <a:xfrm>
            <a:off x="356517" y="4682294"/>
            <a:ext cx="5191453" cy="1853293"/>
            <a:chOff x="1698007" y="4592590"/>
            <a:chExt cx="4316013" cy="1853293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D6F2F3D-DCD5-48CA-A93B-E28C1B3F0FAF}"/>
                </a:ext>
              </a:extLst>
            </p:cNvPr>
            <p:cNvSpPr txBox="1"/>
            <p:nvPr/>
          </p:nvSpPr>
          <p:spPr>
            <a:xfrm>
              <a:off x="4785799" y="5799552"/>
              <a:ext cx="1228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Household </a:t>
              </a:r>
              <a:br>
                <a:rPr lang="en-US" i="1"/>
              </a:br>
              <a:r>
                <a:rPr lang="en-US" i="1"/>
                <a:t>Income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FA944FB2-FA5C-4867-91C2-49E8C287F808}"/>
                </a:ext>
              </a:extLst>
            </p:cNvPr>
            <p:cNvGrpSpPr/>
            <p:nvPr/>
          </p:nvGrpSpPr>
          <p:grpSpPr>
            <a:xfrm>
              <a:off x="2157675" y="4621823"/>
              <a:ext cx="3825318" cy="1158588"/>
              <a:chOff x="2093768" y="3901786"/>
              <a:chExt cx="3825318" cy="115858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CE930BAE-D1C7-4D3B-BEF4-A295F0063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768" y="3901786"/>
                <a:ext cx="0" cy="115858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3568F7E1-061F-4201-9620-CC99264C4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768" y="5060373"/>
                <a:ext cx="3825318" cy="0"/>
              </a:xfrm>
              <a:prstGeom prst="line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0D9F9BB-EA12-453A-B530-20CF087637C2}"/>
                </a:ext>
              </a:extLst>
            </p:cNvPr>
            <p:cNvSpPr txBox="1"/>
            <p:nvPr/>
          </p:nvSpPr>
          <p:spPr>
            <a:xfrm rot="16200000">
              <a:off x="1261035" y="5029562"/>
              <a:ext cx="124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Cholesterol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08FE9494-5C4A-4F4F-88AA-34D6161F7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675" y="5034843"/>
              <a:ext cx="779761" cy="575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5B545DE2-DFC8-476C-8D1E-40BD872FEB67}"/>
                </a:ext>
              </a:extLst>
            </p:cNvPr>
            <p:cNvCxnSpPr/>
            <p:nvPr/>
          </p:nvCxnSpPr>
          <p:spPr>
            <a:xfrm flipV="1">
              <a:off x="2964329" y="4621823"/>
              <a:ext cx="0" cy="132467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E854697E-ECEA-4650-9A2F-0D0E699C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814" y="4746447"/>
              <a:ext cx="2838305" cy="6880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llout: Line 34">
            <a:extLst>
              <a:ext uri="{FF2B5EF4-FFF2-40B4-BE49-F238E27FC236}">
                <a16:creationId xmlns="" xmlns:a16="http://schemas.microsoft.com/office/drawing/2014/main" id="{AC0EA46F-5632-429F-927B-EB68321719B9}"/>
              </a:ext>
            </a:extLst>
          </p:cNvPr>
          <p:cNvSpPr/>
          <p:nvPr/>
        </p:nvSpPr>
        <p:spPr>
          <a:xfrm>
            <a:off x="2211147" y="2850172"/>
            <a:ext cx="4479020" cy="1966837"/>
          </a:xfrm>
          <a:prstGeom prst="borderCallout1">
            <a:avLst>
              <a:gd name="adj1" fmla="val 48529"/>
              <a:gd name="adj2" fmla="val -5284"/>
              <a:gd name="adj3" fmla="val 93460"/>
              <a:gd name="adj4" fmla="val -16278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Below income threshold t, free health insurance.  What is effect of health insurance on cholesterol?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6B0D64C-9F17-44FF-BDC0-8064F8E3F19A}"/>
              </a:ext>
            </a:extLst>
          </p:cNvPr>
          <p:cNvSpPr txBox="1"/>
          <p:nvPr/>
        </p:nvSpPr>
        <p:spPr>
          <a:xfrm>
            <a:off x="5683178" y="4852962"/>
            <a:ext cx="6180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Due to selection effects, people with health insurance different from those without. </a:t>
            </a:r>
          </a:p>
          <a:p>
            <a:endParaRPr lang="en-US" sz="2400"/>
          </a:p>
          <a:p>
            <a:r>
              <a:rPr lang="en-US" sz="2400"/>
              <a:t>But within [t-1, t+1] income, people with or without health insurance are similar.  </a:t>
            </a:r>
          </a:p>
        </p:txBody>
      </p:sp>
    </p:spTree>
    <p:extLst>
      <p:ext uri="{BB962C8B-B14F-4D97-AF65-F5344CB8AC3E}">
        <p14:creationId xmlns:p14="http://schemas.microsoft.com/office/powerpoint/2010/main" val="17094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 also depend on as-if-random and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0"/>
            <a:ext cx="10515600" cy="4164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As-if-random: </a:t>
            </a:r>
            <a:r>
              <a:rPr lang="en-US"/>
              <a:t>People near the threshold are similar to each other, as if Nature randomized them on either side of the threshold.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Exclusion: </a:t>
            </a:r>
            <a:r>
              <a:rPr lang="en-US"/>
              <a:t>Merely being on one side of the threshold does not affect the outcome.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Very common: </a:t>
            </a:r>
            <a:r>
              <a:rPr lang="en-US"/>
              <a:t>Many decisions in organizations, arbitrary decisions in software are examples.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Can be thought of as a special case of an instrumental variable.  </a:t>
            </a:r>
          </a:p>
        </p:txBody>
      </p:sp>
    </p:spTree>
    <p:extLst>
      <p:ext uri="{BB962C8B-B14F-4D97-AF65-F5344CB8AC3E}">
        <p14:creationId xmlns:p14="http://schemas.microsoft.com/office/powerpoint/2010/main" val="28812875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3FD2F8D-C206-4491-905E-81EB7AF3657F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6471" y="2241035"/>
            <a:ext cx="10124141" cy="3508329"/>
          </a:xfrm>
        </p:spPr>
        <p:txBody>
          <a:bodyPr>
            <a:noAutofit/>
          </a:bodyPr>
          <a:lstStyle/>
          <a:p>
            <a:r>
              <a:rPr lang="en-US" sz="3200"/>
              <a:t>Suppose instead of comparing recommendation algorithms, we want to estimate the causal effect of showing </a:t>
            </a:r>
            <a:r>
              <a:rPr lang="en-US" sz="3200" i="1"/>
              <a:t>any</a:t>
            </a:r>
            <a:r>
              <a:rPr lang="en-US" sz="3200"/>
              <a:t> algorithmic recommendation.</a:t>
            </a:r>
          </a:p>
          <a:p>
            <a:endParaRPr lang="en-US" sz="3200"/>
          </a:p>
          <a:p>
            <a:r>
              <a:rPr lang="en-US" sz="3200"/>
              <a:t>Can be used to benchmark how much revenue a recommendation system brings, and allocate resources accordingly. </a:t>
            </a:r>
          </a:p>
          <a:p>
            <a:r>
              <a:rPr lang="en-US" sz="3200"/>
              <a:t>(and perhaps help analyze the tradeoff with users’ privacy)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Effect of Store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57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=""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=""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=""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=""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=""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=""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=""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=""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=""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=""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=""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=""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=""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=""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=""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=""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=""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=""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=""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=""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=""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=""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=""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=""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=""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=""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=""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=""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=""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=""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=""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=""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=""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=""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=""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=""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=""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=""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=""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=""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=""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=""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=""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=""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=""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=""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=""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=""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=""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=""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=""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=""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=""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=""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=""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=""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=""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=""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=""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=""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=""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=""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=""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=""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=""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=""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=""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=""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=""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=""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=""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=""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=""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=""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=""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=""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=""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=""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=""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=""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=""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=""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=""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=""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=""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=""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=""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=""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=""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=""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=""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=""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=""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=""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=""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=""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=""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=""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7265" y="5866073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72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6DEE35-8EAC-459E-AF70-6E14976D5F7D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83" y="289515"/>
            <a:ext cx="8742377" cy="89966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Exploiting arbitrary cutoffs to recommendations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81712" y="4941803"/>
            <a:ext cx="8740638" cy="588449"/>
          </a:xfrm>
        </p:spPr>
        <p:txBody>
          <a:bodyPr/>
          <a:lstStyle/>
          <a:p>
            <a:r>
              <a:rPr lang="en-US"/>
              <a:t>Only 3 recommendations shown to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9942" y="2729215"/>
            <a:ext cx="8464317" cy="193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7136750" y="1860170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6544240" y="2564281"/>
            <a:ext cx="59251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471140" y="2564281"/>
            <a:ext cx="266561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2510099" y="2564281"/>
            <a:ext cx="462665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8225130" y="2729212"/>
            <a:ext cx="2129130" cy="1932443"/>
          </a:xfrm>
          <a:prstGeom prst="rect">
            <a:avLst/>
          </a:prstGeom>
          <a:solidFill>
            <a:schemeClr val="accent1">
              <a:alpha val="8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0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6E24D20-E1FE-4A56-89B9-DAAC52851D6F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83" y="289515"/>
            <a:ext cx="8742377" cy="89966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Assumption: </a:t>
            </a:r>
            <a:r>
              <a:rPr lang="en-US">
                <a:solidFill>
                  <a:schemeClr val="bg1"/>
                </a:solidFill>
              </a:rPr>
              <a:t>Closely-ranked not-shown apps are as relevant as shown apps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6039971" y="2264685"/>
                <a:ext cx="4519417" cy="1276472"/>
              </a:xfrm>
              <a:prstGeom prst="rect">
                <a:avLst/>
              </a:prstGeom>
            </p:spPr>
            <p:txBody>
              <a:bodyPr vert="horz" wrap="square" lIns="107577" tIns="67236" rIns="107577" bIns="67236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99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286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858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942"/>
                  <a:t>Causal effect of being shown as recommendation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53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35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353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35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53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71" y="2264685"/>
                <a:ext cx="4519417" cy="1276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52667" y="5522537"/>
            <a:ext cx="1575987" cy="461689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 algn="r"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Same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4111145" y="2132835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 rot="8414233">
            <a:off x="2338366" y="3632375"/>
            <a:ext cx="1828962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 bwMode="auto">
              <a:xfrm>
                <a:off x="6847114" y="4597909"/>
                <a:ext cx="1961156" cy="92462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 number of app installs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114" y="4597909"/>
                <a:ext cx="1961156" cy="9246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1550528">
            <a:off x="7184976" y="3938409"/>
            <a:ext cx="1875211" cy="768990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ranked app</a:t>
            </a:r>
          </a:p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(Not-shown)</a:t>
            </a:r>
          </a:p>
        </p:txBody>
      </p:sp>
      <p:sp>
        <p:nvSpPr>
          <p:cNvPr id="12" name="TextBox 11"/>
          <p:cNvSpPr txBox="1"/>
          <p:nvPr/>
        </p:nvSpPr>
        <p:spPr>
          <a:xfrm rot="21578046">
            <a:off x="3092723" y="4007406"/>
            <a:ext cx="2496781" cy="461681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ranked app </a:t>
            </a:r>
            <a:r>
              <a:rPr lang="en-US" sz="1765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(Shown)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 bwMode="auto">
              <a:xfrm>
                <a:off x="2548575" y="4517335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number of app installs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8575" y="4517335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1893771" y="413983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6207745" y="415738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rot="2565538">
            <a:off x="4553291" y="3718673"/>
            <a:ext cx="1839722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0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1" grpId="0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83663DD-CCF4-4C5F-A33B-D0BCF9AAC88D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2163341"/>
            <a:ext cx="11653523" cy="3305130"/>
          </a:xfrm>
        </p:spPr>
        <p:txBody>
          <a:bodyPr>
            <a:normAutofit/>
          </a:bodyPr>
          <a:lstStyle/>
          <a:p>
            <a:r>
              <a:rPr lang="en-US" sz="3200"/>
              <a:t>For any top-k recommendation 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Using logs, identify apps that were similarly ranked but could not make it to the top-k shown 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Measure difference in app installs between</a:t>
            </a:r>
            <a:r>
              <a:rPr lang="en-US" sz="3200" b="1"/>
              <a:t> shown and not-shown apps </a:t>
            </a:r>
            <a:r>
              <a:rPr lang="en-US" sz="3200"/>
              <a:t>for each user.</a:t>
            </a:r>
          </a:p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Algorithm: Regression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4437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635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Regression Discontinuities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321792"/>
                  </p:ext>
                </p:extLst>
              </p:nvPr>
            </p:nvGraphicFramePr>
            <p:xfrm>
              <a:off x="838200" y="1924424"/>
              <a:ext cx="10515600" cy="485036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=""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="" xmlns:a16="http://schemas.microsoft.com/office/drawing/2014/main" val="3173381174"/>
                        </a:ext>
                      </a:extLst>
                    </a:gridCol>
                  </a:tblGrid>
                  <a:tr h="115943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identify arbitrary boundaries between treated and untreated populations, measure treatment effect as difference in outcomes at the boundary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85978437"/>
                      </a:ext>
                    </a:extLst>
                  </a:tr>
                  <a:tr h="12346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approximate</a:t>
                          </a:r>
                          <a:r>
                            <a:rPr lang="en-US" sz="2400" baseline="0"/>
                            <a:t> </a:t>
                          </a:r>
                          <a:r>
                            <a:rPr lang="en-US" sz="2400"/>
                            <a:t>randomized experiments as long as no substantial differences between people just on one side or the other.  That is, at the boundary,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⫫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a14:m>
                          <a:endParaRPr lang="en-US" sz="2400" baseline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535185094"/>
                      </a:ext>
                    </a:extLst>
                  </a:tr>
                  <a:tr h="9952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Policy decisions based on income or time; exogenous shocks; and  are all common sources of regression discontinuities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48375063"/>
                      </a:ext>
                    </a:extLst>
                  </a:tr>
                  <a:tr h="14318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Only estimates treatment effect at the boundary.  Effect may vary elsewhere!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35767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321792"/>
                  </p:ext>
                </p:extLst>
              </p:nvPr>
            </p:nvGraphicFramePr>
            <p:xfrm>
              <a:off x="838200" y="1924424"/>
              <a:ext cx="10515600" cy="485036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identify arbitrary boundaries between treated and untreated populations, measure treatment effect as difference in outcomes at the boundary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2346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62" t="-99507" b="-1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9952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Policy decisions based on income or time; exogenous shocks; and  are all common sources of regression discontinuities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8375063"/>
                      </a:ext>
                    </a:extLst>
                  </a:tr>
                  <a:tr h="14318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Only estimates treatment effect at the boundary.  Effect may vary elsewhere!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5767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7447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=""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513784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32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08A795-EE79-4655-856A-53C41C11F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17130"/>
            <a:ext cx="8740639" cy="3983353"/>
          </a:xfrm>
        </p:spPr>
        <p:txBody>
          <a:bodyPr/>
          <a:lstStyle/>
          <a:p>
            <a:r>
              <a:rPr lang="en-US"/>
              <a:t>“Causal” part does not come from the data. </a:t>
            </a:r>
          </a:p>
          <a:p>
            <a:endParaRPr lang="en-US"/>
          </a:p>
          <a:p>
            <a:r>
              <a:rPr lang="en-US"/>
              <a:t>It comes from your assumptions that lead to </a:t>
            </a:r>
            <a:r>
              <a:rPr lang="en-US" b="1" i="1"/>
              <a:t>identification.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The data is simply used for statistical </a:t>
            </a:r>
            <a:r>
              <a:rPr lang="en-US" b="1" i="1"/>
              <a:t>estimation.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Critical to verify your assumptions. But how?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Causal inference is only possible with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571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(Step 1): Making explicit the difference between identification and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="" xmlns:a16="http://schemas.microsoft.com/office/drawing/2014/main" id="{D9EEBCB2-2BC6-4EE9-B386-754FDF14F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" y="1906807"/>
            <a:ext cx="9533280" cy="3880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307A86-3CE5-4BD3-95B1-A072AB4D003D}"/>
              </a:ext>
            </a:extLst>
          </p:cNvPr>
          <p:cNvSpPr txBox="1"/>
          <p:nvPr/>
        </p:nvSpPr>
        <p:spPr>
          <a:xfrm>
            <a:off x="706056" y="5891514"/>
            <a:ext cx="1041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 do observational studies fail? </a:t>
            </a:r>
            <a:r>
              <a:rPr lang="en-US" sz="2400"/>
              <a:t>Most likely due to errors in identification. </a:t>
            </a:r>
          </a:p>
          <a:p>
            <a:r>
              <a:rPr lang="en-US" sz="2400"/>
              <a:t>--Estimation is a statistical problem,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3009866440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(Step 2): Explicitly represent your identifying and estimating assumptions.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="" xmlns:a16="http://schemas.microsoft.com/office/drawing/2014/main" id="{D9EEBCB2-2BC6-4EE9-B386-754FDF14F9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00" y="1906807"/>
            <a:ext cx="9533280" cy="2966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CE7F94-E46D-4DE7-BBEA-810665A27781}"/>
              </a:ext>
            </a:extLst>
          </p:cNvPr>
          <p:cNvSpPr txBox="1"/>
          <p:nvPr/>
        </p:nvSpPr>
        <p:spPr>
          <a:xfrm>
            <a:off x="336108" y="4872942"/>
            <a:ext cx="10238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Identifying assumption: </a:t>
            </a:r>
            <a:r>
              <a:rPr lang="en-US" sz="2800"/>
              <a:t>All the arrows missing in the causal graphical model. E.g. No other common cause exists -&gt; Untestable in general.</a:t>
            </a:r>
          </a:p>
          <a:p>
            <a:r>
              <a:rPr lang="en-US" sz="2800" b="1"/>
              <a:t>Estimating assumption: </a:t>
            </a:r>
            <a:r>
              <a:rPr lang="en-US" sz="2800"/>
              <a:t>Overlap between treated and untreated population. Can be solved by collecting more data. </a:t>
            </a:r>
          </a:p>
        </p:txBody>
      </p:sp>
    </p:spTree>
    <p:extLst>
      <p:ext uri="{BB962C8B-B14F-4D97-AF65-F5344CB8AC3E}">
        <p14:creationId xmlns:p14="http://schemas.microsoft.com/office/powerpoint/2010/main" val="1965587640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(Step 3): Refute your assumptions, and analyze your estimate’s sensitivity to violations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="" xmlns:a16="http://schemas.microsoft.com/office/drawing/2014/main" id="{D9EEBCB2-2BC6-4EE9-B386-754FDF14F9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00" y="1906807"/>
            <a:ext cx="9533280" cy="2966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CE7F94-E46D-4DE7-BBEA-810665A27781}"/>
              </a:ext>
            </a:extLst>
          </p:cNvPr>
          <p:cNvSpPr txBox="1"/>
          <p:nvPr/>
        </p:nvSpPr>
        <p:spPr>
          <a:xfrm>
            <a:off x="336108" y="4872942"/>
            <a:ext cx="10238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Identifying assumption: </a:t>
            </a:r>
            <a:r>
              <a:rPr lang="en-US" sz="2800"/>
              <a:t>All the arrows missing in the causal graphical model. E.g. No other common cause exists -&gt; Untestable in general.</a:t>
            </a:r>
          </a:p>
          <a:p>
            <a:r>
              <a:rPr lang="en-US" sz="2800" i="1"/>
              <a:t>-- What happens</a:t>
            </a:r>
            <a:r>
              <a:rPr lang="en-US" sz="2800" b="1"/>
              <a:t> </a:t>
            </a:r>
            <a:r>
              <a:rPr lang="en-US" sz="2800"/>
              <a:t>when another common cause exists?</a:t>
            </a:r>
          </a:p>
          <a:p>
            <a:r>
              <a:rPr lang="en-US" sz="2800" i="1"/>
              <a:t>-- What happens</a:t>
            </a:r>
            <a:r>
              <a:rPr lang="en-US" sz="2800" b="1"/>
              <a:t> </a:t>
            </a:r>
            <a:r>
              <a:rPr lang="en-US" sz="2800"/>
              <a:t>when treatment is placebo?</a:t>
            </a:r>
          </a:p>
        </p:txBody>
      </p:sp>
    </p:spTree>
    <p:extLst>
      <p:ext uri="{BB962C8B-B14F-4D97-AF65-F5344CB8AC3E}">
        <p14:creationId xmlns:p14="http://schemas.microsoft.com/office/powerpoint/2010/main" val="369527680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To make these steps easy, we created DoWhy: a python library for causal inference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0D7F33-92EA-480A-B3A5-415D720FE172}"/>
              </a:ext>
            </a:extLst>
          </p:cNvPr>
          <p:cNvSpPr txBox="1"/>
          <p:nvPr/>
        </p:nvSpPr>
        <p:spPr>
          <a:xfrm>
            <a:off x="838199" y="1898246"/>
            <a:ext cx="10655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DoWhy</a:t>
            </a:r>
            <a:r>
              <a:rPr lang="en-US" sz="2400" dirty="0"/>
              <a:t> focuses attention on the </a:t>
            </a:r>
            <a:r>
              <a:rPr lang="en-US" sz="2400" b="1" dirty="0"/>
              <a:t>assumptions</a:t>
            </a:r>
            <a:r>
              <a:rPr lang="en-US" sz="2400" dirty="0"/>
              <a:t> required for causal inference. </a:t>
            </a:r>
          </a:p>
          <a:p>
            <a:endParaRPr lang="en-US" sz="2400" dirty="0"/>
          </a:p>
          <a:p>
            <a:r>
              <a:rPr lang="en-US" sz="2400" dirty="0"/>
              <a:t>Provides estimation methods such as matching and IV so that you can focus on the identifying assumptions. </a:t>
            </a:r>
          </a:p>
          <a:p>
            <a:endParaRPr lang="en-US" sz="2400" dirty="0"/>
          </a:p>
          <a:p>
            <a:r>
              <a:rPr lang="en-US" sz="2400" dirty="0"/>
              <a:t>-- Models assumptions explicitly using causal graphical model. </a:t>
            </a:r>
          </a:p>
          <a:p>
            <a:r>
              <a:rPr lang="en-US" sz="2400" dirty="0"/>
              <a:t>-- Provides an easy way to test them (if possible) or analyze sensitivity to violations. </a:t>
            </a:r>
          </a:p>
          <a:p>
            <a:endParaRPr lang="en-US" sz="2400" dirty="0"/>
          </a:p>
          <a:p>
            <a:r>
              <a:rPr lang="en-US" sz="2400" dirty="0"/>
              <a:t>Unifies all methods to yield </a:t>
            </a:r>
            <a:r>
              <a:rPr lang="en-US" sz="2400" b="1" dirty="0"/>
              <a:t>four verbs</a:t>
            </a:r>
            <a:r>
              <a:rPr lang="en-US" sz="2400" dirty="0"/>
              <a:t> for causal inference: </a:t>
            </a:r>
          </a:p>
          <a:p>
            <a:r>
              <a:rPr lang="en-US" sz="2400" dirty="0"/>
              <a:t>-- Model</a:t>
            </a:r>
          </a:p>
          <a:p>
            <a:r>
              <a:rPr lang="en-US" sz="2400" dirty="0"/>
              <a:t>-- Identify</a:t>
            </a:r>
          </a:p>
          <a:p>
            <a:r>
              <a:rPr lang="en-US" sz="2400" dirty="0"/>
              <a:t>-- Estimate</a:t>
            </a:r>
          </a:p>
          <a:p>
            <a:r>
              <a:rPr lang="en-US" sz="2400" dirty="0"/>
              <a:t>-- Refute</a:t>
            </a:r>
          </a:p>
        </p:txBody>
      </p:sp>
    </p:spTree>
    <p:extLst>
      <p:ext uri="{BB962C8B-B14F-4D97-AF65-F5344CB8AC3E}">
        <p14:creationId xmlns:p14="http://schemas.microsoft.com/office/powerpoint/2010/main" val="23777245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6204</Words>
  <Application>Microsoft Macintosh PowerPoint</Application>
  <PresentationFormat>Widescreen</PresentationFormat>
  <Paragraphs>904</Paragraphs>
  <Slides>109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Book Antiqua</vt:lpstr>
      <vt:lpstr>Calibri</vt:lpstr>
      <vt:lpstr>Calibri Light</vt:lpstr>
      <vt:lpstr>Cambria Math</vt:lpstr>
      <vt:lpstr>Consolas</vt:lpstr>
      <vt:lpstr>Courier New</vt:lpstr>
      <vt:lpstr>Ink Free</vt:lpstr>
      <vt:lpstr>Segoe UI</vt:lpstr>
      <vt:lpstr>Segoe UI Light</vt:lpstr>
      <vt:lpstr>Wingdings</vt:lpstr>
      <vt:lpstr>等线</vt:lpstr>
      <vt:lpstr>Arial</vt:lpstr>
      <vt:lpstr>Office Theme</vt:lpstr>
      <vt:lpstr>PART II.  Methods for Causal Inference</vt:lpstr>
      <vt:lpstr>PART II.  Methods for Causal Inference</vt:lpstr>
      <vt:lpstr>Review: Treatment, Outcome and Confound</vt:lpstr>
      <vt:lpstr>Review: Treatment, Outcome and Confound</vt:lpstr>
      <vt:lpstr>Review: Exercise, Cholesterol, and Age</vt:lpstr>
      <vt:lpstr>Review: Exercise, Cholesterol, and Age</vt:lpstr>
      <vt:lpstr>Part II.A. Observational Studies  “Simulating randomized experiments"</vt:lpstr>
      <vt:lpstr>Part II.A. Observational Studies  “Simulating randomized experiments"</vt:lpstr>
      <vt:lpstr>PowerPoint Presentation</vt:lpstr>
      <vt:lpstr>PowerPoint Presentation</vt:lpstr>
      <vt:lpstr>PowerPoint Presentation</vt:lpstr>
      <vt:lpstr>PowerPoint Presentation</vt:lpstr>
      <vt:lpstr>Recapping what just happened</vt:lpstr>
      <vt:lpstr>What are the assumptions we made?</vt:lpstr>
      <vt:lpstr>A1: Ignorability</vt:lpstr>
      <vt:lpstr>A2. Stable Unit Treatment Value</vt:lpstr>
      <vt:lpstr>A3. Common support</vt:lpstr>
      <vt:lpstr>Advanced: How to know we have the right variables? Backdoor criterion</vt:lpstr>
      <vt:lpstr>What we just learned: Simple Conditioning</vt:lpstr>
      <vt:lpstr>Part II.A. Observational Studies  “Simulating randomized experiments"</vt:lpstr>
      <vt:lpstr>PowerPoint Presentation</vt:lpstr>
      <vt:lpstr>PowerPoint Presentation</vt:lpstr>
      <vt:lpstr>Matching</vt:lpstr>
      <vt:lpstr>Exact Match</vt:lpstr>
      <vt:lpstr>Mahalanobis Distance</vt:lpstr>
      <vt:lpstr>Propensity Score</vt:lpstr>
      <vt:lpstr>How to match with propensity score</vt:lpstr>
      <vt:lpstr>Propensity score, FAQ</vt:lpstr>
      <vt:lpstr>Propensity score matching python code</vt:lpstr>
      <vt:lpstr>Advanced: Matching</vt:lpstr>
      <vt:lpstr>What we just learned: Matching</vt:lpstr>
      <vt:lpstr>PowerPoint Presentation</vt:lpstr>
      <vt:lpstr>PowerPoint Presentation</vt:lpstr>
      <vt:lpstr>From Matching to Stratification</vt:lpstr>
      <vt:lpstr>How to stratify with propensity score</vt:lpstr>
      <vt:lpstr>Propensity Score Stratification</vt:lpstr>
      <vt:lpstr>Propensity Score Stratification</vt:lpstr>
      <vt:lpstr>Propensity score stratification python code</vt:lpstr>
      <vt:lpstr>P.S. Stratification, Practical Considerations</vt:lpstr>
      <vt:lpstr>What we just learned: Stratification</vt:lpstr>
      <vt:lpstr>Part II.A. Observational Studies  “Simulating randomized experiments"</vt:lpstr>
      <vt:lpstr>Weighting: An alternative to conditioning</vt:lpstr>
      <vt:lpstr>Weighting</vt:lpstr>
      <vt:lpstr>PowerPoint Presentation</vt:lpstr>
      <vt:lpstr>Weighting: Caveats and Practical notes</vt:lpstr>
      <vt:lpstr>What we just learned: Weighting</vt:lpstr>
      <vt:lpstr>Part II.A. Observational Studies  “Simulating randomized experiments”</vt:lpstr>
      <vt:lpstr>Regression (or supervised learning)</vt:lpstr>
      <vt:lpstr>Regression warnings</vt:lpstr>
      <vt:lpstr>What we just learned: Regression</vt:lpstr>
      <vt:lpstr>Part II.A. Observational Studies  “Simulating randomized experiments"</vt:lpstr>
      <vt:lpstr>Doubly robust: Best of both worlds?</vt:lpstr>
      <vt:lpstr>DR: Combines 3 components</vt:lpstr>
      <vt:lpstr>Doubly Robust: Caveat</vt:lpstr>
      <vt:lpstr>What we just learned: Doubly Robust</vt:lpstr>
      <vt:lpstr>Part II.A. Observational Studies  “Simulating randomized experiments"</vt:lpstr>
      <vt:lpstr>Synthetic control</vt:lpstr>
      <vt:lpstr>Synthetic controls: Intuition</vt:lpstr>
      <vt:lpstr>Example: policy change to encourage exercise</vt:lpstr>
      <vt:lpstr>What we just learned: Synthetic Controls</vt:lpstr>
      <vt:lpstr>PART II.  Methods for Causal Inference</vt:lpstr>
      <vt:lpstr>Part II.B. Natural Experiments  </vt:lpstr>
      <vt:lpstr>Natural experiments: What can we do without ignorability?</vt:lpstr>
      <vt:lpstr>Finding a natural experiment</vt:lpstr>
      <vt:lpstr>1854: London was having a devastating  cholera outbreak</vt:lpstr>
      <vt:lpstr>Enter John Snow. He found higher cholera deaths near a water pump, but could be just correlational.</vt:lpstr>
      <vt:lpstr>PowerPoint Presentation</vt:lpstr>
      <vt:lpstr>PowerPoint Presentation</vt:lpstr>
      <vt:lpstr>“Natural” experiments: exploit variation in observed data</vt:lpstr>
      <vt:lpstr>What we just learned: Simple natural experiment</vt:lpstr>
      <vt:lpstr>Part II.B. Natural Experiments  </vt:lpstr>
      <vt:lpstr>PowerPoint Presentation</vt:lpstr>
      <vt:lpstr>PowerPoint Presentation</vt:lpstr>
      <vt:lpstr>PowerPoint Presentation</vt:lpstr>
      <vt:lpstr>A generalized natural experiment:  Instrumental Variables</vt:lpstr>
      <vt:lpstr>Example: Effect of store recommendations</vt:lpstr>
      <vt:lpstr>Traffic on normal days to App 1</vt:lpstr>
      <vt:lpstr>External shock brings as-if random users to App1</vt:lpstr>
      <vt:lpstr>Exploiting sudden variation in traffic to App 1</vt:lpstr>
      <vt:lpstr>Automatically Identifying Natural Experiments</vt:lpstr>
      <vt:lpstr>PowerPoint Presentation</vt:lpstr>
      <vt:lpstr>But there are so many natural variations.</vt:lpstr>
      <vt:lpstr>PowerPoint Presentation</vt:lpstr>
      <vt:lpstr>What we just learned: Instrumental Variables</vt:lpstr>
      <vt:lpstr>Part II.B. Natural Experiments  </vt:lpstr>
      <vt:lpstr>Regression discontinuities: Look for arbitrary changes to treatment</vt:lpstr>
      <vt:lpstr>Regression discontinuities</vt:lpstr>
      <vt:lpstr>Regression discontinuities also depend on as-if-random and exclusion</vt:lpstr>
      <vt:lpstr>Example: Effect of Store recommendations</vt:lpstr>
      <vt:lpstr>Exploiting arbitrary cutoffs to recommendations</vt:lpstr>
      <vt:lpstr>Assumption: Closely-ranked not-shown apps are as relevant as shown apps</vt:lpstr>
      <vt:lpstr>Algorithm: Regression discontinuity</vt:lpstr>
      <vt:lpstr>What we just learned: Regression Discontinuities</vt:lpstr>
      <vt:lpstr>PART II.  Methods for Causal Inference</vt:lpstr>
      <vt:lpstr>Causal inference is only possible with assumptions</vt:lpstr>
      <vt:lpstr>(Step 1): Making explicit the difference between identification and estimation</vt:lpstr>
      <vt:lpstr>(Step 2): Explicitly represent your identifying and estimating assumptions.</vt:lpstr>
      <vt:lpstr>(Step 3): Refute your assumptions, and analyze your estimate’s sensitivity to violations</vt:lpstr>
      <vt:lpstr>To make these steps easy, we created DoWhy: a python library for causal inference</vt:lpstr>
      <vt:lpstr>DoWhy: Sample causal inference analysis in 4 lines</vt:lpstr>
      <vt:lpstr>Refutation 1: Add random variables to your model</vt:lpstr>
      <vt:lpstr>Refutation check 2: Replace treatment by a placebo (A/A test)</vt:lpstr>
      <vt:lpstr>Refutation Check 3: Divide data into subsets   (cross-validation)</vt:lpstr>
      <vt:lpstr>Refutation Check 4: Test Balance of Covariates</vt:lpstr>
      <vt:lpstr>When refutations are not possible? Sensitivity Analysis to violations of assumptions</vt:lpstr>
      <vt:lpstr>Example: Does smoking cause lung cancer?</vt:lpstr>
      <vt:lpstr>Observational causal inference: Best practices</vt:lpstr>
      <vt:lpstr>Try out DoWhy to see best practices in action</vt:lpstr>
      <vt:lpstr>PART I. Introduction to Counterfactual Reasoning  PART II. Methods for Causal Inference  PART III. Large-scale and Network Data  PART IV. Broader Landscape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modified xsi:type="dcterms:W3CDTF">2018-10-09T23:34:59Z</dcterms:modified>
</cp:coreProperties>
</file>