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1727" r:id="rId3"/>
    <p:sldId id="1703" r:id="rId4"/>
    <p:sldId id="1736" r:id="rId5"/>
    <p:sldId id="1746" r:id="rId6"/>
    <p:sldId id="1737" r:id="rId7"/>
    <p:sldId id="1663" r:id="rId8"/>
    <p:sldId id="1738" r:id="rId9"/>
    <p:sldId id="1739" r:id="rId10"/>
    <p:sldId id="1742" r:id="rId11"/>
    <p:sldId id="1743" r:id="rId12"/>
    <p:sldId id="1702" r:id="rId13"/>
    <p:sldId id="1729" r:id="rId14"/>
    <p:sldId id="1732" r:id="rId15"/>
    <p:sldId id="1734" r:id="rId16"/>
    <p:sldId id="1733" r:id="rId17"/>
    <p:sldId id="17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4E42A-29AD-43E2-8453-C3A5D3BE2F5F}" v="266" dt="2018-08-19T11:03:22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/>
      <dgm:t>
        <a:bodyPr/>
        <a:lstStyle/>
        <a:p>
          <a:r>
            <a:rPr lang="en-US" dirty="0"/>
            <a:t>High-dimensional data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 dirty="0"/>
            <a:t>Network Effects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9A41F744-B621-442B-B915-EA5B721F3722}">
      <dgm:prSet/>
      <dgm:spPr/>
      <dgm:t>
        <a:bodyPr/>
        <a:lstStyle/>
        <a:p>
          <a:r>
            <a:rPr lang="en-US" dirty="0"/>
            <a:t>Data about People</a:t>
          </a:r>
        </a:p>
      </dgm:t>
    </dgm:pt>
    <dgm:pt modelId="{CBDECE8E-9924-40FC-9DEA-09AA2967B7C0}" type="parTrans" cxnId="{7AA3DF28-CDF5-452D-B054-46B42242BE4C}">
      <dgm:prSet/>
      <dgm:spPr/>
      <dgm:t>
        <a:bodyPr/>
        <a:lstStyle/>
        <a:p>
          <a:endParaRPr lang="en-US"/>
        </a:p>
      </dgm:t>
    </dgm:pt>
    <dgm:pt modelId="{187D37B8-13B4-46ED-8BE7-4DE97472A017}" type="sibTrans" cxnId="{7AA3DF28-CDF5-452D-B054-46B42242BE4C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409B585B-BE22-4858-A0A1-700D9A188719}" type="pres">
      <dgm:prSet presAssocID="{9A41F744-B621-442B-B915-EA5B721F37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7AA3DF28-CDF5-452D-B054-46B42242BE4C}" srcId="{1D3B0AF1-5E0A-482E-845E-998A979AAED8}" destId="{9A41F744-B621-442B-B915-EA5B721F3722}" srcOrd="2" destOrd="0" parTransId="{CBDECE8E-9924-40FC-9DEA-09AA2967B7C0}" sibTransId="{187D37B8-13B4-46ED-8BE7-4DE97472A017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1030EEC5-E748-49D0-A312-1D346041818F}" type="presOf" srcId="{9A41F744-B621-442B-B915-EA5B721F3722}" destId="{409B585B-BE22-4858-A0A1-700D9A188719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BE80A632-C4E2-41C6-A31E-CF83F4631AA1}" type="presParOf" srcId="{22F4EBB2-9827-4CCD-BB2E-FFF40740BDA0}" destId="{409B585B-BE22-4858-A0A1-700D9A1887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High-dimensional data</a:t>
          </a:r>
          <a:endParaRPr lang="en-US" dirty="0"/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4BF1A6C5-860D-4B9C-9DD4-A687C1905711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Network Effects</a:t>
          </a:r>
        </a:p>
      </dgm:t>
    </dgm:pt>
    <dgm:pt modelId="{B39F2CDC-6032-42B5-997E-FE7027FD245F}" type="parTrans" cxnId="{176FBAD4-9964-4D2B-AC42-E0771395DE40}">
      <dgm:prSet/>
      <dgm:spPr/>
      <dgm:t>
        <a:bodyPr/>
        <a:lstStyle/>
        <a:p>
          <a:endParaRPr lang="en-US"/>
        </a:p>
      </dgm:t>
    </dgm:pt>
    <dgm:pt modelId="{2DC99C84-73AE-4B92-B63F-0A9D5E1BCDD0}" type="sibTrans" cxnId="{176FBAD4-9964-4D2B-AC42-E0771395DE40}">
      <dgm:prSet/>
      <dgm:spPr/>
      <dgm:t>
        <a:bodyPr/>
        <a:lstStyle/>
        <a:p>
          <a:endParaRPr lang="en-US"/>
        </a:p>
      </dgm:t>
    </dgm:pt>
    <dgm:pt modelId="{ED92FE37-513E-4650-A168-FD3707487DD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Data about People</a:t>
          </a:r>
        </a:p>
      </dgm:t>
    </dgm:pt>
    <dgm:pt modelId="{0DE35746-B753-4492-A90F-D8E09E83937C}" type="parTrans" cxnId="{5C897C16-735B-4246-9062-9F3AD60331B8}">
      <dgm:prSet/>
      <dgm:spPr/>
      <dgm:t>
        <a:bodyPr/>
        <a:lstStyle/>
        <a:p>
          <a:endParaRPr lang="en-US"/>
        </a:p>
      </dgm:t>
    </dgm:pt>
    <dgm:pt modelId="{04D2519F-DF8B-4487-A177-468E486B0805}" type="sibTrans" cxnId="{5C897C16-735B-4246-9062-9F3AD60331B8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5AC1EFEF-A427-4497-AD33-1437F9653330}" type="pres">
      <dgm:prSet presAssocID="{4BF1A6C5-860D-4B9C-9DD4-A687C19057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CC6470-E874-4BB2-8B22-85BED8A15EB1}" type="pres">
      <dgm:prSet presAssocID="{2DC99C84-73AE-4B92-B63F-0A9D5E1BCDD0}" presName="spacer" presStyleCnt="0"/>
      <dgm:spPr/>
    </dgm:pt>
    <dgm:pt modelId="{1A0FCE10-B55C-461F-958C-BF9569F68E89}" type="pres">
      <dgm:prSet presAssocID="{ED92FE37-513E-4650-A168-FD3707487D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897C16-735B-4246-9062-9F3AD60331B8}" srcId="{1D3B0AF1-5E0A-482E-845E-998A979AAED8}" destId="{ED92FE37-513E-4650-A168-FD3707487DD6}" srcOrd="2" destOrd="0" parTransId="{0DE35746-B753-4492-A90F-D8E09E83937C}" sibTransId="{04D2519F-DF8B-4487-A177-468E486B0805}"/>
    <dgm:cxn modelId="{890FB31B-D72F-45C6-B8CC-AAEFF0FC47BD}" type="presOf" srcId="{ED92FE37-513E-4650-A168-FD3707487DD6}" destId="{1A0FCE10-B55C-461F-958C-BF9569F68E89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C2DEE684-99A3-495B-9181-51C4AA51E710}" type="presOf" srcId="{4BF1A6C5-860D-4B9C-9DD4-A687C1905711}" destId="{5AC1EFEF-A427-4497-AD33-1437F9653330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176FBAD4-9964-4D2B-AC42-E0771395DE40}" srcId="{1D3B0AF1-5E0A-482E-845E-998A979AAED8}" destId="{4BF1A6C5-860D-4B9C-9DD4-A687C1905711}" srcOrd="1" destOrd="0" parTransId="{B39F2CDC-6032-42B5-997E-FE7027FD245F}" sibTransId="{2DC99C84-73AE-4B92-B63F-0A9D5E1BCDD0}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18C4B81C-A563-4164-88B5-EB485C0EE022}" type="presParOf" srcId="{22F4EBB2-9827-4CCD-BB2E-FFF40740BDA0}" destId="{5AC1EFEF-A427-4497-AD33-1437F9653330}" srcOrd="2" destOrd="0" presId="urn:microsoft.com/office/officeart/2005/8/layout/vList2"/>
    <dgm:cxn modelId="{B4263986-7C25-49DE-B565-83504CA2840E}" type="presParOf" srcId="{22F4EBB2-9827-4CCD-BB2E-FFF40740BDA0}" destId="{25CC6470-E874-4BB2-8B22-85BED8A15EB1}" srcOrd="3" destOrd="0" presId="urn:microsoft.com/office/officeart/2005/8/layout/vList2"/>
    <dgm:cxn modelId="{30D1CABE-C735-46E0-B323-2B654737FBBC}" type="presParOf" srcId="{22F4EBB2-9827-4CCD-BB2E-FFF40740BDA0}" destId="{1A0FCE10-B55C-461F-958C-BF9569F68E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High-dimensional data</a:t>
          </a:r>
          <a:endParaRPr lang="en-US" dirty="0"/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FC389145-5AA5-4AD3-9145-98CD3CDC9A3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Network Effects</a:t>
          </a:r>
        </a:p>
      </dgm:t>
    </dgm:pt>
    <dgm:pt modelId="{C4A45FEA-C6FC-4425-9448-057DAAFAEF83}" type="parTrans" cxnId="{4A4AD347-6B16-41F9-AC7F-BB8C0339D73E}">
      <dgm:prSet/>
      <dgm:spPr/>
      <dgm:t>
        <a:bodyPr/>
        <a:lstStyle/>
        <a:p>
          <a:endParaRPr lang="en-US"/>
        </a:p>
      </dgm:t>
    </dgm:pt>
    <dgm:pt modelId="{CB462949-CEC2-43EF-AB3B-A95DC589C867}" type="sibTrans" cxnId="{4A4AD347-6B16-41F9-AC7F-BB8C0339D73E}">
      <dgm:prSet/>
      <dgm:spPr/>
      <dgm:t>
        <a:bodyPr/>
        <a:lstStyle/>
        <a:p>
          <a:endParaRPr lang="en-US"/>
        </a:p>
      </dgm:t>
    </dgm:pt>
    <dgm:pt modelId="{08012281-70D6-4875-8D43-8F464195F92A}">
      <dgm:prSet/>
      <dgm:spPr/>
      <dgm:t>
        <a:bodyPr/>
        <a:lstStyle/>
        <a:p>
          <a:r>
            <a:rPr lang="en-US" dirty="0"/>
            <a:t>Data about People</a:t>
          </a:r>
        </a:p>
      </dgm:t>
    </dgm:pt>
    <dgm:pt modelId="{D46C9E8E-946B-4258-9AB7-A9F0C5CF2A54}" type="parTrans" cxnId="{61CB9E44-8EB9-426F-BD09-A4DC7D88A5DB}">
      <dgm:prSet/>
      <dgm:spPr/>
      <dgm:t>
        <a:bodyPr/>
        <a:lstStyle/>
        <a:p>
          <a:endParaRPr lang="en-US"/>
        </a:p>
      </dgm:t>
    </dgm:pt>
    <dgm:pt modelId="{59A7A8E5-C64D-401D-BF30-3E7E35E156B8}" type="sibTrans" cxnId="{61CB9E44-8EB9-426F-BD09-A4DC7D88A5DB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 custLinFactNeighborY="32397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DE765D54-757D-42A4-808E-11DD432F21C4}" type="pres">
      <dgm:prSet presAssocID="{FC389145-5AA5-4AD3-9145-98CD3CDC9A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95131B-7FE7-4A26-9252-23171EBC6B17}" type="pres">
      <dgm:prSet presAssocID="{CB462949-CEC2-43EF-AB3B-A95DC589C867}" presName="spacer" presStyleCnt="0"/>
      <dgm:spPr/>
    </dgm:pt>
    <dgm:pt modelId="{A6FFA8A7-23EE-48CC-B2C0-998C5DFEBEBA}" type="pres">
      <dgm:prSet presAssocID="{08012281-70D6-4875-8D43-8F464195F9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61CB9E44-8EB9-426F-BD09-A4DC7D88A5DB}" srcId="{1D3B0AF1-5E0A-482E-845E-998A979AAED8}" destId="{08012281-70D6-4875-8D43-8F464195F92A}" srcOrd="2" destOrd="0" parTransId="{D46C9E8E-946B-4258-9AB7-A9F0C5CF2A54}" sibTransId="{59A7A8E5-C64D-401D-BF30-3E7E35E156B8}"/>
    <dgm:cxn modelId="{4A4AD347-6B16-41F9-AC7F-BB8C0339D73E}" srcId="{1D3B0AF1-5E0A-482E-845E-998A979AAED8}" destId="{FC389145-5AA5-4AD3-9145-98CD3CDC9A3F}" srcOrd="1" destOrd="0" parTransId="{C4A45FEA-C6FC-4425-9448-057DAAFAEF83}" sibTransId="{CB462949-CEC2-43EF-AB3B-A95DC589C867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84856FD3-5D78-4822-A818-75442D80E9FA}" type="presOf" srcId="{FC389145-5AA5-4AD3-9145-98CD3CDC9A3F}" destId="{DE765D54-757D-42A4-808E-11DD432F21C4}" srcOrd="0" destOrd="0" presId="urn:microsoft.com/office/officeart/2005/8/layout/vList2"/>
    <dgm:cxn modelId="{F46F61F4-757A-4168-892E-72B2EE243C45}" type="presOf" srcId="{08012281-70D6-4875-8D43-8F464195F92A}" destId="{A6FFA8A7-23EE-48CC-B2C0-998C5DFEBEBA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444D63BF-85C5-4262-A442-B5E0A16567F0}" type="presParOf" srcId="{22F4EBB2-9827-4CCD-BB2E-FFF40740BDA0}" destId="{DE765D54-757D-42A4-808E-11DD432F21C4}" srcOrd="2" destOrd="0" presId="urn:microsoft.com/office/officeart/2005/8/layout/vList2"/>
    <dgm:cxn modelId="{7DCFBC26-1556-4E44-9A2E-3E9705D41613}" type="presParOf" srcId="{22F4EBB2-9827-4CCD-BB2E-FFF40740BDA0}" destId="{9795131B-7FE7-4A26-9252-23171EBC6B17}" srcOrd="3" destOrd="0" presId="urn:microsoft.com/office/officeart/2005/8/layout/vList2"/>
    <dgm:cxn modelId="{32907250-9F3D-43E1-8972-EC0EE678889A}" type="presParOf" srcId="{22F4EBB2-9827-4CCD-BB2E-FFF40740BDA0}" destId="{A6FFA8A7-23EE-48CC-B2C0-998C5DFEBE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CF7D8E-342B-426A-8451-CD241A6C089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B57DD-B102-45A0-91D6-536C31561671}">
      <dgm:prSet phldrT="[Text]"/>
      <dgm:spPr/>
      <dgm:t>
        <a:bodyPr/>
        <a:lstStyle/>
        <a:p>
          <a:r>
            <a:rPr lang="en-US" dirty="0"/>
            <a:t>Structured</a:t>
          </a:r>
        </a:p>
      </dgm:t>
    </dgm:pt>
    <dgm:pt modelId="{AC745FFE-6836-459F-AF20-0EFC8864E366}" type="parTrans" cxnId="{1F419548-0F23-4951-87CE-ED131D5D3CFD}">
      <dgm:prSet/>
      <dgm:spPr/>
      <dgm:t>
        <a:bodyPr/>
        <a:lstStyle/>
        <a:p>
          <a:endParaRPr lang="en-US"/>
        </a:p>
      </dgm:t>
    </dgm:pt>
    <dgm:pt modelId="{9D16BE2B-F1AA-45E0-940A-15729B81CD82}" type="sibTrans" cxnId="{1F419548-0F23-4951-87CE-ED131D5D3CFD}">
      <dgm:prSet/>
      <dgm:spPr/>
      <dgm:t>
        <a:bodyPr/>
        <a:lstStyle/>
        <a:p>
          <a:endParaRPr lang="en-US"/>
        </a:p>
      </dgm:t>
    </dgm:pt>
    <dgm:pt modelId="{E8B158EB-E68F-4DF1-80D6-985057AE2B13}">
      <dgm:prSet phldrT="[Text]"/>
      <dgm:spPr/>
      <dgm:t>
        <a:bodyPr/>
        <a:lstStyle/>
        <a:p>
          <a:r>
            <a:rPr lang="en-US" b="1" dirty="0"/>
            <a:t>Demographics </a:t>
          </a:r>
          <a:r>
            <a:rPr lang="en-US" b="0" dirty="0"/>
            <a:t>(e.g., gender, age, income)</a:t>
          </a:r>
        </a:p>
      </dgm:t>
    </dgm:pt>
    <dgm:pt modelId="{F6ED336B-99EC-496B-9FA2-07E6B2E5B632}" type="parTrans" cxnId="{EDC80373-712F-410B-AA59-54772C077129}">
      <dgm:prSet/>
      <dgm:spPr/>
      <dgm:t>
        <a:bodyPr/>
        <a:lstStyle/>
        <a:p>
          <a:endParaRPr lang="en-US"/>
        </a:p>
      </dgm:t>
    </dgm:pt>
    <dgm:pt modelId="{3FA6C0E7-BFF1-4342-966A-C855F9DFEFFC}" type="sibTrans" cxnId="{EDC80373-712F-410B-AA59-54772C077129}">
      <dgm:prSet/>
      <dgm:spPr/>
      <dgm:t>
        <a:bodyPr/>
        <a:lstStyle/>
        <a:p>
          <a:endParaRPr lang="en-US"/>
        </a:p>
      </dgm:t>
    </dgm:pt>
    <dgm:pt modelId="{2F5F8521-1C3F-49FA-A999-83A44F69EDB2}">
      <dgm:prSet phldrT="[Text]"/>
      <dgm:spPr/>
      <dgm:t>
        <a:bodyPr/>
        <a:lstStyle/>
        <a:p>
          <a:r>
            <a:rPr lang="en-US" b="1" dirty="0"/>
            <a:t>Patterns of usage</a:t>
          </a:r>
          <a:r>
            <a:rPr lang="en-US" b="0" dirty="0"/>
            <a:t>(e.g., number of logins, type of activity)</a:t>
          </a:r>
          <a:endParaRPr lang="en-US" dirty="0"/>
        </a:p>
      </dgm:t>
    </dgm:pt>
    <dgm:pt modelId="{3E14A07A-37C3-4945-973F-BAA67E4275BF}" type="parTrans" cxnId="{A78BF6B3-0F54-4F30-84FB-6920FC7E7D4D}">
      <dgm:prSet/>
      <dgm:spPr/>
      <dgm:t>
        <a:bodyPr/>
        <a:lstStyle/>
        <a:p>
          <a:endParaRPr lang="en-US"/>
        </a:p>
      </dgm:t>
    </dgm:pt>
    <dgm:pt modelId="{F4784CB9-A030-4CE2-A397-5D84D8E96024}" type="sibTrans" cxnId="{A78BF6B3-0F54-4F30-84FB-6920FC7E7D4D}">
      <dgm:prSet/>
      <dgm:spPr/>
      <dgm:t>
        <a:bodyPr/>
        <a:lstStyle/>
        <a:p>
          <a:endParaRPr lang="en-US"/>
        </a:p>
      </dgm:t>
    </dgm:pt>
    <dgm:pt modelId="{8B4C26BE-8751-4675-A0BC-95A44A8E775E}">
      <dgm:prSet phldrT="[Text]"/>
      <dgm:spPr/>
      <dgm:t>
        <a:bodyPr/>
        <a:lstStyle/>
        <a:p>
          <a:r>
            <a:rPr lang="en-US" dirty="0"/>
            <a:t>Unstructured</a:t>
          </a:r>
        </a:p>
      </dgm:t>
    </dgm:pt>
    <dgm:pt modelId="{8AEE84B7-B121-4B40-86AE-D9477025473E}" type="parTrans" cxnId="{A2F029E0-EF01-4DF3-B5EF-4D296C3D8593}">
      <dgm:prSet/>
      <dgm:spPr/>
      <dgm:t>
        <a:bodyPr/>
        <a:lstStyle/>
        <a:p>
          <a:endParaRPr lang="en-US"/>
        </a:p>
      </dgm:t>
    </dgm:pt>
    <dgm:pt modelId="{14F73245-4E0F-4D02-9C74-7FBC00D869E9}" type="sibTrans" cxnId="{A2F029E0-EF01-4DF3-B5EF-4D296C3D8593}">
      <dgm:prSet/>
      <dgm:spPr/>
      <dgm:t>
        <a:bodyPr/>
        <a:lstStyle/>
        <a:p>
          <a:endParaRPr lang="en-US"/>
        </a:p>
      </dgm:t>
    </dgm:pt>
    <dgm:pt modelId="{4FF09DD9-0EAB-43A7-8ACB-C6525BD2529D}">
      <dgm:prSet phldrT="[Text]"/>
      <dgm:spPr/>
      <dgm:t>
        <a:bodyPr/>
        <a:lstStyle/>
        <a:p>
          <a:r>
            <a:rPr lang="en-US" b="1" dirty="0"/>
            <a:t>Activity </a:t>
          </a:r>
          <a:r>
            <a:rPr lang="en-US" b="0" dirty="0"/>
            <a:t>(e.g., post content, images)</a:t>
          </a:r>
        </a:p>
      </dgm:t>
    </dgm:pt>
    <dgm:pt modelId="{865BCECC-E958-492D-AFBA-F753BDAC1B66}" type="parTrans" cxnId="{116BF26E-3488-41F7-8DB8-F57602E09A4E}">
      <dgm:prSet/>
      <dgm:spPr/>
      <dgm:t>
        <a:bodyPr/>
        <a:lstStyle/>
        <a:p>
          <a:endParaRPr lang="en-US"/>
        </a:p>
      </dgm:t>
    </dgm:pt>
    <dgm:pt modelId="{42F33542-5C71-40C0-88E7-EECD40A87C3F}" type="sibTrans" cxnId="{116BF26E-3488-41F7-8DB8-F57602E09A4E}">
      <dgm:prSet/>
      <dgm:spPr/>
      <dgm:t>
        <a:bodyPr/>
        <a:lstStyle/>
        <a:p>
          <a:endParaRPr lang="en-US"/>
        </a:p>
      </dgm:t>
    </dgm:pt>
    <dgm:pt modelId="{F217CB7A-4A85-47E0-853D-66C7E3270A67}">
      <dgm:prSet phldrT="[Text]"/>
      <dgm:spPr/>
      <dgm:t>
        <a:bodyPr/>
        <a:lstStyle/>
        <a:p>
          <a:r>
            <a:rPr lang="en-US" b="1" dirty="0"/>
            <a:t>Preferences </a:t>
          </a:r>
          <a:r>
            <a:rPr lang="en-US" dirty="0"/>
            <a:t>(e.g., items interacted with)</a:t>
          </a:r>
        </a:p>
      </dgm:t>
    </dgm:pt>
    <dgm:pt modelId="{BFC8808E-549B-46FE-9869-E6F9A9C3E08B}" type="parTrans" cxnId="{53D0275A-862F-43E2-982A-52423C97113D}">
      <dgm:prSet/>
      <dgm:spPr/>
      <dgm:t>
        <a:bodyPr/>
        <a:lstStyle/>
        <a:p>
          <a:endParaRPr lang="en-US"/>
        </a:p>
      </dgm:t>
    </dgm:pt>
    <dgm:pt modelId="{AAA71A67-E3C3-41EF-BA45-AC126FCB08EA}" type="sibTrans" cxnId="{53D0275A-862F-43E2-982A-52423C97113D}">
      <dgm:prSet/>
      <dgm:spPr/>
      <dgm:t>
        <a:bodyPr/>
        <a:lstStyle/>
        <a:p>
          <a:endParaRPr lang="en-US"/>
        </a:p>
      </dgm:t>
    </dgm:pt>
    <dgm:pt modelId="{C89AE343-59B8-45D8-AA8E-62C032E50684}" type="pres">
      <dgm:prSet presAssocID="{9ECF7D8E-342B-426A-8451-CD241A6C0899}" presName="list" presStyleCnt="0">
        <dgm:presLayoutVars>
          <dgm:dir/>
          <dgm:animLvl val="lvl"/>
        </dgm:presLayoutVars>
      </dgm:prSet>
      <dgm:spPr/>
    </dgm:pt>
    <dgm:pt modelId="{22ACB639-ECCD-45BD-9B6B-C6EEADEB08F6}" type="pres">
      <dgm:prSet presAssocID="{69CB57DD-B102-45A0-91D6-536C31561671}" presName="posSpace" presStyleCnt="0"/>
      <dgm:spPr/>
    </dgm:pt>
    <dgm:pt modelId="{D4B37C09-4C6D-42A6-91C0-2493FB1BC708}" type="pres">
      <dgm:prSet presAssocID="{69CB57DD-B102-45A0-91D6-536C31561671}" presName="vertFlow" presStyleCnt="0"/>
      <dgm:spPr/>
    </dgm:pt>
    <dgm:pt modelId="{EEE8107B-2261-40D0-9FD6-49EC87A8E48C}" type="pres">
      <dgm:prSet presAssocID="{69CB57DD-B102-45A0-91D6-536C31561671}" presName="topSpace" presStyleCnt="0"/>
      <dgm:spPr/>
    </dgm:pt>
    <dgm:pt modelId="{F50D18C5-5960-416A-A774-8995B5C59688}" type="pres">
      <dgm:prSet presAssocID="{69CB57DD-B102-45A0-91D6-536C31561671}" presName="firstComp" presStyleCnt="0"/>
      <dgm:spPr/>
    </dgm:pt>
    <dgm:pt modelId="{B1284E53-ADB2-4A33-B8E1-3640FCD311E5}" type="pres">
      <dgm:prSet presAssocID="{69CB57DD-B102-45A0-91D6-536C31561671}" presName="firstChild" presStyleLbl="bgAccFollowNode1" presStyleIdx="0" presStyleCnt="4"/>
      <dgm:spPr/>
    </dgm:pt>
    <dgm:pt modelId="{B9429A3D-B8F3-4108-8A15-3012B3C32279}" type="pres">
      <dgm:prSet presAssocID="{69CB57DD-B102-45A0-91D6-536C31561671}" presName="firstChildTx" presStyleLbl="bgAccFollowNode1" presStyleIdx="0" presStyleCnt="4">
        <dgm:presLayoutVars>
          <dgm:bulletEnabled val="1"/>
        </dgm:presLayoutVars>
      </dgm:prSet>
      <dgm:spPr/>
    </dgm:pt>
    <dgm:pt modelId="{0FE0C26D-044E-4E48-BCBF-EF5524C7D641}" type="pres">
      <dgm:prSet presAssocID="{2F5F8521-1C3F-49FA-A999-83A44F69EDB2}" presName="comp" presStyleCnt="0"/>
      <dgm:spPr/>
    </dgm:pt>
    <dgm:pt modelId="{0BBEAC4D-13F9-4CB3-8D66-27238073C5B3}" type="pres">
      <dgm:prSet presAssocID="{2F5F8521-1C3F-49FA-A999-83A44F69EDB2}" presName="child" presStyleLbl="bgAccFollowNode1" presStyleIdx="1" presStyleCnt="4"/>
      <dgm:spPr/>
    </dgm:pt>
    <dgm:pt modelId="{D1342A34-E7E4-468A-B09A-80874A74750A}" type="pres">
      <dgm:prSet presAssocID="{2F5F8521-1C3F-49FA-A999-83A44F69EDB2}" presName="childTx" presStyleLbl="bgAccFollowNode1" presStyleIdx="1" presStyleCnt="4">
        <dgm:presLayoutVars>
          <dgm:bulletEnabled val="1"/>
        </dgm:presLayoutVars>
      </dgm:prSet>
      <dgm:spPr/>
    </dgm:pt>
    <dgm:pt modelId="{991349EB-E520-4E3D-AD15-F893A970DC13}" type="pres">
      <dgm:prSet presAssocID="{69CB57DD-B102-45A0-91D6-536C31561671}" presName="negSpace" presStyleCnt="0"/>
      <dgm:spPr/>
    </dgm:pt>
    <dgm:pt modelId="{E999F8E3-5700-4DFD-B94C-15C860CFFD3E}" type="pres">
      <dgm:prSet presAssocID="{69CB57DD-B102-45A0-91D6-536C31561671}" presName="circle" presStyleLbl="node1" presStyleIdx="0" presStyleCnt="2"/>
      <dgm:spPr/>
    </dgm:pt>
    <dgm:pt modelId="{1F192D87-94C7-4298-925C-04D8D60AAE82}" type="pres">
      <dgm:prSet presAssocID="{9D16BE2B-F1AA-45E0-940A-15729B81CD82}" presName="transSpace" presStyleCnt="0"/>
      <dgm:spPr/>
    </dgm:pt>
    <dgm:pt modelId="{19C87227-ECD4-4B8B-A894-304B1F0BA486}" type="pres">
      <dgm:prSet presAssocID="{8B4C26BE-8751-4675-A0BC-95A44A8E775E}" presName="posSpace" presStyleCnt="0"/>
      <dgm:spPr/>
    </dgm:pt>
    <dgm:pt modelId="{9D89D79B-704A-4CA0-B0DD-F778C3872B23}" type="pres">
      <dgm:prSet presAssocID="{8B4C26BE-8751-4675-A0BC-95A44A8E775E}" presName="vertFlow" presStyleCnt="0"/>
      <dgm:spPr/>
    </dgm:pt>
    <dgm:pt modelId="{07413E78-958A-4753-9FD8-A7C1C943B59E}" type="pres">
      <dgm:prSet presAssocID="{8B4C26BE-8751-4675-A0BC-95A44A8E775E}" presName="topSpace" presStyleCnt="0"/>
      <dgm:spPr/>
    </dgm:pt>
    <dgm:pt modelId="{FDC06A67-E05B-4FEA-8BCC-EFAACB375FEE}" type="pres">
      <dgm:prSet presAssocID="{8B4C26BE-8751-4675-A0BC-95A44A8E775E}" presName="firstComp" presStyleCnt="0"/>
      <dgm:spPr/>
    </dgm:pt>
    <dgm:pt modelId="{C2A2687C-1E2D-4E4B-B702-2DCA425E4BA4}" type="pres">
      <dgm:prSet presAssocID="{8B4C26BE-8751-4675-A0BC-95A44A8E775E}" presName="firstChild" presStyleLbl="bgAccFollowNode1" presStyleIdx="2" presStyleCnt="4"/>
      <dgm:spPr/>
    </dgm:pt>
    <dgm:pt modelId="{CB48AE17-42E1-4161-8E42-38E15FF2CC47}" type="pres">
      <dgm:prSet presAssocID="{8B4C26BE-8751-4675-A0BC-95A44A8E775E}" presName="firstChildTx" presStyleLbl="bgAccFollowNode1" presStyleIdx="2" presStyleCnt="4">
        <dgm:presLayoutVars>
          <dgm:bulletEnabled val="1"/>
        </dgm:presLayoutVars>
      </dgm:prSet>
      <dgm:spPr/>
    </dgm:pt>
    <dgm:pt modelId="{9AAE920B-1D4C-4DD9-A088-73218471A936}" type="pres">
      <dgm:prSet presAssocID="{F217CB7A-4A85-47E0-853D-66C7E3270A67}" presName="comp" presStyleCnt="0"/>
      <dgm:spPr/>
    </dgm:pt>
    <dgm:pt modelId="{F3F3EBF1-D019-42FC-9663-CD12CDC3C86F}" type="pres">
      <dgm:prSet presAssocID="{F217CB7A-4A85-47E0-853D-66C7E3270A67}" presName="child" presStyleLbl="bgAccFollowNode1" presStyleIdx="3" presStyleCnt="4"/>
      <dgm:spPr/>
    </dgm:pt>
    <dgm:pt modelId="{D854FA89-3988-4144-A76F-7BA4F4F1D17A}" type="pres">
      <dgm:prSet presAssocID="{F217CB7A-4A85-47E0-853D-66C7E3270A67}" presName="childTx" presStyleLbl="bgAccFollowNode1" presStyleIdx="3" presStyleCnt="4">
        <dgm:presLayoutVars>
          <dgm:bulletEnabled val="1"/>
        </dgm:presLayoutVars>
      </dgm:prSet>
      <dgm:spPr/>
    </dgm:pt>
    <dgm:pt modelId="{017D5C61-EC8D-4D8F-AA1C-C8C913BF31CD}" type="pres">
      <dgm:prSet presAssocID="{8B4C26BE-8751-4675-A0BC-95A44A8E775E}" presName="negSpace" presStyleCnt="0"/>
      <dgm:spPr/>
    </dgm:pt>
    <dgm:pt modelId="{BA538094-0A09-44E1-8224-C3094D8E1B52}" type="pres">
      <dgm:prSet presAssocID="{8B4C26BE-8751-4675-A0BC-95A44A8E775E}" presName="circle" presStyleLbl="node1" presStyleIdx="1" presStyleCnt="2"/>
      <dgm:spPr/>
    </dgm:pt>
  </dgm:ptLst>
  <dgm:cxnLst>
    <dgm:cxn modelId="{B511B25E-C44D-4D1E-9524-BEFD8CEFA9E9}" type="presOf" srcId="{2F5F8521-1C3F-49FA-A999-83A44F69EDB2}" destId="{0BBEAC4D-13F9-4CB3-8D66-27238073C5B3}" srcOrd="0" destOrd="0" presId="urn:microsoft.com/office/officeart/2005/8/layout/hList9"/>
    <dgm:cxn modelId="{1F419548-0F23-4951-87CE-ED131D5D3CFD}" srcId="{9ECF7D8E-342B-426A-8451-CD241A6C0899}" destId="{69CB57DD-B102-45A0-91D6-536C31561671}" srcOrd="0" destOrd="0" parTransId="{AC745FFE-6836-459F-AF20-0EFC8864E366}" sibTransId="{9D16BE2B-F1AA-45E0-940A-15729B81CD82}"/>
    <dgm:cxn modelId="{3040BB69-E726-484D-A246-15E58D993B5E}" type="presOf" srcId="{E8B158EB-E68F-4DF1-80D6-985057AE2B13}" destId="{B1284E53-ADB2-4A33-B8E1-3640FCD311E5}" srcOrd="0" destOrd="0" presId="urn:microsoft.com/office/officeart/2005/8/layout/hList9"/>
    <dgm:cxn modelId="{116BF26E-3488-41F7-8DB8-F57602E09A4E}" srcId="{8B4C26BE-8751-4675-A0BC-95A44A8E775E}" destId="{4FF09DD9-0EAB-43A7-8ACB-C6525BD2529D}" srcOrd="0" destOrd="0" parTransId="{865BCECC-E958-492D-AFBA-F753BDAC1B66}" sibTransId="{42F33542-5C71-40C0-88E7-EECD40A87C3F}"/>
    <dgm:cxn modelId="{EDC80373-712F-410B-AA59-54772C077129}" srcId="{69CB57DD-B102-45A0-91D6-536C31561671}" destId="{E8B158EB-E68F-4DF1-80D6-985057AE2B13}" srcOrd="0" destOrd="0" parTransId="{F6ED336B-99EC-496B-9FA2-07E6B2E5B632}" sibTransId="{3FA6C0E7-BFF1-4342-966A-C855F9DFEFFC}"/>
    <dgm:cxn modelId="{34683175-1381-4B04-8B33-A43DD2DF740E}" type="presOf" srcId="{9ECF7D8E-342B-426A-8451-CD241A6C0899}" destId="{C89AE343-59B8-45D8-AA8E-62C032E50684}" srcOrd="0" destOrd="0" presId="urn:microsoft.com/office/officeart/2005/8/layout/hList9"/>
    <dgm:cxn modelId="{53D0275A-862F-43E2-982A-52423C97113D}" srcId="{8B4C26BE-8751-4675-A0BC-95A44A8E775E}" destId="{F217CB7A-4A85-47E0-853D-66C7E3270A67}" srcOrd="1" destOrd="0" parTransId="{BFC8808E-549B-46FE-9869-E6F9A9C3E08B}" sibTransId="{AAA71A67-E3C3-41EF-BA45-AC126FCB08EA}"/>
    <dgm:cxn modelId="{5E85487B-8A54-486B-8E17-B245CFC5ACB7}" type="presOf" srcId="{F217CB7A-4A85-47E0-853D-66C7E3270A67}" destId="{D854FA89-3988-4144-A76F-7BA4F4F1D17A}" srcOrd="1" destOrd="0" presId="urn:microsoft.com/office/officeart/2005/8/layout/hList9"/>
    <dgm:cxn modelId="{52A360A1-2FF0-43D6-9337-B05C7F7B2505}" type="presOf" srcId="{E8B158EB-E68F-4DF1-80D6-985057AE2B13}" destId="{B9429A3D-B8F3-4108-8A15-3012B3C32279}" srcOrd="1" destOrd="0" presId="urn:microsoft.com/office/officeart/2005/8/layout/hList9"/>
    <dgm:cxn modelId="{4AB854AE-28C1-4975-AA23-05B5196638D6}" type="presOf" srcId="{4FF09DD9-0EAB-43A7-8ACB-C6525BD2529D}" destId="{CB48AE17-42E1-4161-8E42-38E15FF2CC47}" srcOrd="1" destOrd="0" presId="urn:microsoft.com/office/officeart/2005/8/layout/hList9"/>
    <dgm:cxn modelId="{A78BF6B3-0F54-4F30-84FB-6920FC7E7D4D}" srcId="{69CB57DD-B102-45A0-91D6-536C31561671}" destId="{2F5F8521-1C3F-49FA-A999-83A44F69EDB2}" srcOrd="1" destOrd="0" parTransId="{3E14A07A-37C3-4945-973F-BAA67E4275BF}" sibTransId="{F4784CB9-A030-4CE2-A397-5D84D8E96024}"/>
    <dgm:cxn modelId="{FC687FB5-380A-4786-8138-8123BEECB6C7}" type="presOf" srcId="{4FF09DD9-0EAB-43A7-8ACB-C6525BD2529D}" destId="{C2A2687C-1E2D-4E4B-B702-2DCA425E4BA4}" srcOrd="0" destOrd="0" presId="urn:microsoft.com/office/officeart/2005/8/layout/hList9"/>
    <dgm:cxn modelId="{A2E79AB9-EFF7-4C72-A5B4-2CB9D308CA0C}" type="presOf" srcId="{2F5F8521-1C3F-49FA-A999-83A44F69EDB2}" destId="{D1342A34-E7E4-468A-B09A-80874A74750A}" srcOrd="1" destOrd="0" presId="urn:microsoft.com/office/officeart/2005/8/layout/hList9"/>
    <dgm:cxn modelId="{A2F029E0-EF01-4DF3-B5EF-4D296C3D8593}" srcId="{9ECF7D8E-342B-426A-8451-CD241A6C0899}" destId="{8B4C26BE-8751-4675-A0BC-95A44A8E775E}" srcOrd="1" destOrd="0" parTransId="{8AEE84B7-B121-4B40-86AE-D9477025473E}" sibTransId="{14F73245-4E0F-4D02-9C74-7FBC00D869E9}"/>
    <dgm:cxn modelId="{C3882EE4-19DF-4776-A08F-9FF9F56A4A1B}" type="presOf" srcId="{69CB57DD-B102-45A0-91D6-536C31561671}" destId="{E999F8E3-5700-4DFD-B94C-15C860CFFD3E}" srcOrd="0" destOrd="0" presId="urn:microsoft.com/office/officeart/2005/8/layout/hList9"/>
    <dgm:cxn modelId="{C148D5E8-0B51-4300-9116-FCBBCA89E536}" type="presOf" srcId="{F217CB7A-4A85-47E0-853D-66C7E3270A67}" destId="{F3F3EBF1-D019-42FC-9663-CD12CDC3C86F}" srcOrd="0" destOrd="0" presId="urn:microsoft.com/office/officeart/2005/8/layout/hList9"/>
    <dgm:cxn modelId="{7089FBF5-A631-4202-A6B9-2CCAFA7A64F0}" type="presOf" srcId="{8B4C26BE-8751-4675-A0BC-95A44A8E775E}" destId="{BA538094-0A09-44E1-8224-C3094D8E1B52}" srcOrd="0" destOrd="0" presId="urn:microsoft.com/office/officeart/2005/8/layout/hList9"/>
    <dgm:cxn modelId="{3BC10A95-09D0-4342-B704-1169CDE95AB5}" type="presParOf" srcId="{C89AE343-59B8-45D8-AA8E-62C032E50684}" destId="{22ACB639-ECCD-45BD-9B6B-C6EEADEB08F6}" srcOrd="0" destOrd="0" presId="urn:microsoft.com/office/officeart/2005/8/layout/hList9"/>
    <dgm:cxn modelId="{3AAE2AA2-3834-4778-A911-826F8B7541A8}" type="presParOf" srcId="{C89AE343-59B8-45D8-AA8E-62C032E50684}" destId="{D4B37C09-4C6D-42A6-91C0-2493FB1BC708}" srcOrd="1" destOrd="0" presId="urn:microsoft.com/office/officeart/2005/8/layout/hList9"/>
    <dgm:cxn modelId="{B46ED40C-6FF3-4B0D-B6AA-0047CB1965EE}" type="presParOf" srcId="{D4B37C09-4C6D-42A6-91C0-2493FB1BC708}" destId="{EEE8107B-2261-40D0-9FD6-49EC87A8E48C}" srcOrd="0" destOrd="0" presId="urn:microsoft.com/office/officeart/2005/8/layout/hList9"/>
    <dgm:cxn modelId="{892054D7-7230-4240-841D-19232E7A1FD6}" type="presParOf" srcId="{D4B37C09-4C6D-42A6-91C0-2493FB1BC708}" destId="{F50D18C5-5960-416A-A774-8995B5C59688}" srcOrd="1" destOrd="0" presId="urn:microsoft.com/office/officeart/2005/8/layout/hList9"/>
    <dgm:cxn modelId="{0EC6BB4F-34E4-4834-AA45-486798D703FA}" type="presParOf" srcId="{F50D18C5-5960-416A-A774-8995B5C59688}" destId="{B1284E53-ADB2-4A33-B8E1-3640FCD311E5}" srcOrd="0" destOrd="0" presId="urn:microsoft.com/office/officeart/2005/8/layout/hList9"/>
    <dgm:cxn modelId="{FC4C1C1A-DB02-47E4-9301-2636BD3503B4}" type="presParOf" srcId="{F50D18C5-5960-416A-A774-8995B5C59688}" destId="{B9429A3D-B8F3-4108-8A15-3012B3C32279}" srcOrd="1" destOrd="0" presId="urn:microsoft.com/office/officeart/2005/8/layout/hList9"/>
    <dgm:cxn modelId="{EB62D07C-8A45-46A3-9908-D96B216BBB72}" type="presParOf" srcId="{D4B37C09-4C6D-42A6-91C0-2493FB1BC708}" destId="{0FE0C26D-044E-4E48-BCBF-EF5524C7D641}" srcOrd="2" destOrd="0" presId="urn:microsoft.com/office/officeart/2005/8/layout/hList9"/>
    <dgm:cxn modelId="{BBABF822-08CB-4B9B-93B5-D8E207855DD0}" type="presParOf" srcId="{0FE0C26D-044E-4E48-BCBF-EF5524C7D641}" destId="{0BBEAC4D-13F9-4CB3-8D66-27238073C5B3}" srcOrd="0" destOrd="0" presId="urn:microsoft.com/office/officeart/2005/8/layout/hList9"/>
    <dgm:cxn modelId="{95794FDD-67C3-4581-8CCF-8E0519D8E131}" type="presParOf" srcId="{0FE0C26D-044E-4E48-BCBF-EF5524C7D641}" destId="{D1342A34-E7E4-468A-B09A-80874A74750A}" srcOrd="1" destOrd="0" presId="urn:microsoft.com/office/officeart/2005/8/layout/hList9"/>
    <dgm:cxn modelId="{C1EFA9E8-A619-404E-913C-E82D3A8772A5}" type="presParOf" srcId="{C89AE343-59B8-45D8-AA8E-62C032E50684}" destId="{991349EB-E520-4E3D-AD15-F893A970DC13}" srcOrd="2" destOrd="0" presId="urn:microsoft.com/office/officeart/2005/8/layout/hList9"/>
    <dgm:cxn modelId="{D5C303DA-8DA3-4EDF-B7BA-CFEF547796C4}" type="presParOf" srcId="{C89AE343-59B8-45D8-AA8E-62C032E50684}" destId="{E999F8E3-5700-4DFD-B94C-15C860CFFD3E}" srcOrd="3" destOrd="0" presId="urn:microsoft.com/office/officeart/2005/8/layout/hList9"/>
    <dgm:cxn modelId="{459FE356-250C-4943-860E-5E4DA1AC488C}" type="presParOf" srcId="{C89AE343-59B8-45D8-AA8E-62C032E50684}" destId="{1F192D87-94C7-4298-925C-04D8D60AAE82}" srcOrd="4" destOrd="0" presId="urn:microsoft.com/office/officeart/2005/8/layout/hList9"/>
    <dgm:cxn modelId="{9A6BA837-3678-4CA3-A358-50D7BC5CC881}" type="presParOf" srcId="{C89AE343-59B8-45D8-AA8E-62C032E50684}" destId="{19C87227-ECD4-4B8B-A894-304B1F0BA486}" srcOrd="5" destOrd="0" presId="urn:microsoft.com/office/officeart/2005/8/layout/hList9"/>
    <dgm:cxn modelId="{533EAB84-37A4-4599-BD53-AAA82032F319}" type="presParOf" srcId="{C89AE343-59B8-45D8-AA8E-62C032E50684}" destId="{9D89D79B-704A-4CA0-B0DD-F778C3872B23}" srcOrd="6" destOrd="0" presId="urn:microsoft.com/office/officeart/2005/8/layout/hList9"/>
    <dgm:cxn modelId="{8A4FEDDA-173E-4F5E-991C-4E8067A74A75}" type="presParOf" srcId="{9D89D79B-704A-4CA0-B0DD-F778C3872B23}" destId="{07413E78-958A-4753-9FD8-A7C1C943B59E}" srcOrd="0" destOrd="0" presId="urn:microsoft.com/office/officeart/2005/8/layout/hList9"/>
    <dgm:cxn modelId="{5EC60359-7096-4E59-AC5F-B7BFADB16488}" type="presParOf" srcId="{9D89D79B-704A-4CA0-B0DD-F778C3872B23}" destId="{FDC06A67-E05B-4FEA-8BCC-EFAACB375FEE}" srcOrd="1" destOrd="0" presId="urn:microsoft.com/office/officeart/2005/8/layout/hList9"/>
    <dgm:cxn modelId="{D9B12AEC-6E81-434F-8716-92726DADF055}" type="presParOf" srcId="{FDC06A67-E05B-4FEA-8BCC-EFAACB375FEE}" destId="{C2A2687C-1E2D-4E4B-B702-2DCA425E4BA4}" srcOrd="0" destOrd="0" presId="urn:microsoft.com/office/officeart/2005/8/layout/hList9"/>
    <dgm:cxn modelId="{417DF053-78BB-42C7-8CDF-6AEE324A7CFD}" type="presParOf" srcId="{FDC06A67-E05B-4FEA-8BCC-EFAACB375FEE}" destId="{CB48AE17-42E1-4161-8E42-38E15FF2CC47}" srcOrd="1" destOrd="0" presId="urn:microsoft.com/office/officeart/2005/8/layout/hList9"/>
    <dgm:cxn modelId="{353E1442-08D1-45C2-A04E-CD310F251E0F}" type="presParOf" srcId="{9D89D79B-704A-4CA0-B0DD-F778C3872B23}" destId="{9AAE920B-1D4C-4DD9-A088-73218471A936}" srcOrd="2" destOrd="0" presId="urn:microsoft.com/office/officeart/2005/8/layout/hList9"/>
    <dgm:cxn modelId="{10AB9902-3162-4FCF-A263-0D4DF4A18D5B}" type="presParOf" srcId="{9AAE920B-1D4C-4DD9-A088-73218471A936}" destId="{F3F3EBF1-D019-42FC-9663-CD12CDC3C86F}" srcOrd="0" destOrd="0" presId="urn:microsoft.com/office/officeart/2005/8/layout/hList9"/>
    <dgm:cxn modelId="{A6407226-9794-45D5-B209-F4FA03671A58}" type="presParOf" srcId="{9AAE920B-1D4C-4DD9-A088-73218471A936}" destId="{D854FA89-3988-4144-A76F-7BA4F4F1D17A}" srcOrd="1" destOrd="0" presId="urn:microsoft.com/office/officeart/2005/8/layout/hList9"/>
    <dgm:cxn modelId="{D733AC95-741D-4AC9-8BE9-4BFD63317600}" type="presParOf" srcId="{C89AE343-59B8-45D8-AA8E-62C032E50684}" destId="{017D5C61-EC8D-4D8F-AA1C-C8C913BF31CD}" srcOrd="7" destOrd="0" presId="urn:microsoft.com/office/officeart/2005/8/layout/hList9"/>
    <dgm:cxn modelId="{D5388442-B250-43DE-9094-B4439CDCC85B}" type="presParOf" srcId="{C89AE343-59B8-45D8-AA8E-62C032E50684}" destId="{BA538094-0A09-44E1-8224-C3094D8E1B5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959760"/>
          <a:ext cx="608965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High-dimensional data</a:t>
          </a:r>
        </a:p>
      </dsp:txBody>
      <dsp:txXfrm>
        <a:off x="55030" y="1014790"/>
        <a:ext cx="5979590" cy="1017235"/>
      </dsp:txXfrm>
    </dsp:sp>
    <dsp:sp modelId="{6DB3F92C-4408-4198-826A-CEAD2DD64C95}">
      <dsp:nvSpPr>
        <dsp:cNvPr id="0" name=""/>
        <dsp:cNvSpPr/>
      </dsp:nvSpPr>
      <dsp:spPr>
        <a:xfrm>
          <a:off x="0" y="2222415"/>
          <a:ext cx="608965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Network Effects</a:t>
          </a:r>
        </a:p>
      </dsp:txBody>
      <dsp:txXfrm>
        <a:off x="55030" y="2277445"/>
        <a:ext cx="5979590" cy="1017235"/>
      </dsp:txXfrm>
    </dsp:sp>
    <dsp:sp modelId="{409B585B-BE22-4858-A0A1-700D9A188719}">
      <dsp:nvSpPr>
        <dsp:cNvPr id="0" name=""/>
        <dsp:cNvSpPr/>
      </dsp:nvSpPr>
      <dsp:spPr>
        <a:xfrm>
          <a:off x="0" y="3485070"/>
          <a:ext cx="608965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Data about People</a:t>
          </a:r>
        </a:p>
      </dsp:txBody>
      <dsp:txXfrm>
        <a:off x="55030" y="3540100"/>
        <a:ext cx="597959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959760"/>
          <a:ext cx="6089650" cy="1127295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High-dimensional data</a:t>
          </a:r>
          <a:endParaRPr lang="en-US" sz="4700" kern="1200" dirty="0"/>
        </a:p>
      </dsp:txBody>
      <dsp:txXfrm>
        <a:off x="55030" y="1014790"/>
        <a:ext cx="5979590" cy="1017235"/>
      </dsp:txXfrm>
    </dsp:sp>
    <dsp:sp modelId="{5AC1EFEF-A427-4497-AD33-1437F9653330}">
      <dsp:nvSpPr>
        <dsp:cNvPr id="0" name=""/>
        <dsp:cNvSpPr/>
      </dsp:nvSpPr>
      <dsp:spPr>
        <a:xfrm>
          <a:off x="0" y="2222415"/>
          <a:ext cx="6089650" cy="112729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Network Effects</a:t>
          </a:r>
        </a:p>
      </dsp:txBody>
      <dsp:txXfrm>
        <a:off x="55030" y="2277445"/>
        <a:ext cx="5979590" cy="1017235"/>
      </dsp:txXfrm>
    </dsp:sp>
    <dsp:sp modelId="{1A0FCE10-B55C-461F-958C-BF9569F68E89}">
      <dsp:nvSpPr>
        <dsp:cNvPr id="0" name=""/>
        <dsp:cNvSpPr/>
      </dsp:nvSpPr>
      <dsp:spPr>
        <a:xfrm>
          <a:off x="0" y="3485070"/>
          <a:ext cx="6089650" cy="1127295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Data about People</a:t>
          </a:r>
        </a:p>
      </dsp:txBody>
      <dsp:txXfrm>
        <a:off x="55030" y="3540100"/>
        <a:ext cx="597959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003612"/>
          <a:ext cx="6089650" cy="1127295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High-dimensional data</a:t>
          </a:r>
          <a:endParaRPr lang="en-US" sz="4700" kern="1200" dirty="0"/>
        </a:p>
      </dsp:txBody>
      <dsp:txXfrm>
        <a:off x="55030" y="1058642"/>
        <a:ext cx="5979590" cy="1017235"/>
      </dsp:txXfrm>
    </dsp:sp>
    <dsp:sp modelId="{DE765D54-757D-42A4-808E-11DD432F21C4}">
      <dsp:nvSpPr>
        <dsp:cNvPr id="0" name=""/>
        <dsp:cNvSpPr/>
      </dsp:nvSpPr>
      <dsp:spPr>
        <a:xfrm>
          <a:off x="0" y="2222415"/>
          <a:ext cx="6089650" cy="1127295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Network Effects</a:t>
          </a:r>
        </a:p>
      </dsp:txBody>
      <dsp:txXfrm>
        <a:off x="55030" y="2277445"/>
        <a:ext cx="5979590" cy="1017235"/>
      </dsp:txXfrm>
    </dsp:sp>
    <dsp:sp modelId="{A6FFA8A7-23EE-48CC-B2C0-998C5DFEBEBA}">
      <dsp:nvSpPr>
        <dsp:cNvPr id="0" name=""/>
        <dsp:cNvSpPr/>
      </dsp:nvSpPr>
      <dsp:spPr>
        <a:xfrm>
          <a:off x="0" y="3485070"/>
          <a:ext cx="608965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Data about People</a:t>
          </a:r>
        </a:p>
      </dsp:txBody>
      <dsp:txXfrm>
        <a:off x="55030" y="3540100"/>
        <a:ext cx="597959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84E53-ADB2-4A33-B8E1-3640FCD311E5}">
      <dsp:nvSpPr>
        <dsp:cNvPr id="0" name=""/>
        <dsp:cNvSpPr/>
      </dsp:nvSpPr>
      <dsp:spPr>
        <a:xfrm>
          <a:off x="1877658" y="1009972"/>
          <a:ext cx="3516486" cy="23454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Demographics </a:t>
          </a:r>
          <a:r>
            <a:rPr lang="en-US" sz="3000" b="0" kern="1200" dirty="0"/>
            <a:t>(e.g., gender, age, income)</a:t>
          </a:r>
        </a:p>
      </dsp:txBody>
      <dsp:txXfrm>
        <a:off x="2440295" y="1009972"/>
        <a:ext cx="2953848" cy="2345496"/>
      </dsp:txXfrm>
    </dsp:sp>
    <dsp:sp modelId="{0BBEAC4D-13F9-4CB3-8D66-27238073C5B3}">
      <dsp:nvSpPr>
        <dsp:cNvPr id="0" name=""/>
        <dsp:cNvSpPr/>
      </dsp:nvSpPr>
      <dsp:spPr>
        <a:xfrm>
          <a:off x="1877658" y="3355469"/>
          <a:ext cx="3516486" cy="23454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Patterns of usage</a:t>
          </a:r>
          <a:r>
            <a:rPr lang="en-US" sz="3000" b="0" kern="1200" dirty="0"/>
            <a:t>(e.g., number of logins, type of activity)</a:t>
          </a:r>
          <a:endParaRPr lang="en-US" sz="3000" kern="1200" dirty="0"/>
        </a:p>
      </dsp:txBody>
      <dsp:txXfrm>
        <a:off x="2440295" y="3355469"/>
        <a:ext cx="2953848" cy="2345496"/>
      </dsp:txXfrm>
    </dsp:sp>
    <dsp:sp modelId="{E999F8E3-5700-4DFD-B94C-15C860CFFD3E}">
      <dsp:nvSpPr>
        <dsp:cNvPr id="0" name=""/>
        <dsp:cNvSpPr/>
      </dsp:nvSpPr>
      <dsp:spPr>
        <a:xfrm>
          <a:off x="2198" y="72243"/>
          <a:ext cx="2344324" cy="2344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Structured</a:t>
          </a:r>
        </a:p>
      </dsp:txBody>
      <dsp:txXfrm>
        <a:off x="345516" y="415561"/>
        <a:ext cx="1657688" cy="1657688"/>
      </dsp:txXfrm>
    </dsp:sp>
    <dsp:sp modelId="{C2A2687C-1E2D-4E4B-B702-2DCA425E4BA4}">
      <dsp:nvSpPr>
        <dsp:cNvPr id="0" name=""/>
        <dsp:cNvSpPr/>
      </dsp:nvSpPr>
      <dsp:spPr>
        <a:xfrm>
          <a:off x="7738468" y="1009972"/>
          <a:ext cx="3516486" cy="23454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Activity </a:t>
          </a:r>
          <a:r>
            <a:rPr lang="en-US" sz="3000" b="0" kern="1200" dirty="0"/>
            <a:t>(e.g., post content, images)</a:t>
          </a:r>
        </a:p>
      </dsp:txBody>
      <dsp:txXfrm>
        <a:off x="8301106" y="1009972"/>
        <a:ext cx="2953848" cy="2345496"/>
      </dsp:txXfrm>
    </dsp:sp>
    <dsp:sp modelId="{F3F3EBF1-D019-42FC-9663-CD12CDC3C86F}">
      <dsp:nvSpPr>
        <dsp:cNvPr id="0" name=""/>
        <dsp:cNvSpPr/>
      </dsp:nvSpPr>
      <dsp:spPr>
        <a:xfrm>
          <a:off x="7738468" y="3355469"/>
          <a:ext cx="3516486" cy="23454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Preferences </a:t>
          </a:r>
          <a:r>
            <a:rPr lang="en-US" sz="3000" kern="1200" dirty="0"/>
            <a:t>(e.g., items interacted with)</a:t>
          </a:r>
        </a:p>
      </dsp:txBody>
      <dsp:txXfrm>
        <a:off x="8301106" y="3355469"/>
        <a:ext cx="2953848" cy="2345496"/>
      </dsp:txXfrm>
    </dsp:sp>
    <dsp:sp modelId="{BA538094-0A09-44E1-8224-C3094D8E1B52}">
      <dsp:nvSpPr>
        <dsp:cNvPr id="0" name=""/>
        <dsp:cNvSpPr/>
      </dsp:nvSpPr>
      <dsp:spPr>
        <a:xfrm>
          <a:off x="5863009" y="72243"/>
          <a:ext cx="2344324" cy="23443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Unstructured</a:t>
          </a:r>
        </a:p>
      </dsp:txBody>
      <dsp:txXfrm>
        <a:off x="6206327" y="415561"/>
        <a:ext cx="1657688" cy="1657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E92A-8B27-441F-B247-C941AAFFB1F1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BFAB7-DDCA-4BC4-8D80-7AB795157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part, we focus on basic methods for causal inference, with integrated learning about assumptions and validation tests. Methods will be demonstrated using a </a:t>
            </a:r>
            <a:r>
              <a:rPr lang="en-US" dirty="0" err="1"/>
              <a:t>Jupyter</a:t>
            </a:r>
            <a:r>
              <a:rPr lang="en-US" dirty="0"/>
              <a:t> python notebook and examples of causal problems in online social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42885-624B-41E0-9613-FC94C6678D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7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07A87-7A89-46F1-818B-1F7AFFF1BD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part, we focus on basic methods for causal inference, with integrated learning about assumptions and validation tests. Methods will be demonstrated using a </a:t>
            </a:r>
            <a:r>
              <a:rPr lang="en-US" dirty="0" err="1"/>
              <a:t>Jupyter</a:t>
            </a:r>
            <a:r>
              <a:rPr lang="en-US" dirty="0"/>
              <a:t> python notebook and examples of causal problems in online social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42885-624B-41E0-9613-FC94C6678D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64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part, we focus on basic methods for causal inference, with integrated learning about assumptions and validation tests. Methods will be demonstrated using a </a:t>
            </a:r>
            <a:r>
              <a:rPr lang="en-US" dirty="0" err="1"/>
              <a:t>Jupyter</a:t>
            </a:r>
            <a:r>
              <a:rPr lang="en-US" dirty="0"/>
              <a:t> python notebook and examples of causal problems in online social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42885-624B-41E0-9613-FC94C6678D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37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07A87-7A89-46F1-818B-1F7AFFF1BD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7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part, we focus on basic methods for causal inference, with integrated learning about assumptions and validation tests. Methods will be demonstrated using a </a:t>
            </a:r>
            <a:r>
              <a:rPr lang="en-US" dirty="0" err="1"/>
              <a:t>Jupyter</a:t>
            </a:r>
            <a:r>
              <a:rPr lang="en-US" dirty="0"/>
              <a:t> python notebook and examples of causal problems in online social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42885-624B-41E0-9613-FC94C6678D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29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new Zealand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07A87-7A89-46F1-818B-1F7AFFF1BD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part, we focus on basic methods for causal inference, with integrated learning about assumptions and validation tests. Methods will be demonstrated using a </a:t>
            </a:r>
            <a:r>
              <a:rPr lang="en-US" dirty="0" err="1"/>
              <a:t>Jupyter</a:t>
            </a:r>
            <a:r>
              <a:rPr lang="en-US" dirty="0"/>
              <a:t> python notebook and examples of causal problems in online social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42885-624B-41E0-9613-FC94C6678D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37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is explained by demographics. </a:t>
            </a:r>
          </a:p>
          <a:p>
            <a:r>
              <a:rPr lang="en-US" dirty="0"/>
              <a:t>Past activity data is  Selection bias</a:t>
            </a:r>
          </a:p>
          <a:p>
            <a:r>
              <a:rPr lang="en-US" dirty="0"/>
              <a:t>Activity bias</a:t>
            </a:r>
          </a:p>
          <a:p>
            <a:r>
              <a:rPr lang="en-US" dirty="0"/>
              <a:t>Interaction with the system’s algorithms and recommendations</a:t>
            </a:r>
          </a:p>
          <a:p>
            <a:r>
              <a:rPr lang="en-US" dirty="0"/>
              <a:t>School ability bias—often what you need is not measured.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07A87-7A89-46F1-818B-1F7AFFF1BD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07A87-7A89-46F1-818B-1F7AFFF1BD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5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07A87-7A89-46F1-818B-1F7AFFF1BD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E324-5345-4EA5-A2B4-C9019B7B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7D604-CD19-4311-A250-6BCE1CAB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622B-7863-4178-B6DE-E4535C76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71B8-492A-471F-B078-519BD6B7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67D0-23D2-47CC-8689-93EE7D5F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F4BA-BABA-43E7-A2F5-2C7E6334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D2A3F-61D0-4CD7-A6BC-93FB2175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74E1-F17D-43DB-A0AE-F4051746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0CB7-81D2-4FF1-993D-4F717F5E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7C8C-07FA-42A0-A330-EC583E49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FFAD7-4148-4D91-945D-6FC198A3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E6CD-9891-49C0-8A0F-99E861940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1FF5-015B-4E3C-B10E-D9ED7567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1983-F923-4B81-A3BB-9AE5E3C9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DA44-BE22-40BA-8385-D11662C4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3449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01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F7F5-D75E-4EFA-846B-63FE28DE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305A-ED8A-4DC7-9E7F-DCFDD0F3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3565-0B12-4904-8901-1EAD9FEE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A784-27D1-45DD-A583-F03F6328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FF4A-3CBB-4F4F-A573-D38C51CA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2974-48FA-4D85-A06E-EEF9581D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5579-1167-4A8D-BB30-DCF2F792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368C-1C37-47DC-8A07-7C379B84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F378-EFF4-49BB-AA61-4E9C7374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9B8AD-89A6-4D68-82BC-2A9BA738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6D5F-8537-426E-84B9-B4BB35DC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6B0B-5965-409F-A87A-4A131B2A0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57F88-78D8-4C6A-9F11-71673B56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E66E-437E-4563-B95D-F5633306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E992D-11AD-4666-8EE7-FBA742A4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4F731-F1E1-431C-8359-BF5CDBB6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2003-22E6-47E7-AE45-70BC87E0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718E-E155-4716-8C95-38E15810D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6B31F-786F-43D6-9240-44455BDF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05CBA-6141-4765-BD90-71A401209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D6BD1-88AE-4A03-9AD2-08D04A0DE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F38F-8E10-4FB0-873F-E86599F7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C5048-CF5D-4C1E-BF43-E66F94A5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E7A77-3FB0-43FD-B173-34400AD4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BBBE-5098-40E7-9681-D01B5812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06909-716B-4F19-941A-96FAB6D9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192D0-5A4B-4E32-81D2-8E9F4BA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2B43A-BAB9-4116-935C-0F4D4D4A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F4659-1C46-400C-8926-DEBE180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7D908-849D-481E-835F-0912146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6CC72-7EC2-43E5-95E9-F30965F3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2B18-8886-4624-BAA2-CF934D08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47DD-A632-4147-B356-1BAC8BB2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1D9B-24F7-4162-9107-2A13282D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55E64-8DAA-48E6-AA6F-9EEE7791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55777-DB39-45F0-8F3B-B5546267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9666C-31CB-4F42-A383-CD560035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B8B5-7197-4E98-B3BB-297EEF5D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8A7FB-FB68-483E-982A-CE531355B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54354-CA7E-4035-9E6B-2A2401D5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0646C-0E3D-4A76-8453-A0159F6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17C4B-82FF-4216-A864-E178126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1B925-D785-4D3B-9C35-32F1717F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767BD-2BCD-48A0-B3C6-7FB3B29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9004-7B5B-46E0-9892-B6A467B3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3D41-43C7-4779-B3CA-BF50AD19F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E5F2-5649-444C-ADF0-88D4824A82A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8D44-16C4-4C25-993E-9654F3071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CD51-A653-4CB2-9785-753B5839C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2E6A-FD48-41A2-BC82-7DF2C074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PART III. </a:t>
            </a:r>
            <a:br>
              <a:rPr lang="en-US" b="1" dirty="0"/>
            </a:br>
            <a:r>
              <a:rPr lang="en-US" b="1" dirty="0"/>
              <a:t>Considerations for large-scale </a:t>
            </a:r>
            <a:r>
              <a:rPr lang="en-US" b="1"/>
              <a:t>and network </a:t>
            </a:r>
            <a:r>
              <a:rPr lang="en-US" b="1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27A18-EF3D-4CBF-BAB1-D1B4A15A848C}"/>
              </a:ext>
            </a:extLst>
          </p:cNvPr>
          <p:cNvSpPr/>
          <p:nvPr/>
        </p:nvSpPr>
        <p:spPr>
          <a:xfrm>
            <a:off x="11764182" y="4098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3469D-86ED-4655-A615-E0BF5F21B2FD}"/>
              </a:ext>
            </a:extLst>
          </p:cNvPr>
          <p:cNvSpPr/>
          <p:nvPr/>
        </p:nvSpPr>
        <p:spPr>
          <a:xfrm>
            <a:off x="11908653" y="-383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6B285-519E-4700-983C-1BCABA0FA17F}"/>
              </a:ext>
            </a:extLst>
          </p:cNvPr>
          <p:cNvSpPr/>
          <p:nvPr/>
        </p:nvSpPr>
        <p:spPr>
          <a:xfrm>
            <a:off x="12049926" y="608"/>
            <a:ext cx="1420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80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0" y="965198"/>
            <a:ext cx="3795265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PART III. </a:t>
            </a:r>
            <a:br>
              <a:rPr lang="en-US" sz="4400" b="1" dirty="0"/>
            </a:br>
            <a:r>
              <a:rPr lang="en-US" sz="4400" dirty="0"/>
              <a:t>Special considerations with large-scale and network data</a:t>
            </a:r>
            <a:endParaRPr lang="en-US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786907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111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322-9A80-4711-99FC-7CC142C1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depends 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C36E-11F2-4386-890C-DB47BB77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effect is often context-dependent</a:t>
            </a:r>
          </a:p>
          <a:p>
            <a:pPr lvl="1"/>
            <a:r>
              <a:rPr lang="en-US" dirty="0"/>
              <a:t>May not generalize to other users</a:t>
            </a:r>
          </a:p>
          <a:p>
            <a:pPr lvl="1"/>
            <a:r>
              <a:rPr lang="en-US" dirty="0"/>
              <a:t>May not generalize to other platforms</a:t>
            </a:r>
          </a:p>
          <a:p>
            <a:pPr lvl="1"/>
            <a:r>
              <a:rPr lang="en-US" dirty="0"/>
              <a:t>May not generalize to other cultures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WEIRD problem of social science studies.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Corroborate findings with multiple platforms or user samples. </a:t>
            </a:r>
          </a:p>
          <a:p>
            <a:pPr marL="514350" indent="-514350">
              <a:buAutoNum type="arabicPeriod"/>
            </a:pPr>
            <a:r>
              <a:rPr lang="en-US" dirty="0"/>
              <a:t>Be explicit about plausible (non)-generalizability of causal effect.</a:t>
            </a:r>
          </a:p>
        </p:txBody>
      </p:sp>
    </p:spTree>
    <p:extLst>
      <p:ext uri="{BB962C8B-B14F-4D97-AF65-F5344CB8AC3E}">
        <p14:creationId xmlns:p14="http://schemas.microsoft.com/office/powerpoint/2010/main" val="18152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3309-0B10-461F-84DB-028B616E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" y="156117"/>
            <a:ext cx="11469189" cy="1325563"/>
          </a:xfrm>
        </p:spPr>
        <p:txBody>
          <a:bodyPr/>
          <a:lstStyle/>
          <a:p>
            <a:r>
              <a:rPr lang="en-US" dirty="0"/>
              <a:t>Common confounders that lead to selection bias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A0493D-7068-486D-8F61-8EF55C6AD53B}"/>
              </a:ext>
            </a:extLst>
          </p:cNvPr>
          <p:cNvGraphicFramePr/>
          <p:nvPr>
            <p:extLst/>
          </p:nvPr>
        </p:nvGraphicFramePr>
        <p:xfrm>
          <a:off x="516835" y="1011214"/>
          <a:ext cx="11257154" cy="57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97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E5FF-21DE-4DF6-AF9F-655B023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A4CA-76CF-4EFD-A3DC-5E79D6FA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825625"/>
            <a:ext cx="4698277" cy="4888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Online activity varies by demographics such as Age and Gender. </a:t>
            </a:r>
          </a:p>
          <a:p>
            <a:pPr marL="0" indent="0">
              <a:buNone/>
            </a:pPr>
            <a:r>
              <a:rPr lang="en-US" dirty="0"/>
              <a:t>Search engines, recommendation feeds  are measured on metrics such as “</a:t>
            </a:r>
            <a:r>
              <a:rPr lang="en-US" i="1" dirty="0"/>
              <a:t>Time spent on referred page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Without controlling for Age, metric is not trustworthy.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B4AC7E-A137-4915-9E20-E1C675656C2F}"/>
              </a:ext>
            </a:extLst>
          </p:cNvPr>
          <p:cNvSpPr/>
          <p:nvPr/>
        </p:nvSpPr>
        <p:spPr>
          <a:xfrm>
            <a:off x="8834844" y="4477603"/>
            <a:ext cx="2560318" cy="9434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Time spent on page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EF91D1-2E3E-4325-9FDF-84BFD39EF8CC}"/>
              </a:ext>
            </a:extLst>
          </p:cNvPr>
          <p:cNvSpPr/>
          <p:nvPr/>
        </p:nvSpPr>
        <p:spPr>
          <a:xfrm>
            <a:off x="5865223" y="4486442"/>
            <a:ext cx="1872339" cy="88239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Search Result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2F3738-2AB9-4637-9873-3C2E2C3135A2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7737562" y="4927639"/>
            <a:ext cx="1097282" cy="21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254D813-585C-405A-A072-A4BF6EA121E6}"/>
              </a:ext>
            </a:extLst>
          </p:cNvPr>
          <p:cNvSpPr/>
          <p:nvPr/>
        </p:nvSpPr>
        <p:spPr>
          <a:xfrm>
            <a:off x="7550331" y="3418767"/>
            <a:ext cx="1750419" cy="737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C85FB0-AEC5-406A-876D-925EB2DF0B0F}"/>
              </a:ext>
            </a:extLst>
          </p:cNvPr>
          <p:cNvCxnSpPr>
            <a:cxnSpLocks/>
            <a:stCxn id="21" idx="3"/>
            <a:endCxn id="5" idx="0"/>
          </p:cNvCxnSpPr>
          <p:nvPr/>
        </p:nvCxnSpPr>
        <p:spPr>
          <a:xfrm flipH="1">
            <a:off x="6801393" y="4047921"/>
            <a:ext cx="1005281" cy="4385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F49AE-757C-4464-972F-DE52B1AD4154}"/>
              </a:ext>
            </a:extLst>
          </p:cNvPr>
          <p:cNvCxnSpPr>
            <a:cxnSpLocks/>
            <a:stCxn id="21" idx="5"/>
            <a:endCxn id="4" idx="0"/>
          </p:cNvCxnSpPr>
          <p:nvPr/>
        </p:nvCxnSpPr>
        <p:spPr>
          <a:xfrm>
            <a:off x="9044407" y="4047921"/>
            <a:ext cx="1070596" cy="4296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3168C00-D46F-4516-B398-D681024BA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8" r="-1"/>
          <a:stretch/>
        </p:blipFill>
        <p:spPr>
          <a:xfrm>
            <a:off x="5187759" y="597631"/>
            <a:ext cx="7016478" cy="270642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F418D52-DFB6-4C64-ADCA-CD71667D6093}"/>
              </a:ext>
            </a:extLst>
          </p:cNvPr>
          <p:cNvSpPr txBox="1"/>
          <p:nvPr/>
        </p:nvSpPr>
        <p:spPr>
          <a:xfrm>
            <a:off x="692331" y="5969655"/>
            <a:ext cx="112471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Mehrotra et al. </a:t>
            </a:r>
            <a:r>
              <a:rPr lang="en-US" sz="2200" dirty="0"/>
              <a:t>Auditing Search Engines for Differential Satisfaction Across Demographics, WWW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9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228BD0-A964-41A1-994E-5CD5DEA7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55" y="18845"/>
            <a:ext cx="5698435" cy="3990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6E5FF-21DE-4DF6-AF9F-655B023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A4CA-76CF-4EFD-A3DC-5E79D6FA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825625"/>
            <a:ext cx="4698277" cy="4888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activity can simply mean that people are online at the time, not due to any specific treatment.</a:t>
            </a:r>
          </a:p>
          <a:p>
            <a:pPr marL="0" indent="0">
              <a:buNone/>
            </a:pPr>
            <a:r>
              <a:rPr lang="en-US" dirty="0"/>
              <a:t>People browse more ad-related products when they are shown an ad. But they also browse more of everything!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B4AC7E-A137-4915-9E20-E1C675656C2F}"/>
              </a:ext>
            </a:extLst>
          </p:cNvPr>
          <p:cNvSpPr/>
          <p:nvPr/>
        </p:nvSpPr>
        <p:spPr>
          <a:xfrm>
            <a:off x="8834844" y="4755898"/>
            <a:ext cx="2560318" cy="9434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Ad-related page view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EF91D1-2E3E-4325-9FDF-84BFD39EF8CC}"/>
              </a:ext>
            </a:extLst>
          </p:cNvPr>
          <p:cNvSpPr/>
          <p:nvPr/>
        </p:nvSpPr>
        <p:spPr>
          <a:xfrm>
            <a:off x="5865223" y="4764737"/>
            <a:ext cx="1872339" cy="88239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/>
              <a:t>Ad exposure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2F3738-2AB9-4637-9873-3C2E2C3135A2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7737562" y="5205934"/>
            <a:ext cx="1097282" cy="21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254D813-585C-405A-A072-A4BF6EA121E6}"/>
              </a:ext>
            </a:extLst>
          </p:cNvPr>
          <p:cNvSpPr/>
          <p:nvPr/>
        </p:nvSpPr>
        <p:spPr>
          <a:xfrm>
            <a:off x="7603339" y="3736818"/>
            <a:ext cx="1750419" cy="737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Online activity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C85FB0-AEC5-406A-876D-925EB2DF0B0F}"/>
              </a:ext>
            </a:extLst>
          </p:cNvPr>
          <p:cNvCxnSpPr>
            <a:cxnSpLocks/>
            <a:stCxn id="21" idx="3"/>
            <a:endCxn id="5" idx="0"/>
          </p:cNvCxnSpPr>
          <p:nvPr/>
        </p:nvCxnSpPr>
        <p:spPr>
          <a:xfrm flipH="1">
            <a:off x="6801393" y="4365972"/>
            <a:ext cx="1058289" cy="3987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F49AE-757C-4464-972F-DE52B1AD4154}"/>
              </a:ext>
            </a:extLst>
          </p:cNvPr>
          <p:cNvCxnSpPr>
            <a:cxnSpLocks/>
            <a:stCxn id="21" idx="5"/>
            <a:endCxn id="4" idx="0"/>
          </p:cNvCxnSpPr>
          <p:nvPr/>
        </p:nvCxnSpPr>
        <p:spPr>
          <a:xfrm>
            <a:off x="9097415" y="4365972"/>
            <a:ext cx="1017588" cy="389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8D52-DFB6-4C64-ADCA-CD71667D6093}"/>
              </a:ext>
            </a:extLst>
          </p:cNvPr>
          <p:cNvSpPr txBox="1"/>
          <p:nvPr/>
        </p:nvSpPr>
        <p:spPr>
          <a:xfrm>
            <a:off x="692331" y="5969655"/>
            <a:ext cx="112471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Lewis, Rao and </a:t>
            </a:r>
            <a:r>
              <a:rPr lang="en-US" sz="2200" b="1" dirty="0" err="1"/>
              <a:t>Reily</a:t>
            </a:r>
            <a:r>
              <a:rPr lang="en-US" sz="2200" b="1" dirty="0"/>
              <a:t>. </a:t>
            </a:r>
            <a:r>
              <a:rPr lang="en-US" sz="2200" dirty="0"/>
              <a:t>Here, There, and Everywhere: Correlated Online Behaviors Can Lead to Overestimates of the Effects of Advertising. WWW 2011.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9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0620-6C2D-47A4-BACE-A82BDCCC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89AE-8148-445F-B3E3-E349F086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14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Treated and untreated people may differ in many aspects.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People with demonstrably different activity content should not be compared.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people with similar activity content that is relevant to chances of being treated.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E465A-377B-448B-8ABB-3248CF67A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9" t="35560"/>
          <a:stretch/>
        </p:blipFill>
        <p:spPr>
          <a:xfrm>
            <a:off x="5923721" y="610891"/>
            <a:ext cx="6096000" cy="281810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A7DC58-01FD-4155-9C64-52925612F311}"/>
              </a:ext>
            </a:extLst>
          </p:cNvPr>
          <p:cNvSpPr/>
          <p:nvPr/>
        </p:nvSpPr>
        <p:spPr>
          <a:xfrm>
            <a:off x="8834844" y="4755898"/>
            <a:ext cx="2560318" cy="9434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Outcome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1B5638-F237-475A-BF8D-CF1F28549842}"/>
              </a:ext>
            </a:extLst>
          </p:cNvPr>
          <p:cNvSpPr/>
          <p:nvPr/>
        </p:nvSpPr>
        <p:spPr>
          <a:xfrm>
            <a:off x="5865223" y="4764737"/>
            <a:ext cx="1872339" cy="88239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/>
              <a:t>Event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D0194-61FB-4485-8796-2EFC1257B113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7737562" y="5205934"/>
            <a:ext cx="1097282" cy="21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E48750E-1059-4CE8-B50D-F6FDF3ECCDC1}"/>
              </a:ext>
            </a:extLst>
          </p:cNvPr>
          <p:cNvSpPr/>
          <p:nvPr/>
        </p:nvSpPr>
        <p:spPr>
          <a:xfrm>
            <a:off x="7603339" y="3736818"/>
            <a:ext cx="1750419" cy="737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F8A3C8-C708-4589-9650-604B38D82398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6801393" y="4365972"/>
            <a:ext cx="1058289" cy="3987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FDA185-963E-487E-9CC3-7D80E0C2E734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9097415" y="4365972"/>
            <a:ext cx="1017588" cy="389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B9925B-DE65-4962-AB90-1F3235E71518}"/>
              </a:ext>
            </a:extLst>
          </p:cNvPr>
          <p:cNvSpPr txBox="1"/>
          <p:nvPr/>
        </p:nvSpPr>
        <p:spPr>
          <a:xfrm>
            <a:off x="692331" y="5969655"/>
            <a:ext cx="1124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Olteanu</a:t>
            </a:r>
            <a:r>
              <a:rPr lang="en-US" sz="2200" b="1" dirty="0"/>
              <a:t>, </a:t>
            </a:r>
            <a:r>
              <a:rPr lang="en-US" sz="2200" b="1" dirty="0" err="1"/>
              <a:t>Varol</a:t>
            </a:r>
            <a:r>
              <a:rPr lang="en-US" sz="2200" b="1" dirty="0"/>
              <a:t> and Kiciman. </a:t>
            </a:r>
            <a:r>
              <a:rPr lang="en-US" sz="2200" dirty="0"/>
              <a:t>Distilling the Outcomes of Personal Experiences:</a:t>
            </a:r>
          </a:p>
          <a:p>
            <a:r>
              <a:rPr lang="en-US" sz="2200" dirty="0"/>
              <a:t>A Propensity-scored Analysis of Social Media. CSCW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9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C04145E-3201-4EB1-B72C-0DFE6108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48" y="42253"/>
            <a:ext cx="6213694" cy="3714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6E5FF-21DE-4DF6-AF9F-655B023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A4CA-76CF-4EFD-A3DC-5E79D6FA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798329"/>
            <a:ext cx="5347817" cy="4888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similarity in activity may be due to inherent preferences, not any specific treatment. </a:t>
            </a:r>
          </a:p>
          <a:p>
            <a:pPr marL="0" indent="0">
              <a:buNone/>
            </a:pPr>
            <a:r>
              <a:rPr lang="en-US" dirty="0"/>
              <a:t>Social influence from friends’ feeds is most likely over-estimated because similarity in actions can be homophily. </a:t>
            </a:r>
          </a:p>
          <a:p>
            <a:pPr marL="0" indent="0">
              <a:buNone/>
            </a:pPr>
            <a:r>
              <a:rPr lang="en-US" dirty="0"/>
              <a:t>Vast majority of people’s behavior can be predicted by their past actions.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B4AC7E-A137-4915-9E20-E1C675656C2F}"/>
              </a:ext>
            </a:extLst>
          </p:cNvPr>
          <p:cNvSpPr/>
          <p:nvPr/>
        </p:nvSpPr>
        <p:spPr>
          <a:xfrm>
            <a:off x="8834844" y="4755898"/>
            <a:ext cx="2560318" cy="9434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Similarity with Friends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EF91D1-2E3E-4325-9FDF-84BFD39EF8CC}"/>
              </a:ext>
            </a:extLst>
          </p:cNvPr>
          <p:cNvSpPr/>
          <p:nvPr/>
        </p:nvSpPr>
        <p:spPr>
          <a:xfrm>
            <a:off x="5865223" y="4764737"/>
            <a:ext cx="1872339" cy="88239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b="1" dirty="0"/>
              <a:t>Friends’ feed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2F3738-2AB9-4637-9873-3C2E2C3135A2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7737562" y="5205934"/>
            <a:ext cx="1097282" cy="21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254D813-585C-405A-A072-A4BF6EA121E6}"/>
              </a:ext>
            </a:extLst>
          </p:cNvPr>
          <p:cNvSpPr/>
          <p:nvPr/>
        </p:nvSpPr>
        <p:spPr>
          <a:xfrm>
            <a:off x="7315201" y="3736818"/>
            <a:ext cx="2226364" cy="737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Homophily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C85FB0-AEC5-406A-876D-925EB2DF0B0F}"/>
              </a:ext>
            </a:extLst>
          </p:cNvPr>
          <p:cNvCxnSpPr>
            <a:cxnSpLocks/>
            <a:stCxn id="21" idx="3"/>
            <a:endCxn id="5" idx="0"/>
          </p:cNvCxnSpPr>
          <p:nvPr/>
        </p:nvCxnSpPr>
        <p:spPr>
          <a:xfrm flipH="1">
            <a:off x="6801393" y="4365972"/>
            <a:ext cx="839851" cy="3987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F49AE-757C-4464-972F-DE52B1AD4154}"/>
              </a:ext>
            </a:extLst>
          </p:cNvPr>
          <p:cNvCxnSpPr>
            <a:cxnSpLocks/>
            <a:stCxn id="21" idx="5"/>
            <a:endCxn id="4" idx="0"/>
          </p:cNvCxnSpPr>
          <p:nvPr/>
        </p:nvCxnSpPr>
        <p:spPr>
          <a:xfrm>
            <a:off x="9215522" y="4365972"/>
            <a:ext cx="899481" cy="389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8D52-DFB6-4C64-ADCA-CD71667D6093}"/>
              </a:ext>
            </a:extLst>
          </p:cNvPr>
          <p:cNvSpPr txBox="1"/>
          <p:nvPr/>
        </p:nvSpPr>
        <p:spPr>
          <a:xfrm>
            <a:off x="692331" y="5969655"/>
            <a:ext cx="1124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Sharma and Cosley. </a:t>
            </a:r>
            <a:r>
              <a:rPr lang="en-US" sz="2200" dirty="0"/>
              <a:t>Distinguishing between Personal Preferences and Social</a:t>
            </a:r>
          </a:p>
          <a:p>
            <a:r>
              <a:rPr lang="en-US" sz="2200" dirty="0"/>
              <a:t>Influence in Online Activity Feeds. CSCW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0" y="965198"/>
            <a:ext cx="11481215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PART I. Introduction to Counterfactual Reasoning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sz="4400" b="1" dirty="0"/>
            </a:br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PART II. Methods for Causal Inference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sz="4400" b="1" dirty="0"/>
            </a:br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PART III. Large-scale and Network Data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sz="4400" b="1" dirty="0"/>
            </a:br>
            <a:r>
              <a:rPr lang="en-US" sz="4400" b="1" dirty="0"/>
              <a:t>PART IV. Broader Landscape</a:t>
            </a:r>
          </a:p>
        </p:txBody>
      </p:sp>
    </p:spTree>
    <p:extLst>
      <p:ext uri="{BB962C8B-B14F-4D97-AF65-F5344CB8AC3E}">
        <p14:creationId xmlns:p14="http://schemas.microsoft.com/office/powerpoint/2010/main" val="31677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0" y="965198"/>
            <a:ext cx="3795265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PART III. </a:t>
            </a:r>
            <a:br>
              <a:rPr lang="en-US" sz="4400" b="1" dirty="0"/>
            </a:br>
            <a:r>
              <a:rPr lang="en-US" sz="4400" dirty="0"/>
              <a:t>Special considerations with large-scale and network data</a:t>
            </a:r>
            <a:endParaRPr lang="en-US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869490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912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37E289-30D0-4CB7-8866-72FFCE067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37823"/>
            <a:ext cx="11084562" cy="4310280"/>
          </a:xfrm>
        </p:spPr>
        <p:txBody>
          <a:bodyPr>
            <a:normAutofit/>
          </a:bodyPr>
          <a:lstStyle/>
          <a:p>
            <a:r>
              <a:rPr lang="en-US" dirty="0"/>
              <a:t>High-dimensional data is often sparse.</a:t>
            </a:r>
          </a:p>
          <a:p>
            <a:r>
              <a:rPr lang="en-US" b="1" dirty="0"/>
              <a:t>E.g., Text:</a:t>
            </a:r>
            <a:r>
              <a:rPr lang="en-US" dirty="0"/>
              <a:t> Distributed over all possible words</a:t>
            </a:r>
          </a:p>
          <a:p>
            <a:r>
              <a:rPr lang="en-US" b="1" dirty="0"/>
              <a:t>E.g., Medical: </a:t>
            </a:r>
            <a:r>
              <a:rPr lang="en-US" dirty="0"/>
              <a:t>Not all tests given to every patient</a:t>
            </a:r>
          </a:p>
          <a:p>
            <a:endParaRPr lang="en-US" dirty="0"/>
          </a:p>
          <a:p>
            <a:r>
              <a:rPr lang="en-US" dirty="0"/>
              <a:t>Common statistical problem, reduces overlap (no two units are identical).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</a:t>
            </a:r>
            <a:r>
              <a:rPr lang="en-US" b="1" dirty="0"/>
              <a:t>dimensionality reduction</a:t>
            </a:r>
            <a:r>
              <a:rPr lang="en-US" dirty="0"/>
              <a:t> techniques such as PCA.</a:t>
            </a:r>
          </a:p>
          <a:p>
            <a:pPr marL="514350" indent="-514350">
              <a:buAutoNum type="arabicPeriod"/>
            </a:pPr>
            <a:r>
              <a:rPr lang="en-US" dirty="0"/>
              <a:t>Use </a:t>
            </a:r>
            <a:r>
              <a:rPr lang="en-US" b="1" dirty="0"/>
              <a:t>regularized models</a:t>
            </a:r>
            <a:r>
              <a:rPr lang="en-US" dirty="0"/>
              <a:t> for estimating propensity or regression.</a:t>
            </a:r>
          </a:p>
          <a:p>
            <a:pPr marL="514350" indent="-514350">
              <a:buAutoNum type="arabicPeriod"/>
            </a:pPr>
            <a:r>
              <a:rPr lang="en-US" b="1" dirty="0"/>
              <a:t>Transform input space</a:t>
            </a:r>
            <a:r>
              <a:rPr lang="en-US" dirty="0"/>
              <a:t> to obtain more overlap.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39581-9767-4CCD-8A49-89D6C9F1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High-dimensional data creates estimation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2863629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D29476-2484-4D07-87FA-B48BBDE761E2}"/>
              </a:ext>
            </a:extLst>
          </p:cNvPr>
          <p:cNvGrpSpPr/>
          <p:nvPr/>
        </p:nvGrpSpPr>
        <p:grpSpPr>
          <a:xfrm>
            <a:off x="5111566" y="1570804"/>
            <a:ext cx="7111644" cy="3953842"/>
            <a:chOff x="5196838" y="2225842"/>
            <a:chExt cx="4328161" cy="24063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65EE1D-F8DD-4270-B472-17B14C07E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0254"/>
            <a:stretch/>
          </p:blipFill>
          <p:spPr>
            <a:xfrm rot="5400000">
              <a:off x="7301850" y="2409008"/>
              <a:ext cx="2406316" cy="20399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DC3A4F-CF08-4622-B377-36E1F9FE2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635"/>
            <a:stretch/>
          </p:blipFill>
          <p:spPr>
            <a:xfrm rot="5400000">
              <a:off x="5137769" y="2284911"/>
              <a:ext cx="2406316" cy="2288177"/>
            </a:xfrm>
            <a:prstGeom prst="rect">
              <a:avLst/>
            </a:prstGeom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4C8282-237D-4B54-9C27-867A27A3C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331" y="1189177"/>
            <a:ext cx="4519749" cy="530369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What is the effect of the Facebook news feed?</a:t>
            </a:r>
          </a:p>
          <a:p>
            <a:r>
              <a:rPr lang="en-US" sz="2400" b="1" dirty="0"/>
              <a:t>Counterfactual: </a:t>
            </a:r>
            <a:r>
              <a:rPr lang="en-US" sz="2400" dirty="0"/>
              <a:t>Would a user have shared a URL had they not exposed to it using the Feed?</a:t>
            </a:r>
          </a:p>
          <a:p>
            <a:r>
              <a:rPr lang="en-US" dirty="0"/>
              <a:t>Over 3700 co-variates for matching.</a:t>
            </a:r>
          </a:p>
          <a:p>
            <a:r>
              <a:rPr lang="en-US" dirty="0"/>
              <a:t>Use logistic regression with L2 regularization.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FAC658-15B6-4288-82AB-340A2AB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0" y="365125"/>
            <a:ext cx="10661469" cy="1325563"/>
          </a:xfrm>
        </p:spPr>
        <p:txBody>
          <a:bodyPr/>
          <a:lstStyle/>
          <a:p>
            <a:r>
              <a:rPr lang="en-US" dirty="0"/>
              <a:t>Example: Regularized propensity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B3D4F-E2B6-43F3-B237-B3A66E9A822C}"/>
              </a:ext>
            </a:extLst>
          </p:cNvPr>
          <p:cNvSpPr txBox="1"/>
          <p:nvPr/>
        </p:nvSpPr>
        <p:spPr>
          <a:xfrm>
            <a:off x="692331" y="5969655"/>
            <a:ext cx="1124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Eckles and </a:t>
            </a:r>
            <a:r>
              <a:rPr lang="en-US" sz="2200" b="1" dirty="0" err="1"/>
              <a:t>Bakshy</a:t>
            </a:r>
            <a:r>
              <a:rPr lang="en-US" sz="2200" b="1" dirty="0"/>
              <a:t>. </a:t>
            </a:r>
            <a:r>
              <a:rPr lang="en-US" sz="2200" dirty="0"/>
              <a:t>Bias and high-dimensional adjustment in</a:t>
            </a:r>
          </a:p>
          <a:p>
            <a:r>
              <a:rPr lang="en-US" sz="2200" dirty="0"/>
              <a:t>observational studies of peer effects.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457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69C899-B546-474F-AFB8-1BD4A5D5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Paradox of measuring text with changing post frequency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DA5A573-209B-44F5-8B78-45C6DC111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Q: Should we use word counts or word probabilities when comparing text messages from two different groups?</a:t>
                </a:r>
              </a:p>
              <a:p>
                <a:pPr marL="0" indent="0">
                  <a:buNone/>
                </a:pPr>
                <a:r>
                  <a:rPr lang="en-US" dirty="0"/>
                  <a:t>If group A posts more frequently than group B then, </a:t>
                </a:r>
              </a:p>
              <a:p>
                <a:pPr marL="0" indent="0">
                  <a:buNone/>
                </a:pPr>
                <a:r>
                  <a:rPr lang="en-US" dirty="0"/>
                  <a:t>… any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used more frequently by A than by B.  </a:t>
                </a:r>
                <a:r>
                  <a:rPr lang="en-US" i="1" dirty="0"/>
                  <a:t>Counts biased.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 at the same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  <a:r>
                  <a:rPr lang="en-US" i="1" dirty="0"/>
                  <a:t>Likelihoods biased too.</a:t>
                </a:r>
              </a:p>
              <a:p>
                <a:endParaRPr lang="en-US" dirty="0"/>
              </a:p>
              <a:p>
                <a:r>
                  <a:rPr lang="en-US" dirty="0"/>
                  <a:t>Language models are hard to compare when vocabularies differ</a:t>
                </a:r>
              </a:p>
              <a:p>
                <a:pPr lvl="1"/>
                <a:r>
                  <a:rPr lang="en-US" dirty="0"/>
                  <a:t>Challenge: how to model and compare “out-of-vocabulary” likelihoods</a:t>
                </a:r>
              </a:p>
              <a:p>
                <a:r>
                  <a:rPr lang="en-US" dirty="0"/>
                  <a:t>Mitigations: </a:t>
                </a:r>
              </a:p>
              <a:p>
                <a:pPr lvl="1"/>
                <a:r>
                  <a:rPr lang="en-US" dirty="0"/>
                  <a:t>Some heuristics for smoothing language models, but require tuning of OOV mass</a:t>
                </a:r>
              </a:p>
              <a:p>
                <a:pPr lvl="1"/>
                <a:r>
                  <a:rPr lang="en-US" dirty="0"/>
                  <a:t>Use language model over a fixed vocabulary (ignoring OOV)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DA5A573-209B-44F5-8B78-45C6DC111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0" y="965198"/>
            <a:ext cx="3795265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PART III. </a:t>
            </a:r>
            <a:br>
              <a:rPr lang="en-US" sz="4400" b="1" dirty="0"/>
            </a:br>
            <a:r>
              <a:rPr lang="en-US" sz="4400" dirty="0"/>
              <a:t>Special considerations with large-scale and network data</a:t>
            </a:r>
            <a:endParaRPr lang="en-US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399744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34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DA6E9-49B9-4921-82B2-7F68CA61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2777" y="1528811"/>
            <a:ext cx="9251475" cy="47075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effects complicate causal inference.</a:t>
            </a:r>
          </a:p>
          <a:p>
            <a:endParaRPr lang="en-US" dirty="0"/>
          </a:p>
          <a:p>
            <a:r>
              <a:rPr lang="en-US" dirty="0"/>
              <a:t>If a person is exposed to some information, she might share with her friends. </a:t>
            </a:r>
          </a:p>
          <a:p>
            <a:r>
              <a:rPr lang="en-US" dirty="0"/>
              <a:t>Due to the exposure, her friends’ outcome may also change.</a:t>
            </a:r>
          </a:p>
          <a:p>
            <a:endParaRPr lang="en-US" dirty="0"/>
          </a:p>
          <a:p>
            <a:r>
              <a:rPr lang="en-US" b="1" dirty="0"/>
              <a:t>Breaks the SUTVA assumption: </a:t>
            </a:r>
            <a:r>
              <a:rPr lang="en-US" dirty="0"/>
              <a:t>an individual’s outcome should not depend on another’s treatment status. </a:t>
            </a:r>
          </a:p>
          <a:p>
            <a:pPr marL="514350" indent="-514350">
              <a:buAutoNum type="arabicPeriod"/>
            </a:pPr>
            <a:r>
              <a:rPr lang="en-US" dirty="0"/>
              <a:t>Consider partitioned sub-networks as a unit of analysis.</a:t>
            </a:r>
          </a:p>
          <a:p>
            <a:pPr marL="514350" indent="-514350">
              <a:buAutoNum type="arabicPeriod"/>
            </a:pPr>
            <a:r>
              <a:rPr lang="en-US" dirty="0"/>
              <a:t>Design alternative randomization assignment or estimator.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1952C-118E-47E5-A5F5-0990FD5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 due to network 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403B6D-3B00-46C8-87CD-A1187E6D9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130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B6B77-A7BA-4F78-8A87-8962B7893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47" b="4203"/>
          <a:stretch/>
        </p:blipFill>
        <p:spPr>
          <a:xfrm>
            <a:off x="7112090" y="146670"/>
            <a:ext cx="5079910" cy="4803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3BF2C93-7853-4738-9B9E-16112C92A5F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946822"/>
                <a:ext cx="6176554" cy="48036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problem of separating peer influence from homophily.</a:t>
                </a:r>
              </a:p>
              <a:p>
                <a:r>
                  <a:rPr lang="en-US" sz="2400" b="1" dirty="0"/>
                  <a:t>Observed data: </a:t>
                </a:r>
                <a:r>
                  <a:rPr lang="en-US" sz="2400" dirty="0"/>
                  <a:t>Activity of person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:r>
                  <a:rPr lang="en-US" sz="2400" i="1" dirty="0"/>
                  <a:t>t</a:t>
                </a:r>
                <a:r>
                  <a:rPr lang="en-US" sz="2400" dirty="0"/>
                  <a:t> is the same as activity of their friend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at time </a:t>
                </a:r>
                <a:r>
                  <a:rPr lang="en-US" sz="2400" i="1" dirty="0"/>
                  <a:t>t-1.</a:t>
                </a:r>
                <a:endParaRPr lang="en-US" sz="2400" dirty="0"/>
              </a:p>
              <a:p>
                <a:r>
                  <a:rPr lang="en-US" b="1" dirty="0"/>
                  <a:t>Problem: </a:t>
                </a:r>
                <a:r>
                  <a:rPr lang="en-US" dirty="0"/>
                  <a:t>Unobserved traits led to their friendship and also to the above common activity.</a:t>
                </a:r>
              </a:p>
              <a:p>
                <a:r>
                  <a:rPr lang="en-US" dirty="0"/>
                  <a:t>Without knowing all relevant latent traits, causal identification is impossible.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3BF2C93-7853-4738-9B9E-16112C92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946822"/>
                <a:ext cx="6176554" cy="48036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BDB714-D61F-4BF1-BDA3-D228333F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5671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Identifying peer effects with observational studies is impossible(!)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D3824-27FB-42CB-8720-18E368015F08}"/>
              </a:ext>
            </a:extLst>
          </p:cNvPr>
          <p:cNvSpPr txBox="1"/>
          <p:nvPr/>
        </p:nvSpPr>
        <p:spPr>
          <a:xfrm>
            <a:off x="692331" y="5969655"/>
            <a:ext cx="1124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Shalizi</a:t>
            </a:r>
            <a:r>
              <a:rPr lang="en-US" sz="2200" b="1" dirty="0"/>
              <a:t> and Thomas. </a:t>
            </a:r>
            <a:r>
              <a:rPr lang="en-US" sz="2200" dirty="0"/>
              <a:t>Homophily and Contagion Are Generically Confounded in Observational Social Network Studies.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592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A87DA9-AC6A-4956-A32E-4607BD6F6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89177"/>
            <a:ext cx="6372497" cy="462456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Question: Do peers influence us to exercise?</a:t>
            </a:r>
          </a:p>
          <a:p>
            <a:endParaRPr lang="en-US" dirty="0"/>
          </a:p>
          <a:p>
            <a:r>
              <a:rPr lang="en-US" dirty="0"/>
              <a:t>Instead of individuals, consider all users in a city as a unit.</a:t>
            </a:r>
          </a:p>
          <a:p>
            <a:endParaRPr lang="en-US" dirty="0"/>
          </a:p>
          <a:p>
            <a:r>
              <a:rPr lang="en-US" dirty="0"/>
              <a:t>Use rainfall to construct a natural experiment on running and do checks to validate IV assumptions to the extent possible.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3C99B-E2F7-42D9-A270-6613A044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 aggregated sub-networks</a:t>
            </a:r>
          </a:p>
        </p:txBody>
      </p:sp>
      <p:pic>
        <p:nvPicPr>
          <p:cNvPr id="4" name="Picture 2" descr="https://media.nature.com/m685/nature-assets/ncomms/2017/170418/ncomms14753/images/ncomms14753-f1.jpg">
            <a:extLst>
              <a:ext uri="{FF2B5EF4-FFF2-40B4-BE49-F238E27FC236}">
                <a16:creationId xmlns:a16="http://schemas.microsoft.com/office/drawing/2014/main" id="{698FAC74-5382-48AE-8ECA-64EAE2AAF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8"/>
          <a:stretch/>
        </p:blipFill>
        <p:spPr bwMode="auto">
          <a:xfrm>
            <a:off x="7550332" y="1502331"/>
            <a:ext cx="3918859" cy="43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97A7B-5B33-4ECF-AFF5-E238D16F729B}"/>
              </a:ext>
            </a:extLst>
          </p:cNvPr>
          <p:cNvSpPr txBox="1"/>
          <p:nvPr/>
        </p:nvSpPr>
        <p:spPr>
          <a:xfrm>
            <a:off x="692331" y="5969655"/>
            <a:ext cx="112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Aral and Nicolaides. </a:t>
            </a:r>
            <a:r>
              <a:rPr lang="en-US" sz="2200" dirty="0"/>
              <a:t>Exercise contagion in a global social network. Nature communications 2017.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528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1130</Words>
  <Application>Microsoft Office PowerPoint</Application>
  <PresentationFormat>Widescreen</PresentationFormat>
  <Paragraphs>142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PART III.  Considerations for large-scale and network data</vt:lpstr>
      <vt:lpstr>PART III.  Special considerations with large-scale and network data</vt:lpstr>
      <vt:lpstr>High-dimensional data creates estimation problems</vt:lpstr>
      <vt:lpstr>Example: Regularized propensity score</vt:lpstr>
      <vt:lpstr>Paradox of measuring text with changing post frequency </vt:lpstr>
      <vt:lpstr>PART III.  Special considerations with large-scale and network data</vt:lpstr>
      <vt:lpstr>Interference due to network effects</vt:lpstr>
      <vt:lpstr>Example: Identifying peer effects with observational studies is impossible(!)</vt:lpstr>
      <vt:lpstr>Example: Use aggregated sub-networks</vt:lpstr>
      <vt:lpstr>PART III.  Special considerations with large-scale and network data</vt:lpstr>
      <vt:lpstr>Everything depends on context</vt:lpstr>
      <vt:lpstr>Common confounders that lead to selection bias</vt:lpstr>
      <vt:lpstr>Demographic Bias</vt:lpstr>
      <vt:lpstr>Usage Bias</vt:lpstr>
      <vt:lpstr>Activity Bias </vt:lpstr>
      <vt:lpstr>Preference Bias</vt:lpstr>
      <vt:lpstr>PART I. Introduction to Counterfactual Reasoning  PART II. Methods for Causal Inference  PART III. Large-scale and Network Data  PART IV. Broader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III.  Considerations for large-scale and network data</dc:title>
  <dc:creator>Amit Sharma</dc:creator>
  <cp:lastModifiedBy>Emre Kiciman</cp:lastModifiedBy>
  <cp:revision>2</cp:revision>
  <dcterms:created xsi:type="dcterms:W3CDTF">2018-07-31T12:03:46Z</dcterms:created>
  <dcterms:modified xsi:type="dcterms:W3CDTF">2018-08-19T11:51:12Z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amshar@microsoft.com</vt:lpwstr>
  </property>
  <property fmtid="{D5CDD505-2E9C-101B-9397-08002B2CF9AE}" pid="5" name="MSIP_Label_f42aa342-8706-4288-bd11-ebb85995028c_SetDate">
    <vt:lpwstr>2018-07-31T12:09:05.8583176Z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