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1695" r:id="rId2"/>
    <p:sldId id="257" r:id="rId3"/>
    <p:sldId id="1682" r:id="rId4"/>
    <p:sldId id="1679" r:id="rId5"/>
    <p:sldId id="1684" r:id="rId6"/>
    <p:sldId id="1685" r:id="rId7"/>
    <p:sldId id="1683" r:id="rId8"/>
    <p:sldId id="541" r:id="rId9"/>
    <p:sldId id="1687" r:id="rId10"/>
    <p:sldId id="1688" r:id="rId11"/>
    <p:sldId id="1665" r:id="rId12"/>
    <p:sldId id="1690" r:id="rId13"/>
    <p:sldId id="1691" r:id="rId14"/>
    <p:sldId id="1511" r:id="rId15"/>
    <p:sldId id="1512" r:id="rId16"/>
    <p:sldId id="1605" r:id="rId17"/>
    <p:sldId id="1651" r:id="rId18"/>
    <p:sldId id="1652" r:id="rId19"/>
    <p:sldId id="1653" r:id="rId20"/>
    <p:sldId id="1692" r:id="rId21"/>
    <p:sldId id="1543" r:id="rId22"/>
    <p:sldId id="1602" r:id="rId23"/>
    <p:sldId id="16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AB2AA-82A7-47C5-8BB6-C7377385A9CA}" type="doc">
      <dgm:prSet loTypeId="urn:microsoft.com/office/officeart/2005/8/layout/process1" loCatId="process" qsTypeId="urn:microsoft.com/office/officeart/2005/8/quickstyle/simple1" qsCatId="simple" csTypeId="urn:microsoft.com/office/officeart/2005/8/colors/accent1_2" csCatId="accent1" phldr="1"/>
      <dgm:spPr/>
    </dgm:pt>
    <dgm:pt modelId="{03B1EE0D-E8F7-4811-8280-23352CA21479}">
      <dgm:prSet phldrT="[Text]"/>
      <dgm:spPr/>
      <dgm:t>
        <a:bodyPr/>
        <a:lstStyle/>
        <a:p>
          <a:r>
            <a:rPr lang="en-US" dirty="0"/>
            <a:t>A/B test</a:t>
          </a:r>
        </a:p>
      </dgm:t>
    </dgm:pt>
    <dgm:pt modelId="{72584101-CEF0-49EF-985A-AEBB17DE1BED}" type="parTrans" cxnId="{5F42C34D-25BE-4229-ADDA-74B58F030D24}">
      <dgm:prSet/>
      <dgm:spPr/>
      <dgm:t>
        <a:bodyPr/>
        <a:lstStyle/>
        <a:p>
          <a:endParaRPr lang="en-US"/>
        </a:p>
      </dgm:t>
    </dgm:pt>
    <dgm:pt modelId="{69267E99-3224-4873-8836-1F3DA527D4E4}" type="sibTrans" cxnId="{5F42C34D-25BE-4229-ADDA-74B58F030D24}">
      <dgm:prSet/>
      <dgm:spPr/>
      <dgm:t>
        <a:bodyPr/>
        <a:lstStyle/>
        <a:p>
          <a:endParaRPr lang="en-US"/>
        </a:p>
      </dgm:t>
    </dgm:pt>
    <dgm:pt modelId="{DCF22832-3C9B-47F4-AEF4-7D5A4FC730FF}">
      <dgm:prSet phldrT="[Text]"/>
      <dgm:spPr/>
      <dgm:t>
        <a:bodyPr/>
        <a:lstStyle/>
        <a:p>
          <a:r>
            <a:rPr lang="en-US" dirty="0"/>
            <a:t>Multi-Armed Bandits</a:t>
          </a:r>
        </a:p>
      </dgm:t>
    </dgm:pt>
    <dgm:pt modelId="{E092047C-6340-4528-98B7-2F5CBE9CD5BB}" type="parTrans" cxnId="{81014B8E-BBA3-4000-871E-A6851F3562E3}">
      <dgm:prSet/>
      <dgm:spPr/>
      <dgm:t>
        <a:bodyPr/>
        <a:lstStyle/>
        <a:p>
          <a:endParaRPr lang="en-US"/>
        </a:p>
      </dgm:t>
    </dgm:pt>
    <dgm:pt modelId="{652BAA84-5D30-4F25-8FA4-E3AD65E7DAD7}" type="sibTrans" cxnId="{81014B8E-BBA3-4000-871E-A6851F3562E3}">
      <dgm:prSet/>
      <dgm:spPr/>
      <dgm:t>
        <a:bodyPr/>
        <a:lstStyle/>
        <a:p>
          <a:endParaRPr lang="en-US"/>
        </a:p>
      </dgm:t>
    </dgm:pt>
    <dgm:pt modelId="{54643BA3-C8E5-4198-BE6C-90CC578A125F}">
      <dgm:prSet phldrT="[Text]"/>
      <dgm:spPr/>
      <dgm:t>
        <a:bodyPr/>
        <a:lstStyle/>
        <a:p>
          <a:r>
            <a:rPr lang="en-US" dirty="0"/>
            <a:t>Markov Decision Processes</a:t>
          </a:r>
        </a:p>
      </dgm:t>
    </dgm:pt>
    <dgm:pt modelId="{8D0EC9A5-ED02-4C39-AE82-9AE8115B6242}" type="parTrans" cxnId="{B0CEFB4A-D624-4A9A-9F64-B9AFD73AA3A2}">
      <dgm:prSet/>
      <dgm:spPr/>
      <dgm:t>
        <a:bodyPr/>
        <a:lstStyle/>
        <a:p>
          <a:endParaRPr lang="en-US"/>
        </a:p>
      </dgm:t>
    </dgm:pt>
    <dgm:pt modelId="{762D6212-31D1-4498-96EA-F0AA005F85E5}" type="sibTrans" cxnId="{B0CEFB4A-D624-4A9A-9F64-B9AFD73AA3A2}">
      <dgm:prSet/>
      <dgm:spPr/>
      <dgm:t>
        <a:bodyPr/>
        <a:lstStyle/>
        <a:p>
          <a:endParaRPr lang="en-US"/>
        </a:p>
      </dgm:t>
    </dgm:pt>
    <dgm:pt modelId="{E895D0FD-F22F-4D7E-8EDE-72CC24B4B518}">
      <dgm:prSet phldrT="[Text]"/>
      <dgm:spPr/>
      <dgm:t>
        <a:bodyPr/>
        <a:lstStyle/>
        <a:p>
          <a:r>
            <a:rPr lang="en-US" dirty="0"/>
            <a:t>POMDPs</a:t>
          </a:r>
        </a:p>
      </dgm:t>
    </dgm:pt>
    <dgm:pt modelId="{63AE1FFD-A381-453E-8D5D-693B558F384B}" type="parTrans" cxnId="{6849CFF5-E244-41EA-9096-738A6E150607}">
      <dgm:prSet/>
      <dgm:spPr/>
      <dgm:t>
        <a:bodyPr/>
        <a:lstStyle/>
        <a:p>
          <a:endParaRPr lang="en-US"/>
        </a:p>
      </dgm:t>
    </dgm:pt>
    <dgm:pt modelId="{5C21809A-FA33-47F9-A340-EF26F60A7AB7}" type="sibTrans" cxnId="{6849CFF5-E244-41EA-9096-738A6E150607}">
      <dgm:prSet/>
      <dgm:spPr/>
      <dgm:t>
        <a:bodyPr/>
        <a:lstStyle/>
        <a:p>
          <a:endParaRPr lang="en-US"/>
        </a:p>
      </dgm:t>
    </dgm:pt>
    <dgm:pt modelId="{8557F6D4-717B-49D4-8C49-A131082C5453}" type="pres">
      <dgm:prSet presAssocID="{C51AB2AA-82A7-47C5-8BB6-C7377385A9CA}" presName="Name0" presStyleCnt="0">
        <dgm:presLayoutVars>
          <dgm:dir/>
          <dgm:resizeHandles val="exact"/>
        </dgm:presLayoutVars>
      </dgm:prSet>
      <dgm:spPr/>
    </dgm:pt>
    <dgm:pt modelId="{1363CFE7-9786-4527-85C5-212D258EBAE7}" type="pres">
      <dgm:prSet presAssocID="{03B1EE0D-E8F7-4811-8280-23352CA21479}" presName="node" presStyleLbl="node1" presStyleIdx="0" presStyleCnt="4">
        <dgm:presLayoutVars>
          <dgm:bulletEnabled val="1"/>
        </dgm:presLayoutVars>
      </dgm:prSet>
      <dgm:spPr/>
    </dgm:pt>
    <dgm:pt modelId="{7E4DF23A-2764-44C1-A0CC-3CCAED1E0E80}" type="pres">
      <dgm:prSet presAssocID="{69267E99-3224-4873-8836-1F3DA527D4E4}" presName="sibTrans" presStyleLbl="sibTrans2D1" presStyleIdx="0" presStyleCnt="3"/>
      <dgm:spPr/>
    </dgm:pt>
    <dgm:pt modelId="{8A149FA9-19BA-4F7E-B945-587A25F139DF}" type="pres">
      <dgm:prSet presAssocID="{69267E99-3224-4873-8836-1F3DA527D4E4}" presName="connectorText" presStyleLbl="sibTrans2D1" presStyleIdx="0" presStyleCnt="3"/>
      <dgm:spPr/>
    </dgm:pt>
    <dgm:pt modelId="{2254B13D-7D55-47A6-A67B-F6D84631115F}" type="pres">
      <dgm:prSet presAssocID="{DCF22832-3C9B-47F4-AEF4-7D5A4FC730FF}" presName="node" presStyleLbl="node1" presStyleIdx="1" presStyleCnt="4">
        <dgm:presLayoutVars>
          <dgm:bulletEnabled val="1"/>
        </dgm:presLayoutVars>
      </dgm:prSet>
      <dgm:spPr/>
    </dgm:pt>
    <dgm:pt modelId="{28E7B3A2-BC55-4D3D-9F37-24694B93AD93}" type="pres">
      <dgm:prSet presAssocID="{652BAA84-5D30-4F25-8FA4-E3AD65E7DAD7}" presName="sibTrans" presStyleLbl="sibTrans2D1" presStyleIdx="1" presStyleCnt="3"/>
      <dgm:spPr/>
    </dgm:pt>
    <dgm:pt modelId="{50F12C3D-8BA6-475C-811B-65905C91A27C}" type="pres">
      <dgm:prSet presAssocID="{652BAA84-5D30-4F25-8FA4-E3AD65E7DAD7}" presName="connectorText" presStyleLbl="sibTrans2D1" presStyleIdx="1" presStyleCnt="3"/>
      <dgm:spPr/>
    </dgm:pt>
    <dgm:pt modelId="{5E4F64FD-BA43-4A08-8005-5608A64871C6}" type="pres">
      <dgm:prSet presAssocID="{54643BA3-C8E5-4198-BE6C-90CC578A125F}" presName="node" presStyleLbl="node1" presStyleIdx="2" presStyleCnt="4">
        <dgm:presLayoutVars>
          <dgm:bulletEnabled val="1"/>
        </dgm:presLayoutVars>
      </dgm:prSet>
      <dgm:spPr/>
    </dgm:pt>
    <dgm:pt modelId="{E2F7E718-039D-4B54-9221-D6A5478FBC3C}" type="pres">
      <dgm:prSet presAssocID="{762D6212-31D1-4498-96EA-F0AA005F85E5}" presName="sibTrans" presStyleLbl="sibTrans2D1" presStyleIdx="2" presStyleCnt="3"/>
      <dgm:spPr/>
    </dgm:pt>
    <dgm:pt modelId="{E4FBA6C2-67CB-43C2-BB3F-279CE76CB813}" type="pres">
      <dgm:prSet presAssocID="{762D6212-31D1-4498-96EA-F0AA005F85E5}" presName="connectorText" presStyleLbl="sibTrans2D1" presStyleIdx="2" presStyleCnt="3"/>
      <dgm:spPr/>
    </dgm:pt>
    <dgm:pt modelId="{0E0D9F64-7ABA-42D9-BA4A-B17387885992}" type="pres">
      <dgm:prSet presAssocID="{E895D0FD-F22F-4D7E-8EDE-72CC24B4B518}" presName="node" presStyleLbl="node1" presStyleIdx="3" presStyleCnt="4">
        <dgm:presLayoutVars>
          <dgm:bulletEnabled val="1"/>
        </dgm:presLayoutVars>
      </dgm:prSet>
      <dgm:spPr/>
    </dgm:pt>
  </dgm:ptLst>
  <dgm:cxnLst>
    <dgm:cxn modelId="{CC38251B-17FE-4992-A9A8-92DCFA8E7DE3}" type="presOf" srcId="{C51AB2AA-82A7-47C5-8BB6-C7377385A9CA}" destId="{8557F6D4-717B-49D4-8C49-A131082C5453}" srcOrd="0" destOrd="0" presId="urn:microsoft.com/office/officeart/2005/8/layout/process1"/>
    <dgm:cxn modelId="{539D4226-EF16-481C-9A4E-7661DEBC568A}" type="presOf" srcId="{54643BA3-C8E5-4198-BE6C-90CC578A125F}" destId="{5E4F64FD-BA43-4A08-8005-5608A64871C6}" srcOrd="0" destOrd="0" presId="urn:microsoft.com/office/officeart/2005/8/layout/process1"/>
    <dgm:cxn modelId="{B799FA2A-11C0-49F0-9C61-D9C0DE553313}" type="presOf" srcId="{762D6212-31D1-4498-96EA-F0AA005F85E5}" destId="{E2F7E718-039D-4B54-9221-D6A5478FBC3C}" srcOrd="0" destOrd="0" presId="urn:microsoft.com/office/officeart/2005/8/layout/process1"/>
    <dgm:cxn modelId="{56734D35-232E-47B1-9BD1-B85B12659A72}" type="presOf" srcId="{E895D0FD-F22F-4D7E-8EDE-72CC24B4B518}" destId="{0E0D9F64-7ABA-42D9-BA4A-B17387885992}" srcOrd="0" destOrd="0" presId="urn:microsoft.com/office/officeart/2005/8/layout/process1"/>
    <dgm:cxn modelId="{B0CEFB4A-D624-4A9A-9F64-B9AFD73AA3A2}" srcId="{C51AB2AA-82A7-47C5-8BB6-C7377385A9CA}" destId="{54643BA3-C8E5-4198-BE6C-90CC578A125F}" srcOrd="2" destOrd="0" parTransId="{8D0EC9A5-ED02-4C39-AE82-9AE8115B6242}" sibTransId="{762D6212-31D1-4498-96EA-F0AA005F85E5}"/>
    <dgm:cxn modelId="{5F42C34D-25BE-4229-ADDA-74B58F030D24}" srcId="{C51AB2AA-82A7-47C5-8BB6-C7377385A9CA}" destId="{03B1EE0D-E8F7-4811-8280-23352CA21479}" srcOrd="0" destOrd="0" parTransId="{72584101-CEF0-49EF-985A-AEBB17DE1BED}" sibTransId="{69267E99-3224-4873-8836-1F3DA527D4E4}"/>
    <dgm:cxn modelId="{81014B8E-BBA3-4000-871E-A6851F3562E3}" srcId="{C51AB2AA-82A7-47C5-8BB6-C7377385A9CA}" destId="{DCF22832-3C9B-47F4-AEF4-7D5A4FC730FF}" srcOrd="1" destOrd="0" parTransId="{E092047C-6340-4528-98B7-2F5CBE9CD5BB}" sibTransId="{652BAA84-5D30-4F25-8FA4-E3AD65E7DAD7}"/>
    <dgm:cxn modelId="{F31EEB95-0393-43E3-AF23-B2B7C94D837F}" type="presOf" srcId="{652BAA84-5D30-4F25-8FA4-E3AD65E7DAD7}" destId="{50F12C3D-8BA6-475C-811B-65905C91A27C}" srcOrd="1" destOrd="0" presId="urn:microsoft.com/office/officeart/2005/8/layout/process1"/>
    <dgm:cxn modelId="{82461A9A-5167-4353-84C9-CBF23ED14791}" type="presOf" srcId="{69267E99-3224-4873-8836-1F3DA527D4E4}" destId="{8A149FA9-19BA-4F7E-B945-587A25F139DF}" srcOrd="1" destOrd="0" presId="urn:microsoft.com/office/officeart/2005/8/layout/process1"/>
    <dgm:cxn modelId="{DFF24E9F-C9FA-4E9D-B965-9E50DB6D86C1}" type="presOf" srcId="{762D6212-31D1-4498-96EA-F0AA005F85E5}" destId="{E4FBA6C2-67CB-43C2-BB3F-279CE76CB813}" srcOrd="1" destOrd="0" presId="urn:microsoft.com/office/officeart/2005/8/layout/process1"/>
    <dgm:cxn modelId="{24BC3BA0-5FD7-44E5-BF3C-4757BBA4773B}" type="presOf" srcId="{652BAA84-5D30-4F25-8FA4-E3AD65E7DAD7}" destId="{28E7B3A2-BC55-4D3D-9F37-24694B93AD93}" srcOrd="0" destOrd="0" presId="urn:microsoft.com/office/officeart/2005/8/layout/process1"/>
    <dgm:cxn modelId="{171149D1-E16E-42BE-8D9D-C63F56658948}" type="presOf" srcId="{DCF22832-3C9B-47F4-AEF4-7D5A4FC730FF}" destId="{2254B13D-7D55-47A6-A67B-F6D84631115F}" srcOrd="0" destOrd="0" presId="urn:microsoft.com/office/officeart/2005/8/layout/process1"/>
    <dgm:cxn modelId="{B8A352ED-3138-451D-9352-F16DE5513B2E}" type="presOf" srcId="{03B1EE0D-E8F7-4811-8280-23352CA21479}" destId="{1363CFE7-9786-4527-85C5-212D258EBAE7}" srcOrd="0" destOrd="0" presId="urn:microsoft.com/office/officeart/2005/8/layout/process1"/>
    <dgm:cxn modelId="{E9E6CCEF-AAE5-40B2-A915-C0FE0025BB26}" type="presOf" srcId="{69267E99-3224-4873-8836-1F3DA527D4E4}" destId="{7E4DF23A-2764-44C1-A0CC-3CCAED1E0E80}" srcOrd="0" destOrd="0" presId="urn:microsoft.com/office/officeart/2005/8/layout/process1"/>
    <dgm:cxn modelId="{6849CFF5-E244-41EA-9096-738A6E150607}" srcId="{C51AB2AA-82A7-47C5-8BB6-C7377385A9CA}" destId="{E895D0FD-F22F-4D7E-8EDE-72CC24B4B518}" srcOrd="3" destOrd="0" parTransId="{63AE1FFD-A381-453E-8D5D-693B558F384B}" sibTransId="{5C21809A-FA33-47F9-A340-EF26F60A7AB7}"/>
    <dgm:cxn modelId="{A39DB5FA-DB4D-4DCD-817D-241FD65414AB}" type="presParOf" srcId="{8557F6D4-717B-49D4-8C49-A131082C5453}" destId="{1363CFE7-9786-4527-85C5-212D258EBAE7}" srcOrd="0" destOrd="0" presId="urn:microsoft.com/office/officeart/2005/8/layout/process1"/>
    <dgm:cxn modelId="{B5F5AE8A-2F18-4554-BA89-EC37788214AE}" type="presParOf" srcId="{8557F6D4-717B-49D4-8C49-A131082C5453}" destId="{7E4DF23A-2764-44C1-A0CC-3CCAED1E0E80}" srcOrd="1" destOrd="0" presId="urn:microsoft.com/office/officeart/2005/8/layout/process1"/>
    <dgm:cxn modelId="{A201F0D3-F1E6-43E6-A357-B83975D9F7CB}" type="presParOf" srcId="{7E4DF23A-2764-44C1-A0CC-3CCAED1E0E80}" destId="{8A149FA9-19BA-4F7E-B945-587A25F139DF}" srcOrd="0" destOrd="0" presId="urn:microsoft.com/office/officeart/2005/8/layout/process1"/>
    <dgm:cxn modelId="{F8488C6F-53F7-44CC-9724-3FF45838949A}" type="presParOf" srcId="{8557F6D4-717B-49D4-8C49-A131082C5453}" destId="{2254B13D-7D55-47A6-A67B-F6D84631115F}" srcOrd="2" destOrd="0" presId="urn:microsoft.com/office/officeart/2005/8/layout/process1"/>
    <dgm:cxn modelId="{431D4F3D-ADFD-4F09-AE80-4BC67AE1719C}" type="presParOf" srcId="{8557F6D4-717B-49D4-8C49-A131082C5453}" destId="{28E7B3A2-BC55-4D3D-9F37-24694B93AD93}" srcOrd="3" destOrd="0" presId="urn:microsoft.com/office/officeart/2005/8/layout/process1"/>
    <dgm:cxn modelId="{617EC3A1-CBE4-49E9-B993-C7FA6CE78D73}" type="presParOf" srcId="{28E7B3A2-BC55-4D3D-9F37-24694B93AD93}" destId="{50F12C3D-8BA6-475C-811B-65905C91A27C}" srcOrd="0" destOrd="0" presId="urn:microsoft.com/office/officeart/2005/8/layout/process1"/>
    <dgm:cxn modelId="{F7B3924D-B7C2-436C-8379-75DFC727B5B9}" type="presParOf" srcId="{8557F6D4-717B-49D4-8C49-A131082C5453}" destId="{5E4F64FD-BA43-4A08-8005-5608A64871C6}" srcOrd="4" destOrd="0" presId="urn:microsoft.com/office/officeart/2005/8/layout/process1"/>
    <dgm:cxn modelId="{3A2AAB72-D37F-49A6-B021-14B6B5474687}" type="presParOf" srcId="{8557F6D4-717B-49D4-8C49-A131082C5453}" destId="{E2F7E718-039D-4B54-9221-D6A5478FBC3C}" srcOrd="5" destOrd="0" presId="urn:microsoft.com/office/officeart/2005/8/layout/process1"/>
    <dgm:cxn modelId="{C0F5EEFF-3518-4A7C-8F35-580CA1A154A8}" type="presParOf" srcId="{E2F7E718-039D-4B54-9221-D6A5478FBC3C}" destId="{E4FBA6C2-67CB-43C2-BB3F-279CE76CB813}" srcOrd="0" destOrd="0" presId="urn:microsoft.com/office/officeart/2005/8/layout/process1"/>
    <dgm:cxn modelId="{8EABB9AF-103D-4FFC-810A-C0EDA81BEB34}" type="presParOf" srcId="{8557F6D4-717B-49D4-8C49-A131082C5453}" destId="{0E0D9F64-7ABA-42D9-BA4A-B1738788599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CFE7-9786-4527-85C5-212D258EBAE7}">
      <dsp:nvSpPr>
        <dsp:cNvPr id="0" name=""/>
        <dsp:cNvSpPr/>
      </dsp:nvSpPr>
      <dsp:spPr>
        <a:xfrm>
          <a:off x="3571"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A/B test</a:t>
          </a:r>
        </a:p>
      </dsp:txBody>
      <dsp:txXfrm>
        <a:off x="32302" y="2247592"/>
        <a:ext cx="1504241" cy="923482"/>
      </dsp:txXfrm>
    </dsp:sp>
    <dsp:sp modelId="{7E4DF23A-2764-44C1-A0CC-3CCAED1E0E80}">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2254B13D-7D55-47A6-A67B-F6D84631115F}">
      <dsp:nvSpPr>
        <dsp:cNvPr id="0" name=""/>
        <dsp:cNvSpPr/>
      </dsp:nvSpPr>
      <dsp:spPr>
        <a:xfrm>
          <a:off x="2189956"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Multi-Armed Bandits</a:t>
          </a:r>
        </a:p>
      </dsp:txBody>
      <dsp:txXfrm>
        <a:off x="2218687" y="2247592"/>
        <a:ext cx="1504241" cy="923482"/>
      </dsp:txXfrm>
    </dsp:sp>
    <dsp:sp modelId="{28E7B3A2-BC55-4D3D-9F37-24694B93AD93}">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5E4F64FD-BA43-4A08-8005-5608A64871C6}">
      <dsp:nvSpPr>
        <dsp:cNvPr id="0" name=""/>
        <dsp:cNvSpPr/>
      </dsp:nvSpPr>
      <dsp:spPr>
        <a:xfrm>
          <a:off x="4376340"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Markov Decision Processes</a:t>
          </a:r>
        </a:p>
      </dsp:txBody>
      <dsp:txXfrm>
        <a:off x="4405071" y="2247592"/>
        <a:ext cx="1504241" cy="923482"/>
      </dsp:txXfrm>
    </dsp:sp>
    <dsp:sp modelId="{E2F7E718-039D-4B54-9221-D6A5478FBC3C}">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0E0D9F64-7ABA-42D9-BA4A-B17387885992}">
      <dsp:nvSpPr>
        <dsp:cNvPr id="0" name=""/>
        <dsp:cNvSpPr/>
      </dsp:nvSpPr>
      <dsp:spPr>
        <a:xfrm>
          <a:off x="6562724"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POMDPs</a:t>
          </a:r>
        </a:p>
      </dsp:txBody>
      <dsp:txXfrm>
        <a:off x="6591455" y="2247592"/>
        <a:ext cx="1504241" cy="923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A4F41-3BE6-4702-B67C-D1B0097BFF89}"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13135-2199-420D-BF13-24EABEFA0FD0}" type="slidenum">
              <a:rPr lang="en-US" smtClean="0"/>
              <a:t>‹#›</a:t>
            </a:fld>
            <a:endParaRPr lang="en-US"/>
          </a:p>
        </p:txBody>
      </p:sp>
    </p:spTree>
    <p:extLst>
      <p:ext uri="{BB962C8B-B14F-4D97-AF65-F5344CB8AC3E}">
        <p14:creationId xmlns:p14="http://schemas.microsoft.com/office/powerpoint/2010/main" val="301380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C42885-624B-41E0-9613-FC94C6678D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7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13135-2199-420D-BF13-24EABEFA0FD0}" type="slidenum">
              <a:rPr lang="en-US" smtClean="0"/>
              <a:t>2</a:t>
            </a:fld>
            <a:endParaRPr lang="en-US"/>
          </a:p>
        </p:txBody>
      </p:sp>
    </p:spTree>
    <p:extLst>
      <p:ext uri="{BB962C8B-B14F-4D97-AF65-F5344CB8AC3E}">
        <p14:creationId xmlns:p14="http://schemas.microsoft.com/office/powerpoint/2010/main" val="123572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7CF2BD3-B0E3-40A9-9391-68B0C6FB412C}" type="slidenum">
              <a:rPr lang="en-US" smtClean="0"/>
              <a:t>8</a:t>
            </a:fld>
            <a:endParaRPr lang="en-US"/>
          </a:p>
        </p:txBody>
      </p:sp>
    </p:spTree>
    <p:extLst>
      <p:ext uri="{BB962C8B-B14F-4D97-AF65-F5344CB8AC3E}">
        <p14:creationId xmlns:p14="http://schemas.microsoft.com/office/powerpoint/2010/main" val="38972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7CF2BD3-B0E3-40A9-9391-68B0C6FB412C}" type="slidenum">
              <a:rPr lang="en-US" smtClean="0"/>
              <a:t>11</a:t>
            </a:fld>
            <a:endParaRPr lang="en-US"/>
          </a:p>
        </p:txBody>
      </p:sp>
    </p:spTree>
    <p:extLst>
      <p:ext uri="{BB962C8B-B14F-4D97-AF65-F5344CB8AC3E}">
        <p14:creationId xmlns:p14="http://schemas.microsoft.com/office/powerpoint/2010/main" val="141042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Causal Inference tutorial</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3652E2-D455-4BDF-96FD-479972F1A98E}" type="datetime8">
              <a:rPr lang="en-US" smtClean="0"/>
              <a:t>7/31/2018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6311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528F092-9329-4652-99B8-56526A70C838}" type="datetime8">
              <a:rPr lang="en-US" smtClean="0"/>
              <a:t>7/31/2018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2810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Causal Inference tutorial</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ECD05B-D3A5-4EB0-8E04-45379DBA0E09}" type="datetime8">
              <a:rPr lang="en-US" smtClean="0"/>
              <a:t>7/31/2018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3741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Causal Inference tutorial</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9EC6C0B-43A9-45BC-BDC5-8CAB71C27225}" type="datetime8">
              <a:rPr lang="en-US" smtClean="0"/>
              <a:t>7/31/2018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0233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73C4-4782-4E1C-83C5-6654F3DFE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214B4-FF15-4931-90EA-72D688491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548CC-331A-4607-8CB6-20874C29BDE9}"/>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69D50255-1A17-41D8-922E-E1343457D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E00A-08FF-4A0D-BDE3-CF7F7D269575}"/>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324825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B527-6610-4DBD-BA53-C3796F935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17CC6-CCE3-47A8-A9A5-628F1FED8F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F2C9C-C9FC-4E2A-B329-8469728810C0}"/>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8DA14F1E-DFC4-4BAE-9942-C82E9E343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8DE70-F495-44BE-B48D-689E2D88BA60}"/>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346563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4FEB-98D0-43CC-B21F-6A6F86197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D07EF-EBF9-4161-99A3-F756B567F0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E98BB-20FC-4E53-B411-BD28731E5263}"/>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C34FD2BD-9270-41D1-93A3-C1F4CD452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C4D6C-DA4F-48AE-A839-DF489340C734}"/>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237919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534496"/>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84" indent="0">
              <a:buNone/>
              <a:defRPr/>
            </a:lvl3pPr>
            <a:lvl4pPr marL="336168" indent="0">
              <a:buNone/>
              <a:defRPr/>
            </a:lvl4pPr>
            <a:lvl5pPr marL="50425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34990F19-4AF9-4079-9E3A-38E608497707}" type="slidenum">
              <a:rPr lang="en-US" smtClean="0"/>
              <a:t>‹#›</a:t>
            </a:fld>
            <a:endParaRPr lang="en-US"/>
          </a:p>
        </p:txBody>
      </p:sp>
    </p:spTree>
    <p:extLst>
      <p:ext uri="{BB962C8B-B14F-4D97-AF65-F5344CB8AC3E}">
        <p14:creationId xmlns:p14="http://schemas.microsoft.com/office/powerpoint/2010/main" val="1264389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2109-83CD-46D1-8770-B519EA2DF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24160-83F6-4CCE-97F1-E40C448CF8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8DCF8-309B-49B9-A375-10EB8F9B7082}"/>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526B89D6-8F1D-4E7D-833A-9358BC964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B845A-2D25-4BA4-B1C4-0C49D1246A7F}"/>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121408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7674-DAFC-4D29-B8CF-8C265E9F7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BB2219-2750-49E9-B1B0-B36A0AC8E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840570-7C10-4460-A70A-35D434F971D0}"/>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14453CA6-8488-4535-A08C-89F714A89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A060F-64EF-4986-A912-87CCE77049AF}"/>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417937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FAC4-73E5-4B75-A755-A93A3D22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620F6-6995-430C-A737-7EBC31A0E2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3B740F-BC96-4263-AFCB-A7364BB69D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58CE6-B0C4-4B05-B5F6-EA30A713C422}"/>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6" name="Footer Placeholder 5">
            <a:extLst>
              <a:ext uri="{FF2B5EF4-FFF2-40B4-BE49-F238E27FC236}">
                <a16:creationId xmlns:a16="http://schemas.microsoft.com/office/drawing/2014/main" id="{B7358087-AA55-4505-8671-56FDE185F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7F095-0713-4535-9695-63AF0C721248}"/>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25455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DCC4-8083-48F0-A284-674BA700F7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4113F6-50E0-4500-ABEF-0E009EE6E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EDA37A-2111-48F2-8460-A8C546EFE2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BB3A90-5B05-4F70-948D-ABFB93520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7E2DF3-88F0-40E7-AC39-E97B96533A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4D02FA-6DA4-4476-B913-53254607F936}"/>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8" name="Footer Placeholder 7">
            <a:extLst>
              <a:ext uri="{FF2B5EF4-FFF2-40B4-BE49-F238E27FC236}">
                <a16:creationId xmlns:a16="http://schemas.microsoft.com/office/drawing/2014/main" id="{138EC81C-DCC8-4F20-99D3-9ADF88661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F8F3C7-0C94-4B57-84DB-FD5BED409F38}"/>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153928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FC9C-8FE8-43B6-9751-42A0DAE5FF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CC95E4-8764-4003-88CE-CD59F1142F36}"/>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4" name="Footer Placeholder 3">
            <a:extLst>
              <a:ext uri="{FF2B5EF4-FFF2-40B4-BE49-F238E27FC236}">
                <a16:creationId xmlns:a16="http://schemas.microsoft.com/office/drawing/2014/main" id="{49C4C50D-9185-450B-9832-2D4C40414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95A85-F800-4AEF-9FE3-5FE9798A1555}"/>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212019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68561-2471-4575-98E2-3273FD13C293}"/>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3" name="Footer Placeholder 2">
            <a:extLst>
              <a:ext uri="{FF2B5EF4-FFF2-40B4-BE49-F238E27FC236}">
                <a16:creationId xmlns:a16="http://schemas.microsoft.com/office/drawing/2014/main" id="{B8847F5A-F00A-4B82-BF86-3723E9398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6089-8BC6-4E36-A6B8-A56839924DF0}"/>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242283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AD90-3C46-4510-AC37-56F1075F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76F94-0ABE-4AC6-9FDD-2FCE86FD3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07AAC-1E21-4E6F-89E8-12A30C389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006BCC-630B-4626-8866-D988A3CF0268}"/>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6" name="Footer Placeholder 5">
            <a:extLst>
              <a:ext uri="{FF2B5EF4-FFF2-40B4-BE49-F238E27FC236}">
                <a16:creationId xmlns:a16="http://schemas.microsoft.com/office/drawing/2014/main" id="{06905311-D15E-4A06-AA13-EAE26F8F1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C351-9B75-4B2E-B2BC-5C5A14E820CD}"/>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410271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7B1-3164-45E5-A18C-E637CCA62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EFFF23-011C-4BC8-921E-C04E8D521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A2088-B084-4343-A0C1-FCFE02B24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07F88-F59F-4ADB-952F-7519E8EDB3F2}"/>
              </a:ext>
            </a:extLst>
          </p:cNvPr>
          <p:cNvSpPr>
            <a:spLocks noGrp="1"/>
          </p:cNvSpPr>
          <p:nvPr>
            <p:ph type="dt" sz="half" idx="10"/>
          </p:nvPr>
        </p:nvSpPr>
        <p:spPr/>
        <p:txBody>
          <a:bodyPr/>
          <a:lstStyle/>
          <a:p>
            <a:fld id="{2F7EF51D-B90C-43C1-94C2-037B43065D22}" type="datetimeFigureOut">
              <a:rPr lang="en-US" smtClean="0"/>
              <a:t>7/31/2018</a:t>
            </a:fld>
            <a:endParaRPr lang="en-US"/>
          </a:p>
        </p:txBody>
      </p:sp>
      <p:sp>
        <p:nvSpPr>
          <p:cNvPr id="6" name="Footer Placeholder 5">
            <a:extLst>
              <a:ext uri="{FF2B5EF4-FFF2-40B4-BE49-F238E27FC236}">
                <a16:creationId xmlns:a16="http://schemas.microsoft.com/office/drawing/2014/main" id="{B5B58BF4-0C0D-466C-9AB3-440433B5E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04604-6035-46DE-87CD-EF1528A4A7A5}"/>
              </a:ext>
            </a:extLst>
          </p:cNvPr>
          <p:cNvSpPr>
            <a:spLocks noGrp="1"/>
          </p:cNvSpPr>
          <p:nvPr>
            <p:ph type="sldNum" sz="quarter" idx="12"/>
          </p:nvPr>
        </p:nvSpPr>
        <p:spPr/>
        <p:txBody>
          <a:bodyPr/>
          <a:lstStyle/>
          <a:p>
            <a:fld id="{C74A6C89-B00A-4588-9CFC-1643B80BFD7C}" type="slidenum">
              <a:rPr lang="en-US" smtClean="0"/>
              <a:t>‹#›</a:t>
            </a:fld>
            <a:endParaRPr lang="en-US"/>
          </a:p>
        </p:txBody>
      </p:sp>
    </p:spTree>
    <p:extLst>
      <p:ext uri="{BB962C8B-B14F-4D97-AF65-F5344CB8AC3E}">
        <p14:creationId xmlns:p14="http://schemas.microsoft.com/office/powerpoint/2010/main" val="228014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B62F2-F827-4398-A5A7-C15A7CEC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BC93F8-98C5-403B-96E9-730FA2E1E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39448-672E-4A5E-B219-4EE60D5EB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EF51D-B90C-43C1-94C2-037B43065D22}" type="datetimeFigureOut">
              <a:rPr lang="en-US" smtClean="0"/>
              <a:t>7/31/2018</a:t>
            </a:fld>
            <a:endParaRPr lang="en-US"/>
          </a:p>
        </p:txBody>
      </p:sp>
      <p:sp>
        <p:nvSpPr>
          <p:cNvPr id="5" name="Footer Placeholder 4">
            <a:extLst>
              <a:ext uri="{FF2B5EF4-FFF2-40B4-BE49-F238E27FC236}">
                <a16:creationId xmlns:a16="http://schemas.microsoft.com/office/drawing/2014/main" id="{22DE6FE7-C8A2-4096-88ED-E7B2ABBEE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DE3B8-DA50-4B18-AB8D-C39A4CF5D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A6C89-B00A-4588-9CFC-1643B80BFD7C}" type="slidenum">
              <a:rPr lang="en-US" smtClean="0"/>
              <a:t>‹#›</a:t>
            </a:fld>
            <a:endParaRPr lang="en-US"/>
          </a:p>
        </p:txBody>
      </p:sp>
    </p:spTree>
    <p:extLst>
      <p:ext uri="{BB962C8B-B14F-4D97-AF65-F5344CB8AC3E}">
        <p14:creationId xmlns:p14="http://schemas.microsoft.com/office/powerpoint/2010/main" val="162626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tylervigen.com/spurious-correlation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ausalinference.gitlab.io/dowhy" TargetMode="External"/><Relationship Id="rId2" Type="http://schemas.openxmlformats.org/officeDocument/2006/relationships/hyperlink" Target="http://causalinference.gitla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1BCD4A-74C6-48A2-9F8F-AF096AEFF308}"/>
              </a:ext>
            </a:extLst>
          </p:cNvPr>
          <p:cNvSpPr>
            <a:spLocks noGrp="1"/>
          </p:cNvSpPr>
          <p:nvPr>
            <p:ph type="ctrTitle"/>
          </p:nvPr>
        </p:nvSpPr>
        <p:spPr>
          <a:xfrm>
            <a:off x="1023257" y="965198"/>
            <a:ext cx="6766078" cy="4927601"/>
          </a:xfrm>
        </p:spPr>
        <p:txBody>
          <a:bodyPr anchor="ctr">
            <a:normAutofit/>
          </a:bodyPr>
          <a:lstStyle/>
          <a:p>
            <a:pPr algn="r"/>
            <a:r>
              <a:rPr lang="en-US" b="1" dirty="0"/>
              <a:t>PART IV. </a:t>
            </a:r>
            <a:br>
              <a:rPr lang="en-US" b="1" dirty="0"/>
            </a:br>
            <a:r>
              <a:rPr lang="en-US" b="1" dirty="0"/>
              <a:t>High-level awareness o f broader landscape in causal reasoning</a:t>
            </a:r>
          </a:p>
        </p:txBody>
      </p:sp>
      <p:sp>
        <p:nvSpPr>
          <p:cNvPr id="6" name="Rectangle 5">
            <a:extLst>
              <a:ext uri="{FF2B5EF4-FFF2-40B4-BE49-F238E27FC236}">
                <a16:creationId xmlns:a16="http://schemas.microsoft.com/office/drawing/2014/main" id="{4BE27A18-EF3D-4CBF-BAB1-D1B4A15A848C}"/>
              </a:ext>
            </a:extLst>
          </p:cNvPr>
          <p:cNvSpPr/>
          <p:nvPr/>
        </p:nvSpPr>
        <p:spPr>
          <a:xfrm>
            <a:off x="11764182" y="4098"/>
            <a:ext cx="142074" cy="6858000"/>
          </a:xfrm>
          <a:prstGeom prst="rect">
            <a:avLst/>
          </a:prstGeom>
          <a:solidFill>
            <a:srgbClr val="436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99B3469D-86ED-4655-A615-E0BF5F21B2FD}"/>
              </a:ext>
            </a:extLst>
          </p:cNvPr>
          <p:cNvSpPr/>
          <p:nvPr/>
        </p:nvSpPr>
        <p:spPr>
          <a:xfrm>
            <a:off x="11908653" y="-3837"/>
            <a:ext cx="142074" cy="68580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E26B285-519E-4700-983C-1BCABA0FA17F}"/>
              </a:ext>
            </a:extLst>
          </p:cNvPr>
          <p:cNvSpPr/>
          <p:nvPr/>
        </p:nvSpPr>
        <p:spPr>
          <a:xfrm>
            <a:off x="12049926" y="608"/>
            <a:ext cx="1420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66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C7F874-CA60-4C3B-AB7F-BF34B18301DB}"/>
              </a:ext>
            </a:extLst>
          </p:cNvPr>
          <p:cNvSpPr>
            <a:spLocks noGrp="1"/>
          </p:cNvSpPr>
          <p:nvPr>
            <p:ph type="body" sz="quarter" idx="10"/>
          </p:nvPr>
        </p:nvSpPr>
        <p:spPr>
          <a:xfrm>
            <a:off x="269239" y="1189177"/>
            <a:ext cx="11653523" cy="5400466"/>
          </a:xfrm>
        </p:spPr>
        <p:txBody>
          <a:bodyPr>
            <a:normAutofit/>
          </a:bodyPr>
          <a:lstStyle/>
          <a:p>
            <a:endParaRPr lang="en-US" dirty="0"/>
          </a:p>
          <a:p>
            <a:endParaRPr lang="en-US" dirty="0"/>
          </a:p>
          <a:p>
            <a:r>
              <a:rPr lang="en-US" dirty="0"/>
              <a:t>Predicting Individual treatment effects can be considered as domain adaptation</a:t>
            </a:r>
          </a:p>
          <a:p>
            <a:r>
              <a:rPr lang="en-US" dirty="0"/>
              <a:t>--Use regularization and transformation of input features [Johansson 2016]</a:t>
            </a:r>
          </a:p>
          <a:p>
            <a:endParaRPr lang="en-US" dirty="0"/>
          </a:p>
          <a:p>
            <a:r>
              <a:rPr lang="en-US" dirty="0"/>
              <a:t>Generalizing prediction to new domains</a:t>
            </a:r>
          </a:p>
          <a:p>
            <a:r>
              <a:rPr lang="en-US" dirty="0"/>
              <a:t>-- Selection bias or covariate shift [Barenboim and Pearl 2013]</a:t>
            </a:r>
          </a:p>
          <a:p>
            <a:r>
              <a:rPr lang="en-US" dirty="0"/>
              <a:t>-- If predictive model generalizes to new domains, can be considered “causal” [Peters et al. 2015]</a:t>
            </a:r>
          </a:p>
          <a:p>
            <a:endParaRPr lang="en-US" dirty="0"/>
          </a:p>
          <a:p>
            <a:endParaRPr lang="en-US" dirty="0"/>
          </a:p>
          <a:p>
            <a:endParaRPr lang="en-US" dirty="0"/>
          </a:p>
        </p:txBody>
      </p:sp>
      <p:sp>
        <p:nvSpPr>
          <p:cNvPr id="3" name="Title 2">
            <a:extLst>
              <a:ext uri="{FF2B5EF4-FFF2-40B4-BE49-F238E27FC236}">
                <a16:creationId xmlns:a16="http://schemas.microsoft.com/office/drawing/2014/main" id="{F9E7B2DB-366A-483A-843D-923469DA3E7F}"/>
              </a:ext>
            </a:extLst>
          </p:cNvPr>
          <p:cNvSpPr>
            <a:spLocks noGrp="1"/>
          </p:cNvSpPr>
          <p:nvPr>
            <p:ph type="title"/>
          </p:nvPr>
        </p:nvSpPr>
        <p:spPr/>
        <p:txBody>
          <a:bodyPr/>
          <a:lstStyle/>
          <a:p>
            <a:r>
              <a:rPr lang="en-US" dirty="0"/>
              <a:t>Predicting the counterfactual </a:t>
            </a:r>
            <a:r>
              <a:rPr lang="en-US" dirty="0">
                <a:sym typeface="Wingdings" panose="05000000000000000000" pitchFamily="2" charset="2"/>
              </a:rPr>
              <a:t> Causal Inference</a:t>
            </a:r>
            <a:endParaRPr lang="en-US" dirty="0"/>
          </a:p>
        </p:txBody>
      </p:sp>
    </p:spTree>
    <p:extLst>
      <p:ext uri="{BB962C8B-B14F-4D97-AF65-F5344CB8AC3E}">
        <p14:creationId xmlns:p14="http://schemas.microsoft.com/office/powerpoint/2010/main" val="28872736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5930" y="289512"/>
            <a:ext cx="8942070" cy="899665"/>
          </a:xfrm>
        </p:spPr>
        <p:txBody>
          <a:bodyPr>
            <a:normAutofit/>
          </a:bodyPr>
          <a:lstStyle/>
          <a:p>
            <a:r>
              <a:rPr lang="en-US" dirty="0"/>
              <a:t>Causal inference and machine learning</a:t>
            </a:r>
          </a:p>
        </p:txBody>
      </p:sp>
      <p:sp>
        <p:nvSpPr>
          <p:cNvPr id="4" name="Slide Number Placeholder 3"/>
          <p:cNvSpPr>
            <a:spLocks noGrp="1"/>
          </p:cNvSpPr>
          <p:nvPr>
            <p:ph type="sldNum" sz="quarter" idx="12"/>
          </p:nvPr>
        </p:nvSpPr>
        <p:spPr/>
        <p:txBody>
          <a:bodyPr/>
          <a:lstStyle/>
          <a:p>
            <a:endParaRPr lang="en-US" dirty="0"/>
          </a:p>
        </p:txBody>
      </p:sp>
      <p:sp>
        <p:nvSpPr>
          <p:cNvPr id="5" name="TextBox 4"/>
          <p:cNvSpPr txBox="1"/>
          <p:nvPr/>
        </p:nvSpPr>
        <p:spPr>
          <a:xfrm>
            <a:off x="6270566" y="1561184"/>
            <a:ext cx="4563687" cy="3555269"/>
          </a:xfrm>
          <a:prstGeom prst="rect">
            <a:avLst/>
          </a:prstGeom>
          <a:noFill/>
        </p:spPr>
        <p:txBody>
          <a:bodyPr wrap="square" lIns="182880" tIns="146304" rIns="182880" bIns="146304" rtlCol="0">
            <a:spAutoFit/>
          </a:bodyPr>
          <a:lstStyle/>
          <a:p>
            <a:pPr defTabSz="685853">
              <a:spcBef>
                <a:spcPct val="20000"/>
              </a:spcBef>
              <a:buSzPct val="90000"/>
            </a:pPr>
            <a:r>
              <a:rPr lang="en-US" sz="2942" dirty="0">
                <a:latin typeface="Segoe UI" panose="020B0502040204020203" pitchFamily="34" charset="0"/>
                <a:cs typeface="Segoe UI" panose="020B0502040204020203" pitchFamily="34" charset="0"/>
              </a:rPr>
              <a:t>Causal inference</a:t>
            </a:r>
          </a:p>
          <a:p>
            <a:pPr defTabSz="685853">
              <a:spcBef>
                <a:spcPct val="20000"/>
              </a:spcBef>
              <a:buSzPct val="90000"/>
            </a:pPr>
            <a:r>
              <a:rPr lang="en-US" sz="2942" dirty="0">
                <a:latin typeface="Segoe UI Light"/>
              </a:rPr>
              <a:t>Use ML algorithms to better model the non-linear effect of confounders, or find    low-dimensional representations. </a:t>
            </a:r>
          </a:p>
        </p:txBody>
      </p:sp>
      <p:sp>
        <p:nvSpPr>
          <p:cNvPr id="6" name="TextBox 5"/>
          <p:cNvSpPr txBox="1"/>
          <p:nvPr/>
        </p:nvSpPr>
        <p:spPr>
          <a:xfrm>
            <a:off x="2008912" y="1563954"/>
            <a:ext cx="4402973" cy="2236471"/>
          </a:xfrm>
          <a:prstGeom prst="rect">
            <a:avLst/>
          </a:prstGeom>
          <a:noFill/>
        </p:spPr>
        <p:txBody>
          <a:bodyPr wrap="square" lIns="182880" tIns="146304" rIns="182880" bIns="146304" rtlCol="0">
            <a:spAutoFit/>
          </a:bodyPr>
          <a:lstStyle/>
          <a:p>
            <a:pPr defTabSz="685853">
              <a:spcBef>
                <a:spcPct val="20000"/>
              </a:spcBef>
              <a:buSzPct val="90000"/>
            </a:pPr>
            <a:r>
              <a:rPr lang="en-US" sz="3200" b="1" dirty="0">
                <a:latin typeface="Segoe UI Light"/>
              </a:rPr>
              <a:t>Machine learning</a:t>
            </a:r>
          </a:p>
          <a:p>
            <a:pPr defTabSz="685853">
              <a:spcBef>
                <a:spcPct val="20000"/>
              </a:spcBef>
              <a:buSzPct val="90000"/>
            </a:pPr>
            <a:r>
              <a:rPr lang="en-US" sz="2942" dirty="0">
                <a:latin typeface="Segoe UI Light"/>
              </a:rPr>
              <a:t>Use causal inference methods for robust, generalizable prediction.</a:t>
            </a:r>
          </a:p>
        </p:txBody>
      </p:sp>
      <p:sp>
        <p:nvSpPr>
          <p:cNvPr id="9" name="TextBox 8">
            <a:extLst>
              <a:ext uri="{FF2B5EF4-FFF2-40B4-BE49-F238E27FC236}">
                <a16:creationId xmlns:a16="http://schemas.microsoft.com/office/drawing/2014/main" id="{3E03D996-992B-44E5-B154-49A5AF8E07D8}"/>
              </a:ext>
            </a:extLst>
          </p:cNvPr>
          <p:cNvSpPr txBox="1"/>
          <p:nvPr/>
        </p:nvSpPr>
        <p:spPr>
          <a:xfrm>
            <a:off x="1725930" y="5568377"/>
            <a:ext cx="8659088" cy="941520"/>
          </a:xfrm>
          <a:prstGeom prst="rect">
            <a:avLst/>
          </a:prstGeom>
          <a:noFill/>
        </p:spPr>
        <p:txBody>
          <a:bodyPr wrap="square" lIns="179310" tIns="143448" rIns="179310" bIns="143448" rtlCol="0">
            <a:spAutoFit/>
          </a:bodyPr>
          <a:lstStyle/>
          <a:p>
            <a:pPr>
              <a:lnSpc>
                <a:spcPct val="90000"/>
              </a:lnSpc>
              <a:spcAft>
                <a:spcPts val="588"/>
              </a:spcAft>
            </a:pPr>
            <a:r>
              <a:rPr lang="en-US" sz="2353" dirty="0">
                <a:gradFill>
                  <a:gsLst>
                    <a:gs pos="2917">
                      <a:schemeClr val="tx1"/>
                    </a:gs>
                    <a:gs pos="30000">
                      <a:schemeClr val="tx1"/>
                    </a:gs>
                  </a:gsLst>
                  <a:lin ang="5400000" scaled="0"/>
                </a:gradFill>
              </a:rPr>
              <a:t>In general, be wary of methods that have not been empirically tested, especially ones that you do not understand. </a:t>
            </a:r>
          </a:p>
        </p:txBody>
      </p:sp>
    </p:spTree>
    <p:extLst>
      <p:ext uri="{BB962C8B-B14F-4D97-AF65-F5344CB8AC3E}">
        <p14:creationId xmlns:p14="http://schemas.microsoft.com/office/powerpoint/2010/main" val="11391494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272C-D070-486A-87C4-F67B2BE1F909}"/>
              </a:ext>
            </a:extLst>
          </p:cNvPr>
          <p:cNvSpPr>
            <a:spLocks noGrp="1"/>
          </p:cNvSpPr>
          <p:nvPr>
            <p:ph type="title"/>
          </p:nvPr>
        </p:nvSpPr>
        <p:spPr/>
        <p:txBody>
          <a:bodyPr/>
          <a:lstStyle/>
          <a:p>
            <a:r>
              <a:rPr lang="en-US" dirty="0"/>
              <a:t>Reinforcement learning and causal inference</a:t>
            </a:r>
          </a:p>
        </p:txBody>
      </p:sp>
      <p:sp>
        <p:nvSpPr>
          <p:cNvPr id="3" name="Text Placeholder 2">
            <a:extLst>
              <a:ext uri="{FF2B5EF4-FFF2-40B4-BE49-F238E27FC236}">
                <a16:creationId xmlns:a16="http://schemas.microsoft.com/office/drawing/2014/main" id="{639DEDD5-C21F-4AE3-85BA-BB18BAF0B2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074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32CF-BD07-483B-934E-EA054CB3C7C6}"/>
              </a:ext>
            </a:extLst>
          </p:cNvPr>
          <p:cNvSpPr>
            <a:spLocks noGrp="1"/>
          </p:cNvSpPr>
          <p:nvPr>
            <p:ph type="title"/>
          </p:nvPr>
        </p:nvSpPr>
        <p:spPr/>
        <p:txBody>
          <a:bodyPr/>
          <a:lstStyle/>
          <a:p>
            <a:r>
              <a:rPr lang="en-US" dirty="0"/>
              <a:t>Generalizing a randomized experiment</a:t>
            </a:r>
          </a:p>
        </p:txBody>
      </p:sp>
      <p:graphicFrame>
        <p:nvGraphicFramePr>
          <p:cNvPr id="6" name="Diagram 5">
            <a:extLst>
              <a:ext uri="{FF2B5EF4-FFF2-40B4-BE49-F238E27FC236}">
                <a16:creationId xmlns:a16="http://schemas.microsoft.com/office/drawing/2014/main" id="{773DEC65-5DD5-47CA-8677-5C109C22D4FE}"/>
              </a:ext>
            </a:extLst>
          </p:cNvPr>
          <p:cNvGraphicFramePr/>
          <p:nvPr>
            <p:extLst>
              <p:ext uri="{D42A27DB-BD31-4B8C-83A1-F6EECF244321}">
                <p14:modId xmlns:p14="http://schemas.microsoft.com/office/powerpoint/2010/main" val="39184665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85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Efficient randomized experiment: </a:t>
            </a:r>
            <a:br>
              <a:rPr lang="en-US" dirty="0"/>
            </a:br>
            <a:r>
              <a:rPr lang="en-US" dirty="0"/>
              <a:t>Multi-armed bandits</a:t>
            </a:r>
          </a:p>
        </p:txBody>
      </p:sp>
      <p:sp>
        <p:nvSpPr>
          <p:cNvPr id="3" name="Text Placeholder 2"/>
          <p:cNvSpPr>
            <a:spLocks noGrp="1"/>
          </p:cNvSpPr>
          <p:nvPr>
            <p:ph idx="1"/>
          </p:nvPr>
        </p:nvSpPr>
        <p:spPr>
          <a:xfrm>
            <a:off x="838200" y="1825625"/>
            <a:ext cx="3543019" cy="4351338"/>
          </a:xfrm>
        </p:spPr>
        <p:txBody>
          <a:bodyPr/>
          <a:lstStyle/>
          <a:p>
            <a:pPr marL="0" indent="0">
              <a:buNone/>
            </a:pPr>
            <a:r>
              <a:rPr lang="en-US" b="1" dirty="0"/>
              <a:t>Two goals:</a:t>
            </a:r>
          </a:p>
          <a:p>
            <a:pPr marL="546274" indent="-546274">
              <a:buFont typeface="+mj-lt"/>
              <a:buAutoNum type="arabicPeriod"/>
            </a:pPr>
            <a:r>
              <a:rPr lang="en-US" sz="2353" dirty="0"/>
              <a:t>Show the best known algorithm to most users.</a:t>
            </a:r>
          </a:p>
          <a:p>
            <a:pPr marL="546274" indent="-546274">
              <a:buFont typeface="+mj-lt"/>
              <a:buAutoNum type="arabicPeriod"/>
            </a:pPr>
            <a:r>
              <a:rPr lang="en-US" sz="2353" dirty="0"/>
              <a:t>Keep randomizing to update knowledge about competing algorithms.</a:t>
            </a:r>
          </a:p>
          <a:p>
            <a:pPr marL="546274" indent="-546274">
              <a:buFont typeface="+mj-lt"/>
              <a:buAutoNum type="arabicPeriod"/>
            </a:pPr>
            <a:endParaRPr lang="en-US" sz="2353" dirty="0"/>
          </a:p>
          <a:p>
            <a:pPr marL="0" indent="0">
              <a:buNone/>
            </a:pPr>
            <a:r>
              <a:rPr lang="en-US" sz="2400" b="1" dirty="0"/>
              <a:t>“Explore and Exploit” strategy</a:t>
            </a:r>
            <a:endParaRPr lang="en-US" sz="2353" dirty="0"/>
          </a:p>
          <a:p>
            <a:endParaRPr lang="en-US" dirty="0"/>
          </a:p>
        </p:txBody>
      </p:sp>
      <p:sp>
        <p:nvSpPr>
          <p:cNvPr id="4" name="Slide Number Placeholder 3"/>
          <p:cNvSpPr>
            <a:spLocks noGrp="1"/>
          </p:cNvSpPr>
          <p:nvPr>
            <p:ph type="sldNum" sz="quarter" idx="12"/>
          </p:nvPr>
        </p:nvSpPr>
        <p:spPr>
          <a:xfrm>
            <a:off x="8232916" y="6356350"/>
            <a:ext cx="2743200" cy="365125"/>
          </a:xfrm>
        </p:spPr>
        <p:txBody>
          <a:bodyPr/>
          <a:lstStyle/>
          <a:p>
            <a:fld id="{34990F19-4AF9-4079-9E3A-38E608497707}" type="slidenum">
              <a:rPr lang="en-US" smtClean="0"/>
              <a:t>14</a:t>
            </a:fld>
            <a:endParaRPr lang="en-US"/>
          </a:p>
        </p:txBody>
      </p:sp>
      <p:pic>
        <p:nvPicPr>
          <p:cNvPr id="6" name="Picture 5">
            <a:extLst>
              <a:ext uri="{FF2B5EF4-FFF2-40B4-BE49-F238E27FC236}">
                <a16:creationId xmlns:a16="http://schemas.microsoft.com/office/drawing/2014/main" id="{66636F4D-485A-4E84-B44D-81CABE4B3933}"/>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30303" t="3889" r="33334" b="8244"/>
          <a:stretch/>
        </p:blipFill>
        <p:spPr>
          <a:xfrm>
            <a:off x="7398388" y="1983511"/>
            <a:ext cx="528084" cy="1408227"/>
          </a:xfrm>
          <a:prstGeom prst="rect">
            <a:avLst/>
          </a:prstGeom>
          <a:noFill/>
          <a:ln>
            <a:noFill/>
          </a:ln>
          <a:effectLst>
            <a:outerShdw blurRad="50800" dist="38100" dir="18900000" algn="bl" rotWithShape="0">
              <a:prstClr val="black">
                <a:alpha val="40000"/>
              </a:prstClr>
            </a:outerShdw>
          </a:effectLst>
        </p:spPr>
      </p:pic>
      <p:sp>
        <p:nvSpPr>
          <p:cNvPr id="7" name="Right Arrow 8">
            <a:extLst>
              <a:ext uri="{FF2B5EF4-FFF2-40B4-BE49-F238E27FC236}">
                <a16:creationId xmlns:a16="http://schemas.microsoft.com/office/drawing/2014/main" id="{624CACBA-432E-4779-89B8-3C95CDAB962B}"/>
              </a:ext>
            </a:extLst>
          </p:cNvPr>
          <p:cNvSpPr/>
          <p:nvPr/>
        </p:nvSpPr>
        <p:spPr bwMode="auto">
          <a:xfrm rot="8414233">
            <a:off x="5585738" y="3811224"/>
            <a:ext cx="1970526" cy="393304"/>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endParaRPr lang="en-US" sz="1471" dirty="0">
              <a:gradFill>
                <a:gsLst>
                  <a:gs pos="0">
                    <a:srgbClr val="FFFFFF"/>
                  </a:gs>
                  <a:gs pos="100000">
                    <a:srgbClr val="FFFFFF"/>
                  </a:gs>
                </a:gsLst>
                <a:lin ang="5400000" scaled="0"/>
              </a:gradFill>
            </a:endParaRPr>
          </a:p>
        </p:txBody>
      </p:sp>
      <mc:AlternateContent xmlns:mc="http://schemas.openxmlformats.org/markup-compatibility/2006" xmlns:a14="http://schemas.microsoft.com/office/drawing/2010/main">
        <mc:Choice Requires="a14">
          <p:sp>
            <p:nvSpPr>
              <p:cNvPr id="8" name="Rounded Rectangle 9">
                <a:extLst>
                  <a:ext uri="{FF2B5EF4-FFF2-40B4-BE49-F238E27FC236}">
                    <a16:creationId xmlns:a16="http://schemas.microsoft.com/office/drawing/2014/main" id="{98E1CD88-A802-4C79-8386-CA02C82CEE92}"/>
                  </a:ext>
                </a:extLst>
              </p:cNvPr>
              <p:cNvSpPr/>
              <p:nvPr/>
            </p:nvSpPr>
            <p:spPr bwMode="auto">
              <a:xfrm>
                <a:off x="8038533" y="2374664"/>
                <a:ext cx="2073099" cy="10543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14:m>
                  <m:oMath xmlns:m="http://schemas.openxmlformats.org/officeDocument/2006/math">
                    <m:sSub>
                      <m:sSubPr>
                        <m:ctrlPr>
                          <a:rPr lang="en-US" sz="1765" i="1">
                            <a:gradFill>
                              <a:gsLst>
                                <a:gs pos="0">
                                  <a:srgbClr val="FFFFFF"/>
                                </a:gs>
                                <a:gs pos="100000">
                                  <a:srgbClr val="FFFFFF"/>
                                </a:gs>
                              </a:gsLst>
                              <a:lin ang="5400000" scaled="0"/>
                            </a:gradFill>
                            <a:latin typeface="Cambria Math" panose="02040503050406030204" pitchFamily="18" charset="0"/>
                          </a:rPr>
                        </m:ctrlPr>
                      </m:sSubPr>
                      <m:e>
                        <m:r>
                          <a:rPr lang="en-US" sz="1765" i="1">
                            <a:gradFill>
                              <a:gsLst>
                                <a:gs pos="0">
                                  <a:srgbClr val="FFFFFF"/>
                                </a:gs>
                                <a:gs pos="100000">
                                  <a:srgbClr val="FFFFFF"/>
                                </a:gs>
                              </a:gsLst>
                              <a:lin ang="5400000" scaled="0"/>
                            </a:gradFill>
                            <a:latin typeface="Cambria Math" panose="02040503050406030204" pitchFamily="18" charset="0"/>
                          </a:rPr>
                          <m:t>𝑌</m:t>
                        </m:r>
                      </m:e>
                      <m:sub>
                        <m:r>
                          <a:rPr lang="en-US" sz="1765" i="1">
                            <a:gradFill>
                              <a:gsLst>
                                <a:gs pos="0">
                                  <a:srgbClr val="FFFFFF"/>
                                </a:gs>
                                <a:gs pos="100000">
                                  <a:srgbClr val="FFFFFF"/>
                                </a:gs>
                              </a:gsLst>
                              <a:lin ang="5400000" scaled="0"/>
                            </a:gradFill>
                            <a:latin typeface="Cambria Math" panose="02040503050406030204" pitchFamily="18" charset="0"/>
                          </a:rPr>
                          <m:t>𝑜𝑙𝑑</m:t>
                        </m:r>
                      </m:sub>
                    </m:sSub>
                    <m:r>
                      <a:rPr lang="en-US" sz="1765" i="1">
                        <a:gradFill>
                          <a:gsLst>
                            <a:gs pos="0">
                              <a:srgbClr val="FFFFFF"/>
                            </a:gs>
                            <a:gs pos="100000">
                              <a:srgbClr val="FFFFFF"/>
                            </a:gs>
                          </a:gsLst>
                          <a:lin ang="5400000" scaled="0"/>
                        </a:gradFill>
                        <a:latin typeface="Cambria Math" panose="02040503050406030204" pitchFamily="18" charset="0"/>
                      </a:rPr>
                      <m:t>(</m:t>
                    </m:r>
                    <m:r>
                      <a:rPr lang="en-US" sz="1765" i="1">
                        <a:gradFill>
                          <a:gsLst>
                            <a:gs pos="0">
                              <a:srgbClr val="FFFFFF"/>
                            </a:gs>
                            <a:gs pos="100000">
                              <a:srgbClr val="FFFFFF"/>
                            </a:gs>
                          </a:gsLst>
                          <a:lin ang="5400000" scaled="0"/>
                        </a:gradFill>
                        <a:latin typeface="Cambria Math" panose="02040503050406030204" pitchFamily="18" charset="0"/>
                      </a:rPr>
                      <m:t>𝑡</m:t>
                    </m:r>
                    <m:r>
                      <a:rPr lang="en-US" sz="1765" i="1">
                        <a:gradFill>
                          <a:gsLst>
                            <a:gs pos="0">
                              <a:srgbClr val="FFFFFF"/>
                            </a:gs>
                            <a:gs pos="100000">
                              <a:srgbClr val="FFFFFF"/>
                            </a:gs>
                          </a:gsLst>
                          <a:lin ang="5400000" scaled="0"/>
                        </a:gradFill>
                        <a:latin typeface="Cambria Math" panose="02040503050406030204" pitchFamily="18" charset="0"/>
                      </a:rPr>
                      <m:t>−1)</m:t>
                    </m:r>
                  </m:oMath>
                </a14:m>
                <a:r>
                  <a:rPr lang="en-US" sz="1765" dirty="0">
                    <a:gradFill>
                      <a:gsLst>
                        <a:gs pos="0">
                          <a:srgbClr val="FFFFFF"/>
                        </a:gs>
                        <a:gs pos="100000">
                          <a:srgbClr val="FFFFFF"/>
                        </a:gs>
                      </a:gsLst>
                      <a:lin ang="5400000" scaled="0"/>
                    </a:gradFill>
                  </a:rPr>
                  <a:t> clicks to  recommendations</a:t>
                </a:r>
              </a:p>
            </p:txBody>
          </p:sp>
        </mc:Choice>
        <mc:Fallback xmlns="">
          <p:sp>
            <p:nvSpPr>
              <p:cNvPr id="8" name="Rounded Rectangle 9">
                <a:extLst>
                  <a:ext uri="{FF2B5EF4-FFF2-40B4-BE49-F238E27FC236}">
                    <a16:creationId xmlns:a16="http://schemas.microsoft.com/office/drawing/2014/main" id="{98E1CD88-A802-4C79-8386-CA02C82CEE92}"/>
                  </a:ext>
                </a:extLst>
              </p:cNvPr>
              <p:cNvSpPr>
                <a:spLocks noRot="1" noChangeAspect="1" noMove="1" noResize="1" noEditPoints="1" noAdjustHandles="1" noChangeArrowheads="1" noChangeShapeType="1" noTextEdit="1"/>
              </p:cNvSpPr>
              <p:nvPr/>
            </p:nvSpPr>
            <p:spPr bwMode="auto">
              <a:xfrm>
                <a:off x="8038533" y="2374664"/>
                <a:ext cx="2073099" cy="1054335"/>
              </a:xfrm>
              <a:prstGeom prst="roundRect">
                <a:avLst/>
              </a:prstGeom>
              <a:blipFill>
                <a:blip r:embed="rId4"/>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10">
                <a:extLst>
                  <a:ext uri="{FF2B5EF4-FFF2-40B4-BE49-F238E27FC236}">
                    <a16:creationId xmlns:a16="http://schemas.microsoft.com/office/drawing/2014/main" id="{C589DD5C-0EB0-4DFE-9470-4807C5C05CDE}"/>
                  </a:ext>
                </a:extLst>
              </p:cNvPr>
              <p:cNvSpPr/>
              <p:nvPr/>
            </p:nvSpPr>
            <p:spPr bwMode="auto">
              <a:xfrm>
                <a:off x="10110856" y="4822027"/>
                <a:ext cx="1961156" cy="92462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14:m>
                  <m:oMath xmlns:m="http://schemas.openxmlformats.org/officeDocument/2006/math">
                    <m:sSub>
                      <m:sSubPr>
                        <m:ctrlPr>
                          <a:rPr lang="en-US" sz="1765" i="1">
                            <a:gradFill>
                              <a:gsLst>
                                <a:gs pos="0">
                                  <a:srgbClr val="FFFFFF"/>
                                </a:gs>
                                <a:gs pos="100000">
                                  <a:srgbClr val="FFFFFF"/>
                                </a:gs>
                              </a:gsLst>
                              <a:lin ang="5400000" scaled="0"/>
                            </a:gradFill>
                            <a:latin typeface="Cambria Math" panose="02040503050406030204" pitchFamily="18" charset="0"/>
                          </a:rPr>
                        </m:ctrlPr>
                      </m:sSubPr>
                      <m:e>
                        <m:r>
                          <a:rPr lang="en-US" sz="1765" i="1">
                            <a:gradFill>
                              <a:gsLst>
                                <a:gs pos="0">
                                  <a:srgbClr val="FFFFFF"/>
                                </a:gs>
                                <a:gs pos="100000">
                                  <a:srgbClr val="FFFFFF"/>
                                </a:gs>
                              </a:gsLst>
                              <a:lin ang="5400000" scaled="0"/>
                            </a:gradFill>
                            <a:latin typeface="Cambria Math" panose="02040503050406030204" pitchFamily="18" charset="0"/>
                          </a:rPr>
                          <m:t>𝑌</m:t>
                        </m:r>
                      </m:e>
                      <m:sub>
                        <m:r>
                          <a:rPr lang="en-US" sz="1765" i="1">
                            <a:gradFill>
                              <a:gsLst>
                                <a:gs pos="0">
                                  <a:srgbClr val="FFFFFF"/>
                                </a:gs>
                                <a:gs pos="100000">
                                  <a:srgbClr val="FFFFFF"/>
                                </a:gs>
                              </a:gsLst>
                              <a:lin ang="5400000" scaled="0"/>
                            </a:gradFill>
                            <a:latin typeface="Cambria Math" panose="02040503050406030204" pitchFamily="18" charset="0"/>
                          </a:rPr>
                          <m:t>𝑟𝑎𝑛𝑑</m:t>
                        </m:r>
                      </m:sub>
                    </m:sSub>
                    <m:r>
                      <a:rPr lang="en-US" sz="1765" i="1">
                        <a:gradFill>
                          <a:gsLst>
                            <a:gs pos="0">
                              <a:srgbClr val="FFFFFF"/>
                            </a:gs>
                            <a:gs pos="100000">
                              <a:srgbClr val="FFFFFF"/>
                            </a:gs>
                          </a:gsLst>
                          <a:lin ang="5400000" scaled="0"/>
                        </a:gradFill>
                        <a:latin typeface="Cambria Math" panose="02040503050406030204" pitchFamily="18" charset="0"/>
                      </a:rPr>
                      <m:t>(</m:t>
                    </m:r>
                    <m:r>
                      <a:rPr lang="en-US" sz="1765" i="1">
                        <a:gradFill>
                          <a:gsLst>
                            <a:gs pos="0">
                              <a:srgbClr val="FFFFFF"/>
                            </a:gs>
                            <a:gs pos="100000">
                              <a:srgbClr val="FFFFFF"/>
                            </a:gs>
                          </a:gsLst>
                          <a:lin ang="5400000" scaled="0"/>
                        </a:gradFill>
                        <a:latin typeface="Cambria Math" panose="02040503050406030204" pitchFamily="18" charset="0"/>
                      </a:rPr>
                      <m:t>𝑡</m:t>
                    </m:r>
                    <m:r>
                      <a:rPr lang="en-US" sz="1765" i="1">
                        <a:gradFill>
                          <a:gsLst>
                            <a:gs pos="0">
                              <a:srgbClr val="FFFFFF"/>
                            </a:gs>
                            <a:gs pos="100000">
                              <a:srgbClr val="FFFFFF"/>
                            </a:gs>
                          </a:gsLst>
                          <a:lin ang="5400000" scaled="0"/>
                        </a:gradFill>
                        <a:latin typeface="Cambria Math" panose="02040503050406030204" pitchFamily="18" charset="0"/>
                      </a:rPr>
                      <m:t>)</m:t>
                    </m:r>
                  </m:oMath>
                </a14:m>
                <a:r>
                  <a:rPr lang="en-US" sz="1765" dirty="0">
                    <a:gradFill>
                      <a:gsLst>
                        <a:gs pos="0">
                          <a:srgbClr val="FFFFFF"/>
                        </a:gs>
                        <a:gs pos="100000">
                          <a:srgbClr val="FFFFFF"/>
                        </a:gs>
                      </a:gsLst>
                      <a:lin ang="5400000" scaled="0"/>
                    </a:gradFill>
                  </a:rPr>
                  <a:t> clicks to recommendations</a:t>
                </a:r>
              </a:p>
            </p:txBody>
          </p:sp>
        </mc:Choice>
        <mc:Fallback xmlns="">
          <p:sp>
            <p:nvSpPr>
              <p:cNvPr id="9" name="Rounded Rectangle 10">
                <a:extLst>
                  <a:ext uri="{FF2B5EF4-FFF2-40B4-BE49-F238E27FC236}">
                    <a16:creationId xmlns:a16="http://schemas.microsoft.com/office/drawing/2014/main" id="{C589DD5C-0EB0-4DFE-9470-4807C5C05CDE}"/>
                  </a:ext>
                </a:extLst>
              </p:cNvPr>
              <p:cNvSpPr>
                <a:spLocks noRot="1" noChangeAspect="1" noMove="1" noResize="1" noEditPoints="1" noAdjustHandles="1" noChangeArrowheads="1" noChangeShapeType="1" noTextEdit="1"/>
              </p:cNvSpPr>
              <p:nvPr/>
            </p:nvSpPr>
            <p:spPr bwMode="auto">
              <a:xfrm>
                <a:off x="10110856" y="4822027"/>
                <a:ext cx="1961156" cy="924629"/>
              </a:xfrm>
              <a:prstGeom prst="roundRect">
                <a:avLst/>
              </a:prstGeom>
              <a:blipFill>
                <a:blip r:embed="rId5"/>
                <a:stretch>
                  <a:fillRect/>
                </a:stretch>
              </a:blipFill>
              <a:ln>
                <a:headEnd type="none" w="med" len="med"/>
                <a:tailEnd type="none" w="med" len="med"/>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F927632A-767A-4AFE-BA11-B74DF329E47B}"/>
              </a:ext>
            </a:extLst>
          </p:cNvPr>
          <p:cNvSpPr txBox="1"/>
          <p:nvPr/>
        </p:nvSpPr>
        <p:spPr>
          <a:xfrm>
            <a:off x="8150592" y="1916197"/>
            <a:ext cx="1818211" cy="461689"/>
          </a:xfrm>
          <a:prstGeom prst="rect">
            <a:avLst/>
          </a:prstGeom>
          <a:noFill/>
        </p:spPr>
        <p:txBody>
          <a:bodyPr wrap="square" lIns="134471" tIns="107577" rIns="134471" bIns="107577" rtlCol="0">
            <a:spAutoFit/>
          </a:bodyPr>
          <a:lstStyle/>
          <a:p>
            <a:pPr>
              <a:lnSpc>
                <a:spcPct val="90000"/>
              </a:lnSpc>
              <a:spcAft>
                <a:spcPts val="441"/>
              </a:spcAft>
            </a:pPr>
            <a:r>
              <a:rPr lang="en-US" sz="1765" dirty="0">
                <a:gradFill>
                  <a:gsLst>
                    <a:gs pos="2917">
                      <a:schemeClr val="tx1"/>
                    </a:gs>
                    <a:gs pos="30000">
                      <a:schemeClr val="tx1"/>
                    </a:gs>
                  </a:gsLst>
                  <a:lin ang="5400000" scaled="0"/>
                </a:gradFill>
              </a:rPr>
              <a:t>Old Algorithm</a:t>
            </a:r>
          </a:p>
        </p:txBody>
      </p:sp>
      <p:sp>
        <p:nvSpPr>
          <p:cNvPr id="11" name="TextBox 10">
            <a:extLst>
              <a:ext uri="{FF2B5EF4-FFF2-40B4-BE49-F238E27FC236}">
                <a16:creationId xmlns:a16="http://schemas.microsoft.com/office/drawing/2014/main" id="{CDE06229-9992-48D9-8975-B3539BD9A5C5}"/>
              </a:ext>
            </a:extLst>
          </p:cNvPr>
          <p:cNvSpPr txBox="1"/>
          <p:nvPr/>
        </p:nvSpPr>
        <p:spPr>
          <a:xfrm rot="21550528">
            <a:off x="10198707" y="4337293"/>
            <a:ext cx="1986485" cy="461681"/>
          </a:xfrm>
          <a:prstGeom prst="rect">
            <a:avLst/>
          </a:prstGeom>
          <a:noFill/>
        </p:spPr>
        <p:txBody>
          <a:bodyPr wrap="square" lIns="134471" tIns="107577" rIns="134471" bIns="107577" rtlCol="0">
            <a:spAutoFit/>
          </a:bodyPr>
          <a:lstStyle/>
          <a:p>
            <a:pPr>
              <a:lnSpc>
                <a:spcPct val="90000"/>
              </a:lnSpc>
              <a:spcAft>
                <a:spcPts val="441"/>
              </a:spcAft>
            </a:pPr>
            <a:r>
              <a:rPr lang="en-US" sz="1765" dirty="0">
                <a:gradFill>
                  <a:gsLst>
                    <a:gs pos="2917">
                      <a:schemeClr val="tx1"/>
                    </a:gs>
                    <a:gs pos="30000">
                      <a:schemeClr val="tx1"/>
                    </a:gs>
                  </a:gsLst>
                  <a:lin ang="5400000" scaled="0"/>
                </a:gradFill>
              </a:rPr>
              <a:t>Random Algorithm</a:t>
            </a:r>
          </a:p>
        </p:txBody>
      </p:sp>
      <p:sp>
        <p:nvSpPr>
          <p:cNvPr id="12" name="TextBox 11">
            <a:extLst>
              <a:ext uri="{FF2B5EF4-FFF2-40B4-BE49-F238E27FC236}">
                <a16:creationId xmlns:a16="http://schemas.microsoft.com/office/drawing/2014/main" id="{9A077E04-C829-4992-B616-595755AE66DC}"/>
              </a:ext>
            </a:extLst>
          </p:cNvPr>
          <p:cNvSpPr txBox="1"/>
          <p:nvPr/>
        </p:nvSpPr>
        <p:spPr>
          <a:xfrm rot="21578046">
            <a:off x="6273988" y="4116846"/>
            <a:ext cx="2131017" cy="706122"/>
          </a:xfrm>
          <a:prstGeom prst="rect">
            <a:avLst/>
          </a:prstGeom>
          <a:noFill/>
        </p:spPr>
        <p:txBody>
          <a:bodyPr wrap="square" lIns="134471" tIns="107577" rIns="134471" bIns="107577" rtlCol="0">
            <a:spAutoFit/>
          </a:bodyPr>
          <a:lstStyle/>
          <a:p>
            <a:pPr>
              <a:lnSpc>
                <a:spcPct val="90000"/>
              </a:lnSpc>
              <a:spcAft>
                <a:spcPts val="441"/>
              </a:spcAft>
            </a:pPr>
            <a:r>
              <a:rPr lang="en-US" sz="1765" dirty="0">
                <a:gradFill>
                  <a:gsLst>
                    <a:gs pos="2917">
                      <a:schemeClr val="tx1"/>
                    </a:gs>
                    <a:gs pos="30000">
                      <a:schemeClr val="tx1"/>
                    </a:gs>
                  </a:gsLst>
                  <a:lin ang="5400000" scaled="0"/>
                </a:gradFill>
              </a:rPr>
              <a:t>Current-best Algorithm</a:t>
            </a:r>
          </a:p>
        </p:txBody>
      </p:sp>
      <mc:AlternateContent xmlns:mc="http://schemas.openxmlformats.org/markup-compatibility/2006" xmlns:a14="http://schemas.microsoft.com/office/drawing/2010/main">
        <mc:Choice Requires="a14">
          <p:sp>
            <p:nvSpPr>
              <p:cNvPr id="13" name="Rounded Rectangle 14">
                <a:extLst>
                  <a:ext uri="{FF2B5EF4-FFF2-40B4-BE49-F238E27FC236}">
                    <a16:creationId xmlns:a16="http://schemas.microsoft.com/office/drawing/2014/main" id="{3B138D17-3BEC-4C13-8AD2-0BDD3F676BBA}"/>
                  </a:ext>
                </a:extLst>
              </p:cNvPr>
              <p:cNvSpPr/>
              <p:nvPr/>
            </p:nvSpPr>
            <p:spPr bwMode="auto">
              <a:xfrm>
                <a:off x="5812320" y="4741453"/>
                <a:ext cx="2025053" cy="10543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14:m>
                  <m:oMath xmlns:m="http://schemas.openxmlformats.org/officeDocument/2006/math">
                    <m:sSub>
                      <m:sSubPr>
                        <m:ctrlPr>
                          <a:rPr lang="en-US" sz="1765" i="1">
                            <a:gradFill>
                              <a:gsLst>
                                <a:gs pos="0">
                                  <a:srgbClr val="FFFFFF"/>
                                </a:gs>
                                <a:gs pos="100000">
                                  <a:srgbClr val="FFFFFF"/>
                                </a:gs>
                              </a:gsLst>
                              <a:lin ang="5400000" scaled="0"/>
                            </a:gradFill>
                            <a:latin typeface="Cambria Math" panose="02040503050406030204" pitchFamily="18" charset="0"/>
                          </a:rPr>
                        </m:ctrlPr>
                      </m:sSubPr>
                      <m:e>
                        <m:r>
                          <a:rPr lang="en-US" sz="1765" i="1">
                            <a:gradFill>
                              <a:gsLst>
                                <a:gs pos="0">
                                  <a:srgbClr val="FFFFFF"/>
                                </a:gs>
                                <a:gs pos="100000">
                                  <a:srgbClr val="FFFFFF"/>
                                </a:gs>
                              </a:gsLst>
                              <a:lin ang="5400000" scaled="0"/>
                            </a:gradFill>
                            <a:latin typeface="Cambria Math" panose="02040503050406030204" pitchFamily="18" charset="0"/>
                          </a:rPr>
                          <m:t>𝑌</m:t>
                        </m:r>
                      </m:e>
                      <m:sub>
                        <m:r>
                          <a:rPr lang="en-US" sz="1765" i="1">
                            <a:gradFill>
                              <a:gsLst>
                                <a:gs pos="0">
                                  <a:srgbClr val="FFFFFF"/>
                                </a:gs>
                                <a:gs pos="100000">
                                  <a:srgbClr val="FFFFFF"/>
                                </a:gs>
                              </a:gsLst>
                              <a:lin ang="5400000" scaled="0"/>
                            </a:gradFill>
                            <a:latin typeface="Cambria Math" panose="02040503050406030204" pitchFamily="18" charset="0"/>
                          </a:rPr>
                          <m:t>𝑛𝑒𝑤</m:t>
                        </m:r>
                      </m:sub>
                    </m:sSub>
                    <m:r>
                      <a:rPr lang="en-US" sz="1765" i="1">
                        <a:gradFill>
                          <a:gsLst>
                            <a:gs pos="0">
                              <a:srgbClr val="FFFFFF"/>
                            </a:gs>
                            <a:gs pos="100000">
                              <a:srgbClr val="FFFFFF"/>
                            </a:gs>
                          </a:gsLst>
                          <a:lin ang="5400000" scaled="0"/>
                        </a:gradFill>
                        <a:latin typeface="Cambria Math" panose="02040503050406030204" pitchFamily="18" charset="0"/>
                      </a:rPr>
                      <m:t>(</m:t>
                    </m:r>
                    <m:r>
                      <a:rPr lang="en-US" sz="1765" i="1">
                        <a:gradFill>
                          <a:gsLst>
                            <a:gs pos="0">
                              <a:srgbClr val="FFFFFF"/>
                            </a:gs>
                            <a:gs pos="100000">
                              <a:srgbClr val="FFFFFF"/>
                            </a:gs>
                          </a:gsLst>
                          <a:lin ang="5400000" scaled="0"/>
                        </a:gradFill>
                        <a:latin typeface="Cambria Math" panose="02040503050406030204" pitchFamily="18" charset="0"/>
                      </a:rPr>
                      <m:t>𝑡</m:t>
                    </m:r>
                    <m:r>
                      <a:rPr lang="en-US" sz="1765" i="1">
                        <a:gradFill>
                          <a:gsLst>
                            <a:gs pos="0">
                              <a:srgbClr val="FFFFFF"/>
                            </a:gs>
                            <a:gs pos="100000">
                              <a:srgbClr val="FFFFFF"/>
                            </a:gs>
                          </a:gsLst>
                          <a:lin ang="5400000" scaled="0"/>
                        </a:gradFill>
                        <a:latin typeface="Cambria Math" panose="02040503050406030204" pitchFamily="18" charset="0"/>
                      </a:rPr>
                      <m:t>)</m:t>
                    </m:r>
                  </m:oMath>
                </a14:m>
                <a:r>
                  <a:rPr lang="en-US" sz="1765" dirty="0">
                    <a:gradFill>
                      <a:gsLst>
                        <a:gs pos="0">
                          <a:srgbClr val="FFFFFF"/>
                        </a:gs>
                        <a:gs pos="100000">
                          <a:srgbClr val="FFFFFF"/>
                        </a:gs>
                      </a:gsLst>
                      <a:lin ang="5400000" scaled="0"/>
                    </a:gradFill>
                  </a:rPr>
                  <a:t> clicks to  recommendations</a:t>
                </a:r>
              </a:p>
            </p:txBody>
          </p:sp>
        </mc:Choice>
        <mc:Fallback xmlns="">
          <p:sp>
            <p:nvSpPr>
              <p:cNvPr id="13" name="Rounded Rectangle 14">
                <a:extLst>
                  <a:ext uri="{FF2B5EF4-FFF2-40B4-BE49-F238E27FC236}">
                    <a16:creationId xmlns:a16="http://schemas.microsoft.com/office/drawing/2014/main" id="{3B138D17-3BEC-4C13-8AD2-0BDD3F676BBA}"/>
                  </a:ext>
                </a:extLst>
              </p:cNvPr>
              <p:cNvSpPr>
                <a:spLocks noRot="1" noChangeAspect="1" noMove="1" noResize="1" noEditPoints="1" noAdjustHandles="1" noChangeArrowheads="1" noChangeShapeType="1" noTextEdit="1"/>
              </p:cNvSpPr>
              <p:nvPr/>
            </p:nvSpPr>
            <p:spPr bwMode="auto">
              <a:xfrm>
                <a:off x="5812320" y="4741453"/>
                <a:ext cx="2025053" cy="1054335"/>
              </a:xfrm>
              <a:prstGeom prst="roundRect">
                <a:avLst/>
              </a:prstGeom>
              <a:blipFill>
                <a:blip r:embed="rId6"/>
                <a:stretch>
                  <a:fillRect/>
                </a:stretch>
              </a:blipFill>
              <a:ln>
                <a:headEnd type="none" w="med" len="med"/>
                <a:tailEnd type="none" w="med" len="med"/>
              </a:ln>
            </p:spPr>
            <p:txBody>
              <a:bodyPr/>
              <a:lstStyle/>
              <a:p>
                <a:r>
                  <a:rPr lang="en-US">
                    <a:noFill/>
                  </a:rPr>
                  <a:t> </a:t>
                </a:r>
              </a:p>
            </p:txBody>
          </p:sp>
        </mc:Fallback>
      </mc:AlternateContent>
      <p:pic>
        <p:nvPicPr>
          <p:cNvPr id="14" name="Picture 13">
            <a:extLst>
              <a:ext uri="{FF2B5EF4-FFF2-40B4-BE49-F238E27FC236}">
                <a16:creationId xmlns:a16="http://schemas.microsoft.com/office/drawing/2014/main" id="{CFE63998-433E-4CD8-9722-232DDFB2754B}"/>
              </a:ext>
            </a:extLst>
          </p:cNvPr>
          <p:cNvPicPr>
            <a:picLocks noChangeAspect="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30303" t="3889" r="33334" b="8244"/>
          <a:stretch/>
        </p:blipFill>
        <p:spPr>
          <a:xfrm>
            <a:off x="5157515" y="4363952"/>
            <a:ext cx="528084" cy="1408227"/>
          </a:xfrm>
          <a:prstGeom prst="rect">
            <a:avLst/>
          </a:prstGeom>
          <a:noFill/>
          <a:ln>
            <a:noFill/>
          </a:ln>
          <a:effectLst>
            <a:outerShdw blurRad="50800" dist="38100" dir="18900000" algn="bl" rotWithShape="0">
              <a:prstClr val="black">
                <a:alpha val="40000"/>
              </a:prstClr>
            </a:outerShdw>
          </a:effectLst>
        </p:spPr>
      </p:pic>
      <p:pic>
        <p:nvPicPr>
          <p:cNvPr id="15" name="Picture 14">
            <a:extLst>
              <a:ext uri="{FF2B5EF4-FFF2-40B4-BE49-F238E27FC236}">
                <a16:creationId xmlns:a16="http://schemas.microsoft.com/office/drawing/2014/main" id="{D8D43C92-0649-4886-B83F-AED80809AF45}"/>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30303" t="3889" r="33334" b="8244"/>
          <a:stretch/>
        </p:blipFill>
        <p:spPr>
          <a:xfrm>
            <a:off x="9471488" y="4381506"/>
            <a:ext cx="528084" cy="1408227"/>
          </a:xfrm>
          <a:prstGeom prst="rect">
            <a:avLst/>
          </a:prstGeom>
          <a:noFill/>
          <a:ln>
            <a:noFill/>
          </a:ln>
          <a:effectLst>
            <a:outerShdw blurRad="50800" dist="38100" dir="18900000" algn="bl" rotWithShape="0">
              <a:prstClr val="black">
                <a:alpha val="40000"/>
              </a:prstClr>
            </a:outerShdw>
          </a:effectLst>
        </p:spPr>
      </p:pic>
      <p:sp>
        <p:nvSpPr>
          <p:cNvPr id="16" name="Right Arrow 17">
            <a:extLst>
              <a:ext uri="{FF2B5EF4-FFF2-40B4-BE49-F238E27FC236}">
                <a16:creationId xmlns:a16="http://schemas.microsoft.com/office/drawing/2014/main" id="{CB60B951-5C54-41AD-802B-364B06A4AEDB}"/>
              </a:ext>
            </a:extLst>
          </p:cNvPr>
          <p:cNvSpPr/>
          <p:nvPr/>
        </p:nvSpPr>
        <p:spPr bwMode="auto">
          <a:xfrm rot="2533427">
            <a:off x="7703201" y="3898839"/>
            <a:ext cx="1970526" cy="393304"/>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7" name="TextBox 16">
            <a:extLst>
              <a:ext uri="{FF2B5EF4-FFF2-40B4-BE49-F238E27FC236}">
                <a16:creationId xmlns:a16="http://schemas.microsoft.com/office/drawing/2014/main" id="{FF59939D-1945-4F90-9CF5-0C5ECDFAC8C1}"/>
              </a:ext>
            </a:extLst>
          </p:cNvPr>
          <p:cNvSpPr txBox="1"/>
          <p:nvPr/>
        </p:nvSpPr>
        <p:spPr>
          <a:xfrm>
            <a:off x="4429128" y="5768819"/>
            <a:ext cx="1802475" cy="461689"/>
          </a:xfrm>
          <a:prstGeom prst="rect">
            <a:avLst/>
          </a:prstGeom>
          <a:noFill/>
        </p:spPr>
        <p:txBody>
          <a:bodyPr wrap="square" lIns="134471" tIns="107577" rIns="134471" bIns="107577" rtlCol="0">
            <a:spAutoFit/>
          </a:bodyPr>
          <a:lstStyle/>
          <a:p>
            <a:pPr>
              <a:lnSpc>
                <a:spcPct val="90000"/>
              </a:lnSpc>
              <a:spcAft>
                <a:spcPts val="441"/>
              </a:spcAft>
            </a:pPr>
            <a:r>
              <a:rPr lang="en-US" sz="1765" dirty="0">
                <a:gradFill>
                  <a:gsLst>
                    <a:gs pos="2917">
                      <a:schemeClr val="tx1"/>
                    </a:gs>
                    <a:gs pos="30000">
                      <a:schemeClr val="tx1"/>
                    </a:gs>
                  </a:gsLst>
                  <a:lin ang="5400000" scaled="0"/>
                </a:gradFill>
              </a:rPr>
              <a:t>Most users</a:t>
            </a:r>
          </a:p>
        </p:txBody>
      </p:sp>
      <p:pic>
        <p:nvPicPr>
          <p:cNvPr id="18" name="Picture 17">
            <a:extLst>
              <a:ext uri="{FF2B5EF4-FFF2-40B4-BE49-F238E27FC236}">
                <a16:creationId xmlns:a16="http://schemas.microsoft.com/office/drawing/2014/main" id="{545F993C-0AD9-4050-85B1-AE56AE864DF6}"/>
              </a:ext>
            </a:extLst>
          </p:cNvPr>
          <p:cNvPicPr>
            <a:picLocks noChangeAspect="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30303" t="3889" r="33334" b="8244"/>
          <a:stretch/>
        </p:blipFill>
        <p:spPr>
          <a:xfrm>
            <a:off x="5885903" y="2020775"/>
            <a:ext cx="528084" cy="1408227"/>
          </a:xfrm>
          <a:prstGeom prst="rect">
            <a:avLst/>
          </a:prstGeom>
          <a:noFill/>
          <a:ln>
            <a:noFill/>
          </a:ln>
          <a:effectLst>
            <a:outerShdw blurRad="50800" dist="38100" dir="18900000" algn="bl" rotWithShape="0">
              <a:prstClr val="black">
                <a:alpha val="40000"/>
              </a:prstClr>
            </a:outerShdw>
          </a:effectLst>
        </p:spPr>
      </p:pic>
      <p:pic>
        <p:nvPicPr>
          <p:cNvPr id="19" name="Picture 18">
            <a:extLst>
              <a:ext uri="{FF2B5EF4-FFF2-40B4-BE49-F238E27FC236}">
                <a16:creationId xmlns:a16="http://schemas.microsoft.com/office/drawing/2014/main" id="{3DF15011-BF46-454A-B6B7-3BBF9088C8A7}"/>
              </a:ext>
            </a:extLst>
          </p:cNvPr>
          <p:cNvPicPr>
            <a:picLocks noChangeAspect="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30303" t="3889" r="33334" b="8244"/>
          <a:stretch/>
        </p:blipFill>
        <p:spPr>
          <a:xfrm>
            <a:off x="6446200" y="2002550"/>
            <a:ext cx="528084" cy="1408227"/>
          </a:xfrm>
          <a:prstGeom prst="rect">
            <a:avLst/>
          </a:prstGeom>
          <a:noFill/>
          <a:ln>
            <a:noFill/>
          </a:ln>
          <a:effectLst>
            <a:outerShdw blurRad="50800" dist="38100" dir="18900000" algn="bl" rotWithShape="0">
              <a:prstClr val="black">
                <a:alpha val="40000"/>
              </a:prstClr>
            </a:outerShdw>
          </a:effectLst>
        </p:spPr>
      </p:pic>
      <p:sp>
        <p:nvSpPr>
          <p:cNvPr id="20" name="TextBox 19">
            <a:extLst>
              <a:ext uri="{FF2B5EF4-FFF2-40B4-BE49-F238E27FC236}">
                <a16:creationId xmlns:a16="http://schemas.microsoft.com/office/drawing/2014/main" id="{CB63B9FE-FD3A-402D-A6CC-5EFA5D3F61B1}"/>
              </a:ext>
            </a:extLst>
          </p:cNvPr>
          <p:cNvSpPr txBox="1"/>
          <p:nvPr/>
        </p:nvSpPr>
        <p:spPr>
          <a:xfrm>
            <a:off x="7006497" y="2812673"/>
            <a:ext cx="310111" cy="726366"/>
          </a:xfrm>
          <a:prstGeom prst="rect">
            <a:avLst/>
          </a:prstGeom>
          <a:noFill/>
        </p:spPr>
        <p:txBody>
          <a:bodyPr wrap="square" lIns="134471" tIns="107577" rIns="134471" bIns="107577" rtlCol="0">
            <a:spAutoFit/>
          </a:bodyPr>
          <a:lstStyle/>
          <a:p>
            <a:pPr algn="ctr">
              <a:lnSpc>
                <a:spcPct val="90000"/>
              </a:lnSpc>
              <a:spcAft>
                <a:spcPts val="441"/>
              </a:spcAft>
            </a:pPr>
            <a:r>
              <a:rPr lang="en-US" sz="3676" dirty="0">
                <a:gradFill>
                  <a:gsLst>
                    <a:gs pos="2917">
                      <a:schemeClr val="tx1"/>
                    </a:gs>
                    <a:gs pos="30000">
                      <a:schemeClr val="tx1"/>
                    </a:gs>
                  </a:gsLst>
                  <a:lin ang="5400000" scaled="0"/>
                </a:gradFill>
              </a:rPr>
              <a:t>…</a:t>
            </a:r>
          </a:p>
        </p:txBody>
      </p:sp>
      <p:pic>
        <p:nvPicPr>
          <p:cNvPr id="21" name="Picture 20">
            <a:extLst>
              <a:ext uri="{FF2B5EF4-FFF2-40B4-BE49-F238E27FC236}">
                <a16:creationId xmlns:a16="http://schemas.microsoft.com/office/drawing/2014/main" id="{BB7D5C72-408B-4F87-8764-0EBE9C1286E7}"/>
              </a:ext>
            </a:extLst>
          </p:cNvPr>
          <p:cNvPicPr>
            <a:picLocks noChangeAspect="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30303" t="3889" r="33334" b="8244"/>
          <a:stretch/>
        </p:blipFill>
        <p:spPr>
          <a:xfrm>
            <a:off x="5315649" y="2020773"/>
            <a:ext cx="528084" cy="1408227"/>
          </a:xfrm>
          <a:prstGeom prst="rect">
            <a:avLst/>
          </a:prstGeom>
          <a:noFill/>
          <a:ln>
            <a:noFill/>
          </a:ln>
          <a:effectLst>
            <a:outerShdw blurRad="50800" dist="38100" dir="18900000" algn="bl" rotWithShape="0">
              <a:prstClr val="black">
                <a:alpha val="40000"/>
              </a:prstClr>
            </a:outerShdw>
          </a:effectLst>
        </p:spPr>
      </p:pic>
      <p:sp>
        <p:nvSpPr>
          <p:cNvPr id="22" name="TextBox 21">
            <a:extLst>
              <a:ext uri="{FF2B5EF4-FFF2-40B4-BE49-F238E27FC236}">
                <a16:creationId xmlns:a16="http://schemas.microsoft.com/office/drawing/2014/main" id="{1952267C-EAAD-42E2-8941-E9B0F854665F}"/>
              </a:ext>
            </a:extLst>
          </p:cNvPr>
          <p:cNvSpPr txBox="1"/>
          <p:nvPr/>
        </p:nvSpPr>
        <p:spPr>
          <a:xfrm>
            <a:off x="9303715" y="5782249"/>
            <a:ext cx="1802475" cy="461689"/>
          </a:xfrm>
          <a:prstGeom prst="rect">
            <a:avLst/>
          </a:prstGeom>
          <a:noFill/>
        </p:spPr>
        <p:txBody>
          <a:bodyPr wrap="square" lIns="134471" tIns="107577" rIns="134471" bIns="107577" rtlCol="0">
            <a:spAutoFit/>
          </a:bodyPr>
          <a:lstStyle/>
          <a:p>
            <a:pPr>
              <a:lnSpc>
                <a:spcPct val="90000"/>
              </a:lnSpc>
              <a:spcAft>
                <a:spcPts val="441"/>
              </a:spcAft>
            </a:pPr>
            <a:r>
              <a:rPr lang="en-US" sz="1765" dirty="0">
                <a:gradFill>
                  <a:gsLst>
                    <a:gs pos="2917">
                      <a:schemeClr val="tx1"/>
                    </a:gs>
                    <a:gs pos="30000">
                      <a:schemeClr val="tx1"/>
                    </a:gs>
                  </a:gsLst>
                  <a:lin ang="5400000" scaled="0"/>
                </a:gradFill>
              </a:rPr>
              <a:t>Other users</a:t>
            </a:r>
          </a:p>
        </p:txBody>
      </p:sp>
      <p:pic>
        <p:nvPicPr>
          <p:cNvPr id="23" name="Picture 22">
            <a:extLst>
              <a:ext uri="{FF2B5EF4-FFF2-40B4-BE49-F238E27FC236}">
                <a16:creationId xmlns:a16="http://schemas.microsoft.com/office/drawing/2014/main" id="{1CA1D53A-E6BF-48BB-B76E-C38BB599DD76}"/>
              </a:ext>
            </a:extLst>
          </p:cNvPr>
          <p:cNvPicPr>
            <a:picLocks noChangeAspect="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30303" t="3889" r="33334" b="8244"/>
          <a:stretch/>
        </p:blipFill>
        <p:spPr>
          <a:xfrm>
            <a:off x="4573400" y="4387563"/>
            <a:ext cx="528084" cy="1408227"/>
          </a:xfrm>
          <a:prstGeom prst="rect">
            <a:avLst/>
          </a:prstGeom>
          <a:noFill/>
          <a:ln>
            <a:noFill/>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73936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6"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683" y="289515"/>
            <a:ext cx="8742377" cy="899665"/>
          </a:xfrm>
        </p:spPr>
        <p:txBody>
          <a:bodyPr>
            <a:normAutofit fontScale="90000"/>
          </a:bodyPr>
          <a:lstStyle/>
          <a:p>
            <a:r>
              <a:rPr lang="en-US" dirty="0"/>
              <a:t>Algorithm: ɛ-greedy multi-armed bandits</a:t>
            </a:r>
          </a:p>
        </p:txBody>
      </p:sp>
      <p:sp>
        <p:nvSpPr>
          <p:cNvPr id="3" name="Text Placeholder 2"/>
          <p:cNvSpPr>
            <a:spLocks noGrp="1"/>
          </p:cNvSpPr>
          <p:nvPr>
            <p:ph type="body" sz="quarter" idx="10"/>
          </p:nvPr>
        </p:nvSpPr>
        <p:spPr>
          <a:xfrm>
            <a:off x="1725682" y="1749278"/>
            <a:ext cx="8740638" cy="5175340"/>
          </a:xfrm>
        </p:spPr>
        <p:txBody>
          <a:bodyPr/>
          <a:lstStyle/>
          <a:p>
            <a:pPr>
              <a:spcAft>
                <a:spcPts val="441"/>
              </a:spcAft>
            </a:pPr>
            <a:r>
              <a:rPr lang="en-US" dirty="0">
                <a:gradFill>
                  <a:gsLst>
                    <a:gs pos="2917">
                      <a:schemeClr val="tx1"/>
                    </a:gs>
                    <a:gs pos="30000">
                      <a:schemeClr val="tx1"/>
                    </a:gs>
                  </a:gsLst>
                  <a:lin ang="5400000" scaled="0"/>
                </a:gradFill>
              </a:rPr>
              <a:t>Repeat:</a:t>
            </a:r>
          </a:p>
          <a:p>
            <a:pPr>
              <a:spcAft>
                <a:spcPts val="441"/>
              </a:spcAft>
            </a:pPr>
            <a:r>
              <a:rPr lang="en-US" b="1" dirty="0">
                <a:gradFill>
                  <a:gsLst>
                    <a:gs pos="2917">
                      <a:schemeClr val="tx1"/>
                    </a:gs>
                    <a:gs pos="30000">
                      <a:schemeClr val="tx1"/>
                    </a:gs>
                  </a:gsLst>
                  <a:lin ang="5400000" scaled="0"/>
                </a:gradFill>
              </a:rPr>
              <a:t>	(Explore) </a:t>
            </a:r>
            <a:r>
              <a:rPr lang="en-US" dirty="0">
                <a:gradFill>
                  <a:gsLst>
                    <a:gs pos="2917">
                      <a:schemeClr val="tx1"/>
                    </a:gs>
                    <a:gs pos="30000">
                      <a:schemeClr val="tx1"/>
                    </a:gs>
                  </a:gsLst>
                  <a:lin ang="5400000" scaled="0"/>
                </a:gradFill>
              </a:rPr>
              <a:t>With low probability ɛ, choose an output 	item randomly.	</a:t>
            </a:r>
          </a:p>
          <a:p>
            <a:pPr>
              <a:spcAft>
                <a:spcPts val="441"/>
              </a:spcAft>
            </a:pPr>
            <a:r>
              <a:rPr lang="en-US" dirty="0">
                <a:gradFill>
                  <a:gsLst>
                    <a:gs pos="2917">
                      <a:schemeClr val="tx1"/>
                    </a:gs>
                    <a:gs pos="30000">
                      <a:schemeClr val="tx1"/>
                    </a:gs>
                  </a:gsLst>
                  <a:lin ang="5400000" scaled="0"/>
                </a:gradFill>
              </a:rPr>
              <a:t>	</a:t>
            </a:r>
            <a:r>
              <a:rPr lang="en-US" b="1" dirty="0">
                <a:gradFill>
                  <a:gsLst>
                    <a:gs pos="2917">
                      <a:schemeClr val="tx1"/>
                    </a:gs>
                    <a:gs pos="30000">
                      <a:schemeClr val="tx1"/>
                    </a:gs>
                  </a:gsLst>
                  <a:lin ang="5400000" scaled="0"/>
                </a:gradFill>
              </a:rPr>
              <a:t>(Exploit) </a:t>
            </a:r>
            <a:r>
              <a:rPr lang="en-US" dirty="0">
                <a:gradFill>
                  <a:gsLst>
                    <a:gs pos="2917">
                      <a:schemeClr val="tx1"/>
                    </a:gs>
                    <a:gs pos="30000">
                      <a:schemeClr val="tx1"/>
                    </a:gs>
                  </a:gsLst>
                  <a:lin ang="5400000" scaled="0"/>
                </a:gradFill>
              </a:rPr>
              <a:t>Otherwise, show the current-best 	algorithm.	</a:t>
            </a:r>
          </a:p>
          <a:p>
            <a:pPr>
              <a:spcAft>
                <a:spcPts val="441"/>
              </a:spcAft>
            </a:pPr>
            <a:endParaRPr lang="en-US" dirty="0">
              <a:gradFill>
                <a:gsLst>
                  <a:gs pos="2917">
                    <a:schemeClr val="tx1"/>
                  </a:gs>
                  <a:gs pos="30000">
                    <a:schemeClr val="tx1"/>
                  </a:gs>
                </a:gsLst>
                <a:lin ang="5400000" scaled="0"/>
              </a:gradFill>
            </a:endParaRPr>
          </a:p>
          <a:p>
            <a:pPr>
              <a:spcAft>
                <a:spcPts val="441"/>
              </a:spcAft>
            </a:pPr>
            <a:r>
              <a:rPr lang="en-US" dirty="0">
                <a:gradFill>
                  <a:gsLst>
                    <a:gs pos="2917">
                      <a:schemeClr val="tx1"/>
                    </a:gs>
                    <a:gs pos="30000">
                      <a:schemeClr val="tx1"/>
                    </a:gs>
                  </a:gsLst>
                  <a:lin ang="5400000" scaled="0"/>
                </a:gradFill>
              </a:rPr>
              <a:t>Use CTR results for Random output items to train new algorithms offline.  </a:t>
            </a:r>
          </a:p>
          <a:p>
            <a:pPr>
              <a:spcAft>
                <a:spcPts val="441"/>
              </a:spcAft>
            </a:pPr>
            <a:endParaRPr lang="en-US" dirty="0">
              <a:gradFill>
                <a:gsLst>
                  <a:gs pos="2917">
                    <a:schemeClr val="tx1"/>
                  </a:gs>
                  <a:gs pos="30000">
                    <a:schemeClr val="tx1"/>
                  </a:gs>
                </a:gsLst>
                <a:lin ang="5400000" scaled="0"/>
              </a:gradFill>
            </a:endParaRPr>
          </a:p>
          <a:p>
            <a:endParaRPr lang="en-US" dirty="0"/>
          </a:p>
        </p:txBody>
      </p:sp>
      <p:sp>
        <p:nvSpPr>
          <p:cNvPr id="4" name="Slide Number Placeholder 3"/>
          <p:cNvSpPr>
            <a:spLocks noGrp="1"/>
          </p:cNvSpPr>
          <p:nvPr>
            <p:ph type="sldNum" sz="quarter" idx="11"/>
          </p:nvPr>
        </p:nvSpPr>
        <p:spPr/>
        <p:txBody>
          <a:bodyPr/>
          <a:lstStyle/>
          <a:p>
            <a:fld id="{34990F19-4AF9-4079-9E3A-38E608497707}" type="slidenum">
              <a:rPr lang="en-US" smtClean="0"/>
              <a:t>15</a:t>
            </a:fld>
            <a:endParaRPr lang="en-US"/>
          </a:p>
        </p:txBody>
      </p:sp>
    </p:spTree>
    <p:extLst>
      <p:ext uri="{BB962C8B-B14F-4D97-AF65-F5344CB8AC3E}">
        <p14:creationId xmlns:p14="http://schemas.microsoft.com/office/powerpoint/2010/main" val="20455340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Example: Contextual bandits on Yahoo! News </a:t>
            </a:r>
          </a:p>
        </p:txBody>
      </p:sp>
      <p:sp>
        <p:nvSpPr>
          <p:cNvPr id="3" name="Text Placeholder 2"/>
          <p:cNvSpPr>
            <a:spLocks noGrp="1"/>
          </p:cNvSpPr>
          <p:nvPr>
            <p:ph type="body" sz="quarter" idx="10"/>
          </p:nvPr>
        </p:nvSpPr>
        <p:spPr>
          <a:xfrm>
            <a:off x="1725683" y="1749276"/>
            <a:ext cx="4471804" cy="3517119"/>
          </a:xfrm>
        </p:spPr>
        <p:txBody>
          <a:bodyPr>
            <a:normAutofit lnSpcReduction="10000"/>
          </a:bodyPr>
          <a:lstStyle/>
          <a:p>
            <a:r>
              <a:rPr lang="en-US" b="1" dirty="0"/>
              <a:t>Actions: </a:t>
            </a:r>
            <a:r>
              <a:rPr lang="en-US" dirty="0"/>
              <a:t>Different news articles to display</a:t>
            </a:r>
          </a:p>
          <a:p>
            <a:r>
              <a:rPr lang="en-US" sz="2059" dirty="0"/>
              <a:t>A/B tests using all articles inefficient.</a:t>
            </a:r>
          </a:p>
          <a:p>
            <a:endParaRPr lang="en-US" sz="2059" dirty="0"/>
          </a:p>
          <a:p>
            <a:r>
              <a:rPr lang="en-US" dirty="0"/>
              <a:t>Randomize the articles shown using ɛ-greedy policy.</a:t>
            </a:r>
          </a:p>
          <a:p>
            <a:r>
              <a:rPr lang="en-US" sz="2059" dirty="0"/>
              <a:t>Better: Use context of visit (user, browser, time, etc.) to have different current-best algorithms for different contexts. </a:t>
            </a:r>
          </a:p>
        </p:txBody>
      </p:sp>
      <p:pic>
        <p:nvPicPr>
          <p:cNvPr id="6" name="Picture 5"/>
          <p:cNvPicPr>
            <a:picLocks noChangeAspect="1"/>
          </p:cNvPicPr>
          <p:nvPr/>
        </p:nvPicPr>
        <p:blipFill>
          <a:blip r:embed="rId3"/>
          <a:stretch>
            <a:fillRect/>
          </a:stretch>
        </p:blipFill>
        <p:spPr>
          <a:xfrm>
            <a:off x="6197486" y="2009460"/>
            <a:ext cx="4440734" cy="2716004"/>
          </a:xfrm>
          <a:prstGeom prst="rect">
            <a:avLst/>
          </a:prstGeom>
        </p:spPr>
      </p:pic>
      <p:sp>
        <p:nvSpPr>
          <p:cNvPr id="7" name="Slide Number Placeholder 6"/>
          <p:cNvSpPr>
            <a:spLocks noGrp="1"/>
          </p:cNvSpPr>
          <p:nvPr>
            <p:ph type="sldNum" sz="quarter" idx="11"/>
          </p:nvPr>
        </p:nvSpPr>
        <p:spPr/>
        <p:txBody>
          <a:bodyPr/>
          <a:lstStyle/>
          <a:p>
            <a:fld id="{34990F19-4AF9-4079-9E3A-38E608497707}" type="slidenum">
              <a:rPr lang="en-US" smtClean="0"/>
              <a:t>16</a:t>
            </a:fld>
            <a:endParaRPr lang="en-US"/>
          </a:p>
        </p:txBody>
      </p:sp>
      <p:sp>
        <p:nvSpPr>
          <p:cNvPr id="8" name="TextBox 7"/>
          <p:cNvSpPr txBox="1"/>
          <p:nvPr/>
        </p:nvSpPr>
        <p:spPr>
          <a:xfrm>
            <a:off x="5797149" y="6258270"/>
            <a:ext cx="4034484" cy="561290"/>
          </a:xfrm>
          <a:prstGeom prst="rect">
            <a:avLst/>
          </a:prstGeom>
          <a:noFill/>
        </p:spPr>
        <p:txBody>
          <a:bodyPr wrap="square" lIns="179310" tIns="143448" rIns="179310" bIns="143448" rtlCol="0">
            <a:spAutoFit/>
          </a:bodyPr>
          <a:lstStyle/>
          <a:p>
            <a:pPr>
              <a:lnSpc>
                <a:spcPct val="90000"/>
              </a:lnSpc>
              <a:spcAft>
                <a:spcPts val="588"/>
              </a:spcAft>
            </a:pPr>
            <a:r>
              <a:rPr lang="en-US" sz="1961" dirty="0">
                <a:gradFill>
                  <a:gsLst>
                    <a:gs pos="2917">
                      <a:schemeClr val="tx1"/>
                    </a:gs>
                    <a:gs pos="30000">
                      <a:schemeClr val="tx1"/>
                    </a:gs>
                  </a:gsLst>
                  <a:lin ang="5400000" scaled="0"/>
                </a:gradFill>
              </a:rPr>
              <a:t>Li-Chu-Langford-Schapire (2010)</a:t>
            </a:r>
          </a:p>
        </p:txBody>
      </p:sp>
    </p:spTree>
    <p:extLst>
      <p:ext uri="{BB962C8B-B14F-4D97-AF65-F5344CB8AC3E}">
        <p14:creationId xmlns:p14="http://schemas.microsoft.com/office/powerpoint/2010/main" val="17383866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53AFC8-9123-457C-85DA-BF5B15684368}"/>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71BD191-359F-4FD8-B56B-C81F9CED80E7}"/>
              </a:ext>
            </a:extLst>
          </p:cNvPr>
          <p:cNvSpPr>
            <a:spLocks noGrp="1"/>
          </p:cNvSpPr>
          <p:nvPr>
            <p:ph type="title"/>
          </p:nvPr>
        </p:nvSpPr>
        <p:spPr>
          <a:xfrm>
            <a:off x="1693507" y="3055437"/>
            <a:ext cx="8742377" cy="899665"/>
          </a:xfrm>
        </p:spPr>
        <p:txBody>
          <a:bodyPr>
            <a:normAutofit fontScale="90000"/>
          </a:bodyPr>
          <a:lstStyle/>
          <a:p>
            <a:r>
              <a:rPr lang="en-US" dirty="0"/>
              <a:t>Many of these techniques can be combined</a:t>
            </a:r>
          </a:p>
        </p:txBody>
      </p:sp>
      <p:sp>
        <p:nvSpPr>
          <p:cNvPr id="4" name="Slide Number Placeholder 3">
            <a:extLst>
              <a:ext uri="{FF2B5EF4-FFF2-40B4-BE49-F238E27FC236}">
                <a16:creationId xmlns:a16="http://schemas.microsoft.com/office/drawing/2014/main" id="{36525AAC-A459-4985-A123-BE02014F6A71}"/>
              </a:ext>
            </a:extLst>
          </p:cNvPr>
          <p:cNvSpPr>
            <a:spLocks noGrp="1"/>
          </p:cNvSpPr>
          <p:nvPr>
            <p:ph type="sldNum" sz="quarter" idx="11"/>
          </p:nvPr>
        </p:nvSpPr>
        <p:spPr/>
        <p:txBody>
          <a:bodyPr/>
          <a:lstStyle/>
          <a:p>
            <a:fld id="{34990F19-4AF9-4079-9E3A-38E608497707}" type="slidenum">
              <a:rPr lang="en-US" smtClean="0"/>
              <a:t>17</a:t>
            </a:fld>
            <a:endParaRPr lang="en-US"/>
          </a:p>
        </p:txBody>
      </p:sp>
    </p:spTree>
    <p:extLst>
      <p:ext uri="{BB962C8B-B14F-4D97-AF65-F5344CB8AC3E}">
        <p14:creationId xmlns:p14="http://schemas.microsoft.com/office/powerpoint/2010/main" val="16835983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683" y="289515"/>
            <a:ext cx="8742377" cy="899665"/>
          </a:xfrm>
        </p:spPr>
        <p:txBody>
          <a:bodyPr>
            <a:normAutofit fontScale="90000"/>
          </a:bodyPr>
          <a:lstStyle/>
          <a:p>
            <a:r>
              <a:rPr lang="en-US" dirty="0"/>
              <a:t>Remember, we are always looking for the ideal experiment with multiple worlds</a:t>
            </a:r>
          </a:p>
        </p:txBody>
      </p:sp>
      <mc:AlternateContent xmlns:mc="http://schemas.openxmlformats.org/markup-compatibility/2006" xmlns:a14="http://schemas.microsoft.com/office/drawing/2010/main">
        <mc:Choice Requires="a14">
          <p:sp>
            <p:nvSpPr>
              <p:cNvPr id="18" name="Text Placeholder 2"/>
              <p:cNvSpPr txBox="1">
                <a:spLocks/>
              </p:cNvSpPr>
              <p:nvPr/>
            </p:nvSpPr>
            <p:spPr>
              <a:xfrm>
                <a:off x="7314719" y="2918528"/>
                <a:ext cx="2983512" cy="869083"/>
              </a:xfrm>
              <a:prstGeom prst="rect">
                <a:avLst/>
              </a:prstGeom>
            </p:spPr>
            <p:txBody>
              <a:bodyPr vert="horz" wrap="square" lIns="107577" tIns="67236" rIns="107577" bIns="67236"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942" dirty="0"/>
                  <a:t>Causal estimate</a:t>
                </a:r>
              </a:p>
              <a:p>
                <a:pPr/>
                <a14:m>
                  <m:oMathPara xmlns:m="http://schemas.openxmlformats.org/officeDocument/2006/math">
                    <m:oMathParaPr>
                      <m:jc m:val="centerGroup"/>
                    </m:oMathParaPr>
                    <m:oMath xmlns:m="http://schemas.openxmlformats.org/officeDocument/2006/math">
                      <m:sSub>
                        <m:sSubPr>
                          <m:ctrlPr>
                            <a:rPr lang="en-US" sz="2353" i="1">
                              <a:latin typeface="Cambria Math" panose="02040503050406030204" pitchFamily="18" charset="0"/>
                            </a:rPr>
                          </m:ctrlPr>
                        </m:sSubPr>
                        <m:e>
                          <m:r>
                            <a:rPr lang="en-US" sz="2353" i="1">
                              <a:latin typeface="Cambria Math" panose="02040503050406030204" pitchFamily="18" charset="0"/>
                            </a:rPr>
                            <m:t>𝑌</m:t>
                          </m:r>
                        </m:e>
                        <m:sub>
                          <m:r>
                            <a:rPr lang="en-US" sz="2353" b="0" i="1" smtClean="0">
                              <a:latin typeface="Cambria Math" panose="02040503050406030204" pitchFamily="18" charset="0"/>
                            </a:rPr>
                            <m:t>𝑇</m:t>
                          </m:r>
                          <m:r>
                            <a:rPr lang="en-US" sz="2353" b="0" i="1" smtClean="0">
                              <a:latin typeface="Cambria Math" panose="02040503050406030204" pitchFamily="18" charset="0"/>
                            </a:rPr>
                            <m:t>=1</m:t>
                          </m:r>
                        </m:sub>
                      </m:sSub>
                      <m:r>
                        <a:rPr lang="en-US" sz="2353" i="1">
                          <a:latin typeface="Cambria Math" panose="02040503050406030204" pitchFamily="18" charset="0"/>
                        </a:rPr>
                        <m:t>−</m:t>
                      </m:r>
                      <m:sSub>
                        <m:sSubPr>
                          <m:ctrlPr>
                            <a:rPr lang="en-US" sz="2353" i="1">
                              <a:latin typeface="Cambria Math" panose="02040503050406030204" pitchFamily="18" charset="0"/>
                            </a:rPr>
                          </m:ctrlPr>
                        </m:sSubPr>
                        <m:e>
                          <m:r>
                            <a:rPr lang="en-US" sz="2353" i="1">
                              <a:latin typeface="Cambria Math" panose="02040503050406030204" pitchFamily="18" charset="0"/>
                            </a:rPr>
                            <m:t>𝑌</m:t>
                          </m:r>
                        </m:e>
                        <m:sub>
                          <m:r>
                            <a:rPr lang="en-US" sz="2353" b="0" i="1" smtClean="0">
                              <a:latin typeface="Cambria Math" panose="02040503050406030204" pitchFamily="18" charset="0"/>
                            </a:rPr>
                            <m:t>𝑇</m:t>
                          </m:r>
                          <m:r>
                            <a:rPr lang="en-US" sz="2353" b="0" i="1" smtClean="0">
                              <a:latin typeface="Cambria Math" panose="02040503050406030204" pitchFamily="18" charset="0"/>
                            </a:rPr>
                            <m:t>=0</m:t>
                          </m:r>
                        </m:sub>
                      </m:sSub>
                    </m:oMath>
                  </m:oMathPara>
                </a14:m>
                <a:endParaRPr lang="en-US" sz="2353" dirty="0"/>
              </a:p>
            </p:txBody>
          </p:sp>
        </mc:Choice>
        <mc:Fallback xmlns="">
          <p:sp>
            <p:nvSpPr>
              <p:cNvPr id="18" name="Text Placeholder 2"/>
              <p:cNvSpPr txBox="1">
                <a:spLocks noRot="1" noChangeAspect="1" noMove="1" noResize="1" noEditPoints="1" noAdjustHandles="1" noChangeArrowheads="1" noChangeShapeType="1" noTextEdit="1"/>
              </p:cNvSpPr>
              <p:nvPr/>
            </p:nvSpPr>
            <p:spPr>
              <a:xfrm>
                <a:off x="7314719" y="2918528"/>
                <a:ext cx="2983512" cy="869083"/>
              </a:xfrm>
              <a:prstGeom prst="rect">
                <a:avLst/>
              </a:prstGeom>
              <a:blipFill>
                <a:blip r:embed="rId2"/>
                <a:stretch>
                  <a:fillRect/>
                </a:stretch>
              </a:blipFill>
            </p:spPr>
            <p:txBody>
              <a:bodyPr/>
              <a:lstStyle/>
              <a:p>
                <a:r>
                  <a:rPr lang="en-US">
                    <a:noFill/>
                  </a:rPr>
                  <a:t> </a:t>
                </a:r>
              </a:p>
            </p:txBody>
          </p:sp>
        </mc:Fallback>
      </mc:AlternateContent>
      <p:sp>
        <p:nvSpPr>
          <p:cNvPr id="24" name="TextBox 23"/>
          <p:cNvSpPr txBox="1"/>
          <p:nvPr/>
        </p:nvSpPr>
        <p:spPr>
          <a:xfrm>
            <a:off x="1247512" y="5744442"/>
            <a:ext cx="1575987" cy="461689"/>
          </a:xfrm>
          <a:prstGeom prst="rect">
            <a:avLst/>
          </a:prstGeom>
          <a:noFill/>
        </p:spPr>
        <p:txBody>
          <a:bodyPr wrap="square" lIns="134471" tIns="107577" rIns="134471" bIns="107577" rtlCol="0">
            <a:spAutoFit/>
          </a:bodyPr>
          <a:lstStyle/>
          <a:p>
            <a:pPr algn="r">
              <a:lnSpc>
                <a:spcPct val="90000"/>
              </a:lnSpc>
              <a:spcAft>
                <a:spcPts val="441"/>
              </a:spcAft>
            </a:pPr>
            <a:r>
              <a:rPr lang="en-US" sz="1765" dirty="0">
                <a:gradFill>
                  <a:gsLst>
                    <a:gs pos="2917">
                      <a:schemeClr val="tx1"/>
                    </a:gs>
                    <a:gs pos="30000">
                      <a:schemeClr val="tx1"/>
                    </a:gs>
                  </a:gsLst>
                  <a:lin ang="5400000" scaled="0"/>
                </a:gradFill>
              </a:rPr>
              <a:t>Cloned user</a:t>
            </a:r>
          </a:p>
        </p:txBody>
      </p:sp>
      <p:pic>
        <p:nvPicPr>
          <p:cNvPr id="5" name="Picture 4"/>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30303" t="3889" r="33334" b="8244"/>
          <a:stretch/>
        </p:blipFill>
        <p:spPr>
          <a:xfrm>
            <a:off x="4134645" y="1893823"/>
            <a:ext cx="528084" cy="1408227"/>
          </a:xfrm>
          <a:prstGeom prst="rect">
            <a:avLst/>
          </a:prstGeom>
          <a:noFill/>
          <a:ln>
            <a:noFill/>
          </a:ln>
          <a:effectLst>
            <a:outerShdw blurRad="50800" dist="38100" dir="18900000" algn="bl" rotWithShape="0">
              <a:prstClr val="black">
                <a:alpha val="40000"/>
              </a:prstClr>
            </a:outerShdw>
          </a:effectLst>
        </p:spPr>
      </p:pic>
      <p:sp>
        <p:nvSpPr>
          <p:cNvPr id="8" name="Right Arrow 7"/>
          <p:cNvSpPr/>
          <p:nvPr/>
        </p:nvSpPr>
        <p:spPr bwMode="auto">
          <a:xfrm rot="8414233">
            <a:off x="2321994" y="3721535"/>
            <a:ext cx="1970526" cy="393304"/>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endParaRPr lang="en-US" sz="1471" dirty="0">
              <a:gradFill>
                <a:gsLst>
                  <a:gs pos="0">
                    <a:srgbClr val="FFFFFF"/>
                  </a:gs>
                  <a:gs pos="100000">
                    <a:srgbClr val="FFFFFF"/>
                  </a:gs>
                </a:gsLst>
                <a:lin ang="5400000" scaled="0"/>
              </a:gradFill>
            </a:endParaRPr>
          </a:p>
        </p:txBody>
      </p:sp>
      <mc:AlternateContent xmlns:mc="http://schemas.openxmlformats.org/markup-compatibility/2006" xmlns:a14="http://schemas.microsoft.com/office/drawing/2010/main">
        <mc:Choice Requires="a14">
          <p:sp>
            <p:nvSpPr>
              <p:cNvPr id="12" name="Rounded Rectangle 11"/>
              <p:cNvSpPr/>
              <p:nvPr/>
            </p:nvSpPr>
            <p:spPr bwMode="auto">
              <a:xfrm>
                <a:off x="6847114" y="4732339"/>
                <a:ext cx="1961156" cy="924629"/>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1765" b="0" i="1" smtClean="0">
                              <a:gradFill>
                                <a:gsLst>
                                  <a:gs pos="0">
                                    <a:srgbClr val="FFFFFF"/>
                                  </a:gs>
                                  <a:gs pos="100000">
                                    <a:srgbClr val="FFFFFF"/>
                                  </a:gs>
                                </a:gsLst>
                                <a:lin ang="5400000" scaled="0"/>
                              </a:gradFill>
                              <a:latin typeface="Cambria Math" panose="02040503050406030204" pitchFamily="18" charset="0"/>
                            </a:rPr>
                          </m:ctrlPr>
                        </m:sSubPr>
                        <m:e>
                          <m:r>
                            <a:rPr lang="en-US" sz="1765" b="0" i="1" smtClean="0">
                              <a:gradFill>
                                <a:gsLst>
                                  <a:gs pos="0">
                                    <a:srgbClr val="FFFFFF"/>
                                  </a:gs>
                                  <a:gs pos="100000">
                                    <a:srgbClr val="FFFFFF"/>
                                  </a:gs>
                                </a:gsLst>
                                <a:lin ang="5400000" scaled="0"/>
                              </a:gradFill>
                              <a:latin typeface="Cambria Math" panose="02040503050406030204" pitchFamily="18" charset="0"/>
                            </a:rPr>
                            <m:t>𝑌</m:t>
                          </m:r>
                        </m:e>
                        <m:sub>
                          <m:r>
                            <a:rPr lang="en-US" sz="1765" b="0" i="1" smtClean="0">
                              <a:gradFill>
                                <a:gsLst>
                                  <a:gs pos="0">
                                    <a:srgbClr val="FFFFFF"/>
                                  </a:gs>
                                  <a:gs pos="100000">
                                    <a:srgbClr val="FFFFFF"/>
                                  </a:gs>
                                </a:gsLst>
                                <a:lin ang="5400000" scaled="0"/>
                              </a:gradFill>
                              <a:latin typeface="Cambria Math" panose="02040503050406030204" pitchFamily="18" charset="0"/>
                            </a:rPr>
                            <m:t>𝑇</m:t>
                          </m:r>
                          <m:r>
                            <a:rPr lang="en-US" sz="1765" b="0" i="1" smtClean="0">
                              <a:gradFill>
                                <a:gsLst>
                                  <a:gs pos="0">
                                    <a:srgbClr val="FFFFFF"/>
                                  </a:gs>
                                  <a:gs pos="100000">
                                    <a:srgbClr val="FFFFFF"/>
                                  </a:gs>
                                </a:gsLst>
                                <a:lin ang="5400000" scaled="0"/>
                              </a:gradFill>
                              <a:latin typeface="Cambria Math" panose="02040503050406030204" pitchFamily="18" charset="0"/>
                            </a:rPr>
                            <m:t>=1</m:t>
                          </m:r>
                        </m:sub>
                      </m:sSub>
                    </m:oMath>
                  </m:oMathPara>
                </a14:m>
                <a:endParaRPr lang="en-US" sz="1765" dirty="0">
                  <a:gradFill>
                    <a:gsLst>
                      <a:gs pos="0">
                        <a:srgbClr val="FFFFFF"/>
                      </a:gs>
                      <a:gs pos="100000">
                        <a:srgbClr val="FFFFFF"/>
                      </a:gs>
                    </a:gsLst>
                    <a:lin ang="5400000" scaled="0"/>
                  </a:gradFill>
                </a:endParaRPr>
              </a:p>
            </p:txBody>
          </p:sp>
        </mc:Choice>
        <mc:Fallback xmlns="">
          <p:sp>
            <p:nvSpPr>
              <p:cNvPr id="12" name="Rounded Rectangle 11"/>
              <p:cNvSpPr>
                <a:spLocks noRot="1" noChangeAspect="1" noMove="1" noResize="1" noEditPoints="1" noAdjustHandles="1" noChangeArrowheads="1" noChangeShapeType="1" noTextEdit="1"/>
              </p:cNvSpPr>
              <p:nvPr/>
            </p:nvSpPr>
            <p:spPr bwMode="auto">
              <a:xfrm>
                <a:off x="6847114" y="4732339"/>
                <a:ext cx="1961156" cy="924629"/>
              </a:xfrm>
              <a:prstGeom prst="roundRect">
                <a:avLst/>
              </a:prstGeom>
              <a:blipFill>
                <a:blip r:embed="rId4"/>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ounded Rectangle 22"/>
              <p:cNvSpPr/>
              <p:nvPr/>
            </p:nvSpPr>
            <p:spPr bwMode="auto">
              <a:xfrm>
                <a:off x="2548575" y="4651765"/>
                <a:ext cx="2025053" cy="10543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14:m>
                  <m:oMath xmlns:m="http://schemas.openxmlformats.org/officeDocument/2006/math">
                    <m:sSub>
                      <m:sSubPr>
                        <m:ctrlPr>
                          <a:rPr lang="en-US" sz="1765" b="0" i="1" smtClean="0">
                            <a:gradFill>
                              <a:gsLst>
                                <a:gs pos="0">
                                  <a:srgbClr val="FFFFFF"/>
                                </a:gs>
                                <a:gs pos="100000">
                                  <a:srgbClr val="FFFFFF"/>
                                </a:gs>
                              </a:gsLst>
                              <a:lin ang="5400000" scaled="0"/>
                            </a:gradFill>
                            <a:latin typeface="Cambria Math" panose="02040503050406030204" pitchFamily="18" charset="0"/>
                          </a:rPr>
                        </m:ctrlPr>
                      </m:sSubPr>
                      <m:e>
                        <m:r>
                          <a:rPr lang="en-US" sz="1765" b="0" i="1" smtClean="0">
                            <a:gradFill>
                              <a:gsLst>
                                <a:gs pos="0">
                                  <a:srgbClr val="FFFFFF"/>
                                </a:gs>
                                <a:gs pos="100000">
                                  <a:srgbClr val="FFFFFF"/>
                                </a:gs>
                              </a:gsLst>
                              <a:lin ang="5400000" scaled="0"/>
                            </a:gradFill>
                            <a:latin typeface="Cambria Math" panose="02040503050406030204" pitchFamily="18" charset="0"/>
                          </a:rPr>
                          <m:t>𝑌</m:t>
                        </m:r>
                      </m:e>
                      <m:sub>
                        <m:r>
                          <a:rPr lang="en-US" sz="1765" b="0" i="1" smtClean="0">
                            <a:gradFill>
                              <a:gsLst>
                                <a:gs pos="0">
                                  <a:srgbClr val="FFFFFF"/>
                                </a:gs>
                                <a:gs pos="100000">
                                  <a:srgbClr val="FFFFFF"/>
                                </a:gs>
                              </a:gsLst>
                              <a:lin ang="5400000" scaled="0"/>
                            </a:gradFill>
                            <a:latin typeface="Cambria Math" panose="02040503050406030204" pitchFamily="18" charset="0"/>
                          </a:rPr>
                          <m:t>𝑇</m:t>
                        </m:r>
                        <m:r>
                          <a:rPr lang="en-US" sz="1765" b="0" i="1" smtClean="0">
                            <a:gradFill>
                              <a:gsLst>
                                <a:gs pos="0">
                                  <a:srgbClr val="FFFFFF"/>
                                </a:gs>
                                <a:gs pos="100000">
                                  <a:srgbClr val="FFFFFF"/>
                                </a:gs>
                              </a:gsLst>
                              <a:lin ang="5400000" scaled="0"/>
                            </a:gradFill>
                            <a:latin typeface="Cambria Math" panose="02040503050406030204" pitchFamily="18" charset="0"/>
                          </a:rPr>
                          <m:t>=0</m:t>
                        </m:r>
                      </m:sub>
                    </m:sSub>
                  </m:oMath>
                </a14:m>
                <a:r>
                  <a:rPr lang="en-US" sz="1765" dirty="0">
                    <a:gradFill>
                      <a:gsLst>
                        <a:gs pos="0">
                          <a:srgbClr val="FFFFFF"/>
                        </a:gs>
                        <a:gs pos="100000">
                          <a:srgbClr val="FFFFFF"/>
                        </a:gs>
                      </a:gsLst>
                      <a:lin ang="5400000" scaled="0"/>
                    </a:gradFill>
                  </a:rPr>
                  <a:t> </a:t>
                </a:r>
              </a:p>
            </p:txBody>
          </p:sp>
        </mc:Choice>
        <mc:Fallback xmlns="">
          <p:sp>
            <p:nvSpPr>
              <p:cNvPr id="23" name="Rounded Rectangle 22"/>
              <p:cNvSpPr>
                <a:spLocks noRot="1" noChangeAspect="1" noMove="1" noResize="1" noEditPoints="1" noAdjustHandles="1" noChangeArrowheads="1" noChangeShapeType="1" noTextEdit="1"/>
              </p:cNvSpPr>
              <p:nvPr/>
            </p:nvSpPr>
            <p:spPr bwMode="auto">
              <a:xfrm>
                <a:off x="2548575" y="4651765"/>
                <a:ext cx="2025053" cy="1054335"/>
              </a:xfrm>
              <a:prstGeom prst="roundRect">
                <a:avLst/>
              </a:prstGeom>
              <a:blipFill>
                <a:blip r:embed="rId5"/>
                <a:stretch>
                  <a:fillRect/>
                </a:stretch>
              </a:blipFill>
              <a:ln>
                <a:headEnd type="none" w="med" len="med"/>
                <a:tailEnd type="none" w="med" len="med"/>
              </a:ln>
            </p:spPr>
            <p:txBody>
              <a:bodyPr/>
              <a:lstStyle/>
              <a:p>
                <a:r>
                  <a:rPr lang="en-US">
                    <a:noFill/>
                  </a:rPr>
                  <a:t> </a:t>
                </a:r>
              </a:p>
            </p:txBody>
          </p:sp>
        </mc:Fallback>
      </mc:AlternateContent>
      <p:sp>
        <p:nvSpPr>
          <p:cNvPr id="26" name="Right Arrow 25"/>
          <p:cNvSpPr/>
          <p:nvPr/>
        </p:nvSpPr>
        <p:spPr bwMode="auto">
          <a:xfrm rot="2533427">
            <a:off x="4439458" y="3809151"/>
            <a:ext cx="1970526" cy="393304"/>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p>
            <a:pPr algn="ctr" defTabSz="685625"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4" name="Slide Number Placeholder 3"/>
          <p:cNvSpPr>
            <a:spLocks noGrp="1"/>
          </p:cNvSpPr>
          <p:nvPr>
            <p:ph type="sldNum" sz="quarter" idx="11"/>
          </p:nvPr>
        </p:nvSpPr>
        <p:spPr/>
        <p:txBody>
          <a:bodyPr/>
          <a:lstStyle/>
          <a:p>
            <a:fld id="{34990F19-4AF9-4079-9E3A-38E608497707}" type="slidenum">
              <a:rPr lang="en-US" smtClean="0"/>
              <a:t>18</a:t>
            </a:fld>
            <a:endParaRPr lang="en-US"/>
          </a:p>
        </p:txBody>
      </p:sp>
      <p:pic>
        <p:nvPicPr>
          <p:cNvPr id="19" name="Picture 18"/>
          <p:cNvPicPr>
            <a:picLocks noChangeAspect="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30303" t="3889" r="33334" b="8244"/>
          <a:stretch/>
        </p:blipFill>
        <p:spPr>
          <a:xfrm>
            <a:off x="1889034" y="4248741"/>
            <a:ext cx="528084" cy="1408227"/>
          </a:xfrm>
          <a:prstGeom prst="rect">
            <a:avLst/>
          </a:prstGeom>
          <a:noFill/>
          <a:ln>
            <a:noFill/>
          </a:ln>
          <a:effectLst>
            <a:outerShdw blurRad="50800" dist="38100" dir="18900000" algn="bl" rotWithShape="0">
              <a:prstClr val="black">
                <a:alpha val="40000"/>
              </a:prstClr>
            </a:outerShdw>
          </a:effectLst>
        </p:spPr>
      </p:pic>
      <p:pic>
        <p:nvPicPr>
          <p:cNvPr id="25" name="Picture 24"/>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30303" t="3889" r="33334" b="8244"/>
          <a:stretch/>
        </p:blipFill>
        <p:spPr>
          <a:xfrm>
            <a:off x="6272521" y="4297873"/>
            <a:ext cx="528084" cy="1408227"/>
          </a:xfrm>
          <a:prstGeom prst="rect">
            <a:avLst/>
          </a:prstGeom>
          <a:noFill/>
          <a:ln>
            <a:noFill/>
          </a:ln>
          <a:effectLst>
            <a:outerShdw blurRad="50800" dist="38100" dir="18900000" algn="bl" rotWithShape="0">
              <a:prstClr val="black">
                <a:alpha val="40000"/>
              </a:prstClr>
            </a:outerShdw>
          </a:effectLst>
        </p:spPr>
      </p:pic>
      <p:sp>
        <p:nvSpPr>
          <p:cNvPr id="7" name="Text Placeholder 6">
            <a:extLst>
              <a:ext uri="{FF2B5EF4-FFF2-40B4-BE49-F238E27FC236}">
                <a16:creationId xmlns:a16="http://schemas.microsoft.com/office/drawing/2014/main" id="{566FEADE-B6E5-4F70-8D97-8BB0138384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57780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12"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C5E263-7027-47DA-ABB8-3A3F552150C5}"/>
              </a:ext>
            </a:extLst>
          </p:cNvPr>
          <p:cNvSpPr>
            <a:spLocks noGrp="1"/>
          </p:cNvSpPr>
          <p:nvPr>
            <p:ph type="body" sz="quarter" idx="10"/>
          </p:nvPr>
        </p:nvSpPr>
        <p:spPr>
          <a:xfrm>
            <a:off x="1725681" y="1189177"/>
            <a:ext cx="8740639" cy="3213841"/>
          </a:xfrm>
        </p:spPr>
        <p:txBody>
          <a:bodyPr>
            <a:normAutofit/>
          </a:bodyPr>
          <a:lstStyle/>
          <a:p>
            <a:r>
              <a:rPr lang="en-US" b="1" dirty="0"/>
              <a:t>Treatment example: </a:t>
            </a:r>
            <a:r>
              <a:rPr lang="en-US" dirty="0"/>
              <a:t>You cannot randomize who exercises, but maybe can provide incentives to join the gym.</a:t>
            </a:r>
          </a:p>
          <a:p>
            <a:endParaRPr lang="en-US" dirty="0"/>
          </a:p>
          <a:p>
            <a:r>
              <a:rPr lang="en-US" b="1" dirty="0"/>
              <a:t>Algorithm example:</a:t>
            </a:r>
            <a:r>
              <a:rPr lang="en-US" dirty="0"/>
              <a:t> You cannot remove recommendations at random, but could advertise a focal product to a random subset of people on the homepage. </a:t>
            </a:r>
          </a:p>
        </p:txBody>
      </p:sp>
      <p:sp>
        <p:nvSpPr>
          <p:cNvPr id="3" name="Title 2">
            <a:extLst>
              <a:ext uri="{FF2B5EF4-FFF2-40B4-BE49-F238E27FC236}">
                <a16:creationId xmlns:a16="http://schemas.microsoft.com/office/drawing/2014/main" id="{5524AD85-03FF-4030-B931-64A11F6776FE}"/>
              </a:ext>
            </a:extLst>
          </p:cNvPr>
          <p:cNvSpPr>
            <a:spLocks noGrp="1"/>
          </p:cNvSpPr>
          <p:nvPr>
            <p:ph type="title"/>
          </p:nvPr>
        </p:nvSpPr>
        <p:spPr>
          <a:xfrm>
            <a:off x="1725683" y="289515"/>
            <a:ext cx="8942577" cy="899665"/>
          </a:xfrm>
        </p:spPr>
        <p:txBody>
          <a:bodyPr>
            <a:normAutofit fontScale="90000"/>
          </a:bodyPr>
          <a:lstStyle/>
          <a:p>
            <a:r>
              <a:rPr lang="en-US" dirty="0"/>
              <a:t>Example: Randomization + Instrumental Variable</a:t>
            </a:r>
          </a:p>
        </p:txBody>
      </p:sp>
      <p:sp>
        <p:nvSpPr>
          <p:cNvPr id="4" name="Slide Number Placeholder 3">
            <a:extLst>
              <a:ext uri="{FF2B5EF4-FFF2-40B4-BE49-F238E27FC236}">
                <a16:creationId xmlns:a16="http://schemas.microsoft.com/office/drawing/2014/main" id="{8CF19C45-FD0B-44F7-90AC-139EA825129E}"/>
              </a:ext>
            </a:extLst>
          </p:cNvPr>
          <p:cNvSpPr>
            <a:spLocks noGrp="1"/>
          </p:cNvSpPr>
          <p:nvPr>
            <p:ph type="sldNum" sz="quarter" idx="11"/>
          </p:nvPr>
        </p:nvSpPr>
        <p:spPr/>
        <p:txBody>
          <a:bodyPr/>
          <a:lstStyle/>
          <a:p>
            <a:fld id="{34990F19-4AF9-4079-9E3A-38E608497707}" type="slidenum">
              <a:rPr lang="en-US" smtClean="0"/>
              <a:t>19</a:t>
            </a:fld>
            <a:endParaRPr lang="en-US"/>
          </a:p>
        </p:txBody>
      </p:sp>
    </p:spTree>
    <p:extLst>
      <p:ext uri="{BB962C8B-B14F-4D97-AF65-F5344CB8AC3E}">
        <p14:creationId xmlns:p14="http://schemas.microsoft.com/office/powerpoint/2010/main" val="16141337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E73-14B4-4236-9D31-181D97D19B31}"/>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F41FB6EF-6671-4B53-B8F2-432DEDCE3631}"/>
              </a:ext>
            </a:extLst>
          </p:cNvPr>
          <p:cNvSpPr>
            <a:spLocks noGrp="1"/>
          </p:cNvSpPr>
          <p:nvPr>
            <p:ph idx="1"/>
          </p:nvPr>
        </p:nvSpPr>
        <p:spPr/>
        <p:txBody>
          <a:bodyPr/>
          <a:lstStyle/>
          <a:p>
            <a:r>
              <a:rPr lang="en-US" dirty="0"/>
              <a:t>Discovery of causal relationships from data</a:t>
            </a:r>
          </a:p>
          <a:p>
            <a:r>
              <a:rPr lang="en-US" dirty="0"/>
              <a:t>Heterogeneous treatment effects</a:t>
            </a:r>
          </a:p>
          <a:p>
            <a:r>
              <a:rPr lang="en-US" dirty="0"/>
              <a:t>Machine learning, representations and causal inference</a:t>
            </a:r>
          </a:p>
          <a:p>
            <a:r>
              <a:rPr lang="en-US" dirty="0"/>
              <a:t>Reinforcement learning and causal inference</a:t>
            </a:r>
          </a:p>
          <a:p>
            <a:r>
              <a:rPr lang="en-US" dirty="0"/>
              <a:t>“Automated” causal inference</a:t>
            </a:r>
          </a:p>
        </p:txBody>
      </p:sp>
    </p:spTree>
    <p:extLst>
      <p:ext uri="{BB962C8B-B14F-4D97-AF65-F5344CB8AC3E}">
        <p14:creationId xmlns:p14="http://schemas.microsoft.com/office/powerpoint/2010/main" val="340486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CF4F0-77BF-4BAB-8E00-C95204844DF9}"/>
              </a:ext>
            </a:extLst>
          </p:cNvPr>
          <p:cNvSpPr>
            <a:spLocks noGrp="1"/>
          </p:cNvSpPr>
          <p:nvPr>
            <p:ph type="ctrTitle"/>
          </p:nvPr>
        </p:nvSpPr>
        <p:spPr/>
        <p:txBody>
          <a:bodyPr/>
          <a:lstStyle/>
          <a:p>
            <a:r>
              <a:rPr lang="en-US" dirty="0"/>
              <a:t>Conclusions</a:t>
            </a:r>
          </a:p>
        </p:txBody>
      </p:sp>
      <p:sp>
        <p:nvSpPr>
          <p:cNvPr id="5" name="Subtitle 4">
            <a:extLst>
              <a:ext uri="{FF2B5EF4-FFF2-40B4-BE49-F238E27FC236}">
                <a16:creationId xmlns:a16="http://schemas.microsoft.com/office/drawing/2014/main" id="{32FD8CEA-638E-4566-B17C-64E4DD6770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79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endParaRPr lang="en-US" dirty="0"/>
          </a:p>
          <a:p>
            <a:endParaRPr lang="en-US" dirty="0"/>
          </a:p>
          <a:p>
            <a:endParaRPr lang="en-US" dirty="0"/>
          </a:p>
        </p:txBody>
      </p:sp>
      <p:sp>
        <p:nvSpPr>
          <p:cNvPr id="4" name="Title 3"/>
          <p:cNvSpPr>
            <a:spLocks noGrp="1"/>
          </p:cNvSpPr>
          <p:nvPr>
            <p:ph type="title"/>
          </p:nvPr>
        </p:nvSpPr>
        <p:spPr>
          <a:xfrm>
            <a:off x="959223" y="2702032"/>
            <a:ext cx="10515600" cy="1325563"/>
          </a:xfrm>
        </p:spPr>
        <p:txBody>
          <a:bodyPr>
            <a:normAutofit fontScale="90000"/>
          </a:bodyPr>
          <a:lstStyle/>
          <a:p>
            <a:r>
              <a:rPr lang="en-US" sz="2942" dirty="0"/>
              <a:t>Causal inference is tricky</a:t>
            </a:r>
            <a:br>
              <a:rPr lang="en-US" sz="2942" dirty="0"/>
            </a:br>
            <a:r>
              <a:rPr lang="en-US" sz="2059" dirty="0"/>
              <a:t>Correlations are seldom enough. And sometimes horribly misleading.</a:t>
            </a:r>
            <a:br>
              <a:rPr lang="en-US" sz="2059" dirty="0"/>
            </a:br>
            <a:br>
              <a:rPr lang="en-US" sz="2353" dirty="0"/>
            </a:br>
            <a:br>
              <a:rPr lang="en-US" sz="2353" dirty="0"/>
            </a:br>
            <a:br>
              <a:rPr lang="en-US" sz="2353" dirty="0"/>
            </a:br>
            <a:br>
              <a:rPr lang="en-US" sz="2353" dirty="0"/>
            </a:br>
            <a:br>
              <a:rPr lang="en-US" sz="2353" dirty="0"/>
            </a:br>
            <a:br>
              <a:rPr lang="en-US" sz="2353" dirty="0"/>
            </a:br>
            <a:br>
              <a:rPr lang="en-US" sz="2353" dirty="0"/>
            </a:br>
            <a:br>
              <a:rPr lang="en-US" sz="2353" dirty="0"/>
            </a:br>
            <a:br>
              <a:rPr lang="en-US" sz="2353" dirty="0"/>
            </a:br>
            <a:br>
              <a:rPr lang="en-US" sz="2353" dirty="0"/>
            </a:br>
            <a:br>
              <a:rPr lang="en-US" sz="2353" dirty="0"/>
            </a:br>
            <a:br>
              <a:rPr lang="en-US" sz="2353" dirty="0"/>
            </a:br>
            <a:r>
              <a:rPr lang="en-US" sz="2942" dirty="0"/>
              <a:t>Always be skeptical of causal claims from </a:t>
            </a:r>
            <a:r>
              <a:rPr lang="en-US" sz="2942" strike="sngStrike" dirty="0"/>
              <a:t>observational </a:t>
            </a:r>
            <a:r>
              <a:rPr lang="en-US" sz="2942" dirty="0"/>
              <a:t>any data.</a:t>
            </a:r>
            <a:br>
              <a:rPr lang="en-US" sz="2942" dirty="0"/>
            </a:br>
            <a:r>
              <a:rPr lang="en-US" sz="2059" dirty="0"/>
              <a:t>More data does not automatically lead to better causal estimates.</a:t>
            </a:r>
          </a:p>
        </p:txBody>
      </p:sp>
      <p:sp>
        <p:nvSpPr>
          <p:cNvPr id="5" name="Slide Number Placeholder 4"/>
          <p:cNvSpPr>
            <a:spLocks noGrp="1"/>
          </p:cNvSpPr>
          <p:nvPr>
            <p:ph type="sldNum" sz="quarter" idx="11"/>
          </p:nvPr>
        </p:nvSpPr>
        <p:spPr/>
        <p:txBody>
          <a:bodyPr/>
          <a:lstStyle/>
          <a:p>
            <a:fld id="{34990F19-4AF9-4079-9E3A-38E608497707}" type="slidenum">
              <a:rPr lang="en-US" smtClean="0"/>
              <a:t>21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949" y="1830318"/>
            <a:ext cx="7395924" cy="2915700"/>
          </a:xfrm>
          <a:prstGeom prst="rect">
            <a:avLst/>
          </a:prstGeom>
        </p:spPr>
      </p:pic>
      <p:sp>
        <p:nvSpPr>
          <p:cNvPr id="3" name="TextBox 2"/>
          <p:cNvSpPr txBox="1"/>
          <p:nvPr/>
        </p:nvSpPr>
        <p:spPr>
          <a:xfrm>
            <a:off x="4676592" y="6268081"/>
            <a:ext cx="5155041" cy="488848"/>
          </a:xfrm>
          <a:prstGeom prst="rect">
            <a:avLst/>
          </a:prstGeom>
          <a:noFill/>
        </p:spPr>
        <p:txBody>
          <a:bodyPr wrap="square" lIns="134471" tIns="107577" rIns="134471" bIns="107577" rtlCol="0">
            <a:spAutoFit/>
          </a:bodyPr>
          <a:lstStyle/>
          <a:p>
            <a:pPr>
              <a:lnSpc>
                <a:spcPct val="90000"/>
              </a:lnSpc>
              <a:spcAft>
                <a:spcPts val="441"/>
              </a:spcAft>
            </a:pPr>
            <a:r>
              <a:rPr lang="en-US" sz="1961" dirty="0">
                <a:gradFill>
                  <a:gsLst>
                    <a:gs pos="2917">
                      <a:schemeClr val="tx1"/>
                    </a:gs>
                    <a:gs pos="30000">
                      <a:schemeClr val="tx1"/>
                    </a:gs>
                  </a:gsLst>
                  <a:lin ang="5400000" scaled="0"/>
                </a:gradFill>
                <a:hlinkClick r:id="rId4"/>
              </a:rPr>
              <a:t>http://tylervigen.com/spurious-correlations</a:t>
            </a:r>
            <a:endParaRPr lang="en-US" sz="196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547316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Causal inference: Best practices</a:t>
            </a:r>
            <a:endParaRPr lang="en-US" dirty="0"/>
          </a:p>
        </p:txBody>
      </p:sp>
      <p:sp>
        <p:nvSpPr>
          <p:cNvPr id="3" name="Text Placeholder 2"/>
          <p:cNvSpPr>
            <a:spLocks noGrp="1"/>
          </p:cNvSpPr>
          <p:nvPr>
            <p:ph idx="1"/>
          </p:nvPr>
        </p:nvSpPr>
        <p:spPr/>
        <p:txBody>
          <a:bodyPr>
            <a:normAutofit/>
          </a:bodyPr>
          <a:lstStyle/>
          <a:p>
            <a:pPr marL="0" indent="0">
              <a:buNone/>
            </a:pPr>
            <a:r>
              <a:rPr lang="en-US" b="1" dirty="0"/>
              <a:t>Always follow the four steps: </a:t>
            </a:r>
            <a:r>
              <a:rPr lang="en-US" b="1" i="1" dirty="0"/>
              <a:t>Model, Identify, Estimate, Refute.</a:t>
            </a:r>
          </a:p>
          <a:p>
            <a:pPr marL="0" indent="0">
              <a:buNone/>
            </a:pPr>
            <a:r>
              <a:rPr lang="en-US" dirty="0"/>
              <a:t>--Refute is the most important step.</a:t>
            </a:r>
          </a:p>
          <a:p>
            <a:pPr marL="0" indent="0">
              <a:buNone/>
            </a:pPr>
            <a:endParaRPr lang="en-US" dirty="0"/>
          </a:p>
          <a:p>
            <a:pPr marL="0" indent="0">
              <a:buNone/>
            </a:pPr>
            <a:r>
              <a:rPr lang="en-US" b="1" dirty="0"/>
              <a:t>Aim for simplicity.</a:t>
            </a:r>
          </a:p>
          <a:p>
            <a:pPr marL="0" indent="0">
              <a:buNone/>
            </a:pPr>
            <a:r>
              <a:rPr lang="en-US" dirty="0"/>
              <a:t>--If your analysis is too complicated, it is most likely wrong. </a:t>
            </a:r>
          </a:p>
          <a:p>
            <a:pPr marL="0" indent="0">
              <a:buNone/>
            </a:pPr>
            <a:endParaRPr lang="en-US" dirty="0"/>
          </a:p>
          <a:p>
            <a:pPr marL="0" indent="0">
              <a:buNone/>
            </a:pPr>
            <a:r>
              <a:rPr lang="en-US" b="1" dirty="0"/>
              <a:t>Try at least two methods with different assumptions. </a:t>
            </a:r>
          </a:p>
          <a:p>
            <a:pPr marL="0" indent="0">
              <a:buNone/>
            </a:pPr>
            <a:r>
              <a:rPr lang="en-US" dirty="0"/>
              <a:t>--Higher confidence in estimate if both methods agree.</a:t>
            </a:r>
          </a:p>
        </p:txBody>
      </p:sp>
      <p:sp>
        <p:nvSpPr>
          <p:cNvPr id="4" name="Slide Number Placeholder 3"/>
          <p:cNvSpPr>
            <a:spLocks noGrp="1"/>
          </p:cNvSpPr>
          <p:nvPr>
            <p:ph type="sldNum" sz="quarter" idx="12"/>
          </p:nvPr>
        </p:nvSpPr>
        <p:spPr/>
        <p:txBody>
          <a:bodyPr/>
          <a:lstStyle/>
          <a:p>
            <a:fld id="{34990F19-4AF9-4079-9E3A-38E608497707}" type="slidenum">
              <a:rPr lang="en-US" smtClean="0"/>
              <a:pPr/>
              <a:t>22</a:t>
            </a:fld>
            <a:endParaRPr lang="en-US"/>
          </a:p>
        </p:txBody>
      </p:sp>
    </p:spTree>
    <p:extLst>
      <p:ext uri="{BB962C8B-B14F-4D97-AF65-F5344CB8AC3E}">
        <p14:creationId xmlns:p14="http://schemas.microsoft.com/office/powerpoint/2010/main" val="296478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4C04-EB97-4BFF-BD26-B3EB830DE5A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9536A9E-A871-4333-9B07-BA374F9FCF8A}"/>
              </a:ext>
            </a:extLst>
          </p:cNvPr>
          <p:cNvSpPr>
            <a:spLocks noGrp="1"/>
          </p:cNvSpPr>
          <p:nvPr>
            <p:ph idx="1"/>
          </p:nvPr>
        </p:nvSpPr>
        <p:spPr/>
        <p:txBody>
          <a:bodyPr/>
          <a:lstStyle/>
          <a:p>
            <a:pPr marL="0" indent="0">
              <a:buNone/>
            </a:pPr>
            <a:r>
              <a:rPr lang="en-US" dirty="0"/>
              <a:t>Emre Kiciman, Amit Sharma (Microsoft)</a:t>
            </a:r>
          </a:p>
          <a:p>
            <a:pPr marL="0" indent="0">
              <a:buNone/>
            </a:pPr>
            <a:r>
              <a:rPr lang="en-US" dirty="0"/>
              <a:t>	@emrek, @</a:t>
            </a:r>
            <a:r>
              <a:rPr lang="en-US" dirty="0" err="1"/>
              <a:t>amt_shrma</a:t>
            </a:r>
            <a:endParaRPr lang="en-US" dirty="0"/>
          </a:p>
          <a:p>
            <a:pPr marL="0" indent="0">
              <a:buNone/>
            </a:pPr>
            <a:endParaRPr lang="en-US" dirty="0"/>
          </a:p>
          <a:p>
            <a:pPr marL="0" indent="0">
              <a:buNone/>
            </a:pPr>
            <a:r>
              <a:rPr lang="en-US" dirty="0"/>
              <a:t>Tutorial and other resources will be posted at: </a:t>
            </a:r>
            <a:r>
              <a:rPr lang="en-US" dirty="0">
                <a:hlinkClick r:id="rId2"/>
              </a:rPr>
              <a:t>http://causalinference.gitlab.io</a:t>
            </a:r>
            <a:endParaRPr lang="en-US" dirty="0"/>
          </a:p>
          <a:p>
            <a:pPr marL="0" indent="0">
              <a:buNone/>
            </a:pPr>
            <a:r>
              <a:rPr lang="en-US" dirty="0"/>
              <a:t>DoWhy library can be accessed at </a:t>
            </a:r>
            <a:r>
              <a:rPr lang="en-US" dirty="0">
                <a:hlinkClick r:id="rId3"/>
              </a:rPr>
              <a:t>http://causalinference.gitlab.io/dowhy</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9409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799B-A785-42CB-9BAD-97C7AD04E592}"/>
              </a:ext>
            </a:extLst>
          </p:cNvPr>
          <p:cNvSpPr>
            <a:spLocks noGrp="1"/>
          </p:cNvSpPr>
          <p:nvPr>
            <p:ph type="title"/>
          </p:nvPr>
        </p:nvSpPr>
        <p:spPr/>
        <p:txBody>
          <a:bodyPr/>
          <a:lstStyle/>
          <a:p>
            <a:r>
              <a:rPr lang="en-US" dirty="0"/>
              <a:t>Causal discovery</a:t>
            </a:r>
          </a:p>
        </p:txBody>
      </p:sp>
      <p:sp>
        <p:nvSpPr>
          <p:cNvPr id="3" name="Text Placeholder 2">
            <a:extLst>
              <a:ext uri="{FF2B5EF4-FFF2-40B4-BE49-F238E27FC236}">
                <a16:creationId xmlns:a16="http://schemas.microsoft.com/office/drawing/2014/main" id="{803E8DFA-4C70-46C6-BD89-F579205F4B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18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3DDB-6CE4-41A1-B048-B2C574DE76AB}"/>
              </a:ext>
            </a:extLst>
          </p:cNvPr>
          <p:cNvSpPr>
            <a:spLocks noGrp="1"/>
          </p:cNvSpPr>
          <p:nvPr>
            <p:ph type="title"/>
          </p:nvPr>
        </p:nvSpPr>
        <p:spPr/>
        <p:txBody>
          <a:bodyPr/>
          <a:lstStyle/>
          <a:p>
            <a:r>
              <a:rPr lang="en-US" dirty="0"/>
              <a:t>Effects of causes and causes of effects</a:t>
            </a:r>
          </a:p>
        </p:txBody>
      </p:sp>
      <p:sp>
        <p:nvSpPr>
          <p:cNvPr id="3" name="Content Placeholder 2">
            <a:extLst>
              <a:ext uri="{FF2B5EF4-FFF2-40B4-BE49-F238E27FC236}">
                <a16:creationId xmlns:a16="http://schemas.microsoft.com/office/drawing/2014/main" id="{49AC052D-0FA5-47B8-ADB2-7B8AB92CE04B}"/>
              </a:ext>
            </a:extLst>
          </p:cNvPr>
          <p:cNvSpPr>
            <a:spLocks noGrp="1"/>
          </p:cNvSpPr>
          <p:nvPr>
            <p:ph idx="1"/>
          </p:nvPr>
        </p:nvSpPr>
        <p:spPr/>
        <p:txBody>
          <a:bodyPr/>
          <a:lstStyle/>
          <a:p>
            <a:r>
              <a:rPr lang="en-US" dirty="0"/>
              <a:t>We discussed causal inference: effects of causes</a:t>
            </a:r>
          </a:p>
          <a:p>
            <a:r>
              <a:rPr lang="en-US" dirty="0"/>
              <a:t>But a complementary question is causal discovery</a:t>
            </a:r>
          </a:p>
          <a:p>
            <a:pPr lvl="1"/>
            <a:r>
              <a:rPr lang="en-US" dirty="0"/>
              <a:t>[Local] Causes of effects</a:t>
            </a:r>
          </a:p>
          <a:p>
            <a:pPr lvl="1"/>
            <a:r>
              <a:rPr lang="en-US" dirty="0"/>
              <a:t>[Global] Mapping out causal mechanisms </a:t>
            </a:r>
          </a:p>
          <a:p>
            <a:r>
              <a:rPr lang="en-US" dirty="0"/>
              <a:t>In general, a harder problem.</a:t>
            </a:r>
          </a:p>
          <a:p>
            <a:r>
              <a:rPr lang="en-US" dirty="0"/>
              <a:t>See Causation [</a:t>
            </a:r>
            <a:r>
              <a:rPr lang="en-US" dirty="0" err="1"/>
              <a:t>Spirtes</a:t>
            </a:r>
            <a:r>
              <a:rPr lang="en-US" dirty="0"/>
              <a:t> (2000)] and Elements of Causal Inference (</a:t>
            </a:r>
            <a:r>
              <a:rPr lang="en-US" dirty="0" err="1"/>
              <a:t>Scholkopf</a:t>
            </a:r>
            <a:r>
              <a:rPr lang="en-US" dirty="0"/>
              <a:t> et al. 2017).</a:t>
            </a:r>
          </a:p>
          <a:p>
            <a:pPr lvl="1"/>
            <a:endParaRPr lang="en-US" dirty="0"/>
          </a:p>
        </p:txBody>
      </p:sp>
    </p:spTree>
    <p:extLst>
      <p:ext uri="{BB962C8B-B14F-4D97-AF65-F5344CB8AC3E}">
        <p14:creationId xmlns:p14="http://schemas.microsoft.com/office/powerpoint/2010/main" val="20228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298F-A436-40E6-8FB7-CCC7E74E107B}"/>
              </a:ext>
            </a:extLst>
          </p:cNvPr>
          <p:cNvSpPr>
            <a:spLocks noGrp="1"/>
          </p:cNvSpPr>
          <p:nvPr>
            <p:ph type="title"/>
          </p:nvPr>
        </p:nvSpPr>
        <p:spPr/>
        <p:txBody>
          <a:bodyPr/>
          <a:lstStyle/>
          <a:p>
            <a:r>
              <a:rPr lang="en-US" dirty="0"/>
              <a:t>Heterogenous treatment effects</a:t>
            </a:r>
          </a:p>
        </p:txBody>
      </p:sp>
      <p:sp>
        <p:nvSpPr>
          <p:cNvPr id="3" name="Text Placeholder 2">
            <a:extLst>
              <a:ext uri="{FF2B5EF4-FFF2-40B4-BE49-F238E27FC236}">
                <a16:creationId xmlns:a16="http://schemas.microsoft.com/office/drawing/2014/main" id="{9B332655-3FC7-4373-BCD8-6FF074699A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958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7F1E8-736A-4C43-A11A-AD8E0B17B18A}"/>
              </a:ext>
            </a:extLst>
          </p:cNvPr>
          <p:cNvSpPr>
            <a:spLocks noGrp="1"/>
          </p:cNvSpPr>
          <p:nvPr>
            <p:ph type="title"/>
          </p:nvPr>
        </p:nvSpPr>
        <p:spPr/>
        <p:txBody>
          <a:bodyPr/>
          <a:lstStyle/>
          <a:p>
            <a:r>
              <a:rPr lang="en-US" dirty="0"/>
              <a:t>Average causal effect does not capture individual-level variations</a:t>
            </a:r>
          </a:p>
        </p:txBody>
      </p:sp>
      <p:sp>
        <p:nvSpPr>
          <p:cNvPr id="5" name="Content Placeholder 4">
            <a:extLst>
              <a:ext uri="{FF2B5EF4-FFF2-40B4-BE49-F238E27FC236}">
                <a16:creationId xmlns:a16="http://schemas.microsoft.com/office/drawing/2014/main" id="{6B3C9E21-4EBF-4F24-BE81-A14A192B0F89}"/>
              </a:ext>
            </a:extLst>
          </p:cNvPr>
          <p:cNvSpPr>
            <a:spLocks noGrp="1"/>
          </p:cNvSpPr>
          <p:nvPr>
            <p:ph idx="1"/>
          </p:nvPr>
        </p:nvSpPr>
        <p:spPr/>
        <p:txBody>
          <a:bodyPr/>
          <a:lstStyle/>
          <a:p>
            <a:r>
              <a:rPr lang="en-US" dirty="0"/>
              <a:t>Stratification is one of the simplest methods for heterogenous treatment by strata</a:t>
            </a:r>
          </a:p>
          <a:p>
            <a:r>
              <a:rPr lang="en-US" dirty="0"/>
              <a:t>Typical strata are demographics.</a:t>
            </a:r>
          </a:p>
          <a:p>
            <a:r>
              <a:rPr lang="en-US" dirty="0"/>
              <a:t>Need more data to statistically detect differences</a:t>
            </a:r>
          </a:p>
          <a:p>
            <a:endParaRPr lang="en-US" dirty="0"/>
          </a:p>
          <a:p>
            <a:r>
              <a:rPr lang="en-US" dirty="0"/>
              <a:t>For high-dimensions, can use machine learning methods like random forests [</a:t>
            </a:r>
            <a:r>
              <a:rPr lang="en-US" dirty="0" err="1"/>
              <a:t>Athey</a:t>
            </a:r>
            <a:r>
              <a:rPr lang="en-US" dirty="0"/>
              <a:t> and Wager, 2015]</a:t>
            </a:r>
          </a:p>
        </p:txBody>
      </p:sp>
    </p:spTree>
    <p:extLst>
      <p:ext uri="{BB962C8B-B14F-4D97-AF65-F5344CB8AC3E}">
        <p14:creationId xmlns:p14="http://schemas.microsoft.com/office/powerpoint/2010/main" val="167526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B647-A8AF-4B5D-9017-26E4D1432DE9}"/>
              </a:ext>
            </a:extLst>
          </p:cNvPr>
          <p:cNvSpPr>
            <a:spLocks noGrp="1"/>
          </p:cNvSpPr>
          <p:nvPr>
            <p:ph type="title"/>
          </p:nvPr>
        </p:nvSpPr>
        <p:spPr/>
        <p:txBody>
          <a:bodyPr/>
          <a:lstStyle/>
          <a:p>
            <a:r>
              <a:rPr lang="en-US" dirty="0"/>
              <a:t>Machine learning and causal inference</a:t>
            </a:r>
          </a:p>
        </p:txBody>
      </p:sp>
      <p:sp>
        <p:nvSpPr>
          <p:cNvPr id="3" name="Text Placeholder 2">
            <a:extLst>
              <a:ext uri="{FF2B5EF4-FFF2-40B4-BE49-F238E27FC236}">
                <a16:creationId xmlns:a16="http://schemas.microsoft.com/office/drawing/2014/main" id="{60215519-6F59-4718-A1E4-D7231AE1FA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418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5930" y="289512"/>
            <a:ext cx="8942070" cy="899665"/>
          </a:xfrm>
        </p:spPr>
        <p:txBody>
          <a:bodyPr>
            <a:normAutofit fontScale="90000"/>
          </a:bodyPr>
          <a:lstStyle/>
          <a:p>
            <a:r>
              <a:rPr lang="en-US" dirty="0"/>
              <a:t>Causal inference as a (counterfactual) prediction problem</a:t>
            </a:r>
          </a:p>
        </p:txBody>
      </p:sp>
      <p:sp>
        <p:nvSpPr>
          <p:cNvPr id="2" name="Text Placeholder 1"/>
          <p:cNvSpPr>
            <a:spLocks noGrp="1"/>
          </p:cNvSpPr>
          <p:nvPr>
            <p:ph type="body" sz="quarter" idx="10"/>
          </p:nvPr>
        </p:nvSpPr>
        <p:spPr>
          <a:xfrm>
            <a:off x="2532265" y="1189176"/>
            <a:ext cx="13073497" cy="1631472"/>
          </a:xfrm>
        </p:spPr>
        <p:txBody>
          <a:bodyPr numCol="2"/>
          <a:lstStyle/>
          <a:p>
            <a:pPr algn="ctr"/>
            <a:endParaRPr lang="en-US" b="1" dirty="0"/>
          </a:p>
          <a:p>
            <a:pPr algn="ctr"/>
            <a:r>
              <a:rPr lang="en-US" sz="3200" b="1" dirty="0"/>
              <a:t>Causal inference </a:t>
            </a:r>
            <a:r>
              <a:rPr lang="en-US" sz="3200" b="1" dirty="0">
                <a:sym typeface="Wingdings" panose="05000000000000000000" pitchFamily="2" charset="2"/>
              </a:rPr>
              <a:t></a:t>
            </a:r>
            <a:r>
              <a:rPr lang="en-US" sz="3200" b="1" dirty="0"/>
              <a:t> robust prediction</a:t>
            </a:r>
          </a:p>
          <a:p>
            <a:pPr algn="ctr"/>
            <a:endParaRPr lang="en-US" dirty="0"/>
          </a:p>
        </p:txBody>
      </p:sp>
      <p:sp>
        <p:nvSpPr>
          <p:cNvPr id="4" name="Slide Number Placeholder 3"/>
          <p:cNvSpPr>
            <a:spLocks noGrp="1"/>
          </p:cNvSpPr>
          <p:nvPr>
            <p:ph type="sldNum" sz="quarter" idx="12"/>
          </p:nvPr>
        </p:nvSpPr>
        <p:spPr/>
        <p:txBody>
          <a:bodyPr/>
          <a:lstStyle/>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270566" y="2535383"/>
                <a:ext cx="4563687" cy="3286734"/>
              </a:xfrm>
              <a:prstGeom prst="rect">
                <a:avLst/>
              </a:prstGeom>
              <a:noFill/>
            </p:spPr>
            <p:txBody>
              <a:bodyPr wrap="square" lIns="182880" tIns="146304" rIns="182880" bIns="146304" rtlCol="0">
                <a:spAutoFit/>
              </a:bodyPr>
              <a:lstStyle/>
              <a:p>
                <a:pPr defTabSz="685853">
                  <a:spcBef>
                    <a:spcPct val="20000"/>
                  </a:spcBef>
                  <a:buSzPct val="90000"/>
                </a:pPr>
                <a:r>
                  <a:rPr lang="en-US" sz="2942" dirty="0">
                    <a:latin typeface="Segoe UI" panose="020B0502040204020203" pitchFamily="34" charset="0"/>
                    <a:cs typeface="Segoe UI" panose="020B0502040204020203" pitchFamily="34" charset="0"/>
                  </a:rPr>
                  <a:t>Causal inference</a:t>
                </a:r>
              </a:p>
              <a:p>
                <a:pPr defTabSz="685853">
                  <a:spcBef>
                    <a:spcPct val="20000"/>
                  </a:spcBef>
                  <a:buSzPct val="90000"/>
                </a:pPr>
                <a:r>
                  <a:rPr lang="en-US" sz="2942" dirty="0">
                    <a:latin typeface="Segoe UI Light"/>
                  </a:rPr>
                  <a:t>Predicted value under the </a:t>
                </a:r>
              </a:p>
              <a:p>
                <a:pPr defTabSz="685853">
                  <a:lnSpc>
                    <a:spcPct val="90000"/>
                  </a:lnSpc>
                  <a:spcBef>
                    <a:spcPct val="20000"/>
                  </a:spcBef>
                  <a:buSzPct val="90000"/>
                </a:pPr>
                <a:r>
                  <a:rPr lang="en-US" sz="2942" dirty="0">
                    <a:latin typeface="Segoe UI Light"/>
                  </a:rPr>
                  <a:t>counterfactual distribution </a:t>
                </a:r>
              </a:p>
              <a:p>
                <a:pPr defTabSz="685853">
                  <a:lnSpc>
                    <a:spcPct val="90000"/>
                  </a:lnSpc>
                  <a:spcBef>
                    <a:spcPct val="20000"/>
                  </a:spcBef>
                  <a:buSzPct val="90000"/>
                </a:pPr>
                <a:r>
                  <a:rPr lang="en-US" sz="2942" i="1" dirty="0">
                    <a:latin typeface="Segoe UI Light"/>
                  </a:rPr>
                  <a:t>P’(</a:t>
                </a:r>
                <a:r>
                  <a:rPr lang="en-US" sz="2942" i="1" dirty="0" err="1">
                    <a:latin typeface="Segoe UI Light"/>
                  </a:rPr>
                  <a:t>X,y</a:t>
                </a:r>
                <a:r>
                  <a:rPr lang="en-US" sz="2942" i="1" dirty="0">
                    <a:latin typeface="Segoe UI Light"/>
                  </a:rPr>
                  <a:t>)</a:t>
                </a:r>
                <a:r>
                  <a:rPr lang="en-US" sz="2942" dirty="0">
                    <a:latin typeface="Segoe UI Light"/>
                  </a:rPr>
                  <a:t>.</a:t>
                </a:r>
              </a:p>
              <a:p>
                <a:pPr defTabSz="685853">
                  <a:lnSpc>
                    <a:spcPct val="90000"/>
                  </a:lnSpc>
                  <a:spcBef>
                    <a:spcPct val="20000"/>
                  </a:spcBef>
                  <a:buSzPct val="90000"/>
                </a:pPr>
                <a:endParaRPr lang="en-US" sz="2942" dirty="0">
                  <a:latin typeface="Segoe UI Light"/>
                </a:endParaRPr>
              </a:p>
              <a:p>
                <a:pPr defTabSz="685853">
                  <a:lnSpc>
                    <a:spcPct val="90000"/>
                  </a:lnSpc>
                  <a:spcBef>
                    <a:spcPct val="20000"/>
                  </a:spcBef>
                  <a:buSzPct val="90000"/>
                </a:pPr>
                <a14:m>
                  <m:oMathPara xmlns:m="http://schemas.openxmlformats.org/officeDocument/2006/math">
                    <m:oMathParaPr>
                      <m:jc m:val="left"/>
                    </m:oMathParaPr>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𝑷</m:t>
                          </m:r>
                        </m:e>
                        <m:sup>
                          <m:r>
                            <a:rPr lang="en-US" sz="3200" b="1" i="1">
                              <a:latin typeface="Cambria Math" panose="02040503050406030204" pitchFamily="18" charset="0"/>
                            </a:rPr>
                            <m:t>′</m:t>
                          </m:r>
                        </m:sup>
                      </m:sSup>
                      <m:d>
                        <m:dPr>
                          <m:ctrlPr>
                            <a:rPr lang="en-US" sz="3200" b="1" i="1">
                              <a:latin typeface="Cambria Math" panose="02040503050406030204" pitchFamily="18" charset="0"/>
                            </a:rPr>
                          </m:ctrlPr>
                        </m:dPr>
                        <m:e>
                          <m:r>
                            <a:rPr lang="en-US" sz="3200" b="1" i="1">
                              <a:latin typeface="Cambria Math" panose="02040503050406030204" pitchFamily="18" charset="0"/>
                            </a:rPr>
                            <m:t>𝑿</m:t>
                          </m:r>
                          <m:r>
                            <a:rPr lang="en-US" sz="3200" b="1" i="1">
                              <a:latin typeface="Cambria Math" panose="02040503050406030204" pitchFamily="18" charset="0"/>
                            </a:rPr>
                            <m:t>,</m:t>
                          </m:r>
                          <m:r>
                            <a:rPr lang="en-US" sz="3200" b="1" i="1">
                              <a:latin typeface="Cambria Math" panose="02040503050406030204" pitchFamily="18" charset="0"/>
                            </a:rPr>
                            <m:t>𝒚</m:t>
                          </m:r>
                        </m:e>
                      </m:d>
                      <m:r>
                        <a:rPr lang="en-US" sz="3200" b="1"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oMath>
                  </m:oMathPara>
                </a14:m>
                <a:endParaRPr lang="en-US" sz="3200" b="1" dirty="0">
                  <a:latin typeface="Segoe UI Ligh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70566" y="2535383"/>
                <a:ext cx="4563687" cy="3286734"/>
              </a:xfrm>
              <a:prstGeom prst="rect">
                <a:avLst/>
              </a:prstGeom>
              <a:blipFill>
                <a:blip r:embed="rId3"/>
                <a:stretch>
                  <a:fillRect l="-936" r="-6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08912" y="2538154"/>
                <a:ext cx="4402973" cy="3819375"/>
              </a:xfrm>
              <a:prstGeom prst="rect">
                <a:avLst/>
              </a:prstGeom>
              <a:noFill/>
            </p:spPr>
            <p:txBody>
              <a:bodyPr wrap="square" lIns="182880" tIns="146304" rIns="182880" bIns="146304" rtlCol="0">
                <a:spAutoFit/>
              </a:bodyPr>
              <a:lstStyle/>
              <a:p>
                <a:pPr defTabSz="685853">
                  <a:spcBef>
                    <a:spcPct val="20000"/>
                  </a:spcBef>
                  <a:buSzPct val="90000"/>
                </a:pPr>
                <a:r>
                  <a:rPr lang="en-US" sz="2942" dirty="0">
                    <a:latin typeface="Segoe UI" panose="020B0502040204020203" pitchFamily="34" charset="0"/>
                    <a:cs typeface="Segoe UI" panose="020B0502040204020203" pitchFamily="34" charset="0"/>
                  </a:rPr>
                  <a:t>(Supervised) ML</a:t>
                </a:r>
              </a:p>
              <a:p>
                <a:pPr defTabSz="685853">
                  <a:spcBef>
                    <a:spcPct val="20000"/>
                  </a:spcBef>
                  <a:buSzPct val="90000"/>
                </a:pPr>
                <a:r>
                  <a:rPr lang="en-US" sz="2942" dirty="0">
                    <a:latin typeface="Segoe UI Light"/>
                  </a:rPr>
                  <a:t>Predicted value under the </a:t>
                </a:r>
              </a:p>
              <a:p>
                <a:pPr defTabSz="685853">
                  <a:lnSpc>
                    <a:spcPct val="90000"/>
                  </a:lnSpc>
                  <a:spcBef>
                    <a:spcPct val="20000"/>
                  </a:spcBef>
                  <a:buSzPct val="90000"/>
                </a:pPr>
                <a:r>
                  <a:rPr lang="en-US" sz="2942" dirty="0">
                    <a:latin typeface="Segoe UI Light"/>
                  </a:rPr>
                  <a:t>training distribution </a:t>
                </a:r>
              </a:p>
              <a:p>
                <a:pPr defTabSz="685853">
                  <a:lnSpc>
                    <a:spcPct val="90000"/>
                  </a:lnSpc>
                  <a:spcBef>
                    <a:spcPct val="20000"/>
                  </a:spcBef>
                  <a:buSzPct val="90000"/>
                </a:pPr>
                <a:r>
                  <a:rPr lang="en-US" sz="2942" i="1" dirty="0">
                    <a:latin typeface="Segoe UI Light"/>
                  </a:rPr>
                  <a:t>P(</a:t>
                </a:r>
                <a:r>
                  <a:rPr lang="en-US" sz="2942" i="1" dirty="0" err="1">
                    <a:latin typeface="Segoe UI Light"/>
                  </a:rPr>
                  <a:t>X,y</a:t>
                </a:r>
                <a:r>
                  <a:rPr lang="en-US" sz="2942" i="1" dirty="0">
                    <a:latin typeface="Segoe UI Light"/>
                  </a:rPr>
                  <a:t>)</a:t>
                </a:r>
                <a:r>
                  <a:rPr lang="en-US" sz="2942" dirty="0">
                    <a:latin typeface="Segoe UI Light"/>
                  </a:rPr>
                  <a:t>.</a:t>
                </a:r>
              </a:p>
              <a:p>
                <a:pPr defTabSz="685853">
                  <a:lnSpc>
                    <a:spcPct val="90000"/>
                  </a:lnSpc>
                  <a:spcBef>
                    <a:spcPct val="20000"/>
                  </a:spcBef>
                  <a:buSzPct val="90000"/>
                </a:pPr>
                <a:endParaRPr lang="en-US" sz="2942" dirty="0">
                  <a:latin typeface="Segoe UI Light"/>
                </a:endParaRPr>
              </a:p>
              <a:p>
                <a:pPr defTabSz="685853">
                  <a:lnSpc>
                    <a:spcPct val="90000"/>
                  </a:lnSpc>
                  <a:spcBef>
                    <a:spcPct val="20000"/>
                  </a:spcBef>
                  <a:buSzPct val="90000"/>
                </a:pPr>
                <a14:m>
                  <m:oMathPara xmlns:m="http://schemas.openxmlformats.org/officeDocument/2006/math">
                    <m:oMathParaPr>
                      <m:jc m:val="left"/>
                    </m:oMathParaPr>
                    <m:oMath xmlns:m="http://schemas.openxmlformats.org/officeDocument/2006/math">
                      <m:r>
                        <a:rPr lang="en-US" sz="3200" b="1" i="1">
                          <a:latin typeface="Cambria Math" panose="02040503050406030204" pitchFamily="18" charset="0"/>
                        </a:rPr>
                        <m:t>𝑷</m:t>
                      </m:r>
                      <m:d>
                        <m:dPr>
                          <m:ctrlPr>
                            <a:rPr lang="en-US" sz="3200" b="1" i="1">
                              <a:latin typeface="Cambria Math" panose="02040503050406030204" pitchFamily="18" charset="0"/>
                            </a:rPr>
                          </m:ctrlPr>
                        </m:dPr>
                        <m:e>
                          <m:r>
                            <a:rPr lang="en-US" sz="3200" b="1" i="1">
                              <a:latin typeface="Cambria Math" panose="02040503050406030204" pitchFamily="18" charset="0"/>
                            </a:rPr>
                            <m:t>𝑿</m:t>
                          </m:r>
                          <m:r>
                            <a:rPr lang="en-US" sz="3200" b="1" i="1">
                              <a:latin typeface="Cambria Math" panose="02040503050406030204" pitchFamily="18" charset="0"/>
                            </a:rPr>
                            <m:t>,</m:t>
                          </m:r>
                          <m:r>
                            <a:rPr lang="en-US" sz="3200" b="1" i="1">
                              <a:latin typeface="Cambria Math" panose="02040503050406030204" pitchFamily="18" charset="0"/>
                            </a:rPr>
                            <m:t>𝒚</m:t>
                          </m:r>
                        </m:e>
                      </m:d>
                      <m:r>
                        <a:rPr lang="en-US" sz="3200" i="1">
                          <a:latin typeface="Cambria Math" panose="02040503050406030204" pitchFamily="18" charset="0"/>
                        </a:rPr>
                        <m:t>: </m:t>
                      </m:r>
                      <m:r>
                        <a:rPr lang="en-US" sz="3200" i="1">
                          <a:latin typeface="Cambria Math" panose="02040503050406030204" pitchFamily="18" charset="0"/>
                        </a:rPr>
                        <m:t>𝑦</m:t>
                      </m:r>
                      <m:r>
                        <a:rPr lang="en-US" sz="3200" i="1">
                          <a:latin typeface="Cambria Math" panose="02040503050406030204" pitchFamily="18" charset="0"/>
                        </a:rPr>
                        <m:t>=</m:t>
                      </m:r>
                      <m:r>
                        <a:rPr lang="en-US" sz="3200" i="1">
                          <a:latin typeface="Cambria Math" panose="02040503050406030204" pitchFamily="18" charset="0"/>
                        </a:rPr>
                        <m:t>𝑘</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𝜖</m:t>
                      </m:r>
                    </m:oMath>
                  </m:oMathPara>
                </a14:m>
                <a:br>
                  <a:rPr lang="en-US" sz="3200" i="1" dirty="0">
                    <a:latin typeface="Cambria Math" panose="02040503050406030204" pitchFamily="18" charset="0"/>
                  </a:rPr>
                </a:br>
                <a:endParaRPr lang="en-US" sz="2942" dirty="0">
                  <a:latin typeface="Segoe UI Light"/>
                </a:endParaRPr>
              </a:p>
              <a:p>
                <a:pPr defTabSz="685853">
                  <a:spcBef>
                    <a:spcPct val="20000"/>
                  </a:spcBef>
                  <a:buSzPct val="90000"/>
                </a:pPr>
                <a:endParaRPr lang="en-US" sz="3200" b="1" dirty="0">
                  <a:latin typeface="Segoe UI Ligh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08912" y="2538154"/>
                <a:ext cx="4402973" cy="3819375"/>
              </a:xfrm>
              <a:prstGeom prst="rect">
                <a:avLst/>
              </a:prstGeom>
              <a:blipFill>
                <a:blip r:embed="rId4"/>
                <a:stretch>
                  <a:fillRect l="-970" r="-2770"/>
                </a:stretch>
              </a:blipFill>
            </p:spPr>
            <p:txBody>
              <a:bodyPr/>
              <a:lstStyle/>
              <a:p>
                <a:r>
                  <a:rPr lang="en-US">
                    <a:noFill/>
                  </a:rPr>
                  <a:t> </a:t>
                </a:r>
              </a:p>
            </p:txBody>
          </p:sp>
        </mc:Fallback>
      </mc:AlternateContent>
    </p:spTree>
    <p:extLst>
      <p:ext uri="{BB962C8B-B14F-4D97-AF65-F5344CB8AC3E}">
        <p14:creationId xmlns:p14="http://schemas.microsoft.com/office/powerpoint/2010/main" val="12275749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2BFF76-E829-4339-B5E0-F9877E9EBE84}"/>
              </a:ext>
            </a:extLst>
          </p:cNvPr>
          <p:cNvSpPr>
            <a:spLocks noGrp="1"/>
          </p:cNvSpPr>
          <p:nvPr>
            <p:ph type="body" sz="quarter" idx="10"/>
          </p:nvPr>
        </p:nvSpPr>
        <p:spPr>
          <a:xfrm>
            <a:off x="9183757" y="5307089"/>
            <a:ext cx="3349174" cy="1534496"/>
          </a:xfrm>
        </p:spPr>
        <p:txBody>
          <a:bodyPr>
            <a:normAutofit/>
          </a:bodyPr>
          <a:lstStyle/>
          <a:p>
            <a:r>
              <a:rPr lang="en-US" dirty="0"/>
              <a:t>P**(Y,T,X)</a:t>
            </a:r>
          </a:p>
          <a:p>
            <a:r>
              <a:rPr lang="en-US" dirty="0"/>
              <a:t>Another domain</a:t>
            </a:r>
          </a:p>
        </p:txBody>
      </p:sp>
      <p:sp>
        <p:nvSpPr>
          <p:cNvPr id="3" name="Title 2">
            <a:extLst>
              <a:ext uri="{FF2B5EF4-FFF2-40B4-BE49-F238E27FC236}">
                <a16:creationId xmlns:a16="http://schemas.microsoft.com/office/drawing/2014/main" id="{5CBA1E69-5D6A-4251-B27B-0D243733525E}"/>
              </a:ext>
            </a:extLst>
          </p:cNvPr>
          <p:cNvSpPr>
            <a:spLocks noGrp="1"/>
          </p:cNvSpPr>
          <p:nvPr>
            <p:ph type="title"/>
          </p:nvPr>
        </p:nvSpPr>
        <p:spPr/>
        <p:txBody>
          <a:bodyPr/>
          <a:lstStyle/>
          <a:p>
            <a:r>
              <a:rPr lang="en-US" dirty="0"/>
              <a:t>Causal inference: A special kind of domain adaptation</a:t>
            </a:r>
          </a:p>
        </p:txBody>
      </p:sp>
      <p:sp>
        <p:nvSpPr>
          <p:cNvPr id="4" name="Oval 3">
            <a:extLst>
              <a:ext uri="{FF2B5EF4-FFF2-40B4-BE49-F238E27FC236}">
                <a16:creationId xmlns:a16="http://schemas.microsoft.com/office/drawing/2014/main" id="{082C77A8-7332-4360-A64F-40FD20CA4CD7}"/>
              </a:ext>
            </a:extLst>
          </p:cNvPr>
          <p:cNvSpPr/>
          <p:nvPr/>
        </p:nvSpPr>
        <p:spPr>
          <a:xfrm>
            <a:off x="1875797" y="2396569"/>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X</a:t>
            </a:r>
          </a:p>
        </p:txBody>
      </p:sp>
      <p:sp>
        <p:nvSpPr>
          <p:cNvPr id="5" name="Oval 4">
            <a:extLst>
              <a:ext uri="{FF2B5EF4-FFF2-40B4-BE49-F238E27FC236}">
                <a16:creationId xmlns:a16="http://schemas.microsoft.com/office/drawing/2014/main" id="{7A9F8F95-3D0D-431A-8CDF-79D613E00038}"/>
              </a:ext>
            </a:extLst>
          </p:cNvPr>
          <p:cNvSpPr/>
          <p:nvPr/>
        </p:nvSpPr>
        <p:spPr>
          <a:xfrm>
            <a:off x="2974453" y="4104353"/>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Y</a:t>
            </a:r>
          </a:p>
        </p:txBody>
      </p:sp>
      <p:sp>
        <p:nvSpPr>
          <p:cNvPr id="6" name="Oval 5">
            <a:extLst>
              <a:ext uri="{FF2B5EF4-FFF2-40B4-BE49-F238E27FC236}">
                <a16:creationId xmlns:a16="http://schemas.microsoft.com/office/drawing/2014/main" id="{A83BEA88-C2AF-46B7-87EC-C6E63159BD82}"/>
              </a:ext>
            </a:extLst>
          </p:cNvPr>
          <p:cNvSpPr/>
          <p:nvPr/>
        </p:nvSpPr>
        <p:spPr>
          <a:xfrm>
            <a:off x="758028" y="4106143"/>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T</a:t>
            </a:r>
          </a:p>
        </p:txBody>
      </p:sp>
      <p:cxnSp>
        <p:nvCxnSpPr>
          <p:cNvPr id="7" name="Straight Arrow Connector 6">
            <a:extLst>
              <a:ext uri="{FF2B5EF4-FFF2-40B4-BE49-F238E27FC236}">
                <a16:creationId xmlns:a16="http://schemas.microsoft.com/office/drawing/2014/main" id="{3F5652C7-650B-4578-9889-153F573F2ABB}"/>
              </a:ext>
            </a:extLst>
          </p:cNvPr>
          <p:cNvCxnSpPr>
            <a:cxnSpLocks/>
            <a:stCxn id="4" idx="3"/>
            <a:endCxn id="6" idx="0"/>
          </p:cNvCxnSpPr>
          <p:nvPr/>
        </p:nvCxnSpPr>
        <p:spPr>
          <a:xfrm flipH="1">
            <a:off x="1189091" y="3132440"/>
            <a:ext cx="812961" cy="9737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DA8E35-47DF-4B6B-8089-15CEB0A795FA}"/>
              </a:ext>
            </a:extLst>
          </p:cNvPr>
          <p:cNvCxnSpPr>
            <a:cxnSpLocks/>
            <a:stCxn id="4" idx="5"/>
            <a:endCxn id="5" idx="0"/>
          </p:cNvCxnSpPr>
          <p:nvPr/>
        </p:nvCxnSpPr>
        <p:spPr>
          <a:xfrm>
            <a:off x="2611668" y="3132440"/>
            <a:ext cx="793848" cy="9719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E5AC2-9AA8-48C9-B511-52057E91474A}"/>
              </a:ext>
            </a:extLst>
          </p:cNvPr>
          <p:cNvCxnSpPr>
            <a:cxnSpLocks/>
            <a:stCxn id="6" idx="6"/>
            <a:endCxn id="5" idx="2"/>
          </p:cNvCxnSpPr>
          <p:nvPr/>
        </p:nvCxnSpPr>
        <p:spPr>
          <a:xfrm flipV="1">
            <a:off x="1620154" y="4535416"/>
            <a:ext cx="1354299" cy="17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AA8744C-FD68-4C87-8F8B-AC3E3C833C42}"/>
              </a:ext>
            </a:extLst>
          </p:cNvPr>
          <p:cNvSpPr/>
          <p:nvPr/>
        </p:nvSpPr>
        <p:spPr>
          <a:xfrm>
            <a:off x="5899178" y="2348553"/>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X</a:t>
            </a:r>
          </a:p>
        </p:txBody>
      </p:sp>
      <p:sp>
        <p:nvSpPr>
          <p:cNvPr id="30" name="Oval 29">
            <a:extLst>
              <a:ext uri="{FF2B5EF4-FFF2-40B4-BE49-F238E27FC236}">
                <a16:creationId xmlns:a16="http://schemas.microsoft.com/office/drawing/2014/main" id="{C325ED6A-0CFF-4FB0-BAD6-CAF0ED218123}"/>
              </a:ext>
            </a:extLst>
          </p:cNvPr>
          <p:cNvSpPr/>
          <p:nvPr/>
        </p:nvSpPr>
        <p:spPr>
          <a:xfrm>
            <a:off x="6997834" y="4056337"/>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Y</a:t>
            </a:r>
          </a:p>
        </p:txBody>
      </p:sp>
      <p:sp>
        <p:nvSpPr>
          <p:cNvPr id="31" name="Oval 30">
            <a:extLst>
              <a:ext uri="{FF2B5EF4-FFF2-40B4-BE49-F238E27FC236}">
                <a16:creationId xmlns:a16="http://schemas.microsoft.com/office/drawing/2014/main" id="{25CBC806-2DA1-44E4-805A-14C2973805DB}"/>
              </a:ext>
            </a:extLst>
          </p:cNvPr>
          <p:cNvSpPr/>
          <p:nvPr/>
        </p:nvSpPr>
        <p:spPr>
          <a:xfrm>
            <a:off x="4781409" y="4058127"/>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T</a:t>
            </a:r>
          </a:p>
        </p:txBody>
      </p:sp>
      <p:cxnSp>
        <p:nvCxnSpPr>
          <p:cNvPr id="33" name="Straight Arrow Connector 32">
            <a:extLst>
              <a:ext uri="{FF2B5EF4-FFF2-40B4-BE49-F238E27FC236}">
                <a16:creationId xmlns:a16="http://schemas.microsoft.com/office/drawing/2014/main" id="{6C223790-7E5D-4AD0-A639-8D1F91D48775}"/>
              </a:ext>
            </a:extLst>
          </p:cNvPr>
          <p:cNvCxnSpPr>
            <a:cxnSpLocks/>
            <a:stCxn id="29" idx="5"/>
            <a:endCxn id="30" idx="0"/>
          </p:cNvCxnSpPr>
          <p:nvPr/>
        </p:nvCxnSpPr>
        <p:spPr>
          <a:xfrm>
            <a:off x="6635049" y="3084424"/>
            <a:ext cx="793848" cy="9719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233A74-07D0-4783-A5B1-CA6293573A76}"/>
              </a:ext>
            </a:extLst>
          </p:cNvPr>
          <p:cNvCxnSpPr>
            <a:cxnSpLocks/>
            <a:stCxn id="31" idx="6"/>
            <a:endCxn id="30" idx="2"/>
          </p:cNvCxnSpPr>
          <p:nvPr/>
        </p:nvCxnSpPr>
        <p:spPr>
          <a:xfrm flipV="1">
            <a:off x="5643535" y="4487400"/>
            <a:ext cx="1354299" cy="17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766FD57-111E-43AC-8A61-0D87941976F0}"/>
              </a:ext>
            </a:extLst>
          </p:cNvPr>
          <p:cNvSpPr/>
          <p:nvPr/>
        </p:nvSpPr>
        <p:spPr>
          <a:xfrm>
            <a:off x="9791876" y="2272889"/>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X</a:t>
            </a:r>
          </a:p>
        </p:txBody>
      </p:sp>
      <p:sp>
        <p:nvSpPr>
          <p:cNvPr id="36" name="Oval 35">
            <a:extLst>
              <a:ext uri="{FF2B5EF4-FFF2-40B4-BE49-F238E27FC236}">
                <a16:creationId xmlns:a16="http://schemas.microsoft.com/office/drawing/2014/main" id="{16EE9E16-99B5-45FE-8691-98EAEDE74758}"/>
              </a:ext>
            </a:extLst>
          </p:cNvPr>
          <p:cNvSpPr/>
          <p:nvPr/>
        </p:nvSpPr>
        <p:spPr>
          <a:xfrm>
            <a:off x="10890532" y="3980673"/>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Y</a:t>
            </a:r>
          </a:p>
        </p:txBody>
      </p:sp>
      <p:sp>
        <p:nvSpPr>
          <p:cNvPr id="37" name="Oval 36">
            <a:extLst>
              <a:ext uri="{FF2B5EF4-FFF2-40B4-BE49-F238E27FC236}">
                <a16:creationId xmlns:a16="http://schemas.microsoft.com/office/drawing/2014/main" id="{D88346B1-1D55-458C-A6D7-6003EAF513A9}"/>
              </a:ext>
            </a:extLst>
          </p:cNvPr>
          <p:cNvSpPr/>
          <p:nvPr/>
        </p:nvSpPr>
        <p:spPr>
          <a:xfrm>
            <a:off x="8674107" y="3982463"/>
            <a:ext cx="862126" cy="86212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a:t>T</a:t>
            </a:r>
          </a:p>
        </p:txBody>
      </p:sp>
      <p:cxnSp>
        <p:nvCxnSpPr>
          <p:cNvPr id="38" name="Straight Arrow Connector 37">
            <a:extLst>
              <a:ext uri="{FF2B5EF4-FFF2-40B4-BE49-F238E27FC236}">
                <a16:creationId xmlns:a16="http://schemas.microsoft.com/office/drawing/2014/main" id="{20E0A0E3-AA3B-4C38-B8C1-B0E67F1D78E8}"/>
              </a:ext>
            </a:extLst>
          </p:cNvPr>
          <p:cNvCxnSpPr>
            <a:cxnSpLocks/>
            <a:stCxn id="35" idx="3"/>
            <a:endCxn id="37" idx="0"/>
          </p:cNvCxnSpPr>
          <p:nvPr/>
        </p:nvCxnSpPr>
        <p:spPr>
          <a:xfrm flipH="1">
            <a:off x="9105170" y="3008760"/>
            <a:ext cx="812961" cy="9737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F2D72B-C25B-4C68-8CD1-D43CD80F94BA}"/>
              </a:ext>
            </a:extLst>
          </p:cNvPr>
          <p:cNvCxnSpPr>
            <a:cxnSpLocks/>
            <a:stCxn id="35" idx="5"/>
            <a:endCxn id="36" idx="0"/>
          </p:cNvCxnSpPr>
          <p:nvPr/>
        </p:nvCxnSpPr>
        <p:spPr>
          <a:xfrm>
            <a:off x="10527747" y="3008760"/>
            <a:ext cx="793848" cy="9719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CA22E0-A955-4986-B2FB-C88E7AB8EC33}"/>
              </a:ext>
            </a:extLst>
          </p:cNvPr>
          <p:cNvCxnSpPr>
            <a:cxnSpLocks/>
            <a:stCxn id="37" idx="6"/>
            <a:endCxn id="36" idx="2"/>
          </p:cNvCxnSpPr>
          <p:nvPr/>
        </p:nvCxnSpPr>
        <p:spPr>
          <a:xfrm flipV="1">
            <a:off x="9536233" y="4411736"/>
            <a:ext cx="1354299" cy="17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 Placeholder 1">
            <a:extLst>
              <a:ext uri="{FF2B5EF4-FFF2-40B4-BE49-F238E27FC236}">
                <a16:creationId xmlns:a16="http://schemas.microsoft.com/office/drawing/2014/main" id="{990FCD7D-0A6C-4992-BAF3-9D108F54523F}"/>
              </a:ext>
            </a:extLst>
          </p:cNvPr>
          <p:cNvSpPr txBox="1">
            <a:spLocks/>
          </p:cNvSpPr>
          <p:nvPr/>
        </p:nvSpPr>
        <p:spPr>
          <a:xfrm>
            <a:off x="4746259" y="5240143"/>
            <a:ext cx="3349174" cy="15344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gradFill>
                  <a:gsLst>
                    <a:gs pos="1250">
                      <a:schemeClr val="tx1"/>
                    </a:gs>
                    <a:gs pos="99000">
                      <a:schemeClr val="tx1"/>
                    </a:gs>
                  </a:gsLst>
                  <a:lin ang="5400000" scaled="0"/>
                </a:gradFill>
                <a:latin typeface="+mn-lt"/>
                <a:ea typeface="+mn-ea"/>
                <a:cs typeface="+mn-cs"/>
              </a:defRPr>
            </a:lvl1pPr>
            <a:lvl2pPr marL="0" indent="0" algn="l" defTabSz="914400" rtl="0" eaLnBrk="1" latinLnBrk="0" hangingPunct="1">
              <a:lnSpc>
                <a:spcPct val="90000"/>
              </a:lnSpc>
              <a:spcBef>
                <a:spcPts val="500"/>
              </a:spcBef>
              <a:buFontTx/>
              <a:buNone/>
              <a:defRPr sz="1471" kern="1200">
                <a:solidFill>
                  <a:schemeClr val="tx1"/>
                </a:solidFill>
                <a:latin typeface="+mn-lt"/>
                <a:ea typeface="+mn-ea"/>
                <a:cs typeface="+mn-cs"/>
              </a:defRPr>
            </a:lvl2pPr>
            <a:lvl3pPr marL="16808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336168"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50425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P*(Y,T,X)</a:t>
            </a:r>
          </a:p>
          <a:p>
            <a:r>
              <a:rPr lang="en-US" dirty="0"/>
              <a:t>Randomized experiment</a:t>
            </a:r>
          </a:p>
        </p:txBody>
      </p:sp>
      <p:sp>
        <p:nvSpPr>
          <p:cNvPr id="42" name="Text Placeholder 1">
            <a:extLst>
              <a:ext uri="{FF2B5EF4-FFF2-40B4-BE49-F238E27FC236}">
                <a16:creationId xmlns:a16="http://schemas.microsoft.com/office/drawing/2014/main" id="{7CDA6A07-DC6A-41FA-BCA7-4CA146F79944}"/>
              </a:ext>
            </a:extLst>
          </p:cNvPr>
          <p:cNvSpPr txBox="1">
            <a:spLocks/>
          </p:cNvSpPr>
          <p:nvPr/>
        </p:nvSpPr>
        <p:spPr>
          <a:xfrm>
            <a:off x="852923" y="5171144"/>
            <a:ext cx="3349174" cy="15344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gradFill>
                  <a:gsLst>
                    <a:gs pos="1250">
                      <a:schemeClr val="tx1"/>
                    </a:gs>
                    <a:gs pos="99000">
                      <a:schemeClr val="tx1"/>
                    </a:gs>
                  </a:gsLst>
                  <a:lin ang="5400000" scaled="0"/>
                </a:gradFill>
                <a:latin typeface="+mn-lt"/>
                <a:ea typeface="+mn-ea"/>
                <a:cs typeface="+mn-cs"/>
              </a:defRPr>
            </a:lvl1pPr>
            <a:lvl2pPr marL="0" indent="0" algn="l" defTabSz="914400" rtl="0" eaLnBrk="1" latinLnBrk="0" hangingPunct="1">
              <a:lnSpc>
                <a:spcPct val="90000"/>
              </a:lnSpc>
              <a:spcBef>
                <a:spcPts val="500"/>
              </a:spcBef>
              <a:buFontTx/>
              <a:buNone/>
              <a:defRPr sz="1471" kern="1200">
                <a:solidFill>
                  <a:schemeClr val="tx1"/>
                </a:solidFill>
                <a:latin typeface="+mn-lt"/>
                <a:ea typeface="+mn-ea"/>
                <a:cs typeface="+mn-cs"/>
              </a:defRPr>
            </a:lvl2pPr>
            <a:lvl3pPr marL="16808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336168"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50425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P(Y,T,X)</a:t>
            </a:r>
          </a:p>
          <a:p>
            <a:r>
              <a:rPr lang="en-US" dirty="0"/>
              <a:t>Observed data</a:t>
            </a:r>
          </a:p>
        </p:txBody>
      </p:sp>
    </p:spTree>
    <p:extLst>
      <p:ext uri="{BB962C8B-B14F-4D97-AF65-F5344CB8AC3E}">
        <p14:creationId xmlns:p14="http://schemas.microsoft.com/office/powerpoint/2010/main" val="336621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Widescreen</PresentationFormat>
  <Paragraphs>162</Paragraphs>
  <Slides>23</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Segoe UI</vt:lpstr>
      <vt:lpstr>Segoe UI Light</vt:lpstr>
      <vt:lpstr>Wingdings</vt:lpstr>
      <vt:lpstr>Office Theme</vt:lpstr>
      <vt:lpstr>PART IV.  High-level awareness o f broader landscape in causal reasoning</vt:lpstr>
      <vt:lpstr>Outline</vt:lpstr>
      <vt:lpstr>Causal discovery</vt:lpstr>
      <vt:lpstr>Effects of causes and causes of effects</vt:lpstr>
      <vt:lpstr>Heterogenous treatment effects</vt:lpstr>
      <vt:lpstr>Average causal effect does not capture individual-level variations</vt:lpstr>
      <vt:lpstr>Machine learning and causal inference</vt:lpstr>
      <vt:lpstr>Causal inference as a (counterfactual) prediction problem</vt:lpstr>
      <vt:lpstr>Causal inference: A special kind of domain adaptation</vt:lpstr>
      <vt:lpstr>Predicting the counterfactual  Causal Inference</vt:lpstr>
      <vt:lpstr>Causal inference and machine learning</vt:lpstr>
      <vt:lpstr>Reinforcement learning and causal inference</vt:lpstr>
      <vt:lpstr>Generalizing a randomized experiment</vt:lpstr>
      <vt:lpstr>Efficient randomized experiment:  Multi-armed bandits</vt:lpstr>
      <vt:lpstr>Algorithm: ɛ-greedy multi-armed bandits</vt:lpstr>
      <vt:lpstr>Practical Example: Contextual bandits on Yahoo! News </vt:lpstr>
      <vt:lpstr>Many of these techniques can be combined</vt:lpstr>
      <vt:lpstr>Remember, we are always looking for the ideal experiment with multiple worlds</vt:lpstr>
      <vt:lpstr>Example: Randomization + Instrumental Variable</vt:lpstr>
      <vt:lpstr>Conclusions</vt:lpstr>
      <vt:lpstr>Causal inference is tricky Correlations are seldom enough. And sometimes horribly misleading.             Always be skeptical of causal claims from observational any data. More data does not automatically lead to better causal estimates.</vt:lpstr>
      <vt:lpstr>Causal inference: Best practices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2018-07-31T12:24:03Z</dcterms:created>
  <dcterms:modified xsi:type="dcterms:W3CDTF">2018-07-31T12:24:14Z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amshar@microsoft.com</vt:lpwstr>
  </property>
  <property fmtid="{D5CDD505-2E9C-101B-9397-08002B2CF9AE}" pid="5" name="MSIP_Label_f42aa342-8706-4288-bd11-ebb85995028c_SetDate">
    <vt:lpwstr>2018-07-31T12:24:14.0130257Z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