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9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1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2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3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4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5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51" r:id="rId1"/>
    <p:sldMasterId id="2147484265" r:id="rId2"/>
    <p:sldMasterId id="2147484279" r:id="rId3"/>
    <p:sldMasterId id="2147484293" r:id="rId4"/>
    <p:sldMasterId id="2147484307" r:id="rId5"/>
    <p:sldMasterId id="2147484319" r:id="rId6"/>
    <p:sldMasterId id="2147484331" r:id="rId7"/>
    <p:sldMasterId id="2147484343" r:id="rId8"/>
    <p:sldMasterId id="2147484355" r:id="rId9"/>
    <p:sldMasterId id="2147484369" r:id="rId10"/>
    <p:sldMasterId id="2147484383" r:id="rId11"/>
    <p:sldMasterId id="2147484397" r:id="rId12"/>
    <p:sldMasterId id="2147484411" r:id="rId13"/>
    <p:sldMasterId id="2147484423" r:id="rId14"/>
    <p:sldMasterId id="2147484435" r:id="rId15"/>
    <p:sldMasterId id="2147484447" r:id="rId16"/>
  </p:sldMasterIdLst>
  <p:notesMasterIdLst>
    <p:notesMasterId r:id="rId57"/>
  </p:notesMasterIdLst>
  <p:handoutMasterIdLst>
    <p:handoutMasterId r:id="rId58"/>
  </p:handoutMasterIdLst>
  <p:sldIdLst>
    <p:sldId id="901" r:id="rId17"/>
    <p:sldId id="907" r:id="rId18"/>
    <p:sldId id="908" r:id="rId19"/>
    <p:sldId id="909" r:id="rId20"/>
    <p:sldId id="910" r:id="rId21"/>
    <p:sldId id="911" r:id="rId22"/>
    <p:sldId id="912" r:id="rId23"/>
    <p:sldId id="923" r:id="rId24"/>
    <p:sldId id="924" r:id="rId25"/>
    <p:sldId id="914" r:id="rId26"/>
    <p:sldId id="932" r:id="rId27"/>
    <p:sldId id="915" r:id="rId28"/>
    <p:sldId id="916" r:id="rId29"/>
    <p:sldId id="917" r:id="rId30"/>
    <p:sldId id="918" r:id="rId31"/>
    <p:sldId id="947" r:id="rId32"/>
    <p:sldId id="948" r:id="rId33"/>
    <p:sldId id="949" r:id="rId34"/>
    <p:sldId id="950" r:id="rId35"/>
    <p:sldId id="951" r:id="rId36"/>
    <p:sldId id="952" r:id="rId37"/>
    <p:sldId id="953" r:id="rId38"/>
    <p:sldId id="954" r:id="rId39"/>
    <p:sldId id="955" r:id="rId40"/>
    <p:sldId id="956" r:id="rId41"/>
    <p:sldId id="957" r:id="rId42"/>
    <p:sldId id="958" r:id="rId43"/>
    <p:sldId id="959" r:id="rId44"/>
    <p:sldId id="960" r:id="rId45"/>
    <p:sldId id="961" r:id="rId46"/>
    <p:sldId id="962" r:id="rId47"/>
    <p:sldId id="963" r:id="rId48"/>
    <p:sldId id="964" r:id="rId49"/>
    <p:sldId id="965" r:id="rId50"/>
    <p:sldId id="966" r:id="rId51"/>
    <p:sldId id="967" r:id="rId52"/>
    <p:sldId id="968" r:id="rId53"/>
    <p:sldId id="969" r:id="rId54"/>
    <p:sldId id="980" r:id="rId55"/>
    <p:sldId id="899" r:id="rId56"/>
  </p:sldIdLst>
  <p:sldSz cx="9144000" cy="6858000" type="screen4x3"/>
  <p:notesSz cx="9296400" cy="6881813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26">
          <p15:clr>
            <a:srgbClr val="A4A3A4"/>
          </p15:clr>
        </p15:guide>
        <p15:guide id="2" orient="horz" pos="736">
          <p15:clr>
            <a:srgbClr val="A4A3A4"/>
          </p15:clr>
        </p15:guide>
        <p15:guide id="3" orient="horz" pos="2286">
          <p15:clr>
            <a:srgbClr val="A4A3A4"/>
          </p15:clr>
        </p15:guide>
        <p15:guide id="4" orient="horz" pos="3780">
          <p15:clr>
            <a:srgbClr val="A4A3A4"/>
          </p15:clr>
        </p15:guide>
        <p15:guide id="5" pos="1371">
          <p15:clr>
            <a:srgbClr val="A4A3A4"/>
          </p15:clr>
        </p15:guide>
        <p15:guide id="6" pos="308">
          <p15:clr>
            <a:srgbClr val="A4A3A4"/>
          </p15:clr>
        </p15:guide>
        <p15:guide id="7" pos="28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8">
          <p15:clr>
            <a:srgbClr val="A4A3A4"/>
          </p15:clr>
        </p15:guide>
        <p15:guide id="2" pos="29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1E97"/>
    <a:srgbClr val="57068C"/>
    <a:srgbClr val="000000"/>
    <a:srgbClr val="FFB343"/>
    <a:srgbClr val="D88300"/>
    <a:srgbClr val="3B006F"/>
    <a:srgbClr val="370A64"/>
    <a:srgbClr val="370064"/>
    <a:srgbClr val="370164"/>
    <a:srgbClr val="671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0" autoAdjust="0"/>
    <p:restoredTop sz="66396" autoAdjust="0"/>
  </p:normalViewPr>
  <p:slideViewPr>
    <p:cSldViewPr snapToGrid="0" showGuides="1">
      <p:cViewPr>
        <p:scale>
          <a:sx n="80" d="100"/>
          <a:sy n="80" d="100"/>
        </p:scale>
        <p:origin x="2824" y="248"/>
      </p:cViewPr>
      <p:guideLst>
        <p:guide orient="horz" pos="3526"/>
        <p:guide orient="horz" pos="736"/>
        <p:guide orient="horz" pos="2286"/>
        <p:guide orient="horz" pos="3780"/>
        <p:guide pos="1371"/>
        <p:guide pos="308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-2148" y="-108"/>
      </p:cViewPr>
      <p:guideLst>
        <p:guide orient="horz" pos="2168"/>
        <p:guide pos="29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50" Type="http://schemas.openxmlformats.org/officeDocument/2006/relationships/slide" Target="slides/slide34.xml"/><Relationship Id="rId51" Type="http://schemas.openxmlformats.org/officeDocument/2006/relationships/slide" Target="slides/slide35.xml"/><Relationship Id="rId52" Type="http://schemas.openxmlformats.org/officeDocument/2006/relationships/slide" Target="slides/slide36.xml"/><Relationship Id="rId53" Type="http://schemas.openxmlformats.org/officeDocument/2006/relationships/slide" Target="slides/slide37.xml"/><Relationship Id="rId54" Type="http://schemas.openxmlformats.org/officeDocument/2006/relationships/slide" Target="slides/slide38.xml"/><Relationship Id="rId55" Type="http://schemas.openxmlformats.org/officeDocument/2006/relationships/slide" Target="slides/slide39.xml"/><Relationship Id="rId56" Type="http://schemas.openxmlformats.org/officeDocument/2006/relationships/slide" Target="slides/slide40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40" Type="http://schemas.openxmlformats.org/officeDocument/2006/relationships/slide" Target="slides/slide24.xml"/><Relationship Id="rId41" Type="http://schemas.openxmlformats.org/officeDocument/2006/relationships/slide" Target="slides/slide25.xml"/><Relationship Id="rId42" Type="http://schemas.openxmlformats.org/officeDocument/2006/relationships/slide" Target="slides/slide26.xml"/><Relationship Id="rId43" Type="http://schemas.openxmlformats.org/officeDocument/2006/relationships/slide" Target="slides/slide27.xml"/><Relationship Id="rId44" Type="http://schemas.openxmlformats.org/officeDocument/2006/relationships/slide" Target="slides/slide28.xml"/><Relationship Id="rId45" Type="http://schemas.openxmlformats.org/officeDocument/2006/relationships/slide" Target="slides/slide29.xml"/><Relationship Id="rId46" Type="http://schemas.openxmlformats.org/officeDocument/2006/relationships/slide" Target="slides/slide30.xml"/><Relationship Id="rId47" Type="http://schemas.openxmlformats.org/officeDocument/2006/relationships/slide" Target="slides/slide31.xml"/><Relationship Id="rId48" Type="http://schemas.openxmlformats.org/officeDocument/2006/relationships/slide" Target="slides/slide32.xml"/><Relationship Id="rId49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slide" Target="slides/slide20.xml"/><Relationship Id="rId37" Type="http://schemas.openxmlformats.org/officeDocument/2006/relationships/slide" Target="slides/slide21.xml"/><Relationship Id="rId38" Type="http://schemas.openxmlformats.org/officeDocument/2006/relationships/slide" Target="slides/slide22.xml"/><Relationship Id="rId39" Type="http://schemas.openxmlformats.org/officeDocument/2006/relationships/slide" Target="slides/slide2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165" cy="3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t" anchorCtr="0" compatLnSpc="1">
            <a:prstTxWarp prst="textNoShape">
              <a:avLst/>
            </a:prstTxWarp>
          </a:bodyPr>
          <a:lstStyle>
            <a:lvl1pPr algn="l" defTabSz="901700">
              <a:spcBef>
                <a:spcPct val="0"/>
              </a:spcBef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067" y="1"/>
            <a:ext cx="4029165" cy="3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t" anchorCtr="0" compatLnSpc="1">
            <a:prstTxWarp prst="textNoShape">
              <a:avLst/>
            </a:prstTxWarp>
          </a:bodyPr>
          <a:lstStyle>
            <a:lvl1pPr algn="r" defTabSz="901700">
              <a:spcBef>
                <a:spcPct val="0"/>
              </a:spcBef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37724"/>
            <a:ext cx="4029165" cy="3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b" anchorCtr="0" compatLnSpc="1">
            <a:prstTxWarp prst="textNoShape">
              <a:avLst/>
            </a:prstTxWarp>
          </a:bodyPr>
          <a:lstStyle>
            <a:lvl1pPr algn="l" defTabSz="901700">
              <a:spcBef>
                <a:spcPct val="0"/>
              </a:spcBef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6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067" y="6537724"/>
            <a:ext cx="4029165" cy="3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b" anchorCtr="0" compatLnSpc="1">
            <a:prstTxWarp prst="textNoShape">
              <a:avLst/>
            </a:prstTxWarp>
          </a:bodyPr>
          <a:lstStyle>
            <a:lvl1pPr algn="r" defTabSz="901700">
              <a:spcBef>
                <a:spcPct val="0"/>
              </a:spcBef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39A244B-6FB8-493D-BD96-9DF260057D1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27589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165" cy="3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067" y="1"/>
            <a:ext cx="4029165" cy="3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7350" y="515938"/>
            <a:ext cx="3441700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641" y="3268862"/>
            <a:ext cx="7437119" cy="309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6621"/>
            <a:ext cx="4029165" cy="3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b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067" y="6536621"/>
            <a:ext cx="4029165" cy="3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012BF16-63C2-4958-952A-E6EC7F15FB5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02723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922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077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6613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9409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Tx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416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7447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8648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5038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2211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5856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834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180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0891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0207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721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1821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7661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0966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8619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7912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373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3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83303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6557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8856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21132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7490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942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1268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990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199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40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114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637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6613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1286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383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678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.png"/><Relationship Id="rId3" Type="http://schemas.openxmlformats.org/officeDocument/2006/relationships/image" Target="../media/image9.jpeg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.png"/><Relationship Id="rId3" Type="http://schemas.openxmlformats.org/officeDocument/2006/relationships/image" Target="../media/image9.jpe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0.png"/><Relationship Id="rId5" Type="http://schemas.microsoft.com/office/2007/relationships/hdphoto" Target="../media/hdphoto4.wdp"/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5.png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7.png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7.png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5.png"/><Relationship Id="rId3" Type="http://schemas.microsoft.com/office/2007/relationships/hdphoto" Target="../media/hdphoto2.wdp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7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8.png"/><Relationship Id="rId3" Type="http://schemas.microsoft.com/office/2007/relationships/hdphoto" Target="../media/hdphoto3.wdp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gif"/><Relationship Id="rId3" Type="http://schemas.openxmlformats.org/officeDocument/2006/relationships/image" Target="../media/image9.jpe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69332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8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 dirty="0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pic>
        <p:nvPicPr>
          <p:cNvPr id="8" name="Picture 2" descr="E:\Dropbox\NYU\Miscellaneous\Images\NYU Logo\new_york_university_nyu_logo_34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13" y="2314627"/>
            <a:ext cx="1657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Θέση υποσέλιδου 5"/>
          <p:cNvSpPr txBox="1">
            <a:spLocks/>
          </p:cNvSpPr>
          <p:nvPr/>
        </p:nvSpPr>
        <p:spPr>
          <a:xfrm>
            <a:off x="412750" y="6542842"/>
            <a:ext cx="8318500" cy="3151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Adamopoulos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5" y="6577066"/>
            <a:ext cx="226165" cy="2261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765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 bwMode="auto">
          <a:xfrm>
            <a:off x="508000" y="6581422"/>
            <a:ext cx="8173156" cy="26528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1696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 dirty="0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9" y="2319605"/>
            <a:ext cx="1663426" cy="286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Θέση υποσέλιδου 5"/>
          <p:cNvSpPr txBox="1">
            <a:spLocks/>
          </p:cNvSpPr>
          <p:nvPr userDrawn="1"/>
        </p:nvSpPr>
        <p:spPr>
          <a:xfrm>
            <a:off x="412750" y="6542843"/>
            <a:ext cx="8318500" cy="315157"/>
          </a:xfrm>
          <a:prstGeom prst="rect">
            <a:avLst/>
          </a:prstGeom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2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6B207F"/>
              </a:clrFrom>
              <a:clrTo>
                <a:srgbClr val="6B207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04" y="659169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48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6391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673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533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168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2919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104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121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 userDrawn="1"/>
        </p:nvSpPr>
        <p:spPr bwMode="auto">
          <a:xfrm>
            <a:off x="485422" y="6581422"/>
            <a:ext cx="8286045" cy="276578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695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082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326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56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353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9" y="2319605"/>
            <a:ext cx="1663426" cy="286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Θέση υποσέλιδου 5"/>
          <p:cNvSpPr txBox="1">
            <a:spLocks/>
          </p:cNvSpPr>
          <p:nvPr userDrawn="1"/>
        </p:nvSpPr>
        <p:spPr>
          <a:xfrm>
            <a:off x="412750" y="6542843"/>
            <a:ext cx="8318500" cy="315157"/>
          </a:xfrm>
          <a:prstGeom prst="rect">
            <a:avLst/>
          </a:prstGeom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5630" y="659169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587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411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69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954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727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942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74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70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 userDrawn="1"/>
        </p:nvSpPr>
        <p:spPr bwMode="auto">
          <a:xfrm>
            <a:off x="474133" y="6547556"/>
            <a:ext cx="8195734" cy="310444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5084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45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2173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294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22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9" y="2319605"/>
            <a:ext cx="1663426" cy="286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Θέση υποσέλιδου 5"/>
          <p:cNvSpPr txBox="1">
            <a:spLocks/>
          </p:cNvSpPr>
          <p:nvPr userDrawn="1"/>
        </p:nvSpPr>
        <p:spPr>
          <a:xfrm>
            <a:off x="412750" y="6542843"/>
            <a:ext cx="8318500" cy="315157"/>
          </a:xfrm>
          <a:prstGeom prst="rect">
            <a:avLst/>
          </a:prstGeom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811000" y="659169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358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347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8054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275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 dirty="0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9" name="Θέση υποσέλιδου 5"/>
          <p:cNvSpPr txBox="1">
            <a:spLocks/>
          </p:cNvSpPr>
          <p:nvPr userDrawn="1"/>
        </p:nvSpPr>
        <p:spPr>
          <a:xfrm>
            <a:off x="412750" y="6542842"/>
            <a:ext cx="8318500" cy="3151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Adamopoulos</a:t>
            </a: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6B207F"/>
              </a:clrFrom>
              <a:clrTo>
                <a:srgbClr val="6B20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5" y="6577066"/>
            <a:ext cx="226165" cy="226165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9" y="2319605"/>
            <a:ext cx="1663426" cy="286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48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8190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048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547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492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 userDrawn="1"/>
        </p:nvSpPr>
        <p:spPr bwMode="auto">
          <a:xfrm>
            <a:off x="496711" y="6581422"/>
            <a:ext cx="8184445" cy="276578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688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03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586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6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724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E:\Dropbox\NYU\Projects\Recommender Systems\Recommender Systems 2013 Doctoral Symposium\purp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1" y="0"/>
            <a:ext cx="9265921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rot="5400000">
            <a:off x="6204950" y="801676"/>
            <a:ext cx="11689" cy="5866411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5462" y="3259138"/>
            <a:ext cx="5620887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77590" y="3730625"/>
            <a:ext cx="5618760" cy="3365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6391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673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49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8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61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2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3915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01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31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533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168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" y="90310"/>
            <a:ext cx="4044304" cy="67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55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25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9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9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261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53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2919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340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9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104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121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 userDrawn="1"/>
        </p:nvSpPr>
        <p:spPr bwMode="auto">
          <a:xfrm>
            <a:off x="485422" y="6581422"/>
            <a:ext cx="8286045" cy="276578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695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082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326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56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353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9" name="Θέση υποσέλιδου 5"/>
          <p:cNvSpPr txBox="1">
            <a:spLocks/>
          </p:cNvSpPr>
          <p:nvPr userDrawn="1"/>
        </p:nvSpPr>
        <p:spPr>
          <a:xfrm>
            <a:off x="412750" y="6542842"/>
            <a:ext cx="8318500" cy="3151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Adamopoulos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5" y="6577066"/>
            <a:ext cx="226165" cy="22616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9" y="2319605"/>
            <a:ext cx="1663426" cy="286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87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411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69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954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727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942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74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70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 userDrawn="1"/>
        </p:nvSpPr>
        <p:spPr bwMode="auto">
          <a:xfrm>
            <a:off x="474133" y="6547556"/>
            <a:ext cx="8195734" cy="310444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5084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45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2173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294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22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9" name="Θέση υποσέλιδου 5"/>
          <p:cNvSpPr txBox="1">
            <a:spLocks/>
          </p:cNvSpPr>
          <p:nvPr userDrawn="1"/>
        </p:nvSpPr>
        <p:spPr>
          <a:xfrm>
            <a:off x="412750" y="6542842"/>
            <a:ext cx="8318500" cy="3151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Adamopoulos</a:t>
            </a: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2" descr="http://www.newgmat.org/wp-content/uploads/2012/04/nyu-2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5" y="6577066"/>
            <a:ext cx="226165" cy="22616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9" y="2319605"/>
            <a:ext cx="1663426" cy="286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58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347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8054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275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8190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048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547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492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 userDrawn="1"/>
        </p:nvSpPr>
        <p:spPr bwMode="auto">
          <a:xfrm>
            <a:off x="496711" y="6581422"/>
            <a:ext cx="8184445" cy="276578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688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03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586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6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0"/>
            <a:ext cx="2057400" cy="59150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61950"/>
            <a:ext cx="6021387" cy="5915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724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E:\Dropbox\NYU\Projects\Recommender Systems\Recommender Systems 2013 Doctoral Symposium\purp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1" y="0"/>
            <a:ext cx="9265921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rot="5400000">
            <a:off x="6204950" y="801676"/>
            <a:ext cx="11689" cy="5866411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5462" y="3259138"/>
            <a:ext cx="5620887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77590" y="3730625"/>
            <a:ext cx="5618760" cy="3365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49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8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61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2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391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01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31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765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25016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5016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" y="90310"/>
            <a:ext cx="4044304" cy="67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55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25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3" y="3730625"/>
            <a:ext cx="3041650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3" y="3730625"/>
            <a:ext cx="3043237" cy="33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9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 bwMode="auto">
          <a:xfrm>
            <a:off x="508000" y="6581422"/>
            <a:ext cx="8173156" cy="26528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85775" y="835025"/>
            <a:ext cx="8194675" cy="5656263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1696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9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261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53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340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9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38"/>
            <a:ext cx="1558925" cy="80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9063" y="3259138"/>
            <a:ext cx="4525962" cy="80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/>
        </p:nvSpPr>
        <p:spPr bwMode="auto">
          <a:xfrm rot="5400000" flipH="1">
            <a:off x="5941219" y="526256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369332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8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_tradnl" dirty="0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262313"/>
            <a:ext cx="6153150" cy="476250"/>
          </a:xfrm>
        </p:spPr>
        <p:txBody>
          <a:bodyPr>
            <a:spAutoFit/>
          </a:bodyPr>
          <a:lstStyle>
            <a:lvl1pPr>
              <a:defRPr sz="2800" b="1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pic>
        <p:nvPicPr>
          <p:cNvPr id="8" name="Picture 2" descr="E:\Dropbox\NYU\Miscellaneous\Images\NYU Logo\new_york_university_nyu_logo_34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13" y="2314627"/>
            <a:ext cx="1657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Θέση υποσέλιδου 5"/>
          <p:cNvSpPr txBox="1">
            <a:spLocks/>
          </p:cNvSpPr>
          <p:nvPr/>
        </p:nvSpPr>
        <p:spPr>
          <a:xfrm>
            <a:off x="457200" y="6542843"/>
            <a:ext cx="8229601" cy="315157"/>
          </a:xfrm>
          <a:prstGeom prst="rect">
            <a:avLst/>
          </a:prstGeom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</a:t>
            </a:r>
            <a:r>
              <a:rPr kumimoji="0" lang="en-US" sz="12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		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3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018" y="6593591"/>
            <a:ext cx="226165" cy="2261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706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2.xml"/><Relationship Id="rId14" Type="http://schemas.openxmlformats.org/officeDocument/2006/relationships/theme" Target="../theme/theme10.xml"/><Relationship Id="rId15" Type="http://schemas.openxmlformats.org/officeDocument/2006/relationships/image" Target="../media/image9.jpeg"/><Relationship Id="rId1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1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5.xml"/><Relationship Id="rId14" Type="http://schemas.openxmlformats.org/officeDocument/2006/relationships/theme" Target="../theme/theme11.xml"/><Relationship Id="rId15" Type="http://schemas.openxmlformats.org/officeDocument/2006/relationships/image" Target="../media/image9.jpeg"/><Relationship Id="rId1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2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6.xml"/><Relationship Id="rId12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148.xml"/><Relationship Id="rId14" Type="http://schemas.openxmlformats.org/officeDocument/2006/relationships/theme" Target="../theme/theme12.xml"/><Relationship Id="rId15" Type="http://schemas.openxmlformats.org/officeDocument/2006/relationships/image" Target="../media/image10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5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9.xml"/><Relationship Id="rId12" Type="http://schemas.openxmlformats.org/officeDocument/2006/relationships/theme" Target="../theme/theme13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55.xml"/><Relationship Id="rId8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58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0.xml"/><Relationship Id="rId12" Type="http://schemas.openxmlformats.org/officeDocument/2006/relationships/theme" Target="../theme/theme14.xml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6.xml"/><Relationship Id="rId8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69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1.xml"/><Relationship Id="rId12" Type="http://schemas.openxmlformats.org/officeDocument/2006/relationships/theme" Target="../theme/theme15.xml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77.xml"/><Relationship Id="rId8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0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2.xml"/><Relationship Id="rId12" Type="http://schemas.openxmlformats.org/officeDocument/2006/relationships/theme" Target="../theme/theme16.xml"/><Relationship Id="rId13" Type="http://schemas.openxmlformats.org/officeDocument/2006/relationships/image" Target="../media/image5.png"/><Relationship Id="rId14" Type="http://schemas.microsoft.com/office/2007/relationships/hdphoto" Target="../media/hdphoto2.wdp"/><Relationship Id="rId1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88.xml"/><Relationship Id="rId8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theme" Target="../theme/theme2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9.xml"/><Relationship Id="rId14" Type="http://schemas.openxmlformats.org/officeDocument/2006/relationships/theme" Target="../theme/theme3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2.xml"/><Relationship Id="rId14" Type="http://schemas.openxmlformats.org/officeDocument/2006/relationships/theme" Target="../theme/theme4.xml"/><Relationship Id="rId15" Type="http://schemas.openxmlformats.org/officeDocument/2006/relationships/image" Target="../media/image4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4.xml"/><Relationship Id="rId12" Type="http://schemas.openxmlformats.org/officeDocument/2006/relationships/theme" Target="../theme/theme6.xml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5.xml"/><Relationship Id="rId12" Type="http://schemas.openxmlformats.org/officeDocument/2006/relationships/theme" Target="../theme/theme7.xml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6.xml"/><Relationship Id="rId12" Type="http://schemas.openxmlformats.org/officeDocument/2006/relationships/theme" Target="../theme/theme8.xml"/><Relationship Id="rId13" Type="http://schemas.openxmlformats.org/officeDocument/2006/relationships/image" Target="../media/image8.png"/><Relationship Id="rId14" Type="http://schemas.microsoft.com/office/2007/relationships/hdphoto" Target="../media/hdphoto3.wdp"/><Relationship Id="rId1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9.xml"/><Relationship Id="rId5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2.xml"/><Relationship Id="rId8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5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09.xml"/><Relationship Id="rId14" Type="http://schemas.openxmlformats.org/officeDocument/2006/relationships/theme" Target="../theme/theme9.xml"/><Relationship Id="rId15" Type="http://schemas.openxmlformats.org/officeDocument/2006/relationships/image" Target="../media/image9.jpe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1950"/>
            <a:ext cx="7107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dirty="0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842"/>
            <a:ext cx="8318500" cy="3151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5" y="6577066"/>
            <a:ext cx="226165" cy="22616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  <p:sldLayoutId id="2147484263" r:id="rId12"/>
    <p:sldLayoutId id="214748426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  <a:cs typeface="+mn-cs"/>
        </a:defRPr>
      </a:lvl2pPr>
      <a:lvl3pPr marL="687388" indent="-2270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71E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61850" y="361950"/>
            <a:ext cx="8220301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dirty="0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843"/>
            <a:ext cx="8318500" cy="315157"/>
          </a:xfrm>
          <a:prstGeom prst="rect">
            <a:avLst/>
          </a:prstGeom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6B207F"/>
              </a:clrFrom>
              <a:clrTo>
                <a:srgbClr val="6B207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04" y="659169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1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0" r:id="rId1"/>
    <p:sldLayoutId id="2147484371" r:id="rId2"/>
    <p:sldLayoutId id="2147484372" r:id="rId3"/>
    <p:sldLayoutId id="2147484373" r:id="rId4"/>
    <p:sldLayoutId id="2147484374" r:id="rId5"/>
    <p:sldLayoutId id="2147484375" r:id="rId6"/>
    <p:sldLayoutId id="2147484376" r:id="rId7"/>
    <p:sldLayoutId id="2147484377" r:id="rId8"/>
    <p:sldLayoutId id="2147484378" r:id="rId9"/>
    <p:sldLayoutId id="2147484379" r:id="rId10"/>
    <p:sldLayoutId id="2147484380" r:id="rId11"/>
    <p:sldLayoutId id="2147484381" r:id="rId12"/>
    <p:sldLayoutId id="214748438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bg1"/>
          </a:solidFill>
          <a:latin typeface="+mn-lt"/>
          <a:cs typeface="+mn-cs"/>
        </a:defRPr>
      </a:lvl2pPr>
      <a:lvl3pPr marL="687388" indent="-2270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800">
          <a:solidFill>
            <a:schemeClr val="bg1"/>
          </a:solidFill>
          <a:latin typeface="+mn-lt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bg1"/>
          </a:solidFill>
          <a:latin typeface="+mn-lt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400">
          <a:solidFill>
            <a:schemeClr val="bg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67292" y="361950"/>
            <a:ext cx="8209416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dirty="0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843"/>
            <a:ext cx="8318500" cy="315157"/>
          </a:xfrm>
          <a:prstGeom prst="rect">
            <a:avLst/>
          </a:prstGeom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25630" y="659169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664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4" r:id="rId1"/>
    <p:sldLayoutId id="2147484385" r:id="rId2"/>
    <p:sldLayoutId id="2147484386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  <p:sldLayoutId id="2147484395" r:id="rId12"/>
    <p:sldLayoutId id="214748439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7388" indent="-2270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1"/>
          </a:solidFill>
          <a:latin typeface="+mn-lt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67292" y="361950"/>
            <a:ext cx="8209416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dirty="0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843"/>
            <a:ext cx="8318500" cy="315157"/>
          </a:xfrm>
          <a:prstGeom prst="rect">
            <a:avLst/>
          </a:prstGeom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811000" y="659169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096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00" r:id="rId3"/>
    <p:sldLayoutId id="2147484401" r:id="rId4"/>
    <p:sldLayoutId id="2147484402" r:id="rId5"/>
    <p:sldLayoutId id="2147484403" r:id="rId6"/>
    <p:sldLayoutId id="2147484404" r:id="rId7"/>
    <p:sldLayoutId id="2147484405" r:id="rId8"/>
    <p:sldLayoutId id="2147484406" r:id="rId9"/>
    <p:sldLayoutId id="2147484407" r:id="rId10"/>
    <p:sldLayoutId id="2147484408" r:id="rId11"/>
    <p:sldLayoutId id="2147484409" r:id="rId12"/>
    <p:sldLayoutId id="214748441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bg1"/>
          </a:solidFill>
          <a:latin typeface="+mn-lt"/>
          <a:cs typeface="+mn-cs"/>
        </a:defRPr>
      </a:lvl2pPr>
      <a:lvl3pPr marL="687388" indent="-2270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800">
          <a:solidFill>
            <a:schemeClr val="bg1"/>
          </a:solidFill>
          <a:latin typeface="+mn-lt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bg1"/>
          </a:solidFill>
          <a:latin typeface="+mn-lt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400">
          <a:solidFill>
            <a:schemeClr val="bg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E:\Dropbox\NYU\Projects\Recommender Systems\Recommender Systems 2013 Doctoral Symposium\purpl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1" y="0"/>
            <a:ext cx="9265921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67577" y="767238"/>
            <a:ext cx="14623" cy="5938222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6536" y="3259138"/>
            <a:ext cx="5679814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IE" dirty="0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16536" y="3730625"/>
            <a:ext cx="567981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E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2" r:id="rId1"/>
    <p:sldLayoutId id="2147484413" r:id="rId2"/>
    <p:sldLayoutId id="2147484414" r:id="rId3"/>
    <p:sldLayoutId id="2147484415" r:id="rId4"/>
    <p:sldLayoutId id="2147484416" r:id="rId5"/>
    <p:sldLayoutId id="2147484417" r:id="rId6"/>
    <p:sldLayoutId id="2147484418" r:id="rId7"/>
    <p:sldLayoutId id="2147484419" r:id="rId8"/>
    <p:sldLayoutId id="2147484420" r:id="rId9"/>
    <p:sldLayoutId id="2147484421" r:id="rId10"/>
    <p:sldLayoutId id="214748442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71E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35" y="736362"/>
            <a:ext cx="11689" cy="5997040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8836" y="3259138"/>
            <a:ext cx="5737514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8836" y="3730625"/>
            <a:ext cx="573751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1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4" r:id="rId1"/>
    <p:sldLayoutId id="2147484425" r:id="rId2"/>
    <p:sldLayoutId id="2147484426" r:id="rId3"/>
    <p:sldLayoutId id="2147484427" r:id="rId4"/>
    <p:sldLayoutId id="2147484428" r:id="rId5"/>
    <p:sldLayoutId id="2147484429" r:id="rId6"/>
    <p:sldLayoutId id="2147484430" r:id="rId7"/>
    <p:sldLayoutId id="2147484431" r:id="rId8"/>
    <p:sldLayoutId id="2147484432" r:id="rId9"/>
    <p:sldLayoutId id="2147484433" r:id="rId10"/>
    <p:sldLayoutId id="214748443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35" y="736362"/>
            <a:ext cx="11689" cy="5997040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8836" y="3259138"/>
            <a:ext cx="5737514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8836" y="3730625"/>
            <a:ext cx="573751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35" y="736362"/>
            <a:ext cx="11689" cy="5997040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8836" y="3259138"/>
            <a:ext cx="5737514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8836" y="3730625"/>
            <a:ext cx="573751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" y="90310"/>
            <a:ext cx="4044304" cy="67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31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9" r:id="rId2"/>
    <p:sldLayoutId id="2147484450" r:id="rId3"/>
    <p:sldLayoutId id="2147484451" r:id="rId4"/>
    <p:sldLayoutId id="2147484452" r:id="rId5"/>
    <p:sldLayoutId id="2147484453" r:id="rId6"/>
    <p:sldLayoutId id="2147484454" r:id="rId7"/>
    <p:sldLayoutId id="2147484455" r:id="rId8"/>
    <p:sldLayoutId id="2147484456" r:id="rId9"/>
    <p:sldLayoutId id="2147484457" r:id="rId10"/>
    <p:sldLayoutId id="214748445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71E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1950"/>
            <a:ext cx="7107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842"/>
            <a:ext cx="8318500" cy="3151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 cstate="screen">
            <a:clrChange>
              <a:clrFrom>
                <a:srgbClr val="6B207F"/>
              </a:clrFrom>
              <a:clrTo>
                <a:srgbClr val="6B20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5" y="657706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1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  <p:sldLayoutId id="214748427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Char char="•"/>
        <a:defRPr>
          <a:solidFill>
            <a:schemeClr val="bg1"/>
          </a:solidFill>
          <a:latin typeface="+mn-lt"/>
          <a:cs typeface="+mn-cs"/>
        </a:defRPr>
      </a:lvl2pPr>
      <a:lvl3pPr marL="687388" indent="-2270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600">
          <a:solidFill>
            <a:schemeClr val="bg1"/>
          </a:solidFill>
          <a:latin typeface="+mn-lt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bg1"/>
          </a:solidFill>
          <a:latin typeface="+mn-lt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bg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1950"/>
            <a:ext cx="7107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842"/>
            <a:ext cx="8318500" cy="3151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5" y="657706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664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  <p:sldLayoutId id="2147484291" r:id="rId12"/>
    <p:sldLayoutId id="214748429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  <a:cs typeface="+mn-cs"/>
        </a:defRPr>
      </a:lvl2pPr>
      <a:lvl3pPr marL="687388" indent="-2270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1950"/>
            <a:ext cx="71072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12750" y="6542842"/>
            <a:ext cx="8318500" cy="315157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						 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5" y="6577066"/>
            <a:ext cx="226165" cy="22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096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Char char="•"/>
        <a:defRPr>
          <a:solidFill>
            <a:schemeClr val="bg1"/>
          </a:solidFill>
          <a:latin typeface="+mn-lt"/>
          <a:cs typeface="+mn-cs"/>
        </a:defRPr>
      </a:lvl2pPr>
      <a:lvl3pPr marL="687388" indent="-2270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600">
          <a:solidFill>
            <a:schemeClr val="bg1"/>
          </a:solidFill>
          <a:latin typeface="+mn-lt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bg1"/>
          </a:solidFill>
          <a:latin typeface="+mn-lt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bg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E:\Dropbox\NYU\Projects\Recommender Systems\Recommender Systems 2013 Doctoral Symposium\purpl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1" y="0"/>
            <a:ext cx="9265921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67577" y="767238"/>
            <a:ext cx="14623" cy="5938222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6536" y="3259138"/>
            <a:ext cx="5679814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IE" dirty="0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16536" y="3730625"/>
            <a:ext cx="567981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E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17" r:id="rId10"/>
    <p:sldLayoutId id="214748431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71E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35" y="736362"/>
            <a:ext cx="11689" cy="5997040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8836" y="3259138"/>
            <a:ext cx="5737514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8836" y="3730625"/>
            <a:ext cx="573751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1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35" y="736362"/>
            <a:ext cx="11689" cy="5997040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8836" y="3259138"/>
            <a:ext cx="5737514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8836" y="3730625"/>
            <a:ext cx="573751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1" y="1"/>
            <a:ext cx="4559471" cy="695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46" name="Line 10"/>
          <p:cNvSpPr>
            <a:spLocks noChangeShapeType="1"/>
          </p:cNvSpPr>
          <p:nvPr/>
        </p:nvSpPr>
        <p:spPr bwMode="auto">
          <a:xfrm rot="5400000">
            <a:off x="6139635" y="736362"/>
            <a:ext cx="11689" cy="5997040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8836" y="3259138"/>
            <a:ext cx="5737514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58836" y="3730625"/>
            <a:ext cx="5737514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" y="90310"/>
            <a:ext cx="4044304" cy="67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31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2pPr>
      <a:lvl3pPr marL="914400" algn="ctr" rtl="0" eaLnBrk="1" fontAlgn="base" hangingPunct="1">
        <a:spcBef>
          <a:spcPct val="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371600" algn="ctr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</a:defRPr>
      </a:lvl4pPr>
      <a:lvl5pPr marL="1828800" algn="ctr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64873" y="361950"/>
            <a:ext cx="8214254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dirty="0" smtClean="0"/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457200" y="84931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2319433" name="Line 73"/>
          <p:cNvSpPr>
            <a:spLocks noChangeShapeType="1"/>
          </p:cNvSpPr>
          <p:nvPr/>
        </p:nvSpPr>
        <p:spPr bwMode="auto">
          <a:xfrm>
            <a:off x="457200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10" name="Θέση υποσέλιδου 5"/>
          <p:cNvSpPr txBox="1">
            <a:spLocks/>
          </p:cNvSpPr>
          <p:nvPr/>
        </p:nvSpPr>
        <p:spPr>
          <a:xfrm>
            <a:off x="457200" y="6542843"/>
            <a:ext cx="8229601" cy="315157"/>
          </a:xfrm>
          <a:prstGeom prst="rect">
            <a:avLst/>
          </a:prstGeom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P. Adamopoulos</a:t>
            </a:r>
            <a:r>
              <a:rPr kumimoji="0" lang="en-US" sz="12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			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New York University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2" descr="http://www.newgmat.org/wp-content/uploads/2012/04/nyu-2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0018" y="6593591"/>
            <a:ext cx="226165" cy="22616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  <p:sldLayoutId id="214748436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57068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7388" indent="-227013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3pPr>
      <a:lvl4pPr marL="1082675" indent="-168275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1"/>
          </a:solidFill>
          <a:latin typeface="+mn-lt"/>
          <a:cs typeface="+mn-cs"/>
        </a:defRPr>
      </a:lvl4pPr>
      <a:lvl5pPr marL="14906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0025" y="3733800"/>
            <a:ext cx="6153150" cy="1477328"/>
          </a:xfrm>
        </p:spPr>
        <p:txBody>
          <a:bodyPr/>
          <a:lstStyle/>
          <a:p>
            <a:pPr marL="0" indent="0"/>
            <a:r>
              <a:rPr lang="en-US" sz="1800" b="1" dirty="0" smtClean="0"/>
              <a:t>Lecture 4</a:t>
            </a:r>
            <a:r>
              <a:rPr lang="en-US" dirty="0" smtClean="0"/>
              <a:t>: Discriminant Functions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dirty="0" smtClean="0">
                <a:solidFill>
                  <a:srgbClr val="671E97"/>
                </a:solidFill>
              </a:rPr>
              <a:t>Stern School of Business</a:t>
            </a:r>
            <a:br>
              <a:rPr lang="en-US" sz="1800" dirty="0" smtClean="0">
                <a:solidFill>
                  <a:srgbClr val="671E97"/>
                </a:solidFill>
              </a:rPr>
            </a:br>
            <a:r>
              <a:rPr lang="en-US" sz="1800" dirty="0" smtClean="0">
                <a:solidFill>
                  <a:srgbClr val="671E97"/>
                </a:solidFill>
              </a:rPr>
              <a:t>New York University</a:t>
            </a:r>
            <a:br>
              <a:rPr lang="en-US" sz="1800" dirty="0" smtClean="0">
                <a:solidFill>
                  <a:srgbClr val="671E97"/>
                </a:solidFill>
              </a:rPr>
            </a:br>
            <a:r>
              <a:rPr lang="en-US" sz="1800" dirty="0" smtClean="0">
                <a:solidFill>
                  <a:srgbClr val="671E97"/>
                </a:solidFill>
              </a:rPr>
              <a:t>Spring 2014</a:t>
            </a:r>
            <a:endParaRPr lang="en-US" sz="1400" dirty="0">
              <a:solidFill>
                <a:srgbClr val="671E9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Data Mining for Business Analytics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32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Dropbox\NYU\2014 Spring\Data Mining for Business Analytics\Lectures\2014\Figures\DSB-figures\dsfb_0407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46" y="1258775"/>
            <a:ext cx="580130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“best” line</a:t>
            </a:r>
            <a:endParaRPr lang="en-US" dirty="0"/>
          </a:p>
        </p:txBody>
      </p:sp>
      <p:pic>
        <p:nvPicPr>
          <p:cNvPr id="6146" name="Picture 2" descr="E:\Dropbox\NYU\2014 Spring\Data Mining for Business Analytics\Lectures\2014\Figures\DSB-figures\dsfb_04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18" y="1223150"/>
            <a:ext cx="628936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5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pic>
        <p:nvPicPr>
          <p:cNvPr id="8194" name="Picture 2" descr="E:\Dropbox\NYU\2014 Spring\Data Mining for Business Analytics\Lectures\2014\Figures\DSB-figures\dsfb_0408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45" y="1223150"/>
            <a:ext cx="614211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(SVMs)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Linear Discriminants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Effective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“hinge loss”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Also, non-linear SVMs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Hinge Loss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vector machines use </a:t>
            </a:r>
            <a:r>
              <a:rPr lang="en-US" b="1" dirty="0"/>
              <a:t>hinge </a:t>
            </a:r>
            <a:r>
              <a:rPr lang="en-US" b="1" dirty="0" smtClean="0"/>
              <a:t>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Hinge </a:t>
            </a:r>
            <a:r>
              <a:rPr lang="en-US" dirty="0"/>
              <a:t>loss incurs no penalty for an example that is </a:t>
            </a:r>
            <a:r>
              <a:rPr lang="en-US" u="sng" dirty="0"/>
              <a:t>not</a:t>
            </a:r>
            <a:r>
              <a:rPr lang="en-US" dirty="0"/>
              <a:t> on the wrong side of </a:t>
            </a:r>
            <a:r>
              <a:rPr lang="en-US" dirty="0" smtClean="0"/>
              <a:t>the margin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hinge loss only becomes positive when an example is on the wrong side </a:t>
            </a:r>
            <a:r>
              <a:rPr lang="en-US" dirty="0" smtClean="0"/>
              <a:t>of the </a:t>
            </a:r>
            <a:r>
              <a:rPr lang="en-US" dirty="0"/>
              <a:t>boundary and beyond the </a:t>
            </a:r>
            <a:r>
              <a:rPr lang="en-US" dirty="0" smtClean="0"/>
              <a:t>margin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Loss </a:t>
            </a:r>
            <a:r>
              <a:rPr lang="en-US" dirty="0"/>
              <a:t>then increases linearly with the </a:t>
            </a:r>
            <a:r>
              <a:rPr lang="en-US" dirty="0" smtClean="0"/>
              <a:t>example’s distance </a:t>
            </a:r>
            <a:r>
              <a:rPr lang="en-US" dirty="0"/>
              <a:t>from the </a:t>
            </a:r>
            <a:r>
              <a:rPr lang="en-US" dirty="0" smtClean="0"/>
              <a:t>margin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Penalizes </a:t>
            </a:r>
            <a:r>
              <a:rPr lang="en-US" dirty="0"/>
              <a:t>points more the farther they are from </a:t>
            </a:r>
            <a:r>
              <a:rPr lang="en-US" dirty="0" smtClean="0"/>
              <a:t>the separating 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Zero-one </a:t>
            </a:r>
            <a:r>
              <a:rPr lang="en-US" b="1" dirty="0" smtClean="0"/>
              <a:t>loss </a:t>
            </a:r>
            <a:r>
              <a:rPr lang="en-US" dirty="0"/>
              <a:t>assigns a loss of zero for a correct decision and </a:t>
            </a:r>
            <a:r>
              <a:rPr lang="en-US" dirty="0" smtClean="0"/>
              <a:t>one for </a:t>
            </a:r>
            <a:r>
              <a:rPr lang="en-US" dirty="0"/>
              <a:t>an incorrect </a:t>
            </a:r>
            <a:r>
              <a:rPr lang="en-US" dirty="0" smtClean="0"/>
              <a:t>decision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Squared error </a:t>
            </a:r>
            <a:r>
              <a:rPr lang="en-US" dirty="0"/>
              <a:t>specifies a </a:t>
            </a:r>
            <a:r>
              <a:rPr lang="en-US" dirty="0" smtClean="0"/>
              <a:t>loss proportional </a:t>
            </a:r>
            <a:r>
              <a:rPr lang="en-US" dirty="0"/>
              <a:t>to the square of the distance from the </a:t>
            </a:r>
            <a:r>
              <a:rPr lang="en-US" dirty="0" smtClean="0"/>
              <a:t>boundary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Squared </a:t>
            </a:r>
            <a:r>
              <a:rPr lang="en-US" dirty="0"/>
              <a:t>error loss </a:t>
            </a:r>
            <a:r>
              <a:rPr lang="en-US" dirty="0" smtClean="0"/>
              <a:t>usually is </a:t>
            </a:r>
            <a:r>
              <a:rPr lang="en-US" dirty="0"/>
              <a:t>used for numeric value prediction (regression), rather than </a:t>
            </a:r>
            <a:r>
              <a:rPr lang="en-US" dirty="0" smtClean="0"/>
              <a:t>classification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The squaring of </a:t>
            </a:r>
            <a:r>
              <a:rPr lang="en-US" dirty="0"/>
              <a:t>the error has the effect of greatly penalizing predictions that are grossly </a:t>
            </a:r>
            <a:r>
              <a:rPr lang="en-US" dirty="0" smtClean="0"/>
              <a:t>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61950"/>
            <a:ext cx="8251659" cy="474663"/>
          </a:xfrm>
        </p:spPr>
        <p:txBody>
          <a:bodyPr/>
          <a:lstStyle/>
          <a:p>
            <a:r>
              <a:rPr lang="en-US" dirty="0" smtClean="0"/>
              <a:t>Ranking Instances and Probability Class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many applications, we don’t simply want a yes or no prediction of whether an </a:t>
            </a:r>
            <a:r>
              <a:rPr lang="en-US" dirty="0" smtClean="0"/>
              <a:t>instance belongs </a:t>
            </a:r>
            <a:r>
              <a:rPr lang="en-US" dirty="0"/>
              <a:t>to the class, but we want some notion of </a:t>
            </a:r>
            <a:r>
              <a:rPr lang="en-US" b="1" dirty="0"/>
              <a:t>which examples are more or less </a:t>
            </a:r>
            <a:r>
              <a:rPr lang="en-US" b="1" dirty="0" smtClean="0"/>
              <a:t>likely to </a:t>
            </a:r>
            <a:r>
              <a:rPr lang="en-US" b="1" dirty="0"/>
              <a:t>belong to the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Which </a:t>
            </a:r>
            <a:r>
              <a:rPr lang="en-US" dirty="0"/>
              <a:t>consumers are most likely to respond to </a:t>
            </a:r>
            <a:r>
              <a:rPr lang="en-US" dirty="0" smtClean="0"/>
              <a:t>this offer</a:t>
            </a:r>
            <a:r>
              <a:rPr lang="en-US" dirty="0"/>
              <a:t>?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Which </a:t>
            </a:r>
            <a:r>
              <a:rPr lang="en-US" dirty="0"/>
              <a:t>customers are most likely to leave when </a:t>
            </a:r>
            <a:r>
              <a:rPr lang="en-US" dirty="0" smtClean="0"/>
              <a:t>their </a:t>
            </a:r>
            <a:r>
              <a:rPr lang="en-US" dirty="0"/>
              <a:t>contracts expire</a:t>
            </a:r>
            <a:r>
              <a:rPr lang="en-US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Ranking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Tree induction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Linear discriminant functions (e.g., linear regressions, logistic regressions, SVMs)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Ranking is free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Class Probability Estimation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Tree induction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many faces of classification:</a:t>
            </a:r>
            <a:br>
              <a:rPr lang="en-US" dirty="0"/>
            </a:br>
            <a:r>
              <a:rPr lang="en-US" dirty="0" smtClean="0"/>
              <a:t>Classification / Probability Estimation / Ranking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3680350"/>
            <a:ext cx="8229600" cy="24733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Ranking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Business </a:t>
            </a:r>
            <a:r>
              <a:rPr lang="en-US" dirty="0">
                <a:ea typeface="+mn-ea"/>
              </a:rPr>
              <a:t>context determines the number of actions (“how far down the list</a:t>
            </a:r>
            <a:r>
              <a:rPr lang="en-US" dirty="0" smtClean="0">
                <a:ea typeface="+mn-ea"/>
              </a:rPr>
              <a:t>”)</a:t>
            </a: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 smtClean="0"/>
              <a:t>Probability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You </a:t>
            </a:r>
            <a:r>
              <a:rPr lang="en-US" dirty="0">
                <a:ea typeface="+mn-ea"/>
              </a:rPr>
              <a:t>can always </a:t>
            </a:r>
            <a:r>
              <a:rPr lang="en-US" dirty="0" smtClean="0">
                <a:ea typeface="+mn-ea"/>
              </a:rPr>
              <a:t>rank / classify </a:t>
            </a:r>
            <a:r>
              <a:rPr lang="en-US" dirty="0">
                <a:ea typeface="+mn-ea"/>
              </a:rPr>
              <a:t>if you have probabilities</a:t>
            </a:r>
            <a:r>
              <a:rPr lang="en-US" dirty="0" smtClean="0">
                <a:ea typeface="+mn-ea"/>
              </a:rPr>
              <a:t>!</a:t>
            </a:r>
            <a:endParaRPr lang="en-US" dirty="0">
              <a:ea typeface="+mn-ea"/>
            </a:endParaRPr>
          </a:p>
        </p:txBody>
      </p:sp>
      <p:cxnSp>
        <p:nvCxnSpPr>
          <p:cNvPr id="21507" name="Straight Arrow Connector 4"/>
          <p:cNvCxnSpPr>
            <a:cxnSpLocks noChangeShapeType="1"/>
          </p:cNvCxnSpPr>
          <p:nvPr/>
        </p:nvCxnSpPr>
        <p:spPr bwMode="auto">
          <a:xfrm>
            <a:off x="838200" y="2133600"/>
            <a:ext cx="76962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3505200" y="1676400"/>
            <a:ext cx="214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Increasing difficulty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00" y="2590800"/>
            <a:ext cx="154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Classification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14800" y="2590800"/>
            <a:ext cx="103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Ranking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119938" y="2601913"/>
            <a:ext cx="126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3148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Search engines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Whether a document is relevant to a topic /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Probability Estimation: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MegaTelCo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Ranking vs. Class Probability Estimation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Identify accounts or </a:t>
            </a:r>
            <a:r>
              <a:rPr lang="en-US" dirty="0"/>
              <a:t>transactions as likely to have been </a:t>
            </a:r>
            <a:r>
              <a:rPr lang="en-US" dirty="0" smtClean="0"/>
              <a:t>defrauded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director of the fraud </a:t>
            </a:r>
            <a:r>
              <a:rPr lang="en-US" dirty="0" smtClean="0"/>
              <a:t>control operation </a:t>
            </a:r>
            <a:r>
              <a:rPr lang="en-US" dirty="0"/>
              <a:t>may want the analysts to focus not simply on the cases most likely to be </a:t>
            </a:r>
            <a:r>
              <a:rPr lang="en-US" dirty="0" smtClean="0"/>
              <a:t>fraud, but </a:t>
            </a:r>
            <a:r>
              <a:rPr lang="en-US" dirty="0"/>
              <a:t>on </a:t>
            </a:r>
            <a:r>
              <a:rPr lang="en-US" dirty="0" smtClean="0"/>
              <a:t>accounts </a:t>
            </a:r>
            <a:r>
              <a:rPr lang="en-US" dirty="0"/>
              <a:t>where the </a:t>
            </a:r>
            <a:r>
              <a:rPr lang="en-US" b="1" dirty="0"/>
              <a:t>expected </a:t>
            </a:r>
            <a:r>
              <a:rPr lang="en-US" b="1" dirty="0" smtClean="0"/>
              <a:t>monetary </a:t>
            </a:r>
            <a:r>
              <a:rPr lang="en-US" b="1" dirty="0"/>
              <a:t>loss</a:t>
            </a:r>
            <a:r>
              <a:rPr lang="en-US" dirty="0"/>
              <a:t> is </a:t>
            </a:r>
            <a:r>
              <a:rPr lang="en-US" dirty="0" smtClean="0"/>
              <a:t>higher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need to estimate the </a:t>
            </a:r>
            <a:r>
              <a:rPr lang="en-US" dirty="0" smtClean="0"/>
              <a:t>actual probability </a:t>
            </a:r>
            <a:r>
              <a:rPr lang="en-US" dirty="0"/>
              <a:t>of </a:t>
            </a:r>
            <a:r>
              <a:rPr lang="en-US" dirty="0" smtClean="0"/>
              <a:t>fraud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Boundaries</a:t>
            </a:r>
            <a:endParaRPr lang="en-US" dirty="0"/>
          </a:p>
        </p:txBody>
      </p:sp>
      <p:pic>
        <p:nvPicPr>
          <p:cNvPr id="3074" name="Picture 2" descr="E:\Dropbox\NYU\2014 Spring\Data Mining for Business Analytics\Lectures\2014\Figures\DSB-figures\dsfb_040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84" y="1246900"/>
            <a:ext cx="615843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Wisconsin Breast </a:t>
            </a:r>
            <a:r>
              <a:rPr lang="en-US" dirty="0" smtClean="0"/>
              <a:t>Cancer Dataset</a:t>
            </a:r>
            <a:endParaRPr lang="en-US" dirty="0"/>
          </a:p>
        </p:txBody>
      </p:sp>
      <p:pic>
        <p:nvPicPr>
          <p:cNvPr id="1026" name="Picture 2" descr="http://blueribbonnews.com/wp-content/uploads/2013/10/pink_breast_cancer_ribb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203" y="1770808"/>
            <a:ext cx="305159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1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Wisconsin Breast Cancer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13268"/>
            <a:ext cx="8229600" cy="10637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smtClean="0"/>
              <a:t>each of </a:t>
            </a:r>
            <a:r>
              <a:rPr lang="en-US" dirty="0"/>
              <a:t>these basic characteristics, three values were computed: the mean (_mean), </a:t>
            </a:r>
            <a:r>
              <a:rPr lang="en-US" dirty="0" smtClean="0"/>
              <a:t>standard error </a:t>
            </a:r>
            <a:r>
              <a:rPr lang="en-US" dirty="0"/>
              <a:t>(_SE), and “worst” or </a:t>
            </a:r>
            <a:r>
              <a:rPr lang="en-US" dirty="0" smtClean="0"/>
              <a:t>largest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0391" y="976750"/>
            <a:ext cx="5383219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2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Wisconsin Breast Cancer dataset</a:t>
            </a:r>
          </a:p>
        </p:txBody>
      </p:sp>
      <p:pic>
        <p:nvPicPr>
          <p:cNvPr id="12290" name="Picture 2" descr="E:\Dropbox\NYU\2014 Spring\Data Mining for Business Analytics\Lectures\2014\Figures\DSB-figures\dsfb_0413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21" y="1252681"/>
            <a:ext cx="402336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5030" y="1235032"/>
            <a:ext cx="393192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7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Linear functions can actually represent nonlinear models</a:t>
            </a:r>
            <a:r>
              <a:rPr lang="en-US" dirty="0"/>
              <a:t>, if we include more complex features in the </a:t>
            </a:r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13314" name="Picture 2" descr="E:\Dropbox\NYU\2014 Spring\Data Mining for Business Analytics\Lectures\2014\Figures\DSB-figures\dsfb_04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37" y="2155350"/>
            <a:ext cx="474652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825"/>
            <a:ext cx="8229600" cy="50577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“higher order” features is just a “trick”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Common techniques based </a:t>
            </a:r>
            <a:r>
              <a:rPr lang="en-US" dirty="0"/>
              <a:t>on fitting the parameters of complex, nonlinear </a:t>
            </a:r>
            <a:r>
              <a:rPr lang="en-US" dirty="0" smtClean="0"/>
              <a:t>functions: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Non-linear support vector machines and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Nonlinear </a:t>
            </a:r>
            <a:r>
              <a:rPr lang="en-US" b="1" dirty="0"/>
              <a:t>support vector machine </a:t>
            </a:r>
            <a:r>
              <a:rPr lang="en-US" dirty="0"/>
              <a:t>with a “polynomial </a:t>
            </a:r>
            <a:r>
              <a:rPr lang="en-US" dirty="0" smtClean="0"/>
              <a:t>kernel” consider </a:t>
            </a:r>
            <a:r>
              <a:rPr lang="en-US" dirty="0"/>
              <a:t>“higher-order” combinations of </a:t>
            </a:r>
            <a:r>
              <a:rPr lang="en-US" dirty="0" smtClean="0"/>
              <a:t>the original </a:t>
            </a:r>
            <a:r>
              <a:rPr lang="en-US" dirty="0"/>
              <a:t>features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Squared </a:t>
            </a:r>
            <a:r>
              <a:rPr lang="en-US" dirty="0"/>
              <a:t>features, products of </a:t>
            </a:r>
            <a:r>
              <a:rPr lang="en-US" dirty="0" smtClean="0"/>
              <a:t>features,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Think </a:t>
            </a:r>
            <a:r>
              <a:rPr lang="en-US" dirty="0"/>
              <a:t>of a </a:t>
            </a:r>
            <a:r>
              <a:rPr lang="en-US" b="1" dirty="0"/>
              <a:t>neural network </a:t>
            </a:r>
            <a:r>
              <a:rPr lang="en-US" dirty="0"/>
              <a:t>as a “stack” of </a:t>
            </a:r>
            <a:r>
              <a:rPr lang="en-US" dirty="0" smtClean="0"/>
              <a:t>models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On </a:t>
            </a:r>
            <a:r>
              <a:rPr lang="en-US" dirty="0"/>
              <a:t>the bottom of the stack are </a:t>
            </a:r>
            <a:r>
              <a:rPr lang="en-US" dirty="0" smtClean="0"/>
              <a:t>the original features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Each layer </a:t>
            </a:r>
            <a:r>
              <a:rPr lang="en-US" dirty="0"/>
              <a:t>in the stack </a:t>
            </a:r>
            <a:r>
              <a:rPr lang="en-US" dirty="0" smtClean="0"/>
              <a:t>applies a </a:t>
            </a:r>
            <a:r>
              <a:rPr lang="en-US" dirty="0"/>
              <a:t>simple model </a:t>
            </a:r>
            <a:r>
              <a:rPr lang="en-US" dirty="0" smtClean="0"/>
              <a:t>to </a:t>
            </a:r>
            <a:r>
              <a:rPr lang="en-US" dirty="0"/>
              <a:t>the outputs of the </a:t>
            </a:r>
            <a:r>
              <a:rPr lang="en-US" dirty="0" smtClean="0"/>
              <a:t>previous </a:t>
            </a:r>
            <a:r>
              <a:rPr lang="en-US" dirty="0"/>
              <a:t>layer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Might fit data </a:t>
            </a:r>
            <a:r>
              <a:rPr lang="en-US" i="1" dirty="0" smtClean="0"/>
              <a:t>too</a:t>
            </a:r>
            <a:r>
              <a:rPr lang="en-US" dirty="0" smtClean="0"/>
              <a:t> well (..to be 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Neural Network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56" y="1235025"/>
            <a:ext cx="6208889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2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 versus </a:t>
            </a:r>
            <a:r>
              <a:rPr lang="en-US" dirty="0"/>
              <a:t>Tree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200"/>
            <a:ext cx="8229600" cy="50577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more comprehensible to the </a:t>
            </a:r>
            <a:r>
              <a:rPr lang="en-US" dirty="0" smtClean="0"/>
              <a:t>stakeholders?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Rules or a </a:t>
            </a:r>
            <a:r>
              <a:rPr lang="en-US" dirty="0"/>
              <a:t>numeric function?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“</a:t>
            </a:r>
            <a:r>
              <a:rPr lang="en-US" b="1" dirty="0"/>
              <a:t>smooth</a:t>
            </a:r>
            <a:r>
              <a:rPr lang="en-US" dirty="0"/>
              <a:t>” is the underlying phenomenon being modeled</a:t>
            </a:r>
            <a:r>
              <a:rPr lang="en-US" dirty="0" smtClean="0"/>
              <a:t>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Trees </a:t>
            </a:r>
            <a:r>
              <a:rPr lang="en-US" dirty="0"/>
              <a:t>need a lot of data to </a:t>
            </a:r>
            <a:r>
              <a:rPr lang="en-US" dirty="0" smtClean="0"/>
              <a:t>approximate </a:t>
            </a:r>
            <a:r>
              <a:rPr lang="en-US" dirty="0"/>
              <a:t>curved </a:t>
            </a:r>
            <a:r>
              <a:rPr lang="en-US" dirty="0" smtClean="0"/>
              <a:t>boundaries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“</a:t>
            </a:r>
            <a:r>
              <a:rPr lang="en-US" b="1" dirty="0"/>
              <a:t>non-linear</a:t>
            </a:r>
            <a:r>
              <a:rPr lang="en-US" dirty="0"/>
              <a:t>” is the underlying phenomenon being </a:t>
            </a:r>
            <a:r>
              <a:rPr lang="en-US" dirty="0" smtClean="0"/>
              <a:t>modeled?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very, much “data engineering” needed to apply linear </a:t>
            </a:r>
            <a:r>
              <a:rPr lang="en-US" dirty="0" smtClean="0"/>
              <a:t>models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much data do you have?!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a key tradeoff between the complexity that can be modeled and the amount of training data 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are the characteristics of the data: missing values, types of </a:t>
            </a:r>
            <a:r>
              <a:rPr lang="en-US" dirty="0" smtClean="0"/>
              <a:t>variables, </a:t>
            </a:r>
            <a:r>
              <a:rPr lang="en-US" dirty="0"/>
              <a:t>relationships between them, how many are irrelevant, etc.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Trees </a:t>
            </a:r>
            <a:r>
              <a:rPr lang="en-US" dirty="0"/>
              <a:t>fairly robust to these complications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Process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7970" y="1169592"/>
            <a:ext cx="502806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699225" y="5049975"/>
            <a:ext cx="1676400" cy="762000"/>
          </a:xfrm>
          <a:prstGeom prst="ellipse">
            <a:avLst/>
          </a:prstGeom>
          <a:noFill/>
          <a:ln w="38100" cap="rnd">
            <a:solidFill>
              <a:srgbClr val="FF505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6" name="Picture 10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19981"/>
            <a:ext cx="8077200" cy="541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1799" name="Rectangle 1031"/>
          <p:cNvSpPr>
            <a:spLocks noChangeArrowheads="1"/>
          </p:cNvSpPr>
          <p:nvPr/>
        </p:nvSpPr>
        <p:spPr bwMode="auto">
          <a:xfrm>
            <a:off x="3962400" y="1677400"/>
            <a:ext cx="3200400" cy="1905000"/>
          </a:xfrm>
          <a:prstGeom prst="rect">
            <a:avLst/>
          </a:prstGeom>
          <a:solidFill>
            <a:schemeClr val="bg1"/>
          </a:solidFill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learning curves is essential</a:t>
            </a:r>
          </a:p>
        </p:txBody>
      </p:sp>
    </p:spTree>
    <p:extLst>
      <p:ext uri="{BB962C8B-B14F-4D97-AF65-F5344CB8AC3E}">
        <p14:creationId xmlns:p14="http://schemas.microsoft.com/office/powerpoint/2010/main" val="34767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98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84356"/>
            <a:ext cx="8077200" cy="54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6477000" y="5794175"/>
            <a:ext cx="685800" cy="381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2" name="Oval 6"/>
          <p:cNvSpPr>
            <a:spLocks noChangeArrowheads="1"/>
          </p:cNvSpPr>
          <p:nvPr/>
        </p:nvSpPr>
        <p:spPr bwMode="auto">
          <a:xfrm>
            <a:off x="5410200" y="1684325"/>
            <a:ext cx="2362200" cy="990600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learning curves is essential</a:t>
            </a:r>
          </a:p>
        </p:txBody>
      </p:sp>
    </p:spTree>
    <p:extLst>
      <p:ext uri="{BB962C8B-B14F-4D97-AF65-F5344CB8AC3E}">
        <p14:creationId xmlns:p14="http://schemas.microsoft.com/office/powerpoint/2010/main" val="10554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Space</a:t>
            </a:r>
            <a:endParaRPr lang="en-US" dirty="0"/>
          </a:p>
        </p:txBody>
      </p:sp>
      <p:pic>
        <p:nvPicPr>
          <p:cNvPr id="4098" name="Picture 2" descr="E:\Dropbox\NYU\2014 Spring\Data Mining for Business Analytics\Lectures\2014\Figures\DSB-figures\dsfb_04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610" y="1258775"/>
            <a:ext cx="616878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8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algorithm is not trivial!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9" y="1219200"/>
            <a:ext cx="767760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2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Over-fitting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Induction: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Post-pruning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takes a fully-grown decision tree and discards unreliable parts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Pre-pruning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stops growing a branch when information becomes unreliable </a:t>
            </a:r>
            <a:endParaRPr lang="en-US" dirty="0" smtClean="0"/>
          </a:p>
          <a:p>
            <a:pPr marL="460375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000" dirty="0" smtClean="0">
                <a:ea typeface="+mn-ea"/>
              </a:rPr>
              <a:t>Linear Models:</a:t>
            </a:r>
          </a:p>
          <a:p>
            <a:pPr marL="342900" lvl="1" indent="-342900"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a typeface="+mn-ea"/>
              </a:rPr>
              <a:t>Feature </a:t>
            </a:r>
            <a:r>
              <a:rPr lang="en-US" sz="2000" dirty="0" smtClean="0">
                <a:ea typeface="+mn-ea"/>
              </a:rPr>
              <a:t>Selection</a:t>
            </a:r>
          </a:p>
          <a:p>
            <a:pPr marL="342900" lvl="1" indent="-342900"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671E97"/>
                </a:solidFill>
                <a:ea typeface="+mn-ea"/>
              </a:rPr>
              <a:t>Regularization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Optimize </a:t>
            </a:r>
            <a:r>
              <a:rPr lang="en-US" dirty="0"/>
              <a:t>some combination of fit and </a:t>
            </a:r>
            <a:r>
              <a:rPr lang="en-US" dirty="0" smtClean="0"/>
              <a:t>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Regularized linear model</a:t>
                </a:r>
                <a:r>
                  <a:rPr lang="en-US" dirty="0" smtClean="0"/>
                  <a:t>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/>
                                </a:rPr>
                                <m:t>𝑾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fit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penalty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“L2-norm”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dirty="0"/>
                  <a:t>sum of the </a:t>
                </a:r>
                <a:r>
                  <a:rPr lang="en-US" i="1" dirty="0"/>
                  <a:t>squares</a:t>
                </a:r>
                <a:r>
                  <a:rPr lang="en-US" dirty="0"/>
                  <a:t> of the </a:t>
                </a:r>
                <a:r>
                  <a:rPr lang="en-US" dirty="0" smtClean="0"/>
                  <a:t>weights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L2-norm + standard least-squares linear regression = </a:t>
                </a:r>
                <a:r>
                  <a:rPr lang="en-US" dirty="0" smtClean="0">
                    <a:solidFill>
                      <a:srgbClr val="671E97"/>
                    </a:solidFill>
                  </a:rPr>
                  <a:t>ridge regression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“</a:t>
                </a:r>
                <a:r>
                  <a:rPr lang="en-US" dirty="0" smtClean="0"/>
                  <a:t>L1-norm</a:t>
                </a:r>
                <a:r>
                  <a:rPr lang="en-US" dirty="0"/>
                  <a:t>”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dirty="0"/>
                  <a:t>sum of the </a:t>
                </a:r>
                <a:r>
                  <a:rPr lang="en-US" i="1" dirty="0" smtClean="0"/>
                  <a:t>absolute values </a:t>
                </a:r>
                <a:r>
                  <a:rPr lang="en-US" dirty="0" smtClean="0"/>
                  <a:t>of </a:t>
                </a:r>
                <a:r>
                  <a:rPr lang="en-US" dirty="0"/>
                  <a:t>the weights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L1-norm </a:t>
                </a:r>
                <a:r>
                  <a:rPr lang="en-US" dirty="0"/>
                  <a:t>+ standard least-squares linear regression = </a:t>
                </a:r>
                <a:r>
                  <a:rPr lang="en-US" dirty="0" smtClean="0">
                    <a:solidFill>
                      <a:srgbClr val="671E97"/>
                    </a:solidFill>
                  </a:rPr>
                  <a:t>lasso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Automatic </a:t>
                </a:r>
                <a:r>
                  <a:rPr lang="en-US" dirty="0"/>
                  <a:t>feature selection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rgbClr val="671E97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6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Cross-Validation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30" y="1917850"/>
            <a:ext cx="805274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38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Over-fitting in linear </a:t>
            </a:r>
            <a:r>
              <a:rPr lang="en-US" dirty="0"/>
              <a:t>d</a:t>
            </a:r>
            <a:r>
              <a:rPr lang="en-US" dirty="0" smtClean="0"/>
              <a:t>iscriminants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56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Classifying Flowers</a:t>
            </a:r>
            <a:endParaRPr lang="en-US" dirty="0"/>
          </a:p>
        </p:txBody>
      </p:sp>
      <p:pic>
        <p:nvPicPr>
          <p:cNvPr id="3074" name="Picture 2" descr="E:\Dropbox\NYU\2014 Spring\Data Mining for Business Analytics\Lectures\2014\Figures\DSB-figures\dsfb_05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46" y="1199400"/>
            <a:ext cx="580130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4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Classifying Flowers</a:t>
            </a:r>
          </a:p>
        </p:txBody>
      </p:sp>
      <p:pic>
        <p:nvPicPr>
          <p:cNvPr id="4098" name="Picture 2" descr="E:\Dropbox\NYU\2014 Spring\Data Mining for Business Analytics\Lectures\2014\Figures\DSB-figures\dsfb_05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46" y="1246900"/>
            <a:ext cx="580130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Classifying Flowers</a:t>
            </a:r>
          </a:p>
        </p:txBody>
      </p:sp>
      <p:pic>
        <p:nvPicPr>
          <p:cNvPr id="5122" name="Picture 2" descr="E:\Dropbox\NYU\2014 Spring\Data Mining for Business Analytics\Lectures\2014\Figures\DSB-figures\dsfb_0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46" y="1246900"/>
            <a:ext cx="580130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Classifying Flowers</a:t>
            </a:r>
          </a:p>
        </p:txBody>
      </p:sp>
      <p:pic>
        <p:nvPicPr>
          <p:cNvPr id="6146" name="Picture 2" descr="E:\Dropbox\NYU\2014 Spring\Data Mining for Business Analytics\Lectures\2014\Figures\DSB-figures\dsfb_05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46" y="1211275"/>
            <a:ext cx="580130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9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vs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smaller training-set sizes, logistic </a:t>
            </a:r>
            <a:r>
              <a:rPr lang="en-US" dirty="0" smtClean="0"/>
              <a:t>regression yields </a:t>
            </a:r>
            <a:r>
              <a:rPr lang="en-US" dirty="0"/>
              <a:t>better generalization accuracy </a:t>
            </a:r>
            <a:r>
              <a:rPr lang="en-US" dirty="0" smtClean="0"/>
              <a:t>than </a:t>
            </a:r>
            <a:r>
              <a:rPr lang="en-US" dirty="0"/>
              <a:t>tree </a:t>
            </a:r>
            <a:r>
              <a:rPr lang="en-US" dirty="0" smtClean="0"/>
              <a:t>induction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smaller data, tree induction will tend to </a:t>
            </a:r>
            <a:r>
              <a:rPr lang="en-US" dirty="0" smtClean="0"/>
              <a:t>over-fit </a:t>
            </a:r>
            <a:r>
              <a:rPr lang="en-US" dirty="0"/>
              <a:t>more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Classification trees </a:t>
            </a:r>
            <a:r>
              <a:rPr lang="en-US" dirty="0"/>
              <a:t>are a more flexible model representation than linear logistic </a:t>
            </a:r>
            <a:r>
              <a:rPr lang="en-US" dirty="0" smtClean="0"/>
              <a:t>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Flexibility </a:t>
            </a:r>
            <a:r>
              <a:rPr lang="en-US" dirty="0"/>
              <a:t>of tree induction can be an advantage with larger training sets: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Trees can represent </a:t>
            </a:r>
            <a:r>
              <a:rPr lang="en-US" dirty="0"/>
              <a:t>substantially nonlinear relationships between the features and the </a:t>
            </a:r>
            <a:r>
              <a:rPr lang="en-US" dirty="0" smtClean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</a:t>
            </a:r>
            <a:endParaRPr lang="en-US" dirty="0"/>
          </a:p>
        </p:txBody>
      </p:sp>
      <p:pic>
        <p:nvPicPr>
          <p:cNvPr id="5122" name="Picture 2" descr="E:\Dropbox\NYU\2014 Spring\Data Mining for Business Analytics\Lectures\2014\Figures\DSB-figures\dsfb_04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64" y="1246900"/>
            <a:ext cx="566207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7030A0"/>
                </a:solidFill>
              </a:rPr>
              <a:t>Thanks</a:t>
            </a:r>
            <a:r>
              <a:rPr lang="en-US" sz="3600" dirty="0" smtClean="0">
                <a:solidFill>
                  <a:srgbClr val="7030A0"/>
                </a:solidFill>
              </a:rPr>
              <a:t>!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Classification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Linear </a:t>
                </a:r>
                <a:r>
                  <a:rPr lang="en-US" dirty="0" smtClean="0"/>
                  <a:t>discriminant: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𝑐𝑙𝑎𝑠𝑠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1.0×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𝐴𝑔𝑒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−1.5×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𝐵𝑎𝑙𝑎𝑛𝑐𝑒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+60&gt;0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●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1.0×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𝐴𝑔𝑒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−1.5×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𝐵𝑎𝑙𝑎𝑛𝑐𝑒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+60≤0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sz="1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We now have a </a:t>
                </a:r>
                <a:r>
                  <a:rPr lang="en-US" b="1" dirty="0"/>
                  <a:t>parameterized model</a:t>
                </a:r>
                <a:r>
                  <a:rPr lang="en-US" dirty="0"/>
                  <a:t>: the weights of the linear </a:t>
                </a:r>
                <a:r>
                  <a:rPr lang="en-US" dirty="0" smtClean="0"/>
                  <a:t>function are </a:t>
                </a:r>
                <a:r>
                  <a:rPr lang="en-US" dirty="0"/>
                  <a:t>the </a:t>
                </a:r>
                <a:r>
                  <a:rPr lang="en-US" dirty="0" smtClean="0"/>
                  <a:t>parameters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dirty="0"/>
                  <a:t>weights are often </a:t>
                </a:r>
                <a:r>
                  <a:rPr lang="en-US" i="1" dirty="0"/>
                  <a:t>loosely</a:t>
                </a:r>
                <a:r>
                  <a:rPr lang="en-US" dirty="0"/>
                  <a:t> interpreted as </a:t>
                </a:r>
                <a:r>
                  <a:rPr lang="en-US" b="1" dirty="0"/>
                  <a:t>importance indicators </a:t>
                </a:r>
                <a:r>
                  <a:rPr lang="en-US" dirty="0" smtClean="0"/>
                  <a:t>of the features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</a:t>
                </a:r>
                <a:r>
                  <a:rPr lang="en-US" dirty="0"/>
                  <a:t>different sort of multivariate supervised </a:t>
                </a:r>
                <a:r>
                  <a:rPr lang="en-US" dirty="0" smtClean="0"/>
                  <a:t>segmentation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difference from DTs is that the method for taking multiple attributes into account is to create a mathematical function of them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48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3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“best” line</a:t>
            </a:r>
            <a:endParaRPr lang="en-US" dirty="0"/>
          </a:p>
        </p:txBody>
      </p:sp>
      <p:pic>
        <p:nvPicPr>
          <p:cNvPr id="6146" name="Picture 2" descr="E:\Dropbox\NYU\2014 Spring\Data Mining for Business Analytics\Lectures\2014\Figures\DSB-figures\dsfb_04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18" y="1258775"/>
            <a:ext cx="628936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3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“Best” line depends on the </a:t>
                </a:r>
                <a:r>
                  <a:rPr lang="en-US" b="1" dirty="0" smtClean="0"/>
                  <a:t>objective (loss) function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Objective function should represent our goal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</a:t>
                </a:r>
                <a:r>
                  <a:rPr lang="en-US" dirty="0" smtClean="0"/>
                  <a:t>loss function </a:t>
                </a:r>
                <a:r>
                  <a:rPr lang="en-US" dirty="0"/>
                  <a:t>determines how much penalty should be assigned to an instance based on </a:t>
                </a:r>
                <a:r>
                  <a:rPr lang="en-US" dirty="0" smtClean="0"/>
                  <a:t>the error </a:t>
                </a:r>
                <a:r>
                  <a:rPr lang="en-US" dirty="0"/>
                  <a:t>in the model’s predicted </a:t>
                </a:r>
                <a:r>
                  <a:rPr lang="en-US" dirty="0" smtClean="0"/>
                  <a:t>value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Examples of objective (or loss) functions: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l-G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l-GR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[convenient mathematically – linear regression]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l-GR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l-GR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Linear regression</a:t>
                </a:r>
                <a:r>
                  <a:rPr lang="en-US" dirty="0"/>
                  <a:t>, </a:t>
                </a:r>
                <a:r>
                  <a:rPr lang="en-US" b="1" dirty="0"/>
                  <a:t>logistic regression</a:t>
                </a:r>
                <a:r>
                  <a:rPr lang="en-US" dirty="0"/>
                  <a:t>, and </a:t>
                </a:r>
                <a:r>
                  <a:rPr lang="en-US" b="1" dirty="0"/>
                  <a:t>support vector machines</a:t>
                </a:r>
                <a:r>
                  <a:rPr lang="en-US" dirty="0"/>
                  <a:t> are all very </a:t>
                </a:r>
                <a:r>
                  <a:rPr lang="en-US" dirty="0" smtClean="0"/>
                  <a:t>similar instances </a:t>
                </a:r>
                <a:r>
                  <a:rPr lang="en-US" dirty="0"/>
                  <a:t>of our basic fundamental </a:t>
                </a:r>
                <a:r>
                  <a:rPr lang="en-US" dirty="0" smtClean="0"/>
                  <a:t>technique: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key difference </a:t>
                </a:r>
                <a:r>
                  <a:rPr lang="en-US" dirty="0"/>
                  <a:t>is that each uses </a:t>
                </a:r>
                <a:r>
                  <a:rPr lang="en-US" b="1" dirty="0"/>
                  <a:t>a different objective </a:t>
                </a:r>
                <a:r>
                  <a:rPr lang="en-US" b="1" dirty="0" smtClean="0"/>
                  <a:t>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482" r="-741" b="-4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9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is a misnomer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distinction between classification and regression is whether </a:t>
            </a:r>
            <a:r>
              <a:rPr lang="en-US" dirty="0" smtClean="0"/>
              <a:t>the value </a:t>
            </a:r>
            <a:r>
              <a:rPr lang="en-US" dirty="0"/>
              <a:t>for the </a:t>
            </a:r>
            <a:r>
              <a:rPr lang="en-US" b="1" dirty="0"/>
              <a:t>target variable is categorical or </a:t>
            </a:r>
            <a:r>
              <a:rPr lang="en-US" b="1" dirty="0" smtClean="0"/>
              <a:t>numeric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logistic regression</a:t>
            </a:r>
            <a:r>
              <a:rPr lang="en-US" dirty="0"/>
              <a:t>, the model produces a numeric </a:t>
            </a:r>
            <a:r>
              <a:rPr lang="en-US" dirty="0" smtClean="0"/>
              <a:t>estimate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b="1" dirty="0"/>
              <a:t>the values of the target variable in the </a:t>
            </a:r>
            <a:r>
              <a:rPr lang="en-US" b="1" dirty="0" smtClean="0"/>
              <a:t>data are categorical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Logistic regression is estimating the </a:t>
            </a:r>
            <a:r>
              <a:rPr lang="en-US" dirty="0"/>
              <a:t>probability of class </a:t>
            </a:r>
            <a:r>
              <a:rPr lang="en-US" dirty="0" smtClean="0"/>
              <a:t>membership (a </a:t>
            </a:r>
            <a:r>
              <a:rPr lang="en-US" dirty="0"/>
              <a:t>numeric quantity) over a </a:t>
            </a:r>
            <a:r>
              <a:rPr lang="en-US" b="1" dirty="0"/>
              <a:t>categorical </a:t>
            </a:r>
            <a:r>
              <a:rPr lang="en-US" b="1" dirty="0" smtClean="0"/>
              <a:t>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Logistic regression is a </a:t>
            </a:r>
            <a:r>
              <a:rPr lang="en-US" b="1" dirty="0">
                <a:solidFill>
                  <a:srgbClr val="671E97"/>
                </a:solidFill>
              </a:rPr>
              <a:t>class probability estimation model </a:t>
            </a:r>
            <a:r>
              <a:rPr lang="en-US" dirty="0"/>
              <a:t>and not a </a:t>
            </a:r>
            <a:r>
              <a:rPr lang="en-US" dirty="0" smtClean="0"/>
              <a:t>regression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(“sigmoid”) curve</a:t>
            </a:r>
            <a:endParaRPr lang="en-US" dirty="0"/>
          </a:p>
        </p:txBody>
      </p:sp>
      <p:pic>
        <p:nvPicPr>
          <p:cNvPr id="9218" name="Picture 2" descr="E:\Dropbox\NYU\2014 Spring\Data Mining for Business Analytics\Lectures\2014\Figures\DSB-figures\dsfb_04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60" y="1451750"/>
            <a:ext cx="790528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U Templat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NYU Theme Light Purpl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NYU Theme Black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NYU Theme Black Whit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Purpl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I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I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Light Purpl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Black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Black Whit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YU Theme Light Purpl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YU Theme Black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NYU Theme Black Whit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urpl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I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I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Light Purpl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ck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Black White Divider Slide">
  <a:themeElements>
    <a:clrScheme name="1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NYU Template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NYU Template</Template>
  <TotalTime>0</TotalTime>
  <Words>1476</Words>
  <Application>Microsoft Macintosh PowerPoint</Application>
  <PresentationFormat>On-screen Show (4:3)</PresentationFormat>
  <Paragraphs>193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40</vt:i4>
      </vt:variant>
    </vt:vector>
  </HeadingPairs>
  <TitlesOfParts>
    <vt:vector size="60" baseType="lpstr">
      <vt:lpstr>Cambria Math</vt:lpstr>
      <vt:lpstr>Times New Roman</vt:lpstr>
      <vt:lpstr>Wingdings</vt:lpstr>
      <vt:lpstr>Arial</vt:lpstr>
      <vt:lpstr>NYU Template</vt:lpstr>
      <vt:lpstr>NYU Theme Light Purple</vt:lpstr>
      <vt:lpstr>NYU Theme Black</vt:lpstr>
      <vt:lpstr>NYU Theme Black White</vt:lpstr>
      <vt:lpstr>Purple Divider Slide</vt:lpstr>
      <vt:lpstr>Light Purple Divider Slide</vt:lpstr>
      <vt:lpstr>Black Divider Slide</vt:lpstr>
      <vt:lpstr>Black White Divider Slide</vt:lpstr>
      <vt:lpstr>1_NYU Template</vt:lpstr>
      <vt:lpstr>1_NYU Theme Light Purple</vt:lpstr>
      <vt:lpstr>1_NYU Theme Black</vt:lpstr>
      <vt:lpstr>1_NYU Theme Black White</vt:lpstr>
      <vt:lpstr>1_Purple Divider Slide</vt:lpstr>
      <vt:lpstr>1_Light Purple Divider Slide</vt:lpstr>
      <vt:lpstr>1_Black Divider Slide</vt:lpstr>
      <vt:lpstr>1_Black White Divider Slide</vt:lpstr>
      <vt:lpstr>Data Mining for Business Analytics</vt:lpstr>
      <vt:lpstr>Decision Boundaries</vt:lpstr>
      <vt:lpstr>Instance Space</vt:lpstr>
      <vt:lpstr>Linear Classifier</vt:lpstr>
      <vt:lpstr>Example of Classification Function</vt:lpstr>
      <vt:lpstr>Choosing the “best” line</vt:lpstr>
      <vt:lpstr>Objective Functions</vt:lpstr>
      <vt:lpstr>Logistic regression is a misnomer</vt:lpstr>
      <vt:lpstr>Logistic regression (“sigmoid”) curve</vt:lpstr>
      <vt:lpstr>Classifying Flowers</vt:lpstr>
      <vt:lpstr>Choosing the “best” line</vt:lpstr>
      <vt:lpstr>Support Vector Machines (SVMs)</vt:lpstr>
      <vt:lpstr>Support Vector Machines (SVMs)</vt:lpstr>
      <vt:lpstr>Hinge Loss functions</vt:lpstr>
      <vt:lpstr>Loss Functions</vt:lpstr>
      <vt:lpstr>Ranking Instances and Probability Class Estimation</vt:lpstr>
      <vt:lpstr>The many faces of classification: Classification / Probability Estimation / Ranking</vt:lpstr>
      <vt:lpstr>Ranking: Examples</vt:lpstr>
      <vt:lpstr>Class Probability Estimation: Examples</vt:lpstr>
      <vt:lpstr>Application of Logistic Regression</vt:lpstr>
      <vt:lpstr>Wisconsin Breast Cancer dataset</vt:lpstr>
      <vt:lpstr>Wisconsin Breast Cancer dataset</vt:lpstr>
      <vt:lpstr>Non-linear Functions</vt:lpstr>
      <vt:lpstr>Non-linear Functions</vt:lpstr>
      <vt:lpstr>Simple Neural Network</vt:lpstr>
      <vt:lpstr>Linear Models versus Tree Induction</vt:lpstr>
      <vt:lpstr>Data Mining Process</vt:lpstr>
      <vt:lpstr>Comparing learning curves is essential</vt:lpstr>
      <vt:lpstr>Comparing learning curves is essential</vt:lpstr>
      <vt:lpstr>Choice of algorithm is not trivial!</vt:lpstr>
      <vt:lpstr>Avoiding Over-fitting</vt:lpstr>
      <vt:lpstr>Regularization</vt:lpstr>
      <vt:lpstr>Nested Cross-Validation</vt:lpstr>
      <vt:lpstr>Over-fitting in linear discriminants</vt:lpstr>
      <vt:lpstr>Example: Classifying Flowers</vt:lpstr>
      <vt:lpstr>Example: Classifying Flowers</vt:lpstr>
      <vt:lpstr>Example: Classifying Flowers</vt:lpstr>
      <vt:lpstr>Example: Classifying Flowers</vt:lpstr>
      <vt:lpstr>Logistic Regression vs Tree Induction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2014-06-13T19:26:45Z</dcterms:created>
  <dcterms:modified xsi:type="dcterms:W3CDTF">2017-03-21T14:17:23Z</dcterms:modified>
</cp:coreProperties>
</file>