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51" r:id="rId1"/>
    <p:sldMasterId id="2147484265" r:id="rId2"/>
    <p:sldMasterId id="2147484279" r:id="rId3"/>
    <p:sldMasterId id="2147484293" r:id="rId4"/>
    <p:sldMasterId id="2147484307" r:id="rId5"/>
    <p:sldMasterId id="2147484319" r:id="rId6"/>
    <p:sldMasterId id="2147484331" r:id="rId7"/>
    <p:sldMasterId id="2147484343" r:id="rId8"/>
    <p:sldMasterId id="2147484355" r:id="rId9"/>
    <p:sldMasterId id="2147484369" r:id="rId10"/>
    <p:sldMasterId id="2147484383" r:id="rId11"/>
    <p:sldMasterId id="2147484397" r:id="rId12"/>
    <p:sldMasterId id="2147484411" r:id="rId13"/>
    <p:sldMasterId id="2147484423" r:id="rId14"/>
    <p:sldMasterId id="2147484435" r:id="rId15"/>
    <p:sldMasterId id="2147484447" r:id="rId16"/>
  </p:sldMasterIdLst>
  <p:notesMasterIdLst>
    <p:notesMasterId r:id="rId32"/>
  </p:notesMasterIdLst>
  <p:handoutMasterIdLst>
    <p:handoutMasterId r:id="rId33"/>
  </p:handoutMasterIdLst>
  <p:sldIdLst>
    <p:sldId id="931" r:id="rId17"/>
    <p:sldId id="932" r:id="rId18"/>
    <p:sldId id="933" r:id="rId19"/>
    <p:sldId id="934" r:id="rId20"/>
    <p:sldId id="935" r:id="rId21"/>
    <p:sldId id="936" r:id="rId22"/>
    <p:sldId id="937" r:id="rId23"/>
    <p:sldId id="938" r:id="rId24"/>
    <p:sldId id="939" r:id="rId25"/>
    <p:sldId id="940" r:id="rId26"/>
    <p:sldId id="908" r:id="rId27"/>
    <p:sldId id="909" r:id="rId28"/>
    <p:sldId id="910" r:id="rId29"/>
    <p:sldId id="928" r:id="rId30"/>
    <p:sldId id="929" r:id="rId31"/>
  </p:sldIdLst>
  <p:sldSz cx="9144000" cy="6858000" type="screen4x3"/>
  <p:notesSz cx="9296400" cy="6881813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26">
          <p15:clr>
            <a:srgbClr val="A4A3A4"/>
          </p15:clr>
        </p15:guide>
        <p15:guide id="2" orient="horz" pos="736">
          <p15:clr>
            <a:srgbClr val="A4A3A4"/>
          </p15:clr>
        </p15:guide>
        <p15:guide id="3" orient="horz" pos="2286">
          <p15:clr>
            <a:srgbClr val="A4A3A4"/>
          </p15:clr>
        </p15:guide>
        <p15:guide id="4" orient="horz" pos="3780">
          <p15:clr>
            <a:srgbClr val="A4A3A4"/>
          </p15:clr>
        </p15:guide>
        <p15:guide id="5" pos="1371">
          <p15:clr>
            <a:srgbClr val="A4A3A4"/>
          </p15:clr>
        </p15:guide>
        <p15:guide id="6" pos="308">
          <p15:clr>
            <a:srgbClr val="A4A3A4"/>
          </p15:clr>
        </p15:guide>
        <p15:guide id="7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8">
          <p15:clr>
            <a:srgbClr val="A4A3A4"/>
          </p15:clr>
        </p15:guide>
        <p15:guide id="2" pos="29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1E97"/>
    <a:srgbClr val="57068C"/>
    <a:srgbClr val="000000"/>
    <a:srgbClr val="FFB343"/>
    <a:srgbClr val="D88300"/>
    <a:srgbClr val="3B006F"/>
    <a:srgbClr val="370A64"/>
    <a:srgbClr val="370064"/>
    <a:srgbClr val="370164"/>
    <a:srgbClr val="671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211" autoAdjust="0"/>
    <p:restoredTop sz="66355" autoAdjust="0"/>
  </p:normalViewPr>
  <p:slideViewPr>
    <p:cSldViewPr snapToGrid="0" showGuides="1">
      <p:cViewPr>
        <p:scale>
          <a:sx n="80" d="100"/>
          <a:sy n="80" d="100"/>
        </p:scale>
        <p:origin x="880" y="-856"/>
      </p:cViewPr>
      <p:guideLst>
        <p:guide orient="horz" pos="3526"/>
        <p:guide orient="horz" pos="736"/>
        <p:guide orient="horz" pos="2286"/>
        <p:guide orient="horz" pos="3780"/>
        <p:guide pos="1371"/>
        <p:guide pos="308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148" y="-108"/>
      </p:cViewPr>
      <p:guideLst>
        <p:guide orient="horz" pos="2168"/>
        <p:guide pos="29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067" y="1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7724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067" y="6537724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39A244B-6FB8-493D-BD96-9DF260057D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27589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067" y="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1" y="3268862"/>
            <a:ext cx="7437119" cy="309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662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067" y="653662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012BF16-63C2-4958-952A-E6EC7F15FB5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02723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45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67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09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48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785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470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2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364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4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42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388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13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461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7.pn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7.pn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8.png"/><Relationship Id="rId3" Type="http://schemas.microsoft.com/office/2007/relationships/hdphoto" Target="../media/hdphoto3.wdp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7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8.png"/><Relationship Id="rId3" Type="http://schemas.microsoft.com/office/2007/relationships/hdphoto" Target="../media/hdphoto3.wdp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gif"/><Relationship Id="rId3" Type="http://schemas.openxmlformats.org/officeDocument/2006/relationships/image" Target="../media/image1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8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314627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76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 bwMode="auto">
          <a:xfrm>
            <a:off x="508000" y="6581422"/>
            <a:ext cx="8173156" cy="26528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69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04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8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91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7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3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68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91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85422" y="6581422"/>
            <a:ext cx="82860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95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82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2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5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3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87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11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69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4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27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94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0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74133" y="6547556"/>
            <a:ext cx="8195734" cy="31044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08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5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7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9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0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58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47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5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75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48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19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54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 bwMode="auto">
          <a:xfrm>
            <a:off x="496711" y="6581422"/>
            <a:ext cx="81844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58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2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5400000">
            <a:off x="6204950" y="801676"/>
            <a:ext cx="11689" cy="5866411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91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7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61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915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1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1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3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68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5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25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26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91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34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85422" y="6581422"/>
            <a:ext cx="82860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95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82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2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5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87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11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69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4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27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94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0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74133" y="6547556"/>
            <a:ext cx="8195734" cy="31044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08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5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7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9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58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47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5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75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19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54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 bwMode="auto">
          <a:xfrm>
            <a:off x="496711" y="6581422"/>
            <a:ext cx="81844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58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2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5400000">
            <a:off x="6204950" y="801676"/>
            <a:ext cx="11689" cy="5866411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61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91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1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1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76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5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25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 bwMode="auto">
          <a:xfrm>
            <a:off x="508000" y="6581422"/>
            <a:ext cx="8173156" cy="26528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69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26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34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8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314627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Θέση υποσέλιδου 5"/>
          <p:cNvSpPr txBox="1">
            <a:spLocks/>
          </p:cNvSpPr>
          <p:nvPr/>
        </p:nvSpPr>
        <p:spPr>
          <a:xfrm>
            <a:off x="457200" y="6542843"/>
            <a:ext cx="8229601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</a:t>
            </a: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18" y="6593591"/>
            <a:ext cx="226165" cy="226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2.xml"/><Relationship Id="rId14" Type="http://schemas.openxmlformats.org/officeDocument/2006/relationships/theme" Target="../theme/theme10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5.xml"/><Relationship Id="rId14" Type="http://schemas.openxmlformats.org/officeDocument/2006/relationships/theme" Target="../theme/theme1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48.xml"/><Relationship Id="rId14" Type="http://schemas.openxmlformats.org/officeDocument/2006/relationships/theme" Target="../theme/theme12.xml"/><Relationship Id="rId15" Type="http://schemas.openxmlformats.org/officeDocument/2006/relationships/image" Target="../media/image4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9.xml"/><Relationship Id="rId12" Type="http://schemas.openxmlformats.org/officeDocument/2006/relationships/theme" Target="../theme/theme13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8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0.xml"/><Relationship Id="rId12" Type="http://schemas.openxmlformats.org/officeDocument/2006/relationships/theme" Target="../theme/theme14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9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1.xml"/><Relationship Id="rId12" Type="http://schemas.openxmlformats.org/officeDocument/2006/relationships/theme" Target="../theme/theme15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0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2.xml"/><Relationship Id="rId12" Type="http://schemas.openxmlformats.org/officeDocument/2006/relationships/theme" Target="../theme/theme16.xml"/><Relationship Id="rId13" Type="http://schemas.openxmlformats.org/officeDocument/2006/relationships/image" Target="../media/image8.png"/><Relationship Id="rId14" Type="http://schemas.microsoft.com/office/2007/relationships/hdphoto" Target="../media/hdphoto3.wdp"/><Relationship Id="rId1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88.xml"/><Relationship Id="rId8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5" Type="http://schemas.openxmlformats.org/officeDocument/2006/relationships/image" Target="../media/image4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4.xml"/><Relationship Id="rId12" Type="http://schemas.openxmlformats.org/officeDocument/2006/relationships/theme" Target="../theme/theme6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13" Type="http://schemas.openxmlformats.org/officeDocument/2006/relationships/image" Target="../media/image8.png"/><Relationship Id="rId14" Type="http://schemas.microsoft.com/office/2007/relationships/hdphoto" Target="../media/hdphoto3.wdp"/><Relationship Id="rId1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09.xml"/><Relationship Id="rId14" Type="http://schemas.openxmlformats.org/officeDocument/2006/relationships/theme" Target="../theme/theme9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1850" y="361950"/>
            <a:ext cx="8220301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04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7292" y="361950"/>
            <a:ext cx="82094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3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6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7292" y="361950"/>
            <a:ext cx="82094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0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96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  <p:sldLayoutId id="2147484409" r:id="rId12"/>
    <p:sldLayoutId id="214748441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577" y="767238"/>
            <a:ext cx="14623" cy="593822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536" y="3259138"/>
            <a:ext cx="56798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536" y="3730625"/>
            <a:ext cx="56798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6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96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577" y="767238"/>
            <a:ext cx="14623" cy="593822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536" y="3259138"/>
            <a:ext cx="56798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536" y="3730625"/>
            <a:ext cx="56798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4873" y="361950"/>
            <a:ext cx="8214254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57200" y="6542843"/>
            <a:ext cx="8229601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</a:t>
            </a: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18" y="6593591"/>
            <a:ext cx="226165" cy="22616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“best” line</a:t>
            </a:r>
            <a:endParaRPr lang="en-US" dirty="0"/>
          </a:p>
        </p:txBody>
      </p:sp>
      <p:pic>
        <p:nvPicPr>
          <p:cNvPr id="6146" name="Picture 2" descr="E:\Dropbox\NYU\2014 Spring\Data Mining for Business Analytics\Lectures\2014\Figures\DSB-figures\dsfb_04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8" y="1258775"/>
            <a:ext cx="62893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825"/>
            <a:ext cx="8229600" cy="5057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“higher order” features is just a “trick”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Common techniques based </a:t>
            </a:r>
            <a:r>
              <a:rPr lang="en-US" dirty="0"/>
              <a:t>on fitting the parameters of complex, nonlinear </a:t>
            </a:r>
            <a:r>
              <a:rPr lang="en-US" dirty="0" smtClean="0"/>
              <a:t>functions: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Non-linear support vector machines and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Nonlinear </a:t>
            </a:r>
            <a:r>
              <a:rPr lang="en-US" b="1" dirty="0"/>
              <a:t>support vector machine </a:t>
            </a:r>
            <a:r>
              <a:rPr lang="en-US" dirty="0"/>
              <a:t>with a “polynomial </a:t>
            </a:r>
            <a:r>
              <a:rPr lang="en-US" dirty="0" smtClean="0"/>
              <a:t>kernel” consider </a:t>
            </a:r>
            <a:r>
              <a:rPr lang="en-US" dirty="0"/>
              <a:t>“higher-order” combinations of </a:t>
            </a:r>
            <a:r>
              <a:rPr lang="en-US" dirty="0" smtClean="0"/>
              <a:t>the original </a:t>
            </a:r>
            <a:r>
              <a:rPr lang="en-US" dirty="0"/>
              <a:t>features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Squared </a:t>
            </a:r>
            <a:r>
              <a:rPr lang="en-US" dirty="0"/>
              <a:t>features, products of </a:t>
            </a:r>
            <a:r>
              <a:rPr lang="en-US" dirty="0" smtClean="0"/>
              <a:t>features,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Think </a:t>
            </a:r>
            <a:r>
              <a:rPr lang="en-US" dirty="0"/>
              <a:t>of a </a:t>
            </a:r>
            <a:r>
              <a:rPr lang="en-US" b="1" dirty="0"/>
              <a:t>neural network </a:t>
            </a:r>
            <a:r>
              <a:rPr lang="en-US" dirty="0"/>
              <a:t>as a “stack” of </a:t>
            </a:r>
            <a:r>
              <a:rPr lang="en-US" dirty="0" smtClean="0"/>
              <a:t>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the bottom of the stack are </a:t>
            </a:r>
            <a:r>
              <a:rPr lang="en-US" dirty="0" smtClean="0"/>
              <a:t>the original features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Each layer </a:t>
            </a:r>
            <a:r>
              <a:rPr lang="en-US" dirty="0"/>
              <a:t>in the stack </a:t>
            </a:r>
            <a:r>
              <a:rPr lang="en-US" dirty="0" smtClean="0"/>
              <a:t>applies a </a:t>
            </a:r>
            <a:r>
              <a:rPr lang="en-US" dirty="0"/>
              <a:t>simple model </a:t>
            </a:r>
            <a:r>
              <a:rPr lang="en-US" dirty="0" smtClean="0"/>
              <a:t>to </a:t>
            </a:r>
            <a:r>
              <a:rPr lang="en-US" dirty="0"/>
              <a:t>the outputs of the </a:t>
            </a:r>
            <a:r>
              <a:rPr lang="en-US" dirty="0" smtClean="0"/>
              <a:t>previous </a:t>
            </a:r>
            <a:r>
              <a:rPr lang="en-US" dirty="0"/>
              <a:t>layer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Might fit data </a:t>
            </a:r>
            <a:r>
              <a:rPr lang="en-US" i="1" dirty="0" smtClean="0"/>
              <a:t>too</a:t>
            </a:r>
            <a:r>
              <a:rPr lang="en-US" dirty="0" smtClean="0"/>
              <a:t> well (..to be 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Flowers</a:t>
            </a:r>
            <a:endParaRPr lang="en-US" dirty="0"/>
          </a:p>
        </p:txBody>
      </p:sp>
      <p:pic>
        <p:nvPicPr>
          <p:cNvPr id="3074" name="Picture 2" descr="E:\Dropbox\NYU\2014 Spring\Data Mining for Business Analytics\Lectures\2014\Figures\DSB-figures\dsfb_0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1994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4098" name="Picture 2" descr="E:\Dropbox\NYU\2014 Spring\Data Mining for Business Analytics\Lectures\2014\Figures\DSB-figures\dsfb_05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5122" name="Picture 2" descr="E:\Dropbox\NYU\2014 Spring\Data Mining for Business Analytics\Lectures\2014\Figures\DSB-figures\dsfb_0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Induction: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Post-pruning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a fully-grown decision tree and discards unreliable parts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Pre-pruning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stops growing a branch when information becomes unreliable </a:t>
            </a:r>
            <a:endParaRPr lang="en-US" dirty="0" smtClean="0"/>
          </a:p>
          <a:p>
            <a:pPr marL="460375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dirty="0" smtClean="0">
                <a:ea typeface="+mn-ea"/>
              </a:rPr>
              <a:t>Linear Models:</a:t>
            </a:r>
          </a:p>
          <a:p>
            <a:pPr marL="342900" lvl="1" indent="-342900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ea"/>
              </a:rPr>
              <a:t>Feature </a:t>
            </a:r>
            <a:r>
              <a:rPr lang="en-US" sz="2000" dirty="0" smtClean="0">
                <a:ea typeface="+mn-ea"/>
              </a:rPr>
              <a:t>Selection</a:t>
            </a:r>
          </a:p>
          <a:p>
            <a:pPr marL="342900" lvl="1" indent="-342900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1E97"/>
                </a:solidFill>
                <a:ea typeface="+mn-ea"/>
              </a:rPr>
              <a:t>Regularization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Optimize </a:t>
            </a:r>
            <a:r>
              <a:rPr lang="en-US" dirty="0"/>
              <a:t>some combination of fit and </a:t>
            </a:r>
            <a:r>
              <a:rPr lang="en-US" dirty="0" smtClean="0"/>
              <a:t>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Regularized linear model</a:t>
                </a:r>
                <a:r>
                  <a:rPr lang="en-US" dirty="0" smtClean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fit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penalty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“L2-norm”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sum of the </a:t>
                </a:r>
                <a:r>
                  <a:rPr lang="en-US" i="1" dirty="0"/>
                  <a:t>squares</a:t>
                </a:r>
                <a:r>
                  <a:rPr lang="en-US" dirty="0"/>
                  <a:t> of the </a:t>
                </a:r>
                <a:r>
                  <a:rPr lang="en-US" dirty="0" smtClean="0"/>
                  <a:t>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L2-norm + standard least-squares linear regression = </a:t>
                </a:r>
                <a:r>
                  <a:rPr lang="en-US" dirty="0" smtClean="0">
                    <a:solidFill>
                      <a:srgbClr val="671E97"/>
                    </a:solidFill>
                  </a:rPr>
                  <a:t>ridge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</a:t>
                </a:r>
                <a:r>
                  <a:rPr lang="en-US" dirty="0" smtClean="0"/>
                  <a:t>L1-norm</a:t>
                </a:r>
                <a:r>
                  <a:rPr lang="en-US" dirty="0"/>
                  <a:t>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sum of the </a:t>
                </a:r>
                <a:r>
                  <a:rPr lang="en-US" i="1" dirty="0" smtClean="0"/>
                  <a:t>absolute values </a:t>
                </a:r>
                <a:r>
                  <a:rPr lang="en-US" dirty="0" smtClean="0"/>
                  <a:t>of </a:t>
                </a:r>
                <a:r>
                  <a:rPr lang="en-US" dirty="0"/>
                  <a:t>the 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L1-norm </a:t>
                </a:r>
                <a:r>
                  <a:rPr lang="en-US" dirty="0"/>
                  <a:t>+ standard least-squares linear regression = </a:t>
                </a:r>
                <a:r>
                  <a:rPr lang="en-US" dirty="0" smtClean="0">
                    <a:solidFill>
                      <a:srgbClr val="671E97"/>
                    </a:solidFill>
                  </a:rPr>
                  <a:t>lasso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Automatic </a:t>
                </a:r>
                <a:r>
                  <a:rPr lang="en-US" dirty="0"/>
                  <a:t>feature selection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671E9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5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“Best” line depends on the </a:t>
                </a:r>
                <a:r>
                  <a:rPr lang="en-US" b="1" dirty="0" smtClean="0"/>
                  <a:t>objective (loss) function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Objective function should represent our goal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 smtClean="0"/>
                  <a:t>loss function </a:t>
                </a:r>
                <a:r>
                  <a:rPr lang="en-US" dirty="0"/>
                  <a:t>determines how much penalty should be assigned to an instance based on </a:t>
                </a:r>
                <a:r>
                  <a:rPr lang="en-US" dirty="0" smtClean="0"/>
                  <a:t>the error </a:t>
                </a:r>
                <a:r>
                  <a:rPr lang="en-US" dirty="0"/>
                  <a:t>in the model’s predicted </a:t>
                </a:r>
                <a:r>
                  <a:rPr lang="en-US" dirty="0" smtClean="0"/>
                  <a:t>value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Examples of objective (or loss) functions: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[convenient mathematically – linear regression]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Linear regression</a:t>
                </a:r>
                <a:r>
                  <a:rPr lang="en-US" dirty="0"/>
                  <a:t>, </a:t>
                </a:r>
                <a:r>
                  <a:rPr lang="en-US" b="1" dirty="0"/>
                  <a:t>logistic regression</a:t>
                </a:r>
                <a:r>
                  <a:rPr lang="en-US" dirty="0"/>
                  <a:t>, and </a:t>
                </a:r>
                <a:r>
                  <a:rPr lang="en-US" b="1" dirty="0"/>
                  <a:t>support vector machines</a:t>
                </a:r>
                <a:r>
                  <a:rPr lang="en-US" dirty="0"/>
                  <a:t> are all very </a:t>
                </a:r>
                <a:r>
                  <a:rPr lang="en-US" dirty="0" smtClean="0"/>
                  <a:t>similar instances </a:t>
                </a:r>
                <a:r>
                  <a:rPr lang="en-US" dirty="0"/>
                  <a:t>of our basic fundamental </a:t>
                </a:r>
                <a:r>
                  <a:rPr lang="en-US" dirty="0" smtClean="0"/>
                  <a:t>technique: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key difference </a:t>
                </a:r>
                <a:r>
                  <a:rPr lang="en-US" dirty="0"/>
                  <a:t>is that each uses </a:t>
                </a:r>
                <a:r>
                  <a:rPr lang="en-US" b="1" dirty="0"/>
                  <a:t>a different objective </a:t>
                </a:r>
                <a:r>
                  <a:rPr lang="en-US" b="1" dirty="0" smtClean="0"/>
                  <a:t>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482" r="-741" b="-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ropbox\NYU\2014 Spring\Data Mining for Business Analytics\Lectures\2014\Figures\DSB-figures\dsfb_04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58775"/>
            <a:ext cx="58013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“best” line</a:t>
            </a:r>
            <a:endParaRPr lang="en-US" dirty="0"/>
          </a:p>
        </p:txBody>
      </p:sp>
      <p:pic>
        <p:nvPicPr>
          <p:cNvPr id="6146" name="Picture 2" descr="E:\Dropbox\NYU\2014 Spring\Data Mining for Business Analytics\Lectures\2014\Figures\DSB-figures\dsfb_04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8" y="1223150"/>
            <a:ext cx="62893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8194" name="Picture 2" descr="E:\Dropbox\NYU\2014 Spring\Data Mining for Business Analytics\Lectures\2014\Figures\DSB-figures\dsfb_04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45" y="1223150"/>
            <a:ext cx="61421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Linear Discriminants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“hinge loss”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Also, non-linear SVMs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vector machines use </a:t>
            </a:r>
            <a:r>
              <a:rPr lang="en-US" b="1" dirty="0"/>
              <a:t>hinge </a:t>
            </a:r>
            <a:r>
              <a:rPr lang="en-US" b="1" dirty="0" smtClean="0"/>
              <a:t>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Hinge </a:t>
            </a:r>
            <a:r>
              <a:rPr lang="en-US" dirty="0"/>
              <a:t>loss incurs no penalty for an example that is </a:t>
            </a:r>
            <a:r>
              <a:rPr lang="en-US" u="sng" dirty="0"/>
              <a:t>not</a:t>
            </a:r>
            <a:r>
              <a:rPr lang="en-US" dirty="0"/>
              <a:t> on the wrong side of </a:t>
            </a:r>
            <a:r>
              <a:rPr lang="en-US" dirty="0" smtClean="0"/>
              <a:t>the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hinge loss only becomes positive when an example is on the wrong side </a:t>
            </a:r>
            <a:r>
              <a:rPr lang="en-US" dirty="0" smtClean="0"/>
              <a:t>of the </a:t>
            </a:r>
            <a:r>
              <a:rPr lang="en-US" dirty="0"/>
              <a:t>boundary and beyond the </a:t>
            </a:r>
            <a:r>
              <a:rPr lang="en-US" dirty="0" smtClean="0"/>
              <a:t>margin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Loss </a:t>
            </a:r>
            <a:r>
              <a:rPr lang="en-US" dirty="0"/>
              <a:t>then increases linearly with the </a:t>
            </a:r>
            <a:r>
              <a:rPr lang="en-US" dirty="0" smtClean="0"/>
              <a:t>example’s distance </a:t>
            </a:r>
            <a:r>
              <a:rPr lang="en-US" dirty="0"/>
              <a:t>from the </a:t>
            </a:r>
            <a:r>
              <a:rPr lang="en-US" dirty="0" smtClean="0"/>
              <a:t>margin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Penalizes </a:t>
            </a:r>
            <a:r>
              <a:rPr lang="en-US" dirty="0"/>
              <a:t>points more the farther they are from </a:t>
            </a:r>
            <a:r>
              <a:rPr lang="en-US" dirty="0" smtClean="0"/>
              <a:t>the separating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Zero-one </a:t>
            </a:r>
            <a:r>
              <a:rPr lang="en-US" b="1" dirty="0" smtClean="0"/>
              <a:t>loss </a:t>
            </a:r>
            <a:r>
              <a:rPr lang="en-US" dirty="0"/>
              <a:t>assigns a loss of zero for a correct decision and </a:t>
            </a:r>
            <a:r>
              <a:rPr lang="en-US" dirty="0" smtClean="0"/>
              <a:t>one for </a:t>
            </a:r>
            <a:r>
              <a:rPr lang="en-US" dirty="0"/>
              <a:t>an incorrect </a:t>
            </a:r>
            <a:r>
              <a:rPr lang="en-US" dirty="0" smtClean="0"/>
              <a:t>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Squared error </a:t>
            </a:r>
            <a:r>
              <a:rPr lang="en-US" dirty="0"/>
              <a:t>specifies a </a:t>
            </a:r>
            <a:r>
              <a:rPr lang="en-US" dirty="0" smtClean="0"/>
              <a:t>loss proportional </a:t>
            </a:r>
            <a:r>
              <a:rPr lang="en-US" dirty="0"/>
              <a:t>to the square of the distance from the </a:t>
            </a:r>
            <a:r>
              <a:rPr lang="en-US" dirty="0" smtClean="0"/>
              <a:t>boundary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Squared </a:t>
            </a:r>
            <a:r>
              <a:rPr lang="en-US" dirty="0"/>
              <a:t>error loss </a:t>
            </a:r>
            <a:r>
              <a:rPr lang="en-US" dirty="0" smtClean="0"/>
              <a:t>usually is </a:t>
            </a:r>
            <a:r>
              <a:rPr lang="en-US" dirty="0"/>
              <a:t>used for numeric value prediction (regression), rather than </a:t>
            </a:r>
            <a:r>
              <a:rPr lang="en-US" dirty="0" smtClean="0"/>
              <a:t>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squaring of </a:t>
            </a:r>
            <a:r>
              <a:rPr lang="en-US" dirty="0"/>
              <a:t>the error has the effect of greatly penalizing predictions that are grossly </a:t>
            </a:r>
            <a:r>
              <a:rPr lang="en-US" dirty="0" smtClean="0"/>
              <a:t>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functions can actually represent nonlinear models</a:t>
            </a:r>
            <a:r>
              <a:rPr lang="en-US" dirty="0"/>
              <a:t>, if we include more complex features in the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13314" name="Picture 2" descr="E:\Dropbox\NYU\2014 Spring\Data Mining for Business Analytics\Lectures\2014\Figures\DSB-figures\dsfb_04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7" y="2155350"/>
            <a:ext cx="474652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Templa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NYU Templa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 Template</Template>
  <TotalTime>0</TotalTime>
  <Words>565</Words>
  <Application>Microsoft Macintosh PowerPoint</Application>
  <PresentationFormat>On-screen Show (4:3)</PresentationFormat>
  <Paragraphs>81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Cambria Math</vt:lpstr>
      <vt:lpstr>Times New Roman</vt:lpstr>
      <vt:lpstr>Arial</vt:lpstr>
      <vt:lpstr>Wingdings</vt:lpstr>
      <vt:lpstr>NYU Template</vt:lpstr>
      <vt:lpstr>NYU Theme Light Purple</vt:lpstr>
      <vt:lpstr>NYU Theme Black</vt:lpstr>
      <vt:lpstr>NYU Theme Black White</vt:lpstr>
      <vt:lpstr>Purple Divider Slide</vt:lpstr>
      <vt:lpstr>Light Purple Divider Slide</vt:lpstr>
      <vt:lpstr>Black Divider Slide</vt:lpstr>
      <vt:lpstr>Black White Divider Slide</vt:lpstr>
      <vt:lpstr>1_NYU Template</vt:lpstr>
      <vt:lpstr>1_NYU Theme Light Purple</vt:lpstr>
      <vt:lpstr>1_NYU Theme Black</vt:lpstr>
      <vt:lpstr>1_NYU Theme Black White</vt:lpstr>
      <vt:lpstr>1_Purple Divider Slide</vt:lpstr>
      <vt:lpstr>1_Light Purple Divider Slide</vt:lpstr>
      <vt:lpstr>1_Black Divider Slide</vt:lpstr>
      <vt:lpstr>1_Black White Divider Slide</vt:lpstr>
      <vt:lpstr>Choosing the “best” line</vt:lpstr>
      <vt:lpstr>Objective Functions</vt:lpstr>
      <vt:lpstr>Classifying Flowers</vt:lpstr>
      <vt:lpstr>Choosing the “best” line</vt:lpstr>
      <vt:lpstr>Support Vector Machines (SVMs)</vt:lpstr>
      <vt:lpstr>Support Vector Machines (SVMs)</vt:lpstr>
      <vt:lpstr>Hinge Loss functions</vt:lpstr>
      <vt:lpstr>Loss Functions</vt:lpstr>
      <vt:lpstr>Non-linear Functions</vt:lpstr>
      <vt:lpstr>Non-linear Functions</vt:lpstr>
      <vt:lpstr>Example: Classifying Flowers</vt:lpstr>
      <vt:lpstr>Example: Classifying Flowers</vt:lpstr>
      <vt:lpstr>Example: Classifying Flowers</vt:lpstr>
      <vt:lpstr>Avoiding Over-fitting</vt:lpstr>
      <vt:lpstr>Regularization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2014-06-13T19:31:00Z</dcterms:created>
  <dcterms:modified xsi:type="dcterms:W3CDTF">2017-05-03T10:42:18Z</dcterms:modified>
</cp:coreProperties>
</file>