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515" r:id="rId2"/>
    <p:sldId id="537" r:id="rId3"/>
    <p:sldId id="538" r:id="rId4"/>
    <p:sldId id="517" r:id="rId5"/>
    <p:sldId id="539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40" r:id="rId14"/>
    <p:sldId id="526" r:id="rId15"/>
    <p:sldId id="541" r:id="rId16"/>
    <p:sldId id="527" r:id="rId17"/>
    <p:sldId id="545" r:id="rId18"/>
    <p:sldId id="528" r:id="rId19"/>
    <p:sldId id="529" r:id="rId20"/>
    <p:sldId id="530" r:id="rId21"/>
    <p:sldId id="544" r:id="rId22"/>
    <p:sldId id="532" r:id="rId23"/>
    <p:sldId id="533" r:id="rId24"/>
    <p:sldId id="542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4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562" r:id="rId42"/>
    <p:sldId id="563" r:id="rId43"/>
    <p:sldId id="564" r:id="rId44"/>
    <p:sldId id="565" r:id="rId45"/>
    <p:sldId id="604" r:id="rId46"/>
    <p:sldId id="566" r:id="rId47"/>
    <p:sldId id="567" r:id="rId48"/>
    <p:sldId id="568" r:id="rId49"/>
    <p:sldId id="569" r:id="rId50"/>
    <p:sldId id="570" r:id="rId51"/>
    <p:sldId id="571" r:id="rId52"/>
    <p:sldId id="572" r:id="rId53"/>
    <p:sldId id="573" r:id="rId54"/>
    <p:sldId id="574" r:id="rId55"/>
    <p:sldId id="575" r:id="rId56"/>
    <p:sldId id="576" r:id="rId57"/>
    <p:sldId id="577" r:id="rId58"/>
    <p:sldId id="578" r:id="rId59"/>
    <p:sldId id="579" r:id="rId60"/>
    <p:sldId id="580" r:id="rId61"/>
    <p:sldId id="581" r:id="rId62"/>
    <p:sldId id="582" r:id="rId63"/>
    <p:sldId id="583" r:id="rId64"/>
    <p:sldId id="584" r:id="rId65"/>
    <p:sldId id="585" r:id="rId66"/>
    <p:sldId id="586" r:id="rId67"/>
    <p:sldId id="587" r:id="rId68"/>
    <p:sldId id="588" r:id="rId69"/>
    <p:sldId id="589" r:id="rId70"/>
    <p:sldId id="590" r:id="rId71"/>
    <p:sldId id="591" r:id="rId72"/>
    <p:sldId id="592" r:id="rId73"/>
    <p:sldId id="593" r:id="rId74"/>
    <p:sldId id="594" r:id="rId75"/>
    <p:sldId id="595" r:id="rId76"/>
    <p:sldId id="596" r:id="rId77"/>
    <p:sldId id="597" r:id="rId78"/>
    <p:sldId id="598" r:id="rId79"/>
    <p:sldId id="599" r:id="rId80"/>
    <p:sldId id="600" r:id="rId81"/>
    <p:sldId id="601" r:id="rId82"/>
    <p:sldId id="602" r:id="rId83"/>
    <p:sldId id="603" r:id="rId84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2" autoAdjust="0"/>
    <p:restoredTop sz="82418" autoAdjust="0"/>
  </p:normalViewPr>
  <p:slideViewPr>
    <p:cSldViewPr>
      <p:cViewPr varScale="1">
        <p:scale>
          <a:sx n="103" d="100"/>
          <a:sy n="103" d="100"/>
        </p:scale>
        <p:origin x="1736" y="18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672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handoutMaster" Target="handoutMasters/handoutMaster1.xml"/><Relationship Id="rId87" Type="http://schemas.openxmlformats.org/officeDocument/2006/relationships/presProps" Target="presProps.xml"/><Relationship Id="rId88" Type="http://schemas.openxmlformats.org/officeDocument/2006/relationships/viewProps" Target="viewProps.xml"/><Relationship Id="rId8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Relationship Id="rId3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2.e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png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Relationship Id="rId2" Type="http://schemas.openxmlformats.org/officeDocument/2006/relationships/image" Target="../media/image62.emf"/><Relationship Id="rId3" Type="http://schemas.openxmlformats.org/officeDocument/2006/relationships/image" Target="../media/image63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639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047906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2063" y="722313"/>
            <a:ext cx="4795837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54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2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0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6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667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28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38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43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40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7" name="Group 23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en-US" sz="1200" b="0"/>
                <a:t>© Tan,Steinbach, Kumar 	    	Introduction to Data Mining        		      4/18/2004               </a:t>
              </a:r>
              <a:fld id="{9FF198E9-7370-4541-8EFC-45FF3ED42BE2}" type="slidenum">
                <a:rPr lang="en-US" altLang="en-US" sz="1200" b="0"/>
                <a:pPr>
                  <a:lnSpc>
                    <a:spcPts val="2000"/>
                  </a:lnSpc>
                </a:pPr>
                <a:t>‹#›</a:t>
              </a:fld>
              <a:r>
                <a:rPr lang="en-US" altLang="en-US" sz="1200" b="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chemeClr val="tx1"/>
          </a:solidFill>
          <a:latin typeface="Times New Roman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kern="1200">
          <a:solidFill>
            <a:schemeClr val="tx1"/>
          </a:solidFill>
          <a:latin typeface="Times New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8.wmf"/><Relationship Id="rId5" Type="http://schemas.openxmlformats.org/officeDocument/2006/relationships/image" Target="../media/image9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3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5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6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7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8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29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1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2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3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35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37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41.bin"/><Relationship Id="rId6" Type="http://schemas.openxmlformats.org/officeDocument/2006/relationships/image" Target="../media/image39.emf"/><Relationship Id="rId7" Type="http://schemas.openxmlformats.org/officeDocument/2006/relationships/oleObject" Target="../embeddings/oleObject42.bin"/><Relationship Id="rId8" Type="http://schemas.openxmlformats.org/officeDocument/2006/relationships/image" Target="../media/image40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43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45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46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47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48.w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49.w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50.w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4" Type="http://schemas.openxmlformats.org/officeDocument/2006/relationships/image" Target="../media/image51.png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52.e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53.png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54.w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4" Type="http://schemas.openxmlformats.org/officeDocument/2006/relationships/image" Target="../media/image55.w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4" Type="http://schemas.openxmlformats.org/officeDocument/2006/relationships/image" Target="../media/image56.wmf"/><Relationship Id="rId5" Type="http://schemas.openxmlformats.org/officeDocument/2006/relationships/oleObject" Target="../embeddings/oleObject58.bin"/><Relationship Id="rId6" Type="http://schemas.openxmlformats.org/officeDocument/2006/relationships/image" Target="../media/image57.w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4" Type="http://schemas.openxmlformats.org/officeDocument/2006/relationships/image" Target="../media/image58.w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4" Type="http://schemas.openxmlformats.org/officeDocument/2006/relationships/image" Target="../media/image59.emf"/><Relationship Id="rId1" Type="http://schemas.openxmlformats.org/officeDocument/2006/relationships/vmlDrawing" Target="../drawings/vmlDrawing42.vml"/><Relationship Id="rId2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60.emf"/><Relationship Id="rId1" Type="http://schemas.openxmlformats.org/officeDocument/2006/relationships/vmlDrawing" Target="../drawings/vmlDrawing43.vml"/><Relationship Id="rId2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61.e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62.emf"/><Relationship Id="rId7" Type="http://schemas.openxmlformats.org/officeDocument/2006/relationships/oleObject" Target="../embeddings/oleObject64.bin"/><Relationship Id="rId8" Type="http://schemas.openxmlformats.org/officeDocument/2006/relationships/image" Target="../media/image63.emf"/><Relationship Id="rId1" Type="http://schemas.openxmlformats.org/officeDocument/2006/relationships/vmlDrawing" Target="../drawings/vmlDrawing44.vml"/><Relationship Id="rId2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wmf"/><Relationship Id="rId3" Type="http://schemas.openxmlformats.org/officeDocument/2006/relationships/image" Target="../media/image65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wmf"/><Relationship Id="rId3" Type="http://schemas.openxmlformats.org/officeDocument/2006/relationships/image" Target="../media/image6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wmf"/><Relationship Id="rId3" Type="http://schemas.openxmlformats.org/officeDocument/2006/relationships/image" Target="../media/image69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4" Type="http://schemas.openxmlformats.org/officeDocument/2006/relationships/image" Target="../media/image70.png"/><Relationship Id="rId1" Type="http://schemas.openxmlformats.org/officeDocument/2006/relationships/vmlDrawing" Target="../drawings/vmlDrawing45.vml"/><Relationship Id="rId2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4" Type="http://schemas.openxmlformats.org/officeDocument/2006/relationships/image" Target="../media/image71.wmf"/><Relationship Id="rId1" Type="http://schemas.openxmlformats.org/officeDocument/2006/relationships/vmlDrawing" Target="../drawings/vmlDrawing4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/>
            <a:r>
              <a:rPr lang="en-US" altLang="en-US"/>
              <a:t>Data Mining </a:t>
            </a:r>
            <a:br>
              <a:rPr lang="en-US" altLang="en-US"/>
            </a:br>
            <a:r>
              <a:rPr lang="en-US" altLang="en-US"/>
              <a:t>Association Analysis: Basic Concepts </a:t>
            </a:r>
            <a:br>
              <a:rPr lang="en-US" altLang="en-US"/>
            </a:br>
            <a:r>
              <a:rPr lang="en-US" altLang="en-US"/>
              <a:t>and Algorithms</a:t>
            </a:r>
          </a:p>
        </p:txBody>
      </p:sp>
      <p:sp>
        <p:nvSpPr>
          <p:cNvPr id="646147" name="Rectangle 1027"/>
          <p:cNvSpPr>
            <a:spLocks noChangeArrowheads="1"/>
          </p:cNvSpPr>
          <p:nvPr/>
        </p:nvSpPr>
        <p:spPr bwMode="auto">
          <a:xfrm>
            <a:off x="381000" y="2039938"/>
            <a:ext cx="8229600" cy="405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Lecture Notes for Chapter 6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endParaRPr lang="en-US" altLang="en-US" sz="3200" b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2800" b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2800" b="0"/>
              <a:t>Tan, Steinbach, Kumar</a:t>
            </a:r>
          </a:p>
          <a:p>
            <a:pPr algn="ctr"/>
            <a:endParaRPr lang="en-US" altLang="en-US" sz="1600" b="0">
              <a:solidFill>
                <a:srgbClr val="0000FF"/>
              </a:solidFill>
            </a:endParaRPr>
          </a:p>
          <a:p>
            <a:pPr algn="ctr"/>
            <a:endParaRPr lang="en-US" altLang="en-US" sz="1600" b="0"/>
          </a:p>
          <a:p>
            <a:pPr algn="ctr"/>
            <a:endParaRPr lang="en-US" altLang="en-US" sz="1600" b="0"/>
          </a:p>
          <a:p>
            <a:pPr algn="ctr"/>
            <a:endParaRPr lang="en-US" altLang="en-US" sz="1600" b="0"/>
          </a:p>
          <a:p>
            <a:endParaRPr lang="en-US" altLang="en-US" sz="2000" b="0"/>
          </a:p>
        </p:txBody>
      </p:sp>
      <p:grpSp>
        <p:nvGrpSpPr>
          <p:cNvPr id="647172" name="Group 2052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64717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7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7175" name="Group 2055"/>
          <p:cNvGrpSpPr>
            <a:grpSpLocks/>
          </p:cNvGrpSpPr>
          <p:nvPr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647176" name="Rectangle 2056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177" name="Rectangle 2057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en-US" sz="1200" b="0"/>
                <a:t>© Tan,Steinbach, Kumar 	    	Introduction to Data Mining        		      4/18/2004               </a:t>
              </a:r>
              <a:fld id="{B7C1E5FC-D142-9647-AD6F-049DDE2CDC5A}" type="slidenum">
                <a:rPr lang="en-US" altLang="en-US" sz="1200" b="0"/>
                <a:pPr>
                  <a:lnSpc>
                    <a:spcPts val="2000"/>
                  </a:lnSpc>
                </a:pPr>
                <a:t>1</a:t>
              </a:fld>
              <a:r>
                <a:rPr lang="en-US" altLang="en-US" sz="1200" b="0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Computational Complexity</a:t>
            </a:r>
          </a:p>
        </p:txBody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Given d unique items: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Total number of itemsets = 2</a:t>
            </a:r>
            <a:r>
              <a:rPr lang="en-US" altLang="en-US" baseline="3000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Total number of possible association rules: </a:t>
            </a:r>
          </a:p>
        </p:txBody>
      </p:sp>
      <p:graphicFrame>
        <p:nvGraphicFramePr>
          <p:cNvPr id="1215492" name="Object 4"/>
          <p:cNvGraphicFramePr>
            <a:graphicFrameLocks noChangeAspect="1"/>
          </p:cNvGraphicFramePr>
          <p:nvPr/>
        </p:nvGraphicFramePr>
        <p:xfrm>
          <a:off x="5257800" y="2514600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11" name="Equation" r:id="rId3" imgW="2831760" imgH="1269720" progId="Equation.3">
                  <p:embed/>
                </p:oleObj>
              </mc:Choice>
              <mc:Fallback>
                <p:oleObj name="Equation" r:id="rId3" imgW="2831760" imgH="1269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66236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5493" name="Text Box 5"/>
          <p:cNvSpPr txBox="1">
            <a:spLocks noChangeArrowheads="1"/>
          </p:cNvSpPr>
          <p:nvPr/>
        </p:nvSpPr>
        <p:spPr bwMode="auto">
          <a:xfrm>
            <a:off x="5410200" y="46482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If d=</a:t>
            </a:r>
            <a:r>
              <a:rPr lang="en-US" altLang="en-US" sz="2000">
                <a:sym typeface="Symbol" charset="2"/>
              </a:rPr>
              <a:t>6,  R = 602 rules</a:t>
            </a:r>
          </a:p>
        </p:txBody>
      </p:sp>
      <p:pic>
        <p:nvPicPr>
          <p:cNvPr id="12154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07352" y="2137453"/>
            <a:ext cx="129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{..}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{..}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6781800" y="2445230"/>
            <a:ext cx="225552" cy="693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7848600" y="2362200"/>
            <a:ext cx="3048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/>
              <a:t>Frequent Itemset Generation Strategies</a:t>
            </a:r>
          </a:p>
        </p:txBody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Reduce the </a:t>
            </a:r>
            <a:r>
              <a:rPr lang="en-US" altLang="en-US">
                <a:solidFill>
                  <a:srgbClr val="FF0000"/>
                </a:solidFill>
              </a:rPr>
              <a:t>number of candidates</a:t>
            </a:r>
            <a:r>
              <a:rPr lang="en-US" altLang="en-US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Complete search: M=2</a:t>
            </a:r>
            <a:r>
              <a:rPr lang="en-US" altLang="en-US" baseline="3000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sz="1200"/>
          </a:p>
          <a:p>
            <a:pPr>
              <a:lnSpc>
                <a:spcPct val="90000"/>
              </a:lnSpc>
            </a:pPr>
            <a:r>
              <a:rPr lang="en-US" altLang="en-US"/>
              <a:t>Reduce the </a:t>
            </a:r>
            <a:r>
              <a:rPr lang="en-US" altLang="en-US">
                <a:solidFill>
                  <a:srgbClr val="FF0000"/>
                </a:solidFill>
              </a:rPr>
              <a:t>number of transactions </a:t>
            </a:r>
            <a:r>
              <a:rPr lang="en-US" altLang="en-US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/>
          </a:p>
          <a:p>
            <a:pPr>
              <a:lnSpc>
                <a:spcPct val="90000"/>
              </a:lnSpc>
            </a:pPr>
            <a:r>
              <a:rPr lang="en-US" altLang="en-US"/>
              <a:t>Reduce the </a:t>
            </a:r>
            <a:r>
              <a:rPr lang="en-US" altLang="en-US">
                <a:solidFill>
                  <a:srgbClr val="FF0000"/>
                </a:solidFill>
              </a:rPr>
              <a:t>number of comparisons</a:t>
            </a:r>
            <a:r>
              <a:rPr lang="en-US" altLang="en-US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need to match every candidate against every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Number of Candidates</a:t>
            </a:r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en-US">
                <a:solidFill>
                  <a:srgbClr val="CC3300"/>
                </a:solidFill>
              </a:rPr>
              <a:t>Apriori principle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If an itemset is frequent, then all of its subsets must also be frequent</a:t>
            </a:r>
          </a:p>
          <a:p>
            <a:pPr lvl="4"/>
            <a:endParaRPr lang="en-US" altLang="en-US"/>
          </a:p>
          <a:p>
            <a:r>
              <a:rPr lang="en-US" altLang="en-US"/>
              <a:t>Apriori principle holds due to the following property of the support measure:</a:t>
            </a:r>
          </a:p>
          <a:p>
            <a:endParaRPr lang="en-US" altLang="en-US"/>
          </a:p>
          <a:p>
            <a:endParaRPr lang="en-US" altLang="en-US"/>
          </a:p>
          <a:p>
            <a:pPr lvl="1"/>
            <a:r>
              <a:rPr lang="en-US" altLang="en-US"/>
              <a:t>Support of an itemset never exceeds the support of its subsets</a:t>
            </a:r>
          </a:p>
          <a:p>
            <a:pPr lvl="1"/>
            <a:r>
              <a:rPr lang="en-US" altLang="en-US"/>
              <a:t>This is known as the </a:t>
            </a:r>
            <a:r>
              <a:rPr lang="en-US" altLang="en-US">
                <a:solidFill>
                  <a:srgbClr val="CC3300"/>
                </a:solidFill>
              </a:rPr>
              <a:t>anti-monotone</a:t>
            </a:r>
            <a:r>
              <a:rPr lang="en-US" altLang="en-US"/>
              <a:t> property of support</a:t>
            </a:r>
          </a:p>
        </p:txBody>
      </p:sp>
      <p:graphicFrame>
        <p:nvGraphicFramePr>
          <p:cNvPr id="1217540" name="Object 4"/>
          <p:cNvGraphicFramePr>
            <a:graphicFrameLocks noChangeAspect="1"/>
          </p:cNvGraphicFramePr>
          <p:nvPr/>
        </p:nvGraphicFramePr>
        <p:xfrm>
          <a:off x="1981200" y="3984625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57" name="Equation" r:id="rId3" imgW="1993680" imgH="203040" progId="Equation.3">
                  <p:embed/>
                </p:oleObj>
              </mc:Choice>
              <mc:Fallback>
                <p:oleObj name="Equation" r:id="rId3" imgW="19936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84625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42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239043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044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charset="2"/>
              </a:endParaRPr>
            </a:p>
          </p:txBody>
        </p:sp>
        <p:graphicFrame>
          <p:nvGraphicFramePr>
            <p:cNvPr id="1239045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077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046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Illustrating Apriori Principle</a:t>
            </a:r>
          </a:p>
        </p:txBody>
      </p:sp>
      <p:grpSp>
        <p:nvGrpSpPr>
          <p:cNvPr id="1239047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239048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078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049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Illustrating Apriori Principle</a:t>
            </a:r>
          </a:p>
        </p:txBody>
      </p:sp>
      <p:graphicFrame>
        <p:nvGraphicFramePr>
          <p:cNvPr id="1219587" name="Object 3"/>
          <p:cNvGraphicFramePr>
            <a:graphicFrameLocks noChangeAspect="1"/>
          </p:cNvGraphicFramePr>
          <p:nvPr/>
        </p:nvGraphicFramePr>
        <p:xfrm>
          <a:off x="304800" y="13716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36" name="Document" r:id="rId3" imgW="2289960" imgH="2495520" progId="Word.Document.8">
                  <p:embed/>
                </p:oleObj>
              </mc:Choice>
              <mc:Fallback>
                <p:oleObj name="Document" r:id="rId3" imgW="2289960" imgH="24955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88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37" name="Document" r:id="rId5" imgW="3328560" imgH="2008800" progId="Word.Document.8">
                  <p:embed/>
                </p:oleObj>
              </mc:Choice>
              <mc:Fallback>
                <p:oleObj name="Document" r:id="rId5" imgW="3328560" imgH="2008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89" name="Object 5"/>
          <p:cNvGraphicFramePr>
            <a:graphicFrameLocks noChangeAspect="1"/>
          </p:cNvGraphicFramePr>
          <p:nvPr/>
        </p:nvGraphicFramePr>
        <p:xfrm>
          <a:off x="4876800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38" name="Document" r:id="rId7" imgW="3124080" imgH="840600" progId="Word.Document.8">
                  <p:embed/>
                </p:oleObj>
              </mc:Choice>
              <mc:Fallback>
                <p:oleObj name="Document" r:id="rId7" imgW="3124080" imgH="8406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90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ahoma" charset="0"/>
              </a:rPr>
              <a:t>Items (1-itemsets)</a:t>
            </a:r>
          </a:p>
        </p:txBody>
      </p:sp>
      <p:sp>
        <p:nvSpPr>
          <p:cNvPr id="1219591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ahoma" charset="0"/>
              </a:rPr>
              <a:t>Pairs (2-itemsets)</a:t>
            </a:r>
          </a:p>
          <a:p>
            <a:endParaRPr lang="en-US" altLang="en-US" sz="1800" b="0">
              <a:latin typeface="Tahoma" charset="0"/>
            </a:endParaRPr>
          </a:p>
          <a:p>
            <a:r>
              <a:rPr lang="en-US" altLang="en-US" sz="1800" b="0">
                <a:latin typeface="Tahoma" charset="0"/>
              </a:rPr>
              <a:t>(No need to generate</a:t>
            </a:r>
            <a:br>
              <a:rPr lang="en-US" altLang="en-US" sz="1800" b="0">
                <a:latin typeface="Tahoma" charset="0"/>
              </a:rPr>
            </a:br>
            <a:r>
              <a:rPr lang="en-US" altLang="en-US" sz="1800" b="0">
                <a:latin typeface="Tahoma" charset="0"/>
              </a:rPr>
              <a:t>candidates involving Coke</a:t>
            </a:r>
            <a:br>
              <a:rPr lang="en-US" altLang="en-US" sz="1800" b="0">
                <a:latin typeface="Tahoma" charset="0"/>
              </a:rPr>
            </a:br>
            <a:r>
              <a:rPr lang="en-US" altLang="en-US" sz="1800" b="0">
                <a:latin typeface="Tahoma" charset="0"/>
              </a:rPr>
              <a:t>or Eggs)</a:t>
            </a:r>
            <a:endParaRPr lang="en-US" altLang="en-US" sz="2400" b="0">
              <a:latin typeface="Times New Roman" charset="0"/>
            </a:endParaRPr>
          </a:p>
        </p:txBody>
      </p:sp>
      <p:sp>
        <p:nvSpPr>
          <p:cNvPr id="1219592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ahoma" charset="0"/>
              </a:rPr>
              <a:t>Triplets (3-itemsets)</a:t>
            </a:r>
            <a:endParaRPr lang="en-US" altLang="en-US" sz="2400" b="0">
              <a:latin typeface="Times New Roman" charset="0"/>
            </a:endParaRPr>
          </a:p>
        </p:txBody>
      </p:sp>
      <p:sp>
        <p:nvSpPr>
          <p:cNvPr id="1219593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594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595" name="Line 11"/>
          <p:cNvSpPr>
            <a:spLocks noChangeShapeType="1"/>
          </p:cNvSpPr>
          <p:nvPr/>
        </p:nvSpPr>
        <p:spPr bwMode="auto">
          <a:xfrm>
            <a:off x="6934200" y="5410200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596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b="0">
                <a:latin typeface="Tahoma" charset="0"/>
              </a:rPr>
              <a:t>Minimum Support = 3</a:t>
            </a:r>
          </a:p>
        </p:txBody>
      </p:sp>
      <p:sp>
        <p:nvSpPr>
          <p:cNvPr id="1219597" name="Text Box 13"/>
          <p:cNvSpPr txBox="1">
            <a:spLocks noChangeArrowheads="1"/>
          </p:cNvSpPr>
          <p:nvPr/>
        </p:nvSpPr>
        <p:spPr bwMode="auto">
          <a:xfrm>
            <a:off x="304800" y="4519613"/>
            <a:ext cx="3227388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800" b="0">
                <a:latin typeface="Tahoma" charset="0"/>
              </a:rPr>
              <a:t>If every subset is considered, </a:t>
            </a:r>
          </a:p>
          <a:p>
            <a:r>
              <a:rPr lang="en-US" altLang="en-US" sz="1800" b="0">
                <a:latin typeface="Tahoma" charset="0"/>
              </a:rPr>
              <a:t>	</a:t>
            </a:r>
            <a:r>
              <a:rPr lang="en-US" altLang="en-US" sz="1800" b="0" baseline="30000">
                <a:latin typeface="Tahoma" charset="0"/>
              </a:rPr>
              <a:t>6</a:t>
            </a:r>
            <a:r>
              <a:rPr lang="en-US" altLang="en-US" sz="1800" b="0">
                <a:latin typeface="Tahoma" charset="0"/>
              </a:rPr>
              <a:t>C</a:t>
            </a:r>
            <a:r>
              <a:rPr lang="en-US" altLang="en-US" sz="1800" b="0" baseline="-25000">
                <a:latin typeface="Tahoma" charset="0"/>
              </a:rPr>
              <a:t>1</a:t>
            </a:r>
            <a:r>
              <a:rPr lang="en-US" altLang="en-US" sz="1800" b="0">
                <a:latin typeface="Tahoma" charset="0"/>
              </a:rPr>
              <a:t> + </a:t>
            </a:r>
            <a:r>
              <a:rPr lang="en-US" altLang="en-US" sz="1800" b="0" baseline="30000">
                <a:latin typeface="Tahoma" charset="0"/>
              </a:rPr>
              <a:t>6</a:t>
            </a:r>
            <a:r>
              <a:rPr lang="en-US" altLang="en-US" sz="1800" b="0">
                <a:latin typeface="Tahoma" charset="0"/>
              </a:rPr>
              <a:t>C</a:t>
            </a:r>
            <a:r>
              <a:rPr lang="en-US" altLang="en-US" sz="1800" b="0" baseline="-25000">
                <a:latin typeface="Tahoma" charset="0"/>
              </a:rPr>
              <a:t>2</a:t>
            </a:r>
            <a:r>
              <a:rPr lang="en-US" altLang="en-US" sz="1800" b="0">
                <a:latin typeface="Tahoma" charset="0"/>
              </a:rPr>
              <a:t> + </a:t>
            </a:r>
            <a:r>
              <a:rPr lang="en-US" altLang="en-US" sz="1800" b="0" baseline="30000">
                <a:latin typeface="Tahoma" charset="0"/>
              </a:rPr>
              <a:t>6</a:t>
            </a:r>
            <a:r>
              <a:rPr lang="en-US" altLang="en-US" sz="1800" b="0">
                <a:latin typeface="Tahoma" charset="0"/>
              </a:rPr>
              <a:t>C</a:t>
            </a:r>
            <a:r>
              <a:rPr lang="en-US" altLang="en-US" sz="1800" b="0" baseline="-25000">
                <a:latin typeface="Tahoma" charset="0"/>
              </a:rPr>
              <a:t>3</a:t>
            </a:r>
            <a:r>
              <a:rPr lang="en-US" altLang="en-US" sz="1800" b="0">
                <a:latin typeface="Tahoma" charset="0"/>
              </a:rPr>
              <a:t> = 41</a:t>
            </a:r>
          </a:p>
          <a:p>
            <a:r>
              <a:rPr lang="en-US" altLang="en-US" sz="1800" b="0">
                <a:latin typeface="Tahoma" charset="0"/>
              </a:rPr>
              <a:t>With support-based pruning,</a:t>
            </a:r>
          </a:p>
          <a:p>
            <a:r>
              <a:rPr lang="en-US" altLang="en-US" sz="1800" b="0">
                <a:latin typeface="Tahoma" charset="0"/>
              </a:rPr>
              <a:t>	6 + 6 + 1 =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Apriori Algorithm</a:t>
            </a:r>
          </a:p>
        </p:txBody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7613"/>
            <a:ext cx="8229600" cy="451485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/>
              <a:t>Method: 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None/>
            </a:pPr>
            <a:endParaRPr lang="en-US" altLang="en-US" sz="2000"/>
          </a:p>
          <a:p>
            <a:pPr marL="742950" lvl="1" indent="-285750">
              <a:lnSpc>
                <a:spcPct val="90000"/>
              </a:lnSpc>
            </a:pPr>
            <a:r>
              <a:rPr lang="en-US" altLang="en-US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/>
              <a:t>Generate frequent itemsets of length 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/>
              <a:t>Repeat until no new frequent itemsets are identified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/>
              <a:t>Generate length (k+1) candidate itemsets from length k frequent itemsets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/>
              <a:t>Prune candidate itemsets 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/>
              <a:t>Count the support of each candidate 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/>
              <a:t>Eliminate candidates that are infrequent, leaving only those that are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Number of Comparisons</a:t>
            </a:r>
          </a:p>
        </p:txBody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Candidate counting: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Scan the database of transactions to determine the support of each candidate itemset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 reduce the number of comparisons, store the candidates in a hash structure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Instead of matching each transaction against every candidate, match it against candidates contained in the hashed buckets</a:t>
            </a:r>
          </a:p>
        </p:txBody>
      </p:sp>
      <p:graphicFrame>
        <p:nvGraphicFramePr>
          <p:cNvPr id="1220612" name="Object 4"/>
          <p:cNvGraphicFramePr>
            <a:graphicFrameLocks noChangeAspect="1"/>
          </p:cNvGraphicFramePr>
          <p:nvPr/>
        </p:nvGraphicFramePr>
        <p:xfrm>
          <a:off x="914400" y="3657600"/>
          <a:ext cx="6824663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29" name="Visio" r:id="rId3" imgW="7643978" imgH="3191008" progId="Visio.Drawing.6">
                  <p:embed/>
                </p:oleObj>
              </mc:Choice>
              <mc:Fallback>
                <p:oleObj name="Visio" r:id="rId3" imgW="7643978" imgH="319100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6824663" cy="291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152400"/>
            <a:ext cx="8280400" cy="533400"/>
          </a:xfrm>
        </p:spPr>
        <p:txBody>
          <a:bodyPr/>
          <a:lstStyle/>
          <a:p>
            <a:r>
              <a:rPr lang="en-US" altLang="en-US"/>
              <a:t>Generate Hash Tree</a:t>
            </a:r>
          </a:p>
        </p:txBody>
      </p:sp>
      <p:grpSp>
        <p:nvGrpSpPr>
          <p:cNvPr id="1250307" name="Group 3"/>
          <p:cNvGrpSpPr>
            <a:grpSpLocks/>
          </p:cNvGrpSpPr>
          <p:nvPr/>
        </p:nvGrpSpPr>
        <p:grpSpPr bwMode="auto">
          <a:xfrm>
            <a:off x="3810000" y="3886200"/>
            <a:ext cx="4681538" cy="2446338"/>
            <a:chOff x="1632" y="1536"/>
            <a:chExt cx="3143" cy="1750"/>
          </a:xfrm>
        </p:grpSpPr>
        <p:sp>
          <p:nvSpPr>
            <p:cNvPr id="1250308" name="Line 4"/>
            <p:cNvSpPr>
              <a:spLocks noChangeShapeType="1"/>
            </p:cNvSpPr>
            <p:nvPr/>
          </p:nvSpPr>
          <p:spPr bwMode="auto">
            <a:xfrm flipH="1">
              <a:off x="2496" y="1536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09" name="Line 5"/>
            <p:cNvSpPr>
              <a:spLocks noChangeShapeType="1"/>
            </p:cNvSpPr>
            <p:nvPr/>
          </p:nvSpPr>
          <p:spPr bwMode="auto">
            <a:xfrm>
              <a:off x="3168" y="1536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10" name="Line 6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11" name="Text Box 7"/>
            <p:cNvSpPr txBox="1">
              <a:spLocks noChangeArrowheads="1"/>
            </p:cNvSpPr>
            <p:nvPr/>
          </p:nvSpPr>
          <p:spPr bwMode="auto">
            <a:xfrm>
              <a:off x="2976" y="1728"/>
              <a:ext cx="465" cy="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latin typeface="Times New Roman" charset="0"/>
                </a:rPr>
                <a:t>2 3 4</a:t>
              </a:r>
            </a:p>
            <a:p>
              <a:r>
                <a:rPr lang="en-US" altLang="en-US" sz="2000" b="0">
                  <a:latin typeface="Times New Roman" charset="0"/>
                </a:rPr>
                <a:t>5 6 7</a:t>
              </a:r>
            </a:p>
          </p:txBody>
        </p:sp>
        <p:sp>
          <p:nvSpPr>
            <p:cNvPr id="1250312" name="Line 8"/>
            <p:cNvSpPr>
              <a:spLocks noChangeShapeType="1"/>
            </p:cNvSpPr>
            <p:nvPr/>
          </p:nvSpPr>
          <p:spPr bwMode="auto">
            <a:xfrm flipH="1">
              <a:off x="1917" y="187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13" name="Text Box 9"/>
            <p:cNvSpPr txBox="1">
              <a:spLocks noChangeArrowheads="1"/>
            </p:cNvSpPr>
            <p:nvPr/>
          </p:nvSpPr>
          <p:spPr bwMode="auto">
            <a:xfrm>
              <a:off x="1728" y="2159"/>
              <a:ext cx="465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latin typeface="Times New Roman" charset="0"/>
                </a:rPr>
                <a:t>1 4 5</a:t>
              </a:r>
            </a:p>
          </p:txBody>
        </p:sp>
        <p:sp>
          <p:nvSpPr>
            <p:cNvPr id="1250314" name="Line 10"/>
            <p:cNvSpPr>
              <a:spLocks noChangeShapeType="1"/>
            </p:cNvSpPr>
            <p:nvPr/>
          </p:nvSpPr>
          <p:spPr bwMode="auto">
            <a:xfrm>
              <a:off x="2493" y="1871"/>
              <a:ext cx="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15" name="Line 11"/>
            <p:cNvSpPr>
              <a:spLocks noChangeShapeType="1"/>
            </p:cNvSpPr>
            <p:nvPr/>
          </p:nvSpPr>
          <p:spPr bwMode="auto">
            <a:xfrm>
              <a:off x="2493" y="1871"/>
              <a:ext cx="57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16" name="Text Box 12"/>
            <p:cNvSpPr txBox="1">
              <a:spLocks noChangeArrowheads="1"/>
            </p:cNvSpPr>
            <p:nvPr/>
          </p:nvSpPr>
          <p:spPr bwMode="auto">
            <a:xfrm>
              <a:off x="2870" y="2265"/>
              <a:ext cx="465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latin typeface="Times New Roman" charset="0"/>
                </a:rPr>
                <a:t>1 3 6</a:t>
              </a:r>
            </a:p>
          </p:txBody>
        </p:sp>
        <p:sp>
          <p:nvSpPr>
            <p:cNvPr id="1250317" name="Line 13"/>
            <p:cNvSpPr>
              <a:spLocks noChangeShapeType="1"/>
            </p:cNvSpPr>
            <p:nvPr/>
          </p:nvSpPr>
          <p:spPr bwMode="auto">
            <a:xfrm flipH="1">
              <a:off x="1824" y="235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18" name="Text Box 14"/>
            <p:cNvSpPr txBox="1">
              <a:spLocks noChangeArrowheads="1"/>
            </p:cNvSpPr>
            <p:nvPr/>
          </p:nvSpPr>
          <p:spPr bwMode="auto">
            <a:xfrm>
              <a:off x="1632" y="2640"/>
              <a:ext cx="465" cy="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latin typeface="Times New Roman" charset="0"/>
                </a:rPr>
                <a:t>1 2 4</a:t>
              </a:r>
            </a:p>
            <a:p>
              <a:r>
                <a:rPr lang="en-US" altLang="en-US" sz="2000" b="0">
                  <a:latin typeface="Times New Roman" charset="0"/>
                </a:rPr>
                <a:t>4 5 7</a:t>
              </a:r>
            </a:p>
          </p:txBody>
        </p:sp>
        <p:sp>
          <p:nvSpPr>
            <p:cNvPr id="1250319" name="Line 15"/>
            <p:cNvSpPr>
              <a:spLocks noChangeShapeType="1"/>
            </p:cNvSpPr>
            <p:nvPr/>
          </p:nvSpPr>
          <p:spPr bwMode="auto">
            <a:xfrm>
              <a:off x="2496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20" name="Text Box 16"/>
            <p:cNvSpPr txBox="1">
              <a:spLocks noChangeArrowheads="1"/>
            </p:cNvSpPr>
            <p:nvPr/>
          </p:nvSpPr>
          <p:spPr bwMode="auto">
            <a:xfrm>
              <a:off x="2255" y="2784"/>
              <a:ext cx="465" cy="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latin typeface="Times New Roman" charset="0"/>
                </a:rPr>
                <a:t>1 2 5</a:t>
              </a:r>
            </a:p>
            <a:p>
              <a:r>
                <a:rPr lang="en-US" altLang="en-US" sz="2000" b="0">
                  <a:latin typeface="Times New Roman" charset="0"/>
                </a:rPr>
                <a:t>4 5 8</a:t>
              </a:r>
            </a:p>
          </p:txBody>
        </p:sp>
        <p:sp>
          <p:nvSpPr>
            <p:cNvPr id="1250321" name="Line 17"/>
            <p:cNvSpPr>
              <a:spLocks noChangeShapeType="1"/>
            </p:cNvSpPr>
            <p:nvPr/>
          </p:nvSpPr>
          <p:spPr bwMode="auto">
            <a:xfrm>
              <a:off x="2496" y="2352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22" name="Text Box 18"/>
            <p:cNvSpPr txBox="1">
              <a:spLocks noChangeArrowheads="1"/>
            </p:cNvSpPr>
            <p:nvPr/>
          </p:nvSpPr>
          <p:spPr bwMode="auto">
            <a:xfrm>
              <a:off x="2832" y="2784"/>
              <a:ext cx="465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latin typeface="Times New Roman" charset="0"/>
                </a:rPr>
                <a:t>1 5 9</a:t>
              </a:r>
            </a:p>
          </p:txBody>
        </p:sp>
        <p:sp>
          <p:nvSpPr>
            <p:cNvPr id="1250323" name="Line 19"/>
            <p:cNvSpPr>
              <a:spLocks noChangeShapeType="1"/>
            </p:cNvSpPr>
            <p:nvPr/>
          </p:nvSpPr>
          <p:spPr bwMode="auto">
            <a:xfrm flipH="1">
              <a:off x="3456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24" name="Text Box 20"/>
            <p:cNvSpPr txBox="1">
              <a:spLocks noChangeArrowheads="1"/>
            </p:cNvSpPr>
            <p:nvPr/>
          </p:nvSpPr>
          <p:spPr bwMode="auto">
            <a:xfrm>
              <a:off x="3254" y="2169"/>
              <a:ext cx="465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latin typeface="Times New Roman" charset="0"/>
                </a:rPr>
                <a:t>3 4 5</a:t>
              </a:r>
            </a:p>
          </p:txBody>
        </p:sp>
        <p:sp>
          <p:nvSpPr>
            <p:cNvPr id="1250325" name="Line 21"/>
            <p:cNvSpPr>
              <a:spLocks noChangeShapeType="1"/>
            </p:cNvSpPr>
            <p:nvPr/>
          </p:nvSpPr>
          <p:spPr bwMode="auto">
            <a:xfrm>
              <a:off x="39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26" name="Text Box 22"/>
            <p:cNvSpPr txBox="1">
              <a:spLocks noChangeArrowheads="1"/>
            </p:cNvSpPr>
            <p:nvPr/>
          </p:nvSpPr>
          <p:spPr bwMode="auto">
            <a:xfrm>
              <a:off x="3792" y="2160"/>
              <a:ext cx="465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latin typeface="Times New Roman" charset="0"/>
                </a:rPr>
                <a:t>3 5 6</a:t>
              </a:r>
            </a:p>
            <a:p>
              <a:r>
                <a:rPr lang="en-US" altLang="en-US" sz="2000" b="0">
                  <a:latin typeface="Times New Roman" charset="0"/>
                </a:rPr>
                <a:t>3 5 7</a:t>
              </a:r>
            </a:p>
            <a:p>
              <a:r>
                <a:rPr lang="en-US" altLang="en-US" sz="2000" b="0">
                  <a:latin typeface="Times New Roman" charset="0"/>
                </a:rPr>
                <a:t>6 8 9</a:t>
              </a:r>
            </a:p>
          </p:txBody>
        </p:sp>
        <p:sp>
          <p:nvSpPr>
            <p:cNvPr id="1250327" name="Line 23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28" name="Text Box 24"/>
            <p:cNvSpPr txBox="1">
              <a:spLocks noChangeArrowheads="1"/>
            </p:cNvSpPr>
            <p:nvPr/>
          </p:nvSpPr>
          <p:spPr bwMode="auto">
            <a:xfrm>
              <a:off x="4310" y="2121"/>
              <a:ext cx="465" cy="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latin typeface="Times New Roman" charset="0"/>
                </a:rPr>
                <a:t>3 6 7</a:t>
              </a:r>
            </a:p>
            <a:p>
              <a:r>
                <a:rPr lang="en-US" altLang="en-US" sz="2000" b="0">
                  <a:latin typeface="Times New Roman" charset="0"/>
                </a:rPr>
                <a:t>3 6 8</a:t>
              </a:r>
            </a:p>
          </p:txBody>
        </p:sp>
      </p:grpSp>
      <p:grpSp>
        <p:nvGrpSpPr>
          <p:cNvPr id="1250329" name="Group 25"/>
          <p:cNvGrpSpPr>
            <a:grpSpLocks/>
          </p:cNvGrpSpPr>
          <p:nvPr/>
        </p:nvGrpSpPr>
        <p:grpSpPr bwMode="auto">
          <a:xfrm>
            <a:off x="533400" y="4237038"/>
            <a:ext cx="2286000" cy="1249362"/>
            <a:chOff x="144" y="912"/>
            <a:chExt cx="1440" cy="787"/>
          </a:xfrm>
        </p:grpSpPr>
        <p:sp>
          <p:nvSpPr>
            <p:cNvPr id="1250330" name="Line 26"/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31" name="Line 27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32" name="Text Box 28"/>
            <p:cNvSpPr txBox="1">
              <a:spLocks noChangeArrowheads="1"/>
            </p:cNvSpPr>
            <p:nvPr/>
          </p:nvSpPr>
          <p:spPr bwMode="auto">
            <a:xfrm>
              <a:off x="240" y="120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latin typeface="Times New Roman" charset="0"/>
                </a:rPr>
                <a:t>1,4,7</a:t>
              </a:r>
            </a:p>
          </p:txBody>
        </p:sp>
        <p:sp>
          <p:nvSpPr>
            <p:cNvPr id="1250333" name="Text Box 29"/>
            <p:cNvSpPr txBox="1">
              <a:spLocks noChangeArrowheads="1"/>
            </p:cNvSpPr>
            <p:nvPr/>
          </p:nvSpPr>
          <p:spPr bwMode="auto">
            <a:xfrm>
              <a:off x="662" y="144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latin typeface="Times New Roman" charset="0"/>
                </a:rPr>
                <a:t>2,5,8</a:t>
              </a:r>
            </a:p>
          </p:txBody>
        </p:sp>
        <p:sp>
          <p:nvSpPr>
            <p:cNvPr id="1250334" name="Line 30"/>
            <p:cNvSpPr>
              <a:spLocks noChangeShapeType="1"/>
            </p:cNvSpPr>
            <p:nvPr/>
          </p:nvSpPr>
          <p:spPr bwMode="auto">
            <a:xfrm>
              <a:off x="864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335" name="Text Box 31"/>
            <p:cNvSpPr txBox="1">
              <a:spLocks noChangeArrowheads="1"/>
            </p:cNvSpPr>
            <p:nvPr/>
          </p:nvSpPr>
          <p:spPr bwMode="auto">
            <a:xfrm>
              <a:off x="998" y="111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latin typeface="Times New Roman" charset="0"/>
                </a:rPr>
                <a:t>3,6,9</a:t>
              </a:r>
            </a:p>
          </p:txBody>
        </p:sp>
        <p:sp>
          <p:nvSpPr>
            <p:cNvPr id="1250336" name="Text Box 32"/>
            <p:cNvSpPr txBox="1">
              <a:spLocks noChangeArrowheads="1"/>
            </p:cNvSpPr>
            <p:nvPr/>
          </p:nvSpPr>
          <p:spPr bwMode="auto">
            <a:xfrm>
              <a:off x="336" y="912"/>
              <a:ext cx="10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solidFill>
                    <a:schemeClr val="hlink"/>
                  </a:solidFill>
                  <a:latin typeface="Times New Roman" charset="0"/>
                </a:rPr>
                <a:t>Hash function</a:t>
              </a:r>
            </a:p>
          </p:txBody>
        </p:sp>
        <p:sp>
          <p:nvSpPr>
            <p:cNvPr id="1250337" name="Rectangle 33"/>
            <p:cNvSpPr>
              <a:spLocks noChangeArrowheads="1"/>
            </p:cNvSpPr>
            <p:nvPr/>
          </p:nvSpPr>
          <p:spPr bwMode="auto">
            <a:xfrm>
              <a:off x="144" y="912"/>
              <a:ext cx="1440" cy="76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0338" name="Text Box 34"/>
          <p:cNvSpPr txBox="1">
            <a:spLocks noChangeArrowheads="1"/>
          </p:cNvSpPr>
          <p:nvPr/>
        </p:nvSpPr>
        <p:spPr bwMode="auto">
          <a:xfrm>
            <a:off x="457200" y="1066800"/>
            <a:ext cx="8305800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Suppose you have 15 candidate itemsets of length 3: </a:t>
            </a:r>
          </a:p>
          <a:p>
            <a:pPr>
              <a:spcBef>
                <a:spcPct val="50000"/>
              </a:spcBef>
            </a:pPr>
            <a:r>
              <a:rPr lang="en-US" altLang="en-US" sz="1800"/>
              <a:t>{1 4 5}, {1 2 4}, {4 5 7}, {1 2 5}, {4 5 8}, {1 5 9}, {1 3 6}, {2 3 4}, {5 6 7}, {3 4 5}, {3 5 6}, {3 5 7}, {6 8 9}, {3 6 7}, {3 6 8}</a:t>
            </a:r>
            <a:endParaRPr lang="en-US" altLang="en-US" sz="800"/>
          </a:p>
          <a:p>
            <a:pPr>
              <a:spcBef>
                <a:spcPct val="50000"/>
              </a:spcBef>
            </a:pPr>
            <a:r>
              <a:rPr lang="en-US" altLang="en-US" sz="1800"/>
              <a:t>You need: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Hash function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Max leaf size: max number of itemsets stored in a leaf node (if number of candidate itemsets exceeds max leaf size, split the node)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735" name="Rectangle 1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Discovery: Hash tree</a:t>
            </a:r>
          </a:p>
        </p:txBody>
      </p:sp>
      <p:sp>
        <p:nvSpPr>
          <p:cNvPr id="1221635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800" b="0">
              <a:latin typeface="Wingdings" charset="2"/>
            </a:endParaRPr>
          </a:p>
        </p:txBody>
      </p:sp>
      <p:grpSp>
        <p:nvGrpSpPr>
          <p:cNvPr id="1221636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1221637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1221638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39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40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1641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1221642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43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44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1645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1221646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47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48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1649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1221650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51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52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1653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1221654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55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56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1657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1221658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59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60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1661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1221662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63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64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1665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1221666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67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solidFill>
                      <a:srgbClr val="FF0000"/>
                    </a:solidFill>
                    <a:latin typeface="Times New Roman" charset="0"/>
                  </a:rPr>
                  <a:t>1</a:t>
                </a:r>
                <a:r>
                  <a:rPr lang="en-US" altLang="en-US" sz="2000" b="0">
                    <a:latin typeface="Times New Roman" charset="0"/>
                  </a:rPr>
                  <a:t> 5 9</a:t>
                </a:r>
              </a:p>
            </p:txBody>
          </p:sp>
        </p:grpSp>
        <p:grpSp>
          <p:nvGrpSpPr>
            <p:cNvPr id="1221668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1221669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70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solidFill>
                      <a:srgbClr val="FF0000"/>
                    </a:solidFill>
                    <a:latin typeface="Times New Roman" charset="0"/>
                  </a:rPr>
                  <a:t>1</a:t>
                </a:r>
                <a:r>
                  <a:rPr lang="en-US" altLang="en-US" sz="2000" b="0">
                    <a:latin typeface="Times New Roman" charset="0"/>
                  </a:rPr>
                  <a:t>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charset="0"/>
                  </a:rPr>
                  <a:t>4</a:t>
                </a:r>
                <a:r>
                  <a:rPr lang="en-US" altLang="en-US" sz="2000" b="0">
                    <a:latin typeface="Times New Roman" charset="0"/>
                  </a:rPr>
                  <a:t> 5</a:t>
                </a:r>
              </a:p>
            </p:txBody>
          </p:sp>
        </p:grpSp>
        <p:grpSp>
          <p:nvGrpSpPr>
            <p:cNvPr id="1221671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1221672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73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solidFill>
                      <a:srgbClr val="FF0000"/>
                    </a:solidFill>
                    <a:latin typeface="Times New Roman" charset="0"/>
                  </a:rPr>
                  <a:t>1</a:t>
                </a:r>
                <a:r>
                  <a:rPr lang="en-US" altLang="en-US" sz="2000" b="0">
                    <a:latin typeface="Times New Roman" charset="0"/>
                  </a:rPr>
                  <a:t> 3 6</a:t>
                </a:r>
              </a:p>
            </p:txBody>
          </p:sp>
        </p:grpSp>
        <p:grpSp>
          <p:nvGrpSpPr>
            <p:cNvPr id="1221674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1221675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676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3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charset="0"/>
                  </a:rPr>
                  <a:t>4</a:t>
                </a:r>
                <a:r>
                  <a:rPr lang="en-US" altLang="en-US" sz="2000" b="0">
                    <a:latin typeface="Times New Roman" charset="0"/>
                  </a:rPr>
                  <a:t> 5</a:t>
                </a:r>
              </a:p>
            </p:txBody>
          </p:sp>
        </p:grpSp>
        <p:grpSp>
          <p:nvGrpSpPr>
            <p:cNvPr id="1221677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1221678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167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68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3 6 7</a:t>
                  </a:r>
                </a:p>
              </p:txBody>
            </p:sp>
          </p:grpSp>
          <p:grpSp>
            <p:nvGrpSpPr>
              <p:cNvPr id="1221681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1682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68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1221684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1221685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1221686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122168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168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 b="0">
                        <a:latin typeface="Times New Roman" charset="0"/>
                      </a:rPr>
                      <a:t>3 5 6</a:t>
                    </a:r>
                  </a:p>
                </p:txBody>
              </p:sp>
            </p:grpSp>
            <p:grpSp>
              <p:nvGrpSpPr>
                <p:cNvPr id="1221689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1221690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169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 b="0">
                        <a:latin typeface="Times New Roman" charset="0"/>
                      </a:rPr>
                      <a:t>3 5 7</a:t>
                    </a:r>
                  </a:p>
                </p:txBody>
              </p:sp>
            </p:grpSp>
          </p:grpSp>
          <p:grpSp>
            <p:nvGrpSpPr>
              <p:cNvPr id="1221692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1221693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69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6 8 9</a:t>
                  </a:r>
                </a:p>
              </p:txBody>
            </p:sp>
          </p:grpSp>
        </p:grpSp>
        <p:grpSp>
          <p:nvGrpSpPr>
            <p:cNvPr id="1221695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1221696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1697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69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2 3 4</a:t>
                  </a:r>
                </a:p>
              </p:txBody>
            </p:sp>
          </p:grpSp>
          <p:grpSp>
            <p:nvGrpSpPr>
              <p:cNvPr id="1221699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1700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70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1221702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1221703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1704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70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1</a:t>
                  </a:r>
                  <a:r>
                    <a:rPr lang="en-US" altLang="en-US" sz="2000" b="0">
                      <a:latin typeface="Times New Roman" charset="0"/>
                    </a:rPr>
                    <a:t> 2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4</a:t>
                  </a:r>
                </a:p>
              </p:txBody>
            </p:sp>
          </p:grpSp>
          <p:grpSp>
            <p:nvGrpSpPr>
              <p:cNvPr id="1221706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1707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70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4</a:t>
                  </a:r>
                  <a:r>
                    <a:rPr lang="en-US" altLang="en-US" sz="2000" b="0">
                      <a:latin typeface="Times New Roman" charset="0"/>
                    </a:rPr>
                    <a:t> 5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7</a:t>
                  </a:r>
                </a:p>
              </p:txBody>
            </p:sp>
          </p:grpSp>
        </p:grpSp>
        <p:grpSp>
          <p:nvGrpSpPr>
            <p:cNvPr id="1221709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1221710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1711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71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1</a:t>
                  </a:r>
                  <a:r>
                    <a:rPr lang="en-US" altLang="en-US" sz="2000" b="0">
                      <a:latin typeface="Times New Roman" charset="0"/>
                    </a:rPr>
                    <a:t> 2 5</a:t>
                  </a:r>
                </a:p>
              </p:txBody>
            </p:sp>
          </p:grpSp>
          <p:grpSp>
            <p:nvGrpSpPr>
              <p:cNvPr id="1221713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1714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71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4</a:t>
                  </a:r>
                  <a:r>
                    <a:rPr lang="en-US" altLang="en-US" sz="2000" b="0">
                      <a:latin typeface="Times New Roman" charset="0"/>
                    </a:rPr>
                    <a:t> 5 8</a:t>
                  </a:r>
                </a:p>
              </p:txBody>
            </p:sp>
          </p:grpSp>
        </p:grpSp>
        <p:grpSp>
          <p:nvGrpSpPr>
            <p:cNvPr id="1221716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1221717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718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719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1720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1221721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1722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1723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1724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1725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1726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1727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1,4,7</a:t>
            </a:r>
            <a:endParaRPr lang="en-US" altLang="en-US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221728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charset="0"/>
              </a:rPr>
              <a:t>2,5,8</a:t>
            </a:r>
            <a:endParaRPr lang="en-US" altLang="en-US" b="0">
              <a:latin typeface="Times New Roman" charset="0"/>
            </a:endParaRPr>
          </a:p>
        </p:txBody>
      </p:sp>
      <p:sp>
        <p:nvSpPr>
          <p:cNvPr id="1221729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charset="0"/>
              </a:rPr>
              <a:t>3,6,9</a:t>
            </a:r>
          </a:p>
        </p:txBody>
      </p:sp>
      <p:sp>
        <p:nvSpPr>
          <p:cNvPr id="1221730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0">
                <a:latin typeface="Times New Roman" charset="0"/>
              </a:rPr>
              <a:t>Hash Function</a:t>
            </a:r>
            <a:endParaRPr lang="en-US" altLang="en-US" sz="2800" b="0">
              <a:latin typeface="Times New Roman" charset="0"/>
            </a:endParaRPr>
          </a:p>
        </p:txBody>
      </p:sp>
      <p:sp>
        <p:nvSpPr>
          <p:cNvPr id="1221731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charset="0"/>
              </a:rPr>
              <a:t>Candidate Hash Tree</a:t>
            </a:r>
            <a:endParaRPr lang="en-US" altLang="en-US" sz="2800" b="0">
              <a:latin typeface="Times New Roman" charset="0"/>
            </a:endParaRPr>
          </a:p>
        </p:txBody>
      </p:sp>
      <p:sp>
        <p:nvSpPr>
          <p:cNvPr id="1221732" name="Text Box 100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0">
                <a:solidFill>
                  <a:srgbClr val="0C6D9C"/>
                </a:solidFill>
              </a:rPr>
              <a:t>Hash on 1, 4 or 7</a:t>
            </a:r>
            <a:endParaRPr lang="en-US" altLang="en-US" sz="2000" b="0">
              <a:solidFill>
                <a:srgbClr val="0C6D9C"/>
              </a:solidFill>
              <a:sym typeface="Symbol" charset="2"/>
            </a:endParaRPr>
          </a:p>
        </p:txBody>
      </p:sp>
      <p:sp>
        <p:nvSpPr>
          <p:cNvPr id="1221733" name="Rectangle 101"/>
          <p:cNvSpPr>
            <a:spLocks noChangeArrowheads="1"/>
          </p:cNvSpPr>
          <p:nvPr/>
        </p:nvSpPr>
        <p:spPr bwMode="auto">
          <a:xfrm>
            <a:off x="1676400" y="3810000"/>
            <a:ext cx="3124200" cy="2286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1734" name="Rectangle 102"/>
          <p:cNvSpPr>
            <a:spLocks noChangeArrowheads="1"/>
          </p:cNvSpPr>
          <p:nvPr/>
        </p:nvSpPr>
        <p:spPr bwMode="auto">
          <a:xfrm>
            <a:off x="5029200" y="4038600"/>
            <a:ext cx="1143000" cy="762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760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Discovery: Hash tree</a:t>
            </a:r>
          </a:p>
        </p:txBody>
      </p:sp>
      <p:sp>
        <p:nvSpPr>
          <p:cNvPr id="1222659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800" b="0">
              <a:latin typeface="Wingdings" charset="2"/>
            </a:endParaRPr>
          </a:p>
        </p:txBody>
      </p:sp>
      <p:grpSp>
        <p:nvGrpSpPr>
          <p:cNvPr id="1222660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1222661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1222662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63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64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2665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1222666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67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68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2669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1222670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71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72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2673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1222674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75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76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2677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1222678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79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80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2681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1222682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83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84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2685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1222686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87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88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2689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1222690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91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1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charset="0"/>
                  </a:rPr>
                  <a:t>5</a:t>
                </a:r>
                <a:r>
                  <a:rPr lang="en-US" altLang="en-US" sz="2000" b="0">
                    <a:latin typeface="Times New Roman" charset="0"/>
                  </a:rPr>
                  <a:t> 9</a:t>
                </a:r>
              </a:p>
            </p:txBody>
          </p:sp>
        </p:grpSp>
        <p:grpSp>
          <p:nvGrpSpPr>
            <p:cNvPr id="1222692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1222693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94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1 4 5</a:t>
                </a:r>
              </a:p>
            </p:txBody>
          </p:sp>
        </p:grpSp>
        <p:grpSp>
          <p:nvGrpSpPr>
            <p:cNvPr id="1222695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1222696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697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1 3 6</a:t>
                </a:r>
              </a:p>
            </p:txBody>
          </p:sp>
        </p:grpSp>
        <p:grpSp>
          <p:nvGrpSpPr>
            <p:cNvPr id="1222698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1222699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700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3 4 5</a:t>
                </a:r>
              </a:p>
            </p:txBody>
          </p:sp>
        </p:grpSp>
        <p:grpSp>
          <p:nvGrpSpPr>
            <p:cNvPr id="1222701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1222702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2703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0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3 6 7</a:t>
                  </a:r>
                </a:p>
              </p:txBody>
            </p:sp>
          </p:grpSp>
          <p:grpSp>
            <p:nvGrpSpPr>
              <p:cNvPr id="1222705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2706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0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1222708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1222709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1222710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1222711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2712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 b="0">
                        <a:latin typeface="Times New Roman" charset="0"/>
                      </a:rPr>
                      <a:t>3 </a:t>
                    </a:r>
                    <a:r>
                      <a:rPr lang="en-US" altLang="en-US" sz="2000" b="0">
                        <a:solidFill>
                          <a:srgbClr val="FF0000"/>
                        </a:solidFill>
                        <a:latin typeface="Times New Roman" charset="0"/>
                      </a:rPr>
                      <a:t>5</a:t>
                    </a:r>
                    <a:r>
                      <a:rPr lang="en-US" altLang="en-US" sz="2000" b="0">
                        <a:latin typeface="Times New Roman" charset="0"/>
                      </a:rPr>
                      <a:t> 6</a:t>
                    </a:r>
                  </a:p>
                </p:txBody>
              </p:sp>
            </p:grpSp>
            <p:grpSp>
              <p:nvGrpSpPr>
                <p:cNvPr id="1222713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1222714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2715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 b="0">
                        <a:latin typeface="Times New Roman" charset="0"/>
                      </a:rPr>
                      <a:t>3 </a:t>
                    </a:r>
                    <a:r>
                      <a:rPr lang="en-US" altLang="en-US" sz="2000" b="0">
                        <a:solidFill>
                          <a:srgbClr val="FF0000"/>
                        </a:solidFill>
                        <a:latin typeface="Times New Roman" charset="0"/>
                      </a:rPr>
                      <a:t>5</a:t>
                    </a:r>
                    <a:r>
                      <a:rPr lang="en-US" altLang="en-US" sz="2000" b="0">
                        <a:latin typeface="Times New Roman" charset="0"/>
                      </a:rPr>
                      <a:t> 7</a:t>
                    </a:r>
                  </a:p>
                </p:txBody>
              </p:sp>
            </p:grpSp>
          </p:grpSp>
          <p:grpSp>
            <p:nvGrpSpPr>
              <p:cNvPr id="1222716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1222717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1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6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8</a:t>
                  </a:r>
                  <a:r>
                    <a:rPr lang="en-US" altLang="en-US" sz="2000" b="0">
                      <a:latin typeface="Times New Roman" charset="0"/>
                    </a:rPr>
                    <a:t> 9</a:t>
                  </a:r>
                </a:p>
              </p:txBody>
            </p:sp>
          </p:grpSp>
        </p:grpSp>
        <p:grpSp>
          <p:nvGrpSpPr>
            <p:cNvPr id="1222719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1222720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2721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2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2</a:t>
                  </a:r>
                  <a:r>
                    <a:rPr lang="en-US" altLang="en-US" sz="2000" b="0">
                      <a:latin typeface="Times New Roman" charset="0"/>
                    </a:rPr>
                    <a:t> 3 4</a:t>
                  </a:r>
                </a:p>
              </p:txBody>
            </p:sp>
          </p:grpSp>
          <p:grpSp>
            <p:nvGrpSpPr>
              <p:cNvPr id="1222723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2724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25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5</a:t>
                  </a:r>
                  <a:r>
                    <a:rPr lang="en-US" altLang="en-US" sz="2000" b="0">
                      <a:latin typeface="Times New Roman" charset="0"/>
                    </a:rPr>
                    <a:t> 6 7</a:t>
                  </a:r>
                </a:p>
              </p:txBody>
            </p:sp>
          </p:grpSp>
        </p:grpSp>
        <p:grpSp>
          <p:nvGrpSpPr>
            <p:cNvPr id="1222726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1222727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2728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2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1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2</a:t>
                  </a:r>
                  <a:r>
                    <a:rPr lang="en-US" altLang="en-US" sz="2000" b="0">
                      <a:latin typeface="Times New Roman" charset="0"/>
                    </a:rPr>
                    <a:t> 4</a:t>
                  </a:r>
                </a:p>
              </p:txBody>
            </p:sp>
          </p:grpSp>
          <p:grpSp>
            <p:nvGrpSpPr>
              <p:cNvPr id="1222730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2731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3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4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5</a:t>
                  </a:r>
                  <a:r>
                    <a:rPr lang="en-US" altLang="en-US" sz="2000" b="0">
                      <a:latin typeface="Times New Roman" charset="0"/>
                    </a:rPr>
                    <a:t> 7</a:t>
                  </a:r>
                </a:p>
              </p:txBody>
            </p:sp>
          </p:grpSp>
        </p:grpSp>
        <p:grpSp>
          <p:nvGrpSpPr>
            <p:cNvPr id="1222733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1222734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2735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3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1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2</a:t>
                  </a:r>
                  <a:r>
                    <a:rPr lang="en-US" altLang="en-US" sz="2000" b="0">
                      <a:latin typeface="Times New Roman" charset="0"/>
                    </a:rPr>
                    <a:t>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5</a:t>
                  </a:r>
                </a:p>
              </p:txBody>
            </p:sp>
          </p:grpSp>
          <p:grpSp>
            <p:nvGrpSpPr>
              <p:cNvPr id="1222737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2738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73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4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5</a:t>
                  </a:r>
                  <a:r>
                    <a:rPr lang="en-US" altLang="en-US" sz="2000" b="0">
                      <a:latin typeface="Times New Roman" charset="0"/>
                    </a:rPr>
                    <a:t>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8</a:t>
                  </a:r>
                </a:p>
              </p:txBody>
            </p:sp>
          </p:grpSp>
        </p:grpSp>
        <p:grpSp>
          <p:nvGrpSpPr>
            <p:cNvPr id="1222740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1222741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742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743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2744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1222745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2746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2747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2748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2749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2750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2751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charset="0"/>
              </a:rPr>
              <a:t>1,4,7</a:t>
            </a:r>
            <a:endParaRPr lang="en-US" altLang="en-US" b="0">
              <a:latin typeface="Times New Roman" charset="0"/>
            </a:endParaRPr>
          </a:p>
        </p:txBody>
      </p:sp>
      <p:sp>
        <p:nvSpPr>
          <p:cNvPr id="1222752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2,5,8</a:t>
            </a:r>
            <a:endParaRPr lang="en-US" altLang="en-US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222753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charset="0"/>
              </a:rPr>
              <a:t>3,6,9</a:t>
            </a:r>
          </a:p>
        </p:txBody>
      </p:sp>
      <p:sp>
        <p:nvSpPr>
          <p:cNvPr id="1222754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0">
                <a:latin typeface="Times New Roman" charset="0"/>
              </a:rPr>
              <a:t>Hash Function</a:t>
            </a:r>
            <a:endParaRPr lang="en-US" altLang="en-US" sz="2800" b="0">
              <a:latin typeface="Times New Roman" charset="0"/>
            </a:endParaRPr>
          </a:p>
        </p:txBody>
      </p:sp>
      <p:sp>
        <p:nvSpPr>
          <p:cNvPr id="1222755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charset="0"/>
              </a:rPr>
              <a:t>Candidate Hash Tree</a:t>
            </a:r>
            <a:endParaRPr lang="en-US" altLang="en-US" sz="2800" b="0">
              <a:latin typeface="Times New Roman" charset="0"/>
            </a:endParaRPr>
          </a:p>
        </p:txBody>
      </p:sp>
      <p:sp>
        <p:nvSpPr>
          <p:cNvPr id="1222756" name="Rectangle 100"/>
          <p:cNvSpPr>
            <a:spLocks noChangeArrowheads="1"/>
          </p:cNvSpPr>
          <p:nvPr/>
        </p:nvSpPr>
        <p:spPr bwMode="auto">
          <a:xfrm>
            <a:off x="1828800" y="4953000"/>
            <a:ext cx="3048000" cy="1066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2757" name="Rectangle 101"/>
          <p:cNvSpPr>
            <a:spLocks noChangeArrowheads="1"/>
          </p:cNvSpPr>
          <p:nvPr/>
        </p:nvSpPr>
        <p:spPr bwMode="auto">
          <a:xfrm>
            <a:off x="4495800" y="2895600"/>
            <a:ext cx="1143000" cy="990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2758" name="Text Box 102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0">
                <a:solidFill>
                  <a:srgbClr val="0C6D9C"/>
                </a:solidFill>
              </a:rPr>
              <a:t>Hash on 2, 5 or 8</a:t>
            </a:r>
            <a:endParaRPr lang="en-US" altLang="en-US" sz="2000" b="0">
              <a:solidFill>
                <a:srgbClr val="0C6D9C"/>
              </a:solidFill>
              <a:sym typeface="Symbol" charset="2"/>
            </a:endParaRPr>
          </a:p>
        </p:txBody>
      </p:sp>
      <p:sp>
        <p:nvSpPr>
          <p:cNvPr id="1222759" name="Rectangle 103"/>
          <p:cNvSpPr>
            <a:spLocks noChangeArrowheads="1"/>
          </p:cNvSpPr>
          <p:nvPr/>
        </p:nvSpPr>
        <p:spPr bwMode="auto">
          <a:xfrm>
            <a:off x="6172200" y="4114800"/>
            <a:ext cx="1143000" cy="1447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1230852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1230853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73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4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Example of Association Rules</a:t>
            </a:r>
          </a:p>
        </p:txBody>
      </p:sp>
      <p:sp>
        <p:nvSpPr>
          <p:cNvPr id="1230855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/>
              <a:t>{Diaper} </a:t>
            </a:r>
            <a:r>
              <a:rPr lang="en-US" altLang="en-US" sz="1800" b="0">
                <a:sym typeface="Symbol" charset="2"/>
              </a:rPr>
              <a:t> {Beer},</a:t>
            </a:r>
            <a:br>
              <a:rPr lang="en-US" altLang="en-US" sz="1800" b="0">
                <a:sym typeface="Symbol" charset="2"/>
              </a:rPr>
            </a:br>
            <a:r>
              <a:rPr lang="en-US" altLang="en-US" sz="1800" b="0">
                <a:sym typeface="Symbol" charset="2"/>
              </a:rPr>
              <a:t>{Milk, Bread}  {Eggs,Coke},</a:t>
            </a:r>
            <a:br>
              <a:rPr lang="en-US" altLang="en-US" sz="1800" b="0">
                <a:sym typeface="Symbol" charset="2"/>
              </a:rPr>
            </a:br>
            <a:r>
              <a:rPr lang="en-US" altLang="en-US" sz="1800" b="0">
                <a:sym typeface="Symbol" charset="2"/>
              </a:rPr>
              <a:t>{Beer, Bread}  {Milk},</a:t>
            </a:r>
          </a:p>
        </p:txBody>
      </p:sp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4876800" y="4953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0"/>
              <a:t>Implication means co-occurrence, not causality!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784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Discovery: Hash tree</a:t>
            </a:r>
          </a:p>
        </p:txBody>
      </p:sp>
      <p:sp>
        <p:nvSpPr>
          <p:cNvPr id="1223683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800" b="0">
              <a:latin typeface="Wingdings" charset="2"/>
            </a:endParaRPr>
          </a:p>
        </p:txBody>
      </p:sp>
      <p:grpSp>
        <p:nvGrpSpPr>
          <p:cNvPr id="1223684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1223685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1223686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687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688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3689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1223690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691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692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3693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1223694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695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696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3697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1223698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699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00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3701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1223702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03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04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3705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1223706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07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08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3709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1223710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11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12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3713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1223714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15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1 5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charset="0"/>
                  </a:rPr>
                  <a:t>9</a:t>
                </a:r>
              </a:p>
            </p:txBody>
          </p:sp>
        </p:grpSp>
        <p:grpSp>
          <p:nvGrpSpPr>
            <p:cNvPr id="1223716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1223717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18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1 4 5</a:t>
                </a:r>
              </a:p>
            </p:txBody>
          </p:sp>
        </p:grpSp>
        <p:grpSp>
          <p:nvGrpSpPr>
            <p:cNvPr id="1223719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1223720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21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1 3 </a:t>
                </a:r>
                <a:r>
                  <a:rPr lang="en-US" altLang="en-US" sz="2000" b="0">
                    <a:solidFill>
                      <a:srgbClr val="FF0000"/>
                    </a:solidFill>
                    <a:latin typeface="Times New Roman" charset="0"/>
                  </a:rPr>
                  <a:t>6</a:t>
                </a:r>
              </a:p>
            </p:txBody>
          </p:sp>
        </p:grpSp>
        <p:grpSp>
          <p:nvGrpSpPr>
            <p:cNvPr id="1223722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1223723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24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solidFill>
                      <a:srgbClr val="FF0000"/>
                    </a:solidFill>
                    <a:latin typeface="Times New Roman" charset="0"/>
                  </a:rPr>
                  <a:t>3</a:t>
                </a:r>
                <a:r>
                  <a:rPr lang="en-US" altLang="en-US" sz="2000" b="0">
                    <a:latin typeface="Times New Roman" charset="0"/>
                  </a:rPr>
                  <a:t> 4 5</a:t>
                </a:r>
              </a:p>
            </p:txBody>
          </p:sp>
        </p:grpSp>
        <p:grpSp>
          <p:nvGrpSpPr>
            <p:cNvPr id="1223725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1223726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3727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2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3</a:t>
                  </a:r>
                  <a:r>
                    <a:rPr lang="en-US" altLang="en-US" sz="2000" b="0">
                      <a:latin typeface="Times New Roman" charset="0"/>
                    </a:rPr>
                    <a:t>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6</a:t>
                  </a:r>
                  <a:r>
                    <a:rPr lang="en-US" altLang="en-US" sz="2000" b="0">
                      <a:latin typeface="Times New Roman" charset="0"/>
                    </a:rPr>
                    <a:t> 7</a:t>
                  </a:r>
                </a:p>
              </p:txBody>
            </p:sp>
          </p:grpSp>
          <p:grpSp>
            <p:nvGrpSpPr>
              <p:cNvPr id="1223729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3730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3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3</a:t>
                  </a:r>
                  <a:r>
                    <a:rPr lang="en-US" altLang="en-US" sz="2000" b="0">
                      <a:latin typeface="Times New Roman" charset="0"/>
                    </a:rPr>
                    <a:t> </a:t>
                  </a:r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6</a:t>
                  </a:r>
                  <a:r>
                    <a:rPr lang="en-US" altLang="en-US" sz="2000" b="0">
                      <a:latin typeface="Times New Roman" charset="0"/>
                    </a:rPr>
                    <a:t> 8</a:t>
                  </a:r>
                </a:p>
              </p:txBody>
            </p:sp>
          </p:grpSp>
        </p:grpSp>
        <p:grpSp>
          <p:nvGrpSpPr>
            <p:cNvPr id="1223732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1223733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1223734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122373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3736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 b="0">
                        <a:solidFill>
                          <a:srgbClr val="FF0000"/>
                        </a:solidFill>
                        <a:latin typeface="Times New Roman" charset="0"/>
                      </a:rPr>
                      <a:t>3</a:t>
                    </a:r>
                    <a:r>
                      <a:rPr lang="en-US" altLang="en-US" sz="2000" b="0">
                        <a:latin typeface="Times New Roman" charset="0"/>
                      </a:rPr>
                      <a:t> 5 6</a:t>
                    </a:r>
                  </a:p>
                </p:txBody>
              </p:sp>
            </p:grpSp>
            <p:grpSp>
              <p:nvGrpSpPr>
                <p:cNvPr id="1223737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1223738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3739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 b="0">
                        <a:solidFill>
                          <a:srgbClr val="FF0000"/>
                        </a:solidFill>
                        <a:latin typeface="Times New Roman" charset="0"/>
                      </a:rPr>
                      <a:t>3</a:t>
                    </a:r>
                    <a:r>
                      <a:rPr lang="en-US" altLang="en-US" sz="2000" b="0">
                        <a:latin typeface="Times New Roman" charset="0"/>
                      </a:rPr>
                      <a:t> 5 7</a:t>
                    </a:r>
                  </a:p>
                </p:txBody>
              </p:sp>
            </p:grpSp>
          </p:grpSp>
          <p:grpSp>
            <p:nvGrpSpPr>
              <p:cNvPr id="1223740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1223741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4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solidFill>
                        <a:srgbClr val="FF0000"/>
                      </a:solidFill>
                      <a:latin typeface="Times New Roman" charset="0"/>
                    </a:rPr>
                    <a:t>6</a:t>
                  </a:r>
                  <a:r>
                    <a:rPr lang="en-US" altLang="en-US" sz="2000" b="0">
                      <a:latin typeface="Times New Roman" charset="0"/>
                    </a:rPr>
                    <a:t> 8 9</a:t>
                  </a:r>
                </a:p>
              </p:txBody>
            </p:sp>
          </p:grpSp>
        </p:grpSp>
        <p:grpSp>
          <p:nvGrpSpPr>
            <p:cNvPr id="1223743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1223744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3745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4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2 3 4</a:t>
                  </a:r>
                </a:p>
              </p:txBody>
            </p:sp>
          </p:grpSp>
          <p:grpSp>
            <p:nvGrpSpPr>
              <p:cNvPr id="1223747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3748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4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1223750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1223751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3752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5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1 2 4</a:t>
                  </a:r>
                </a:p>
              </p:txBody>
            </p:sp>
          </p:grpSp>
          <p:grpSp>
            <p:nvGrpSpPr>
              <p:cNvPr id="1223754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3755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5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4 5 7</a:t>
                  </a:r>
                </a:p>
              </p:txBody>
            </p:sp>
          </p:grpSp>
        </p:grpSp>
        <p:grpSp>
          <p:nvGrpSpPr>
            <p:cNvPr id="1223757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1223758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1223759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60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1 2 5</a:t>
                  </a:r>
                </a:p>
              </p:txBody>
            </p:sp>
          </p:grpSp>
          <p:grpSp>
            <p:nvGrpSpPr>
              <p:cNvPr id="1223761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1223762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76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0">
                      <a:latin typeface="Times New Roman" charset="0"/>
                    </a:rPr>
                    <a:t>4 5 8</a:t>
                  </a:r>
                </a:p>
              </p:txBody>
            </p:sp>
          </p:grpSp>
        </p:grpSp>
        <p:grpSp>
          <p:nvGrpSpPr>
            <p:cNvPr id="1223764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1223765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66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767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3768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1223769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3770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3771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3772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73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74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75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charset="0"/>
              </a:rPr>
              <a:t>1,4,7</a:t>
            </a:r>
            <a:endParaRPr lang="en-US" altLang="en-US" b="0">
              <a:latin typeface="Times New Roman" charset="0"/>
            </a:endParaRPr>
          </a:p>
        </p:txBody>
      </p:sp>
      <p:sp>
        <p:nvSpPr>
          <p:cNvPr id="1223776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charset="0"/>
              </a:rPr>
              <a:t>2,5,8</a:t>
            </a:r>
            <a:endParaRPr lang="en-US" altLang="en-US" b="0">
              <a:latin typeface="Times New Roman" charset="0"/>
            </a:endParaRPr>
          </a:p>
        </p:txBody>
      </p:sp>
      <p:sp>
        <p:nvSpPr>
          <p:cNvPr id="1223777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  <a:latin typeface="Times New Roman" charset="0"/>
              </a:rPr>
              <a:t>3,6,9</a:t>
            </a:r>
          </a:p>
        </p:txBody>
      </p:sp>
      <p:sp>
        <p:nvSpPr>
          <p:cNvPr id="1223778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0">
                <a:latin typeface="Times New Roman" charset="0"/>
              </a:rPr>
              <a:t>Hash Function</a:t>
            </a:r>
            <a:endParaRPr lang="en-US" altLang="en-US" sz="2800" b="0">
              <a:latin typeface="Times New Roman" charset="0"/>
            </a:endParaRPr>
          </a:p>
        </p:txBody>
      </p:sp>
      <p:sp>
        <p:nvSpPr>
          <p:cNvPr id="1223779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Times New Roman" charset="0"/>
              </a:rPr>
              <a:t>Candidate Hash Tree</a:t>
            </a:r>
            <a:endParaRPr lang="en-US" altLang="en-US" sz="2800" b="0">
              <a:latin typeface="Times New Roman" charset="0"/>
            </a:endParaRPr>
          </a:p>
        </p:txBody>
      </p:sp>
      <p:sp>
        <p:nvSpPr>
          <p:cNvPr id="1223780" name="Rectangle 100"/>
          <p:cNvSpPr>
            <a:spLocks noChangeArrowheads="1"/>
          </p:cNvSpPr>
          <p:nvPr/>
        </p:nvSpPr>
        <p:spPr bwMode="auto">
          <a:xfrm>
            <a:off x="3810000" y="4953000"/>
            <a:ext cx="1066800" cy="685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81" name="Rectangle 101"/>
          <p:cNvSpPr>
            <a:spLocks noChangeArrowheads="1"/>
          </p:cNvSpPr>
          <p:nvPr/>
        </p:nvSpPr>
        <p:spPr bwMode="auto">
          <a:xfrm>
            <a:off x="5105400" y="4038600"/>
            <a:ext cx="3657600" cy="1524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82" name="Text Box 102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0">
                <a:solidFill>
                  <a:srgbClr val="0C6D9C"/>
                </a:solidFill>
              </a:rPr>
              <a:t>Hash on 3, 6 or 9</a:t>
            </a:r>
            <a:endParaRPr lang="en-US" altLang="en-US" sz="2000" b="0">
              <a:solidFill>
                <a:srgbClr val="0C6D9C"/>
              </a:solidFill>
              <a:sym typeface="Symbol" charset="2"/>
            </a:endParaRPr>
          </a:p>
        </p:txBody>
      </p:sp>
      <p:sp>
        <p:nvSpPr>
          <p:cNvPr id="1223783" name="Rectangle 103"/>
          <p:cNvSpPr>
            <a:spLocks noChangeArrowheads="1"/>
          </p:cNvSpPr>
          <p:nvPr/>
        </p:nvSpPr>
        <p:spPr bwMode="auto">
          <a:xfrm>
            <a:off x="3657600" y="3810000"/>
            <a:ext cx="990600" cy="609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Subset Operation</a:t>
            </a:r>
          </a:p>
        </p:txBody>
      </p:sp>
      <p:graphicFrame>
        <p:nvGraphicFramePr>
          <p:cNvPr id="124928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05000" y="1204913"/>
          <a:ext cx="6781800" cy="511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01" name="Visio" r:id="rId3" imgW="9765132" imgH="7372400" progId="Visio.Drawing.6">
                  <p:embed/>
                </p:oleObj>
              </mc:Choice>
              <mc:Fallback>
                <p:oleObj name="Visio" r:id="rId3" imgW="9765132" imgH="7372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04913"/>
                        <a:ext cx="6781800" cy="511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284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/>
              <a:t>Given a transaction t, what are the possible subsets of size 3?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842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Subset Operation Using Hash Tree</a:t>
            </a:r>
          </a:p>
        </p:txBody>
      </p:sp>
      <p:grpSp>
        <p:nvGrpSpPr>
          <p:cNvPr id="1225731" name="Group 3"/>
          <p:cNvGrpSpPr>
            <a:grpSpLocks/>
          </p:cNvGrpSpPr>
          <p:nvPr/>
        </p:nvGrpSpPr>
        <p:grpSpPr bwMode="auto">
          <a:xfrm>
            <a:off x="914400" y="2286000"/>
            <a:ext cx="5457825" cy="3744913"/>
            <a:chOff x="1248" y="1392"/>
            <a:chExt cx="4134" cy="2678"/>
          </a:xfrm>
        </p:grpSpPr>
        <p:sp>
          <p:nvSpPr>
            <p:cNvPr id="1225732" name="Line 4"/>
            <p:cNvSpPr>
              <a:spLocks noChangeShapeType="1"/>
            </p:cNvSpPr>
            <p:nvPr/>
          </p:nvSpPr>
          <p:spPr bwMode="auto">
            <a:xfrm flipH="1">
              <a:off x="211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3" name="Line 5"/>
            <p:cNvSpPr>
              <a:spLocks noChangeShapeType="1"/>
            </p:cNvSpPr>
            <p:nvPr/>
          </p:nvSpPr>
          <p:spPr bwMode="auto">
            <a:xfrm>
              <a:off x="3192" y="16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4" name="Line 6"/>
            <p:cNvSpPr>
              <a:spLocks noChangeShapeType="1"/>
            </p:cNvSpPr>
            <p:nvPr/>
          </p:nvSpPr>
          <p:spPr bwMode="auto">
            <a:xfrm>
              <a:off x="319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5" name="Line 7"/>
            <p:cNvSpPr>
              <a:spLocks noChangeShapeType="1"/>
            </p:cNvSpPr>
            <p:nvPr/>
          </p:nvSpPr>
          <p:spPr bwMode="auto">
            <a:xfrm flipH="1">
              <a:off x="1488" y="2448"/>
              <a:ext cx="613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6" name="Line 8"/>
            <p:cNvSpPr>
              <a:spLocks noChangeShapeType="1"/>
            </p:cNvSpPr>
            <p:nvPr/>
          </p:nvSpPr>
          <p:spPr bwMode="auto">
            <a:xfrm>
              <a:off x="2101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7" name="Line 9"/>
            <p:cNvSpPr>
              <a:spLocks noChangeShapeType="1"/>
            </p:cNvSpPr>
            <p:nvPr/>
          </p:nvSpPr>
          <p:spPr bwMode="auto">
            <a:xfrm>
              <a:off x="2101" y="2448"/>
              <a:ext cx="491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8" name="Line 10"/>
            <p:cNvSpPr>
              <a:spLocks noChangeShapeType="1"/>
            </p:cNvSpPr>
            <p:nvPr/>
          </p:nvSpPr>
          <p:spPr bwMode="auto">
            <a:xfrm flipH="1">
              <a:off x="3504" y="2448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9" name="Line 11"/>
            <p:cNvSpPr>
              <a:spLocks noChangeShapeType="1"/>
            </p:cNvSpPr>
            <p:nvPr/>
          </p:nvSpPr>
          <p:spPr bwMode="auto">
            <a:xfrm>
              <a:off x="4272" y="24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0" name="Line 12"/>
            <p:cNvSpPr>
              <a:spLocks noChangeShapeType="1"/>
            </p:cNvSpPr>
            <p:nvPr/>
          </p:nvSpPr>
          <p:spPr bwMode="auto">
            <a:xfrm>
              <a:off x="4272" y="2448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1" name="Line 13"/>
            <p:cNvSpPr>
              <a:spLocks noChangeShapeType="1"/>
            </p:cNvSpPr>
            <p:nvPr/>
          </p:nvSpPr>
          <p:spPr bwMode="auto">
            <a:xfrm flipH="1">
              <a:off x="1536" y="312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2" name="Line 14"/>
            <p:cNvSpPr>
              <a:spLocks noChangeShapeType="1"/>
            </p:cNvSpPr>
            <p:nvPr/>
          </p:nvSpPr>
          <p:spPr bwMode="auto">
            <a:xfrm>
              <a:off x="211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3" name="Line 15"/>
            <p:cNvSpPr>
              <a:spLocks noChangeShapeType="1"/>
            </p:cNvSpPr>
            <p:nvPr/>
          </p:nvSpPr>
          <p:spPr bwMode="auto">
            <a:xfrm>
              <a:off x="2112" y="31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4" name="Rectangle 16"/>
            <p:cNvSpPr>
              <a:spLocks noChangeArrowheads="1"/>
            </p:cNvSpPr>
            <p:nvPr/>
          </p:nvSpPr>
          <p:spPr bwMode="auto">
            <a:xfrm>
              <a:off x="201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5" name="Line 17"/>
            <p:cNvSpPr>
              <a:spLocks noChangeShapeType="1"/>
            </p:cNvSpPr>
            <p:nvPr/>
          </p:nvSpPr>
          <p:spPr bwMode="auto">
            <a:xfrm>
              <a:off x="201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6" name="Line 18"/>
            <p:cNvSpPr>
              <a:spLocks noChangeShapeType="1"/>
            </p:cNvSpPr>
            <p:nvPr/>
          </p:nvSpPr>
          <p:spPr bwMode="auto">
            <a:xfrm>
              <a:off x="201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7" name="Rectangle 19"/>
            <p:cNvSpPr>
              <a:spLocks noChangeArrowheads="1"/>
            </p:cNvSpPr>
            <p:nvPr/>
          </p:nvSpPr>
          <p:spPr bwMode="auto">
            <a:xfrm>
              <a:off x="417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8" name="Line 20"/>
            <p:cNvSpPr>
              <a:spLocks noChangeShapeType="1"/>
            </p:cNvSpPr>
            <p:nvPr/>
          </p:nvSpPr>
          <p:spPr bwMode="auto">
            <a:xfrm>
              <a:off x="417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9" name="Line 21"/>
            <p:cNvSpPr>
              <a:spLocks noChangeShapeType="1"/>
            </p:cNvSpPr>
            <p:nvPr/>
          </p:nvSpPr>
          <p:spPr bwMode="auto">
            <a:xfrm>
              <a:off x="417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0" name="Rectangle 22"/>
            <p:cNvSpPr>
              <a:spLocks noChangeArrowheads="1"/>
            </p:cNvSpPr>
            <p:nvPr/>
          </p:nvSpPr>
          <p:spPr bwMode="auto">
            <a:xfrm>
              <a:off x="2016" y="283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1" name="Line 23"/>
            <p:cNvSpPr>
              <a:spLocks noChangeShapeType="1"/>
            </p:cNvSpPr>
            <p:nvPr/>
          </p:nvSpPr>
          <p:spPr bwMode="auto">
            <a:xfrm>
              <a:off x="2016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2" name="Line 24"/>
            <p:cNvSpPr>
              <a:spLocks noChangeShapeType="1"/>
            </p:cNvSpPr>
            <p:nvPr/>
          </p:nvSpPr>
          <p:spPr bwMode="auto">
            <a:xfrm>
              <a:off x="201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3" name="Rectangle 25"/>
            <p:cNvSpPr>
              <a:spLocks noChangeArrowheads="1"/>
            </p:cNvSpPr>
            <p:nvPr/>
          </p:nvSpPr>
          <p:spPr bwMode="auto">
            <a:xfrm>
              <a:off x="2496" y="350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4" name="Text Box 26"/>
            <p:cNvSpPr txBox="1">
              <a:spLocks noChangeArrowheads="1"/>
            </p:cNvSpPr>
            <p:nvPr/>
          </p:nvSpPr>
          <p:spPr bwMode="auto">
            <a:xfrm>
              <a:off x="2496" y="3521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1 5 9</a:t>
              </a:r>
              <a:endParaRPr lang="en-US" altLang="en-US" sz="2000" b="0">
                <a:latin typeface="Times New Roman" charset="0"/>
              </a:endParaRPr>
            </a:p>
          </p:txBody>
        </p:sp>
        <p:grpSp>
          <p:nvGrpSpPr>
            <p:cNvPr id="1225755" name="Group 27"/>
            <p:cNvGrpSpPr>
              <a:grpSpLocks/>
            </p:cNvGrpSpPr>
            <p:nvPr/>
          </p:nvGrpSpPr>
          <p:grpSpPr bwMode="auto">
            <a:xfrm>
              <a:off x="1248" y="2784"/>
              <a:ext cx="486" cy="279"/>
              <a:chOff x="1248" y="2784"/>
              <a:chExt cx="486" cy="279"/>
            </a:xfrm>
          </p:grpSpPr>
          <p:sp>
            <p:nvSpPr>
              <p:cNvPr id="1225756" name="Rectangle 28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57" name="Text Box 29"/>
              <p:cNvSpPr txBox="1">
                <a:spLocks noChangeArrowheads="1"/>
              </p:cNvSpPr>
              <p:nvPr/>
            </p:nvSpPr>
            <p:spPr bwMode="auto">
              <a:xfrm>
                <a:off x="1248" y="2801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0">
                    <a:latin typeface="Times New Roman" charset="0"/>
                  </a:rPr>
                  <a:t>1 4 5</a:t>
                </a:r>
                <a:endParaRPr lang="en-US" altLang="en-US" sz="2000" b="0">
                  <a:latin typeface="Times New Roman" charset="0"/>
                </a:endParaRPr>
              </a:p>
            </p:txBody>
          </p:sp>
        </p:grpSp>
        <p:sp>
          <p:nvSpPr>
            <p:cNvPr id="1225758" name="Rectangle 30"/>
            <p:cNvSpPr>
              <a:spLocks noChangeArrowheads="1"/>
            </p:cNvSpPr>
            <p:nvPr/>
          </p:nvSpPr>
          <p:spPr bwMode="auto">
            <a:xfrm>
              <a:off x="2400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9" name="Text Box 31"/>
            <p:cNvSpPr txBox="1">
              <a:spLocks noChangeArrowheads="1"/>
            </p:cNvSpPr>
            <p:nvPr/>
          </p:nvSpPr>
          <p:spPr bwMode="auto">
            <a:xfrm>
              <a:off x="2400" y="2801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1 3 6</a:t>
              </a:r>
              <a:endParaRPr lang="en-US" altLang="en-US" sz="2000" b="0">
                <a:latin typeface="Times New Roman" charset="0"/>
              </a:endParaRPr>
            </a:p>
          </p:txBody>
        </p:sp>
        <p:sp>
          <p:nvSpPr>
            <p:cNvPr id="1225760" name="Rectangle 32"/>
            <p:cNvSpPr>
              <a:spLocks noChangeArrowheads="1"/>
            </p:cNvSpPr>
            <p:nvPr/>
          </p:nvSpPr>
          <p:spPr bwMode="auto">
            <a:xfrm>
              <a:off x="3264" y="2976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61" name="Text Box 33"/>
            <p:cNvSpPr txBox="1">
              <a:spLocks noChangeArrowheads="1"/>
            </p:cNvSpPr>
            <p:nvPr/>
          </p:nvSpPr>
          <p:spPr bwMode="auto">
            <a:xfrm>
              <a:off x="3264" y="2993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3 4 5</a:t>
              </a:r>
              <a:endParaRPr lang="en-US" altLang="en-US" sz="2000" b="0">
                <a:latin typeface="Times New Roman" charset="0"/>
              </a:endParaRPr>
            </a:p>
          </p:txBody>
        </p:sp>
        <p:grpSp>
          <p:nvGrpSpPr>
            <p:cNvPr id="1225762" name="Group 34"/>
            <p:cNvGrpSpPr>
              <a:grpSpLocks/>
            </p:cNvGrpSpPr>
            <p:nvPr/>
          </p:nvGrpSpPr>
          <p:grpSpPr bwMode="auto">
            <a:xfrm>
              <a:off x="4896" y="2976"/>
              <a:ext cx="486" cy="279"/>
              <a:chOff x="432" y="3408"/>
              <a:chExt cx="486" cy="279"/>
            </a:xfrm>
          </p:grpSpPr>
          <p:sp>
            <p:nvSpPr>
              <p:cNvPr id="1225763" name="Rectangle 35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64" name="Text Box 36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0">
                    <a:latin typeface="Times New Roman" charset="0"/>
                  </a:rPr>
                  <a:t>3 6 7</a:t>
                </a:r>
                <a:endParaRPr lang="en-US" alt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25765" name="Group 37"/>
            <p:cNvGrpSpPr>
              <a:grpSpLocks/>
            </p:cNvGrpSpPr>
            <p:nvPr/>
          </p:nvGrpSpPr>
          <p:grpSpPr bwMode="auto">
            <a:xfrm>
              <a:off x="4896" y="3216"/>
              <a:ext cx="486" cy="280"/>
              <a:chOff x="432" y="3408"/>
              <a:chExt cx="486" cy="280"/>
            </a:xfrm>
          </p:grpSpPr>
          <p:sp>
            <p:nvSpPr>
              <p:cNvPr id="1225766" name="Rectangle 3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67" name="Text Box 39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0">
                    <a:latin typeface="Times New Roman" charset="0"/>
                  </a:rPr>
                  <a:t>3 6 8</a:t>
                </a:r>
                <a:endParaRPr lang="en-US" alt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25768" name="Group 40"/>
            <p:cNvGrpSpPr>
              <a:grpSpLocks/>
            </p:cNvGrpSpPr>
            <p:nvPr/>
          </p:nvGrpSpPr>
          <p:grpSpPr bwMode="auto">
            <a:xfrm>
              <a:off x="4032" y="2976"/>
              <a:ext cx="488" cy="519"/>
              <a:chOff x="3792" y="3312"/>
              <a:chExt cx="488" cy="519"/>
            </a:xfrm>
          </p:grpSpPr>
          <p:grpSp>
            <p:nvGrpSpPr>
              <p:cNvPr id="1225769" name="Group 4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8" cy="279"/>
                <a:chOff x="432" y="3408"/>
                <a:chExt cx="488" cy="279"/>
              </a:xfrm>
            </p:grpSpPr>
            <p:sp>
              <p:nvSpPr>
                <p:cNvPr id="122577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57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800" b="0">
                      <a:latin typeface="Times New Roman" charset="0"/>
                    </a:rPr>
                    <a:t>3 5 6</a:t>
                  </a:r>
                  <a:endParaRPr lang="en-US" altLang="en-US" sz="2000" b="0">
                    <a:latin typeface="Times New Roman" charset="0"/>
                  </a:endParaRPr>
                </a:p>
              </p:txBody>
            </p:sp>
          </p:grpSp>
          <p:grpSp>
            <p:nvGrpSpPr>
              <p:cNvPr id="1225772" name="Group 4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8" cy="279"/>
                <a:chOff x="432" y="3408"/>
                <a:chExt cx="488" cy="279"/>
              </a:xfrm>
            </p:grpSpPr>
            <p:sp>
              <p:nvSpPr>
                <p:cNvPr id="1225773" name="Rectangle 4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577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800" b="0">
                      <a:latin typeface="Times New Roman" charset="0"/>
                    </a:rPr>
                    <a:t>3 5 7</a:t>
                  </a:r>
                  <a:endParaRPr lang="en-US" altLang="en-US" sz="2000" b="0">
                    <a:latin typeface="Times New Roman" charset="0"/>
                  </a:endParaRPr>
                </a:p>
              </p:txBody>
            </p:sp>
          </p:grpSp>
        </p:grpSp>
        <p:grpSp>
          <p:nvGrpSpPr>
            <p:cNvPr id="1225775" name="Group 47"/>
            <p:cNvGrpSpPr>
              <a:grpSpLocks/>
            </p:cNvGrpSpPr>
            <p:nvPr/>
          </p:nvGrpSpPr>
          <p:grpSpPr bwMode="auto">
            <a:xfrm>
              <a:off x="4032" y="3456"/>
              <a:ext cx="488" cy="279"/>
              <a:chOff x="432" y="3408"/>
              <a:chExt cx="488" cy="279"/>
            </a:xfrm>
          </p:grpSpPr>
          <p:sp>
            <p:nvSpPr>
              <p:cNvPr id="1225776" name="Rectangle 4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77" name="Text Box 49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0">
                    <a:latin typeface="Times New Roman" charset="0"/>
                  </a:rPr>
                  <a:t>6 8 9</a:t>
                </a:r>
                <a:endParaRPr lang="en-US" alt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25778" name="Group 50"/>
            <p:cNvGrpSpPr>
              <a:grpSpLocks/>
            </p:cNvGrpSpPr>
            <p:nvPr/>
          </p:nvGrpSpPr>
          <p:grpSpPr bwMode="auto">
            <a:xfrm>
              <a:off x="2976" y="2208"/>
              <a:ext cx="486" cy="279"/>
              <a:chOff x="432" y="3408"/>
              <a:chExt cx="486" cy="279"/>
            </a:xfrm>
          </p:grpSpPr>
          <p:sp>
            <p:nvSpPr>
              <p:cNvPr id="1225779" name="Rectangle 5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80" name="Text Box 52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0">
                    <a:latin typeface="Times New Roman" charset="0"/>
                  </a:rPr>
                  <a:t>2 3 4</a:t>
                </a:r>
              </a:p>
            </p:txBody>
          </p:sp>
        </p:grpSp>
        <p:grpSp>
          <p:nvGrpSpPr>
            <p:cNvPr id="1225781" name="Group 53"/>
            <p:cNvGrpSpPr>
              <a:grpSpLocks/>
            </p:cNvGrpSpPr>
            <p:nvPr/>
          </p:nvGrpSpPr>
          <p:grpSpPr bwMode="auto">
            <a:xfrm>
              <a:off x="2976" y="2448"/>
              <a:ext cx="486" cy="280"/>
              <a:chOff x="432" y="3408"/>
              <a:chExt cx="486" cy="280"/>
            </a:xfrm>
          </p:grpSpPr>
          <p:sp>
            <p:nvSpPr>
              <p:cNvPr id="1225782" name="Rectangle 5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83" name="Text Box 55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0">
                    <a:latin typeface="Times New Roman" charset="0"/>
                  </a:rPr>
                  <a:t>5 6 7</a:t>
                </a:r>
                <a:endParaRPr lang="en-US" alt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25784" name="Group 56"/>
            <p:cNvGrpSpPr>
              <a:grpSpLocks/>
            </p:cNvGrpSpPr>
            <p:nvPr/>
          </p:nvGrpSpPr>
          <p:grpSpPr bwMode="auto">
            <a:xfrm>
              <a:off x="1296" y="3504"/>
              <a:ext cx="486" cy="279"/>
              <a:chOff x="432" y="3408"/>
              <a:chExt cx="486" cy="279"/>
            </a:xfrm>
          </p:grpSpPr>
          <p:sp>
            <p:nvSpPr>
              <p:cNvPr id="1225785" name="Rectangle 5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86" name="Text Box 58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0">
                    <a:latin typeface="Times New Roman" charset="0"/>
                  </a:rPr>
                  <a:t>1 2 4</a:t>
                </a:r>
                <a:endParaRPr lang="en-US" alt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25787" name="Group 59"/>
            <p:cNvGrpSpPr>
              <a:grpSpLocks/>
            </p:cNvGrpSpPr>
            <p:nvPr/>
          </p:nvGrpSpPr>
          <p:grpSpPr bwMode="auto">
            <a:xfrm>
              <a:off x="1296" y="3744"/>
              <a:ext cx="486" cy="281"/>
              <a:chOff x="432" y="3408"/>
              <a:chExt cx="486" cy="281"/>
            </a:xfrm>
          </p:grpSpPr>
          <p:sp>
            <p:nvSpPr>
              <p:cNvPr id="1225788" name="Rectangle 6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89" name="Text Box 61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0">
                    <a:latin typeface="Times New Roman" charset="0"/>
                  </a:rPr>
                  <a:t>4 5 7</a:t>
                </a:r>
                <a:endParaRPr lang="en-US" alt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25790" name="Group 62"/>
            <p:cNvGrpSpPr>
              <a:grpSpLocks/>
            </p:cNvGrpSpPr>
            <p:nvPr/>
          </p:nvGrpSpPr>
          <p:grpSpPr bwMode="auto">
            <a:xfrm>
              <a:off x="1872" y="3552"/>
              <a:ext cx="486" cy="280"/>
              <a:chOff x="432" y="3408"/>
              <a:chExt cx="486" cy="280"/>
            </a:xfrm>
          </p:grpSpPr>
          <p:sp>
            <p:nvSpPr>
              <p:cNvPr id="1225791" name="Rectangle 6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92" name="Text Box 64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0">
                    <a:latin typeface="Times New Roman" charset="0"/>
                  </a:rPr>
                  <a:t>1 2 5</a:t>
                </a:r>
                <a:endParaRPr lang="en-US" alt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25793" name="Group 65"/>
            <p:cNvGrpSpPr>
              <a:grpSpLocks/>
            </p:cNvGrpSpPr>
            <p:nvPr/>
          </p:nvGrpSpPr>
          <p:grpSpPr bwMode="auto">
            <a:xfrm>
              <a:off x="1872" y="3792"/>
              <a:ext cx="486" cy="278"/>
              <a:chOff x="432" y="3408"/>
              <a:chExt cx="486" cy="278"/>
            </a:xfrm>
          </p:grpSpPr>
          <p:sp>
            <p:nvSpPr>
              <p:cNvPr id="1225794" name="Rectangle 66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95" name="Text Box 67"/>
              <p:cNvSpPr txBox="1">
                <a:spLocks noChangeArrowheads="1"/>
              </p:cNvSpPr>
              <p:nvPr/>
            </p:nvSpPr>
            <p:spPr bwMode="auto">
              <a:xfrm>
                <a:off x="432" y="3424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0">
                    <a:latin typeface="Times New Roman" charset="0"/>
                  </a:rPr>
                  <a:t>4 5 8</a:t>
                </a:r>
                <a:endParaRPr lang="en-US" altLang="en-US" sz="2000" b="0">
                  <a:latin typeface="Times New Roman" charset="0"/>
                </a:endParaRPr>
              </a:p>
            </p:txBody>
          </p:sp>
        </p:grpSp>
        <p:sp>
          <p:nvSpPr>
            <p:cNvPr id="1225796" name="Rectangle 68"/>
            <p:cNvSpPr>
              <a:spLocks noChangeArrowheads="1"/>
            </p:cNvSpPr>
            <p:nvPr/>
          </p:nvSpPr>
          <p:spPr bwMode="auto">
            <a:xfrm>
              <a:off x="3072" y="139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97" name="Line 69"/>
            <p:cNvSpPr>
              <a:spLocks noChangeShapeType="1"/>
            </p:cNvSpPr>
            <p:nvPr/>
          </p:nvSpPr>
          <p:spPr bwMode="auto">
            <a:xfrm>
              <a:off x="307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98" name="Line 70"/>
            <p:cNvSpPr>
              <a:spLocks noChangeShapeType="1"/>
            </p:cNvSpPr>
            <p:nvPr/>
          </p:nvSpPr>
          <p:spPr bwMode="auto">
            <a:xfrm>
              <a:off x="3072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5799" name="Group 71"/>
          <p:cNvGrpSpPr>
            <a:grpSpLocks/>
          </p:cNvGrpSpPr>
          <p:nvPr/>
        </p:nvGrpSpPr>
        <p:grpSpPr bwMode="auto">
          <a:xfrm>
            <a:off x="2895600" y="1371600"/>
            <a:ext cx="1073150" cy="396875"/>
            <a:chOff x="4416" y="1440"/>
            <a:chExt cx="676" cy="250"/>
          </a:xfrm>
        </p:grpSpPr>
        <p:sp>
          <p:nvSpPr>
            <p:cNvPr id="1225800" name="Rectangle 72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800">
                <a:latin typeface="Wingdings" charset="2"/>
              </a:endParaRPr>
            </a:p>
          </p:txBody>
        </p:sp>
        <p:sp>
          <p:nvSpPr>
            <p:cNvPr id="1225801" name="Text Box 73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latin typeface="Times New Roman" charset="0"/>
                </a:rPr>
                <a:t>1 2 3 5 6</a:t>
              </a:r>
            </a:p>
          </p:txBody>
        </p:sp>
      </p:grpSp>
      <p:sp>
        <p:nvSpPr>
          <p:cNvPr id="1225802" name="Line 74"/>
          <p:cNvSpPr>
            <a:spLocks noChangeShapeType="1"/>
          </p:cNvSpPr>
          <p:nvPr/>
        </p:nvSpPr>
        <p:spPr bwMode="auto">
          <a:xfrm>
            <a:off x="3429000" y="17526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803" name="Line 75"/>
          <p:cNvSpPr>
            <a:spLocks noChangeShapeType="1"/>
          </p:cNvSpPr>
          <p:nvPr/>
        </p:nvSpPr>
        <p:spPr bwMode="auto">
          <a:xfrm>
            <a:off x="1981200" y="25146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804" name="Line 76"/>
          <p:cNvSpPr>
            <a:spLocks noChangeShapeType="1"/>
          </p:cNvSpPr>
          <p:nvPr/>
        </p:nvSpPr>
        <p:spPr bwMode="auto">
          <a:xfrm flipH="1">
            <a:off x="3505200" y="25908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805" name="Line 77"/>
          <p:cNvSpPr>
            <a:spLocks noChangeShapeType="1"/>
          </p:cNvSpPr>
          <p:nvPr/>
        </p:nvSpPr>
        <p:spPr bwMode="auto">
          <a:xfrm flipH="1">
            <a:off x="4876800" y="31242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5806" name="Group 78"/>
          <p:cNvGrpSpPr>
            <a:grpSpLocks/>
          </p:cNvGrpSpPr>
          <p:nvPr/>
        </p:nvGrpSpPr>
        <p:grpSpPr bwMode="auto">
          <a:xfrm>
            <a:off x="1295400" y="2057400"/>
            <a:ext cx="1371600" cy="396875"/>
            <a:chOff x="1344" y="1536"/>
            <a:chExt cx="863" cy="226"/>
          </a:xfrm>
        </p:grpSpPr>
        <p:grpSp>
          <p:nvGrpSpPr>
            <p:cNvPr id="1225807" name="Group 79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1225808" name="Rectangle 8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5809" name="Text Box 8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1 +</a:t>
                </a:r>
              </a:p>
            </p:txBody>
          </p:sp>
        </p:grpSp>
        <p:grpSp>
          <p:nvGrpSpPr>
            <p:cNvPr id="1225810" name="Group 82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1225811" name="Rectangle 8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5812" name="Text Box 8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2 3 5 6</a:t>
                </a:r>
              </a:p>
            </p:txBody>
          </p:sp>
        </p:grpSp>
      </p:grpSp>
      <p:grpSp>
        <p:nvGrpSpPr>
          <p:cNvPr id="1225813" name="Group 85"/>
          <p:cNvGrpSpPr>
            <a:grpSpLocks/>
          </p:cNvGrpSpPr>
          <p:nvPr/>
        </p:nvGrpSpPr>
        <p:grpSpPr bwMode="auto">
          <a:xfrm>
            <a:off x="4038600" y="2209800"/>
            <a:ext cx="1149350" cy="396875"/>
            <a:chOff x="2880" y="1632"/>
            <a:chExt cx="724" cy="250"/>
          </a:xfrm>
        </p:grpSpPr>
        <p:grpSp>
          <p:nvGrpSpPr>
            <p:cNvPr id="1225814" name="Group 8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1225815" name="Rectangle 8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5816" name="Text Box 8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3 5 6</a:t>
                </a:r>
              </a:p>
            </p:txBody>
          </p:sp>
        </p:grpSp>
        <p:grpSp>
          <p:nvGrpSpPr>
            <p:cNvPr id="1225817" name="Group 8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1225818" name="Rectangle 9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5819" name="Text Box 9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2 +</a:t>
                </a:r>
              </a:p>
            </p:txBody>
          </p:sp>
        </p:grpSp>
      </p:grpSp>
      <p:grpSp>
        <p:nvGrpSpPr>
          <p:cNvPr id="1225820" name="Group 92"/>
          <p:cNvGrpSpPr>
            <a:grpSpLocks/>
          </p:cNvGrpSpPr>
          <p:nvPr/>
        </p:nvGrpSpPr>
        <p:grpSpPr bwMode="auto">
          <a:xfrm>
            <a:off x="5334000" y="2743200"/>
            <a:ext cx="958850" cy="396875"/>
            <a:chOff x="3792" y="2064"/>
            <a:chExt cx="604" cy="250"/>
          </a:xfrm>
        </p:grpSpPr>
        <p:grpSp>
          <p:nvGrpSpPr>
            <p:cNvPr id="1225821" name="Group 9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1225822" name="Rectangle 9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5823" name="Text Box 9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5 6</a:t>
                </a:r>
              </a:p>
            </p:txBody>
          </p:sp>
        </p:grpSp>
        <p:grpSp>
          <p:nvGrpSpPr>
            <p:cNvPr id="1225824" name="Group 9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1225825" name="Rectangle 9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5826" name="Text Box 9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3 +</a:t>
                </a:r>
              </a:p>
            </p:txBody>
          </p:sp>
        </p:grpSp>
      </p:grpSp>
      <p:grpSp>
        <p:nvGrpSpPr>
          <p:cNvPr id="1225827" name="Group 99"/>
          <p:cNvGrpSpPr>
            <a:grpSpLocks/>
          </p:cNvGrpSpPr>
          <p:nvPr/>
        </p:nvGrpSpPr>
        <p:grpSpPr bwMode="auto">
          <a:xfrm>
            <a:off x="6477000" y="1219200"/>
            <a:ext cx="1654175" cy="1692275"/>
            <a:chOff x="96" y="1097"/>
            <a:chExt cx="1141" cy="1122"/>
          </a:xfrm>
        </p:grpSpPr>
        <p:sp>
          <p:nvSpPr>
            <p:cNvPr id="1225828" name="Text Box 100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charset="0"/>
                </a:rPr>
                <a:t>1,4,7</a:t>
              </a:r>
              <a:endParaRPr lang="en-US" altLang="en-US" b="0">
                <a:latin typeface="Times New Roman" charset="0"/>
              </a:endParaRPr>
            </a:p>
          </p:txBody>
        </p:sp>
        <p:grpSp>
          <p:nvGrpSpPr>
            <p:cNvPr id="1225829" name="Group 101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1225830" name="Text Box 102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 sz="2800" b="0">
                  <a:latin typeface="Wingdings" charset="2"/>
                </a:endParaRPr>
              </a:p>
            </p:txBody>
          </p:sp>
          <p:grpSp>
            <p:nvGrpSpPr>
              <p:cNvPr id="1225831" name="Group 103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122583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5833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5834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25835" name="Line 107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836" name="Line 108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837" name="Line 109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838" name="Text Box 110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imes New Roman" charset="0"/>
                  </a:rPr>
                  <a:t>2,5,8</a:t>
                </a:r>
                <a:endParaRPr lang="en-US" altLang="en-US" b="0">
                  <a:latin typeface="Times New Roman" charset="0"/>
                </a:endParaRPr>
              </a:p>
            </p:txBody>
          </p:sp>
          <p:sp>
            <p:nvSpPr>
              <p:cNvPr id="1225839" name="Text Box 111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imes New Roman" charset="0"/>
                  </a:rPr>
                  <a:t>3,6,9</a:t>
                </a:r>
              </a:p>
            </p:txBody>
          </p:sp>
          <p:sp>
            <p:nvSpPr>
              <p:cNvPr id="1225840" name="Text Box 112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0">
                    <a:latin typeface="Times New Roman" charset="0"/>
                  </a:rPr>
                  <a:t>Hash Function</a:t>
                </a:r>
                <a:endParaRPr lang="en-US" altLang="en-US" sz="2800" b="0">
                  <a:latin typeface="Times New Roman" charset="0"/>
                </a:endParaRPr>
              </a:p>
            </p:txBody>
          </p:sp>
        </p:grpSp>
      </p:grpSp>
      <p:sp>
        <p:nvSpPr>
          <p:cNvPr id="1225841" name="Text Box 113"/>
          <p:cNvSpPr txBox="1">
            <a:spLocks noChangeArrowheads="1"/>
          </p:cNvSpPr>
          <p:nvPr/>
        </p:nvSpPr>
        <p:spPr bwMode="auto">
          <a:xfrm>
            <a:off x="3962400" y="13716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imes New Roman" charset="0"/>
              </a:rPr>
              <a:t>transaction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Subset Operation Using Hash Tree</a:t>
            </a:r>
          </a:p>
        </p:txBody>
      </p:sp>
      <p:sp>
        <p:nvSpPr>
          <p:cNvPr id="1226755" name="Line 3"/>
          <p:cNvSpPr>
            <a:spLocks noChangeShapeType="1"/>
          </p:cNvSpPr>
          <p:nvPr/>
        </p:nvSpPr>
        <p:spPr bwMode="auto">
          <a:xfrm flipH="1">
            <a:off x="2763838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56" name="Line 4"/>
          <p:cNvSpPr>
            <a:spLocks noChangeShapeType="1"/>
          </p:cNvSpPr>
          <p:nvPr/>
        </p:nvSpPr>
        <p:spPr bwMode="auto">
          <a:xfrm>
            <a:off x="4189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57" name="Line 5"/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58" name="Line 6"/>
          <p:cNvSpPr>
            <a:spLocks noChangeShapeType="1"/>
          </p:cNvSpPr>
          <p:nvPr/>
        </p:nvSpPr>
        <p:spPr bwMode="auto">
          <a:xfrm flipH="1">
            <a:off x="1939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59" name="Line 7"/>
          <p:cNvSpPr>
            <a:spLocks noChangeShapeType="1"/>
          </p:cNvSpPr>
          <p:nvPr/>
        </p:nvSpPr>
        <p:spPr bwMode="auto">
          <a:xfrm>
            <a:off x="2747963" y="383857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0" name="Line 8"/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1" name="Line 9"/>
          <p:cNvSpPr>
            <a:spLocks noChangeShapeType="1"/>
          </p:cNvSpPr>
          <p:nvPr/>
        </p:nvSpPr>
        <p:spPr bwMode="auto">
          <a:xfrm flipH="1">
            <a:off x="4600575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2" name="Line 10"/>
          <p:cNvSpPr>
            <a:spLocks noChangeShapeType="1"/>
          </p:cNvSpPr>
          <p:nvPr/>
        </p:nvSpPr>
        <p:spPr bwMode="auto">
          <a:xfrm>
            <a:off x="5614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3" name="Line 11"/>
          <p:cNvSpPr>
            <a:spLocks noChangeShapeType="1"/>
          </p:cNvSpPr>
          <p:nvPr/>
        </p:nvSpPr>
        <p:spPr bwMode="auto">
          <a:xfrm>
            <a:off x="5614988" y="3838575"/>
            <a:ext cx="1139825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4" name="Line 12"/>
          <p:cNvSpPr>
            <a:spLocks noChangeShapeType="1"/>
          </p:cNvSpPr>
          <p:nvPr/>
        </p:nvSpPr>
        <p:spPr bwMode="auto">
          <a:xfrm flipH="1">
            <a:off x="2003425" y="4778375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5" name="Line 13"/>
          <p:cNvSpPr>
            <a:spLocks noChangeShapeType="1"/>
          </p:cNvSpPr>
          <p:nvPr/>
        </p:nvSpPr>
        <p:spPr bwMode="auto">
          <a:xfrm>
            <a:off x="2763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6" name="Line 14"/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7" name="Rectangle 15"/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8" name="Line 16"/>
          <p:cNvSpPr>
            <a:spLocks noChangeShapeType="1"/>
          </p:cNvSpPr>
          <p:nvPr/>
        </p:nvSpPr>
        <p:spPr bwMode="auto">
          <a:xfrm>
            <a:off x="2636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9" name="Line 17"/>
          <p:cNvSpPr>
            <a:spLocks noChangeShapeType="1"/>
          </p:cNvSpPr>
          <p:nvPr/>
        </p:nvSpPr>
        <p:spPr bwMode="auto">
          <a:xfrm>
            <a:off x="2636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0" name="Rectangle 18"/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1" name="Line 19"/>
          <p:cNvSpPr>
            <a:spLocks noChangeShapeType="1"/>
          </p:cNvSpPr>
          <p:nvPr/>
        </p:nvSpPr>
        <p:spPr bwMode="auto">
          <a:xfrm>
            <a:off x="5487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2" name="Line 20"/>
          <p:cNvSpPr>
            <a:spLocks noChangeShapeType="1"/>
          </p:cNvSpPr>
          <p:nvPr/>
        </p:nvSpPr>
        <p:spPr bwMode="auto">
          <a:xfrm>
            <a:off x="5487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3" name="Rectangle 21"/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4" name="Line 22"/>
          <p:cNvSpPr>
            <a:spLocks noChangeShapeType="1"/>
          </p:cNvSpPr>
          <p:nvPr/>
        </p:nvSpPr>
        <p:spPr bwMode="auto">
          <a:xfrm>
            <a:off x="2636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5" name="Line 23"/>
          <p:cNvSpPr>
            <a:spLocks noChangeShapeType="1"/>
          </p:cNvSpPr>
          <p:nvPr/>
        </p:nvSpPr>
        <p:spPr bwMode="auto">
          <a:xfrm>
            <a:off x="2636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6" name="Rectangle 24"/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7" name="Text Box 25"/>
          <p:cNvSpPr txBox="1">
            <a:spLocks noChangeArrowheads="1"/>
          </p:cNvSpPr>
          <p:nvPr/>
        </p:nvSpPr>
        <p:spPr bwMode="auto">
          <a:xfrm>
            <a:off x="3270250" y="53387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imes New Roman" charset="0"/>
              </a:rPr>
              <a:t>1 5 9</a:t>
            </a:r>
            <a:endParaRPr lang="en-US" altLang="en-US" sz="2000" b="0">
              <a:latin typeface="Times New Roman" charset="0"/>
            </a:endParaRPr>
          </a:p>
        </p:txBody>
      </p:sp>
      <p:grpSp>
        <p:nvGrpSpPr>
          <p:cNvPr id="1226778" name="Group 26"/>
          <p:cNvGrpSpPr>
            <a:grpSpLocks/>
          </p:cNvGrpSpPr>
          <p:nvPr/>
        </p:nvGrpSpPr>
        <p:grpSpPr bwMode="auto"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1226779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780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1 4 5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sp>
        <p:nvSpPr>
          <p:cNvPr id="1226781" name="Rectangle 29"/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82" name="Text Box 30"/>
          <p:cNvSpPr txBox="1">
            <a:spLocks noChangeArrowheads="1"/>
          </p:cNvSpPr>
          <p:nvPr/>
        </p:nvSpPr>
        <p:spPr bwMode="auto">
          <a:xfrm>
            <a:off x="3143250" y="43322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imes New Roman" charset="0"/>
              </a:rPr>
              <a:t>1 3 6</a:t>
            </a:r>
            <a:endParaRPr lang="en-US" altLang="en-US" sz="2000" b="0">
              <a:latin typeface="Times New Roman" charset="0"/>
            </a:endParaRPr>
          </a:p>
        </p:txBody>
      </p:sp>
      <p:sp>
        <p:nvSpPr>
          <p:cNvPr id="1226783" name="Rectangle 31"/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84" name="Text Box 32"/>
          <p:cNvSpPr txBox="1">
            <a:spLocks noChangeArrowheads="1"/>
          </p:cNvSpPr>
          <p:nvPr/>
        </p:nvSpPr>
        <p:spPr bwMode="auto">
          <a:xfrm>
            <a:off x="4284663" y="46005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imes New Roman" charset="0"/>
              </a:rPr>
              <a:t>3 4 5</a:t>
            </a:r>
            <a:endParaRPr lang="en-US" altLang="en-US" sz="2000" b="0">
              <a:latin typeface="Times New Roman" charset="0"/>
            </a:endParaRPr>
          </a:p>
        </p:txBody>
      </p:sp>
      <p:grpSp>
        <p:nvGrpSpPr>
          <p:cNvPr id="1226785" name="Group 33"/>
          <p:cNvGrpSpPr>
            <a:grpSpLocks/>
          </p:cNvGrpSpPr>
          <p:nvPr/>
        </p:nvGrpSpPr>
        <p:grpSpPr bwMode="auto">
          <a:xfrm>
            <a:off x="6438900" y="4576763"/>
            <a:ext cx="641350" cy="390525"/>
            <a:chOff x="432" y="3408"/>
            <a:chExt cx="486" cy="279"/>
          </a:xfrm>
        </p:grpSpPr>
        <p:sp>
          <p:nvSpPr>
            <p:cNvPr id="1226786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787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3 6 7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grpSp>
        <p:nvGrpSpPr>
          <p:cNvPr id="1226788" name="Group 36"/>
          <p:cNvGrpSpPr>
            <a:grpSpLocks/>
          </p:cNvGrpSpPr>
          <p:nvPr/>
        </p:nvGrpSpPr>
        <p:grpSpPr bwMode="auto">
          <a:xfrm>
            <a:off x="6438900" y="4913313"/>
            <a:ext cx="641350" cy="390525"/>
            <a:chOff x="432" y="3408"/>
            <a:chExt cx="486" cy="280"/>
          </a:xfrm>
        </p:grpSpPr>
        <p:sp>
          <p:nvSpPr>
            <p:cNvPr id="1226789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790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3 6 8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grpSp>
        <p:nvGrpSpPr>
          <p:cNvPr id="1226791" name="Group 39"/>
          <p:cNvGrpSpPr>
            <a:grpSpLocks/>
          </p:cNvGrpSpPr>
          <p:nvPr/>
        </p:nvGrpSpPr>
        <p:grpSpPr bwMode="auto">
          <a:xfrm>
            <a:off x="5297488" y="4576763"/>
            <a:ext cx="644525" cy="725487"/>
            <a:chOff x="3792" y="3312"/>
            <a:chExt cx="488" cy="519"/>
          </a:xfrm>
        </p:grpSpPr>
        <p:grpSp>
          <p:nvGrpSpPr>
            <p:cNvPr id="1226792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1226793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794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0">
                    <a:latin typeface="Times New Roman" charset="0"/>
                  </a:rPr>
                  <a:t>3 5 6</a:t>
                </a:r>
                <a:endParaRPr lang="en-US" alt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26795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1226796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797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0">
                    <a:latin typeface="Times New Roman" charset="0"/>
                  </a:rPr>
                  <a:t>3 5 7</a:t>
                </a:r>
                <a:endParaRPr lang="en-US" altLang="en-US" sz="2000" b="0">
                  <a:latin typeface="Times New Roman" charset="0"/>
                </a:endParaRPr>
              </a:p>
            </p:txBody>
          </p:sp>
        </p:grpSp>
      </p:grpSp>
      <p:grpSp>
        <p:nvGrpSpPr>
          <p:cNvPr id="1226798" name="Group 46"/>
          <p:cNvGrpSpPr>
            <a:grpSpLocks/>
          </p:cNvGrpSpPr>
          <p:nvPr/>
        </p:nvGrpSpPr>
        <p:grpSpPr bwMode="auto">
          <a:xfrm>
            <a:off x="5297488" y="5248275"/>
            <a:ext cx="644525" cy="390525"/>
            <a:chOff x="432" y="3408"/>
            <a:chExt cx="488" cy="279"/>
          </a:xfrm>
        </p:grpSpPr>
        <p:sp>
          <p:nvSpPr>
            <p:cNvPr id="1226799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00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6 8 9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grpSp>
        <p:nvGrpSpPr>
          <p:cNvPr id="1226801" name="Group 49"/>
          <p:cNvGrpSpPr>
            <a:grpSpLocks/>
          </p:cNvGrpSpPr>
          <p:nvPr/>
        </p:nvGrpSpPr>
        <p:grpSpPr bwMode="auto">
          <a:xfrm>
            <a:off x="3903663" y="3503613"/>
            <a:ext cx="641350" cy="390525"/>
            <a:chOff x="432" y="3408"/>
            <a:chExt cx="486" cy="279"/>
          </a:xfrm>
        </p:grpSpPr>
        <p:sp>
          <p:nvSpPr>
            <p:cNvPr id="1226802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03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2 3 4</a:t>
              </a:r>
            </a:p>
          </p:txBody>
        </p:sp>
      </p:grpSp>
      <p:grpSp>
        <p:nvGrpSpPr>
          <p:cNvPr id="1226804" name="Group 52"/>
          <p:cNvGrpSpPr>
            <a:grpSpLocks/>
          </p:cNvGrpSpPr>
          <p:nvPr/>
        </p:nvGrpSpPr>
        <p:grpSpPr bwMode="auto">
          <a:xfrm>
            <a:off x="3903663" y="3838575"/>
            <a:ext cx="641350" cy="392113"/>
            <a:chOff x="432" y="3408"/>
            <a:chExt cx="486" cy="280"/>
          </a:xfrm>
        </p:grpSpPr>
        <p:sp>
          <p:nvSpPr>
            <p:cNvPr id="1226805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06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5 6 7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grpSp>
        <p:nvGrpSpPr>
          <p:cNvPr id="1226807" name="Group 55"/>
          <p:cNvGrpSpPr>
            <a:grpSpLocks/>
          </p:cNvGrpSpPr>
          <p:nvPr/>
        </p:nvGrpSpPr>
        <p:grpSpPr bwMode="auto"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1226808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09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1 2 4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grpSp>
        <p:nvGrpSpPr>
          <p:cNvPr id="1226810" name="Group 58"/>
          <p:cNvGrpSpPr>
            <a:grpSpLocks/>
          </p:cNvGrpSpPr>
          <p:nvPr/>
        </p:nvGrpSpPr>
        <p:grpSpPr bwMode="auto">
          <a:xfrm>
            <a:off x="1685925" y="5651500"/>
            <a:ext cx="641350" cy="392113"/>
            <a:chOff x="432" y="3408"/>
            <a:chExt cx="486" cy="281"/>
          </a:xfrm>
        </p:grpSpPr>
        <p:sp>
          <p:nvSpPr>
            <p:cNvPr id="1226811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12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4 5 7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grpSp>
        <p:nvGrpSpPr>
          <p:cNvPr id="1226813" name="Group 61"/>
          <p:cNvGrpSpPr>
            <a:grpSpLocks/>
          </p:cNvGrpSpPr>
          <p:nvPr/>
        </p:nvGrpSpPr>
        <p:grpSpPr bwMode="auto">
          <a:xfrm>
            <a:off x="2446338" y="5383213"/>
            <a:ext cx="641350" cy="390525"/>
            <a:chOff x="432" y="3408"/>
            <a:chExt cx="486" cy="280"/>
          </a:xfrm>
        </p:grpSpPr>
        <p:sp>
          <p:nvSpPr>
            <p:cNvPr id="1226814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15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1 2 5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grpSp>
        <p:nvGrpSpPr>
          <p:cNvPr id="1226816" name="Group 64"/>
          <p:cNvGrpSpPr>
            <a:grpSpLocks/>
          </p:cNvGrpSpPr>
          <p:nvPr/>
        </p:nvGrpSpPr>
        <p:grpSpPr bwMode="auto">
          <a:xfrm>
            <a:off x="2446338" y="5718175"/>
            <a:ext cx="641350" cy="388938"/>
            <a:chOff x="432" y="3408"/>
            <a:chExt cx="486" cy="278"/>
          </a:xfrm>
        </p:grpSpPr>
        <p:sp>
          <p:nvSpPr>
            <p:cNvPr id="1226817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18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4 5 8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sp>
        <p:nvSpPr>
          <p:cNvPr id="1226819" name="Rectangle 67"/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820" name="Line 68"/>
          <p:cNvSpPr>
            <a:spLocks noChangeShapeType="1"/>
          </p:cNvSpPr>
          <p:nvPr/>
        </p:nvSpPr>
        <p:spPr bwMode="auto">
          <a:xfrm>
            <a:off x="4030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821" name="Line 69"/>
          <p:cNvSpPr>
            <a:spLocks noChangeShapeType="1"/>
          </p:cNvSpPr>
          <p:nvPr/>
        </p:nvSpPr>
        <p:spPr bwMode="auto">
          <a:xfrm>
            <a:off x="4030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6822" name="Group 70"/>
          <p:cNvGrpSpPr>
            <a:grpSpLocks/>
          </p:cNvGrpSpPr>
          <p:nvPr/>
        </p:nvGrpSpPr>
        <p:grpSpPr bwMode="auto">
          <a:xfrm>
            <a:off x="7185025" y="1295400"/>
            <a:ext cx="1654175" cy="1692275"/>
            <a:chOff x="96" y="1097"/>
            <a:chExt cx="1141" cy="1122"/>
          </a:xfrm>
        </p:grpSpPr>
        <p:sp>
          <p:nvSpPr>
            <p:cNvPr id="1226823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charset="0"/>
                </a:rPr>
                <a:t>1,4,7</a:t>
              </a:r>
              <a:endParaRPr lang="en-US" altLang="en-US" b="0">
                <a:latin typeface="Times New Roman" charset="0"/>
              </a:endParaRPr>
            </a:p>
          </p:txBody>
        </p:sp>
        <p:grpSp>
          <p:nvGrpSpPr>
            <p:cNvPr id="1226824" name="Group 72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1226825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 sz="2800" b="0">
                  <a:latin typeface="Wingdings" charset="2"/>
                </a:endParaRPr>
              </a:p>
            </p:txBody>
          </p:sp>
          <p:grpSp>
            <p:nvGrpSpPr>
              <p:cNvPr id="1226826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1226827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6828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6829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26830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831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832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833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imes New Roman" charset="0"/>
                  </a:rPr>
                  <a:t>2,5,8</a:t>
                </a:r>
                <a:endParaRPr lang="en-US" altLang="en-US" b="0">
                  <a:latin typeface="Times New Roman" charset="0"/>
                </a:endParaRPr>
              </a:p>
            </p:txBody>
          </p:sp>
          <p:sp>
            <p:nvSpPr>
              <p:cNvPr id="1226834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imes New Roman" charset="0"/>
                  </a:rPr>
                  <a:t>3,6,9</a:t>
                </a:r>
              </a:p>
            </p:txBody>
          </p:sp>
          <p:sp>
            <p:nvSpPr>
              <p:cNvPr id="1226835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0">
                    <a:latin typeface="Times New Roman" charset="0"/>
                  </a:rPr>
                  <a:t>Hash Function</a:t>
                </a:r>
                <a:endParaRPr lang="en-US" altLang="en-US" sz="2800" b="0">
                  <a:latin typeface="Times New Roman" charset="0"/>
                </a:endParaRPr>
              </a:p>
            </p:txBody>
          </p:sp>
        </p:grpSp>
      </p:grpSp>
      <p:grpSp>
        <p:nvGrpSpPr>
          <p:cNvPr id="1226836" name="Group 84"/>
          <p:cNvGrpSpPr>
            <a:grpSpLocks/>
          </p:cNvGrpSpPr>
          <p:nvPr/>
        </p:nvGrpSpPr>
        <p:grpSpPr bwMode="auto"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1226837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800">
                <a:latin typeface="Wingdings" charset="2"/>
              </a:endParaRPr>
            </a:p>
          </p:txBody>
        </p:sp>
        <p:sp>
          <p:nvSpPr>
            <p:cNvPr id="1226838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latin typeface="Times New Roman" charset="0"/>
                </a:rPr>
                <a:t>1 2 3 5 6</a:t>
              </a:r>
            </a:p>
          </p:txBody>
        </p:sp>
      </p:grpSp>
      <p:sp>
        <p:nvSpPr>
          <p:cNvPr id="1226839" name="Line 87"/>
          <p:cNvSpPr>
            <a:spLocks noChangeShapeType="1"/>
          </p:cNvSpPr>
          <p:nvPr/>
        </p:nvSpPr>
        <p:spPr bwMode="auto">
          <a:xfrm>
            <a:off x="4137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840" name="Line 88"/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841" name="Line 89"/>
          <p:cNvSpPr>
            <a:spLocks noChangeShapeType="1"/>
          </p:cNvSpPr>
          <p:nvPr/>
        </p:nvSpPr>
        <p:spPr bwMode="auto">
          <a:xfrm flipH="1">
            <a:off x="4213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842" name="Line 90"/>
          <p:cNvSpPr>
            <a:spLocks noChangeShapeType="1"/>
          </p:cNvSpPr>
          <p:nvPr/>
        </p:nvSpPr>
        <p:spPr bwMode="auto">
          <a:xfrm flipH="1">
            <a:off x="5584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6843" name="Group 91"/>
          <p:cNvGrpSpPr>
            <a:grpSpLocks/>
          </p:cNvGrpSpPr>
          <p:nvPr/>
        </p:nvGrpSpPr>
        <p:grpSpPr bwMode="auto"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1226844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1226845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6846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3 5 6</a:t>
                </a:r>
              </a:p>
            </p:txBody>
          </p:sp>
        </p:grpSp>
        <p:grpSp>
          <p:nvGrpSpPr>
            <p:cNvPr id="1226847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1226848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6849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1 2 +</a:t>
                </a:r>
              </a:p>
            </p:txBody>
          </p:sp>
        </p:grpSp>
      </p:grpSp>
      <p:grpSp>
        <p:nvGrpSpPr>
          <p:cNvPr id="1226850" name="Group 98"/>
          <p:cNvGrpSpPr>
            <a:grpSpLocks/>
          </p:cNvGrpSpPr>
          <p:nvPr/>
        </p:nvGrpSpPr>
        <p:grpSpPr bwMode="auto"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1226851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1226852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6853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5 6</a:t>
                </a:r>
              </a:p>
            </p:txBody>
          </p:sp>
        </p:grpSp>
        <p:grpSp>
          <p:nvGrpSpPr>
            <p:cNvPr id="1226854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1226855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6856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1 3 +</a:t>
                </a:r>
              </a:p>
            </p:txBody>
          </p:sp>
        </p:grpSp>
      </p:grpSp>
      <p:grpSp>
        <p:nvGrpSpPr>
          <p:cNvPr id="1226857" name="Group 105"/>
          <p:cNvGrpSpPr>
            <a:grpSpLocks/>
          </p:cNvGrpSpPr>
          <p:nvPr/>
        </p:nvGrpSpPr>
        <p:grpSpPr bwMode="auto"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1226858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1226859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6860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6</a:t>
                </a:r>
              </a:p>
            </p:txBody>
          </p:sp>
        </p:grpSp>
        <p:grpSp>
          <p:nvGrpSpPr>
            <p:cNvPr id="1226861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1226862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6863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1 5 +</a:t>
                </a:r>
              </a:p>
            </p:txBody>
          </p:sp>
        </p:grpSp>
      </p:grpSp>
      <p:sp>
        <p:nvSpPr>
          <p:cNvPr id="1226864" name="Line 112"/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865" name="Line 113"/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866" name="Line 114"/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6867" name="Group 115"/>
          <p:cNvGrpSpPr>
            <a:grpSpLocks/>
          </p:cNvGrpSpPr>
          <p:nvPr/>
        </p:nvGrpSpPr>
        <p:grpSpPr bwMode="auto"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1226868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1226869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6870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3 5 6</a:t>
                </a:r>
              </a:p>
            </p:txBody>
          </p:sp>
        </p:grpSp>
        <p:grpSp>
          <p:nvGrpSpPr>
            <p:cNvPr id="1226871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1226872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6873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2 +</a:t>
                </a:r>
              </a:p>
            </p:txBody>
          </p:sp>
        </p:grpSp>
      </p:grpSp>
      <p:grpSp>
        <p:nvGrpSpPr>
          <p:cNvPr id="1226874" name="Group 122"/>
          <p:cNvGrpSpPr>
            <a:grpSpLocks/>
          </p:cNvGrpSpPr>
          <p:nvPr/>
        </p:nvGrpSpPr>
        <p:grpSpPr bwMode="auto"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1226875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1226876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6877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5 6</a:t>
                </a:r>
              </a:p>
            </p:txBody>
          </p:sp>
        </p:grpSp>
        <p:grpSp>
          <p:nvGrpSpPr>
            <p:cNvPr id="1226878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1226879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6880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3 +</a:t>
                </a:r>
              </a:p>
            </p:txBody>
          </p:sp>
        </p:grpSp>
      </p:grpSp>
      <p:grpSp>
        <p:nvGrpSpPr>
          <p:cNvPr id="1226881" name="Group 129"/>
          <p:cNvGrpSpPr>
            <a:grpSpLocks/>
          </p:cNvGrpSpPr>
          <p:nvPr/>
        </p:nvGrpSpPr>
        <p:grpSpPr bwMode="auto"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1226882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1226883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6884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1 +</a:t>
                </a:r>
              </a:p>
            </p:txBody>
          </p:sp>
        </p:grpSp>
        <p:grpSp>
          <p:nvGrpSpPr>
            <p:cNvPr id="1226885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1226886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26887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2 3 5 6</a:t>
                </a:r>
              </a:p>
            </p:txBody>
          </p:sp>
        </p:grpSp>
      </p:grpSp>
      <p:sp>
        <p:nvSpPr>
          <p:cNvPr id="1226888" name="Text Box 136"/>
          <p:cNvSpPr txBox="1">
            <a:spLocks noChangeArrowheads="1"/>
          </p:cNvSpPr>
          <p:nvPr/>
        </p:nvSpPr>
        <p:spPr bwMode="auto">
          <a:xfrm>
            <a:off x="4670425" y="144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imes New Roman" charset="0"/>
              </a:rPr>
              <a:t>transaction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Subset Operation Using Hash Tree</a:t>
            </a:r>
          </a:p>
        </p:txBody>
      </p:sp>
      <p:sp>
        <p:nvSpPr>
          <p:cNvPr id="1241091" name="Line 3075"/>
          <p:cNvSpPr>
            <a:spLocks noChangeShapeType="1"/>
          </p:cNvSpPr>
          <p:nvPr/>
        </p:nvSpPr>
        <p:spPr bwMode="auto">
          <a:xfrm flipH="1">
            <a:off x="2763838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92" name="Line 3076"/>
          <p:cNvSpPr>
            <a:spLocks noChangeShapeType="1"/>
          </p:cNvSpPr>
          <p:nvPr/>
        </p:nvSpPr>
        <p:spPr bwMode="auto">
          <a:xfrm>
            <a:off x="4189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93" name="Line 3077"/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94" name="Line 3078"/>
          <p:cNvSpPr>
            <a:spLocks noChangeShapeType="1"/>
          </p:cNvSpPr>
          <p:nvPr/>
        </p:nvSpPr>
        <p:spPr bwMode="auto">
          <a:xfrm flipH="1">
            <a:off x="1939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95" name="Line 3079"/>
          <p:cNvSpPr>
            <a:spLocks noChangeShapeType="1"/>
          </p:cNvSpPr>
          <p:nvPr/>
        </p:nvSpPr>
        <p:spPr bwMode="auto">
          <a:xfrm>
            <a:off x="2747963" y="383857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96" name="Line 3080"/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97" name="Line 3081"/>
          <p:cNvSpPr>
            <a:spLocks noChangeShapeType="1"/>
          </p:cNvSpPr>
          <p:nvPr/>
        </p:nvSpPr>
        <p:spPr bwMode="auto">
          <a:xfrm flipH="1">
            <a:off x="4600575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98" name="Line 3082"/>
          <p:cNvSpPr>
            <a:spLocks noChangeShapeType="1"/>
          </p:cNvSpPr>
          <p:nvPr/>
        </p:nvSpPr>
        <p:spPr bwMode="auto">
          <a:xfrm>
            <a:off x="5614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99" name="Line 3083"/>
          <p:cNvSpPr>
            <a:spLocks noChangeShapeType="1"/>
          </p:cNvSpPr>
          <p:nvPr/>
        </p:nvSpPr>
        <p:spPr bwMode="auto">
          <a:xfrm>
            <a:off x="5614988" y="3838575"/>
            <a:ext cx="1166812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0" name="Line 3084"/>
          <p:cNvSpPr>
            <a:spLocks noChangeShapeType="1"/>
          </p:cNvSpPr>
          <p:nvPr/>
        </p:nvSpPr>
        <p:spPr bwMode="auto">
          <a:xfrm flipH="1">
            <a:off x="2003425" y="4778375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1" name="Line 3085"/>
          <p:cNvSpPr>
            <a:spLocks noChangeShapeType="1"/>
          </p:cNvSpPr>
          <p:nvPr/>
        </p:nvSpPr>
        <p:spPr bwMode="auto">
          <a:xfrm>
            <a:off x="2763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2" name="Line 3086"/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3" name="Rectangle 3087"/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4" name="Line 3088"/>
          <p:cNvSpPr>
            <a:spLocks noChangeShapeType="1"/>
          </p:cNvSpPr>
          <p:nvPr/>
        </p:nvSpPr>
        <p:spPr bwMode="auto">
          <a:xfrm>
            <a:off x="2636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5" name="Line 3089"/>
          <p:cNvSpPr>
            <a:spLocks noChangeShapeType="1"/>
          </p:cNvSpPr>
          <p:nvPr/>
        </p:nvSpPr>
        <p:spPr bwMode="auto">
          <a:xfrm>
            <a:off x="2636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6" name="Rectangle 3090"/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7" name="Line 3091"/>
          <p:cNvSpPr>
            <a:spLocks noChangeShapeType="1"/>
          </p:cNvSpPr>
          <p:nvPr/>
        </p:nvSpPr>
        <p:spPr bwMode="auto">
          <a:xfrm>
            <a:off x="5487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8" name="Line 3092"/>
          <p:cNvSpPr>
            <a:spLocks noChangeShapeType="1"/>
          </p:cNvSpPr>
          <p:nvPr/>
        </p:nvSpPr>
        <p:spPr bwMode="auto">
          <a:xfrm>
            <a:off x="5487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9" name="Rectangle 3093"/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10" name="Line 3094"/>
          <p:cNvSpPr>
            <a:spLocks noChangeShapeType="1"/>
          </p:cNvSpPr>
          <p:nvPr/>
        </p:nvSpPr>
        <p:spPr bwMode="auto">
          <a:xfrm>
            <a:off x="2636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11" name="Line 3095"/>
          <p:cNvSpPr>
            <a:spLocks noChangeShapeType="1"/>
          </p:cNvSpPr>
          <p:nvPr/>
        </p:nvSpPr>
        <p:spPr bwMode="auto">
          <a:xfrm>
            <a:off x="2636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12" name="Rectangle 3096"/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13" name="Text Box 3097"/>
          <p:cNvSpPr txBox="1">
            <a:spLocks noChangeArrowheads="1"/>
          </p:cNvSpPr>
          <p:nvPr/>
        </p:nvSpPr>
        <p:spPr bwMode="auto">
          <a:xfrm>
            <a:off x="3270250" y="53387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imes New Roman" charset="0"/>
              </a:rPr>
              <a:t>1 5 9</a:t>
            </a:r>
            <a:endParaRPr lang="en-US" altLang="en-US" sz="2000" b="0">
              <a:latin typeface="Times New Roman" charset="0"/>
            </a:endParaRPr>
          </a:p>
        </p:txBody>
      </p:sp>
      <p:grpSp>
        <p:nvGrpSpPr>
          <p:cNvPr id="1241114" name="Group 3098"/>
          <p:cNvGrpSpPr>
            <a:grpSpLocks/>
          </p:cNvGrpSpPr>
          <p:nvPr/>
        </p:nvGrpSpPr>
        <p:grpSpPr bwMode="auto"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1241115" name="Rectangle 3099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16" name="Text Box 3100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1 4 5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sp>
        <p:nvSpPr>
          <p:cNvPr id="1241117" name="Rectangle 3101"/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18" name="Text Box 3102"/>
          <p:cNvSpPr txBox="1">
            <a:spLocks noChangeArrowheads="1"/>
          </p:cNvSpPr>
          <p:nvPr/>
        </p:nvSpPr>
        <p:spPr bwMode="auto">
          <a:xfrm>
            <a:off x="3143250" y="43322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imes New Roman" charset="0"/>
              </a:rPr>
              <a:t>1 3 6</a:t>
            </a:r>
            <a:endParaRPr lang="en-US" altLang="en-US" sz="2000" b="0">
              <a:latin typeface="Times New Roman" charset="0"/>
            </a:endParaRPr>
          </a:p>
        </p:txBody>
      </p:sp>
      <p:sp>
        <p:nvSpPr>
          <p:cNvPr id="1241119" name="Rectangle 3103"/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20" name="Text Box 3104"/>
          <p:cNvSpPr txBox="1">
            <a:spLocks noChangeArrowheads="1"/>
          </p:cNvSpPr>
          <p:nvPr/>
        </p:nvSpPr>
        <p:spPr bwMode="auto">
          <a:xfrm>
            <a:off x="4284663" y="46005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imes New Roman" charset="0"/>
              </a:rPr>
              <a:t>3 4 5</a:t>
            </a:r>
            <a:endParaRPr lang="en-US" altLang="en-US" sz="2000" b="0">
              <a:latin typeface="Times New Roman" charset="0"/>
            </a:endParaRPr>
          </a:p>
        </p:txBody>
      </p:sp>
      <p:grpSp>
        <p:nvGrpSpPr>
          <p:cNvPr id="1241121" name="Group 3105"/>
          <p:cNvGrpSpPr>
            <a:grpSpLocks/>
          </p:cNvGrpSpPr>
          <p:nvPr/>
        </p:nvGrpSpPr>
        <p:grpSpPr bwMode="auto">
          <a:xfrm>
            <a:off x="6438900" y="4576763"/>
            <a:ext cx="641350" cy="390525"/>
            <a:chOff x="432" y="3408"/>
            <a:chExt cx="486" cy="279"/>
          </a:xfrm>
        </p:grpSpPr>
        <p:sp>
          <p:nvSpPr>
            <p:cNvPr id="1241122" name="Rectangle 310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23" name="Text Box 310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3 6 7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grpSp>
        <p:nvGrpSpPr>
          <p:cNvPr id="1241124" name="Group 3108"/>
          <p:cNvGrpSpPr>
            <a:grpSpLocks/>
          </p:cNvGrpSpPr>
          <p:nvPr/>
        </p:nvGrpSpPr>
        <p:grpSpPr bwMode="auto">
          <a:xfrm>
            <a:off x="6438900" y="4913313"/>
            <a:ext cx="641350" cy="390525"/>
            <a:chOff x="432" y="3408"/>
            <a:chExt cx="486" cy="280"/>
          </a:xfrm>
        </p:grpSpPr>
        <p:sp>
          <p:nvSpPr>
            <p:cNvPr id="1241125" name="Rectangle 310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26" name="Text Box 3110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3 6 8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grpSp>
        <p:nvGrpSpPr>
          <p:cNvPr id="1241127" name="Group 3111"/>
          <p:cNvGrpSpPr>
            <a:grpSpLocks/>
          </p:cNvGrpSpPr>
          <p:nvPr/>
        </p:nvGrpSpPr>
        <p:grpSpPr bwMode="auto">
          <a:xfrm>
            <a:off x="5297488" y="4576763"/>
            <a:ext cx="644525" cy="725487"/>
            <a:chOff x="3792" y="3312"/>
            <a:chExt cx="488" cy="519"/>
          </a:xfrm>
        </p:grpSpPr>
        <p:grpSp>
          <p:nvGrpSpPr>
            <p:cNvPr id="1241128" name="Group 3112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1241129" name="Rectangle 311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0" name="Text Box 3114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0">
                    <a:latin typeface="Times New Roman" charset="0"/>
                  </a:rPr>
                  <a:t>3 5 6</a:t>
                </a:r>
                <a:endParaRPr lang="en-US" altLang="en-US" sz="2000" b="0">
                  <a:latin typeface="Times New Roman" charset="0"/>
                </a:endParaRPr>
              </a:p>
            </p:txBody>
          </p:sp>
        </p:grpSp>
        <p:grpSp>
          <p:nvGrpSpPr>
            <p:cNvPr id="1241131" name="Group 3115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1241132" name="Rectangle 3116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3" name="Text Box 3117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0">
                    <a:latin typeface="Times New Roman" charset="0"/>
                  </a:rPr>
                  <a:t>3 5 7</a:t>
                </a:r>
                <a:endParaRPr lang="en-US" altLang="en-US" sz="2000" b="0">
                  <a:latin typeface="Times New Roman" charset="0"/>
                </a:endParaRPr>
              </a:p>
            </p:txBody>
          </p:sp>
        </p:grpSp>
      </p:grpSp>
      <p:grpSp>
        <p:nvGrpSpPr>
          <p:cNvPr id="1241134" name="Group 3118"/>
          <p:cNvGrpSpPr>
            <a:grpSpLocks/>
          </p:cNvGrpSpPr>
          <p:nvPr/>
        </p:nvGrpSpPr>
        <p:grpSpPr bwMode="auto">
          <a:xfrm>
            <a:off x="5297488" y="5248275"/>
            <a:ext cx="644525" cy="390525"/>
            <a:chOff x="432" y="3408"/>
            <a:chExt cx="488" cy="279"/>
          </a:xfrm>
        </p:grpSpPr>
        <p:sp>
          <p:nvSpPr>
            <p:cNvPr id="1241135" name="Rectangle 311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36" name="Text Box 3120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6 8 9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grpSp>
        <p:nvGrpSpPr>
          <p:cNvPr id="1241137" name="Group 3121"/>
          <p:cNvGrpSpPr>
            <a:grpSpLocks/>
          </p:cNvGrpSpPr>
          <p:nvPr/>
        </p:nvGrpSpPr>
        <p:grpSpPr bwMode="auto">
          <a:xfrm>
            <a:off x="3903663" y="3503613"/>
            <a:ext cx="641350" cy="390525"/>
            <a:chOff x="432" y="3408"/>
            <a:chExt cx="486" cy="279"/>
          </a:xfrm>
        </p:grpSpPr>
        <p:sp>
          <p:nvSpPr>
            <p:cNvPr id="1241138" name="Rectangle 312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39" name="Text Box 312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2 3 4</a:t>
              </a:r>
            </a:p>
          </p:txBody>
        </p:sp>
      </p:grpSp>
      <p:grpSp>
        <p:nvGrpSpPr>
          <p:cNvPr id="1241140" name="Group 3124"/>
          <p:cNvGrpSpPr>
            <a:grpSpLocks/>
          </p:cNvGrpSpPr>
          <p:nvPr/>
        </p:nvGrpSpPr>
        <p:grpSpPr bwMode="auto">
          <a:xfrm>
            <a:off x="3903663" y="3838575"/>
            <a:ext cx="641350" cy="392113"/>
            <a:chOff x="432" y="3408"/>
            <a:chExt cx="486" cy="280"/>
          </a:xfrm>
        </p:grpSpPr>
        <p:sp>
          <p:nvSpPr>
            <p:cNvPr id="1241141" name="Rectangle 312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42" name="Text Box 3126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5 6 7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grpSp>
        <p:nvGrpSpPr>
          <p:cNvPr id="1241143" name="Group 3127"/>
          <p:cNvGrpSpPr>
            <a:grpSpLocks/>
          </p:cNvGrpSpPr>
          <p:nvPr/>
        </p:nvGrpSpPr>
        <p:grpSpPr bwMode="auto"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1241144" name="Rectangle 3128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45" name="Text Box 3129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1 2 4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grpSp>
        <p:nvGrpSpPr>
          <p:cNvPr id="1241146" name="Group 3130"/>
          <p:cNvGrpSpPr>
            <a:grpSpLocks/>
          </p:cNvGrpSpPr>
          <p:nvPr/>
        </p:nvGrpSpPr>
        <p:grpSpPr bwMode="auto">
          <a:xfrm>
            <a:off x="1685925" y="5651500"/>
            <a:ext cx="641350" cy="392113"/>
            <a:chOff x="432" y="3408"/>
            <a:chExt cx="486" cy="281"/>
          </a:xfrm>
        </p:grpSpPr>
        <p:sp>
          <p:nvSpPr>
            <p:cNvPr id="1241147" name="Rectangle 3131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48" name="Text Box 3132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4 5 7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grpSp>
        <p:nvGrpSpPr>
          <p:cNvPr id="1241149" name="Group 3133"/>
          <p:cNvGrpSpPr>
            <a:grpSpLocks/>
          </p:cNvGrpSpPr>
          <p:nvPr/>
        </p:nvGrpSpPr>
        <p:grpSpPr bwMode="auto">
          <a:xfrm>
            <a:off x="2446338" y="5383213"/>
            <a:ext cx="641350" cy="390525"/>
            <a:chOff x="432" y="3408"/>
            <a:chExt cx="486" cy="280"/>
          </a:xfrm>
        </p:grpSpPr>
        <p:sp>
          <p:nvSpPr>
            <p:cNvPr id="1241150" name="Rectangle 31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51" name="Text Box 31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1 2 5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grpSp>
        <p:nvGrpSpPr>
          <p:cNvPr id="1241152" name="Group 3136"/>
          <p:cNvGrpSpPr>
            <a:grpSpLocks/>
          </p:cNvGrpSpPr>
          <p:nvPr/>
        </p:nvGrpSpPr>
        <p:grpSpPr bwMode="auto">
          <a:xfrm>
            <a:off x="2446338" y="5718175"/>
            <a:ext cx="641350" cy="388938"/>
            <a:chOff x="432" y="3408"/>
            <a:chExt cx="486" cy="278"/>
          </a:xfrm>
        </p:grpSpPr>
        <p:sp>
          <p:nvSpPr>
            <p:cNvPr id="1241153" name="Rectangle 31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54" name="Text Box 3138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>
                  <a:latin typeface="Times New Roman" charset="0"/>
                </a:rPr>
                <a:t>4 5 8</a:t>
              </a:r>
              <a:endParaRPr lang="en-US" altLang="en-US" sz="2000" b="0">
                <a:latin typeface="Times New Roman" charset="0"/>
              </a:endParaRPr>
            </a:p>
          </p:txBody>
        </p:sp>
      </p:grpSp>
      <p:sp>
        <p:nvSpPr>
          <p:cNvPr id="1241155" name="Rectangle 3139"/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56" name="Line 3140"/>
          <p:cNvSpPr>
            <a:spLocks noChangeShapeType="1"/>
          </p:cNvSpPr>
          <p:nvPr/>
        </p:nvSpPr>
        <p:spPr bwMode="auto">
          <a:xfrm>
            <a:off x="4030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57" name="Line 3141"/>
          <p:cNvSpPr>
            <a:spLocks noChangeShapeType="1"/>
          </p:cNvSpPr>
          <p:nvPr/>
        </p:nvSpPr>
        <p:spPr bwMode="auto">
          <a:xfrm>
            <a:off x="4030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41158" name="Group 3142"/>
          <p:cNvGrpSpPr>
            <a:grpSpLocks/>
          </p:cNvGrpSpPr>
          <p:nvPr/>
        </p:nvGrpSpPr>
        <p:grpSpPr bwMode="auto">
          <a:xfrm>
            <a:off x="7185025" y="1295400"/>
            <a:ext cx="1654175" cy="1692275"/>
            <a:chOff x="96" y="1097"/>
            <a:chExt cx="1141" cy="1122"/>
          </a:xfrm>
        </p:grpSpPr>
        <p:sp>
          <p:nvSpPr>
            <p:cNvPr id="1241159" name="Text Box 3143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charset="0"/>
                </a:rPr>
                <a:t>1,4,7</a:t>
              </a:r>
              <a:endParaRPr lang="en-US" altLang="en-US" b="0">
                <a:latin typeface="Times New Roman" charset="0"/>
              </a:endParaRPr>
            </a:p>
          </p:txBody>
        </p:sp>
        <p:grpSp>
          <p:nvGrpSpPr>
            <p:cNvPr id="1241160" name="Group 3144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1241161" name="Text Box 3145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 sz="2800" b="0">
                  <a:latin typeface="Wingdings" charset="2"/>
                </a:endParaRPr>
              </a:p>
            </p:txBody>
          </p:sp>
          <p:grpSp>
            <p:nvGrpSpPr>
              <p:cNvPr id="1241162" name="Group 3146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1241163" name="Rectangle 3147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1164" name="Line 3148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1165" name="Line 3149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1166" name="Line 3150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67" name="Line 3151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68" name="Line 3152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69" name="Text Box 3153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imes New Roman" charset="0"/>
                  </a:rPr>
                  <a:t>2,5,8</a:t>
                </a:r>
                <a:endParaRPr lang="en-US" altLang="en-US" b="0">
                  <a:latin typeface="Times New Roman" charset="0"/>
                </a:endParaRPr>
              </a:p>
            </p:txBody>
          </p:sp>
          <p:sp>
            <p:nvSpPr>
              <p:cNvPr id="1241170" name="Text Box 3154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Times New Roman" charset="0"/>
                  </a:rPr>
                  <a:t>3,6,9</a:t>
                </a:r>
              </a:p>
            </p:txBody>
          </p:sp>
          <p:sp>
            <p:nvSpPr>
              <p:cNvPr id="1241171" name="Text Box 3155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0">
                    <a:latin typeface="Times New Roman" charset="0"/>
                  </a:rPr>
                  <a:t>Hash Function</a:t>
                </a:r>
                <a:endParaRPr lang="en-US" altLang="en-US" sz="2800" b="0">
                  <a:latin typeface="Times New Roman" charset="0"/>
                </a:endParaRPr>
              </a:p>
            </p:txBody>
          </p:sp>
        </p:grpSp>
      </p:grpSp>
      <p:grpSp>
        <p:nvGrpSpPr>
          <p:cNvPr id="1241172" name="Group 3156"/>
          <p:cNvGrpSpPr>
            <a:grpSpLocks/>
          </p:cNvGrpSpPr>
          <p:nvPr/>
        </p:nvGrpSpPr>
        <p:grpSpPr bwMode="auto"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1241173" name="Rectangle 3157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800">
                <a:latin typeface="Wingdings" charset="2"/>
              </a:endParaRPr>
            </a:p>
          </p:txBody>
        </p:sp>
        <p:sp>
          <p:nvSpPr>
            <p:cNvPr id="1241174" name="Text Box 3158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latin typeface="Times New Roman" charset="0"/>
                </a:rPr>
                <a:t>1 2 3 5 6</a:t>
              </a:r>
            </a:p>
          </p:txBody>
        </p:sp>
      </p:grpSp>
      <p:sp>
        <p:nvSpPr>
          <p:cNvPr id="1241175" name="Line 3159"/>
          <p:cNvSpPr>
            <a:spLocks noChangeShapeType="1"/>
          </p:cNvSpPr>
          <p:nvPr/>
        </p:nvSpPr>
        <p:spPr bwMode="auto">
          <a:xfrm>
            <a:off x="4137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76" name="Line 3160"/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77" name="Line 3161"/>
          <p:cNvSpPr>
            <a:spLocks noChangeShapeType="1"/>
          </p:cNvSpPr>
          <p:nvPr/>
        </p:nvSpPr>
        <p:spPr bwMode="auto">
          <a:xfrm flipH="1">
            <a:off x="4213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78" name="Line 3162"/>
          <p:cNvSpPr>
            <a:spLocks noChangeShapeType="1"/>
          </p:cNvSpPr>
          <p:nvPr/>
        </p:nvSpPr>
        <p:spPr bwMode="auto">
          <a:xfrm flipH="1">
            <a:off x="5584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41179" name="Group 3163"/>
          <p:cNvGrpSpPr>
            <a:grpSpLocks/>
          </p:cNvGrpSpPr>
          <p:nvPr/>
        </p:nvGrpSpPr>
        <p:grpSpPr bwMode="auto"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1241180" name="Group 3164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1241181" name="Rectangle 3165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41182" name="Text Box 3166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3 5 6</a:t>
                </a:r>
              </a:p>
            </p:txBody>
          </p:sp>
        </p:grpSp>
        <p:grpSp>
          <p:nvGrpSpPr>
            <p:cNvPr id="1241183" name="Group 3167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1241184" name="Rectangle 3168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41185" name="Text Box 3169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1 2 +</a:t>
                </a:r>
              </a:p>
            </p:txBody>
          </p:sp>
        </p:grpSp>
      </p:grpSp>
      <p:grpSp>
        <p:nvGrpSpPr>
          <p:cNvPr id="1241186" name="Group 3170"/>
          <p:cNvGrpSpPr>
            <a:grpSpLocks/>
          </p:cNvGrpSpPr>
          <p:nvPr/>
        </p:nvGrpSpPr>
        <p:grpSpPr bwMode="auto"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1241187" name="Group 3171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1241188" name="Rectangle 3172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41189" name="Text Box 3173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5 6</a:t>
                </a:r>
              </a:p>
            </p:txBody>
          </p:sp>
        </p:grpSp>
        <p:grpSp>
          <p:nvGrpSpPr>
            <p:cNvPr id="1241190" name="Group 3174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1241191" name="Rectangle 3175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41192" name="Text Box 3176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1 3 +</a:t>
                </a:r>
              </a:p>
            </p:txBody>
          </p:sp>
        </p:grpSp>
      </p:grpSp>
      <p:grpSp>
        <p:nvGrpSpPr>
          <p:cNvPr id="1241193" name="Group 3177"/>
          <p:cNvGrpSpPr>
            <a:grpSpLocks/>
          </p:cNvGrpSpPr>
          <p:nvPr/>
        </p:nvGrpSpPr>
        <p:grpSpPr bwMode="auto"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1241194" name="Group 3178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1241195" name="Rectangle 3179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41196" name="Text Box 3180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6</a:t>
                </a:r>
              </a:p>
            </p:txBody>
          </p:sp>
        </p:grpSp>
        <p:grpSp>
          <p:nvGrpSpPr>
            <p:cNvPr id="1241197" name="Group 3181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1241198" name="Rectangle 3182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41199" name="Text Box 3183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1 5 +</a:t>
                </a:r>
              </a:p>
            </p:txBody>
          </p:sp>
        </p:grpSp>
      </p:grpSp>
      <p:sp>
        <p:nvSpPr>
          <p:cNvPr id="1241200" name="Line 3184"/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01" name="Line 3185"/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02" name="Line 3186"/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41203" name="Group 3187"/>
          <p:cNvGrpSpPr>
            <a:grpSpLocks/>
          </p:cNvGrpSpPr>
          <p:nvPr/>
        </p:nvGrpSpPr>
        <p:grpSpPr bwMode="auto"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1241204" name="Group 3188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1241205" name="Rectangle 3189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41206" name="Text Box 3190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3 5 6</a:t>
                </a:r>
              </a:p>
            </p:txBody>
          </p:sp>
        </p:grpSp>
        <p:grpSp>
          <p:nvGrpSpPr>
            <p:cNvPr id="1241207" name="Group 3191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1241208" name="Rectangle 3192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41209" name="Text Box 3193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2 +</a:t>
                </a:r>
              </a:p>
            </p:txBody>
          </p:sp>
        </p:grpSp>
      </p:grpSp>
      <p:grpSp>
        <p:nvGrpSpPr>
          <p:cNvPr id="1241210" name="Group 3194"/>
          <p:cNvGrpSpPr>
            <a:grpSpLocks/>
          </p:cNvGrpSpPr>
          <p:nvPr/>
        </p:nvGrpSpPr>
        <p:grpSpPr bwMode="auto"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1241211" name="Group 3195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1241212" name="Rectangle 3196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41213" name="Text Box 3197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5 6</a:t>
                </a:r>
              </a:p>
            </p:txBody>
          </p:sp>
        </p:grpSp>
        <p:grpSp>
          <p:nvGrpSpPr>
            <p:cNvPr id="1241214" name="Group 3198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1241215" name="Rectangle 3199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41216" name="Text Box 3200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3 +</a:t>
                </a:r>
              </a:p>
            </p:txBody>
          </p:sp>
        </p:grpSp>
      </p:grpSp>
      <p:grpSp>
        <p:nvGrpSpPr>
          <p:cNvPr id="1241217" name="Group 3201"/>
          <p:cNvGrpSpPr>
            <a:grpSpLocks/>
          </p:cNvGrpSpPr>
          <p:nvPr/>
        </p:nvGrpSpPr>
        <p:grpSpPr bwMode="auto"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1241218" name="Group 3202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1241219" name="Rectangle 32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41220" name="Text Box 32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1 +</a:t>
                </a:r>
              </a:p>
            </p:txBody>
          </p:sp>
        </p:grpSp>
        <p:grpSp>
          <p:nvGrpSpPr>
            <p:cNvPr id="1241221" name="Group 3205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1241222" name="Rectangle 3206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800">
                  <a:latin typeface="Wingdings" charset="2"/>
                </a:endParaRPr>
              </a:p>
            </p:txBody>
          </p:sp>
          <p:sp>
            <p:nvSpPr>
              <p:cNvPr id="1241223" name="Text Box 3207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0">
                    <a:latin typeface="Times New Roman" charset="0"/>
                  </a:rPr>
                  <a:t>2 3 5 6</a:t>
                </a:r>
              </a:p>
            </p:txBody>
          </p:sp>
        </p:grpSp>
      </p:grpSp>
      <p:sp>
        <p:nvSpPr>
          <p:cNvPr id="1241224" name="Text Box 3208"/>
          <p:cNvSpPr txBox="1">
            <a:spLocks noChangeArrowheads="1"/>
          </p:cNvSpPr>
          <p:nvPr/>
        </p:nvSpPr>
        <p:spPr bwMode="auto">
          <a:xfrm>
            <a:off x="4670425" y="144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>
                <a:latin typeface="Times New Roman" charset="0"/>
              </a:rPr>
              <a:t>transaction</a:t>
            </a:r>
          </a:p>
        </p:txBody>
      </p:sp>
      <p:sp>
        <p:nvSpPr>
          <p:cNvPr id="1241225" name="Rectangle 3209"/>
          <p:cNvSpPr>
            <a:spLocks noChangeArrowheads="1"/>
          </p:cNvSpPr>
          <p:nvPr/>
        </p:nvSpPr>
        <p:spPr bwMode="auto">
          <a:xfrm>
            <a:off x="2362200" y="5257800"/>
            <a:ext cx="762000" cy="914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26" name="Line 3210"/>
          <p:cNvSpPr>
            <a:spLocks noChangeShapeType="1"/>
          </p:cNvSpPr>
          <p:nvPr/>
        </p:nvSpPr>
        <p:spPr bwMode="auto">
          <a:xfrm flipH="1">
            <a:off x="2743200" y="4800600"/>
            <a:ext cx="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27" name="Line 3211"/>
          <p:cNvSpPr>
            <a:spLocks noChangeShapeType="1"/>
          </p:cNvSpPr>
          <p:nvPr/>
        </p:nvSpPr>
        <p:spPr bwMode="auto">
          <a:xfrm>
            <a:off x="2743200" y="4800600"/>
            <a:ext cx="68580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28" name="Rectangle 3212"/>
          <p:cNvSpPr>
            <a:spLocks noChangeArrowheads="1"/>
          </p:cNvSpPr>
          <p:nvPr/>
        </p:nvSpPr>
        <p:spPr bwMode="auto">
          <a:xfrm>
            <a:off x="3200400" y="5257800"/>
            <a:ext cx="762000" cy="533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29" name="Rectangle 3213"/>
          <p:cNvSpPr>
            <a:spLocks noChangeArrowheads="1"/>
          </p:cNvSpPr>
          <p:nvPr/>
        </p:nvSpPr>
        <p:spPr bwMode="auto">
          <a:xfrm>
            <a:off x="3886200" y="3429000"/>
            <a:ext cx="6858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30" name="Rectangle 3214"/>
          <p:cNvSpPr>
            <a:spLocks noChangeArrowheads="1"/>
          </p:cNvSpPr>
          <p:nvPr/>
        </p:nvSpPr>
        <p:spPr bwMode="auto">
          <a:xfrm>
            <a:off x="3124200" y="4267200"/>
            <a:ext cx="685800" cy="457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31" name="Line 3215"/>
          <p:cNvSpPr>
            <a:spLocks noChangeShapeType="1"/>
          </p:cNvSpPr>
          <p:nvPr/>
        </p:nvSpPr>
        <p:spPr bwMode="auto">
          <a:xfrm>
            <a:off x="5638800" y="3886200"/>
            <a:ext cx="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32" name="Line 3216"/>
          <p:cNvSpPr>
            <a:spLocks noChangeShapeType="1"/>
          </p:cNvSpPr>
          <p:nvPr/>
        </p:nvSpPr>
        <p:spPr bwMode="auto">
          <a:xfrm>
            <a:off x="5715000" y="3886200"/>
            <a:ext cx="99060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33" name="Rectangle 3217"/>
          <p:cNvSpPr>
            <a:spLocks noChangeArrowheads="1"/>
          </p:cNvSpPr>
          <p:nvPr/>
        </p:nvSpPr>
        <p:spPr bwMode="auto">
          <a:xfrm>
            <a:off x="5181600" y="4495800"/>
            <a:ext cx="838200" cy="1143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34" name="Rectangle 3218"/>
          <p:cNvSpPr>
            <a:spLocks noChangeArrowheads="1"/>
          </p:cNvSpPr>
          <p:nvPr/>
        </p:nvSpPr>
        <p:spPr bwMode="auto">
          <a:xfrm>
            <a:off x="6324600" y="4495800"/>
            <a:ext cx="8382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35" name="Text Box 3219"/>
          <p:cNvSpPr txBox="1">
            <a:spLocks noChangeArrowheads="1"/>
          </p:cNvSpPr>
          <p:nvPr/>
        </p:nvSpPr>
        <p:spPr bwMode="auto">
          <a:xfrm>
            <a:off x="4038600" y="5943600"/>
            <a:ext cx="480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0">
                <a:latin typeface="Times New Roman" charset="0"/>
              </a:rPr>
              <a:t>Match transaction against 11 out of 15 candidates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 lowering support threshold results in more frequent itemsets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 this may increase number of candidates and max length of frequent itemsets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 more space is needed to store support count of each item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 if number of frequent items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 since Apriori makes multiple passes, run time of algorithm may increase with number of transactions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 transaction width increases with denser data sets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This may increase max length of frequent itemsets and traversals of hash tree (number of subsets in a transaction increases with its width)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Compact Representation of Frequent Itemsets</a:t>
            </a:r>
          </a:p>
        </p:txBody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Some itemsets are redundant because they have identical support as their supersets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 lvl="4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400"/>
              <a:t>Number of frequent itemsets</a:t>
            </a:r>
          </a:p>
          <a:p>
            <a:pPr lvl="4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400"/>
              <a:t>Need a compact representation</a:t>
            </a:r>
          </a:p>
        </p:txBody>
      </p:sp>
      <p:pic>
        <p:nvPicPr>
          <p:cNvPr id="125747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963738"/>
            <a:ext cx="8839200" cy="2684462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57477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24400" y="4800600"/>
          <a:ext cx="1714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494" name="Equation" r:id="rId4" imgW="1409400" imgH="838080" progId="Equation.3">
                  <p:embed/>
                </p:oleObj>
              </mc:Choice>
              <mc:Fallback>
                <p:oleObj name="Equation" r:id="rId4" imgW="140940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00600"/>
                        <a:ext cx="17145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Maximal Frequent Itemset</a:t>
            </a:r>
          </a:p>
        </p:txBody>
      </p:sp>
      <p:graphicFrame>
        <p:nvGraphicFramePr>
          <p:cNvPr id="1258499" name="Object 3"/>
          <p:cNvGraphicFramePr>
            <a:graphicFrameLocks noChangeAspect="1"/>
          </p:cNvGraphicFramePr>
          <p:nvPr/>
        </p:nvGraphicFramePr>
        <p:xfrm>
          <a:off x="1162050" y="1524000"/>
          <a:ext cx="714057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527" name="Visio" r:id="rId3" imgW="9687611" imgH="7157416" progId="Visio.Drawing.6">
                  <p:embed/>
                </p:oleObj>
              </mc:Choice>
              <mc:Fallback>
                <p:oleObj name="Visio" r:id="rId3" imgW="9687611" imgH="715741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524000"/>
                        <a:ext cx="7140575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8500" name="Text Box 4"/>
          <p:cNvSpPr txBox="1">
            <a:spLocks noChangeArrowheads="1"/>
          </p:cNvSpPr>
          <p:nvPr/>
        </p:nvSpPr>
        <p:spPr bwMode="auto">
          <a:xfrm>
            <a:off x="7270750" y="5897563"/>
            <a:ext cx="111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Border</a:t>
            </a:r>
          </a:p>
        </p:txBody>
      </p:sp>
      <p:sp>
        <p:nvSpPr>
          <p:cNvPr id="1258501" name="Text Box 5"/>
          <p:cNvSpPr txBox="1">
            <a:spLocks noChangeArrowheads="1"/>
          </p:cNvSpPr>
          <p:nvPr/>
        </p:nvSpPr>
        <p:spPr bwMode="auto">
          <a:xfrm>
            <a:off x="685800" y="5610225"/>
            <a:ext cx="1111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Infrequent Itemsets</a:t>
            </a:r>
          </a:p>
        </p:txBody>
      </p:sp>
      <p:sp>
        <p:nvSpPr>
          <p:cNvPr id="1258502" name="Text Box 6"/>
          <p:cNvSpPr txBox="1">
            <a:spLocks noChangeArrowheads="1"/>
          </p:cNvSpPr>
          <p:nvPr/>
        </p:nvSpPr>
        <p:spPr bwMode="auto">
          <a:xfrm>
            <a:off x="844550" y="2097088"/>
            <a:ext cx="11128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Maximal Itemsets</a:t>
            </a:r>
          </a:p>
        </p:txBody>
      </p:sp>
      <p:sp>
        <p:nvSpPr>
          <p:cNvPr id="1258503" name="Line 7"/>
          <p:cNvSpPr>
            <a:spLocks noChangeShapeType="1"/>
          </p:cNvSpPr>
          <p:nvPr/>
        </p:nvSpPr>
        <p:spPr bwMode="auto">
          <a:xfrm flipH="1">
            <a:off x="1241425" y="4606925"/>
            <a:ext cx="158750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8504" name="Line 8"/>
          <p:cNvSpPr>
            <a:spLocks noChangeShapeType="1"/>
          </p:cNvSpPr>
          <p:nvPr/>
        </p:nvSpPr>
        <p:spPr bwMode="auto">
          <a:xfrm flipH="1" flipV="1">
            <a:off x="1717675" y="2527300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8505" name="Line 9"/>
          <p:cNvSpPr>
            <a:spLocks noChangeShapeType="1"/>
          </p:cNvSpPr>
          <p:nvPr/>
        </p:nvSpPr>
        <p:spPr bwMode="auto">
          <a:xfrm flipH="1">
            <a:off x="1717675" y="4535488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8506" name="Line 10"/>
          <p:cNvSpPr>
            <a:spLocks noChangeShapeType="1"/>
          </p:cNvSpPr>
          <p:nvPr/>
        </p:nvSpPr>
        <p:spPr bwMode="auto">
          <a:xfrm flipH="1">
            <a:off x="1797050" y="5538788"/>
            <a:ext cx="635000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8507" name="Line 11"/>
          <p:cNvSpPr>
            <a:spLocks noChangeShapeType="1"/>
          </p:cNvSpPr>
          <p:nvPr/>
        </p:nvSpPr>
        <p:spPr bwMode="auto">
          <a:xfrm flipH="1" flipV="1">
            <a:off x="1638300" y="5969000"/>
            <a:ext cx="2697163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8508" name="Line 12"/>
          <p:cNvSpPr>
            <a:spLocks noChangeShapeType="1"/>
          </p:cNvSpPr>
          <p:nvPr/>
        </p:nvSpPr>
        <p:spPr bwMode="auto">
          <a:xfrm flipH="1" flipV="1">
            <a:off x="1558925" y="2598738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8509" name="Line 13"/>
          <p:cNvSpPr>
            <a:spLocks noChangeShapeType="1"/>
          </p:cNvSpPr>
          <p:nvPr/>
        </p:nvSpPr>
        <p:spPr bwMode="auto">
          <a:xfrm flipH="1">
            <a:off x="1479550" y="4535488"/>
            <a:ext cx="555625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8510" name="Text Box 14"/>
          <p:cNvSpPr txBox="1">
            <a:spLocks noChangeArrowheads="1"/>
          </p:cNvSpPr>
          <p:nvPr/>
        </p:nvSpPr>
        <p:spPr bwMode="auto">
          <a:xfrm>
            <a:off x="381000" y="1050925"/>
            <a:ext cx="830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An itemset is maximal frequent if none of its immediate supersets is frequent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Closed Itemset</a:t>
            </a:r>
          </a:p>
        </p:txBody>
      </p:sp>
      <p:sp>
        <p:nvSpPr>
          <p:cNvPr id="12595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An itemset is closed if none of its immediate supersets has the same support as the itemset</a:t>
            </a:r>
          </a:p>
          <a:p>
            <a:pPr>
              <a:buFont typeface="Monotype Sorts" charset="2"/>
              <a:buNone/>
            </a:pPr>
            <a:endParaRPr lang="en-US" altLang="en-US" sz="2000"/>
          </a:p>
        </p:txBody>
      </p:sp>
      <p:graphicFrame>
        <p:nvGraphicFramePr>
          <p:cNvPr id="1259524" name="Object 102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38200" y="2743200"/>
          <a:ext cx="20320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65" name="Worksheet" r:id="rId3" imgW="1988871" imgH="1744914" progId="Excel.Sheet.8">
                  <p:embed/>
                </p:oleObj>
              </mc:Choice>
              <mc:Fallback>
                <p:oleObj name="Worksheet" r:id="rId3" imgW="1988871" imgH="1744914" progId="Excel.Shee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2032000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25" name="Object 102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62400" y="2286000"/>
          <a:ext cx="22606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66" name="Worksheet" r:id="rId5" imgW="2209698" imgH="3192747" progId="Excel.Sheet.8">
                  <p:embed/>
                </p:oleObj>
              </mc:Choice>
              <mc:Fallback>
                <p:oleObj name="Worksheet" r:id="rId5" imgW="2209698" imgH="3192747" progId="Excel.Sheet.8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86000"/>
                        <a:ext cx="2260600" cy="326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26" name="Object 103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604000" y="2819400"/>
          <a:ext cx="21082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67" name="Worksheet" r:id="rId7" imgW="2153107" imgH="1781556" progId="Excel.Sheet.8">
                  <p:embed/>
                </p:oleObj>
              </mc:Choice>
              <mc:Fallback>
                <p:oleObj name="Worksheet" r:id="rId7" imgW="2153107" imgH="1781556" progId="Excel.Sheet.8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2819400"/>
                        <a:ext cx="21082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Maximal vs Closed Itemsets</a:t>
            </a:r>
          </a:p>
        </p:txBody>
      </p:sp>
      <p:graphicFrame>
        <p:nvGraphicFramePr>
          <p:cNvPr id="1260547" name="Object 3"/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82" name="Worksheet" r:id="rId3" imgW="1733931" imgH="2229104" progId="Excel.Sheet.8">
                  <p:embed/>
                </p:oleObj>
              </mc:Choice>
              <mc:Fallback>
                <p:oleObj name="Worksheet" r:id="rId3" imgW="1733931" imgH="2229104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548" name="Object 4"/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83" name="VISIO" r:id="rId5" imgW="10116360" imgH="7404120" progId="Visio.Drawing.6">
                  <p:embed/>
                </p:oleObj>
              </mc:Choice>
              <mc:Fallback>
                <p:oleObj name="VISIO" r:id="rId5" imgW="10116360" imgH="740412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549" name="Text Box 5"/>
          <p:cNvSpPr txBox="1">
            <a:spLocks noChangeArrowheads="1"/>
          </p:cNvSpPr>
          <p:nvPr/>
        </p:nvSpPr>
        <p:spPr bwMode="auto">
          <a:xfrm>
            <a:off x="7162800" y="9906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Transaction Ids</a:t>
            </a:r>
          </a:p>
        </p:txBody>
      </p:sp>
      <p:sp>
        <p:nvSpPr>
          <p:cNvPr id="1260550" name="Line 6"/>
          <p:cNvSpPr>
            <a:spLocks noChangeShapeType="1"/>
          </p:cNvSpPr>
          <p:nvPr/>
        </p:nvSpPr>
        <p:spPr bwMode="auto">
          <a:xfrm flipH="1">
            <a:off x="64008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551" name="Line 7"/>
          <p:cNvSpPr>
            <a:spLocks noChangeShapeType="1"/>
          </p:cNvSpPr>
          <p:nvPr/>
        </p:nvSpPr>
        <p:spPr bwMode="auto">
          <a:xfrm flipH="1">
            <a:off x="7772400" y="13716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552" name="Text Box 8"/>
          <p:cNvSpPr txBox="1">
            <a:spLocks noChangeArrowheads="1"/>
          </p:cNvSpPr>
          <p:nvPr/>
        </p:nvSpPr>
        <p:spPr bwMode="auto">
          <a:xfrm>
            <a:off x="1219200" y="5715000"/>
            <a:ext cx="1752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Not supported by any transactions</a:t>
            </a:r>
          </a:p>
        </p:txBody>
      </p:sp>
      <p:sp>
        <p:nvSpPr>
          <p:cNvPr id="1260553" name="Line 9"/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554" name="Line 10"/>
          <p:cNvSpPr>
            <a:spLocks noChangeShapeType="1"/>
          </p:cNvSpPr>
          <p:nvPr/>
        </p:nvSpPr>
        <p:spPr bwMode="auto">
          <a:xfrm flipV="1">
            <a:off x="2819400" y="54864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334000"/>
          </a:xfrm>
          <a:noFill/>
          <a:ln/>
        </p:spPr>
        <p:txBody>
          <a:bodyPr/>
          <a:lstStyle/>
          <a:p>
            <a:pPr marL="342900" indent="-342900"/>
            <a:r>
              <a:rPr lang="en-US" altLang="en-US" sz="2000" b="1"/>
              <a:t>Itemset</a:t>
            </a:r>
          </a:p>
          <a:p>
            <a:pPr marL="742950" lvl="1" indent="-285750"/>
            <a:r>
              <a:rPr lang="en-US" altLang="en-US" sz="1800"/>
              <a:t>A collection of one or more items</a:t>
            </a:r>
          </a:p>
          <a:p>
            <a:pPr marL="1143000" lvl="2" indent="-228600"/>
            <a:r>
              <a:rPr lang="en-US" altLang="en-US" sz="1600"/>
              <a:t>Example: {Milk, Bread, Diaper}</a:t>
            </a:r>
          </a:p>
          <a:p>
            <a:pPr marL="742950" lvl="1" indent="-285750"/>
            <a:r>
              <a:rPr lang="en-US" altLang="en-US" sz="1800"/>
              <a:t>k-itemset</a:t>
            </a:r>
          </a:p>
          <a:p>
            <a:pPr marL="1143000" lvl="2" indent="-228600"/>
            <a:r>
              <a:rPr lang="en-US" altLang="en-US" sz="1600"/>
              <a:t>An itemset that contains k items</a:t>
            </a:r>
            <a:endParaRPr lang="en-US" altLang="en-US" sz="1600" b="1"/>
          </a:p>
          <a:p>
            <a:pPr marL="342900" indent="-342900"/>
            <a:r>
              <a:rPr lang="en-US" altLang="en-US" sz="2000" b="1"/>
              <a:t>Support count (</a:t>
            </a:r>
            <a:r>
              <a:rPr lang="en-US" altLang="en-US" sz="2000" b="1">
                <a:sym typeface="Symbol" charset="2"/>
              </a:rPr>
              <a:t>)</a:t>
            </a:r>
          </a:p>
          <a:p>
            <a:pPr marL="742950" lvl="1" indent="-285750"/>
            <a:r>
              <a:rPr lang="en-US" altLang="en-US" sz="1800"/>
              <a:t>Frequency of occurrence of an itemset</a:t>
            </a:r>
          </a:p>
          <a:p>
            <a:pPr marL="742950" lvl="1" indent="-285750"/>
            <a:r>
              <a:rPr lang="en-US" altLang="en-US" sz="1800"/>
              <a:t>E.g.   </a:t>
            </a:r>
            <a:r>
              <a:rPr lang="en-US" altLang="en-US" sz="1800">
                <a:sym typeface="Symbol" charset="2"/>
              </a:rPr>
              <a:t>({Milk, Bread,Diaper}) = 2 </a:t>
            </a:r>
            <a:endParaRPr lang="en-US" altLang="en-US" sz="1800"/>
          </a:p>
          <a:p>
            <a:pPr marL="342900" indent="-342900"/>
            <a:r>
              <a:rPr lang="en-US" altLang="en-US" sz="2000" b="1"/>
              <a:t>Support</a:t>
            </a:r>
          </a:p>
          <a:p>
            <a:pPr marL="742950" lvl="1" indent="-285750"/>
            <a:r>
              <a:rPr lang="en-US" altLang="en-US" sz="1800"/>
              <a:t>Fraction of transactions that contain an itemset</a:t>
            </a:r>
          </a:p>
          <a:p>
            <a:pPr marL="742950" lvl="1" indent="-285750"/>
            <a:r>
              <a:rPr lang="en-US" altLang="en-US" sz="1800"/>
              <a:t>E.g.   s({Milk, Bread, Diaper}) = 2/5</a:t>
            </a:r>
          </a:p>
          <a:p>
            <a:pPr marL="342900" indent="-342900"/>
            <a:r>
              <a:rPr lang="en-US" altLang="en-US" sz="2000" b="1"/>
              <a:t>Frequent Itemset</a:t>
            </a:r>
          </a:p>
          <a:p>
            <a:pPr marL="742950" lvl="1" indent="-285750"/>
            <a:r>
              <a:rPr lang="en-US" altLang="en-US" sz="1800"/>
              <a:t>An itemset whose support is greater than or equal to a </a:t>
            </a:r>
            <a:r>
              <a:rPr lang="en-US" altLang="en-US" sz="1800" i="1"/>
              <a:t>minsup</a:t>
            </a:r>
            <a:r>
              <a:rPr lang="en-US" altLang="en-US" sz="1800"/>
              <a:t> threshold</a:t>
            </a:r>
          </a:p>
        </p:txBody>
      </p:sp>
      <p:graphicFrame>
        <p:nvGraphicFramePr>
          <p:cNvPr id="1231917" name="Object 4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10200" y="2089150"/>
          <a:ext cx="36576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38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89150"/>
                        <a:ext cx="3657600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Maximal vs Closed Frequent Itemsets</a:t>
            </a:r>
          </a:p>
        </p:txBody>
      </p:sp>
      <p:graphicFrame>
        <p:nvGraphicFramePr>
          <p:cNvPr id="1261571" name="Object 3"/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97" name="VISIO" r:id="rId3" imgW="10164960" imgH="7378560" progId="Visio.Drawing.6">
                  <p:embed/>
                </p:oleObj>
              </mc:Choice>
              <mc:Fallback>
                <p:oleObj name="VISIO" r:id="rId3" imgW="10164960" imgH="737856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1572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Minimum support = 2</a:t>
            </a:r>
          </a:p>
        </p:txBody>
      </p:sp>
      <p:sp>
        <p:nvSpPr>
          <p:cNvPr id="1261573" name="Text Box 5"/>
          <p:cNvSpPr txBox="1">
            <a:spLocks noChangeArrowheads="1"/>
          </p:cNvSpPr>
          <p:nvPr/>
        </p:nvSpPr>
        <p:spPr bwMode="auto">
          <a:xfrm>
            <a:off x="7010400" y="5105400"/>
            <a:ext cx="15240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# Closed = 9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# Maximal = 4</a:t>
            </a:r>
          </a:p>
        </p:txBody>
      </p:sp>
      <p:sp>
        <p:nvSpPr>
          <p:cNvPr id="1261574" name="Text Box 6"/>
          <p:cNvSpPr txBox="1">
            <a:spLocks noChangeArrowheads="1"/>
          </p:cNvSpPr>
          <p:nvPr/>
        </p:nvSpPr>
        <p:spPr bwMode="auto">
          <a:xfrm>
            <a:off x="7543800" y="19050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Closed and maximal</a:t>
            </a:r>
          </a:p>
        </p:txBody>
      </p:sp>
      <p:sp>
        <p:nvSpPr>
          <p:cNvPr id="1261575" name="Line 7"/>
          <p:cNvSpPr>
            <a:spLocks noChangeShapeType="1"/>
          </p:cNvSpPr>
          <p:nvPr/>
        </p:nvSpPr>
        <p:spPr bwMode="auto">
          <a:xfrm flipH="1">
            <a:off x="6477000" y="22098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6" name="Line 8"/>
          <p:cNvSpPr>
            <a:spLocks noChangeShapeType="1"/>
          </p:cNvSpPr>
          <p:nvPr/>
        </p:nvSpPr>
        <p:spPr bwMode="auto">
          <a:xfrm flipH="1">
            <a:off x="7239000" y="22098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7" name="Line 9"/>
          <p:cNvSpPr>
            <a:spLocks noChangeShapeType="1"/>
          </p:cNvSpPr>
          <p:nvPr/>
        </p:nvSpPr>
        <p:spPr bwMode="auto">
          <a:xfrm flipH="1">
            <a:off x="4876800" y="1371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8" name="Text Box 10"/>
          <p:cNvSpPr txBox="1">
            <a:spLocks noChangeArrowheads="1"/>
          </p:cNvSpPr>
          <p:nvPr/>
        </p:nvSpPr>
        <p:spPr bwMode="auto">
          <a:xfrm>
            <a:off x="5486400" y="9906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Closed but not maximal</a:t>
            </a:r>
          </a:p>
        </p:txBody>
      </p:sp>
      <p:sp>
        <p:nvSpPr>
          <p:cNvPr id="1261579" name="Line 11"/>
          <p:cNvSpPr>
            <a:spLocks noChangeShapeType="1"/>
          </p:cNvSpPr>
          <p:nvPr/>
        </p:nvSpPr>
        <p:spPr bwMode="auto">
          <a:xfrm flipH="1">
            <a:off x="3962400" y="12192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80" name="Line 12"/>
          <p:cNvSpPr>
            <a:spLocks noChangeShapeType="1"/>
          </p:cNvSpPr>
          <p:nvPr/>
        </p:nvSpPr>
        <p:spPr bwMode="auto">
          <a:xfrm>
            <a:off x="5715000" y="144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Maximal vs Closed Itemsets</a:t>
            </a:r>
          </a:p>
        </p:txBody>
      </p:sp>
      <p:graphicFrame>
        <p:nvGraphicFramePr>
          <p:cNvPr id="126259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792288" y="1295400"/>
          <a:ext cx="506571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12" name="Visio" r:id="rId3" imgW="6603848" imgH="6157987" progId="Visio.Drawing.6">
                  <p:embed/>
                </p:oleObj>
              </mc:Choice>
              <mc:Fallback>
                <p:oleObj name="Visio" r:id="rId3" imgW="6603848" imgH="6157987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1295400"/>
                        <a:ext cx="5065712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Traversal of Itemset Lattice</a:t>
            </a:r>
          </a:p>
          <a:p>
            <a:pPr lvl="1"/>
            <a:r>
              <a:rPr lang="en-US" altLang="en-US"/>
              <a:t>General-to-specific vs Specific-to-general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graphicFrame>
        <p:nvGraphicFramePr>
          <p:cNvPr id="126362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43000" y="2286000"/>
          <a:ext cx="7239000" cy="377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637" name="Visio" r:id="rId3" imgW="9745574" imgH="5086201" progId="Visio.Drawing.6">
                  <p:embed/>
                </p:oleObj>
              </mc:Choice>
              <mc:Fallback>
                <p:oleObj name="Visio" r:id="rId3" imgW="9745574" imgH="5086201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7239000" cy="377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Traversal of Itemset Lattice</a:t>
            </a:r>
          </a:p>
          <a:p>
            <a:pPr lvl="1"/>
            <a:r>
              <a:rPr lang="en-US" altLang="en-US"/>
              <a:t>Equivalent Classes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graphicFrame>
        <p:nvGraphicFramePr>
          <p:cNvPr id="126464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38200" y="2209800"/>
          <a:ext cx="69342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661" name="Visio" r:id="rId3" imgW="9786468" imgH="5617746" progId="Visio.Drawing.6">
                  <p:embed/>
                </p:oleObj>
              </mc:Choice>
              <mc:Fallback>
                <p:oleObj name="Visio" r:id="rId3" imgW="9786468" imgH="561774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693420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Traversal of Itemset Lattice</a:t>
            </a:r>
          </a:p>
          <a:p>
            <a:pPr lvl="1"/>
            <a:r>
              <a:rPr lang="en-US" altLang="en-US"/>
              <a:t>Breadth-first vs Depth-first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graphicFrame>
        <p:nvGraphicFramePr>
          <p:cNvPr id="126566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8600" y="2349500"/>
          <a:ext cx="83058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685" name="Visio" r:id="rId3" imgW="9664141" imgH="3915272" progId="Visio.Drawing.6">
                  <p:embed/>
                </p:oleObj>
              </mc:Choice>
              <mc:Fallback>
                <p:oleObj name="Visio" r:id="rId3" imgW="9664141" imgH="391527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49500"/>
                        <a:ext cx="83058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Representation of Database</a:t>
            </a:r>
          </a:p>
          <a:p>
            <a:pPr lvl="1"/>
            <a:r>
              <a:rPr lang="en-US" altLang="en-US"/>
              <a:t>horizontal vs vertical data layout</a:t>
            </a:r>
          </a:p>
          <a:p>
            <a:pPr lvl="1">
              <a:buFont typeface="Arial" charset="0"/>
              <a:buNone/>
            </a:pPr>
            <a:endParaRPr lang="en-US" altLang="en-US"/>
          </a:p>
          <a:p>
            <a:pPr lvl="1">
              <a:buFont typeface="Arial" charset="0"/>
              <a:buNone/>
            </a:pPr>
            <a:endParaRPr lang="en-US" altLang="en-US"/>
          </a:p>
        </p:txBody>
      </p:sp>
      <p:graphicFrame>
        <p:nvGraphicFramePr>
          <p:cNvPr id="126669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71600" y="2293938"/>
          <a:ext cx="5867400" cy="382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709" name="Visio" r:id="rId3" imgW="6417869" imgH="4180349" progId="Visio.Drawing.6">
                  <p:embed/>
                </p:oleObj>
              </mc:Choice>
              <mc:Fallback>
                <p:oleObj name="Visio" r:id="rId3" imgW="6417869" imgH="4180349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93938"/>
                        <a:ext cx="5867400" cy="382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FP-growth Algorithm</a:t>
            </a:r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a compressed representation of the database using an </a:t>
            </a:r>
            <a:r>
              <a:rPr lang="en-US" altLang="en-US">
                <a:solidFill>
                  <a:srgbClr val="FF0000"/>
                </a:solidFill>
              </a:rPr>
              <a:t>FP-tree</a:t>
            </a:r>
          </a:p>
          <a:p>
            <a:endParaRPr lang="en-US" altLang="en-US"/>
          </a:p>
          <a:p>
            <a:r>
              <a:rPr lang="en-US" altLang="en-US"/>
              <a:t>Once an FP-tree has been constructed, it uses a recursive divide-and-conquer approach to mine the frequent itemsets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FP-tree construction</a:t>
            </a:r>
          </a:p>
        </p:txBody>
      </p:sp>
      <p:sp>
        <p:nvSpPr>
          <p:cNvPr id="1268739" name="Oval 3"/>
          <p:cNvSpPr>
            <a:spLocks noChangeArrowheads="1"/>
          </p:cNvSpPr>
          <p:nvPr/>
        </p:nvSpPr>
        <p:spPr bwMode="auto">
          <a:xfrm>
            <a:off x="7010400" y="1143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68740" name="Object 4"/>
          <p:cNvGraphicFramePr>
            <a:graphicFrameLocks noChangeAspect="1"/>
          </p:cNvGraphicFramePr>
          <p:nvPr/>
        </p:nvGraphicFramePr>
        <p:xfrm>
          <a:off x="533400" y="19050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784" name="Worksheet" r:id="rId3" imgW="1952887" imgH="3257967" progId="Excel.Sheet.8">
                  <p:embed/>
                </p:oleObj>
              </mc:Choice>
              <mc:Fallback>
                <p:oleObj name="Worksheet" r:id="rId3" imgW="1952887" imgH="325796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3749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8741" name="Oval 5"/>
          <p:cNvSpPr>
            <a:spLocks noChangeArrowheads="1"/>
          </p:cNvSpPr>
          <p:nvPr/>
        </p:nvSpPr>
        <p:spPr bwMode="auto">
          <a:xfrm>
            <a:off x="6629400" y="182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8742" name="Oval 6"/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8743" name="Oval 7"/>
          <p:cNvSpPr>
            <a:spLocks noChangeArrowheads="1"/>
          </p:cNvSpPr>
          <p:nvPr/>
        </p:nvSpPr>
        <p:spPr bwMode="auto">
          <a:xfrm>
            <a:off x="6858000" y="4267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8744" name="Line 8"/>
          <p:cNvSpPr>
            <a:spLocks noChangeShapeType="1"/>
          </p:cNvSpPr>
          <p:nvPr/>
        </p:nvSpPr>
        <p:spPr bwMode="auto">
          <a:xfrm flipH="1">
            <a:off x="6858000" y="144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8745" name="Line 9"/>
          <p:cNvSpPr>
            <a:spLocks noChangeShapeType="1"/>
          </p:cNvSpPr>
          <p:nvPr/>
        </p:nvSpPr>
        <p:spPr bwMode="auto">
          <a:xfrm flipH="1">
            <a:off x="6324600" y="2133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8746" name="Oval 10"/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8747" name="Oval 11"/>
          <p:cNvSpPr>
            <a:spLocks noChangeArrowheads="1"/>
          </p:cNvSpPr>
          <p:nvPr/>
        </p:nvSpPr>
        <p:spPr bwMode="auto">
          <a:xfrm>
            <a:off x="58674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8748" name="Oval 12"/>
          <p:cNvSpPr>
            <a:spLocks noChangeArrowheads="1"/>
          </p:cNvSpPr>
          <p:nvPr/>
        </p:nvSpPr>
        <p:spPr bwMode="auto">
          <a:xfrm>
            <a:off x="54102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8749" name="Line 13"/>
          <p:cNvSpPr>
            <a:spLocks noChangeShapeType="1"/>
          </p:cNvSpPr>
          <p:nvPr/>
        </p:nvSpPr>
        <p:spPr bwMode="auto">
          <a:xfrm flipH="1">
            <a:off x="6096000" y="3962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8750" name="Line 14"/>
          <p:cNvSpPr>
            <a:spLocks noChangeShapeType="1"/>
          </p:cNvSpPr>
          <p:nvPr/>
        </p:nvSpPr>
        <p:spPr bwMode="auto">
          <a:xfrm flipH="1">
            <a:off x="55626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8751" name="Oval 15"/>
          <p:cNvSpPr>
            <a:spLocks noChangeArrowheads="1"/>
          </p:cNvSpPr>
          <p:nvPr/>
        </p:nvSpPr>
        <p:spPr bwMode="auto">
          <a:xfrm>
            <a:off x="74676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8752" name="Oval 16"/>
          <p:cNvSpPr>
            <a:spLocks noChangeArrowheads="1"/>
          </p:cNvSpPr>
          <p:nvPr/>
        </p:nvSpPr>
        <p:spPr bwMode="auto">
          <a:xfrm>
            <a:off x="7924800" y="594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8753" name="Line 17"/>
          <p:cNvSpPr>
            <a:spLocks noChangeShapeType="1"/>
          </p:cNvSpPr>
          <p:nvPr/>
        </p:nvSpPr>
        <p:spPr bwMode="auto">
          <a:xfrm>
            <a:off x="6400800" y="3962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8754" name="Line 18"/>
          <p:cNvSpPr>
            <a:spLocks noChangeShapeType="1"/>
          </p:cNvSpPr>
          <p:nvPr/>
        </p:nvSpPr>
        <p:spPr bwMode="auto">
          <a:xfrm flipH="1" flipV="1">
            <a:off x="7086600" y="4572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8755" name="Line 19"/>
          <p:cNvSpPr>
            <a:spLocks noChangeShapeType="1"/>
          </p:cNvSpPr>
          <p:nvPr/>
        </p:nvSpPr>
        <p:spPr bwMode="auto">
          <a:xfrm>
            <a:off x="7696200" y="548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8756" name="Text Box 20"/>
          <p:cNvSpPr txBox="1">
            <a:spLocks noChangeArrowheads="1"/>
          </p:cNvSpPr>
          <p:nvPr/>
        </p:nvSpPr>
        <p:spPr bwMode="auto">
          <a:xfrm>
            <a:off x="6477000" y="990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null</a:t>
            </a:r>
          </a:p>
        </p:txBody>
      </p:sp>
      <p:sp>
        <p:nvSpPr>
          <p:cNvPr id="1268757" name="Text Box 21"/>
          <p:cNvSpPr txBox="1">
            <a:spLocks noChangeArrowheads="1"/>
          </p:cNvSpPr>
          <p:nvPr/>
        </p:nvSpPr>
        <p:spPr bwMode="auto">
          <a:xfrm>
            <a:off x="6172200" y="1752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A:1</a:t>
            </a:r>
          </a:p>
        </p:txBody>
      </p:sp>
      <p:sp>
        <p:nvSpPr>
          <p:cNvPr id="1268758" name="Text Box 22"/>
          <p:cNvSpPr txBox="1">
            <a:spLocks noChangeArrowheads="1"/>
          </p:cNvSpPr>
          <p:nvPr/>
        </p:nvSpPr>
        <p:spPr bwMode="auto">
          <a:xfrm>
            <a:off x="5715000" y="2590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B:1</a:t>
            </a:r>
          </a:p>
        </p:txBody>
      </p:sp>
      <p:sp>
        <p:nvSpPr>
          <p:cNvPr id="1268759" name="Text Box 23"/>
          <p:cNvSpPr txBox="1">
            <a:spLocks noChangeArrowheads="1"/>
          </p:cNvSpPr>
          <p:nvPr/>
        </p:nvSpPr>
        <p:spPr bwMode="auto">
          <a:xfrm>
            <a:off x="5715000" y="3581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null</a:t>
            </a:r>
          </a:p>
        </p:txBody>
      </p:sp>
      <p:sp>
        <p:nvSpPr>
          <p:cNvPr id="1268760" name="Text Box 24"/>
          <p:cNvSpPr txBox="1">
            <a:spLocks noChangeArrowheads="1"/>
          </p:cNvSpPr>
          <p:nvPr/>
        </p:nvSpPr>
        <p:spPr bwMode="auto">
          <a:xfrm>
            <a:off x="5334000" y="4267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A:1</a:t>
            </a:r>
          </a:p>
        </p:txBody>
      </p:sp>
      <p:sp>
        <p:nvSpPr>
          <p:cNvPr id="1268761" name="Text Box 25"/>
          <p:cNvSpPr txBox="1">
            <a:spLocks noChangeArrowheads="1"/>
          </p:cNvSpPr>
          <p:nvPr/>
        </p:nvSpPr>
        <p:spPr bwMode="auto">
          <a:xfrm>
            <a:off x="4876800" y="5105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B:1</a:t>
            </a:r>
          </a:p>
        </p:txBody>
      </p:sp>
      <p:sp>
        <p:nvSpPr>
          <p:cNvPr id="1268762" name="Text Box 26"/>
          <p:cNvSpPr txBox="1">
            <a:spLocks noChangeArrowheads="1"/>
          </p:cNvSpPr>
          <p:nvPr/>
        </p:nvSpPr>
        <p:spPr bwMode="auto">
          <a:xfrm>
            <a:off x="70866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B:1</a:t>
            </a:r>
          </a:p>
        </p:txBody>
      </p:sp>
      <p:sp>
        <p:nvSpPr>
          <p:cNvPr id="1268763" name="Text Box 27"/>
          <p:cNvSpPr txBox="1">
            <a:spLocks noChangeArrowheads="1"/>
          </p:cNvSpPr>
          <p:nvPr/>
        </p:nvSpPr>
        <p:spPr bwMode="auto">
          <a:xfrm>
            <a:off x="7848600" y="5105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C:1</a:t>
            </a:r>
          </a:p>
        </p:txBody>
      </p:sp>
      <p:sp>
        <p:nvSpPr>
          <p:cNvPr id="1268764" name="Text Box 28"/>
          <p:cNvSpPr txBox="1">
            <a:spLocks noChangeArrowheads="1"/>
          </p:cNvSpPr>
          <p:nvPr/>
        </p:nvSpPr>
        <p:spPr bwMode="auto">
          <a:xfrm>
            <a:off x="8229600" y="5867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D:1</a:t>
            </a:r>
          </a:p>
        </p:txBody>
      </p:sp>
      <p:sp>
        <p:nvSpPr>
          <p:cNvPr id="1268765" name="Text Box 29"/>
          <p:cNvSpPr txBox="1">
            <a:spLocks noChangeArrowheads="1"/>
          </p:cNvSpPr>
          <p:nvPr/>
        </p:nvSpPr>
        <p:spPr bwMode="auto">
          <a:xfrm>
            <a:off x="3276600" y="12192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After reading TID=1:</a:t>
            </a:r>
          </a:p>
        </p:txBody>
      </p:sp>
      <p:sp>
        <p:nvSpPr>
          <p:cNvPr id="1268766" name="Text Box 30"/>
          <p:cNvSpPr txBox="1">
            <a:spLocks noChangeArrowheads="1"/>
          </p:cNvSpPr>
          <p:nvPr/>
        </p:nvSpPr>
        <p:spPr bwMode="auto">
          <a:xfrm>
            <a:off x="3200400" y="34131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After reading TID=2:</a:t>
            </a:r>
          </a:p>
        </p:txBody>
      </p:sp>
      <p:sp>
        <p:nvSpPr>
          <p:cNvPr id="1268767" name="Line 31"/>
          <p:cNvSpPr>
            <a:spLocks noChangeShapeType="1"/>
          </p:cNvSpPr>
          <p:nvPr/>
        </p:nvSpPr>
        <p:spPr bwMode="auto">
          <a:xfrm flipV="1">
            <a:off x="5715000" y="4495800"/>
            <a:ext cx="11430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FP-Tree Construction</a:t>
            </a:r>
          </a:p>
        </p:txBody>
      </p:sp>
      <p:sp>
        <p:nvSpPr>
          <p:cNvPr id="1269763" name="Oval 3"/>
          <p:cNvSpPr>
            <a:spLocks noChangeArrowheads="1"/>
          </p:cNvSpPr>
          <p:nvPr/>
        </p:nvSpPr>
        <p:spPr bwMode="auto">
          <a:xfrm>
            <a:off x="67056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64" name="Oval 4"/>
          <p:cNvSpPr>
            <a:spLocks noChangeArrowheads="1"/>
          </p:cNvSpPr>
          <p:nvPr/>
        </p:nvSpPr>
        <p:spPr bwMode="auto">
          <a:xfrm>
            <a:off x="5715000" y="175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65" name="Oval 5"/>
          <p:cNvSpPr>
            <a:spLocks noChangeArrowheads="1"/>
          </p:cNvSpPr>
          <p:nvPr/>
        </p:nvSpPr>
        <p:spPr bwMode="auto">
          <a:xfrm>
            <a:off x="4648200" y="259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66" name="Oval 6"/>
          <p:cNvSpPr>
            <a:spLocks noChangeArrowheads="1"/>
          </p:cNvSpPr>
          <p:nvPr/>
        </p:nvSpPr>
        <p:spPr bwMode="auto">
          <a:xfrm>
            <a:off x="37338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67" name="Line 7"/>
          <p:cNvSpPr>
            <a:spLocks noChangeShapeType="1"/>
          </p:cNvSpPr>
          <p:nvPr/>
        </p:nvSpPr>
        <p:spPr bwMode="auto">
          <a:xfrm flipH="1">
            <a:off x="4800600" y="2057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68" name="Line 8"/>
          <p:cNvSpPr>
            <a:spLocks noChangeShapeType="1"/>
          </p:cNvSpPr>
          <p:nvPr/>
        </p:nvSpPr>
        <p:spPr bwMode="auto">
          <a:xfrm flipH="1">
            <a:off x="3962400" y="2895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69" name="Oval 9"/>
          <p:cNvSpPr>
            <a:spLocks noChangeArrowheads="1"/>
          </p:cNvSpPr>
          <p:nvPr/>
        </p:nvSpPr>
        <p:spPr bwMode="auto">
          <a:xfrm>
            <a:off x="73152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70" name="Oval 10"/>
          <p:cNvSpPr>
            <a:spLocks noChangeArrowheads="1"/>
          </p:cNvSpPr>
          <p:nvPr/>
        </p:nvSpPr>
        <p:spPr bwMode="auto">
          <a:xfrm>
            <a:off x="70866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71" name="Line 11"/>
          <p:cNvSpPr>
            <a:spLocks noChangeShapeType="1"/>
          </p:cNvSpPr>
          <p:nvPr/>
        </p:nvSpPr>
        <p:spPr bwMode="auto">
          <a:xfrm>
            <a:off x="5867400" y="2057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72" name="Line 12"/>
          <p:cNvSpPr>
            <a:spLocks noChangeShapeType="1"/>
          </p:cNvSpPr>
          <p:nvPr/>
        </p:nvSpPr>
        <p:spPr bwMode="auto">
          <a:xfrm flipH="1" flipV="1">
            <a:off x="6934200" y="2819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73" name="Line 13"/>
          <p:cNvSpPr>
            <a:spLocks noChangeShapeType="1"/>
          </p:cNvSpPr>
          <p:nvPr/>
        </p:nvSpPr>
        <p:spPr bwMode="auto">
          <a:xfrm flipH="1">
            <a:off x="7315200" y="3733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74" name="Text Box 14"/>
          <p:cNvSpPr txBox="1">
            <a:spLocks noChangeArrowheads="1"/>
          </p:cNvSpPr>
          <p:nvPr/>
        </p:nvSpPr>
        <p:spPr bwMode="auto">
          <a:xfrm>
            <a:off x="5105400" y="1676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null</a:t>
            </a:r>
          </a:p>
        </p:txBody>
      </p:sp>
      <p:sp>
        <p:nvSpPr>
          <p:cNvPr id="1269775" name="Text Box 15"/>
          <p:cNvSpPr txBox="1">
            <a:spLocks noChangeArrowheads="1"/>
          </p:cNvSpPr>
          <p:nvPr/>
        </p:nvSpPr>
        <p:spPr bwMode="auto">
          <a:xfrm>
            <a:off x="4114800" y="2514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A:7</a:t>
            </a:r>
          </a:p>
        </p:txBody>
      </p:sp>
      <p:sp>
        <p:nvSpPr>
          <p:cNvPr id="1269776" name="Text Box 16"/>
          <p:cNvSpPr txBox="1">
            <a:spLocks noChangeArrowheads="1"/>
          </p:cNvSpPr>
          <p:nvPr/>
        </p:nvSpPr>
        <p:spPr bwMode="auto">
          <a:xfrm>
            <a:off x="3200400" y="3352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B:5</a:t>
            </a:r>
          </a:p>
        </p:txBody>
      </p:sp>
      <p:sp>
        <p:nvSpPr>
          <p:cNvPr id="1269777" name="Text Box 17"/>
          <p:cNvSpPr txBox="1">
            <a:spLocks noChangeArrowheads="1"/>
          </p:cNvSpPr>
          <p:nvPr/>
        </p:nvSpPr>
        <p:spPr bwMode="auto">
          <a:xfrm>
            <a:off x="6934200" y="243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B:3</a:t>
            </a:r>
          </a:p>
        </p:txBody>
      </p:sp>
      <p:sp>
        <p:nvSpPr>
          <p:cNvPr id="1269778" name="Text Box 18"/>
          <p:cNvSpPr txBox="1">
            <a:spLocks noChangeArrowheads="1"/>
          </p:cNvSpPr>
          <p:nvPr/>
        </p:nvSpPr>
        <p:spPr bwMode="auto">
          <a:xfrm>
            <a:off x="7696200" y="3352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C:3</a:t>
            </a:r>
          </a:p>
        </p:txBody>
      </p:sp>
      <p:sp>
        <p:nvSpPr>
          <p:cNvPr id="1269779" name="Text Box 19"/>
          <p:cNvSpPr txBox="1">
            <a:spLocks noChangeArrowheads="1"/>
          </p:cNvSpPr>
          <p:nvPr/>
        </p:nvSpPr>
        <p:spPr bwMode="auto">
          <a:xfrm>
            <a:off x="7391400" y="4114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D:1</a:t>
            </a:r>
          </a:p>
        </p:txBody>
      </p:sp>
      <p:sp>
        <p:nvSpPr>
          <p:cNvPr id="1269780" name="Oval 20"/>
          <p:cNvSpPr>
            <a:spLocks noChangeArrowheads="1"/>
          </p:cNvSpPr>
          <p:nvPr/>
        </p:nvSpPr>
        <p:spPr bwMode="auto">
          <a:xfrm>
            <a:off x="4572000" y="3565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1" name="Oval 21"/>
          <p:cNvSpPr>
            <a:spLocks noChangeArrowheads="1"/>
          </p:cNvSpPr>
          <p:nvPr/>
        </p:nvSpPr>
        <p:spPr bwMode="auto">
          <a:xfrm>
            <a:off x="47244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2" name="Line 22"/>
          <p:cNvSpPr>
            <a:spLocks noChangeShapeType="1"/>
          </p:cNvSpPr>
          <p:nvPr/>
        </p:nvSpPr>
        <p:spPr bwMode="auto">
          <a:xfrm flipV="1">
            <a:off x="4724400" y="2895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83" name="Line 23"/>
          <p:cNvSpPr>
            <a:spLocks noChangeShapeType="1"/>
          </p:cNvSpPr>
          <p:nvPr/>
        </p:nvSpPr>
        <p:spPr bwMode="auto">
          <a:xfrm>
            <a:off x="4724400" y="3886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84" name="Text Box 24"/>
          <p:cNvSpPr txBox="1">
            <a:spLocks noChangeArrowheads="1"/>
          </p:cNvSpPr>
          <p:nvPr/>
        </p:nvSpPr>
        <p:spPr bwMode="auto">
          <a:xfrm>
            <a:off x="4876800" y="3505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C:1</a:t>
            </a:r>
          </a:p>
        </p:txBody>
      </p:sp>
      <p:sp>
        <p:nvSpPr>
          <p:cNvPr id="1269785" name="Text Box 25"/>
          <p:cNvSpPr txBox="1">
            <a:spLocks noChangeArrowheads="1"/>
          </p:cNvSpPr>
          <p:nvPr/>
        </p:nvSpPr>
        <p:spPr bwMode="auto">
          <a:xfrm>
            <a:off x="50292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D:1</a:t>
            </a:r>
          </a:p>
        </p:txBody>
      </p:sp>
      <p:sp>
        <p:nvSpPr>
          <p:cNvPr id="1269786" name="Oval 26"/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7" name="Text Box 27"/>
          <p:cNvSpPr txBox="1">
            <a:spLocks noChangeArrowheads="1"/>
          </p:cNvSpPr>
          <p:nvPr/>
        </p:nvSpPr>
        <p:spPr bwMode="auto">
          <a:xfrm>
            <a:off x="2895600" y="4267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C:3</a:t>
            </a:r>
          </a:p>
        </p:txBody>
      </p:sp>
      <p:sp>
        <p:nvSpPr>
          <p:cNvPr id="1269788" name="Oval 28"/>
          <p:cNvSpPr>
            <a:spLocks noChangeArrowheads="1"/>
          </p:cNvSpPr>
          <p:nvPr/>
        </p:nvSpPr>
        <p:spPr bwMode="auto">
          <a:xfrm>
            <a:off x="3200400" y="5334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89" name="Text Box 29"/>
          <p:cNvSpPr txBox="1">
            <a:spLocks noChangeArrowheads="1"/>
          </p:cNvSpPr>
          <p:nvPr/>
        </p:nvSpPr>
        <p:spPr bwMode="auto">
          <a:xfrm>
            <a:off x="2743200" y="5181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D:1</a:t>
            </a:r>
          </a:p>
        </p:txBody>
      </p:sp>
      <p:sp>
        <p:nvSpPr>
          <p:cNvPr id="1269790" name="Line 30"/>
          <p:cNvSpPr>
            <a:spLocks noChangeShapeType="1"/>
          </p:cNvSpPr>
          <p:nvPr/>
        </p:nvSpPr>
        <p:spPr bwMode="auto">
          <a:xfrm flipV="1">
            <a:off x="3581400" y="3733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91" name="Line 31"/>
          <p:cNvSpPr>
            <a:spLocks noChangeShapeType="1"/>
          </p:cNvSpPr>
          <p:nvPr/>
        </p:nvSpPr>
        <p:spPr bwMode="auto">
          <a:xfrm flipH="1">
            <a:off x="3352800" y="4648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92" name="Oval 32"/>
          <p:cNvSpPr>
            <a:spLocks noChangeArrowheads="1"/>
          </p:cNvSpPr>
          <p:nvPr/>
        </p:nvSpPr>
        <p:spPr bwMode="auto">
          <a:xfrm>
            <a:off x="5562600" y="352107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93" name="Text Box 33"/>
          <p:cNvSpPr txBox="1">
            <a:spLocks noChangeArrowheads="1"/>
          </p:cNvSpPr>
          <p:nvPr/>
        </p:nvSpPr>
        <p:spPr bwMode="auto">
          <a:xfrm>
            <a:off x="5867400" y="3505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D:1</a:t>
            </a:r>
          </a:p>
        </p:txBody>
      </p:sp>
      <p:sp>
        <p:nvSpPr>
          <p:cNvPr id="1269794" name="Oval 34"/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95" name="Text Box 35"/>
          <p:cNvSpPr txBox="1">
            <a:spLocks noChangeArrowheads="1"/>
          </p:cNvSpPr>
          <p:nvPr/>
        </p:nvSpPr>
        <p:spPr bwMode="auto">
          <a:xfrm>
            <a:off x="60198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E:1</a:t>
            </a:r>
          </a:p>
        </p:txBody>
      </p:sp>
      <p:sp>
        <p:nvSpPr>
          <p:cNvPr id="1269796" name="Oval 36"/>
          <p:cNvSpPr>
            <a:spLocks noChangeArrowheads="1"/>
          </p:cNvSpPr>
          <p:nvPr/>
        </p:nvSpPr>
        <p:spPr bwMode="auto">
          <a:xfrm>
            <a:off x="8077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797" name="Text Box 37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E:1</a:t>
            </a:r>
          </a:p>
        </p:txBody>
      </p:sp>
      <p:sp>
        <p:nvSpPr>
          <p:cNvPr id="1269798" name="Line 38"/>
          <p:cNvSpPr>
            <a:spLocks noChangeShapeType="1"/>
          </p:cNvSpPr>
          <p:nvPr/>
        </p:nvSpPr>
        <p:spPr bwMode="auto">
          <a:xfrm flipH="1" flipV="1">
            <a:off x="7467600" y="3733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799" name="Line 39"/>
          <p:cNvSpPr>
            <a:spLocks noChangeShapeType="1"/>
          </p:cNvSpPr>
          <p:nvPr/>
        </p:nvSpPr>
        <p:spPr bwMode="auto">
          <a:xfrm flipH="1" flipV="1">
            <a:off x="4800600" y="2895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0" name="Line 40"/>
          <p:cNvSpPr>
            <a:spLocks noChangeShapeType="1"/>
          </p:cNvSpPr>
          <p:nvPr/>
        </p:nvSpPr>
        <p:spPr bwMode="auto">
          <a:xfrm flipH="1" flipV="1">
            <a:off x="5715000" y="3810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69801" name="Object 41"/>
          <p:cNvGraphicFramePr>
            <a:graphicFrameLocks noChangeAspect="1"/>
          </p:cNvGraphicFramePr>
          <p:nvPr/>
        </p:nvGraphicFramePr>
        <p:xfrm>
          <a:off x="381000" y="1143000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60" name="Worksheet" r:id="rId3" imgW="1952887" imgH="3257967" progId="Excel.Sheet.8">
                  <p:embed/>
                </p:oleObj>
              </mc:Choice>
              <mc:Fallback>
                <p:oleObj name="Worksheet" r:id="rId3" imgW="1952887" imgH="3257967" progId="Excel.Sheet.8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169068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2" name="Line 42"/>
          <p:cNvSpPr>
            <a:spLocks noChangeShapeType="1"/>
          </p:cNvSpPr>
          <p:nvPr/>
        </p:nvSpPr>
        <p:spPr bwMode="auto">
          <a:xfrm flipV="1">
            <a:off x="3505200" y="4572000"/>
            <a:ext cx="6096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3" name="Line 43"/>
          <p:cNvSpPr>
            <a:spLocks noChangeShapeType="1"/>
          </p:cNvSpPr>
          <p:nvPr/>
        </p:nvSpPr>
        <p:spPr bwMode="auto">
          <a:xfrm flipV="1">
            <a:off x="4953000" y="38258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4" name="Line 44"/>
          <p:cNvSpPr>
            <a:spLocks noChangeShapeType="1"/>
          </p:cNvSpPr>
          <p:nvPr/>
        </p:nvSpPr>
        <p:spPr bwMode="auto">
          <a:xfrm>
            <a:off x="5867400" y="3825875"/>
            <a:ext cx="1219200" cy="4413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5" name="Line 45"/>
          <p:cNvSpPr>
            <a:spLocks noChangeShapeType="1"/>
          </p:cNvSpPr>
          <p:nvPr/>
        </p:nvSpPr>
        <p:spPr bwMode="auto">
          <a:xfrm flipV="1">
            <a:off x="6477000" y="4572000"/>
            <a:ext cx="1600200" cy="15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6" name="Line 46"/>
          <p:cNvSpPr>
            <a:spLocks noChangeShapeType="1"/>
          </p:cNvSpPr>
          <p:nvPr/>
        </p:nvSpPr>
        <p:spPr bwMode="auto">
          <a:xfrm flipV="1">
            <a:off x="3657600" y="3825875"/>
            <a:ext cx="9144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7" name="Line 47"/>
          <p:cNvSpPr>
            <a:spLocks noChangeShapeType="1"/>
          </p:cNvSpPr>
          <p:nvPr/>
        </p:nvSpPr>
        <p:spPr bwMode="auto">
          <a:xfrm flipV="1">
            <a:off x="5029200" y="3521075"/>
            <a:ext cx="22860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8" name="Line 48"/>
          <p:cNvSpPr>
            <a:spLocks noChangeShapeType="1"/>
          </p:cNvSpPr>
          <p:nvPr/>
        </p:nvSpPr>
        <p:spPr bwMode="auto">
          <a:xfrm flipV="1">
            <a:off x="4038600" y="2743200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09" name="Text Box 49"/>
          <p:cNvSpPr txBox="1">
            <a:spLocks noChangeArrowheads="1"/>
          </p:cNvSpPr>
          <p:nvPr/>
        </p:nvSpPr>
        <p:spPr bwMode="auto">
          <a:xfrm>
            <a:off x="5029200" y="5486400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Pointers are used to assist frequent itemset generation</a:t>
            </a:r>
          </a:p>
        </p:txBody>
      </p:sp>
      <p:sp>
        <p:nvSpPr>
          <p:cNvPr id="1269810" name="Oval 50"/>
          <p:cNvSpPr>
            <a:spLocks noChangeArrowheads="1"/>
          </p:cNvSpPr>
          <p:nvPr/>
        </p:nvSpPr>
        <p:spPr bwMode="auto">
          <a:xfrm>
            <a:off x="41148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11" name="Text Box 51"/>
          <p:cNvSpPr txBox="1">
            <a:spLocks noChangeArrowheads="1"/>
          </p:cNvSpPr>
          <p:nvPr/>
        </p:nvSpPr>
        <p:spPr bwMode="auto">
          <a:xfrm>
            <a:off x="3962400" y="4648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D:1</a:t>
            </a:r>
          </a:p>
        </p:txBody>
      </p:sp>
      <p:sp>
        <p:nvSpPr>
          <p:cNvPr id="1269812" name="Line 52"/>
          <p:cNvSpPr>
            <a:spLocks noChangeShapeType="1"/>
          </p:cNvSpPr>
          <p:nvPr/>
        </p:nvSpPr>
        <p:spPr bwMode="auto">
          <a:xfrm>
            <a:off x="4419600" y="4572000"/>
            <a:ext cx="3048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3" name="Line 53"/>
          <p:cNvSpPr>
            <a:spLocks noChangeShapeType="1"/>
          </p:cNvSpPr>
          <p:nvPr/>
        </p:nvSpPr>
        <p:spPr bwMode="auto">
          <a:xfrm>
            <a:off x="39624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4" name="Oval 54"/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15" name="Text Box 55"/>
          <p:cNvSpPr txBox="1">
            <a:spLocks noChangeArrowheads="1"/>
          </p:cNvSpPr>
          <p:nvPr/>
        </p:nvSpPr>
        <p:spPr bwMode="auto">
          <a:xfrm>
            <a:off x="5029200" y="5029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E:1</a:t>
            </a:r>
          </a:p>
        </p:txBody>
      </p:sp>
      <p:sp>
        <p:nvSpPr>
          <p:cNvPr id="1269816" name="Line 56"/>
          <p:cNvSpPr>
            <a:spLocks noChangeShapeType="1"/>
          </p:cNvSpPr>
          <p:nvPr/>
        </p:nvSpPr>
        <p:spPr bwMode="auto">
          <a:xfrm>
            <a:off x="48768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7" name="Line 57"/>
          <p:cNvSpPr>
            <a:spLocks noChangeShapeType="1"/>
          </p:cNvSpPr>
          <p:nvPr/>
        </p:nvSpPr>
        <p:spPr bwMode="auto">
          <a:xfrm flipV="1">
            <a:off x="4953000" y="4648200"/>
            <a:ext cx="8382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18" name="Text Box 58"/>
          <p:cNvSpPr txBox="1">
            <a:spLocks noChangeArrowheads="1"/>
          </p:cNvSpPr>
          <p:nvPr/>
        </p:nvSpPr>
        <p:spPr bwMode="auto">
          <a:xfrm>
            <a:off x="2209800" y="1219200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Transaction Database</a:t>
            </a:r>
          </a:p>
        </p:txBody>
      </p:sp>
      <p:graphicFrame>
        <p:nvGraphicFramePr>
          <p:cNvPr id="1269819" name="Object 59"/>
          <p:cNvGraphicFramePr>
            <a:graphicFrameLocks noChangeAspect="1"/>
          </p:cNvGraphicFramePr>
          <p:nvPr/>
        </p:nvGraphicFramePr>
        <p:xfrm>
          <a:off x="457200" y="44958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61" name="Worksheet" r:id="rId5" imgW="1953006" imgH="1781658" progId="Excel.Sheet.8">
                  <p:embed/>
                </p:oleObj>
              </mc:Choice>
              <mc:Fallback>
                <p:oleObj name="Worksheet" r:id="rId5" imgW="1953006" imgH="1781658" progId="Excel.Shee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0" name="Line 60"/>
          <p:cNvSpPr>
            <a:spLocks noChangeShapeType="1"/>
          </p:cNvSpPr>
          <p:nvPr/>
        </p:nvSpPr>
        <p:spPr bwMode="auto">
          <a:xfrm flipV="1">
            <a:off x="2438400" y="28194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1" name="Line 61"/>
          <p:cNvSpPr>
            <a:spLocks noChangeShapeType="1"/>
          </p:cNvSpPr>
          <p:nvPr/>
        </p:nvSpPr>
        <p:spPr bwMode="auto">
          <a:xfrm flipH="1">
            <a:off x="1600200" y="48768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2" name="Line 62"/>
          <p:cNvSpPr>
            <a:spLocks noChangeShapeType="1"/>
          </p:cNvSpPr>
          <p:nvPr/>
        </p:nvSpPr>
        <p:spPr bwMode="auto">
          <a:xfrm flipH="1" flipV="1">
            <a:off x="2438400" y="3352800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3" name="Line 63"/>
          <p:cNvSpPr>
            <a:spLocks noChangeShapeType="1"/>
          </p:cNvSpPr>
          <p:nvPr/>
        </p:nvSpPr>
        <p:spPr bwMode="auto">
          <a:xfrm flipH="1">
            <a:off x="1600200" y="51816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4" name="Line 64"/>
          <p:cNvSpPr>
            <a:spLocks noChangeShapeType="1"/>
          </p:cNvSpPr>
          <p:nvPr/>
        </p:nvSpPr>
        <p:spPr bwMode="auto">
          <a:xfrm flipH="1" flipV="1">
            <a:off x="2590800" y="40386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5" name="Line 65"/>
          <p:cNvSpPr>
            <a:spLocks noChangeShapeType="1"/>
          </p:cNvSpPr>
          <p:nvPr/>
        </p:nvSpPr>
        <p:spPr bwMode="auto">
          <a:xfrm flipV="1">
            <a:off x="2590800" y="3657600"/>
            <a:ext cx="12192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6" name="Line 66"/>
          <p:cNvSpPr>
            <a:spLocks noChangeShapeType="1"/>
          </p:cNvSpPr>
          <p:nvPr/>
        </p:nvSpPr>
        <p:spPr bwMode="auto">
          <a:xfrm flipV="1">
            <a:off x="2514600" y="4572000"/>
            <a:ext cx="9906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7" name="Line 67"/>
          <p:cNvSpPr>
            <a:spLocks noChangeShapeType="1"/>
          </p:cNvSpPr>
          <p:nvPr/>
        </p:nvSpPr>
        <p:spPr bwMode="auto">
          <a:xfrm flipH="1">
            <a:off x="1600200" y="54864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8" name="Line 68"/>
          <p:cNvSpPr>
            <a:spLocks noChangeShapeType="1"/>
          </p:cNvSpPr>
          <p:nvPr/>
        </p:nvSpPr>
        <p:spPr bwMode="auto">
          <a:xfrm flipH="1">
            <a:off x="1600200" y="5791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29" name="Line 69"/>
          <p:cNvSpPr>
            <a:spLocks noChangeShapeType="1"/>
          </p:cNvSpPr>
          <p:nvPr/>
        </p:nvSpPr>
        <p:spPr bwMode="auto">
          <a:xfrm flipV="1">
            <a:off x="2514600" y="5562600"/>
            <a:ext cx="68580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30" name="Line 70"/>
          <p:cNvSpPr>
            <a:spLocks noChangeShapeType="1"/>
          </p:cNvSpPr>
          <p:nvPr/>
        </p:nvSpPr>
        <p:spPr bwMode="auto">
          <a:xfrm flipH="1">
            <a:off x="1600200" y="60198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31" name="Line 71"/>
          <p:cNvSpPr>
            <a:spLocks noChangeShapeType="1"/>
          </p:cNvSpPr>
          <p:nvPr/>
        </p:nvSpPr>
        <p:spPr bwMode="auto">
          <a:xfrm flipV="1">
            <a:off x="3048000" y="5334000"/>
            <a:ext cx="1676400" cy="685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32" name="Text Box 72"/>
          <p:cNvSpPr txBox="1">
            <a:spLocks noChangeArrowheads="1"/>
          </p:cNvSpPr>
          <p:nvPr/>
        </p:nvSpPr>
        <p:spPr bwMode="auto">
          <a:xfrm>
            <a:off x="381000" y="41148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Header table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FP-growth</a:t>
            </a:r>
          </a:p>
        </p:txBody>
      </p:sp>
      <p:sp>
        <p:nvSpPr>
          <p:cNvPr id="1270787" name="Oval 3"/>
          <p:cNvSpPr>
            <a:spLocks noChangeArrowheads="1"/>
          </p:cNvSpPr>
          <p:nvPr/>
        </p:nvSpPr>
        <p:spPr bwMode="auto">
          <a:xfrm>
            <a:off x="3581400" y="2651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788" name="Oval 4"/>
          <p:cNvSpPr>
            <a:spLocks noChangeArrowheads="1"/>
          </p:cNvSpPr>
          <p:nvPr/>
        </p:nvSpPr>
        <p:spPr bwMode="auto">
          <a:xfrm>
            <a:off x="2743200" y="1812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789" name="Oval 5"/>
          <p:cNvSpPr>
            <a:spLocks noChangeArrowheads="1"/>
          </p:cNvSpPr>
          <p:nvPr/>
        </p:nvSpPr>
        <p:spPr bwMode="auto">
          <a:xfrm>
            <a:off x="1905000" y="2651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790" name="Oval 6"/>
          <p:cNvSpPr>
            <a:spLocks noChangeArrowheads="1"/>
          </p:cNvSpPr>
          <p:nvPr/>
        </p:nvSpPr>
        <p:spPr bwMode="auto">
          <a:xfrm>
            <a:off x="1143000" y="3489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791" name="Line 7"/>
          <p:cNvSpPr>
            <a:spLocks noChangeShapeType="1"/>
          </p:cNvSpPr>
          <p:nvPr/>
        </p:nvSpPr>
        <p:spPr bwMode="auto">
          <a:xfrm flipH="1">
            <a:off x="2133600" y="2133600"/>
            <a:ext cx="76200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792" name="Line 8"/>
          <p:cNvSpPr>
            <a:spLocks noChangeShapeType="1"/>
          </p:cNvSpPr>
          <p:nvPr/>
        </p:nvSpPr>
        <p:spPr bwMode="auto">
          <a:xfrm flipH="1">
            <a:off x="1371600" y="29559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793" name="Oval 9"/>
          <p:cNvSpPr>
            <a:spLocks noChangeArrowheads="1"/>
          </p:cNvSpPr>
          <p:nvPr/>
        </p:nvSpPr>
        <p:spPr bwMode="auto">
          <a:xfrm>
            <a:off x="4191000" y="3565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794" name="Oval 10"/>
          <p:cNvSpPr>
            <a:spLocks noChangeArrowheads="1"/>
          </p:cNvSpPr>
          <p:nvPr/>
        </p:nvSpPr>
        <p:spPr bwMode="auto">
          <a:xfrm>
            <a:off x="4191000" y="4327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795" name="Line 11"/>
          <p:cNvSpPr>
            <a:spLocks noChangeShapeType="1"/>
          </p:cNvSpPr>
          <p:nvPr/>
        </p:nvSpPr>
        <p:spPr bwMode="auto">
          <a:xfrm>
            <a:off x="2895600" y="2133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796" name="Line 12"/>
          <p:cNvSpPr>
            <a:spLocks noChangeShapeType="1"/>
          </p:cNvSpPr>
          <p:nvPr/>
        </p:nvSpPr>
        <p:spPr bwMode="auto">
          <a:xfrm flipH="1" flipV="1">
            <a:off x="3810000" y="29559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797" name="Line 13"/>
          <p:cNvSpPr>
            <a:spLocks noChangeShapeType="1"/>
          </p:cNvSpPr>
          <p:nvPr/>
        </p:nvSpPr>
        <p:spPr bwMode="auto">
          <a:xfrm>
            <a:off x="4343400" y="387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798" name="Text Box 14"/>
          <p:cNvSpPr txBox="1">
            <a:spLocks noChangeArrowheads="1"/>
          </p:cNvSpPr>
          <p:nvPr/>
        </p:nvSpPr>
        <p:spPr bwMode="auto">
          <a:xfrm>
            <a:off x="2133600" y="17367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null</a:t>
            </a:r>
          </a:p>
        </p:txBody>
      </p:sp>
      <p:sp>
        <p:nvSpPr>
          <p:cNvPr id="1270799" name="Text Box 15"/>
          <p:cNvSpPr txBox="1">
            <a:spLocks noChangeArrowheads="1"/>
          </p:cNvSpPr>
          <p:nvPr/>
        </p:nvSpPr>
        <p:spPr bwMode="auto">
          <a:xfrm>
            <a:off x="1371600" y="2574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A:7</a:t>
            </a:r>
          </a:p>
        </p:txBody>
      </p:sp>
      <p:sp>
        <p:nvSpPr>
          <p:cNvPr id="1270800" name="Text Box 16"/>
          <p:cNvSpPr txBox="1">
            <a:spLocks noChangeArrowheads="1"/>
          </p:cNvSpPr>
          <p:nvPr/>
        </p:nvSpPr>
        <p:spPr bwMode="auto">
          <a:xfrm>
            <a:off x="609600" y="3413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B:5</a:t>
            </a:r>
          </a:p>
        </p:txBody>
      </p:sp>
      <p:sp>
        <p:nvSpPr>
          <p:cNvPr id="1270801" name="Text Box 17"/>
          <p:cNvSpPr txBox="1">
            <a:spLocks noChangeArrowheads="1"/>
          </p:cNvSpPr>
          <p:nvPr/>
        </p:nvSpPr>
        <p:spPr bwMode="auto">
          <a:xfrm>
            <a:off x="3810000" y="2574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B:1</a:t>
            </a:r>
          </a:p>
        </p:txBody>
      </p:sp>
      <p:sp>
        <p:nvSpPr>
          <p:cNvPr id="1270802" name="Text Box 18"/>
          <p:cNvSpPr txBox="1">
            <a:spLocks noChangeArrowheads="1"/>
          </p:cNvSpPr>
          <p:nvPr/>
        </p:nvSpPr>
        <p:spPr bwMode="auto">
          <a:xfrm>
            <a:off x="4572000" y="3489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C:1</a:t>
            </a:r>
          </a:p>
        </p:txBody>
      </p:sp>
      <p:sp>
        <p:nvSpPr>
          <p:cNvPr id="1270803" name="Text Box 19"/>
          <p:cNvSpPr txBox="1">
            <a:spLocks noChangeArrowheads="1"/>
          </p:cNvSpPr>
          <p:nvPr/>
        </p:nvSpPr>
        <p:spPr bwMode="auto">
          <a:xfrm>
            <a:off x="4495800" y="4251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D:1</a:t>
            </a:r>
          </a:p>
        </p:txBody>
      </p:sp>
      <p:sp>
        <p:nvSpPr>
          <p:cNvPr id="1270804" name="Oval 20"/>
          <p:cNvSpPr>
            <a:spLocks noChangeArrowheads="1"/>
          </p:cNvSpPr>
          <p:nvPr/>
        </p:nvSpPr>
        <p:spPr bwMode="auto">
          <a:xfrm>
            <a:off x="1828800" y="36258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805" name="Oval 21"/>
          <p:cNvSpPr>
            <a:spLocks noChangeArrowheads="1"/>
          </p:cNvSpPr>
          <p:nvPr/>
        </p:nvSpPr>
        <p:spPr bwMode="auto">
          <a:xfrm>
            <a:off x="2209800" y="4479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806" name="Line 22"/>
          <p:cNvSpPr>
            <a:spLocks noChangeShapeType="1"/>
          </p:cNvSpPr>
          <p:nvPr/>
        </p:nvSpPr>
        <p:spPr bwMode="auto">
          <a:xfrm flipH="1" flipV="1">
            <a:off x="1981200" y="29559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807" name="Line 23"/>
          <p:cNvSpPr>
            <a:spLocks noChangeShapeType="1"/>
          </p:cNvSpPr>
          <p:nvPr/>
        </p:nvSpPr>
        <p:spPr bwMode="auto">
          <a:xfrm>
            <a:off x="1981200" y="3946525"/>
            <a:ext cx="3048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808" name="Text Box 24"/>
          <p:cNvSpPr txBox="1">
            <a:spLocks noChangeArrowheads="1"/>
          </p:cNvSpPr>
          <p:nvPr/>
        </p:nvSpPr>
        <p:spPr bwMode="auto">
          <a:xfrm>
            <a:off x="2057400" y="3565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C:1</a:t>
            </a:r>
          </a:p>
        </p:txBody>
      </p:sp>
      <p:sp>
        <p:nvSpPr>
          <p:cNvPr id="1270809" name="Text Box 25"/>
          <p:cNvSpPr txBox="1">
            <a:spLocks noChangeArrowheads="1"/>
          </p:cNvSpPr>
          <p:nvPr/>
        </p:nvSpPr>
        <p:spPr bwMode="auto">
          <a:xfrm>
            <a:off x="2438400" y="446405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D:1</a:t>
            </a:r>
          </a:p>
        </p:txBody>
      </p:sp>
      <p:sp>
        <p:nvSpPr>
          <p:cNvPr id="1270810" name="Oval 26"/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811" name="Text Box 27"/>
          <p:cNvSpPr txBox="1">
            <a:spLocks noChangeArrowheads="1"/>
          </p:cNvSpPr>
          <p:nvPr/>
        </p:nvSpPr>
        <p:spPr bwMode="auto">
          <a:xfrm>
            <a:off x="304800" y="4327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C:3</a:t>
            </a:r>
          </a:p>
        </p:txBody>
      </p:sp>
      <p:sp>
        <p:nvSpPr>
          <p:cNvPr id="1270812" name="Oval 28"/>
          <p:cNvSpPr>
            <a:spLocks noChangeArrowheads="1"/>
          </p:cNvSpPr>
          <p:nvPr/>
        </p:nvSpPr>
        <p:spPr bwMode="auto">
          <a:xfrm>
            <a:off x="609600" y="5394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813" name="Text Box 29"/>
          <p:cNvSpPr txBox="1">
            <a:spLocks noChangeArrowheads="1"/>
          </p:cNvSpPr>
          <p:nvPr/>
        </p:nvSpPr>
        <p:spPr bwMode="auto">
          <a:xfrm>
            <a:off x="76200" y="5318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D:1</a:t>
            </a:r>
          </a:p>
        </p:txBody>
      </p:sp>
      <p:sp>
        <p:nvSpPr>
          <p:cNvPr id="1270814" name="Line 30"/>
          <p:cNvSpPr>
            <a:spLocks noChangeShapeType="1"/>
          </p:cNvSpPr>
          <p:nvPr/>
        </p:nvSpPr>
        <p:spPr bwMode="auto">
          <a:xfrm flipV="1">
            <a:off x="990600" y="379412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815" name="Line 31"/>
          <p:cNvSpPr>
            <a:spLocks noChangeShapeType="1"/>
          </p:cNvSpPr>
          <p:nvPr/>
        </p:nvSpPr>
        <p:spPr bwMode="auto">
          <a:xfrm flipH="1">
            <a:off x="762000" y="4708525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816" name="Oval 32"/>
          <p:cNvSpPr>
            <a:spLocks noChangeArrowheads="1"/>
          </p:cNvSpPr>
          <p:nvPr/>
        </p:nvSpPr>
        <p:spPr bwMode="auto">
          <a:xfrm>
            <a:off x="2743200" y="3581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817" name="Text Box 33"/>
          <p:cNvSpPr txBox="1">
            <a:spLocks noChangeArrowheads="1"/>
          </p:cNvSpPr>
          <p:nvPr/>
        </p:nvSpPr>
        <p:spPr bwMode="auto">
          <a:xfrm>
            <a:off x="3048000" y="3565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D:1</a:t>
            </a:r>
          </a:p>
        </p:txBody>
      </p:sp>
      <p:sp>
        <p:nvSpPr>
          <p:cNvPr id="1270818" name="Line 34"/>
          <p:cNvSpPr>
            <a:spLocks noChangeShapeType="1"/>
          </p:cNvSpPr>
          <p:nvPr/>
        </p:nvSpPr>
        <p:spPr bwMode="auto">
          <a:xfrm flipH="1" flipV="1">
            <a:off x="1981200" y="29559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0819" name="Text Box 35"/>
          <p:cNvSpPr txBox="1">
            <a:spLocks noChangeArrowheads="1"/>
          </p:cNvSpPr>
          <p:nvPr/>
        </p:nvSpPr>
        <p:spPr bwMode="auto">
          <a:xfrm>
            <a:off x="5638800" y="1600200"/>
            <a:ext cx="33528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Conditional Pattern base for D: </a:t>
            </a:r>
            <a:br>
              <a:rPr lang="en-US" altLang="en-US" sz="2000"/>
            </a:br>
            <a:r>
              <a:rPr lang="en-US" altLang="en-US" sz="2000"/>
              <a:t>     P = {(A:1,B:1,C:1),</a:t>
            </a:r>
            <a:br>
              <a:rPr lang="en-US" altLang="en-US" sz="2000"/>
            </a:br>
            <a:r>
              <a:rPr lang="en-US" altLang="en-US" sz="2000"/>
              <a:t>	(A:1,B:1), </a:t>
            </a:r>
            <a:br>
              <a:rPr lang="en-US" altLang="en-US" sz="2000"/>
            </a:br>
            <a:r>
              <a:rPr lang="en-US" altLang="en-US" sz="2000"/>
              <a:t>             (A:1,C:1),</a:t>
            </a:r>
            <a:br>
              <a:rPr lang="en-US" altLang="en-US" sz="2000"/>
            </a:br>
            <a:r>
              <a:rPr lang="en-US" altLang="en-US" sz="2000"/>
              <a:t>             (A:1), </a:t>
            </a:r>
            <a:br>
              <a:rPr lang="en-US" altLang="en-US" sz="2000"/>
            </a:br>
            <a:r>
              <a:rPr lang="en-US" altLang="en-US" sz="2000"/>
              <a:t>             (B:1,C:1)}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Recursively apply FP-growth on P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Frequent Itemsets found (with sup &gt; 1):</a:t>
            </a:r>
            <a:br>
              <a:rPr lang="en-US" altLang="en-US" sz="2000"/>
            </a:br>
            <a:r>
              <a:rPr lang="en-US" altLang="en-US" sz="2000"/>
              <a:t>   AD, BD, CD, ACD, BCD</a:t>
            </a:r>
          </a:p>
        </p:txBody>
      </p:sp>
      <p:sp>
        <p:nvSpPr>
          <p:cNvPr id="1270820" name="Oval 36"/>
          <p:cNvSpPr>
            <a:spLocks noChangeArrowheads="1"/>
          </p:cNvSpPr>
          <p:nvPr/>
        </p:nvSpPr>
        <p:spPr bwMode="auto">
          <a:xfrm>
            <a:off x="14478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821" name="Text Box 37"/>
          <p:cNvSpPr txBox="1">
            <a:spLocks noChangeArrowheads="1"/>
          </p:cNvSpPr>
          <p:nvPr/>
        </p:nvSpPr>
        <p:spPr bwMode="auto">
          <a:xfrm>
            <a:off x="1295400" y="4724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imes New Roman" charset="0"/>
              </a:rPr>
              <a:t>D:1</a:t>
            </a:r>
          </a:p>
        </p:txBody>
      </p:sp>
      <p:sp>
        <p:nvSpPr>
          <p:cNvPr id="1270822" name="Line 38"/>
          <p:cNvSpPr>
            <a:spLocks noChangeShapeType="1"/>
          </p:cNvSpPr>
          <p:nvPr/>
        </p:nvSpPr>
        <p:spPr bwMode="auto">
          <a:xfrm>
            <a:off x="1295400" y="3810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Association Rule</a:t>
            </a:r>
          </a:p>
        </p:txBody>
      </p:sp>
      <p:grpSp>
        <p:nvGrpSpPr>
          <p:cNvPr id="1210390" name="Group 22"/>
          <p:cNvGrpSpPr>
            <a:grpSpLocks/>
          </p:cNvGrpSpPr>
          <p:nvPr/>
        </p:nvGrpSpPr>
        <p:grpSpPr bwMode="auto">
          <a:xfrm>
            <a:off x="4784725" y="3657600"/>
            <a:ext cx="3978275" cy="2527300"/>
            <a:chOff x="3014" y="2304"/>
            <a:chExt cx="2506" cy="1592"/>
          </a:xfrm>
        </p:grpSpPr>
        <p:sp>
          <p:nvSpPr>
            <p:cNvPr id="1210379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>
                  <a:solidFill>
                    <a:srgbClr val="FF0000"/>
                  </a:solidFill>
                  <a:latin typeface="Times New Roman" charset="0"/>
                </a:rPr>
                <a:t>Example:</a:t>
              </a:r>
              <a:endParaRPr lang="en-US" altLang="en-US" sz="2800" b="0">
                <a:solidFill>
                  <a:srgbClr val="FF0000"/>
                </a:solidFill>
                <a:latin typeface="Times New Roman" charset="0"/>
              </a:endParaRPr>
            </a:p>
          </p:txBody>
        </p:sp>
        <p:graphicFrame>
          <p:nvGraphicFramePr>
            <p:cNvPr id="1210380" name="Object 12"/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440" name="Equation" r:id="rId3" imgW="1460160" imgH="203040" progId="Equation.3">
                    <p:embed/>
                  </p:oleObj>
                </mc:Choice>
                <mc:Fallback>
                  <p:oleObj name="Equation" r:id="rId3" imgW="1460160" imgH="203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2545"/>
                          <a:ext cx="174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1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441" name="Equation" r:id="rId5" imgW="4317840" imgH="787320" progId="Equation.3">
                    <p:embed/>
                  </p:oleObj>
                </mc:Choice>
                <mc:Fallback>
                  <p:oleObj name="Equation" r:id="rId5" imgW="4317840" imgH="7873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0382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442" name="Equation" r:id="rId7" imgW="4470120" imgH="787320" progId="Equation.3">
                    <p:embed/>
                  </p:oleObj>
                </mc:Choice>
                <mc:Fallback>
                  <p:oleObj name="Equation" r:id="rId7" imgW="4470120" imgH="7873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2000" dirty="0"/>
              <a:t>Association Rule</a:t>
            </a:r>
          </a:p>
          <a:p>
            <a:pPr lvl="1"/>
            <a:r>
              <a:rPr lang="en-US" altLang="en-US" sz="1800" b="0" dirty="0"/>
              <a:t>An implication expression of the form X </a:t>
            </a:r>
            <a:r>
              <a:rPr lang="en-US" altLang="en-US" sz="1800" b="0" dirty="0">
                <a:sym typeface="Symbol" charset="2"/>
              </a:rPr>
              <a:t> Y, where X and Y are </a:t>
            </a:r>
            <a:r>
              <a:rPr lang="en-US" altLang="en-US" sz="1800" b="0" dirty="0" err="1">
                <a:sym typeface="Symbol" charset="2"/>
              </a:rPr>
              <a:t>itemsets</a:t>
            </a:r>
            <a:endParaRPr lang="en-US" altLang="en-US" sz="1800" b="0" dirty="0">
              <a:sym typeface="Symbol" charset="2"/>
            </a:endParaRPr>
          </a:p>
          <a:p>
            <a:pPr lvl="1"/>
            <a:r>
              <a:rPr lang="en-US" altLang="en-US" sz="1800" b="0" dirty="0"/>
              <a:t>Example:</a:t>
            </a:r>
            <a:br>
              <a:rPr lang="en-US" altLang="en-US" sz="1800" b="0" dirty="0"/>
            </a:br>
            <a:r>
              <a:rPr lang="en-US" altLang="en-US" sz="1800" b="0" dirty="0"/>
              <a:t>   {Milk, Diaper} </a:t>
            </a:r>
            <a:r>
              <a:rPr lang="en-US" altLang="en-US" sz="1800" b="0" dirty="0">
                <a:sym typeface="Symbol" charset="2"/>
              </a:rPr>
              <a:t> {Beer}</a:t>
            </a:r>
            <a:r>
              <a:rPr lang="en-US" altLang="en-US" sz="1800" b="0" dirty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 dirty="0"/>
          </a:p>
          <a:p>
            <a:r>
              <a:rPr lang="en-US" altLang="en-US" sz="2000" dirty="0"/>
              <a:t>Rule Evaluation Metrics</a:t>
            </a:r>
            <a:endParaRPr lang="en-US" altLang="en-US" sz="2000" dirty="0">
              <a:sym typeface="Symbol" charset="2"/>
            </a:endParaRPr>
          </a:p>
          <a:p>
            <a:pPr lvl="1"/>
            <a:r>
              <a:rPr lang="en-US" altLang="en-US" sz="1800" b="0" dirty="0"/>
              <a:t>Support (s)</a:t>
            </a:r>
          </a:p>
          <a:p>
            <a:pPr lvl="2"/>
            <a:r>
              <a:rPr lang="en-US" altLang="en-US" sz="1600" b="0" dirty="0"/>
              <a:t>Fraction of transactions that contain both X and Y</a:t>
            </a:r>
          </a:p>
          <a:p>
            <a:pPr lvl="1"/>
            <a:r>
              <a:rPr lang="en-US" altLang="en-US" sz="1800" b="0" dirty="0"/>
              <a:t>Confidence (c)</a:t>
            </a:r>
          </a:p>
          <a:p>
            <a:pPr lvl="2"/>
            <a:r>
              <a:rPr lang="en-US" altLang="en-US" sz="1600" b="0" dirty="0"/>
              <a:t>Measures how often items in Y </a:t>
            </a:r>
            <a:br>
              <a:rPr lang="en-US" altLang="en-US" sz="1600" b="0" dirty="0"/>
            </a:br>
            <a:r>
              <a:rPr lang="en-US" altLang="en-US" sz="1600" b="0" dirty="0"/>
              <a:t>appear in transactions that</a:t>
            </a:r>
            <a:br>
              <a:rPr lang="en-US" altLang="en-US" sz="1600" b="0" dirty="0"/>
            </a:br>
            <a:r>
              <a:rPr lang="en-US" altLang="en-US" sz="1600" b="0" dirty="0"/>
              <a:t>contain X</a:t>
            </a:r>
          </a:p>
        </p:txBody>
      </p:sp>
      <p:graphicFrame>
        <p:nvGraphicFramePr>
          <p:cNvPr id="1210389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5410200" y="1295400"/>
          <a:ext cx="35877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43" name="Document" r:id="rId9" imgW="3359338" imgH="2015504" progId="Word.Document.8">
                  <p:embed/>
                </p:oleObj>
              </mc:Choice>
              <mc:Fallback>
                <p:oleObj name="Document" r:id="rId9" imgW="3359338" imgH="2015504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358775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Projection</a:t>
            </a:r>
          </a:p>
        </p:txBody>
      </p:sp>
      <p:sp>
        <p:nvSpPr>
          <p:cNvPr id="1271811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CC3300"/>
                </a:solidFill>
              </a:rPr>
              <a:t>Set enumeration tree:</a:t>
            </a:r>
          </a:p>
        </p:txBody>
      </p:sp>
      <p:graphicFrame>
        <p:nvGraphicFramePr>
          <p:cNvPr id="1271812" name="Object 4"/>
          <p:cNvGraphicFramePr>
            <a:graphicFrameLocks noChangeAspect="1"/>
          </p:cNvGraphicFramePr>
          <p:nvPr/>
        </p:nvGraphicFramePr>
        <p:xfrm>
          <a:off x="2057400" y="1033463"/>
          <a:ext cx="7034213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33" name="VISIO" r:id="rId3" imgW="9807480" imgH="7407000" progId="Visio.Drawing.6">
                  <p:embed/>
                </p:oleObj>
              </mc:Choice>
              <mc:Fallback>
                <p:oleObj name="VISIO" r:id="rId3" imgW="9807480" imgH="74070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33463"/>
                        <a:ext cx="7034213" cy="531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1813" name="Text Box 5"/>
          <p:cNvSpPr txBox="1">
            <a:spLocks noChangeArrowheads="1"/>
          </p:cNvSpPr>
          <p:nvPr/>
        </p:nvSpPr>
        <p:spPr bwMode="auto">
          <a:xfrm>
            <a:off x="152400" y="1828800"/>
            <a:ext cx="243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/>
              <a:t>Possible Extension: E(A) = {B,C,D,E}</a:t>
            </a:r>
          </a:p>
        </p:txBody>
      </p:sp>
      <p:sp>
        <p:nvSpPr>
          <p:cNvPr id="1271814" name="Line 6"/>
          <p:cNvSpPr>
            <a:spLocks noChangeShapeType="1"/>
          </p:cNvSpPr>
          <p:nvPr/>
        </p:nvSpPr>
        <p:spPr bwMode="auto">
          <a:xfrm flipV="1">
            <a:off x="2514600" y="1981200"/>
            <a:ext cx="762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1815" name="Text Box 7"/>
          <p:cNvSpPr txBox="1">
            <a:spLocks noChangeArrowheads="1"/>
          </p:cNvSpPr>
          <p:nvPr/>
        </p:nvSpPr>
        <p:spPr bwMode="auto">
          <a:xfrm>
            <a:off x="0" y="4616450"/>
            <a:ext cx="243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/>
              <a:t>Possible Extension: E(ABC) = {D,E}</a:t>
            </a:r>
          </a:p>
        </p:txBody>
      </p:sp>
      <p:sp>
        <p:nvSpPr>
          <p:cNvPr id="1271816" name="Line 8"/>
          <p:cNvSpPr>
            <a:spLocks noChangeShapeType="1"/>
          </p:cNvSpPr>
          <p:nvPr/>
        </p:nvSpPr>
        <p:spPr bwMode="auto">
          <a:xfrm flipV="1">
            <a:off x="1295400" y="4267200"/>
            <a:ext cx="6858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Projection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Items are listed in lexicographic order</a:t>
            </a:r>
          </a:p>
          <a:p>
            <a:r>
              <a:rPr lang="en-US" altLang="en-US"/>
              <a:t>Each node P stores the following information:</a:t>
            </a:r>
          </a:p>
          <a:p>
            <a:pPr lvl="1"/>
            <a:r>
              <a:rPr lang="en-US" altLang="en-US"/>
              <a:t>Itemset for node P</a:t>
            </a:r>
          </a:p>
          <a:p>
            <a:pPr lvl="1"/>
            <a:r>
              <a:rPr lang="en-US" altLang="en-US"/>
              <a:t>List of possible lexicographic extensions of P: E(P)</a:t>
            </a:r>
          </a:p>
          <a:p>
            <a:pPr lvl="1"/>
            <a:r>
              <a:rPr lang="en-US" altLang="en-US"/>
              <a:t>Pointer to projected database of its ancestor node</a:t>
            </a:r>
          </a:p>
          <a:p>
            <a:pPr lvl="1"/>
            <a:r>
              <a:rPr lang="en-US" altLang="en-US"/>
              <a:t>Bitvector containing information about which transactions in the projected database contain the itemset</a:t>
            </a:r>
          </a:p>
          <a:p>
            <a:pPr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Projected Database</a:t>
            </a:r>
          </a:p>
        </p:txBody>
      </p:sp>
      <p:graphicFrame>
        <p:nvGraphicFramePr>
          <p:cNvPr id="1273859" name="Object 3"/>
          <p:cNvGraphicFramePr>
            <a:graphicFrameLocks noChangeAspect="1"/>
          </p:cNvGraphicFramePr>
          <p:nvPr/>
        </p:nvGraphicFramePr>
        <p:xfrm>
          <a:off x="1447800" y="18288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891" name="Worksheet" r:id="rId3" imgW="1952887" imgH="3257967" progId="Excel.Sheet.8">
                  <p:embed/>
                </p:oleObj>
              </mc:Choice>
              <mc:Fallback>
                <p:oleObj name="Worksheet" r:id="rId3" imgW="1952887" imgH="325796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23749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3860" name="Object 4"/>
          <p:cNvGraphicFramePr>
            <a:graphicFrameLocks noChangeAspect="1"/>
          </p:cNvGraphicFramePr>
          <p:nvPr/>
        </p:nvGraphicFramePr>
        <p:xfrm>
          <a:off x="5105400" y="18288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892" name="Worksheet" r:id="rId5" imgW="1953006" imgH="3258109" progId="Excel.Sheet.8">
                  <p:embed/>
                </p:oleObj>
              </mc:Choice>
              <mc:Fallback>
                <p:oleObj name="Worksheet" r:id="rId5" imgW="1953006" imgH="3258109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23749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3861" name="Text Box 5"/>
          <p:cNvSpPr txBox="1">
            <a:spLocks noChangeArrowheads="1"/>
          </p:cNvSpPr>
          <p:nvPr/>
        </p:nvSpPr>
        <p:spPr bwMode="auto">
          <a:xfrm>
            <a:off x="1295400" y="13557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Original Database:</a:t>
            </a:r>
          </a:p>
        </p:txBody>
      </p:sp>
      <p:sp>
        <p:nvSpPr>
          <p:cNvPr id="1273862" name="Text Box 6"/>
          <p:cNvSpPr txBox="1">
            <a:spLocks noChangeArrowheads="1"/>
          </p:cNvSpPr>
          <p:nvPr/>
        </p:nvSpPr>
        <p:spPr bwMode="auto">
          <a:xfrm>
            <a:off x="5029200" y="1066800"/>
            <a:ext cx="2667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Projected Database for node A: </a:t>
            </a:r>
          </a:p>
        </p:txBody>
      </p:sp>
      <p:sp>
        <p:nvSpPr>
          <p:cNvPr id="1273863" name="Text Box 7"/>
          <p:cNvSpPr txBox="1">
            <a:spLocks noChangeArrowheads="1"/>
          </p:cNvSpPr>
          <p:nvPr/>
        </p:nvSpPr>
        <p:spPr bwMode="auto">
          <a:xfrm>
            <a:off x="381000" y="5943600"/>
            <a:ext cx="853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For each transaction T, projected transaction at node A is T </a:t>
            </a:r>
            <a:r>
              <a:rPr lang="en-US" altLang="en-US" sz="2000">
                <a:sym typeface="Symbol" charset="2"/>
              </a:rPr>
              <a:t> E(A)</a:t>
            </a: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ECLAT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/>
              <a:t>For each item, store a list of transaction ids (tids)</a:t>
            </a:r>
          </a:p>
          <a:p>
            <a:pPr marL="342900" indent="-342900">
              <a:buFont typeface="Monotype Sorts" charset="2"/>
              <a:buNone/>
            </a:pPr>
            <a:endParaRPr lang="en-US" altLang="en-US"/>
          </a:p>
          <a:p>
            <a:pPr marL="342900" indent="-342900"/>
            <a:endParaRPr lang="en-US" altLang="en-US"/>
          </a:p>
          <a:p>
            <a:pPr marL="342900" indent="-342900"/>
            <a:endParaRPr lang="en-US" altLang="en-US"/>
          </a:p>
        </p:txBody>
      </p:sp>
      <p:graphicFrame>
        <p:nvGraphicFramePr>
          <p:cNvPr id="1274884" name="Object 4"/>
          <p:cNvGraphicFramePr>
            <a:graphicFrameLocks noChangeAspect="1"/>
          </p:cNvGraphicFramePr>
          <p:nvPr/>
        </p:nvGraphicFramePr>
        <p:xfrm>
          <a:off x="1600200" y="1905000"/>
          <a:ext cx="1990725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15" name="VISIO" r:id="rId3" imgW="1990080" imgH="4284720" progId="Visio.Drawing.6">
                  <p:embed/>
                </p:oleObj>
              </mc:Choice>
              <mc:Fallback>
                <p:oleObj name="VISIO" r:id="rId3" imgW="1990080" imgH="428472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1990725" cy="428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4885" name="Object 5"/>
          <p:cNvGraphicFramePr>
            <a:graphicFrameLocks noChangeAspect="1"/>
          </p:cNvGraphicFramePr>
          <p:nvPr/>
        </p:nvGraphicFramePr>
        <p:xfrm>
          <a:off x="4724400" y="2133600"/>
          <a:ext cx="326707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16" name="VISIO" r:id="rId5" imgW="3267000" imgH="3189960" progId="Visio.Drawing.6">
                  <p:embed/>
                </p:oleObj>
              </mc:Choice>
              <mc:Fallback>
                <p:oleObj name="VISIO" r:id="rId5" imgW="3267000" imgH="318996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3267075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4886" name="Line 6"/>
          <p:cNvSpPr>
            <a:spLocks noChangeShapeType="1"/>
          </p:cNvSpPr>
          <p:nvPr/>
        </p:nvSpPr>
        <p:spPr bwMode="auto">
          <a:xfrm>
            <a:off x="5181600" y="5410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4887" name="Text Box 7"/>
          <p:cNvSpPr txBox="1">
            <a:spLocks noChangeArrowheads="1"/>
          </p:cNvSpPr>
          <p:nvPr/>
        </p:nvSpPr>
        <p:spPr bwMode="auto">
          <a:xfrm>
            <a:off x="4800600" y="57912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TID-list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ECLAT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185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Determine support of any k-itemset by intersecting tid-lists of two of its (k-1) subsets.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3 traversal approaches: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top-down, bottom-up and hybrid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Advantage: very fast support counting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Disadvantage: intermediate tid-lists may become too large for memory</a:t>
            </a:r>
          </a:p>
        </p:txBody>
      </p:sp>
      <p:graphicFrame>
        <p:nvGraphicFramePr>
          <p:cNvPr id="1275908" name="Object 4"/>
          <p:cNvGraphicFramePr>
            <a:graphicFrameLocks noChangeAspect="1"/>
          </p:cNvGraphicFramePr>
          <p:nvPr/>
        </p:nvGraphicFramePr>
        <p:xfrm>
          <a:off x="2057400" y="1752600"/>
          <a:ext cx="5810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51" name="Worksheet" r:id="rId3" imgW="619506" imgH="2600554" progId="Excel.Sheet.8">
                  <p:embed/>
                </p:oleObj>
              </mc:Choice>
              <mc:Fallback>
                <p:oleObj name="Worksheet" r:id="rId3" imgW="619506" imgH="2600554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58102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5909" name="Object 5"/>
          <p:cNvGraphicFramePr>
            <a:graphicFrameLocks noChangeAspect="1"/>
          </p:cNvGraphicFramePr>
          <p:nvPr/>
        </p:nvGraphicFramePr>
        <p:xfrm>
          <a:off x="3886200" y="1752600"/>
          <a:ext cx="5603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52" name="Worksheet" r:id="rId5" imgW="619506" imgH="2277059" progId="Excel.Sheet.8">
                  <p:embed/>
                </p:oleObj>
              </mc:Choice>
              <mc:Fallback>
                <p:oleObj name="Worksheet" r:id="rId5" imgW="619506" imgH="2277059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56038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5910" name="Text Box 6"/>
          <p:cNvSpPr txBox="1">
            <a:spLocks noChangeArrowheads="1"/>
          </p:cNvSpPr>
          <p:nvPr/>
        </p:nvSpPr>
        <p:spPr bwMode="auto">
          <a:xfrm>
            <a:off x="2971800" y="2362200"/>
            <a:ext cx="609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>
                <a:sym typeface="Symbol" charset="2"/>
              </a:rPr>
              <a:t></a:t>
            </a:r>
            <a:endParaRPr lang="en-US" altLang="en-US" sz="4800"/>
          </a:p>
        </p:txBody>
      </p:sp>
      <p:sp>
        <p:nvSpPr>
          <p:cNvPr id="1275911" name="Text Box 7"/>
          <p:cNvSpPr txBox="1">
            <a:spLocks noChangeArrowheads="1"/>
          </p:cNvSpPr>
          <p:nvPr/>
        </p:nvSpPr>
        <p:spPr bwMode="auto">
          <a:xfrm>
            <a:off x="5105400" y="2362200"/>
            <a:ext cx="838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800">
                <a:sym typeface="Symbol" charset="2"/>
              </a:rPr>
              <a:t></a:t>
            </a:r>
            <a:endParaRPr lang="en-US" altLang="en-US" sz="4800"/>
          </a:p>
        </p:txBody>
      </p:sp>
      <p:graphicFrame>
        <p:nvGraphicFramePr>
          <p:cNvPr id="1275912" name="Object 8"/>
          <p:cNvGraphicFramePr>
            <a:graphicFrameLocks noChangeAspect="1"/>
          </p:cNvGraphicFramePr>
          <p:nvPr/>
        </p:nvGraphicFramePr>
        <p:xfrm>
          <a:off x="6172200" y="1676400"/>
          <a:ext cx="6191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53" name="Worksheet" r:id="rId7" imgW="619506" imgH="1629258" progId="Excel.Sheet.8">
                  <p:embed/>
                </p:oleObj>
              </mc:Choice>
              <mc:Fallback>
                <p:oleObj name="Worksheet" r:id="rId7" imgW="619506" imgH="1629258" progId="Excel.Shee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76400"/>
                        <a:ext cx="61912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Mining Association Rules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dirty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Frequent </a:t>
            </a:r>
            <a:r>
              <a:rPr lang="en-US" altLang="en-US" dirty="0" err="1">
                <a:solidFill>
                  <a:srgbClr val="FF0000"/>
                </a:solidFill>
              </a:rPr>
              <a:t>Itemset</a:t>
            </a:r>
            <a:r>
              <a:rPr lang="en-US" altLang="en-US" dirty="0">
                <a:solidFill>
                  <a:srgbClr val="FF0000"/>
                </a:solidFill>
              </a:rPr>
              <a:t> Generation</a:t>
            </a:r>
            <a:endParaRPr lang="en-US" altLang="en-US" dirty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dirty="0"/>
              <a:t>Generate all </a:t>
            </a:r>
            <a:r>
              <a:rPr lang="en-US" altLang="en-US" dirty="0" err="1"/>
              <a:t>itemsets</a:t>
            </a:r>
            <a:r>
              <a:rPr lang="en-US" altLang="en-US" dirty="0"/>
              <a:t> whose support </a:t>
            </a:r>
            <a:r>
              <a:rPr lang="en-US" altLang="en-US" dirty="0">
                <a:sym typeface="Symbol" charset="2"/>
              </a:rPr>
              <a:t> </a:t>
            </a:r>
            <a:r>
              <a:rPr lang="en-US" altLang="en-US" dirty="0" err="1"/>
              <a:t>minsup</a:t>
            </a:r>
            <a:endParaRPr lang="en-US" altLang="en-US" dirty="0"/>
          </a:p>
          <a:p>
            <a:pPr marL="1295400" lvl="2" indent="-381000">
              <a:buFont typeface="Arial" charset="0"/>
              <a:buNone/>
            </a:pPr>
            <a:endParaRPr lang="en-US" altLang="en-US" dirty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Rule Generation</a:t>
            </a:r>
            <a:endParaRPr lang="en-US" altLang="en-US" dirty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dirty="0"/>
              <a:t>Generate high confidence rules from each frequent </a:t>
            </a:r>
            <a:r>
              <a:rPr lang="en-US" altLang="en-US" dirty="0" err="1"/>
              <a:t>itemset</a:t>
            </a:r>
            <a:r>
              <a:rPr lang="en-US" altLang="en-US" dirty="0"/>
              <a:t>, where each rule is a binary partitioning of a frequent </a:t>
            </a:r>
            <a:r>
              <a:rPr lang="en-US" altLang="en-US" dirty="0" err="1" smtClean="0"/>
              <a:t>itemset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38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 frequent itemset L, find all non-empty subsets f </a:t>
            </a:r>
            <a:r>
              <a:rPr lang="en-US" altLang="en-US">
                <a:sym typeface="Symbol" charset="2"/>
              </a:rPr>
              <a:t> L such that f  L – f satisfies the minimum confidence requirement</a:t>
            </a:r>
          </a:p>
          <a:p>
            <a:pPr lvl="1"/>
            <a:r>
              <a:rPr lang="en-US" altLang="en-US">
                <a:sym typeface="Symbol" charset="2"/>
              </a:rPr>
              <a:t>If {A,B,C,D} is a frequent itemset, candidate rules:</a:t>
            </a:r>
          </a:p>
          <a:p>
            <a:pPr lvl="2">
              <a:buFont typeface="Wingdings" charset="2"/>
              <a:buNone/>
            </a:pPr>
            <a:r>
              <a:rPr lang="en-US" altLang="en-US">
                <a:sym typeface="Symbol" charset="2"/>
              </a:rPr>
              <a:t>ABC D, 	ABD C, 	ACD B, 	BCD A, </a:t>
            </a:r>
            <a:br>
              <a:rPr lang="en-US" altLang="en-US">
                <a:sym typeface="Symbol" charset="2"/>
              </a:rPr>
            </a:br>
            <a:r>
              <a:rPr lang="en-US" altLang="en-US">
                <a:sym typeface="Symbol" charset="2"/>
              </a:rPr>
              <a:t>A BCD,	B ACD,	C ABD, 	D ABC</a:t>
            </a:r>
            <a:br>
              <a:rPr lang="en-US" altLang="en-US">
                <a:sym typeface="Symbol" charset="2"/>
              </a:rPr>
            </a:br>
            <a:r>
              <a:rPr lang="en-US" altLang="en-US">
                <a:sym typeface="Symbol" charset="2"/>
              </a:rPr>
              <a:t>AB CD,	AC  BD, 	AD  BC, 	BC AD, </a:t>
            </a:r>
            <a:br>
              <a:rPr lang="en-US" altLang="en-US">
                <a:sym typeface="Symbol" charset="2"/>
              </a:rPr>
            </a:br>
            <a:r>
              <a:rPr lang="en-US" altLang="en-US">
                <a:sym typeface="Symbol" charset="2"/>
              </a:rPr>
              <a:t>BD AC, 	CD AB,	</a:t>
            </a:r>
            <a:br>
              <a:rPr lang="en-US" altLang="en-US">
                <a:sym typeface="Symbol" charset="2"/>
              </a:rPr>
            </a:br>
            <a:endParaRPr lang="en-US" altLang="en-US" sz="1000">
              <a:sym typeface="Symbol" charset="2"/>
            </a:endParaRPr>
          </a:p>
          <a:p>
            <a:r>
              <a:rPr lang="en-US" altLang="en-US"/>
              <a:t>If |L| = k, then there are 2</a:t>
            </a:r>
            <a:r>
              <a:rPr lang="en-US" altLang="en-US" baseline="30000"/>
              <a:t>k</a:t>
            </a:r>
            <a:r>
              <a:rPr lang="en-US" altLang="en-US"/>
              <a:t> – 2 candidate association rules (ignoring L </a:t>
            </a:r>
            <a:r>
              <a:rPr lang="en-US" altLang="en-US">
                <a:sym typeface="Symbol" charset="2"/>
              </a:rPr>
              <a:t>  and   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charset="2"/>
              </a:rPr>
              <a:t>How to efficiently generate rules from frequent </a:t>
            </a:r>
            <a:r>
              <a:rPr lang="en-US" altLang="en-US" dirty="0" err="1">
                <a:sym typeface="Symbol" charset="2"/>
              </a:rPr>
              <a:t>itemsets</a:t>
            </a:r>
            <a:r>
              <a:rPr lang="en-US" altLang="en-US" dirty="0">
                <a:sym typeface="Symbol" charset="2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charset="2"/>
              </a:rPr>
              <a:t>In general, confidence does not have an anti-monotone property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en-US" dirty="0">
                <a:sym typeface="Symbol" charset="2"/>
              </a:rPr>
              <a:t>	c(ABC D) can be larger or smaller than c(AB D)</a:t>
            </a:r>
          </a:p>
          <a:p>
            <a:pPr lvl="4">
              <a:lnSpc>
                <a:spcPct val="90000"/>
              </a:lnSpc>
            </a:pPr>
            <a:endParaRPr lang="en-US" altLang="en-US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charset="2"/>
              </a:rPr>
              <a:t>But confidence of rules generated from the same </a:t>
            </a:r>
            <a:r>
              <a:rPr lang="en-US" altLang="en-US" dirty="0" err="1">
                <a:sym typeface="Symbol" charset="2"/>
              </a:rPr>
              <a:t>itemset</a:t>
            </a:r>
            <a:r>
              <a:rPr lang="en-US" altLang="en-US" dirty="0">
                <a:sym typeface="Symbol" charset="2"/>
              </a:rPr>
              <a:t> has an anti-monotone property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ym typeface="Symbol" charset="2"/>
              </a:rPr>
              <a:t>e.g., L = {A,B,C,D}:</a:t>
            </a:r>
            <a:br>
              <a:rPr lang="en-US" altLang="en-US" dirty="0" smtClean="0">
                <a:sym typeface="Symbol" charset="2"/>
              </a:rPr>
            </a:br>
            <a:r>
              <a:rPr lang="en-US" altLang="en-US" dirty="0" smtClean="0">
                <a:sym typeface="Symbol" charset="2"/>
              </a:rPr>
              <a:t> </a:t>
            </a:r>
            <a:br>
              <a:rPr lang="en-US" altLang="en-US" dirty="0" smtClean="0">
                <a:sym typeface="Symbol" charset="2"/>
              </a:rPr>
            </a:br>
            <a:r>
              <a:rPr lang="en-US" altLang="en-US" dirty="0" smtClean="0">
                <a:sym typeface="Symbol" charset="2"/>
              </a:rPr>
              <a:t>		c(ABC  D)  c(AB  CD)  c(A  BCD)</a:t>
            </a:r>
          </a:p>
          <a:p>
            <a:pPr lvl="2">
              <a:lnSpc>
                <a:spcPct val="90000"/>
              </a:lnSpc>
              <a:buFont typeface="Wingdings" charset="2"/>
              <a:buNone/>
            </a:pPr>
            <a:r>
              <a:rPr lang="en-US" altLang="en-US" dirty="0" smtClean="0">
                <a:sym typeface="Symbol" charset="2"/>
              </a:rPr>
              <a:t> </a:t>
            </a:r>
            <a:endParaRPr lang="en-US" altLang="en-US" dirty="0">
              <a:sym typeface="Symbol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sym typeface="Symbol" charset="2"/>
              </a:rPr>
              <a:t> Confidence is anti-monotone </a:t>
            </a:r>
            <a:r>
              <a:rPr lang="en-US" altLang="en-US" dirty="0" err="1" smtClean="0">
                <a:sym typeface="Symbol" charset="2"/>
              </a:rPr>
              <a:t>w.r.t</a:t>
            </a:r>
            <a:r>
              <a:rPr lang="en-US" altLang="en-US" dirty="0" smtClean="0">
                <a:sym typeface="Symbol" charset="2"/>
              </a:rPr>
              <a:t>. number of items on the </a:t>
            </a:r>
            <a:r>
              <a:rPr lang="en-US" altLang="zh-CN" dirty="0" smtClean="0">
                <a:sym typeface="Symbol" charset="2"/>
              </a:rPr>
              <a:t>right</a:t>
            </a:r>
            <a:r>
              <a:rPr lang="zh-CN" altLang="en-US" dirty="0">
                <a:sym typeface="Symbol" charset="2"/>
              </a:rPr>
              <a:t> </a:t>
            </a:r>
            <a:r>
              <a:rPr lang="en-US" altLang="zh-CN" dirty="0" smtClean="0">
                <a:sym typeface="Symbol" charset="2"/>
              </a:rPr>
              <a:t>hand</a:t>
            </a:r>
            <a:r>
              <a:rPr lang="zh-CN" altLang="en-US" dirty="0" smtClean="0">
                <a:sym typeface="Symbol" charset="2"/>
              </a:rPr>
              <a:t> </a:t>
            </a:r>
            <a:r>
              <a:rPr lang="en-US" altLang="zh-CN" dirty="0" smtClean="0">
                <a:sym typeface="Symbol" charset="2"/>
              </a:rPr>
              <a:t>side</a:t>
            </a:r>
            <a:r>
              <a:rPr lang="en-US" altLang="en-US" dirty="0" smtClean="0">
                <a:sym typeface="Symbol" charset="2"/>
              </a:rPr>
              <a:t> of the rule</a:t>
            </a:r>
            <a:endParaRPr lang="en-US" altLang="en-US" dirty="0">
              <a:sym typeface="Symbol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4928" y="4191000"/>
            <a:ext cx="5562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800" b="0" dirty="0" smtClean="0"/>
              <a:t>c(X-&gt;Y):</a:t>
            </a:r>
            <a:r>
              <a:rPr lang="en-US" altLang="en-US" sz="1600" b="0" dirty="0" smtClean="0"/>
              <a:t>Measures </a:t>
            </a:r>
            <a:r>
              <a:rPr lang="en-US" altLang="en-US" sz="1600" b="0" dirty="0"/>
              <a:t>how often items in Y </a:t>
            </a:r>
            <a:r>
              <a:rPr lang="en-US" altLang="en-US" sz="1600" b="0" dirty="0" smtClean="0"/>
              <a:t>appear </a:t>
            </a:r>
            <a:r>
              <a:rPr lang="en-US" altLang="en-US" sz="1600" b="0" dirty="0"/>
              <a:t>in transactions </a:t>
            </a:r>
            <a:r>
              <a:rPr lang="en-US" altLang="en-US" sz="1600" b="0" dirty="0" smtClean="0"/>
              <a:t>that</a:t>
            </a:r>
            <a:r>
              <a:rPr lang="zh-CN" altLang="en-US" sz="1600" b="0" dirty="0" smtClean="0"/>
              <a:t> </a:t>
            </a:r>
            <a:r>
              <a:rPr lang="en-US" altLang="en-US" sz="1600" b="0" dirty="0" smtClean="0"/>
              <a:t>contain </a:t>
            </a:r>
            <a:r>
              <a:rPr lang="en-US" altLang="en-US" sz="1600" b="0" dirty="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 for Apriori Algorithm</a:t>
            </a:r>
          </a:p>
        </p:txBody>
      </p:sp>
      <p:graphicFrame>
        <p:nvGraphicFramePr>
          <p:cNvPr id="1278979" name="Object 3"/>
          <p:cNvGraphicFramePr>
            <a:graphicFrameLocks noChangeAspect="1"/>
          </p:cNvGraphicFramePr>
          <p:nvPr/>
        </p:nvGraphicFramePr>
        <p:xfrm>
          <a:off x="914400" y="141922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014" name="Visio" r:id="rId4" imgW="8671306" imgH="4782859" progId="Visio.Drawing.6">
                  <p:embed/>
                </p:oleObj>
              </mc:Choice>
              <mc:Fallback>
                <p:oleObj name="Visio" r:id="rId4" imgW="8671306" imgH="4782859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9225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898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0">
                <a:solidFill>
                  <a:srgbClr val="CC3300"/>
                </a:solidFill>
                <a:latin typeface="Times New Roman" charset="0"/>
              </a:rPr>
              <a:t>Lattice of rules</a:t>
            </a:r>
          </a:p>
        </p:txBody>
      </p:sp>
      <p:grpSp>
        <p:nvGrpSpPr>
          <p:cNvPr id="1278981" name="Group 5"/>
          <p:cNvGrpSpPr>
            <a:grpSpLocks/>
          </p:cNvGrpSpPr>
          <p:nvPr/>
        </p:nvGrpSpPr>
        <p:grpSpPr bwMode="auto">
          <a:xfrm>
            <a:off x="381000" y="1419225"/>
            <a:ext cx="8153400" cy="4784725"/>
            <a:chOff x="96" y="894"/>
            <a:chExt cx="5136" cy="3014"/>
          </a:xfrm>
        </p:grpSpPr>
        <p:graphicFrame>
          <p:nvGraphicFramePr>
            <p:cNvPr id="1278982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015" name="Visio" r:id="rId6" imgW="8671306" imgH="4782859" progId="Visio.Drawing.6">
                    <p:embed/>
                  </p:oleObj>
                </mc:Choice>
                <mc:Fallback>
                  <p:oleObj name="Visio" r:id="rId6" imgW="8671306" imgH="4782859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898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898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Pruned Rules</a:t>
              </a:r>
            </a:p>
          </p:txBody>
        </p:sp>
      </p:grpSp>
      <p:sp>
        <p:nvSpPr>
          <p:cNvPr id="1278985" name="Line 9"/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8986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/>
              <a:t>Low Confidence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 for Apriori Algorithm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Candidate rule is generated by merging two rules that share the same prefix</a:t>
            </a:r>
            <a:br>
              <a:rPr lang="en-US" altLang="en-US"/>
            </a:br>
            <a:r>
              <a:rPr lang="en-US" altLang="en-US"/>
              <a:t>in the rule consequent</a:t>
            </a:r>
          </a:p>
          <a:p>
            <a:endParaRPr lang="en-US" altLang="en-US"/>
          </a:p>
          <a:p>
            <a:r>
              <a:rPr lang="en-US" altLang="en-US"/>
              <a:t>join(CD=&gt;AB,BD=&gt;AC)</a:t>
            </a:r>
            <a:br>
              <a:rPr lang="en-US" altLang="en-US"/>
            </a:br>
            <a:r>
              <a:rPr lang="en-US" altLang="en-US"/>
              <a:t>would produce the candidate</a:t>
            </a:r>
            <a:br>
              <a:rPr lang="en-US" altLang="en-US"/>
            </a:br>
            <a:r>
              <a:rPr lang="en-US" altLang="en-US"/>
              <a:t>rule D =&gt; ABC</a:t>
            </a:r>
          </a:p>
          <a:p>
            <a:endParaRPr lang="en-US" altLang="en-US"/>
          </a:p>
          <a:p>
            <a:r>
              <a:rPr lang="en-US" altLang="en-US"/>
              <a:t>Prune rule D=&gt;ABC if its</a:t>
            </a:r>
            <a:br>
              <a:rPr lang="en-US" altLang="en-US"/>
            </a:br>
            <a:r>
              <a:rPr lang="en-US" altLang="en-US"/>
              <a:t>subset AD=&gt;BC does not have</a:t>
            </a:r>
            <a:br>
              <a:rPr lang="en-US" altLang="en-US"/>
            </a:br>
            <a:r>
              <a:rPr lang="en-US" altLang="en-US"/>
              <a:t>high confidence</a:t>
            </a:r>
          </a:p>
        </p:txBody>
      </p:sp>
      <p:graphicFrame>
        <p:nvGraphicFramePr>
          <p:cNvPr id="1280004" name="Object 4"/>
          <p:cNvGraphicFramePr>
            <a:graphicFrameLocks noChangeAspect="1"/>
          </p:cNvGraphicFramePr>
          <p:nvPr/>
        </p:nvGraphicFramePr>
        <p:xfrm>
          <a:off x="5334000" y="2362200"/>
          <a:ext cx="3429000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21" name="VISIO" r:id="rId3" imgW="2777760" imgH="2320560" progId="Visio.Drawing.6">
                  <p:embed/>
                </p:oleObj>
              </mc:Choice>
              <mc:Fallback>
                <p:oleObj name="VISIO" r:id="rId3" imgW="2777760" imgH="232056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429000" cy="286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 set of transactions T, the goal of association rule mining is to find all rules having </a:t>
            </a:r>
          </a:p>
          <a:p>
            <a:pPr lvl="1"/>
            <a:r>
              <a:rPr lang="en-US" altLang="en-US"/>
              <a:t>support </a:t>
            </a:r>
            <a:r>
              <a:rPr lang="en-US" altLang="en-US">
                <a:ea typeface="Arial" charset="0"/>
                <a:cs typeface="Arial" charset="0"/>
              </a:rPr>
              <a:t>≥ </a:t>
            </a:r>
            <a:r>
              <a:rPr lang="en-US" altLang="en-US" i="1">
                <a:ea typeface="Arial" charset="0"/>
                <a:cs typeface="Arial" charset="0"/>
              </a:rPr>
              <a:t>minsup </a:t>
            </a:r>
            <a:r>
              <a:rPr lang="en-US" altLang="en-US">
                <a:ea typeface="Arial" charset="0"/>
                <a:cs typeface="Arial" charset="0"/>
              </a:rPr>
              <a:t>threshold</a:t>
            </a:r>
          </a:p>
          <a:p>
            <a:pPr lvl="1"/>
            <a:r>
              <a:rPr lang="en-US" altLang="en-US">
                <a:ea typeface="Arial" charset="0"/>
                <a:cs typeface="Arial" charset="0"/>
              </a:rPr>
              <a:t>confidence ≥ </a:t>
            </a:r>
            <a:r>
              <a:rPr lang="en-US" altLang="en-US" i="1">
                <a:ea typeface="Arial" charset="0"/>
                <a:cs typeface="Arial" charset="0"/>
              </a:rPr>
              <a:t>minconf </a:t>
            </a:r>
            <a:r>
              <a:rPr lang="en-US" altLang="en-US">
                <a:ea typeface="Arial" charset="0"/>
                <a:cs typeface="Arial" charset="0"/>
              </a:rPr>
              <a:t>threshold</a:t>
            </a:r>
          </a:p>
          <a:p>
            <a:pPr lvl="1"/>
            <a:endParaRPr lang="en-US" altLang="en-US">
              <a:ea typeface="Arial" charset="0"/>
              <a:cs typeface="Arial" charset="0"/>
            </a:endParaRPr>
          </a:p>
          <a:p>
            <a:r>
              <a:rPr lang="en-US" altLang="en-US">
                <a:ea typeface="Arial" charset="0"/>
                <a:cs typeface="Arial" charset="0"/>
              </a:rPr>
              <a:t>Brute-force approach:</a:t>
            </a:r>
          </a:p>
          <a:p>
            <a:pPr lvl="1"/>
            <a:r>
              <a:rPr lang="en-US" altLang="en-US">
                <a:ea typeface="Arial" charset="0"/>
                <a:cs typeface="Arial" charset="0"/>
              </a:rPr>
              <a:t>List all possible association rules</a:t>
            </a:r>
          </a:p>
          <a:p>
            <a:pPr lvl="1"/>
            <a:r>
              <a:rPr lang="en-US" altLang="en-US">
                <a:ea typeface="Arial" charset="0"/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altLang="en-US">
                <a:ea typeface="Arial" charset="0"/>
                <a:cs typeface="Arial" charset="0"/>
              </a:rPr>
              <a:t>Prune rules that fail the </a:t>
            </a:r>
            <a:r>
              <a:rPr lang="en-US" altLang="en-US" i="1">
                <a:ea typeface="Arial" charset="0"/>
                <a:cs typeface="Arial" charset="0"/>
              </a:rPr>
              <a:t>minsup</a:t>
            </a:r>
            <a:r>
              <a:rPr lang="en-US" altLang="en-US">
                <a:ea typeface="Arial" charset="0"/>
                <a:cs typeface="Arial" charset="0"/>
              </a:rPr>
              <a:t> and </a:t>
            </a:r>
            <a:r>
              <a:rPr lang="en-US" altLang="en-US" i="1">
                <a:ea typeface="Arial" charset="0"/>
                <a:cs typeface="Arial" charset="0"/>
              </a:rPr>
              <a:t>minconf</a:t>
            </a:r>
            <a:r>
              <a:rPr lang="en-US" altLang="en-US">
                <a:ea typeface="Arial" charset="0"/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altLang="en-US">
                <a:ea typeface="Arial" charset="0"/>
                <a:cs typeface="Arial" charset="0"/>
                <a:sym typeface="Symbol" charset="2"/>
              </a:rPr>
              <a:t> </a:t>
            </a:r>
            <a:r>
              <a:rPr lang="en-US" altLang="en-US">
                <a:solidFill>
                  <a:srgbClr val="FF0000"/>
                </a:solidFill>
                <a:ea typeface="Arial" charset="0"/>
                <a:cs typeface="Arial" charset="0"/>
              </a:rPr>
              <a:t>Computationally prohibitive</a:t>
            </a:r>
            <a:r>
              <a:rPr lang="en-US" altLang="en-US">
                <a:ea typeface="Arial" charset="0"/>
                <a:cs typeface="Arial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 of Support Distribution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 real data sets have skewed support distribution</a:t>
            </a:r>
          </a:p>
        </p:txBody>
      </p:sp>
      <p:pic>
        <p:nvPicPr>
          <p:cNvPr id="128102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"/>
          <a:stretch>
            <a:fillRect/>
          </a:stretch>
        </p:blipFill>
        <p:spPr>
          <a:xfrm>
            <a:off x="2743200" y="1905000"/>
            <a:ext cx="5562600" cy="4271963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81029" name="Text Box 5"/>
          <p:cNvSpPr txBox="1">
            <a:spLocks noChangeArrowheads="1"/>
          </p:cNvSpPr>
          <p:nvPr/>
        </p:nvSpPr>
        <p:spPr bwMode="auto">
          <a:xfrm>
            <a:off x="304800" y="3657600"/>
            <a:ext cx="1905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Support distribution of a retail data set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 of Support Distribution</a:t>
            </a:r>
          </a:p>
        </p:txBody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to set the appropriate </a:t>
            </a:r>
            <a:r>
              <a:rPr lang="en-US" altLang="en-US" i="1"/>
              <a:t>minsup</a:t>
            </a:r>
            <a:r>
              <a:rPr lang="en-US" altLang="en-US"/>
              <a:t> threshold?</a:t>
            </a:r>
          </a:p>
          <a:p>
            <a:pPr lvl="1"/>
            <a:r>
              <a:rPr lang="en-US" altLang="en-US"/>
              <a:t>If </a:t>
            </a:r>
            <a:r>
              <a:rPr lang="en-US" altLang="en-US" i="1"/>
              <a:t>minsup</a:t>
            </a:r>
            <a:r>
              <a:rPr lang="en-US" altLang="en-US"/>
              <a:t> is set too high, we could miss itemsets involving interesting rare items (e.g., expensive products)</a:t>
            </a:r>
          </a:p>
          <a:p>
            <a:pPr lvl="1">
              <a:buFont typeface="Arial" charset="0"/>
              <a:buNone/>
            </a:pPr>
            <a:endParaRPr lang="en-US" altLang="en-US"/>
          </a:p>
          <a:p>
            <a:pPr lvl="1"/>
            <a:r>
              <a:rPr lang="en-US" altLang="en-US"/>
              <a:t>If </a:t>
            </a:r>
            <a:r>
              <a:rPr lang="en-US" altLang="en-US" i="1"/>
              <a:t>minsup</a:t>
            </a:r>
            <a:r>
              <a:rPr lang="en-US" altLang="en-US"/>
              <a:t> is set too low, it is computationally expensive and the number of itemsets is very large</a:t>
            </a:r>
          </a:p>
          <a:p>
            <a:pPr lvl="1"/>
            <a:endParaRPr lang="en-US" altLang="en-US"/>
          </a:p>
          <a:p>
            <a:r>
              <a:rPr lang="en-US" altLang="en-US"/>
              <a:t>Using a single minimum support threshold may not be effective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Minimum Support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to apply multiple minimum supports?</a:t>
            </a:r>
          </a:p>
          <a:p>
            <a:pPr lvl="1"/>
            <a:r>
              <a:rPr lang="en-US" altLang="en-US"/>
              <a:t>MS(i): minimum support for item i </a:t>
            </a:r>
          </a:p>
          <a:p>
            <a:pPr lvl="1"/>
            <a:r>
              <a:rPr lang="en-US" altLang="en-US"/>
              <a:t>e.g.:     MS(Milk)=5%,   	    MS(Coke) = 3%,</a:t>
            </a:r>
            <a:br>
              <a:rPr lang="en-US" altLang="en-US"/>
            </a:br>
            <a:r>
              <a:rPr lang="en-US" altLang="en-US"/>
              <a:t>            MS(Broccoli)=0.1%,	    MS(Salmon)=0.5%</a:t>
            </a:r>
          </a:p>
          <a:p>
            <a:pPr lvl="1"/>
            <a:r>
              <a:rPr lang="en-US" altLang="en-US"/>
              <a:t>MS({Milk, Broccoli}) = min (MS(Milk), MS(Broccoli))</a:t>
            </a:r>
            <a:br>
              <a:rPr lang="en-US" altLang="en-US"/>
            </a:br>
            <a:r>
              <a:rPr lang="en-US" altLang="en-US"/>
              <a:t>			          = 0.1%</a:t>
            </a:r>
          </a:p>
          <a:p>
            <a:pPr lvl="4"/>
            <a:endParaRPr lang="en-US" altLang="en-US"/>
          </a:p>
          <a:p>
            <a:pPr lvl="1"/>
            <a:r>
              <a:rPr lang="en-US" altLang="en-US"/>
              <a:t>Challenge: Support is no longer anti-monotone</a:t>
            </a:r>
          </a:p>
          <a:p>
            <a:pPr lvl="2"/>
            <a:r>
              <a:rPr lang="en-US" altLang="en-US"/>
              <a:t>  Suppose: 	Support(Milk, Coke) = 1.5% and</a:t>
            </a:r>
            <a:br>
              <a:rPr lang="en-US" altLang="en-US"/>
            </a:br>
            <a:r>
              <a:rPr lang="en-US" altLang="en-US"/>
              <a:t>		Support(Milk, Coke, Broccoli) = 0.5%</a:t>
            </a:r>
          </a:p>
          <a:p>
            <a:pPr lvl="2"/>
            <a:endParaRPr lang="en-US" altLang="en-US"/>
          </a:p>
          <a:p>
            <a:pPr lvl="2"/>
            <a:r>
              <a:rPr lang="en-US" altLang="en-US"/>
              <a:t> {Milk,Coke} is infrequent but {Milk,Coke,Broccoli} is frequent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Minimum Support</a:t>
            </a:r>
          </a:p>
        </p:txBody>
      </p:sp>
      <p:graphicFrame>
        <p:nvGraphicFramePr>
          <p:cNvPr id="1284099" name="Object 3"/>
          <p:cNvGraphicFramePr>
            <a:graphicFrameLocks noChangeAspect="1"/>
          </p:cNvGraphicFramePr>
          <p:nvPr/>
        </p:nvGraphicFramePr>
        <p:xfrm>
          <a:off x="1143000" y="1066800"/>
          <a:ext cx="7086600" cy="518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16" name="VISIO" r:id="rId3" imgW="8556120" imgH="7235640" progId="Visio.Drawing.6">
                  <p:embed/>
                </p:oleObj>
              </mc:Choice>
              <mc:Fallback>
                <p:oleObj name="VISIO" r:id="rId3" imgW="8556120" imgH="723564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7086600" cy="518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Minimum Support</a:t>
            </a:r>
          </a:p>
        </p:txBody>
      </p:sp>
      <p:graphicFrame>
        <p:nvGraphicFramePr>
          <p:cNvPr id="1285123" name="Object 3"/>
          <p:cNvGraphicFramePr>
            <a:graphicFrameLocks noChangeAspect="1"/>
          </p:cNvGraphicFramePr>
          <p:nvPr/>
        </p:nvGraphicFramePr>
        <p:xfrm>
          <a:off x="1066800" y="1058863"/>
          <a:ext cx="7010400" cy="518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40" name="VISIO" r:id="rId3" imgW="8575200" imgH="7317000" progId="Visio.Drawing.6">
                  <p:embed/>
                </p:oleObj>
              </mc:Choice>
              <mc:Fallback>
                <p:oleObj name="VISIO" r:id="rId3" imgW="8575200" imgH="73170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58863"/>
                        <a:ext cx="7010400" cy="518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Minimum Support (Liu 1999)</a:t>
            </a:r>
          </a:p>
        </p:txBody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Order the items according to their minimum support (in ascending order)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e.g.:     MS(Milk)=5%,   	    MS(Coke) = 3%,</a:t>
            </a:r>
            <a:br>
              <a:rPr lang="en-US" altLang="en-US"/>
            </a:br>
            <a:r>
              <a:rPr lang="en-US" altLang="en-US"/>
              <a:t>            MS(Broccoli)=0.1%,     MS(Salmon)=0.5%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Ordering:  Broccoli, Salmon, Coke, Milk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Need to modify Apriori such that: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</a:t>
            </a:r>
            <a:r>
              <a:rPr lang="en-US" altLang="en-US" baseline="-25000"/>
              <a:t>1 </a:t>
            </a:r>
            <a:r>
              <a:rPr lang="en-US" altLang="en-US"/>
              <a:t>: set of frequent items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</a:t>
            </a:r>
            <a:r>
              <a:rPr lang="en-US" altLang="en-US" baseline="-25000"/>
              <a:t>1 </a:t>
            </a:r>
            <a:r>
              <a:rPr lang="en-US" altLang="en-US"/>
              <a:t>: set of items whose support is </a:t>
            </a:r>
            <a:r>
              <a:rPr lang="en-US" altLang="en-US">
                <a:sym typeface="Symbol" charset="2"/>
              </a:rPr>
              <a:t> MS(1)</a:t>
            </a:r>
            <a:br>
              <a:rPr lang="en-US" altLang="en-US">
                <a:sym typeface="Symbol" charset="2"/>
              </a:rPr>
            </a:br>
            <a:r>
              <a:rPr lang="en-US" altLang="en-US">
                <a:sym typeface="Symbol" charset="2"/>
              </a:rPr>
              <a:t>		where MS(1) is min</a:t>
            </a:r>
            <a:r>
              <a:rPr lang="en-US" altLang="en-US" baseline="-25000">
                <a:sym typeface="Symbol" charset="2"/>
              </a:rPr>
              <a:t>i</a:t>
            </a:r>
            <a:r>
              <a:rPr lang="en-US" altLang="en-US">
                <a:sym typeface="Symbol" charset="2"/>
              </a:rPr>
              <a:t>( MS(i) 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</a:t>
            </a:r>
            <a:r>
              <a:rPr lang="en-US" altLang="en-US" baseline="-25000"/>
              <a:t>2 </a:t>
            </a:r>
            <a:r>
              <a:rPr lang="en-US" altLang="en-US"/>
              <a:t>: candidate itemsets of size 2 is generated from F</a:t>
            </a:r>
            <a:r>
              <a:rPr lang="en-US" altLang="en-US" baseline="-25000"/>
              <a:t>1</a:t>
            </a:r>
            <a:br>
              <a:rPr lang="en-US" altLang="en-US" baseline="-25000"/>
            </a:br>
            <a:r>
              <a:rPr lang="en-US" altLang="en-US" baseline="-25000"/>
              <a:t>          </a:t>
            </a:r>
            <a:r>
              <a:rPr lang="en-US" altLang="en-US"/>
              <a:t>instead of L</a:t>
            </a:r>
            <a:r>
              <a:rPr lang="en-US" altLang="en-US" baseline="-25000"/>
              <a:t>1</a:t>
            </a: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 baseline="-25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Minimum Support (Liu 1999)</a:t>
            </a:r>
          </a:p>
        </p:txBody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Modifications to Apriori: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 traditional Apriori,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A candidate (k+1)-itemset is generated by merging two</a:t>
            </a:r>
            <a:br>
              <a:rPr lang="en-US" altLang="en-US"/>
            </a:br>
            <a:r>
              <a:rPr lang="en-US" altLang="en-US"/>
              <a:t>   frequent itemsets of size k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The candidate is pruned if it contains any infrequent subsets</a:t>
            </a:r>
            <a:br>
              <a:rPr lang="en-US" altLang="en-US"/>
            </a:br>
            <a:r>
              <a:rPr lang="en-US" altLang="en-US"/>
              <a:t>    of size 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Pruning step has to be modified: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Prune only if subset contains the first item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e.g.:  Candidate={Broccoli, Coke, Milk}   (ordered according to</a:t>
            </a:r>
            <a:br>
              <a:rPr lang="en-US" altLang="en-US"/>
            </a:br>
            <a:r>
              <a:rPr lang="en-US" altLang="en-US"/>
              <a:t>					     minimum support)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{Broccoli, Coke} and {Broccoli, Milk} are frequent but </a:t>
            </a:r>
            <a:br>
              <a:rPr lang="en-US" altLang="en-US"/>
            </a:br>
            <a:r>
              <a:rPr lang="en-US" altLang="en-US"/>
              <a:t>    {Coke, Milk} is infrequent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 Candidate is not pruned because {Coke,Milk} does not contain</a:t>
            </a:r>
            <a:br>
              <a:rPr lang="en-US" altLang="en-US"/>
            </a:br>
            <a:r>
              <a:rPr lang="en-US" altLang="en-US"/>
              <a:t> the first item, i.e., Broccoli.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Pattern Evaluation</a:t>
            </a:r>
          </a:p>
        </p:txBody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Association rule algorithms tend to produce too many rules </a:t>
            </a:r>
          </a:p>
          <a:p>
            <a:pPr lvl="1"/>
            <a:r>
              <a:rPr lang="en-US" altLang="en-US"/>
              <a:t>many of them are uninteresting or redundant</a:t>
            </a:r>
          </a:p>
          <a:p>
            <a:pPr lvl="1"/>
            <a:r>
              <a:rPr lang="en-US" altLang="en-US"/>
              <a:t>Redundant if {A,B,C} </a:t>
            </a:r>
            <a:r>
              <a:rPr lang="en-US" altLang="en-US">
                <a:sym typeface="Symbol" charset="2"/>
              </a:rPr>
              <a:t> {D} and </a:t>
            </a:r>
            <a:r>
              <a:rPr lang="en-US" altLang="en-US"/>
              <a:t>{A,B} </a:t>
            </a:r>
            <a:r>
              <a:rPr lang="en-US" altLang="en-US">
                <a:sym typeface="Symbol" charset="2"/>
              </a:rPr>
              <a:t> {D}   </a:t>
            </a:r>
            <a:br>
              <a:rPr lang="en-US" altLang="en-US">
                <a:sym typeface="Symbol" charset="2"/>
              </a:rPr>
            </a:br>
            <a:r>
              <a:rPr lang="en-US" altLang="en-US">
                <a:sym typeface="Symbol" charset="2"/>
              </a:rPr>
              <a:t>have same support &amp; confidence</a:t>
            </a:r>
          </a:p>
          <a:p>
            <a:pPr lvl="1">
              <a:buFont typeface="Arial" charset="0"/>
              <a:buNone/>
            </a:pPr>
            <a:endParaRPr lang="en-US" altLang="en-US"/>
          </a:p>
          <a:p>
            <a:r>
              <a:rPr lang="en-US" altLang="en-US"/>
              <a:t>Interestingness measures can be used to prune/rank the derived patterns</a:t>
            </a:r>
          </a:p>
          <a:p>
            <a:endParaRPr lang="en-US" altLang="en-US"/>
          </a:p>
          <a:p>
            <a:r>
              <a:rPr lang="en-US" altLang="en-US"/>
              <a:t>In the original formulation of association rules, support &amp; confidence are the only measures used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of Interestingness Measure</a:t>
            </a:r>
          </a:p>
        </p:txBody>
      </p:sp>
      <p:graphicFrame>
        <p:nvGraphicFramePr>
          <p:cNvPr id="1289219" name="Object 3"/>
          <p:cNvGraphicFramePr>
            <a:graphicFrameLocks noChangeAspect="1"/>
          </p:cNvGraphicFramePr>
          <p:nvPr/>
        </p:nvGraphicFramePr>
        <p:xfrm>
          <a:off x="685800" y="990600"/>
          <a:ext cx="768350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241" name="VISIO" r:id="rId3" imgW="9959400" imgH="7830720" progId="Visio.Drawing.6">
                  <p:embed/>
                </p:oleObj>
              </mc:Choice>
              <mc:Fallback>
                <p:oleObj name="VISIO" r:id="rId3" imgW="9959400" imgH="783072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7683500" cy="532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9220" name="Group 4"/>
          <p:cNvGrpSpPr>
            <a:grpSpLocks/>
          </p:cNvGrpSpPr>
          <p:nvPr/>
        </p:nvGrpSpPr>
        <p:grpSpPr bwMode="auto">
          <a:xfrm>
            <a:off x="990600" y="1143000"/>
            <a:ext cx="4876800" cy="2971800"/>
            <a:chOff x="624" y="720"/>
            <a:chExt cx="3072" cy="1872"/>
          </a:xfrm>
        </p:grpSpPr>
        <p:sp>
          <p:nvSpPr>
            <p:cNvPr id="1289221" name="Text Box 5"/>
            <p:cNvSpPr txBox="1">
              <a:spLocks noChangeArrowheads="1"/>
            </p:cNvSpPr>
            <p:nvPr/>
          </p:nvSpPr>
          <p:spPr bwMode="auto">
            <a:xfrm>
              <a:off x="624" y="720"/>
              <a:ext cx="148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400" b="0"/>
                <a:t>Interestingness Measures</a:t>
              </a:r>
            </a:p>
          </p:txBody>
        </p:sp>
        <p:sp>
          <p:nvSpPr>
            <p:cNvPr id="1289222" name="Line 6"/>
            <p:cNvSpPr>
              <a:spLocks noChangeShapeType="1"/>
            </p:cNvSpPr>
            <p:nvPr/>
          </p:nvSpPr>
          <p:spPr bwMode="auto">
            <a:xfrm>
              <a:off x="1392" y="1296"/>
              <a:ext cx="768" cy="12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9223" name="Line 7"/>
            <p:cNvSpPr>
              <a:spLocks noChangeShapeType="1"/>
            </p:cNvSpPr>
            <p:nvPr/>
          </p:nvSpPr>
          <p:spPr bwMode="auto">
            <a:xfrm>
              <a:off x="2016" y="1056"/>
              <a:ext cx="960" cy="7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9224" name="Line 8"/>
            <p:cNvSpPr>
              <a:spLocks noChangeShapeType="1"/>
            </p:cNvSpPr>
            <p:nvPr/>
          </p:nvSpPr>
          <p:spPr bwMode="auto">
            <a:xfrm>
              <a:off x="2160" y="912"/>
              <a:ext cx="1536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Computing Interestingness Measure</a:t>
            </a:r>
          </a:p>
        </p:txBody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10600" cy="914400"/>
          </a:xfrm>
        </p:spPr>
        <p:txBody>
          <a:bodyPr/>
          <a:lstStyle/>
          <a:p>
            <a:pPr marL="284163" indent="-284163"/>
            <a:r>
              <a:rPr lang="en-US" altLang="en-US" sz="2400"/>
              <a:t>Given a rule X </a:t>
            </a:r>
            <a:r>
              <a:rPr lang="en-US" altLang="en-US" sz="2400">
                <a:sym typeface="Symbol" charset="2"/>
              </a:rPr>
              <a:t> Y, i</a:t>
            </a:r>
            <a:r>
              <a:rPr lang="en-US" altLang="en-US" sz="2400"/>
              <a:t>nformation needed to compute rule interestingness can be obtained from a contingency table</a:t>
            </a:r>
          </a:p>
        </p:txBody>
      </p:sp>
      <p:graphicFrame>
        <p:nvGraphicFramePr>
          <p:cNvPr id="1290244" name="Group 4"/>
          <p:cNvGraphicFramePr>
            <a:graphicFrameLocks noGrp="1"/>
          </p:cNvGraphicFramePr>
          <p:nvPr/>
        </p:nvGraphicFramePr>
        <p:xfrm>
          <a:off x="533400" y="2595563"/>
          <a:ext cx="3581400" cy="1676400"/>
        </p:xfrm>
        <a:graphic>
          <a:graphicData uri="http://schemas.openxmlformats.org/drawingml/2006/table">
            <a:tbl>
              <a:tblPr/>
              <a:tblGrid>
                <a:gridCol w="895350"/>
                <a:gridCol w="933450"/>
                <a:gridCol w="857250"/>
                <a:gridCol w="895350"/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|T|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0271" name="Text Box 31"/>
          <p:cNvSpPr txBox="1">
            <a:spLocks noChangeArrowheads="1"/>
          </p:cNvSpPr>
          <p:nvPr/>
        </p:nvSpPr>
        <p:spPr bwMode="auto">
          <a:xfrm>
            <a:off x="381000" y="21336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000" b="0">
                <a:solidFill>
                  <a:srgbClr val="CC0000"/>
                </a:solidFill>
              </a:rPr>
              <a:t>Contingency table</a:t>
            </a:r>
            <a:r>
              <a:rPr lang="en-US" altLang="en-US" sz="2000" b="0">
                <a:sym typeface="Symbol" charset="2"/>
              </a:rPr>
              <a:t> for </a:t>
            </a:r>
            <a:r>
              <a:rPr lang="en-US" altLang="en-US" sz="2400" b="0"/>
              <a:t>X </a:t>
            </a:r>
            <a:r>
              <a:rPr lang="en-US" altLang="en-US" sz="2400" b="0">
                <a:sym typeface="Symbol" charset="2"/>
              </a:rPr>
              <a:t> Y</a:t>
            </a:r>
          </a:p>
        </p:txBody>
      </p:sp>
      <p:grpSp>
        <p:nvGrpSpPr>
          <p:cNvPr id="1290272" name="Group 32"/>
          <p:cNvGrpSpPr>
            <a:grpSpLocks/>
          </p:cNvGrpSpPr>
          <p:nvPr/>
        </p:nvGrpSpPr>
        <p:grpSpPr bwMode="auto">
          <a:xfrm>
            <a:off x="4800600" y="2590800"/>
            <a:ext cx="4114800" cy="1552575"/>
            <a:chOff x="1152" y="3024"/>
            <a:chExt cx="2592" cy="978"/>
          </a:xfrm>
        </p:grpSpPr>
        <p:sp>
          <p:nvSpPr>
            <p:cNvPr id="1290273" name="Text Box 33"/>
            <p:cNvSpPr txBox="1">
              <a:spLocks noChangeArrowheads="1"/>
            </p:cNvSpPr>
            <p:nvPr/>
          </p:nvSpPr>
          <p:spPr bwMode="auto">
            <a:xfrm>
              <a:off x="1152" y="3024"/>
              <a:ext cx="259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400" b="0"/>
                <a:t>f</a:t>
              </a:r>
              <a:r>
                <a:rPr lang="en-US" altLang="en-US" sz="2000" b="0" baseline="-25000"/>
                <a:t>11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10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01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00</a:t>
              </a:r>
              <a:r>
                <a:rPr lang="en-US" altLang="en-US" sz="2400" b="0"/>
                <a:t>: support of X and Y</a:t>
              </a:r>
            </a:p>
          </p:txBody>
        </p:sp>
        <p:sp>
          <p:nvSpPr>
            <p:cNvPr id="1290274" name="Line 34"/>
            <p:cNvSpPr>
              <a:spLocks noChangeShapeType="1"/>
            </p:cNvSpPr>
            <p:nvPr/>
          </p:nvSpPr>
          <p:spPr bwMode="auto">
            <a:xfrm>
              <a:off x="2928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275" name="Line 35"/>
            <p:cNvSpPr>
              <a:spLocks noChangeShapeType="1"/>
            </p:cNvSpPr>
            <p:nvPr/>
          </p:nvSpPr>
          <p:spPr bwMode="auto">
            <a:xfrm>
              <a:off x="240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276" name="Line 36"/>
            <p:cNvSpPr>
              <a:spLocks noChangeShapeType="1"/>
            </p:cNvSpPr>
            <p:nvPr/>
          </p:nvSpPr>
          <p:spPr bwMode="auto">
            <a:xfrm>
              <a:off x="2389" y="35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0277" name="Line 37"/>
            <p:cNvSpPr>
              <a:spLocks noChangeShapeType="1"/>
            </p:cNvSpPr>
            <p:nvPr/>
          </p:nvSpPr>
          <p:spPr bwMode="auto">
            <a:xfrm>
              <a:off x="2928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90278" name="Text Box 38"/>
          <p:cNvSpPr txBox="1">
            <a:spLocks noChangeArrowheads="1"/>
          </p:cNvSpPr>
          <p:nvPr/>
        </p:nvSpPr>
        <p:spPr bwMode="auto">
          <a:xfrm>
            <a:off x="4038600" y="4724400"/>
            <a:ext cx="4876800" cy="13827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400" b="0">
                <a:solidFill>
                  <a:srgbClr val="FF0000"/>
                </a:solidFill>
              </a:rPr>
              <a:t>Used to define various measures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lang="en-US" altLang="en-US" sz="2400" b="0"/>
              <a:t> support, confidence, lift, Gini,</a:t>
            </a:r>
            <a:br>
              <a:rPr lang="en-US" altLang="en-US" sz="2400" b="0"/>
            </a:br>
            <a:r>
              <a:rPr lang="en-US" altLang="en-US" sz="2400" b="0"/>
              <a:t>   J-measure, etc.</a:t>
            </a:r>
          </a:p>
        </p:txBody>
      </p:sp>
      <p:sp>
        <p:nvSpPr>
          <p:cNvPr id="1290279" name="Line 39"/>
          <p:cNvSpPr>
            <a:spLocks noChangeShapeType="1"/>
          </p:cNvSpPr>
          <p:nvPr/>
        </p:nvSpPr>
        <p:spPr bwMode="auto">
          <a:xfrm flipH="1" flipV="1">
            <a:off x="2743200" y="4271963"/>
            <a:ext cx="1295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280" name="Line 40"/>
          <p:cNvSpPr>
            <a:spLocks noChangeShapeType="1"/>
          </p:cNvSpPr>
          <p:nvPr/>
        </p:nvSpPr>
        <p:spPr bwMode="auto">
          <a:xfrm flipH="1">
            <a:off x="2667000" y="2667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0281" name="Line 41"/>
          <p:cNvSpPr>
            <a:spLocks noChangeShapeType="1"/>
          </p:cNvSpPr>
          <p:nvPr/>
        </p:nvSpPr>
        <p:spPr bwMode="auto">
          <a:xfrm>
            <a:off x="914400" y="3505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Mining Association Rules</a:t>
            </a:r>
          </a:p>
        </p:txBody>
      </p: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0">
                <a:solidFill>
                  <a:srgbClr val="CC3300"/>
                </a:solidFill>
                <a:sym typeface="Symbol" charset="2"/>
              </a:rPr>
              <a:t>Example of Rules:</a:t>
            </a:r>
            <a:br>
              <a:rPr lang="en-US" altLang="en-US" sz="2400" b="0">
                <a:solidFill>
                  <a:srgbClr val="CC3300"/>
                </a:solidFill>
                <a:sym typeface="Symbol" charset="2"/>
              </a:rPr>
            </a:br>
            <a:endParaRPr lang="en-US" altLang="en-US" sz="1000" b="0">
              <a:solidFill>
                <a:srgbClr val="CC3300"/>
              </a:solidFill>
              <a:sym typeface="Symbol" charset="2"/>
            </a:endParaRPr>
          </a:p>
          <a:p>
            <a:r>
              <a:rPr lang="en-US" altLang="en-US" sz="2000" b="0"/>
              <a:t>{Milk,Diaper} </a:t>
            </a:r>
            <a:r>
              <a:rPr lang="en-US" altLang="en-US" sz="2000" b="0">
                <a:sym typeface="Symbol" charset="2"/>
              </a:rPr>
              <a:t> {Beer} (s=0.4, c=0.67)</a:t>
            </a:r>
            <a:br>
              <a:rPr lang="en-US" altLang="en-US" sz="2000" b="0">
                <a:sym typeface="Symbol" charset="2"/>
              </a:rPr>
            </a:br>
            <a:r>
              <a:rPr lang="en-US" altLang="en-US" sz="2000" b="0"/>
              <a:t>{Milk,Beer} </a:t>
            </a:r>
            <a:r>
              <a:rPr lang="en-US" altLang="en-US" sz="2000" b="0">
                <a:sym typeface="Symbol" charset="2"/>
              </a:rPr>
              <a:t> {Diaper} (s=0.4, c=1.0)</a:t>
            </a:r>
          </a:p>
          <a:p>
            <a:r>
              <a:rPr lang="en-US" altLang="en-US" sz="2000" b="0"/>
              <a:t>{Diaper,Beer} </a:t>
            </a:r>
            <a:r>
              <a:rPr lang="en-US" altLang="en-US" sz="2000" b="0">
                <a:sym typeface="Symbol" charset="2"/>
              </a:rPr>
              <a:t> {Milk} (s=0.4, c=0.67)</a:t>
            </a:r>
          </a:p>
          <a:p>
            <a:r>
              <a:rPr lang="en-US" altLang="en-US" sz="2000" b="0">
                <a:sym typeface="Symbol" charset="2"/>
              </a:rPr>
              <a:t>{Beer}  {Milk,Diaper} (s=0.4, c=0.67) </a:t>
            </a:r>
            <a:br>
              <a:rPr lang="en-US" altLang="en-US" sz="2000" b="0">
                <a:sym typeface="Symbol" charset="2"/>
              </a:rPr>
            </a:br>
            <a:r>
              <a:rPr lang="en-US" altLang="en-US" sz="2000" b="0">
                <a:sym typeface="Symbol" charset="2"/>
              </a:rPr>
              <a:t>{Diaper}  {Milk,Beer} (s=0.4, c=0.5) </a:t>
            </a:r>
          </a:p>
          <a:p>
            <a:r>
              <a:rPr lang="en-US" altLang="en-US" sz="2000" b="0">
                <a:sym typeface="Symbol" charset="2"/>
              </a:rPr>
              <a:t>{Milk}  {Diaper,Beer} (s=0.4, c=0.5)</a:t>
            </a:r>
          </a:p>
        </p:txBody>
      </p:sp>
      <p:graphicFrame>
        <p:nvGraphicFramePr>
          <p:cNvPr id="121139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4800" y="1524000"/>
          <a:ext cx="37338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16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37338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792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0">
                <a:solidFill>
                  <a:srgbClr val="CC3300"/>
                </a:solidFill>
                <a:sym typeface="Symbol" charset="2"/>
              </a:rPr>
              <a:t>Observations: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0">
                <a:sym typeface="Symbol" charset="2"/>
              </a:rPr>
              <a:t> All the above rules are binary partitions of the same itemset: </a:t>
            </a:r>
            <a:br>
              <a:rPr lang="en-US" altLang="en-US" sz="2000" b="0">
                <a:sym typeface="Symbol" charset="2"/>
              </a:rPr>
            </a:br>
            <a:r>
              <a:rPr lang="en-US" altLang="en-US" sz="2000" b="0">
                <a:sym typeface="Symbol" charset="2"/>
              </a:rPr>
              <a:t>	{Milk, Diaper, Beer}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0">
                <a:sym typeface="Symbol" charset="2"/>
              </a:rPr>
              <a:t> Rules originating from the same itemset have identical support but</a:t>
            </a:r>
            <a:br>
              <a:rPr lang="en-US" altLang="en-US" sz="2000" b="0">
                <a:sym typeface="Symbol" charset="2"/>
              </a:rPr>
            </a:br>
            <a:r>
              <a:rPr lang="en-US" altLang="en-US" sz="2000" b="0">
                <a:sym typeface="Symbol" charset="2"/>
              </a:rPr>
              <a:t>  can have different confidence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0">
                <a:sym typeface="Symbol" charset="2"/>
              </a:rPr>
              <a:t> Thus, we may decouple the support and confidence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Drawback of Confidence</a:t>
            </a:r>
          </a:p>
        </p:txBody>
      </p:sp>
      <p:graphicFrame>
        <p:nvGraphicFramePr>
          <p:cNvPr id="1291267" name="Group 3"/>
          <p:cNvGraphicFramePr>
            <a:graphicFrameLocks noGrp="1"/>
          </p:cNvGraphicFramePr>
          <p:nvPr/>
        </p:nvGraphicFramePr>
        <p:xfrm>
          <a:off x="1066800" y="1219200"/>
          <a:ext cx="4038600" cy="197104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46831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1294" name="Line 30"/>
          <p:cNvSpPr>
            <a:spLocks noChangeShapeType="1"/>
          </p:cNvSpPr>
          <p:nvPr/>
        </p:nvSpPr>
        <p:spPr bwMode="auto">
          <a:xfrm>
            <a:off x="3200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295" name="Line 31"/>
          <p:cNvSpPr>
            <a:spLocks noChangeShapeType="1"/>
          </p:cNvSpPr>
          <p:nvPr/>
        </p:nvSpPr>
        <p:spPr bwMode="auto">
          <a:xfrm>
            <a:off x="1371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1296" name="Group 32"/>
          <p:cNvGrpSpPr>
            <a:grpSpLocks/>
          </p:cNvGrpSpPr>
          <p:nvPr/>
        </p:nvGrpSpPr>
        <p:grpSpPr bwMode="auto">
          <a:xfrm>
            <a:off x="685800" y="3444875"/>
            <a:ext cx="7391400" cy="2651125"/>
            <a:chOff x="432" y="2170"/>
            <a:chExt cx="4656" cy="1670"/>
          </a:xfrm>
        </p:grpSpPr>
        <p:sp>
          <p:nvSpPr>
            <p:cNvPr id="1291297" name="Text Box 33"/>
            <p:cNvSpPr txBox="1">
              <a:spLocks noChangeArrowheads="1"/>
            </p:cNvSpPr>
            <p:nvPr/>
          </p:nvSpPr>
          <p:spPr bwMode="auto">
            <a:xfrm>
              <a:off x="432" y="2170"/>
              <a:ext cx="4656" cy="1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charset="0"/>
                </a:rPr>
                <a:t>           </a:t>
              </a:r>
              <a:r>
                <a:rPr lang="en-US" altLang="en-US" sz="2400" b="0">
                  <a:solidFill>
                    <a:srgbClr val="CC3300"/>
                  </a:solidFill>
                  <a:latin typeface="Tahoma" charset="0"/>
                </a:rPr>
                <a:t>Association Rule: Tea </a:t>
              </a:r>
              <a:r>
                <a:rPr lang="en-US" altLang="en-US" sz="2400" b="0">
                  <a:solidFill>
                    <a:srgbClr val="CC3300"/>
                  </a:solidFill>
                  <a:latin typeface="Tahoma" charset="0"/>
                  <a:sym typeface="Symbol" charset="2"/>
                </a:rPr>
                <a:t> Coffee</a:t>
              </a:r>
              <a:br>
                <a:rPr lang="en-US" altLang="en-US" sz="2400" b="0">
                  <a:solidFill>
                    <a:srgbClr val="CC3300"/>
                  </a:solidFill>
                  <a:latin typeface="Tahoma" charset="0"/>
                  <a:sym typeface="Symbol" charset="2"/>
                </a:rPr>
              </a:br>
              <a:endParaRPr lang="en-US" altLang="en-US" sz="2400" b="0">
                <a:solidFill>
                  <a:srgbClr val="CC3300"/>
                </a:solidFill>
                <a:latin typeface="Tahoma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charset="0"/>
                </a:rPr>
                <a:t>Confidence= P(Coffee|Tea) = </a:t>
              </a:r>
              <a:r>
                <a:rPr lang="en-US" altLang="en-US" sz="2000" b="0">
                  <a:solidFill>
                    <a:srgbClr val="FF0000"/>
                  </a:solidFill>
                  <a:latin typeface="Tahoma" charset="0"/>
                </a:rPr>
                <a:t>0.75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charset="0"/>
                </a:rPr>
                <a:t>but P(Coffee) = </a:t>
              </a:r>
              <a:r>
                <a:rPr lang="en-US" altLang="en-US" sz="2000" b="0">
                  <a:solidFill>
                    <a:srgbClr val="FF0000"/>
                  </a:solidFill>
                  <a:latin typeface="Tahoma" charset="0"/>
                </a:rPr>
                <a:t>0.9</a:t>
              </a:r>
            </a:p>
            <a:p>
              <a:pPr eaLnBrk="1" hangingPunct="1">
                <a:spcBef>
                  <a:spcPct val="50000"/>
                </a:spcBef>
                <a:buFont typeface="Symbol" charset="2"/>
                <a:buChar char="Þ"/>
              </a:pPr>
              <a:r>
                <a:rPr lang="en-US" altLang="en-US" sz="2000" b="0">
                  <a:latin typeface="Tahoma" charset="0"/>
                  <a:sym typeface="Symbol" charset="2"/>
                </a:rPr>
                <a:t> Although confidence is high, rule is misleading</a:t>
              </a:r>
            </a:p>
            <a:p>
              <a:pPr eaLnBrk="1" hangingPunct="1">
                <a:spcBef>
                  <a:spcPct val="50000"/>
                </a:spcBef>
                <a:buFont typeface="Symbol" charset="2"/>
                <a:buChar char="Þ"/>
              </a:pPr>
              <a:r>
                <a:rPr lang="en-US" altLang="en-US" sz="2000" b="0">
                  <a:latin typeface="Tahoma" charset="0"/>
                </a:rPr>
                <a:t> P(Coffee|Tea) = 0.9375</a:t>
              </a:r>
            </a:p>
          </p:txBody>
        </p:sp>
        <p:sp>
          <p:nvSpPr>
            <p:cNvPr id="1291298" name="Line 34"/>
            <p:cNvSpPr>
              <a:spLocks noChangeShapeType="1"/>
            </p:cNvSpPr>
            <p:nvPr/>
          </p:nvSpPr>
          <p:spPr bwMode="auto">
            <a:xfrm>
              <a:off x="1392" y="360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Independence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Population of 1000 students</a:t>
            </a:r>
          </a:p>
          <a:p>
            <a:pPr lvl="1"/>
            <a:r>
              <a:rPr lang="en-US" altLang="en-US"/>
              <a:t>600 students know how to swim (S)</a:t>
            </a:r>
          </a:p>
          <a:p>
            <a:pPr lvl="1"/>
            <a:r>
              <a:rPr lang="en-US" altLang="en-US"/>
              <a:t>700 students know how to bike (B)</a:t>
            </a:r>
          </a:p>
          <a:p>
            <a:pPr lvl="1"/>
            <a:r>
              <a:rPr lang="en-US" altLang="en-US"/>
              <a:t>420 students know how to swim and bike (S,B)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P(S</a:t>
            </a:r>
            <a:r>
              <a:rPr lang="en-US" altLang="en-US">
                <a:sym typeface="Symbol" charset="2"/>
              </a:rPr>
              <a:t>B) = 420/1000 = 0.42</a:t>
            </a:r>
          </a:p>
          <a:p>
            <a:pPr lvl="1"/>
            <a:r>
              <a:rPr lang="en-US" altLang="en-US">
                <a:sym typeface="Symbol" charset="2"/>
              </a:rPr>
              <a:t>P(S)  P(B) = 0.6  0.7 = 0.42</a:t>
            </a:r>
          </a:p>
          <a:p>
            <a:pPr lvl="1"/>
            <a:endParaRPr lang="en-US" altLang="en-US">
              <a:sym typeface="Symbol" charset="2"/>
            </a:endParaRPr>
          </a:p>
          <a:p>
            <a:pPr lvl="1"/>
            <a:r>
              <a:rPr lang="en-US" altLang="en-US">
                <a:sym typeface="Symbol" charset="2"/>
              </a:rPr>
              <a:t>P(SB) = P(S)  P(B) =&gt; Statistical independence</a:t>
            </a:r>
          </a:p>
          <a:p>
            <a:pPr lvl="1"/>
            <a:r>
              <a:rPr lang="en-US" altLang="en-US">
                <a:sym typeface="Symbol" charset="2"/>
              </a:rPr>
              <a:t>P(SB) &gt; P(S)  P(B) =&gt; Positively correlated</a:t>
            </a:r>
          </a:p>
          <a:p>
            <a:pPr lvl="1"/>
            <a:r>
              <a:rPr lang="en-US" altLang="en-US">
                <a:sym typeface="Symbol" charset="2"/>
              </a:rPr>
              <a:t>P(SB) &lt; P(S)  P(B) =&gt; Negatively correlated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Statistical-based Measures</a:t>
            </a:r>
          </a:p>
        </p:txBody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Measures that take into account statistical dependence</a:t>
            </a:r>
          </a:p>
        </p:txBody>
      </p:sp>
      <p:graphicFrame>
        <p:nvGraphicFramePr>
          <p:cNvPr id="1293316" name="Object 4"/>
          <p:cNvGraphicFramePr>
            <a:graphicFrameLocks noChangeAspect="1"/>
          </p:cNvGraphicFramePr>
          <p:nvPr/>
        </p:nvGraphicFramePr>
        <p:xfrm>
          <a:off x="685800" y="2286000"/>
          <a:ext cx="7620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333" name="Equation" r:id="rId3" imgW="3098520" imgH="1549080" progId="Equation.3">
                  <p:embed/>
                </p:oleObj>
              </mc:Choice>
              <mc:Fallback>
                <p:oleObj name="Equation" r:id="rId3" imgW="3098520" imgH="1549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76200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Lift/Interest</a:t>
            </a:r>
          </a:p>
        </p:txBody>
      </p:sp>
      <p:graphicFrame>
        <p:nvGraphicFramePr>
          <p:cNvPr id="1294339" name="Group 3"/>
          <p:cNvGraphicFramePr>
            <a:graphicFrameLocks noGrp="1"/>
          </p:cNvGraphicFramePr>
          <p:nvPr/>
        </p:nvGraphicFramePr>
        <p:xfrm>
          <a:off x="1066800" y="1219200"/>
          <a:ext cx="4038600" cy="197104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46831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4366" name="Line 30"/>
          <p:cNvSpPr>
            <a:spLocks noChangeShapeType="1"/>
          </p:cNvSpPr>
          <p:nvPr/>
        </p:nvSpPr>
        <p:spPr bwMode="auto">
          <a:xfrm>
            <a:off x="3200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4367" name="Line 31"/>
          <p:cNvSpPr>
            <a:spLocks noChangeShapeType="1"/>
          </p:cNvSpPr>
          <p:nvPr/>
        </p:nvSpPr>
        <p:spPr bwMode="auto">
          <a:xfrm>
            <a:off x="1371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4368" name="Text Box 32"/>
          <p:cNvSpPr txBox="1">
            <a:spLocks noChangeArrowheads="1"/>
          </p:cNvSpPr>
          <p:nvPr/>
        </p:nvSpPr>
        <p:spPr bwMode="auto">
          <a:xfrm>
            <a:off x="685800" y="3444875"/>
            <a:ext cx="80772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ahoma" charset="0"/>
              </a:rPr>
              <a:t>           </a:t>
            </a:r>
            <a:r>
              <a:rPr lang="en-US" altLang="en-US" sz="2400" b="0">
                <a:solidFill>
                  <a:srgbClr val="CC3300"/>
                </a:solidFill>
                <a:latin typeface="Tahoma" charset="0"/>
              </a:rPr>
              <a:t>Association Rule: Tea </a:t>
            </a:r>
            <a:r>
              <a:rPr lang="en-US" altLang="en-US" sz="2400" b="0">
                <a:solidFill>
                  <a:srgbClr val="CC3300"/>
                </a:solidFill>
                <a:latin typeface="Tahoma" charset="0"/>
                <a:sym typeface="Symbol" charset="2"/>
              </a:rPr>
              <a:t> Coffee</a:t>
            </a:r>
            <a:br>
              <a:rPr lang="en-US" altLang="en-US" sz="2400" b="0">
                <a:solidFill>
                  <a:srgbClr val="CC3300"/>
                </a:solidFill>
                <a:latin typeface="Tahoma" charset="0"/>
                <a:sym typeface="Symbol" charset="2"/>
              </a:rPr>
            </a:br>
            <a:endParaRPr lang="en-US" altLang="en-US" sz="2400" b="0">
              <a:solidFill>
                <a:srgbClr val="CC3300"/>
              </a:solidFill>
              <a:latin typeface="Tahoma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ahoma" charset="0"/>
              </a:rPr>
              <a:t>Confidence= P(Coffee|Tea) = </a:t>
            </a:r>
            <a:r>
              <a:rPr lang="en-US" altLang="en-US" sz="2000" b="0">
                <a:solidFill>
                  <a:srgbClr val="FF0000"/>
                </a:solidFill>
                <a:latin typeface="Tahoma" charset="0"/>
              </a:rPr>
              <a:t>0.75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ahoma" charset="0"/>
              </a:rPr>
              <a:t>but P(Coffee) = </a:t>
            </a:r>
            <a:r>
              <a:rPr lang="en-US" altLang="en-US" sz="2000" b="0">
                <a:solidFill>
                  <a:srgbClr val="FF0000"/>
                </a:solidFill>
                <a:latin typeface="Tahoma" charset="0"/>
              </a:rPr>
              <a:t>0.9</a:t>
            </a:r>
          </a:p>
          <a:p>
            <a:pPr eaLnBrk="1" hangingPunct="1">
              <a:spcBef>
                <a:spcPct val="50000"/>
              </a:spcBef>
              <a:buFont typeface="Symbol" charset="2"/>
              <a:buChar char="Þ"/>
            </a:pPr>
            <a:r>
              <a:rPr lang="en-US" altLang="en-US" sz="2000" b="0">
                <a:latin typeface="Tahoma" charset="0"/>
                <a:sym typeface="Symbol" charset="2"/>
              </a:rPr>
              <a:t> Lift =</a:t>
            </a:r>
            <a:r>
              <a:rPr lang="en-US" altLang="en-US" sz="2000" b="0">
                <a:latin typeface="Tahoma" charset="0"/>
              </a:rPr>
              <a:t> 0.75/0.9= 0.8333 (&lt; 1, therefore is negatively associated)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Drawback of Lift &amp; Interest</a:t>
            </a:r>
          </a:p>
        </p:txBody>
      </p:sp>
      <p:graphicFrame>
        <p:nvGraphicFramePr>
          <p:cNvPr id="1295363" name="Group 3"/>
          <p:cNvGraphicFramePr>
            <a:graphicFrameLocks noGrp="1"/>
          </p:cNvGraphicFramePr>
          <p:nvPr/>
        </p:nvGraphicFramePr>
        <p:xfrm>
          <a:off x="457200" y="1676400"/>
          <a:ext cx="3581400" cy="1584960"/>
        </p:xfrm>
        <a:graphic>
          <a:graphicData uri="http://schemas.openxmlformats.org/drawingml/2006/table">
            <a:tbl>
              <a:tblPr/>
              <a:tblGrid>
                <a:gridCol w="920750"/>
                <a:gridCol w="927100"/>
                <a:gridCol w="920750"/>
                <a:gridCol w="812800"/>
              </a:tblGrid>
              <a:tr h="3952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5390" name="Group 30"/>
          <p:cNvGraphicFramePr>
            <a:graphicFrameLocks noGrp="1"/>
          </p:cNvGraphicFramePr>
          <p:nvPr/>
        </p:nvGraphicFramePr>
        <p:xfrm>
          <a:off x="4800600" y="1676400"/>
          <a:ext cx="3581400" cy="1588770"/>
        </p:xfrm>
        <a:graphic>
          <a:graphicData uri="http://schemas.openxmlformats.org/drawingml/2006/table">
            <a:tbl>
              <a:tblPr/>
              <a:tblGrid>
                <a:gridCol w="920750"/>
                <a:gridCol w="927100"/>
                <a:gridCol w="920750"/>
                <a:gridCol w="812800"/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5417" name="Object 57"/>
          <p:cNvGraphicFramePr>
            <a:graphicFrameLocks noChangeAspect="1"/>
          </p:cNvGraphicFramePr>
          <p:nvPr/>
        </p:nvGraphicFramePr>
        <p:xfrm>
          <a:off x="596900" y="3657600"/>
          <a:ext cx="30718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451" name="Equation" r:id="rId3" imgW="2527200" imgH="787320" progId="Equation.3">
                  <p:embed/>
                </p:oleObj>
              </mc:Choice>
              <mc:Fallback>
                <p:oleObj name="Equation" r:id="rId3" imgW="2527200" imgH="78732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657600"/>
                        <a:ext cx="307181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5418" name="Object 58"/>
          <p:cNvGraphicFramePr>
            <a:graphicFrameLocks noChangeAspect="1"/>
          </p:cNvGraphicFramePr>
          <p:nvPr/>
        </p:nvGraphicFramePr>
        <p:xfrm>
          <a:off x="4787900" y="3733800"/>
          <a:ext cx="33813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452" name="Equation" r:id="rId5" imgW="2781000" imgH="787320" progId="Equation.3">
                  <p:embed/>
                </p:oleObj>
              </mc:Choice>
              <mc:Fallback>
                <p:oleObj name="Equation" r:id="rId5" imgW="2781000" imgH="78732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33800"/>
                        <a:ext cx="33813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5419" name="Text Box 59"/>
          <p:cNvSpPr txBox="1">
            <a:spLocks noChangeArrowheads="1"/>
          </p:cNvSpPr>
          <p:nvPr/>
        </p:nvSpPr>
        <p:spPr bwMode="auto">
          <a:xfrm>
            <a:off x="4572000" y="5105400"/>
            <a:ext cx="441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Statistical independence: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If P(X,Y)=P(X)P(Y)  =&gt; Lift = 1</a:t>
            </a:r>
          </a:p>
        </p:txBody>
      </p:sp>
      <p:sp>
        <p:nvSpPr>
          <p:cNvPr id="1295420" name="Line 60"/>
          <p:cNvSpPr>
            <a:spLocks noChangeShapeType="1"/>
          </p:cNvSpPr>
          <p:nvPr/>
        </p:nvSpPr>
        <p:spPr bwMode="auto">
          <a:xfrm>
            <a:off x="2667000" y="17526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5421" name="Line 61"/>
          <p:cNvSpPr>
            <a:spLocks noChangeShapeType="1"/>
          </p:cNvSpPr>
          <p:nvPr/>
        </p:nvSpPr>
        <p:spPr bwMode="auto">
          <a:xfrm>
            <a:off x="838200" y="2514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5422" name="Line 62"/>
          <p:cNvSpPr>
            <a:spLocks noChangeShapeType="1"/>
          </p:cNvSpPr>
          <p:nvPr/>
        </p:nvSpPr>
        <p:spPr bwMode="auto">
          <a:xfrm>
            <a:off x="7010400" y="1752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5423" name="Line 63"/>
          <p:cNvSpPr>
            <a:spLocks noChangeShapeType="1"/>
          </p:cNvSpPr>
          <p:nvPr/>
        </p:nvSpPr>
        <p:spPr bwMode="auto">
          <a:xfrm>
            <a:off x="5181600" y="2514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6386" name="Object 2"/>
          <p:cNvGraphicFramePr>
            <a:graphicFrameLocks noChangeAspect="1"/>
          </p:cNvGraphicFramePr>
          <p:nvPr/>
        </p:nvGraphicFramePr>
        <p:xfrm>
          <a:off x="2286000" y="79375"/>
          <a:ext cx="6781800" cy="677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404" name="Bitmap Image" r:id="rId3" imgW="7438095" imgH="7430537" progId="Paint.Picture">
                  <p:embed/>
                </p:oleObj>
              </mc:Choice>
              <mc:Fallback>
                <p:oleObj name="Bitmap Image" r:id="rId3" imgW="7438095" imgH="743053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79375"/>
                        <a:ext cx="6781800" cy="677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387" name="Text Box 3"/>
          <p:cNvSpPr txBox="1">
            <a:spLocks noChangeArrowheads="1"/>
          </p:cNvSpPr>
          <p:nvPr/>
        </p:nvSpPr>
        <p:spPr bwMode="auto">
          <a:xfrm>
            <a:off x="76200" y="377825"/>
            <a:ext cx="2209800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There are lots of measures proposed in the literature</a:t>
            </a:r>
          </a:p>
          <a:p>
            <a:pPr>
              <a:spcBef>
                <a:spcPct val="50000"/>
              </a:spcBef>
            </a:pPr>
            <a:endParaRPr lang="en-US" altLang="en-US" sz="1600"/>
          </a:p>
          <a:p>
            <a:pPr>
              <a:spcBef>
                <a:spcPct val="50000"/>
              </a:spcBef>
            </a:pPr>
            <a:r>
              <a:rPr lang="en-US" altLang="en-US" sz="1600"/>
              <a:t>Some measures are good for certain applications, but not for others</a:t>
            </a:r>
          </a:p>
          <a:p>
            <a:pPr>
              <a:spcBef>
                <a:spcPct val="50000"/>
              </a:spcBef>
            </a:pPr>
            <a:endParaRPr lang="en-US" altLang="en-US" sz="1600"/>
          </a:p>
          <a:p>
            <a:pPr>
              <a:spcBef>
                <a:spcPct val="50000"/>
              </a:spcBef>
            </a:pPr>
            <a:r>
              <a:rPr lang="en-US" altLang="en-US" sz="1600"/>
              <a:t>What criteria should we use to determine whether a measure is good or bad?</a:t>
            </a:r>
          </a:p>
          <a:p>
            <a:pPr>
              <a:spcBef>
                <a:spcPct val="50000"/>
              </a:spcBef>
            </a:pPr>
            <a:endParaRPr lang="en-US" altLang="en-US" sz="1600"/>
          </a:p>
          <a:p>
            <a:pPr>
              <a:spcBef>
                <a:spcPct val="50000"/>
              </a:spcBef>
            </a:pPr>
            <a:r>
              <a:rPr lang="en-US" altLang="en-US" sz="1600"/>
              <a:t>What about Apriori-style support based pruning? How does it affect these measures?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A Good Measure</a:t>
            </a:r>
          </a:p>
        </p:txBody>
      </p:sp>
      <p:sp>
        <p:nvSpPr>
          <p:cNvPr id="1297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CC3300"/>
                </a:solidFill>
              </a:rPr>
              <a:t>Piatetsky-Shapiro</a:t>
            </a:r>
            <a:r>
              <a:rPr lang="en-US" altLang="en-US"/>
              <a:t>: </a:t>
            </a:r>
            <a:br>
              <a:rPr lang="en-US" altLang="en-US"/>
            </a:br>
            <a:r>
              <a:rPr lang="en-US" altLang="en-US"/>
              <a:t>3 properties a good measure M must satisfy:</a:t>
            </a:r>
          </a:p>
          <a:p>
            <a:pPr lvl="1"/>
            <a:r>
              <a:rPr lang="en-US" altLang="en-US"/>
              <a:t>M(A,B) = 0 if A and B are statistically independent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M(A,B) increase monotonically with P(A,B) when P(A) and P(B) remain unchanged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M(A,B) decreases monotonically with P(A) [or P(B)] when P(A,B) and P(B) [or P(A)] remain unchanged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Different Measures</a:t>
            </a:r>
          </a:p>
        </p:txBody>
      </p:sp>
      <p:graphicFrame>
        <p:nvGraphicFramePr>
          <p:cNvPr id="1298435" name="Object 3"/>
          <p:cNvGraphicFramePr>
            <a:graphicFrameLocks noChangeAspect="1"/>
          </p:cNvGraphicFramePr>
          <p:nvPr/>
        </p:nvGraphicFramePr>
        <p:xfrm>
          <a:off x="4648200" y="1006475"/>
          <a:ext cx="33528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468" name="Worksheet" r:id="rId3" imgW="4077081" imgH="3353206" progId="Excel.Sheet.8">
                  <p:embed/>
                </p:oleObj>
              </mc:Choice>
              <mc:Fallback>
                <p:oleObj name="Worksheet" r:id="rId3" imgW="4077081" imgH="3353206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06475"/>
                        <a:ext cx="33528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8436" name="Text Box 4"/>
          <p:cNvSpPr txBox="1">
            <a:spLocks noChangeArrowheads="1"/>
          </p:cNvSpPr>
          <p:nvPr/>
        </p:nvSpPr>
        <p:spPr bwMode="auto">
          <a:xfrm>
            <a:off x="1752600" y="1143000"/>
            <a:ext cx="281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400" b="0"/>
              <a:t>10 examples of contingency tables:</a:t>
            </a:r>
          </a:p>
        </p:txBody>
      </p:sp>
      <p:graphicFrame>
        <p:nvGraphicFramePr>
          <p:cNvPr id="1298437" name="Object 5"/>
          <p:cNvGraphicFramePr>
            <a:graphicFrameLocks noChangeAspect="1"/>
          </p:cNvGraphicFramePr>
          <p:nvPr/>
        </p:nvGraphicFramePr>
        <p:xfrm>
          <a:off x="152400" y="3810000"/>
          <a:ext cx="8839200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469" name="Bitmap Image" r:id="rId5" imgW="10402752" imgH="2838846" progId="Paint.Picture">
                  <p:embed/>
                </p:oleObj>
              </mc:Choice>
              <mc:Fallback>
                <p:oleObj name="Bitmap Image" r:id="rId5" imgW="10402752" imgH="283884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10000"/>
                        <a:ext cx="8839200" cy="252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8438" name="Text Box 6"/>
          <p:cNvSpPr txBox="1">
            <a:spLocks noChangeArrowheads="1"/>
          </p:cNvSpPr>
          <p:nvPr/>
        </p:nvSpPr>
        <p:spPr bwMode="auto">
          <a:xfrm>
            <a:off x="152400" y="3048000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000" b="0"/>
              <a:t>Rankings of contingency tables using various measures:</a:t>
            </a:r>
          </a:p>
        </p:txBody>
      </p:sp>
      <p:sp>
        <p:nvSpPr>
          <p:cNvPr id="1298439" name="Oval 7"/>
          <p:cNvSpPr>
            <a:spLocks noChangeArrowheads="1"/>
          </p:cNvSpPr>
          <p:nvPr/>
        </p:nvSpPr>
        <p:spPr bwMode="auto">
          <a:xfrm>
            <a:off x="3733800" y="6019800"/>
            <a:ext cx="3810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8440" name="Oval 8"/>
          <p:cNvSpPr>
            <a:spLocks noChangeArrowheads="1"/>
          </p:cNvSpPr>
          <p:nvPr/>
        </p:nvSpPr>
        <p:spPr bwMode="auto">
          <a:xfrm>
            <a:off x="5657850" y="6019800"/>
            <a:ext cx="381000" cy="381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Variable Permutation</a:t>
            </a:r>
          </a:p>
        </p:txBody>
      </p:sp>
      <p:graphicFrame>
        <p:nvGraphicFramePr>
          <p:cNvPr id="1299459" name="Object 3"/>
          <p:cNvGraphicFramePr>
            <a:graphicFrameLocks noChangeAspect="1"/>
          </p:cNvGraphicFramePr>
          <p:nvPr/>
        </p:nvGraphicFramePr>
        <p:xfrm>
          <a:off x="839788" y="1543050"/>
          <a:ext cx="72485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477" name="VISIO" r:id="rId3" imgW="7248960" imgH="1276920" progId="Visio.Drawing.6">
                  <p:embed/>
                </p:oleObj>
              </mc:Choice>
              <mc:Fallback>
                <p:oleObj name="VISIO" r:id="rId3" imgW="7248960" imgH="127692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543050"/>
                        <a:ext cx="72485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9460" name="Text Box 4"/>
          <p:cNvSpPr txBox="1">
            <a:spLocks noChangeArrowheads="1"/>
          </p:cNvSpPr>
          <p:nvPr/>
        </p:nvSpPr>
        <p:spPr bwMode="auto">
          <a:xfrm>
            <a:off x="609600" y="3276600"/>
            <a:ext cx="79248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400" b="0">
                <a:solidFill>
                  <a:srgbClr val="FF0000"/>
                </a:solidFill>
              </a:rPr>
              <a:t>Does M(A,B) = M(B,A)?</a:t>
            </a:r>
          </a:p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endParaRPr lang="en-US" altLang="en-US" sz="1000" b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400" b="0"/>
              <a:t>Symmetric measures: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lang="en-US" altLang="en-US" sz="2400" b="0"/>
              <a:t> support, lift, collective strength, cosine, Jaccard, etc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400" b="0"/>
              <a:t>Asymmetric measures: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lang="en-US" altLang="en-US" sz="2400" b="0"/>
              <a:t> confidence, conviction, Laplace, J-measure, etc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Row/Column Scaling</a:t>
            </a:r>
          </a:p>
        </p:txBody>
      </p:sp>
      <p:graphicFrame>
        <p:nvGraphicFramePr>
          <p:cNvPr id="1300483" name="Group 3"/>
          <p:cNvGraphicFramePr>
            <a:graphicFrameLocks noGrp="1"/>
          </p:cNvGraphicFramePr>
          <p:nvPr/>
        </p:nvGraphicFramePr>
        <p:xfrm>
          <a:off x="838200" y="1981200"/>
          <a:ext cx="3581400" cy="1676400"/>
        </p:xfrm>
        <a:graphic>
          <a:graphicData uri="http://schemas.openxmlformats.org/drawingml/2006/table">
            <a:tbl>
              <a:tblPr/>
              <a:tblGrid>
                <a:gridCol w="838200"/>
                <a:gridCol w="914400"/>
                <a:gridCol w="990600"/>
                <a:gridCol w="838200"/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0510" name="Group 30"/>
          <p:cNvGraphicFramePr>
            <a:graphicFrameLocks noGrp="1"/>
          </p:cNvGraphicFramePr>
          <p:nvPr/>
        </p:nvGraphicFramePr>
        <p:xfrm>
          <a:off x="4876800" y="1981200"/>
          <a:ext cx="3581400" cy="1676400"/>
        </p:xfrm>
        <a:graphic>
          <a:graphicData uri="http://schemas.openxmlformats.org/drawingml/2006/table">
            <a:tbl>
              <a:tblPr/>
              <a:tblGrid>
                <a:gridCol w="838200"/>
                <a:gridCol w="914400"/>
                <a:gridCol w="990600"/>
                <a:gridCol w="838200"/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0537" name="Text Box 57"/>
          <p:cNvSpPr txBox="1">
            <a:spLocks noChangeArrowheads="1"/>
          </p:cNvSpPr>
          <p:nvPr/>
        </p:nvSpPr>
        <p:spPr bwMode="auto">
          <a:xfrm>
            <a:off x="304800" y="12192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400" b="0"/>
              <a:t>Grade-Gender Example (Mosteller, 1968):</a:t>
            </a:r>
          </a:p>
        </p:txBody>
      </p:sp>
      <p:sp>
        <p:nvSpPr>
          <p:cNvPr id="1300538" name="Text Box 58"/>
          <p:cNvSpPr txBox="1">
            <a:spLocks noChangeArrowheads="1"/>
          </p:cNvSpPr>
          <p:nvPr/>
        </p:nvSpPr>
        <p:spPr bwMode="auto">
          <a:xfrm>
            <a:off x="381000" y="4343400"/>
            <a:ext cx="7696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400" b="0"/>
              <a:t>Mosteller: </a:t>
            </a:r>
            <a:br>
              <a:rPr lang="en-US" altLang="en-US" sz="2400" b="0"/>
            </a:br>
            <a:r>
              <a:rPr lang="en-US" altLang="en-US" sz="2400" b="0"/>
              <a:t>	Underlying association should be independent of</a:t>
            </a:r>
            <a:br>
              <a:rPr lang="en-US" altLang="en-US" sz="2400" b="0"/>
            </a:br>
            <a:r>
              <a:rPr lang="en-US" altLang="en-US" sz="2400" b="0"/>
              <a:t>	the relative number of male and female students</a:t>
            </a:r>
            <a:br>
              <a:rPr lang="en-US" altLang="en-US" sz="2400" b="0"/>
            </a:br>
            <a:r>
              <a:rPr lang="en-US" altLang="en-US" sz="2400" b="0"/>
              <a:t>	in the samples</a:t>
            </a:r>
          </a:p>
        </p:txBody>
      </p:sp>
      <p:sp>
        <p:nvSpPr>
          <p:cNvPr id="1300539" name="Line 59"/>
          <p:cNvSpPr>
            <a:spLocks noChangeShapeType="1"/>
          </p:cNvSpPr>
          <p:nvPr/>
        </p:nvSpPr>
        <p:spPr bwMode="auto">
          <a:xfrm>
            <a:off x="6170613" y="3729038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40" name="Line 60"/>
          <p:cNvSpPr>
            <a:spLocks noChangeShapeType="1"/>
          </p:cNvSpPr>
          <p:nvPr/>
        </p:nvSpPr>
        <p:spPr bwMode="auto">
          <a:xfrm>
            <a:off x="7086600" y="3733800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41" name="Text Box 61"/>
          <p:cNvSpPr txBox="1">
            <a:spLocks noChangeArrowheads="1"/>
          </p:cNvSpPr>
          <p:nvPr/>
        </p:nvSpPr>
        <p:spPr bwMode="auto">
          <a:xfrm>
            <a:off x="5943600" y="4114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000" b="0"/>
              <a:t>2x</a:t>
            </a:r>
          </a:p>
        </p:txBody>
      </p:sp>
      <p:sp>
        <p:nvSpPr>
          <p:cNvPr id="1300542" name="Text Box 62"/>
          <p:cNvSpPr txBox="1">
            <a:spLocks noChangeArrowheads="1"/>
          </p:cNvSpPr>
          <p:nvPr/>
        </p:nvSpPr>
        <p:spPr bwMode="auto">
          <a:xfrm>
            <a:off x="6781800" y="4114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000" b="0"/>
              <a:t>10x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Mining Association Rules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Frequent Itemset Generation</a:t>
            </a:r>
            <a:endParaRPr lang="en-US" altLang="en-US"/>
          </a:p>
          <a:p>
            <a:pPr marL="1295400" lvl="2" indent="-381000">
              <a:buFont typeface="Arial" charset="0"/>
              <a:buChar char="–"/>
            </a:pPr>
            <a:r>
              <a:rPr lang="en-US" altLang="en-US"/>
              <a:t>Generate all itemsets whose support </a:t>
            </a:r>
            <a:r>
              <a:rPr lang="en-US" altLang="en-US">
                <a:sym typeface="Symbol" charset="2"/>
              </a:rPr>
              <a:t> </a:t>
            </a:r>
            <a:r>
              <a:rPr lang="en-US" altLang="en-US"/>
              <a:t>minsup</a:t>
            </a:r>
          </a:p>
          <a:p>
            <a:pPr marL="1295400" lvl="2" indent="-381000">
              <a:buFont typeface="Arial" charset="0"/>
              <a:buNone/>
            </a:pPr>
            <a:endParaRPr lang="en-US" altLang="en-US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Rule Generation</a:t>
            </a:r>
            <a:endParaRPr lang="en-US" altLang="en-US"/>
          </a:p>
          <a:p>
            <a:pPr marL="1295400" lvl="2" indent="-381000">
              <a:buFont typeface="Arial" charset="0"/>
              <a:buChar char="–"/>
            </a:pPr>
            <a:r>
              <a:rPr lang="en-US" altLang="en-US"/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 altLang="en-US"/>
          </a:p>
          <a:p>
            <a:pPr marL="533400" indent="-533400"/>
            <a:r>
              <a:rPr lang="en-US" altLang="en-US"/>
              <a:t>Frequent itemset generation is still computationally expensive</a:t>
            </a:r>
          </a:p>
          <a:p>
            <a:pPr marL="533400" indent="-533400">
              <a:buFont typeface="Monotype Sorts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Inversion Operation</a:t>
            </a:r>
          </a:p>
        </p:txBody>
      </p:sp>
      <p:graphicFrame>
        <p:nvGraphicFramePr>
          <p:cNvPr id="1301507" name="Object 3"/>
          <p:cNvGraphicFramePr>
            <a:graphicFrameLocks noChangeAspect="1"/>
          </p:cNvGraphicFramePr>
          <p:nvPr/>
        </p:nvGraphicFramePr>
        <p:xfrm>
          <a:off x="2316163" y="1143000"/>
          <a:ext cx="5761037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29" name="VISIO" r:id="rId3" imgW="5761800" imgH="5190480" progId="Visio.Drawing.6">
                  <p:embed/>
                </p:oleObj>
              </mc:Choice>
              <mc:Fallback>
                <p:oleObj name="VISIO" r:id="rId3" imgW="5761800" imgH="519048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143000"/>
                        <a:ext cx="5761037" cy="519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508" name="Text Box 4"/>
          <p:cNvSpPr txBox="1">
            <a:spLocks noChangeArrowheads="1"/>
          </p:cNvSpPr>
          <p:nvPr/>
        </p:nvSpPr>
        <p:spPr bwMode="auto">
          <a:xfrm>
            <a:off x="639763" y="16764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b="0"/>
              <a:t>Transaction 1</a:t>
            </a:r>
          </a:p>
        </p:txBody>
      </p:sp>
      <p:sp>
        <p:nvSpPr>
          <p:cNvPr id="1301509" name="Text Box 5"/>
          <p:cNvSpPr txBox="1">
            <a:spLocks noChangeArrowheads="1"/>
          </p:cNvSpPr>
          <p:nvPr/>
        </p:nvSpPr>
        <p:spPr bwMode="auto">
          <a:xfrm>
            <a:off x="639763" y="50292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b="0"/>
              <a:t>Transaction N</a:t>
            </a:r>
          </a:p>
        </p:txBody>
      </p:sp>
      <p:sp>
        <p:nvSpPr>
          <p:cNvPr id="1301510" name="Line 6"/>
          <p:cNvSpPr>
            <a:spLocks noChangeShapeType="1"/>
          </p:cNvSpPr>
          <p:nvPr/>
        </p:nvSpPr>
        <p:spPr bwMode="auto">
          <a:xfrm>
            <a:off x="1935163" y="18288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1511" name="Line 7"/>
          <p:cNvSpPr>
            <a:spLocks noChangeShapeType="1"/>
          </p:cNvSpPr>
          <p:nvPr/>
        </p:nvSpPr>
        <p:spPr bwMode="auto">
          <a:xfrm>
            <a:off x="1935163" y="51816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1512" name="Text Box 8"/>
          <p:cNvSpPr txBox="1">
            <a:spLocks noChangeArrowheads="1"/>
          </p:cNvSpPr>
          <p:nvPr/>
        </p:nvSpPr>
        <p:spPr bwMode="auto">
          <a:xfrm>
            <a:off x="1066800" y="2286000"/>
            <a:ext cx="5334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en-US" altLang="en-US" sz="60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>
                <a:sym typeface="Symbol" charset="2"/>
              </a:rPr>
              <a:t>-Coefficient</a:t>
            </a:r>
            <a:endParaRPr lang="en-US" altLang="en-US"/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24863" cy="990600"/>
          </a:xfrm>
        </p:spPr>
        <p:txBody>
          <a:bodyPr/>
          <a:lstStyle/>
          <a:p>
            <a:r>
              <a:rPr lang="en-US" altLang="en-US">
                <a:sym typeface="Symbol" charset="2"/>
              </a:rPr>
              <a:t>-coefficient is analogous to correlation coefficient for continuous variables</a:t>
            </a:r>
          </a:p>
        </p:txBody>
      </p:sp>
      <p:graphicFrame>
        <p:nvGraphicFramePr>
          <p:cNvPr id="1302532" name="Group 4"/>
          <p:cNvGraphicFramePr>
            <a:graphicFrameLocks noGrp="1"/>
          </p:cNvGraphicFramePr>
          <p:nvPr/>
        </p:nvGraphicFramePr>
        <p:xfrm>
          <a:off x="533400" y="2133600"/>
          <a:ext cx="3352800" cy="158496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2559" name="Group 31"/>
          <p:cNvGraphicFramePr>
            <a:graphicFrameLocks noGrp="1"/>
          </p:cNvGraphicFramePr>
          <p:nvPr/>
        </p:nvGraphicFramePr>
        <p:xfrm>
          <a:off x="5181600" y="2133600"/>
          <a:ext cx="3352800" cy="158496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3238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2586" name="Object 58"/>
          <p:cNvGraphicFramePr>
            <a:graphicFrameLocks noChangeAspect="1"/>
          </p:cNvGraphicFramePr>
          <p:nvPr/>
        </p:nvGraphicFramePr>
        <p:xfrm>
          <a:off x="3095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620" name="Equation" r:id="rId3" imgW="2958840" imgH="1117440" progId="Equation.3">
                  <p:embed/>
                </p:oleObj>
              </mc:Choice>
              <mc:Fallback>
                <p:oleObj name="Equation" r:id="rId3" imgW="2958840" imgH="11174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2587" name="Text Box 59"/>
          <p:cNvSpPr txBox="1">
            <a:spLocks noChangeArrowheads="1"/>
          </p:cNvSpPr>
          <p:nvPr/>
        </p:nvSpPr>
        <p:spPr bwMode="auto">
          <a:xfrm>
            <a:off x="1447800" y="58674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sym typeface="Symbol" charset="2"/>
              </a:rPr>
              <a:t> Coefficient is the same for both tables</a:t>
            </a:r>
            <a:endParaRPr lang="en-US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1302588" name="Object 60"/>
          <p:cNvGraphicFramePr>
            <a:graphicFrameLocks noChangeAspect="1"/>
          </p:cNvGraphicFramePr>
          <p:nvPr/>
        </p:nvGraphicFramePr>
        <p:xfrm>
          <a:off x="47291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621" name="Equation" r:id="rId5" imgW="2958840" imgH="1117440" progId="Equation.3">
                  <p:embed/>
                </p:oleObj>
              </mc:Choice>
              <mc:Fallback>
                <p:oleObj name="Equation" r:id="rId5" imgW="2958840" imgH="11174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2589" name="Line 61"/>
          <p:cNvSpPr>
            <a:spLocks noChangeShapeType="1"/>
          </p:cNvSpPr>
          <p:nvPr/>
        </p:nvSpPr>
        <p:spPr bwMode="auto">
          <a:xfrm>
            <a:off x="25146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2590" name="Line 62"/>
          <p:cNvSpPr>
            <a:spLocks noChangeShapeType="1"/>
          </p:cNvSpPr>
          <p:nvPr/>
        </p:nvSpPr>
        <p:spPr bwMode="auto">
          <a:xfrm>
            <a:off x="838200" y="2971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2591" name="Line 63"/>
          <p:cNvSpPr>
            <a:spLocks noChangeShapeType="1"/>
          </p:cNvSpPr>
          <p:nvPr/>
        </p:nvSpPr>
        <p:spPr bwMode="auto">
          <a:xfrm>
            <a:off x="71628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2592" name="Line 64"/>
          <p:cNvSpPr>
            <a:spLocks noChangeShapeType="1"/>
          </p:cNvSpPr>
          <p:nvPr/>
        </p:nvSpPr>
        <p:spPr bwMode="auto">
          <a:xfrm>
            <a:off x="5486400" y="2971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Null Addition</a:t>
            </a:r>
          </a:p>
        </p:txBody>
      </p:sp>
      <p:graphicFrame>
        <p:nvGraphicFramePr>
          <p:cNvPr id="1303555" name="Object 3"/>
          <p:cNvGraphicFramePr>
            <a:graphicFrameLocks noChangeAspect="1"/>
          </p:cNvGraphicFramePr>
          <p:nvPr/>
        </p:nvGraphicFramePr>
        <p:xfrm>
          <a:off x="992188" y="1524000"/>
          <a:ext cx="724852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573" name="VISIO" r:id="rId3" imgW="7248960" imgH="1274040" progId="Visio.Drawing.6">
                  <p:embed/>
                </p:oleObj>
              </mc:Choice>
              <mc:Fallback>
                <p:oleObj name="VISIO" r:id="rId3" imgW="7248960" imgH="127404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524000"/>
                        <a:ext cx="7248525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3556" name="Text Box 4"/>
          <p:cNvSpPr txBox="1">
            <a:spLocks noChangeArrowheads="1"/>
          </p:cNvSpPr>
          <p:nvPr/>
        </p:nvSpPr>
        <p:spPr bwMode="auto">
          <a:xfrm>
            <a:off x="609600" y="3276600"/>
            <a:ext cx="8077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400" b="0"/>
              <a:t>Invariant measures: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lang="en-US" altLang="en-US" sz="2400" b="0"/>
              <a:t> support, cosine, Jaccard, etc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400" b="0"/>
              <a:t>Non-invariant measures: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lang="en-US" altLang="en-US" sz="2400" b="0"/>
              <a:t> correlation, Gini, mutual information, odds ratio, etc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685800"/>
          </a:xfrm>
        </p:spPr>
        <p:txBody>
          <a:bodyPr/>
          <a:lstStyle/>
          <a:p>
            <a:r>
              <a:rPr lang="en-US" altLang="en-US" sz="2800"/>
              <a:t>Different Measures have Different Properties</a:t>
            </a:r>
          </a:p>
        </p:txBody>
      </p:sp>
      <p:graphicFrame>
        <p:nvGraphicFramePr>
          <p:cNvPr id="1304579" name="Object 3"/>
          <p:cNvGraphicFramePr>
            <a:graphicFrameLocks noChangeAspect="1"/>
          </p:cNvGraphicFramePr>
          <p:nvPr/>
        </p:nvGraphicFramePr>
        <p:xfrm>
          <a:off x="152400" y="1066800"/>
          <a:ext cx="8915400" cy="567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596" name="Worksheet" r:id="rId3" imgW="6001131" imgH="3819754" progId="Excel.Sheet.8">
                  <p:embed/>
                </p:oleObj>
              </mc:Choice>
              <mc:Fallback>
                <p:oleObj name="Worksheet" r:id="rId3" imgW="6001131" imgH="3819754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915400" cy="56753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Support-based Pruning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of the association rule mining algorithms use support measure to prune rules and itemsets</a:t>
            </a:r>
          </a:p>
          <a:p>
            <a:endParaRPr lang="en-US" altLang="en-US"/>
          </a:p>
          <a:p>
            <a:r>
              <a:rPr lang="en-US" altLang="en-US"/>
              <a:t>Study effect of support pruning on correlation of itemsets</a:t>
            </a:r>
          </a:p>
          <a:p>
            <a:pPr lvl="1"/>
            <a:r>
              <a:rPr lang="en-US" altLang="en-US"/>
              <a:t>Generate 10000 random contingency tables</a:t>
            </a:r>
          </a:p>
          <a:p>
            <a:pPr lvl="1"/>
            <a:r>
              <a:rPr lang="en-US" altLang="en-US"/>
              <a:t>Compute support and pairwise correlation for each table</a:t>
            </a:r>
          </a:p>
          <a:p>
            <a:pPr lvl="1"/>
            <a:r>
              <a:rPr lang="en-US" altLang="en-US"/>
              <a:t>Apply support-based pruning and examine the tables that are removed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 of Support-based Pruning</a:t>
            </a:r>
          </a:p>
        </p:txBody>
      </p:sp>
      <p:graphicFrame>
        <p:nvGraphicFramePr>
          <p:cNvPr id="1306627" name="Object 3"/>
          <p:cNvGraphicFramePr>
            <a:graphicFrameLocks noChangeAspect="1"/>
          </p:cNvGraphicFramePr>
          <p:nvPr/>
        </p:nvGraphicFramePr>
        <p:xfrm>
          <a:off x="914400" y="1143000"/>
          <a:ext cx="7239000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644" name="Worksheet" r:id="rId3" imgW="8677656" imgH="5972454" progId="Excel.Sheet.8">
                  <p:embed/>
                </p:oleObj>
              </mc:Choice>
              <mc:Fallback>
                <p:oleObj name="Worksheet" r:id="rId3" imgW="8677656" imgH="5972454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39000" cy="511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 of Support-based Pruning</a:t>
            </a:r>
          </a:p>
        </p:txBody>
      </p:sp>
      <p:graphicFrame>
        <p:nvGraphicFramePr>
          <p:cNvPr id="1307651" name="Object 3"/>
          <p:cNvGraphicFramePr>
            <a:graphicFrameLocks noChangeAspect="1"/>
          </p:cNvGraphicFramePr>
          <p:nvPr/>
        </p:nvGraphicFramePr>
        <p:xfrm>
          <a:off x="152400" y="914400"/>
          <a:ext cx="41910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696" name="Worksheet" r:id="rId3" imgW="8534781" imgH="5467706" progId="Excel.Sheet.8">
                  <p:embed/>
                </p:oleObj>
              </mc:Choice>
              <mc:Fallback>
                <p:oleObj name="Worksheet" r:id="rId3" imgW="8534781" imgH="5467706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14400"/>
                        <a:ext cx="4191000" cy="283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7652" name="Object 4"/>
          <p:cNvGraphicFramePr>
            <a:graphicFrameLocks noChangeAspect="1"/>
          </p:cNvGraphicFramePr>
          <p:nvPr/>
        </p:nvGraphicFramePr>
        <p:xfrm>
          <a:off x="4724400" y="914400"/>
          <a:ext cx="41910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697" name="Worksheet" r:id="rId5" imgW="8687181" imgH="5972454" progId="Excel.Sheet.8">
                  <p:embed/>
                </p:oleObj>
              </mc:Choice>
              <mc:Fallback>
                <p:oleObj name="Worksheet" r:id="rId5" imgW="8687181" imgH="5972454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914400"/>
                        <a:ext cx="4191000" cy="283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7653" name="Object 5"/>
          <p:cNvGraphicFramePr>
            <a:graphicFrameLocks noChangeAspect="1"/>
          </p:cNvGraphicFramePr>
          <p:nvPr/>
        </p:nvGraphicFramePr>
        <p:xfrm>
          <a:off x="4724400" y="3644900"/>
          <a:ext cx="4191000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698" name="Worksheet" r:id="rId7" imgW="8515731" imgH="5439258" progId="Excel.Sheet.8">
                  <p:embed/>
                </p:oleObj>
              </mc:Choice>
              <mc:Fallback>
                <p:oleObj name="Worksheet" r:id="rId7" imgW="8515731" imgH="5439258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44900"/>
                        <a:ext cx="4191000" cy="283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7654" name="Text Box 6"/>
          <p:cNvSpPr txBox="1">
            <a:spLocks noChangeArrowheads="1"/>
          </p:cNvSpPr>
          <p:nvPr/>
        </p:nvSpPr>
        <p:spPr bwMode="auto">
          <a:xfrm>
            <a:off x="533400" y="4419600"/>
            <a:ext cx="3505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400" b="0"/>
              <a:t>Support-based pruning eliminates mostly negatively correlated itemsets</a:t>
            </a:r>
          </a:p>
        </p:txBody>
      </p:sp>
      <p:sp>
        <p:nvSpPr>
          <p:cNvPr id="1307655" name="Line 7"/>
          <p:cNvSpPr>
            <a:spLocks noChangeShapeType="1"/>
          </p:cNvSpPr>
          <p:nvPr/>
        </p:nvSpPr>
        <p:spPr bwMode="auto">
          <a:xfrm flipV="1">
            <a:off x="2286000" y="1371600"/>
            <a:ext cx="0" cy="1752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7656" name="Line 8"/>
          <p:cNvSpPr>
            <a:spLocks noChangeShapeType="1"/>
          </p:cNvSpPr>
          <p:nvPr/>
        </p:nvSpPr>
        <p:spPr bwMode="auto">
          <a:xfrm flipV="1">
            <a:off x="6858000" y="1371600"/>
            <a:ext cx="0" cy="1752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7657" name="Line 9"/>
          <p:cNvSpPr>
            <a:spLocks noChangeShapeType="1"/>
          </p:cNvSpPr>
          <p:nvPr/>
        </p:nvSpPr>
        <p:spPr bwMode="auto">
          <a:xfrm flipV="1">
            <a:off x="6858000" y="4114800"/>
            <a:ext cx="0" cy="1752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 of Support-based Pruning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Investigate how support-based pruning affects other measures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r>
              <a:rPr lang="en-US" altLang="en-US"/>
              <a:t>Steps:</a:t>
            </a:r>
          </a:p>
          <a:p>
            <a:pPr lvl="1"/>
            <a:r>
              <a:rPr lang="en-US" altLang="en-US"/>
              <a:t>Generate 10000 contingency tables</a:t>
            </a:r>
          </a:p>
          <a:p>
            <a:pPr lvl="1"/>
            <a:r>
              <a:rPr lang="en-US" altLang="en-US"/>
              <a:t>Rank each table according to the different measures</a:t>
            </a:r>
          </a:p>
          <a:p>
            <a:pPr lvl="1"/>
            <a:r>
              <a:rPr lang="en-US" altLang="en-US"/>
              <a:t>Compute the pair-wise correlation between the measures</a:t>
            </a:r>
          </a:p>
          <a:p>
            <a:pPr lvl="1">
              <a:buFont typeface="Arial" charset="0"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 of Support-based Pruning</a:t>
            </a:r>
          </a:p>
        </p:txBody>
      </p:sp>
      <p:pic>
        <p:nvPicPr>
          <p:cNvPr id="130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0970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lang="en-US" altLang="en-US" sz="1800" b="0"/>
              <a:t> </a:t>
            </a:r>
            <a:r>
              <a:rPr lang="en-US" altLang="en-US" sz="2400" b="0"/>
              <a:t>Without Support Pruning (All Pairs)</a:t>
            </a:r>
          </a:p>
        </p:txBody>
      </p:sp>
      <p:sp>
        <p:nvSpPr>
          <p:cNvPr id="1309701" name="Text Box 5"/>
          <p:cNvSpPr txBox="1">
            <a:spLocks noChangeArrowheads="1"/>
          </p:cNvSpPr>
          <p:nvPr/>
        </p:nvSpPr>
        <p:spPr bwMode="auto">
          <a:xfrm>
            <a:off x="457200" y="5257800"/>
            <a:ext cx="44196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lang="en-US" altLang="en-US" sz="1800" b="0"/>
              <a:t> Red cells indicate correlation between</a:t>
            </a:r>
            <a:br>
              <a:rPr lang="en-US" altLang="en-US" sz="1800" b="0"/>
            </a:br>
            <a:r>
              <a:rPr lang="en-US" altLang="en-US" sz="1800" b="0"/>
              <a:t>    the pair of measures &gt; 0.85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lang="en-US" altLang="en-US" sz="1800" b="0"/>
              <a:t> 40.14% pairs have correlation &gt; 0.85</a:t>
            </a:r>
          </a:p>
        </p:txBody>
      </p:sp>
      <p:pic>
        <p:nvPicPr>
          <p:cNvPr id="130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4040188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09703" name="Oval 7"/>
          <p:cNvSpPr>
            <a:spLocks noChangeArrowheads="1"/>
          </p:cNvSpPr>
          <p:nvPr/>
        </p:nvSpPr>
        <p:spPr bwMode="auto">
          <a:xfrm>
            <a:off x="3611563" y="2330450"/>
            <a:ext cx="2286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9704" name="Text Box 8"/>
          <p:cNvSpPr txBox="1">
            <a:spLocks noChangeArrowheads="1"/>
          </p:cNvSpPr>
          <p:nvPr/>
        </p:nvSpPr>
        <p:spPr bwMode="auto">
          <a:xfrm>
            <a:off x="5257800" y="4800600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1800" b="0"/>
              <a:t>Scatter Plot between Correlation &amp; Jaccard Measure</a:t>
            </a:r>
          </a:p>
        </p:txBody>
      </p:sp>
      <p:sp>
        <p:nvSpPr>
          <p:cNvPr id="1309705" name="Line 9"/>
          <p:cNvSpPr>
            <a:spLocks noChangeShapeType="1"/>
          </p:cNvSpPr>
          <p:nvPr/>
        </p:nvSpPr>
        <p:spPr bwMode="auto">
          <a:xfrm>
            <a:off x="3962400" y="2438400"/>
            <a:ext cx="1143000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 of Support-based Pruning</a:t>
            </a:r>
          </a:p>
        </p:txBody>
      </p:sp>
      <p:sp>
        <p:nvSpPr>
          <p:cNvPr id="1310723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lang="en-US" altLang="en-US" sz="1800" b="0"/>
              <a:t> </a:t>
            </a:r>
            <a:r>
              <a:rPr lang="en-US" altLang="en-US" sz="2400" b="0"/>
              <a:t>0.5% </a:t>
            </a:r>
            <a:r>
              <a:rPr lang="en-US" altLang="en-US" sz="2400" b="0">
                <a:sym typeface="Symbol" charset="2"/>
              </a:rPr>
              <a:t> support  50%</a:t>
            </a:r>
          </a:p>
        </p:txBody>
      </p:sp>
      <p:sp>
        <p:nvSpPr>
          <p:cNvPr id="1310724" name="Text Box 4"/>
          <p:cNvSpPr txBox="1">
            <a:spLocks noChangeArrowheads="1"/>
          </p:cNvSpPr>
          <p:nvPr/>
        </p:nvSpPr>
        <p:spPr bwMode="auto">
          <a:xfrm>
            <a:off x="457200" y="5334000"/>
            <a:ext cx="419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lang="en-US" altLang="en-US" sz="1800" b="0"/>
              <a:t> 61.45% pairs have correlation &gt; 0.85</a:t>
            </a:r>
          </a:p>
        </p:txBody>
      </p:sp>
      <p:pic>
        <p:nvPicPr>
          <p:cNvPr id="131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654175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10726" name="Oval 6"/>
          <p:cNvSpPr>
            <a:spLocks noChangeArrowheads="1"/>
          </p:cNvSpPr>
          <p:nvPr/>
        </p:nvSpPr>
        <p:spPr bwMode="auto">
          <a:xfrm>
            <a:off x="3417888" y="2678113"/>
            <a:ext cx="2286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107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1752600"/>
            <a:ext cx="4040188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10728" name="Text Box 8"/>
          <p:cNvSpPr txBox="1">
            <a:spLocks noChangeArrowheads="1"/>
          </p:cNvSpPr>
          <p:nvPr/>
        </p:nvSpPr>
        <p:spPr bwMode="auto">
          <a:xfrm>
            <a:off x="5334000" y="4692650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1800" b="0"/>
              <a:t>Scatter Plot between Correlation &amp; Jaccard Measure: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Frequent Itemset Generation</a:t>
            </a:r>
          </a:p>
        </p:txBody>
      </p:sp>
      <p:graphicFrame>
        <p:nvGraphicFramePr>
          <p:cNvPr id="1213443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461" name="VISIO" r:id="rId3" imgW="9807480" imgH="7407000" progId="Visio.Drawing.6">
                  <p:embed/>
                </p:oleObj>
              </mc:Choice>
              <mc:Fallback>
                <p:oleObj name="VISIO" r:id="rId3" imgW="9807480" imgH="74070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3444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Given d items, there are 2</a:t>
            </a:r>
            <a:r>
              <a:rPr lang="en-US" altLang="en-US" sz="2000" baseline="30000"/>
              <a:t>d</a:t>
            </a:r>
            <a:r>
              <a:rPr lang="en-US" altLang="en-US" sz="2000"/>
              <a:t> possible candidate itemsets</a:t>
            </a:r>
            <a:endParaRPr lang="en-US" altLang="en-US" sz="200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1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 of Support-based Pruning</a:t>
            </a:r>
          </a:p>
        </p:txBody>
      </p:sp>
      <p:sp>
        <p:nvSpPr>
          <p:cNvPr id="131174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lang="en-US" altLang="en-US" sz="1800" b="0"/>
              <a:t> </a:t>
            </a:r>
            <a:r>
              <a:rPr lang="en-US" altLang="en-US" sz="2400" b="0"/>
              <a:t>0.5% </a:t>
            </a:r>
            <a:r>
              <a:rPr lang="en-US" altLang="en-US" sz="2400" b="0">
                <a:sym typeface="Symbol" charset="2"/>
              </a:rPr>
              <a:t> support  30%</a:t>
            </a:r>
            <a:endParaRPr lang="en-US" altLang="en-US" sz="2400" b="0"/>
          </a:p>
        </p:txBody>
      </p:sp>
      <p:sp>
        <p:nvSpPr>
          <p:cNvPr id="1311749" name="Text Box 5"/>
          <p:cNvSpPr txBox="1">
            <a:spLocks noChangeArrowheads="1"/>
          </p:cNvSpPr>
          <p:nvPr/>
        </p:nvSpPr>
        <p:spPr bwMode="auto">
          <a:xfrm>
            <a:off x="457200" y="5334000"/>
            <a:ext cx="419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lang="en-US" altLang="en-US" sz="1800" b="0"/>
              <a:t> 76.42% pairs have correlation &gt; 0.85</a:t>
            </a:r>
          </a:p>
        </p:txBody>
      </p:sp>
      <p:sp>
        <p:nvSpPr>
          <p:cNvPr id="1311750" name="Oval 6"/>
          <p:cNvSpPr>
            <a:spLocks noChangeArrowheads="1"/>
          </p:cNvSpPr>
          <p:nvPr/>
        </p:nvSpPr>
        <p:spPr bwMode="auto">
          <a:xfrm>
            <a:off x="3079750" y="3225800"/>
            <a:ext cx="2286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1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4040188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5334000" y="4800600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1800" b="0"/>
              <a:t>Scatter Plot between Correlation &amp; Jaccard Measure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Subjective Interestingness Measure</a:t>
            </a:r>
          </a:p>
        </p:txBody>
      </p:sp>
      <p:sp>
        <p:nvSpPr>
          <p:cNvPr id="1312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Objective measure: </a:t>
            </a:r>
          </a:p>
          <a:p>
            <a:pPr lvl="1"/>
            <a:r>
              <a:rPr lang="en-US" altLang="en-US"/>
              <a:t>Rank patterns based on statistics computed from data</a:t>
            </a:r>
          </a:p>
          <a:p>
            <a:pPr lvl="1"/>
            <a:r>
              <a:rPr lang="en-US" altLang="en-US"/>
              <a:t>e.g., 21 measures of association (support, confidence, Laplace, Gini, mutual information, Jaccard, etc).</a:t>
            </a:r>
          </a:p>
          <a:p>
            <a:pPr lvl="1">
              <a:buFont typeface="Arial" charset="0"/>
              <a:buNone/>
            </a:pPr>
            <a:endParaRPr lang="en-US" altLang="en-US"/>
          </a:p>
          <a:p>
            <a:r>
              <a:rPr lang="en-US" altLang="en-US"/>
              <a:t>Subjective measure:</a:t>
            </a:r>
          </a:p>
          <a:p>
            <a:pPr lvl="1"/>
            <a:r>
              <a:rPr lang="en-US" altLang="en-US"/>
              <a:t>Rank patterns according to user’s interpretation</a:t>
            </a:r>
          </a:p>
          <a:p>
            <a:pPr lvl="2"/>
            <a:r>
              <a:rPr lang="en-US" altLang="en-US"/>
              <a:t> A pattern is subjectively interesting if it contradicts the</a:t>
            </a:r>
            <a:br>
              <a:rPr lang="en-US" altLang="en-US"/>
            </a:br>
            <a:r>
              <a:rPr lang="en-US" altLang="en-US"/>
              <a:t>   expectation of a user (Silberschatz &amp; Tuzhilin)</a:t>
            </a:r>
          </a:p>
          <a:p>
            <a:pPr lvl="2"/>
            <a:r>
              <a:rPr lang="en-US" altLang="en-US"/>
              <a:t> A pattern is subjectively interesting if it is actionable</a:t>
            </a:r>
            <a:br>
              <a:rPr lang="en-US" altLang="en-US"/>
            </a:br>
            <a:r>
              <a:rPr lang="en-US" altLang="en-US"/>
              <a:t>   (Silberschatz &amp; Tuzhilin)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Interestingness via Unexpectedness</a:t>
            </a:r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Need to model expectation of users (domain knowledge)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Need to combine expectation of users with evidence from data (i.e., extracted patterns)</a:t>
            </a:r>
          </a:p>
        </p:txBody>
      </p:sp>
      <p:sp>
        <p:nvSpPr>
          <p:cNvPr id="1313796" name="Rectangle 4"/>
          <p:cNvSpPr>
            <a:spLocks noChangeArrowheads="1"/>
          </p:cNvSpPr>
          <p:nvPr/>
        </p:nvSpPr>
        <p:spPr bwMode="auto">
          <a:xfrm>
            <a:off x="5222875" y="1947863"/>
            <a:ext cx="3508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600" b="0">
                <a:solidFill>
                  <a:srgbClr val="000000"/>
                </a:solidFill>
              </a:rPr>
              <a:t>+</a:t>
            </a:r>
            <a:endParaRPr lang="en-US" altLang="en-US"/>
          </a:p>
        </p:txBody>
      </p:sp>
      <p:sp>
        <p:nvSpPr>
          <p:cNvPr id="1313797" name="Rectangle 5"/>
          <p:cNvSpPr>
            <a:spLocks noChangeArrowheads="1"/>
          </p:cNvSpPr>
          <p:nvPr/>
        </p:nvSpPr>
        <p:spPr bwMode="auto">
          <a:xfrm>
            <a:off x="5545138" y="2033588"/>
            <a:ext cx="27463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Pattern expected to be frequent</a:t>
            </a:r>
            <a:endParaRPr lang="en-US" altLang="en-US"/>
          </a:p>
        </p:txBody>
      </p:sp>
      <p:sp>
        <p:nvSpPr>
          <p:cNvPr id="1313798" name="Rectangle 6"/>
          <p:cNvSpPr>
            <a:spLocks noChangeArrowheads="1"/>
          </p:cNvSpPr>
          <p:nvPr/>
        </p:nvSpPr>
        <p:spPr bwMode="auto">
          <a:xfrm>
            <a:off x="5243513" y="2368550"/>
            <a:ext cx="2651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600" b="0">
                <a:solidFill>
                  <a:srgbClr val="000000"/>
                </a:solidFill>
              </a:rPr>
              <a:t>-</a:t>
            </a:r>
            <a:endParaRPr lang="en-US" altLang="en-US"/>
          </a:p>
        </p:txBody>
      </p:sp>
      <p:sp>
        <p:nvSpPr>
          <p:cNvPr id="1313799" name="Rectangle 7"/>
          <p:cNvSpPr>
            <a:spLocks noChangeArrowheads="1"/>
          </p:cNvSpPr>
          <p:nvPr/>
        </p:nvSpPr>
        <p:spPr bwMode="auto">
          <a:xfrm>
            <a:off x="5545138" y="2473325"/>
            <a:ext cx="28956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Pattern expected to be infrequent</a:t>
            </a:r>
            <a:endParaRPr lang="en-US" altLang="en-US"/>
          </a:p>
        </p:txBody>
      </p:sp>
      <p:sp>
        <p:nvSpPr>
          <p:cNvPr id="1313800" name="Rectangle 8"/>
          <p:cNvSpPr>
            <a:spLocks noChangeArrowheads="1"/>
          </p:cNvSpPr>
          <p:nvPr/>
        </p:nvSpPr>
        <p:spPr bwMode="auto">
          <a:xfrm>
            <a:off x="5545138" y="2840038"/>
            <a:ext cx="24511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Pattern found to be frequent</a:t>
            </a:r>
            <a:endParaRPr lang="en-US" altLang="en-US"/>
          </a:p>
        </p:txBody>
      </p:sp>
      <p:sp>
        <p:nvSpPr>
          <p:cNvPr id="1313801" name="Rectangle 9"/>
          <p:cNvSpPr>
            <a:spLocks noChangeArrowheads="1"/>
          </p:cNvSpPr>
          <p:nvPr/>
        </p:nvSpPr>
        <p:spPr bwMode="auto">
          <a:xfrm>
            <a:off x="5173663" y="2824163"/>
            <a:ext cx="250825" cy="252412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3802" name="Rectangle 10"/>
          <p:cNvSpPr>
            <a:spLocks noChangeArrowheads="1"/>
          </p:cNvSpPr>
          <p:nvPr/>
        </p:nvSpPr>
        <p:spPr bwMode="auto">
          <a:xfrm>
            <a:off x="5545138" y="3284538"/>
            <a:ext cx="26003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Pattern found to be infrequent</a:t>
            </a:r>
            <a:endParaRPr lang="en-US" altLang="en-US"/>
          </a:p>
        </p:txBody>
      </p:sp>
      <p:sp>
        <p:nvSpPr>
          <p:cNvPr id="1313803" name="Rectangle 11"/>
          <p:cNvSpPr>
            <a:spLocks noChangeArrowheads="1"/>
          </p:cNvSpPr>
          <p:nvPr/>
        </p:nvSpPr>
        <p:spPr bwMode="auto">
          <a:xfrm>
            <a:off x="5202238" y="3971925"/>
            <a:ext cx="3508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600" b="0">
                <a:solidFill>
                  <a:srgbClr val="000000"/>
                </a:solidFill>
              </a:rPr>
              <a:t>+</a:t>
            </a:r>
            <a:endParaRPr lang="en-US" altLang="en-US"/>
          </a:p>
        </p:txBody>
      </p:sp>
      <p:sp>
        <p:nvSpPr>
          <p:cNvPr id="1313804" name="Rectangle 12"/>
          <p:cNvSpPr>
            <a:spLocks noChangeArrowheads="1"/>
          </p:cNvSpPr>
          <p:nvPr/>
        </p:nvSpPr>
        <p:spPr bwMode="auto">
          <a:xfrm>
            <a:off x="5243513" y="4456113"/>
            <a:ext cx="2651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600" b="0">
                <a:solidFill>
                  <a:srgbClr val="000000"/>
                </a:solidFill>
              </a:rPr>
              <a:t>-</a:t>
            </a:r>
            <a:endParaRPr lang="en-US" altLang="en-US"/>
          </a:p>
        </p:txBody>
      </p:sp>
      <p:sp>
        <p:nvSpPr>
          <p:cNvPr id="1313805" name="Rectangle 13"/>
          <p:cNvSpPr>
            <a:spLocks noChangeArrowheads="1"/>
          </p:cNvSpPr>
          <p:nvPr/>
        </p:nvSpPr>
        <p:spPr bwMode="auto">
          <a:xfrm>
            <a:off x="5173663" y="4014788"/>
            <a:ext cx="250825" cy="254000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3806" name="Rectangle 14"/>
          <p:cNvSpPr>
            <a:spLocks noChangeArrowheads="1"/>
          </p:cNvSpPr>
          <p:nvPr/>
        </p:nvSpPr>
        <p:spPr bwMode="auto">
          <a:xfrm>
            <a:off x="5173663" y="4554538"/>
            <a:ext cx="250825" cy="250825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3807" name="Rectangle 15"/>
          <p:cNvSpPr>
            <a:spLocks noChangeArrowheads="1"/>
          </p:cNvSpPr>
          <p:nvPr/>
        </p:nvSpPr>
        <p:spPr bwMode="auto">
          <a:xfrm>
            <a:off x="6005513" y="4051300"/>
            <a:ext cx="16351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Expected Patterns</a:t>
            </a:r>
            <a:endParaRPr lang="en-US" altLang="en-US"/>
          </a:p>
        </p:txBody>
      </p:sp>
      <p:sp>
        <p:nvSpPr>
          <p:cNvPr id="1313808" name="Rectangle 16"/>
          <p:cNvSpPr>
            <a:spLocks noChangeArrowheads="1"/>
          </p:cNvSpPr>
          <p:nvPr/>
        </p:nvSpPr>
        <p:spPr bwMode="auto">
          <a:xfrm>
            <a:off x="5661025" y="3952875"/>
            <a:ext cx="2651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600" b="0">
                <a:solidFill>
                  <a:srgbClr val="000000"/>
                </a:solidFill>
              </a:rPr>
              <a:t>-</a:t>
            </a:r>
            <a:endParaRPr lang="en-US" altLang="en-US"/>
          </a:p>
        </p:txBody>
      </p:sp>
      <p:sp>
        <p:nvSpPr>
          <p:cNvPr id="1313809" name="Freeform 17"/>
          <p:cNvSpPr>
            <a:spLocks/>
          </p:cNvSpPr>
          <p:nvPr/>
        </p:nvSpPr>
        <p:spPr bwMode="auto">
          <a:xfrm>
            <a:off x="5597525" y="4016375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3810" name="Rectangle 18"/>
          <p:cNvSpPr>
            <a:spLocks noChangeArrowheads="1"/>
          </p:cNvSpPr>
          <p:nvPr/>
        </p:nvSpPr>
        <p:spPr bwMode="auto">
          <a:xfrm>
            <a:off x="5619750" y="4456113"/>
            <a:ext cx="3508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600" b="0">
                <a:solidFill>
                  <a:srgbClr val="000000"/>
                </a:solidFill>
              </a:rPr>
              <a:t>+</a:t>
            </a:r>
            <a:endParaRPr lang="en-US" altLang="en-US"/>
          </a:p>
        </p:txBody>
      </p:sp>
      <p:sp>
        <p:nvSpPr>
          <p:cNvPr id="1313811" name="Freeform 19"/>
          <p:cNvSpPr>
            <a:spLocks/>
          </p:cNvSpPr>
          <p:nvPr/>
        </p:nvSpPr>
        <p:spPr bwMode="auto">
          <a:xfrm>
            <a:off x="5592763" y="4540250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1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3 w 316"/>
              <a:gd name="T11" fmla="*/ 31 h 316"/>
              <a:gd name="T12" fmla="*/ 87 w 316"/>
              <a:gd name="T13" fmla="*/ 15 h 316"/>
              <a:gd name="T14" fmla="*/ 115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9 w 316"/>
              <a:gd name="T23" fmla="*/ 15 h 316"/>
              <a:gd name="T24" fmla="*/ 253 w 316"/>
              <a:gd name="T25" fmla="*/ 31 h 316"/>
              <a:gd name="T26" fmla="*/ 276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4 h 316"/>
              <a:gd name="T40" fmla="*/ 292 w 316"/>
              <a:gd name="T41" fmla="*/ 241 h 316"/>
              <a:gd name="T42" fmla="*/ 276 w 316"/>
              <a:gd name="T43" fmla="*/ 265 h 316"/>
              <a:gd name="T44" fmla="*/ 253 w 316"/>
              <a:gd name="T45" fmla="*/ 285 h 316"/>
              <a:gd name="T46" fmla="*/ 229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5 w 316"/>
              <a:gd name="T55" fmla="*/ 310 h 316"/>
              <a:gd name="T56" fmla="*/ 87 w 316"/>
              <a:gd name="T57" fmla="*/ 300 h 316"/>
              <a:gd name="T58" fmla="*/ 63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1 w 316"/>
              <a:gd name="T65" fmla="*/ 214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1" y="100"/>
                </a:lnTo>
                <a:lnTo>
                  <a:pt x="24" y="75"/>
                </a:lnTo>
                <a:lnTo>
                  <a:pt x="41" y="51"/>
                </a:lnTo>
                <a:lnTo>
                  <a:pt x="63" y="31"/>
                </a:lnTo>
                <a:lnTo>
                  <a:pt x="87" y="15"/>
                </a:lnTo>
                <a:lnTo>
                  <a:pt x="115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9" y="15"/>
                </a:lnTo>
                <a:lnTo>
                  <a:pt x="253" y="31"/>
                </a:lnTo>
                <a:lnTo>
                  <a:pt x="276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4"/>
                </a:lnTo>
                <a:lnTo>
                  <a:pt x="292" y="241"/>
                </a:lnTo>
                <a:lnTo>
                  <a:pt x="276" y="265"/>
                </a:lnTo>
                <a:lnTo>
                  <a:pt x="253" y="285"/>
                </a:lnTo>
                <a:lnTo>
                  <a:pt x="229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5" y="310"/>
                </a:lnTo>
                <a:lnTo>
                  <a:pt x="87" y="300"/>
                </a:lnTo>
                <a:lnTo>
                  <a:pt x="63" y="285"/>
                </a:lnTo>
                <a:lnTo>
                  <a:pt x="41" y="265"/>
                </a:lnTo>
                <a:lnTo>
                  <a:pt x="24" y="241"/>
                </a:lnTo>
                <a:lnTo>
                  <a:pt x="11" y="214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3812" name="Rectangle 20"/>
          <p:cNvSpPr>
            <a:spLocks noChangeArrowheads="1"/>
          </p:cNvSpPr>
          <p:nvPr/>
        </p:nvSpPr>
        <p:spPr bwMode="auto">
          <a:xfrm>
            <a:off x="6005513" y="4554538"/>
            <a:ext cx="1858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Unexpected Patterns</a:t>
            </a:r>
            <a:endParaRPr lang="en-US" altLang="en-US"/>
          </a:p>
        </p:txBody>
      </p:sp>
      <p:sp>
        <p:nvSpPr>
          <p:cNvPr id="1313813" name="Freeform 21"/>
          <p:cNvSpPr>
            <a:spLocks/>
          </p:cNvSpPr>
          <p:nvPr/>
        </p:nvSpPr>
        <p:spPr bwMode="auto">
          <a:xfrm>
            <a:off x="5181600" y="3276600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13814" name="Object 22"/>
          <p:cNvGraphicFramePr>
            <a:graphicFrameLocks noChangeAspect="1"/>
          </p:cNvGraphicFramePr>
          <p:nvPr/>
        </p:nvGraphicFramePr>
        <p:xfrm>
          <a:off x="914400" y="1752600"/>
          <a:ext cx="3609975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31" name="Bitmap Image" r:id="rId3" imgW="5695238" imgH="5638095" progId="Paint.Picture">
                  <p:embed/>
                </p:oleObj>
              </mc:Choice>
              <mc:Fallback>
                <p:oleObj name="Bitmap Image" r:id="rId3" imgW="5695238" imgH="5638095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3609975" cy="357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Interestingness via Unexpectedness</a:t>
            </a:r>
          </a:p>
        </p:txBody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Web Data (Cooley et al 2001)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Domain knowledge in the form of site structure</a:t>
            </a:r>
          </a:p>
          <a:p>
            <a:pPr lvl="1">
              <a:lnSpc>
                <a:spcPct val="90000"/>
              </a:lnSpc>
              <a:spcAft>
                <a:spcPts val="700"/>
              </a:spcAft>
            </a:pPr>
            <a:r>
              <a:rPr lang="en-US" altLang="en-US"/>
              <a:t>Given an itemset F = {X</a:t>
            </a:r>
            <a:r>
              <a:rPr lang="en-US" altLang="en-US" baseline="-25000"/>
              <a:t>1</a:t>
            </a:r>
            <a:r>
              <a:rPr lang="en-US" altLang="en-US"/>
              <a:t>,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k</a:t>
            </a:r>
            <a:r>
              <a:rPr lang="en-US" altLang="en-US"/>
              <a:t>}  (X</a:t>
            </a:r>
            <a:r>
              <a:rPr lang="en-US" altLang="en-US" baseline="-25000"/>
              <a:t>i</a:t>
            </a:r>
            <a:r>
              <a:rPr lang="en-US" altLang="en-US"/>
              <a:t> : Web pages)</a:t>
            </a:r>
          </a:p>
          <a:p>
            <a:pPr lvl="2">
              <a:lnSpc>
                <a:spcPct val="90000"/>
              </a:lnSpc>
              <a:spcAft>
                <a:spcPts val="700"/>
              </a:spcAft>
            </a:pPr>
            <a:r>
              <a:rPr lang="en-US" altLang="en-US"/>
              <a:t> L: number of links connecting the pages </a:t>
            </a:r>
          </a:p>
          <a:p>
            <a:pPr lvl="2">
              <a:lnSpc>
                <a:spcPct val="90000"/>
              </a:lnSpc>
              <a:spcAft>
                <a:spcPts val="700"/>
              </a:spcAft>
            </a:pPr>
            <a:r>
              <a:rPr lang="en-US" altLang="en-US"/>
              <a:t> lfactor = L / (k </a:t>
            </a:r>
            <a:r>
              <a:rPr lang="en-US" altLang="en-US">
                <a:sym typeface="Symbol" charset="2"/>
              </a:rPr>
              <a:t> k-1)</a:t>
            </a:r>
          </a:p>
          <a:p>
            <a:pPr lvl="2">
              <a:lnSpc>
                <a:spcPct val="90000"/>
              </a:lnSpc>
              <a:spcAft>
                <a:spcPts val="700"/>
              </a:spcAft>
            </a:pPr>
            <a:r>
              <a:rPr lang="en-US" altLang="en-US">
                <a:sym typeface="Symbol" charset="2"/>
              </a:rPr>
              <a:t> cfactor = 1 (if graph is connected), 0 (disconnected graph)</a:t>
            </a:r>
          </a:p>
          <a:p>
            <a:pPr lvl="1">
              <a:lnSpc>
                <a:spcPct val="90000"/>
              </a:lnSpc>
              <a:spcAft>
                <a:spcPts val="700"/>
              </a:spcAft>
            </a:pPr>
            <a:r>
              <a:rPr lang="en-US" altLang="en-US">
                <a:sym typeface="Symbol" charset="2"/>
              </a:rPr>
              <a:t>Structure evidence = cfactor  lfactor</a:t>
            </a:r>
          </a:p>
          <a:p>
            <a:pPr lvl="2">
              <a:lnSpc>
                <a:spcPct val="90000"/>
              </a:lnSpc>
              <a:spcAft>
                <a:spcPts val="700"/>
              </a:spcAft>
            </a:pPr>
            <a:endParaRPr lang="en-US" altLang="en-US">
              <a:sym typeface="Symbol" charset="2"/>
            </a:endParaRPr>
          </a:p>
          <a:p>
            <a:pPr lvl="1">
              <a:lnSpc>
                <a:spcPct val="90000"/>
              </a:lnSpc>
              <a:spcAft>
                <a:spcPts val="700"/>
              </a:spcAft>
            </a:pPr>
            <a:r>
              <a:rPr lang="en-US" altLang="en-US"/>
              <a:t>Usage evidence </a:t>
            </a:r>
          </a:p>
          <a:p>
            <a:pPr lvl="1">
              <a:lnSpc>
                <a:spcPct val="90000"/>
              </a:lnSpc>
              <a:spcAft>
                <a:spcPts val="700"/>
              </a:spcAft>
              <a:buFont typeface="Arial" charset="0"/>
              <a:buNone/>
            </a:pPr>
            <a:endParaRPr lang="en-US" altLang="en-US"/>
          </a:p>
          <a:p>
            <a:pPr lvl="1">
              <a:lnSpc>
                <a:spcPct val="90000"/>
              </a:lnSpc>
              <a:spcAft>
                <a:spcPts val="700"/>
              </a:spcAft>
            </a:pPr>
            <a:r>
              <a:rPr lang="en-US" altLang="en-US"/>
              <a:t>Use Dempster-Shafer theory to combine domain knowledge and evidence from data</a:t>
            </a:r>
          </a:p>
        </p:txBody>
      </p:sp>
      <p:graphicFrame>
        <p:nvGraphicFramePr>
          <p:cNvPr id="1314820" name="Object 4"/>
          <p:cNvGraphicFramePr>
            <a:graphicFrameLocks noChangeAspect="1"/>
          </p:cNvGraphicFramePr>
          <p:nvPr/>
        </p:nvGraphicFramePr>
        <p:xfrm>
          <a:off x="3581400" y="4343400"/>
          <a:ext cx="2882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837" name="Equation" r:id="rId3" imgW="2882880" imgH="799920" progId="Equation.3">
                  <p:embed/>
                </p:oleObj>
              </mc:Choice>
              <mc:Fallback>
                <p:oleObj name="Equation" r:id="rId3" imgW="2882880" imgH="799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2882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Frequent Itemset Generation</a:t>
            </a:r>
          </a:p>
        </p:txBody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altLang="en-US"/>
              <a:t>Brute-force approach: </a:t>
            </a:r>
          </a:p>
          <a:p>
            <a:pPr lvl="1"/>
            <a:r>
              <a:rPr lang="en-US" altLang="en-US"/>
              <a:t>Each itemset in the lattice is a </a:t>
            </a:r>
            <a:r>
              <a:rPr lang="en-US" altLang="en-US">
                <a:solidFill>
                  <a:srgbClr val="FF0000"/>
                </a:solidFill>
              </a:rPr>
              <a:t>candidate</a:t>
            </a:r>
            <a:r>
              <a:rPr lang="en-US" altLang="en-US"/>
              <a:t> frequent itemset</a:t>
            </a:r>
          </a:p>
          <a:p>
            <a:pPr lvl="1"/>
            <a:r>
              <a:rPr lang="en-US" altLang="en-US"/>
              <a:t>Count the support of each candidate by scanning the database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Match each transaction against every candidate</a:t>
            </a:r>
          </a:p>
          <a:p>
            <a:pPr lvl="1"/>
            <a:r>
              <a:rPr lang="en-US" altLang="en-US"/>
              <a:t>Complexity ~ O(NMw) =&gt; </a:t>
            </a:r>
            <a:r>
              <a:rPr lang="en-US" altLang="en-US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>
                <a:solidFill>
                  <a:srgbClr val="FF0000"/>
                </a:solidFill>
              </a:rPr>
              <a:t>d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!!!</a:t>
            </a:r>
          </a:p>
        </p:txBody>
      </p:sp>
      <p:graphicFrame>
        <p:nvGraphicFramePr>
          <p:cNvPr id="1214468" name="Object 4"/>
          <p:cNvGraphicFramePr>
            <a:graphicFrameLocks noChangeAspect="1"/>
          </p:cNvGraphicFramePr>
          <p:nvPr/>
        </p:nvGraphicFramePr>
        <p:xfrm>
          <a:off x="1144588" y="2743200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85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43200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203</TotalTime>
  <Pages>3</Pages>
  <Words>3115</Words>
  <Application>Microsoft Macintosh PowerPoint</Application>
  <PresentationFormat>On-screen Show (4:3)</PresentationFormat>
  <Paragraphs>831</Paragraphs>
  <Slides>83</Slides>
  <Notes>2</Notes>
  <HiddenSlides>64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83</vt:i4>
      </vt:variant>
    </vt:vector>
  </HeadingPairs>
  <TitlesOfParts>
    <vt:vector size="96" baseType="lpstr">
      <vt:lpstr>Monotype Sorts</vt:lpstr>
      <vt:lpstr>Symbol</vt:lpstr>
      <vt:lpstr>Times New Roman</vt:lpstr>
      <vt:lpstr>Arial</vt:lpstr>
      <vt:lpstr>Tahoma</vt:lpstr>
      <vt:lpstr>Wingdings</vt:lpstr>
      <vt:lpstr>LC.BRev.FY97</vt:lpstr>
      <vt:lpstr>Document</vt:lpstr>
      <vt:lpstr>Equation</vt:lpstr>
      <vt:lpstr>VISIO</vt:lpstr>
      <vt:lpstr>Visio</vt:lpstr>
      <vt:lpstr>Worksheet</vt:lpstr>
      <vt:lpstr>Bitmap Image</vt:lpstr>
      <vt:lpstr>Data Mining  Association Analysis: Basic Concepts  and Algorithms</vt:lpstr>
      <vt:lpstr>Association Rule Mining</vt:lpstr>
      <vt:lpstr>Definition: Frequent Itemset</vt:lpstr>
      <vt:lpstr>Definition: Association Rule</vt:lpstr>
      <vt:lpstr>Association Rule Mining Task</vt:lpstr>
      <vt:lpstr>Mining Association Rules</vt:lpstr>
      <vt:lpstr>Mining Association Rules</vt:lpstr>
      <vt:lpstr>Frequent Itemset Generation</vt:lpstr>
      <vt:lpstr>Frequent Itemset Generation</vt:lpstr>
      <vt:lpstr>Computational Complexity</vt:lpstr>
      <vt:lpstr>Frequent Itemset Generation Strategies</vt:lpstr>
      <vt:lpstr>Reducing Number of Candidates</vt:lpstr>
      <vt:lpstr>Illustrating Apriori Principle</vt:lpstr>
      <vt:lpstr>Illustrating Apriori Principle</vt:lpstr>
      <vt:lpstr>Apriori Algorithm</vt:lpstr>
      <vt:lpstr>Reducing Number of Comparisons</vt:lpstr>
      <vt:lpstr>Generate Hash Tree</vt:lpstr>
      <vt:lpstr>Association Rule Discovery: Hash tree</vt:lpstr>
      <vt:lpstr>Association Rule Discovery: Hash tree</vt:lpstr>
      <vt:lpstr>Association Rule Discovery: Hash tree</vt:lpstr>
      <vt:lpstr>Subset Operation</vt:lpstr>
      <vt:lpstr>Subset Operation Using Hash Tree</vt:lpstr>
      <vt:lpstr>Subset Operation Using Hash Tree</vt:lpstr>
      <vt:lpstr>Subset Operation Using Hash Tree</vt:lpstr>
      <vt:lpstr>Factors Affecting Complexity</vt:lpstr>
      <vt:lpstr>Compact Representation of Frequent Itemsets</vt:lpstr>
      <vt:lpstr>Maximal Frequent Itemset</vt:lpstr>
      <vt:lpstr>Closed Itemset</vt:lpstr>
      <vt:lpstr>Maximal vs Closed Itemsets</vt:lpstr>
      <vt:lpstr>Maximal vs Closed Frequent Itemsets</vt:lpstr>
      <vt:lpstr>Maximal vs Closed Itemsets</vt:lpstr>
      <vt:lpstr>Alternative Methods for Frequent Itemset Generation</vt:lpstr>
      <vt:lpstr>Alternative Methods for Frequent Itemset Generation</vt:lpstr>
      <vt:lpstr>Alternative Methods for Frequent Itemset Generation</vt:lpstr>
      <vt:lpstr>Alternative Methods for Frequent Itemset Generation</vt:lpstr>
      <vt:lpstr>FP-growth Algorithm</vt:lpstr>
      <vt:lpstr>FP-tree construction</vt:lpstr>
      <vt:lpstr>FP-Tree Construction</vt:lpstr>
      <vt:lpstr>FP-growth</vt:lpstr>
      <vt:lpstr>Tree Projection</vt:lpstr>
      <vt:lpstr>Tree Projection</vt:lpstr>
      <vt:lpstr>Projected Database</vt:lpstr>
      <vt:lpstr>ECLAT</vt:lpstr>
      <vt:lpstr>ECLAT</vt:lpstr>
      <vt:lpstr>Mining Association Rules</vt:lpstr>
      <vt:lpstr>Rule Generation</vt:lpstr>
      <vt:lpstr>Rule Generation</vt:lpstr>
      <vt:lpstr>Rule Generation for Apriori Algorithm</vt:lpstr>
      <vt:lpstr>Rule Generation for Apriori Algorithm</vt:lpstr>
      <vt:lpstr>Effect of Support Distribution</vt:lpstr>
      <vt:lpstr>Effect of Support Distribution</vt:lpstr>
      <vt:lpstr>Multiple Minimum Support</vt:lpstr>
      <vt:lpstr>Multiple Minimum Support</vt:lpstr>
      <vt:lpstr>Multiple Minimum Support</vt:lpstr>
      <vt:lpstr>Multiple Minimum Support (Liu 1999)</vt:lpstr>
      <vt:lpstr>Multiple Minimum Support (Liu 1999)</vt:lpstr>
      <vt:lpstr>Pattern Evaluation</vt:lpstr>
      <vt:lpstr>Application of Interestingness Measure</vt:lpstr>
      <vt:lpstr>Computing Interestingness Measure</vt:lpstr>
      <vt:lpstr>Drawback of Confidence</vt:lpstr>
      <vt:lpstr>Statistical Independence</vt:lpstr>
      <vt:lpstr>Statistical-based Measures</vt:lpstr>
      <vt:lpstr>Example: Lift/Interest</vt:lpstr>
      <vt:lpstr>Drawback of Lift &amp; Interest</vt:lpstr>
      <vt:lpstr>PowerPoint Presentation</vt:lpstr>
      <vt:lpstr>Properties of A Good Measure</vt:lpstr>
      <vt:lpstr>Comparing Different Measures</vt:lpstr>
      <vt:lpstr>Property under Variable Permutation</vt:lpstr>
      <vt:lpstr>Property under Row/Column Scaling</vt:lpstr>
      <vt:lpstr>Property under Inversion Operation</vt:lpstr>
      <vt:lpstr>Example: -Coefficient</vt:lpstr>
      <vt:lpstr>Property under Null Addition</vt:lpstr>
      <vt:lpstr>Different Measures have Different Properties</vt:lpstr>
      <vt:lpstr>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Subjective Interestingness Measure</vt:lpstr>
      <vt:lpstr>Interestingness via Unexpectedness</vt:lpstr>
      <vt:lpstr>Interestingness via Unexpectedness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Association Analysis: Basic Concepts  and Algorithms</dc:title>
  <dc:subject/>
  <dc:creator>Microsoft Office User</dc:creator>
  <cp:keywords/>
  <dc:description/>
  <cp:lastModifiedBy>Microsoft Office User</cp:lastModifiedBy>
  <cp:revision>7</cp:revision>
  <cp:lastPrinted>2001-08-28T17:59:37Z</cp:lastPrinted>
  <dcterms:created xsi:type="dcterms:W3CDTF">2016-05-10T01:08:31Z</dcterms:created>
  <dcterms:modified xsi:type="dcterms:W3CDTF">2018-04-11T00:47:35Z</dcterms:modified>
</cp:coreProperties>
</file>