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4"/>
  </p:sldMasterIdLst>
  <p:notesMasterIdLst>
    <p:notesMasterId r:id="rId21"/>
  </p:notesMasterIdLst>
  <p:handoutMasterIdLst>
    <p:handoutMasterId r:id="rId22"/>
  </p:handoutMasterIdLst>
  <p:sldIdLst>
    <p:sldId id="275" r:id="rId5"/>
    <p:sldId id="301" r:id="rId6"/>
    <p:sldId id="304" r:id="rId7"/>
    <p:sldId id="288" r:id="rId8"/>
    <p:sldId id="289" r:id="rId9"/>
    <p:sldId id="290" r:id="rId10"/>
    <p:sldId id="300" r:id="rId11"/>
    <p:sldId id="302" r:id="rId12"/>
    <p:sldId id="299" r:id="rId13"/>
    <p:sldId id="298" r:id="rId14"/>
    <p:sldId id="307" r:id="rId15"/>
    <p:sldId id="295" r:id="rId16"/>
    <p:sldId id="309" r:id="rId17"/>
    <p:sldId id="306" r:id="rId18"/>
    <p:sldId id="294" r:id="rId19"/>
    <p:sldId id="293" r:id="rId20"/>
  </p:sldIdLst>
  <p:sldSz cx="9144000" cy="5715000" type="screen16x10"/>
  <p:notesSz cx="6858000" cy="91440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CCCCCC"/>
        </a:solidFill>
        <a:latin typeface="Verdana" pitchFamily="-111" charset="0"/>
        <a:ea typeface="Arial" pitchFamily="-111" charset="-52"/>
        <a:cs typeface="Arial" pitchFamily="-111" charset="-52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CCCCCC"/>
        </a:solidFill>
        <a:latin typeface="Verdana" pitchFamily="-111" charset="0"/>
        <a:ea typeface="Arial" pitchFamily="-111" charset="-52"/>
        <a:cs typeface="Arial" pitchFamily="-111" charset="-52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CCCCCC"/>
        </a:solidFill>
        <a:latin typeface="Verdana" pitchFamily="-111" charset="0"/>
        <a:ea typeface="Arial" pitchFamily="-111" charset="-52"/>
        <a:cs typeface="Arial" pitchFamily="-111" charset="-52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CCCCCC"/>
        </a:solidFill>
        <a:latin typeface="Verdana" pitchFamily="-111" charset="0"/>
        <a:ea typeface="Arial" pitchFamily="-111" charset="-52"/>
        <a:cs typeface="Arial" pitchFamily="-111" charset="-52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CCCCCC"/>
        </a:solidFill>
        <a:latin typeface="Verdana" pitchFamily="-111" charset="0"/>
        <a:ea typeface="Arial" pitchFamily="-111" charset="-52"/>
        <a:cs typeface="Arial" pitchFamily="-111" charset="-52"/>
      </a:defRPr>
    </a:lvl5pPr>
    <a:lvl6pPr marL="2286000" algn="l" defTabSz="457200" rtl="0" eaLnBrk="1" latinLnBrk="0" hangingPunct="1">
      <a:defRPr sz="2400" kern="1200">
        <a:solidFill>
          <a:srgbClr val="CCCCCC"/>
        </a:solidFill>
        <a:latin typeface="Verdana" pitchFamily="-111" charset="0"/>
        <a:ea typeface="Arial" pitchFamily="-111" charset="-52"/>
        <a:cs typeface="Arial" pitchFamily="-111" charset="-52"/>
      </a:defRPr>
    </a:lvl6pPr>
    <a:lvl7pPr marL="2743200" algn="l" defTabSz="457200" rtl="0" eaLnBrk="1" latinLnBrk="0" hangingPunct="1">
      <a:defRPr sz="2400" kern="1200">
        <a:solidFill>
          <a:srgbClr val="CCCCCC"/>
        </a:solidFill>
        <a:latin typeface="Verdana" pitchFamily="-111" charset="0"/>
        <a:ea typeface="Arial" pitchFamily="-111" charset="-52"/>
        <a:cs typeface="Arial" pitchFamily="-111" charset="-52"/>
      </a:defRPr>
    </a:lvl7pPr>
    <a:lvl8pPr marL="3200400" algn="l" defTabSz="457200" rtl="0" eaLnBrk="1" latinLnBrk="0" hangingPunct="1">
      <a:defRPr sz="2400" kern="1200">
        <a:solidFill>
          <a:srgbClr val="CCCCCC"/>
        </a:solidFill>
        <a:latin typeface="Verdana" pitchFamily="-111" charset="0"/>
        <a:ea typeface="Arial" pitchFamily="-111" charset="-52"/>
        <a:cs typeface="Arial" pitchFamily="-111" charset="-52"/>
      </a:defRPr>
    </a:lvl8pPr>
    <a:lvl9pPr marL="3657600" algn="l" defTabSz="457200" rtl="0" eaLnBrk="1" latinLnBrk="0" hangingPunct="1">
      <a:defRPr sz="2400" kern="1200">
        <a:solidFill>
          <a:srgbClr val="CCCCCC"/>
        </a:solidFill>
        <a:latin typeface="Verdana" pitchFamily="-111" charset="0"/>
        <a:ea typeface="Arial" pitchFamily="-111" charset="-52"/>
        <a:cs typeface="Arial" pitchFamily="-111" charset="-5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CC3300"/>
    <a:srgbClr val="FFFFFF"/>
    <a:srgbClr val="FA00A1"/>
    <a:srgbClr val="81017E"/>
    <a:srgbClr val="0C2577"/>
    <a:srgbClr val="FFFCFF"/>
    <a:srgbClr val="FCFFFF"/>
    <a:srgbClr val="FFFFF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6" autoAdjust="0"/>
    <p:restoredTop sz="89420" autoAdjust="0"/>
  </p:normalViewPr>
  <p:slideViewPr>
    <p:cSldViewPr showGuides="1">
      <p:cViewPr varScale="1">
        <p:scale>
          <a:sx n="98" d="100"/>
          <a:sy n="98" d="100"/>
        </p:scale>
        <p:origin x="-936" y="-84"/>
      </p:cViewPr>
      <p:guideLst>
        <p:guide orient="horz" pos="888"/>
        <p:guide orient="horz" pos="3725"/>
        <p:guide pos="5509"/>
        <p:guide pos="253"/>
        <p:guide pos="36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6E04C-261E-9A4B-87FA-9E0A5C547B79}" type="datetimeFigureOut">
              <a:rPr lang="en-US" smtClean="0"/>
              <a:pPr/>
              <a:t>9/8/2010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196CD-80A8-F445-AD79-F2399E701B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-111" charset="-52"/>
              </a:defRPr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-111" charset="-52"/>
              </a:defRPr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-111" charset="-52"/>
              </a:defRPr>
            </a:lvl1pPr>
          </a:lstStyle>
          <a:p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-111" charset="-52"/>
              </a:defRPr>
            </a:lvl1pPr>
          </a:lstStyle>
          <a:p>
            <a:fld id="{A3AD1AF0-EF42-6547-B48F-38F182FBCF9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-52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-52"/>
        <a:ea typeface="ＭＳ Ｐゴシック" pitchFamily="-11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-52"/>
        <a:ea typeface="ＭＳ Ｐゴシック" pitchFamily="-11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-52"/>
        <a:ea typeface="ＭＳ Ｐゴシック" pitchFamily="-11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-52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D1AF0-EF42-6547-B48F-38F182FBCF9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9F9B9-DE15-4AD3-A261-76D1DE2E1DA8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cs typeface="Arial" pitchFamily="34" charset="0"/>
              </a:rPr>
              <a:t>Our approach: Close interaction with operators </a:t>
            </a:r>
            <a:endParaRPr lang="en-US" dirty="0" smtClean="0">
              <a:latin typeface="Comic Sans MS" pitchFamily="66" charset="0"/>
              <a:cs typeface="Arial" pitchFamily="34" charset="0"/>
              <a:sym typeface="Comic Sans MS" pitchFamily="66" charset="0"/>
            </a:endParaRPr>
          </a:p>
          <a:p>
            <a:pPr lvl="1" eaLnBrk="1" hangingPunct="1">
              <a:buFont typeface="Comic Sans MS" pitchFamily="66" charset="0"/>
              <a:buNone/>
            </a:pPr>
            <a:r>
              <a:rPr lang="en-US" dirty="0" smtClean="0">
                <a:solidFill>
                  <a:srgbClr val="CC3300"/>
                </a:solidFill>
                <a:latin typeface="Comic Sans MS" pitchFamily="66" charset="0"/>
                <a:cs typeface="Arial" pitchFamily="34" charset="0"/>
                <a:sym typeface="Comic Sans MS" pitchFamily="66" charset="0"/>
              </a:rPr>
              <a:t>Validation using operators’ domain knowledge </a:t>
            </a:r>
          </a:p>
          <a:p>
            <a:pPr lvl="1" eaLnBrk="1" hangingPunct="1">
              <a:buFont typeface="Comic Sans MS" pitchFamily="66" charset="0"/>
              <a:buNone/>
            </a:pPr>
            <a:r>
              <a:rPr lang="en-US" dirty="0" smtClean="0">
                <a:solidFill>
                  <a:srgbClr val="CC3300"/>
                </a:solidFill>
                <a:latin typeface="Comic Sans MS" pitchFamily="66" charset="0"/>
                <a:cs typeface="Arial" pitchFamily="34" charset="0"/>
                <a:sym typeface="Comic Sans MS" pitchFamily="66" charset="0"/>
              </a:rPr>
              <a:t>Experience using case studies </a:t>
            </a:r>
          </a:p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9F9B9-DE15-4AD3-A261-76D1DE2E1DA8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4B1657-B662-41E2-A371-06C4920246D6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57150">
              <a:lnSpc>
                <a:spcPct val="80000"/>
              </a:lnSpc>
              <a:spcBef>
                <a:spcPts val="400"/>
              </a:spcBef>
            </a:pPr>
            <a:endParaRPr lang="en-US" dirty="0" smtClean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97598-45F5-499E-9185-0A1F0466404F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57150">
              <a:lnSpc>
                <a:spcPct val="80000"/>
              </a:lnSpc>
              <a:spcBef>
                <a:spcPts val="400"/>
              </a:spcBef>
            </a:pPr>
            <a:endParaRPr lang="en-US" dirty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4B1657-B662-41E2-A371-06C4920246D6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57150">
              <a:lnSpc>
                <a:spcPct val="80000"/>
              </a:lnSpc>
              <a:spcBef>
                <a:spcPts val="400"/>
              </a:spcBef>
            </a:pPr>
            <a:endParaRPr lang="en-US" dirty="0" smtClean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1B4696-EDAF-4053-9C98-46FF77C64DEF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727E62-19F9-46D4-B812-4B3AB9EB9232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sz="900" dirty="0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Expected changes: </a:t>
            </a:r>
            <a:r>
              <a:rPr lang="en-US" sz="900" dirty="0" smtClean="0">
                <a:latin typeface="Comic Sans MS" pitchFamily="66" charset="0"/>
                <a:cs typeface="Arial" pitchFamily="34" charset="0"/>
              </a:rPr>
              <a:t>e.g., software upgrades lead to improvement in router CPU utilization </a:t>
            </a:r>
          </a:p>
          <a:p>
            <a:pPr lvl="1" eaLnBrk="1" hangingPunct="1"/>
            <a:r>
              <a:rPr lang="en-US" sz="900" dirty="0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Unexpected changes:</a:t>
            </a:r>
            <a:r>
              <a:rPr lang="en-US" sz="900" dirty="0" smtClean="0">
                <a:latin typeface="Comic Sans MS" pitchFamily="66" charset="0"/>
                <a:cs typeface="Arial" pitchFamily="34" charset="0"/>
              </a:rPr>
              <a:t> e.g., performance degradation caused by bugs in the new release of software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8E1DB-7044-4C68-89DB-403C1D6266D0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4B1657-B662-41E2-A371-06C4920246D6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57150">
              <a:lnSpc>
                <a:spcPct val="80000"/>
              </a:lnSpc>
              <a:spcBef>
                <a:spcPts val="400"/>
              </a:spcBef>
            </a:pPr>
            <a:endParaRPr lang="en-US" dirty="0" smtClean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4B1657-B662-41E2-A371-06C4920246D6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57150">
              <a:lnSpc>
                <a:spcPct val="80000"/>
              </a:lnSpc>
              <a:spcBef>
                <a:spcPts val="400"/>
              </a:spcBef>
            </a:pPr>
            <a:endParaRPr lang="en-US" dirty="0" smtClean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802C60-120B-4B77-83B8-4DCBB455C85D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57150" eaLnBrk="1" hangingPunct="1">
              <a:lnSpc>
                <a:spcPct val="80000"/>
              </a:lnSpc>
              <a:spcBef>
                <a:spcPts val="400"/>
              </a:spcBef>
            </a:pPr>
            <a:endParaRPr lang="en-US" dirty="0" smtClean="0">
              <a:solidFill>
                <a:srgbClr val="000000"/>
              </a:solidFill>
              <a:latin typeface="Comic Sans MS" pitchFamily="66" charset="0"/>
              <a:cs typeface="Arial" pitchFamily="34" charset="0"/>
              <a:sym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5D1D6C-E624-49B0-843A-4C00888EF3D0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57150" eaLnBrk="1" hangingPunct="1">
              <a:lnSpc>
                <a:spcPct val="80000"/>
              </a:lnSpc>
              <a:spcBef>
                <a:spcPts val="400"/>
              </a:spcBef>
            </a:pPr>
            <a:endParaRPr lang="en-US" dirty="0" smtClean="0">
              <a:solidFill>
                <a:srgbClr val="000000"/>
              </a:solidFill>
              <a:latin typeface="Comic Sans MS" pitchFamily="66" charset="0"/>
              <a:cs typeface="Arial" pitchFamily="34" charset="0"/>
              <a:sym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482DDE-1857-4F8A-B150-6E599EA82540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57150" eaLnBrk="1" hangingPunct="1">
              <a:lnSpc>
                <a:spcPct val="80000"/>
              </a:lnSpc>
              <a:spcBef>
                <a:spcPts val="400"/>
              </a:spcBef>
            </a:pPr>
            <a:endParaRPr lang="en-US" dirty="0" smtClean="0">
              <a:solidFill>
                <a:srgbClr val="000000"/>
              </a:solidFill>
              <a:latin typeface="Comic Sans MS" pitchFamily="66" charset="0"/>
              <a:cs typeface="Arial" pitchFamily="34" charset="0"/>
              <a:sym typeface="Comic Sans MS" pitchFamily="6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ntrnl_cnsmr_exp_cvr_2.jpg"/>
          <p:cNvPicPr>
            <a:picLocks noChangeAspect="1"/>
          </p:cNvPicPr>
          <p:nvPr userDrawn="1"/>
        </p:nvPicPr>
        <p:blipFill>
          <a:blip r:embed="rId2"/>
          <a:srcRect t="4719"/>
          <a:stretch>
            <a:fillRect/>
          </a:stretch>
        </p:blipFill>
        <p:spPr>
          <a:xfrm>
            <a:off x="0" y="0"/>
            <a:ext cx="7621480" cy="5524500"/>
          </a:xfrm>
          <a:prstGeom prst="rect">
            <a:avLst/>
          </a:prstGeom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 bwMode="gray">
          <a:xfrm>
            <a:off x="401638" y="1346200"/>
            <a:ext cx="5694363" cy="6985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"/>
          </p:nvPr>
        </p:nvSpPr>
        <p:spPr bwMode="gray">
          <a:xfrm>
            <a:off x="401638" y="2235200"/>
            <a:ext cx="5638800" cy="31750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 descr="att_globe_rgb_grd_pos_2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50353" y="314960"/>
            <a:ext cx="604723" cy="60472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14000" y="5301655"/>
            <a:ext cx="4614310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" dirty="0" smtClean="0">
                <a:solidFill>
                  <a:schemeClr val="accent1"/>
                </a:solidFill>
              </a:rPr>
              <a:t>© 2010 AT&amp;T Intellectual Property. All rights reserved. AT&amp;T, the AT&amp;T</a:t>
            </a:r>
            <a:r>
              <a:rPr lang="en-US" sz="600" baseline="0" dirty="0" smtClean="0">
                <a:solidFill>
                  <a:schemeClr val="accent1"/>
                </a:solidFill>
              </a:rPr>
              <a:t> </a:t>
            </a:r>
            <a:r>
              <a:rPr lang="en-US" sz="600" dirty="0" smtClean="0">
                <a:solidFill>
                  <a:schemeClr val="accent1"/>
                </a:solidFill>
              </a:rPr>
              <a:t>logo and all other AT&amp;T marks contained herein are trademarks of AT&amp;T</a:t>
            </a:r>
            <a:r>
              <a:rPr lang="en-US" sz="600" baseline="0" dirty="0" smtClean="0">
                <a:solidFill>
                  <a:schemeClr val="accent1"/>
                </a:solidFill>
              </a:rPr>
              <a:t> </a:t>
            </a:r>
            <a:r>
              <a:rPr lang="en-US" sz="600" dirty="0" smtClean="0">
                <a:solidFill>
                  <a:schemeClr val="accent1"/>
                </a:solidFill>
              </a:rPr>
              <a:t>Intellectual Property and/or AT&amp;T affiliated companies. All other marks</a:t>
            </a:r>
            <a:r>
              <a:rPr lang="en-US" sz="600" baseline="0" dirty="0" smtClean="0">
                <a:solidFill>
                  <a:schemeClr val="accent1"/>
                </a:solidFill>
              </a:rPr>
              <a:t> </a:t>
            </a:r>
            <a:r>
              <a:rPr lang="en-US" sz="600" dirty="0" smtClean="0">
                <a:solidFill>
                  <a:schemeClr val="accent1"/>
                </a:solidFill>
              </a:rPr>
              <a:t>contained herein are the property of their respective owners.</a:t>
            </a:r>
            <a:endParaRPr lang="en-US" sz="600" dirty="0">
              <a:solidFill>
                <a:schemeClr val="accent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ntrnal_cnsmr_dvdr_exp_2.jpg"/>
          <p:cNvPicPr>
            <a:picLocks noChangeAspect="1"/>
          </p:cNvPicPr>
          <p:nvPr userDrawn="1"/>
        </p:nvPicPr>
        <p:blipFill>
          <a:blip r:embed="rId2"/>
          <a:srcRect t="9693"/>
          <a:stretch>
            <a:fillRect/>
          </a:stretch>
        </p:blipFill>
        <p:spPr>
          <a:xfrm>
            <a:off x="0" y="0"/>
            <a:ext cx="7723022" cy="3904793"/>
          </a:xfrm>
          <a:prstGeom prst="rect">
            <a:avLst/>
          </a:prstGeom>
        </p:spPr>
      </p:pic>
      <p:sp>
        <p:nvSpPr>
          <p:cNvPr id="16" name="Title 19"/>
          <p:cNvSpPr>
            <a:spLocks noGrp="1"/>
          </p:cNvSpPr>
          <p:nvPr>
            <p:ph type="title"/>
          </p:nvPr>
        </p:nvSpPr>
        <p:spPr bwMode="gray">
          <a:xfrm>
            <a:off x="401638" y="317500"/>
            <a:ext cx="5694363" cy="6985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0"/>
          </p:nvPr>
        </p:nvSpPr>
        <p:spPr bwMode="gray">
          <a:xfrm>
            <a:off x="401638" y="3429000"/>
            <a:ext cx="5638800" cy="31750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EFE11F-158B-594E-8BEE-CC26B87FEB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trnl_cnsmr_exp_2.jpg"/>
          <p:cNvPicPr>
            <a:picLocks noChangeAspect="1"/>
          </p:cNvPicPr>
          <p:nvPr userDrawn="1"/>
        </p:nvPicPr>
        <p:blipFill>
          <a:blip r:embed="rId2"/>
          <a:srcRect l="10534"/>
          <a:stretch>
            <a:fillRect/>
          </a:stretch>
        </p:blipFill>
        <p:spPr>
          <a:xfrm flipH="1">
            <a:off x="5748053" y="4364614"/>
            <a:ext cx="3395947" cy="1350386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 bwMode="auto">
          <a:xfrm>
            <a:off x="401638" y="317500"/>
            <a:ext cx="7370762" cy="6985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 bwMode="gray">
          <a:xfrm>
            <a:off x="407230" y="1666434"/>
            <a:ext cx="8335133" cy="2382133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buSzPct val="100000"/>
              <a:defRPr sz="2000"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buSzPct val="100000"/>
              <a:defRPr sz="1800"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buSzPct val="100000"/>
              <a:defRPr sz="16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buSzPct val="100000"/>
              <a:defRPr sz="1600">
                <a:solidFill>
                  <a:schemeClr val="accent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EFE11F-158B-594E-8BEE-CC26B87FEB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rnl_cnsmr_exp_2.jpg"/>
          <p:cNvPicPr>
            <a:picLocks noChangeAspect="1"/>
          </p:cNvPicPr>
          <p:nvPr userDrawn="1"/>
        </p:nvPicPr>
        <p:blipFill>
          <a:blip r:embed="rId2"/>
          <a:srcRect l="10534"/>
          <a:stretch>
            <a:fillRect/>
          </a:stretch>
        </p:blipFill>
        <p:spPr>
          <a:xfrm flipH="1">
            <a:off x="5748053" y="4364614"/>
            <a:ext cx="3395947" cy="1350386"/>
          </a:xfrm>
          <a:prstGeom prst="rect">
            <a:avLst/>
          </a:prstGeom>
        </p:spPr>
      </p:pic>
      <p:sp>
        <p:nvSpPr>
          <p:cNvPr id="6" name="Title 15"/>
          <p:cNvSpPr>
            <a:spLocks noGrp="1"/>
          </p:cNvSpPr>
          <p:nvPr>
            <p:ph type="title"/>
          </p:nvPr>
        </p:nvSpPr>
        <p:spPr>
          <a:xfrm>
            <a:off x="401638" y="317500"/>
            <a:ext cx="7370762" cy="6985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 bwMode="gray">
          <a:xfrm>
            <a:off x="407230" y="1651000"/>
            <a:ext cx="3941762" cy="2572633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buSzPct val="100000"/>
              <a:defRPr sz="1800"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buSzPct val="100000"/>
              <a:defRPr sz="1700"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buSzPct val="100000"/>
              <a:defRPr sz="15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buSzPct val="100000"/>
              <a:defRPr sz="1500">
                <a:solidFill>
                  <a:schemeClr val="accent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95838" y="1651000"/>
            <a:ext cx="3943350" cy="2572633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buSzPct val="100000"/>
              <a:defRPr sz="1800"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buSzPct val="100000"/>
              <a:defRPr sz="1700"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buSzPct val="100000"/>
              <a:defRPr sz="15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buSzPct val="100000"/>
              <a:defRPr sz="1500">
                <a:solidFill>
                  <a:schemeClr val="accent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EFE11F-158B-594E-8BEE-CC26B87FEB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trnl_cnsmr_exp_2.jpg"/>
          <p:cNvPicPr>
            <a:picLocks noChangeAspect="1"/>
          </p:cNvPicPr>
          <p:nvPr userDrawn="1"/>
        </p:nvPicPr>
        <p:blipFill>
          <a:blip r:embed="rId2"/>
          <a:srcRect l="10534"/>
          <a:stretch>
            <a:fillRect/>
          </a:stretch>
        </p:blipFill>
        <p:spPr>
          <a:xfrm flipH="1">
            <a:off x="5748053" y="4364614"/>
            <a:ext cx="3395947" cy="1350386"/>
          </a:xfrm>
          <a:prstGeom prst="rect">
            <a:avLst/>
          </a:prstGeom>
        </p:spPr>
      </p:pic>
      <p:sp>
        <p:nvSpPr>
          <p:cNvPr id="5" name="Title 15"/>
          <p:cNvSpPr>
            <a:spLocks noGrp="1"/>
          </p:cNvSpPr>
          <p:nvPr>
            <p:ph type="title"/>
          </p:nvPr>
        </p:nvSpPr>
        <p:spPr>
          <a:xfrm>
            <a:off x="401638" y="317500"/>
            <a:ext cx="7370762" cy="6985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0"/>
          </p:nvPr>
        </p:nvSpPr>
        <p:spPr bwMode="gray">
          <a:xfrm>
            <a:off x="406400" y="2222500"/>
            <a:ext cx="3941762" cy="2572633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buSzPct val="100000"/>
              <a:defRPr sz="2000"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buSzPct val="100000"/>
              <a:defRPr sz="1800"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buSzPct val="100000"/>
              <a:defRPr sz="16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buSzPct val="100000"/>
              <a:defRPr sz="1600">
                <a:solidFill>
                  <a:schemeClr val="accent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95910" y="2222500"/>
            <a:ext cx="3943350" cy="2572633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buSzPct val="100000"/>
              <a:defRPr sz="2000"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buSzPct val="100000"/>
              <a:defRPr sz="1800"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buSzPct val="100000"/>
              <a:defRPr sz="16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buSzPct val="100000"/>
              <a:defRPr sz="1600">
                <a:solidFill>
                  <a:schemeClr val="accent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07230" y="1651000"/>
            <a:ext cx="3936170" cy="533135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800600" y="1651000"/>
            <a:ext cx="3938660" cy="533135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EFE11F-158B-594E-8BEE-CC26B87FEB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intrnl_cnsmr_exp_2.jpg"/>
          <p:cNvPicPr>
            <a:picLocks noChangeAspect="1"/>
          </p:cNvPicPr>
          <p:nvPr userDrawn="1"/>
        </p:nvPicPr>
        <p:blipFill>
          <a:blip r:embed="rId2"/>
          <a:srcRect l="10534"/>
          <a:stretch>
            <a:fillRect/>
          </a:stretch>
        </p:blipFill>
        <p:spPr>
          <a:xfrm flipH="1">
            <a:off x="5748053" y="4364614"/>
            <a:ext cx="3395947" cy="1350386"/>
          </a:xfrm>
          <a:prstGeom prst="rect">
            <a:avLst/>
          </a:prstGeom>
        </p:spPr>
      </p:pic>
      <p:sp>
        <p:nvSpPr>
          <p:cNvPr id="5" name="Title 15"/>
          <p:cNvSpPr>
            <a:spLocks noGrp="1"/>
          </p:cNvSpPr>
          <p:nvPr>
            <p:ph type="title"/>
          </p:nvPr>
        </p:nvSpPr>
        <p:spPr>
          <a:xfrm>
            <a:off x="401638" y="317500"/>
            <a:ext cx="7370762" cy="6985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 bwMode="gray">
          <a:xfrm>
            <a:off x="1284476" y="2224797"/>
            <a:ext cx="3150531" cy="2861842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spcAft>
                <a:spcPts val="0"/>
              </a:spcAft>
              <a:defRPr sz="1800">
                <a:solidFill>
                  <a:schemeClr val="accent1"/>
                </a:solidFill>
              </a:defRPr>
            </a:lvl1pPr>
            <a:lvl2pPr marL="287338" indent="-195263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ucida Grande"/>
              <a:buChar char="•"/>
              <a:defRPr sz="1800">
                <a:solidFill>
                  <a:schemeClr val="accent1"/>
                </a:solidFill>
              </a:defRPr>
            </a:lvl2pPr>
            <a:lvl3pPr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defRPr sz="1800">
                <a:solidFill>
                  <a:schemeClr val="accent1"/>
                </a:solidFill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defRPr sz="1800">
                <a:solidFill>
                  <a:schemeClr val="accent1"/>
                </a:solidFill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defRPr sz="1800">
                <a:solidFill>
                  <a:schemeClr val="accent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591050" y="2224797"/>
            <a:ext cx="3295682" cy="2861842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spcAft>
                <a:spcPts val="0"/>
              </a:spcAft>
              <a:defRPr sz="1800">
                <a:solidFill>
                  <a:schemeClr val="accent1"/>
                </a:solidFill>
              </a:defRPr>
            </a:lvl1pPr>
            <a:lvl2pPr marL="287338" indent="-195263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defRPr sz="1800">
                <a:solidFill>
                  <a:schemeClr val="accent1"/>
                </a:solidFill>
              </a:defRPr>
            </a:lvl2pPr>
            <a:lvl3pPr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defRPr sz="1800">
                <a:solidFill>
                  <a:schemeClr val="accent1"/>
                </a:solidFill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defRPr sz="1800">
                <a:solidFill>
                  <a:schemeClr val="accent1"/>
                </a:solidFill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defRPr sz="1800">
                <a:solidFill>
                  <a:schemeClr val="accent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Line 6"/>
          <p:cNvSpPr>
            <a:spLocks noChangeShapeType="1"/>
          </p:cNvSpPr>
          <p:nvPr userDrawn="1"/>
        </p:nvSpPr>
        <p:spPr bwMode="auto">
          <a:xfrm>
            <a:off x="4529138" y="2135188"/>
            <a:ext cx="0" cy="2899833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Line 7"/>
          <p:cNvSpPr>
            <a:spLocks noChangeShapeType="1"/>
          </p:cNvSpPr>
          <p:nvPr userDrawn="1"/>
        </p:nvSpPr>
        <p:spPr bwMode="auto">
          <a:xfrm>
            <a:off x="1271589" y="2139157"/>
            <a:ext cx="656113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3"/>
          </p:nvPr>
        </p:nvSpPr>
        <p:spPr bwMode="gray">
          <a:xfrm>
            <a:off x="1270071" y="1651000"/>
            <a:ext cx="6603858" cy="444500"/>
          </a:xfrm>
          <a:prstGeom prst="rect">
            <a:avLst/>
          </a:prstGeom>
        </p:spPr>
        <p:txBody>
          <a:bodyPr vert="horz" bIns="0" anchor="b" anchorCtr="0"/>
          <a:lstStyle>
            <a:lvl1pPr algn="ctr">
              <a:defRPr>
                <a:solidFill>
                  <a:srgbClr val="80808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DEFE11F-158B-594E-8BEE-CC26B87FEB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rnl_cnsmr_exp_2.jpg"/>
          <p:cNvPicPr>
            <a:picLocks noChangeAspect="1"/>
          </p:cNvPicPr>
          <p:nvPr userDrawn="1"/>
        </p:nvPicPr>
        <p:blipFill>
          <a:blip r:embed="rId2"/>
          <a:srcRect l="10534"/>
          <a:stretch>
            <a:fillRect/>
          </a:stretch>
        </p:blipFill>
        <p:spPr>
          <a:xfrm flipH="1">
            <a:off x="5748053" y="4364614"/>
            <a:ext cx="3395947" cy="1350386"/>
          </a:xfrm>
          <a:prstGeom prst="rect">
            <a:avLst/>
          </a:prstGeom>
        </p:spPr>
      </p:pic>
      <p:sp>
        <p:nvSpPr>
          <p:cNvPr id="5" name="Title 15"/>
          <p:cNvSpPr>
            <a:spLocks noGrp="1"/>
          </p:cNvSpPr>
          <p:nvPr>
            <p:ph type="title"/>
          </p:nvPr>
        </p:nvSpPr>
        <p:spPr>
          <a:xfrm>
            <a:off x="401638" y="317500"/>
            <a:ext cx="7370762" cy="6985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FE11F-158B-594E-8BEE-CC26B87FEB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5204354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D15EB-51C3-4709-9E56-EA77FD325936}" type="datetime1">
              <a:rPr lang="en-US"/>
              <a:pPr>
                <a:defRPr/>
              </a:pPr>
              <a:t>9/8/2010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5204354"/>
            <a:ext cx="2895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7BD4C-295A-418B-9518-CE4B784324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33502"/>
            <a:ext cx="4038600" cy="18216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282175"/>
            <a:ext cx="4038600" cy="18229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5204354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6AF1B-5A43-43BC-86B7-74FD126B6EBB}" type="datetime1">
              <a:rPr lang="en-US"/>
              <a:pPr>
                <a:defRPr/>
              </a:pPr>
              <a:t>9/8/2010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5204354"/>
            <a:ext cx="2895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0886A-8E04-4F9F-AAFB-38824FF84A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tt_globe_rgb_grd_pos_2.jp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150353" y="314960"/>
            <a:ext cx="604723" cy="604723"/>
          </a:xfrm>
          <a:prstGeom prst="rect">
            <a:avLst/>
          </a:prstGeom>
        </p:spPr>
      </p:pic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02166" y="5284900"/>
            <a:ext cx="385235" cy="127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="1">
                <a:solidFill>
                  <a:schemeClr val="accent1"/>
                </a:solidFill>
              </a:defRPr>
            </a:lvl1pPr>
          </a:lstStyle>
          <a:p>
            <a:fld id="{1DEFE11F-158B-594E-8BEE-CC26B87FEB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28676" y="5301655"/>
            <a:ext cx="4614310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" dirty="0" smtClean="0">
                <a:solidFill>
                  <a:schemeClr val="accent1"/>
                </a:solidFill>
              </a:rPr>
              <a:t>© 2010 AT&amp;T Intellectual Property. All rights reserved. AT&amp;T, the AT&amp;T</a:t>
            </a:r>
            <a:r>
              <a:rPr lang="en-US" sz="600" baseline="0" dirty="0" smtClean="0">
                <a:solidFill>
                  <a:schemeClr val="accent1"/>
                </a:solidFill>
              </a:rPr>
              <a:t> </a:t>
            </a:r>
            <a:r>
              <a:rPr lang="en-US" sz="600" dirty="0" smtClean="0">
                <a:solidFill>
                  <a:schemeClr val="accent1"/>
                </a:solidFill>
              </a:rPr>
              <a:t>logo and all other AT&amp;T marks contained herein are trademarks of AT&amp;T</a:t>
            </a:r>
            <a:r>
              <a:rPr lang="en-US" sz="600" baseline="0" dirty="0" smtClean="0">
                <a:solidFill>
                  <a:schemeClr val="accent1"/>
                </a:solidFill>
              </a:rPr>
              <a:t> </a:t>
            </a:r>
            <a:r>
              <a:rPr lang="en-US" sz="600" dirty="0" smtClean="0">
                <a:solidFill>
                  <a:schemeClr val="accent1"/>
                </a:solidFill>
              </a:rPr>
              <a:t>Intellectual Property and/or AT&amp;T affiliated companies. All other marks</a:t>
            </a:r>
            <a:r>
              <a:rPr lang="en-US" sz="600" baseline="0" dirty="0" smtClean="0">
                <a:solidFill>
                  <a:schemeClr val="accent1"/>
                </a:solidFill>
              </a:rPr>
              <a:t> </a:t>
            </a:r>
            <a:r>
              <a:rPr lang="en-US" sz="600" dirty="0" smtClean="0">
                <a:solidFill>
                  <a:schemeClr val="accent1"/>
                </a:solidFill>
              </a:rPr>
              <a:t>contained herein are the property of their respective owners.</a:t>
            </a:r>
            <a:endParaRPr lang="en-US" sz="60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hf hdr="0" dt="0"/>
  <p:txStyles>
    <p:titleStyle>
      <a:lvl1pPr algn="l" defTabSz="947738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+mj-lt"/>
          <a:ea typeface="+mj-ea"/>
          <a:cs typeface="+mj-cs"/>
        </a:defRPr>
      </a:lvl1pPr>
      <a:lvl2pPr algn="l" defTabSz="947738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-111" charset="0"/>
        </a:defRPr>
      </a:lvl2pPr>
      <a:lvl3pPr algn="l" defTabSz="947738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-111" charset="0"/>
        </a:defRPr>
      </a:lvl3pPr>
      <a:lvl4pPr algn="l" defTabSz="947738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-111" charset="0"/>
        </a:defRPr>
      </a:lvl4pPr>
      <a:lvl5pPr algn="l" defTabSz="947738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-111" charset="0"/>
        </a:defRPr>
      </a:lvl5pPr>
      <a:lvl6pPr marL="457200" algn="l" defTabSz="947738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-111" charset="0"/>
        </a:defRPr>
      </a:lvl6pPr>
      <a:lvl7pPr marL="914400" algn="l" defTabSz="947738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-111" charset="0"/>
        </a:defRPr>
      </a:lvl7pPr>
      <a:lvl8pPr marL="1371600" algn="l" defTabSz="947738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-111" charset="0"/>
        </a:defRPr>
      </a:lvl8pPr>
      <a:lvl9pPr marL="1828800" algn="l" defTabSz="947738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-111" charset="0"/>
        </a:defRPr>
      </a:lvl9pPr>
    </p:titleStyle>
    <p:bodyStyle>
      <a:lvl1pPr algn="l" defTabSz="947738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10000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defTabSz="947738" rtl="0" eaLnBrk="0" fontAlgn="base" hangingPunct="0">
        <a:spcBef>
          <a:spcPct val="10000"/>
        </a:spcBef>
        <a:spcAft>
          <a:spcPct val="3000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ＭＳ Ｐゴシック" pitchFamily="-111" charset="-128"/>
        </a:defRPr>
      </a:lvl2pPr>
      <a:lvl3pPr marL="461963" indent="-225425" algn="l" defTabSz="947738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SzPct val="80000"/>
        <a:buFont typeface="IB Wb Regular" pitchFamily="-111" charset="0"/>
        <a:buChar char="–"/>
        <a:defRPr>
          <a:solidFill>
            <a:schemeClr val="tx1"/>
          </a:solidFill>
          <a:latin typeface="+mn-lt"/>
          <a:ea typeface="ＭＳ Ｐゴシック" pitchFamily="-111" charset="-128"/>
        </a:defRPr>
      </a:lvl3pPr>
      <a:lvl4pPr marL="692150" indent="-228600" algn="l" defTabSz="947738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SzPct val="80000"/>
        <a:buChar char="•"/>
        <a:defRPr sz="1600">
          <a:solidFill>
            <a:schemeClr val="tx1"/>
          </a:solidFill>
          <a:latin typeface="+mn-lt"/>
          <a:ea typeface="ＭＳ Ｐゴシック" pitchFamily="-111" charset="-128"/>
        </a:defRPr>
      </a:lvl4pPr>
      <a:lvl5pPr marL="915988" indent="-222250" algn="l" defTabSz="947738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SzPct val="80000"/>
        <a:buFont typeface="Verdana" pitchFamily="-111" charset="0"/>
        <a:buChar char="–"/>
        <a:defRPr sz="1600">
          <a:solidFill>
            <a:schemeClr val="tx1"/>
          </a:solidFill>
          <a:latin typeface="+mn-lt"/>
          <a:ea typeface="ＭＳ Ｐゴシック" pitchFamily="-111" charset="-128"/>
        </a:defRPr>
      </a:lvl5pPr>
      <a:lvl6pPr marL="1373188" indent="-222250" algn="l" defTabSz="947738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SzPct val="80000"/>
        <a:buFont typeface="Verdana" pitchFamily="-111" charset="0"/>
        <a:buChar char="–"/>
        <a:defRPr sz="1600">
          <a:solidFill>
            <a:schemeClr val="tx1"/>
          </a:solidFill>
          <a:latin typeface="+mn-lt"/>
          <a:ea typeface="ＭＳ Ｐゴシック" pitchFamily="-111" charset="-128"/>
        </a:defRPr>
      </a:lvl6pPr>
      <a:lvl7pPr marL="1830388" indent="-222250" algn="l" defTabSz="947738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SzPct val="80000"/>
        <a:buFont typeface="Verdana" pitchFamily="-111" charset="0"/>
        <a:buChar char="–"/>
        <a:defRPr sz="1600">
          <a:solidFill>
            <a:schemeClr val="tx1"/>
          </a:solidFill>
          <a:latin typeface="+mn-lt"/>
          <a:ea typeface="ＭＳ Ｐゴシック" pitchFamily="-111" charset="-128"/>
        </a:defRPr>
      </a:lvl7pPr>
      <a:lvl8pPr marL="2287588" indent="-222250" algn="l" defTabSz="947738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SzPct val="80000"/>
        <a:buFont typeface="Verdana" pitchFamily="-111" charset="0"/>
        <a:buChar char="–"/>
        <a:defRPr sz="1600">
          <a:solidFill>
            <a:schemeClr val="tx1"/>
          </a:solidFill>
          <a:latin typeface="+mn-lt"/>
          <a:ea typeface="ＭＳ Ｐゴシック" pitchFamily="-111" charset="-128"/>
        </a:defRPr>
      </a:lvl8pPr>
      <a:lvl9pPr marL="2744788" indent="-222250" algn="l" defTabSz="947738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SzPct val="80000"/>
        <a:buFont typeface="Verdana" pitchFamily="-111" charset="0"/>
        <a:buChar char="–"/>
        <a:defRPr sz="16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18" Type="http://schemas.openxmlformats.org/officeDocument/2006/relationships/image" Target="../media/image20.png"/><Relationship Id="rId3" Type="http://schemas.openxmlformats.org/officeDocument/2006/relationships/image" Target="../media/image5.jpeg"/><Relationship Id="rId7" Type="http://schemas.openxmlformats.org/officeDocument/2006/relationships/image" Target="../media/image9.wmf"/><Relationship Id="rId12" Type="http://schemas.openxmlformats.org/officeDocument/2006/relationships/image" Target="../media/image14.jpeg"/><Relationship Id="rId17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10" Type="http://schemas.openxmlformats.org/officeDocument/2006/relationships/image" Target="../media/image12.jpeg"/><Relationship Id="rId19" Type="http://schemas.openxmlformats.org/officeDocument/2006/relationships/image" Target="../media/image21.jpeg"/><Relationship Id="rId4" Type="http://schemas.openxmlformats.org/officeDocument/2006/relationships/image" Target="../media/image6.jpeg"/><Relationship Id="rId9" Type="http://schemas.openxmlformats.org/officeDocument/2006/relationships/image" Target="../media/image11.wmf"/><Relationship Id="rId1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01638" y="317500"/>
            <a:ext cx="6456362" cy="1244600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Mercury: Detecting the Performance Impact of Network Upgrades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01638" y="3771900"/>
            <a:ext cx="7904162" cy="14478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Ajay Mahimkar</a:t>
            </a: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, Han Hee Song* , Zihui Ge, Aman Shaikh, </a:t>
            </a:r>
          </a:p>
          <a:p>
            <a:pPr eaLnBrk="1" hangingPunct="1"/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Jia Wang, Jennifer Yates, Yin Zhang* , Joanne Emmons</a:t>
            </a:r>
          </a:p>
          <a:p>
            <a:pPr eaLnBrk="1" hangingPunct="1"/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AT&amp;T Labs – Research 		* UT-Austin 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7BF334-9C75-A349-8752-A3625F25A58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 Placeholder 10"/>
          <p:cNvSpPr txBox="1">
            <a:spLocks/>
          </p:cNvSpPr>
          <p:nvPr/>
        </p:nvSpPr>
        <p:spPr bwMode="gray">
          <a:xfrm>
            <a:off x="2667000" y="4914900"/>
            <a:ext cx="4267200" cy="457200"/>
          </a:xfrm>
          <a:prstGeom prst="rect">
            <a:avLst/>
          </a:prstGeom>
        </p:spPr>
        <p:txBody>
          <a:bodyPr vert="horz" lIns="0" tIns="0" rIns="0" bIns="0"/>
          <a:lstStyle/>
          <a:p>
            <a:pPr marL="0" marR="0" lvl="0" indent="0" defTabSz="94773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ACM SIGCOMM 2010, New Delhi, India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0704D6-3E2B-468E-8D6A-E2E445D1CF39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MERCURY Evaluation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28700"/>
            <a:ext cx="8305800" cy="4114800"/>
          </a:xfrm>
        </p:spPr>
        <p:txBody>
          <a:bodyPr/>
          <a:lstStyle/>
          <a:p>
            <a:pPr eaLnBrk="1" hangingPunct="1">
              <a:buClrTx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Evaluation using real network data is challenging </a:t>
            </a:r>
          </a:p>
          <a:p>
            <a:pPr lvl="1" eaLnBrk="1" hangingPunct="1"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Lack of ground truth information</a:t>
            </a:r>
          </a:p>
          <a:p>
            <a:pPr lvl="1" eaLnBrk="1" hangingPunct="1"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Close interaction with network operations </a:t>
            </a:r>
          </a:p>
          <a:p>
            <a:pPr eaLnBrk="1" hangingPunct="1">
              <a:buClrTx/>
            </a:pPr>
            <a:endParaRPr lang="en-US" sz="1100" dirty="0" smtClean="0">
              <a:solidFill>
                <a:srgbClr val="0000FF"/>
              </a:solidFill>
              <a:latin typeface="Comic Sans MS" pitchFamily="66" charset="0"/>
              <a:sym typeface="Comic Sans MS" pitchFamily="66" charset="0"/>
            </a:endParaRPr>
          </a:p>
          <a:p>
            <a:pPr eaLnBrk="1" hangingPunct="1">
              <a:buClrTx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Comic Sans MS" pitchFamily="66" charset="0"/>
              </a:rPr>
              <a:t>Data Sets </a:t>
            </a:r>
          </a:p>
          <a:p>
            <a:pPr lvl="1" eaLnBrk="1" hangingPunct="1"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C00000"/>
                </a:solidFill>
                <a:latin typeface="Comic Sans MS" pitchFamily="66" charset="0"/>
                <a:sym typeface="Comic Sans MS" pitchFamily="66" charset="0"/>
              </a:rPr>
              <a:t>Upgrades: router configuration, workflow logs</a:t>
            </a:r>
          </a:p>
          <a:p>
            <a:pPr lvl="1" eaLnBrk="1" hangingPunct="1"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C00000"/>
                </a:solidFill>
                <a:latin typeface="Comic Sans MS" pitchFamily="66" charset="0"/>
                <a:sym typeface="Comic Sans MS" pitchFamily="66" charset="0"/>
              </a:rPr>
              <a:t>Performance event-series: SNMP (CPU, memory) and syslogs</a:t>
            </a:r>
          </a:p>
          <a:p>
            <a:pPr lvl="1" eaLnBrk="1" hangingPunct="1"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Collected from tier-1 ISP backbone over </a:t>
            </a:r>
            <a:r>
              <a:rPr lang="en-US" sz="1800" dirty="0" smtClean="0">
                <a:solidFill>
                  <a:srgbClr val="C00000"/>
                </a:solidFill>
                <a:latin typeface="Comic Sans MS" pitchFamily="66" charset="0"/>
                <a:sym typeface="Comic Sans MS" pitchFamily="66" charset="0"/>
              </a:rPr>
              <a:t>6 months</a:t>
            </a:r>
          </a:p>
          <a:p>
            <a:pPr lvl="1" eaLnBrk="1" hangingPunct="1"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Number of routers = 988</a:t>
            </a:r>
          </a:p>
          <a:p>
            <a:pPr lvl="1" eaLnBrk="1" hangingPunct="1"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Router categories: core, aggregate, access, route reflector, hub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0704D6-3E2B-468E-8D6A-E2E445D1CF39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Extracting Upgrades</a:t>
            </a:r>
          </a:p>
        </p:txBody>
      </p:sp>
      <p:graphicFrame>
        <p:nvGraphicFramePr>
          <p:cNvPr id="280782" name="Group 206"/>
          <p:cNvGraphicFramePr>
            <a:graphicFrameLocks noGrp="1"/>
          </p:cNvGraphicFramePr>
          <p:nvPr>
            <p:ph sz="quarter" idx="2"/>
          </p:nvPr>
        </p:nvGraphicFramePr>
        <p:xfrm>
          <a:off x="762000" y="3547268"/>
          <a:ext cx="7924800" cy="1139032"/>
        </p:xfrm>
        <a:graphic>
          <a:graphicData uri="http://schemas.openxmlformats.org/drawingml/2006/table">
            <a:tbl>
              <a:tblPr/>
              <a:tblGrid>
                <a:gridCol w="3668890"/>
                <a:gridCol w="1185941"/>
                <a:gridCol w="2141838"/>
                <a:gridCol w="928131"/>
              </a:tblGrid>
              <a:tr h="377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Upgrade Labels from Operations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Counts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MERCURY Labels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Counts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Interesting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13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 negative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Non-interesting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19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 positive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11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0755" name="Text Box 179"/>
          <p:cNvSpPr txBox="1">
            <a:spLocks noChangeArrowheads="1"/>
          </p:cNvSpPr>
          <p:nvPr/>
        </p:nvSpPr>
        <p:spPr bwMode="auto">
          <a:xfrm>
            <a:off x="6019800" y="3166269"/>
            <a:ext cx="2327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mic Sans MS" pitchFamily="66" charset="0"/>
              </a:rPr>
              <a:t>MERCURY Output</a:t>
            </a:r>
          </a:p>
        </p:txBody>
      </p:sp>
      <p:sp>
        <p:nvSpPr>
          <p:cNvPr id="280756" name="Line 180"/>
          <p:cNvSpPr>
            <a:spLocks noChangeShapeType="1"/>
          </p:cNvSpPr>
          <p:nvPr/>
        </p:nvSpPr>
        <p:spPr bwMode="auto">
          <a:xfrm flipV="1">
            <a:off x="5715000" y="3086100"/>
            <a:ext cx="0" cy="46116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757" name="Line 181"/>
          <p:cNvSpPr>
            <a:spLocks noChangeShapeType="1"/>
          </p:cNvSpPr>
          <p:nvPr/>
        </p:nvSpPr>
        <p:spPr bwMode="auto">
          <a:xfrm flipV="1">
            <a:off x="8686800" y="3102768"/>
            <a:ext cx="0" cy="44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758" name="Line 182"/>
          <p:cNvSpPr>
            <a:spLocks noChangeShapeType="1"/>
          </p:cNvSpPr>
          <p:nvPr/>
        </p:nvSpPr>
        <p:spPr bwMode="auto">
          <a:xfrm>
            <a:off x="5715000" y="3086100"/>
            <a:ext cx="2971800" cy="126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759" name="Line 183"/>
          <p:cNvSpPr>
            <a:spLocks noChangeShapeType="1"/>
          </p:cNvSpPr>
          <p:nvPr/>
        </p:nvSpPr>
        <p:spPr bwMode="auto">
          <a:xfrm>
            <a:off x="5715000" y="354330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785" name="Oval 209"/>
          <p:cNvSpPr>
            <a:spLocks noChangeArrowheads="1"/>
          </p:cNvSpPr>
          <p:nvPr/>
        </p:nvSpPr>
        <p:spPr bwMode="auto">
          <a:xfrm>
            <a:off x="7848600" y="4305299"/>
            <a:ext cx="685800" cy="317500"/>
          </a:xfrm>
          <a:prstGeom prst="ellipse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0786" name="AutoShape 210"/>
          <p:cNvSpPr>
            <a:spLocks noChangeArrowheads="1"/>
          </p:cNvSpPr>
          <p:nvPr/>
        </p:nvSpPr>
        <p:spPr bwMode="auto">
          <a:xfrm>
            <a:off x="2743200" y="4762500"/>
            <a:ext cx="4267200" cy="838200"/>
          </a:xfrm>
          <a:prstGeom prst="wedgeEllipseCallout">
            <a:avLst>
              <a:gd name="adj1" fmla="val 68786"/>
              <a:gd name="adj2" fmla="val -77489"/>
            </a:avLst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Comic Sans MS" pitchFamily="66" charset="0"/>
              </a:rPr>
              <a:t>Filtered after applying behavior change detection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466567" y="952500"/>
            <a:ext cx="2601233" cy="2105799"/>
            <a:chOff x="1228725" y="1409700"/>
            <a:chExt cx="2601233" cy="210579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28725" y="1409700"/>
              <a:ext cx="2505075" cy="1957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1600200" y="1790700"/>
              <a:ext cx="4764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r = 2</a:t>
              </a:r>
              <a:endPara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62200" y="2781300"/>
              <a:ext cx="4764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r = 4</a:t>
              </a:r>
              <a:endPara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76600" y="2781300"/>
              <a:ext cx="5533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r = 10</a:t>
              </a:r>
              <a:endPara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9400" y="2476500"/>
              <a:ext cx="476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r = 6</a:t>
              </a:r>
              <a:endPara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71800" y="3238500"/>
              <a:ext cx="476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r = 8</a:t>
              </a:r>
              <a:endPara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H="1">
              <a:off x="2943679" y="2809421"/>
              <a:ext cx="228600" cy="1995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 rot="16200000" flipV="1">
              <a:off x="3096079" y="3134179"/>
              <a:ext cx="304800" cy="56242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52500"/>
            <a:ext cx="6553200" cy="4191000"/>
          </a:xfrm>
        </p:spPr>
        <p:txBody>
          <a:bodyPr/>
          <a:lstStyle/>
          <a:p>
            <a:pPr eaLnBrk="1" hangingPunct="1">
              <a:buClrTx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Compare Mercury output with labels from operations</a:t>
            </a:r>
          </a:p>
          <a:p>
            <a:pPr lvl="1" eaLnBrk="1" hangingPunct="1"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False positive: falsely detected by Mercury </a:t>
            </a:r>
          </a:p>
          <a:p>
            <a:pPr lvl="1" eaLnBrk="1" hangingPunct="1"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False negative: missed by Mercury</a:t>
            </a:r>
          </a:p>
          <a:p>
            <a:pPr lvl="1" eaLnBrk="1" hangingPunct="1"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Vary the threshold for detecting rare upgrade-related configuration changes</a:t>
            </a:r>
          </a:p>
        </p:txBody>
      </p:sp>
      <p:sp>
        <p:nvSpPr>
          <p:cNvPr id="34" name="Text Box 179"/>
          <p:cNvSpPr txBox="1">
            <a:spLocks noChangeArrowheads="1"/>
          </p:cNvSpPr>
          <p:nvPr/>
        </p:nvSpPr>
        <p:spPr bwMode="auto">
          <a:xfrm>
            <a:off x="2266132" y="3097768"/>
            <a:ext cx="691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r = 4</a:t>
            </a:r>
            <a:endParaRPr lang="en-US" sz="18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8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755" grpId="0"/>
      <p:bldP spid="280756" grpId="0" animBg="1"/>
      <p:bldP spid="280757" grpId="0" animBg="1"/>
      <p:bldP spid="280758" grpId="0" animBg="1"/>
      <p:bldP spid="280759" grpId="0" animBg="1"/>
      <p:bldP spid="280785" grpId="0" animBg="1"/>
      <p:bldP spid="280786" grpId="0" animBg="1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704361-EB3B-4701-B048-2CB1569A82D8}" type="slidenum">
              <a:rPr lang="en-US" smtClean="0"/>
              <a:pPr/>
              <a:t>12</a:t>
            </a:fld>
            <a:endParaRPr lang="en-US" dirty="0" smtClean="0"/>
          </a:p>
        </p:txBody>
      </p:sp>
      <p:graphicFrame>
        <p:nvGraphicFramePr>
          <p:cNvPr id="434179" name="Group 3"/>
          <p:cNvGraphicFramePr>
            <a:graphicFrameLocks noGrp="1"/>
          </p:cNvGraphicFramePr>
          <p:nvPr/>
        </p:nvGraphicFramePr>
        <p:xfrm>
          <a:off x="381001" y="2450069"/>
          <a:ext cx="8534399" cy="1567880"/>
        </p:xfrm>
        <a:graphic>
          <a:graphicData uri="http://schemas.openxmlformats.org/drawingml/2006/table">
            <a:tbl>
              <a:tblPr/>
              <a:tblGrid>
                <a:gridCol w="1531185"/>
                <a:gridCol w="983414"/>
                <a:gridCol w="1143000"/>
                <a:gridCol w="1676400"/>
                <a:gridCol w="1859567"/>
                <a:gridCol w="1340833"/>
              </a:tblGrid>
              <a:tr h="60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Performance Event-series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Count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Upgrades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Upgrade Event-series Pairs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Upgrade induced change-points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Unique Cases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CPU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988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185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182,780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338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10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Memory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988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185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182,780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160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4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3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Syslogs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288,084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185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53,295,540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3181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92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73" name="Text Box 35"/>
          <p:cNvSpPr txBox="1">
            <a:spLocks noChangeArrowheads="1"/>
          </p:cNvSpPr>
          <p:nvPr/>
        </p:nvSpPr>
        <p:spPr bwMode="auto">
          <a:xfrm>
            <a:off x="6019800" y="2053193"/>
            <a:ext cx="2590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mic Sans MS" pitchFamily="66" charset="0"/>
              </a:rPr>
              <a:t>MERCURY Output</a:t>
            </a:r>
          </a:p>
        </p:txBody>
      </p:sp>
      <p:sp>
        <p:nvSpPr>
          <p:cNvPr id="18474" name="Line 36"/>
          <p:cNvSpPr>
            <a:spLocks noChangeShapeType="1"/>
          </p:cNvSpPr>
          <p:nvPr/>
        </p:nvSpPr>
        <p:spPr bwMode="auto">
          <a:xfrm>
            <a:off x="5791200" y="2005568"/>
            <a:ext cx="312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75" name="Line 37"/>
          <p:cNvSpPr>
            <a:spLocks noChangeShapeType="1"/>
          </p:cNvSpPr>
          <p:nvPr/>
        </p:nvSpPr>
        <p:spPr bwMode="auto">
          <a:xfrm flipV="1">
            <a:off x="8915400" y="2005568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76" name="Line 38"/>
          <p:cNvSpPr>
            <a:spLocks noChangeShapeType="1"/>
          </p:cNvSpPr>
          <p:nvPr/>
        </p:nvSpPr>
        <p:spPr bwMode="auto">
          <a:xfrm flipH="1" flipV="1">
            <a:off x="5791200" y="2005568"/>
            <a:ext cx="0" cy="44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77" name="Line 39"/>
          <p:cNvSpPr>
            <a:spLocks noChangeShapeType="1"/>
          </p:cNvSpPr>
          <p:nvPr/>
        </p:nvSpPr>
        <p:spPr bwMode="auto">
          <a:xfrm>
            <a:off x="5791200" y="2450068"/>
            <a:ext cx="0" cy="1562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34217" name="Text Box 41"/>
          <p:cNvSpPr txBox="1">
            <a:spLocks noChangeArrowheads="1"/>
          </p:cNvSpPr>
          <p:nvPr/>
        </p:nvSpPr>
        <p:spPr bwMode="auto">
          <a:xfrm>
            <a:off x="2424744" y="4088368"/>
            <a:ext cx="2528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mic Sans MS" pitchFamily="66" charset="0"/>
              </a:rPr>
              <a:t>Significant reduction </a:t>
            </a:r>
          </a:p>
        </p:txBody>
      </p:sp>
      <p:sp>
        <p:nvSpPr>
          <p:cNvPr id="434218" name="Line 42"/>
          <p:cNvSpPr>
            <a:spLocks noChangeShapeType="1"/>
          </p:cNvSpPr>
          <p:nvPr/>
        </p:nvSpPr>
        <p:spPr bwMode="auto">
          <a:xfrm flipV="1">
            <a:off x="4876800" y="3783568"/>
            <a:ext cx="1219200" cy="457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34220" name="Rectangle 44"/>
          <p:cNvSpPr>
            <a:spLocks noChangeArrowheads="1"/>
          </p:cNvSpPr>
          <p:nvPr/>
        </p:nvSpPr>
        <p:spPr bwMode="auto">
          <a:xfrm>
            <a:off x="914400" y="4470400"/>
            <a:ext cx="7391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C00000"/>
                </a:solidFill>
                <a:latin typeface="Comic Sans MS" pitchFamily="66" charset="0"/>
              </a:rPr>
              <a:t>MERCURY not only confirmed earlier findings, </a:t>
            </a:r>
            <a:endParaRPr lang="en-US" sz="20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>
              <a:spcBef>
                <a:spcPts val="200"/>
              </a:spcBef>
            </a:pP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</a:rPr>
              <a:t>but </a:t>
            </a:r>
            <a:r>
              <a:rPr lang="en-US" sz="2000" dirty="0">
                <a:solidFill>
                  <a:srgbClr val="C00000"/>
                </a:solidFill>
                <a:latin typeface="Comic Sans MS" pitchFamily="66" charset="0"/>
              </a:rPr>
              <a:t>also revealed previously unknown network behaviors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096000" y="3021568"/>
            <a:ext cx="2514600" cy="1066800"/>
          </a:xfrm>
          <a:prstGeom prst="rect">
            <a:avLst/>
          </a:prstGeom>
          <a:noFill/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rIns="116982"/>
          <a:lstStyle/>
          <a:p>
            <a:pPr marL="57150" marR="0" lvl="0" indent="0" algn="l" defTabSz="947738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  <a:sym typeface="Comic Sans MS" pitchFamily="66" charset="0"/>
              </a:rPr>
              <a:t>Upgrade induced Behavior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  <a:sym typeface="Comic Sans MS" pitchFamily="66" charset="0"/>
              </a:rPr>
              <a:t> C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  <a:sym typeface="Comic Sans MS" pitchFamily="66" charset="0"/>
              </a:rPr>
              <a:t>hanges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  <a:sym typeface="Comic Sans MS" pitchFamily="66" charset="0"/>
            </a:endParaRPr>
          </a:p>
        </p:txBody>
      </p:sp>
      <p:graphicFrame>
        <p:nvGraphicFramePr>
          <p:cNvPr id="16" name="Group 3"/>
          <p:cNvGraphicFramePr>
            <a:graphicFrameLocks noGrp="1"/>
          </p:cNvGraphicFramePr>
          <p:nvPr/>
        </p:nvGraphicFramePr>
        <p:xfrm>
          <a:off x="381000" y="1104900"/>
          <a:ext cx="8534401" cy="792480"/>
        </p:xfrm>
        <a:graphic>
          <a:graphicData uri="http://schemas.openxmlformats.org/drawingml/2006/table">
            <a:tbl>
              <a:tblPr/>
              <a:tblGrid>
                <a:gridCol w="2057400"/>
                <a:gridCol w="914400"/>
                <a:gridCol w="1219200"/>
                <a:gridCol w="1143000"/>
                <a:gridCol w="1219200"/>
                <a:gridCol w="990600"/>
                <a:gridCol w="990601"/>
              </a:tblGrid>
              <a:tr h="500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Router Role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Core Routers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Aggregate Routers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Access Routers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Route Reflectors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Hub Routers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Total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Performance series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103,112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43,226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113,079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6,548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24,095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290,060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3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3" grpId="0"/>
      <p:bldP spid="18474" grpId="0" animBg="1"/>
      <p:bldP spid="18475" grpId="0" animBg="1"/>
      <p:bldP spid="18476" grpId="0" animBg="1"/>
      <p:bldP spid="18477" grpId="0" animBg="1"/>
      <p:bldP spid="434218" grpId="0" animBg="1"/>
      <p:bldP spid="434220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15B33F-59DA-416A-8C0C-ABD856D6183C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116982"/>
          <a:lstStyle/>
          <a:p>
            <a:pPr marL="57150">
              <a:defRPr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Comic Sans MS" pitchFamily="66" charset="0"/>
              </a:rPr>
              <a:t>Mercury Findings Summary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sym typeface="Comic Sans MS" pitchFamily="66" charset="0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28700"/>
            <a:ext cx="8458200" cy="4425686"/>
          </a:xfrm>
        </p:spPr>
        <p:txBody>
          <a:bodyPr rIns="116982"/>
          <a:lstStyle/>
          <a:p>
            <a:pPr eaLnBrk="1" hangingPunct="1">
              <a:lnSpc>
                <a:spcPct val="80000"/>
              </a:lnSpc>
              <a:buClrTx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Operating system upgrades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Downticks in CPU utilizations on access routers 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Upticks in memory utilizations on aggregate routers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Varying behaviors in layer-1 link flaps across different OS versions on access routers 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 Upticks in number of protection switching events on access routers </a:t>
            </a:r>
          </a:p>
          <a:p>
            <a:pPr marL="381000" indent="-339725">
              <a:lnSpc>
                <a:spcPct val="80000"/>
              </a:lnSpc>
              <a:buClrTx/>
            </a:pPr>
            <a:endParaRPr lang="en-US" sz="600" dirty="0" smtClean="0">
              <a:latin typeface="Comic Sans MS" pitchFamily="66" charset="0"/>
              <a:sym typeface="Comic Sans MS" pitchFamily="66" charset="0"/>
            </a:endParaRPr>
          </a:p>
          <a:p>
            <a:pPr eaLnBrk="1" hangingPunct="1">
              <a:lnSpc>
                <a:spcPct val="80000"/>
              </a:lnSpc>
              <a:buClrTx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Firmware upgrades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Downticks in CPU utilizations on central CPU and customer-facing 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Upticks on optical carrier line cards </a:t>
            </a:r>
          </a:p>
          <a:p>
            <a:pPr lvl="1" eaLnBrk="1" hangingPunct="1">
              <a:lnSpc>
                <a:spcPct val="80000"/>
              </a:lnSpc>
              <a:buClrTx/>
              <a:buNone/>
            </a:pPr>
            <a:endParaRPr lang="en-US" sz="600" dirty="0" smtClean="0">
              <a:solidFill>
                <a:schemeClr val="accent1"/>
              </a:solidFill>
              <a:latin typeface="Comic Sans MS" pitchFamily="66" charset="0"/>
              <a:sym typeface="Comic Sans MS" pitchFamily="66" charset="0"/>
            </a:endParaRPr>
          </a:p>
          <a:p>
            <a:pPr eaLnBrk="1" hangingPunct="1">
              <a:lnSpc>
                <a:spcPct val="80000"/>
              </a:lnSpc>
              <a:buClrTx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BGP fast external fall-over policy changes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Upticks in the number of “down interface flaps”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Downticks in the number of BGP hold timer and peer closed session events </a:t>
            </a:r>
          </a:p>
          <a:p>
            <a:pPr lvl="1" eaLnBrk="1" hangingPunct="1">
              <a:lnSpc>
                <a:spcPct val="80000"/>
              </a:lnSpc>
              <a:buClrTx/>
              <a:buNone/>
            </a:pPr>
            <a:endParaRPr lang="en-US" sz="1800" dirty="0" smtClean="0">
              <a:solidFill>
                <a:schemeClr val="accent1"/>
              </a:solidFill>
              <a:latin typeface="Comic Sans MS" pitchFamily="66" charset="0"/>
              <a:sym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D157-72C5-4336-9108-A6076A1260C4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90500"/>
            <a:ext cx="8915400" cy="952500"/>
          </a:xfrm>
          <a:noFill/>
          <a:ln/>
        </p:spPr>
        <p:txBody>
          <a:bodyPr rIns="116982"/>
          <a:lstStyle/>
          <a:p>
            <a:pPr marL="57150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Comic Sans MS" pitchFamily="66" charset="0"/>
              </a:rPr>
              <a:t>Case 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Comic Sans MS" pitchFamily="66" charset="0"/>
              </a:rPr>
              <a:t>Study: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Comic Sans MS" pitchFamily="66" charset="0"/>
              </a:rPr>
              <a:t>Protection Switching 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8701"/>
            <a:ext cx="5638800" cy="1828799"/>
          </a:xfrm>
          <a:ln/>
        </p:spPr>
        <p:txBody>
          <a:bodyPr rIns="116982"/>
          <a:lstStyle/>
          <a:p>
            <a:pPr marL="381000" indent="-339725">
              <a:lnSpc>
                <a:spcPct val="80000"/>
              </a:lnSpc>
              <a:buClrTx/>
            </a:pPr>
            <a:r>
              <a:rPr lang="en-US" dirty="0">
                <a:solidFill>
                  <a:srgbClr val="0000FF"/>
                </a:solidFill>
                <a:latin typeface="Comic Sans MS" pitchFamily="66" charset="0"/>
                <a:sym typeface="Comic Sans MS" pitchFamily="66" charset="0"/>
              </a:rPr>
              <a:t>Line card protection</a:t>
            </a:r>
            <a:r>
              <a:rPr lang="en-US" dirty="0">
                <a:latin typeface="Comic Sans MS" pitchFamily="66" charset="0"/>
                <a:sym typeface="Comic Sans MS" pitchFamily="66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  <a:sym typeface="Comic Sans MS" pitchFamily="66" charset="0"/>
              </a:rPr>
              <a:t>in access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Comic Sans MS" pitchFamily="66" charset="0"/>
              </a:rPr>
              <a:t>routers</a:t>
            </a:r>
          </a:p>
          <a:p>
            <a:pPr marL="381000" indent="-339725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To </a:t>
            </a:r>
            <a:r>
              <a:rPr lang="en-US" sz="1800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protect customers from line card failures </a:t>
            </a:r>
            <a:endParaRPr lang="en-US" sz="1800" dirty="0" smtClean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pPr marL="381000" indent="-339725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On </a:t>
            </a:r>
            <a:r>
              <a:rPr lang="en-US" sz="1800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failure, customers are switched </a:t>
            </a: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to backup</a:t>
            </a:r>
          </a:p>
          <a:p>
            <a:pPr marL="615950" lvl="1" indent="-339725">
              <a:lnSpc>
                <a:spcPct val="80000"/>
              </a:lnSpc>
              <a:buClrTx/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Switching </a:t>
            </a:r>
            <a:r>
              <a:rPr lang="en-US" sz="1600" dirty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is called Automated Protection Switching (APS</a:t>
            </a:r>
            <a:r>
              <a:rPr lang="en-US" sz="16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)</a:t>
            </a:r>
            <a:endParaRPr lang="en-US" sz="1800" dirty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</p:txBody>
      </p:sp>
      <p:pic>
        <p:nvPicPr>
          <p:cNvPr id="177180" name="Picture 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352371"/>
            <a:ext cx="3596640" cy="1447800"/>
          </a:xfrm>
          <a:prstGeom prst="rect">
            <a:avLst/>
          </a:prstGeom>
          <a:noFill/>
        </p:spPr>
      </p:pic>
      <p:sp>
        <p:nvSpPr>
          <p:cNvPr id="177181" name="Line 29"/>
          <p:cNvSpPr>
            <a:spLocks noChangeShapeType="1"/>
          </p:cNvSpPr>
          <p:nvPr/>
        </p:nvSpPr>
        <p:spPr bwMode="auto">
          <a:xfrm>
            <a:off x="7025640" y="1580971"/>
            <a:ext cx="685800" cy="508000"/>
          </a:xfrm>
          <a:prstGeom prst="line">
            <a:avLst/>
          </a:prstGeom>
          <a:noFill/>
          <a:ln w="1143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7182" name="TextBox 11"/>
          <p:cNvSpPr txBox="1">
            <a:spLocks noChangeArrowheads="1"/>
          </p:cNvSpPr>
          <p:nvPr/>
        </p:nvSpPr>
        <p:spPr bwMode="auto">
          <a:xfrm>
            <a:off x="5958840" y="1047571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  <a:latin typeface="Comic Sans MS" pitchFamily="66" charset="0"/>
              </a:rPr>
              <a:t>OS upgrade</a:t>
            </a:r>
          </a:p>
        </p:txBody>
      </p:sp>
      <p:sp>
        <p:nvSpPr>
          <p:cNvPr id="177183" name="TextBox 12"/>
          <p:cNvSpPr txBox="1">
            <a:spLocks noChangeArrowheads="1"/>
          </p:cNvSpPr>
          <p:nvPr/>
        </p:nvSpPr>
        <p:spPr bwMode="auto">
          <a:xfrm>
            <a:off x="6172200" y="2800171"/>
            <a:ext cx="2743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</a:pPr>
            <a:r>
              <a:rPr lang="en-US" sz="1800" dirty="0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rPr>
              <a:t>Dates normalized across all upgraded routers. The upgrade happened on day 84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2628900"/>
            <a:ext cx="8458200" cy="2743200"/>
          </a:xfrm>
          <a:prstGeom prst="rect">
            <a:avLst/>
          </a:prstGeom>
          <a:ln/>
        </p:spPr>
        <p:txBody>
          <a:bodyPr rIns="116982"/>
          <a:lstStyle/>
          <a:p>
            <a:pPr marL="381000" marR="0" lvl="0" indent="-339725" algn="l" defTabSz="947738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Comic Sans MS" pitchFamily="66" charset="0"/>
              </a:rPr>
              <a:t>MERCURY validated a known issue</a:t>
            </a:r>
          </a:p>
          <a:p>
            <a:pPr marL="381000" marR="0" lvl="0" indent="-339725" algn="l" defTabSz="947738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  <a:sym typeface="Comic Sans MS" pitchFamily="66" charset="0"/>
              </a:rPr>
              <a:t>Small in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Comic Sans MS" pitchFamily="66" charset="0"/>
              </a:rPr>
              <a:t>crease in the frequency of APS failure events</a:t>
            </a:r>
          </a:p>
          <a:p>
            <a:pPr marL="615950" marR="0" lvl="1" indent="-339725" algn="l" defTabSz="947738" rtl="0" eaLnBrk="0" fontAlgn="base" latinLnBrk="0" hangingPunct="0">
              <a:lnSpc>
                <a:spcPct val="80000"/>
              </a:lnSpc>
              <a:spcBef>
                <a:spcPct val="1000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-111" charset="-128"/>
                <a:sym typeface="Comic Sans MS" pitchFamily="66" charset="0"/>
              </a:rPr>
              <a:t>Critical issue impacting customers</a:t>
            </a:r>
          </a:p>
          <a:p>
            <a:pPr marL="381000" marR="0" lvl="0" indent="-339725" algn="l" defTabSz="947738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Comic Sans MS" pitchFamily="66" charset="0"/>
              </a:rPr>
              <a:t>Run across all the syslog messages</a:t>
            </a:r>
          </a:p>
          <a:p>
            <a:pPr marL="615950" lvl="1" indent="-339725" algn="l" defTabSz="947738">
              <a:lnSpc>
                <a:spcPct val="8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itchFamily="2" charset="2"/>
              <a:buChar char="v"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Comic Sans MS" pitchFamily="66" charset="0"/>
                <a:ea typeface="ＭＳ Ｐゴシック" pitchFamily="-111" charset="-128"/>
                <a:sym typeface="Comic Sans MS" pitchFamily="66" charset="0"/>
              </a:rPr>
              <a:t>APS failure events are rare per router</a:t>
            </a:r>
          </a:p>
          <a:p>
            <a:pPr marL="615950" lvl="1" indent="-339725" algn="l" defTabSz="947738">
              <a:lnSpc>
                <a:spcPct val="8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itchFamily="2" charset="2"/>
              <a:buChar char="v"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Comic Sans MS" pitchFamily="66" charset="0"/>
                <a:ea typeface="ＭＳ Ｐゴシック" pitchFamily="-111" charset="-128"/>
                <a:sym typeface="Comic Sans MS" pitchFamily="66" charset="0"/>
              </a:rPr>
              <a:t>Statistically indistinguishable on an individual router level </a:t>
            </a:r>
          </a:p>
          <a:p>
            <a:pPr marL="615950" marR="0" lvl="1" indent="-339725" algn="l" defTabSz="947738" rtl="0" eaLnBrk="0" fontAlgn="base" latinLnBrk="0" hangingPunct="0">
              <a:lnSpc>
                <a:spcPct val="80000"/>
              </a:lnSpc>
              <a:spcBef>
                <a:spcPct val="1000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ＭＳ Ｐゴシック" pitchFamily="-111" charset="-128"/>
                <a:sym typeface="Comic Sans MS" pitchFamily="66" charset="0"/>
              </a:rPr>
              <a:t>Change detected when aggregated across all upgraded access routers</a:t>
            </a:r>
          </a:p>
          <a:p>
            <a:pPr marL="158750" indent="-339725" algn="l" defTabSz="947738">
              <a:lnSpc>
                <a:spcPct val="80000"/>
              </a:lnSpc>
              <a:spcBef>
                <a:spcPct val="10000"/>
              </a:spcBef>
              <a:spcAft>
                <a:spcPct val="30000"/>
              </a:spcAft>
              <a:buSzPct val="80000"/>
              <a:defRPr/>
            </a:pPr>
            <a:r>
              <a:rPr lang="en-US" sz="2000" kern="0" dirty="0" smtClean="0">
                <a:solidFill>
                  <a:srgbClr val="0000FF"/>
                </a:solidFill>
                <a:latin typeface="Comic Sans MS" pitchFamily="66" charset="0"/>
                <a:ea typeface="ＭＳ Ｐゴシック" pitchFamily="-111" charset="-128"/>
                <a:sym typeface="Comic Sans MS" pitchFamily="66" charset="0"/>
              </a:rPr>
              <a:t>Mercury was used by Ops to track improvements as fix was deployed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itchFamily="66" charset="0"/>
              <a:ea typeface="ＭＳ Ｐゴシック" pitchFamily="-111" charset="-128"/>
              <a:sym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1" grpId="0" animBg="1"/>
      <p:bldP spid="177182" grpId="0"/>
      <p:bldP spid="1771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15B33F-59DA-416A-8C0C-ABD856D6183C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116982"/>
          <a:lstStyle/>
          <a:p>
            <a:pPr marL="57150">
              <a:defRPr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Comic Sans MS" pitchFamily="66" charset="0"/>
              </a:rPr>
              <a:t>Conclusions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sym typeface="Comic Sans MS" pitchFamily="66" charset="0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28700"/>
            <a:ext cx="8915400" cy="4425686"/>
          </a:xfrm>
        </p:spPr>
        <p:txBody>
          <a:bodyPr rIns="116982"/>
          <a:lstStyle/>
          <a:p>
            <a:pPr eaLnBrk="1" hangingPunct="1">
              <a:lnSpc>
                <a:spcPct val="80000"/>
              </a:lnSpc>
              <a:buClrTx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Mercury detects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persistent changes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in performance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induced by upgrades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C00000"/>
                </a:solidFill>
                <a:latin typeface="Comic Sans MS" pitchFamily="66" charset="0"/>
                <a:sym typeface="Comic Sans MS" pitchFamily="66" charset="0"/>
              </a:rPr>
              <a:t>Automated </a:t>
            </a: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detection with minimal domain knowledge 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C00000"/>
                </a:solidFill>
                <a:latin typeface="Comic Sans MS" pitchFamily="66" charset="0"/>
                <a:sym typeface="Comic Sans MS" pitchFamily="66" charset="0"/>
              </a:rPr>
              <a:t>Scalable</a:t>
            </a:r>
            <a:r>
              <a:rPr lang="en-US" sz="1800" dirty="0" smtClean="0">
                <a:solidFill>
                  <a:schemeClr val="accent1"/>
                </a:solidFill>
                <a:latin typeface="Comic Sans MS" pitchFamily="66" charset="0"/>
                <a:sym typeface="Comic Sans MS" pitchFamily="66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to a large number of measurements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C00000"/>
                </a:solidFill>
                <a:latin typeface="Comic Sans MS" pitchFamily="66" charset="0"/>
                <a:sym typeface="Comic Sans MS" pitchFamily="66" charset="0"/>
              </a:rPr>
              <a:t>Flexible</a:t>
            </a:r>
            <a:r>
              <a:rPr lang="en-US" sz="1800" dirty="0" smtClean="0">
                <a:solidFill>
                  <a:schemeClr val="accent1"/>
                </a:solidFill>
                <a:latin typeface="Comic Sans MS" pitchFamily="66" charset="0"/>
                <a:sym typeface="Comic Sans MS" pitchFamily="66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to be applied across diverse data sources </a:t>
            </a:r>
          </a:p>
          <a:p>
            <a:pPr eaLnBrk="1" hangingPunct="1">
              <a:lnSpc>
                <a:spcPct val="80000"/>
              </a:lnSpc>
              <a:buClrTx/>
            </a:pPr>
            <a:endParaRPr lang="en-US" sz="6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ClrTx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Operational Experiences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Confirmed earlier findings as well as discovered previously unknown behaviors 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Is becoming a powerful tool inside AT&amp;T </a:t>
            </a:r>
          </a:p>
          <a:p>
            <a:pPr eaLnBrk="1" hangingPunct="1">
              <a:lnSpc>
                <a:spcPct val="80000"/>
              </a:lnSpc>
              <a:buClrTx/>
            </a:pPr>
            <a:endParaRPr lang="en-US" sz="6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ClrTx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Future Work – Lots !!! 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Apply Mercury to new domains such as data centers, VoIP, IPTV, Mobility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Behavior changes induced by chronic events 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Real-time capabilities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A47B9C-CB2B-432E-9ECE-910B585ED72A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28677" name="Title 5"/>
          <p:cNvSpPr>
            <a:spLocks/>
          </p:cNvSpPr>
          <p:nvPr/>
        </p:nvSpPr>
        <p:spPr bwMode="auto">
          <a:xfrm>
            <a:off x="1676400" y="2476500"/>
            <a:ext cx="5918200" cy="95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108599" bIns="50800" anchor="ctr"/>
          <a:lstStyle/>
          <a:p>
            <a:pPr marL="6350" algn="ctr">
              <a:defRPr/>
            </a:pPr>
            <a:r>
              <a:rPr lang="en-US" sz="5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Thank You !</a:t>
            </a:r>
            <a:endParaRPr lang="en-US" sz="5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342900"/>
            <a:ext cx="20193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73F75F-5601-46CC-BA7D-B637B78685FA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76200" y="952500"/>
            <a:ext cx="3962399" cy="2186832"/>
            <a:chOff x="810" y="1797051"/>
            <a:chExt cx="4329571" cy="2880059"/>
          </a:xfrm>
        </p:grpSpPr>
        <p:sp>
          <p:nvSpPr>
            <p:cNvPr id="7187" name="TextBox 45"/>
            <p:cNvSpPr txBox="1">
              <a:spLocks noChangeArrowheads="1"/>
            </p:cNvSpPr>
            <p:nvPr/>
          </p:nvSpPr>
          <p:spPr bwMode="auto">
            <a:xfrm>
              <a:off x="810" y="3045609"/>
              <a:ext cx="4329571" cy="1631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ts val="100"/>
                </a:spcBef>
              </a:pPr>
              <a:r>
                <a:rPr lang="en-US" sz="1800" dirty="0">
                  <a:solidFill>
                    <a:srgbClr val="0000FF"/>
                  </a:solidFill>
                  <a:latin typeface="Comic Sans MS" pitchFamily="66" charset="0"/>
                </a:rPr>
                <a:t>Massive scale</a:t>
              </a:r>
            </a:p>
            <a:p>
              <a:pPr algn="ctr">
                <a:spcBef>
                  <a:spcPts val="10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100s of offices, 1000s of routers, </a:t>
              </a:r>
            </a:p>
            <a:p>
              <a:pPr algn="ctr">
                <a:spcBef>
                  <a:spcPts val="10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10,000s of interfaces, </a:t>
              </a:r>
              <a:endParaRPr lang="en-US" sz="1800" dirty="0" smtClean="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>
                <a:spcBef>
                  <a:spcPts val="100"/>
                </a:spcBef>
              </a:pPr>
              <a:r>
                <a:rPr lang="en-US" sz="1800" dirty="0" smtClean="0">
                  <a:solidFill>
                    <a:srgbClr val="000000"/>
                  </a:solidFill>
                  <a:latin typeface="Comic Sans MS" pitchFamily="66" charset="0"/>
                </a:rPr>
                <a:t>Millions </a:t>
              </a: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of consumers</a:t>
              </a:r>
            </a:p>
          </p:txBody>
        </p:sp>
        <p:pic>
          <p:nvPicPr>
            <p:cNvPr id="7188" name="Picture 6" descr="C:\Documents and Settings\jyates\Local Settings\Temporary Internet Files\Content.IE5\7QAWK7PT\MPj04096290000[1]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98551" y="1797051"/>
              <a:ext cx="697054" cy="1152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89" name="Picture 7" descr="C:\Documents and Settings\jyates\Local Settings\Temporary Internet Files\Content.IE5\NB0BFVKM\MPj04018180000[1]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3125" y="1797051"/>
              <a:ext cx="701083" cy="1152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90" name="Picture 11" descr="C:\Documents and Settings\jyates\Local Settings\Temporary Internet Files\Content.IE5\7QAWK7PT\MCj02972450000[1]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39040" y="1797051"/>
              <a:ext cx="1043111" cy="1146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068768" y="571500"/>
            <a:ext cx="3430747" cy="1464064"/>
            <a:chOff x="4915564" y="1651000"/>
            <a:chExt cx="3514987" cy="1801820"/>
          </a:xfrm>
        </p:grpSpPr>
        <p:pic>
          <p:nvPicPr>
            <p:cNvPr id="7185" name="Picture 5" descr="C:\Documents and Settings\jyates\Local Settings\Temporary Internet Files\Content.IE5\4ZH47E31\MCj04380270000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248331" y="1651000"/>
              <a:ext cx="9906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86" name="TextBox 50"/>
            <p:cNvSpPr txBox="1">
              <a:spLocks noChangeArrowheads="1"/>
            </p:cNvSpPr>
            <p:nvPr/>
          </p:nvSpPr>
          <p:spPr bwMode="auto">
            <a:xfrm>
              <a:off x="4915564" y="2641600"/>
              <a:ext cx="3514987" cy="811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ts val="100"/>
                </a:spcBef>
              </a:pPr>
              <a:r>
                <a:rPr lang="en-US" sz="1800" dirty="0">
                  <a:solidFill>
                    <a:srgbClr val="0000FF"/>
                  </a:solidFill>
                  <a:latin typeface="Comic Sans MS" pitchFamily="66" charset="0"/>
                </a:rPr>
                <a:t>Immense software complexity</a:t>
              </a:r>
            </a:p>
            <a:p>
              <a:pPr algn="ctr">
                <a:spcBef>
                  <a:spcPts val="10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Scale, Bugs, Interactions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-16211" y="3390901"/>
            <a:ext cx="4828566" cy="1695651"/>
            <a:chOff x="208743" y="4648200"/>
            <a:chExt cx="5011762" cy="2076551"/>
          </a:xfrm>
        </p:grpSpPr>
        <p:sp>
          <p:nvSpPr>
            <p:cNvPr id="7181" name="TextBox 51"/>
            <p:cNvSpPr txBox="1">
              <a:spLocks noChangeArrowheads="1"/>
            </p:cNvSpPr>
            <p:nvPr/>
          </p:nvSpPr>
          <p:spPr bwMode="auto">
            <a:xfrm>
              <a:off x="208743" y="5562601"/>
              <a:ext cx="5011762" cy="1162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ts val="100"/>
                </a:spcBef>
              </a:pPr>
              <a:r>
                <a:rPr lang="en-US" sz="1800" dirty="0">
                  <a:solidFill>
                    <a:srgbClr val="0000FF"/>
                  </a:solidFill>
                  <a:latin typeface="Comic Sans MS" pitchFamily="66" charset="0"/>
                </a:rPr>
                <a:t>Diverse technologies and vendors</a:t>
              </a:r>
            </a:p>
            <a:p>
              <a:pPr algn="ctr">
                <a:spcBef>
                  <a:spcPts val="10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Layer-1, Layer-2, Switches, Routers, </a:t>
              </a:r>
            </a:p>
            <a:p>
              <a:pPr algn="ctr">
                <a:spcBef>
                  <a:spcPts val="10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IP, Multicast, MPLS, wireless access points</a:t>
              </a:r>
            </a:p>
          </p:txBody>
        </p:sp>
        <p:pic>
          <p:nvPicPr>
            <p:cNvPr id="7182" name="Picture 1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28725" y="4800600"/>
              <a:ext cx="762000" cy="587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83" name="Picture 15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286125" y="4724400"/>
              <a:ext cx="752475" cy="473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7184" name="Picture 46" descr="C:\Documents and Settings\sblee\Local Settings\Temporary Internet Files\Content.IE5\K9EJKH6N\MCj04059560000[1]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219325" y="4648200"/>
              <a:ext cx="846138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865"/>
            <a:ext cx="8610600" cy="9525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Increasing Network Complexity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746019" y="3965925"/>
            <a:ext cx="3003682" cy="1379530"/>
            <a:chOff x="5105400" y="4191000"/>
            <a:chExt cx="3581400" cy="1778125"/>
          </a:xfrm>
        </p:grpSpPr>
        <p:sp>
          <p:nvSpPr>
            <p:cNvPr id="7176" name="TextBox 60"/>
            <p:cNvSpPr txBox="1">
              <a:spLocks noChangeArrowheads="1"/>
            </p:cNvSpPr>
            <p:nvPr/>
          </p:nvSpPr>
          <p:spPr bwMode="auto">
            <a:xfrm>
              <a:off x="5340983" y="5119517"/>
              <a:ext cx="3213310" cy="849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ts val="100"/>
                </a:spcBef>
              </a:pPr>
              <a:r>
                <a:rPr lang="en-US" sz="1800" dirty="0">
                  <a:solidFill>
                    <a:srgbClr val="0000FF"/>
                  </a:solidFill>
                  <a:latin typeface="Comic Sans MS" pitchFamily="66" charset="0"/>
                </a:rPr>
                <a:t>Continuous evolution</a:t>
              </a:r>
            </a:p>
            <a:p>
              <a:pPr algn="ctr">
                <a:spcBef>
                  <a:spcPts val="100"/>
                </a:spcBef>
              </a:pPr>
              <a:r>
                <a:rPr lang="en-US" sz="1800" dirty="0" smtClean="0">
                  <a:solidFill>
                    <a:srgbClr val="000000"/>
                  </a:solidFill>
                  <a:latin typeface="Comic Sans MS" pitchFamily="66" charset="0"/>
                </a:rPr>
                <a:t>Upgrades</a:t>
              </a: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, </a:t>
              </a:r>
              <a:r>
                <a:rPr lang="en-US" sz="1800" dirty="0" smtClean="0">
                  <a:solidFill>
                    <a:srgbClr val="000000"/>
                  </a:solidFill>
                  <a:latin typeface="Comic Sans MS" pitchFamily="66" charset="0"/>
                </a:rPr>
                <a:t>Installations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177" name="mainfrm"/>
            <p:cNvSpPr>
              <a:spLocks noEditPoints="1" noChangeArrowheads="1"/>
            </p:cNvSpPr>
            <p:nvPr/>
          </p:nvSpPr>
          <p:spPr bwMode="auto">
            <a:xfrm>
              <a:off x="5105400" y="4343400"/>
              <a:ext cx="523874" cy="609600"/>
            </a:xfrm>
            <a:custGeom>
              <a:avLst/>
              <a:gdLst>
                <a:gd name="T0" fmla="*/ 0 w 21600"/>
                <a:gd name="T1" fmla="*/ 0 h 21600"/>
                <a:gd name="T2" fmla="*/ 6352869 w 21600"/>
                <a:gd name="T3" fmla="*/ 0 h 21600"/>
                <a:gd name="T4" fmla="*/ 12705738 w 21600"/>
                <a:gd name="T5" fmla="*/ 0 h 21600"/>
                <a:gd name="T6" fmla="*/ 12705738 w 21600"/>
                <a:gd name="T7" fmla="*/ 8602134 h 21600"/>
                <a:gd name="T8" fmla="*/ 12119266 w 21600"/>
                <a:gd name="T9" fmla="*/ 17204267 h 21600"/>
                <a:gd name="T10" fmla="*/ 6352869 w 21600"/>
                <a:gd name="T11" fmla="*/ 17204267 h 21600"/>
                <a:gd name="T12" fmla="*/ 684116 w 21600"/>
                <a:gd name="T13" fmla="*/ 17204267 h 21600"/>
                <a:gd name="T14" fmla="*/ 0 w 21600"/>
                <a:gd name="T15" fmla="*/ 8602134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32 w 21600"/>
                <a:gd name="T25" fmla="*/ 22174 h 21600"/>
                <a:gd name="T26" fmla="*/ 21579 w 21600"/>
                <a:gd name="T27" fmla="*/ 2791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178" name="Picture 19" descr="C:\Users\mahimkar.RESEARCH\AppData\Local\Microsoft\Windows\Temporary Internet Files\Content.IE5\U233DAD0\MP900402149[1]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791200" y="4191000"/>
              <a:ext cx="873427" cy="785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9" name="Picture 21" descr="dv6114laptop2.jp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705600" y="4191000"/>
              <a:ext cx="1000007" cy="810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80" name="Picture 22" descr="ipad_touch_mock_up.jpg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772400" y="4267200"/>
              <a:ext cx="914400" cy="693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Group 33"/>
          <p:cNvGrpSpPr/>
          <p:nvPr/>
        </p:nvGrpSpPr>
        <p:grpSpPr>
          <a:xfrm>
            <a:off x="4267200" y="2324100"/>
            <a:ext cx="4724400" cy="1344955"/>
            <a:chOff x="4267200" y="2324100"/>
            <a:chExt cx="4724400" cy="1344955"/>
          </a:xfrm>
        </p:grpSpPr>
        <p:sp>
          <p:nvSpPr>
            <p:cNvPr id="25" name="TextBox 50"/>
            <p:cNvSpPr txBox="1">
              <a:spLocks noChangeArrowheads="1"/>
            </p:cNvSpPr>
            <p:nvPr/>
          </p:nvSpPr>
          <p:spPr bwMode="auto">
            <a:xfrm>
              <a:off x="5662845" y="3009900"/>
              <a:ext cx="2018502" cy="659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ts val="100"/>
                </a:spcBef>
              </a:pPr>
              <a:r>
                <a:rPr lang="en-US" sz="1800" dirty="0" smtClean="0">
                  <a:solidFill>
                    <a:srgbClr val="0000FF"/>
                  </a:solidFill>
                  <a:latin typeface="Comic Sans MS" pitchFamily="66" charset="0"/>
                </a:rPr>
                <a:t>Applications</a:t>
              </a:r>
            </a:p>
            <a:p>
              <a:pPr algn="ctr">
                <a:spcBef>
                  <a:spcPts val="100"/>
                </a:spcBef>
              </a:pPr>
              <a:r>
                <a:rPr lang="en-US" sz="1800" dirty="0" smtClean="0">
                  <a:solidFill>
                    <a:srgbClr val="000000"/>
                  </a:solidFill>
                  <a:latin typeface="Comic Sans MS" pitchFamily="66" charset="0"/>
                </a:rPr>
                <a:t>Scale, sensitivity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pic>
          <p:nvPicPr>
            <p:cNvPr id="27" name="Picture 8" descr="amazon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81600" y="2324100"/>
              <a:ext cx="7620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9" descr="cloud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6801331" y="2324100"/>
              <a:ext cx="818669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11" descr="MCj04325170000[1]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8382000" y="2324100"/>
              <a:ext cx="602919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12" descr="settopbox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8382000" y="2830844"/>
              <a:ext cx="609600" cy="439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13" descr="Virtual-Stock-Trading-737990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4267200" y="2324100"/>
              <a:ext cx="821493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15" descr="fbi_logo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6019800" y="2324100"/>
              <a:ext cx="649288" cy="558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10" descr="Backflip_FrontOpen_home_ATT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7696200" y="2324100"/>
              <a:ext cx="6096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BCBEA4-6FD6-453D-B4ED-288F7AED50CB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What are Network Upgrades?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04900"/>
            <a:ext cx="8534400" cy="4038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ClrTx/>
              <a:buNone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Fundamental changes to the network</a:t>
            </a:r>
          </a:p>
          <a:p>
            <a:pPr lvl="1" eaLnBrk="1" hangingPunct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Router software or hardware upgrades</a:t>
            </a:r>
          </a:p>
          <a:p>
            <a:pPr lvl="1" eaLnBrk="1" hangingPunct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Configuration and policy changes </a:t>
            </a:r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ClrTx/>
              <a:buNone/>
            </a:pPr>
            <a:endParaRPr lang="en-US" sz="1800" dirty="0" smtClean="0">
              <a:solidFill>
                <a:schemeClr val="accent1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Tx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Upgrades can result in unpredictable impacts in performance</a:t>
            </a:r>
            <a:r>
              <a:rPr lang="en-US" dirty="0" smtClean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CC3300"/>
                </a:solidFill>
                <a:latin typeface="Comic Sans MS" pitchFamily="66" charset="0"/>
              </a:rPr>
              <a:t>Impacts might fly under radar </a:t>
            </a:r>
          </a:p>
        </p:txBody>
      </p:sp>
      <p:sp>
        <p:nvSpPr>
          <p:cNvPr id="308228" name="Cloud"/>
          <p:cNvSpPr>
            <a:spLocks noChangeAspect="1" noEditPoints="1" noChangeArrowheads="1"/>
          </p:cNvSpPr>
          <p:nvPr/>
        </p:nvSpPr>
        <p:spPr bwMode="auto">
          <a:xfrm>
            <a:off x="2667000" y="3492501"/>
            <a:ext cx="3886200" cy="1553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9222" name="Picture 5" descr="MCj042477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1" y="3746500"/>
            <a:ext cx="5318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6" descr="MCj042477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508500"/>
            <a:ext cx="5318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4" name="Line 7"/>
          <p:cNvSpPr>
            <a:spLocks noChangeShapeType="1"/>
          </p:cNvSpPr>
          <p:nvPr/>
        </p:nvSpPr>
        <p:spPr bwMode="auto">
          <a:xfrm>
            <a:off x="2133600" y="4000500"/>
            <a:ext cx="990600" cy="63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00400" y="3873500"/>
            <a:ext cx="635000" cy="317500"/>
            <a:chOff x="3560" y="2022"/>
            <a:chExt cx="274" cy="185"/>
          </a:xfrm>
        </p:grpSpPr>
        <p:sp>
          <p:nvSpPr>
            <p:cNvPr id="9341" name="Rectangle 7"/>
            <p:cNvSpPr>
              <a:spLocks noChangeArrowheads="1"/>
            </p:cNvSpPr>
            <p:nvPr/>
          </p:nvSpPr>
          <p:spPr bwMode="auto">
            <a:xfrm>
              <a:off x="3565" y="2093"/>
              <a:ext cx="269" cy="65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342" name="Oval 8"/>
            <p:cNvSpPr>
              <a:spLocks noChangeArrowheads="1"/>
            </p:cNvSpPr>
            <p:nvPr/>
          </p:nvSpPr>
          <p:spPr bwMode="auto">
            <a:xfrm>
              <a:off x="3565" y="2096"/>
              <a:ext cx="261" cy="111"/>
            </a:xfrm>
            <a:prstGeom prst="ellipse">
              <a:avLst/>
            </a:prstGeom>
            <a:solidFill>
              <a:srgbClr val="000000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343" name="Oval 9"/>
            <p:cNvSpPr>
              <a:spLocks noChangeArrowheads="1"/>
            </p:cNvSpPr>
            <p:nvPr/>
          </p:nvSpPr>
          <p:spPr bwMode="auto">
            <a:xfrm>
              <a:off x="3565" y="2032"/>
              <a:ext cx="261" cy="111"/>
            </a:xfrm>
            <a:prstGeom prst="ellipse">
              <a:avLst/>
            </a:prstGeom>
            <a:solidFill>
              <a:srgbClr val="000000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344" name="Rectangle 10"/>
            <p:cNvSpPr>
              <a:spLocks noChangeArrowheads="1"/>
            </p:cNvSpPr>
            <p:nvPr/>
          </p:nvSpPr>
          <p:spPr bwMode="auto">
            <a:xfrm>
              <a:off x="3560" y="2084"/>
              <a:ext cx="269" cy="65"/>
            </a:xfrm>
            <a:prstGeom prst="rect">
              <a:avLst/>
            </a:prstGeom>
            <a:solidFill>
              <a:srgbClr val="004E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345" name="Oval 11"/>
            <p:cNvSpPr>
              <a:spLocks noChangeArrowheads="1"/>
            </p:cNvSpPr>
            <p:nvPr/>
          </p:nvSpPr>
          <p:spPr bwMode="auto">
            <a:xfrm>
              <a:off x="3560" y="2087"/>
              <a:ext cx="261" cy="111"/>
            </a:xfrm>
            <a:prstGeom prst="ellipse">
              <a:avLst/>
            </a:prstGeom>
            <a:solidFill>
              <a:srgbClr val="004E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346" name="Oval 12"/>
            <p:cNvSpPr>
              <a:spLocks noChangeArrowheads="1"/>
            </p:cNvSpPr>
            <p:nvPr/>
          </p:nvSpPr>
          <p:spPr bwMode="auto">
            <a:xfrm>
              <a:off x="3560" y="2022"/>
              <a:ext cx="261" cy="111"/>
            </a:xfrm>
            <a:prstGeom prst="ellipse">
              <a:avLst/>
            </a:prstGeom>
            <a:solidFill>
              <a:srgbClr val="5589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347" name="Freeform 13"/>
            <p:cNvSpPr>
              <a:spLocks/>
            </p:cNvSpPr>
            <p:nvPr/>
          </p:nvSpPr>
          <p:spPr bwMode="auto">
            <a:xfrm>
              <a:off x="3612" y="2041"/>
              <a:ext cx="77" cy="35"/>
            </a:xfrm>
            <a:custGeom>
              <a:avLst/>
              <a:gdLst>
                <a:gd name="T0" fmla="*/ 0 w 77"/>
                <a:gd name="T1" fmla="*/ 6 h 35"/>
                <a:gd name="T2" fmla="*/ 18 w 77"/>
                <a:gd name="T3" fmla="*/ 0 h 35"/>
                <a:gd name="T4" fmla="*/ 58 w 77"/>
                <a:gd name="T5" fmla="*/ 18 h 35"/>
                <a:gd name="T6" fmla="*/ 76 w 77"/>
                <a:gd name="T7" fmla="*/ 12 h 35"/>
                <a:gd name="T8" fmla="*/ 71 w 77"/>
                <a:gd name="T9" fmla="*/ 34 h 35"/>
                <a:gd name="T10" fmla="*/ 18 w 77"/>
                <a:gd name="T11" fmla="*/ 34 h 35"/>
                <a:gd name="T12" fmla="*/ 42 w 77"/>
                <a:gd name="T13" fmla="*/ 28 h 35"/>
                <a:gd name="T14" fmla="*/ 0 w 77"/>
                <a:gd name="T15" fmla="*/ 6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5"/>
                <a:gd name="T26" fmla="*/ 77 w 77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5">
                  <a:moveTo>
                    <a:pt x="0" y="6"/>
                  </a:moveTo>
                  <a:lnTo>
                    <a:pt x="18" y="0"/>
                  </a:lnTo>
                  <a:lnTo>
                    <a:pt x="58" y="18"/>
                  </a:lnTo>
                  <a:lnTo>
                    <a:pt x="76" y="12"/>
                  </a:lnTo>
                  <a:lnTo>
                    <a:pt x="71" y="34"/>
                  </a:lnTo>
                  <a:lnTo>
                    <a:pt x="18" y="34"/>
                  </a:lnTo>
                  <a:lnTo>
                    <a:pt x="42" y="28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48" name="Freeform 14"/>
            <p:cNvSpPr>
              <a:spLocks/>
            </p:cNvSpPr>
            <p:nvPr/>
          </p:nvSpPr>
          <p:spPr bwMode="auto">
            <a:xfrm>
              <a:off x="3612" y="2041"/>
              <a:ext cx="77" cy="35"/>
            </a:xfrm>
            <a:custGeom>
              <a:avLst/>
              <a:gdLst>
                <a:gd name="T0" fmla="*/ 0 w 77"/>
                <a:gd name="T1" fmla="*/ 6 h 35"/>
                <a:gd name="T2" fmla="*/ 18 w 77"/>
                <a:gd name="T3" fmla="*/ 0 h 35"/>
                <a:gd name="T4" fmla="*/ 58 w 77"/>
                <a:gd name="T5" fmla="*/ 18 h 35"/>
                <a:gd name="T6" fmla="*/ 76 w 77"/>
                <a:gd name="T7" fmla="*/ 12 h 35"/>
                <a:gd name="T8" fmla="*/ 71 w 77"/>
                <a:gd name="T9" fmla="*/ 34 h 35"/>
                <a:gd name="T10" fmla="*/ 18 w 77"/>
                <a:gd name="T11" fmla="*/ 34 h 35"/>
                <a:gd name="T12" fmla="*/ 42 w 77"/>
                <a:gd name="T13" fmla="*/ 28 h 35"/>
                <a:gd name="T14" fmla="*/ 0 w 77"/>
                <a:gd name="T15" fmla="*/ 6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5"/>
                <a:gd name="T26" fmla="*/ 77 w 77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5">
                  <a:moveTo>
                    <a:pt x="0" y="6"/>
                  </a:moveTo>
                  <a:lnTo>
                    <a:pt x="18" y="0"/>
                  </a:lnTo>
                  <a:lnTo>
                    <a:pt x="58" y="18"/>
                  </a:lnTo>
                  <a:lnTo>
                    <a:pt x="76" y="12"/>
                  </a:lnTo>
                  <a:lnTo>
                    <a:pt x="71" y="34"/>
                  </a:lnTo>
                  <a:lnTo>
                    <a:pt x="18" y="34"/>
                  </a:lnTo>
                  <a:lnTo>
                    <a:pt x="42" y="28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49" name="Freeform 15"/>
            <p:cNvSpPr>
              <a:spLocks/>
            </p:cNvSpPr>
            <p:nvPr/>
          </p:nvSpPr>
          <p:spPr bwMode="auto">
            <a:xfrm>
              <a:off x="3701" y="2096"/>
              <a:ext cx="79" cy="32"/>
            </a:xfrm>
            <a:custGeom>
              <a:avLst/>
              <a:gdLst>
                <a:gd name="T0" fmla="*/ 78 w 79"/>
                <a:gd name="T1" fmla="*/ 25 h 32"/>
                <a:gd name="T2" fmla="*/ 60 w 79"/>
                <a:gd name="T3" fmla="*/ 31 h 32"/>
                <a:gd name="T4" fmla="*/ 18 w 79"/>
                <a:gd name="T5" fmla="*/ 16 h 32"/>
                <a:gd name="T6" fmla="*/ 0 w 79"/>
                <a:gd name="T7" fmla="*/ 25 h 32"/>
                <a:gd name="T8" fmla="*/ 5 w 79"/>
                <a:gd name="T9" fmla="*/ 0 h 32"/>
                <a:gd name="T10" fmla="*/ 60 w 79"/>
                <a:gd name="T11" fmla="*/ 0 h 32"/>
                <a:gd name="T12" fmla="*/ 39 w 79"/>
                <a:gd name="T13" fmla="*/ 10 h 32"/>
                <a:gd name="T14" fmla="*/ 78 w 79"/>
                <a:gd name="T15" fmla="*/ 25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2"/>
                <a:gd name="T26" fmla="*/ 79 w 79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2">
                  <a:moveTo>
                    <a:pt x="78" y="25"/>
                  </a:moveTo>
                  <a:lnTo>
                    <a:pt x="60" y="31"/>
                  </a:lnTo>
                  <a:lnTo>
                    <a:pt x="18" y="16"/>
                  </a:lnTo>
                  <a:lnTo>
                    <a:pt x="0" y="25"/>
                  </a:lnTo>
                  <a:lnTo>
                    <a:pt x="5" y="0"/>
                  </a:lnTo>
                  <a:lnTo>
                    <a:pt x="60" y="0"/>
                  </a:lnTo>
                  <a:lnTo>
                    <a:pt x="39" y="10"/>
                  </a:lnTo>
                  <a:lnTo>
                    <a:pt x="78" y="25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50" name="Freeform 16"/>
            <p:cNvSpPr>
              <a:spLocks/>
            </p:cNvSpPr>
            <p:nvPr/>
          </p:nvSpPr>
          <p:spPr bwMode="auto">
            <a:xfrm>
              <a:off x="3701" y="2096"/>
              <a:ext cx="79" cy="32"/>
            </a:xfrm>
            <a:custGeom>
              <a:avLst/>
              <a:gdLst>
                <a:gd name="T0" fmla="*/ 78 w 79"/>
                <a:gd name="T1" fmla="*/ 25 h 32"/>
                <a:gd name="T2" fmla="*/ 60 w 79"/>
                <a:gd name="T3" fmla="*/ 31 h 32"/>
                <a:gd name="T4" fmla="*/ 18 w 79"/>
                <a:gd name="T5" fmla="*/ 16 h 32"/>
                <a:gd name="T6" fmla="*/ 0 w 79"/>
                <a:gd name="T7" fmla="*/ 25 h 32"/>
                <a:gd name="T8" fmla="*/ 5 w 79"/>
                <a:gd name="T9" fmla="*/ 0 h 32"/>
                <a:gd name="T10" fmla="*/ 60 w 79"/>
                <a:gd name="T11" fmla="*/ 0 h 32"/>
                <a:gd name="T12" fmla="*/ 39 w 79"/>
                <a:gd name="T13" fmla="*/ 10 h 32"/>
                <a:gd name="T14" fmla="*/ 78 w 79"/>
                <a:gd name="T15" fmla="*/ 25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2"/>
                <a:gd name="T26" fmla="*/ 79 w 79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2">
                  <a:moveTo>
                    <a:pt x="78" y="25"/>
                  </a:moveTo>
                  <a:lnTo>
                    <a:pt x="60" y="31"/>
                  </a:lnTo>
                  <a:lnTo>
                    <a:pt x="18" y="16"/>
                  </a:lnTo>
                  <a:lnTo>
                    <a:pt x="0" y="25"/>
                  </a:lnTo>
                  <a:lnTo>
                    <a:pt x="5" y="0"/>
                  </a:lnTo>
                  <a:lnTo>
                    <a:pt x="60" y="0"/>
                  </a:lnTo>
                  <a:lnTo>
                    <a:pt x="39" y="10"/>
                  </a:lnTo>
                  <a:lnTo>
                    <a:pt x="78" y="25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51" name="Freeform 17"/>
            <p:cNvSpPr>
              <a:spLocks/>
            </p:cNvSpPr>
            <p:nvPr/>
          </p:nvSpPr>
          <p:spPr bwMode="auto">
            <a:xfrm>
              <a:off x="3696" y="2041"/>
              <a:ext cx="79" cy="35"/>
            </a:xfrm>
            <a:custGeom>
              <a:avLst/>
              <a:gdLst>
                <a:gd name="T0" fmla="*/ 0 w 79"/>
                <a:gd name="T1" fmla="*/ 28 h 35"/>
                <a:gd name="T2" fmla="*/ 18 w 79"/>
                <a:gd name="T3" fmla="*/ 34 h 35"/>
                <a:gd name="T4" fmla="*/ 57 w 79"/>
                <a:gd name="T5" fmla="*/ 12 h 35"/>
                <a:gd name="T6" fmla="*/ 78 w 79"/>
                <a:gd name="T7" fmla="*/ 18 h 35"/>
                <a:gd name="T8" fmla="*/ 70 w 79"/>
                <a:gd name="T9" fmla="*/ 0 h 35"/>
                <a:gd name="T10" fmla="*/ 18 w 79"/>
                <a:gd name="T11" fmla="*/ 0 h 35"/>
                <a:gd name="T12" fmla="*/ 44 w 79"/>
                <a:gd name="T13" fmla="*/ 6 h 35"/>
                <a:gd name="T14" fmla="*/ 0 w 79"/>
                <a:gd name="T15" fmla="*/ 28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5"/>
                <a:gd name="T26" fmla="*/ 79 w 79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5">
                  <a:moveTo>
                    <a:pt x="0" y="28"/>
                  </a:moveTo>
                  <a:lnTo>
                    <a:pt x="18" y="34"/>
                  </a:lnTo>
                  <a:lnTo>
                    <a:pt x="57" y="12"/>
                  </a:lnTo>
                  <a:lnTo>
                    <a:pt x="78" y="18"/>
                  </a:lnTo>
                  <a:lnTo>
                    <a:pt x="70" y="0"/>
                  </a:lnTo>
                  <a:lnTo>
                    <a:pt x="18" y="0"/>
                  </a:lnTo>
                  <a:lnTo>
                    <a:pt x="44" y="6"/>
                  </a:lnTo>
                  <a:lnTo>
                    <a:pt x="0" y="28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52" name="Freeform 18"/>
            <p:cNvSpPr>
              <a:spLocks/>
            </p:cNvSpPr>
            <p:nvPr/>
          </p:nvSpPr>
          <p:spPr bwMode="auto">
            <a:xfrm>
              <a:off x="3696" y="2041"/>
              <a:ext cx="79" cy="35"/>
            </a:xfrm>
            <a:custGeom>
              <a:avLst/>
              <a:gdLst>
                <a:gd name="T0" fmla="*/ 0 w 79"/>
                <a:gd name="T1" fmla="*/ 28 h 35"/>
                <a:gd name="T2" fmla="*/ 18 w 79"/>
                <a:gd name="T3" fmla="*/ 34 h 35"/>
                <a:gd name="T4" fmla="*/ 57 w 79"/>
                <a:gd name="T5" fmla="*/ 12 h 35"/>
                <a:gd name="T6" fmla="*/ 78 w 79"/>
                <a:gd name="T7" fmla="*/ 18 h 35"/>
                <a:gd name="T8" fmla="*/ 70 w 79"/>
                <a:gd name="T9" fmla="*/ 0 h 35"/>
                <a:gd name="T10" fmla="*/ 18 w 79"/>
                <a:gd name="T11" fmla="*/ 0 h 35"/>
                <a:gd name="T12" fmla="*/ 44 w 79"/>
                <a:gd name="T13" fmla="*/ 6 h 35"/>
                <a:gd name="T14" fmla="*/ 0 w 79"/>
                <a:gd name="T15" fmla="*/ 28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5"/>
                <a:gd name="T26" fmla="*/ 79 w 79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5">
                  <a:moveTo>
                    <a:pt x="0" y="28"/>
                  </a:moveTo>
                  <a:lnTo>
                    <a:pt x="18" y="34"/>
                  </a:lnTo>
                  <a:lnTo>
                    <a:pt x="57" y="12"/>
                  </a:lnTo>
                  <a:lnTo>
                    <a:pt x="78" y="18"/>
                  </a:lnTo>
                  <a:lnTo>
                    <a:pt x="70" y="0"/>
                  </a:lnTo>
                  <a:lnTo>
                    <a:pt x="18" y="0"/>
                  </a:lnTo>
                  <a:lnTo>
                    <a:pt x="44" y="6"/>
                  </a:lnTo>
                  <a:lnTo>
                    <a:pt x="0" y="28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53" name="Freeform 19"/>
            <p:cNvSpPr>
              <a:spLocks/>
            </p:cNvSpPr>
            <p:nvPr/>
          </p:nvSpPr>
          <p:spPr bwMode="auto">
            <a:xfrm>
              <a:off x="3617" y="2090"/>
              <a:ext cx="77" cy="38"/>
            </a:xfrm>
            <a:custGeom>
              <a:avLst/>
              <a:gdLst>
                <a:gd name="T0" fmla="*/ 76 w 77"/>
                <a:gd name="T1" fmla="*/ 6 h 38"/>
                <a:gd name="T2" fmla="*/ 58 w 77"/>
                <a:gd name="T3" fmla="*/ 0 h 38"/>
                <a:gd name="T4" fmla="*/ 19 w 77"/>
                <a:gd name="T5" fmla="*/ 22 h 38"/>
                <a:gd name="T6" fmla="*/ 0 w 77"/>
                <a:gd name="T7" fmla="*/ 16 h 38"/>
                <a:gd name="T8" fmla="*/ 6 w 77"/>
                <a:gd name="T9" fmla="*/ 37 h 38"/>
                <a:gd name="T10" fmla="*/ 58 w 77"/>
                <a:gd name="T11" fmla="*/ 37 h 38"/>
                <a:gd name="T12" fmla="*/ 34 w 77"/>
                <a:gd name="T13" fmla="*/ 31 h 38"/>
                <a:gd name="T14" fmla="*/ 76 w 77"/>
                <a:gd name="T15" fmla="*/ 6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8"/>
                <a:gd name="T26" fmla="*/ 77 w 77"/>
                <a:gd name="T27" fmla="*/ 38 h 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8">
                  <a:moveTo>
                    <a:pt x="76" y="6"/>
                  </a:moveTo>
                  <a:lnTo>
                    <a:pt x="58" y="0"/>
                  </a:lnTo>
                  <a:lnTo>
                    <a:pt x="19" y="22"/>
                  </a:lnTo>
                  <a:lnTo>
                    <a:pt x="0" y="16"/>
                  </a:lnTo>
                  <a:lnTo>
                    <a:pt x="6" y="37"/>
                  </a:lnTo>
                  <a:lnTo>
                    <a:pt x="58" y="37"/>
                  </a:lnTo>
                  <a:lnTo>
                    <a:pt x="34" y="31"/>
                  </a:lnTo>
                  <a:lnTo>
                    <a:pt x="76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54" name="Freeform 20"/>
            <p:cNvSpPr>
              <a:spLocks/>
            </p:cNvSpPr>
            <p:nvPr/>
          </p:nvSpPr>
          <p:spPr bwMode="auto">
            <a:xfrm>
              <a:off x="3617" y="2090"/>
              <a:ext cx="77" cy="38"/>
            </a:xfrm>
            <a:custGeom>
              <a:avLst/>
              <a:gdLst>
                <a:gd name="T0" fmla="*/ 76 w 77"/>
                <a:gd name="T1" fmla="*/ 6 h 38"/>
                <a:gd name="T2" fmla="*/ 58 w 77"/>
                <a:gd name="T3" fmla="*/ 0 h 38"/>
                <a:gd name="T4" fmla="*/ 19 w 77"/>
                <a:gd name="T5" fmla="*/ 22 h 38"/>
                <a:gd name="T6" fmla="*/ 0 w 77"/>
                <a:gd name="T7" fmla="*/ 16 h 38"/>
                <a:gd name="T8" fmla="*/ 6 w 77"/>
                <a:gd name="T9" fmla="*/ 37 h 38"/>
                <a:gd name="T10" fmla="*/ 58 w 77"/>
                <a:gd name="T11" fmla="*/ 37 h 38"/>
                <a:gd name="T12" fmla="*/ 34 w 77"/>
                <a:gd name="T13" fmla="*/ 31 h 38"/>
                <a:gd name="T14" fmla="*/ 76 w 77"/>
                <a:gd name="T15" fmla="*/ 6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8"/>
                <a:gd name="T26" fmla="*/ 77 w 77"/>
                <a:gd name="T27" fmla="*/ 38 h 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8">
                  <a:moveTo>
                    <a:pt x="76" y="6"/>
                  </a:moveTo>
                  <a:lnTo>
                    <a:pt x="58" y="0"/>
                  </a:lnTo>
                  <a:lnTo>
                    <a:pt x="19" y="22"/>
                  </a:lnTo>
                  <a:lnTo>
                    <a:pt x="0" y="16"/>
                  </a:lnTo>
                  <a:lnTo>
                    <a:pt x="6" y="37"/>
                  </a:lnTo>
                  <a:lnTo>
                    <a:pt x="58" y="37"/>
                  </a:lnTo>
                  <a:lnTo>
                    <a:pt x="34" y="31"/>
                  </a:lnTo>
                  <a:lnTo>
                    <a:pt x="76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971800" y="4381500"/>
            <a:ext cx="635000" cy="317500"/>
            <a:chOff x="3560" y="2022"/>
            <a:chExt cx="274" cy="185"/>
          </a:xfrm>
        </p:grpSpPr>
        <p:sp>
          <p:nvSpPr>
            <p:cNvPr id="9327" name="Rectangle 7"/>
            <p:cNvSpPr>
              <a:spLocks noChangeArrowheads="1"/>
            </p:cNvSpPr>
            <p:nvPr/>
          </p:nvSpPr>
          <p:spPr bwMode="auto">
            <a:xfrm>
              <a:off x="3565" y="2093"/>
              <a:ext cx="269" cy="65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328" name="Oval 8"/>
            <p:cNvSpPr>
              <a:spLocks noChangeArrowheads="1"/>
            </p:cNvSpPr>
            <p:nvPr/>
          </p:nvSpPr>
          <p:spPr bwMode="auto">
            <a:xfrm>
              <a:off x="3565" y="2096"/>
              <a:ext cx="261" cy="111"/>
            </a:xfrm>
            <a:prstGeom prst="ellipse">
              <a:avLst/>
            </a:prstGeom>
            <a:solidFill>
              <a:srgbClr val="000000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329" name="Oval 9"/>
            <p:cNvSpPr>
              <a:spLocks noChangeArrowheads="1"/>
            </p:cNvSpPr>
            <p:nvPr/>
          </p:nvSpPr>
          <p:spPr bwMode="auto">
            <a:xfrm>
              <a:off x="3565" y="2032"/>
              <a:ext cx="261" cy="111"/>
            </a:xfrm>
            <a:prstGeom prst="ellipse">
              <a:avLst/>
            </a:prstGeom>
            <a:solidFill>
              <a:srgbClr val="000000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330" name="Rectangle 10"/>
            <p:cNvSpPr>
              <a:spLocks noChangeArrowheads="1"/>
            </p:cNvSpPr>
            <p:nvPr/>
          </p:nvSpPr>
          <p:spPr bwMode="auto">
            <a:xfrm>
              <a:off x="3560" y="2084"/>
              <a:ext cx="269" cy="65"/>
            </a:xfrm>
            <a:prstGeom prst="rect">
              <a:avLst/>
            </a:prstGeom>
            <a:solidFill>
              <a:srgbClr val="004E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331" name="Oval 11"/>
            <p:cNvSpPr>
              <a:spLocks noChangeArrowheads="1"/>
            </p:cNvSpPr>
            <p:nvPr/>
          </p:nvSpPr>
          <p:spPr bwMode="auto">
            <a:xfrm>
              <a:off x="3560" y="2087"/>
              <a:ext cx="261" cy="111"/>
            </a:xfrm>
            <a:prstGeom prst="ellipse">
              <a:avLst/>
            </a:prstGeom>
            <a:solidFill>
              <a:srgbClr val="004E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332" name="Oval 12"/>
            <p:cNvSpPr>
              <a:spLocks noChangeArrowheads="1"/>
            </p:cNvSpPr>
            <p:nvPr/>
          </p:nvSpPr>
          <p:spPr bwMode="auto">
            <a:xfrm>
              <a:off x="3560" y="2022"/>
              <a:ext cx="261" cy="111"/>
            </a:xfrm>
            <a:prstGeom prst="ellipse">
              <a:avLst/>
            </a:prstGeom>
            <a:solidFill>
              <a:srgbClr val="5589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333" name="Freeform 13"/>
            <p:cNvSpPr>
              <a:spLocks/>
            </p:cNvSpPr>
            <p:nvPr/>
          </p:nvSpPr>
          <p:spPr bwMode="auto">
            <a:xfrm>
              <a:off x="3612" y="2041"/>
              <a:ext cx="77" cy="35"/>
            </a:xfrm>
            <a:custGeom>
              <a:avLst/>
              <a:gdLst>
                <a:gd name="T0" fmla="*/ 0 w 77"/>
                <a:gd name="T1" fmla="*/ 6 h 35"/>
                <a:gd name="T2" fmla="*/ 18 w 77"/>
                <a:gd name="T3" fmla="*/ 0 h 35"/>
                <a:gd name="T4" fmla="*/ 58 w 77"/>
                <a:gd name="T5" fmla="*/ 18 h 35"/>
                <a:gd name="T6" fmla="*/ 76 w 77"/>
                <a:gd name="T7" fmla="*/ 12 h 35"/>
                <a:gd name="T8" fmla="*/ 71 w 77"/>
                <a:gd name="T9" fmla="*/ 34 h 35"/>
                <a:gd name="T10" fmla="*/ 18 w 77"/>
                <a:gd name="T11" fmla="*/ 34 h 35"/>
                <a:gd name="T12" fmla="*/ 42 w 77"/>
                <a:gd name="T13" fmla="*/ 28 h 35"/>
                <a:gd name="T14" fmla="*/ 0 w 77"/>
                <a:gd name="T15" fmla="*/ 6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5"/>
                <a:gd name="T26" fmla="*/ 77 w 77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5">
                  <a:moveTo>
                    <a:pt x="0" y="6"/>
                  </a:moveTo>
                  <a:lnTo>
                    <a:pt x="18" y="0"/>
                  </a:lnTo>
                  <a:lnTo>
                    <a:pt x="58" y="18"/>
                  </a:lnTo>
                  <a:lnTo>
                    <a:pt x="76" y="12"/>
                  </a:lnTo>
                  <a:lnTo>
                    <a:pt x="71" y="34"/>
                  </a:lnTo>
                  <a:lnTo>
                    <a:pt x="18" y="34"/>
                  </a:lnTo>
                  <a:lnTo>
                    <a:pt x="42" y="28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4" name="Freeform 14"/>
            <p:cNvSpPr>
              <a:spLocks/>
            </p:cNvSpPr>
            <p:nvPr/>
          </p:nvSpPr>
          <p:spPr bwMode="auto">
            <a:xfrm>
              <a:off x="3612" y="2041"/>
              <a:ext cx="77" cy="35"/>
            </a:xfrm>
            <a:custGeom>
              <a:avLst/>
              <a:gdLst>
                <a:gd name="T0" fmla="*/ 0 w 77"/>
                <a:gd name="T1" fmla="*/ 6 h 35"/>
                <a:gd name="T2" fmla="*/ 18 w 77"/>
                <a:gd name="T3" fmla="*/ 0 h 35"/>
                <a:gd name="T4" fmla="*/ 58 w 77"/>
                <a:gd name="T5" fmla="*/ 18 h 35"/>
                <a:gd name="T6" fmla="*/ 76 w 77"/>
                <a:gd name="T7" fmla="*/ 12 h 35"/>
                <a:gd name="T8" fmla="*/ 71 w 77"/>
                <a:gd name="T9" fmla="*/ 34 h 35"/>
                <a:gd name="T10" fmla="*/ 18 w 77"/>
                <a:gd name="T11" fmla="*/ 34 h 35"/>
                <a:gd name="T12" fmla="*/ 42 w 77"/>
                <a:gd name="T13" fmla="*/ 28 h 35"/>
                <a:gd name="T14" fmla="*/ 0 w 77"/>
                <a:gd name="T15" fmla="*/ 6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5"/>
                <a:gd name="T26" fmla="*/ 77 w 77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5">
                  <a:moveTo>
                    <a:pt x="0" y="6"/>
                  </a:moveTo>
                  <a:lnTo>
                    <a:pt x="18" y="0"/>
                  </a:lnTo>
                  <a:lnTo>
                    <a:pt x="58" y="18"/>
                  </a:lnTo>
                  <a:lnTo>
                    <a:pt x="76" y="12"/>
                  </a:lnTo>
                  <a:lnTo>
                    <a:pt x="71" y="34"/>
                  </a:lnTo>
                  <a:lnTo>
                    <a:pt x="18" y="34"/>
                  </a:lnTo>
                  <a:lnTo>
                    <a:pt x="42" y="28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5" name="Freeform 15"/>
            <p:cNvSpPr>
              <a:spLocks/>
            </p:cNvSpPr>
            <p:nvPr/>
          </p:nvSpPr>
          <p:spPr bwMode="auto">
            <a:xfrm>
              <a:off x="3701" y="2096"/>
              <a:ext cx="79" cy="32"/>
            </a:xfrm>
            <a:custGeom>
              <a:avLst/>
              <a:gdLst>
                <a:gd name="T0" fmla="*/ 78 w 79"/>
                <a:gd name="T1" fmla="*/ 25 h 32"/>
                <a:gd name="T2" fmla="*/ 60 w 79"/>
                <a:gd name="T3" fmla="*/ 31 h 32"/>
                <a:gd name="T4" fmla="*/ 18 w 79"/>
                <a:gd name="T5" fmla="*/ 16 h 32"/>
                <a:gd name="T6" fmla="*/ 0 w 79"/>
                <a:gd name="T7" fmla="*/ 25 h 32"/>
                <a:gd name="T8" fmla="*/ 5 w 79"/>
                <a:gd name="T9" fmla="*/ 0 h 32"/>
                <a:gd name="T10" fmla="*/ 60 w 79"/>
                <a:gd name="T11" fmla="*/ 0 h 32"/>
                <a:gd name="T12" fmla="*/ 39 w 79"/>
                <a:gd name="T13" fmla="*/ 10 h 32"/>
                <a:gd name="T14" fmla="*/ 78 w 79"/>
                <a:gd name="T15" fmla="*/ 25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2"/>
                <a:gd name="T26" fmla="*/ 79 w 79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2">
                  <a:moveTo>
                    <a:pt x="78" y="25"/>
                  </a:moveTo>
                  <a:lnTo>
                    <a:pt x="60" y="31"/>
                  </a:lnTo>
                  <a:lnTo>
                    <a:pt x="18" y="16"/>
                  </a:lnTo>
                  <a:lnTo>
                    <a:pt x="0" y="25"/>
                  </a:lnTo>
                  <a:lnTo>
                    <a:pt x="5" y="0"/>
                  </a:lnTo>
                  <a:lnTo>
                    <a:pt x="60" y="0"/>
                  </a:lnTo>
                  <a:lnTo>
                    <a:pt x="39" y="10"/>
                  </a:lnTo>
                  <a:lnTo>
                    <a:pt x="78" y="25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6" name="Freeform 16"/>
            <p:cNvSpPr>
              <a:spLocks/>
            </p:cNvSpPr>
            <p:nvPr/>
          </p:nvSpPr>
          <p:spPr bwMode="auto">
            <a:xfrm>
              <a:off x="3701" y="2096"/>
              <a:ext cx="79" cy="32"/>
            </a:xfrm>
            <a:custGeom>
              <a:avLst/>
              <a:gdLst>
                <a:gd name="T0" fmla="*/ 78 w 79"/>
                <a:gd name="T1" fmla="*/ 25 h 32"/>
                <a:gd name="T2" fmla="*/ 60 w 79"/>
                <a:gd name="T3" fmla="*/ 31 h 32"/>
                <a:gd name="T4" fmla="*/ 18 w 79"/>
                <a:gd name="T5" fmla="*/ 16 h 32"/>
                <a:gd name="T6" fmla="*/ 0 w 79"/>
                <a:gd name="T7" fmla="*/ 25 h 32"/>
                <a:gd name="T8" fmla="*/ 5 w 79"/>
                <a:gd name="T9" fmla="*/ 0 h 32"/>
                <a:gd name="T10" fmla="*/ 60 w 79"/>
                <a:gd name="T11" fmla="*/ 0 h 32"/>
                <a:gd name="T12" fmla="*/ 39 w 79"/>
                <a:gd name="T13" fmla="*/ 10 h 32"/>
                <a:gd name="T14" fmla="*/ 78 w 79"/>
                <a:gd name="T15" fmla="*/ 25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2"/>
                <a:gd name="T26" fmla="*/ 79 w 79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2">
                  <a:moveTo>
                    <a:pt x="78" y="25"/>
                  </a:moveTo>
                  <a:lnTo>
                    <a:pt x="60" y="31"/>
                  </a:lnTo>
                  <a:lnTo>
                    <a:pt x="18" y="16"/>
                  </a:lnTo>
                  <a:lnTo>
                    <a:pt x="0" y="25"/>
                  </a:lnTo>
                  <a:lnTo>
                    <a:pt x="5" y="0"/>
                  </a:lnTo>
                  <a:lnTo>
                    <a:pt x="60" y="0"/>
                  </a:lnTo>
                  <a:lnTo>
                    <a:pt x="39" y="10"/>
                  </a:lnTo>
                  <a:lnTo>
                    <a:pt x="78" y="25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7" name="Freeform 17"/>
            <p:cNvSpPr>
              <a:spLocks/>
            </p:cNvSpPr>
            <p:nvPr/>
          </p:nvSpPr>
          <p:spPr bwMode="auto">
            <a:xfrm>
              <a:off x="3696" y="2041"/>
              <a:ext cx="79" cy="35"/>
            </a:xfrm>
            <a:custGeom>
              <a:avLst/>
              <a:gdLst>
                <a:gd name="T0" fmla="*/ 0 w 79"/>
                <a:gd name="T1" fmla="*/ 28 h 35"/>
                <a:gd name="T2" fmla="*/ 18 w 79"/>
                <a:gd name="T3" fmla="*/ 34 h 35"/>
                <a:gd name="T4" fmla="*/ 57 w 79"/>
                <a:gd name="T5" fmla="*/ 12 h 35"/>
                <a:gd name="T6" fmla="*/ 78 w 79"/>
                <a:gd name="T7" fmla="*/ 18 h 35"/>
                <a:gd name="T8" fmla="*/ 70 w 79"/>
                <a:gd name="T9" fmla="*/ 0 h 35"/>
                <a:gd name="T10" fmla="*/ 18 w 79"/>
                <a:gd name="T11" fmla="*/ 0 h 35"/>
                <a:gd name="T12" fmla="*/ 44 w 79"/>
                <a:gd name="T13" fmla="*/ 6 h 35"/>
                <a:gd name="T14" fmla="*/ 0 w 79"/>
                <a:gd name="T15" fmla="*/ 28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5"/>
                <a:gd name="T26" fmla="*/ 79 w 79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5">
                  <a:moveTo>
                    <a:pt x="0" y="28"/>
                  </a:moveTo>
                  <a:lnTo>
                    <a:pt x="18" y="34"/>
                  </a:lnTo>
                  <a:lnTo>
                    <a:pt x="57" y="12"/>
                  </a:lnTo>
                  <a:lnTo>
                    <a:pt x="78" y="18"/>
                  </a:lnTo>
                  <a:lnTo>
                    <a:pt x="70" y="0"/>
                  </a:lnTo>
                  <a:lnTo>
                    <a:pt x="18" y="0"/>
                  </a:lnTo>
                  <a:lnTo>
                    <a:pt x="44" y="6"/>
                  </a:lnTo>
                  <a:lnTo>
                    <a:pt x="0" y="28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8" name="Freeform 18"/>
            <p:cNvSpPr>
              <a:spLocks/>
            </p:cNvSpPr>
            <p:nvPr/>
          </p:nvSpPr>
          <p:spPr bwMode="auto">
            <a:xfrm>
              <a:off x="3696" y="2041"/>
              <a:ext cx="79" cy="35"/>
            </a:xfrm>
            <a:custGeom>
              <a:avLst/>
              <a:gdLst>
                <a:gd name="T0" fmla="*/ 0 w 79"/>
                <a:gd name="T1" fmla="*/ 28 h 35"/>
                <a:gd name="T2" fmla="*/ 18 w 79"/>
                <a:gd name="T3" fmla="*/ 34 h 35"/>
                <a:gd name="T4" fmla="*/ 57 w 79"/>
                <a:gd name="T5" fmla="*/ 12 h 35"/>
                <a:gd name="T6" fmla="*/ 78 w 79"/>
                <a:gd name="T7" fmla="*/ 18 h 35"/>
                <a:gd name="T8" fmla="*/ 70 w 79"/>
                <a:gd name="T9" fmla="*/ 0 h 35"/>
                <a:gd name="T10" fmla="*/ 18 w 79"/>
                <a:gd name="T11" fmla="*/ 0 h 35"/>
                <a:gd name="T12" fmla="*/ 44 w 79"/>
                <a:gd name="T13" fmla="*/ 6 h 35"/>
                <a:gd name="T14" fmla="*/ 0 w 79"/>
                <a:gd name="T15" fmla="*/ 28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5"/>
                <a:gd name="T26" fmla="*/ 79 w 79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5">
                  <a:moveTo>
                    <a:pt x="0" y="28"/>
                  </a:moveTo>
                  <a:lnTo>
                    <a:pt x="18" y="34"/>
                  </a:lnTo>
                  <a:lnTo>
                    <a:pt x="57" y="12"/>
                  </a:lnTo>
                  <a:lnTo>
                    <a:pt x="78" y="18"/>
                  </a:lnTo>
                  <a:lnTo>
                    <a:pt x="70" y="0"/>
                  </a:lnTo>
                  <a:lnTo>
                    <a:pt x="18" y="0"/>
                  </a:lnTo>
                  <a:lnTo>
                    <a:pt x="44" y="6"/>
                  </a:lnTo>
                  <a:lnTo>
                    <a:pt x="0" y="28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9" name="Freeform 19"/>
            <p:cNvSpPr>
              <a:spLocks/>
            </p:cNvSpPr>
            <p:nvPr/>
          </p:nvSpPr>
          <p:spPr bwMode="auto">
            <a:xfrm>
              <a:off x="3617" y="2090"/>
              <a:ext cx="77" cy="38"/>
            </a:xfrm>
            <a:custGeom>
              <a:avLst/>
              <a:gdLst>
                <a:gd name="T0" fmla="*/ 76 w 77"/>
                <a:gd name="T1" fmla="*/ 6 h 38"/>
                <a:gd name="T2" fmla="*/ 58 w 77"/>
                <a:gd name="T3" fmla="*/ 0 h 38"/>
                <a:gd name="T4" fmla="*/ 19 w 77"/>
                <a:gd name="T5" fmla="*/ 22 h 38"/>
                <a:gd name="T6" fmla="*/ 0 w 77"/>
                <a:gd name="T7" fmla="*/ 16 h 38"/>
                <a:gd name="T8" fmla="*/ 6 w 77"/>
                <a:gd name="T9" fmla="*/ 37 h 38"/>
                <a:gd name="T10" fmla="*/ 58 w 77"/>
                <a:gd name="T11" fmla="*/ 37 h 38"/>
                <a:gd name="T12" fmla="*/ 34 w 77"/>
                <a:gd name="T13" fmla="*/ 31 h 38"/>
                <a:gd name="T14" fmla="*/ 76 w 77"/>
                <a:gd name="T15" fmla="*/ 6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8"/>
                <a:gd name="T26" fmla="*/ 77 w 77"/>
                <a:gd name="T27" fmla="*/ 38 h 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8">
                  <a:moveTo>
                    <a:pt x="76" y="6"/>
                  </a:moveTo>
                  <a:lnTo>
                    <a:pt x="58" y="0"/>
                  </a:lnTo>
                  <a:lnTo>
                    <a:pt x="19" y="22"/>
                  </a:lnTo>
                  <a:lnTo>
                    <a:pt x="0" y="16"/>
                  </a:lnTo>
                  <a:lnTo>
                    <a:pt x="6" y="37"/>
                  </a:lnTo>
                  <a:lnTo>
                    <a:pt x="58" y="37"/>
                  </a:lnTo>
                  <a:lnTo>
                    <a:pt x="34" y="31"/>
                  </a:lnTo>
                  <a:lnTo>
                    <a:pt x="76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40" name="Freeform 20"/>
            <p:cNvSpPr>
              <a:spLocks/>
            </p:cNvSpPr>
            <p:nvPr/>
          </p:nvSpPr>
          <p:spPr bwMode="auto">
            <a:xfrm>
              <a:off x="3617" y="2090"/>
              <a:ext cx="77" cy="38"/>
            </a:xfrm>
            <a:custGeom>
              <a:avLst/>
              <a:gdLst>
                <a:gd name="T0" fmla="*/ 76 w 77"/>
                <a:gd name="T1" fmla="*/ 6 h 38"/>
                <a:gd name="T2" fmla="*/ 58 w 77"/>
                <a:gd name="T3" fmla="*/ 0 h 38"/>
                <a:gd name="T4" fmla="*/ 19 w 77"/>
                <a:gd name="T5" fmla="*/ 22 h 38"/>
                <a:gd name="T6" fmla="*/ 0 w 77"/>
                <a:gd name="T7" fmla="*/ 16 h 38"/>
                <a:gd name="T8" fmla="*/ 6 w 77"/>
                <a:gd name="T9" fmla="*/ 37 h 38"/>
                <a:gd name="T10" fmla="*/ 58 w 77"/>
                <a:gd name="T11" fmla="*/ 37 h 38"/>
                <a:gd name="T12" fmla="*/ 34 w 77"/>
                <a:gd name="T13" fmla="*/ 31 h 38"/>
                <a:gd name="T14" fmla="*/ 76 w 77"/>
                <a:gd name="T15" fmla="*/ 6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8"/>
                <a:gd name="T26" fmla="*/ 77 w 77"/>
                <a:gd name="T27" fmla="*/ 38 h 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8">
                  <a:moveTo>
                    <a:pt x="76" y="6"/>
                  </a:moveTo>
                  <a:lnTo>
                    <a:pt x="58" y="0"/>
                  </a:lnTo>
                  <a:lnTo>
                    <a:pt x="19" y="22"/>
                  </a:lnTo>
                  <a:lnTo>
                    <a:pt x="0" y="16"/>
                  </a:lnTo>
                  <a:lnTo>
                    <a:pt x="6" y="37"/>
                  </a:lnTo>
                  <a:lnTo>
                    <a:pt x="58" y="37"/>
                  </a:lnTo>
                  <a:lnTo>
                    <a:pt x="34" y="31"/>
                  </a:lnTo>
                  <a:lnTo>
                    <a:pt x="76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4267200" y="3619500"/>
            <a:ext cx="635000" cy="317500"/>
            <a:chOff x="3560" y="2022"/>
            <a:chExt cx="274" cy="185"/>
          </a:xfrm>
        </p:grpSpPr>
        <p:sp>
          <p:nvSpPr>
            <p:cNvPr id="9313" name="Rectangle 7"/>
            <p:cNvSpPr>
              <a:spLocks noChangeArrowheads="1"/>
            </p:cNvSpPr>
            <p:nvPr/>
          </p:nvSpPr>
          <p:spPr bwMode="auto">
            <a:xfrm>
              <a:off x="3565" y="2093"/>
              <a:ext cx="269" cy="65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314" name="Oval 8"/>
            <p:cNvSpPr>
              <a:spLocks noChangeArrowheads="1"/>
            </p:cNvSpPr>
            <p:nvPr/>
          </p:nvSpPr>
          <p:spPr bwMode="auto">
            <a:xfrm>
              <a:off x="3565" y="2096"/>
              <a:ext cx="261" cy="111"/>
            </a:xfrm>
            <a:prstGeom prst="ellipse">
              <a:avLst/>
            </a:prstGeom>
            <a:solidFill>
              <a:srgbClr val="000000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315" name="Oval 9"/>
            <p:cNvSpPr>
              <a:spLocks noChangeArrowheads="1"/>
            </p:cNvSpPr>
            <p:nvPr/>
          </p:nvSpPr>
          <p:spPr bwMode="auto">
            <a:xfrm>
              <a:off x="3565" y="2032"/>
              <a:ext cx="261" cy="111"/>
            </a:xfrm>
            <a:prstGeom prst="ellipse">
              <a:avLst/>
            </a:prstGeom>
            <a:solidFill>
              <a:srgbClr val="000000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316" name="Rectangle 10"/>
            <p:cNvSpPr>
              <a:spLocks noChangeArrowheads="1"/>
            </p:cNvSpPr>
            <p:nvPr/>
          </p:nvSpPr>
          <p:spPr bwMode="auto">
            <a:xfrm>
              <a:off x="3560" y="2084"/>
              <a:ext cx="269" cy="65"/>
            </a:xfrm>
            <a:prstGeom prst="rect">
              <a:avLst/>
            </a:prstGeom>
            <a:solidFill>
              <a:srgbClr val="004E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317" name="Oval 11"/>
            <p:cNvSpPr>
              <a:spLocks noChangeArrowheads="1"/>
            </p:cNvSpPr>
            <p:nvPr/>
          </p:nvSpPr>
          <p:spPr bwMode="auto">
            <a:xfrm>
              <a:off x="3560" y="2087"/>
              <a:ext cx="261" cy="111"/>
            </a:xfrm>
            <a:prstGeom prst="ellipse">
              <a:avLst/>
            </a:prstGeom>
            <a:solidFill>
              <a:srgbClr val="004E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318" name="Oval 12"/>
            <p:cNvSpPr>
              <a:spLocks noChangeArrowheads="1"/>
            </p:cNvSpPr>
            <p:nvPr/>
          </p:nvSpPr>
          <p:spPr bwMode="auto">
            <a:xfrm>
              <a:off x="3560" y="2022"/>
              <a:ext cx="261" cy="111"/>
            </a:xfrm>
            <a:prstGeom prst="ellipse">
              <a:avLst/>
            </a:prstGeom>
            <a:solidFill>
              <a:srgbClr val="5589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319" name="Freeform 13"/>
            <p:cNvSpPr>
              <a:spLocks/>
            </p:cNvSpPr>
            <p:nvPr/>
          </p:nvSpPr>
          <p:spPr bwMode="auto">
            <a:xfrm>
              <a:off x="3612" y="2041"/>
              <a:ext cx="77" cy="35"/>
            </a:xfrm>
            <a:custGeom>
              <a:avLst/>
              <a:gdLst>
                <a:gd name="T0" fmla="*/ 0 w 77"/>
                <a:gd name="T1" fmla="*/ 6 h 35"/>
                <a:gd name="T2" fmla="*/ 18 w 77"/>
                <a:gd name="T3" fmla="*/ 0 h 35"/>
                <a:gd name="T4" fmla="*/ 58 w 77"/>
                <a:gd name="T5" fmla="*/ 18 h 35"/>
                <a:gd name="T6" fmla="*/ 76 w 77"/>
                <a:gd name="T7" fmla="*/ 12 h 35"/>
                <a:gd name="T8" fmla="*/ 71 w 77"/>
                <a:gd name="T9" fmla="*/ 34 h 35"/>
                <a:gd name="T10" fmla="*/ 18 w 77"/>
                <a:gd name="T11" fmla="*/ 34 h 35"/>
                <a:gd name="T12" fmla="*/ 42 w 77"/>
                <a:gd name="T13" fmla="*/ 28 h 35"/>
                <a:gd name="T14" fmla="*/ 0 w 77"/>
                <a:gd name="T15" fmla="*/ 6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5"/>
                <a:gd name="T26" fmla="*/ 77 w 77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5">
                  <a:moveTo>
                    <a:pt x="0" y="6"/>
                  </a:moveTo>
                  <a:lnTo>
                    <a:pt x="18" y="0"/>
                  </a:lnTo>
                  <a:lnTo>
                    <a:pt x="58" y="18"/>
                  </a:lnTo>
                  <a:lnTo>
                    <a:pt x="76" y="12"/>
                  </a:lnTo>
                  <a:lnTo>
                    <a:pt x="71" y="34"/>
                  </a:lnTo>
                  <a:lnTo>
                    <a:pt x="18" y="34"/>
                  </a:lnTo>
                  <a:lnTo>
                    <a:pt x="42" y="28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0" name="Freeform 14"/>
            <p:cNvSpPr>
              <a:spLocks/>
            </p:cNvSpPr>
            <p:nvPr/>
          </p:nvSpPr>
          <p:spPr bwMode="auto">
            <a:xfrm>
              <a:off x="3612" y="2041"/>
              <a:ext cx="77" cy="35"/>
            </a:xfrm>
            <a:custGeom>
              <a:avLst/>
              <a:gdLst>
                <a:gd name="T0" fmla="*/ 0 w 77"/>
                <a:gd name="T1" fmla="*/ 6 h 35"/>
                <a:gd name="T2" fmla="*/ 18 w 77"/>
                <a:gd name="T3" fmla="*/ 0 h 35"/>
                <a:gd name="T4" fmla="*/ 58 w 77"/>
                <a:gd name="T5" fmla="*/ 18 h 35"/>
                <a:gd name="T6" fmla="*/ 76 w 77"/>
                <a:gd name="T7" fmla="*/ 12 h 35"/>
                <a:gd name="T8" fmla="*/ 71 w 77"/>
                <a:gd name="T9" fmla="*/ 34 h 35"/>
                <a:gd name="T10" fmla="*/ 18 w 77"/>
                <a:gd name="T11" fmla="*/ 34 h 35"/>
                <a:gd name="T12" fmla="*/ 42 w 77"/>
                <a:gd name="T13" fmla="*/ 28 h 35"/>
                <a:gd name="T14" fmla="*/ 0 w 77"/>
                <a:gd name="T15" fmla="*/ 6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5"/>
                <a:gd name="T26" fmla="*/ 77 w 77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5">
                  <a:moveTo>
                    <a:pt x="0" y="6"/>
                  </a:moveTo>
                  <a:lnTo>
                    <a:pt x="18" y="0"/>
                  </a:lnTo>
                  <a:lnTo>
                    <a:pt x="58" y="18"/>
                  </a:lnTo>
                  <a:lnTo>
                    <a:pt x="76" y="12"/>
                  </a:lnTo>
                  <a:lnTo>
                    <a:pt x="71" y="34"/>
                  </a:lnTo>
                  <a:lnTo>
                    <a:pt x="18" y="34"/>
                  </a:lnTo>
                  <a:lnTo>
                    <a:pt x="42" y="28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1" name="Freeform 15"/>
            <p:cNvSpPr>
              <a:spLocks/>
            </p:cNvSpPr>
            <p:nvPr/>
          </p:nvSpPr>
          <p:spPr bwMode="auto">
            <a:xfrm>
              <a:off x="3701" y="2096"/>
              <a:ext cx="79" cy="32"/>
            </a:xfrm>
            <a:custGeom>
              <a:avLst/>
              <a:gdLst>
                <a:gd name="T0" fmla="*/ 78 w 79"/>
                <a:gd name="T1" fmla="*/ 25 h 32"/>
                <a:gd name="T2" fmla="*/ 60 w 79"/>
                <a:gd name="T3" fmla="*/ 31 h 32"/>
                <a:gd name="T4" fmla="*/ 18 w 79"/>
                <a:gd name="T5" fmla="*/ 16 h 32"/>
                <a:gd name="T6" fmla="*/ 0 w 79"/>
                <a:gd name="T7" fmla="*/ 25 h 32"/>
                <a:gd name="T8" fmla="*/ 5 w 79"/>
                <a:gd name="T9" fmla="*/ 0 h 32"/>
                <a:gd name="T10" fmla="*/ 60 w 79"/>
                <a:gd name="T11" fmla="*/ 0 h 32"/>
                <a:gd name="T12" fmla="*/ 39 w 79"/>
                <a:gd name="T13" fmla="*/ 10 h 32"/>
                <a:gd name="T14" fmla="*/ 78 w 79"/>
                <a:gd name="T15" fmla="*/ 25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2"/>
                <a:gd name="T26" fmla="*/ 79 w 79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2">
                  <a:moveTo>
                    <a:pt x="78" y="25"/>
                  </a:moveTo>
                  <a:lnTo>
                    <a:pt x="60" y="31"/>
                  </a:lnTo>
                  <a:lnTo>
                    <a:pt x="18" y="16"/>
                  </a:lnTo>
                  <a:lnTo>
                    <a:pt x="0" y="25"/>
                  </a:lnTo>
                  <a:lnTo>
                    <a:pt x="5" y="0"/>
                  </a:lnTo>
                  <a:lnTo>
                    <a:pt x="60" y="0"/>
                  </a:lnTo>
                  <a:lnTo>
                    <a:pt x="39" y="10"/>
                  </a:lnTo>
                  <a:lnTo>
                    <a:pt x="78" y="25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2" name="Freeform 16"/>
            <p:cNvSpPr>
              <a:spLocks/>
            </p:cNvSpPr>
            <p:nvPr/>
          </p:nvSpPr>
          <p:spPr bwMode="auto">
            <a:xfrm>
              <a:off x="3701" y="2096"/>
              <a:ext cx="79" cy="32"/>
            </a:xfrm>
            <a:custGeom>
              <a:avLst/>
              <a:gdLst>
                <a:gd name="T0" fmla="*/ 78 w 79"/>
                <a:gd name="T1" fmla="*/ 25 h 32"/>
                <a:gd name="T2" fmla="*/ 60 w 79"/>
                <a:gd name="T3" fmla="*/ 31 h 32"/>
                <a:gd name="T4" fmla="*/ 18 w 79"/>
                <a:gd name="T5" fmla="*/ 16 h 32"/>
                <a:gd name="T6" fmla="*/ 0 w 79"/>
                <a:gd name="T7" fmla="*/ 25 h 32"/>
                <a:gd name="T8" fmla="*/ 5 w 79"/>
                <a:gd name="T9" fmla="*/ 0 h 32"/>
                <a:gd name="T10" fmla="*/ 60 w 79"/>
                <a:gd name="T11" fmla="*/ 0 h 32"/>
                <a:gd name="T12" fmla="*/ 39 w 79"/>
                <a:gd name="T13" fmla="*/ 10 h 32"/>
                <a:gd name="T14" fmla="*/ 78 w 79"/>
                <a:gd name="T15" fmla="*/ 25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2"/>
                <a:gd name="T26" fmla="*/ 79 w 79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2">
                  <a:moveTo>
                    <a:pt x="78" y="25"/>
                  </a:moveTo>
                  <a:lnTo>
                    <a:pt x="60" y="31"/>
                  </a:lnTo>
                  <a:lnTo>
                    <a:pt x="18" y="16"/>
                  </a:lnTo>
                  <a:lnTo>
                    <a:pt x="0" y="25"/>
                  </a:lnTo>
                  <a:lnTo>
                    <a:pt x="5" y="0"/>
                  </a:lnTo>
                  <a:lnTo>
                    <a:pt x="60" y="0"/>
                  </a:lnTo>
                  <a:lnTo>
                    <a:pt x="39" y="10"/>
                  </a:lnTo>
                  <a:lnTo>
                    <a:pt x="78" y="25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3" name="Freeform 17"/>
            <p:cNvSpPr>
              <a:spLocks/>
            </p:cNvSpPr>
            <p:nvPr/>
          </p:nvSpPr>
          <p:spPr bwMode="auto">
            <a:xfrm>
              <a:off x="3696" y="2041"/>
              <a:ext cx="79" cy="35"/>
            </a:xfrm>
            <a:custGeom>
              <a:avLst/>
              <a:gdLst>
                <a:gd name="T0" fmla="*/ 0 w 79"/>
                <a:gd name="T1" fmla="*/ 28 h 35"/>
                <a:gd name="T2" fmla="*/ 18 w 79"/>
                <a:gd name="T3" fmla="*/ 34 h 35"/>
                <a:gd name="T4" fmla="*/ 57 w 79"/>
                <a:gd name="T5" fmla="*/ 12 h 35"/>
                <a:gd name="T6" fmla="*/ 78 w 79"/>
                <a:gd name="T7" fmla="*/ 18 h 35"/>
                <a:gd name="T8" fmla="*/ 70 w 79"/>
                <a:gd name="T9" fmla="*/ 0 h 35"/>
                <a:gd name="T10" fmla="*/ 18 w 79"/>
                <a:gd name="T11" fmla="*/ 0 h 35"/>
                <a:gd name="T12" fmla="*/ 44 w 79"/>
                <a:gd name="T13" fmla="*/ 6 h 35"/>
                <a:gd name="T14" fmla="*/ 0 w 79"/>
                <a:gd name="T15" fmla="*/ 28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5"/>
                <a:gd name="T26" fmla="*/ 79 w 79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5">
                  <a:moveTo>
                    <a:pt x="0" y="28"/>
                  </a:moveTo>
                  <a:lnTo>
                    <a:pt x="18" y="34"/>
                  </a:lnTo>
                  <a:lnTo>
                    <a:pt x="57" y="12"/>
                  </a:lnTo>
                  <a:lnTo>
                    <a:pt x="78" y="18"/>
                  </a:lnTo>
                  <a:lnTo>
                    <a:pt x="70" y="0"/>
                  </a:lnTo>
                  <a:lnTo>
                    <a:pt x="18" y="0"/>
                  </a:lnTo>
                  <a:lnTo>
                    <a:pt x="44" y="6"/>
                  </a:lnTo>
                  <a:lnTo>
                    <a:pt x="0" y="28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4" name="Freeform 18"/>
            <p:cNvSpPr>
              <a:spLocks/>
            </p:cNvSpPr>
            <p:nvPr/>
          </p:nvSpPr>
          <p:spPr bwMode="auto">
            <a:xfrm>
              <a:off x="3696" y="2041"/>
              <a:ext cx="79" cy="35"/>
            </a:xfrm>
            <a:custGeom>
              <a:avLst/>
              <a:gdLst>
                <a:gd name="T0" fmla="*/ 0 w 79"/>
                <a:gd name="T1" fmla="*/ 28 h 35"/>
                <a:gd name="T2" fmla="*/ 18 w 79"/>
                <a:gd name="T3" fmla="*/ 34 h 35"/>
                <a:gd name="T4" fmla="*/ 57 w 79"/>
                <a:gd name="T5" fmla="*/ 12 h 35"/>
                <a:gd name="T6" fmla="*/ 78 w 79"/>
                <a:gd name="T7" fmla="*/ 18 h 35"/>
                <a:gd name="T8" fmla="*/ 70 w 79"/>
                <a:gd name="T9" fmla="*/ 0 h 35"/>
                <a:gd name="T10" fmla="*/ 18 w 79"/>
                <a:gd name="T11" fmla="*/ 0 h 35"/>
                <a:gd name="T12" fmla="*/ 44 w 79"/>
                <a:gd name="T13" fmla="*/ 6 h 35"/>
                <a:gd name="T14" fmla="*/ 0 w 79"/>
                <a:gd name="T15" fmla="*/ 28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5"/>
                <a:gd name="T26" fmla="*/ 79 w 79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5">
                  <a:moveTo>
                    <a:pt x="0" y="28"/>
                  </a:moveTo>
                  <a:lnTo>
                    <a:pt x="18" y="34"/>
                  </a:lnTo>
                  <a:lnTo>
                    <a:pt x="57" y="12"/>
                  </a:lnTo>
                  <a:lnTo>
                    <a:pt x="78" y="18"/>
                  </a:lnTo>
                  <a:lnTo>
                    <a:pt x="70" y="0"/>
                  </a:lnTo>
                  <a:lnTo>
                    <a:pt x="18" y="0"/>
                  </a:lnTo>
                  <a:lnTo>
                    <a:pt x="44" y="6"/>
                  </a:lnTo>
                  <a:lnTo>
                    <a:pt x="0" y="28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5" name="Freeform 19"/>
            <p:cNvSpPr>
              <a:spLocks/>
            </p:cNvSpPr>
            <p:nvPr/>
          </p:nvSpPr>
          <p:spPr bwMode="auto">
            <a:xfrm>
              <a:off x="3617" y="2090"/>
              <a:ext cx="77" cy="38"/>
            </a:xfrm>
            <a:custGeom>
              <a:avLst/>
              <a:gdLst>
                <a:gd name="T0" fmla="*/ 76 w 77"/>
                <a:gd name="T1" fmla="*/ 6 h 38"/>
                <a:gd name="T2" fmla="*/ 58 w 77"/>
                <a:gd name="T3" fmla="*/ 0 h 38"/>
                <a:gd name="T4" fmla="*/ 19 w 77"/>
                <a:gd name="T5" fmla="*/ 22 h 38"/>
                <a:gd name="T6" fmla="*/ 0 w 77"/>
                <a:gd name="T7" fmla="*/ 16 h 38"/>
                <a:gd name="T8" fmla="*/ 6 w 77"/>
                <a:gd name="T9" fmla="*/ 37 h 38"/>
                <a:gd name="T10" fmla="*/ 58 w 77"/>
                <a:gd name="T11" fmla="*/ 37 h 38"/>
                <a:gd name="T12" fmla="*/ 34 w 77"/>
                <a:gd name="T13" fmla="*/ 31 h 38"/>
                <a:gd name="T14" fmla="*/ 76 w 77"/>
                <a:gd name="T15" fmla="*/ 6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8"/>
                <a:gd name="T26" fmla="*/ 77 w 77"/>
                <a:gd name="T27" fmla="*/ 38 h 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8">
                  <a:moveTo>
                    <a:pt x="76" y="6"/>
                  </a:moveTo>
                  <a:lnTo>
                    <a:pt x="58" y="0"/>
                  </a:lnTo>
                  <a:lnTo>
                    <a:pt x="19" y="22"/>
                  </a:lnTo>
                  <a:lnTo>
                    <a:pt x="0" y="16"/>
                  </a:lnTo>
                  <a:lnTo>
                    <a:pt x="6" y="37"/>
                  </a:lnTo>
                  <a:lnTo>
                    <a:pt x="58" y="37"/>
                  </a:lnTo>
                  <a:lnTo>
                    <a:pt x="34" y="31"/>
                  </a:lnTo>
                  <a:lnTo>
                    <a:pt x="76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" name="Freeform 20"/>
            <p:cNvSpPr>
              <a:spLocks/>
            </p:cNvSpPr>
            <p:nvPr/>
          </p:nvSpPr>
          <p:spPr bwMode="auto">
            <a:xfrm>
              <a:off x="3617" y="2090"/>
              <a:ext cx="77" cy="38"/>
            </a:xfrm>
            <a:custGeom>
              <a:avLst/>
              <a:gdLst>
                <a:gd name="T0" fmla="*/ 76 w 77"/>
                <a:gd name="T1" fmla="*/ 6 h 38"/>
                <a:gd name="T2" fmla="*/ 58 w 77"/>
                <a:gd name="T3" fmla="*/ 0 h 38"/>
                <a:gd name="T4" fmla="*/ 19 w 77"/>
                <a:gd name="T5" fmla="*/ 22 h 38"/>
                <a:gd name="T6" fmla="*/ 0 w 77"/>
                <a:gd name="T7" fmla="*/ 16 h 38"/>
                <a:gd name="T8" fmla="*/ 6 w 77"/>
                <a:gd name="T9" fmla="*/ 37 h 38"/>
                <a:gd name="T10" fmla="*/ 58 w 77"/>
                <a:gd name="T11" fmla="*/ 37 h 38"/>
                <a:gd name="T12" fmla="*/ 34 w 77"/>
                <a:gd name="T13" fmla="*/ 31 h 38"/>
                <a:gd name="T14" fmla="*/ 76 w 77"/>
                <a:gd name="T15" fmla="*/ 6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8"/>
                <a:gd name="T26" fmla="*/ 77 w 77"/>
                <a:gd name="T27" fmla="*/ 38 h 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8">
                  <a:moveTo>
                    <a:pt x="76" y="6"/>
                  </a:moveTo>
                  <a:lnTo>
                    <a:pt x="58" y="0"/>
                  </a:lnTo>
                  <a:lnTo>
                    <a:pt x="19" y="22"/>
                  </a:lnTo>
                  <a:lnTo>
                    <a:pt x="0" y="16"/>
                  </a:lnTo>
                  <a:lnTo>
                    <a:pt x="6" y="37"/>
                  </a:lnTo>
                  <a:lnTo>
                    <a:pt x="58" y="37"/>
                  </a:lnTo>
                  <a:lnTo>
                    <a:pt x="34" y="31"/>
                  </a:lnTo>
                  <a:lnTo>
                    <a:pt x="76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962400" y="4572000"/>
            <a:ext cx="635000" cy="317500"/>
            <a:chOff x="3560" y="2022"/>
            <a:chExt cx="274" cy="185"/>
          </a:xfrm>
        </p:grpSpPr>
        <p:sp>
          <p:nvSpPr>
            <p:cNvPr id="9299" name="Rectangle 7"/>
            <p:cNvSpPr>
              <a:spLocks noChangeArrowheads="1"/>
            </p:cNvSpPr>
            <p:nvPr/>
          </p:nvSpPr>
          <p:spPr bwMode="auto">
            <a:xfrm>
              <a:off x="3565" y="2093"/>
              <a:ext cx="269" cy="65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300" name="Oval 8"/>
            <p:cNvSpPr>
              <a:spLocks noChangeArrowheads="1"/>
            </p:cNvSpPr>
            <p:nvPr/>
          </p:nvSpPr>
          <p:spPr bwMode="auto">
            <a:xfrm>
              <a:off x="3565" y="2096"/>
              <a:ext cx="261" cy="111"/>
            </a:xfrm>
            <a:prstGeom prst="ellipse">
              <a:avLst/>
            </a:prstGeom>
            <a:solidFill>
              <a:srgbClr val="000000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301" name="Oval 9"/>
            <p:cNvSpPr>
              <a:spLocks noChangeArrowheads="1"/>
            </p:cNvSpPr>
            <p:nvPr/>
          </p:nvSpPr>
          <p:spPr bwMode="auto">
            <a:xfrm>
              <a:off x="3565" y="2032"/>
              <a:ext cx="261" cy="111"/>
            </a:xfrm>
            <a:prstGeom prst="ellipse">
              <a:avLst/>
            </a:prstGeom>
            <a:solidFill>
              <a:srgbClr val="000000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302" name="Rectangle 10"/>
            <p:cNvSpPr>
              <a:spLocks noChangeArrowheads="1"/>
            </p:cNvSpPr>
            <p:nvPr/>
          </p:nvSpPr>
          <p:spPr bwMode="auto">
            <a:xfrm>
              <a:off x="3560" y="2084"/>
              <a:ext cx="269" cy="65"/>
            </a:xfrm>
            <a:prstGeom prst="rect">
              <a:avLst/>
            </a:prstGeom>
            <a:solidFill>
              <a:srgbClr val="004E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303" name="Oval 11"/>
            <p:cNvSpPr>
              <a:spLocks noChangeArrowheads="1"/>
            </p:cNvSpPr>
            <p:nvPr/>
          </p:nvSpPr>
          <p:spPr bwMode="auto">
            <a:xfrm>
              <a:off x="3560" y="2087"/>
              <a:ext cx="261" cy="111"/>
            </a:xfrm>
            <a:prstGeom prst="ellipse">
              <a:avLst/>
            </a:prstGeom>
            <a:solidFill>
              <a:srgbClr val="004E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304" name="Oval 12"/>
            <p:cNvSpPr>
              <a:spLocks noChangeArrowheads="1"/>
            </p:cNvSpPr>
            <p:nvPr/>
          </p:nvSpPr>
          <p:spPr bwMode="auto">
            <a:xfrm>
              <a:off x="3560" y="2022"/>
              <a:ext cx="261" cy="111"/>
            </a:xfrm>
            <a:prstGeom prst="ellipse">
              <a:avLst/>
            </a:prstGeom>
            <a:solidFill>
              <a:srgbClr val="5589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305" name="Freeform 13"/>
            <p:cNvSpPr>
              <a:spLocks/>
            </p:cNvSpPr>
            <p:nvPr/>
          </p:nvSpPr>
          <p:spPr bwMode="auto">
            <a:xfrm>
              <a:off x="3612" y="2041"/>
              <a:ext cx="77" cy="35"/>
            </a:xfrm>
            <a:custGeom>
              <a:avLst/>
              <a:gdLst>
                <a:gd name="T0" fmla="*/ 0 w 77"/>
                <a:gd name="T1" fmla="*/ 6 h 35"/>
                <a:gd name="T2" fmla="*/ 18 w 77"/>
                <a:gd name="T3" fmla="*/ 0 h 35"/>
                <a:gd name="T4" fmla="*/ 58 w 77"/>
                <a:gd name="T5" fmla="*/ 18 h 35"/>
                <a:gd name="T6" fmla="*/ 76 w 77"/>
                <a:gd name="T7" fmla="*/ 12 h 35"/>
                <a:gd name="T8" fmla="*/ 71 w 77"/>
                <a:gd name="T9" fmla="*/ 34 h 35"/>
                <a:gd name="T10" fmla="*/ 18 w 77"/>
                <a:gd name="T11" fmla="*/ 34 h 35"/>
                <a:gd name="T12" fmla="*/ 42 w 77"/>
                <a:gd name="T13" fmla="*/ 28 h 35"/>
                <a:gd name="T14" fmla="*/ 0 w 77"/>
                <a:gd name="T15" fmla="*/ 6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5"/>
                <a:gd name="T26" fmla="*/ 77 w 77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5">
                  <a:moveTo>
                    <a:pt x="0" y="6"/>
                  </a:moveTo>
                  <a:lnTo>
                    <a:pt x="18" y="0"/>
                  </a:lnTo>
                  <a:lnTo>
                    <a:pt x="58" y="18"/>
                  </a:lnTo>
                  <a:lnTo>
                    <a:pt x="76" y="12"/>
                  </a:lnTo>
                  <a:lnTo>
                    <a:pt x="71" y="34"/>
                  </a:lnTo>
                  <a:lnTo>
                    <a:pt x="18" y="34"/>
                  </a:lnTo>
                  <a:lnTo>
                    <a:pt x="42" y="28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6" name="Freeform 14"/>
            <p:cNvSpPr>
              <a:spLocks/>
            </p:cNvSpPr>
            <p:nvPr/>
          </p:nvSpPr>
          <p:spPr bwMode="auto">
            <a:xfrm>
              <a:off x="3612" y="2041"/>
              <a:ext cx="77" cy="35"/>
            </a:xfrm>
            <a:custGeom>
              <a:avLst/>
              <a:gdLst>
                <a:gd name="T0" fmla="*/ 0 w 77"/>
                <a:gd name="T1" fmla="*/ 6 h 35"/>
                <a:gd name="T2" fmla="*/ 18 w 77"/>
                <a:gd name="T3" fmla="*/ 0 h 35"/>
                <a:gd name="T4" fmla="*/ 58 w 77"/>
                <a:gd name="T5" fmla="*/ 18 h 35"/>
                <a:gd name="T6" fmla="*/ 76 w 77"/>
                <a:gd name="T7" fmla="*/ 12 h 35"/>
                <a:gd name="T8" fmla="*/ 71 w 77"/>
                <a:gd name="T9" fmla="*/ 34 h 35"/>
                <a:gd name="T10" fmla="*/ 18 w 77"/>
                <a:gd name="T11" fmla="*/ 34 h 35"/>
                <a:gd name="T12" fmla="*/ 42 w 77"/>
                <a:gd name="T13" fmla="*/ 28 h 35"/>
                <a:gd name="T14" fmla="*/ 0 w 77"/>
                <a:gd name="T15" fmla="*/ 6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5"/>
                <a:gd name="T26" fmla="*/ 77 w 77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5">
                  <a:moveTo>
                    <a:pt x="0" y="6"/>
                  </a:moveTo>
                  <a:lnTo>
                    <a:pt x="18" y="0"/>
                  </a:lnTo>
                  <a:lnTo>
                    <a:pt x="58" y="18"/>
                  </a:lnTo>
                  <a:lnTo>
                    <a:pt x="76" y="12"/>
                  </a:lnTo>
                  <a:lnTo>
                    <a:pt x="71" y="34"/>
                  </a:lnTo>
                  <a:lnTo>
                    <a:pt x="18" y="34"/>
                  </a:lnTo>
                  <a:lnTo>
                    <a:pt x="42" y="28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7" name="Freeform 15"/>
            <p:cNvSpPr>
              <a:spLocks/>
            </p:cNvSpPr>
            <p:nvPr/>
          </p:nvSpPr>
          <p:spPr bwMode="auto">
            <a:xfrm>
              <a:off x="3701" y="2096"/>
              <a:ext cx="79" cy="32"/>
            </a:xfrm>
            <a:custGeom>
              <a:avLst/>
              <a:gdLst>
                <a:gd name="T0" fmla="*/ 78 w 79"/>
                <a:gd name="T1" fmla="*/ 25 h 32"/>
                <a:gd name="T2" fmla="*/ 60 w 79"/>
                <a:gd name="T3" fmla="*/ 31 h 32"/>
                <a:gd name="T4" fmla="*/ 18 w 79"/>
                <a:gd name="T5" fmla="*/ 16 h 32"/>
                <a:gd name="T6" fmla="*/ 0 w 79"/>
                <a:gd name="T7" fmla="*/ 25 h 32"/>
                <a:gd name="T8" fmla="*/ 5 w 79"/>
                <a:gd name="T9" fmla="*/ 0 h 32"/>
                <a:gd name="T10" fmla="*/ 60 w 79"/>
                <a:gd name="T11" fmla="*/ 0 h 32"/>
                <a:gd name="T12" fmla="*/ 39 w 79"/>
                <a:gd name="T13" fmla="*/ 10 h 32"/>
                <a:gd name="T14" fmla="*/ 78 w 79"/>
                <a:gd name="T15" fmla="*/ 25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2"/>
                <a:gd name="T26" fmla="*/ 79 w 79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2">
                  <a:moveTo>
                    <a:pt x="78" y="25"/>
                  </a:moveTo>
                  <a:lnTo>
                    <a:pt x="60" y="31"/>
                  </a:lnTo>
                  <a:lnTo>
                    <a:pt x="18" y="16"/>
                  </a:lnTo>
                  <a:lnTo>
                    <a:pt x="0" y="25"/>
                  </a:lnTo>
                  <a:lnTo>
                    <a:pt x="5" y="0"/>
                  </a:lnTo>
                  <a:lnTo>
                    <a:pt x="60" y="0"/>
                  </a:lnTo>
                  <a:lnTo>
                    <a:pt x="39" y="10"/>
                  </a:lnTo>
                  <a:lnTo>
                    <a:pt x="78" y="25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8" name="Freeform 16"/>
            <p:cNvSpPr>
              <a:spLocks/>
            </p:cNvSpPr>
            <p:nvPr/>
          </p:nvSpPr>
          <p:spPr bwMode="auto">
            <a:xfrm>
              <a:off x="3701" y="2096"/>
              <a:ext cx="79" cy="32"/>
            </a:xfrm>
            <a:custGeom>
              <a:avLst/>
              <a:gdLst>
                <a:gd name="T0" fmla="*/ 78 w 79"/>
                <a:gd name="T1" fmla="*/ 25 h 32"/>
                <a:gd name="T2" fmla="*/ 60 w 79"/>
                <a:gd name="T3" fmla="*/ 31 h 32"/>
                <a:gd name="T4" fmla="*/ 18 w 79"/>
                <a:gd name="T5" fmla="*/ 16 h 32"/>
                <a:gd name="T6" fmla="*/ 0 w 79"/>
                <a:gd name="T7" fmla="*/ 25 h 32"/>
                <a:gd name="T8" fmla="*/ 5 w 79"/>
                <a:gd name="T9" fmla="*/ 0 h 32"/>
                <a:gd name="T10" fmla="*/ 60 w 79"/>
                <a:gd name="T11" fmla="*/ 0 h 32"/>
                <a:gd name="T12" fmla="*/ 39 w 79"/>
                <a:gd name="T13" fmla="*/ 10 h 32"/>
                <a:gd name="T14" fmla="*/ 78 w 79"/>
                <a:gd name="T15" fmla="*/ 25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2"/>
                <a:gd name="T26" fmla="*/ 79 w 79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2">
                  <a:moveTo>
                    <a:pt x="78" y="25"/>
                  </a:moveTo>
                  <a:lnTo>
                    <a:pt x="60" y="31"/>
                  </a:lnTo>
                  <a:lnTo>
                    <a:pt x="18" y="16"/>
                  </a:lnTo>
                  <a:lnTo>
                    <a:pt x="0" y="25"/>
                  </a:lnTo>
                  <a:lnTo>
                    <a:pt x="5" y="0"/>
                  </a:lnTo>
                  <a:lnTo>
                    <a:pt x="60" y="0"/>
                  </a:lnTo>
                  <a:lnTo>
                    <a:pt x="39" y="10"/>
                  </a:lnTo>
                  <a:lnTo>
                    <a:pt x="78" y="25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9" name="Freeform 17"/>
            <p:cNvSpPr>
              <a:spLocks/>
            </p:cNvSpPr>
            <p:nvPr/>
          </p:nvSpPr>
          <p:spPr bwMode="auto">
            <a:xfrm>
              <a:off x="3696" y="2041"/>
              <a:ext cx="79" cy="35"/>
            </a:xfrm>
            <a:custGeom>
              <a:avLst/>
              <a:gdLst>
                <a:gd name="T0" fmla="*/ 0 w 79"/>
                <a:gd name="T1" fmla="*/ 28 h 35"/>
                <a:gd name="T2" fmla="*/ 18 w 79"/>
                <a:gd name="T3" fmla="*/ 34 h 35"/>
                <a:gd name="T4" fmla="*/ 57 w 79"/>
                <a:gd name="T5" fmla="*/ 12 h 35"/>
                <a:gd name="T6" fmla="*/ 78 w 79"/>
                <a:gd name="T7" fmla="*/ 18 h 35"/>
                <a:gd name="T8" fmla="*/ 70 w 79"/>
                <a:gd name="T9" fmla="*/ 0 h 35"/>
                <a:gd name="T10" fmla="*/ 18 w 79"/>
                <a:gd name="T11" fmla="*/ 0 h 35"/>
                <a:gd name="T12" fmla="*/ 44 w 79"/>
                <a:gd name="T13" fmla="*/ 6 h 35"/>
                <a:gd name="T14" fmla="*/ 0 w 79"/>
                <a:gd name="T15" fmla="*/ 28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5"/>
                <a:gd name="T26" fmla="*/ 79 w 79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5">
                  <a:moveTo>
                    <a:pt x="0" y="28"/>
                  </a:moveTo>
                  <a:lnTo>
                    <a:pt x="18" y="34"/>
                  </a:lnTo>
                  <a:lnTo>
                    <a:pt x="57" y="12"/>
                  </a:lnTo>
                  <a:lnTo>
                    <a:pt x="78" y="18"/>
                  </a:lnTo>
                  <a:lnTo>
                    <a:pt x="70" y="0"/>
                  </a:lnTo>
                  <a:lnTo>
                    <a:pt x="18" y="0"/>
                  </a:lnTo>
                  <a:lnTo>
                    <a:pt x="44" y="6"/>
                  </a:lnTo>
                  <a:lnTo>
                    <a:pt x="0" y="28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0" name="Freeform 18"/>
            <p:cNvSpPr>
              <a:spLocks/>
            </p:cNvSpPr>
            <p:nvPr/>
          </p:nvSpPr>
          <p:spPr bwMode="auto">
            <a:xfrm>
              <a:off x="3696" y="2041"/>
              <a:ext cx="79" cy="35"/>
            </a:xfrm>
            <a:custGeom>
              <a:avLst/>
              <a:gdLst>
                <a:gd name="T0" fmla="*/ 0 w 79"/>
                <a:gd name="T1" fmla="*/ 28 h 35"/>
                <a:gd name="T2" fmla="*/ 18 w 79"/>
                <a:gd name="T3" fmla="*/ 34 h 35"/>
                <a:gd name="T4" fmla="*/ 57 w 79"/>
                <a:gd name="T5" fmla="*/ 12 h 35"/>
                <a:gd name="T6" fmla="*/ 78 w 79"/>
                <a:gd name="T7" fmla="*/ 18 h 35"/>
                <a:gd name="T8" fmla="*/ 70 w 79"/>
                <a:gd name="T9" fmla="*/ 0 h 35"/>
                <a:gd name="T10" fmla="*/ 18 w 79"/>
                <a:gd name="T11" fmla="*/ 0 h 35"/>
                <a:gd name="T12" fmla="*/ 44 w 79"/>
                <a:gd name="T13" fmla="*/ 6 h 35"/>
                <a:gd name="T14" fmla="*/ 0 w 79"/>
                <a:gd name="T15" fmla="*/ 28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5"/>
                <a:gd name="T26" fmla="*/ 79 w 79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5">
                  <a:moveTo>
                    <a:pt x="0" y="28"/>
                  </a:moveTo>
                  <a:lnTo>
                    <a:pt x="18" y="34"/>
                  </a:lnTo>
                  <a:lnTo>
                    <a:pt x="57" y="12"/>
                  </a:lnTo>
                  <a:lnTo>
                    <a:pt x="78" y="18"/>
                  </a:lnTo>
                  <a:lnTo>
                    <a:pt x="70" y="0"/>
                  </a:lnTo>
                  <a:lnTo>
                    <a:pt x="18" y="0"/>
                  </a:lnTo>
                  <a:lnTo>
                    <a:pt x="44" y="6"/>
                  </a:lnTo>
                  <a:lnTo>
                    <a:pt x="0" y="28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1" name="Freeform 19"/>
            <p:cNvSpPr>
              <a:spLocks/>
            </p:cNvSpPr>
            <p:nvPr/>
          </p:nvSpPr>
          <p:spPr bwMode="auto">
            <a:xfrm>
              <a:off x="3617" y="2090"/>
              <a:ext cx="77" cy="38"/>
            </a:xfrm>
            <a:custGeom>
              <a:avLst/>
              <a:gdLst>
                <a:gd name="T0" fmla="*/ 76 w 77"/>
                <a:gd name="T1" fmla="*/ 6 h 38"/>
                <a:gd name="T2" fmla="*/ 58 w 77"/>
                <a:gd name="T3" fmla="*/ 0 h 38"/>
                <a:gd name="T4" fmla="*/ 19 w 77"/>
                <a:gd name="T5" fmla="*/ 22 h 38"/>
                <a:gd name="T6" fmla="*/ 0 w 77"/>
                <a:gd name="T7" fmla="*/ 16 h 38"/>
                <a:gd name="T8" fmla="*/ 6 w 77"/>
                <a:gd name="T9" fmla="*/ 37 h 38"/>
                <a:gd name="T10" fmla="*/ 58 w 77"/>
                <a:gd name="T11" fmla="*/ 37 h 38"/>
                <a:gd name="T12" fmla="*/ 34 w 77"/>
                <a:gd name="T13" fmla="*/ 31 h 38"/>
                <a:gd name="T14" fmla="*/ 76 w 77"/>
                <a:gd name="T15" fmla="*/ 6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8"/>
                <a:gd name="T26" fmla="*/ 77 w 77"/>
                <a:gd name="T27" fmla="*/ 38 h 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8">
                  <a:moveTo>
                    <a:pt x="76" y="6"/>
                  </a:moveTo>
                  <a:lnTo>
                    <a:pt x="58" y="0"/>
                  </a:lnTo>
                  <a:lnTo>
                    <a:pt x="19" y="22"/>
                  </a:lnTo>
                  <a:lnTo>
                    <a:pt x="0" y="16"/>
                  </a:lnTo>
                  <a:lnTo>
                    <a:pt x="6" y="37"/>
                  </a:lnTo>
                  <a:lnTo>
                    <a:pt x="58" y="37"/>
                  </a:lnTo>
                  <a:lnTo>
                    <a:pt x="34" y="31"/>
                  </a:lnTo>
                  <a:lnTo>
                    <a:pt x="76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2" name="Freeform 20"/>
            <p:cNvSpPr>
              <a:spLocks/>
            </p:cNvSpPr>
            <p:nvPr/>
          </p:nvSpPr>
          <p:spPr bwMode="auto">
            <a:xfrm>
              <a:off x="3617" y="2090"/>
              <a:ext cx="77" cy="38"/>
            </a:xfrm>
            <a:custGeom>
              <a:avLst/>
              <a:gdLst>
                <a:gd name="T0" fmla="*/ 76 w 77"/>
                <a:gd name="T1" fmla="*/ 6 h 38"/>
                <a:gd name="T2" fmla="*/ 58 w 77"/>
                <a:gd name="T3" fmla="*/ 0 h 38"/>
                <a:gd name="T4" fmla="*/ 19 w 77"/>
                <a:gd name="T5" fmla="*/ 22 h 38"/>
                <a:gd name="T6" fmla="*/ 0 w 77"/>
                <a:gd name="T7" fmla="*/ 16 h 38"/>
                <a:gd name="T8" fmla="*/ 6 w 77"/>
                <a:gd name="T9" fmla="*/ 37 h 38"/>
                <a:gd name="T10" fmla="*/ 58 w 77"/>
                <a:gd name="T11" fmla="*/ 37 h 38"/>
                <a:gd name="T12" fmla="*/ 34 w 77"/>
                <a:gd name="T13" fmla="*/ 31 h 38"/>
                <a:gd name="T14" fmla="*/ 76 w 77"/>
                <a:gd name="T15" fmla="*/ 6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8"/>
                <a:gd name="T26" fmla="*/ 77 w 77"/>
                <a:gd name="T27" fmla="*/ 38 h 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8">
                  <a:moveTo>
                    <a:pt x="76" y="6"/>
                  </a:moveTo>
                  <a:lnTo>
                    <a:pt x="58" y="0"/>
                  </a:lnTo>
                  <a:lnTo>
                    <a:pt x="19" y="22"/>
                  </a:lnTo>
                  <a:lnTo>
                    <a:pt x="0" y="16"/>
                  </a:lnTo>
                  <a:lnTo>
                    <a:pt x="6" y="37"/>
                  </a:lnTo>
                  <a:lnTo>
                    <a:pt x="58" y="37"/>
                  </a:lnTo>
                  <a:lnTo>
                    <a:pt x="34" y="31"/>
                  </a:lnTo>
                  <a:lnTo>
                    <a:pt x="76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648200" y="4064000"/>
            <a:ext cx="635000" cy="317500"/>
            <a:chOff x="3560" y="2022"/>
            <a:chExt cx="274" cy="185"/>
          </a:xfrm>
        </p:grpSpPr>
        <p:sp>
          <p:nvSpPr>
            <p:cNvPr id="9285" name="Rectangle 7"/>
            <p:cNvSpPr>
              <a:spLocks noChangeArrowheads="1"/>
            </p:cNvSpPr>
            <p:nvPr/>
          </p:nvSpPr>
          <p:spPr bwMode="auto">
            <a:xfrm>
              <a:off x="3565" y="2093"/>
              <a:ext cx="269" cy="65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286" name="Oval 8"/>
            <p:cNvSpPr>
              <a:spLocks noChangeArrowheads="1"/>
            </p:cNvSpPr>
            <p:nvPr/>
          </p:nvSpPr>
          <p:spPr bwMode="auto">
            <a:xfrm>
              <a:off x="3565" y="2096"/>
              <a:ext cx="261" cy="111"/>
            </a:xfrm>
            <a:prstGeom prst="ellipse">
              <a:avLst/>
            </a:prstGeom>
            <a:solidFill>
              <a:srgbClr val="000000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287" name="Oval 9"/>
            <p:cNvSpPr>
              <a:spLocks noChangeArrowheads="1"/>
            </p:cNvSpPr>
            <p:nvPr/>
          </p:nvSpPr>
          <p:spPr bwMode="auto">
            <a:xfrm>
              <a:off x="3565" y="2032"/>
              <a:ext cx="261" cy="111"/>
            </a:xfrm>
            <a:prstGeom prst="ellipse">
              <a:avLst/>
            </a:prstGeom>
            <a:solidFill>
              <a:srgbClr val="000000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288" name="Rectangle 10"/>
            <p:cNvSpPr>
              <a:spLocks noChangeArrowheads="1"/>
            </p:cNvSpPr>
            <p:nvPr/>
          </p:nvSpPr>
          <p:spPr bwMode="auto">
            <a:xfrm>
              <a:off x="3560" y="2084"/>
              <a:ext cx="269" cy="65"/>
            </a:xfrm>
            <a:prstGeom prst="rect">
              <a:avLst/>
            </a:prstGeom>
            <a:solidFill>
              <a:srgbClr val="004E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289" name="Oval 11"/>
            <p:cNvSpPr>
              <a:spLocks noChangeArrowheads="1"/>
            </p:cNvSpPr>
            <p:nvPr/>
          </p:nvSpPr>
          <p:spPr bwMode="auto">
            <a:xfrm>
              <a:off x="3560" y="2087"/>
              <a:ext cx="261" cy="111"/>
            </a:xfrm>
            <a:prstGeom prst="ellipse">
              <a:avLst/>
            </a:prstGeom>
            <a:solidFill>
              <a:srgbClr val="004E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290" name="Oval 12"/>
            <p:cNvSpPr>
              <a:spLocks noChangeArrowheads="1"/>
            </p:cNvSpPr>
            <p:nvPr/>
          </p:nvSpPr>
          <p:spPr bwMode="auto">
            <a:xfrm>
              <a:off x="3560" y="2022"/>
              <a:ext cx="261" cy="111"/>
            </a:xfrm>
            <a:prstGeom prst="ellipse">
              <a:avLst/>
            </a:prstGeom>
            <a:solidFill>
              <a:srgbClr val="5589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291" name="Freeform 13"/>
            <p:cNvSpPr>
              <a:spLocks/>
            </p:cNvSpPr>
            <p:nvPr/>
          </p:nvSpPr>
          <p:spPr bwMode="auto">
            <a:xfrm>
              <a:off x="3612" y="2041"/>
              <a:ext cx="77" cy="35"/>
            </a:xfrm>
            <a:custGeom>
              <a:avLst/>
              <a:gdLst>
                <a:gd name="T0" fmla="*/ 0 w 77"/>
                <a:gd name="T1" fmla="*/ 6 h 35"/>
                <a:gd name="T2" fmla="*/ 18 w 77"/>
                <a:gd name="T3" fmla="*/ 0 h 35"/>
                <a:gd name="T4" fmla="*/ 58 w 77"/>
                <a:gd name="T5" fmla="*/ 18 h 35"/>
                <a:gd name="T6" fmla="*/ 76 w 77"/>
                <a:gd name="T7" fmla="*/ 12 h 35"/>
                <a:gd name="T8" fmla="*/ 71 w 77"/>
                <a:gd name="T9" fmla="*/ 34 h 35"/>
                <a:gd name="T10" fmla="*/ 18 w 77"/>
                <a:gd name="T11" fmla="*/ 34 h 35"/>
                <a:gd name="T12" fmla="*/ 42 w 77"/>
                <a:gd name="T13" fmla="*/ 28 h 35"/>
                <a:gd name="T14" fmla="*/ 0 w 77"/>
                <a:gd name="T15" fmla="*/ 6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5"/>
                <a:gd name="T26" fmla="*/ 77 w 77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5">
                  <a:moveTo>
                    <a:pt x="0" y="6"/>
                  </a:moveTo>
                  <a:lnTo>
                    <a:pt x="18" y="0"/>
                  </a:lnTo>
                  <a:lnTo>
                    <a:pt x="58" y="18"/>
                  </a:lnTo>
                  <a:lnTo>
                    <a:pt x="76" y="12"/>
                  </a:lnTo>
                  <a:lnTo>
                    <a:pt x="71" y="34"/>
                  </a:lnTo>
                  <a:lnTo>
                    <a:pt x="18" y="34"/>
                  </a:lnTo>
                  <a:lnTo>
                    <a:pt x="42" y="28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92" name="Freeform 14"/>
            <p:cNvSpPr>
              <a:spLocks/>
            </p:cNvSpPr>
            <p:nvPr/>
          </p:nvSpPr>
          <p:spPr bwMode="auto">
            <a:xfrm>
              <a:off x="3612" y="2041"/>
              <a:ext cx="77" cy="35"/>
            </a:xfrm>
            <a:custGeom>
              <a:avLst/>
              <a:gdLst>
                <a:gd name="T0" fmla="*/ 0 w 77"/>
                <a:gd name="T1" fmla="*/ 6 h 35"/>
                <a:gd name="T2" fmla="*/ 18 w 77"/>
                <a:gd name="T3" fmla="*/ 0 h 35"/>
                <a:gd name="T4" fmla="*/ 58 w 77"/>
                <a:gd name="T5" fmla="*/ 18 h 35"/>
                <a:gd name="T6" fmla="*/ 76 w 77"/>
                <a:gd name="T7" fmla="*/ 12 h 35"/>
                <a:gd name="T8" fmla="*/ 71 w 77"/>
                <a:gd name="T9" fmla="*/ 34 h 35"/>
                <a:gd name="T10" fmla="*/ 18 w 77"/>
                <a:gd name="T11" fmla="*/ 34 h 35"/>
                <a:gd name="T12" fmla="*/ 42 w 77"/>
                <a:gd name="T13" fmla="*/ 28 h 35"/>
                <a:gd name="T14" fmla="*/ 0 w 77"/>
                <a:gd name="T15" fmla="*/ 6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5"/>
                <a:gd name="T26" fmla="*/ 77 w 77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5">
                  <a:moveTo>
                    <a:pt x="0" y="6"/>
                  </a:moveTo>
                  <a:lnTo>
                    <a:pt x="18" y="0"/>
                  </a:lnTo>
                  <a:lnTo>
                    <a:pt x="58" y="18"/>
                  </a:lnTo>
                  <a:lnTo>
                    <a:pt x="76" y="12"/>
                  </a:lnTo>
                  <a:lnTo>
                    <a:pt x="71" y="34"/>
                  </a:lnTo>
                  <a:lnTo>
                    <a:pt x="18" y="34"/>
                  </a:lnTo>
                  <a:lnTo>
                    <a:pt x="42" y="28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93" name="Freeform 15"/>
            <p:cNvSpPr>
              <a:spLocks/>
            </p:cNvSpPr>
            <p:nvPr/>
          </p:nvSpPr>
          <p:spPr bwMode="auto">
            <a:xfrm>
              <a:off x="3701" y="2096"/>
              <a:ext cx="79" cy="32"/>
            </a:xfrm>
            <a:custGeom>
              <a:avLst/>
              <a:gdLst>
                <a:gd name="T0" fmla="*/ 78 w 79"/>
                <a:gd name="T1" fmla="*/ 25 h 32"/>
                <a:gd name="T2" fmla="*/ 60 w 79"/>
                <a:gd name="T3" fmla="*/ 31 h 32"/>
                <a:gd name="T4" fmla="*/ 18 w 79"/>
                <a:gd name="T5" fmla="*/ 16 h 32"/>
                <a:gd name="T6" fmla="*/ 0 w 79"/>
                <a:gd name="T7" fmla="*/ 25 h 32"/>
                <a:gd name="T8" fmla="*/ 5 w 79"/>
                <a:gd name="T9" fmla="*/ 0 h 32"/>
                <a:gd name="T10" fmla="*/ 60 w 79"/>
                <a:gd name="T11" fmla="*/ 0 h 32"/>
                <a:gd name="T12" fmla="*/ 39 w 79"/>
                <a:gd name="T13" fmla="*/ 10 h 32"/>
                <a:gd name="T14" fmla="*/ 78 w 79"/>
                <a:gd name="T15" fmla="*/ 25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2"/>
                <a:gd name="T26" fmla="*/ 79 w 79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2">
                  <a:moveTo>
                    <a:pt x="78" y="25"/>
                  </a:moveTo>
                  <a:lnTo>
                    <a:pt x="60" y="31"/>
                  </a:lnTo>
                  <a:lnTo>
                    <a:pt x="18" y="16"/>
                  </a:lnTo>
                  <a:lnTo>
                    <a:pt x="0" y="25"/>
                  </a:lnTo>
                  <a:lnTo>
                    <a:pt x="5" y="0"/>
                  </a:lnTo>
                  <a:lnTo>
                    <a:pt x="60" y="0"/>
                  </a:lnTo>
                  <a:lnTo>
                    <a:pt x="39" y="10"/>
                  </a:lnTo>
                  <a:lnTo>
                    <a:pt x="78" y="25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94" name="Freeform 16"/>
            <p:cNvSpPr>
              <a:spLocks/>
            </p:cNvSpPr>
            <p:nvPr/>
          </p:nvSpPr>
          <p:spPr bwMode="auto">
            <a:xfrm>
              <a:off x="3701" y="2096"/>
              <a:ext cx="79" cy="32"/>
            </a:xfrm>
            <a:custGeom>
              <a:avLst/>
              <a:gdLst>
                <a:gd name="T0" fmla="*/ 78 w 79"/>
                <a:gd name="T1" fmla="*/ 25 h 32"/>
                <a:gd name="T2" fmla="*/ 60 w 79"/>
                <a:gd name="T3" fmla="*/ 31 h 32"/>
                <a:gd name="T4" fmla="*/ 18 w 79"/>
                <a:gd name="T5" fmla="*/ 16 h 32"/>
                <a:gd name="T6" fmla="*/ 0 w 79"/>
                <a:gd name="T7" fmla="*/ 25 h 32"/>
                <a:gd name="T8" fmla="*/ 5 w 79"/>
                <a:gd name="T9" fmla="*/ 0 h 32"/>
                <a:gd name="T10" fmla="*/ 60 w 79"/>
                <a:gd name="T11" fmla="*/ 0 h 32"/>
                <a:gd name="T12" fmla="*/ 39 w 79"/>
                <a:gd name="T13" fmla="*/ 10 h 32"/>
                <a:gd name="T14" fmla="*/ 78 w 79"/>
                <a:gd name="T15" fmla="*/ 25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2"/>
                <a:gd name="T26" fmla="*/ 79 w 79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2">
                  <a:moveTo>
                    <a:pt x="78" y="25"/>
                  </a:moveTo>
                  <a:lnTo>
                    <a:pt x="60" y="31"/>
                  </a:lnTo>
                  <a:lnTo>
                    <a:pt x="18" y="16"/>
                  </a:lnTo>
                  <a:lnTo>
                    <a:pt x="0" y="25"/>
                  </a:lnTo>
                  <a:lnTo>
                    <a:pt x="5" y="0"/>
                  </a:lnTo>
                  <a:lnTo>
                    <a:pt x="60" y="0"/>
                  </a:lnTo>
                  <a:lnTo>
                    <a:pt x="39" y="10"/>
                  </a:lnTo>
                  <a:lnTo>
                    <a:pt x="78" y="25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95" name="Freeform 17"/>
            <p:cNvSpPr>
              <a:spLocks/>
            </p:cNvSpPr>
            <p:nvPr/>
          </p:nvSpPr>
          <p:spPr bwMode="auto">
            <a:xfrm>
              <a:off x="3696" y="2041"/>
              <a:ext cx="79" cy="35"/>
            </a:xfrm>
            <a:custGeom>
              <a:avLst/>
              <a:gdLst>
                <a:gd name="T0" fmla="*/ 0 w 79"/>
                <a:gd name="T1" fmla="*/ 28 h 35"/>
                <a:gd name="T2" fmla="*/ 18 w 79"/>
                <a:gd name="T3" fmla="*/ 34 h 35"/>
                <a:gd name="T4" fmla="*/ 57 w 79"/>
                <a:gd name="T5" fmla="*/ 12 h 35"/>
                <a:gd name="T6" fmla="*/ 78 w 79"/>
                <a:gd name="T7" fmla="*/ 18 h 35"/>
                <a:gd name="T8" fmla="*/ 70 w 79"/>
                <a:gd name="T9" fmla="*/ 0 h 35"/>
                <a:gd name="T10" fmla="*/ 18 w 79"/>
                <a:gd name="T11" fmla="*/ 0 h 35"/>
                <a:gd name="T12" fmla="*/ 44 w 79"/>
                <a:gd name="T13" fmla="*/ 6 h 35"/>
                <a:gd name="T14" fmla="*/ 0 w 79"/>
                <a:gd name="T15" fmla="*/ 28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5"/>
                <a:gd name="T26" fmla="*/ 79 w 79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5">
                  <a:moveTo>
                    <a:pt x="0" y="28"/>
                  </a:moveTo>
                  <a:lnTo>
                    <a:pt x="18" y="34"/>
                  </a:lnTo>
                  <a:lnTo>
                    <a:pt x="57" y="12"/>
                  </a:lnTo>
                  <a:lnTo>
                    <a:pt x="78" y="18"/>
                  </a:lnTo>
                  <a:lnTo>
                    <a:pt x="70" y="0"/>
                  </a:lnTo>
                  <a:lnTo>
                    <a:pt x="18" y="0"/>
                  </a:lnTo>
                  <a:lnTo>
                    <a:pt x="44" y="6"/>
                  </a:lnTo>
                  <a:lnTo>
                    <a:pt x="0" y="28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96" name="Freeform 18"/>
            <p:cNvSpPr>
              <a:spLocks/>
            </p:cNvSpPr>
            <p:nvPr/>
          </p:nvSpPr>
          <p:spPr bwMode="auto">
            <a:xfrm>
              <a:off x="3696" y="2041"/>
              <a:ext cx="79" cy="35"/>
            </a:xfrm>
            <a:custGeom>
              <a:avLst/>
              <a:gdLst>
                <a:gd name="T0" fmla="*/ 0 w 79"/>
                <a:gd name="T1" fmla="*/ 28 h 35"/>
                <a:gd name="T2" fmla="*/ 18 w 79"/>
                <a:gd name="T3" fmla="*/ 34 h 35"/>
                <a:gd name="T4" fmla="*/ 57 w 79"/>
                <a:gd name="T5" fmla="*/ 12 h 35"/>
                <a:gd name="T6" fmla="*/ 78 w 79"/>
                <a:gd name="T7" fmla="*/ 18 h 35"/>
                <a:gd name="T8" fmla="*/ 70 w 79"/>
                <a:gd name="T9" fmla="*/ 0 h 35"/>
                <a:gd name="T10" fmla="*/ 18 w 79"/>
                <a:gd name="T11" fmla="*/ 0 h 35"/>
                <a:gd name="T12" fmla="*/ 44 w 79"/>
                <a:gd name="T13" fmla="*/ 6 h 35"/>
                <a:gd name="T14" fmla="*/ 0 w 79"/>
                <a:gd name="T15" fmla="*/ 28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5"/>
                <a:gd name="T26" fmla="*/ 79 w 79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5">
                  <a:moveTo>
                    <a:pt x="0" y="28"/>
                  </a:moveTo>
                  <a:lnTo>
                    <a:pt x="18" y="34"/>
                  </a:lnTo>
                  <a:lnTo>
                    <a:pt x="57" y="12"/>
                  </a:lnTo>
                  <a:lnTo>
                    <a:pt x="78" y="18"/>
                  </a:lnTo>
                  <a:lnTo>
                    <a:pt x="70" y="0"/>
                  </a:lnTo>
                  <a:lnTo>
                    <a:pt x="18" y="0"/>
                  </a:lnTo>
                  <a:lnTo>
                    <a:pt x="44" y="6"/>
                  </a:lnTo>
                  <a:lnTo>
                    <a:pt x="0" y="28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97" name="Freeform 19"/>
            <p:cNvSpPr>
              <a:spLocks/>
            </p:cNvSpPr>
            <p:nvPr/>
          </p:nvSpPr>
          <p:spPr bwMode="auto">
            <a:xfrm>
              <a:off x="3617" y="2090"/>
              <a:ext cx="77" cy="38"/>
            </a:xfrm>
            <a:custGeom>
              <a:avLst/>
              <a:gdLst>
                <a:gd name="T0" fmla="*/ 76 w 77"/>
                <a:gd name="T1" fmla="*/ 6 h 38"/>
                <a:gd name="T2" fmla="*/ 58 w 77"/>
                <a:gd name="T3" fmla="*/ 0 h 38"/>
                <a:gd name="T4" fmla="*/ 19 w 77"/>
                <a:gd name="T5" fmla="*/ 22 h 38"/>
                <a:gd name="T6" fmla="*/ 0 w 77"/>
                <a:gd name="T7" fmla="*/ 16 h 38"/>
                <a:gd name="T8" fmla="*/ 6 w 77"/>
                <a:gd name="T9" fmla="*/ 37 h 38"/>
                <a:gd name="T10" fmla="*/ 58 w 77"/>
                <a:gd name="T11" fmla="*/ 37 h 38"/>
                <a:gd name="T12" fmla="*/ 34 w 77"/>
                <a:gd name="T13" fmla="*/ 31 h 38"/>
                <a:gd name="T14" fmla="*/ 76 w 77"/>
                <a:gd name="T15" fmla="*/ 6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8"/>
                <a:gd name="T26" fmla="*/ 77 w 77"/>
                <a:gd name="T27" fmla="*/ 38 h 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8">
                  <a:moveTo>
                    <a:pt x="76" y="6"/>
                  </a:moveTo>
                  <a:lnTo>
                    <a:pt x="58" y="0"/>
                  </a:lnTo>
                  <a:lnTo>
                    <a:pt x="19" y="22"/>
                  </a:lnTo>
                  <a:lnTo>
                    <a:pt x="0" y="16"/>
                  </a:lnTo>
                  <a:lnTo>
                    <a:pt x="6" y="37"/>
                  </a:lnTo>
                  <a:lnTo>
                    <a:pt x="58" y="37"/>
                  </a:lnTo>
                  <a:lnTo>
                    <a:pt x="34" y="31"/>
                  </a:lnTo>
                  <a:lnTo>
                    <a:pt x="76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98" name="Freeform 20"/>
            <p:cNvSpPr>
              <a:spLocks/>
            </p:cNvSpPr>
            <p:nvPr/>
          </p:nvSpPr>
          <p:spPr bwMode="auto">
            <a:xfrm>
              <a:off x="3617" y="2090"/>
              <a:ext cx="77" cy="38"/>
            </a:xfrm>
            <a:custGeom>
              <a:avLst/>
              <a:gdLst>
                <a:gd name="T0" fmla="*/ 76 w 77"/>
                <a:gd name="T1" fmla="*/ 6 h 38"/>
                <a:gd name="T2" fmla="*/ 58 w 77"/>
                <a:gd name="T3" fmla="*/ 0 h 38"/>
                <a:gd name="T4" fmla="*/ 19 w 77"/>
                <a:gd name="T5" fmla="*/ 22 h 38"/>
                <a:gd name="T6" fmla="*/ 0 w 77"/>
                <a:gd name="T7" fmla="*/ 16 h 38"/>
                <a:gd name="T8" fmla="*/ 6 w 77"/>
                <a:gd name="T9" fmla="*/ 37 h 38"/>
                <a:gd name="T10" fmla="*/ 58 w 77"/>
                <a:gd name="T11" fmla="*/ 37 h 38"/>
                <a:gd name="T12" fmla="*/ 34 w 77"/>
                <a:gd name="T13" fmla="*/ 31 h 38"/>
                <a:gd name="T14" fmla="*/ 76 w 77"/>
                <a:gd name="T15" fmla="*/ 6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8"/>
                <a:gd name="T26" fmla="*/ 77 w 77"/>
                <a:gd name="T27" fmla="*/ 38 h 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8">
                  <a:moveTo>
                    <a:pt x="76" y="6"/>
                  </a:moveTo>
                  <a:lnTo>
                    <a:pt x="58" y="0"/>
                  </a:lnTo>
                  <a:lnTo>
                    <a:pt x="19" y="22"/>
                  </a:lnTo>
                  <a:lnTo>
                    <a:pt x="0" y="16"/>
                  </a:lnTo>
                  <a:lnTo>
                    <a:pt x="6" y="37"/>
                  </a:lnTo>
                  <a:lnTo>
                    <a:pt x="58" y="37"/>
                  </a:lnTo>
                  <a:lnTo>
                    <a:pt x="34" y="31"/>
                  </a:lnTo>
                  <a:lnTo>
                    <a:pt x="76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562600" y="4318000"/>
            <a:ext cx="635000" cy="317500"/>
            <a:chOff x="3560" y="2022"/>
            <a:chExt cx="274" cy="185"/>
          </a:xfrm>
        </p:grpSpPr>
        <p:sp>
          <p:nvSpPr>
            <p:cNvPr id="9271" name="Rectangle 7"/>
            <p:cNvSpPr>
              <a:spLocks noChangeArrowheads="1"/>
            </p:cNvSpPr>
            <p:nvPr/>
          </p:nvSpPr>
          <p:spPr bwMode="auto">
            <a:xfrm>
              <a:off x="3565" y="2093"/>
              <a:ext cx="269" cy="65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272" name="Oval 8"/>
            <p:cNvSpPr>
              <a:spLocks noChangeArrowheads="1"/>
            </p:cNvSpPr>
            <p:nvPr/>
          </p:nvSpPr>
          <p:spPr bwMode="auto">
            <a:xfrm>
              <a:off x="3565" y="2096"/>
              <a:ext cx="261" cy="111"/>
            </a:xfrm>
            <a:prstGeom prst="ellipse">
              <a:avLst/>
            </a:prstGeom>
            <a:solidFill>
              <a:srgbClr val="000000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273" name="Oval 9"/>
            <p:cNvSpPr>
              <a:spLocks noChangeArrowheads="1"/>
            </p:cNvSpPr>
            <p:nvPr/>
          </p:nvSpPr>
          <p:spPr bwMode="auto">
            <a:xfrm>
              <a:off x="3565" y="2032"/>
              <a:ext cx="261" cy="111"/>
            </a:xfrm>
            <a:prstGeom prst="ellipse">
              <a:avLst/>
            </a:prstGeom>
            <a:solidFill>
              <a:srgbClr val="000000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274" name="Rectangle 10"/>
            <p:cNvSpPr>
              <a:spLocks noChangeArrowheads="1"/>
            </p:cNvSpPr>
            <p:nvPr/>
          </p:nvSpPr>
          <p:spPr bwMode="auto">
            <a:xfrm>
              <a:off x="3560" y="2084"/>
              <a:ext cx="269" cy="65"/>
            </a:xfrm>
            <a:prstGeom prst="rect">
              <a:avLst/>
            </a:prstGeom>
            <a:solidFill>
              <a:srgbClr val="004E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275" name="Oval 11"/>
            <p:cNvSpPr>
              <a:spLocks noChangeArrowheads="1"/>
            </p:cNvSpPr>
            <p:nvPr/>
          </p:nvSpPr>
          <p:spPr bwMode="auto">
            <a:xfrm>
              <a:off x="3560" y="2087"/>
              <a:ext cx="261" cy="111"/>
            </a:xfrm>
            <a:prstGeom prst="ellipse">
              <a:avLst/>
            </a:prstGeom>
            <a:solidFill>
              <a:srgbClr val="004E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276" name="Oval 12"/>
            <p:cNvSpPr>
              <a:spLocks noChangeArrowheads="1"/>
            </p:cNvSpPr>
            <p:nvPr/>
          </p:nvSpPr>
          <p:spPr bwMode="auto">
            <a:xfrm>
              <a:off x="3560" y="2022"/>
              <a:ext cx="261" cy="111"/>
            </a:xfrm>
            <a:prstGeom prst="ellipse">
              <a:avLst/>
            </a:prstGeom>
            <a:solidFill>
              <a:srgbClr val="5589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277" name="Freeform 13"/>
            <p:cNvSpPr>
              <a:spLocks/>
            </p:cNvSpPr>
            <p:nvPr/>
          </p:nvSpPr>
          <p:spPr bwMode="auto">
            <a:xfrm>
              <a:off x="3612" y="2041"/>
              <a:ext cx="77" cy="35"/>
            </a:xfrm>
            <a:custGeom>
              <a:avLst/>
              <a:gdLst>
                <a:gd name="T0" fmla="*/ 0 w 77"/>
                <a:gd name="T1" fmla="*/ 6 h 35"/>
                <a:gd name="T2" fmla="*/ 18 w 77"/>
                <a:gd name="T3" fmla="*/ 0 h 35"/>
                <a:gd name="T4" fmla="*/ 58 w 77"/>
                <a:gd name="T5" fmla="*/ 18 h 35"/>
                <a:gd name="T6" fmla="*/ 76 w 77"/>
                <a:gd name="T7" fmla="*/ 12 h 35"/>
                <a:gd name="T8" fmla="*/ 71 w 77"/>
                <a:gd name="T9" fmla="*/ 34 h 35"/>
                <a:gd name="T10" fmla="*/ 18 w 77"/>
                <a:gd name="T11" fmla="*/ 34 h 35"/>
                <a:gd name="T12" fmla="*/ 42 w 77"/>
                <a:gd name="T13" fmla="*/ 28 h 35"/>
                <a:gd name="T14" fmla="*/ 0 w 77"/>
                <a:gd name="T15" fmla="*/ 6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5"/>
                <a:gd name="T26" fmla="*/ 77 w 77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5">
                  <a:moveTo>
                    <a:pt x="0" y="6"/>
                  </a:moveTo>
                  <a:lnTo>
                    <a:pt x="18" y="0"/>
                  </a:lnTo>
                  <a:lnTo>
                    <a:pt x="58" y="18"/>
                  </a:lnTo>
                  <a:lnTo>
                    <a:pt x="76" y="12"/>
                  </a:lnTo>
                  <a:lnTo>
                    <a:pt x="71" y="34"/>
                  </a:lnTo>
                  <a:lnTo>
                    <a:pt x="18" y="34"/>
                  </a:lnTo>
                  <a:lnTo>
                    <a:pt x="42" y="28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78" name="Freeform 14"/>
            <p:cNvSpPr>
              <a:spLocks/>
            </p:cNvSpPr>
            <p:nvPr/>
          </p:nvSpPr>
          <p:spPr bwMode="auto">
            <a:xfrm>
              <a:off x="3612" y="2041"/>
              <a:ext cx="77" cy="35"/>
            </a:xfrm>
            <a:custGeom>
              <a:avLst/>
              <a:gdLst>
                <a:gd name="T0" fmla="*/ 0 w 77"/>
                <a:gd name="T1" fmla="*/ 6 h 35"/>
                <a:gd name="T2" fmla="*/ 18 w 77"/>
                <a:gd name="T3" fmla="*/ 0 h 35"/>
                <a:gd name="T4" fmla="*/ 58 w 77"/>
                <a:gd name="T5" fmla="*/ 18 h 35"/>
                <a:gd name="T6" fmla="*/ 76 w 77"/>
                <a:gd name="T7" fmla="*/ 12 h 35"/>
                <a:gd name="T8" fmla="*/ 71 w 77"/>
                <a:gd name="T9" fmla="*/ 34 h 35"/>
                <a:gd name="T10" fmla="*/ 18 w 77"/>
                <a:gd name="T11" fmla="*/ 34 h 35"/>
                <a:gd name="T12" fmla="*/ 42 w 77"/>
                <a:gd name="T13" fmla="*/ 28 h 35"/>
                <a:gd name="T14" fmla="*/ 0 w 77"/>
                <a:gd name="T15" fmla="*/ 6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5"/>
                <a:gd name="T26" fmla="*/ 77 w 77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5">
                  <a:moveTo>
                    <a:pt x="0" y="6"/>
                  </a:moveTo>
                  <a:lnTo>
                    <a:pt x="18" y="0"/>
                  </a:lnTo>
                  <a:lnTo>
                    <a:pt x="58" y="18"/>
                  </a:lnTo>
                  <a:lnTo>
                    <a:pt x="76" y="12"/>
                  </a:lnTo>
                  <a:lnTo>
                    <a:pt x="71" y="34"/>
                  </a:lnTo>
                  <a:lnTo>
                    <a:pt x="18" y="34"/>
                  </a:lnTo>
                  <a:lnTo>
                    <a:pt x="42" y="28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79" name="Freeform 15"/>
            <p:cNvSpPr>
              <a:spLocks/>
            </p:cNvSpPr>
            <p:nvPr/>
          </p:nvSpPr>
          <p:spPr bwMode="auto">
            <a:xfrm>
              <a:off x="3701" y="2096"/>
              <a:ext cx="79" cy="32"/>
            </a:xfrm>
            <a:custGeom>
              <a:avLst/>
              <a:gdLst>
                <a:gd name="T0" fmla="*/ 78 w 79"/>
                <a:gd name="T1" fmla="*/ 25 h 32"/>
                <a:gd name="T2" fmla="*/ 60 w 79"/>
                <a:gd name="T3" fmla="*/ 31 h 32"/>
                <a:gd name="T4" fmla="*/ 18 w 79"/>
                <a:gd name="T5" fmla="*/ 16 h 32"/>
                <a:gd name="T6" fmla="*/ 0 w 79"/>
                <a:gd name="T7" fmla="*/ 25 h 32"/>
                <a:gd name="T8" fmla="*/ 5 w 79"/>
                <a:gd name="T9" fmla="*/ 0 h 32"/>
                <a:gd name="T10" fmla="*/ 60 w 79"/>
                <a:gd name="T11" fmla="*/ 0 h 32"/>
                <a:gd name="T12" fmla="*/ 39 w 79"/>
                <a:gd name="T13" fmla="*/ 10 h 32"/>
                <a:gd name="T14" fmla="*/ 78 w 79"/>
                <a:gd name="T15" fmla="*/ 25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2"/>
                <a:gd name="T26" fmla="*/ 79 w 79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2">
                  <a:moveTo>
                    <a:pt x="78" y="25"/>
                  </a:moveTo>
                  <a:lnTo>
                    <a:pt x="60" y="31"/>
                  </a:lnTo>
                  <a:lnTo>
                    <a:pt x="18" y="16"/>
                  </a:lnTo>
                  <a:lnTo>
                    <a:pt x="0" y="25"/>
                  </a:lnTo>
                  <a:lnTo>
                    <a:pt x="5" y="0"/>
                  </a:lnTo>
                  <a:lnTo>
                    <a:pt x="60" y="0"/>
                  </a:lnTo>
                  <a:lnTo>
                    <a:pt x="39" y="10"/>
                  </a:lnTo>
                  <a:lnTo>
                    <a:pt x="78" y="25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80" name="Freeform 16"/>
            <p:cNvSpPr>
              <a:spLocks/>
            </p:cNvSpPr>
            <p:nvPr/>
          </p:nvSpPr>
          <p:spPr bwMode="auto">
            <a:xfrm>
              <a:off x="3701" y="2096"/>
              <a:ext cx="79" cy="32"/>
            </a:xfrm>
            <a:custGeom>
              <a:avLst/>
              <a:gdLst>
                <a:gd name="T0" fmla="*/ 78 w 79"/>
                <a:gd name="T1" fmla="*/ 25 h 32"/>
                <a:gd name="T2" fmla="*/ 60 w 79"/>
                <a:gd name="T3" fmla="*/ 31 h 32"/>
                <a:gd name="T4" fmla="*/ 18 w 79"/>
                <a:gd name="T5" fmla="*/ 16 h 32"/>
                <a:gd name="T6" fmla="*/ 0 w 79"/>
                <a:gd name="T7" fmla="*/ 25 h 32"/>
                <a:gd name="T8" fmla="*/ 5 w 79"/>
                <a:gd name="T9" fmla="*/ 0 h 32"/>
                <a:gd name="T10" fmla="*/ 60 w 79"/>
                <a:gd name="T11" fmla="*/ 0 h 32"/>
                <a:gd name="T12" fmla="*/ 39 w 79"/>
                <a:gd name="T13" fmla="*/ 10 h 32"/>
                <a:gd name="T14" fmla="*/ 78 w 79"/>
                <a:gd name="T15" fmla="*/ 25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2"/>
                <a:gd name="T26" fmla="*/ 79 w 79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2">
                  <a:moveTo>
                    <a:pt x="78" y="25"/>
                  </a:moveTo>
                  <a:lnTo>
                    <a:pt x="60" y="31"/>
                  </a:lnTo>
                  <a:lnTo>
                    <a:pt x="18" y="16"/>
                  </a:lnTo>
                  <a:lnTo>
                    <a:pt x="0" y="25"/>
                  </a:lnTo>
                  <a:lnTo>
                    <a:pt x="5" y="0"/>
                  </a:lnTo>
                  <a:lnTo>
                    <a:pt x="60" y="0"/>
                  </a:lnTo>
                  <a:lnTo>
                    <a:pt x="39" y="10"/>
                  </a:lnTo>
                  <a:lnTo>
                    <a:pt x="78" y="25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81" name="Freeform 17"/>
            <p:cNvSpPr>
              <a:spLocks/>
            </p:cNvSpPr>
            <p:nvPr/>
          </p:nvSpPr>
          <p:spPr bwMode="auto">
            <a:xfrm>
              <a:off x="3696" y="2041"/>
              <a:ext cx="79" cy="35"/>
            </a:xfrm>
            <a:custGeom>
              <a:avLst/>
              <a:gdLst>
                <a:gd name="T0" fmla="*/ 0 w 79"/>
                <a:gd name="T1" fmla="*/ 28 h 35"/>
                <a:gd name="T2" fmla="*/ 18 w 79"/>
                <a:gd name="T3" fmla="*/ 34 h 35"/>
                <a:gd name="T4" fmla="*/ 57 w 79"/>
                <a:gd name="T5" fmla="*/ 12 h 35"/>
                <a:gd name="T6" fmla="*/ 78 w 79"/>
                <a:gd name="T7" fmla="*/ 18 h 35"/>
                <a:gd name="T8" fmla="*/ 70 w 79"/>
                <a:gd name="T9" fmla="*/ 0 h 35"/>
                <a:gd name="T10" fmla="*/ 18 w 79"/>
                <a:gd name="T11" fmla="*/ 0 h 35"/>
                <a:gd name="T12" fmla="*/ 44 w 79"/>
                <a:gd name="T13" fmla="*/ 6 h 35"/>
                <a:gd name="T14" fmla="*/ 0 w 79"/>
                <a:gd name="T15" fmla="*/ 28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5"/>
                <a:gd name="T26" fmla="*/ 79 w 79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5">
                  <a:moveTo>
                    <a:pt x="0" y="28"/>
                  </a:moveTo>
                  <a:lnTo>
                    <a:pt x="18" y="34"/>
                  </a:lnTo>
                  <a:lnTo>
                    <a:pt x="57" y="12"/>
                  </a:lnTo>
                  <a:lnTo>
                    <a:pt x="78" y="18"/>
                  </a:lnTo>
                  <a:lnTo>
                    <a:pt x="70" y="0"/>
                  </a:lnTo>
                  <a:lnTo>
                    <a:pt x="18" y="0"/>
                  </a:lnTo>
                  <a:lnTo>
                    <a:pt x="44" y="6"/>
                  </a:lnTo>
                  <a:lnTo>
                    <a:pt x="0" y="28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82" name="Freeform 18"/>
            <p:cNvSpPr>
              <a:spLocks/>
            </p:cNvSpPr>
            <p:nvPr/>
          </p:nvSpPr>
          <p:spPr bwMode="auto">
            <a:xfrm>
              <a:off x="3696" y="2041"/>
              <a:ext cx="79" cy="35"/>
            </a:xfrm>
            <a:custGeom>
              <a:avLst/>
              <a:gdLst>
                <a:gd name="T0" fmla="*/ 0 w 79"/>
                <a:gd name="T1" fmla="*/ 28 h 35"/>
                <a:gd name="T2" fmla="*/ 18 w 79"/>
                <a:gd name="T3" fmla="*/ 34 h 35"/>
                <a:gd name="T4" fmla="*/ 57 w 79"/>
                <a:gd name="T5" fmla="*/ 12 h 35"/>
                <a:gd name="T6" fmla="*/ 78 w 79"/>
                <a:gd name="T7" fmla="*/ 18 h 35"/>
                <a:gd name="T8" fmla="*/ 70 w 79"/>
                <a:gd name="T9" fmla="*/ 0 h 35"/>
                <a:gd name="T10" fmla="*/ 18 w 79"/>
                <a:gd name="T11" fmla="*/ 0 h 35"/>
                <a:gd name="T12" fmla="*/ 44 w 79"/>
                <a:gd name="T13" fmla="*/ 6 h 35"/>
                <a:gd name="T14" fmla="*/ 0 w 79"/>
                <a:gd name="T15" fmla="*/ 28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5"/>
                <a:gd name="T26" fmla="*/ 79 w 79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5">
                  <a:moveTo>
                    <a:pt x="0" y="28"/>
                  </a:moveTo>
                  <a:lnTo>
                    <a:pt x="18" y="34"/>
                  </a:lnTo>
                  <a:lnTo>
                    <a:pt x="57" y="12"/>
                  </a:lnTo>
                  <a:lnTo>
                    <a:pt x="78" y="18"/>
                  </a:lnTo>
                  <a:lnTo>
                    <a:pt x="70" y="0"/>
                  </a:lnTo>
                  <a:lnTo>
                    <a:pt x="18" y="0"/>
                  </a:lnTo>
                  <a:lnTo>
                    <a:pt x="44" y="6"/>
                  </a:lnTo>
                  <a:lnTo>
                    <a:pt x="0" y="28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83" name="Freeform 19"/>
            <p:cNvSpPr>
              <a:spLocks/>
            </p:cNvSpPr>
            <p:nvPr/>
          </p:nvSpPr>
          <p:spPr bwMode="auto">
            <a:xfrm>
              <a:off x="3617" y="2090"/>
              <a:ext cx="77" cy="38"/>
            </a:xfrm>
            <a:custGeom>
              <a:avLst/>
              <a:gdLst>
                <a:gd name="T0" fmla="*/ 76 w 77"/>
                <a:gd name="T1" fmla="*/ 6 h 38"/>
                <a:gd name="T2" fmla="*/ 58 w 77"/>
                <a:gd name="T3" fmla="*/ 0 h 38"/>
                <a:gd name="T4" fmla="*/ 19 w 77"/>
                <a:gd name="T5" fmla="*/ 22 h 38"/>
                <a:gd name="T6" fmla="*/ 0 w 77"/>
                <a:gd name="T7" fmla="*/ 16 h 38"/>
                <a:gd name="T8" fmla="*/ 6 w 77"/>
                <a:gd name="T9" fmla="*/ 37 h 38"/>
                <a:gd name="T10" fmla="*/ 58 w 77"/>
                <a:gd name="T11" fmla="*/ 37 h 38"/>
                <a:gd name="T12" fmla="*/ 34 w 77"/>
                <a:gd name="T13" fmla="*/ 31 h 38"/>
                <a:gd name="T14" fmla="*/ 76 w 77"/>
                <a:gd name="T15" fmla="*/ 6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8"/>
                <a:gd name="T26" fmla="*/ 77 w 77"/>
                <a:gd name="T27" fmla="*/ 38 h 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8">
                  <a:moveTo>
                    <a:pt x="76" y="6"/>
                  </a:moveTo>
                  <a:lnTo>
                    <a:pt x="58" y="0"/>
                  </a:lnTo>
                  <a:lnTo>
                    <a:pt x="19" y="22"/>
                  </a:lnTo>
                  <a:lnTo>
                    <a:pt x="0" y="16"/>
                  </a:lnTo>
                  <a:lnTo>
                    <a:pt x="6" y="37"/>
                  </a:lnTo>
                  <a:lnTo>
                    <a:pt x="58" y="37"/>
                  </a:lnTo>
                  <a:lnTo>
                    <a:pt x="34" y="31"/>
                  </a:lnTo>
                  <a:lnTo>
                    <a:pt x="76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84" name="Freeform 20"/>
            <p:cNvSpPr>
              <a:spLocks/>
            </p:cNvSpPr>
            <p:nvPr/>
          </p:nvSpPr>
          <p:spPr bwMode="auto">
            <a:xfrm>
              <a:off x="3617" y="2090"/>
              <a:ext cx="77" cy="38"/>
            </a:xfrm>
            <a:custGeom>
              <a:avLst/>
              <a:gdLst>
                <a:gd name="T0" fmla="*/ 76 w 77"/>
                <a:gd name="T1" fmla="*/ 6 h 38"/>
                <a:gd name="T2" fmla="*/ 58 w 77"/>
                <a:gd name="T3" fmla="*/ 0 h 38"/>
                <a:gd name="T4" fmla="*/ 19 w 77"/>
                <a:gd name="T5" fmla="*/ 22 h 38"/>
                <a:gd name="T6" fmla="*/ 0 w 77"/>
                <a:gd name="T7" fmla="*/ 16 h 38"/>
                <a:gd name="T8" fmla="*/ 6 w 77"/>
                <a:gd name="T9" fmla="*/ 37 h 38"/>
                <a:gd name="T10" fmla="*/ 58 w 77"/>
                <a:gd name="T11" fmla="*/ 37 h 38"/>
                <a:gd name="T12" fmla="*/ 34 w 77"/>
                <a:gd name="T13" fmla="*/ 31 h 38"/>
                <a:gd name="T14" fmla="*/ 76 w 77"/>
                <a:gd name="T15" fmla="*/ 6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8"/>
                <a:gd name="T26" fmla="*/ 77 w 77"/>
                <a:gd name="T27" fmla="*/ 38 h 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8">
                  <a:moveTo>
                    <a:pt x="76" y="6"/>
                  </a:moveTo>
                  <a:lnTo>
                    <a:pt x="58" y="0"/>
                  </a:lnTo>
                  <a:lnTo>
                    <a:pt x="19" y="22"/>
                  </a:lnTo>
                  <a:lnTo>
                    <a:pt x="0" y="16"/>
                  </a:lnTo>
                  <a:lnTo>
                    <a:pt x="6" y="37"/>
                  </a:lnTo>
                  <a:lnTo>
                    <a:pt x="58" y="37"/>
                  </a:lnTo>
                  <a:lnTo>
                    <a:pt x="34" y="31"/>
                  </a:lnTo>
                  <a:lnTo>
                    <a:pt x="76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5638800" y="3619500"/>
            <a:ext cx="635000" cy="317500"/>
            <a:chOff x="3560" y="2022"/>
            <a:chExt cx="274" cy="185"/>
          </a:xfrm>
        </p:grpSpPr>
        <p:sp>
          <p:nvSpPr>
            <p:cNvPr id="9257" name="Rectangle 7"/>
            <p:cNvSpPr>
              <a:spLocks noChangeArrowheads="1"/>
            </p:cNvSpPr>
            <p:nvPr/>
          </p:nvSpPr>
          <p:spPr bwMode="auto">
            <a:xfrm>
              <a:off x="3565" y="2093"/>
              <a:ext cx="269" cy="65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258" name="Oval 8"/>
            <p:cNvSpPr>
              <a:spLocks noChangeArrowheads="1"/>
            </p:cNvSpPr>
            <p:nvPr/>
          </p:nvSpPr>
          <p:spPr bwMode="auto">
            <a:xfrm>
              <a:off x="3565" y="2096"/>
              <a:ext cx="261" cy="111"/>
            </a:xfrm>
            <a:prstGeom prst="ellipse">
              <a:avLst/>
            </a:prstGeom>
            <a:solidFill>
              <a:srgbClr val="000000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259" name="Oval 9"/>
            <p:cNvSpPr>
              <a:spLocks noChangeArrowheads="1"/>
            </p:cNvSpPr>
            <p:nvPr/>
          </p:nvSpPr>
          <p:spPr bwMode="auto">
            <a:xfrm>
              <a:off x="3565" y="2032"/>
              <a:ext cx="261" cy="111"/>
            </a:xfrm>
            <a:prstGeom prst="ellipse">
              <a:avLst/>
            </a:prstGeom>
            <a:solidFill>
              <a:srgbClr val="000000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260" name="Rectangle 10"/>
            <p:cNvSpPr>
              <a:spLocks noChangeArrowheads="1"/>
            </p:cNvSpPr>
            <p:nvPr/>
          </p:nvSpPr>
          <p:spPr bwMode="auto">
            <a:xfrm>
              <a:off x="3560" y="2084"/>
              <a:ext cx="269" cy="65"/>
            </a:xfrm>
            <a:prstGeom prst="rect">
              <a:avLst/>
            </a:prstGeom>
            <a:solidFill>
              <a:srgbClr val="004E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261" name="Oval 11"/>
            <p:cNvSpPr>
              <a:spLocks noChangeArrowheads="1"/>
            </p:cNvSpPr>
            <p:nvPr/>
          </p:nvSpPr>
          <p:spPr bwMode="auto">
            <a:xfrm>
              <a:off x="3560" y="2087"/>
              <a:ext cx="261" cy="111"/>
            </a:xfrm>
            <a:prstGeom prst="ellipse">
              <a:avLst/>
            </a:prstGeom>
            <a:solidFill>
              <a:srgbClr val="004E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262" name="Oval 12"/>
            <p:cNvSpPr>
              <a:spLocks noChangeArrowheads="1"/>
            </p:cNvSpPr>
            <p:nvPr/>
          </p:nvSpPr>
          <p:spPr bwMode="auto">
            <a:xfrm>
              <a:off x="3560" y="2022"/>
              <a:ext cx="261" cy="111"/>
            </a:xfrm>
            <a:prstGeom prst="ellipse">
              <a:avLst/>
            </a:prstGeom>
            <a:solidFill>
              <a:srgbClr val="5589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ea typeface="ヒラギノ角ゴ ProN W3" pitchFamily="-106" charset="-128"/>
                <a:sym typeface="Arial" pitchFamily="34" charset="0"/>
              </a:endParaRPr>
            </a:p>
          </p:txBody>
        </p:sp>
        <p:sp>
          <p:nvSpPr>
            <p:cNvPr id="9263" name="Freeform 13"/>
            <p:cNvSpPr>
              <a:spLocks/>
            </p:cNvSpPr>
            <p:nvPr/>
          </p:nvSpPr>
          <p:spPr bwMode="auto">
            <a:xfrm>
              <a:off x="3612" y="2041"/>
              <a:ext cx="77" cy="35"/>
            </a:xfrm>
            <a:custGeom>
              <a:avLst/>
              <a:gdLst>
                <a:gd name="T0" fmla="*/ 0 w 77"/>
                <a:gd name="T1" fmla="*/ 6 h 35"/>
                <a:gd name="T2" fmla="*/ 18 w 77"/>
                <a:gd name="T3" fmla="*/ 0 h 35"/>
                <a:gd name="T4" fmla="*/ 58 w 77"/>
                <a:gd name="T5" fmla="*/ 18 h 35"/>
                <a:gd name="T6" fmla="*/ 76 w 77"/>
                <a:gd name="T7" fmla="*/ 12 h 35"/>
                <a:gd name="T8" fmla="*/ 71 w 77"/>
                <a:gd name="T9" fmla="*/ 34 h 35"/>
                <a:gd name="T10" fmla="*/ 18 w 77"/>
                <a:gd name="T11" fmla="*/ 34 h 35"/>
                <a:gd name="T12" fmla="*/ 42 w 77"/>
                <a:gd name="T13" fmla="*/ 28 h 35"/>
                <a:gd name="T14" fmla="*/ 0 w 77"/>
                <a:gd name="T15" fmla="*/ 6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5"/>
                <a:gd name="T26" fmla="*/ 77 w 77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5">
                  <a:moveTo>
                    <a:pt x="0" y="6"/>
                  </a:moveTo>
                  <a:lnTo>
                    <a:pt x="18" y="0"/>
                  </a:lnTo>
                  <a:lnTo>
                    <a:pt x="58" y="18"/>
                  </a:lnTo>
                  <a:lnTo>
                    <a:pt x="76" y="12"/>
                  </a:lnTo>
                  <a:lnTo>
                    <a:pt x="71" y="34"/>
                  </a:lnTo>
                  <a:lnTo>
                    <a:pt x="18" y="34"/>
                  </a:lnTo>
                  <a:lnTo>
                    <a:pt x="42" y="28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64" name="Freeform 14"/>
            <p:cNvSpPr>
              <a:spLocks/>
            </p:cNvSpPr>
            <p:nvPr/>
          </p:nvSpPr>
          <p:spPr bwMode="auto">
            <a:xfrm>
              <a:off x="3612" y="2041"/>
              <a:ext cx="77" cy="35"/>
            </a:xfrm>
            <a:custGeom>
              <a:avLst/>
              <a:gdLst>
                <a:gd name="T0" fmla="*/ 0 w 77"/>
                <a:gd name="T1" fmla="*/ 6 h 35"/>
                <a:gd name="T2" fmla="*/ 18 w 77"/>
                <a:gd name="T3" fmla="*/ 0 h 35"/>
                <a:gd name="T4" fmla="*/ 58 w 77"/>
                <a:gd name="T5" fmla="*/ 18 h 35"/>
                <a:gd name="T6" fmla="*/ 76 w 77"/>
                <a:gd name="T7" fmla="*/ 12 h 35"/>
                <a:gd name="T8" fmla="*/ 71 w 77"/>
                <a:gd name="T9" fmla="*/ 34 h 35"/>
                <a:gd name="T10" fmla="*/ 18 w 77"/>
                <a:gd name="T11" fmla="*/ 34 h 35"/>
                <a:gd name="T12" fmla="*/ 42 w 77"/>
                <a:gd name="T13" fmla="*/ 28 h 35"/>
                <a:gd name="T14" fmla="*/ 0 w 77"/>
                <a:gd name="T15" fmla="*/ 6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5"/>
                <a:gd name="T26" fmla="*/ 77 w 77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5">
                  <a:moveTo>
                    <a:pt x="0" y="6"/>
                  </a:moveTo>
                  <a:lnTo>
                    <a:pt x="18" y="0"/>
                  </a:lnTo>
                  <a:lnTo>
                    <a:pt x="58" y="18"/>
                  </a:lnTo>
                  <a:lnTo>
                    <a:pt x="76" y="12"/>
                  </a:lnTo>
                  <a:lnTo>
                    <a:pt x="71" y="34"/>
                  </a:lnTo>
                  <a:lnTo>
                    <a:pt x="18" y="34"/>
                  </a:lnTo>
                  <a:lnTo>
                    <a:pt x="42" y="28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65" name="Freeform 15"/>
            <p:cNvSpPr>
              <a:spLocks/>
            </p:cNvSpPr>
            <p:nvPr/>
          </p:nvSpPr>
          <p:spPr bwMode="auto">
            <a:xfrm>
              <a:off x="3701" y="2096"/>
              <a:ext cx="79" cy="32"/>
            </a:xfrm>
            <a:custGeom>
              <a:avLst/>
              <a:gdLst>
                <a:gd name="T0" fmla="*/ 78 w 79"/>
                <a:gd name="T1" fmla="*/ 25 h 32"/>
                <a:gd name="T2" fmla="*/ 60 w 79"/>
                <a:gd name="T3" fmla="*/ 31 h 32"/>
                <a:gd name="T4" fmla="*/ 18 w 79"/>
                <a:gd name="T5" fmla="*/ 16 h 32"/>
                <a:gd name="T6" fmla="*/ 0 w 79"/>
                <a:gd name="T7" fmla="*/ 25 h 32"/>
                <a:gd name="T8" fmla="*/ 5 w 79"/>
                <a:gd name="T9" fmla="*/ 0 h 32"/>
                <a:gd name="T10" fmla="*/ 60 w 79"/>
                <a:gd name="T11" fmla="*/ 0 h 32"/>
                <a:gd name="T12" fmla="*/ 39 w 79"/>
                <a:gd name="T13" fmla="*/ 10 h 32"/>
                <a:gd name="T14" fmla="*/ 78 w 79"/>
                <a:gd name="T15" fmla="*/ 25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2"/>
                <a:gd name="T26" fmla="*/ 79 w 79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2">
                  <a:moveTo>
                    <a:pt x="78" y="25"/>
                  </a:moveTo>
                  <a:lnTo>
                    <a:pt x="60" y="31"/>
                  </a:lnTo>
                  <a:lnTo>
                    <a:pt x="18" y="16"/>
                  </a:lnTo>
                  <a:lnTo>
                    <a:pt x="0" y="25"/>
                  </a:lnTo>
                  <a:lnTo>
                    <a:pt x="5" y="0"/>
                  </a:lnTo>
                  <a:lnTo>
                    <a:pt x="60" y="0"/>
                  </a:lnTo>
                  <a:lnTo>
                    <a:pt x="39" y="10"/>
                  </a:lnTo>
                  <a:lnTo>
                    <a:pt x="78" y="25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66" name="Freeform 16"/>
            <p:cNvSpPr>
              <a:spLocks/>
            </p:cNvSpPr>
            <p:nvPr/>
          </p:nvSpPr>
          <p:spPr bwMode="auto">
            <a:xfrm>
              <a:off x="3701" y="2096"/>
              <a:ext cx="79" cy="32"/>
            </a:xfrm>
            <a:custGeom>
              <a:avLst/>
              <a:gdLst>
                <a:gd name="T0" fmla="*/ 78 w 79"/>
                <a:gd name="T1" fmla="*/ 25 h 32"/>
                <a:gd name="T2" fmla="*/ 60 w 79"/>
                <a:gd name="T3" fmla="*/ 31 h 32"/>
                <a:gd name="T4" fmla="*/ 18 w 79"/>
                <a:gd name="T5" fmla="*/ 16 h 32"/>
                <a:gd name="T6" fmla="*/ 0 w 79"/>
                <a:gd name="T7" fmla="*/ 25 h 32"/>
                <a:gd name="T8" fmla="*/ 5 w 79"/>
                <a:gd name="T9" fmla="*/ 0 h 32"/>
                <a:gd name="T10" fmla="*/ 60 w 79"/>
                <a:gd name="T11" fmla="*/ 0 h 32"/>
                <a:gd name="T12" fmla="*/ 39 w 79"/>
                <a:gd name="T13" fmla="*/ 10 h 32"/>
                <a:gd name="T14" fmla="*/ 78 w 79"/>
                <a:gd name="T15" fmla="*/ 25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2"/>
                <a:gd name="T26" fmla="*/ 79 w 79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2">
                  <a:moveTo>
                    <a:pt x="78" y="25"/>
                  </a:moveTo>
                  <a:lnTo>
                    <a:pt x="60" y="31"/>
                  </a:lnTo>
                  <a:lnTo>
                    <a:pt x="18" y="16"/>
                  </a:lnTo>
                  <a:lnTo>
                    <a:pt x="0" y="25"/>
                  </a:lnTo>
                  <a:lnTo>
                    <a:pt x="5" y="0"/>
                  </a:lnTo>
                  <a:lnTo>
                    <a:pt x="60" y="0"/>
                  </a:lnTo>
                  <a:lnTo>
                    <a:pt x="39" y="10"/>
                  </a:lnTo>
                  <a:lnTo>
                    <a:pt x="78" y="25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67" name="Freeform 17"/>
            <p:cNvSpPr>
              <a:spLocks/>
            </p:cNvSpPr>
            <p:nvPr/>
          </p:nvSpPr>
          <p:spPr bwMode="auto">
            <a:xfrm>
              <a:off x="3696" y="2041"/>
              <a:ext cx="79" cy="35"/>
            </a:xfrm>
            <a:custGeom>
              <a:avLst/>
              <a:gdLst>
                <a:gd name="T0" fmla="*/ 0 w 79"/>
                <a:gd name="T1" fmla="*/ 28 h 35"/>
                <a:gd name="T2" fmla="*/ 18 w 79"/>
                <a:gd name="T3" fmla="*/ 34 h 35"/>
                <a:gd name="T4" fmla="*/ 57 w 79"/>
                <a:gd name="T5" fmla="*/ 12 h 35"/>
                <a:gd name="T6" fmla="*/ 78 w 79"/>
                <a:gd name="T7" fmla="*/ 18 h 35"/>
                <a:gd name="T8" fmla="*/ 70 w 79"/>
                <a:gd name="T9" fmla="*/ 0 h 35"/>
                <a:gd name="T10" fmla="*/ 18 w 79"/>
                <a:gd name="T11" fmla="*/ 0 h 35"/>
                <a:gd name="T12" fmla="*/ 44 w 79"/>
                <a:gd name="T13" fmla="*/ 6 h 35"/>
                <a:gd name="T14" fmla="*/ 0 w 79"/>
                <a:gd name="T15" fmla="*/ 28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5"/>
                <a:gd name="T26" fmla="*/ 79 w 79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5">
                  <a:moveTo>
                    <a:pt x="0" y="28"/>
                  </a:moveTo>
                  <a:lnTo>
                    <a:pt x="18" y="34"/>
                  </a:lnTo>
                  <a:lnTo>
                    <a:pt x="57" y="12"/>
                  </a:lnTo>
                  <a:lnTo>
                    <a:pt x="78" y="18"/>
                  </a:lnTo>
                  <a:lnTo>
                    <a:pt x="70" y="0"/>
                  </a:lnTo>
                  <a:lnTo>
                    <a:pt x="18" y="0"/>
                  </a:lnTo>
                  <a:lnTo>
                    <a:pt x="44" y="6"/>
                  </a:lnTo>
                  <a:lnTo>
                    <a:pt x="0" y="28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68" name="Freeform 18"/>
            <p:cNvSpPr>
              <a:spLocks/>
            </p:cNvSpPr>
            <p:nvPr/>
          </p:nvSpPr>
          <p:spPr bwMode="auto">
            <a:xfrm>
              <a:off x="3696" y="2041"/>
              <a:ext cx="79" cy="35"/>
            </a:xfrm>
            <a:custGeom>
              <a:avLst/>
              <a:gdLst>
                <a:gd name="T0" fmla="*/ 0 w 79"/>
                <a:gd name="T1" fmla="*/ 28 h 35"/>
                <a:gd name="T2" fmla="*/ 18 w 79"/>
                <a:gd name="T3" fmla="*/ 34 h 35"/>
                <a:gd name="T4" fmla="*/ 57 w 79"/>
                <a:gd name="T5" fmla="*/ 12 h 35"/>
                <a:gd name="T6" fmla="*/ 78 w 79"/>
                <a:gd name="T7" fmla="*/ 18 h 35"/>
                <a:gd name="T8" fmla="*/ 70 w 79"/>
                <a:gd name="T9" fmla="*/ 0 h 35"/>
                <a:gd name="T10" fmla="*/ 18 w 79"/>
                <a:gd name="T11" fmla="*/ 0 h 35"/>
                <a:gd name="T12" fmla="*/ 44 w 79"/>
                <a:gd name="T13" fmla="*/ 6 h 35"/>
                <a:gd name="T14" fmla="*/ 0 w 79"/>
                <a:gd name="T15" fmla="*/ 28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5"/>
                <a:gd name="T26" fmla="*/ 79 w 79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5">
                  <a:moveTo>
                    <a:pt x="0" y="28"/>
                  </a:moveTo>
                  <a:lnTo>
                    <a:pt x="18" y="34"/>
                  </a:lnTo>
                  <a:lnTo>
                    <a:pt x="57" y="12"/>
                  </a:lnTo>
                  <a:lnTo>
                    <a:pt x="78" y="18"/>
                  </a:lnTo>
                  <a:lnTo>
                    <a:pt x="70" y="0"/>
                  </a:lnTo>
                  <a:lnTo>
                    <a:pt x="18" y="0"/>
                  </a:lnTo>
                  <a:lnTo>
                    <a:pt x="44" y="6"/>
                  </a:lnTo>
                  <a:lnTo>
                    <a:pt x="0" y="28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69" name="Freeform 19"/>
            <p:cNvSpPr>
              <a:spLocks/>
            </p:cNvSpPr>
            <p:nvPr/>
          </p:nvSpPr>
          <p:spPr bwMode="auto">
            <a:xfrm>
              <a:off x="3617" y="2090"/>
              <a:ext cx="77" cy="38"/>
            </a:xfrm>
            <a:custGeom>
              <a:avLst/>
              <a:gdLst>
                <a:gd name="T0" fmla="*/ 76 w 77"/>
                <a:gd name="T1" fmla="*/ 6 h 38"/>
                <a:gd name="T2" fmla="*/ 58 w 77"/>
                <a:gd name="T3" fmla="*/ 0 h 38"/>
                <a:gd name="T4" fmla="*/ 19 w 77"/>
                <a:gd name="T5" fmla="*/ 22 h 38"/>
                <a:gd name="T6" fmla="*/ 0 w 77"/>
                <a:gd name="T7" fmla="*/ 16 h 38"/>
                <a:gd name="T8" fmla="*/ 6 w 77"/>
                <a:gd name="T9" fmla="*/ 37 h 38"/>
                <a:gd name="T10" fmla="*/ 58 w 77"/>
                <a:gd name="T11" fmla="*/ 37 h 38"/>
                <a:gd name="T12" fmla="*/ 34 w 77"/>
                <a:gd name="T13" fmla="*/ 31 h 38"/>
                <a:gd name="T14" fmla="*/ 76 w 77"/>
                <a:gd name="T15" fmla="*/ 6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8"/>
                <a:gd name="T26" fmla="*/ 77 w 77"/>
                <a:gd name="T27" fmla="*/ 38 h 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8">
                  <a:moveTo>
                    <a:pt x="76" y="6"/>
                  </a:moveTo>
                  <a:lnTo>
                    <a:pt x="58" y="0"/>
                  </a:lnTo>
                  <a:lnTo>
                    <a:pt x="19" y="22"/>
                  </a:lnTo>
                  <a:lnTo>
                    <a:pt x="0" y="16"/>
                  </a:lnTo>
                  <a:lnTo>
                    <a:pt x="6" y="37"/>
                  </a:lnTo>
                  <a:lnTo>
                    <a:pt x="58" y="37"/>
                  </a:lnTo>
                  <a:lnTo>
                    <a:pt x="34" y="31"/>
                  </a:lnTo>
                  <a:lnTo>
                    <a:pt x="76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70" name="Freeform 20"/>
            <p:cNvSpPr>
              <a:spLocks/>
            </p:cNvSpPr>
            <p:nvPr/>
          </p:nvSpPr>
          <p:spPr bwMode="auto">
            <a:xfrm>
              <a:off x="3617" y="2090"/>
              <a:ext cx="77" cy="38"/>
            </a:xfrm>
            <a:custGeom>
              <a:avLst/>
              <a:gdLst>
                <a:gd name="T0" fmla="*/ 76 w 77"/>
                <a:gd name="T1" fmla="*/ 6 h 38"/>
                <a:gd name="T2" fmla="*/ 58 w 77"/>
                <a:gd name="T3" fmla="*/ 0 h 38"/>
                <a:gd name="T4" fmla="*/ 19 w 77"/>
                <a:gd name="T5" fmla="*/ 22 h 38"/>
                <a:gd name="T6" fmla="*/ 0 w 77"/>
                <a:gd name="T7" fmla="*/ 16 h 38"/>
                <a:gd name="T8" fmla="*/ 6 w 77"/>
                <a:gd name="T9" fmla="*/ 37 h 38"/>
                <a:gd name="T10" fmla="*/ 58 w 77"/>
                <a:gd name="T11" fmla="*/ 37 h 38"/>
                <a:gd name="T12" fmla="*/ 34 w 77"/>
                <a:gd name="T13" fmla="*/ 31 h 38"/>
                <a:gd name="T14" fmla="*/ 76 w 77"/>
                <a:gd name="T15" fmla="*/ 6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38"/>
                <a:gd name="T26" fmla="*/ 77 w 77"/>
                <a:gd name="T27" fmla="*/ 38 h 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38">
                  <a:moveTo>
                    <a:pt x="76" y="6"/>
                  </a:moveTo>
                  <a:lnTo>
                    <a:pt x="58" y="0"/>
                  </a:lnTo>
                  <a:lnTo>
                    <a:pt x="19" y="22"/>
                  </a:lnTo>
                  <a:lnTo>
                    <a:pt x="0" y="16"/>
                  </a:lnTo>
                  <a:lnTo>
                    <a:pt x="6" y="37"/>
                  </a:lnTo>
                  <a:lnTo>
                    <a:pt x="58" y="37"/>
                  </a:lnTo>
                  <a:lnTo>
                    <a:pt x="34" y="31"/>
                  </a:lnTo>
                  <a:lnTo>
                    <a:pt x="76" y="6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232" name="Line 342"/>
          <p:cNvSpPr>
            <a:spLocks noChangeShapeType="1"/>
          </p:cNvSpPr>
          <p:nvPr/>
        </p:nvSpPr>
        <p:spPr bwMode="auto">
          <a:xfrm flipH="1">
            <a:off x="3352800" y="4191000"/>
            <a:ext cx="762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33" name="Line 343"/>
          <p:cNvSpPr>
            <a:spLocks noChangeShapeType="1"/>
          </p:cNvSpPr>
          <p:nvPr/>
        </p:nvSpPr>
        <p:spPr bwMode="auto">
          <a:xfrm flipV="1">
            <a:off x="3810000" y="3873500"/>
            <a:ext cx="45720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34" name="Line 344"/>
          <p:cNvSpPr>
            <a:spLocks noChangeShapeType="1"/>
          </p:cNvSpPr>
          <p:nvPr/>
        </p:nvSpPr>
        <p:spPr bwMode="auto">
          <a:xfrm>
            <a:off x="4648200" y="3937000"/>
            <a:ext cx="15240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35" name="Line 345"/>
          <p:cNvSpPr>
            <a:spLocks noChangeShapeType="1"/>
          </p:cNvSpPr>
          <p:nvPr/>
        </p:nvSpPr>
        <p:spPr bwMode="auto">
          <a:xfrm>
            <a:off x="3733800" y="4127500"/>
            <a:ext cx="3810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36" name="Line 346"/>
          <p:cNvSpPr>
            <a:spLocks noChangeShapeType="1"/>
          </p:cNvSpPr>
          <p:nvPr/>
        </p:nvSpPr>
        <p:spPr bwMode="auto">
          <a:xfrm>
            <a:off x="3581400" y="4572000"/>
            <a:ext cx="38100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37" name="Line 347"/>
          <p:cNvSpPr>
            <a:spLocks noChangeShapeType="1"/>
          </p:cNvSpPr>
          <p:nvPr/>
        </p:nvSpPr>
        <p:spPr bwMode="auto">
          <a:xfrm flipV="1">
            <a:off x="4495800" y="4381500"/>
            <a:ext cx="381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38" name="Line 348"/>
          <p:cNvSpPr>
            <a:spLocks noChangeShapeType="1"/>
          </p:cNvSpPr>
          <p:nvPr/>
        </p:nvSpPr>
        <p:spPr bwMode="auto">
          <a:xfrm>
            <a:off x="4876800" y="37465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39" name="Line 349"/>
          <p:cNvSpPr>
            <a:spLocks noChangeShapeType="1"/>
          </p:cNvSpPr>
          <p:nvPr/>
        </p:nvSpPr>
        <p:spPr bwMode="auto">
          <a:xfrm flipV="1">
            <a:off x="5257800" y="3937000"/>
            <a:ext cx="6096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40" name="Line 350"/>
          <p:cNvSpPr>
            <a:spLocks noChangeShapeType="1"/>
          </p:cNvSpPr>
          <p:nvPr/>
        </p:nvSpPr>
        <p:spPr bwMode="auto">
          <a:xfrm>
            <a:off x="5334000" y="4254500"/>
            <a:ext cx="30480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41" name="Line 351"/>
          <p:cNvSpPr>
            <a:spLocks noChangeShapeType="1"/>
          </p:cNvSpPr>
          <p:nvPr/>
        </p:nvSpPr>
        <p:spPr bwMode="auto">
          <a:xfrm flipV="1">
            <a:off x="4572000" y="4572000"/>
            <a:ext cx="9906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08576" name="Picture 352" descr="MCj0442038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1" y="4445000"/>
            <a:ext cx="733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43" name="Line 353"/>
          <p:cNvSpPr>
            <a:spLocks noChangeShapeType="1"/>
          </p:cNvSpPr>
          <p:nvPr/>
        </p:nvSpPr>
        <p:spPr bwMode="auto">
          <a:xfrm flipV="1">
            <a:off x="2286000" y="4572000"/>
            <a:ext cx="685800" cy="12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8578" name="Cloud"/>
          <p:cNvSpPr>
            <a:spLocks noChangeAspect="1" noEditPoints="1" noChangeArrowheads="1"/>
          </p:cNvSpPr>
          <p:nvPr/>
        </p:nvSpPr>
        <p:spPr bwMode="auto">
          <a:xfrm>
            <a:off x="6781800" y="3429000"/>
            <a:ext cx="1600200" cy="79507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245" name="Text Box 355"/>
          <p:cNvSpPr txBox="1">
            <a:spLocks noChangeArrowheads="1"/>
          </p:cNvSpPr>
          <p:nvPr/>
        </p:nvSpPr>
        <p:spPr bwMode="auto">
          <a:xfrm>
            <a:off x="6928392" y="3556000"/>
            <a:ext cx="1332416" cy="65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Enterprise</a:t>
            </a:r>
          </a:p>
          <a:p>
            <a:pPr algn="ctr">
              <a:spcBef>
                <a:spcPts val="100"/>
              </a:spcBef>
            </a:pP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System</a:t>
            </a:r>
          </a:p>
        </p:txBody>
      </p:sp>
      <p:sp>
        <p:nvSpPr>
          <p:cNvPr id="9246" name="Line 356"/>
          <p:cNvSpPr>
            <a:spLocks noChangeShapeType="1"/>
          </p:cNvSpPr>
          <p:nvPr/>
        </p:nvSpPr>
        <p:spPr bwMode="auto">
          <a:xfrm flipV="1">
            <a:off x="6248400" y="3683000"/>
            <a:ext cx="609600" cy="63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47" name="Line 357"/>
          <p:cNvSpPr>
            <a:spLocks noChangeShapeType="1"/>
          </p:cNvSpPr>
          <p:nvPr/>
        </p:nvSpPr>
        <p:spPr bwMode="auto">
          <a:xfrm>
            <a:off x="6172200" y="4445000"/>
            <a:ext cx="762000" cy="12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48" name="Text Box 358"/>
          <p:cNvSpPr txBox="1">
            <a:spLocks noChangeArrowheads="1"/>
          </p:cNvSpPr>
          <p:nvPr/>
        </p:nvSpPr>
        <p:spPr bwMode="auto">
          <a:xfrm>
            <a:off x="457200" y="4229100"/>
            <a:ext cx="1043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mic Sans MS" pitchFamily="66" charset="0"/>
              </a:rPr>
              <a:t>Servers</a:t>
            </a:r>
          </a:p>
        </p:txBody>
      </p:sp>
      <p:sp>
        <p:nvSpPr>
          <p:cNvPr id="308583" name="Text Box 359"/>
          <p:cNvSpPr txBox="1">
            <a:spLocks noChangeArrowheads="1"/>
          </p:cNvSpPr>
          <p:nvPr/>
        </p:nvSpPr>
        <p:spPr bwMode="auto">
          <a:xfrm>
            <a:off x="5715000" y="5067300"/>
            <a:ext cx="1189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mic Sans MS" pitchFamily="66" charset="0"/>
              </a:rPr>
              <a:t>Operator</a:t>
            </a:r>
          </a:p>
        </p:txBody>
      </p:sp>
      <p:pic>
        <p:nvPicPr>
          <p:cNvPr id="308584" name="Picture 360" descr="MCj0428081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60900" y="4838700"/>
            <a:ext cx="977900" cy="75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85" name="Picture 361" descr="MCj0440428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37100" y="4955116"/>
            <a:ext cx="7969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86" name="Picture 362" descr="MCj04260920000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8200" y="4000500"/>
            <a:ext cx="685800" cy="506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587" name="Line 363"/>
          <p:cNvSpPr>
            <a:spLocks noChangeShapeType="1"/>
          </p:cNvSpPr>
          <p:nvPr/>
        </p:nvSpPr>
        <p:spPr bwMode="auto">
          <a:xfrm>
            <a:off x="5334000" y="4254500"/>
            <a:ext cx="304800" cy="127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8588" name="AutoShape 364"/>
          <p:cNvSpPr>
            <a:spLocks noChangeArrowheads="1"/>
          </p:cNvSpPr>
          <p:nvPr/>
        </p:nvSpPr>
        <p:spPr bwMode="auto">
          <a:xfrm>
            <a:off x="5867400" y="3009900"/>
            <a:ext cx="2590800" cy="355600"/>
          </a:xfrm>
          <a:prstGeom prst="wedgeEllipseCallout">
            <a:avLst>
              <a:gd name="adj1" fmla="val -63117"/>
              <a:gd name="adj2" fmla="val 301263"/>
            </a:avLst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Comic Sans MS" pitchFamily="66" charset="0"/>
              </a:rPr>
              <a:t>packet loss</a:t>
            </a:r>
          </a:p>
        </p:txBody>
      </p:sp>
      <p:pic>
        <p:nvPicPr>
          <p:cNvPr id="308589" name="Picture 365" descr="MCj0433818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4432300"/>
            <a:ext cx="762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56" name="Text Box 366"/>
          <p:cNvSpPr txBox="1">
            <a:spLocks noChangeArrowheads="1"/>
          </p:cNvSpPr>
          <p:nvPr/>
        </p:nvSpPr>
        <p:spPr bwMode="auto">
          <a:xfrm>
            <a:off x="7705672" y="4914900"/>
            <a:ext cx="12859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mic Sans MS" pitchFamily="66" charset="0"/>
              </a:rPr>
              <a:t>End Users</a:t>
            </a:r>
          </a:p>
        </p:txBody>
      </p:sp>
      <p:sp>
        <p:nvSpPr>
          <p:cNvPr id="139" name="Rectangle 3"/>
          <p:cNvSpPr txBox="1">
            <a:spLocks noChangeArrowheads="1"/>
          </p:cNvSpPr>
          <p:nvPr/>
        </p:nvSpPr>
        <p:spPr>
          <a:xfrm>
            <a:off x="5181600" y="1104900"/>
            <a:ext cx="3886200" cy="1600200"/>
          </a:xfrm>
          <a:prstGeom prst="rect">
            <a:avLst/>
          </a:prstGeom>
        </p:spPr>
        <p:txBody>
          <a:bodyPr/>
          <a:lstStyle/>
          <a:p>
            <a:pPr marL="234950" marR="0" lvl="1" indent="-233363" algn="l" defTabSz="947738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ＭＳ Ｐゴシック" pitchFamily="-111" charset="-128"/>
              </a:rPr>
              <a:t>Goals</a:t>
            </a:r>
          </a:p>
          <a:p>
            <a:pPr marL="234950" marR="0" lvl="1" indent="-233363" algn="l" defTabSz="947738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-111" charset="-128"/>
              </a:rPr>
              <a:t>Introduce new service features </a:t>
            </a:r>
          </a:p>
          <a:p>
            <a:pPr marL="234950" marR="0" lvl="1" indent="-233363" algn="l" defTabSz="947738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-111" charset="-128"/>
              </a:rPr>
              <a:t>Reduce operational cost</a:t>
            </a:r>
          </a:p>
          <a:p>
            <a:pPr marL="234950" lvl="1" indent="-233363" algn="l" defTabSz="947738" eaLnBrk="1" hangingPunct="1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itchFamily="2" charset="2"/>
              <a:buChar char="Ø"/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omic Sans MS" pitchFamily="66" charset="0"/>
                <a:ea typeface="ＭＳ Ｐゴシック" pitchFamily="-111" charset="-128"/>
              </a:rPr>
              <a:t>Improve performance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8" grpId="0" animBg="1"/>
      <p:bldP spid="9224" grpId="0" animBg="1"/>
      <p:bldP spid="9232" grpId="0" animBg="1"/>
      <p:bldP spid="9233" grpId="0" animBg="1"/>
      <p:bldP spid="9234" grpId="0" animBg="1"/>
      <p:bldP spid="9235" grpId="0" animBg="1"/>
      <p:bldP spid="9236" grpId="0" animBg="1"/>
      <p:bldP spid="9237" grpId="0" animBg="1"/>
      <p:bldP spid="9238" grpId="0" animBg="1"/>
      <p:bldP spid="9239" grpId="0" animBg="1"/>
      <p:bldP spid="9240" grpId="0" animBg="1"/>
      <p:bldP spid="9241" grpId="0" animBg="1"/>
      <p:bldP spid="9243" grpId="0" animBg="1"/>
      <p:bldP spid="308578" grpId="0" animBg="1"/>
      <p:bldP spid="9245" grpId="0"/>
      <p:bldP spid="9246" grpId="0" animBg="1"/>
      <p:bldP spid="9247" grpId="0" animBg="1"/>
      <p:bldP spid="9248" grpId="0"/>
      <p:bldP spid="308587" grpId="0" animBg="1"/>
      <p:bldP spid="308588" grpId="0" animBg="1"/>
      <p:bldP spid="9256" grpId="0"/>
      <p:bldP spid="1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9F726F-59D7-43DA-960C-77C071F14F6E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Monitoring Impact of Upgrades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81100"/>
            <a:ext cx="8686800" cy="4152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Tx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One aspect: extensive lab testing before deployment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en-US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Software engineering principles and certification process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Goal is to prevent bugs from reaching the network</a:t>
            </a:r>
          </a:p>
          <a:p>
            <a:pPr lvl="1" eaLnBrk="1" hangingPunct="1">
              <a:lnSpc>
                <a:spcPct val="80000"/>
              </a:lnSpc>
              <a:buClrTx/>
            </a:pPr>
            <a:endParaRPr lang="en-US" sz="1000" dirty="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ClrTx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Problems with lab testing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Cannot replicate scale and complexity of operational networks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Cannot enumerate all test-cases </a:t>
            </a:r>
          </a:p>
          <a:p>
            <a:pPr lvl="1" eaLnBrk="1" hangingPunct="1">
              <a:lnSpc>
                <a:spcPct val="80000"/>
              </a:lnSpc>
              <a:buClrTx/>
            </a:pPr>
            <a:endParaRPr lang="en-US" sz="1000" dirty="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ClrTx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Important to monitor upgrades in-field 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Manual investigation: critical issues are caught after a long time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Operations Challenge: Large number of devices and performance event-series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4610100"/>
            <a:ext cx="7467600" cy="50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omic Sans MS" pitchFamily="66" charset="0"/>
              </a:rPr>
              <a:t>Innovative solutions required to monitor at scale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15B33F-59DA-416A-8C0C-ABD856D6183C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116982"/>
          <a:lstStyle/>
          <a:p>
            <a:pPr marL="57150">
              <a:defRPr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Comic Sans MS" pitchFamily="66" charset="0"/>
              </a:rPr>
              <a:t>Mercury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sym typeface="Comic Sans MS" pitchFamily="66" charset="0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04900"/>
            <a:ext cx="8610600" cy="4349486"/>
          </a:xfrm>
        </p:spPr>
        <p:txBody>
          <a:bodyPr rIns="116982"/>
          <a:lstStyle/>
          <a:p>
            <a:pPr eaLnBrk="1" hangingPunct="1">
              <a:lnSpc>
                <a:spcPct val="80000"/>
              </a:lnSpc>
              <a:buClrTx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Detects the performance impact of upgrades in operational networks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C00000"/>
                </a:solidFill>
                <a:latin typeface="Comic Sans MS" pitchFamily="66" charset="0"/>
              </a:rPr>
              <a:t>Automated data mining </a:t>
            </a: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to extract trends 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C00000"/>
                </a:solidFill>
                <a:latin typeface="Comic Sans MS" pitchFamily="66" charset="0"/>
              </a:rPr>
              <a:t>Scalable</a:t>
            </a: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 across a large number of measurements 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C00000"/>
                </a:solidFill>
                <a:latin typeface="Comic Sans MS" pitchFamily="66" charset="0"/>
              </a:rPr>
              <a:t>Flexible</a:t>
            </a: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 to work across a diverse set of data sources 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C00000"/>
                </a:solidFill>
                <a:latin typeface="Comic Sans MS" pitchFamily="66" charset="0"/>
              </a:rPr>
              <a:t>Ease of interpretation </a:t>
            </a: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to network operations </a:t>
            </a:r>
          </a:p>
          <a:p>
            <a:pPr eaLnBrk="1" hangingPunct="1">
              <a:lnSpc>
                <a:spcPct val="80000"/>
              </a:lnSpc>
              <a:buClrTx/>
            </a:pPr>
            <a:endParaRPr lang="en-US" sz="12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ClrTx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Challenges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How to extract upgrades? </a:t>
            </a:r>
            <a:endParaRPr lang="en-US" sz="16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Do upgrades induce behavior changes in performance? 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Is there commonality in configuration across devices? 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Is the change observed network-wide? </a:t>
            </a:r>
            <a:endParaRPr lang="en-US" sz="1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80000"/>
              </a:lnSpc>
              <a:buClrTx/>
              <a:buNone/>
            </a:pPr>
            <a:endParaRPr lang="en-US" sz="1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80000"/>
              </a:lnSpc>
              <a:buClrTx/>
              <a:buNone/>
            </a:pPr>
            <a:endParaRPr lang="en-US" sz="1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80000"/>
              </a:lnSpc>
              <a:buClrTx/>
              <a:buNone/>
            </a:pPr>
            <a:endParaRPr lang="en-US" sz="1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15B33F-59DA-416A-8C0C-ABD856D6183C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116982"/>
          <a:lstStyle/>
          <a:p>
            <a:pPr marL="57150">
              <a:defRPr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Comic Sans MS" pitchFamily="66" charset="0"/>
              </a:rPr>
              <a:t>Extracting upgrades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sym typeface="Comic Sans MS" pitchFamily="66" charset="0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52500"/>
            <a:ext cx="8610600" cy="4501886"/>
          </a:xfrm>
        </p:spPr>
        <p:txBody>
          <a:bodyPr rIns="116982"/>
          <a:lstStyle/>
          <a:p>
            <a:pPr eaLnBrk="1" hangingPunct="1">
              <a:lnSpc>
                <a:spcPct val="80000"/>
              </a:lnSpc>
              <a:buClrTx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Minimize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Comic Sans MS" pitchFamily="66" charset="0"/>
              </a:rPr>
              <a:t>dependency on domain expert input</a:t>
            </a:r>
            <a:endParaRPr lang="en-US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Human </a:t>
            </a: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information can be unreliable, incomplete, or outdated </a:t>
            </a:r>
            <a:endParaRPr lang="en-US" sz="1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Our approach is </a:t>
            </a:r>
            <a:r>
              <a:rPr lang="en-US" sz="1800" dirty="0" smtClean="0">
                <a:solidFill>
                  <a:srgbClr val="C00000"/>
                </a:solidFill>
                <a:latin typeface="Comic Sans MS" pitchFamily="66" charset="0"/>
                <a:sym typeface="Comic Sans MS" pitchFamily="66" charset="0"/>
              </a:rPr>
              <a:t>data-driven: mine configuration &amp; workflow logs </a:t>
            </a:r>
            <a:endParaRPr lang="en-US" sz="18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marL="381000" indent="-339725">
              <a:lnSpc>
                <a:spcPct val="80000"/>
              </a:lnSpc>
              <a:buClrTx/>
            </a:pPr>
            <a:endParaRPr lang="en-US" sz="600" dirty="0" smtClean="0">
              <a:latin typeface="Comic Sans MS" pitchFamily="66" charset="0"/>
              <a:sym typeface="Comic Sans MS" pitchFamily="66" charset="0"/>
            </a:endParaRPr>
          </a:p>
          <a:p>
            <a:pPr eaLnBrk="1" hangingPunct="1">
              <a:lnSpc>
                <a:spcPct val="80000"/>
              </a:lnSpc>
              <a:buClrTx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Operating system upgrades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Track </a:t>
            </a: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OS version and upgrades using polling</a:t>
            </a:r>
          </a:p>
          <a:p>
            <a:pPr lvl="1" eaLnBrk="1" hangingPunct="1">
              <a:lnSpc>
                <a:spcPct val="80000"/>
              </a:lnSpc>
              <a:buClrTx/>
              <a:buNone/>
            </a:pPr>
            <a:endParaRPr lang="en-US" sz="600" dirty="0" smtClean="0">
              <a:latin typeface="Comic Sans MS" pitchFamily="66" charset="0"/>
              <a:sym typeface="Comic Sans MS" pitchFamily="66" charset="0"/>
            </a:endParaRPr>
          </a:p>
          <a:p>
            <a:pPr eaLnBrk="1" hangingPunct="1">
              <a:lnSpc>
                <a:spcPct val="80000"/>
              </a:lnSpc>
              <a:buClrTx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Comic Sans MS" pitchFamily="66" charset="0"/>
              </a:rPr>
              <a:t>Firmware upgrades </a:t>
            </a:r>
            <a:endParaRPr lang="en-US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Detect difference in hardware configuration across days </a:t>
            </a:r>
          </a:p>
          <a:p>
            <a:pPr lvl="1" eaLnBrk="1" hangingPunct="1">
              <a:lnSpc>
                <a:spcPct val="80000"/>
              </a:lnSpc>
              <a:buClrTx/>
              <a:buNone/>
            </a:pPr>
            <a:endParaRPr lang="en-US" sz="600" dirty="0" smtClean="0">
              <a:solidFill>
                <a:srgbClr val="0000FF"/>
              </a:solidFill>
              <a:latin typeface="Comic Sans MS" pitchFamily="66" charset="0"/>
              <a:sym typeface="Comic Sans MS" pitchFamily="66" charset="0"/>
            </a:endParaRPr>
          </a:p>
          <a:p>
            <a:pPr eaLnBrk="1" hangingPunct="1">
              <a:lnSpc>
                <a:spcPct val="80000"/>
              </a:lnSpc>
              <a:buClrTx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Comic Sans MS" pitchFamily="66" charset="0"/>
              </a:rPr>
              <a:t>Upgrade-related configuration changes 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 Lots of configuration changes </a:t>
            </a:r>
          </a:p>
          <a:p>
            <a:pPr lvl="2" eaLnBrk="1" hangingPunct="1">
              <a:lnSpc>
                <a:spcPct val="80000"/>
              </a:lnSpc>
              <a:buClrTx/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Frequent changes like provisioning customers are not upgrades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Heuristic: look for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Comic Sans MS" pitchFamily="66" charset="0"/>
              </a:rPr>
              <a:t>“out of the ordinary”</a:t>
            </a:r>
          </a:p>
          <a:p>
            <a:pPr lvl="2" eaLnBrk="1" hangingPunct="1">
              <a:lnSpc>
                <a:spcPct val="80000"/>
              </a:lnSpc>
              <a:buClrTx/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Two metrics: </a:t>
            </a: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Comic Sans MS" pitchFamily="66" charset="0"/>
              </a:rPr>
              <a:t>high coverage (skewness) and rareness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B58043-6CB6-4BDC-888E-42C8F57C668D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54000"/>
            <a:ext cx="8991600" cy="952500"/>
          </a:xfrm>
        </p:spPr>
        <p:txBody>
          <a:bodyPr rIns="116982"/>
          <a:lstStyle/>
          <a:p>
            <a:pPr marL="57150" eaLnBrk="1" hangingPunct="1">
              <a:defRPr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Comic Sans MS" pitchFamily="66" charset="0"/>
              </a:rPr>
              <a:t>Detecting Upgrade Induced Changes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52500"/>
            <a:ext cx="5791200" cy="4038600"/>
          </a:xfrm>
        </p:spPr>
        <p:txBody>
          <a:bodyPr rIns="116982"/>
          <a:lstStyle/>
          <a:p>
            <a:pPr marL="381000" indent="-339725" eaLnBrk="1" hangingPunct="1">
              <a:lnSpc>
                <a:spcPct val="90000"/>
              </a:lnSpc>
              <a:buClrTx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Comic Sans MS" pitchFamily="66" charset="0"/>
              </a:rPr>
              <a:t>Performance event-series creation </a:t>
            </a:r>
          </a:p>
          <a:p>
            <a:pPr marL="381000" indent="-339725" eaLnBrk="1" hangingPunct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Divide each series into equal time-bins</a:t>
            </a:r>
          </a:p>
          <a:p>
            <a:pPr marL="381000" indent="-339725" eaLnBrk="1" hangingPunct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For example, daily counts or averages </a:t>
            </a:r>
          </a:p>
          <a:p>
            <a:pPr marL="784225" lvl="1" indent="-287338" eaLnBrk="1" hangingPunct="1">
              <a:lnSpc>
                <a:spcPct val="90000"/>
              </a:lnSpc>
              <a:buClrTx/>
              <a:buFontTx/>
              <a:buNone/>
            </a:pPr>
            <a:endParaRPr lang="en-US" sz="500" dirty="0" smtClean="0">
              <a:solidFill>
                <a:srgbClr val="0000FF"/>
              </a:solidFill>
              <a:latin typeface="Comic Sans MS" pitchFamily="66" charset="0"/>
              <a:sym typeface="Comic Sans MS" pitchFamily="66" charset="0"/>
            </a:endParaRPr>
          </a:p>
          <a:p>
            <a:pPr marL="381000" indent="-339725" eaLnBrk="1" hangingPunct="1">
              <a:lnSpc>
                <a:spcPct val="90000"/>
              </a:lnSpc>
              <a:buClrTx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Comic Sans MS" pitchFamily="66" charset="0"/>
              </a:rPr>
              <a:t>Behavior change detection </a:t>
            </a:r>
          </a:p>
          <a:p>
            <a:pPr marL="381000" indent="-339725" eaLnBrk="1" hangingPunct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E.g., a persistent level-shift</a:t>
            </a:r>
          </a:p>
          <a:p>
            <a:pPr marL="381000" indent="-339725" eaLnBrk="1" hangingPunct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Changes in means, medians, standard deviations or distributions</a:t>
            </a:r>
          </a:p>
          <a:p>
            <a:pPr marL="381000" indent="-339725" eaLnBrk="1" hangingPunct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C00000"/>
                </a:solidFill>
                <a:latin typeface="Comic Sans MS" pitchFamily="66" charset="0"/>
                <a:sym typeface="Comic Sans MS" pitchFamily="66" charset="0"/>
              </a:rPr>
              <a:t>Our Approach:</a:t>
            </a:r>
          </a:p>
          <a:p>
            <a:pPr marL="615950" lvl="1" indent="-339725" eaLnBrk="1" hangingPunct="1">
              <a:lnSpc>
                <a:spcPct val="90000"/>
              </a:lnSpc>
              <a:buClrTx/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C00000"/>
                </a:solidFill>
                <a:latin typeface="Comic Sans MS" pitchFamily="66" charset="0"/>
                <a:sym typeface="Comic Sans MS" pitchFamily="66" charset="0"/>
              </a:rPr>
              <a:t>Recursive Rank-based Cumulative Sums (CUSUM)</a:t>
            </a:r>
          </a:p>
          <a:p>
            <a:pPr marL="615950" lvl="1" indent="-339725" eaLnBrk="1" hangingPunct="1">
              <a:lnSpc>
                <a:spcPct val="90000"/>
              </a:lnSpc>
              <a:buClrTx/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Outputs significant changes along with magnitude (positive versus negative)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105400" y="952500"/>
            <a:ext cx="3886200" cy="1143000"/>
            <a:chOff x="5105400" y="952500"/>
            <a:chExt cx="3886200" cy="1143000"/>
          </a:xfrm>
        </p:grpSpPr>
        <p:sp>
          <p:nvSpPr>
            <p:cNvPr id="16395" name="Line 34"/>
            <p:cNvSpPr>
              <a:spLocks noChangeShapeType="1"/>
            </p:cNvSpPr>
            <p:nvPr/>
          </p:nvSpPr>
          <p:spPr bwMode="auto">
            <a:xfrm>
              <a:off x="6400800" y="1803136"/>
              <a:ext cx="2590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6" name="Line 35"/>
            <p:cNvSpPr>
              <a:spLocks noChangeShapeType="1"/>
            </p:cNvSpPr>
            <p:nvPr/>
          </p:nvSpPr>
          <p:spPr bwMode="auto">
            <a:xfrm>
              <a:off x="7086600" y="1422135"/>
              <a:ext cx="0" cy="3810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" name="Line 36"/>
            <p:cNvSpPr>
              <a:spLocks noChangeShapeType="1"/>
            </p:cNvSpPr>
            <p:nvPr/>
          </p:nvSpPr>
          <p:spPr bwMode="auto">
            <a:xfrm>
              <a:off x="8680449" y="1422135"/>
              <a:ext cx="0" cy="3810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" name="Text Box 41"/>
            <p:cNvSpPr txBox="1">
              <a:spLocks noChangeArrowheads="1"/>
            </p:cNvSpPr>
            <p:nvPr/>
          </p:nvSpPr>
          <p:spPr bwMode="auto">
            <a:xfrm>
              <a:off x="5105400" y="1726406"/>
              <a:ext cx="1204913" cy="36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omic Sans MS" pitchFamily="66" charset="0"/>
                </a:rPr>
                <a:t>Upgrades</a:t>
              </a:r>
            </a:p>
          </p:txBody>
        </p:sp>
        <p:sp>
          <p:nvSpPr>
            <p:cNvPr id="16404" name="Text Box 43"/>
            <p:cNvSpPr txBox="1">
              <a:spLocks noChangeArrowheads="1"/>
            </p:cNvSpPr>
            <p:nvPr/>
          </p:nvSpPr>
          <p:spPr bwMode="auto">
            <a:xfrm>
              <a:off x="6578600" y="1295135"/>
              <a:ext cx="423863" cy="36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omic Sans MS" pitchFamily="66" charset="0"/>
                </a:rPr>
                <a:t>U</a:t>
              </a:r>
              <a:r>
                <a:rPr lang="en-US" sz="1800" baseline="-25000" dirty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16405" name="Text Box 44"/>
            <p:cNvSpPr txBox="1">
              <a:spLocks noChangeArrowheads="1"/>
            </p:cNvSpPr>
            <p:nvPr/>
          </p:nvSpPr>
          <p:spPr bwMode="auto">
            <a:xfrm>
              <a:off x="8237537" y="1281906"/>
              <a:ext cx="449263" cy="36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omic Sans MS" pitchFamily="66" charset="0"/>
                </a:rPr>
                <a:t>U</a:t>
              </a:r>
              <a:r>
                <a:rPr lang="en-US" sz="1800" baseline="-25000" dirty="0">
                  <a:solidFill>
                    <a:srgbClr val="0000FF"/>
                  </a:solidFill>
                  <a:latin typeface="Comic Sans MS" pitchFamily="66" charset="0"/>
                </a:rPr>
                <a:t>2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239000" y="952500"/>
              <a:ext cx="635000" cy="317500"/>
              <a:chOff x="3560" y="2022"/>
              <a:chExt cx="274" cy="185"/>
            </a:xfrm>
          </p:grpSpPr>
          <p:sp>
            <p:nvSpPr>
              <p:cNvPr id="16407" name="Rectangle 7"/>
              <p:cNvSpPr>
                <a:spLocks noChangeArrowheads="1"/>
              </p:cNvSpPr>
              <p:nvPr/>
            </p:nvSpPr>
            <p:spPr bwMode="auto">
              <a:xfrm>
                <a:off x="3565" y="2093"/>
                <a:ext cx="269" cy="65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00"/>
                  </a:solidFill>
                  <a:ea typeface="ヒラギノ角ゴ ProN W3" pitchFamily="-106" charset="-128"/>
                  <a:sym typeface="Arial" pitchFamily="34" charset="0"/>
                </a:endParaRPr>
              </a:p>
            </p:txBody>
          </p:sp>
          <p:sp>
            <p:nvSpPr>
              <p:cNvPr id="16408" name="Oval 8"/>
              <p:cNvSpPr>
                <a:spLocks noChangeArrowheads="1"/>
              </p:cNvSpPr>
              <p:nvPr/>
            </p:nvSpPr>
            <p:spPr bwMode="auto">
              <a:xfrm>
                <a:off x="3565" y="2096"/>
                <a:ext cx="261" cy="111"/>
              </a:xfrm>
              <a:prstGeom prst="ellipse">
                <a:avLst/>
              </a:prstGeom>
              <a:solidFill>
                <a:srgbClr val="000000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00"/>
                  </a:solidFill>
                  <a:ea typeface="ヒラギノ角ゴ ProN W3" pitchFamily="-106" charset="-128"/>
                  <a:sym typeface="Arial" pitchFamily="34" charset="0"/>
                </a:endParaRPr>
              </a:p>
            </p:txBody>
          </p:sp>
          <p:sp>
            <p:nvSpPr>
              <p:cNvPr id="16409" name="Oval 9"/>
              <p:cNvSpPr>
                <a:spLocks noChangeArrowheads="1"/>
              </p:cNvSpPr>
              <p:nvPr/>
            </p:nvSpPr>
            <p:spPr bwMode="auto">
              <a:xfrm>
                <a:off x="3565" y="2032"/>
                <a:ext cx="261" cy="111"/>
              </a:xfrm>
              <a:prstGeom prst="ellipse">
                <a:avLst/>
              </a:prstGeom>
              <a:solidFill>
                <a:srgbClr val="000000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00"/>
                  </a:solidFill>
                  <a:ea typeface="ヒラギノ角ゴ ProN W3" pitchFamily="-106" charset="-128"/>
                  <a:sym typeface="Arial" pitchFamily="34" charset="0"/>
                </a:endParaRPr>
              </a:p>
            </p:txBody>
          </p:sp>
          <p:sp>
            <p:nvSpPr>
              <p:cNvPr id="16410" name="Rectangle 10"/>
              <p:cNvSpPr>
                <a:spLocks noChangeArrowheads="1"/>
              </p:cNvSpPr>
              <p:nvPr/>
            </p:nvSpPr>
            <p:spPr bwMode="auto">
              <a:xfrm>
                <a:off x="3560" y="2084"/>
                <a:ext cx="269" cy="65"/>
              </a:xfrm>
              <a:prstGeom prst="rect">
                <a:avLst/>
              </a:prstGeom>
              <a:solidFill>
                <a:srgbClr val="004E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00"/>
                  </a:solidFill>
                  <a:ea typeface="ヒラギノ角ゴ ProN W3" pitchFamily="-106" charset="-128"/>
                  <a:sym typeface="Arial" pitchFamily="34" charset="0"/>
                </a:endParaRPr>
              </a:p>
            </p:txBody>
          </p:sp>
          <p:sp>
            <p:nvSpPr>
              <p:cNvPr id="16411" name="Oval 11"/>
              <p:cNvSpPr>
                <a:spLocks noChangeArrowheads="1"/>
              </p:cNvSpPr>
              <p:nvPr/>
            </p:nvSpPr>
            <p:spPr bwMode="auto">
              <a:xfrm>
                <a:off x="3560" y="2087"/>
                <a:ext cx="261" cy="111"/>
              </a:xfrm>
              <a:prstGeom prst="ellipse">
                <a:avLst/>
              </a:prstGeom>
              <a:solidFill>
                <a:srgbClr val="004EFF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00"/>
                  </a:solidFill>
                  <a:ea typeface="ヒラギノ角ゴ ProN W3" pitchFamily="-106" charset="-128"/>
                  <a:sym typeface="Arial" pitchFamily="34" charset="0"/>
                </a:endParaRPr>
              </a:p>
            </p:txBody>
          </p:sp>
          <p:sp>
            <p:nvSpPr>
              <p:cNvPr id="16412" name="Oval 12"/>
              <p:cNvSpPr>
                <a:spLocks noChangeArrowheads="1"/>
              </p:cNvSpPr>
              <p:nvPr/>
            </p:nvSpPr>
            <p:spPr bwMode="auto">
              <a:xfrm>
                <a:off x="3560" y="2022"/>
                <a:ext cx="261" cy="111"/>
              </a:xfrm>
              <a:prstGeom prst="ellipse">
                <a:avLst/>
              </a:prstGeom>
              <a:solidFill>
                <a:srgbClr val="5589FF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00"/>
                  </a:solidFill>
                  <a:ea typeface="ヒラギノ角ゴ ProN W3" pitchFamily="-106" charset="-128"/>
                  <a:sym typeface="Arial" pitchFamily="34" charset="0"/>
                </a:endParaRPr>
              </a:p>
            </p:txBody>
          </p:sp>
          <p:sp>
            <p:nvSpPr>
              <p:cNvPr id="16413" name="Freeform 13"/>
              <p:cNvSpPr>
                <a:spLocks/>
              </p:cNvSpPr>
              <p:nvPr/>
            </p:nvSpPr>
            <p:spPr bwMode="auto">
              <a:xfrm>
                <a:off x="3612" y="2041"/>
                <a:ext cx="77" cy="35"/>
              </a:xfrm>
              <a:custGeom>
                <a:avLst/>
                <a:gdLst>
                  <a:gd name="T0" fmla="*/ 0 w 77"/>
                  <a:gd name="T1" fmla="*/ 6 h 35"/>
                  <a:gd name="T2" fmla="*/ 18 w 77"/>
                  <a:gd name="T3" fmla="*/ 0 h 35"/>
                  <a:gd name="T4" fmla="*/ 58 w 77"/>
                  <a:gd name="T5" fmla="*/ 18 h 35"/>
                  <a:gd name="T6" fmla="*/ 76 w 77"/>
                  <a:gd name="T7" fmla="*/ 12 h 35"/>
                  <a:gd name="T8" fmla="*/ 71 w 77"/>
                  <a:gd name="T9" fmla="*/ 34 h 35"/>
                  <a:gd name="T10" fmla="*/ 18 w 77"/>
                  <a:gd name="T11" fmla="*/ 34 h 35"/>
                  <a:gd name="T12" fmla="*/ 42 w 77"/>
                  <a:gd name="T13" fmla="*/ 28 h 35"/>
                  <a:gd name="T14" fmla="*/ 0 w 77"/>
                  <a:gd name="T15" fmla="*/ 6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7"/>
                  <a:gd name="T25" fmla="*/ 0 h 35"/>
                  <a:gd name="T26" fmla="*/ 77 w 77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7" h="35">
                    <a:moveTo>
                      <a:pt x="0" y="6"/>
                    </a:moveTo>
                    <a:lnTo>
                      <a:pt x="18" y="0"/>
                    </a:lnTo>
                    <a:lnTo>
                      <a:pt x="58" y="18"/>
                    </a:lnTo>
                    <a:lnTo>
                      <a:pt x="76" y="12"/>
                    </a:lnTo>
                    <a:lnTo>
                      <a:pt x="71" y="34"/>
                    </a:lnTo>
                    <a:lnTo>
                      <a:pt x="18" y="34"/>
                    </a:lnTo>
                    <a:lnTo>
                      <a:pt x="42" y="28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14" name="Freeform 14"/>
              <p:cNvSpPr>
                <a:spLocks/>
              </p:cNvSpPr>
              <p:nvPr/>
            </p:nvSpPr>
            <p:spPr bwMode="auto">
              <a:xfrm>
                <a:off x="3612" y="2041"/>
                <a:ext cx="77" cy="35"/>
              </a:xfrm>
              <a:custGeom>
                <a:avLst/>
                <a:gdLst>
                  <a:gd name="T0" fmla="*/ 0 w 77"/>
                  <a:gd name="T1" fmla="*/ 6 h 35"/>
                  <a:gd name="T2" fmla="*/ 18 w 77"/>
                  <a:gd name="T3" fmla="*/ 0 h 35"/>
                  <a:gd name="T4" fmla="*/ 58 w 77"/>
                  <a:gd name="T5" fmla="*/ 18 h 35"/>
                  <a:gd name="T6" fmla="*/ 76 w 77"/>
                  <a:gd name="T7" fmla="*/ 12 h 35"/>
                  <a:gd name="T8" fmla="*/ 71 w 77"/>
                  <a:gd name="T9" fmla="*/ 34 h 35"/>
                  <a:gd name="T10" fmla="*/ 18 w 77"/>
                  <a:gd name="T11" fmla="*/ 34 h 35"/>
                  <a:gd name="T12" fmla="*/ 42 w 77"/>
                  <a:gd name="T13" fmla="*/ 28 h 35"/>
                  <a:gd name="T14" fmla="*/ 0 w 77"/>
                  <a:gd name="T15" fmla="*/ 6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7"/>
                  <a:gd name="T25" fmla="*/ 0 h 35"/>
                  <a:gd name="T26" fmla="*/ 77 w 77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7" h="35">
                    <a:moveTo>
                      <a:pt x="0" y="6"/>
                    </a:moveTo>
                    <a:lnTo>
                      <a:pt x="18" y="0"/>
                    </a:lnTo>
                    <a:lnTo>
                      <a:pt x="58" y="18"/>
                    </a:lnTo>
                    <a:lnTo>
                      <a:pt x="76" y="12"/>
                    </a:lnTo>
                    <a:lnTo>
                      <a:pt x="71" y="34"/>
                    </a:lnTo>
                    <a:lnTo>
                      <a:pt x="18" y="34"/>
                    </a:lnTo>
                    <a:lnTo>
                      <a:pt x="42" y="28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15" name="Freeform 15"/>
              <p:cNvSpPr>
                <a:spLocks/>
              </p:cNvSpPr>
              <p:nvPr/>
            </p:nvSpPr>
            <p:spPr bwMode="auto">
              <a:xfrm>
                <a:off x="3701" y="2096"/>
                <a:ext cx="79" cy="32"/>
              </a:xfrm>
              <a:custGeom>
                <a:avLst/>
                <a:gdLst>
                  <a:gd name="T0" fmla="*/ 78 w 79"/>
                  <a:gd name="T1" fmla="*/ 25 h 32"/>
                  <a:gd name="T2" fmla="*/ 60 w 79"/>
                  <a:gd name="T3" fmla="*/ 31 h 32"/>
                  <a:gd name="T4" fmla="*/ 18 w 79"/>
                  <a:gd name="T5" fmla="*/ 16 h 32"/>
                  <a:gd name="T6" fmla="*/ 0 w 79"/>
                  <a:gd name="T7" fmla="*/ 25 h 32"/>
                  <a:gd name="T8" fmla="*/ 5 w 79"/>
                  <a:gd name="T9" fmla="*/ 0 h 32"/>
                  <a:gd name="T10" fmla="*/ 60 w 79"/>
                  <a:gd name="T11" fmla="*/ 0 h 32"/>
                  <a:gd name="T12" fmla="*/ 39 w 79"/>
                  <a:gd name="T13" fmla="*/ 10 h 32"/>
                  <a:gd name="T14" fmla="*/ 78 w 79"/>
                  <a:gd name="T15" fmla="*/ 25 h 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9"/>
                  <a:gd name="T25" fmla="*/ 0 h 32"/>
                  <a:gd name="T26" fmla="*/ 79 w 79"/>
                  <a:gd name="T27" fmla="*/ 32 h 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9" h="32">
                    <a:moveTo>
                      <a:pt x="78" y="25"/>
                    </a:moveTo>
                    <a:lnTo>
                      <a:pt x="60" y="31"/>
                    </a:lnTo>
                    <a:lnTo>
                      <a:pt x="18" y="16"/>
                    </a:lnTo>
                    <a:lnTo>
                      <a:pt x="0" y="25"/>
                    </a:lnTo>
                    <a:lnTo>
                      <a:pt x="5" y="0"/>
                    </a:lnTo>
                    <a:lnTo>
                      <a:pt x="60" y="0"/>
                    </a:lnTo>
                    <a:lnTo>
                      <a:pt x="39" y="10"/>
                    </a:lnTo>
                    <a:lnTo>
                      <a:pt x="78" y="2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16" name="Freeform 16"/>
              <p:cNvSpPr>
                <a:spLocks/>
              </p:cNvSpPr>
              <p:nvPr/>
            </p:nvSpPr>
            <p:spPr bwMode="auto">
              <a:xfrm>
                <a:off x="3701" y="2096"/>
                <a:ext cx="79" cy="32"/>
              </a:xfrm>
              <a:custGeom>
                <a:avLst/>
                <a:gdLst>
                  <a:gd name="T0" fmla="*/ 78 w 79"/>
                  <a:gd name="T1" fmla="*/ 25 h 32"/>
                  <a:gd name="T2" fmla="*/ 60 w 79"/>
                  <a:gd name="T3" fmla="*/ 31 h 32"/>
                  <a:gd name="T4" fmla="*/ 18 w 79"/>
                  <a:gd name="T5" fmla="*/ 16 h 32"/>
                  <a:gd name="T6" fmla="*/ 0 w 79"/>
                  <a:gd name="T7" fmla="*/ 25 h 32"/>
                  <a:gd name="T8" fmla="*/ 5 w 79"/>
                  <a:gd name="T9" fmla="*/ 0 h 32"/>
                  <a:gd name="T10" fmla="*/ 60 w 79"/>
                  <a:gd name="T11" fmla="*/ 0 h 32"/>
                  <a:gd name="T12" fmla="*/ 39 w 79"/>
                  <a:gd name="T13" fmla="*/ 10 h 32"/>
                  <a:gd name="T14" fmla="*/ 78 w 79"/>
                  <a:gd name="T15" fmla="*/ 25 h 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9"/>
                  <a:gd name="T25" fmla="*/ 0 h 32"/>
                  <a:gd name="T26" fmla="*/ 79 w 79"/>
                  <a:gd name="T27" fmla="*/ 32 h 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9" h="32">
                    <a:moveTo>
                      <a:pt x="78" y="25"/>
                    </a:moveTo>
                    <a:lnTo>
                      <a:pt x="60" y="31"/>
                    </a:lnTo>
                    <a:lnTo>
                      <a:pt x="18" y="16"/>
                    </a:lnTo>
                    <a:lnTo>
                      <a:pt x="0" y="25"/>
                    </a:lnTo>
                    <a:lnTo>
                      <a:pt x="5" y="0"/>
                    </a:lnTo>
                    <a:lnTo>
                      <a:pt x="60" y="0"/>
                    </a:lnTo>
                    <a:lnTo>
                      <a:pt x="39" y="10"/>
                    </a:lnTo>
                    <a:lnTo>
                      <a:pt x="78" y="2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17" name="Freeform 17"/>
              <p:cNvSpPr>
                <a:spLocks/>
              </p:cNvSpPr>
              <p:nvPr/>
            </p:nvSpPr>
            <p:spPr bwMode="auto">
              <a:xfrm>
                <a:off x="3696" y="2041"/>
                <a:ext cx="79" cy="35"/>
              </a:xfrm>
              <a:custGeom>
                <a:avLst/>
                <a:gdLst>
                  <a:gd name="T0" fmla="*/ 0 w 79"/>
                  <a:gd name="T1" fmla="*/ 28 h 35"/>
                  <a:gd name="T2" fmla="*/ 18 w 79"/>
                  <a:gd name="T3" fmla="*/ 34 h 35"/>
                  <a:gd name="T4" fmla="*/ 57 w 79"/>
                  <a:gd name="T5" fmla="*/ 12 h 35"/>
                  <a:gd name="T6" fmla="*/ 78 w 79"/>
                  <a:gd name="T7" fmla="*/ 18 h 35"/>
                  <a:gd name="T8" fmla="*/ 70 w 79"/>
                  <a:gd name="T9" fmla="*/ 0 h 35"/>
                  <a:gd name="T10" fmla="*/ 18 w 79"/>
                  <a:gd name="T11" fmla="*/ 0 h 35"/>
                  <a:gd name="T12" fmla="*/ 44 w 79"/>
                  <a:gd name="T13" fmla="*/ 6 h 35"/>
                  <a:gd name="T14" fmla="*/ 0 w 79"/>
                  <a:gd name="T15" fmla="*/ 28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9"/>
                  <a:gd name="T25" fmla="*/ 0 h 35"/>
                  <a:gd name="T26" fmla="*/ 79 w 7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9" h="35">
                    <a:moveTo>
                      <a:pt x="0" y="28"/>
                    </a:moveTo>
                    <a:lnTo>
                      <a:pt x="18" y="34"/>
                    </a:lnTo>
                    <a:lnTo>
                      <a:pt x="57" y="12"/>
                    </a:lnTo>
                    <a:lnTo>
                      <a:pt x="78" y="18"/>
                    </a:lnTo>
                    <a:lnTo>
                      <a:pt x="70" y="0"/>
                    </a:lnTo>
                    <a:lnTo>
                      <a:pt x="18" y="0"/>
                    </a:lnTo>
                    <a:lnTo>
                      <a:pt x="44" y="6"/>
                    </a:lnTo>
                    <a:lnTo>
                      <a:pt x="0" y="28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18" name="Freeform 18"/>
              <p:cNvSpPr>
                <a:spLocks/>
              </p:cNvSpPr>
              <p:nvPr/>
            </p:nvSpPr>
            <p:spPr bwMode="auto">
              <a:xfrm>
                <a:off x="3696" y="2041"/>
                <a:ext cx="79" cy="35"/>
              </a:xfrm>
              <a:custGeom>
                <a:avLst/>
                <a:gdLst>
                  <a:gd name="T0" fmla="*/ 0 w 79"/>
                  <a:gd name="T1" fmla="*/ 28 h 35"/>
                  <a:gd name="T2" fmla="*/ 18 w 79"/>
                  <a:gd name="T3" fmla="*/ 34 h 35"/>
                  <a:gd name="T4" fmla="*/ 57 w 79"/>
                  <a:gd name="T5" fmla="*/ 12 h 35"/>
                  <a:gd name="T6" fmla="*/ 78 w 79"/>
                  <a:gd name="T7" fmla="*/ 18 h 35"/>
                  <a:gd name="T8" fmla="*/ 70 w 79"/>
                  <a:gd name="T9" fmla="*/ 0 h 35"/>
                  <a:gd name="T10" fmla="*/ 18 w 79"/>
                  <a:gd name="T11" fmla="*/ 0 h 35"/>
                  <a:gd name="T12" fmla="*/ 44 w 79"/>
                  <a:gd name="T13" fmla="*/ 6 h 35"/>
                  <a:gd name="T14" fmla="*/ 0 w 79"/>
                  <a:gd name="T15" fmla="*/ 28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9"/>
                  <a:gd name="T25" fmla="*/ 0 h 35"/>
                  <a:gd name="T26" fmla="*/ 79 w 7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9" h="35">
                    <a:moveTo>
                      <a:pt x="0" y="28"/>
                    </a:moveTo>
                    <a:lnTo>
                      <a:pt x="18" y="34"/>
                    </a:lnTo>
                    <a:lnTo>
                      <a:pt x="57" y="12"/>
                    </a:lnTo>
                    <a:lnTo>
                      <a:pt x="78" y="18"/>
                    </a:lnTo>
                    <a:lnTo>
                      <a:pt x="70" y="0"/>
                    </a:lnTo>
                    <a:lnTo>
                      <a:pt x="18" y="0"/>
                    </a:lnTo>
                    <a:lnTo>
                      <a:pt x="44" y="6"/>
                    </a:lnTo>
                    <a:lnTo>
                      <a:pt x="0" y="28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19" name="Freeform 19"/>
              <p:cNvSpPr>
                <a:spLocks/>
              </p:cNvSpPr>
              <p:nvPr/>
            </p:nvSpPr>
            <p:spPr bwMode="auto">
              <a:xfrm>
                <a:off x="3617" y="2090"/>
                <a:ext cx="77" cy="38"/>
              </a:xfrm>
              <a:custGeom>
                <a:avLst/>
                <a:gdLst>
                  <a:gd name="T0" fmla="*/ 76 w 77"/>
                  <a:gd name="T1" fmla="*/ 6 h 38"/>
                  <a:gd name="T2" fmla="*/ 58 w 77"/>
                  <a:gd name="T3" fmla="*/ 0 h 38"/>
                  <a:gd name="T4" fmla="*/ 19 w 77"/>
                  <a:gd name="T5" fmla="*/ 22 h 38"/>
                  <a:gd name="T6" fmla="*/ 0 w 77"/>
                  <a:gd name="T7" fmla="*/ 16 h 38"/>
                  <a:gd name="T8" fmla="*/ 6 w 77"/>
                  <a:gd name="T9" fmla="*/ 37 h 38"/>
                  <a:gd name="T10" fmla="*/ 58 w 77"/>
                  <a:gd name="T11" fmla="*/ 37 h 38"/>
                  <a:gd name="T12" fmla="*/ 34 w 77"/>
                  <a:gd name="T13" fmla="*/ 31 h 38"/>
                  <a:gd name="T14" fmla="*/ 76 w 77"/>
                  <a:gd name="T15" fmla="*/ 6 h 3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7"/>
                  <a:gd name="T25" fmla="*/ 0 h 38"/>
                  <a:gd name="T26" fmla="*/ 77 w 77"/>
                  <a:gd name="T27" fmla="*/ 38 h 3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7" h="38">
                    <a:moveTo>
                      <a:pt x="76" y="6"/>
                    </a:moveTo>
                    <a:lnTo>
                      <a:pt x="58" y="0"/>
                    </a:lnTo>
                    <a:lnTo>
                      <a:pt x="19" y="22"/>
                    </a:lnTo>
                    <a:lnTo>
                      <a:pt x="0" y="16"/>
                    </a:lnTo>
                    <a:lnTo>
                      <a:pt x="6" y="37"/>
                    </a:lnTo>
                    <a:lnTo>
                      <a:pt x="58" y="37"/>
                    </a:lnTo>
                    <a:lnTo>
                      <a:pt x="34" y="31"/>
                    </a:lnTo>
                    <a:lnTo>
                      <a:pt x="76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20" name="Freeform 20"/>
              <p:cNvSpPr>
                <a:spLocks/>
              </p:cNvSpPr>
              <p:nvPr/>
            </p:nvSpPr>
            <p:spPr bwMode="auto">
              <a:xfrm>
                <a:off x="3617" y="2090"/>
                <a:ext cx="77" cy="38"/>
              </a:xfrm>
              <a:custGeom>
                <a:avLst/>
                <a:gdLst>
                  <a:gd name="T0" fmla="*/ 76 w 77"/>
                  <a:gd name="T1" fmla="*/ 6 h 38"/>
                  <a:gd name="T2" fmla="*/ 58 w 77"/>
                  <a:gd name="T3" fmla="*/ 0 h 38"/>
                  <a:gd name="T4" fmla="*/ 19 w 77"/>
                  <a:gd name="T5" fmla="*/ 22 h 38"/>
                  <a:gd name="T6" fmla="*/ 0 w 77"/>
                  <a:gd name="T7" fmla="*/ 16 h 38"/>
                  <a:gd name="T8" fmla="*/ 6 w 77"/>
                  <a:gd name="T9" fmla="*/ 37 h 38"/>
                  <a:gd name="T10" fmla="*/ 58 w 77"/>
                  <a:gd name="T11" fmla="*/ 37 h 38"/>
                  <a:gd name="T12" fmla="*/ 34 w 77"/>
                  <a:gd name="T13" fmla="*/ 31 h 38"/>
                  <a:gd name="T14" fmla="*/ 76 w 77"/>
                  <a:gd name="T15" fmla="*/ 6 h 3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7"/>
                  <a:gd name="T25" fmla="*/ 0 h 38"/>
                  <a:gd name="T26" fmla="*/ 77 w 77"/>
                  <a:gd name="T27" fmla="*/ 38 h 3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7" h="38">
                    <a:moveTo>
                      <a:pt x="76" y="6"/>
                    </a:moveTo>
                    <a:lnTo>
                      <a:pt x="58" y="0"/>
                    </a:lnTo>
                    <a:lnTo>
                      <a:pt x="19" y="22"/>
                    </a:lnTo>
                    <a:lnTo>
                      <a:pt x="0" y="16"/>
                    </a:lnTo>
                    <a:lnTo>
                      <a:pt x="6" y="37"/>
                    </a:lnTo>
                    <a:lnTo>
                      <a:pt x="58" y="37"/>
                    </a:lnTo>
                    <a:lnTo>
                      <a:pt x="34" y="31"/>
                    </a:lnTo>
                    <a:lnTo>
                      <a:pt x="76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324714" name="Rectangle 106"/>
          <p:cNvSpPr>
            <a:spLocks noChangeArrowheads="1"/>
          </p:cNvSpPr>
          <p:nvPr/>
        </p:nvSpPr>
        <p:spPr bwMode="auto">
          <a:xfrm>
            <a:off x="76200" y="4686300"/>
            <a:ext cx="66294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116982"/>
          <a:lstStyle/>
          <a:p>
            <a:pPr marL="381000" indent="-339725" algn="l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</a:pP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  <a:sym typeface="Comic Sans MS" pitchFamily="66" charset="0"/>
              </a:rPr>
              <a:t>Associating </a:t>
            </a:r>
            <a:r>
              <a:rPr lang="en-US" sz="2000" dirty="0">
                <a:solidFill>
                  <a:srgbClr val="0000FF"/>
                </a:solidFill>
                <a:latin typeface="Comic Sans MS" pitchFamily="66" charset="0"/>
                <a:sym typeface="Comic Sans MS" pitchFamily="66" charset="0"/>
              </a:rPr>
              <a:t>changes to upgrades </a:t>
            </a:r>
            <a:endParaRPr lang="en-US" sz="2000" dirty="0" smtClean="0">
              <a:solidFill>
                <a:srgbClr val="0000FF"/>
              </a:solidFill>
              <a:latin typeface="Comic Sans MS" pitchFamily="66" charset="0"/>
              <a:sym typeface="Comic Sans MS" pitchFamily="66" charset="0"/>
            </a:endParaRPr>
          </a:p>
          <a:p>
            <a:pPr marL="381000" indent="-339725" algn="l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C00000"/>
                </a:solidFill>
                <a:latin typeface="Comic Sans MS" pitchFamily="66" charset="0"/>
                <a:sym typeface="Comic Sans MS" pitchFamily="66" charset="0"/>
              </a:rPr>
              <a:t>Proximity </a:t>
            </a:r>
            <a:r>
              <a:rPr lang="en-US" sz="1800" dirty="0">
                <a:solidFill>
                  <a:srgbClr val="C00000"/>
                </a:solidFill>
                <a:latin typeface="Comic Sans MS" pitchFamily="66" charset="0"/>
                <a:sym typeface="Comic Sans MS" pitchFamily="66" charset="0"/>
              </a:rPr>
              <a:t>Model: Same location and close in time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2019301"/>
            <a:ext cx="3352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Oval 45"/>
          <p:cNvSpPr>
            <a:spLocks noChangeArrowheads="1"/>
          </p:cNvSpPr>
          <p:nvPr/>
        </p:nvSpPr>
        <p:spPr bwMode="auto">
          <a:xfrm>
            <a:off x="6934200" y="1562100"/>
            <a:ext cx="304800" cy="297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008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91953" y="4610100"/>
            <a:ext cx="2523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mic Sans MS" pitchFamily="66" charset="0"/>
              </a:rPr>
              <a:t>CUSUM S</a:t>
            </a:r>
            <a:r>
              <a:rPr lang="en-US" sz="1600" baseline="-25000" dirty="0" smtClean="0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mic Sans MS" pitchFamily="66" charset="0"/>
              </a:rPr>
              <a:t> = S</a:t>
            </a:r>
            <a:r>
              <a:rPr lang="en-US" sz="1600" baseline="-25000" dirty="0" smtClean="0">
                <a:solidFill>
                  <a:srgbClr val="000000"/>
                </a:solidFill>
                <a:latin typeface="Comic Sans MS" pitchFamily="66" charset="0"/>
              </a:rPr>
              <a:t>i-1</a:t>
            </a:r>
            <a:r>
              <a:rPr lang="en-US" sz="1600" dirty="0" smtClean="0">
                <a:solidFill>
                  <a:srgbClr val="000000"/>
                </a:solidFill>
                <a:latin typeface="Comic Sans MS" pitchFamily="66" charset="0"/>
              </a:rPr>
              <a:t> + (r</a:t>
            </a:r>
            <a:r>
              <a:rPr lang="en-US" sz="1600" baseline="-25000" dirty="0" smtClean="0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mic Sans MS" pitchFamily="66" charset="0"/>
              </a:rPr>
              <a:t> – ŕ)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mic Sans MS" pitchFamily="66" charset="0"/>
              </a:rPr>
              <a:t>S</a:t>
            </a:r>
            <a:r>
              <a:rPr lang="en-US" sz="1600" baseline="-25000" dirty="0" smtClean="0">
                <a:solidFill>
                  <a:srgbClr val="000000"/>
                </a:solidFill>
                <a:latin typeface="Comic Sans MS" pitchFamily="66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mic Sans MS" pitchFamily="66" charset="0"/>
              </a:rPr>
              <a:t> = 0</a:t>
            </a:r>
            <a:endParaRPr lang="en-US" sz="16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39F1DE-AD94-4F6B-8C0D-CED7266E4EAC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116982"/>
          <a:lstStyle/>
          <a:p>
            <a:pPr marL="57150" eaLnBrk="1" hangingPunct="1">
              <a:defRPr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Comic Sans MS" pitchFamily="66" charset="0"/>
              </a:rPr>
              <a:t>Identifying commonality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52500"/>
            <a:ext cx="7391400" cy="4254500"/>
          </a:xfrm>
        </p:spPr>
        <p:txBody>
          <a:bodyPr rIns="116982"/>
          <a:lstStyle/>
          <a:p>
            <a:pPr marL="381000" indent="-339725" eaLnBrk="1" hangingPunct="1">
              <a:lnSpc>
                <a:spcPct val="90000"/>
              </a:lnSpc>
              <a:buClrTx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Comic Sans MS" pitchFamily="66" charset="0"/>
              </a:rPr>
              <a:t>Extracting common attributes helps drill-down into changes</a:t>
            </a:r>
          </a:p>
          <a:p>
            <a:pPr marL="381000" indent="-339725" eaLnBrk="1" hangingPunct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C00000"/>
                </a:solidFill>
                <a:latin typeface="Comic Sans MS" pitchFamily="66" charset="0"/>
                <a:sym typeface="Comic Sans MS" pitchFamily="66" charset="0"/>
              </a:rPr>
              <a:t>Software configuration</a:t>
            </a:r>
          </a:p>
          <a:p>
            <a:pPr marL="615950" lvl="1" indent="-339725" eaLnBrk="1" hangingPunct="1">
              <a:lnSpc>
                <a:spcPct val="90000"/>
              </a:lnSpc>
              <a:buClrTx/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Example attributes are OS version, number of BGP peers, re-routing policies</a:t>
            </a:r>
          </a:p>
          <a:p>
            <a:pPr marL="381000" indent="-339725" eaLnBrk="1" hangingPunct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C00000"/>
                </a:solidFill>
                <a:latin typeface="Comic Sans MS" pitchFamily="66" charset="0"/>
                <a:sym typeface="Comic Sans MS" pitchFamily="66" charset="0"/>
              </a:rPr>
              <a:t>Device location, role, model, vendor </a:t>
            </a:r>
          </a:p>
          <a:p>
            <a:pPr marL="615950" lvl="1" indent="-339725" eaLnBrk="1" hangingPunct="1">
              <a:lnSpc>
                <a:spcPct val="90000"/>
              </a:lnSpc>
              <a:buClrTx/>
              <a:buFont typeface="Wingdings" pitchFamily="2" charset="2"/>
              <a:buChar char="v"/>
            </a:pPr>
            <a:endParaRPr lang="en-US" sz="600" dirty="0" smtClean="0">
              <a:solidFill>
                <a:srgbClr val="CC3300"/>
              </a:solidFill>
              <a:latin typeface="Comic Sans MS" pitchFamily="66" charset="0"/>
              <a:sym typeface="Comic Sans MS" pitchFamily="66" charset="0"/>
            </a:endParaRPr>
          </a:p>
          <a:p>
            <a:pPr marL="381000" indent="-339725" eaLnBrk="1" hangingPunct="1">
              <a:lnSpc>
                <a:spcPct val="90000"/>
              </a:lnSpc>
              <a:buClrTx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Comic Sans MS" pitchFamily="66" charset="0"/>
              </a:rPr>
              <a:t>Problem: Identifying common attributes is a search in a multi-dimensional space </a:t>
            </a:r>
          </a:p>
          <a:p>
            <a:pPr marL="381000" indent="-339725" eaLnBrk="1" hangingPunct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Classical machine learning problem </a:t>
            </a:r>
          </a:p>
          <a:p>
            <a:pPr marL="381000" indent="-339725" eaLnBrk="1" hangingPunct="1">
              <a:lnSpc>
                <a:spcPct val="90000"/>
              </a:lnSpc>
              <a:buClrTx/>
            </a:pPr>
            <a:endParaRPr lang="en-US" sz="600" dirty="0" smtClean="0">
              <a:solidFill>
                <a:srgbClr val="0000FF"/>
              </a:solidFill>
              <a:latin typeface="Comic Sans MS" pitchFamily="66" charset="0"/>
              <a:sym typeface="Comic Sans MS" pitchFamily="66" charset="0"/>
            </a:endParaRPr>
          </a:p>
          <a:p>
            <a:pPr marL="381000" indent="-339725" eaLnBrk="1" hangingPunct="1">
              <a:lnSpc>
                <a:spcPct val="90000"/>
              </a:lnSpc>
              <a:buClrTx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Comic Sans MS" pitchFamily="66" charset="0"/>
              </a:rPr>
              <a:t>Solution: RIPPER rule learner </a:t>
            </a:r>
            <a:endParaRPr lang="en-US" dirty="0" smtClean="0">
              <a:latin typeface="Comic Sans MS" pitchFamily="66" charset="0"/>
              <a:sym typeface="Comic Sans MS" pitchFamily="66" charset="0"/>
            </a:endParaRPr>
          </a:p>
          <a:p>
            <a:pPr marL="381000" indent="-339725" eaLnBrk="1" hangingPunct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Outputs rules of form A =&gt; B</a:t>
            </a:r>
          </a:p>
          <a:p>
            <a:pPr marL="381000" indent="-339725" eaLnBrk="1" hangingPunct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E.g., if (upgrade = OS change) and (router role = border) 	</a:t>
            </a:r>
          </a:p>
          <a:p>
            <a:pPr marL="381000" indent="-339725" eaLnBrk="1" hangingPunct="1">
              <a:lnSpc>
                <a:spcPct val="90000"/>
              </a:lnSpc>
              <a:buClrTx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			=&gt; positive level-shift in CPU</a:t>
            </a:r>
          </a:p>
          <a:p>
            <a:endParaRPr lang="en-US" sz="1800" dirty="0" smtClean="0">
              <a:solidFill>
                <a:schemeClr val="accent1"/>
              </a:solidFill>
              <a:latin typeface="Comic Sans MS" pitchFamily="66" charset="0"/>
            </a:endParaRPr>
          </a:p>
          <a:p>
            <a:pPr marL="381000" indent="-339725" eaLnBrk="1" hangingPunct="1">
              <a:lnSpc>
                <a:spcPct val="90000"/>
              </a:lnSpc>
              <a:buClrTx/>
              <a:buFont typeface="Wingdings" pitchFamily="2" charset="2"/>
              <a:buChar char="Ø"/>
            </a:pPr>
            <a:endParaRPr lang="en-US" sz="1800" dirty="0" smtClean="0">
              <a:solidFill>
                <a:schemeClr val="accent1"/>
              </a:solidFill>
              <a:latin typeface="Comic Sans MS" pitchFamily="66" charset="0"/>
              <a:sym typeface="Comic Sans MS" pitchFamily="66" charset="0"/>
            </a:endParaRPr>
          </a:p>
        </p:txBody>
      </p:sp>
      <p:sp>
        <p:nvSpPr>
          <p:cNvPr id="458757" name="Oval 5"/>
          <p:cNvSpPr>
            <a:spLocks noChangeArrowheads="1"/>
          </p:cNvSpPr>
          <p:nvPr/>
        </p:nvSpPr>
        <p:spPr bwMode="auto">
          <a:xfrm>
            <a:off x="7010400" y="2952750"/>
            <a:ext cx="2057400" cy="285750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886325" y="1803136"/>
            <a:ext cx="4181475" cy="3086365"/>
            <a:chOff x="3072" y="1363"/>
            <a:chExt cx="2634" cy="2333"/>
          </a:xfrm>
        </p:grpSpPr>
        <p:sp>
          <p:nvSpPr>
            <p:cNvPr id="17418" name="Line 7"/>
            <p:cNvSpPr>
              <a:spLocks noChangeShapeType="1"/>
            </p:cNvSpPr>
            <p:nvPr/>
          </p:nvSpPr>
          <p:spPr bwMode="auto">
            <a:xfrm>
              <a:off x="5399" y="1579"/>
              <a:ext cx="91" cy="34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19" name="Text Box 8"/>
            <p:cNvSpPr txBox="1">
              <a:spLocks noChangeArrowheads="1"/>
            </p:cNvSpPr>
            <p:nvPr/>
          </p:nvSpPr>
          <p:spPr bwMode="auto">
            <a:xfrm>
              <a:off x="5038" y="1363"/>
              <a:ext cx="643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>
                  <a:solidFill>
                    <a:srgbClr val="008000"/>
                  </a:solidFill>
                  <a:latin typeface="Comic Sans MS" pitchFamily="66" charset="0"/>
                </a:rPr>
                <a:t>Change</a:t>
              </a:r>
              <a:endParaRPr lang="en-US" sz="1800" baseline="-25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7420" name="Line 9"/>
            <p:cNvSpPr>
              <a:spLocks noChangeShapeType="1"/>
            </p:cNvSpPr>
            <p:nvPr/>
          </p:nvSpPr>
          <p:spPr bwMode="auto">
            <a:xfrm>
              <a:off x="4224" y="1757"/>
              <a:ext cx="240" cy="23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21" name="Line 10"/>
            <p:cNvSpPr>
              <a:spLocks noChangeShapeType="1"/>
            </p:cNvSpPr>
            <p:nvPr/>
          </p:nvSpPr>
          <p:spPr bwMode="auto">
            <a:xfrm>
              <a:off x="4399" y="2208"/>
              <a:ext cx="16" cy="137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22" name="Line 11"/>
            <p:cNvSpPr>
              <a:spLocks noChangeShapeType="1"/>
            </p:cNvSpPr>
            <p:nvPr/>
          </p:nvSpPr>
          <p:spPr bwMode="auto">
            <a:xfrm>
              <a:off x="4399" y="2226"/>
              <a:ext cx="127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23" name="Line 12"/>
            <p:cNvSpPr>
              <a:spLocks noChangeShapeType="1"/>
            </p:cNvSpPr>
            <p:nvPr/>
          </p:nvSpPr>
          <p:spPr bwMode="auto">
            <a:xfrm flipH="1" flipV="1">
              <a:off x="3648" y="1642"/>
              <a:ext cx="754" cy="57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24" name="Text Box 13"/>
            <p:cNvSpPr txBox="1">
              <a:spLocks noChangeArrowheads="1"/>
            </p:cNvSpPr>
            <p:nvPr/>
          </p:nvSpPr>
          <p:spPr bwMode="auto">
            <a:xfrm>
              <a:off x="4377" y="1940"/>
              <a:ext cx="266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r>
                <a:rPr lang="en-US" sz="1800" baseline="-25000" dirty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17425" name="Text Box 14"/>
            <p:cNvSpPr txBox="1">
              <a:spLocks noChangeArrowheads="1"/>
            </p:cNvSpPr>
            <p:nvPr/>
          </p:nvSpPr>
          <p:spPr bwMode="auto">
            <a:xfrm>
              <a:off x="3072" y="1757"/>
              <a:ext cx="85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8000"/>
                  </a:solidFill>
                  <a:latin typeface="Comic Sans MS" pitchFamily="66" charset="0"/>
                </a:rPr>
                <a:t>Attributes</a:t>
              </a:r>
              <a:endParaRPr lang="en-US" sz="1800" baseline="-25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7426" name="Text Box 15"/>
            <p:cNvSpPr txBox="1">
              <a:spLocks noChangeArrowheads="1"/>
            </p:cNvSpPr>
            <p:nvPr/>
          </p:nvSpPr>
          <p:spPr bwMode="auto">
            <a:xfrm>
              <a:off x="4617" y="1958"/>
              <a:ext cx="282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r>
                <a:rPr lang="en-US" sz="1800" baseline="-25000" dirty="0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</a:p>
          </p:txBody>
        </p:sp>
        <p:sp>
          <p:nvSpPr>
            <p:cNvPr id="17427" name="Text Box 16"/>
            <p:cNvSpPr txBox="1">
              <a:spLocks noChangeArrowheads="1"/>
            </p:cNvSpPr>
            <p:nvPr/>
          </p:nvSpPr>
          <p:spPr bwMode="auto">
            <a:xfrm>
              <a:off x="5433" y="1920"/>
              <a:ext cx="273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r>
                <a:rPr lang="en-US" sz="1800" baseline="-25000" dirty="0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</a:p>
          </p:txBody>
        </p:sp>
        <p:sp>
          <p:nvSpPr>
            <p:cNvPr id="17428" name="Line 17"/>
            <p:cNvSpPr>
              <a:spLocks noChangeShapeType="1"/>
            </p:cNvSpPr>
            <p:nvPr/>
          </p:nvSpPr>
          <p:spPr bwMode="auto">
            <a:xfrm>
              <a:off x="4399" y="2442"/>
              <a:ext cx="127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29" name="Line 18"/>
            <p:cNvSpPr>
              <a:spLocks noChangeShapeType="1"/>
            </p:cNvSpPr>
            <p:nvPr/>
          </p:nvSpPr>
          <p:spPr bwMode="auto">
            <a:xfrm>
              <a:off x="4399" y="2657"/>
              <a:ext cx="127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30" name="Line 19"/>
            <p:cNvSpPr>
              <a:spLocks noChangeShapeType="1"/>
            </p:cNvSpPr>
            <p:nvPr/>
          </p:nvSpPr>
          <p:spPr bwMode="auto">
            <a:xfrm>
              <a:off x="4399" y="3377"/>
              <a:ext cx="127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31" name="Text Box 20"/>
            <p:cNvSpPr txBox="1">
              <a:spLocks noChangeArrowheads="1"/>
            </p:cNvSpPr>
            <p:nvPr/>
          </p:nvSpPr>
          <p:spPr bwMode="auto">
            <a:xfrm>
              <a:off x="5449" y="2218"/>
              <a:ext cx="186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+</a:t>
              </a:r>
              <a:endParaRPr lang="en-US" sz="1800" baseline="-250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7432" name="Text Box 21"/>
            <p:cNvSpPr txBox="1">
              <a:spLocks noChangeArrowheads="1"/>
            </p:cNvSpPr>
            <p:nvPr/>
          </p:nvSpPr>
          <p:spPr bwMode="auto">
            <a:xfrm>
              <a:off x="5449" y="2440"/>
              <a:ext cx="177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-</a:t>
              </a:r>
              <a:endParaRPr lang="en-US" sz="1800" baseline="-250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7433" name="Text Box 22"/>
            <p:cNvSpPr txBox="1">
              <a:spLocks noChangeArrowheads="1"/>
            </p:cNvSpPr>
            <p:nvPr/>
          </p:nvSpPr>
          <p:spPr bwMode="auto">
            <a:xfrm>
              <a:off x="5462" y="3350"/>
              <a:ext cx="186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+</a:t>
              </a:r>
              <a:endParaRPr lang="en-US" sz="1800" baseline="-250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7434" name="Text Box 23"/>
            <p:cNvSpPr txBox="1">
              <a:spLocks noChangeArrowheads="1"/>
            </p:cNvSpPr>
            <p:nvPr/>
          </p:nvSpPr>
          <p:spPr bwMode="auto">
            <a:xfrm>
              <a:off x="3792" y="1526"/>
              <a:ext cx="688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8000"/>
                  </a:solidFill>
                  <a:latin typeface="Comic Sans MS" pitchFamily="66" charset="0"/>
                </a:rPr>
                <a:t>Upgrade</a:t>
              </a:r>
              <a:endParaRPr lang="en-US" sz="1800" baseline="-25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7435" name="Text Box 24"/>
            <p:cNvSpPr txBox="1">
              <a:spLocks noChangeArrowheads="1"/>
            </p:cNvSpPr>
            <p:nvPr/>
          </p:nvSpPr>
          <p:spPr bwMode="auto">
            <a:xfrm>
              <a:off x="4842" y="1872"/>
              <a:ext cx="398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omic Sans MS" pitchFamily="66" charset="0"/>
                </a:rPr>
                <a:t>. . </a:t>
              </a:r>
            </a:p>
          </p:txBody>
        </p:sp>
        <p:sp>
          <p:nvSpPr>
            <p:cNvPr id="17436" name="Line 25"/>
            <p:cNvSpPr>
              <a:spLocks noChangeShapeType="1"/>
            </p:cNvSpPr>
            <p:nvPr/>
          </p:nvSpPr>
          <p:spPr bwMode="auto">
            <a:xfrm>
              <a:off x="4415" y="2880"/>
              <a:ext cx="127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37" name="Line 26"/>
            <p:cNvSpPr>
              <a:spLocks noChangeShapeType="1"/>
            </p:cNvSpPr>
            <p:nvPr/>
          </p:nvSpPr>
          <p:spPr bwMode="auto">
            <a:xfrm>
              <a:off x="4656" y="2208"/>
              <a:ext cx="16" cy="137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38" name="Line 27"/>
            <p:cNvSpPr>
              <a:spLocks noChangeShapeType="1"/>
            </p:cNvSpPr>
            <p:nvPr/>
          </p:nvSpPr>
          <p:spPr bwMode="auto">
            <a:xfrm>
              <a:off x="4896" y="2208"/>
              <a:ext cx="15" cy="137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39" name="Line 28"/>
            <p:cNvSpPr>
              <a:spLocks noChangeShapeType="1"/>
            </p:cNvSpPr>
            <p:nvPr/>
          </p:nvSpPr>
          <p:spPr bwMode="auto">
            <a:xfrm>
              <a:off x="5456" y="2208"/>
              <a:ext cx="16" cy="137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40" name="Text Box 29"/>
            <p:cNvSpPr txBox="1">
              <a:spLocks noChangeArrowheads="1"/>
            </p:cNvSpPr>
            <p:nvPr/>
          </p:nvSpPr>
          <p:spPr bwMode="auto">
            <a:xfrm>
              <a:off x="5062" y="2928"/>
              <a:ext cx="344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latin typeface="Comic Sans MS" pitchFamily="66" charset="0"/>
                </a:rPr>
                <a:t>. </a:t>
              </a:r>
            </a:p>
            <a:p>
              <a:r>
                <a:rPr lang="en-US" b="1" dirty="0">
                  <a:latin typeface="Comic Sans MS" pitchFamily="66" charset="0"/>
                </a:rPr>
                <a:t>. </a:t>
              </a:r>
            </a:p>
          </p:txBody>
        </p:sp>
        <p:sp>
          <p:nvSpPr>
            <p:cNvPr id="17441" name="Text Box 30"/>
            <p:cNvSpPr txBox="1">
              <a:spLocks noChangeArrowheads="1"/>
            </p:cNvSpPr>
            <p:nvPr/>
          </p:nvSpPr>
          <p:spPr bwMode="auto">
            <a:xfrm>
              <a:off x="5150" y="1920"/>
              <a:ext cx="357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r>
                <a:rPr lang="en-US" sz="1800" baseline="-25000" dirty="0">
                  <a:solidFill>
                    <a:srgbClr val="000000"/>
                  </a:solidFill>
                  <a:latin typeface="Comic Sans MS" pitchFamily="66" charset="0"/>
                </a:rPr>
                <a:t>n-1</a:t>
              </a:r>
            </a:p>
          </p:txBody>
        </p:sp>
        <p:sp>
          <p:nvSpPr>
            <p:cNvPr id="17442" name="Line 31"/>
            <p:cNvSpPr>
              <a:spLocks noChangeShapeType="1"/>
            </p:cNvSpPr>
            <p:nvPr/>
          </p:nvSpPr>
          <p:spPr bwMode="auto">
            <a:xfrm>
              <a:off x="5216" y="2208"/>
              <a:ext cx="16" cy="137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58784" name="Oval 32"/>
          <p:cNvSpPr>
            <a:spLocks noChangeArrowheads="1"/>
          </p:cNvSpPr>
          <p:nvPr/>
        </p:nvSpPr>
        <p:spPr bwMode="auto">
          <a:xfrm>
            <a:off x="7010400" y="4457700"/>
            <a:ext cx="2057400" cy="285750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7" grpId="0" animBg="1"/>
      <p:bldP spid="4587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646733-7DD4-4C10-B83E-280B7C80EAFC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116982"/>
          <a:lstStyle/>
          <a:p>
            <a:pPr marL="57150" eaLnBrk="1" hangingPunct="1">
              <a:defRPr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Comic Sans MS" pitchFamily="66" charset="0"/>
              </a:rPr>
              <a:t>Detecting Network-wide Changes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00100"/>
            <a:ext cx="8456613" cy="4674131"/>
          </a:xfrm>
        </p:spPr>
        <p:txBody>
          <a:bodyPr rIns="116982"/>
          <a:lstStyle/>
          <a:p>
            <a:pPr eaLnBrk="1" hangingPunct="1">
              <a:lnSpc>
                <a:spcPct val="80000"/>
              </a:lnSpc>
              <a:buClrTx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Why network-wide change detection? 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Changes might be missed for rare events at each device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Aggregation across devices increases the change significance</a:t>
            </a:r>
            <a:endParaRPr lang="en-US" sz="1800" dirty="0" smtClean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pPr marL="784225" lvl="1" indent="-287338" eaLnBrk="1" hangingPunct="1">
              <a:lnSpc>
                <a:spcPct val="80000"/>
              </a:lnSpc>
              <a:buClrTx/>
              <a:buNone/>
            </a:pPr>
            <a:endParaRPr lang="en-US" sz="600" dirty="0" smtClean="0">
              <a:solidFill>
                <a:srgbClr val="0000FF"/>
              </a:solidFill>
              <a:latin typeface="Comic Sans MS" pitchFamily="66" charset="0"/>
              <a:sym typeface="Comic Sans MS" pitchFamily="66" charset="0"/>
            </a:endParaRPr>
          </a:p>
          <a:p>
            <a:pPr lvl="1" eaLnBrk="1" hangingPunct="1">
              <a:lnSpc>
                <a:spcPct val="80000"/>
              </a:lnSpc>
              <a:buClrTx/>
              <a:buNone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Comic Sans MS" pitchFamily="66" charset="0"/>
              </a:rPr>
              <a:t>How to aggregate event-series for each upgrade type? </a:t>
            </a:r>
            <a:endParaRPr lang="en-US" dirty="0" smtClean="0">
              <a:latin typeface="Comic Sans MS" pitchFamily="66" charset="0"/>
              <a:sym typeface="Comic Sans MS" pitchFamily="66" charset="0"/>
            </a:endParaRP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For each event-series,</a:t>
            </a: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 identify devices that are upgraded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Not trivial to simply aggregate - </a:t>
            </a:r>
            <a:r>
              <a:rPr lang="en-US" sz="1800" dirty="0" smtClean="0">
                <a:solidFill>
                  <a:srgbClr val="C00000"/>
                </a:solidFill>
                <a:latin typeface="Comic Sans MS" pitchFamily="66" charset="0"/>
                <a:sym typeface="Comic Sans MS" pitchFamily="66" charset="0"/>
              </a:rPr>
              <a:t>each upgrade applied over several days</a:t>
            </a:r>
          </a:p>
          <a:p>
            <a:pPr lvl="1" eaLnBrk="1" hangingPunct="1">
              <a:lnSpc>
                <a:spcPct val="80000"/>
              </a:lnSpc>
              <a:buClrTx/>
            </a:pPr>
            <a:endParaRPr lang="en-US" sz="600" dirty="0" smtClean="0">
              <a:solidFill>
                <a:srgbClr val="CC3300"/>
              </a:solidFill>
              <a:latin typeface="Comic Sans MS" pitchFamily="66" charset="0"/>
              <a:sym typeface="Comic Sans MS" pitchFamily="66" charset="0"/>
            </a:endParaRPr>
          </a:p>
          <a:p>
            <a:pPr lvl="1" eaLnBrk="1" hangingPunct="1">
              <a:lnSpc>
                <a:spcPct val="80000"/>
              </a:lnSpc>
              <a:buClrTx/>
              <a:buNone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Comic Sans MS" pitchFamily="66" charset="0"/>
              </a:rPr>
              <a:t>Solution: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Comic Sans MS" pitchFamily="66" charset="0"/>
              </a:rPr>
              <a:t>Time alignment for each upgrade</a:t>
            </a:r>
          </a:p>
          <a:p>
            <a:pPr lvl="1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</a:rPr>
              <a:t>A</a:t>
            </a:r>
            <a:r>
              <a:rPr lang="en-US" sz="1800" dirty="0" smtClean="0">
                <a:solidFill>
                  <a:srgbClr val="000000"/>
                </a:solidFill>
                <a:latin typeface="Comic Sans MS" pitchFamily="66" charset="0"/>
                <a:sym typeface="Comic Sans MS" pitchFamily="66" charset="0"/>
              </a:rPr>
              <a:t>lign event-series such that upgrade falls on same date</a:t>
            </a:r>
          </a:p>
        </p:txBody>
      </p:sp>
      <p:sp>
        <p:nvSpPr>
          <p:cNvPr id="156678" name="Freeform 6"/>
          <p:cNvSpPr>
            <a:spLocks/>
          </p:cNvSpPr>
          <p:nvPr/>
        </p:nvSpPr>
        <p:spPr bwMode="auto">
          <a:xfrm>
            <a:off x="5727700" y="4368800"/>
            <a:ext cx="2527300" cy="762000"/>
          </a:xfrm>
          <a:custGeom>
            <a:avLst/>
            <a:gdLst>
              <a:gd name="T0" fmla="*/ 0 w 2294"/>
              <a:gd name="T1" fmla="*/ 395532967 h 441"/>
              <a:gd name="T2" fmla="*/ 54617877 w 2294"/>
              <a:gd name="T3" fmla="*/ 318146964 h 441"/>
              <a:gd name="T4" fmla="*/ 77679773 w 2294"/>
              <a:gd name="T5" fmla="*/ 236460522 h 441"/>
              <a:gd name="T6" fmla="*/ 121374281 w 2294"/>
              <a:gd name="T7" fmla="*/ 0 h 441"/>
              <a:gd name="T8" fmla="*/ 233038182 w 2294"/>
              <a:gd name="T9" fmla="*/ 275153588 h 441"/>
              <a:gd name="T10" fmla="*/ 332565795 w 2294"/>
              <a:gd name="T11" fmla="*/ 236460522 h 441"/>
              <a:gd name="T12" fmla="*/ 410245533 w 2294"/>
              <a:gd name="T13" fmla="*/ 197767520 h 441"/>
              <a:gd name="T14" fmla="*/ 498848623 w 2294"/>
              <a:gd name="T15" fmla="*/ 120379411 h 441"/>
              <a:gd name="T16" fmla="*/ 576527260 w 2294"/>
              <a:gd name="T17" fmla="*/ 159072445 h 441"/>
              <a:gd name="T18" fmla="*/ 686978293 w 2294"/>
              <a:gd name="T19" fmla="*/ 275153588 h 441"/>
              <a:gd name="T20" fmla="*/ 798643261 w 2294"/>
              <a:gd name="T21" fmla="*/ 356839966 h 441"/>
              <a:gd name="T22" fmla="*/ 898169703 w 2294"/>
              <a:gd name="T23" fmla="*/ 159072445 h 441"/>
              <a:gd name="T24" fmla="*/ 932154933 w 2294"/>
              <a:gd name="T25" fmla="*/ 236460522 h 441"/>
              <a:gd name="T26" fmla="*/ 954001636 w 2294"/>
              <a:gd name="T27" fmla="*/ 318146964 h 441"/>
              <a:gd name="T28" fmla="*/ 1009833569 w 2294"/>
              <a:gd name="T29" fmla="*/ 120379411 h 441"/>
              <a:gd name="T30" fmla="*/ 1064452531 w 2294"/>
              <a:gd name="T31" fmla="*/ 81686410 h 441"/>
              <a:gd name="T32" fmla="*/ 1098436659 w 2294"/>
              <a:gd name="T33" fmla="*/ 120379411 h 441"/>
              <a:gd name="T34" fmla="*/ 1142132270 w 2294"/>
              <a:gd name="T35" fmla="*/ 159072445 h 441"/>
              <a:gd name="T36" fmla="*/ 1197964478 w 2294"/>
              <a:gd name="T37" fmla="*/ 275153588 h 441"/>
              <a:gd name="T38" fmla="*/ 1264720865 w 2294"/>
              <a:gd name="T39" fmla="*/ 197767520 h 441"/>
              <a:gd name="T40" fmla="*/ 1297490920 w 2294"/>
              <a:gd name="T41" fmla="*/ 81686410 h 441"/>
              <a:gd name="T42" fmla="*/ 1320552798 w 2294"/>
              <a:gd name="T43" fmla="*/ 318146964 h 441"/>
              <a:gd name="T44" fmla="*/ 1353323955 w 2294"/>
              <a:gd name="T45" fmla="*/ 550307176 h 441"/>
              <a:gd name="T46" fmla="*/ 1508682330 w 2294"/>
              <a:gd name="T47" fmla="*/ 1809995723 h 441"/>
              <a:gd name="T48" fmla="*/ 1541453487 w 2294"/>
              <a:gd name="T49" fmla="*/ 1732607647 h 441"/>
              <a:gd name="T50" fmla="*/ 1564514263 w 2294"/>
              <a:gd name="T51" fmla="*/ 1650921270 h 441"/>
              <a:gd name="T52" fmla="*/ 1597285420 w 2294"/>
              <a:gd name="T53" fmla="*/ 1693914645 h 441"/>
              <a:gd name="T54" fmla="*/ 1696812964 w 2294"/>
              <a:gd name="T55" fmla="*/ 1732607647 h 441"/>
              <a:gd name="T56" fmla="*/ 1730797092 w 2294"/>
              <a:gd name="T57" fmla="*/ 1771300648 h 441"/>
              <a:gd name="T58" fmla="*/ 1786629025 w 2294"/>
              <a:gd name="T59" fmla="*/ 1771300648 h 441"/>
              <a:gd name="T60" fmla="*/ 1864308763 w 2294"/>
              <a:gd name="T61" fmla="*/ 1693914645 h 441"/>
              <a:gd name="T62" fmla="*/ 1929851077 w 2294"/>
              <a:gd name="T63" fmla="*/ 1771300648 h 441"/>
              <a:gd name="T64" fmla="*/ 1963836307 w 2294"/>
              <a:gd name="T65" fmla="*/ 1809995723 h 441"/>
              <a:gd name="T66" fmla="*/ 2052439397 w 2294"/>
              <a:gd name="T67" fmla="*/ 1457454188 h 441"/>
              <a:gd name="T68" fmla="*/ 2141042487 w 2294"/>
              <a:gd name="T69" fmla="*/ 1534842265 h 441"/>
              <a:gd name="T70" fmla="*/ 2147483647 w 2294"/>
              <a:gd name="T71" fmla="*/ 1650921270 h 441"/>
              <a:gd name="T72" fmla="*/ 2147483647 w 2294"/>
              <a:gd name="T73" fmla="*/ 1612228268 h 441"/>
              <a:gd name="T74" fmla="*/ 2147483647 w 2294"/>
              <a:gd name="T75" fmla="*/ 1534842265 h 441"/>
              <a:gd name="T76" fmla="*/ 2147483647 w 2294"/>
              <a:gd name="T77" fmla="*/ 1650921270 h 441"/>
              <a:gd name="T78" fmla="*/ 2147483647 w 2294"/>
              <a:gd name="T79" fmla="*/ 1732607647 h 441"/>
              <a:gd name="T80" fmla="*/ 2147483647 w 2294"/>
              <a:gd name="T81" fmla="*/ 1848688725 h 441"/>
              <a:gd name="T82" fmla="*/ 2147483647 w 2294"/>
              <a:gd name="T83" fmla="*/ 1887381727 h 44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294"/>
              <a:gd name="T127" fmla="*/ 0 h 441"/>
              <a:gd name="T128" fmla="*/ 2294 w 2294"/>
              <a:gd name="T129" fmla="*/ 441 h 44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294" h="441">
                <a:moveTo>
                  <a:pt x="0" y="92"/>
                </a:moveTo>
                <a:cubicBezTo>
                  <a:pt x="41" y="106"/>
                  <a:pt x="18" y="108"/>
                  <a:pt x="45" y="74"/>
                </a:cubicBezTo>
                <a:cubicBezTo>
                  <a:pt x="51" y="67"/>
                  <a:pt x="59" y="62"/>
                  <a:pt x="64" y="55"/>
                </a:cubicBezTo>
                <a:cubicBezTo>
                  <a:pt x="77" y="37"/>
                  <a:pt x="100" y="0"/>
                  <a:pt x="100" y="0"/>
                </a:cubicBezTo>
                <a:cubicBezTo>
                  <a:pt x="128" y="30"/>
                  <a:pt x="152" y="51"/>
                  <a:pt x="192" y="64"/>
                </a:cubicBezTo>
                <a:cubicBezTo>
                  <a:pt x="226" y="53"/>
                  <a:pt x="240" y="66"/>
                  <a:pt x="274" y="55"/>
                </a:cubicBezTo>
                <a:cubicBezTo>
                  <a:pt x="300" y="15"/>
                  <a:pt x="308" y="0"/>
                  <a:pt x="338" y="46"/>
                </a:cubicBezTo>
                <a:cubicBezTo>
                  <a:pt x="380" y="32"/>
                  <a:pt x="368" y="14"/>
                  <a:pt x="411" y="28"/>
                </a:cubicBezTo>
                <a:cubicBezTo>
                  <a:pt x="437" y="68"/>
                  <a:pt x="445" y="83"/>
                  <a:pt x="475" y="37"/>
                </a:cubicBezTo>
                <a:cubicBezTo>
                  <a:pt x="505" y="47"/>
                  <a:pt x="536" y="54"/>
                  <a:pt x="566" y="64"/>
                </a:cubicBezTo>
                <a:cubicBezTo>
                  <a:pt x="604" y="52"/>
                  <a:pt x="630" y="53"/>
                  <a:pt x="658" y="83"/>
                </a:cubicBezTo>
                <a:cubicBezTo>
                  <a:pt x="688" y="73"/>
                  <a:pt x="740" y="37"/>
                  <a:pt x="740" y="37"/>
                </a:cubicBezTo>
                <a:cubicBezTo>
                  <a:pt x="749" y="43"/>
                  <a:pt x="759" y="48"/>
                  <a:pt x="768" y="55"/>
                </a:cubicBezTo>
                <a:cubicBezTo>
                  <a:pt x="775" y="60"/>
                  <a:pt x="778" y="77"/>
                  <a:pt x="786" y="74"/>
                </a:cubicBezTo>
                <a:cubicBezTo>
                  <a:pt x="806" y="66"/>
                  <a:pt x="832" y="28"/>
                  <a:pt x="832" y="28"/>
                </a:cubicBezTo>
                <a:cubicBezTo>
                  <a:pt x="893" y="69"/>
                  <a:pt x="828" y="38"/>
                  <a:pt x="877" y="19"/>
                </a:cubicBezTo>
                <a:cubicBezTo>
                  <a:pt x="886" y="15"/>
                  <a:pt x="896" y="25"/>
                  <a:pt x="905" y="28"/>
                </a:cubicBezTo>
                <a:cubicBezTo>
                  <a:pt x="917" y="31"/>
                  <a:pt x="929" y="34"/>
                  <a:pt x="941" y="37"/>
                </a:cubicBezTo>
                <a:cubicBezTo>
                  <a:pt x="953" y="49"/>
                  <a:pt x="967" y="66"/>
                  <a:pt x="987" y="64"/>
                </a:cubicBezTo>
                <a:cubicBezTo>
                  <a:pt x="1006" y="62"/>
                  <a:pt x="1042" y="46"/>
                  <a:pt x="1042" y="46"/>
                </a:cubicBezTo>
                <a:cubicBezTo>
                  <a:pt x="1051" y="37"/>
                  <a:pt x="1058" y="12"/>
                  <a:pt x="1069" y="19"/>
                </a:cubicBezTo>
                <a:cubicBezTo>
                  <a:pt x="1086" y="29"/>
                  <a:pt x="1082" y="56"/>
                  <a:pt x="1088" y="74"/>
                </a:cubicBezTo>
                <a:cubicBezTo>
                  <a:pt x="1101" y="112"/>
                  <a:pt x="1091" y="92"/>
                  <a:pt x="1115" y="128"/>
                </a:cubicBezTo>
                <a:cubicBezTo>
                  <a:pt x="1131" y="208"/>
                  <a:pt x="1150" y="390"/>
                  <a:pt x="1243" y="421"/>
                </a:cubicBezTo>
                <a:cubicBezTo>
                  <a:pt x="1252" y="415"/>
                  <a:pt x="1262" y="410"/>
                  <a:pt x="1270" y="403"/>
                </a:cubicBezTo>
                <a:cubicBezTo>
                  <a:pt x="1277" y="397"/>
                  <a:pt x="1280" y="386"/>
                  <a:pt x="1289" y="384"/>
                </a:cubicBezTo>
                <a:cubicBezTo>
                  <a:pt x="1298" y="382"/>
                  <a:pt x="1307" y="392"/>
                  <a:pt x="1316" y="394"/>
                </a:cubicBezTo>
                <a:cubicBezTo>
                  <a:pt x="1343" y="399"/>
                  <a:pt x="1371" y="400"/>
                  <a:pt x="1398" y="403"/>
                </a:cubicBezTo>
                <a:cubicBezTo>
                  <a:pt x="1407" y="406"/>
                  <a:pt x="1416" y="414"/>
                  <a:pt x="1426" y="412"/>
                </a:cubicBezTo>
                <a:cubicBezTo>
                  <a:pt x="1476" y="404"/>
                  <a:pt x="1433" y="375"/>
                  <a:pt x="1472" y="412"/>
                </a:cubicBezTo>
                <a:cubicBezTo>
                  <a:pt x="1493" y="407"/>
                  <a:pt x="1514" y="392"/>
                  <a:pt x="1536" y="394"/>
                </a:cubicBezTo>
                <a:cubicBezTo>
                  <a:pt x="1555" y="396"/>
                  <a:pt x="1572" y="406"/>
                  <a:pt x="1590" y="412"/>
                </a:cubicBezTo>
                <a:cubicBezTo>
                  <a:pt x="1599" y="415"/>
                  <a:pt x="1618" y="421"/>
                  <a:pt x="1618" y="421"/>
                </a:cubicBezTo>
                <a:cubicBezTo>
                  <a:pt x="1666" y="405"/>
                  <a:pt x="1665" y="378"/>
                  <a:pt x="1691" y="339"/>
                </a:cubicBezTo>
                <a:cubicBezTo>
                  <a:pt x="1733" y="353"/>
                  <a:pt x="1721" y="371"/>
                  <a:pt x="1764" y="357"/>
                </a:cubicBezTo>
                <a:cubicBezTo>
                  <a:pt x="1804" y="367"/>
                  <a:pt x="1844" y="371"/>
                  <a:pt x="1883" y="384"/>
                </a:cubicBezTo>
                <a:cubicBezTo>
                  <a:pt x="1907" y="381"/>
                  <a:pt x="1932" y="381"/>
                  <a:pt x="1956" y="375"/>
                </a:cubicBezTo>
                <a:cubicBezTo>
                  <a:pt x="1967" y="372"/>
                  <a:pt x="1973" y="355"/>
                  <a:pt x="1984" y="357"/>
                </a:cubicBezTo>
                <a:cubicBezTo>
                  <a:pt x="1995" y="359"/>
                  <a:pt x="1994" y="377"/>
                  <a:pt x="2002" y="384"/>
                </a:cubicBezTo>
                <a:cubicBezTo>
                  <a:pt x="2070" y="440"/>
                  <a:pt x="2179" y="400"/>
                  <a:pt x="2267" y="403"/>
                </a:cubicBezTo>
                <a:cubicBezTo>
                  <a:pt x="2261" y="412"/>
                  <a:pt x="2246" y="420"/>
                  <a:pt x="2249" y="430"/>
                </a:cubicBezTo>
                <a:cubicBezTo>
                  <a:pt x="2252" y="441"/>
                  <a:pt x="2285" y="439"/>
                  <a:pt x="2294" y="439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anchor="ctr" anchorCtr="1"/>
          <a:lstStyle/>
          <a:p>
            <a:endParaRPr lang="en-US" dirty="0"/>
          </a:p>
        </p:txBody>
      </p:sp>
      <p:sp>
        <p:nvSpPr>
          <p:cNvPr id="156688" name="Line 16"/>
          <p:cNvSpPr>
            <a:spLocks noChangeShapeType="1"/>
          </p:cNvSpPr>
          <p:nvPr/>
        </p:nvSpPr>
        <p:spPr bwMode="auto">
          <a:xfrm>
            <a:off x="4343400" y="4724400"/>
            <a:ext cx="1219200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56689" name="Line 17"/>
          <p:cNvSpPr>
            <a:spLocks noChangeShapeType="1"/>
          </p:cNvSpPr>
          <p:nvPr/>
        </p:nvSpPr>
        <p:spPr bwMode="auto">
          <a:xfrm flipH="1">
            <a:off x="6934200" y="4178300"/>
            <a:ext cx="0" cy="1079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 anchorCtr="1"/>
          <a:lstStyle/>
          <a:p>
            <a:endParaRPr lang="en-US" dirty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11300" y="3860800"/>
            <a:ext cx="2527300" cy="444500"/>
            <a:chOff x="576" y="2880"/>
            <a:chExt cx="1592" cy="336"/>
          </a:xfrm>
        </p:grpSpPr>
        <p:sp>
          <p:nvSpPr>
            <p:cNvPr id="18459" name="Freeform 18"/>
            <p:cNvSpPr>
              <a:spLocks/>
            </p:cNvSpPr>
            <p:nvPr/>
          </p:nvSpPr>
          <p:spPr bwMode="auto">
            <a:xfrm>
              <a:off x="576" y="2976"/>
              <a:ext cx="1592" cy="144"/>
            </a:xfrm>
            <a:custGeom>
              <a:avLst/>
              <a:gdLst>
                <a:gd name="T0" fmla="*/ 0 w 2294"/>
                <a:gd name="T1" fmla="*/ 10 h 441"/>
                <a:gd name="T2" fmla="*/ 22 w 2294"/>
                <a:gd name="T3" fmla="*/ 8 h 441"/>
                <a:gd name="T4" fmla="*/ 31 w 2294"/>
                <a:gd name="T5" fmla="*/ 6 h 441"/>
                <a:gd name="T6" fmla="*/ 48 w 2294"/>
                <a:gd name="T7" fmla="*/ 0 h 441"/>
                <a:gd name="T8" fmla="*/ 92 w 2294"/>
                <a:gd name="T9" fmla="*/ 7 h 441"/>
                <a:gd name="T10" fmla="*/ 132 w 2294"/>
                <a:gd name="T11" fmla="*/ 6 h 441"/>
                <a:gd name="T12" fmla="*/ 163 w 2294"/>
                <a:gd name="T13" fmla="*/ 5 h 441"/>
                <a:gd name="T14" fmla="*/ 198 w 2294"/>
                <a:gd name="T15" fmla="*/ 3 h 441"/>
                <a:gd name="T16" fmla="*/ 229 w 2294"/>
                <a:gd name="T17" fmla="*/ 4 h 441"/>
                <a:gd name="T18" fmla="*/ 273 w 2294"/>
                <a:gd name="T19" fmla="*/ 7 h 441"/>
                <a:gd name="T20" fmla="*/ 317 w 2294"/>
                <a:gd name="T21" fmla="*/ 9 h 441"/>
                <a:gd name="T22" fmla="*/ 357 w 2294"/>
                <a:gd name="T23" fmla="*/ 4 h 441"/>
                <a:gd name="T24" fmla="*/ 370 w 2294"/>
                <a:gd name="T25" fmla="*/ 6 h 441"/>
                <a:gd name="T26" fmla="*/ 378 w 2294"/>
                <a:gd name="T27" fmla="*/ 8 h 441"/>
                <a:gd name="T28" fmla="*/ 400 w 2294"/>
                <a:gd name="T29" fmla="*/ 3 h 441"/>
                <a:gd name="T30" fmla="*/ 423 w 2294"/>
                <a:gd name="T31" fmla="*/ 2 h 441"/>
                <a:gd name="T32" fmla="*/ 436 w 2294"/>
                <a:gd name="T33" fmla="*/ 3 h 441"/>
                <a:gd name="T34" fmla="*/ 453 w 2294"/>
                <a:gd name="T35" fmla="*/ 4 h 441"/>
                <a:gd name="T36" fmla="*/ 475 w 2294"/>
                <a:gd name="T37" fmla="*/ 7 h 441"/>
                <a:gd name="T38" fmla="*/ 502 w 2294"/>
                <a:gd name="T39" fmla="*/ 5 h 441"/>
                <a:gd name="T40" fmla="*/ 515 w 2294"/>
                <a:gd name="T41" fmla="*/ 2 h 441"/>
                <a:gd name="T42" fmla="*/ 524 w 2294"/>
                <a:gd name="T43" fmla="*/ 8 h 441"/>
                <a:gd name="T44" fmla="*/ 537 w 2294"/>
                <a:gd name="T45" fmla="*/ 14 h 441"/>
                <a:gd name="T46" fmla="*/ 599 w 2294"/>
                <a:gd name="T47" fmla="*/ 45 h 441"/>
                <a:gd name="T48" fmla="*/ 611 w 2294"/>
                <a:gd name="T49" fmla="*/ 43 h 441"/>
                <a:gd name="T50" fmla="*/ 621 w 2294"/>
                <a:gd name="T51" fmla="*/ 41 h 441"/>
                <a:gd name="T52" fmla="*/ 634 w 2294"/>
                <a:gd name="T53" fmla="*/ 42 h 441"/>
                <a:gd name="T54" fmla="*/ 673 w 2294"/>
                <a:gd name="T55" fmla="*/ 43 h 441"/>
                <a:gd name="T56" fmla="*/ 687 w 2294"/>
                <a:gd name="T57" fmla="*/ 44 h 441"/>
                <a:gd name="T58" fmla="*/ 709 w 2294"/>
                <a:gd name="T59" fmla="*/ 44 h 441"/>
                <a:gd name="T60" fmla="*/ 740 w 2294"/>
                <a:gd name="T61" fmla="*/ 42 h 441"/>
                <a:gd name="T62" fmla="*/ 765 w 2294"/>
                <a:gd name="T63" fmla="*/ 44 h 441"/>
                <a:gd name="T64" fmla="*/ 779 w 2294"/>
                <a:gd name="T65" fmla="*/ 45 h 441"/>
                <a:gd name="T66" fmla="*/ 815 w 2294"/>
                <a:gd name="T67" fmla="*/ 36 h 441"/>
                <a:gd name="T68" fmla="*/ 849 w 2294"/>
                <a:gd name="T69" fmla="*/ 38 h 441"/>
                <a:gd name="T70" fmla="*/ 907 w 2294"/>
                <a:gd name="T71" fmla="*/ 41 h 441"/>
                <a:gd name="T72" fmla="*/ 942 w 2294"/>
                <a:gd name="T73" fmla="*/ 40 h 441"/>
                <a:gd name="T74" fmla="*/ 956 w 2294"/>
                <a:gd name="T75" fmla="*/ 38 h 441"/>
                <a:gd name="T76" fmla="*/ 964 w 2294"/>
                <a:gd name="T77" fmla="*/ 41 h 441"/>
                <a:gd name="T78" fmla="*/ 1092 w 2294"/>
                <a:gd name="T79" fmla="*/ 43 h 441"/>
                <a:gd name="T80" fmla="*/ 1083 w 2294"/>
                <a:gd name="T81" fmla="*/ 46 h 441"/>
                <a:gd name="T82" fmla="*/ 1105 w 2294"/>
                <a:gd name="T83" fmla="*/ 47 h 44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294"/>
                <a:gd name="T127" fmla="*/ 0 h 441"/>
                <a:gd name="T128" fmla="*/ 2294 w 2294"/>
                <a:gd name="T129" fmla="*/ 441 h 44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294" h="441">
                  <a:moveTo>
                    <a:pt x="0" y="92"/>
                  </a:moveTo>
                  <a:cubicBezTo>
                    <a:pt x="41" y="106"/>
                    <a:pt x="18" y="108"/>
                    <a:pt x="45" y="74"/>
                  </a:cubicBezTo>
                  <a:cubicBezTo>
                    <a:pt x="51" y="67"/>
                    <a:pt x="59" y="62"/>
                    <a:pt x="64" y="55"/>
                  </a:cubicBezTo>
                  <a:cubicBezTo>
                    <a:pt x="77" y="37"/>
                    <a:pt x="100" y="0"/>
                    <a:pt x="100" y="0"/>
                  </a:cubicBezTo>
                  <a:cubicBezTo>
                    <a:pt x="128" y="30"/>
                    <a:pt x="152" y="51"/>
                    <a:pt x="192" y="64"/>
                  </a:cubicBezTo>
                  <a:cubicBezTo>
                    <a:pt x="226" y="53"/>
                    <a:pt x="240" y="66"/>
                    <a:pt x="274" y="55"/>
                  </a:cubicBezTo>
                  <a:cubicBezTo>
                    <a:pt x="300" y="15"/>
                    <a:pt x="308" y="0"/>
                    <a:pt x="338" y="46"/>
                  </a:cubicBezTo>
                  <a:cubicBezTo>
                    <a:pt x="380" y="32"/>
                    <a:pt x="368" y="14"/>
                    <a:pt x="411" y="28"/>
                  </a:cubicBezTo>
                  <a:cubicBezTo>
                    <a:pt x="437" y="68"/>
                    <a:pt x="445" y="83"/>
                    <a:pt x="475" y="37"/>
                  </a:cubicBezTo>
                  <a:cubicBezTo>
                    <a:pt x="505" y="47"/>
                    <a:pt x="536" y="54"/>
                    <a:pt x="566" y="64"/>
                  </a:cubicBezTo>
                  <a:cubicBezTo>
                    <a:pt x="604" y="52"/>
                    <a:pt x="630" y="53"/>
                    <a:pt x="658" y="83"/>
                  </a:cubicBezTo>
                  <a:cubicBezTo>
                    <a:pt x="688" y="73"/>
                    <a:pt x="740" y="37"/>
                    <a:pt x="740" y="37"/>
                  </a:cubicBezTo>
                  <a:cubicBezTo>
                    <a:pt x="749" y="43"/>
                    <a:pt x="759" y="48"/>
                    <a:pt x="768" y="55"/>
                  </a:cubicBezTo>
                  <a:cubicBezTo>
                    <a:pt x="775" y="60"/>
                    <a:pt x="778" y="77"/>
                    <a:pt x="786" y="74"/>
                  </a:cubicBezTo>
                  <a:cubicBezTo>
                    <a:pt x="806" y="66"/>
                    <a:pt x="832" y="28"/>
                    <a:pt x="832" y="28"/>
                  </a:cubicBezTo>
                  <a:cubicBezTo>
                    <a:pt x="893" y="69"/>
                    <a:pt x="828" y="38"/>
                    <a:pt x="877" y="19"/>
                  </a:cubicBezTo>
                  <a:cubicBezTo>
                    <a:pt x="886" y="15"/>
                    <a:pt x="896" y="25"/>
                    <a:pt x="905" y="28"/>
                  </a:cubicBezTo>
                  <a:cubicBezTo>
                    <a:pt x="917" y="31"/>
                    <a:pt x="929" y="34"/>
                    <a:pt x="941" y="37"/>
                  </a:cubicBezTo>
                  <a:cubicBezTo>
                    <a:pt x="953" y="49"/>
                    <a:pt x="967" y="66"/>
                    <a:pt x="987" y="64"/>
                  </a:cubicBezTo>
                  <a:cubicBezTo>
                    <a:pt x="1006" y="62"/>
                    <a:pt x="1042" y="46"/>
                    <a:pt x="1042" y="46"/>
                  </a:cubicBezTo>
                  <a:cubicBezTo>
                    <a:pt x="1051" y="37"/>
                    <a:pt x="1058" y="12"/>
                    <a:pt x="1069" y="19"/>
                  </a:cubicBezTo>
                  <a:cubicBezTo>
                    <a:pt x="1086" y="29"/>
                    <a:pt x="1082" y="56"/>
                    <a:pt x="1088" y="74"/>
                  </a:cubicBezTo>
                  <a:cubicBezTo>
                    <a:pt x="1101" y="112"/>
                    <a:pt x="1091" y="92"/>
                    <a:pt x="1115" y="128"/>
                  </a:cubicBezTo>
                  <a:cubicBezTo>
                    <a:pt x="1131" y="208"/>
                    <a:pt x="1150" y="390"/>
                    <a:pt x="1243" y="421"/>
                  </a:cubicBezTo>
                  <a:cubicBezTo>
                    <a:pt x="1252" y="415"/>
                    <a:pt x="1262" y="410"/>
                    <a:pt x="1270" y="403"/>
                  </a:cubicBezTo>
                  <a:cubicBezTo>
                    <a:pt x="1277" y="397"/>
                    <a:pt x="1280" y="386"/>
                    <a:pt x="1289" y="384"/>
                  </a:cubicBezTo>
                  <a:cubicBezTo>
                    <a:pt x="1298" y="382"/>
                    <a:pt x="1307" y="392"/>
                    <a:pt x="1316" y="394"/>
                  </a:cubicBezTo>
                  <a:cubicBezTo>
                    <a:pt x="1343" y="399"/>
                    <a:pt x="1371" y="400"/>
                    <a:pt x="1398" y="403"/>
                  </a:cubicBezTo>
                  <a:cubicBezTo>
                    <a:pt x="1407" y="406"/>
                    <a:pt x="1416" y="414"/>
                    <a:pt x="1426" y="412"/>
                  </a:cubicBezTo>
                  <a:cubicBezTo>
                    <a:pt x="1476" y="404"/>
                    <a:pt x="1433" y="375"/>
                    <a:pt x="1472" y="412"/>
                  </a:cubicBezTo>
                  <a:cubicBezTo>
                    <a:pt x="1493" y="407"/>
                    <a:pt x="1514" y="392"/>
                    <a:pt x="1536" y="394"/>
                  </a:cubicBezTo>
                  <a:cubicBezTo>
                    <a:pt x="1555" y="396"/>
                    <a:pt x="1572" y="406"/>
                    <a:pt x="1590" y="412"/>
                  </a:cubicBezTo>
                  <a:cubicBezTo>
                    <a:pt x="1599" y="415"/>
                    <a:pt x="1618" y="421"/>
                    <a:pt x="1618" y="421"/>
                  </a:cubicBezTo>
                  <a:cubicBezTo>
                    <a:pt x="1666" y="405"/>
                    <a:pt x="1665" y="378"/>
                    <a:pt x="1691" y="339"/>
                  </a:cubicBezTo>
                  <a:cubicBezTo>
                    <a:pt x="1733" y="353"/>
                    <a:pt x="1721" y="371"/>
                    <a:pt x="1764" y="357"/>
                  </a:cubicBezTo>
                  <a:cubicBezTo>
                    <a:pt x="1804" y="367"/>
                    <a:pt x="1844" y="371"/>
                    <a:pt x="1883" y="384"/>
                  </a:cubicBezTo>
                  <a:cubicBezTo>
                    <a:pt x="1907" y="381"/>
                    <a:pt x="1932" y="381"/>
                    <a:pt x="1956" y="375"/>
                  </a:cubicBezTo>
                  <a:cubicBezTo>
                    <a:pt x="1967" y="372"/>
                    <a:pt x="1973" y="355"/>
                    <a:pt x="1984" y="357"/>
                  </a:cubicBezTo>
                  <a:cubicBezTo>
                    <a:pt x="1995" y="359"/>
                    <a:pt x="1994" y="377"/>
                    <a:pt x="2002" y="384"/>
                  </a:cubicBezTo>
                  <a:cubicBezTo>
                    <a:pt x="2070" y="440"/>
                    <a:pt x="2179" y="400"/>
                    <a:pt x="2267" y="403"/>
                  </a:cubicBezTo>
                  <a:cubicBezTo>
                    <a:pt x="2261" y="412"/>
                    <a:pt x="2246" y="420"/>
                    <a:pt x="2249" y="430"/>
                  </a:cubicBezTo>
                  <a:cubicBezTo>
                    <a:pt x="2252" y="441"/>
                    <a:pt x="2285" y="439"/>
                    <a:pt x="2294" y="43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anchor="ctr" anchorCtr="1"/>
            <a:lstStyle/>
            <a:p>
              <a:endParaRPr lang="en-US" dirty="0"/>
            </a:p>
          </p:txBody>
        </p:sp>
        <p:sp>
          <p:nvSpPr>
            <p:cNvPr id="18460" name="Line 19"/>
            <p:cNvSpPr>
              <a:spLocks noChangeShapeType="1"/>
            </p:cNvSpPr>
            <p:nvPr/>
          </p:nvSpPr>
          <p:spPr bwMode="auto">
            <a:xfrm>
              <a:off x="1344" y="2880"/>
              <a:ext cx="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en-US" dirty="0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120900" y="4368800"/>
            <a:ext cx="2527300" cy="444500"/>
            <a:chOff x="864" y="3312"/>
            <a:chExt cx="1592" cy="336"/>
          </a:xfrm>
        </p:grpSpPr>
        <p:sp>
          <p:nvSpPr>
            <p:cNvPr id="18457" name="Freeform 21"/>
            <p:cNvSpPr>
              <a:spLocks/>
            </p:cNvSpPr>
            <p:nvPr/>
          </p:nvSpPr>
          <p:spPr bwMode="auto">
            <a:xfrm>
              <a:off x="864" y="3456"/>
              <a:ext cx="1592" cy="144"/>
            </a:xfrm>
            <a:custGeom>
              <a:avLst/>
              <a:gdLst>
                <a:gd name="T0" fmla="*/ 0 w 2294"/>
                <a:gd name="T1" fmla="*/ 10 h 441"/>
                <a:gd name="T2" fmla="*/ 22 w 2294"/>
                <a:gd name="T3" fmla="*/ 8 h 441"/>
                <a:gd name="T4" fmla="*/ 31 w 2294"/>
                <a:gd name="T5" fmla="*/ 6 h 441"/>
                <a:gd name="T6" fmla="*/ 48 w 2294"/>
                <a:gd name="T7" fmla="*/ 0 h 441"/>
                <a:gd name="T8" fmla="*/ 92 w 2294"/>
                <a:gd name="T9" fmla="*/ 7 h 441"/>
                <a:gd name="T10" fmla="*/ 132 w 2294"/>
                <a:gd name="T11" fmla="*/ 6 h 441"/>
                <a:gd name="T12" fmla="*/ 163 w 2294"/>
                <a:gd name="T13" fmla="*/ 5 h 441"/>
                <a:gd name="T14" fmla="*/ 198 w 2294"/>
                <a:gd name="T15" fmla="*/ 3 h 441"/>
                <a:gd name="T16" fmla="*/ 229 w 2294"/>
                <a:gd name="T17" fmla="*/ 4 h 441"/>
                <a:gd name="T18" fmla="*/ 273 w 2294"/>
                <a:gd name="T19" fmla="*/ 7 h 441"/>
                <a:gd name="T20" fmla="*/ 317 w 2294"/>
                <a:gd name="T21" fmla="*/ 9 h 441"/>
                <a:gd name="T22" fmla="*/ 357 w 2294"/>
                <a:gd name="T23" fmla="*/ 4 h 441"/>
                <a:gd name="T24" fmla="*/ 370 w 2294"/>
                <a:gd name="T25" fmla="*/ 6 h 441"/>
                <a:gd name="T26" fmla="*/ 378 w 2294"/>
                <a:gd name="T27" fmla="*/ 8 h 441"/>
                <a:gd name="T28" fmla="*/ 400 w 2294"/>
                <a:gd name="T29" fmla="*/ 3 h 441"/>
                <a:gd name="T30" fmla="*/ 423 w 2294"/>
                <a:gd name="T31" fmla="*/ 2 h 441"/>
                <a:gd name="T32" fmla="*/ 436 w 2294"/>
                <a:gd name="T33" fmla="*/ 3 h 441"/>
                <a:gd name="T34" fmla="*/ 453 w 2294"/>
                <a:gd name="T35" fmla="*/ 4 h 441"/>
                <a:gd name="T36" fmla="*/ 475 w 2294"/>
                <a:gd name="T37" fmla="*/ 7 h 441"/>
                <a:gd name="T38" fmla="*/ 502 w 2294"/>
                <a:gd name="T39" fmla="*/ 5 h 441"/>
                <a:gd name="T40" fmla="*/ 515 w 2294"/>
                <a:gd name="T41" fmla="*/ 2 h 441"/>
                <a:gd name="T42" fmla="*/ 524 w 2294"/>
                <a:gd name="T43" fmla="*/ 8 h 441"/>
                <a:gd name="T44" fmla="*/ 537 w 2294"/>
                <a:gd name="T45" fmla="*/ 14 h 441"/>
                <a:gd name="T46" fmla="*/ 599 w 2294"/>
                <a:gd name="T47" fmla="*/ 45 h 441"/>
                <a:gd name="T48" fmla="*/ 611 w 2294"/>
                <a:gd name="T49" fmla="*/ 43 h 441"/>
                <a:gd name="T50" fmla="*/ 621 w 2294"/>
                <a:gd name="T51" fmla="*/ 41 h 441"/>
                <a:gd name="T52" fmla="*/ 634 w 2294"/>
                <a:gd name="T53" fmla="*/ 42 h 441"/>
                <a:gd name="T54" fmla="*/ 673 w 2294"/>
                <a:gd name="T55" fmla="*/ 43 h 441"/>
                <a:gd name="T56" fmla="*/ 687 w 2294"/>
                <a:gd name="T57" fmla="*/ 44 h 441"/>
                <a:gd name="T58" fmla="*/ 709 w 2294"/>
                <a:gd name="T59" fmla="*/ 44 h 441"/>
                <a:gd name="T60" fmla="*/ 740 w 2294"/>
                <a:gd name="T61" fmla="*/ 42 h 441"/>
                <a:gd name="T62" fmla="*/ 765 w 2294"/>
                <a:gd name="T63" fmla="*/ 44 h 441"/>
                <a:gd name="T64" fmla="*/ 779 w 2294"/>
                <a:gd name="T65" fmla="*/ 45 h 441"/>
                <a:gd name="T66" fmla="*/ 815 w 2294"/>
                <a:gd name="T67" fmla="*/ 36 h 441"/>
                <a:gd name="T68" fmla="*/ 849 w 2294"/>
                <a:gd name="T69" fmla="*/ 38 h 441"/>
                <a:gd name="T70" fmla="*/ 907 w 2294"/>
                <a:gd name="T71" fmla="*/ 41 h 441"/>
                <a:gd name="T72" fmla="*/ 942 w 2294"/>
                <a:gd name="T73" fmla="*/ 40 h 441"/>
                <a:gd name="T74" fmla="*/ 956 w 2294"/>
                <a:gd name="T75" fmla="*/ 38 h 441"/>
                <a:gd name="T76" fmla="*/ 964 w 2294"/>
                <a:gd name="T77" fmla="*/ 41 h 441"/>
                <a:gd name="T78" fmla="*/ 1092 w 2294"/>
                <a:gd name="T79" fmla="*/ 43 h 441"/>
                <a:gd name="T80" fmla="*/ 1083 w 2294"/>
                <a:gd name="T81" fmla="*/ 46 h 441"/>
                <a:gd name="T82" fmla="*/ 1105 w 2294"/>
                <a:gd name="T83" fmla="*/ 47 h 44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294"/>
                <a:gd name="T127" fmla="*/ 0 h 441"/>
                <a:gd name="T128" fmla="*/ 2294 w 2294"/>
                <a:gd name="T129" fmla="*/ 441 h 44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294" h="441">
                  <a:moveTo>
                    <a:pt x="0" y="92"/>
                  </a:moveTo>
                  <a:cubicBezTo>
                    <a:pt x="41" y="106"/>
                    <a:pt x="18" y="108"/>
                    <a:pt x="45" y="74"/>
                  </a:cubicBezTo>
                  <a:cubicBezTo>
                    <a:pt x="51" y="67"/>
                    <a:pt x="59" y="62"/>
                    <a:pt x="64" y="55"/>
                  </a:cubicBezTo>
                  <a:cubicBezTo>
                    <a:pt x="77" y="37"/>
                    <a:pt x="100" y="0"/>
                    <a:pt x="100" y="0"/>
                  </a:cubicBezTo>
                  <a:cubicBezTo>
                    <a:pt x="128" y="30"/>
                    <a:pt x="152" y="51"/>
                    <a:pt x="192" y="64"/>
                  </a:cubicBezTo>
                  <a:cubicBezTo>
                    <a:pt x="226" y="53"/>
                    <a:pt x="240" y="66"/>
                    <a:pt x="274" y="55"/>
                  </a:cubicBezTo>
                  <a:cubicBezTo>
                    <a:pt x="300" y="15"/>
                    <a:pt x="308" y="0"/>
                    <a:pt x="338" y="46"/>
                  </a:cubicBezTo>
                  <a:cubicBezTo>
                    <a:pt x="380" y="32"/>
                    <a:pt x="368" y="14"/>
                    <a:pt x="411" y="28"/>
                  </a:cubicBezTo>
                  <a:cubicBezTo>
                    <a:pt x="437" y="68"/>
                    <a:pt x="445" y="83"/>
                    <a:pt x="475" y="37"/>
                  </a:cubicBezTo>
                  <a:cubicBezTo>
                    <a:pt x="505" y="47"/>
                    <a:pt x="536" y="54"/>
                    <a:pt x="566" y="64"/>
                  </a:cubicBezTo>
                  <a:cubicBezTo>
                    <a:pt x="604" y="52"/>
                    <a:pt x="630" y="53"/>
                    <a:pt x="658" y="83"/>
                  </a:cubicBezTo>
                  <a:cubicBezTo>
                    <a:pt x="688" y="73"/>
                    <a:pt x="740" y="37"/>
                    <a:pt x="740" y="37"/>
                  </a:cubicBezTo>
                  <a:cubicBezTo>
                    <a:pt x="749" y="43"/>
                    <a:pt x="759" y="48"/>
                    <a:pt x="768" y="55"/>
                  </a:cubicBezTo>
                  <a:cubicBezTo>
                    <a:pt x="775" y="60"/>
                    <a:pt x="778" y="77"/>
                    <a:pt x="786" y="74"/>
                  </a:cubicBezTo>
                  <a:cubicBezTo>
                    <a:pt x="806" y="66"/>
                    <a:pt x="832" y="28"/>
                    <a:pt x="832" y="28"/>
                  </a:cubicBezTo>
                  <a:cubicBezTo>
                    <a:pt x="893" y="69"/>
                    <a:pt x="828" y="38"/>
                    <a:pt x="877" y="19"/>
                  </a:cubicBezTo>
                  <a:cubicBezTo>
                    <a:pt x="886" y="15"/>
                    <a:pt x="896" y="25"/>
                    <a:pt x="905" y="28"/>
                  </a:cubicBezTo>
                  <a:cubicBezTo>
                    <a:pt x="917" y="31"/>
                    <a:pt x="929" y="34"/>
                    <a:pt x="941" y="37"/>
                  </a:cubicBezTo>
                  <a:cubicBezTo>
                    <a:pt x="953" y="49"/>
                    <a:pt x="967" y="66"/>
                    <a:pt x="987" y="64"/>
                  </a:cubicBezTo>
                  <a:cubicBezTo>
                    <a:pt x="1006" y="62"/>
                    <a:pt x="1042" y="46"/>
                    <a:pt x="1042" y="46"/>
                  </a:cubicBezTo>
                  <a:cubicBezTo>
                    <a:pt x="1051" y="37"/>
                    <a:pt x="1058" y="12"/>
                    <a:pt x="1069" y="19"/>
                  </a:cubicBezTo>
                  <a:cubicBezTo>
                    <a:pt x="1086" y="29"/>
                    <a:pt x="1082" y="56"/>
                    <a:pt x="1088" y="74"/>
                  </a:cubicBezTo>
                  <a:cubicBezTo>
                    <a:pt x="1101" y="112"/>
                    <a:pt x="1091" y="92"/>
                    <a:pt x="1115" y="128"/>
                  </a:cubicBezTo>
                  <a:cubicBezTo>
                    <a:pt x="1131" y="208"/>
                    <a:pt x="1150" y="390"/>
                    <a:pt x="1243" y="421"/>
                  </a:cubicBezTo>
                  <a:cubicBezTo>
                    <a:pt x="1252" y="415"/>
                    <a:pt x="1262" y="410"/>
                    <a:pt x="1270" y="403"/>
                  </a:cubicBezTo>
                  <a:cubicBezTo>
                    <a:pt x="1277" y="397"/>
                    <a:pt x="1280" y="386"/>
                    <a:pt x="1289" y="384"/>
                  </a:cubicBezTo>
                  <a:cubicBezTo>
                    <a:pt x="1298" y="382"/>
                    <a:pt x="1307" y="392"/>
                    <a:pt x="1316" y="394"/>
                  </a:cubicBezTo>
                  <a:cubicBezTo>
                    <a:pt x="1343" y="399"/>
                    <a:pt x="1371" y="400"/>
                    <a:pt x="1398" y="403"/>
                  </a:cubicBezTo>
                  <a:cubicBezTo>
                    <a:pt x="1407" y="406"/>
                    <a:pt x="1416" y="414"/>
                    <a:pt x="1426" y="412"/>
                  </a:cubicBezTo>
                  <a:cubicBezTo>
                    <a:pt x="1476" y="404"/>
                    <a:pt x="1433" y="375"/>
                    <a:pt x="1472" y="412"/>
                  </a:cubicBezTo>
                  <a:cubicBezTo>
                    <a:pt x="1493" y="407"/>
                    <a:pt x="1514" y="392"/>
                    <a:pt x="1536" y="394"/>
                  </a:cubicBezTo>
                  <a:cubicBezTo>
                    <a:pt x="1555" y="396"/>
                    <a:pt x="1572" y="406"/>
                    <a:pt x="1590" y="412"/>
                  </a:cubicBezTo>
                  <a:cubicBezTo>
                    <a:pt x="1599" y="415"/>
                    <a:pt x="1618" y="421"/>
                    <a:pt x="1618" y="421"/>
                  </a:cubicBezTo>
                  <a:cubicBezTo>
                    <a:pt x="1666" y="405"/>
                    <a:pt x="1665" y="378"/>
                    <a:pt x="1691" y="339"/>
                  </a:cubicBezTo>
                  <a:cubicBezTo>
                    <a:pt x="1733" y="353"/>
                    <a:pt x="1721" y="371"/>
                    <a:pt x="1764" y="357"/>
                  </a:cubicBezTo>
                  <a:cubicBezTo>
                    <a:pt x="1804" y="367"/>
                    <a:pt x="1844" y="371"/>
                    <a:pt x="1883" y="384"/>
                  </a:cubicBezTo>
                  <a:cubicBezTo>
                    <a:pt x="1907" y="381"/>
                    <a:pt x="1932" y="381"/>
                    <a:pt x="1956" y="375"/>
                  </a:cubicBezTo>
                  <a:cubicBezTo>
                    <a:pt x="1967" y="372"/>
                    <a:pt x="1973" y="355"/>
                    <a:pt x="1984" y="357"/>
                  </a:cubicBezTo>
                  <a:cubicBezTo>
                    <a:pt x="1995" y="359"/>
                    <a:pt x="1994" y="377"/>
                    <a:pt x="2002" y="384"/>
                  </a:cubicBezTo>
                  <a:cubicBezTo>
                    <a:pt x="2070" y="440"/>
                    <a:pt x="2179" y="400"/>
                    <a:pt x="2267" y="403"/>
                  </a:cubicBezTo>
                  <a:cubicBezTo>
                    <a:pt x="2261" y="412"/>
                    <a:pt x="2246" y="420"/>
                    <a:pt x="2249" y="430"/>
                  </a:cubicBezTo>
                  <a:cubicBezTo>
                    <a:pt x="2252" y="441"/>
                    <a:pt x="2285" y="439"/>
                    <a:pt x="2294" y="43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anchor="ctr" anchorCtr="1"/>
            <a:lstStyle/>
            <a:p>
              <a:endParaRPr lang="en-US" dirty="0"/>
            </a:p>
          </p:txBody>
        </p:sp>
        <p:sp>
          <p:nvSpPr>
            <p:cNvPr id="18458" name="Line 22"/>
            <p:cNvSpPr>
              <a:spLocks noChangeShapeType="1"/>
            </p:cNvSpPr>
            <p:nvPr/>
          </p:nvSpPr>
          <p:spPr bwMode="auto">
            <a:xfrm>
              <a:off x="1632" y="3312"/>
              <a:ext cx="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en-US" dirty="0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2501900" y="4851400"/>
            <a:ext cx="2527300" cy="444500"/>
            <a:chOff x="1104" y="3744"/>
            <a:chExt cx="1592" cy="336"/>
          </a:xfrm>
        </p:grpSpPr>
        <p:sp>
          <p:nvSpPr>
            <p:cNvPr id="18455" name="Freeform 24"/>
            <p:cNvSpPr>
              <a:spLocks/>
            </p:cNvSpPr>
            <p:nvPr/>
          </p:nvSpPr>
          <p:spPr bwMode="auto">
            <a:xfrm>
              <a:off x="1104" y="3888"/>
              <a:ext cx="1592" cy="144"/>
            </a:xfrm>
            <a:custGeom>
              <a:avLst/>
              <a:gdLst>
                <a:gd name="T0" fmla="*/ 0 w 2294"/>
                <a:gd name="T1" fmla="*/ 10 h 441"/>
                <a:gd name="T2" fmla="*/ 22 w 2294"/>
                <a:gd name="T3" fmla="*/ 8 h 441"/>
                <a:gd name="T4" fmla="*/ 31 w 2294"/>
                <a:gd name="T5" fmla="*/ 6 h 441"/>
                <a:gd name="T6" fmla="*/ 48 w 2294"/>
                <a:gd name="T7" fmla="*/ 0 h 441"/>
                <a:gd name="T8" fmla="*/ 92 w 2294"/>
                <a:gd name="T9" fmla="*/ 7 h 441"/>
                <a:gd name="T10" fmla="*/ 132 w 2294"/>
                <a:gd name="T11" fmla="*/ 6 h 441"/>
                <a:gd name="T12" fmla="*/ 163 w 2294"/>
                <a:gd name="T13" fmla="*/ 5 h 441"/>
                <a:gd name="T14" fmla="*/ 198 w 2294"/>
                <a:gd name="T15" fmla="*/ 3 h 441"/>
                <a:gd name="T16" fmla="*/ 229 w 2294"/>
                <a:gd name="T17" fmla="*/ 4 h 441"/>
                <a:gd name="T18" fmla="*/ 273 w 2294"/>
                <a:gd name="T19" fmla="*/ 7 h 441"/>
                <a:gd name="T20" fmla="*/ 317 w 2294"/>
                <a:gd name="T21" fmla="*/ 9 h 441"/>
                <a:gd name="T22" fmla="*/ 357 w 2294"/>
                <a:gd name="T23" fmla="*/ 4 h 441"/>
                <a:gd name="T24" fmla="*/ 370 w 2294"/>
                <a:gd name="T25" fmla="*/ 6 h 441"/>
                <a:gd name="T26" fmla="*/ 378 w 2294"/>
                <a:gd name="T27" fmla="*/ 8 h 441"/>
                <a:gd name="T28" fmla="*/ 400 w 2294"/>
                <a:gd name="T29" fmla="*/ 3 h 441"/>
                <a:gd name="T30" fmla="*/ 423 w 2294"/>
                <a:gd name="T31" fmla="*/ 2 h 441"/>
                <a:gd name="T32" fmla="*/ 436 w 2294"/>
                <a:gd name="T33" fmla="*/ 3 h 441"/>
                <a:gd name="T34" fmla="*/ 453 w 2294"/>
                <a:gd name="T35" fmla="*/ 4 h 441"/>
                <a:gd name="T36" fmla="*/ 475 w 2294"/>
                <a:gd name="T37" fmla="*/ 7 h 441"/>
                <a:gd name="T38" fmla="*/ 502 w 2294"/>
                <a:gd name="T39" fmla="*/ 5 h 441"/>
                <a:gd name="T40" fmla="*/ 515 w 2294"/>
                <a:gd name="T41" fmla="*/ 2 h 441"/>
                <a:gd name="T42" fmla="*/ 524 w 2294"/>
                <a:gd name="T43" fmla="*/ 8 h 441"/>
                <a:gd name="T44" fmla="*/ 537 w 2294"/>
                <a:gd name="T45" fmla="*/ 14 h 441"/>
                <a:gd name="T46" fmla="*/ 599 w 2294"/>
                <a:gd name="T47" fmla="*/ 45 h 441"/>
                <a:gd name="T48" fmla="*/ 611 w 2294"/>
                <a:gd name="T49" fmla="*/ 43 h 441"/>
                <a:gd name="T50" fmla="*/ 621 w 2294"/>
                <a:gd name="T51" fmla="*/ 41 h 441"/>
                <a:gd name="T52" fmla="*/ 634 w 2294"/>
                <a:gd name="T53" fmla="*/ 42 h 441"/>
                <a:gd name="T54" fmla="*/ 673 w 2294"/>
                <a:gd name="T55" fmla="*/ 43 h 441"/>
                <a:gd name="T56" fmla="*/ 687 w 2294"/>
                <a:gd name="T57" fmla="*/ 44 h 441"/>
                <a:gd name="T58" fmla="*/ 709 w 2294"/>
                <a:gd name="T59" fmla="*/ 44 h 441"/>
                <a:gd name="T60" fmla="*/ 740 w 2294"/>
                <a:gd name="T61" fmla="*/ 42 h 441"/>
                <a:gd name="T62" fmla="*/ 765 w 2294"/>
                <a:gd name="T63" fmla="*/ 44 h 441"/>
                <a:gd name="T64" fmla="*/ 779 w 2294"/>
                <a:gd name="T65" fmla="*/ 45 h 441"/>
                <a:gd name="T66" fmla="*/ 815 w 2294"/>
                <a:gd name="T67" fmla="*/ 36 h 441"/>
                <a:gd name="T68" fmla="*/ 849 w 2294"/>
                <a:gd name="T69" fmla="*/ 38 h 441"/>
                <a:gd name="T70" fmla="*/ 907 w 2294"/>
                <a:gd name="T71" fmla="*/ 41 h 441"/>
                <a:gd name="T72" fmla="*/ 942 w 2294"/>
                <a:gd name="T73" fmla="*/ 40 h 441"/>
                <a:gd name="T74" fmla="*/ 956 w 2294"/>
                <a:gd name="T75" fmla="*/ 38 h 441"/>
                <a:gd name="T76" fmla="*/ 964 w 2294"/>
                <a:gd name="T77" fmla="*/ 41 h 441"/>
                <a:gd name="T78" fmla="*/ 1092 w 2294"/>
                <a:gd name="T79" fmla="*/ 43 h 441"/>
                <a:gd name="T80" fmla="*/ 1083 w 2294"/>
                <a:gd name="T81" fmla="*/ 46 h 441"/>
                <a:gd name="T82" fmla="*/ 1105 w 2294"/>
                <a:gd name="T83" fmla="*/ 47 h 44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294"/>
                <a:gd name="T127" fmla="*/ 0 h 441"/>
                <a:gd name="T128" fmla="*/ 2294 w 2294"/>
                <a:gd name="T129" fmla="*/ 441 h 44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294" h="441">
                  <a:moveTo>
                    <a:pt x="0" y="92"/>
                  </a:moveTo>
                  <a:cubicBezTo>
                    <a:pt x="41" y="106"/>
                    <a:pt x="18" y="108"/>
                    <a:pt x="45" y="74"/>
                  </a:cubicBezTo>
                  <a:cubicBezTo>
                    <a:pt x="51" y="67"/>
                    <a:pt x="59" y="62"/>
                    <a:pt x="64" y="55"/>
                  </a:cubicBezTo>
                  <a:cubicBezTo>
                    <a:pt x="77" y="37"/>
                    <a:pt x="100" y="0"/>
                    <a:pt x="100" y="0"/>
                  </a:cubicBezTo>
                  <a:cubicBezTo>
                    <a:pt x="128" y="30"/>
                    <a:pt x="152" y="51"/>
                    <a:pt x="192" y="64"/>
                  </a:cubicBezTo>
                  <a:cubicBezTo>
                    <a:pt x="226" y="53"/>
                    <a:pt x="240" y="66"/>
                    <a:pt x="274" y="55"/>
                  </a:cubicBezTo>
                  <a:cubicBezTo>
                    <a:pt x="300" y="15"/>
                    <a:pt x="308" y="0"/>
                    <a:pt x="338" y="46"/>
                  </a:cubicBezTo>
                  <a:cubicBezTo>
                    <a:pt x="380" y="32"/>
                    <a:pt x="368" y="14"/>
                    <a:pt x="411" y="28"/>
                  </a:cubicBezTo>
                  <a:cubicBezTo>
                    <a:pt x="437" y="68"/>
                    <a:pt x="445" y="83"/>
                    <a:pt x="475" y="37"/>
                  </a:cubicBezTo>
                  <a:cubicBezTo>
                    <a:pt x="505" y="47"/>
                    <a:pt x="536" y="54"/>
                    <a:pt x="566" y="64"/>
                  </a:cubicBezTo>
                  <a:cubicBezTo>
                    <a:pt x="604" y="52"/>
                    <a:pt x="630" y="53"/>
                    <a:pt x="658" y="83"/>
                  </a:cubicBezTo>
                  <a:cubicBezTo>
                    <a:pt x="688" y="73"/>
                    <a:pt x="740" y="37"/>
                    <a:pt x="740" y="37"/>
                  </a:cubicBezTo>
                  <a:cubicBezTo>
                    <a:pt x="749" y="43"/>
                    <a:pt x="759" y="48"/>
                    <a:pt x="768" y="55"/>
                  </a:cubicBezTo>
                  <a:cubicBezTo>
                    <a:pt x="775" y="60"/>
                    <a:pt x="778" y="77"/>
                    <a:pt x="786" y="74"/>
                  </a:cubicBezTo>
                  <a:cubicBezTo>
                    <a:pt x="806" y="66"/>
                    <a:pt x="832" y="28"/>
                    <a:pt x="832" y="28"/>
                  </a:cubicBezTo>
                  <a:cubicBezTo>
                    <a:pt x="893" y="69"/>
                    <a:pt x="828" y="38"/>
                    <a:pt x="877" y="19"/>
                  </a:cubicBezTo>
                  <a:cubicBezTo>
                    <a:pt x="886" y="15"/>
                    <a:pt x="896" y="25"/>
                    <a:pt x="905" y="28"/>
                  </a:cubicBezTo>
                  <a:cubicBezTo>
                    <a:pt x="917" y="31"/>
                    <a:pt x="929" y="34"/>
                    <a:pt x="941" y="37"/>
                  </a:cubicBezTo>
                  <a:cubicBezTo>
                    <a:pt x="953" y="49"/>
                    <a:pt x="967" y="66"/>
                    <a:pt x="987" y="64"/>
                  </a:cubicBezTo>
                  <a:cubicBezTo>
                    <a:pt x="1006" y="62"/>
                    <a:pt x="1042" y="46"/>
                    <a:pt x="1042" y="46"/>
                  </a:cubicBezTo>
                  <a:cubicBezTo>
                    <a:pt x="1051" y="37"/>
                    <a:pt x="1058" y="12"/>
                    <a:pt x="1069" y="19"/>
                  </a:cubicBezTo>
                  <a:cubicBezTo>
                    <a:pt x="1086" y="29"/>
                    <a:pt x="1082" y="56"/>
                    <a:pt x="1088" y="74"/>
                  </a:cubicBezTo>
                  <a:cubicBezTo>
                    <a:pt x="1101" y="112"/>
                    <a:pt x="1091" y="92"/>
                    <a:pt x="1115" y="128"/>
                  </a:cubicBezTo>
                  <a:cubicBezTo>
                    <a:pt x="1131" y="208"/>
                    <a:pt x="1150" y="390"/>
                    <a:pt x="1243" y="421"/>
                  </a:cubicBezTo>
                  <a:cubicBezTo>
                    <a:pt x="1252" y="415"/>
                    <a:pt x="1262" y="410"/>
                    <a:pt x="1270" y="403"/>
                  </a:cubicBezTo>
                  <a:cubicBezTo>
                    <a:pt x="1277" y="397"/>
                    <a:pt x="1280" y="386"/>
                    <a:pt x="1289" y="384"/>
                  </a:cubicBezTo>
                  <a:cubicBezTo>
                    <a:pt x="1298" y="382"/>
                    <a:pt x="1307" y="392"/>
                    <a:pt x="1316" y="394"/>
                  </a:cubicBezTo>
                  <a:cubicBezTo>
                    <a:pt x="1343" y="399"/>
                    <a:pt x="1371" y="400"/>
                    <a:pt x="1398" y="403"/>
                  </a:cubicBezTo>
                  <a:cubicBezTo>
                    <a:pt x="1407" y="406"/>
                    <a:pt x="1416" y="414"/>
                    <a:pt x="1426" y="412"/>
                  </a:cubicBezTo>
                  <a:cubicBezTo>
                    <a:pt x="1476" y="404"/>
                    <a:pt x="1433" y="375"/>
                    <a:pt x="1472" y="412"/>
                  </a:cubicBezTo>
                  <a:cubicBezTo>
                    <a:pt x="1493" y="407"/>
                    <a:pt x="1514" y="392"/>
                    <a:pt x="1536" y="394"/>
                  </a:cubicBezTo>
                  <a:cubicBezTo>
                    <a:pt x="1555" y="396"/>
                    <a:pt x="1572" y="406"/>
                    <a:pt x="1590" y="412"/>
                  </a:cubicBezTo>
                  <a:cubicBezTo>
                    <a:pt x="1599" y="415"/>
                    <a:pt x="1618" y="421"/>
                    <a:pt x="1618" y="421"/>
                  </a:cubicBezTo>
                  <a:cubicBezTo>
                    <a:pt x="1666" y="405"/>
                    <a:pt x="1665" y="378"/>
                    <a:pt x="1691" y="339"/>
                  </a:cubicBezTo>
                  <a:cubicBezTo>
                    <a:pt x="1733" y="353"/>
                    <a:pt x="1721" y="371"/>
                    <a:pt x="1764" y="357"/>
                  </a:cubicBezTo>
                  <a:cubicBezTo>
                    <a:pt x="1804" y="367"/>
                    <a:pt x="1844" y="371"/>
                    <a:pt x="1883" y="384"/>
                  </a:cubicBezTo>
                  <a:cubicBezTo>
                    <a:pt x="1907" y="381"/>
                    <a:pt x="1932" y="381"/>
                    <a:pt x="1956" y="375"/>
                  </a:cubicBezTo>
                  <a:cubicBezTo>
                    <a:pt x="1967" y="372"/>
                    <a:pt x="1973" y="355"/>
                    <a:pt x="1984" y="357"/>
                  </a:cubicBezTo>
                  <a:cubicBezTo>
                    <a:pt x="1995" y="359"/>
                    <a:pt x="1994" y="377"/>
                    <a:pt x="2002" y="384"/>
                  </a:cubicBezTo>
                  <a:cubicBezTo>
                    <a:pt x="2070" y="440"/>
                    <a:pt x="2179" y="400"/>
                    <a:pt x="2267" y="403"/>
                  </a:cubicBezTo>
                  <a:cubicBezTo>
                    <a:pt x="2261" y="412"/>
                    <a:pt x="2246" y="420"/>
                    <a:pt x="2249" y="430"/>
                  </a:cubicBezTo>
                  <a:cubicBezTo>
                    <a:pt x="2252" y="441"/>
                    <a:pt x="2285" y="439"/>
                    <a:pt x="2294" y="43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anchor="ctr" anchorCtr="1"/>
            <a:lstStyle/>
            <a:p>
              <a:endParaRPr lang="en-US" dirty="0"/>
            </a:p>
          </p:txBody>
        </p:sp>
        <p:sp>
          <p:nvSpPr>
            <p:cNvPr id="18456" name="Line 25"/>
            <p:cNvSpPr>
              <a:spLocks noChangeShapeType="1"/>
            </p:cNvSpPr>
            <p:nvPr/>
          </p:nvSpPr>
          <p:spPr bwMode="auto">
            <a:xfrm>
              <a:off x="1872" y="3744"/>
              <a:ext cx="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en-US" dirty="0"/>
            </a:p>
          </p:txBody>
        </p:sp>
      </p:grpSp>
      <p:sp>
        <p:nvSpPr>
          <p:cNvPr id="156699" name="Line 27"/>
          <p:cNvSpPr>
            <a:spLocks noChangeShapeType="1"/>
          </p:cNvSpPr>
          <p:nvPr/>
        </p:nvSpPr>
        <p:spPr bwMode="auto">
          <a:xfrm flipH="1">
            <a:off x="7010400" y="4219714"/>
            <a:ext cx="304800" cy="381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56700" name="Text Box 28"/>
          <p:cNvSpPr txBox="1">
            <a:spLocks noChangeArrowheads="1"/>
          </p:cNvSpPr>
          <p:nvPr/>
        </p:nvSpPr>
        <p:spPr bwMode="auto">
          <a:xfrm>
            <a:off x="7010400" y="3810000"/>
            <a:ext cx="2397125" cy="59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00"/>
              </a:spcBef>
            </a:pPr>
            <a:r>
              <a:rPr lang="en-US" sz="1600" dirty="0">
                <a:solidFill>
                  <a:srgbClr val="0000FF"/>
                </a:solidFill>
                <a:latin typeface="Comic Sans MS" pitchFamily="66" charset="0"/>
              </a:rPr>
              <a:t>Significant Change </a:t>
            </a:r>
          </a:p>
          <a:p>
            <a:pPr>
              <a:spcBef>
                <a:spcPts val="100"/>
              </a:spcBef>
            </a:pPr>
            <a:r>
              <a:rPr lang="en-US" sz="1600" dirty="0">
                <a:solidFill>
                  <a:srgbClr val="0000FF"/>
                </a:solidFill>
                <a:latin typeface="Comic Sans MS" pitchFamily="66" charset="0"/>
              </a:rPr>
              <a:t>after aggregation</a:t>
            </a:r>
          </a:p>
        </p:txBody>
      </p:sp>
      <p:sp>
        <p:nvSpPr>
          <p:cNvPr id="156701" name="Text Box 29"/>
          <p:cNvSpPr txBox="1">
            <a:spLocks noChangeArrowheads="1"/>
          </p:cNvSpPr>
          <p:nvPr/>
        </p:nvSpPr>
        <p:spPr bwMode="auto">
          <a:xfrm>
            <a:off x="-152400" y="3657600"/>
            <a:ext cx="205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mic Sans MS" pitchFamily="66" charset="0"/>
              </a:rPr>
              <a:t>Upgrade date</a:t>
            </a:r>
          </a:p>
        </p:txBody>
      </p:sp>
      <p:sp>
        <p:nvSpPr>
          <p:cNvPr id="156702" name="Line 30"/>
          <p:cNvSpPr>
            <a:spLocks noChangeShapeType="1"/>
          </p:cNvSpPr>
          <p:nvPr/>
        </p:nvSpPr>
        <p:spPr bwMode="auto">
          <a:xfrm>
            <a:off x="1676400" y="3733800"/>
            <a:ext cx="914400" cy="190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56703" name="Line 31"/>
          <p:cNvSpPr>
            <a:spLocks noChangeShapeType="1"/>
          </p:cNvSpPr>
          <p:nvPr/>
        </p:nvSpPr>
        <p:spPr bwMode="auto">
          <a:xfrm>
            <a:off x="1676400" y="3797300"/>
            <a:ext cx="1600200" cy="698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56704" name="Line 32"/>
          <p:cNvSpPr>
            <a:spLocks noChangeShapeType="1"/>
          </p:cNvSpPr>
          <p:nvPr/>
        </p:nvSpPr>
        <p:spPr bwMode="auto">
          <a:xfrm>
            <a:off x="1676400" y="3860800"/>
            <a:ext cx="1905000" cy="1092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56707" name="Text Box 35"/>
          <p:cNvSpPr txBox="1">
            <a:spLocks noChangeArrowheads="1"/>
          </p:cNvSpPr>
          <p:nvPr/>
        </p:nvSpPr>
        <p:spPr bwMode="auto">
          <a:xfrm>
            <a:off x="4114800" y="3776246"/>
            <a:ext cx="205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mic Sans MS" pitchFamily="66" charset="0"/>
              </a:rPr>
              <a:t>Upgrade date</a:t>
            </a:r>
          </a:p>
        </p:txBody>
      </p:sp>
      <p:sp>
        <p:nvSpPr>
          <p:cNvPr id="156708" name="Line 36"/>
          <p:cNvSpPr>
            <a:spLocks noChangeShapeType="1"/>
          </p:cNvSpPr>
          <p:nvPr/>
        </p:nvSpPr>
        <p:spPr bwMode="auto">
          <a:xfrm>
            <a:off x="5791200" y="4051300"/>
            <a:ext cx="914400" cy="190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685800" y="39243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CC3300"/>
                </a:solidFill>
                <a:latin typeface="Comic Sans MS" pitchFamily="66" charset="0"/>
              </a:rPr>
              <a:t>R</a:t>
            </a:r>
            <a:r>
              <a:rPr lang="en-US" sz="2000" baseline="-25000" dirty="0">
                <a:solidFill>
                  <a:srgbClr val="CC33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56710" name="Text Box 38"/>
          <p:cNvSpPr txBox="1">
            <a:spLocks noChangeArrowheads="1"/>
          </p:cNvSpPr>
          <p:nvPr/>
        </p:nvSpPr>
        <p:spPr bwMode="auto">
          <a:xfrm>
            <a:off x="685800" y="4380707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CC3300"/>
                </a:solidFill>
                <a:latin typeface="Comic Sans MS" pitchFamily="66" charset="0"/>
              </a:rPr>
              <a:t>R</a:t>
            </a:r>
            <a:r>
              <a:rPr lang="en-US" sz="2000" baseline="-25000" dirty="0">
                <a:solidFill>
                  <a:srgbClr val="CC33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56711" name="Text Box 39"/>
          <p:cNvSpPr txBox="1">
            <a:spLocks noChangeArrowheads="1"/>
          </p:cNvSpPr>
          <p:nvPr/>
        </p:nvSpPr>
        <p:spPr bwMode="auto">
          <a:xfrm>
            <a:off x="685800" y="48768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CC3300"/>
                </a:solidFill>
                <a:latin typeface="Comic Sans MS" pitchFamily="66" charset="0"/>
              </a:rPr>
              <a:t>R</a:t>
            </a:r>
            <a:r>
              <a:rPr lang="en-US" sz="2000" baseline="-25000" dirty="0">
                <a:solidFill>
                  <a:srgbClr val="CC3300"/>
                </a:solidFill>
                <a:latin typeface="Comic Sans MS" pitchFamily="66" charset="0"/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4444E-6 L -0.0632 0.0055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44444E-6 L -0.10486 0.0055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8" grpId="0" animBg="1"/>
      <p:bldP spid="156688" grpId="0" animBg="1"/>
      <p:bldP spid="156689" grpId="0" animBg="1"/>
      <p:bldP spid="156699" grpId="0" animBg="1"/>
      <p:bldP spid="156700" grpId="0"/>
      <p:bldP spid="156701" grpId="0"/>
      <p:bldP spid="156701" grpId="1"/>
      <p:bldP spid="156702" grpId="0" animBg="1"/>
      <p:bldP spid="156702" grpId="1" animBg="1"/>
      <p:bldP spid="156703" grpId="0" animBg="1"/>
      <p:bldP spid="156703" grpId="1" animBg="1"/>
      <p:bldP spid="156704" grpId="0" animBg="1"/>
      <p:bldP spid="156704" grpId="1" animBg="1"/>
      <p:bldP spid="156707" grpId="0"/>
      <p:bldP spid="156708" grpId="0" animBg="1"/>
      <p:bldP spid="156709" grpId="0"/>
      <p:bldP spid="156710" grpId="0"/>
      <p:bldP spid="156711" grpId="0"/>
    </p:bldLst>
  </p:timing>
</p:sld>
</file>

<file path=ppt/theme/theme1.xml><?xml version="1.0" encoding="utf-8"?>
<a:theme xmlns:a="http://schemas.openxmlformats.org/drawingml/2006/main" name="att_intrnl_cnsmr_exp_1_wide">
  <a:themeElements>
    <a:clrScheme name="AT&amp;T Color Palette">
      <a:dk1>
        <a:srgbClr val="FF7200"/>
      </a:dk1>
      <a:lt1>
        <a:srgbClr val="FFFFFF"/>
      </a:lt1>
      <a:dk2>
        <a:srgbClr val="067AB4"/>
      </a:dk2>
      <a:lt2>
        <a:srgbClr val="FFFFFF"/>
      </a:lt2>
      <a:accent1>
        <a:srgbClr val="808080"/>
      </a:accent1>
      <a:accent2>
        <a:srgbClr val="C4D82D"/>
      </a:accent2>
      <a:accent3>
        <a:srgbClr val="6EBB1F"/>
      </a:accent3>
      <a:accent4>
        <a:srgbClr val="7CC6FF"/>
      </a:accent4>
      <a:accent5>
        <a:srgbClr val="FCB314"/>
      </a:accent5>
      <a:accent6>
        <a:srgbClr val="B30A3C"/>
      </a:accent6>
      <a:hlink>
        <a:srgbClr val="0C2577"/>
      </a:hlink>
      <a:folHlink>
        <a:srgbClr val="81017E"/>
      </a:folHlink>
    </a:clrScheme>
    <a:fontScheme name="att_opt2_orng_07310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CCCCCC"/>
            </a:solidFill>
            <a:effectLst/>
            <a:latin typeface="Verdana" pitchFamily="-111" charset="0"/>
            <a:ea typeface="Arial" pitchFamily="-111" charset="-52"/>
            <a:cs typeface="Arial" pitchFamily="-111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CCCCCC"/>
            </a:solidFill>
            <a:effectLst/>
            <a:latin typeface="Verdana" pitchFamily="-111" charset="0"/>
            <a:ea typeface="Arial" pitchFamily="-111" charset="-52"/>
            <a:cs typeface="Arial" pitchFamily="-111" charset="-52"/>
          </a:defRPr>
        </a:defPPr>
      </a:lstStyle>
    </a:lnDef>
  </a:objectDefaults>
  <a:extraClrSchemeLst>
    <a:extraClrScheme>
      <a:clrScheme name="att_opt2_orng_073107 1">
        <a:dk1>
          <a:srgbClr val="4D4D4D"/>
        </a:dk1>
        <a:lt1>
          <a:srgbClr val="FFFFFF"/>
        </a:lt1>
        <a:dk2>
          <a:srgbClr val="000000"/>
        </a:dk2>
        <a:lt2>
          <a:srgbClr val="CCCCCC"/>
        </a:lt2>
        <a:accent1>
          <a:srgbClr val="067AB4"/>
        </a:accent1>
        <a:accent2>
          <a:srgbClr val="FF7200"/>
        </a:accent2>
        <a:accent3>
          <a:srgbClr val="FFFFFF"/>
        </a:accent3>
        <a:accent4>
          <a:srgbClr val="404040"/>
        </a:accent4>
        <a:accent5>
          <a:srgbClr val="AABED6"/>
        </a:accent5>
        <a:accent6>
          <a:srgbClr val="E76700"/>
        </a:accent6>
        <a:hlink>
          <a:srgbClr val="6EBB1F"/>
        </a:hlink>
        <a:folHlink>
          <a:srgbClr val="0C25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escription0 xmlns="fc8d9dc2-eaea-4bdd-85aa-79d10296b2d4">Rethink Possible Template #2</Description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D350E5EB61644086944543830D6B13" ma:contentTypeVersion="1" ma:contentTypeDescription="Create a new document." ma:contentTypeScope="" ma:versionID="0b196b86899dc442849dccc7948f2e0d">
  <xsd:schema xmlns:xsd="http://www.w3.org/2001/XMLSchema" xmlns:p="http://schemas.microsoft.com/office/2006/metadata/properties" xmlns:ns1="fc8d9dc2-eaea-4bdd-85aa-79d10296b2d4" targetNamespace="http://schemas.microsoft.com/office/2006/metadata/properties" ma:root="true" ma:fieldsID="193b5ddc19255c75df1fb6647283fdf9" ns1:_="">
    <xsd:import namespace="fc8d9dc2-eaea-4bdd-85aa-79d10296b2d4"/>
    <xsd:element name="properties">
      <xsd:complexType>
        <xsd:sequence>
          <xsd:element name="documentManagement">
            <xsd:complexType>
              <xsd:all>
                <xsd:element ref="ns1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fc8d9dc2-eaea-4bdd-85aa-79d10296b2d4" elementFormDefault="qualified">
    <xsd:import namespace="http://schemas.microsoft.com/office/2006/documentManagement/types"/>
    <xsd:element name="Description0" ma:index="0" nillable="true" ma:displayName="Description" ma:internalName="Description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 ma:readOnly="tru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3BD423F-919C-482D-99F9-69A6B4B5ADCD}">
  <ds:schemaRefs>
    <ds:schemaRef ds:uri="http://schemas.microsoft.com/office/2006/metadata/properties"/>
    <ds:schemaRef ds:uri="fc8d9dc2-eaea-4bdd-85aa-79d10296b2d4"/>
  </ds:schemaRefs>
</ds:datastoreItem>
</file>

<file path=customXml/itemProps2.xml><?xml version="1.0" encoding="utf-8"?>
<ds:datastoreItem xmlns:ds="http://schemas.openxmlformats.org/officeDocument/2006/customXml" ds:itemID="{1E2386E8-941D-4B56-940E-28A763CD62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4F0F06-66A7-4B9E-966E-0A5422CAC2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8d9dc2-eaea-4bdd-85aa-79d10296b2d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3522</TotalTime>
  <Words>1211</Words>
  <Application>Microsoft Office PowerPoint</Application>
  <PresentationFormat>On-screen Show (16:10)</PresentationFormat>
  <Paragraphs>298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att_intrnl_cnsmr_exp_1_wide</vt:lpstr>
      <vt:lpstr>Mercury: Detecting the Performance Impact of Network Upgrades</vt:lpstr>
      <vt:lpstr>Increasing Network Complexity</vt:lpstr>
      <vt:lpstr>What are Network Upgrades?</vt:lpstr>
      <vt:lpstr>Monitoring Impact of Upgrades</vt:lpstr>
      <vt:lpstr>Mercury</vt:lpstr>
      <vt:lpstr>Extracting upgrades</vt:lpstr>
      <vt:lpstr>Detecting Upgrade Induced Changes</vt:lpstr>
      <vt:lpstr>Identifying commonality</vt:lpstr>
      <vt:lpstr>Detecting Network-wide Changes</vt:lpstr>
      <vt:lpstr>MERCURY Evaluation</vt:lpstr>
      <vt:lpstr>Extracting Upgrades</vt:lpstr>
      <vt:lpstr>Slide 12</vt:lpstr>
      <vt:lpstr>Mercury Findings Summary</vt:lpstr>
      <vt:lpstr>Case Study: Protection Switching </vt:lpstr>
      <vt:lpstr>Conclusions</vt:lpstr>
      <vt:lpstr>Slide 16</vt:lpstr>
    </vt:vector>
  </TitlesOfParts>
  <Company>A Guys Creations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ME FIRST – THEN DELETE THE SLIDE</dc:title>
  <dc:creator>Andrew Johnson</dc:creator>
  <cp:lastModifiedBy>mahimkar</cp:lastModifiedBy>
  <cp:revision>953</cp:revision>
  <dcterms:created xsi:type="dcterms:W3CDTF">2010-04-15T20:45:31Z</dcterms:created>
  <dcterms:modified xsi:type="dcterms:W3CDTF">2010-09-08T12:06:01Z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0x01010081D350E5EB61644086944543830D6B13</vt:lpwstr>
  </property>
</Properties>
</file>