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8" r:id="rId5"/>
    <p:sldId id="261" r:id="rId6"/>
    <p:sldId id="262" r:id="rId7"/>
    <p:sldId id="263" r:id="rId8"/>
    <p:sldId id="265" r:id="rId9"/>
    <p:sldId id="267" r:id="rId10"/>
    <p:sldId id="266" r:id="rId11"/>
    <p:sldId id="271" r:id="rId12"/>
    <p:sldId id="269" r:id="rId13"/>
    <p:sldId id="272" r:id="rId14"/>
    <p:sldId id="270" r:id="rId15"/>
    <p:sldId id="273" r:id="rId16"/>
    <p:sldId id="274" r:id="rId17"/>
  </p:sldIdLst>
  <p:sldSz cx="12192000" cy="6858000"/>
  <p:notesSz cx="6858000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0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1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2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5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1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3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7E0C-DA6D-47CA-B7E0-84B96B6E49A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1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6769" y="51539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5644" y="1133727"/>
            <a:ext cx="6718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BST </a:t>
            </a:r>
            <a:r>
              <a:rPr lang="zh-CN" altLang="en-US" dirty="0" smtClean="0"/>
              <a:t>的特征是：左节点的值 </a:t>
            </a:r>
            <a:r>
              <a:rPr lang="en-US" altLang="zh-CN" dirty="0"/>
              <a:t> </a:t>
            </a:r>
            <a:r>
              <a:rPr lang="en-US" altLang="zh-CN" dirty="0" smtClean="0"/>
              <a:t>&lt;= </a:t>
            </a:r>
            <a:r>
              <a:rPr lang="zh-CN" altLang="en-US" dirty="0" smtClean="0"/>
              <a:t>父节点 </a:t>
            </a:r>
            <a:r>
              <a:rPr lang="en-US" altLang="zh-CN" dirty="0" smtClean="0"/>
              <a:t>&lt;= </a:t>
            </a:r>
            <a:r>
              <a:rPr lang="zh-CN" altLang="en-US" dirty="0" smtClean="0"/>
              <a:t>右节点；</a:t>
            </a:r>
            <a:endParaRPr lang="en-US" altLang="zh-CN" dirty="0" smtClean="0"/>
          </a:p>
          <a:p>
            <a:r>
              <a:rPr lang="zh-CN" altLang="en-US" dirty="0" smtClean="0"/>
              <a:t>换句话说就是：</a:t>
            </a:r>
            <a:r>
              <a:rPr lang="en-US" altLang="zh-CN" dirty="0" err="1" smtClean="0"/>
              <a:t>bst</a:t>
            </a:r>
            <a:r>
              <a:rPr lang="zh-CN" altLang="en-US" dirty="0" smtClean="0"/>
              <a:t>的中序遍历就是这棵树的从小到大排序结果。</a:t>
            </a:r>
            <a:endParaRPr lang="en-US" altLang="zh-CN" dirty="0" smtClean="0"/>
          </a:p>
          <a:p>
            <a:r>
              <a:rPr lang="zh-CN" altLang="en-US" dirty="0" smtClean="0"/>
              <a:t>等号可要可不要，看具体实现。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我这里是不要的。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357425" y="1237039"/>
            <a:ext cx="7171869" cy="3279133"/>
            <a:chOff x="4357425" y="1237039"/>
            <a:chExt cx="7171869" cy="3279133"/>
          </a:xfrm>
        </p:grpSpPr>
        <p:sp>
          <p:nvSpPr>
            <p:cNvPr id="6" name="流程图: 接点 5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8" name="流程图: 接点 7"/>
            <p:cNvSpPr/>
            <p:nvPr/>
          </p:nvSpPr>
          <p:spPr>
            <a:xfrm>
              <a:off x="9315264" y="241987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12</a:t>
              </a:r>
              <a:endParaRPr lang="zh-CN" altLang="en-US" sz="1050" dirty="0"/>
            </a:p>
          </p:txBody>
        </p:sp>
        <p:sp>
          <p:nvSpPr>
            <p:cNvPr id="10" name="流程图: 接点 9"/>
            <p:cNvSpPr/>
            <p:nvPr/>
          </p:nvSpPr>
          <p:spPr>
            <a:xfrm>
              <a:off x="10406241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14</a:t>
              </a:r>
              <a:endParaRPr lang="zh-CN" altLang="en-US" sz="1050" dirty="0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8618656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10</a:t>
              </a:r>
              <a:endParaRPr lang="zh-CN" altLang="en-US" sz="1050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6951852" y="3354324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3"/>
              <a:endCxn id="13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15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5"/>
              <a:endCxn id="8" idx="1"/>
            </p:cNvCxnSpPr>
            <p:nvPr/>
          </p:nvCxnSpPr>
          <p:spPr>
            <a:xfrm>
              <a:off x="8098997" y="1627284"/>
              <a:ext cx="1283222" cy="85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5"/>
              <a:endCxn id="12" idx="1"/>
            </p:cNvCxnSpPr>
            <p:nvPr/>
          </p:nvCxnSpPr>
          <p:spPr>
            <a:xfrm>
              <a:off x="6328601" y="2877076"/>
              <a:ext cx="690206" cy="54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3"/>
              <a:endCxn id="11" idx="0"/>
            </p:cNvCxnSpPr>
            <p:nvPr/>
          </p:nvCxnSpPr>
          <p:spPr>
            <a:xfrm flipH="1">
              <a:off x="8847256" y="2810121"/>
              <a:ext cx="534963" cy="52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5"/>
              <a:endCxn id="10" idx="1"/>
            </p:cNvCxnSpPr>
            <p:nvPr/>
          </p:nvCxnSpPr>
          <p:spPr>
            <a:xfrm>
              <a:off x="9705509" y="2810121"/>
              <a:ext cx="767687" cy="59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流程图: 接点 18"/>
            <p:cNvSpPr/>
            <p:nvPr/>
          </p:nvSpPr>
          <p:spPr>
            <a:xfrm>
              <a:off x="11072094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15</a:t>
              </a:r>
              <a:endParaRPr lang="zh-CN" altLang="en-US" sz="1050" dirty="0"/>
            </a:p>
          </p:txBody>
        </p:sp>
        <p:sp>
          <p:nvSpPr>
            <p:cNvPr id="20" name="流程图: 接点 19"/>
            <p:cNvSpPr/>
            <p:nvPr/>
          </p:nvSpPr>
          <p:spPr>
            <a:xfrm>
              <a:off x="9860752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13</a:t>
              </a:r>
              <a:endParaRPr lang="zh-CN" altLang="en-US" sz="1050" dirty="0"/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564180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9248309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11</a:t>
              </a:r>
              <a:endParaRPr lang="zh-CN" altLang="en-US" sz="1050" dirty="0"/>
            </a:p>
          </p:txBody>
        </p:sp>
        <p:sp>
          <p:nvSpPr>
            <p:cNvPr id="26" name="流程图: 接点 25"/>
            <p:cNvSpPr/>
            <p:nvPr/>
          </p:nvSpPr>
          <p:spPr>
            <a:xfrm>
              <a:off x="639138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7" name="流程图: 接点 26"/>
            <p:cNvSpPr/>
            <p:nvPr/>
          </p:nvSpPr>
          <p:spPr>
            <a:xfrm>
              <a:off x="7566982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28" name="流程图: 接点 27"/>
            <p:cNvSpPr/>
            <p:nvPr/>
          </p:nvSpPr>
          <p:spPr>
            <a:xfrm>
              <a:off x="8072708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cxnSp>
          <p:nvCxnSpPr>
            <p:cNvPr id="67" name="直接箭头连接符 66"/>
            <p:cNvCxnSpPr>
              <a:stCxn id="10" idx="5"/>
              <a:endCxn id="19" idx="1"/>
            </p:cNvCxnSpPr>
            <p:nvPr/>
          </p:nvCxnSpPr>
          <p:spPr>
            <a:xfrm>
              <a:off x="10796486" y="3729726"/>
              <a:ext cx="3425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" idx="3"/>
              <a:endCxn id="20" idx="7"/>
            </p:cNvCxnSpPr>
            <p:nvPr/>
          </p:nvCxnSpPr>
          <p:spPr>
            <a:xfrm flipH="1">
              <a:off x="10250997" y="3729726"/>
              <a:ext cx="222199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5"/>
              <a:endCxn id="25" idx="1"/>
            </p:cNvCxnSpPr>
            <p:nvPr/>
          </p:nvCxnSpPr>
          <p:spPr>
            <a:xfrm>
              <a:off x="9008901" y="3729726"/>
              <a:ext cx="3063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11" idx="3"/>
              <a:endCxn id="28" idx="7"/>
            </p:cNvCxnSpPr>
            <p:nvPr/>
          </p:nvCxnSpPr>
          <p:spPr>
            <a:xfrm flipH="1">
              <a:off x="8462953" y="3729726"/>
              <a:ext cx="222658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" idx="5"/>
              <a:endCxn id="27" idx="1"/>
            </p:cNvCxnSpPr>
            <p:nvPr/>
          </p:nvCxnSpPr>
          <p:spPr>
            <a:xfrm>
              <a:off x="7342097" y="3744569"/>
              <a:ext cx="291840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12" idx="3"/>
              <a:endCxn id="26" idx="7"/>
            </p:cNvCxnSpPr>
            <p:nvPr/>
          </p:nvCxnSpPr>
          <p:spPr>
            <a:xfrm flipH="1">
              <a:off x="6781626" y="3744569"/>
              <a:ext cx="237181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3" idx="5"/>
              <a:endCxn id="24" idx="1"/>
            </p:cNvCxnSpPr>
            <p:nvPr/>
          </p:nvCxnSpPr>
          <p:spPr>
            <a:xfrm>
              <a:off x="5429101" y="3732510"/>
              <a:ext cx="279655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13" idx="3"/>
              <a:endCxn id="1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376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前序遍历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310" y="875409"/>
            <a:ext cx="859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前序遍历的“前”是指相对父节点的位置，可以简单理解成根节点。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前序遍历的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父节点值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404003" y="2255455"/>
            <a:ext cx="6251560" cy="3272554"/>
            <a:chOff x="2450040" y="1929778"/>
            <a:chExt cx="6251560" cy="3272554"/>
          </a:xfrm>
        </p:grpSpPr>
        <p:grpSp>
          <p:nvGrpSpPr>
            <p:cNvPr id="5" name="组合 4"/>
            <p:cNvGrpSpPr/>
            <p:nvPr/>
          </p:nvGrpSpPr>
          <p:grpSpPr>
            <a:xfrm>
              <a:off x="2480454" y="1929778"/>
              <a:ext cx="6172687" cy="3097491"/>
              <a:chOff x="2577040" y="414129"/>
              <a:chExt cx="6172687" cy="3097491"/>
            </a:xfrm>
          </p:grpSpPr>
          <p:sp>
            <p:nvSpPr>
              <p:cNvPr id="6" name="流程图: 接点 5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" name="流程图: 接点 6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8" name="流程图: 接点 7"/>
              <p:cNvSpPr/>
              <p:nvPr/>
            </p:nvSpPr>
            <p:spPr>
              <a:xfrm>
                <a:off x="8292527" y="3052121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9" name="流程图: 接点 8"/>
              <p:cNvSpPr/>
              <p:nvPr/>
            </p:nvSpPr>
            <p:spPr>
              <a:xfrm>
                <a:off x="5866484" y="303201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0" name="流程图: 接点 9"/>
              <p:cNvSpPr/>
              <p:nvPr/>
            </p:nvSpPr>
            <p:spPr>
              <a:xfrm>
                <a:off x="4973131" y="303057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1" name="流程图: 接点 10"/>
              <p:cNvSpPr/>
              <p:nvPr/>
            </p:nvSpPr>
            <p:spPr>
              <a:xfrm>
                <a:off x="2577040" y="305442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13" name="直接箭头连接符 1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2967285" y="2125072"/>
                <a:ext cx="1001037" cy="99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2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6" idx="5"/>
                <a:endCxn id="7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2" idx="5"/>
                <a:endCxn id="10" idx="1"/>
              </p:cNvCxnSpPr>
              <p:nvPr/>
            </p:nvCxnSpPr>
            <p:spPr>
              <a:xfrm>
                <a:off x="4291612" y="2125072"/>
                <a:ext cx="748474" cy="97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7" idx="3"/>
                <a:endCxn id="9" idx="0"/>
              </p:cNvCxnSpPr>
              <p:nvPr/>
            </p:nvCxnSpPr>
            <p:spPr>
              <a:xfrm flipH="1">
                <a:off x="6095084" y="2125072"/>
                <a:ext cx="951731" cy="906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8" idx="1"/>
              </p:cNvCxnSpPr>
              <p:nvPr/>
            </p:nvCxnSpPr>
            <p:spPr>
              <a:xfrm>
                <a:off x="7370105" y="2125072"/>
                <a:ext cx="989377" cy="99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>
              <a:off x="2450040" y="5006711"/>
              <a:ext cx="505659" cy="160814"/>
              <a:chOff x="2450040" y="5006711"/>
              <a:chExt cx="505659" cy="160814"/>
            </a:xfrm>
          </p:grpSpPr>
          <p:sp>
            <p:nvSpPr>
              <p:cNvPr id="82" name="流程图: 接点 81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接点 82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接点 83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8195941" y="5041518"/>
              <a:ext cx="505659" cy="160814"/>
              <a:chOff x="2450040" y="5006711"/>
              <a:chExt cx="505659" cy="160814"/>
            </a:xfrm>
          </p:grpSpPr>
          <p:sp>
            <p:nvSpPr>
              <p:cNvPr id="87" name="流程图: 接点 8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接点 8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接点 8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91" name="流程图: 接点 9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接点 9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接点 9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745668" y="4992974"/>
              <a:ext cx="505659" cy="160814"/>
              <a:chOff x="2450040" y="5006711"/>
              <a:chExt cx="505659" cy="160814"/>
            </a:xfrm>
          </p:grpSpPr>
          <p:sp>
            <p:nvSpPr>
              <p:cNvPr id="95" name="流程图: 接点 94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流程图: 接点 95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流程图: 接点 96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4870523" y="4982182"/>
              <a:ext cx="505659" cy="160814"/>
              <a:chOff x="2450040" y="5006711"/>
              <a:chExt cx="505659" cy="160814"/>
            </a:xfrm>
          </p:grpSpPr>
          <p:sp>
            <p:nvSpPr>
              <p:cNvPr id="99" name="流程图: 接点 98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流程图: 接点 99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接点 100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03" name="流程图: 接点 10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07" name="流程图: 接点 10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140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前序遍历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310" y="875409"/>
            <a:ext cx="859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前序遍历的“前”是指相对父节点的位置，可以简单理解成根节点。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前序遍历的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父节点值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893994" y="2418293"/>
            <a:ext cx="3583601" cy="1981138"/>
            <a:chOff x="3779275" y="1929778"/>
            <a:chExt cx="3583601" cy="1981138"/>
          </a:xfrm>
        </p:grpSpPr>
        <p:grpSp>
          <p:nvGrpSpPr>
            <p:cNvPr id="5" name="组合 4"/>
            <p:cNvGrpSpPr/>
            <p:nvPr/>
          </p:nvGrpSpPr>
          <p:grpSpPr>
            <a:xfrm>
              <a:off x="3804781" y="1929778"/>
              <a:ext cx="3535693" cy="1777898"/>
              <a:chOff x="3901367" y="414129"/>
              <a:chExt cx="3535693" cy="1777898"/>
            </a:xfrm>
          </p:grpSpPr>
          <p:sp>
            <p:nvSpPr>
              <p:cNvPr id="6" name="流程图: 接点 5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" name="流程图: 接点 6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6" idx="3"/>
                <a:endCxn id="12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6" idx="5"/>
                <a:endCxn id="7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91" name="流程图: 接点 9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接点 9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接点 9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03" name="流程图: 接点 10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07" name="流程图: 接点 10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6137753" y="1853852"/>
            <a:ext cx="58336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访问步骤：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、访问</a:t>
            </a:r>
            <a:r>
              <a:rPr lang="zh-CN" altLang="en-US" dirty="0" smtClean="0">
                <a:solidFill>
                  <a:srgbClr val="FF0000"/>
                </a:solidFill>
              </a:rPr>
              <a:t>当前根节点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，查找根节点是否有左孩子节点。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、找到根节点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的左孩子节点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访问节点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、查找节点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是否有左孩子节点。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没有左孩子节点，回到节点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、继续访问节点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的右孩子节点。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没有右孩子节点，回到节点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、到此，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的左树遍历结束，回到节点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、查找节点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是否有右孩子节点。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/>
              <a:t>节点</a:t>
            </a:r>
            <a:r>
              <a:rPr lang="en-US" altLang="zh-CN" dirty="0"/>
              <a:t>4</a:t>
            </a:r>
            <a:r>
              <a:rPr lang="zh-CN" altLang="en-US" dirty="0"/>
              <a:t>存在右孩子节点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chemeClr val="accent5"/>
                </a:solidFill>
              </a:rPr>
              <a:t>访问节点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、查找节点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是否存在左孩子节点。</a:t>
            </a:r>
            <a:endParaRPr lang="en-US" altLang="zh-CN" dirty="0" smtClean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5"/>
                </a:solidFill>
              </a:rPr>
              <a:t>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>
                <a:solidFill>
                  <a:schemeClr val="accent5"/>
                </a:solidFill>
              </a:rPr>
              <a:t>没有左孩子节点，返回到节点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、继续访问节点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是否有右孩子节点。</a:t>
            </a:r>
            <a:endParaRPr lang="en-US" altLang="zh-CN" dirty="0" smtClean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5"/>
                </a:solidFill>
              </a:rPr>
              <a:t>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>
                <a:solidFill>
                  <a:schemeClr val="accent5"/>
                </a:solidFill>
              </a:rPr>
              <a:t>没有右孩子节点，返回到节点</a:t>
            </a:r>
            <a:r>
              <a:rPr lang="en-US" altLang="zh-CN" dirty="0" smtClean="0">
                <a:solidFill>
                  <a:schemeClr val="accent5"/>
                </a:solidFill>
              </a:rPr>
              <a:t>6</a:t>
            </a:r>
            <a:r>
              <a:rPr lang="zh-CN" altLang="en-US" dirty="0" smtClean="0">
                <a:solidFill>
                  <a:schemeClr val="accent5"/>
                </a:solidFill>
              </a:rPr>
              <a:t>。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到此根节点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的右子树遍历结束，返回到根节点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461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5355" y="1814875"/>
            <a:ext cx="6251560" cy="3272554"/>
            <a:chOff x="2450040" y="1929778"/>
            <a:chExt cx="6251560" cy="3272554"/>
          </a:xfrm>
        </p:grpSpPr>
        <p:grpSp>
          <p:nvGrpSpPr>
            <p:cNvPr id="3" name="组合 2"/>
            <p:cNvGrpSpPr/>
            <p:nvPr/>
          </p:nvGrpSpPr>
          <p:grpSpPr>
            <a:xfrm>
              <a:off x="2480454" y="1929778"/>
              <a:ext cx="6172687" cy="3097491"/>
              <a:chOff x="2577040" y="414129"/>
              <a:chExt cx="6172687" cy="3097491"/>
            </a:xfrm>
          </p:grpSpPr>
          <p:sp>
            <p:nvSpPr>
              <p:cNvPr id="32" name="流程图: 接点 31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4" name="流程图: 接点 33"/>
              <p:cNvSpPr/>
              <p:nvPr/>
            </p:nvSpPr>
            <p:spPr>
              <a:xfrm>
                <a:off x="8292527" y="3052121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5866484" y="303201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6" name="流程图: 接点 35"/>
              <p:cNvSpPr/>
              <p:nvPr/>
            </p:nvSpPr>
            <p:spPr>
              <a:xfrm>
                <a:off x="4973131" y="303057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7" name="流程图: 接点 36"/>
              <p:cNvSpPr/>
              <p:nvPr/>
            </p:nvSpPr>
            <p:spPr>
              <a:xfrm>
                <a:off x="2577040" y="305442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39" name="直接箭头连接符 38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2967285" y="2125072"/>
                <a:ext cx="1001037" cy="99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2" idx="3"/>
                <a:endCxn id="38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5"/>
                <a:endCxn id="33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8" idx="5"/>
                <a:endCxn id="36" idx="1"/>
              </p:cNvCxnSpPr>
              <p:nvPr/>
            </p:nvCxnSpPr>
            <p:spPr>
              <a:xfrm>
                <a:off x="4291612" y="2125072"/>
                <a:ext cx="748474" cy="97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3" idx="3"/>
                <a:endCxn id="35" idx="0"/>
              </p:cNvCxnSpPr>
              <p:nvPr/>
            </p:nvCxnSpPr>
            <p:spPr>
              <a:xfrm flipH="1">
                <a:off x="6095084" y="2125072"/>
                <a:ext cx="951731" cy="906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3" idx="5"/>
                <a:endCxn id="34" idx="1"/>
              </p:cNvCxnSpPr>
              <p:nvPr/>
            </p:nvCxnSpPr>
            <p:spPr>
              <a:xfrm>
                <a:off x="7370105" y="2125072"/>
                <a:ext cx="989377" cy="99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/>
            <p:cNvGrpSpPr/>
            <p:nvPr/>
          </p:nvGrpSpPr>
          <p:grpSpPr>
            <a:xfrm>
              <a:off x="2450040" y="5006711"/>
              <a:ext cx="505659" cy="160814"/>
              <a:chOff x="2450040" y="5006711"/>
              <a:chExt cx="505659" cy="160814"/>
            </a:xfrm>
          </p:grpSpPr>
          <p:sp>
            <p:nvSpPr>
              <p:cNvPr id="29" name="流程图: 接点 28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流程图: 接点 30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195941" y="5041518"/>
              <a:ext cx="505659" cy="160814"/>
              <a:chOff x="2450040" y="5006711"/>
              <a:chExt cx="505659" cy="160814"/>
            </a:xfrm>
          </p:grpSpPr>
          <p:sp>
            <p:nvSpPr>
              <p:cNvPr id="26" name="流程图: 接点 25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流程图: 接点 26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接点 27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23" name="流程图: 接点 2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745668" y="4992974"/>
              <a:ext cx="505659" cy="160814"/>
              <a:chOff x="2450040" y="5006711"/>
              <a:chExt cx="505659" cy="160814"/>
            </a:xfrm>
          </p:grpSpPr>
          <p:sp>
            <p:nvSpPr>
              <p:cNvPr id="20" name="流程图: 接点 19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接点 20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流程图: 接点 21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70523" y="4982182"/>
              <a:ext cx="505659" cy="160814"/>
              <a:chOff x="2450040" y="5006711"/>
              <a:chExt cx="505659" cy="160814"/>
            </a:xfrm>
          </p:grpSpPr>
          <p:sp>
            <p:nvSpPr>
              <p:cNvPr id="17" name="流程图: 接点 1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接点 1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4" name="流程图: 接点 1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1" name="流程图: 接点 1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792310" y="875409"/>
            <a:ext cx="882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中序遍历的“中”是指相对父节点的位置，可以简单理解成根节点。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中序遍历的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父节点值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中序遍历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4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2310" y="2516333"/>
            <a:ext cx="3583601" cy="1981138"/>
            <a:chOff x="3779275" y="1929778"/>
            <a:chExt cx="3583601" cy="1981138"/>
          </a:xfrm>
        </p:grpSpPr>
        <p:grpSp>
          <p:nvGrpSpPr>
            <p:cNvPr id="3" name="组合 2"/>
            <p:cNvGrpSpPr/>
            <p:nvPr/>
          </p:nvGrpSpPr>
          <p:grpSpPr>
            <a:xfrm>
              <a:off x="3804781" y="1929778"/>
              <a:ext cx="3535693" cy="1777898"/>
              <a:chOff x="3901367" y="414129"/>
              <a:chExt cx="3535693" cy="1777898"/>
            </a:xfrm>
          </p:grpSpPr>
          <p:sp>
            <p:nvSpPr>
              <p:cNvPr id="32" name="流程图: 接点 31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40" name="直接箭头连接符 39"/>
              <p:cNvCxnSpPr>
                <a:stCxn id="32" idx="3"/>
                <a:endCxn id="38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5"/>
                <a:endCxn id="33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23" name="流程图: 接点 2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4" name="流程图: 接点 1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1" name="流程图: 接点 1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792310" y="875409"/>
            <a:ext cx="882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中序遍历的“中”是指相对父节点的位置，可以简单理解成根节点。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中序遍历的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父节点值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中序遍历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337694" y="2218971"/>
            <a:ext cx="64427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访问步骤：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存在左孩子节点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不存在左孩子节点，</a:t>
            </a:r>
            <a:r>
              <a:rPr lang="zh-CN" altLang="en-US" dirty="0">
                <a:solidFill>
                  <a:srgbClr val="FF0000"/>
                </a:solidFill>
              </a:rPr>
              <a:t>回到节点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再访问节点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当前节点。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4</a:t>
            </a:r>
            <a:r>
              <a:rPr lang="zh-CN" altLang="en-US" dirty="0" smtClean="0"/>
              <a:t>、再开始访问节点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的右孩子节点，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没有右孩子节点。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所以回到节点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根节点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的左子树已经遍历完了，回到根节点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再访问根节点自身。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、根节点存在右子节点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r>
              <a:rPr lang="zh-CN" altLang="en-US" dirty="0" smtClean="0">
                <a:solidFill>
                  <a:srgbClr val="0070C0"/>
                </a:solidFill>
              </a:rPr>
              <a:t>不存在左子节点，返回到节点</a:t>
            </a: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再访问节点</a:t>
            </a: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、再访问节点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的右节点，</a:t>
            </a:r>
            <a:r>
              <a:rPr lang="zh-CN" altLang="en-US" dirty="0" smtClean="0">
                <a:solidFill>
                  <a:srgbClr val="0070C0"/>
                </a:solidFill>
              </a:rPr>
              <a:t>没有右节点，所以返回到节点</a:t>
            </a: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、到此</a:t>
            </a:r>
            <a:r>
              <a:rPr lang="zh-CN" altLang="en-US" dirty="0" smtClean="0">
                <a:solidFill>
                  <a:srgbClr val="00B050"/>
                </a:solidFill>
              </a:rPr>
              <a:t>根节点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的右子树遍历结束，回到根节点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0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8089" y="2180298"/>
            <a:ext cx="6251560" cy="3272554"/>
            <a:chOff x="2450040" y="1929778"/>
            <a:chExt cx="6251560" cy="3272554"/>
          </a:xfrm>
        </p:grpSpPr>
        <p:grpSp>
          <p:nvGrpSpPr>
            <p:cNvPr id="3" name="组合 2"/>
            <p:cNvGrpSpPr/>
            <p:nvPr/>
          </p:nvGrpSpPr>
          <p:grpSpPr>
            <a:xfrm>
              <a:off x="2480454" y="1929778"/>
              <a:ext cx="6172687" cy="3097491"/>
              <a:chOff x="2577040" y="414129"/>
              <a:chExt cx="6172687" cy="3097491"/>
            </a:xfrm>
          </p:grpSpPr>
          <p:sp>
            <p:nvSpPr>
              <p:cNvPr id="32" name="流程图: 接点 31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4" name="流程图: 接点 33"/>
              <p:cNvSpPr/>
              <p:nvPr/>
            </p:nvSpPr>
            <p:spPr>
              <a:xfrm>
                <a:off x="8292527" y="3052121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5866484" y="303201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6" name="流程图: 接点 35"/>
              <p:cNvSpPr/>
              <p:nvPr/>
            </p:nvSpPr>
            <p:spPr>
              <a:xfrm>
                <a:off x="4973131" y="303057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7" name="流程图: 接点 36"/>
              <p:cNvSpPr/>
              <p:nvPr/>
            </p:nvSpPr>
            <p:spPr>
              <a:xfrm>
                <a:off x="2577040" y="305442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39" name="直接箭头连接符 38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2967285" y="2125072"/>
                <a:ext cx="1001037" cy="99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2" idx="3"/>
                <a:endCxn id="38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5"/>
                <a:endCxn id="33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8" idx="5"/>
                <a:endCxn id="36" idx="1"/>
              </p:cNvCxnSpPr>
              <p:nvPr/>
            </p:nvCxnSpPr>
            <p:spPr>
              <a:xfrm>
                <a:off x="4291612" y="2125072"/>
                <a:ext cx="748474" cy="97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3" idx="3"/>
                <a:endCxn id="35" idx="0"/>
              </p:cNvCxnSpPr>
              <p:nvPr/>
            </p:nvCxnSpPr>
            <p:spPr>
              <a:xfrm flipH="1">
                <a:off x="6095084" y="2125072"/>
                <a:ext cx="951731" cy="906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3" idx="5"/>
                <a:endCxn id="34" idx="1"/>
              </p:cNvCxnSpPr>
              <p:nvPr/>
            </p:nvCxnSpPr>
            <p:spPr>
              <a:xfrm>
                <a:off x="7370105" y="2125072"/>
                <a:ext cx="989377" cy="99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/>
            <p:cNvGrpSpPr/>
            <p:nvPr/>
          </p:nvGrpSpPr>
          <p:grpSpPr>
            <a:xfrm>
              <a:off x="2450040" y="5006711"/>
              <a:ext cx="505659" cy="160814"/>
              <a:chOff x="2450040" y="5006711"/>
              <a:chExt cx="505659" cy="160814"/>
            </a:xfrm>
          </p:grpSpPr>
          <p:sp>
            <p:nvSpPr>
              <p:cNvPr id="29" name="流程图: 接点 28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流程图: 接点 30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195941" y="5041518"/>
              <a:ext cx="505659" cy="160814"/>
              <a:chOff x="2450040" y="5006711"/>
              <a:chExt cx="505659" cy="160814"/>
            </a:xfrm>
          </p:grpSpPr>
          <p:sp>
            <p:nvSpPr>
              <p:cNvPr id="26" name="流程图: 接点 25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流程图: 接点 26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接点 27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23" name="流程图: 接点 2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745668" y="4992974"/>
              <a:ext cx="505659" cy="160814"/>
              <a:chOff x="2450040" y="5006711"/>
              <a:chExt cx="505659" cy="160814"/>
            </a:xfrm>
          </p:grpSpPr>
          <p:sp>
            <p:nvSpPr>
              <p:cNvPr id="20" name="流程图: 接点 19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接点 20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流程图: 接点 21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70523" y="4982182"/>
              <a:ext cx="505659" cy="160814"/>
              <a:chOff x="2450040" y="5006711"/>
              <a:chExt cx="505659" cy="160814"/>
            </a:xfrm>
          </p:grpSpPr>
          <p:sp>
            <p:nvSpPr>
              <p:cNvPr id="17" name="流程图: 接点 1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接点 1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4" name="流程图: 接点 1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1" name="流程图: 接点 1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后序遍历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2310" y="875409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后序遍历的“后”是指相对父节点的位置，可以简单理解成根节点。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后序遍历的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父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2310" y="2556079"/>
            <a:ext cx="3583601" cy="1981138"/>
            <a:chOff x="3779275" y="1929778"/>
            <a:chExt cx="3583601" cy="1981138"/>
          </a:xfrm>
        </p:grpSpPr>
        <p:grpSp>
          <p:nvGrpSpPr>
            <p:cNvPr id="3" name="组合 2"/>
            <p:cNvGrpSpPr/>
            <p:nvPr/>
          </p:nvGrpSpPr>
          <p:grpSpPr>
            <a:xfrm>
              <a:off x="3804781" y="1929778"/>
              <a:ext cx="3535693" cy="1777898"/>
              <a:chOff x="3901367" y="414129"/>
              <a:chExt cx="3535693" cy="1777898"/>
            </a:xfrm>
          </p:grpSpPr>
          <p:sp>
            <p:nvSpPr>
              <p:cNvPr id="32" name="流程图: 接点 31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40" name="直接箭头连接符 39"/>
              <p:cNvCxnSpPr>
                <a:stCxn id="32" idx="3"/>
                <a:endCxn id="38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5"/>
                <a:endCxn id="33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23" name="流程图: 接点 2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14" name="流程图: 接点 1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11" name="流程图: 接点 1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4033381" y="21294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First Search —— </a:t>
            </a:r>
            <a:r>
              <a:rPr lang="zh-CN" altLang="en-US" dirty="0" smtClean="0"/>
              <a:t>后序遍历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2310" y="875409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后序遍历的“后”是指相对父节点的位置，可以简单理解成根节点。</a:t>
            </a:r>
            <a:endParaRPr lang="en-US" altLang="zh-CN" dirty="0" smtClean="0"/>
          </a:p>
          <a:p>
            <a:r>
              <a:rPr lang="zh-CN" altLang="en-US" dirty="0" smtClean="0"/>
              <a:t>后序遍历的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一组父子节点遍历输出顺序为：</a:t>
            </a:r>
            <a:r>
              <a:rPr lang="zh-CN" altLang="en-US" dirty="0" smtClean="0">
                <a:solidFill>
                  <a:srgbClr val="FF0000"/>
                </a:solidFill>
              </a:rPr>
              <a:t>左节点值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右节点值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父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63013" y="2235572"/>
            <a:ext cx="5519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访问步骤：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存在左子节点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不存在左子节点，返回节点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不存在右子节点，返回节点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访问节点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到此根节点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的左子树访问结束，回到根节点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、根节点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存在右子节点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不存在左子节点，返回节点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不存在右子节点，返回节点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访问节点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到此根节点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的右子树访问节点，回到根节点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访问根节点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4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9528" y="1678488"/>
            <a:ext cx="815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可以了解到，</a:t>
            </a:r>
            <a:r>
              <a:rPr lang="zh-CN" altLang="en-US" dirty="0"/>
              <a:t>不管是前序遍历还是中序遍历或者是后序</a:t>
            </a:r>
            <a:r>
              <a:rPr lang="zh-CN" altLang="en-US" dirty="0" smtClean="0"/>
              <a:t>遍历都有以下特点：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、左子树始终在右子树之前访问，只有当左子树访问结束之后才访问右子树。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、一棵树遍历结束的最后访问的一个节点一定是根节点。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52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31089" y="2730674"/>
            <a:ext cx="6806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下面介绍几种</a:t>
            </a:r>
            <a:r>
              <a:rPr lang="en-US" altLang="zh-CN" dirty="0" smtClean="0"/>
              <a:t>BST</a:t>
            </a:r>
            <a:r>
              <a:rPr lang="zh-CN" altLang="en-US" dirty="0" smtClean="0"/>
              <a:t>，如何判断这棵树是否是</a:t>
            </a:r>
            <a:r>
              <a:rPr lang="en-US" altLang="zh-CN" dirty="0" smtClean="0"/>
              <a:t>BST? </a:t>
            </a:r>
          </a:p>
          <a:p>
            <a:r>
              <a:rPr lang="zh-CN" altLang="en-US" dirty="0" smtClean="0"/>
              <a:t>是根据对任意一个节点都满足：</a:t>
            </a:r>
            <a:r>
              <a:rPr lang="zh-CN" altLang="en-US" dirty="0">
                <a:solidFill>
                  <a:srgbClr val="FF0000"/>
                </a:solidFill>
              </a:rPr>
              <a:t>左节点的值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 </a:t>
            </a:r>
            <a:r>
              <a:rPr lang="zh-CN" altLang="en-US" dirty="0">
                <a:solidFill>
                  <a:srgbClr val="FF0000"/>
                </a:solidFill>
              </a:rPr>
              <a:t>父节点 </a:t>
            </a:r>
            <a:r>
              <a:rPr lang="en-US" altLang="zh-CN" dirty="0" smtClean="0">
                <a:solidFill>
                  <a:srgbClr val="FF0000"/>
                </a:solidFill>
              </a:rPr>
              <a:t>&lt; </a:t>
            </a:r>
            <a:r>
              <a:rPr lang="zh-CN" altLang="en-US" dirty="0">
                <a:solidFill>
                  <a:srgbClr val="FF0000"/>
                </a:solidFill>
              </a:rPr>
              <a:t>右节点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我这里就不要等号了。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239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7556" y="2292755"/>
            <a:ext cx="7171869" cy="3279133"/>
            <a:chOff x="4357425" y="1237039"/>
            <a:chExt cx="7171869" cy="3279133"/>
          </a:xfrm>
        </p:grpSpPr>
        <p:sp>
          <p:nvSpPr>
            <p:cNvPr id="35" name="流程图: 接点 34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36" name="流程图: 接点 35"/>
            <p:cNvSpPr/>
            <p:nvPr/>
          </p:nvSpPr>
          <p:spPr>
            <a:xfrm>
              <a:off x="9315264" y="241987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12</a:t>
              </a:r>
              <a:endParaRPr lang="zh-CN" altLang="en-US" sz="1050" dirty="0"/>
            </a:p>
          </p:txBody>
        </p:sp>
        <p:sp>
          <p:nvSpPr>
            <p:cNvPr id="37" name="流程图: 接点 36"/>
            <p:cNvSpPr/>
            <p:nvPr/>
          </p:nvSpPr>
          <p:spPr>
            <a:xfrm>
              <a:off x="10406241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14</a:t>
              </a:r>
              <a:endParaRPr lang="zh-CN" altLang="en-US" sz="1050" dirty="0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8618656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10</a:t>
              </a:r>
              <a:endParaRPr lang="zh-CN" altLang="en-US" sz="1050" dirty="0"/>
            </a:p>
          </p:txBody>
        </p:sp>
        <p:sp>
          <p:nvSpPr>
            <p:cNvPr id="39" name="流程图: 接点 38"/>
            <p:cNvSpPr/>
            <p:nvPr/>
          </p:nvSpPr>
          <p:spPr>
            <a:xfrm>
              <a:off x="6951852" y="3354324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1" idx="3"/>
              <a:endCxn id="40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5"/>
              <a:endCxn id="36" idx="1"/>
            </p:cNvCxnSpPr>
            <p:nvPr/>
          </p:nvCxnSpPr>
          <p:spPr>
            <a:xfrm>
              <a:off x="8098997" y="1627284"/>
              <a:ext cx="1283222" cy="85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1" idx="5"/>
              <a:endCxn id="39" idx="1"/>
            </p:cNvCxnSpPr>
            <p:nvPr/>
          </p:nvCxnSpPr>
          <p:spPr>
            <a:xfrm>
              <a:off x="6328601" y="2877076"/>
              <a:ext cx="690206" cy="54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3"/>
              <a:endCxn id="38" idx="0"/>
            </p:cNvCxnSpPr>
            <p:nvPr/>
          </p:nvCxnSpPr>
          <p:spPr>
            <a:xfrm flipH="1">
              <a:off x="8847256" y="2810121"/>
              <a:ext cx="534963" cy="52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6" idx="5"/>
              <a:endCxn id="37" idx="1"/>
            </p:cNvCxnSpPr>
            <p:nvPr/>
          </p:nvCxnSpPr>
          <p:spPr>
            <a:xfrm>
              <a:off x="9705509" y="2810121"/>
              <a:ext cx="767687" cy="59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1072094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15</a:t>
              </a:r>
              <a:endParaRPr lang="zh-CN" altLang="en-US" sz="1050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9860752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13</a:t>
              </a:r>
              <a:endParaRPr lang="zh-CN" altLang="en-US" sz="1050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564180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9248309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11</a:t>
              </a:r>
              <a:endParaRPr lang="zh-CN" altLang="en-US" sz="1050" dirty="0"/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639138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7566982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8072708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cxnSp>
          <p:nvCxnSpPr>
            <p:cNvPr id="56" name="直接箭头连接符 55"/>
            <p:cNvCxnSpPr>
              <a:stCxn id="37" idx="5"/>
              <a:endCxn id="49" idx="1"/>
            </p:cNvCxnSpPr>
            <p:nvPr/>
          </p:nvCxnSpPr>
          <p:spPr>
            <a:xfrm>
              <a:off x="10796486" y="3729726"/>
              <a:ext cx="3425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7" idx="3"/>
              <a:endCxn id="50" idx="7"/>
            </p:cNvCxnSpPr>
            <p:nvPr/>
          </p:nvCxnSpPr>
          <p:spPr>
            <a:xfrm flipH="1">
              <a:off x="10250997" y="3729726"/>
              <a:ext cx="222199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8" idx="5"/>
              <a:endCxn id="52" idx="1"/>
            </p:cNvCxnSpPr>
            <p:nvPr/>
          </p:nvCxnSpPr>
          <p:spPr>
            <a:xfrm>
              <a:off x="9008901" y="3729726"/>
              <a:ext cx="3063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8" idx="3"/>
              <a:endCxn id="55" idx="7"/>
            </p:cNvCxnSpPr>
            <p:nvPr/>
          </p:nvCxnSpPr>
          <p:spPr>
            <a:xfrm flipH="1">
              <a:off x="8462953" y="3729726"/>
              <a:ext cx="222658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9" idx="5"/>
              <a:endCxn id="54" idx="1"/>
            </p:cNvCxnSpPr>
            <p:nvPr/>
          </p:nvCxnSpPr>
          <p:spPr>
            <a:xfrm>
              <a:off x="7342097" y="3744569"/>
              <a:ext cx="291840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9" idx="3"/>
              <a:endCxn id="53" idx="7"/>
            </p:cNvCxnSpPr>
            <p:nvPr/>
          </p:nvCxnSpPr>
          <p:spPr>
            <a:xfrm flipH="1">
              <a:off x="6781626" y="3744569"/>
              <a:ext cx="237181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5"/>
              <a:endCxn id="51" idx="1"/>
            </p:cNvCxnSpPr>
            <p:nvPr/>
          </p:nvCxnSpPr>
          <p:spPr>
            <a:xfrm>
              <a:off x="5429101" y="3732510"/>
              <a:ext cx="279655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0" idx="3"/>
              <a:endCxn id="4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4912614" y="602903"/>
            <a:ext cx="21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满二叉树的</a:t>
            </a:r>
            <a:r>
              <a:rPr lang="en-US" altLang="zh-CN" dirty="0" smtClean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8553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91555" y="1016949"/>
            <a:ext cx="3737252" cy="2199597"/>
            <a:chOff x="3691555" y="1016949"/>
            <a:chExt cx="3737252" cy="2199597"/>
          </a:xfrm>
        </p:grpSpPr>
        <p:sp>
          <p:nvSpPr>
            <p:cNvPr id="6" name="流程图: 接点 5"/>
            <p:cNvSpPr/>
            <p:nvPr/>
          </p:nvSpPr>
          <p:spPr>
            <a:xfrm>
              <a:off x="5292888" y="101694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流程图: 接点 7"/>
            <p:cNvSpPr/>
            <p:nvPr/>
          </p:nvSpPr>
          <p:spPr>
            <a:xfrm>
              <a:off x="6162281" y="1896233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" name="流程图: 接点 9"/>
            <p:cNvSpPr/>
            <p:nvPr/>
          </p:nvSpPr>
          <p:spPr>
            <a:xfrm>
              <a:off x="6971607" y="274597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5639252" y="274597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5093737" y="27588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3691555" y="275934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4458391" y="1896233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3"/>
              <a:endCxn id="13" idx="7"/>
            </p:cNvCxnSpPr>
            <p:nvPr/>
          </p:nvCxnSpPr>
          <p:spPr>
            <a:xfrm flipH="1">
              <a:off x="4081800" y="2286478"/>
              <a:ext cx="443546" cy="539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15" idx="7"/>
            </p:cNvCxnSpPr>
            <p:nvPr/>
          </p:nvCxnSpPr>
          <p:spPr>
            <a:xfrm flipH="1">
              <a:off x="4848636" y="1407194"/>
              <a:ext cx="511207" cy="555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5"/>
              <a:endCxn id="8" idx="1"/>
            </p:cNvCxnSpPr>
            <p:nvPr/>
          </p:nvCxnSpPr>
          <p:spPr>
            <a:xfrm>
              <a:off x="5683133" y="1407194"/>
              <a:ext cx="546103" cy="555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5"/>
              <a:endCxn id="12" idx="1"/>
            </p:cNvCxnSpPr>
            <p:nvPr/>
          </p:nvCxnSpPr>
          <p:spPr>
            <a:xfrm>
              <a:off x="4848636" y="2286478"/>
              <a:ext cx="312056" cy="539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3"/>
              <a:endCxn id="11" idx="0"/>
            </p:cNvCxnSpPr>
            <p:nvPr/>
          </p:nvCxnSpPr>
          <p:spPr>
            <a:xfrm flipH="1">
              <a:off x="5867852" y="2286478"/>
              <a:ext cx="361384" cy="459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5"/>
              <a:endCxn id="10" idx="1"/>
            </p:cNvCxnSpPr>
            <p:nvPr/>
          </p:nvCxnSpPr>
          <p:spPr>
            <a:xfrm>
              <a:off x="6552526" y="2286478"/>
              <a:ext cx="486036" cy="526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9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7556" y="2292755"/>
            <a:ext cx="6506016" cy="3279133"/>
            <a:chOff x="4357425" y="1237039"/>
            <a:chExt cx="6506016" cy="3279133"/>
          </a:xfrm>
        </p:grpSpPr>
        <p:sp>
          <p:nvSpPr>
            <p:cNvPr id="35" name="流程图: 接点 34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36" name="流程图: 接点 35"/>
            <p:cNvSpPr/>
            <p:nvPr/>
          </p:nvSpPr>
          <p:spPr>
            <a:xfrm>
              <a:off x="9315264" y="241987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12</a:t>
              </a:r>
              <a:endParaRPr lang="zh-CN" altLang="en-US" sz="1050" dirty="0"/>
            </a:p>
          </p:txBody>
        </p:sp>
        <p:sp>
          <p:nvSpPr>
            <p:cNvPr id="37" name="流程图: 接点 36"/>
            <p:cNvSpPr/>
            <p:nvPr/>
          </p:nvSpPr>
          <p:spPr>
            <a:xfrm>
              <a:off x="10406241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14</a:t>
              </a:r>
              <a:endParaRPr lang="zh-CN" altLang="en-US" sz="1050" dirty="0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8618656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10</a:t>
              </a:r>
              <a:endParaRPr lang="zh-CN" altLang="en-US" sz="1050" dirty="0"/>
            </a:p>
          </p:txBody>
        </p:sp>
        <p:sp>
          <p:nvSpPr>
            <p:cNvPr id="39" name="流程图: 接点 38"/>
            <p:cNvSpPr/>
            <p:nvPr/>
          </p:nvSpPr>
          <p:spPr>
            <a:xfrm>
              <a:off x="6951852" y="3354324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1" idx="3"/>
              <a:endCxn id="40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5"/>
              <a:endCxn id="36" idx="1"/>
            </p:cNvCxnSpPr>
            <p:nvPr/>
          </p:nvCxnSpPr>
          <p:spPr>
            <a:xfrm>
              <a:off x="8098997" y="1627284"/>
              <a:ext cx="1283222" cy="85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1" idx="5"/>
              <a:endCxn id="39" idx="1"/>
            </p:cNvCxnSpPr>
            <p:nvPr/>
          </p:nvCxnSpPr>
          <p:spPr>
            <a:xfrm>
              <a:off x="6328601" y="2877076"/>
              <a:ext cx="690206" cy="54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3"/>
              <a:endCxn id="38" idx="0"/>
            </p:cNvCxnSpPr>
            <p:nvPr/>
          </p:nvCxnSpPr>
          <p:spPr>
            <a:xfrm flipH="1">
              <a:off x="8847256" y="2810121"/>
              <a:ext cx="534963" cy="52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6" idx="5"/>
              <a:endCxn id="37" idx="1"/>
            </p:cNvCxnSpPr>
            <p:nvPr/>
          </p:nvCxnSpPr>
          <p:spPr>
            <a:xfrm>
              <a:off x="9705509" y="2810121"/>
              <a:ext cx="767687" cy="59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564180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9248309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11</a:t>
              </a:r>
              <a:endParaRPr lang="zh-CN" altLang="en-US" sz="1050" dirty="0"/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639138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7566982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8072708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38" idx="5"/>
              <a:endCxn id="52" idx="1"/>
            </p:cNvCxnSpPr>
            <p:nvPr/>
          </p:nvCxnSpPr>
          <p:spPr>
            <a:xfrm>
              <a:off x="9008901" y="3729726"/>
              <a:ext cx="3063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8" idx="3"/>
              <a:endCxn id="55" idx="7"/>
            </p:cNvCxnSpPr>
            <p:nvPr/>
          </p:nvCxnSpPr>
          <p:spPr>
            <a:xfrm flipH="1">
              <a:off x="8462953" y="3729726"/>
              <a:ext cx="222658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9" idx="5"/>
              <a:endCxn id="54" idx="1"/>
            </p:cNvCxnSpPr>
            <p:nvPr/>
          </p:nvCxnSpPr>
          <p:spPr>
            <a:xfrm>
              <a:off x="7342097" y="3744569"/>
              <a:ext cx="291840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9" idx="3"/>
              <a:endCxn id="53" idx="7"/>
            </p:cNvCxnSpPr>
            <p:nvPr/>
          </p:nvCxnSpPr>
          <p:spPr>
            <a:xfrm flipH="1">
              <a:off x="6781626" y="3744569"/>
              <a:ext cx="237181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5"/>
              <a:endCxn id="51" idx="1"/>
            </p:cNvCxnSpPr>
            <p:nvPr/>
          </p:nvCxnSpPr>
          <p:spPr>
            <a:xfrm>
              <a:off x="5429101" y="3732510"/>
              <a:ext cx="279655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0" idx="3"/>
              <a:endCxn id="4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4912614" y="602903"/>
            <a:ext cx="21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完全二叉树的</a:t>
            </a:r>
            <a:r>
              <a:rPr lang="en-US" altLang="zh-CN" dirty="0" smtClean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4471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7556" y="2292755"/>
            <a:ext cx="3808527" cy="3279133"/>
            <a:chOff x="4357425" y="1237039"/>
            <a:chExt cx="3808527" cy="3279133"/>
          </a:xfrm>
        </p:grpSpPr>
        <p:sp>
          <p:nvSpPr>
            <p:cNvPr id="35" name="流程图: 接点 34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39" name="流程图: 接点 38"/>
            <p:cNvSpPr/>
            <p:nvPr/>
          </p:nvSpPr>
          <p:spPr>
            <a:xfrm>
              <a:off x="6951852" y="3354324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1" idx="3"/>
              <a:endCxn id="40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1" idx="5"/>
              <a:endCxn id="39" idx="1"/>
            </p:cNvCxnSpPr>
            <p:nvPr/>
          </p:nvCxnSpPr>
          <p:spPr>
            <a:xfrm>
              <a:off x="6328601" y="2877076"/>
              <a:ext cx="690206" cy="54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564180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639138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7566982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60" name="直接箭头连接符 59"/>
            <p:cNvCxnSpPr>
              <a:stCxn id="39" idx="5"/>
              <a:endCxn id="54" idx="1"/>
            </p:cNvCxnSpPr>
            <p:nvPr/>
          </p:nvCxnSpPr>
          <p:spPr>
            <a:xfrm>
              <a:off x="7342097" y="3744569"/>
              <a:ext cx="291840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9" idx="3"/>
              <a:endCxn id="53" idx="7"/>
            </p:cNvCxnSpPr>
            <p:nvPr/>
          </p:nvCxnSpPr>
          <p:spPr>
            <a:xfrm flipH="1">
              <a:off x="6781626" y="3744569"/>
              <a:ext cx="237181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5"/>
              <a:endCxn id="51" idx="1"/>
            </p:cNvCxnSpPr>
            <p:nvPr/>
          </p:nvCxnSpPr>
          <p:spPr>
            <a:xfrm>
              <a:off x="5429101" y="3732510"/>
              <a:ext cx="279655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0" idx="3"/>
              <a:endCxn id="4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4912614" y="602903"/>
            <a:ext cx="21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非完全二叉树的</a:t>
            </a:r>
            <a:r>
              <a:rPr lang="en-US" altLang="zh-CN" dirty="0" smtClean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197247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127490" y="1925107"/>
            <a:ext cx="3808527" cy="3279133"/>
            <a:chOff x="4357425" y="1237039"/>
            <a:chExt cx="3808527" cy="3279133"/>
          </a:xfrm>
        </p:grpSpPr>
        <p:sp>
          <p:nvSpPr>
            <p:cNvPr id="35" name="流程图: 接点 34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1" idx="3"/>
              <a:endCxn id="40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40" idx="3"/>
              <a:endCxn id="4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5054794" y="602903"/>
            <a:ext cx="21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链表式的</a:t>
            </a:r>
            <a:r>
              <a:rPr lang="en-US" altLang="zh-CN" dirty="0" smtClean="0"/>
              <a:t>BST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398310" y="2778603"/>
            <a:ext cx="3820542" cy="3278418"/>
            <a:chOff x="7708752" y="1237039"/>
            <a:chExt cx="3820542" cy="3278418"/>
          </a:xfrm>
        </p:grpSpPr>
        <p:sp>
          <p:nvSpPr>
            <p:cNvPr id="12" name="流程图: 接点 11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9315264" y="241987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12</a:t>
              </a:r>
              <a:endParaRPr lang="zh-CN" altLang="en-US" sz="1050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0406241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14</a:t>
              </a:r>
              <a:endParaRPr lang="zh-CN" altLang="en-US" sz="1050" dirty="0"/>
            </a:p>
          </p:txBody>
        </p:sp>
        <p:cxnSp>
          <p:nvCxnSpPr>
            <p:cNvPr id="21" name="直接箭头连接符 20"/>
            <p:cNvCxnSpPr>
              <a:stCxn id="12" idx="5"/>
              <a:endCxn id="13" idx="1"/>
            </p:cNvCxnSpPr>
            <p:nvPr/>
          </p:nvCxnSpPr>
          <p:spPr>
            <a:xfrm>
              <a:off x="8098997" y="1627284"/>
              <a:ext cx="1283222" cy="85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1"/>
            </p:cNvCxnSpPr>
            <p:nvPr/>
          </p:nvCxnSpPr>
          <p:spPr>
            <a:xfrm>
              <a:off x="9705509" y="2810121"/>
              <a:ext cx="767687" cy="59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接点 25"/>
            <p:cNvSpPr/>
            <p:nvPr/>
          </p:nvSpPr>
          <p:spPr>
            <a:xfrm>
              <a:off x="11072094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15</a:t>
              </a:r>
              <a:endParaRPr lang="zh-CN" altLang="en-US" sz="1050" dirty="0"/>
            </a:p>
          </p:txBody>
        </p:sp>
        <p:cxnSp>
          <p:nvCxnSpPr>
            <p:cNvPr id="33" name="直接箭头连接符 32"/>
            <p:cNvCxnSpPr>
              <a:stCxn id="14" idx="5"/>
              <a:endCxn id="26" idx="1"/>
            </p:cNvCxnSpPr>
            <p:nvPr/>
          </p:nvCxnSpPr>
          <p:spPr>
            <a:xfrm>
              <a:off x="10796486" y="3729726"/>
              <a:ext cx="3425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48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43409" y="563672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可以看见，</a:t>
            </a:r>
            <a:r>
              <a:rPr lang="en-US" altLang="zh-CN" dirty="0" smtClean="0"/>
              <a:t>BST</a:t>
            </a:r>
            <a:r>
              <a:rPr lang="zh-CN" altLang="en-US" dirty="0" smtClean="0"/>
              <a:t>到最后，甚至可以退化成一个链表。</a:t>
            </a:r>
            <a:endParaRPr lang="en-US" altLang="zh-CN" dirty="0" smtClean="0"/>
          </a:p>
          <a:p>
            <a:r>
              <a:rPr lang="zh-CN" altLang="en-US" dirty="0" smtClean="0"/>
              <a:t>所以链表在某种特定的情况（</a:t>
            </a:r>
            <a:r>
              <a:rPr lang="zh-CN" altLang="en-US" dirty="0" smtClean="0">
                <a:solidFill>
                  <a:srgbClr val="FF0000"/>
                </a:solidFill>
              </a:rPr>
              <a:t>链表节点值升序或倒序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可以看成就是一棵</a:t>
            </a:r>
            <a:r>
              <a:rPr lang="en-US" altLang="zh-CN" dirty="0" smtClean="0"/>
              <a:t>BST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53851" y="1954060"/>
            <a:ext cx="9437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接下来再看看什么叫中序遍历，顺便说说前序遍历和后续遍历</a:t>
            </a:r>
            <a:endParaRPr lang="en-US" altLang="zh-CN" dirty="0" smtClean="0"/>
          </a:p>
          <a:p>
            <a:r>
              <a:rPr lang="zh-CN" altLang="en-US" dirty="0" smtClean="0"/>
              <a:t>树的三种基础遍历方式：前、中、后遍历。</a:t>
            </a:r>
            <a:endParaRPr lang="en-US" altLang="zh-CN" dirty="0" smtClean="0"/>
          </a:p>
          <a:p>
            <a:r>
              <a:rPr lang="zh-CN" altLang="en-US" dirty="0" smtClean="0"/>
              <a:t>这三种属于深度优先遍历。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DFS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Depth First Search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有深度优先遍历，自然就有广度优先遍历，也就是层次遍历。（</a:t>
            </a:r>
            <a:r>
              <a:rPr lang="en-US" altLang="zh-CN" dirty="0" smtClean="0">
                <a:solidFill>
                  <a:srgbClr val="FF0000"/>
                </a:solidFill>
              </a:rPr>
              <a:t>BFS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Breadth First Search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42367" y="4083485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二叉树的遍历，每个节点都要访问三次，这三次分别是：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、访问当前节点</a:t>
            </a:r>
            <a:r>
              <a:rPr lang="zh-CN" altLang="en-US" dirty="0" smtClean="0"/>
              <a:t>。（</a:t>
            </a:r>
            <a:r>
              <a:rPr lang="zh-CN" altLang="en-US" dirty="0" smtClean="0">
                <a:solidFill>
                  <a:srgbClr val="FF0000"/>
                </a:solidFill>
              </a:rPr>
              <a:t>打印当前节点的值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、当前的左子树遍历访问结束回到当前节点。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、当前的右子树遍历访问结束回到当前节点。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18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6717" y="551145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介绍三种深度优先遍历之前，先介绍几个关于节点的概念：</a:t>
            </a:r>
            <a:endParaRPr lang="en-US" altLang="zh-CN" dirty="0" smtClean="0"/>
          </a:p>
          <a:p>
            <a:r>
              <a:rPr lang="zh-CN" altLang="en-US" dirty="0" smtClean="0"/>
              <a:t>根节点，父节点，子节点，叶子节点。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61764" y="135105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根节点：一个树只有一个，根节点没有父节点。</a:t>
            </a:r>
            <a:endParaRPr lang="en-US" altLang="zh-CN" dirty="0" smtClean="0"/>
          </a:p>
          <a:p>
            <a:r>
              <a:rPr lang="zh-CN" altLang="en-US" dirty="0" smtClean="0"/>
              <a:t>父节点：有子节点的节点。</a:t>
            </a:r>
            <a:endParaRPr lang="en-US" altLang="zh-CN" dirty="0" smtClean="0"/>
          </a:p>
          <a:p>
            <a:r>
              <a:rPr lang="zh-CN" altLang="en-US" dirty="0" smtClean="0"/>
              <a:t>子节点：有父节点的节点。（</a:t>
            </a:r>
            <a:r>
              <a:rPr lang="zh-CN" altLang="en-US" dirty="0" smtClean="0">
                <a:solidFill>
                  <a:srgbClr val="FF0000"/>
                </a:solidFill>
              </a:rPr>
              <a:t>可以细分为</a:t>
            </a:r>
            <a:r>
              <a:rPr lang="zh-CN" altLang="en-US" dirty="0" smtClean="0">
                <a:solidFill>
                  <a:srgbClr val="FF0000"/>
                </a:solidFill>
              </a:rPr>
              <a:t>左子节点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右子节点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叶子节点：没有子节点的节点叫做叶子节点。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5661" y="4907477"/>
            <a:ext cx="60773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、只有根节点没有父节点。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、只有叶子节点没有子节点。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除了根节点和叶子节点以外，其它节点都有两种身份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既是</a:t>
            </a:r>
            <a:r>
              <a:rPr lang="zh-CN" altLang="en-US" dirty="0"/>
              <a:t>上层节点的子节点，又是下层节点的父节点。</a:t>
            </a:r>
          </a:p>
          <a:p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75364" y="1416199"/>
            <a:ext cx="6251560" cy="3272554"/>
            <a:chOff x="2450040" y="1929778"/>
            <a:chExt cx="6251560" cy="3272554"/>
          </a:xfrm>
        </p:grpSpPr>
        <p:grpSp>
          <p:nvGrpSpPr>
            <p:cNvPr id="20" name="组合 19"/>
            <p:cNvGrpSpPr/>
            <p:nvPr/>
          </p:nvGrpSpPr>
          <p:grpSpPr>
            <a:xfrm>
              <a:off x="2480454" y="1929778"/>
              <a:ext cx="6172687" cy="3097491"/>
              <a:chOff x="2577040" y="414129"/>
              <a:chExt cx="6172687" cy="3097491"/>
            </a:xfrm>
          </p:grpSpPr>
          <p:sp>
            <p:nvSpPr>
              <p:cNvPr id="49" name="流程图: 接点 48"/>
              <p:cNvSpPr/>
              <p:nvPr/>
            </p:nvSpPr>
            <p:spPr>
              <a:xfrm>
                <a:off x="5391762" y="41412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50" name="流程图: 接点 49"/>
              <p:cNvSpPr/>
              <p:nvPr/>
            </p:nvSpPr>
            <p:spPr>
              <a:xfrm>
                <a:off x="6979860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51" name="流程图: 接点 50"/>
              <p:cNvSpPr/>
              <p:nvPr/>
            </p:nvSpPr>
            <p:spPr>
              <a:xfrm>
                <a:off x="8292527" y="3052121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52" name="流程图: 接点 51"/>
              <p:cNvSpPr/>
              <p:nvPr/>
            </p:nvSpPr>
            <p:spPr>
              <a:xfrm>
                <a:off x="5866484" y="303201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3" name="流程图: 接点 52"/>
              <p:cNvSpPr/>
              <p:nvPr/>
            </p:nvSpPr>
            <p:spPr>
              <a:xfrm>
                <a:off x="4973131" y="303057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54" name="流程图: 接点 53"/>
              <p:cNvSpPr/>
              <p:nvPr/>
            </p:nvSpPr>
            <p:spPr>
              <a:xfrm>
                <a:off x="2577040" y="305442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55" name="流程图: 接点 54"/>
              <p:cNvSpPr/>
              <p:nvPr/>
            </p:nvSpPr>
            <p:spPr>
              <a:xfrm>
                <a:off x="3901367" y="173482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56" name="直接箭头连接符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2967285" y="2125072"/>
                <a:ext cx="1001037" cy="99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9" idx="3"/>
                <a:endCxn id="55" idx="7"/>
              </p:cNvCxnSpPr>
              <p:nvPr/>
            </p:nvCxnSpPr>
            <p:spPr>
              <a:xfrm flipH="1">
                <a:off x="4291612" y="804374"/>
                <a:ext cx="1167105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9" idx="5"/>
                <a:endCxn id="50" idx="1"/>
              </p:cNvCxnSpPr>
              <p:nvPr/>
            </p:nvCxnSpPr>
            <p:spPr>
              <a:xfrm>
                <a:off x="5782007" y="804374"/>
                <a:ext cx="1264808" cy="997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55" idx="5"/>
                <a:endCxn id="53" idx="1"/>
              </p:cNvCxnSpPr>
              <p:nvPr/>
            </p:nvCxnSpPr>
            <p:spPr>
              <a:xfrm>
                <a:off x="4291612" y="2125072"/>
                <a:ext cx="748474" cy="97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>
                <a:stCxn id="50" idx="3"/>
                <a:endCxn id="52" idx="0"/>
              </p:cNvCxnSpPr>
              <p:nvPr/>
            </p:nvCxnSpPr>
            <p:spPr>
              <a:xfrm flipH="1">
                <a:off x="6095084" y="2125072"/>
                <a:ext cx="951731" cy="906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50" idx="5"/>
                <a:endCxn id="51" idx="1"/>
              </p:cNvCxnSpPr>
              <p:nvPr/>
            </p:nvCxnSpPr>
            <p:spPr>
              <a:xfrm>
                <a:off x="7370105" y="2125072"/>
                <a:ext cx="989377" cy="99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2450040" y="5006711"/>
              <a:ext cx="505659" cy="160814"/>
              <a:chOff x="2450040" y="5006711"/>
              <a:chExt cx="505659" cy="160814"/>
            </a:xfrm>
          </p:grpSpPr>
          <p:sp>
            <p:nvSpPr>
              <p:cNvPr id="46" name="流程图: 接点 45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接点 46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95941" y="5041518"/>
              <a:ext cx="505659" cy="160814"/>
              <a:chOff x="2450040" y="5006711"/>
              <a:chExt cx="505659" cy="160814"/>
            </a:xfrm>
          </p:grpSpPr>
          <p:sp>
            <p:nvSpPr>
              <p:cNvPr id="43" name="流程图: 接点 42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接点 43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接点 44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857217" y="3750102"/>
              <a:ext cx="505659" cy="160814"/>
              <a:chOff x="2450040" y="5006711"/>
              <a:chExt cx="505659" cy="160814"/>
            </a:xfrm>
          </p:grpSpPr>
          <p:sp>
            <p:nvSpPr>
              <p:cNvPr id="40" name="流程图: 接点 39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接点 40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接点 41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745668" y="4992974"/>
              <a:ext cx="505659" cy="160814"/>
              <a:chOff x="2450040" y="5006711"/>
              <a:chExt cx="505659" cy="160814"/>
            </a:xfrm>
          </p:grpSpPr>
          <p:sp>
            <p:nvSpPr>
              <p:cNvPr id="37" name="流程图: 接点 36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流程图: 接点 38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870523" y="4982182"/>
              <a:ext cx="505659" cy="160814"/>
              <a:chOff x="2450040" y="5006711"/>
              <a:chExt cx="505659" cy="160814"/>
            </a:xfrm>
          </p:grpSpPr>
          <p:sp>
            <p:nvSpPr>
              <p:cNvPr id="34" name="流程图: 接点 33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接点 35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779275" y="3715295"/>
              <a:ext cx="505659" cy="160814"/>
              <a:chOff x="2450040" y="5006711"/>
              <a:chExt cx="505659" cy="160814"/>
            </a:xfrm>
          </p:grpSpPr>
          <p:sp>
            <p:nvSpPr>
              <p:cNvPr id="31" name="流程图: 接点 30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流程图: 接点 31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接点 32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284165" y="2405775"/>
              <a:ext cx="505659" cy="160814"/>
              <a:chOff x="2450040" y="5006711"/>
              <a:chExt cx="505659" cy="160814"/>
            </a:xfrm>
          </p:grpSpPr>
          <p:sp>
            <p:nvSpPr>
              <p:cNvPr id="28" name="流程图: 接点 27"/>
              <p:cNvSpPr/>
              <p:nvPr/>
            </p:nvSpPr>
            <p:spPr>
              <a:xfrm>
                <a:off x="2861754" y="5016990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流程图: 接点 28"/>
              <p:cNvSpPr/>
              <p:nvPr/>
            </p:nvSpPr>
            <p:spPr>
              <a:xfrm>
                <a:off x="2655897" y="5076326"/>
                <a:ext cx="93945" cy="9119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/>
              <p:cNvSpPr/>
              <p:nvPr/>
            </p:nvSpPr>
            <p:spPr>
              <a:xfrm>
                <a:off x="2450040" y="5006711"/>
                <a:ext cx="93945" cy="91199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2" name="文本框 61"/>
          <p:cNvSpPr txBox="1"/>
          <p:nvPr/>
        </p:nvSpPr>
        <p:spPr>
          <a:xfrm>
            <a:off x="7249016" y="3776783"/>
            <a:ext cx="45704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每个节点下面的三个小点，从左到右，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第一个灰色小圆点表示左子树遍历结束回到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当前节点。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第二个灰色小圆点表示右子树遍历结束回到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当前节点。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红色小圆点表示访问当前节点。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下同。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0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1426</Words>
  <Application>Microsoft Office PowerPoint</Application>
  <PresentationFormat>宽屏</PresentationFormat>
  <Paragraphs>207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64</cp:revision>
  <cp:lastPrinted>2021-08-02T10:47:49Z</cp:lastPrinted>
  <dcterms:created xsi:type="dcterms:W3CDTF">2021-08-02T01:59:41Z</dcterms:created>
  <dcterms:modified xsi:type="dcterms:W3CDTF">2021-08-06T02:18:44Z</dcterms:modified>
</cp:coreProperties>
</file>