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1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6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8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4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0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5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339F-1BCB-4A0A-B10B-C8CD4E1965E4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AFDA-251D-4D7C-8988-F529F4AC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179802" y="114521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、增加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8088" y="3462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链表时间复杂度分析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140693" y="2947387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目标：</a:t>
            </a:r>
            <a:r>
              <a:rPr lang="zh-CN" altLang="en-US" dirty="0" smtClean="0"/>
              <a:t>在索引为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的位置添加一个元素值为</a:t>
            </a:r>
            <a:r>
              <a:rPr lang="en-US" altLang="zh-CN" dirty="0" smtClean="0"/>
              <a:t>66</a:t>
            </a:r>
            <a:r>
              <a:rPr lang="zh-CN" altLang="en-US" dirty="0" smtClean="0"/>
              <a:t>的节点。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179802" y="2006583"/>
            <a:ext cx="8812569" cy="768597"/>
            <a:chOff x="1361901" y="2255158"/>
            <a:chExt cx="8812569" cy="768597"/>
          </a:xfrm>
        </p:grpSpPr>
        <p:grpSp>
          <p:nvGrpSpPr>
            <p:cNvPr id="22" name="组合 21"/>
            <p:cNvGrpSpPr/>
            <p:nvPr/>
          </p:nvGrpSpPr>
          <p:grpSpPr>
            <a:xfrm>
              <a:off x="1361901" y="2255158"/>
              <a:ext cx="8812569" cy="301845"/>
              <a:chOff x="1309351" y="3786411"/>
              <a:chExt cx="8812569" cy="30184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32" name="直接箭头连接符 31"/>
              <p:cNvCxnSpPr>
                <a:endCxn id="31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4" idx="3"/>
                <a:endCxn id="37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7" idx="3"/>
                <a:endCxn id="35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5" idx="3"/>
                <a:endCxn id="36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6" idx="3"/>
                <a:endCxn id="38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7674" y="4365256"/>
            <a:ext cx="8812569" cy="1349175"/>
            <a:chOff x="1167674" y="4365256"/>
            <a:chExt cx="8812569" cy="1349175"/>
          </a:xfrm>
        </p:grpSpPr>
        <p:grpSp>
          <p:nvGrpSpPr>
            <p:cNvPr id="45" name="组合 44"/>
            <p:cNvGrpSpPr/>
            <p:nvPr/>
          </p:nvGrpSpPr>
          <p:grpSpPr>
            <a:xfrm>
              <a:off x="1167674" y="4365256"/>
              <a:ext cx="8812569" cy="768597"/>
              <a:chOff x="1361901" y="2255158"/>
              <a:chExt cx="8812569" cy="768597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361901" y="2255158"/>
                <a:ext cx="8812569" cy="301845"/>
                <a:chOff x="1309351" y="3786411"/>
                <a:chExt cx="8812569" cy="301845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9500483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cxnSp>
              <p:nvCxnSpPr>
                <p:cNvPr id="56" name="直接箭头连接符 55"/>
                <p:cNvCxnSpPr>
                  <a:endCxn id="55" idx="1"/>
                </p:cNvCxnSpPr>
                <p:nvPr/>
              </p:nvCxnSpPr>
              <p:spPr>
                <a:xfrm flipV="1">
                  <a:off x="8796188" y="3937333"/>
                  <a:ext cx="704295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矩形 57"/>
                <p:cNvSpPr/>
                <p:nvPr/>
              </p:nvSpPr>
              <p:spPr>
                <a:xfrm>
                  <a:off x="2682431" y="3786415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56</a:t>
                  </a:r>
                  <a:endParaRPr lang="zh-CN" altLang="en-US" dirty="0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5428591" y="3786413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234</a:t>
                  </a:r>
                  <a:endParaRPr lang="zh-CN" altLang="en-US" dirty="0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6801671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78</a:t>
                  </a:r>
                  <a:endParaRPr lang="zh-CN" altLang="en-US" dirty="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055511" y="3786414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34</a:t>
                  </a:r>
                  <a:endParaRPr lang="zh-CN" altLang="en-US" dirty="0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8174751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123</a:t>
                  </a:r>
                  <a:endParaRPr lang="zh-CN" altLang="en-US" dirty="0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1309351" y="3786411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dh</a:t>
                  </a:r>
                  <a:endParaRPr lang="zh-CN" altLang="en-US" dirty="0"/>
                </a:p>
              </p:txBody>
            </p:sp>
            <p:cxnSp>
              <p:nvCxnSpPr>
                <p:cNvPr id="64" name="直接箭头连接符 63"/>
                <p:cNvCxnSpPr/>
                <p:nvPr/>
              </p:nvCxnSpPr>
              <p:spPr>
                <a:xfrm>
                  <a:off x="1923284" y="3937327"/>
                  <a:ext cx="751643" cy="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>
                  <a:stCxn id="58" idx="3"/>
                  <a:endCxn id="61" idx="1"/>
                </p:cNvCxnSpPr>
                <p:nvPr/>
              </p:nvCxnSpPr>
              <p:spPr>
                <a:xfrm flipV="1">
                  <a:off x="3303868" y="3937335"/>
                  <a:ext cx="75164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>
                  <a:stCxn id="61" idx="3"/>
                  <a:endCxn id="59" idx="1"/>
                </p:cNvCxnSpPr>
                <p:nvPr/>
              </p:nvCxnSpPr>
              <p:spPr>
                <a:xfrm flipV="1">
                  <a:off x="4676948" y="3937334"/>
                  <a:ext cx="75164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>
                  <a:stCxn id="59" idx="3"/>
                  <a:endCxn id="60" idx="1"/>
                </p:cNvCxnSpPr>
                <p:nvPr/>
              </p:nvCxnSpPr>
              <p:spPr>
                <a:xfrm flipV="1">
                  <a:off x="6050028" y="3937333"/>
                  <a:ext cx="75164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>
                  <a:stCxn id="60" idx="3"/>
                  <a:endCxn id="62" idx="1"/>
                </p:cNvCxnSpPr>
                <p:nvPr/>
              </p:nvCxnSpPr>
              <p:spPr>
                <a:xfrm>
                  <a:off x="7423108" y="3937333"/>
                  <a:ext cx="75164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文本框 46"/>
              <p:cNvSpPr txBox="1"/>
              <p:nvPr/>
            </p:nvSpPr>
            <p:spPr>
              <a:xfrm>
                <a:off x="2892452" y="265442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384772" y="265413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638612" y="262215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7011692" y="262215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265532" y="265442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9710504" y="262215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 flipV="1">
              <a:off x="1478392" y="4916921"/>
              <a:ext cx="0" cy="79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1167674" y="360530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给一个指针指向当前虚拟头结点。如下图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65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565" y="86812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、查询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723" y="1523253"/>
            <a:ext cx="8812569" cy="768597"/>
            <a:chOff x="1361901" y="2255158"/>
            <a:chExt cx="8812569" cy="768597"/>
          </a:xfrm>
        </p:grpSpPr>
        <p:grpSp>
          <p:nvGrpSpPr>
            <p:cNvPr id="6" name="组合 5"/>
            <p:cNvGrpSpPr/>
            <p:nvPr/>
          </p:nvGrpSpPr>
          <p:grpSpPr>
            <a:xfrm>
              <a:off x="1361901" y="2255158"/>
              <a:ext cx="8812569" cy="301845"/>
              <a:chOff x="1309351" y="3786411"/>
              <a:chExt cx="8812569" cy="30184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endCxn id="13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5" idx="3"/>
                <a:endCxn id="18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8" idx="3"/>
                <a:endCxn id="16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6" idx="3"/>
                <a:endCxn id="17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  <a:endCxn id="19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88618" y="2714602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我想知道索引为</a:t>
            </a:r>
            <a:r>
              <a:rPr lang="en-US" altLang="zh-CN" dirty="0"/>
              <a:t>3</a:t>
            </a:r>
            <a:r>
              <a:rPr lang="zh-CN" altLang="en-US" dirty="0" smtClean="0"/>
              <a:t>的节点值。</a:t>
            </a:r>
            <a:endParaRPr lang="en-US" altLang="zh-CN" dirty="0" smtClean="0"/>
          </a:p>
          <a:p>
            <a:r>
              <a:rPr lang="zh-CN" altLang="en-US" dirty="0" smtClean="0"/>
              <a:t>指针直接后移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个位置，如图所示</a:t>
            </a:r>
            <a:endParaRPr lang="en-US" altLang="zh-CN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1295723" y="3964562"/>
            <a:ext cx="8812569" cy="1584508"/>
            <a:chOff x="1247572" y="1740310"/>
            <a:chExt cx="8812569" cy="1584508"/>
          </a:xfrm>
        </p:grpSpPr>
        <p:grpSp>
          <p:nvGrpSpPr>
            <p:cNvPr id="28" name="组合 27"/>
            <p:cNvGrpSpPr/>
            <p:nvPr/>
          </p:nvGrpSpPr>
          <p:grpSpPr>
            <a:xfrm>
              <a:off x="1247572" y="1740310"/>
              <a:ext cx="8812569" cy="1565821"/>
              <a:chOff x="1167674" y="4365256"/>
              <a:chExt cx="8812569" cy="156582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167674" y="4365256"/>
                <a:ext cx="8812569" cy="768597"/>
                <a:chOff x="1361901" y="2255158"/>
                <a:chExt cx="8812569" cy="768597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1361901" y="2255158"/>
                  <a:ext cx="8812569" cy="301845"/>
                  <a:chOff x="1309351" y="3786411"/>
                  <a:chExt cx="8812569" cy="301845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9500483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</a:t>
                    </a:r>
                    <a:endParaRPr lang="zh-CN" altLang="en-US" dirty="0"/>
                  </a:p>
                </p:txBody>
              </p:sp>
              <p:cxnSp>
                <p:nvCxnSpPr>
                  <p:cNvPr id="47" name="直接箭头连接符 46"/>
                  <p:cNvCxnSpPr>
                    <a:endCxn id="46" idx="1"/>
                  </p:cNvCxnSpPr>
                  <p:nvPr/>
                </p:nvCxnSpPr>
                <p:spPr>
                  <a:xfrm flipV="1">
                    <a:off x="8796188" y="3937333"/>
                    <a:ext cx="704295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矩形 47"/>
                  <p:cNvSpPr/>
                  <p:nvPr/>
                </p:nvSpPr>
                <p:spPr>
                  <a:xfrm>
                    <a:off x="2682431" y="3786415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56</a:t>
                    </a:r>
                    <a:endParaRPr lang="zh-CN" altLang="en-US" dirty="0"/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5428591" y="3786413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234</a:t>
                    </a:r>
                    <a:endParaRPr lang="zh-CN" altLang="en-US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680167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78</a:t>
                    </a:r>
                    <a:endParaRPr lang="zh-CN" altLang="en-US" dirty="0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4055511" y="3786414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34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817475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123</a:t>
                    </a:r>
                    <a:endParaRPr lang="zh-CN" altLang="en-US" dirty="0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1309351" y="3786411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dh</a:t>
                    </a:r>
                    <a:endParaRPr lang="zh-CN" altLang="en-US" dirty="0"/>
                  </a:p>
                </p:txBody>
              </p:sp>
              <p:cxnSp>
                <p:nvCxnSpPr>
                  <p:cNvPr id="54" name="直接箭头连接符 53"/>
                  <p:cNvCxnSpPr/>
                  <p:nvPr/>
                </p:nvCxnSpPr>
                <p:spPr>
                  <a:xfrm>
                    <a:off x="1923284" y="3937327"/>
                    <a:ext cx="751643" cy="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箭头连接符 54"/>
                  <p:cNvCxnSpPr>
                    <a:stCxn id="48" idx="3"/>
                    <a:endCxn id="51" idx="1"/>
                  </p:cNvCxnSpPr>
                  <p:nvPr/>
                </p:nvCxnSpPr>
                <p:spPr>
                  <a:xfrm flipV="1">
                    <a:off x="3303868" y="3937335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55"/>
                  <p:cNvCxnSpPr>
                    <a:stCxn id="51" idx="3"/>
                    <a:endCxn id="49" idx="1"/>
                  </p:cNvCxnSpPr>
                  <p:nvPr/>
                </p:nvCxnSpPr>
                <p:spPr>
                  <a:xfrm flipV="1">
                    <a:off x="4676948" y="3937334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箭头连接符 56"/>
                  <p:cNvCxnSpPr>
                    <a:stCxn id="49" idx="3"/>
                    <a:endCxn id="50" idx="1"/>
                  </p:cNvCxnSpPr>
                  <p:nvPr/>
                </p:nvCxnSpPr>
                <p:spPr>
                  <a:xfrm flipV="1">
                    <a:off x="6050028" y="3937333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箭头连接符 57"/>
                  <p:cNvCxnSpPr>
                    <a:stCxn id="50" idx="3"/>
                    <a:endCxn id="52" idx="1"/>
                  </p:cNvCxnSpPr>
                  <p:nvPr/>
                </p:nvCxnSpPr>
                <p:spPr>
                  <a:xfrm>
                    <a:off x="7423108" y="3937333"/>
                    <a:ext cx="75164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文本框 39"/>
                <p:cNvSpPr txBox="1"/>
                <p:nvPr/>
              </p:nvSpPr>
              <p:spPr>
                <a:xfrm>
                  <a:off x="289245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0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8384772" y="265413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563861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701169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426553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9710504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8" name="直接箭头连接符 37"/>
              <p:cNvCxnSpPr/>
              <p:nvPr/>
            </p:nvCxnSpPr>
            <p:spPr>
              <a:xfrm flipV="1">
                <a:off x="1478392" y="5133567"/>
                <a:ext cx="0" cy="79751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箭头连接符 28"/>
            <p:cNvCxnSpPr/>
            <p:nvPr/>
          </p:nvCxnSpPr>
          <p:spPr>
            <a:xfrm flipV="1">
              <a:off x="4304450" y="250862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5677530" y="247664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931370" y="250862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7065666" y="2476641"/>
              <a:ext cx="0" cy="79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/>
            <p:nvPr/>
          </p:nvCxnSpPr>
          <p:spPr>
            <a:xfrm rot="16200000" flipH="1">
              <a:off x="2237301" y="2587613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/>
            <p:nvPr/>
          </p:nvCxnSpPr>
          <p:spPr>
            <a:xfrm rot="16200000" flipH="1">
              <a:off x="3617908" y="2638276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/>
            <p:nvPr/>
          </p:nvCxnSpPr>
          <p:spPr>
            <a:xfrm rot="16200000" flipH="1">
              <a:off x="4990988" y="2638269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/>
            <p:nvPr/>
          </p:nvCxnSpPr>
          <p:spPr>
            <a:xfrm rot="16200000" flipH="1">
              <a:off x="6379124" y="2638269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97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33931" y="1239194"/>
            <a:ext cx="7281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所以如果我想查询索引为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的节点值，那么指针需要移动几次哦？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n+1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zh-CN" altLang="en-US" dirty="0" smtClean="0"/>
              <a:t>，因为这次是对当前节点直接操作，而不是前一个节点。</a:t>
            </a:r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33931" y="3075546"/>
            <a:ext cx="110818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这样我们就很容易知道：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、如果是查询链表头部位置（索引为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的位置）元素节点值，那么当前指针移动</a:t>
            </a:r>
            <a:r>
              <a:rPr lang="en-US" altLang="zh-CN" dirty="0"/>
              <a:t>1</a:t>
            </a:r>
            <a:r>
              <a:rPr lang="zh-CN" altLang="en-US" dirty="0" smtClean="0"/>
              <a:t>次，时间复杂度为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、如果是查询链表最末尾元素</a:t>
            </a:r>
            <a:r>
              <a:rPr lang="zh-CN" altLang="en-US" dirty="0"/>
              <a:t>节点值</a:t>
            </a:r>
            <a:r>
              <a:rPr lang="zh-CN" altLang="en-US" dirty="0" smtClean="0"/>
              <a:t>，那么当前指针需要移动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次，时间复杂度为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、如果查询链表中间位置元素</a:t>
            </a:r>
            <a:r>
              <a:rPr lang="zh-CN" altLang="en-US" dirty="0"/>
              <a:t>节点值</a:t>
            </a:r>
            <a:r>
              <a:rPr lang="zh-CN" altLang="en-US" dirty="0" smtClean="0"/>
              <a:t>，那么同样涉及一个概率的问题，时间复杂度为</a:t>
            </a:r>
            <a:r>
              <a:rPr lang="en-US" altLang="zh-CN" dirty="0" smtClean="0"/>
              <a:t>O(n/2)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87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5527" y="1644171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之前在分析动态数组的修改操作复杂度有两种情况：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）直接通过索引值修改，时间复杂度为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）通过具体值来修改，时间复杂度为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05527" y="3075722"/>
            <a:ext cx="10310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虽然这里的链表也是通过索引值修改的，但是时间复杂度并不是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，因为链表的索引是我们主观上</a:t>
            </a:r>
            <a:endParaRPr lang="en-US" altLang="zh-CN" dirty="0" smtClean="0"/>
          </a:p>
          <a:p>
            <a:r>
              <a:rPr lang="zh-CN" altLang="en-US" dirty="0" smtClean="0"/>
              <a:t>给加上去的，而数组的索引是数组这种数据结构独有的“语法”。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查询操作分析同修改操作。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19200" y="7666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额外提一下：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3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4588" y="508000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指针后移总结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7056" y="3916218"/>
            <a:ext cx="7414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如果链表是上图所示结构，当前指针指向虚拟头结点的，那么：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）对索引为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的位置进行添加和删除，当前指针后移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）对索引为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的位置进行修改和查询，当前指针后移</a:t>
            </a:r>
            <a:r>
              <a:rPr lang="en-US" altLang="zh-CN" dirty="0" smtClean="0"/>
              <a:t>index+1</a:t>
            </a:r>
            <a:r>
              <a:rPr lang="zh-CN" altLang="en-US" dirty="0" smtClean="0"/>
              <a:t>次。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17056" y="1742128"/>
            <a:ext cx="8812569" cy="1349175"/>
            <a:chOff x="1167674" y="4365256"/>
            <a:chExt cx="8812569" cy="1349175"/>
          </a:xfrm>
        </p:grpSpPr>
        <p:grpSp>
          <p:nvGrpSpPr>
            <p:cNvPr id="5" name="组合 4"/>
            <p:cNvGrpSpPr/>
            <p:nvPr/>
          </p:nvGrpSpPr>
          <p:grpSpPr>
            <a:xfrm>
              <a:off x="1167674" y="4365256"/>
              <a:ext cx="8812569" cy="768597"/>
              <a:chOff x="1361901" y="2255158"/>
              <a:chExt cx="8812569" cy="76859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361901" y="2255158"/>
                <a:ext cx="8812569" cy="301845"/>
                <a:chOff x="1309351" y="3786411"/>
                <a:chExt cx="8812569" cy="301845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9500483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cxnSp>
              <p:nvCxnSpPr>
                <p:cNvPr id="15" name="直接箭头连接符 14"/>
                <p:cNvCxnSpPr>
                  <a:endCxn id="14" idx="1"/>
                </p:cNvCxnSpPr>
                <p:nvPr/>
              </p:nvCxnSpPr>
              <p:spPr>
                <a:xfrm flipV="1">
                  <a:off x="8796188" y="3937333"/>
                  <a:ext cx="704295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2682431" y="3786415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56</a:t>
                  </a:r>
                  <a:endParaRPr lang="zh-CN" altLang="en-US" dirty="0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428591" y="3786413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234</a:t>
                  </a:r>
                  <a:endParaRPr lang="zh-CN" altLang="en-US" dirty="0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6801671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78</a:t>
                  </a:r>
                  <a:endParaRPr lang="zh-CN" altLang="en-US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055511" y="3786414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34</a:t>
                  </a:r>
                  <a:endParaRPr lang="zh-CN" altLang="en-US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8174751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123</a:t>
                  </a:r>
                  <a:endParaRPr lang="zh-CN" altLang="en-US" dirty="0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309351" y="3786411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dh</a:t>
                  </a:r>
                  <a:endParaRPr lang="zh-CN" altLang="en-US" dirty="0"/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1923284" y="3937327"/>
                  <a:ext cx="751643" cy="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16" idx="3"/>
                  <a:endCxn id="19" idx="1"/>
                </p:cNvCxnSpPr>
                <p:nvPr/>
              </p:nvCxnSpPr>
              <p:spPr>
                <a:xfrm flipV="1">
                  <a:off x="3303868" y="3937335"/>
                  <a:ext cx="75164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>
                  <a:stCxn id="19" idx="3"/>
                  <a:endCxn id="17" idx="1"/>
                </p:cNvCxnSpPr>
                <p:nvPr/>
              </p:nvCxnSpPr>
              <p:spPr>
                <a:xfrm flipV="1">
                  <a:off x="4676948" y="3937334"/>
                  <a:ext cx="75164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>
                  <a:stCxn id="17" idx="3"/>
                  <a:endCxn id="18" idx="1"/>
                </p:cNvCxnSpPr>
                <p:nvPr/>
              </p:nvCxnSpPr>
              <p:spPr>
                <a:xfrm flipV="1">
                  <a:off x="6050028" y="3937333"/>
                  <a:ext cx="75164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/>
                <p:cNvCxnSpPr>
                  <a:stCxn id="18" idx="3"/>
                  <a:endCxn id="20" idx="1"/>
                </p:cNvCxnSpPr>
                <p:nvPr/>
              </p:nvCxnSpPr>
              <p:spPr>
                <a:xfrm>
                  <a:off x="7423108" y="3937333"/>
                  <a:ext cx="75164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本框 7"/>
              <p:cNvSpPr txBox="1"/>
              <p:nvPr/>
            </p:nvSpPr>
            <p:spPr>
              <a:xfrm>
                <a:off x="2892452" y="265442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384772" y="265413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638612" y="262215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011692" y="262215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265532" y="265442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9710504" y="262215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 flipV="1">
              <a:off x="1478392" y="4916921"/>
              <a:ext cx="0" cy="79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84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034588" y="508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链表时间复杂度分析总结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403819" y="2196704"/>
            <a:ext cx="9208754" cy="1869641"/>
            <a:chOff x="1477710" y="1938085"/>
            <a:chExt cx="9208754" cy="1869641"/>
          </a:xfrm>
        </p:grpSpPr>
        <p:grpSp>
          <p:nvGrpSpPr>
            <p:cNvPr id="18" name="组合 17"/>
            <p:cNvGrpSpPr/>
            <p:nvPr/>
          </p:nvGrpSpPr>
          <p:grpSpPr>
            <a:xfrm>
              <a:off x="1477710" y="1938085"/>
              <a:ext cx="9208754" cy="1869641"/>
              <a:chOff x="1477710" y="1948037"/>
              <a:chExt cx="9208754" cy="186964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477710" y="2340350"/>
                <a:ext cx="9208754" cy="1477328"/>
                <a:chOff x="1296138" y="4497266"/>
                <a:chExt cx="9208754" cy="1477328"/>
              </a:xfrm>
            </p:grpSpPr>
            <p:sp>
              <p:nvSpPr>
                <p:cNvPr id="3" name="文本框 2"/>
                <p:cNvSpPr txBox="1"/>
                <p:nvPr/>
              </p:nvSpPr>
              <p:spPr>
                <a:xfrm>
                  <a:off x="1296138" y="50298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链表</a:t>
                  </a:r>
                  <a:endParaRPr lang="zh-CN" altLang="en-US" dirty="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3133816" y="4497266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增加</a:t>
                  </a:r>
                  <a:endParaRPr lang="zh-CN" altLang="en-US" dirty="0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3132580" y="48665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删除</a:t>
                  </a:r>
                  <a:endParaRPr lang="zh-CN" altLang="en-US" dirty="0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3132580" y="521448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修改</a:t>
                  </a:r>
                  <a:endParaRPr lang="zh-CN" altLang="en-US" dirty="0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3133816" y="560526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查询</a:t>
                  </a:r>
                  <a:endParaRPr lang="zh-CN" altLang="en-US" dirty="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5759682" y="4497266"/>
                  <a:ext cx="4745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在首位插入</a:t>
                  </a:r>
                  <a:r>
                    <a:rPr lang="en-US" altLang="zh-CN" dirty="0" smtClean="0"/>
                    <a:t>O(1)</a:t>
                  </a:r>
                  <a:r>
                    <a:rPr lang="zh-CN" altLang="en-US" dirty="0" smtClean="0"/>
                    <a:t>；在中间、末尾插入都为</a:t>
                  </a:r>
                  <a:r>
                    <a:rPr lang="en-US" altLang="zh-CN" dirty="0" smtClean="0"/>
                    <a:t>O(n)</a:t>
                  </a:r>
                  <a:endParaRPr lang="zh-CN" altLang="en-US" dirty="0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7051678" y="194803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时间复杂度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314152" y="19495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操作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941254" y="2688240"/>
              <a:ext cx="474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在首位删除</a:t>
              </a:r>
              <a:r>
                <a:rPr lang="en-US" altLang="zh-CN" dirty="0" smtClean="0"/>
                <a:t>O(1)</a:t>
              </a:r>
              <a:r>
                <a:rPr lang="zh-CN" altLang="en-US" dirty="0" smtClean="0"/>
                <a:t>；在中间、末尾删除都为</a:t>
              </a:r>
              <a:r>
                <a:rPr lang="en-US" altLang="zh-CN" dirty="0" smtClean="0"/>
                <a:t>O(n)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41254" y="3036130"/>
              <a:ext cx="474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在首位修改</a:t>
              </a:r>
              <a:r>
                <a:rPr lang="en-US" altLang="zh-CN" dirty="0" smtClean="0"/>
                <a:t>O(1)</a:t>
              </a:r>
              <a:r>
                <a:rPr lang="zh-CN" altLang="en-US" dirty="0" smtClean="0"/>
                <a:t>；在中间、末尾修改都为</a:t>
              </a:r>
              <a:r>
                <a:rPr lang="en-US" altLang="zh-CN" dirty="0" smtClean="0"/>
                <a:t>O(n)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941254" y="3426904"/>
              <a:ext cx="474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在首位查询</a:t>
              </a:r>
              <a:r>
                <a:rPr lang="en-US" altLang="zh-CN" dirty="0" smtClean="0"/>
                <a:t>O(1)</a:t>
              </a:r>
              <a:r>
                <a:rPr lang="zh-CN" altLang="en-US" dirty="0" smtClean="0"/>
                <a:t>；在中间、末尾查询都为</a:t>
              </a:r>
              <a:r>
                <a:rPr lang="en-US" altLang="zh-CN" dirty="0" smtClean="0"/>
                <a:t>O(n)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8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260629" y="585926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在之前已经讲链表的时候已经说过了，链表插入节点需要找到插入位置的前一个。</a:t>
            </a:r>
            <a:endParaRPr lang="en-US" altLang="zh-CN" dirty="0" smtClean="0"/>
          </a:p>
          <a:p>
            <a:r>
              <a:rPr lang="zh-CN" altLang="en-US" dirty="0" smtClean="0"/>
              <a:t>所以这里就需要先找到索引为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的节点。</a:t>
            </a:r>
            <a:endParaRPr lang="en-US" altLang="zh-CN" dirty="0" smtClean="0"/>
          </a:p>
          <a:p>
            <a:r>
              <a:rPr lang="zh-CN" altLang="en-US" dirty="0" smtClean="0"/>
              <a:t>指针后移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个位置，如下图：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247572" y="1740310"/>
            <a:ext cx="8812569" cy="1584508"/>
            <a:chOff x="1247572" y="1740310"/>
            <a:chExt cx="8812569" cy="1584508"/>
          </a:xfrm>
        </p:grpSpPr>
        <p:grpSp>
          <p:nvGrpSpPr>
            <p:cNvPr id="2" name="组合 1"/>
            <p:cNvGrpSpPr/>
            <p:nvPr/>
          </p:nvGrpSpPr>
          <p:grpSpPr>
            <a:xfrm>
              <a:off x="1247572" y="1740310"/>
              <a:ext cx="8812569" cy="1565821"/>
              <a:chOff x="1167674" y="4365256"/>
              <a:chExt cx="8812569" cy="1565821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167674" y="4365256"/>
                <a:ext cx="8812569" cy="768597"/>
                <a:chOff x="1361901" y="2255158"/>
                <a:chExt cx="8812569" cy="768597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61901" y="2255158"/>
                  <a:ext cx="8812569" cy="301845"/>
                  <a:chOff x="1309351" y="3786411"/>
                  <a:chExt cx="8812569" cy="301845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9500483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</a:t>
                    </a:r>
                    <a:endParaRPr lang="zh-CN" altLang="en-US" dirty="0"/>
                  </a:p>
                </p:txBody>
              </p:sp>
              <p:cxnSp>
                <p:nvCxnSpPr>
                  <p:cNvPr id="13" name="直接箭头连接符 12"/>
                  <p:cNvCxnSpPr>
                    <a:endCxn id="12" idx="1"/>
                  </p:cNvCxnSpPr>
                  <p:nvPr/>
                </p:nvCxnSpPr>
                <p:spPr>
                  <a:xfrm flipV="1">
                    <a:off x="8796188" y="3937333"/>
                    <a:ext cx="704295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矩形 13"/>
                  <p:cNvSpPr/>
                  <p:nvPr/>
                </p:nvSpPr>
                <p:spPr>
                  <a:xfrm>
                    <a:off x="2682431" y="3786415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56</a:t>
                    </a:r>
                    <a:endParaRPr lang="zh-CN" altLang="en-US" dirty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5428591" y="3786413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234</a:t>
                    </a:r>
                    <a:endParaRPr lang="zh-CN" altLang="en-US" dirty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680167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78</a:t>
                    </a:r>
                    <a:endParaRPr lang="zh-CN" altLang="en-US" dirty="0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5511" y="3786414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34</a:t>
                    </a:r>
                    <a:endParaRPr lang="zh-CN" altLang="en-US" dirty="0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817475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123</a:t>
                    </a:r>
                    <a:endParaRPr lang="zh-CN" altLang="en-US" dirty="0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1309351" y="3786411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dh</a:t>
                    </a:r>
                    <a:endParaRPr lang="zh-CN" altLang="en-US" dirty="0"/>
                  </a:p>
                </p:txBody>
              </p:sp>
              <p:cxnSp>
                <p:nvCxnSpPr>
                  <p:cNvPr id="20" name="直接箭头连接符 19"/>
                  <p:cNvCxnSpPr/>
                  <p:nvPr/>
                </p:nvCxnSpPr>
                <p:spPr>
                  <a:xfrm>
                    <a:off x="1923284" y="3937327"/>
                    <a:ext cx="751643" cy="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/>
                  <p:cNvCxnSpPr>
                    <a:stCxn id="14" idx="3"/>
                    <a:endCxn id="17" idx="1"/>
                  </p:cNvCxnSpPr>
                  <p:nvPr/>
                </p:nvCxnSpPr>
                <p:spPr>
                  <a:xfrm flipV="1">
                    <a:off x="3303868" y="3937335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箭头连接符 21"/>
                  <p:cNvCxnSpPr>
                    <a:stCxn id="17" idx="3"/>
                    <a:endCxn id="15" idx="1"/>
                  </p:cNvCxnSpPr>
                  <p:nvPr/>
                </p:nvCxnSpPr>
                <p:spPr>
                  <a:xfrm flipV="1">
                    <a:off x="4676948" y="3937334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箭头连接符 22"/>
                  <p:cNvCxnSpPr>
                    <a:stCxn id="15" idx="3"/>
                    <a:endCxn id="16" idx="1"/>
                  </p:cNvCxnSpPr>
                  <p:nvPr/>
                </p:nvCxnSpPr>
                <p:spPr>
                  <a:xfrm flipV="1">
                    <a:off x="6050028" y="3937333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箭头连接符 23"/>
                  <p:cNvCxnSpPr>
                    <a:stCxn id="16" idx="3"/>
                    <a:endCxn id="18" idx="1"/>
                  </p:cNvCxnSpPr>
                  <p:nvPr/>
                </p:nvCxnSpPr>
                <p:spPr>
                  <a:xfrm>
                    <a:off x="7423108" y="3937333"/>
                    <a:ext cx="75164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文本框 5"/>
                <p:cNvSpPr txBox="1"/>
                <p:nvPr/>
              </p:nvSpPr>
              <p:spPr>
                <a:xfrm>
                  <a:off x="289245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0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8384772" y="265413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563861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701169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426553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9710504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" name="直接箭头连接符 3"/>
              <p:cNvCxnSpPr/>
              <p:nvPr/>
            </p:nvCxnSpPr>
            <p:spPr>
              <a:xfrm flipV="1">
                <a:off x="1478392" y="5133567"/>
                <a:ext cx="0" cy="79751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/>
            <p:nvPr/>
          </p:nvCxnSpPr>
          <p:spPr>
            <a:xfrm flipV="1">
              <a:off x="4304450" y="250862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5677530" y="247664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2931370" y="250862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7065666" y="2476641"/>
              <a:ext cx="0" cy="79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曲线连接符 60"/>
            <p:cNvCxnSpPr/>
            <p:nvPr/>
          </p:nvCxnSpPr>
          <p:spPr>
            <a:xfrm rot="16200000" flipH="1">
              <a:off x="2237301" y="2587613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曲线连接符 65"/>
            <p:cNvCxnSpPr/>
            <p:nvPr/>
          </p:nvCxnSpPr>
          <p:spPr>
            <a:xfrm rot="16200000" flipH="1">
              <a:off x="3617908" y="2638276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曲线连接符 66"/>
            <p:cNvCxnSpPr/>
            <p:nvPr/>
          </p:nvCxnSpPr>
          <p:spPr>
            <a:xfrm rot="16200000" flipH="1">
              <a:off x="4990988" y="2638269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曲线连接符 67"/>
            <p:cNvCxnSpPr/>
            <p:nvPr/>
          </p:nvCxnSpPr>
          <p:spPr>
            <a:xfrm rot="16200000" flipH="1">
              <a:off x="6379124" y="2638269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83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237673" y="7019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添加之后的结果是：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48149" y="448887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添加的步骤就不一步一步说了，之前的文章讲的挺详细的。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237673" y="1858801"/>
            <a:ext cx="8812569" cy="1701028"/>
            <a:chOff x="1237673" y="1858801"/>
            <a:chExt cx="8812569" cy="1701028"/>
          </a:xfrm>
        </p:grpSpPr>
        <p:grpSp>
          <p:nvGrpSpPr>
            <p:cNvPr id="30" name="组合 29"/>
            <p:cNvGrpSpPr/>
            <p:nvPr/>
          </p:nvGrpSpPr>
          <p:grpSpPr>
            <a:xfrm>
              <a:off x="1237673" y="1858801"/>
              <a:ext cx="8812569" cy="1331696"/>
              <a:chOff x="1237673" y="2265201"/>
              <a:chExt cx="8812569" cy="1331696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237673" y="2265201"/>
                <a:ext cx="8812569" cy="1029855"/>
                <a:chOff x="1361901" y="2255158"/>
                <a:chExt cx="8812569" cy="1029855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361901" y="2255158"/>
                  <a:ext cx="8812569" cy="1029855"/>
                  <a:chOff x="1309351" y="3786411"/>
                  <a:chExt cx="8812569" cy="102985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9500483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</a:t>
                    </a:r>
                    <a:endParaRPr lang="zh-CN" altLang="en-US" dirty="0"/>
                  </a:p>
                </p:txBody>
              </p:sp>
              <p:cxnSp>
                <p:nvCxnSpPr>
                  <p:cNvPr id="11" name="直接箭头连接符 10"/>
                  <p:cNvCxnSpPr>
                    <a:endCxn id="10" idx="1"/>
                  </p:cNvCxnSpPr>
                  <p:nvPr/>
                </p:nvCxnSpPr>
                <p:spPr>
                  <a:xfrm flipV="1">
                    <a:off x="8796188" y="3937333"/>
                    <a:ext cx="704295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矩形 11"/>
                  <p:cNvSpPr/>
                  <p:nvPr/>
                </p:nvSpPr>
                <p:spPr>
                  <a:xfrm>
                    <a:off x="2682431" y="3786415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56</a:t>
                    </a:r>
                    <a:endParaRPr lang="zh-CN" altLang="en-US" dirty="0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5428591" y="3786413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234</a:t>
                    </a:r>
                    <a:endParaRPr lang="zh-CN" altLang="en-US" dirty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680167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78</a:t>
                    </a:r>
                    <a:endParaRPr lang="zh-CN" altLang="en-US" dirty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055511" y="3786414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34</a:t>
                    </a:r>
                    <a:endParaRPr lang="zh-CN" altLang="en-US" dirty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817475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123</a:t>
                    </a:r>
                    <a:endParaRPr lang="zh-CN" altLang="en-US" dirty="0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1309351" y="3786411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dh</a:t>
                    </a:r>
                    <a:endParaRPr lang="zh-CN" altLang="en-US" dirty="0"/>
                  </a:p>
                </p:txBody>
              </p:sp>
              <p:cxnSp>
                <p:nvCxnSpPr>
                  <p:cNvPr id="18" name="直接箭头连接符 17"/>
                  <p:cNvCxnSpPr/>
                  <p:nvPr/>
                </p:nvCxnSpPr>
                <p:spPr>
                  <a:xfrm>
                    <a:off x="1923284" y="3937327"/>
                    <a:ext cx="751643" cy="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/>
                  <p:cNvCxnSpPr>
                    <a:stCxn id="12" idx="3"/>
                    <a:endCxn id="15" idx="1"/>
                  </p:cNvCxnSpPr>
                  <p:nvPr/>
                </p:nvCxnSpPr>
                <p:spPr>
                  <a:xfrm flipV="1">
                    <a:off x="3303868" y="3937335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箭头连接符 19"/>
                  <p:cNvCxnSpPr>
                    <a:stCxn id="15" idx="3"/>
                    <a:endCxn id="13" idx="1"/>
                  </p:cNvCxnSpPr>
                  <p:nvPr/>
                </p:nvCxnSpPr>
                <p:spPr>
                  <a:xfrm flipV="1">
                    <a:off x="4676948" y="3937334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/>
                  <p:cNvCxnSpPr>
                    <a:stCxn id="13" idx="3"/>
                    <a:endCxn id="14" idx="1"/>
                  </p:cNvCxnSpPr>
                  <p:nvPr/>
                </p:nvCxnSpPr>
                <p:spPr>
                  <a:xfrm flipV="1">
                    <a:off x="6050028" y="3937333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箭头连接符 21"/>
                  <p:cNvCxnSpPr>
                    <a:stCxn id="14" idx="3"/>
                    <a:endCxn id="24" idx="0"/>
                  </p:cNvCxnSpPr>
                  <p:nvPr/>
                </p:nvCxnSpPr>
                <p:spPr>
                  <a:xfrm>
                    <a:off x="7423108" y="3937333"/>
                    <a:ext cx="453929" cy="8789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文本框 3"/>
                <p:cNvSpPr txBox="1"/>
                <p:nvPr/>
              </p:nvSpPr>
              <p:spPr>
                <a:xfrm>
                  <a:off x="289245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0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8384772" y="265413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563861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701169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426553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9710504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7494640" y="3295056"/>
                <a:ext cx="621437" cy="30184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66</a:t>
                </a:r>
                <a:endParaRPr lang="zh-CN" altLang="en-US" dirty="0"/>
              </a:p>
            </p:txBody>
          </p:sp>
          <p:cxnSp>
            <p:nvCxnSpPr>
              <p:cNvPr id="25" name="直接箭头连接符 24"/>
              <p:cNvCxnSpPr>
                <a:stCxn id="24" idx="0"/>
                <a:endCxn id="16" idx="1"/>
              </p:cNvCxnSpPr>
              <p:nvPr/>
            </p:nvCxnSpPr>
            <p:spPr>
              <a:xfrm flipV="1">
                <a:off x="7805359" y="2416123"/>
                <a:ext cx="297714" cy="8789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/>
          </p:nvSpPr>
          <p:spPr>
            <a:xfrm>
              <a:off x="7652111" y="3190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73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6764" y="1320800"/>
            <a:ext cx="8512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所以如果我想在索引为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的位置插入，那么指针需要移动几次哦？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zh-CN" altLang="en-US" dirty="0" smtClean="0"/>
              <a:t>，因为第一个索引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是虚拟头结点后的第一个节点，而不是虚拟头结点。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42109" y="2927927"/>
            <a:ext cx="11312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这样我们就很容易知道：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、如果在链表头部位置（索引为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的位置）加入一个新元素，那么当前指针移动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次，也就是不需要后移，</a:t>
            </a:r>
            <a:endParaRPr lang="en-US" altLang="zh-CN" dirty="0" smtClean="0"/>
          </a:p>
          <a:p>
            <a:r>
              <a:rPr lang="zh-CN" altLang="en-US" dirty="0" smtClean="0"/>
              <a:t>直接插入新元素就可，时间复杂度为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、如果是链表最末尾位置加入一个新元素，那么当前指针需要移动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次，时间复杂度为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、如果在链表中间位置添加一个新元素，那么同样涉及一个概率的问题，时间复杂度为</a:t>
            </a:r>
            <a:r>
              <a:rPr lang="en-US" altLang="zh-CN" dirty="0" smtClean="0"/>
              <a:t>O(n/2)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94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565" y="86812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、删除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39273" y="159789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直接那之前添加了元素的链表来做示例：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72638" y="2200547"/>
            <a:ext cx="8812569" cy="1701028"/>
            <a:chOff x="1237673" y="1858801"/>
            <a:chExt cx="8812569" cy="1701028"/>
          </a:xfrm>
        </p:grpSpPr>
        <p:grpSp>
          <p:nvGrpSpPr>
            <p:cNvPr id="5" name="组合 4"/>
            <p:cNvGrpSpPr/>
            <p:nvPr/>
          </p:nvGrpSpPr>
          <p:grpSpPr>
            <a:xfrm>
              <a:off x="1237673" y="1858801"/>
              <a:ext cx="8812569" cy="1331696"/>
              <a:chOff x="1237673" y="2265201"/>
              <a:chExt cx="8812569" cy="133169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237673" y="2265201"/>
                <a:ext cx="8812569" cy="1029855"/>
                <a:chOff x="1361901" y="2255158"/>
                <a:chExt cx="8812569" cy="102985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361901" y="2255158"/>
                  <a:ext cx="8812569" cy="1029855"/>
                  <a:chOff x="1309351" y="3786411"/>
                  <a:chExt cx="8812569" cy="1029855"/>
                </a:xfrm>
              </p:grpSpPr>
              <p:sp>
                <p:nvSpPr>
                  <p:cNvPr id="17" name="矩形 16"/>
                  <p:cNvSpPr/>
                  <p:nvPr/>
                </p:nvSpPr>
                <p:spPr>
                  <a:xfrm>
                    <a:off x="9500483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</a:t>
                    </a:r>
                    <a:endParaRPr lang="zh-CN" altLang="en-US" dirty="0"/>
                  </a:p>
                </p:txBody>
              </p:sp>
              <p:cxnSp>
                <p:nvCxnSpPr>
                  <p:cNvPr id="18" name="直接箭头连接符 17"/>
                  <p:cNvCxnSpPr>
                    <a:endCxn id="17" idx="1"/>
                  </p:cNvCxnSpPr>
                  <p:nvPr/>
                </p:nvCxnSpPr>
                <p:spPr>
                  <a:xfrm flipV="1">
                    <a:off x="8796188" y="3937333"/>
                    <a:ext cx="704295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矩形 18"/>
                  <p:cNvSpPr/>
                  <p:nvPr/>
                </p:nvSpPr>
                <p:spPr>
                  <a:xfrm>
                    <a:off x="2682431" y="3786415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56</a:t>
                    </a:r>
                    <a:endParaRPr lang="zh-CN" altLang="en-US" dirty="0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5428591" y="3786413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234</a:t>
                    </a:r>
                    <a:endParaRPr lang="zh-CN" altLang="en-US" dirty="0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680167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78</a:t>
                    </a:r>
                    <a:endParaRPr lang="zh-CN" altLang="en-US" dirty="0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4055511" y="3786414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34</a:t>
                    </a:r>
                    <a:endParaRPr lang="zh-CN" altLang="en-US" dirty="0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817475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123</a:t>
                    </a:r>
                    <a:endParaRPr lang="zh-CN" altLang="en-US" dirty="0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1309351" y="3786411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dh</a:t>
                    </a:r>
                    <a:endParaRPr lang="zh-CN" altLang="en-US" dirty="0"/>
                  </a:p>
                </p:txBody>
              </p:sp>
              <p:cxnSp>
                <p:nvCxnSpPr>
                  <p:cNvPr id="25" name="直接箭头连接符 24"/>
                  <p:cNvCxnSpPr/>
                  <p:nvPr/>
                </p:nvCxnSpPr>
                <p:spPr>
                  <a:xfrm>
                    <a:off x="1923284" y="3937327"/>
                    <a:ext cx="751643" cy="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箭头连接符 25"/>
                  <p:cNvCxnSpPr>
                    <a:stCxn id="19" idx="3"/>
                    <a:endCxn id="22" idx="1"/>
                  </p:cNvCxnSpPr>
                  <p:nvPr/>
                </p:nvCxnSpPr>
                <p:spPr>
                  <a:xfrm flipV="1">
                    <a:off x="3303868" y="3937335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箭头连接符 26"/>
                  <p:cNvCxnSpPr>
                    <a:stCxn id="22" idx="3"/>
                    <a:endCxn id="20" idx="1"/>
                  </p:cNvCxnSpPr>
                  <p:nvPr/>
                </p:nvCxnSpPr>
                <p:spPr>
                  <a:xfrm flipV="1">
                    <a:off x="4676948" y="3937334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箭头连接符 27"/>
                  <p:cNvCxnSpPr>
                    <a:stCxn id="20" idx="3"/>
                    <a:endCxn id="21" idx="1"/>
                  </p:cNvCxnSpPr>
                  <p:nvPr/>
                </p:nvCxnSpPr>
                <p:spPr>
                  <a:xfrm flipV="1">
                    <a:off x="6050028" y="3937333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箭头连接符 28"/>
                  <p:cNvCxnSpPr>
                    <a:stCxn id="21" idx="3"/>
                    <a:endCxn id="8" idx="0"/>
                  </p:cNvCxnSpPr>
                  <p:nvPr/>
                </p:nvCxnSpPr>
                <p:spPr>
                  <a:xfrm>
                    <a:off x="7423108" y="3937333"/>
                    <a:ext cx="453929" cy="8789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文本框 10"/>
                <p:cNvSpPr txBox="1"/>
                <p:nvPr/>
              </p:nvSpPr>
              <p:spPr>
                <a:xfrm>
                  <a:off x="289245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0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8384772" y="265413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563861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701169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26553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9710504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7494640" y="3295056"/>
                <a:ext cx="621437" cy="30184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66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>
                <a:stCxn id="8" idx="0"/>
                <a:endCxn id="23" idx="1"/>
              </p:cNvCxnSpPr>
              <p:nvPr/>
            </p:nvCxnSpPr>
            <p:spPr>
              <a:xfrm flipV="1">
                <a:off x="7805359" y="2416123"/>
                <a:ext cx="297714" cy="8789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7652111" y="3190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217727" y="483061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我现在想删除索引为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的这个节点。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3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0395" y="645768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同样的，我们需要找到索引</a:t>
            </a:r>
            <a:r>
              <a:rPr lang="en-US" altLang="zh-CN" dirty="0" smtClean="0"/>
              <a:t>4</a:t>
            </a:r>
            <a:r>
              <a:rPr lang="zh-CN" altLang="en-US" dirty="0" smtClean="0"/>
              <a:t>之前的那个元素，也就是索引为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247572" y="1740310"/>
            <a:ext cx="8812569" cy="1718506"/>
            <a:chOff x="1247572" y="1740310"/>
            <a:chExt cx="8812569" cy="1718506"/>
          </a:xfrm>
        </p:grpSpPr>
        <p:grpSp>
          <p:nvGrpSpPr>
            <p:cNvPr id="42" name="组合 41"/>
            <p:cNvGrpSpPr/>
            <p:nvPr/>
          </p:nvGrpSpPr>
          <p:grpSpPr>
            <a:xfrm>
              <a:off x="1247572" y="1740310"/>
              <a:ext cx="8812569" cy="1718506"/>
              <a:chOff x="1247572" y="1740310"/>
              <a:chExt cx="8812569" cy="171850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469871" y="2749029"/>
                <a:ext cx="621437" cy="30184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66</a:t>
                </a:r>
                <a:endParaRPr lang="zh-CN" altLang="en-US" dirty="0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1247572" y="1740310"/>
                <a:ext cx="8812569" cy="1718506"/>
                <a:chOff x="1247572" y="1740310"/>
                <a:chExt cx="8812569" cy="1718506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247572" y="1740310"/>
                  <a:ext cx="8812569" cy="1718506"/>
                  <a:chOff x="1247572" y="1740310"/>
                  <a:chExt cx="8812569" cy="1718506"/>
                </a:xfrm>
              </p:grpSpPr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1247572" y="1740310"/>
                    <a:ext cx="8812569" cy="1718506"/>
                    <a:chOff x="1167674" y="4365256"/>
                    <a:chExt cx="8812569" cy="1718506"/>
                  </a:xfrm>
                </p:grpSpPr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167674" y="4365256"/>
                      <a:ext cx="8812569" cy="1718506"/>
                      <a:chOff x="1361901" y="2255158"/>
                      <a:chExt cx="8812569" cy="1718506"/>
                    </a:xfrm>
                  </p:grpSpPr>
                  <p:grpSp>
                    <p:nvGrpSpPr>
                      <p:cNvPr id="15" name="组合 14"/>
                      <p:cNvGrpSpPr/>
                      <p:nvPr/>
                    </p:nvGrpSpPr>
                    <p:grpSpPr>
                      <a:xfrm>
                        <a:off x="1361901" y="2255158"/>
                        <a:ext cx="8812569" cy="1008719"/>
                        <a:chOff x="1309351" y="3786411"/>
                        <a:chExt cx="8812569" cy="1008719"/>
                      </a:xfrm>
                    </p:grpSpPr>
                    <p:sp>
                      <p:nvSpPr>
                        <p:cNvPr id="22" name="矩形 21"/>
                        <p:cNvSpPr/>
                        <p:nvPr/>
                      </p:nvSpPr>
                      <p:spPr>
                        <a:xfrm>
                          <a:off x="9500483" y="3786412"/>
                          <a:ext cx="621437" cy="30184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23" name="直接箭头连接符 22"/>
                        <p:cNvCxnSpPr>
                          <a:endCxn id="22" idx="1"/>
                        </p:cNvCxnSpPr>
                        <p:nvPr/>
                      </p:nvCxnSpPr>
                      <p:spPr>
                        <a:xfrm flipV="1">
                          <a:off x="8796188" y="3937333"/>
                          <a:ext cx="704295" cy="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2682431" y="3786415"/>
                          <a:ext cx="621437" cy="30184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 smtClean="0"/>
                            <a:t>56</a:t>
                          </a:r>
                          <a:endParaRPr lang="zh-CN" altLang="en-US" dirty="0"/>
                        </a:p>
                      </p:txBody>
                    </p:sp>
                    <p:sp>
                      <p:nvSpPr>
                        <p:cNvPr id="25" name="矩形 24"/>
                        <p:cNvSpPr/>
                        <p:nvPr/>
                      </p:nvSpPr>
                      <p:spPr>
                        <a:xfrm>
                          <a:off x="5428591" y="3786413"/>
                          <a:ext cx="621437" cy="30184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 smtClean="0"/>
                            <a:t>234</a:t>
                          </a:r>
                          <a:endParaRPr lang="zh-CN" altLang="en-US" dirty="0"/>
                        </a:p>
                      </p:txBody>
                    </p:sp>
                    <p:sp>
                      <p:nvSpPr>
                        <p:cNvPr id="26" name="矩形 25"/>
                        <p:cNvSpPr/>
                        <p:nvPr/>
                      </p:nvSpPr>
                      <p:spPr>
                        <a:xfrm>
                          <a:off x="6801671" y="3786412"/>
                          <a:ext cx="621437" cy="30184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 smtClean="0"/>
                            <a:t>78</a:t>
                          </a:r>
                          <a:endParaRPr lang="zh-CN" altLang="en-US" dirty="0"/>
                        </a:p>
                      </p:txBody>
                    </p:sp>
                    <p:sp>
                      <p:nvSpPr>
                        <p:cNvPr id="27" name="矩形 26"/>
                        <p:cNvSpPr/>
                        <p:nvPr/>
                      </p:nvSpPr>
                      <p:spPr>
                        <a:xfrm>
                          <a:off x="4055511" y="3786414"/>
                          <a:ext cx="621437" cy="30184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 smtClean="0"/>
                            <a:t>34</a:t>
                          </a:r>
                          <a:endParaRPr lang="zh-CN" altLang="en-US" dirty="0"/>
                        </a:p>
                      </p:txBody>
                    </p:sp>
                    <p:sp>
                      <p:nvSpPr>
                        <p:cNvPr id="28" name="矩形 27"/>
                        <p:cNvSpPr/>
                        <p:nvPr/>
                      </p:nvSpPr>
                      <p:spPr>
                        <a:xfrm>
                          <a:off x="8174751" y="3786412"/>
                          <a:ext cx="621437" cy="30184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 smtClean="0"/>
                            <a:t>123</a:t>
                          </a:r>
                          <a:endParaRPr lang="zh-CN" altLang="en-US" dirty="0"/>
                        </a:p>
                      </p:txBody>
                    </p:sp>
                    <p:sp>
                      <p:nvSpPr>
                        <p:cNvPr id="29" name="矩形 28"/>
                        <p:cNvSpPr/>
                        <p:nvPr/>
                      </p:nvSpPr>
                      <p:spPr>
                        <a:xfrm>
                          <a:off x="1309351" y="3786411"/>
                          <a:ext cx="621437" cy="30184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 smtClean="0"/>
                            <a:t>dh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30" name="直接箭头连接符 29"/>
                        <p:cNvCxnSpPr/>
                        <p:nvPr/>
                      </p:nvCxnSpPr>
                      <p:spPr>
                        <a:xfrm>
                          <a:off x="1923284" y="3937327"/>
                          <a:ext cx="751643" cy="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直接箭头连接符 30"/>
                        <p:cNvCxnSpPr>
                          <a:stCxn id="24" idx="3"/>
                          <a:endCxn id="27" idx="1"/>
                        </p:cNvCxnSpPr>
                        <p:nvPr/>
                      </p:nvCxnSpPr>
                      <p:spPr>
                        <a:xfrm flipV="1">
                          <a:off x="3303868" y="3937335"/>
                          <a:ext cx="751643" cy="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直接箭头连接符 31"/>
                        <p:cNvCxnSpPr>
                          <a:stCxn id="27" idx="3"/>
                          <a:endCxn id="25" idx="1"/>
                        </p:cNvCxnSpPr>
                        <p:nvPr/>
                      </p:nvCxnSpPr>
                      <p:spPr>
                        <a:xfrm flipV="1">
                          <a:off x="4676948" y="3937334"/>
                          <a:ext cx="751643" cy="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接箭头连接符 32"/>
                        <p:cNvCxnSpPr>
                          <a:stCxn id="25" idx="3"/>
                          <a:endCxn id="26" idx="1"/>
                        </p:cNvCxnSpPr>
                        <p:nvPr/>
                      </p:nvCxnSpPr>
                      <p:spPr>
                        <a:xfrm flipV="1">
                          <a:off x="6050028" y="3937333"/>
                          <a:ext cx="751643" cy="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直接箭头连接符 33"/>
                        <p:cNvCxnSpPr>
                          <a:stCxn id="26" idx="3"/>
                          <a:endCxn id="35" idx="0"/>
                        </p:cNvCxnSpPr>
                        <p:nvPr/>
                      </p:nvCxnSpPr>
                      <p:spPr>
                        <a:xfrm>
                          <a:off x="7423108" y="3937333"/>
                          <a:ext cx="419261" cy="85779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6" name="文本框 15"/>
                      <p:cNvSpPr txBox="1"/>
                      <p:nvPr/>
                    </p:nvSpPr>
                    <p:spPr>
                      <a:xfrm>
                        <a:off x="2892452" y="2654423"/>
                        <a:ext cx="3064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 smtClean="0">
                            <a:solidFill>
                              <a:srgbClr val="FF0000"/>
                            </a:solidFill>
                          </a:rPr>
                          <a:t>0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7741671" y="3604332"/>
                        <a:ext cx="3064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4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5638612" y="2622157"/>
                        <a:ext cx="3064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2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19" name="文本框 18"/>
                      <p:cNvSpPr txBox="1"/>
                      <p:nvPr/>
                    </p:nvSpPr>
                    <p:spPr>
                      <a:xfrm>
                        <a:off x="7011692" y="2622157"/>
                        <a:ext cx="3064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3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4265532" y="2654423"/>
                        <a:ext cx="3064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21" name="文本框 20"/>
                      <p:cNvSpPr txBox="1"/>
                      <p:nvPr/>
                    </p:nvSpPr>
                    <p:spPr>
                      <a:xfrm>
                        <a:off x="9710504" y="2622157"/>
                        <a:ext cx="3064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>
                            <a:solidFill>
                              <a:srgbClr val="FF0000"/>
                            </a:solidFill>
                          </a:rPr>
                          <a:t>6</a:t>
                        </a:r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4" name="直接箭头连接符 13"/>
                    <p:cNvCxnSpPr/>
                    <p:nvPr/>
                  </p:nvCxnSpPr>
                  <p:spPr>
                    <a:xfrm flipV="1">
                      <a:off x="1478392" y="5133567"/>
                      <a:ext cx="0" cy="797510"/>
                    </a:xfrm>
                    <a:prstGeom prst="straightConnector1">
                      <a:avLst/>
                    </a:prstGeom>
                    <a:ln>
                      <a:prstDash val="lg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" name="直接箭头连接符 4"/>
                  <p:cNvCxnSpPr/>
                  <p:nvPr/>
                </p:nvCxnSpPr>
                <p:spPr>
                  <a:xfrm flipV="1">
                    <a:off x="4304450" y="2508621"/>
                    <a:ext cx="0" cy="797510"/>
                  </a:xfrm>
                  <a:prstGeom prst="straightConnector1">
                    <a:avLst/>
                  </a:prstGeom>
                  <a:ln>
                    <a:prstDash val="lg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接箭头连接符 5"/>
                  <p:cNvCxnSpPr/>
                  <p:nvPr/>
                </p:nvCxnSpPr>
                <p:spPr>
                  <a:xfrm flipV="1">
                    <a:off x="5677530" y="2476641"/>
                    <a:ext cx="0" cy="797510"/>
                  </a:xfrm>
                  <a:prstGeom prst="straightConnector1">
                    <a:avLst/>
                  </a:prstGeom>
                  <a:ln>
                    <a:prstDash val="lg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箭头连接符 6"/>
                  <p:cNvCxnSpPr/>
                  <p:nvPr/>
                </p:nvCxnSpPr>
                <p:spPr>
                  <a:xfrm flipV="1">
                    <a:off x="2931370" y="2508621"/>
                    <a:ext cx="0" cy="797510"/>
                  </a:xfrm>
                  <a:prstGeom prst="straightConnector1">
                    <a:avLst/>
                  </a:prstGeom>
                  <a:ln>
                    <a:prstDash val="lg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箭头连接符 7"/>
                  <p:cNvCxnSpPr/>
                  <p:nvPr/>
                </p:nvCxnSpPr>
                <p:spPr>
                  <a:xfrm flipV="1">
                    <a:off x="7065666" y="2476641"/>
                    <a:ext cx="0" cy="7975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曲线连接符 8"/>
                  <p:cNvCxnSpPr/>
                  <p:nvPr/>
                </p:nvCxnSpPr>
                <p:spPr>
                  <a:xfrm rot="16200000" flipH="1">
                    <a:off x="2237301" y="2587613"/>
                    <a:ext cx="4" cy="1373080"/>
                  </a:xfrm>
                  <a:prstGeom prst="curvedConnector3">
                    <a:avLst>
                      <a:gd name="adj1" fmla="val 5715100000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曲线连接符 9"/>
                  <p:cNvCxnSpPr/>
                  <p:nvPr/>
                </p:nvCxnSpPr>
                <p:spPr>
                  <a:xfrm rot="16200000" flipH="1">
                    <a:off x="3617908" y="2638276"/>
                    <a:ext cx="4" cy="1373080"/>
                  </a:xfrm>
                  <a:prstGeom prst="curvedConnector3">
                    <a:avLst>
                      <a:gd name="adj1" fmla="val 5715100000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曲线连接符 10"/>
                  <p:cNvCxnSpPr/>
                  <p:nvPr/>
                </p:nvCxnSpPr>
                <p:spPr>
                  <a:xfrm rot="16200000" flipH="1">
                    <a:off x="4990988" y="2638269"/>
                    <a:ext cx="4" cy="1373080"/>
                  </a:xfrm>
                  <a:prstGeom prst="curvedConnector3">
                    <a:avLst>
                      <a:gd name="adj1" fmla="val 5715100000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曲线连接符 11"/>
                  <p:cNvCxnSpPr/>
                  <p:nvPr/>
                </p:nvCxnSpPr>
                <p:spPr>
                  <a:xfrm rot="16200000" flipH="1">
                    <a:off x="6379124" y="2638269"/>
                    <a:ext cx="4" cy="1373080"/>
                  </a:xfrm>
                  <a:prstGeom prst="curvedConnector3">
                    <a:avLst>
                      <a:gd name="adj1" fmla="val 5715100000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直接箭头连接符 35"/>
                <p:cNvCxnSpPr>
                  <a:stCxn id="35" idx="0"/>
                  <a:endCxn id="28" idx="1"/>
                </p:cNvCxnSpPr>
                <p:nvPr/>
              </p:nvCxnSpPr>
              <p:spPr>
                <a:xfrm flipV="1">
                  <a:off x="7780590" y="1891232"/>
                  <a:ext cx="332382" cy="8577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文本框 39"/>
            <p:cNvSpPr txBox="1"/>
            <p:nvPr/>
          </p:nvSpPr>
          <p:spPr>
            <a:xfrm>
              <a:off x="8275501" y="2107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55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0509" y="729673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同样的，移除节点的步骤就不详细说明了，直接看移除之后的链表结构：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11948" y="1655601"/>
            <a:ext cx="8812569" cy="768597"/>
            <a:chOff x="1361901" y="2255158"/>
            <a:chExt cx="8812569" cy="768597"/>
          </a:xfrm>
        </p:grpSpPr>
        <p:grpSp>
          <p:nvGrpSpPr>
            <p:cNvPr id="4" name="组合 3"/>
            <p:cNvGrpSpPr/>
            <p:nvPr/>
          </p:nvGrpSpPr>
          <p:grpSpPr>
            <a:xfrm>
              <a:off x="1361901" y="2255158"/>
              <a:ext cx="8812569" cy="301845"/>
              <a:chOff x="1309351" y="3786411"/>
              <a:chExt cx="8812569" cy="30184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>
                <a:endCxn id="11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6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6" idx="3"/>
                <a:endCxn id="14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4" idx="3"/>
                <a:endCxn id="15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5" idx="3"/>
                <a:endCxn id="17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40509" y="2780146"/>
            <a:ext cx="9959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所以如果我想在索引为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的位置删除节点，那么指针需要移动几次哦？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答案：和加入一样是 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zh-CN" altLang="en-US" dirty="0" smtClean="0"/>
              <a:t>，因为第一个索引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是虚拟头结点后的第一个节点，而不是虚拟头结点。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833754" y="4105053"/>
            <a:ext cx="10389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这样我们就很容易知道：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、如果移除链表头部位置（索引为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的位置）节点，那么当前指针移动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次，也就是不需要后移，</a:t>
            </a:r>
            <a:endParaRPr lang="en-US" altLang="zh-CN" dirty="0" smtClean="0"/>
          </a:p>
          <a:p>
            <a:r>
              <a:rPr lang="zh-CN" altLang="en-US" dirty="0" smtClean="0"/>
              <a:t>直接移除新元素就可，时间复杂度为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、如果移除链表最末尾节点，那么当前指针需要移动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次，时间复杂度为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、如果移除链表中间位置节点，那么同样涉及一个概率的问题，时间复杂度为</a:t>
            </a:r>
            <a:r>
              <a:rPr lang="en-US" altLang="zh-CN" dirty="0" smtClean="0"/>
              <a:t>O(n/2)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6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565" y="86812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、修改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723" y="1523253"/>
            <a:ext cx="8812569" cy="768597"/>
            <a:chOff x="1361901" y="2255158"/>
            <a:chExt cx="8812569" cy="768597"/>
          </a:xfrm>
        </p:grpSpPr>
        <p:grpSp>
          <p:nvGrpSpPr>
            <p:cNvPr id="6" name="组合 5"/>
            <p:cNvGrpSpPr/>
            <p:nvPr/>
          </p:nvGrpSpPr>
          <p:grpSpPr>
            <a:xfrm>
              <a:off x="1361901" y="2255158"/>
              <a:ext cx="8812569" cy="301845"/>
              <a:chOff x="1309351" y="3786411"/>
              <a:chExt cx="8812569" cy="30184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endCxn id="13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5" idx="3"/>
                <a:endCxn id="18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8" idx="3"/>
                <a:endCxn id="16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6" idx="3"/>
                <a:endCxn id="17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  <a:endCxn id="19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88618" y="2714602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我想将索引为</a:t>
            </a:r>
            <a:r>
              <a:rPr lang="en-US" altLang="zh-CN" dirty="0"/>
              <a:t>3</a:t>
            </a:r>
            <a:r>
              <a:rPr lang="zh-CN" altLang="en-US" dirty="0" smtClean="0"/>
              <a:t>的节点值修改成</a:t>
            </a:r>
            <a:r>
              <a:rPr lang="en-US" altLang="zh-CN" dirty="0" smtClean="0"/>
              <a:t>66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指针直接后移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个位置，如图所示</a:t>
            </a:r>
            <a:endParaRPr lang="en-US" altLang="zh-CN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1295723" y="3964562"/>
            <a:ext cx="8812569" cy="1584508"/>
            <a:chOff x="1247572" y="1740310"/>
            <a:chExt cx="8812569" cy="1584508"/>
          </a:xfrm>
        </p:grpSpPr>
        <p:grpSp>
          <p:nvGrpSpPr>
            <p:cNvPr id="28" name="组合 27"/>
            <p:cNvGrpSpPr/>
            <p:nvPr/>
          </p:nvGrpSpPr>
          <p:grpSpPr>
            <a:xfrm>
              <a:off x="1247572" y="1740310"/>
              <a:ext cx="8812569" cy="1565821"/>
              <a:chOff x="1167674" y="4365256"/>
              <a:chExt cx="8812569" cy="156582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167674" y="4365256"/>
                <a:ext cx="8812569" cy="768597"/>
                <a:chOff x="1361901" y="2255158"/>
                <a:chExt cx="8812569" cy="768597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1361901" y="2255158"/>
                  <a:ext cx="8812569" cy="301845"/>
                  <a:chOff x="1309351" y="3786411"/>
                  <a:chExt cx="8812569" cy="301845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9500483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</a:t>
                    </a:r>
                    <a:endParaRPr lang="zh-CN" altLang="en-US" dirty="0"/>
                  </a:p>
                </p:txBody>
              </p:sp>
              <p:cxnSp>
                <p:nvCxnSpPr>
                  <p:cNvPr id="47" name="直接箭头连接符 46"/>
                  <p:cNvCxnSpPr>
                    <a:endCxn id="46" idx="1"/>
                  </p:cNvCxnSpPr>
                  <p:nvPr/>
                </p:nvCxnSpPr>
                <p:spPr>
                  <a:xfrm flipV="1">
                    <a:off x="8796188" y="3937333"/>
                    <a:ext cx="704295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矩形 47"/>
                  <p:cNvSpPr/>
                  <p:nvPr/>
                </p:nvSpPr>
                <p:spPr>
                  <a:xfrm>
                    <a:off x="2682431" y="3786415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56</a:t>
                    </a:r>
                    <a:endParaRPr lang="zh-CN" altLang="en-US" dirty="0"/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5428591" y="3786413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234</a:t>
                    </a:r>
                    <a:endParaRPr lang="zh-CN" altLang="en-US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680167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78</a:t>
                    </a:r>
                    <a:endParaRPr lang="zh-CN" altLang="en-US" dirty="0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4055511" y="3786414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34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817475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123</a:t>
                    </a:r>
                    <a:endParaRPr lang="zh-CN" altLang="en-US" dirty="0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1309351" y="3786411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dh</a:t>
                    </a:r>
                    <a:endParaRPr lang="zh-CN" altLang="en-US" dirty="0"/>
                  </a:p>
                </p:txBody>
              </p:sp>
              <p:cxnSp>
                <p:nvCxnSpPr>
                  <p:cNvPr id="54" name="直接箭头连接符 53"/>
                  <p:cNvCxnSpPr/>
                  <p:nvPr/>
                </p:nvCxnSpPr>
                <p:spPr>
                  <a:xfrm>
                    <a:off x="1923284" y="3937327"/>
                    <a:ext cx="751643" cy="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箭头连接符 54"/>
                  <p:cNvCxnSpPr>
                    <a:stCxn id="48" idx="3"/>
                    <a:endCxn id="51" idx="1"/>
                  </p:cNvCxnSpPr>
                  <p:nvPr/>
                </p:nvCxnSpPr>
                <p:spPr>
                  <a:xfrm flipV="1">
                    <a:off x="3303868" y="3937335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55"/>
                  <p:cNvCxnSpPr>
                    <a:stCxn id="51" idx="3"/>
                    <a:endCxn id="49" idx="1"/>
                  </p:cNvCxnSpPr>
                  <p:nvPr/>
                </p:nvCxnSpPr>
                <p:spPr>
                  <a:xfrm flipV="1">
                    <a:off x="4676948" y="3937334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箭头连接符 56"/>
                  <p:cNvCxnSpPr>
                    <a:stCxn id="49" idx="3"/>
                    <a:endCxn id="50" idx="1"/>
                  </p:cNvCxnSpPr>
                  <p:nvPr/>
                </p:nvCxnSpPr>
                <p:spPr>
                  <a:xfrm flipV="1">
                    <a:off x="6050028" y="3937333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箭头连接符 57"/>
                  <p:cNvCxnSpPr>
                    <a:stCxn id="50" idx="3"/>
                    <a:endCxn id="52" idx="1"/>
                  </p:cNvCxnSpPr>
                  <p:nvPr/>
                </p:nvCxnSpPr>
                <p:spPr>
                  <a:xfrm>
                    <a:off x="7423108" y="3937333"/>
                    <a:ext cx="75164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文本框 39"/>
                <p:cNvSpPr txBox="1"/>
                <p:nvPr/>
              </p:nvSpPr>
              <p:spPr>
                <a:xfrm>
                  <a:off x="289245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0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8384772" y="265413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563861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701169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426553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9710504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8" name="直接箭头连接符 37"/>
              <p:cNvCxnSpPr/>
              <p:nvPr/>
            </p:nvCxnSpPr>
            <p:spPr>
              <a:xfrm flipV="1">
                <a:off x="1478392" y="5133567"/>
                <a:ext cx="0" cy="79751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箭头连接符 28"/>
            <p:cNvCxnSpPr/>
            <p:nvPr/>
          </p:nvCxnSpPr>
          <p:spPr>
            <a:xfrm flipV="1">
              <a:off x="4304450" y="250862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5677530" y="247664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931370" y="250862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7065666" y="2476641"/>
              <a:ext cx="0" cy="79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/>
            <p:nvPr/>
          </p:nvCxnSpPr>
          <p:spPr>
            <a:xfrm rot="16200000" flipH="1">
              <a:off x="2237301" y="2587613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/>
            <p:nvPr/>
          </p:nvCxnSpPr>
          <p:spPr>
            <a:xfrm rot="16200000" flipH="1">
              <a:off x="3617908" y="2638276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/>
            <p:nvPr/>
          </p:nvCxnSpPr>
          <p:spPr>
            <a:xfrm rot="16200000" flipH="1">
              <a:off x="4990988" y="2638269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/>
            <p:nvPr/>
          </p:nvCxnSpPr>
          <p:spPr>
            <a:xfrm rot="16200000" flipH="1">
              <a:off x="6379124" y="2638269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752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1702" y="6205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修改之后的结果：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23432" y="1479981"/>
            <a:ext cx="8812569" cy="1584508"/>
            <a:chOff x="1247572" y="1740310"/>
            <a:chExt cx="8812569" cy="1584508"/>
          </a:xfrm>
        </p:grpSpPr>
        <p:grpSp>
          <p:nvGrpSpPr>
            <p:cNvPr id="4" name="组合 3"/>
            <p:cNvGrpSpPr/>
            <p:nvPr/>
          </p:nvGrpSpPr>
          <p:grpSpPr>
            <a:xfrm>
              <a:off x="1247572" y="1740310"/>
              <a:ext cx="8812569" cy="1565821"/>
              <a:chOff x="1167674" y="4365256"/>
              <a:chExt cx="8812569" cy="156582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167674" y="4365256"/>
                <a:ext cx="8812569" cy="768597"/>
                <a:chOff x="1361901" y="2255158"/>
                <a:chExt cx="8812569" cy="768597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361901" y="2255158"/>
                  <a:ext cx="8812569" cy="301845"/>
                  <a:chOff x="1309351" y="3786411"/>
                  <a:chExt cx="8812569" cy="301845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9500483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</a:t>
                    </a:r>
                    <a:endParaRPr lang="zh-CN" altLang="en-US" dirty="0"/>
                  </a:p>
                </p:txBody>
              </p:sp>
              <p:cxnSp>
                <p:nvCxnSpPr>
                  <p:cNvPr id="23" name="直接箭头连接符 22"/>
                  <p:cNvCxnSpPr>
                    <a:endCxn id="22" idx="1"/>
                  </p:cNvCxnSpPr>
                  <p:nvPr/>
                </p:nvCxnSpPr>
                <p:spPr>
                  <a:xfrm flipV="1">
                    <a:off x="8796188" y="3937333"/>
                    <a:ext cx="704295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矩形 23"/>
                  <p:cNvSpPr/>
                  <p:nvPr/>
                </p:nvSpPr>
                <p:spPr>
                  <a:xfrm>
                    <a:off x="2682431" y="3786415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56</a:t>
                    </a:r>
                    <a:endParaRPr lang="zh-CN" altLang="en-US" dirty="0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5428591" y="3786413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234</a:t>
                    </a:r>
                    <a:endParaRPr lang="zh-CN" altLang="en-US" dirty="0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6801671" y="3786412"/>
                    <a:ext cx="621437" cy="30184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66</a:t>
                    </a:r>
                    <a:endParaRPr lang="zh-CN" altLang="en-US" dirty="0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4055511" y="3786414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34</a:t>
                    </a:r>
                    <a:endParaRPr lang="zh-CN" altLang="en-US" dirty="0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8174751" y="3786412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123</a:t>
                    </a:r>
                    <a:endParaRPr lang="zh-CN" altLang="en-US" dirty="0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1309351" y="3786411"/>
                    <a:ext cx="621437" cy="30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dh</a:t>
                    </a:r>
                    <a:endParaRPr lang="zh-CN" altLang="en-US" dirty="0"/>
                  </a:p>
                </p:txBody>
              </p:sp>
              <p:cxnSp>
                <p:nvCxnSpPr>
                  <p:cNvPr id="30" name="直接箭头连接符 29"/>
                  <p:cNvCxnSpPr/>
                  <p:nvPr/>
                </p:nvCxnSpPr>
                <p:spPr>
                  <a:xfrm>
                    <a:off x="1923284" y="3937327"/>
                    <a:ext cx="751643" cy="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箭头连接符 30"/>
                  <p:cNvCxnSpPr>
                    <a:stCxn id="24" idx="3"/>
                    <a:endCxn id="27" idx="1"/>
                  </p:cNvCxnSpPr>
                  <p:nvPr/>
                </p:nvCxnSpPr>
                <p:spPr>
                  <a:xfrm flipV="1">
                    <a:off x="3303868" y="3937335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箭头连接符 31"/>
                  <p:cNvCxnSpPr>
                    <a:stCxn id="27" idx="3"/>
                    <a:endCxn id="25" idx="1"/>
                  </p:cNvCxnSpPr>
                  <p:nvPr/>
                </p:nvCxnSpPr>
                <p:spPr>
                  <a:xfrm flipV="1">
                    <a:off x="4676948" y="3937334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>
                    <a:stCxn id="25" idx="3"/>
                    <a:endCxn id="26" idx="1"/>
                  </p:cNvCxnSpPr>
                  <p:nvPr/>
                </p:nvCxnSpPr>
                <p:spPr>
                  <a:xfrm flipV="1">
                    <a:off x="6050028" y="3937333"/>
                    <a:ext cx="7516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箭头连接符 33"/>
                  <p:cNvCxnSpPr>
                    <a:stCxn id="26" idx="3"/>
                    <a:endCxn id="28" idx="1"/>
                  </p:cNvCxnSpPr>
                  <p:nvPr/>
                </p:nvCxnSpPr>
                <p:spPr>
                  <a:xfrm>
                    <a:off x="7423108" y="3937333"/>
                    <a:ext cx="75164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文本框 15"/>
                <p:cNvSpPr txBox="1"/>
                <p:nvPr/>
              </p:nvSpPr>
              <p:spPr>
                <a:xfrm>
                  <a:off x="289245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0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8384772" y="265413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563861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7011692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4265532" y="265442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9710504" y="262215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4" name="直接箭头连接符 13"/>
              <p:cNvCxnSpPr/>
              <p:nvPr/>
            </p:nvCxnSpPr>
            <p:spPr>
              <a:xfrm flipV="1">
                <a:off x="1478392" y="5133567"/>
                <a:ext cx="0" cy="79751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接箭头连接符 4"/>
            <p:cNvCxnSpPr/>
            <p:nvPr/>
          </p:nvCxnSpPr>
          <p:spPr>
            <a:xfrm flipV="1">
              <a:off x="4304450" y="250862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5677530" y="247664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2931370" y="2508621"/>
              <a:ext cx="0" cy="7975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7065666" y="2476641"/>
              <a:ext cx="0" cy="79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曲线连接符 8"/>
            <p:cNvCxnSpPr/>
            <p:nvPr/>
          </p:nvCxnSpPr>
          <p:spPr>
            <a:xfrm rot="16200000" flipH="1">
              <a:off x="2237301" y="2587613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曲线连接符 9"/>
            <p:cNvCxnSpPr/>
            <p:nvPr/>
          </p:nvCxnSpPr>
          <p:spPr>
            <a:xfrm rot="16200000" flipH="1">
              <a:off x="3617908" y="2638276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线连接符 10"/>
            <p:cNvCxnSpPr/>
            <p:nvPr/>
          </p:nvCxnSpPr>
          <p:spPr>
            <a:xfrm rot="16200000" flipH="1">
              <a:off x="4990988" y="2638269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线连接符 11"/>
            <p:cNvCxnSpPr/>
            <p:nvPr/>
          </p:nvCxnSpPr>
          <p:spPr>
            <a:xfrm rot="16200000" flipH="1">
              <a:off x="6379124" y="2638269"/>
              <a:ext cx="4" cy="1373080"/>
            </a:xfrm>
            <a:prstGeom prst="curvedConnector3">
              <a:avLst>
                <a:gd name="adj1" fmla="val 5715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948759" y="3649885"/>
            <a:ext cx="7281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所以如果我想修改索引为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的节点值，那么指针需要移动几次哦？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n+1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zh-CN" altLang="en-US" dirty="0" smtClean="0"/>
              <a:t>，因为这次是对当前节点直接操作，而不是前一个节点。</a:t>
            </a:r>
            <a:endParaRPr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786149" y="4908313"/>
            <a:ext cx="11198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这样我们就很容易知道：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、如果是修改链表头部位置（索引为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的位置）元素节点值，那么当前指针移动</a:t>
            </a:r>
            <a:r>
              <a:rPr lang="en-US" altLang="zh-CN" dirty="0"/>
              <a:t>1</a:t>
            </a:r>
            <a:r>
              <a:rPr lang="zh-CN" altLang="en-US" dirty="0" smtClean="0"/>
              <a:t>次，时间复杂度为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、如果是修改链表最末尾元素</a:t>
            </a:r>
            <a:r>
              <a:rPr lang="zh-CN" altLang="en-US" dirty="0"/>
              <a:t>节点值</a:t>
            </a:r>
            <a:r>
              <a:rPr lang="zh-CN" altLang="en-US" dirty="0" smtClean="0"/>
              <a:t>，那么当前指针需要移动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次，时间复杂度为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、如果修改链表中间位置元素</a:t>
            </a:r>
            <a:r>
              <a:rPr lang="zh-CN" altLang="en-US" dirty="0"/>
              <a:t>节点值</a:t>
            </a:r>
            <a:r>
              <a:rPr lang="zh-CN" altLang="en-US" dirty="0" smtClean="0"/>
              <a:t>，那么同样涉及一个概率的问题，时间复杂度为</a:t>
            </a:r>
            <a:r>
              <a:rPr lang="en-US" altLang="zh-CN" dirty="0" smtClean="0"/>
              <a:t>O(n/2)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60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1251</Words>
  <Application>Microsoft Office PowerPoint</Application>
  <PresentationFormat>宽屏</PresentationFormat>
  <Paragraphs>255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32</cp:revision>
  <dcterms:created xsi:type="dcterms:W3CDTF">2021-08-11T01:03:01Z</dcterms:created>
  <dcterms:modified xsi:type="dcterms:W3CDTF">2021-08-11T09:30:35Z</dcterms:modified>
</cp:coreProperties>
</file>