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61" r:id="rId5"/>
    <p:sldId id="263" r:id="rId6"/>
    <p:sldId id="262" r:id="rId7"/>
    <p:sldId id="267" r:id="rId8"/>
    <p:sldId id="268" r:id="rId9"/>
    <p:sldId id="269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2" name="组合 131"/>
          <p:cNvGrpSpPr/>
          <p:nvPr/>
        </p:nvGrpSpPr>
        <p:grpSpPr>
          <a:xfrm>
            <a:off x="2052320" y="645795"/>
            <a:ext cx="7466330" cy="6144260"/>
            <a:chOff x="2679" y="615"/>
            <a:chExt cx="11758" cy="9676"/>
          </a:xfrm>
        </p:grpSpPr>
        <p:grpSp>
          <p:nvGrpSpPr>
            <p:cNvPr id="68" name="组合 67"/>
            <p:cNvGrpSpPr/>
            <p:nvPr/>
          </p:nvGrpSpPr>
          <p:grpSpPr>
            <a:xfrm>
              <a:off x="2679" y="615"/>
              <a:ext cx="11758" cy="5458"/>
              <a:chOff x="2679" y="615"/>
              <a:chExt cx="11758" cy="5458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2679" y="615"/>
                <a:ext cx="11758" cy="2646"/>
                <a:chOff x="2679" y="615"/>
                <a:chExt cx="11758" cy="2646"/>
              </a:xfrm>
            </p:grpSpPr>
            <p:grpSp>
              <p:nvGrpSpPr>
                <p:cNvPr id="20" name="组合 19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7" name="组合 6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" name="矩形 4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" name="矩形 5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0" name="矩形 9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5" name="矩形 14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" name="矩形 15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7" name="组合 16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8" name="矩形 17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" name="矩形 18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1" name="组合 20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993" y="1520"/>
                      <a:ext cx="2798" cy="1240"/>
                      <a:chOff x="1993" y="1520"/>
                      <a:chExt cx="2798" cy="1240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矩形 24"/>
                      <p:cNvSpPr/>
                      <p:nvPr/>
                    </p:nvSpPr>
                    <p:spPr>
                      <a:xfrm>
                        <a:off x="3484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i = 1</a:t>
                        </a:r>
                        <a:endParaRPr lang="en-US" altLang="zh-CN">
                          <a:solidFill>
                            <a:srgbClr val="FF0000"/>
                          </a:solidFill>
                        </a:endParaRPr>
                      </a:p>
                      <a:p>
                        <a:pPr algn="ctr"/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j = 1</a:t>
                        </a:r>
                        <a:endParaRPr lang="en-US" altLang="zh-CN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6" name="组合 25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27" name="矩形 26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" name="矩形 27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30" name="组合 29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31" name="矩形 3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" name="矩形 3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矩形 3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37" name="组合 36"/>
              <p:cNvGrpSpPr/>
              <p:nvPr/>
            </p:nvGrpSpPr>
            <p:grpSpPr>
              <a:xfrm>
                <a:off x="2679" y="3427"/>
                <a:ext cx="11758" cy="2646"/>
                <a:chOff x="2679" y="615"/>
                <a:chExt cx="11758" cy="2646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40" name="组合 39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3" name="组合 4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44" name="矩形 4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" name="矩形 4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993" y="1520"/>
                      <a:ext cx="2797" cy="1240"/>
                      <a:chOff x="1993" y="1520"/>
                      <a:chExt cx="2797" cy="1240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矩形 48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1" name="矩形 5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" name="矩形 5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54" name="组合 53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55" name="组合 54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6" name="矩形 5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" name="矩形 5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8" name="组合 57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9" name="矩形 5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400">
                            <a:solidFill>
                              <a:srgbClr val="FF0000"/>
                            </a:solidFill>
                          </a:rPr>
                          <a:t>s[x][y-1]</a:t>
                        </a:r>
                        <a:endParaRPr lang="en-US" altLang="zh-CN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0" name="矩形 5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/>
                          <a:t>s[x][y]</a:t>
                        </a:r>
                        <a:endParaRPr lang="en-US" altLang="zh-CN"/>
                      </a:p>
                    </p:txBody>
                  </p:sp>
                </p:grpSp>
              </p:grpSp>
              <p:grpSp>
                <p:nvGrpSpPr>
                  <p:cNvPr id="61" name="组合 60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62" name="组合 61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63" name="矩形 62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" name="矩形 63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5" name="组合 64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66" name="矩形 6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" name="矩形 6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69" name="组合 68"/>
            <p:cNvGrpSpPr/>
            <p:nvPr/>
          </p:nvGrpSpPr>
          <p:grpSpPr>
            <a:xfrm>
              <a:off x="2679" y="6239"/>
              <a:ext cx="11758" cy="4052"/>
              <a:chOff x="2679" y="615"/>
              <a:chExt cx="11758" cy="4052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2679" y="615"/>
                <a:ext cx="11758" cy="2646"/>
                <a:chOff x="2679" y="615"/>
                <a:chExt cx="11758" cy="2646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73" name="组合 72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74" name="矩形 7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" name="矩形 7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6" name="组合 75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77" name="矩形 76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" name="矩形 77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9" name="组合 78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80" name="组合 79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1" name="矩形 8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" name="矩形 8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3" name="组合 8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4" name="矩形 8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" name="矩形 8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6" name="组合 85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87" name="组合 86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88" name="组合 87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9" name="矩形 8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" name="矩形 8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" name="组合 90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2" name="矩形 91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" name="矩形 92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4" name="组合 93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95" name="组合 94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6" name="矩形 9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" name="矩形 9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8" name="组合 97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9" name="矩形 9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" name="矩形 9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02" name="组合 101"/>
              <p:cNvGrpSpPr/>
              <p:nvPr/>
            </p:nvGrpSpPr>
            <p:grpSpPr>
              <a:xfrm rot="0">
                <a:off x="2679" y="3427"/>
                <a:ext cx="11758" cy="1240"/>
                <a:chOff x="1993" y="1520"/>
                <a:chExt cx="11758" cy="1240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1993" y="1520"/>
                  <a:ext cx="5794" cy="1240"/>
                  <a:chOff x="1993" y="1520"/>
                  <a:chExt cx="5794" cy="1240"/>
                </a:xfrm>
              </p:grpSpPr>
              <p:grpSp>
                <p:nvGrpSpPr>
                  <p:cNvPr id="104" name="组合 103"/>
                  <p:cNvGrpSpPr/>
                  <p:nvPr/>
                </p:nvGrpSpPr>
                <p:grpSpPr>
                  <a:xfrm>
                    <a:off x="1993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05" name="矩形 104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7" name="组合 106"/>
                  <p:cNvGrpSpPr/>
                  <p:nvPr/>
                </p:nvGrpSpPr>
                <p:grpSpPr>
                  <a:xfrm>
                    <a:off x="4991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08" name="矩形 107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矩形 108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7957" y="1520"/>
                  <a:ext cx="5794" cy="1240"/>
                  <a:chOff x="1993" y="1520"/>
                  <a:chExt cx="5794" cy="1240"/>
                </a:xfrm>
              </p:grpSpPr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1993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12" name="矩形 111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矩形 112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4991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15" name="矩形 114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矩形 115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133" name="文本框 132"/>
          <p:cNvSpPr txBox="1"/>
          <p:nvPr/>
        </p:nvSpPr>
        <p:spPr>
          <a:xfrm>
            <a:off x="1042035" y="855345"/>
            <a:ext cx="1073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row = 0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2052320" y="173355"/>
            <a:ext cx="946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col = 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2" name="组合 131"/>
          <p:cNvGrpSpPr/>
          <p:nvPr/>
        </p:nvGrpSpPr>
        <p:grpSpPr>
          <a:xfrm>
            <a:off x="2052320" y="645795"/>
            <a:ext cx="7466330" cy="6144260"/>
            <a:chOff x="2679" y="615"/>
            <a:chExt cx="11758" cy="9676"/>
          </a:xfrm>
        </p:grpSpPr>
        <p:grpSp>
          <p:nvGrpSpPr>
            <p:cNvPr id="68" name="组合 67"/>
            <p:cNvGrpSpPr/>
            <p:nvPr/>
          </p:nvGrpSpPr>
          <p:grpSpPr>
            <a:xfrm>
              <a:off x="2679" y="615"/>
              <a:ext cx="11758" cy="5458"/>
              <a:chOff x="2679" y="615"/>
              <a:chExt cx="11758" cy="5458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2679" y="615"/>
                <a:ext cx="11758" cy="2646"/>
                <a:chOff x="2679" y="615"/>
                <a:chExt cx="11758" cy="2646"/>
              </a:xfrm>
            </p:grpSpPr>
            <p:grpSp>
              <p:nvGrpSpPr>
                <p:cNvPr id="20" name="组合 19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7" name="组合 6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" name="矩形 4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" name="矩形 5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0" name="矩形 9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5" name="矩形 14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" name="矩形 15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7" name="组合 16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8" name="矩形 17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" name="矩形 18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1" name="组合 20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993" y="1520"/>
                      <a:ext cx="2798" cy="1240"/>
                      <a:chOff x="1993" y="1520"/>
                      <a:chExt cx="2798" cy="1240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矩形 24"/>
                      <p:cNvSpPr/>
                      <p:nvPr/>
                    </p:nvSpPr>
                    <p:spPr>
                      <a:xfrm>
                        <a:off x="3484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i = 1</a:t>
                        </a:r>
                        <a:endParaRPr lang="en-US" altLang="zh-CN">
                          <a:solidFill>
                            <a:srgbClr val="FF0000"/>
                          </a:solidFill>
                        </a:endParaRPr>
                      </a:p>
                      <a:p>
                        <a:pPr algn="ctr"/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j = 1</a:t>
                        </a:r>
                        <a:endParaRPr lang="en-US" altLang="zh-CN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6" name="组合 25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27" name="矩形 26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" name="矩形 27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30" name="组合 29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31" name="矩形 3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" name="矩形 3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矩形 3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37" name="组合 36"/>
              <p:cNvGrpSpPr/>
              <p:nvPr/>
            </p:nvGrpSpPr>
            <p:grpSpPr>
              <a:xfrm>
                <a:off x="2679" y="3427"/>
                <a:ext cx="11758" cy="2646"/>
                <a:chOff x="2679" y="615"/>
                <a:chExt cx="11758" cy="2646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40" name="组合 39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3" name="组合 4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44" name="矩形 4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" name="矩形 4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400">
                            <a:solidFill>
                              <a:srgbClr val="FF0000"/>
                            </a:solidFill>
                          </a:rPr>
                          <a:t>s[x-1][y]</a:t>
                        </a:r>
                        <a:endParaRPr lang="en-US" altLang="zh-CN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矩形 48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1" name="矩形 5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" name="矩形 5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54" name="组合 53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55" name="组合 54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6" name="矩形 5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" name="矩形 5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8" name="组合 57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9" name="矩形 5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" name="矩形 5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/>
                          <a:t>s[x][y]</a:t>
                        </a:r>
                        <a:endParaRPr lang="en-US" altLang="zh-CN"/>
                      </a:p>
                    </p:txBody>
                  </p:sp>
                </p:grpSp>
              </p:grpSp>
              <p:grpSp>
                <p:nvGrpSpPr>
                  <p:cNvPr id="61" name="组合 60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62" name="组合 61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63" name="矩形 62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" name="矩形 63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5" name="组合 64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66" name="矩形 6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" name="矩形 6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69" name="组合 68"/>
            <p:cNvGrpSpPr/>
            <p:nvPr/>
          </p:nvGrpSpPr>
          <p:grpSpPr>
            <a:xfrm>
              <a:off x="2679" y="6239"/>
              <a:ext cx="11758" cy="4052"/>
              <a:chOff x="2679" y="615"/>
              <a:chExt cx="11758" cy="4052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2679" y="615"/>
                <a:ext cx="11758" cy="2646"/>
                <a:chOff x="2679" y="615"/>
                <a:chExt cx="11758" cy="2646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73" name="组合 72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74" name="矩形 7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" name="矩形 7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6" name="组合 75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77" name="矩形 76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" name="矩形 77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9" name="组合 78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80" name="组合 79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1" name="矩形 8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" name="矩形 8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3" name="组合 8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4" name="矩形 8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" name="矩形 8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6" name="组合 85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87" name="组合 86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88" name="组合 87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9" name="矩形 8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" name="矩形 8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" name="组合 90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2" name="矩形 91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" name="矩形 92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4" name="组合 93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95" name="组合 94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6" name="矩形 9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" name="矩形 9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8" name="组合 97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9" name="矩形 9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" name="矩形 9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02" name="组合 101"/>
              <p:cNvGrpSpPr/>
              <p:nvPr/>
            </p:nvGrpSpPr>
            <p:grpSpPr>
              <a:xfrm rot="0">
                <a:off x="2679" y="3427"/>
                <a:ext cx="11758" cy="1240"/>
                <a:chOff x="1993" y="1520"/>
                <a:chExt cx="11758" cy="1240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1993" y="1520"/>
                  <a:ext cx="5794" cy="1240"/>
                  <a:chOff x="1993" y="1520"/>
                  <a:chExt cx="5794" cy="1240"/>
                </a:xfrm>
              </p:grpSpPr>
              <p:grpSp>
                <p:nvGrpSpPr>
                  <p:cNvPr id="104" name="组合 103"/>
                  <p:cNvGrpSpPr/>
                  <p:nvPr/>
                </p:nvGrpSpPr>
                <p:grpSpPr>
                  <a:xfrm>
                    <a:off x="1993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05" name="矩形 104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7" name="组合 106"/>
                  <p:cNvGrpSpPr/>
                  <p:nvPr/>
                </p:nvGrpSpPr>
                <p:grpSpPr>
                  <a:xfrm>
                    <a:off x="4991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08" name="矩形 107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矩形 108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7957" y="1520"/>
                  <a:ext cx="5794" cy="1240"/>
                  <a:chOff x="1993" y="1520"/>
                  <a:chExt cx="5794" cy="1240"/>
                </a:xfrm>
              </p:grpSpPr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1993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12" name="矩形 111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矩形 112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4991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15" name="矩形 114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矩形 115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133" name="文本框 132"/>
          <p:cNvSpPr txBox="1"/>
          <p:nvPr/>
        </p:nvSpPr>
        <p:spPr>
          <a:xfrm>
            <a:off x="1042035" y="855345"/>
            <a:ext cx="1073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row = 0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2052320" y="173355"/>
            <a:ext cx="946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col = 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2" name="组合 131"/>
          <p:cNvGrpSpPr/>
          <p:nvPr/>
        </p:nvGrpSpPr>
        <p:grpSpPr>
          <a:xfrm>
            <a:off x="2052320" y="645795"/>
            <a:ext cx="7466330" cy="6144260"/>
            <a:chOff x="2679" y="615"/>
            <a:chExt cx="11758" cy="9676"/>
          </a:xfrm>
        </p:grpSpPr>
        <p:grpSp>
          <p:nvGrpSpPr>
            <p:cNvPr id="68" name="组合 67"/>
            <p:cNvGrpSpPr/>
            <p:nvPr/>
          </p:nvGrpSpPr>
          <p:grpSpPr>
            <a:xfrm>
              <a:off x="2679" y="615"/>
              <a:ext cx="11758" cy="5458"/>
              <a:chOff x="2679" y="615"/>
              <a:chExt cx="11758" cy="5458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2679" y="615"/>
                <a:ext cx="11758" cy="2646"/>
                <a:chOff x="2679" y="615"/>
                <a:chExt cx="11758" cy="2646"/>
              </a:xfrm>
            </p:grpSpPr>
            <p:grpSp>
              <p:nvGrpSpPr>
                <p:cNvPr id="20" name="组合 19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7" name="组合 6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" name="矩形 4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" name="矩形 5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0" name="矩形 9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5" name="矩形 14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" name="矩形 15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7" name="组合 16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8" name="矩形 17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" name="矩形 18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1" name="组合 20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993" y="1520"/>
                      <a:ext cx="2798" cy="1240"/>
                      <a:chOff x="1993" y="1520"/>
                      <a:chExt cx="2798" cy="1240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矩形 24"/>
                      <p:cNvSpPr/>
                      <p:nvPr/>
                    </p:nvSpPr>
                    <p:spPr>
                      <a:xfrm>
                        <a:off x="3484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i = 1</a:t>
                        </a:r>
                        <a:endParaRPr lang="en-US" altLang="zh-CN">
                          <a:solidFill>
                            <a:srgbClr val="FF0000"/>
                          </a:solidFill>
                        </a:endParaRPr>
                      </a:p>
                      <a:p>
                        <a:pPr algn="ctr"/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j = 1</a:t>
                        </a:r>
                        <a:endParaRPr lang="en-US" altLang="zh-CN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6" name="组合 25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27" name="矩形 26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" name="矩形 27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30" name="组合 29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31" name="矩形 3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" name="矩形 3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矩形 3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37" name="组合 36"/>
              <p:cNvGrpSpPr/>
              <p:nvPr/>
            </p:nvGrpSpPr>
            <p:grpSpPr>
              <a:xfrm>
                <a:off x="2679" y="3427"/>
                <a:ext cx="11758" cy="2646"/>
                <a:chOff x="2679" y="615"/>
                <a:chExt cx="11758" cy="2646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40" name="组合 39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3" name="组合 4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44" name="矩形 4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200">
                            <a:solidFill>
                              <a:srgbClr val="FF0000"/>
                            </a:solidFill>
                          </a:rPr>
                          <a:t>s[x-1][y-1]</a:t>
                        </a:r>
                        <a:endParaRPr lang="en-US" altLang="zh-CN" sz="12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45" name="矩形 4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矩形 48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1" name="矩形 5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" name="矩形 5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54" name="组合 53"/>
                  <p:cNvGrpSpPr/>
                  <p:nvPr/>
                </p:nvGrpSpPr>
                <p:grpSpPr>
                  <a:xfrm>
                    <a:off x="1993" y="1520"/>
                    <a:ext cx="5795" cy="1240"/>
                    <a:chOff x="1993" y="1520"/>
                    <a:chExt cx="5795" cy="1240"/>
                  </a:xfrm>
                </p:grpSpPr>
                <p:grpSp>
                  <p:nvGrpSpPr>
                    <p:cNvPr id="55" name="组合 54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6" name="矩形 5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" name="矩形 5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8" name="组合 57"/>
                    <p:cNvGrpSpPr/>
                    <p:nvPr/>
                  </p:nvGrpSpPr>
                  <p:grpSpPr>
                    <a:xfrm>
                      <a:off x="4991" y="1520"/>
                      <a:ext cx="2797" cy="1240"/>
                      <a:chOff x="1993" y="1520"/>
                      <a:chExt cx="2797" cy="1240"/>
                    </a:xfrm>
                  </p:grpSpPr>
                  <p:sp>
                    <p:nvSpPr>
                      <p:cNvPr id="59" name="矩形 5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" name="矩形 5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/>
                          <a:t>s[x][y]</a:t>
                        </a:r>
                        <a:endParaRPr lang="en-US" altLang="zh-CN"/>
                      </a:p>
                    </p:txBody>
                  </p:sp>
                </p:grpSp>
              </p:grpSp>
              <p:grpSp>
                <p:nvGrpSpPr>
                  <p:cNvPr id="61" name="组合 60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62" name="组合 61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63" name="矩形 62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" name="矩形 63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5" name="组合 64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66" name="矩形 6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" name="矩形 6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69" name="组合 68"/>
            <p:cNvGrpSpPr/>
            <p:nvPr/>
          </p:nvGrpSpPr>
          <p:grpSpPr>
            <a:xfrm>
              <a:off x="2679" y="6239"/>
              <a:ext cx="11758" cy="4052"/>
              <a:chOff x="2679" y="615"/>
              <a:chExt cx="11758" cy="4052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2679" y="615"/>
                <a:ext cx="11758" cy="2646"/>
                <a:chOff x="2679" y="615"/>
                <a:chExt cx="11758" cy="2646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73" name="组合 72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74" name="矩形 7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" name="矩形 7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6" name="组合 75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77" name="矩形 76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" name="矩形 77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9" name="组合 78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80" name="组合 79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1" name="矩形 8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" name="矩形 8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3" name="组合 8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4" name="矩形 8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" name="矩形 8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6" name="组合 85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87" name="组合 86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88" name="组合 87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9" name="矩形 8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" name="矩形 8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" name="组合 90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2" name="矩形 91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" name="矩形 92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4" name="组合 93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95" name="组合 94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6" name="矩形 9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" name="矩形 9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8" name="组合 97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9" name="矩形 9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" name="矩形 9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02" name="组合 101"/>
              <p:cNvGrpSpPr/>
              <p:nvPr/>
            </p:nvGrpSpPr>
            <p:grpSpPr>
              <a:xfrm rot="0">
                <a:off x="2679" y="3427"/>
                <a:ext cx="11758" cy="1240"/>
                <a:chOff x="1993" y="1520"/>
                <a:chExt cx="11758" cy="1240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1993" y="1520"/>
                  <a:ext cx="5794" cy="1240"/>
                  <a:chOff x="1993" y="1520"/>
                  <a:chExt cx="5794" cy="1240"/>
                </a:xfrm>
              </p:grpSpPr>
              <p:grpSp>
                <p:nvGrpSpPr>
                  <p:cNvPr id="104" name="组合 103"/>
                  <p:cNvGrpSpPr/>
                  <p:nvPr/>
                </p:nvGrpSpPr>
                <p:grpSpPr>
                  <a:xfrm>
                    <a:off x="1993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05" name="矩形 104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7" name="组合 106"/>
                  <p:cNvGrpSpPr/>
                  <p:nvPr/>
                </p:nvGrpSpPr>
                <p:grpSpPr>
                  <a:xfrm>
                    <a:off x="4991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08" name="矩形 107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矩形 108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7957" y="1520"/>
                  <a:ext cx="5794" cy="1240"/>
                  <a:chOff x="1993" y="1520"/>
                  <a:chExt cx="5794" cy="1240"/>
                </a:xfrm>
              </p:grpSpPr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1993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12" name="矩形 111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矩形 112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4991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15" name="矩形 114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矩形 115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133" name="文本框 132"/>
          <p:cNvSpPr txBox="1"/>
          <p:nvPr/>
        </p:nvSpPr>
        <p:spPr>
          <a:xfrm>
            <a:off x="1042035" y="855345"/>
            <a:ext cx="1073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row = 0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2052320" y="173355"/>
            <a:ext cx="946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col = 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07465" y="808990"/>
            <a:ext cx="55905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看上面三张图，我们可以看出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s[x][y] </a:t>
            </a:r>
            <a:r>
              <a:rPr lang="zh-CN" altLang="en-US"/>
              <a:t>等于前两个碧绿色面积之和，但是两个碧绿色有公共部分，就是第三张图的黑色部分，所以应该减去黑色面积，最后再加上原数组的</a:t>
            </a:r>
            <a:r>
              <a:rPr lang="en-US" altLang="zh-CN"/>
              <a:t>a[x][y]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s[x][y] = s[x-1][y] + s[x][y-1] - s[x-1][y-1] + a[x][y]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2" name="组合 131"/>
          <p:cNvGrpSpPr/>
          <p:nvPr/>
        </p:nvGrpSpPr>
        <p:grpSpPr>
          <a:xfrm>
            <a:off x="2052320" y="645795"/>
            <a:ext cx="7466330" cy="6144260"/>
            <a:chOff x="2679" y="615"/>
            <a:chExt cx="11758" cy="9676"/>
          </a:xfrm>
        </p:grpSpPr>
        <p:grpSp>
          <p:nvGrpSpPr>
            <p:cNvPr id="68" name="组合 67"/>
            <p:cNvGrpSpPr/>
            <p:nvPr/>
          </p:nvGrpSpPr>
          <p:grpSpPr>
            <a:xfrm>
              <a:off x="2679" y="615"/>
              <a:ext cx="11758" cy="5458"/>
              <a:chOff x="2679" y="615"/>
              <a:chExt cx="11758" cy="5458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2679" y="615"/>
                <a:ext cx="11758" cy="2646"/>
                <a:chOff x="2679" y="615"/>
                <a:chExt cx="11758" cy="2646"/>
              </a:xfrm>
            </p:grpSpPr>
            <p:grpSp>
              <p:nvGrpSpPr>
                <p:cNvPr id="20" name="组合 19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7" name="组合 6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" name="矩形 4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" name="矩形 5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0" name="矩形 9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5" name="矩形 14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" name="矩形 15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7" name="组合 16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8" name="矩形 17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" name="矩形 18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1" name="组合 20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993" y="1520"/>
                      <a:ext cx="2798" cy="1240"/>
                      <a:chOff x="1993" y="1520"/>
                      <a:chExt cx="2798" cy="1240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矩形 24"/>
                      <p:cNvSpPr/>
                      <p:nvPr/>
                    </p:nvSpPr>
                    <p:spPr>
                      <a:xfrm>
                        <a:off x="3484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i = 1</a:t>
                        </a:r>
                        <a:endParaRPr lang="en-US" altLang="zh-CN">
                          <a:solidFill>
                            <a:srgbClr val="FF0000"/>
                          </a:solidFill>
                        </a:endParaRPr>
                      </a:p>
                      <a:p>
                        <a:pPr algn="ctr"/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j = 1</a:t>
                        </a:r>
                        <a:endParaRPr lang="en-US" altLang="zh-CN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6" name="组合 25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27" name="矩形 26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" name="矩形 27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30" name="组合 29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31" name="矩形 3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" name="矩形 3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矩形 3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37" name="组合 36"/>
              <p:cNvGrpSpPr/>
              <p:nvPr/>
            </p:nvGrpSpPr>
            <p:grpSpPr>
              <a:xfrm>
                <a:off x="2679" y="3427"/>
                <a:ext cx="11758" cy="2646"/>
                <a:chOff x="2679" y="615"/>
                <a:chExt cx="11758" cy="2646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40" name="组合 39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3" name="组合 4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44" name="矩形 4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" name="矩形 4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矩形 48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1" name="矩形 5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" name="矩形 5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54" name="组合 53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55" name="组合 54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6" name="矩形 5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" name="矩形 5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8" name="组合 57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9" name="矩形 5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" name="矩形 5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400"/>
                          <a:t>s[x1][y1]</a:t>
                        </a:r>
                        <a:endParaRPr lang="en-US" altLang="zh-CN" sz="1400"/>
                      </a:p>
                    </p:txBody>
                  </p:sp>
                </p:grpSp>
              </p:grpSp>
              <p:grpSp>
                <p:nvGrpSpPr>
                  <p:cNvPr id="61" name="组合 60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62" name="组合 61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63" name="矩形 62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" name="矩形 63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5" name="组合 64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66" name="矩形 6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" name="矩形 6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69" name="组合 68"/>
            <p:cNvGrpSpPr/>
            <p:nvPr/>
          </p:nvGrpSpPr>
          <p:grpSpPr>
            <a:xfrm>
              <a:off x="2679" y="6239"/>
              <a:ext cx="11758" cy="4052"/>
              <a:chOff x="2679" y="615"/>
              <a:chExt cx="11758" cy="4052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2679" y="615"/>
                <a:ext cx="11758" cy="2646"/>
                <a:chOff x="2679" y="615"/>
                <a:chExt cx="11758" cy="2646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73" name="组合 72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74" name="矩形 7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" name="矩形 7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6" name="组合 75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77" name="矩形 76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" name="矩形 77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9" name="组合 78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80" name="组合 79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1" name="矩形 8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" name="矩形 8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3" name="组合 8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4" name="矩形 8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" name="矩形 8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6" name="组合 85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87" name="组合 86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88" name="组合 87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9" name="矩形 8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" name="矩形 8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" name="组合 90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2" name="矩形 91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000"/>
                          <a:t>s[x2][y1-1]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93" name="矩形 92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4" name="组合 93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95" name="组合 94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6" name="矩形 9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" name="矩形 9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400"/>
                          <a:t>s[x2][y2]</a:t>
                        </a:r>
                        <a:endParaRPr lang="en-US" altLang="zh-CN" sz="1400"/>
                      </a:p>
                    </p:txBody>
                  </p:sp>
                </p:grpSp>
                <p:grpSp>
                  <p:nvGrpSpPr>
                    <p:cNvPr id="98" name="组合 97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9" name="矩形 9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" name="矩形 9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02" name="组合 101"/>
              <p:cNvGrpSpPr/>
              <p:nvPr/>
            </p:nvGrpSpPr>
            <p:grpSpPr>
              <a:xfrm rot="0">
                <a:off x="2679" y="3427"/>
                <a:ext cx="11758" cy="1240"/>
                <a:chOff x="1993" y="1520"/>
                <a:chExt cx="11758" cy="1240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1993" y="1520"/>
                  <a:ext cx="5794" cy="1240"/>
                  <a:chOff x="1993" y="1520"/>
                  <a:chExt cx="5794" cy="1240"/>
                </a:xfrm>
              </p:grpSpPr>
              <p:grpSp>
                <p:nvGrpSpPr>
                  <p:cNvPr id="104" name="组合 103"/>
                  <p:cNvGrpSpPr/>
                  <p:nvPr/>
                </p:nvGrpSpPr>
                <p:grpSpPr>
                  <a:xfrm>
                    <a:off x="1993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05" name="矩形 104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7" name="组合 106"/>
                  <p:cNvGrpSpPr/>
                  <p:nvPr/>
                </p:nvGrpSpPr>
                <p:grpSpPr>
                  <a:xfrm>
                    <a:off x="4991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08" name="矩形 107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矩形 108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7957" y="1520"/>
                  <a:ext cx="5794" cy="1240"/>
                  <a:chOff x="1993" y="1520"/>
                  <a:chExt cx="5794" cy="1240"/>
                </a:xfrm>
              </p:grpSpPr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1993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12" name="矩形 111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矩形 112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4991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15" name="矩形 114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矩形 115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133" name="文本框 132"/>
          <p:cNvSpPr txBox="1"/>
          <p:nvPr/>
        </p:nvSpPr>
        <p:spPr>
          <a:xfrm>
            <a:off x="1042035" y="855345"/>
            <a:ext cx="1073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row = 0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2052320" y="173355"/>
            <a:ext cx="946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col = 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2" name="组合 131"/>
          <p:cNvGrpSpPr/>
          <p:nvPr/>
        </p:nvGrpSpPr>
        <p:grpSpPr>
          <a:xfrm>
            <a:off x="2052320" y="645795"/>
            <a:ext cx="7466330" cy="6144260"/>
            <a:chOff x="2679" y="615"/>
            <a:chExt cx="11758" cy="9676"/>
          </a:xfrm>
        </p:grpSpPr>
        <p:grpSp>
          <p:nvGrpSpPr>
            <p:cNvPr id="68" name="组合 67"/>
            <p:cNvGrpSpPr/>
            <p:nvPr/>
          </p:nvGrpSpPr>
          <p:grpSpPr>
            <a:xfrm>
              <a:off x="2679" y="615"/>
              <a:ext cx="11758" cy="5458"/>
              <a:chOff x="2679" y="615"/>
              <a:chExt cx="11758" cy="5458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2679" y="615"/>
                <a:ext cx="11758" cy="2646"/>
                <a:chOff x="2679" y="615"/>
                <a:chExt cx="11758" cy="2646"/>
              </a:xfrm>
            </p:grpSpPr>
            <p:grpSp>
              <p:nvGrpSpPr>
                <p:cNvPr id="20" name="组合 19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7" name="组合 6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" name="矩形 4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" name="矩形 5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0" name="矩形 9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5" name="矩形 14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" name="矩形 15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7" name="组合 16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8" name="矩形 17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" name="矩形 18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1" name="组合 20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993" y="1520"/>
                      <a:ext cx="2798" cy="1240"/>
                      <a:chOff x="1993" y="1520"/>
                      <a:chExt cx="2798" cy="1240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矩形 24"/>
                      <p:cNvSpPr/>
                      <p:nvPr/>
                    </p:nvSpPr>
                    <p:spPr>
                      <a:xfrm>
                        <a:off x="3484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i = 1</a:t>
                        </a:r>
                        <a:endParaRPr lang="en-US" altLang="zh-CN">
                          <a:solidFill>
                            <a:srgbClr val="FF0000"/>
                          </a:solidFill>
                        </a:endParaRPr>
                      </a:p>
                      <a:p>
                        <a:pPr algn="ctr"/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j = 1</a:t>
                        </a:r>
                        <a:endParaRPr lang="en-US" altLang="zh-CN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6" name="组合 25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27" name="矩形 26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" name="矩形 27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30" name="组合 29"/>
                    <p:cNvGrpSpPr/>
                    <p:nvPr/>
                  </p:nvGrpSpPr>
                  <p:grpSpPr>
                    <a:xfrm>
                      <a:off x="1993" y="1520"/>
                      <a:ext cx="2797" cy="1240"/>
                      <a:chOff x="1993" y="1520"/>
                      <a:chExt cx="2797" cy="1240"/>
                    </a:xfrm>
                  </p:grpSpPr>
                  <p:sp>
                    <p:nvSpPr>
                      <p:cNvPr id="31" name="矩形 3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" name="矩形 3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矩形 3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37" name="组合 36"/>
              <p:cNvGrpSpPr/>
              <p:nvPr/>
            </p:nvGrpSpPr>
            <p:grpSpPr>
              <a:xfrm>
                <a:off x="2679" y="3427"/>
                <a:ext cx="11758" cy="2646"/>
                <a:chOff x="2679" y="615"/>
                <a:chExt cx="11758" cy="2646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40" name="组合 39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3" name="组合 4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44" name="矩形 4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" name="矩形 4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993" y="1520"/>
                      <a:ext cx="2797" cy="1240"/>
                      <a:chOff x="1993" y="1520"/>
                      <a:chExt cx="2797" cy="1240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矩形 48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000"/>
                          <a:t>s[x1-1][y2]</a:t>
                        </a:r>
                        <a:endParaRPr lang="en-US" altLang="zh-CN" sz="1000"/>
                      </a:p>
                    </p:txBody>
                  </p:sp>
                </p:grpSp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1" name="矩形 5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" name="矩形 5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54" name="组合 53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55" name="组合 54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6" name="矩形 5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" name="矩形 5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8" name="组合 57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9" name="矩形 5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" name="矩形 5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400"/>
                          <a:t>s[x1][y1]</a:t>
                        </a:r>
                        <a:endParaRPr lang="en-US" altLang="zh-CN" sz="1400"/>
                      </a:p>
                    </p:txBody>
                  </p:sp>
                </p:grpSp>
              </p:grpSp>
              <p:grpSp>
                <p:nvGrpSpPr>
                  <p:cNvPr id="61" name="组合 60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62" name="组合 61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63" name="矩形 62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" name="矩形 63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5" name="组合 64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66" name="矩形 6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" name="矩形 6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69" name="组合 68"/>
            <p:cNvGrpSpPr/>
            <p:nvPr/>
          </p:nvGrpSpPr>
          <p:grpSpPr>
            <a:xfrm>
              <a:off x="2679" y="6239"/>
              <a:ext cx="11758" cy="4052"/>
              <a:chOff x="2679" y="615"/>
              <a:chExt cx="11758" cy="4052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2679" y="615"/>
                <a:ext cx="11758" cy="2646"/>
                <a:chOff x="2679" y="615"/>
                <a:chExt cx="11758" cy="2646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73" name="组合 72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74" name="矩形 7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" name="矩形 7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6" name="组合 75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77" name="矩形 76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" name="矩形 77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9" name="组合 78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80" name="组合 79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1" name="矩形 8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" name="矩形 8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3" name="组合 8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4" name="矩形 8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" name="矩形 8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6" name="组合 85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87" name="组合 86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88" name="组合 87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9" name="矩形 8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" name="矩形 8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" name="组合 90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2" name="矩形 91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 sz="1000"/>
                      </a:p>
                    </p:txBody>
                  </p:sp>
                  <p:sp>
                    <p:nvSpPr>
                      <p:cNvPr id="93" name="矩形 92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4" name="组合 93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95" name="组合 94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6" name="矩形 9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" name="矩形 9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400"/>
                          <a:t>s[x2][y2]</a:t>
                        </a:r>
                        <a:endParaRPr lang="en-US" altLang="zh-CN" sz="1400"/>
                      </a:p>
                    </p:txBody>
                  </p:sp>
                </p:grpSp>
                <p:grpSp>
                  <p:nvGrpSpPr>
                    <p:cNvPr id="98" name="组合 97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9" name="矩形 9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" name="矩形 9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02" name="组合 101"/>
              <p:cNvGrpSpPr/>
              <p:nvPr/>
            </p:nvGrpSpPr>
            <p:grpSpPr>
              <a:xfrm rot="0">
                <a:off x="2679" y="3427"/>
                <a:ext cx="11758" cy="1240"/>
                <a:chOff x="1993" y="1520"/>
                <a:chExt cx="11758" cy="1240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1993" y="1520"/>
                  <a:ext cx="5794" cy="1240"/>
                  <a:chOff x="1993" y="1520"/>
                  <a:chExt cx="5794" cy="1240"/>
                </a:xfrm>
              </p:grpSpPr>
              <p:grpSp>
                <p:nvGrpSpPr>
                  <p:cNvPr id="104" name="组合 103"/>
                  <p:cNvGrpSpPr/>
                  <p:nvPr/>
                </p:nvGrpSpPr>
                <p:grpSpPr>
                  <a:xfrm>
                    <a:off x="1993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05" name="矩形 104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7" name="组合 106"/>
                  <p:cNvGrpSpPr/>
                  <p:nvPr/>
                </p:nvGrpSpPr>
                <p:grpSpPr>
                  <a:xfrm>
                    <a:off x="4991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08" name="矩形 107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矩形 108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7957" y="1520"/>
                  <a:ext cx="5794" cy="1240"/>
                  <a:chOff x="1993" y="1520"/>
                  <a:chExt cx="5794" cy="1240"/>
                </a:xfrm>
              </p:grpSpPr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1993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12" name="矩形 111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矩形 112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4991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15" name="矩形 114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矩形 115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133" name="文本框 132"/>
          <p:cNvSpPr txBox="1"/>
          <p:nvPr/>
        </p:nvSpPr>
        <p:spPr>
          <a:xfrm>
            <a:off x="1042035" y="855345"/>
            <a:ext cx="1073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row = 0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2052320" y="173355"/>
            <a:ext cx="946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col = 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2" name="组合 131"/>
          <p:cNvGrpSpPr/>
          <p:nvPr/>
        </p:nvGrpSpPr>
        <p:grpSpPr>
          <a:xfrm>
            <a:off x="2052320" y="645795"/>
            <a:ext cx="7466330" cy="6144260"/>
            <a:chOff x="2679" y="615"/>
            <a:chExt cx="11758" cy="9676"/>
          </a:xfrm>
        </p:grpSpPr>
        <p:grpSp>
          <p:nvGrpSpPr>
            <p:cNvPr id="68" name="组合 67"/>
            <p:cNvGrpSpPr/>
            <p:nvPr/>
          </p:nvGrpSpPr>
          <p:grpSpPr>
            <a:xfrm>
              <a:off x="2679" y="615"/>
              <a:ext cx="11758" cy="5458"/>
              <a:chOff x="2679" y="615"/>
              <a:chExt cx="11758" cy="5458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2679" y="615"/>
                <a:ext cx="11758" cy="2646"/>
                <a:chOff x="2679" y="615"/>
                <a:chExt cx="11758" cy="2646"/>
              </a:xfrm>
            </p:grpSpPr>
            <p:grpSp>
              <p:nvGrpSpPr>
                <p:cNvPr id="20" name="组合 19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7" name="组合 6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" name="矩形 4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" name="矩形 5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0" name="矩形 9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5" name="矩形 14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" name="矩形 15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7" name="组合 16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18" name="矩形 17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" name="矩形 18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1" name="组合 20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993" y="1520"/>
                      <a:ext cx="2798" cy="1240"/>
                      <a:chOff x="1993" y="1520"/>
                      <a:chExt cx="2798" cy="1240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矩形 24"/>
                      <p:cNvSpPr/>
                      <p:nvPr/>
                    </p:nvSpPr>
                    <p:spPr>
                      <a:xfrm>
                        <a:off x="3484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i = 1</a:t>
                        </a:r>
                        <a:endParaRPr lang="en-US" altLang="zh-CN">
                          <a:solidFill>
                            <a:srgbClr val="FF0000"/>
                          </a:solidFill>
                        </a:endParaRPr>
                      </a:p>
                      <a:p>
                        <a:pPr algn="ctr"/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j = 1</a:t>
                        </a:r>
                        <a:endParaRPr lang="en-US" altLang="zh-CN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6" name="组合 25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27" name="矩形 26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" name="矩形 27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30" name="组合 29"/>
                    <p:cNvGrpSpPr/>
                    <p:nvPr/>
                  </p:nvGrpSpPr>
                  <p:grpSpPr>
                    <a:xfrm>
                      <a:off x="1993" y="1520"/>
                      <a:ext cx="2797" cy="1240"/>
                      <a:chOff x="1993" y="1520"/>
                      <a:chExt cx="2797" cy="1240"/>
                    </a:xfrm>
                  </p:grpSpPr>
                  <p:sp>
                    <p:nvSpPr>
                      <p:cNvPr id="31" name="矩形 3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" name="矩形 3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矩形 3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37" name="组合 36"/>
              <p:cNvGrpSpPr/>
              <p:nvPr/>
            </p:nvGrpSpPr>
            <p:grpSpPr>
              <a:xfrm>
                <a:off x="2679" y="3427"/>
                <a:ext cx="11758" cy="2646"/>
                <a:chOff x="2679" y="615"/>
                <a:chExt cx="11758" cy="2646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40" name="组合 39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3" name="组合 4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44" name="矩形 4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000">
                            <a:solidFill>
                              <a:srgbClr val="FF0000"/>
                            </a:solidFill>
                            <a:sym typeface="+mn-ea"/>
                          </a:rPr>
                          <a:t>s[x1-1][y1-1]</a:t>
                        </a:r>
                        <a:endParaRPr lang="en-US" altLang="zh-CN" sz="1000">
                          <a:solidFill>
                            <a:srgbClr val="FF0000"/>
                          </a:solidFill>
                        </a:endParaRPr>
                      </a:p>
                      <a:p>
                        <a:pPr algn="ctr"/>
                        <a:endParaRPr lang="en-US" altLang="zh-CN" sz="10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45" name="矩形 4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993" y="1520"/>
                      <a:ext cx="2797" cy="1240"/>
                      <a:chOff x="1993" y="1520"/>
                      <a:chExt cx="2797" cy="1240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矩形 48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 sz="1000"/>
                      </a:p>
                    </p:txBody>
                  </p:sp>
                </p:grpSp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1" name="矩形 5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" name="矩形 5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54" name="组合 53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55" name="组合 54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6" name="矩形 5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" name="矩形 5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8" name="组合 57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59" name="矩形 5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" name="矩形 5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400"/>
                          <a:t>s[x1][y1]</a:t>
                        </a:r>
                        <a:endParaRPr lang="en-US" altLang="zh-CN" sz="1400"/>
                      </a:p>
                    </p:txBody>
                  </p:sp>
                </p:grpSp>
              </p:grpSp>
              <p:grpSp>
                <p:nvGrpSpPr>
                  <p:cNvPr id="61" name="组合 60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62" name="组合 61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63" name="矩形 62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" name="矩形 63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5" name="组合 64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66" name="矩形 6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" name="矩形 6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69" name="组合 68"/>
            <p:cNvGrpSpPr/>
            <p:nvPr/>
          </p:nvGrpSpPr>
          <p:grpSpPr>
            <a:xfrm>
              <a:off x="2679" y="6239"/>
              <a:ext cx="11758" cy="4052"/>
              <a:chOff x="2679" y="615"/>
              <a:chExt cx="11758" cy="4052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2679" y="615"/>
                <a:ext cx="11758" cy="2646"/>
                <a:chOff x="2679" y="615"/>
                <a:chExt cx="11758" cy="2646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2679" y="615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73" name="组合 72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74" name="矩形 7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" name="矩形 7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6" name="组合 75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77" name="矩形 76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" name="矩形 77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9" name="组合 78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80" name="组合 79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1" name="矩形 80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" name="矩形 81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3" name="组合 82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4" name="矩形 83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" name="矩形 84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6" name="组合 85"/>
                <p:cNvGrpSpPr/>
                <p:nvPr/>
              </p:nvGrpSpPr>
              <p:grpSpPr>
                <a:xfrm>
                  <a:off x="2679" y="2021"/>
                  <a:ext cx="11758" cy="1240"/>
                  <a:chOff x="1993" y="1520"/>
                  <a:chExt cx="11758" cy="1240"/>
                </a:xfrm>
              </p:grpSpPr>
              <p:grpSp>
                <p:nvGrpSpPr>
                  <p:cNvPr id="87" name="组合 86"/>
                  <p:cNvGrpSpPr/>
                  <p:nvPr/>
                </p:nvGrpSpPr>
                <p:grpSpPr>
                  <a:xfrm>
                    <a:off x="1993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88" name="组合 87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89" name="矩形 8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" name="矩形 8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" name="组合 90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2" name="矩形 91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3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 sz="1000"/>
                      </a:p>
                    </p:txBody>
                  </p:sp>
                  <p:sp>
                    <p:nvSpPr>
                      <p:cNvPr id="93" name="矩形 92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4" name="组合 93"/>
                  <p:cNvGrpSpPr/>
                  <p:nvPr/>
                </p:nvGrpSpPr>
                <p:grpSpPr>
                  <a:xfrm>
                    <a:off x="7957" y="1520"/>
                    <a:ext cx="5794" cy="1240"/>
                    <a:chOff x="1993" y="1520"/>
                    <a:chExt cx="5794" cy="1240"/>
                  </a:xfrm>
                </p:grpSpPr>
                <p:grpSp>
                  <p:nvGrpSpPr>
                    <p:cNvPr id="95" name="组合 94"/>
                    <p:cNvGrpSpPr/>
                    <p:nvPr/>
                  </p:nvGrpSpPr>
                  <p:grpSpPr>
                    <a:xfrm>
                      <a:off x="1993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6" name="矩形 95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" name="矩形 96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400"/>
                          <a:t>s[x2][y2]</a:t>
                        </a:r>
                        <a:endParaRPr lang="en-US" altLang="zh-CN" sz="1400"/>
                      </a:p>
                    </p:txBody>
                  </p:sp>
                </p:grpSp>
                <p:grpSp>
                  <p:nvGrpSpPr>
                    <p:cNvPr id="98" name="组合 97"/>
                    <p:cNvGrpSpPr/>
                    <p:nvPr/>
                  </p:nvGrpSpPr>
                  <p:grpSpPr>
                    <a:xfrm>
                      <a:off x="4991" y="1520"/>
                      <a:ext cx="2796" cy="1240"/>
                      <a:chOff x="1993" y="1520"/>
                      <a:chExt cx="2796" cy="1240"/>
                    </a:xfrm>
                  </p:grpSpPr>
                  <p:sp>
                    <p:nvSpPr>
                      <p:cNvPr id="99" name="矩形 98"/>
                      <p:cNvSpPr/>
                      <p:nvPr/>
                    </p:nvSpPr>
                    <p:spPr>
                      <a:xfrm>
                        <a:off x="199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" name="矩形 99"/>
                      <p:cNvSpPr/>
                      <p:nvPr/>
                    </p:nvSpPr>
                    <p:spPr>
                      <a:xfrm>
                        <a:off x="3483" y="1520"/>
                        <a:ext cx="1307" cy="12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02" name="组合 101"/>
              <p:cNvGrpSpPr/>
              <p:nvPr/>
            </p:nvGrpSpPr>
            <p:grpSpPr>
              <a:xfrm rot="0">
                <a:off x="2679" y="3427"/>
                <a:ext cx="11758" cy="1240"/>
                <a:chOff x="1993" y="1520"/>
                <a:chExt cx="11758" cy="1240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1993" y="1520"/>
                  <a:ext cx="5794" cy="1240"/>
                  <a:chOff x="1993" y="1520"/>
                  <a:chExt cx="5794" cy="1240"/>
                </a:xfrm>
              </p:grpSpPr>
              <p:grpSp>
                <p:nvGrpSpPr>
                  <p:cNvPr id="104" name="组合 103"/>
                  <p:cNvGrpSpPr/>
                  <p:nvPr/>
                </p:nvGrpSpPr>
                <p:grpSpPr>
                  <a:xfrm>
                    <a:off x="1993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05" name="矩形 104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7" name="组合 106"/>
                  <p:cNvGrpSpPr/>
                  <p:nvPr/>
                </p:nvGrpSpPr>
                <p:grpSpPr>
                  <a:xfrm>
                    <a:off x="4991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08" name="矩形 107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矩形 108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7957" y="1520"/>
                  <a:ext cx="5794" cy="1240"/>
                  <a:chOff x="1993" y="1520"/>
                  <a:chExt cx="5794" cy="1240"/>
                </a:xfrm>
              </p:grpSpPr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1993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12" name="矩形 111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矩形 112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4991" y="1520"/>
                    <a:ext cx="2796" cy="1240"/>
                    <a:chOff x="1993" y="1520"/>
                    <a:chExt cx="2796" cy="1240"/>
                  </a:xfrm>
                </p:grpSpPr>
                <p:sp>
                  <p:nvSpPr>
                    <p:cNvPr id="115" name="矩形 114"/>
                    <p:cNvSpPr/>
                    <p:nvPr/>
                  </p:nvSpPr>
                  <p:spPr>
                    <a:xfrm>
                      <a:off x="199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矩形 115"/>
                    <p:cNvSpPr/>
                    <p:nvPr/>
                  </p:nvSpPr>
                  <p:spPr>
                    <a:xfrm>
                      <a:off x="3483" y="1520"/>
                      <a:ext cx="1307" cy="12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133" name="文本框 132"/>
          <p:cNvSpPr txBox="1"/>
          <p:nvPr/>
        </p:nvSpPr>
        <p:spPr>
          <a:xfrm>
            <a:off x="1042035" y="855345"/>
            <a:ext cx="1073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row = 0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2052320" y="173355"/>
            <a:ext cx="946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col = 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6975" y="854075"/>
            <a:ext cx="84893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我们要求的是前三张图的红色</a:t>
            </a:r>
            <a:r>
              <a:rPr lang="zh-CN" altLang="en-US"/>
              <a:t>面积：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其中最大的一块面积就是</a:t>
            </a:r>
            <a:r>
              <a:rPr lang="en-US" altLang="zh-CN"/>
              <a:t>s[x2][y2]</a:t>
            </a:r>
            <a:r>
              <a:rPr lang="zh-CN" altLang="en-US"/>
              <a:t>构成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再看第一，第二张图的碧绿色部分，是在红色面积之外的，所以我们应该</a:t>
            </a:r>
            <a:r>
              <a:rPr lang="zh-CN" altLang="en-US"/>
              <a:t>减去。</a:t>
            </a:r>
            <a:endParaRPr lang="zh-CN" altLang="en-US"/>
          </a:p>
          <a:p>
            <a:r>
              <a:rPr lang="zh-CN" altLang="en-US"/>
              <a:t>但是会发现两块碧绿色面积有公共部分，都减去的话会多减一份值，也就是第三张图的黑色部分，所以我们应该再减去两个碧绿色面积之后再加上黑色部分面积，这样我们就求出了红色部分</a:t>
            </a:r>
            <a:r>
              <a:rPr lang="zh-CN" altLang="en-US"/>
              <a:t>面积。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二维区间值</a:t>
            </a:r>
            <a:r>
              <a:rPr lang="en-US" altLang="zh-CN"/>
              <a:t> = s[x2][y2] - s[x1-1][y2] - s[x2][y1-1] + s[x1-1][y1-1]</a:t>
            </a:r>
            <a:r>
              <a:rPr lang="zh-CN" altLang="en-US"/>
              <a:t>。</a:t>
            </a:r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COMMONDATA" val="eyJoZGlkIjoiMDE4MGEwMTg5Mjg0MDJhYzhmMGE4YzVhODExZTk2MT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WPS 演示</Application>
  <PresentationFormat>宽屏</PresentationFormat>
  <Paragraphs>87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方翔鸣</cp:lastModifiedBy>
  <cp:revision>199</cp:revision>
  <dcterms:created xsi:type="dcterms:W3CDTF">2019-06-19T02:08:00Z</dcterms:created>
  <dcterms:modified xsi:type="dcterms:W3CDTF">2022-10-27T07:39:51Z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2052-11.1.0.12759</vt:lpwstr>
  </property>
  <property fmtid="{D5CDD505-2E9C-101B-9397-08002B2CF9AE}" pid="3" name="ICV">
    <vt:lpwstr>F87CA8D75BA143FEA01017E64C563FE9</vt:lpwstr>
  </property>
</Properties>
</file>