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4BB2-C04C-429E-A720-56793DEE60CE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056B-18C2-4090-8032-AC1B83529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4BB2-C04C-429E-A720-56793DEE60CE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056B-18C2-4090-8032-AC1B83529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60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4BB2-C04C-429E-A720-56793DEE60CE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056B-18C2-4090-8032-AC1B83529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94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4BB2-C04C-429E-A720-56793DEE60CE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056B-18C2-4090-8032-AC1B83529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33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4BB2-C04C-429E-A720-56793DEE60CE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056B-18C2-4090-8032-AC1B83529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98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4BB2-C04C-429E-A720-56793DEE60CE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056B-18C2-4090-8032-AC1B83529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36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4BB2-C04C-429E-A720-56793DEE60CE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056B-18C2-4090-8032-AC1B83529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47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4BB2-C04C-429E-A720-56793DEE60CE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056B-18C2-4090-8032-AC1B83529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79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4BB2-C04C-429E-A720-56793DEE60CE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056B-18C2-4090-8032-AC1B83529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14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4BB2-C04C-429E-A720-56793DEE60CE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056B-18C2-4090-8032-AC1B83529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95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4BB2-C04C-429E-A720-56793DEE60CE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056B-18C2-4090-8032-AC1B83529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12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A4BB2-C04C-429E-A720-56793DEE60CE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C056B-18C2-4090-8032-AC1B83529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57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26" y="930884"/>
            <a:ext cx="8371267" cy="47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2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52308" y="771628"/>
            <a:ext cx="10761959" cy="5090307"/>
            <a:chOff x="652308" y="771628"/>
            <a:chExt cx="10761959" cy="5090307"/>
          </a:xfrm>
        </p:grpSpPr>
        <p:grpSp>
          <p:nvGrpSpPr>
            <p:cNvPr id="22" name="组合 21"/>
            <p:cNvGrpSpPr/>
            <p:nvPr/>
          </p:nvGrpSpPr>
          <p:grpSpPr>
            <a:xfrm>
              <a:off x="652308" y="877811"/>
              <a:ext cx="6569695" cy="4984124"/>
              <a:chOff x="1584100" y="1275008"/>
              <a:chExt cx="7948592" cy="4728934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584100" y="1275008"/>
                <a:ext cx="7948592" cy="3846491"/>
                <a:chOff x="1584100" y="1275008"/>
                <a:chExt cx="7948592" cy="3846491"/>
              </a:xfrm>
            </p:grpSpPr>
            <p:grpSp>
              <p:nvGrpSpPr>
                <p:cNvPr id="31" name="组合 30"/>
                <p:cNvGrpSpPr/>
                <p:nvPr/>
              </p:nvGrpSpPr>
              <p:grpSpPr>
                <a:xfrm>
                  <a:off x="1584100" y="1275008"/>
                  <a:ext cx="7908661" cy="3846491"/>
                  <a:chOff x="1584100" y="1275008"/>
                  <a:chExt cx="7908661" cy="3846491"/>
                </a:xfrm>
              </p:grpSpPr>
              <p:grpSp>
                <p:nvGrpSpPr>
                  <p:cNvPr id="40" name="组合 39"/>
                  <p:cNvGrpSpPr/>
                  <p:nvPr/>
                </p:nvGrpSpPr>
                <p:grpSpPr>
                  <a:xfrm>
                    <a:off x="1584100" y="1275008"/>
                    <a:ext cx="7908661" cy="3846491"/>
                    <a:chOff x="1094703" y="965915"/>
                    <a:chExt cx="7908661" cy="3846491"/>
                  </a:xfrm>
                </p:grpSpPr>
                <p:sp>
                  <p:nvSpPr>
                    <p:cNvPr id="46" name="圆角矩形 45"/>
                    <p:cNvSpPr/>
                    <p:nvPr/>
                  </p:nvSpPr>
                  <p:spPr>
                    <a:xfrm>
                      <a:off x="1094703" y="965915"/>
                      <a:ext cx="1249251" cy="837127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 smtClean="0"/>
                        <a:t>客户端</a:t>
                      </a:r>
                      <a:endParaRPr lang="zh-CN" altLang="en-US" dirty="0"/>
                    </a:p>
                  </p:txBody>
                </p:sp>
                <p:sp>
                  <p:nvSpPr>
                    <p:cNvPr id="47" name="圆角矩形 46"/>
                    <p:cNvSpPr/>
                    <p:nvPr/>
                  </p:nvSpPr>
                  <p:spPr>
                    <a:xfrm>
                      <a:off x="1094703" y="2470597"/>
                      <a:ext cx="1249251" cy="837127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 smtClean="0"/>
                        <a:t>客户端</a:t>
                      </a:r>
                      <a:endParaRPr lang="zh-CN" altLang="en-US" dirty="0"/>
                    </a:p>
                  </p:txBody>
                </p:sp>
                <p:sp>
                  <p:nvSpPr>
                    <p:cNvPr id="48" name="圆角矩形 47"/>
                    <p:cNvSpPr/>
                    <p:nvPr/>
                  </p:nvSpPr>
                  <p:spPr>
                    <a:xfrm>
                      <a:off x="1094703" y="3975279"/>
                      <a:ext cx="1249251" cy="837127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 smtClean="0"/>
                        <a:t>客户端</a:t>
                      </a:r>
                      <a:endParaRPr lang="zh-CN" altLang="en-US" dirty="0"/>
                    </a:p>
                  </p:txBody>
                </p:sp>
                <p:sp>
                  <p:nvSpPr>
                    <p:cNvPr id="49" name="圆角矩形 48"/>
                    <p:cNvSpPr/>
                    <p:nvPr/>
                  </p:nvSpPr>
                  <p:spPr>
                    <a:xfrm>
                      <a:off x="5049034" y="2518954"/>
                      <a:ext cx="1249251" cy="837127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zh-CN" altLang="en-US" dirty="0" smtClean="0"/>
                        <a:t>对外主机</a:t>
                      </a:r>
                      <a:endParaRPr lang="zh-CN" altLang="en-US" dirty="0"/>
                    </a:p>
                  </p:txBody>
                </p:sp>
                <p:cxnSp>
                  <p:nvCxnSpPr>
                    <p:cNvPr id="51" name="直接箭头连接符 50"/>
                    <p:cNvCxnSpPr/>
                    <p:nvPr/>
                  </p:nvCxnSpPr>
                  <p:spPr>
                    <a:xfrm flipV="1">
                      <a:off x="2459864" y="3307723"/>
                      <a:ext cx="2369713" cy="1035608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直接箭头连接符 51"/>
                    <p:cNvCxnSpPr/>
                    <p:nvPr/>
                  </p:nvCxnSpPr>
                  <p:spPr>
                    <a:xfrm>
                      <a:off x="2524259" y="2912166"/>
                      <a:ext cx="2189408" cy="53192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直接箭头连接符 52"/>
                    <p:cNvCxnSpPr/>
                    <p:nvPr/>
                  </p:nvCxnSpPr>
                  <p:spPr>
                    <a:xfrm>
                      <a:off x="2524259" y="1493949"/>
                      <a:ext cx="2215166" cy="1146219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直接箭头连接符 53"/>
                    <p:cNvCxnSpPr/>
                    <p:nvPr/>
                  </p:nvCxnSpPr>
                  <p:spPr>
                    <a:xfrm flipV="1">
                      <a:off x="6633651" y="2901100"/>
                      <a:ext cx="2369713" cy="17242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3157107" y="1478015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 smtClean="0"/>
                      <a:t>请求</a:t>
                    </a:r>
                    <a:endParaRPr lang="zh-CN" altLang="en-US" dirty="0"/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2993800" y="4009414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 smtClean="0"/>
                      <a:t>请求</a:t>
                    </a:r>
                    <a:endParaRPr lang="zh-CN" altLang="en-US" dirty="0"/>
                  </a:p>
                </p:txBody>
              </p:sp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3010074" y="2804167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 smtClean="0"/>
                      <a:t>请求</a:t>
                    </a:r>
                    <a:endParaRPr lang="zh-CN" altLang="en-US" dirty="0"/>
                  </a:p>
                </p:txBody>
              </p:sp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7013070" y="2792007"/>
                    <a:ext cx="11079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 smtClean="0"/>
                      <a:t>转发请求</a:t>
                    </a:r>
                    <a:endParaRPr lang="zh-CN" altLang="en-US" dirty="0"/>
                  </a:p>
                </p:txBody>
              </p:sp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5330415" y="3828172"/>
                    <a:ext cx="180049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 smtClean="0"/>
                      <a:t>正向代理服务器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32" name="直接箭头连接符 31"/>
                <p:cNvCxnSpPr/>
                <p:nvPr/>
              </p:nvCxnSpPr>
              <p:spPr>
                <a:xfrm flipH="1" flipV="1">
                  <a:off x="2973945" y="1927469"/>
                  <a:ext cx="2164724" cy="1118041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/>
                <p:cNvCxnSpPr/>
                <p:nvPr/>
              </p:nvCxnSpPr>
              <p:spPr>
                <a:xfrm flipH="1">
                  <a:off x="3025097" y="3785176"/>
                  <a:ext cx="2305318" cy="104118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箭头连接符 33"/>
                <p:cNvCxnSpPr/>
                <p:nvPr/>
              </p:nvCxnSpPr>
              <p:spPr>
                <a:xfrm flipH="1">
                  <a:off x="7124879" y="3418269"/>
                  <a:ext cx="2407813" cy="10197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箭头连接符 34"/>
                <p:cNvCxnSpPr/>
                <p:nvPr/>
              </p:nvCxnSpPr>
              <p:spPr>
                <a:xfrm flipH="1" flipV="1">
                  <a:off x="2993800" y="3426851"/>
                  <a:ext cx="2209264" cy="20395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文本框 35"/>
                <p:cNvSpPr txBox="1"/>
                <p:nvPr/>
              </p:nvSpPr>
              <p:spPr>
                <a:xfrm>
                  <a:off x="4273039" y="3437048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 smtClean="0"/>
                    <a:t>响应</a:t>
                  </a:r>
                  <a:endParaRPr lang="zh-CN" altLang="en-US" dirty="0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8572795" y="3479580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 smtClean="0"/>
                    <a:t>响应</a:t>
                  </a:r>
                  <a:endParaRPr lang="zh-CN" altLang="en-US" dirty="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4259325" y="2828047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 smtClean="0"/>
                    <a:t>响应</a:t>
                  </a:r>
                  <a:endParaRPr lang="zh-CN" altLang="en-US" dirty="0"/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4582491" y="4028689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 smtClean="0"/>
                    <a:t>响应</a:t>
                  </a:r>
                  <a:endParaRPr lang="zh-CN" altLang="en-US" dirty="0"/>
                </a:p>
              </p:txBody>
            </p:sp>
          </p:grpSp>
          <p:sp>
            <p:nvSpPr>
              <p:cNvPr id="30" name="文本框 29"/>
              <p:cNvSpPr txBox="1"/>
              <p:nvPr/>
            </p:nvSpPr>
            <p:spPr>
              <a:xfrm>
                <a:off x="1741289" y="5357611"/>
                <a:ext cx="934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600" b="1" dirty="0" smtClean="0"/>
                  <a:t>……</a:t>
                </a:r>
                <a:endParaRPr lang="zh-CN" altLang="en-US" sz="3600" b="1" dirty="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158702" y="771628"/>
              <a:ext cx="4255565" cy="4427043"/>
              <a:chOff x="4445088" y="1250253"/>
              <a:chExt cx="7081503" cy="3846491"/>
            </a:xfrm>
          </p:grpSpPr>
          <p:grpSp>
            <p:nvGrpSpPr>
              <p:cNvPr id="56" name="组合 55"/>
              <p:cNvGrpSpPr/>
              <p:nvPr/>
            </p:nvGrpSpPr>
            <p:grpSpPr>
              <a:xfrm>
                <a:off x="10277340" y="1250253"/>
                <a:ext cx="1249251" cy="3846491"/>
                <a:chOff x="1584100" y="1275008"/>
                <a:chExt cx="1249251" cy="3846491"/>
              </a:xfrm>
            </p:grpSpPr>
            <p:sp>
              <p:nvSpPr>
                <p:cNvPr id="70" name="圆角矩形 69"/>
                <p:cNvSpPr/>
                <p:nvPr/>
              </p:nvSpPr>
              <p:spPr>
                <a:xfrm>
                  <a:off x="1584100" y="1275008"/>
                  <a:ext cx="1249251" cy="83712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目标服务器</a:t>
                  </a:r>
                  <a:endParaRPr lang="zh-CN" altLang="en-US" dirty="0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>
                  <a:off x="1584100" y="2779690"/>
                  <a:ext cx="1249251" cy="83712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目标服务器</a:t>
                  </a:r>
                  <a:endParaRPr lang="zh-CN" altLang="en-US" dirty="0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>
                  <a:off x="1584100" y="4284372"/>
                  <a:ext cx="1249251" cy="83712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目标服务器</a:t>
                  </a:r>
                  <a:endParaRPr lang="zh-CN" altLang="en-US" dirty="0"/>
                </a:p>
              </p:txBody>
            </p:sp>
          </p:grpSp>
          <p:sp>
            <p:nvSpPr>
              <p:cNvPr id="57" name="圆角矩形 56"/>
              <p:cNvSpPr/>
              <p:nvPr/>
            </p:nvSpPr>
            <p:spPr>
              <a:xfrm>
                <a:off x="4996576" y="2801001"/>
                <a:ext cx="1620307" cy="8371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/>
                  <a:t>Nginx</a:t>
                </a:r>
                <a:endParaRPr lang="zh-CN" altLang="en-US" dirty="0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445088" y="3854485"/>
                <a:ext cx="1800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反向代理服务器</a:t>
                </a:r>
                <a:endParaRPr lang="zh-CN" altLang="en-US" dirty="0"/>
              </a:p>
            </p:txBody>
          </p:sp>
          <p:cxnSp>
            <p:nvCxnSpPr>
              <p:cNvPr id="61" name="直接箭头连接符 60"/>
              <p:cNvCxnSpPr/>
              <p:nvPr/>
            </p:nvCxnSpPr>
            <p:spPr>
              <a:xfrm>
                <a:off x="6864439" y="3527856"/>
                <a:ext cx="3129567" cy="103126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/>
              <p:cNvCxnSpPr/>
              <p:nvPr/>
            </p:nvCxnSpPr>
            <p:spPr>
              <a:xfrm>
                <a:off x="6864439" y="3309870"/>
                <a:ext cx="3129567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/>
              <p:cNvCxnSpPr/>
              <p:nvPr/>
            </p:nvCxnSpPr>
            <p:spPr>
              <a:xfrm flipV="1">
                <a:off x="6840956" y="1708747"/>
                <a:ext cx="3050019" cy="106478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本框 63"/>
              <p:cNvSpPr txBox="1"/>
              <p:nvPr/>
            </p:nvSpPr>
            <p:spPr>
              <a:xfrm>
                <a:off x="7510348" y="167811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分发请求</a:t>
                </a:r>
                <a:endParaRPr lang="zh-CN" altLang="en-US" dirty="0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7510348" y="414657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分发请求</a:t>
                </a:r>
                <a:endParaRPr lang="zh-CN" altLang="en-US" dirty="0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7510348" y="2804166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分发请求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478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79760" y="564154"/>
            <a:ext cx="11761986" cy="5563673"/>
            <a:chOff x="279760" y="564154"/>
            <a:chExt cx="11761986" cy="5563673"/>
          </a:xfrm>
        </p:grpSpPr>
        <p:sp>
          <p:nvSpPr>
            <p:cNvPr id="50" name="圆角矩形 49"/>
            <p:cNvSpPr/>
            <p:nvPr/>
          </p:nvSpPr>
          <p:spPr>
            <a:xfrm>
              <a:off x="279760" y="564154"/>
              <a:ext cx="5962918" cy="5563673"/>
            </a:xfrm>
            <a:prstGeom prst="roundRect">
              <a:avLst/>
            </a:prstGeom>
            <a:solidFill>
              <a:srgbClr val="FF0000">
                <a:alpha val="1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652308" y="564154"/>
              <a:ext cx="11389438" cy="5563673"/>
              <a:chOff x="652308" y="564154"/>
              <a:chExt cx="11389438" cy="5563673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652308" y="877811"/>
                <a:ext cx="6569695" cy="4984124"/>
                <a:chOff x="1584100" y="1275008"/>
                <a:chExt cx="7948592" cy="4728934"/>
              </a:xfrm>
            </p:grpSpPr>
            <p:grpSp>
              <p:nvGrpSpPr>
                <p:cNvPr id="24" name="组合 23"/>
                <p:cNvGrpSpPr/>
                <p:nvPr/>
              </p:nvGrpSpPr>
              <p:grpSpPr>
                <a:xfrm>
                  <a:off x="1584100" y="1275008"/>
                  <a:ext cx="7948592" cy="3846491"/>
                  <a:chOff x="1584100" y="1275008"/>
                  <a:chExt cx="7948592" cy="3846491"/>
                </a:xfrm>
              </p:grpSpPr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1584100" y="1275008"/>
                    <a:ext cx="7908661" cy="3846491"/>
                    <a:chOff x="1584100" y="1275008"/>
                    <a:chExt cx="7908661" cy="3846491"/>
                  </a:xfrm>
                </p:grpSpPr>
                <p:grpSp>
                  <p:nvGrpSpPr>
                    <p:cNvPr id="40" name="组合 39"/>
                    <p:cNvGrpSpPr/>
                    <p:nvPr/>
                  </p:nvGrpSpPr>
                  <p:grpSpPr>
                    <a:xfrm>
                      <a:off x="1584100" y="1275008"/>
                      <a:ext cx="7908661" cy="3846491"/>
                      <a:chOff x="1094703" y="965915"/>
                      <a:chExt cx="7908661" cy="3846491"/>
                    </a:xfrm>
                  </p:grpSpPr>
                  <p:sp>
                    <p:nvSpPr>
                      <p:cNvPr id="46" name="圆角矩形 45"/>
                      <p:cNvSpPr/>
                      <p:nvPr/>
                    </p:nvSpPr>
                    <p:spPr>
                      <a:xfrm>
                        <a:off x="1094703" y="965915"/>
                        <a:ext cx="1249251" cy="837127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 smtClean="0"/>
                          <a:t>客户端</a:t>
                        </a:r>
                        <a:endParaRPr lang="zh-CN" altLang="en-US" dirty="0"/>
                      </a:p>
                    </p:txBody>
                  </p:sp>
                  <p:sp>
                    <p:nvSpPr>
                      <p:cNvPr id="47" name="圆角矩形 46"/>
                      <p:cNvSpPr/>
                      <p:nvPr/>
                    </p:nvSpPr>
                    <p:spPr>
                      <a:xfrm>
                        <a:off x="1094703" y="2470597"/>
                        <a:ext cx="1249251" cy="837127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 smtClean="0"/>
                          <a:t>客户端</a:t>
                        </a:r>
                        <a:endParaRPr lang="zh-CN" altLang="en-US" dirty="0"/>
                      </a:p>
                    </p:txBody>
                  </p:sp>
                  <p:sp>
                    <p:nvSpPr>
                      <p:cNvPr id="48" name="圆角矩形 47"/>
                      <p:cNvSpPr/>
                      <p:nvPr/>
                    </p:nvSpPr>
                    <p:spPr>
                      <a:xfrm>
                        <a:off x="1094703" y="3975279"/>
                        <a:ext cx="1249251" cy="837127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 smtClean="0"/>
                          <a:t>客户端</a:t>
                        </a:r>
                        <a:endParaRPr lang="zh-CN" altLang="en-US" dirty="0"/>
                      </a:p>
                    </p:txBody>
                  </p:sp>
                  <p:sp>
                    <p:nvSpPr>
                      <p:cNvPr id="49" name="圆角矩形 48"/>
                      <p:cNvSpPr/>
                      <p:nvPr/>
                    </p:nvSpPr>
                    <p:spPr>
                      <a:xfrm>
                        <a:off x="5049034" y="2518954"/>
                        <a:ext cx="1249251" cy="837127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zh-CN" altLang="en-US" dirty="0" smtClean="0"/>
                          <a:t>对外主机</a:t>
                        </a:r>
                        <a:endParaRPr lang="zh-CN" altLang="en-US" dirty="0"/>
                      </a:p>
                    </p:txBody>
                  </p:sp>
                  <p:cxnSp>
                    <p:nvCxnSpPr>
                      <p:cNvPr id="51" name="直接箭头连接符 50"/>
                      <p:cNvCxnSpPr/>
                      <p:nvPr/>
                    </p:nvCxnSpPr>
                    <p:spPr>
                      <a:xfrm flipV="1">
                        <a:off x="2459864" y="3307723"/>
                        <a:ext cx="2369713" cy="1035608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直接箭头连接符 51"/>
                      <p:cNvCxnSpPr/>
                      <p:nvPr/>
                    </p:nvCxnSpPr>
                    <p:spPr>
                      <a:xfrm>
                        <a:off x="2524259" y="2912166"/>
                        <a:ext cx="2189408" cy="53192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直接箭头连接符 52"/>
                      <p:cNvCxnSpPr/>
                      <p:nvPr/>
                    </p:nvCxnSpPr>
                    <p:spPr>
                      <a:xfrm>
                        <a:off x="2524259" y="1493949"/>
                        <a:ext cx="2215166" cy="1146219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直接箭头连接符 53"/>
                      <p:cNvCxnSpPr/>
                      <p:nvPr/>
                    </p:nvCxnSpPr>
                    <p:spPr>
                      <a:xfrm flipV="1">
                        <a:off x="6633651" y="2901100"/>
                        <a:ext cx="2369713" cy="17242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1" name="文本框 40"/>
                    <p:cNvSpPr txBox="1"/>
                    <p:nvPr/>
                  </p:nvSpPr>
                  <p:spPr>
                    <a:xfrm>
                      <a:off x="3157107" y="1478015"/>
                      <a:ext cx="6463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dirty="0" smtClean="0"/>
                        <a:t>请求</a:t>
                      </a:r>
                      <a:endParaRPr lang="zh-CN" altLang="en-US" dirty="0"/>
                    </a:p>
                  </p:txBody>
                </p:sp>
                <p:sp>
                  <p:nvSpPr>
                    <p:cNvPr id="42" name="文本框 41"/>
                    <p:cNvSpPr txBox="1"/>
                    <p:nvPr/>
                  </p:nvSpPr>
                  <p:spPr>
                    <a:xfrm>
                      <a:off x="2993800" y="4009414"/>
                      <a:ext cx="6463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dirty="0" smtClean="0"/>
                        <a:t>请求</a:t>
                      </a:r>
                      <a:endParaRPr lang="zh-CN" altLang="en-US" dirty="0"/>
                    </a:p>
                  </p:txBody>
                </p:sp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3010074" y="2804167"/>
                      <a:ext cx="6463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dirty="0" smtClean="0"/>
                        <a:t>请求</a:t>
                      </a:r>
                      <a:endParaRPr lang="zh-CN" altLang="en-US" dirty="0"/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7013070" y="2792007"/>
                      <a:ext cx="110799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dirty="0" smtClean="0"/>
                        <a:t>转发请求</a:t>
                      </a:r>
                      <a:endParaRPr lang="zh-CN" altLang="en-US" dirty="0"/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5330415" y="3828172"/>
                      <a:ext cx="180049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dirty="0" smtClean="0"/>
                        <a:t>正向代理服务器</a:t>
                      </a:r>
                      <a:endParaRPr lang="zh-CN" altLang="en-US" dirty="0"/>
                    </a:p>
                  </p:txBody>
                </p:sp>
              </p:grpSp>
              <p:cxnSp>
                <p:nvCxnSpPr>
                  <p:cNvPr id="32" name="直接箭头连接符 31"/>
                  <p:cNvCxnSpPr/>
                  <p:nvPr/>
                </p:nvCxnSpPr>
                <p:spPr>
                  <a:xfrm flipH="1" flipV="1">
                    <a:off x="2973945" y="1927469"/>
                    <a:ext cx="2164724" cy="1118041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箭头连接符 32"/>
                  <p:cNvCxnSpPr/>
                  <p:nvPr/>
                </p:nvCxnSpPr>
                <p:spPr>
                  <a:xfrm flipH="1">
                    <a:off x="3025097" y="3785176"/>
                    <a:ext cx="2305318" cy="104118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箭头连接符 33"/>
                  <p:cNvCxnSpPr/>
                  <p:nvPr/>
                </p:nvCxnSpPr>
                <p:spPr>
                  <a:xfrm flipH="1">
                    <a:off x="7124879" y="3418269"/>
                    <a:ext cx="2407813" cy="10197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箭头连接符 34"/>
                  <p:cNvCxnSpPr/>
                  <p:nvPr/>
                </p:nvCxnSpPr>
                <p:spPr>
                  <a:xfrm flipH="1" flipV="1">
                    <a:off x="2993800" y="3426851"/>
                    <a:ext cx="2209264" cy="20395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4273039" y="3437048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 smtClean="0"/>
                      <a:t>响应</a:t>
                    </a:r>
                    <a:endParaRPr lang="zh-CN" altLang="en-US" dirty="0"/>
                  </a:p>
                </p:txBody>
              </p:sp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8572795" y="3479580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 smtClean="0"/>
                      <a:t>响应</a:t>
                    </a:r>
                    <a:endParaRPr lang="zh-CN" altLang="en-US" dirty="0"/>
                  </a:p>
                </p:txBody>
              </p:sp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4259325" y="2828047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 smtClean="0"/>
                      <a:t>响应</a:t>
                    </a:r>
                    <a:endParaRPr lang="zh-CN" altLang="en-US" dirty="0"/>
                  </a:p>
                </p:txBody>
              </p:sp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4582491" y="4028689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 smtClean="0"/>
                      <a:t>响应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30" name="文本框 29"/>
                <p:cNvSpPr txBox="1"/>
                <p:nvPr/>
              </p:nvSpPr>
              <p:spPr>
                <a:xfrm>
                  <a:off x="1741289" y="5357611"/>
                  <a:ext cx="93487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600" b="1" dirty="0" smtClean="0"/>
                    <a:t>……</a:t>
                  </a:r>
                  <a:endParaRPr lang="zh-CN" altLang="en-US" sz="3600" b="1" dirty="0"/>
                </a:p>
              </p:txBody>
            </p:sp>
          </p:grpSp>
          <p:grpSp>
            <p:nvGrpSpPr>
              <p:cNvPr id="55" name="组合 54"/>
              <p:cNvGrpSpPr/>
              <p:nvPr/>
            </p:nvGrpSpPr>
            <p:grpSpPr>
              <a:xfrm>
                <a:off x="7158702" y="771628"/>
                <a:ext cx="4255565" cy="4427043"/>
                <a:chOff x="4445088" y="1250253"/>
                <a:chExt cx="7081503" cy="3846491"/>
              </a:xfrm>
            </p:grpSpPr>
            <p:grpSp>
              <p:nvGrpSpPr>
                <p:cNvPr id="56" name="组合 55"/>
                <p:cNvGrpSpPr/>
                <p:nvPr/>
              </p:nvGrpSpPr>
              <p:grpSpPr>
                <a:xfrm>
                  <a:off x="10277340" y="1250253"/>
                  <a:ext cx="1249251" cy="3846491"/>
                  <a:chOff x="1584100" y="1275008"/>
                  <a:chExt cx="1249251" cy="3846491"/>
                </a:xfrm>
              </p:grpSpPr>
              <p:sp>
                <p:nvSpPr>
                  <p:cNvPr id="70" name="圆角矩形 69"/>
                  <p:cNvSpPr/>
                  <p:nvPr/>
                </p:nvSpPr>
                <p:spPr>
                  <a:xfrm>
                    <a:off x="1584100" y="1275008"/>
                    <a:ext cx="1249251" cy="83712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目标服务器</a:t>
                    </a:r>
                    <a:endParaRPr lang="zh-CN" altLang="en-US" dirty="0"/>
                  </a:p>
                </p:txBody>
              </p:sp>
              <p:sp>
                <p:nvSpPr>
                  <p:cNvPr id="71" name="圆角矩形 70"/>
                  <p:cNvSpPr/>
                  <p:nvPr/>
                </p:nvSpPr>
                <p:spPr>
                  <a:xfrm>
                    <a:off x="1584100" y="2779690"/>
                    <a:ext cx="1249251" cy="83712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/>
                      <a:t>目标服务器</a:t>
                    </a:r>
                    <a:endParaRPr lang="zh-CN" altLang="en-US" dirty="0"/>
                  </a:p>
                </p:txBody>
              </p:sp>
              <p:sp>
                <p:nvSpPr>
                  <p:cNvPr id="72" name="圆角矩形 71"/>
                  <p:cNvSpPr/>
                  <p:nvPr/>
                </p:nvSpPr>
                <p:spPr>
                  <a:xfrm>
                    <a:off x="1584100" y="4284372"/>
                    <a:ext cx="1249251" cy="83712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/>
                      <a:t>目标服务器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57" name="圆角矩形 56"/>
                <p:cNvSpPr/>
                <p:nvPr/>
              </p:nvSpPr>
              <p:spPr>
                <a:xfrm>
                  <a:off x="4996576" y="2801001"/>
                  <a:ext cx="1620307" cy="83712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dirty="0" smtClean="0"/>
                    <a:t>Nginx</a:t>
                  </a:r>
                  <a:endParaRPr lang="zh-CN" altLang="en-US" dirty="0"/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4445088" y="3854485"/>
                  <a:ext cx="18004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 smtClean="0"/>
                    <a:t>反向代理服务器</a:t>
                  </a:r>
                  <a:endParaRPr lang="zh-CN" altLang="en-US" dirty="0"/>
                </a:p>
              </p:txBody>
            </p:sp>
            <p:cxnSp>
              <p:nvCxnSpPr>
                <p:cNvPr id="61" name="直接箭头连接符 60"/>
                <p:cNvCxnSpPr/>
                <p:nvPr/>
              </p:nvCxnSpPr>
              <p:spPr>
                <a:xfrm>
                  <a:off x="6864439" y="3527856"/>
                  <a:ext cx="3129567" cy="1031265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箭头连接符 61"/>
                <p:cNvCxnSpPr/>
                <p:nvPr/>
              </p:nvCxnSpPr>
              <p:spPr>
                <a:xfrm>
                  <a:off x="6864439" y="3309870"/>
                  <a:ext cx="3129567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箭头连接符 62"/>
                <p:cNvCxnSpPr/>
                <p:nvPr/>
              </p:nvCxnSpPr>
              <p:spPr>
                <a:xfrm flipV="1">
                  <a:off x="6840956" y="1708747"/>
                  <a:ext cx="3050019" cy="1064785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文本框 63"/>
                <p:cNvSpPr txBox="1"/>
                <p:nvPr/>
              </p:nvSpPr>
              <p:spPr>
                <a:xfrm>
                  <a:off x="7510348" y="1678113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 smtClean="0"/>
                    <a:t>分发请求</a:t>
                  </a:r>
                  <a:endParaRPr lang="zh-CN" altLang="en-US" dirty="0"/>
                </a:p>
              </p:txBody>
            </p:sp>
            <p:sp>
              <p:nvSpPr>
                <p:cNvPr id="65" name="文本框 64"/>
                <p:cNvSpPr txBox="1"/>
                <p:nvPr/>
              </p:nvSpPr>
              <p:spPr>
                <a:xfrm>
                  <a:off x="7510348" y="4146578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 smtClean="0"/>
                    <a:t>分发请求</a:t>
                  </a:r>
                  <a:endParaRPr lang="zh-CN" altLang="en-US" dirty="0"/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7510348" y="2804166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 smtClean="0"/>
                    <a:t>分发请求</a:t>
                  </a:r>
                  <a:endParaRPr lang="zh-CN" altLang="en-US" dirty="0"/>
                </a:p>
              </p:txBody>
            </p:sp>
          </p:grpSp>
          <p:sp>
            <p:nvSpPr>
              <p:cNvPr id="58" name="圆角矩形 57"/>
              <p:cNvSpPr/>
              <p:nvPr/>
            </p:nvSpPr>
            <p:spPr>
              <a:xfrm>
                <a:off x="6385222" y="564154"/>
                <a:ext cx="5656524" cy="5563673"/>
              </a:xfrm>
              <a:prstGeom prst="roundRect">
                <a:avLst/>
              </a:prstGeom>
              <a:solidFill>
                <a:srgbClr val="92D050">
                  <a:alpha val="1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4404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914400" y="1081824"/>
            <a:ext cx="10353631" cy="4911009"/>
            <a:chOff x="386366" y="1416675"/>
            <a:chExt cx="10353631" cy="4911009"/>
          </a:xfrm>
        </p:grpSpPr>
        <p:sp>
          <p:nvSpPr>
            <p:cNvPr id="2" name="圆角矩形 1"/>
            <p:cNvSpPr/>
            <p:nvPr/>
          </p:nvSpPr>
          <p:spPr>
            <a:xfrm>
              <a:off x="386366" y="2189408"/>
              <a:ext cx="2150772" cy="252426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99789" y="2989873"/>
              <a:ext cx="19239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www.baidu.com</a:t>
              </a:r>
            </a:p>
            <a:p>
              <a:r>
                <a:rPr lang="en-US" altLang="zh-CN" b="1" dirty="0" smtClean="0"/>
                <a:t>www.imooc.com</a:t>
              </a:r>
            </a:p>
            <a:p>
              <a:r>
                <a:rPr lang="en-US" altLang="zh-CN" b="1" dirty="0" smtClean="0"/>
                <a:t>www.tmall.com</a:t>
              </a:r>
              <a:endParaRPr lang="zh-CN" altLang="en-US" b="1" dirty="0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4572000" y="3065171"/>
              <a:ext cx="2004568" cy="772733"/>
              <a:chOff x="4572000" y="3065171"/>
              <a:chExt cx="2004568" cy="772733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4572000" y="3065171"/>
                <a:ext cx="2004568" cy="772733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4790255" y="3266871"/>
                <a:ext cx="1568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/>
                  <a:t>Nginx </a:t>
                </a:r>
                <a:r>
                  <a:rPr lang="zh-CN" altLang="en-US" b="1" dirty="0" smtClean="0"/>
                  <a:t>服务器</a:t>
                </a:r>
                <a:endParaRPr lang="zh-CN" altLang="en-US" b="1" dirty="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8678214" y="1416675"/>
              <a:ext cx="2061783" cy="772733"/>
              <a:chOff x="4572000" y="3065171"/>
              <a:chExt cx="2061783" cy="772733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4572000" y="3065171"/>
                <a:ext cx="2004568" cy="772733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4572000" y="3266871"/>
                <a:ext cx="20617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/>
                  <a:t>Baidu </a:t>
                </a:r>
                <a:r>
                  <a:rPr lang="zh-CN" altLang="en-US" b="1" dirty="0" smtClean="0"/>
                  <a:t>目标服务器</a:t>
                </a:r>
                <a:endParaRPr lang="zh-CN" altLang="en-US" b="1" dirty="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678214" y="2989873"/>
              <a:ext cx="2061783" cy="772733"/>
              <a:chOff x="4572000" y="3065171"/>
              <a:chExt cx="2061783" cy="772733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4572000" y="3065171"/>
                <a:ext cx="2004568" cy="772733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4580016" y="3266871"/>
                <a:ext cx="2053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/>
                  <a:t>imooc </a:t>
                </a:r>
                <a:r>
                  <a:rPr lang="zh-CN" altLang="en-US" b="1" dirty="0" smtClean="0"/>
                  <a:t>目标服务器</a:t>
                </a:r>
                <a:endParaRPr lang="zh-CN" altLang="en-US" b="1" dirty="0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8678214" y="4713668"/>
              <a:ext cx="2004568" cy="772733"/>
              <a:chOff x="4572000" y="3065171"/>
              <a:chExt cx="2004568" cy="77273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4572000" y="3065171"/>
                <a:ext cx="2004568" cy="772733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4636119" y="3266871"/>
                <a:ext cx="1933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/>
                  <a:t>tmall </a:t>
                </a:r>
                <a:r>
                  <a:rPr lang="zh-CN" altLang="en-US" b="1" dirty="0" smtClean="0"/>
                  <a:t>目标服务器</a:t>
                </a:r>
                <a:endParaRPr lang="zh-CN" altLang="en-US" b="1" dirty="0"/>
              </a:p>
            </p:txBody>
          </p:sp>
        </p:grpSp>
        <p:cxnSp>
          <p:nvCxnSpPr>
            <p:cNvPr id="19" name="直接箭头连接符 18"/>
            <p:cNvCxnSpPr/>
            <p:nvPr/>
          </p:nvCxnSpPr>
          <p:spPr>
            <a:xfrm flipV="1">
              <a:off x="2617170" y="3451537"/>
              <a:ext cx="1841406" cy="15111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6680565" y="3436426"/>
              <a:ext cx="1841406" cy="15111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6680565" y="1803041"/>
              <a:ext cx="1841406" cy="1186833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6680565" y="3945555"/>
              <a:ext cx="1841406" cy="969813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3198012" y="29898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请求</a:t>
              </a:r>
              <a:endParaRPr lang="zh-CN" altLang="en-US" b="1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338289" y="5681353"/>
              <a:ext cx="52629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反向代理服务器，根据请求的域名决定到底将这个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r>
                <a:rPr lang="zh-CN" altLang="en-US" b="1" dirty="0" smtClean="0">
                  <a:solidFill>
                    <a:srgbClr val="FF0000"/>
                  </a:solidFill>
                </a:rPr>
                <a:t>请求转发给哪台服务器处理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217577" y="189724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对百度的请求</a:t>
              </a:r>
              <a:endParaRPr lang="zh-CN" altLang="en-US" b="1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791123" y="297263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对慕课的请求</a:t>
              </a:r>
              <a:endParaRPr lang="zh-CN" altLang="en-US" b="1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217577" y="440219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对天猫的请求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1807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712" y="857867"/>
            <a:ext cx="7173533" cy="403958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69712" y="5628067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这个很好理解，和在公司一样，访问其他网址，公司的正向代理需要进行过滤</a:t>
            </a:r>
            <a:endParaRPr lang="en-US" altLang="zh-CN" dirty="0" smtClean="0"/>
          </a:p>
          <a:p>
            <a:r>
              <a:rPr lang="zh-CN" altLang="en-US" dirty="0" smtClean="0"/>
              <a:t>通过了才能访问目标网站，或者说目标服务器。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776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622" y="945025"/>
            <a:ext cx="6683465" cy="37636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99267" y="538337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教务处：反向代理服务器。</a:t>
            </a:r>
            <a:endParaRPr lang="en-US" altLang="zh-CN" dirty="0" smtClean="0"/>
          </a:p>
          <a:p>
            <a:r>
              <a:rPr lang="zh-CN" altLang="en-US" dirty="0" smtClean="0"/>
              <a:t>班级：目标服务器。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98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46986" y="643944"/>
            <a:ext cx="681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ping </a:t>
            </a:r>
            <a:r>
              <a:rPr lang="en-US" altLang="zh-CN" dirty="0" smtClean="0">
                <a:hlinkClick r:id="rId2"/>
              </a:rPr>
              <a:t>www.baidu.com</a:t>
            </a:r>
            <a:r>
              <a:rPr lang="zh-CN" altLang="en-US" dirty="0" smtClean="0"/>
              <a:t>，多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几次，可以看见目标服务器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不一样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366" y="1600066"/>
            <a:ext cx="7734300" cy="40957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57600" y="624625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通过反向代理，可以做集群，负载均衡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29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3813" y="5434885"/>
            <a:ext cx="297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通过请求路由进行分发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318" y="946652"/>
            <a:ext cx="6657707" cy="374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1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1584100" y="1210614"/>
            <a:ext cx="9000187" cy="4728934"/>
            <a:chOff x="1584100" y="1275008"/>
            <a:chExt cx="9000187" cy="4728934"/>
          </a:xfrm>
        </p:grpSpPr>
        <p:grpSp>
          <p:nvGrpSpPr>
            <p:cNvPr id="53" name="组合 52"/>
            <p:cNvGrpSpPr/>
            <p:nvPr/>
          </p:nvGrpSpPr>
          <p:grpSpPr>
            <a:xfrm>
              <a:off x="1584100" y="1275008"/>
              <a:ext cx="9000187" cy="3846491"/>
              <a:chOff x="1584100" y="1275008"/>
              <a:chExt cx="9000187" cy="3846491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1584100" y="1275008"/>
                <a:ext cx="9000187" cy="3846491"/>
                <a:chOff x="1584100" y="1275008"/>
                <a:chExt cx="9000187" cy="3846491"/>
              </a:xfrm>
            </p:grpSpPr>
            <p:grpSp>
              <p:nvGrpSpPr>
                <p:cNvPr id="24" name="组合 23"/>
                <p:cNvGrpSpPr/>
                <p:nvPr/>
              </p:nvGrpSpPr>
              <p:grpSpPr>
                <a:xfrm>
                  <a:off x="1584100" y="1275008"/>
                  <a:ext cx="9000187" cy="3846491"/>
                  <a:chOff x="1094703" y="965915"/>
                  <a:chExt cx="9000187" cy="3846491"/>
                </a:xfrm>
              </p:grpSpPr>
              <p:sp>
                <p:nvSpPr>
                  <p:cNvPr id="2" name="圆角矩形 1"/>
                  <p:cNvSpPr/>
                  <p:nvPr/>
                </p:nvSpPr>
                <p:spPr>
                  <a:xfrm>
                    <a:off x="1094703" y="965915"/>
                    <a:ext cx="1249251" cy="83712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网吧主机</a:t>
                    </a:r>
                    <a:r>
                      <a:rPr lang="en-US" altLang="zh-CN" dirty="0" smtClean="0"/>
                      <a:t>1</a:t>
                    </a:r>
                    <a:endParaRPr lang="zh-CN" altLang="en-US" dirty="0"/>
                  </a:p>
                </p:txBody>
              </p:sp>
              <p:sp>
                <p:nvSpPr>
                  <p:cNvPr id="3" name="圆角矩形 2"/>
                  <p:cNvSpPr/>
                  <p:nvPr/>
                </p:nvSpPr>
                <p:spPr>
                  <a:xfrm>
                    <a:off x="1094703" y="2470597"/>
                    <a:ext cx="1249251" cy="83712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网吧主机</a:t>
                    </a:r>
                    <a:r>
                      <a:rPr lang="en-US" altLang="zh-CN" dirty="0" smtClean="0"/>
                      <a:t>2</a:t>
                    </a:r>
                    <a:endParaRPr lang="zh-CN" altLang="en-US" dirty="0"/>
                  </a:p>
                </p:txBody>
              </p:sp>
              <p:sp>
                <p:nvSpPr>
                  <p:cNvPr id="4" name="圆角矩形 3"/>
                  <p:cNvSpPr/>
                  <p:nvPr/>
                </p:nvSpPr>
                <p:spPr>
                  <a:xfrm>
                    <a:off x="1094703" y="3975279"/>
                    <a:ext cx="1249251" cy="83712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网吧主机</a:t>
                    </a:r>
                    <a:r>
                      <a:rPr lang="en-US" altLang="zh-CN" dirty="0" smtClean="0"/>
                      <a:t>3</a:t>
                    </a:r>
                    <a:endParaRPr lang="zh-CN" altLang="en-US" dirty="0"/>
                  </a:p>
                </p:txBody>
              </p:sp>
              <p:sp>
                <p:nvSpPr>
                  <p:cNvPr id="5" name="圆角矩形 4"/>
                  <p:cNvSpPr/>
                  <p:nvPr/>
                </p:nvSpPr>
                <p:spPr>
                  <a:xfrm>
                    <a:off x="4970171" y="2470596"/>
                    <a:ext cx="1249251" cy="83712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dirty="0" smtClean="0"/>
                      <a:t>网管主机</a:t>
                    </a:r>
                    <a:endParaRPr lang="zh-CN" altLang="en-US" dirty="0"/>
                  </a:p>
                </p:txBody>
              </p:sp>
              <p:sp>
                <p:nvSpPr>
                  <p:cNvPr id="7" name="圆角矩形 6"/>
                  <p:cNvSpPr/>
                  <p:nvPr/>
                </p:nvSpPr>
                <p:spPr>
                  <a:xfrm>
                    <a:off x="8845639" y="2470597"/>
                    <a:ext cx="1249251" cy="83712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目标服务器</a:t>
                    </a:r>
                    <a:endParaRPr lang="zh-CN" altLang="en-US" dirty="0"/>
                  </a:p>
                </p:txBody>
              </p:sp>
              <p:cxnSp>
                <p:nvCxnSpPr>
                  <p:cNvPr id="9" name="直接箭头连接符 8"/>
                  <p:cNvCxnSpPr/>
                  <p:nvPr/>
                </p:nvCxnSpPr>
                <p:spPr>
                  <a:xfrm flipV="1">
                    <a:off x="2459864" y="3307723"/>
                    <a:ext cx="2369713" cy="1035608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接箭头连接符 9"/>
                  <p:cNvCxnSpPr/>
                  <p:nvPr/>
                </p:nvCxnSpPr>
                <p:spPr>
                  <a:xfrm>
                    <a:off x="2524259" y="2912166"/>
                    <a:ext cx="2189408" cy="53192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接箭头连接符 10"/>
                  <p:cNvCxnSpPr/>
                  <p:nvPr/>
                </p:nvCxnSpPr>
                <p:spPr>
                  <a:xfrm>
                    <a:off x="2524259" y="1493949"/>
                    <a:ext cx="2215166" cy="1146219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箭头连接符 20"/>
                  <p:cNvCxnSpPr/>
                  <p:nvPr/>
                </p:nvCxnSpPr>
                <p:spPr>
                  <a:xfrm flipV="1">
                    <a:off x="6360016" y="2889160"/>
                    <a:ext cx="2369713" cy="17242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" name="文本框 24"/>
                <p:cNvSpPr txBox="1"/>
                <p:nvPr/>
              </p:nvSpPr>
              <p:spPr>
                <a:xfrm>
                  <a:off x="3157107" y="1478015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 smtClean="0"/>
                    <a:t>请求</a:t>
                  </a:r>
                  <a:endParaRPr lang="zh-CN" altLang="en-US" dirty="0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2993800" y="4009414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 smtClean="0"/>
                    <a:t>请求</a:t>
                  </a:r>
                  <a:endParaRPr lang="zh-CN" altLang="en-US" dirty="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3010074" y="2804167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 smtClean="0"/>
                    <a:t>请求</a:t>
                  </a:r>
                  <a:endParaRPr lang="zh-CN" altLang="en-US" dirty="0"/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6849413" y="2793434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 smtClean="0"/>
                    <a:t>转发请求</a:t>
                  </a:r>
                  <a:endParaRPr lang="zh-CN" altLang="en-US" dirty="0"/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5330415" y="3828172"/>
                  <a:ext cx="18004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 smtClean="0"/>
                    <a:t>正向代理服务器</a:t>
                  </a:r>
                  <a:endParaRPr lang="zh-CN" altLang="en-US" dirty="0"/>
                </a:p>
              </p:txBody>
            </p:sp>
          </p:grpSp>
          <p:cxnSp>
            <p:nvCxnSpPr>
              <p:cNvPr id="34" name="直接箭头连接符 33"/>
              <p:cNvCxnSpPr/>
              <p:nvPr/>
            </p:nvCxnSpPr>
            <p:spPr>
              <a:xfrm flipH="1" flipV="1">
                <a:off x="2973945" y="1927469"/>
                <a:ext cx="2164724" cy="1118041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/>
              <p:nvPr/>
            </p:nvCxnSpPr>
            <p:spPr>
              <a:xfrm flipH="1">
                <a:off x="3025097" y="3785176"/>
                <a:ext cx="2305318" cy="104118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/>
              <p:nvPr/>
            </p:nvCxnSpPr>
            <p:spPr>
              <a:xfrm flipH="1">
                <a:off x="6811313" y="3426851"/>
                <a:ext cx="2407813" cy="10197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993800" y="3426851"/>
                <a:ext cx="2209264" cy="20395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/>
              <p:cNvSpPr txBox="1"/>
              <p:nvPr/>
            </p:nvSpPr>
            <p:spPr>
              <a:xfrm>
                <a:off x="4273039" y="343704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响应</a:t>
                </a:r>
                <a:endParaRPr lang="zh-CN" altLang="en-US" dirty="0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8572795" y="347958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响应</a:t>
                </a:r>
                <a:endParaRPr lang="zh-CN" altLang="en-US" dirty="0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4259325" y="282804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响应</a:t>
                </a:r>
                <a:endParaRPr lang="zh-CN" altLang="en-US" dirty="0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4582491" y="4028689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响应</a:t>
                </a:r>
                <a:endParaRPr lang="zh-CN" altLang="en-US" dirty="0"/>
              </a:p>
            </p:txBody>
          </p:sp>
        </p:grpSp>
        <p:sp>
          <p:nvSpPr>
            <p:cNvPr id="54" name="文本框 53"/>
            <p:cNvSpPr txBox="1"/>
            <p:nvPr/>
          </p:nvSpPr>
          <p:spPr>
            <a:xfrm>
              <a:off x="1741289" y="5357611"/>
              <a:ext cx="9348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/>
                <a:t>……</a:t>
              </a:r>
              <a:endParaRPr lang="zh-CN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9007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116973" y="601015"/>
            <a:ext cx="9467314" cy="5563673"/>
            <a:chOff x="1116973" y="601015"/>
            <a:chExt cx="9467314" cy="5563673"/>
          </a:xfrm>
        </p:grpSpPr>
        <p:grpSp>
          <p:nvGrpSpPr>
            <p:cNvPr id="55" name="组合 54"/>
            <p:cNvGrpSpPr/>
            <p:nvPr/>
          </p:nvGrpSpPr>
          <p:grpSpPr>
            <a:xfrm>
              <a:off x="1584100" y="1210614"/>
              <a:ext cx="9000187" cy="4728934"/>
              <a:chOff x="1584100" y="1275008"/>
              <a:chExt cx="9000187" cy="4728934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1584100" y="1275008"/>
                <a:ext cx="9000187" cy="3846491"/>
                <a:chOff x="1584100" y="1275008"/>
                <a:chExt cx="9000187" cy="3846491"/>
              </a:xfrm>
            </p:grpSpPr>
            <p:grpSp>
              <p:nvGrpSpPr>
                <p:cNvPr id="30" name="组合 29"/>
                <p:cNvGrpSpPr/>
                <p:nvPr/>
              </p:nvGrpSpPr>
              <p:grpSpPr>
                <a:xfrm>
                  <a:off x="1584100" y="1275008"/>
                  <a:ext cx="9000187" cy="3846491"/>
                  <a:chOff x="1584100" y="1275008"/>
                  <a:chExt cx="9000187" cy="3846491"/>
                </a:xfrm>
              </p:grpSpPr>
              <p:grpSp>
                <p:nvGrpSpPr>
                  <p:cNvPr id="24" name="组合 23"/>
                  <p:cNvGrpSpPr/>
                  <p:nvPr/>
                </p:nvGrpSpPr>
                <p:grpSpPr>
                  <a:xfrm>
                    <a:off x="1584100" y="1275008"/>
                    <a:ext cx="9000187" cy="3846491"/>
                    <a:chOff x="1094703" y="965915"/>
                    <a:chExt cx="9000187" cy="3846491"/>
                  </a:xfrm>
                </p:grpSpPr>
                <p:sp>
                  <p:nvSpPr>
                    <p:cNvPr id="2" name="圆角矩形 1"/>
                    <p:cNvSpPr/>
                    <p:nvPr/>
                  </p:nvSpPr>
                  <p:spPr>
                    <a:xfrm>
                      <a:off x="1094703" y="965915"/>
                      <a:ext cx="1249251" cy="837127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 smtClean="0"/>
                        <a:t>网吧主机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p:txBody>
                </p:sp>
                <p:sp>
                  <p:nvSpPr>
                    <p:cNvPr id="3" name="圆角矩形 2"/>
                    <p:cNvSpPr/>
                    <p:nvPr/>
                  </p:nvSpPr>
                  <p:spPr>
                    <a:xfrm>
                      <a:off x="1094703" y="2470597"/>
                      <a:ext cx="1249251" cy="837127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 smtClean="0"/>
                        <a:t>网吧主机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p:txBody>
                </p:sp>
                <p:sp>
                  <p:nvSpPr>
                    <p:cNvPr id="4" name="圆角矩形 3"/>
                    <p:cNvSpPr/>
                    <p:nvPr/>
                  </p:nvSpPr>
                  <p:spPr>
                    <a:xfrm>
                      <a:off x="1094703" y="3975279"/>
                      <a:ext cx="1249251" cy="837127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 smtClean="0"/>
                        <a:t>网吧主机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p:txBody>
                </p:sp>
                <p:sp>
                  <p:nvSpPr>
                    <p:cNvPr id="5" name="圆角矩形 4"/>
                    <p:cNvSpPr/>
                    <p:nvPr/>
                  </p:nvSpPr>
                  <p:spPr>
                    <a:xfrm>
                      <a:off x="4970171" y="2470596"/>
                      <a:ext cx="1249251" cy="837127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zh-CN" altLang="en-US" dirty="0" smtClean="0"/>
                        <a:t>网管主机</a:t>
                      </a:r>
                      <a:endParaRPr lang="zh-CN" altLang="en-US" dirty="0"/>
                    </a:p>
                  </p:txBody>
                </p:sp>
                <p:sp>
                  <p:nvSpPr>
                    <p:cNvPr id="7" name="圆角矩形 6"/>
                    <p:cNvSpPr/>
                    <p:nvPr/>
                  </p:nvSpPr>
                  <p:spPr>
                    <a:xfrm>
                      <a:off x="8845639" y="2470597"/>
                      <a:ext cx="1249251" cy="837127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 smtClean="0"/>
                        <a:t>目标服务器</a:t>
                      </a:r>
                      <a:endParaRPr lang="zh-CN" altLang="en-US" dirty="0"/>
                    </a:p>
                  </p:txBody>
                </p:sp>
                <p:cxnSp>
                  <p:nvCxnSpPr>
                    <p:cNvPr id="9" name="直接箭头连接符 8"/>
                    <p:cNvCxnSpPr/>
                    <p:nvPr/>
                  </p:nvCxnSpPr>
                  <p:spPr>
                    <a:xfrm flipV="1">
                      <a:off x="2459864" y="3307723"/>
                      <a:ext cx="2369713" cy="1035608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箭头连接符 9"/>
                    <p:cNvCxnSpPr/>
                    <p:nvPr/>
                  </p:nvCxnSpPr>
                  <p:spPr>
                    <a:xfrm>
                      <a:off x="2524259" y="2912166"/>
                      <a:ext cx="2189408" cy="53192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箭头连接符 10"/>
                    <p:cNvCxnSpPr/>
                    <p:nvPr/>
                  </p:nvCxnSpPr>
                  <p:spPr>
                    <a:xfrm>
                      <a:off x="2524259" y="1493949"/>
                      <a:ext cx="2215166" cy="1146219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直接箭头连接符 20"/>
                    <p:cNvCxnSpPr/>
                    <p:nvPr/>
                  </p:nvCxnSpPr>
                  <p:spPr>
                    <a:xfrm flipV="1">
                      <a:off x="6360016" y="2889160"/>
                      <a:ext cx="2369713" cy="17242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3157107" y="1478015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 smtClean="0"/>
                      <a:t>请求</a:t>
                    </a:r>
                    <a:endParaRPr lang="zh-CN" altLang="en-US" dirty="0"/>
                  </a:p>
                </p:txBody>
              </p:sp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2993800" y="4009414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 smtClean="0"/>
                      <a:t>请求</a:t>
                    </a:r>
                    <a:endParaRPr lang="zh-CN" altLang="en-US" dirty="0"/>
                  </a:p>
                </p:txBody>
              </p:sp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3010074" y="2804167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 smtClean="0"/>
                      <a:t>请求</a:t>
                    </a:r>
                    <a:endParaRPr lang="zh-CN" altLang="en-US" dirty="0"/>
                  </a:p>
                </p:txBody>
              </p:sp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7106991" y="2790785"/>
                    <a:ext cx="11079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 smtClean="0"/>
                      <a:t>转发请求</a:t>
                    </a:r>
                    <a:endParaRPr lang="zh-CN" altLang="en-US" dirty="0"/>
                  </a:p>
                </p:txBody>
              </p:sp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5330415" y="3828172"/>
                    <a:ext cx="180049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 smtClean="0"/>
                      <a:t>正向代理服务器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34" name="直接箭头连接符 33"/>
                <p:cNvCxnSpPr/>
                <p:nvPr/>
              </p:nvCxnSpPr>
              <p:spPr>
                <a:xfrm flipH="1" flipV="1">
                  <a:off x="2973945" y="1927469"/>
                  <a:ext cx="2164724" cy="1118041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/>
                <p:cNvCxnSpPr/>
                <p:nvPr/>
              </p:nvCxnSpPr>
              <p:spPr>
                <a:xfrm flipH="1">
                  <a:off x="3025097" y="3785176"/>
                  <a:ext cx="2305318" cy="104118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/>
                <p:cNvCxnSpPr/>
                <p:nvPr/>
              </p:nvCxnSpPr>
              <p:spPr>
                <a:xfrm flipH="1">
                  <a:off x="6811313" y="3426851"/>
                  <a:ext cx="2407813" cy="10197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H="1" flipV="1">
                  <a:off x="2993800" y="3426851"/>
                  <a:ext cx="2209264" cy="20395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文本框 48"/>
                <p:cNvSpPr txBox="1"/>
                <p:nvPr/>
              </p:nvSpPr>
              <p:spPr>
                <a:xfrm>
                  <a:off x="4273039" y="3437048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 smtClean="0"/>
                    <a:t>响应</a:t>
                  </a:r>
                  <a:endParaRPr lang="zh-CN" altLang="en-US" dirty="0"/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8572795" y="3479580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 smtClean="0"/>
                    <a:t>响应</a:t>
                  </a:r>
                  <a:endParaRPr lang="zh-CN" altLang="en-US" dirty="0"/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4259325" y="2828047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 smtClean="0"/>
                    <a:t>响应</a:t>
                  </a:r>
                  <a:endParaRPr lang="zh-CN" altLang="en-US" dirty="0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4582491" y="4028689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 smtClean="0"/>
                    <a:t>响应</a:t>
                  </a:r>
                  <a:endParaRPr lang="zh-CN" altLang="en-US" dirty="0"/>
                </a:p>
              </p:txBody>
            </p:sp>
          </p:grpSp>
          <p:sp>
            <p:nvSpPr>
              <p:cNvPr id="54" name="文本框 53"/>
              <p:cNvSpPr txBox="1"/>
              <p:nvPr/>
            </p:nvSpPr>
            <p:spPr>
              <a:xfrm>
                <a:off x="1741289" y="5357611"/>
                <a:ext cx="934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600" b="1" dirty="0" smtClean="0"/>
                  <a:t>……</a:t>
                </a:r>
                <a:endParaRPr lang="zh-CN" altLang="en-US" sz="3600" b="1" dirty="0"/>
              </a:p>
            </p:txBody>
          </p:sp>
        </p:grpSp>
        <p:sp>
          <p:nvSpPr>
            <p:cNvPr id="6" name="圆角矩形 5"/>
            <p:cNvSpPr/>
            <p:nvPr/>
          </p:nvSpPr>
          <p:spPr>
            <a:xfrm>
              <a:off x="1116973" y="601015"/>
              <a:ext cx="5962918" cy="5563673"/>
            </a:xfrm>
            <a:prstGeom prst="roundRect">
              <a:avLst/>
            </a:prstGeom>
            <a:solidFill>
              <a:srgbClr val="FF0000">
                <a:alpha val="1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427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170490" y="1250253"/>
            <a:ext cx="10356101" cy="3846491"/>
            <a:chOff x="1170490" y="1250253"/>
            <a:chExt cx="10356101" cy="3846491"/>
          </a:xfrm>
        </p:grpSpPr>
        <p:grpSp>
          <p:nvGrpSpPr>
            <p:cNvPr id="6" name="组合 5"/>
            <p:cNvGrpSpPr/>
            <p:nvPr/>
          </p:nvGrpSpPr>
          <p:grpSpPr>
            <a:xfrm>
              <a:off x="10277340" y="1250253"/>
              <a:ext cx="1249251" cy="3846491"/>
              <a:chOff x="1584100" y="1275008"/>
              <a:chExt cx="1249251" cy="3846491"/>
            </a:xfrm>
          </p:grpSpPr>
          <p:sp>
            <p:nvSpPr>
              <p:cNvPr id="2" name="圆角矩形 1"/>
              <p:cNvSpPr/>
              <p:nvPr/>
            </p:nvSpPr>
            <p:spPr>
              <a:xfrm>
                <a:off x="1584100" y="1275008"/>
                <a:ext cx="1249251" cy="8371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目标服务器</a:t>
                </a:r>
                <a:endParaRPr lang="zh-CN" altLang="en-US" dirty="0"/>
              </a:p>
            </p:txBody>
          </p:sp>
          <p:sp>
            <p:nvSpPr>
              <p:cNvPr id="3" name="圆角矩形 2"/>
              <p:cNvSpPr/>
              <p:nvPr/>
            </p:nvSpPr>
            <p:spPr>
              <a:xfrm>
                <a:off x="1584100" y="2779690"/>
                <a:ext cx="1249251" cy="8371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目标服务器</a:t>
                </a:r>
                <a:endParaRPr lang="zh-CN" altLang="en-US" dirty="0"/>
              </a:p>
            </p:txBody>
          </p:sp>
          <p:sp>
            <p:nvSpPr>
              <p:cNvPr id="4" name="圆角矩形 3"/>
              <p:cNvSpPr/>
              <p:nvPr/>
            </p:nvSpPr>
            <p:spPr>
              <a:xfrm>
                <a:off x="1584100" y="4284372"/>
                <a:ext cx="1249251" cy="8371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目标服务器</a:t>
                </a:r>
                <a:endParaRPr lang="zh-CN" altLang="en-US" dirty="0"/>
              </a:p>
            </p:txBody>
          </p:sp>
        </p:grpSp>
        <p:sp>
          <p:nvSpPr>
            <p:cNvPr id="5" name="圆角矩形 4"/>
            <p:cNvSpPr/>
            <p:nvPr/>
          </p:nvSpPr>
          <p:spPr>
            <a:xfrm>
              <a:off x="5367633" y="2801001"/>
              <a:ext cx="1249251" cy="837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Nginx</a:t>
              </a:r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170490" y="2744202"/>
              <a:ext cx="1249251" cy="837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客户端</a:t>
              </a:r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18315" y="3831242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反向代理服务器</a:t>
              </a:r>
              <a:endParaRPr lang="zh-CN" altLang="en-US" dirty="0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575775" y="2743058"/>
              <a:ext cx="2567786" cy="419707"/>
              <a:chOff x="6651340" y="2792290"/>
              <a:chExt cx="2567786" cy="419707"/>
            </a:xfrm>
          </p:grpSpPr>
          <p:cxnSp>
            <p:nvCxnSpPr>
              <p:cNvPr id="21" name="直接箭头连接符 20"/>
              <p:cNvCxnSpPr/>
              <p:nvPr/>
            </p:nvCxnSpPr>
            <p:spPr>
              <a:xfrm flipV="1">
                <a:off x="6651340" y="3198253"/>
                <a:ext cx="2567786" cy="1374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6881671" y="279229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请求</a:t>
                </a:r>
                <a:endParaRPr lang="zh-CN" altLang="en-US" dirty="0"/>
              </a:p>
            </p:txBody>
          </p:sp>
        </p:grpSp>
        <p:cxnSp>
          <p:nvCxnSpPr>
            <p:cNvPr id="9" name="直接箭头连接符 8"/>
            <p:cNvCxnSpPr/>
            <p:nvPr/>
          </p:nvCxnSpPr>
          <p:spPr>
            <a:xfrm>
              <a:off x="6864439" y="3527856"/>
              <a:ext cx="3129567" cy="103126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6864439" y="3309870"/>
              <a:ext cx="312956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6840956" y="1708747"/>
              <a:ext cx="3050019" cy="10647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7510348" y="167811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分发请求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510348" y="414657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分发请求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510348" y="280416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分发请求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327679" y="3936451"/>
              <a:ext cx="9348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/>
                <a:t>……</a:t>
              </a:r>
              <a:endParaRPr lang="zh-CN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20121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170490" y="418562"/>
            <a:ext cx="10622551" cy="5782615"/>
            <a:chOff x="1170490" y="418562"/>
            <a:chExt cx="10622551" cy="5782615"/>
          </a:xfrm>
        </p:grpSpPr>
        <p:grpSp>
          <p:nvGrpSpPr>
            <p:cNvPr id="23" name="组合 22"/>
            <p:cNvGrpSpPr/>
            <p:nvPr/>
          </p:nvGrpSpPr>
          <p:grpSpPr>
            <a:xfrm>
              <a:off x="1170490" y="1250253"/>
              <a:ext cx="10356101" cy="3846491"/>
              <a:chOff x="1170490" y="1250253"/>
              <a:chExt cx="10356101" cy="384649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0277340" y="1250253"/>
                <a:ext cx="1249251" cy="3846491"/>
                <a:chOff x="1584100" y="1275008"/>
                <a:chExt cx="1249251" cy="3846491"/>
              </a:xfrm>
            </p:grpSpPr>
            <p:sp>
              <p:nvSpPr>
                <p:cNvPr id="2" name="圆角矩形 1"/>
                <p:cNvSpPr/>
                <p:nvPr/>
              </p:nvSpPr>
              <p:spPr>
                <a:xfrm>
                  <a:off x="1584100" y="1275008"/>
                  <a:ext cx="1249251" cy="83712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目标服务器</a:t>
                  </a:r>
                  <a:endParaRPr lang="zh-CN" altLang="en-US" dirty="0"/>
                </a:p>
              </p:txBody>
            </p:sp>
            <p:sp>
              <p:nvSpPr>
                <p:cNvPr id="3" name="圆角矩形 2"/>
                <p:cNvSpPr/>
                <p:nvPr/>
              </p:nvSpPr>
              <p:spPr>
                <a:xfrm>
                  <a:off x="1584100" y="2779690"/>
                  <a:ext cx="1249251" cy="83712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目标服务器</a:t>
                  </a:r>
                  <a:endParaRPr lang="zh-CN" altLang="en-US" dirty="0"/>
                </a:p>
              </p:txBody>
            </p:sp>
            <p:sp>
              <p:nvSpPr>
                <p:cNvPr id="4" name="圆角矩形 3"/>
                <p:cNvSpPr/>
                <p:nvPr/>
              </p:nvSpPr>
              <p:spPr>
                <a:xfrm>
                  <a:off x="1584100" y="4284372"/>
                  <a:ext cx="1249251" cy="83712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目标服务器</a:t>
                  </a:r>
                  <a:endParaRPr lang="zh-CN" altLang="en-US" dirty="0"/>
                </a:p>
              </p:txBody>
            </p:sp>
          </p:grpSp>
          <p:sp>
            <p:nvSpPr>
              <p:cNvPr id="5" name="圆角矩形 4"/>
              <p:cNvSpPr/>
              <p:nvPr/>
            </p:nvSpPr>
            <p:spPr>
              <a:xfrm>
                <a:off x="5367633" y="2801001"/>
                <a:ext cx="1249251" cy="8371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/>
                  <a:t>Nginx</a:t>
                </a:r>
                <a:endParaRPr lang="zh-CN" altLang="en-US" dirty="0"/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1170490" y="2744202"/>
                <a:ext cx="1249251" cy="8371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客户端</a:t>
                </a:r>
                <a:endParaRPr lang="zh-CN" altLang="en-US" dirty="0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5218315" y="3831242"/>
                <a:ext cx="1800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反向代理服务器</a:t>
                </a:r>
                <a:endParaRPr lang="zh-CN" altLang="en-US" dirty="0"/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2575775" y="2743058"/>
                <a:ext cx="2567786" cy="419707"/>
                <a:chOff x="6651340" y="2792290"/>
                <a:chExt cx="2567786" cy="419707"/>
              </a:xfrm>
            </p:grpSpPr>
            <p:cxnSp>
              <p:nvCxnSpPr>
                <p:cNvPr id="21" name="直接箭头连接符 20"/>
                <p:cNvCxnSpPr/>
                <p:nvPr/>
              </p:nvCxnSpPr>
              <p:spPr>
                <a:xfrm flipV="1">
                  <a:off x="6651340" y="3198253"/>
                  <a:ext cx="2567786" cy="13744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文本框 27"/>
                <p:cNvSpPr txBox="1"/>
                <p:nvPr/>
              </p:nvSpPr>
              <p:spPr>
                <a:xfrm>
                  <a:off x="6881671" y="2792290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 smtClean="0"/>
                    <a:t>请求</a:t>
                  </a:r>
                  <a:endParaRPr lang="zh-CN" altLang="en-US" dirty="0"/>
                </a:p>
              </p:txBody>
            </p:sp>
          </p:grpSp>
          <p:cxnSp>
            <p:nvCxnSpPr>
              <p:cNvPr id="9" name="直接箭头连接符 8"/>
              <p:cNvCxnSpPr/>
              <p:nvPr/>
            </p:nvCxnSpPr>
            <p:spPr>
              <a:xfrm>
                <a:off x="6864439" y="3527856"/>
                <a:ext cx="3129567" cy="103126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/>
              <p:nvPr/>
            </p:nvCxnSpPr>
            <p:spPr>
              <a:xfrm>
                <a:off x="6864439" y="3309870"/>
                <a:ext cx="3129567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 flipV="1">
                <a:off x="6840956" y="1708747"/>
                <a:ext cx="3050019" cy="106478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7510348" y="167811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分发请求</a:t>
                </a:r>
                <a:endParaRPr lang="zh-CN" altLang="en-US" dirty="0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7510348" y="414657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分发请求</a:t>
                </a:r>
                <a:endParaRPr lang="zh-CN" altLang="en-US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7510348" y="2804166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分发请求</a:t>
                </a:r>
                <a:endParaRPr lang="zh-CN" altLang="en-US" dirty="0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327679" y="3936451"/>
                <a:ext cx="934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600" b="1" dirty="0" smtClean="0"/>
                  <a:t>……</a:t>
                </a:r>
                <a:endParaRPr lang="zh-CN" altLang="en-US" sz="3600" b="1" dirty="0"/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5218315" y="418562"/>
              <a:ext cx="6574726" cy="5782615"/>
            </a:xfrm>
            <a:prstGeom prst="roundRect">
              <a:avLst/>
            </a:prstGeom>
            <a:solidFill>
              <a:srgbClr val="92D050">
                <a:alpha val="1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102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281</Words>
  <Application>Microsoft Office PowerPoint</Application>
  <PresentationFormat>宽屏</PresentationFormat>
  <Paragraphs>116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31</cp:revision>
  <dcterms:created xsi:type="dcterms:W3CDTF">2021-11-03T05:16:30Z</dcterms:created>
  <dcterms:modified xsi:type="dcterms:W3CDTF">2021-11-05T07:23:04Z</dcterms:modified>
</cp:coreProperties>
</file>