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95" r:id="rId6"/>
    <p:sldId id="261" r:id="rId7"/>
    <p:sldId id="287" r:id="rId8"/>
    <p:sldId id="292" r:id="rId9"/>
    <p:sldId id="262" r:id="rId10"/>
    <p:sldId id="264" r:id="rId11"/>
    <p:sldId id="263" r:id="rId12"/>
    <p:sldId id="288" r:id="rId13"/>
    <p:sldId id="268" r:id="rId14"/>
    <p:sldId id="293" r:id="rId15"/>
    <p:sldId id="274" r:id="rId16"/>
    <p:sldId id="267" r:id="rId17"/>
    <p:sldId id="284" r:id="rId18"/>
    <p:sldId id="281" r:id="rId19"/>
    <p:sldId id="282" r:id="rId20"/>
    <p:sldId id="285" r:id="rId21"/>
    <p:sldId id="280" r:id="rId22"/>
    <p:sldId id="290" r:id="rId23"/>
    <p:sldId id="294" r:id="rId24"/>
    <p:sldId id="283" r:id="rId25"/>
    <p:sldId id="275" r:id="rId26"/>
    <p:sldId id="270" r:id="rId27"/>
    <p:sldId id="291" r:id="rId28"/>
    <p:sldId id="269" r:id="rId29"/>
    <p:sldId id="266" r:id="rId30"/>
    <p:sldId id="265" r:id="rId31"/>
    <p:sldId id="276" r:id="rId32"/>
    <p:sldId id="289" r:id="rId33"/>
    <p:sldId id="297" r:id="rId34"/>
    <p:sldId id="296" r:id="rId35"/>
    <p:sldId id="286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521415D9-36F7-43E2-AB2F-B90AF26B5E84}">
      <p14:sectionLst xmlns:p14="http://schemas.microsoft.com/office/powerpoint/2010/main">
        <p14:section name="默认节" id="{7CDB7931-B6B7-664B-AD46-ED5BDF985B9F}">
          <p14:sldIdLst>
            <p14:sldId id="256"/>
            <p14:sldId id="258"/>
            <p14:sldId id="259"/>
            <p14:sldId id="260"/>
            <p14:sldId id="295"/>
            <p14:sldId id="261"/>
            <p14:sldId id="287"/>
            <p14:sldId id="292"/>
            <p14:sldId id="262"/>
            <p14:sldId id="264"/>
            <p14:sldId id="263"/>
            <p14:sldId id="288"/>
            <p14:sldId id="268"/>
            <p14:sldId id="293"/>
            <p14:sldId id="274"/>
            <p14:sldId id="267"/>
            <p14:sldId id="284"/>
            <p14:sldId id="281"/>
            <p14:sldId id="282"/>
            <p14:sldId id="285"/>
            <p14:sldId id="280"/>
            <p14:sldId id="290"/>
            <p14:sldId id="294"/>
            <p14:sldId id="283"/>
            <p14:sldId id="275"/>
            <p14:sldId id="270"/>
            <p14:sldId id="291"/>
            <p14:sldId id="269"/>
            <p14:sldId id="266"/>
            <p14:sldId id="265"/>
            <p14:sldId id="276"/>
            <p14:sldId id="289"/>
            <p14:sldId id="297"/>
            <p14:sldId id="296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9"/>
    <p:restoredTop sz="94666"/>
  </p:normalViewPr>
  <p:slideViewPr>
    <p:cSldViewPr snapToGrid="0" snapToObjects="1">
      <p:cViewPr>
        <p:scale>
          <a:sx n="64" d="100"/>
          <a:sy n="64" d="100"/>
        </p:scale>
        <p:origin x="152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10279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6037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看代码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057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mtClean="0"/>
              <a:t>看代码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14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2200" b="1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：描述一个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，它是与用户交互的基本单元。</a:t>
            </a: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r>
              <a:rPr lang="en-US" altLang="zh-CN" sz="2200" b="1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：每一个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进程有一个主线程，它由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描述。它负责这个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进程中各个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的调度和执行，以及响应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的操作请求等。</a:t>
            </a: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r>
              <a:rPr lang="en-US" altLang="zh-CN" sz="2200" b="1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ApplicationThread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通过它进行通信。对于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而言，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ApplicationThread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代表了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的主线程。简而言之，它是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与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进行交互的接口。注意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ApplicationThread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之间的关系并不像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与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Application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。后者的关系是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Application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中包含了多个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，而前者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ApplicationThread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是同一个东西的两种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"View"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ApplicationThread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是在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眼中的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r>
              <a:rPr lang="en-US" altLang="zh-CN" sz="2200" b="1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ViewRootImpl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：主要责任包括创建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Surface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的交互和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端的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UI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布局和渲染。同时负责把一些事件发往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以便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可以截获事件。每一个添加到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中的窗口对应一个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ViewRootImpl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，通过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WindowManagerGlobal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向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添加窗口时创建。大多数情况下，它管理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顶层视图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DecorView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。总得来说，它相当于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MVC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模型中的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Controller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r>
              <a:rPr lang="en-US" altLang="zh-CN" sz="2200" b="1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ViewRootImpl</a:t>
            </a:r>
            <a:r>
              <a:rPr lang="en-US" altLang="zh-CN" sz="2200" b="1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::W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：用于向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提供接口，让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控制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端的窗口。它可看作是个代理，很多时候会调用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ViewRootImpl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中的功能。这种内嵌类的用法很多，特别是这种提供接口的代理类，如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PhoneWindow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::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DecorView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等。</a:t>
            </a: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r>
              <a:rPr lang="en-US" altLang="zh-CN" sz="2200" b="1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Instrumentation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官方提供的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Hook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，主要用于测试。如果只关注窗口管理流程的话可以先无视。</a:t>
            </a: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r>
              <a:rPr lang="en-US" altLang="zh-CN" sz="2200" b="1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WindowManagerImpl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中与窗口管理系统通信的代理类，实现类是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WindowManagerGlobal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WindowManagerGlobal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中全局的窗口管理模块，因此是个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Singleton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。其中管理着该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中的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ViewRootImpl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DecorView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等结构，以有两个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为例：</a:t>
            </a:r>
            <a:endParaRPr lang="en-US" altLang="zh-CN" sz="2200" b="0" i="1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r>
              <a:rPr lang="en-US" altLang="zh-CN" sz="2200" b="1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：每个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虽然都可以做得各不相同，但是作为有大量用户交互的系统，窗口之间必须要有统一的交互模式，这样才能减小用户的学习成本。这些共性比如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title, action bar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的显示和通用按键的处理等等。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类就抽象了这些共性。另外，它定义了一组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Callback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通过实现这些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Callback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被调用来处理事件。注意要和在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中的窗口区分开来，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WMS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中的窗口更像是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端的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View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r>
              <a:rPr lang="en-US" altLang="zh-CN" sz="2200" b="1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PhoneWindow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PhoneWindow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类的唯一实现，至少目前是。这样的设计下如果要加其它平台的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Window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类型更加方便。每个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会有一个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PhoneWindow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，在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attach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到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ActivityThread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时创建，保存在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mWindow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成员中。</a:t>
            </a: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r>
              <a:rPr lang="en-US" altLang="zh-CN" sz="2200" b="1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：运行上下文，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本质上都是一个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包含了它们作为运行实体的共性，如启动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，绑定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Service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，处理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Broadcast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Receiver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等等。注意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Application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也会有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。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是对应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被杀掉（比如转屏后）后就变了。所以要注意如果有生命周期很长的对象有对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的引用的话，转屏、返回这种会引起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销毁的操作都会引起内存泄露。而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Application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生命周期是和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App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进程一致的。关于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的类结构图有下面的形式。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是抽象类，定义了接口。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ContextImpl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的实现类，包含了实现。而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ContextWrapper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的包装类，它把请求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delegate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给其中的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ContextImpl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类去完成。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ContextThemeWrapper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是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ContextWrapper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的装饰类，它在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ContextWrapper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的基础上提供了自定义的主题。这结构初看有点乱，但结合下面的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Decorator</a:t>
            </a:r>
            <a:r>
              <a:rPr lang="zh-CN" altLang="en-US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模式就一目了然了</a:t>
            </a:r>
            <a:endParaRPr lang="en-US" altLang="zh-CN" sz="2200" b="0" i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pPr latinLnBrk="1"/>
            <a:endParaRPr lang="en-US" altLang="zh-CN" sz="2200" b="0" i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07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进程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组件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88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50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像是某种意义上的依赖反转。假如没有组件？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480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shell </a:t>
            </a:r>
            <a:r>
              <a:rPr kumimoji="1" lang="en-US" altLang="zh-CN" dirty="0" err="1" smtClean="0"/>
              <a:t>dumpsys</a:t>
            </a:r>
            <a:r>
              <a:rPr kumimoji="1" lang="en-US" altLang="zh-CN" dirty="0" smtClean="0"/>
              <a:t> activity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9903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shell </a:t>
            </a:r>
            <a:r>
              <a:rPr lang="en-US" altLang="zh-CN" sz="2200" b="0" i="1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dumpsys</a:t>
            </a:r>
            <a:r>
              <a:rPr lang="en-US" altLang="zh-CN" sz="2200" b="0" i="1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window tokens</a:t>
            </a:r>
          </a:p>
          <a:p>
            <a:r>
              <a:rPr kumimoji="1" lang="en-US" altLang="zh-CN" dirty="0" err="1" smtClean="0"/>
              <a:t>adb</a:t>
            </a:r>
            <a:r>
              <a:rPr kumimoji="1" lang="en-US" altLang="zh-CN" dirty="0" smtClean="0"/>
              <a:t> shell </a:t>
            </a:r>
            <a:r>
              <a:rPr kumimoji="1" lang="en-US" altLang="zh-CN" dirty="0" err="1" smtClean="0"/>
              <a:t>dumpsys</a:t>
            </a:r>
            <a:r>
              <a:rPr kumimoji="1" lang="en-US" altLang="zh-CN" dirty="0" smtClean="0"/>
              <a:t> window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51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adb</a:t>
            </a:r>
            <a:r>
              <a:rPr lang="en-US" altLang="zh-CN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shell </a:t>
            </a:r>
            <a:r>
              <a:rPr lang="en-US" altLang="zh-CN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dumpsys</a:t>
            </a:r>
            <a:r>
              <a:rPr lang="en-US" altLang="zh-CN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altLang="zh-CN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SurfaceFlinger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285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周期性：</a:t>
            </a:r>
            <a:r>
              <a:rPr kumimoji="1" lang="en-US" altLang="zh-CN" dirty="0" err="1" smtClean="0"/>
              <a:t>vsync</a:t>
            </a:r>
            <a:r>
              <a:rPr kumimoji="1" lang="en-US" altLang="zh-CN" dirty="0" smtClean="0"/>
              <a:t> Choreographer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04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69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ms,Wms和应用进程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分享计划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723900"/>
            <a:ext cx="12433300" cy="8293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7530" y="723900"/>
            <a:ext cx="9395012" cy="1056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Android</a:t>
            </a: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进程体系</a:t>
            </a:r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  <a:p>
            <a:pPr algn="l"/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26214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ource.android.google.cn/devices/images/ape_fwk_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4" y="0"/>
            <a:ext cx="6131859" cy="93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579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6600" dirty="0" smtClean="0"/>
              <a:t>到了组件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72314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Compon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62894" y="1648761"/>
            <a:ext cx="11179638" cy="643740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07259" y="582346"/>
            <a:ext cx="15388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四大组件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995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 smtClean="0"/>
              <a:t>通过对应用结构的抽象，提出组件。</a:t>
            </a:r>
            <a:br>
              <a:rPr kumimoji="1" lang="zh-CN" altLang="en-US" sz="4000" dirty="0" smtClean="0"/>
            </a:br>
            <a:r>
              <a:rPr kumimoji="1" lang="en-US" altLang="zh-CN" sz="4000" dirty="0" smtClean="0"/>
              <a:t>1</a:t>
            </a:r>
            <a:r>
              <a:rPr kumimoji="1" lang="zh-CN" altLang="en-US" sz="4000" dirty="0" smtClean="0"/>
              <a:t>、这样系统有了更多更细粒度的控制权。</a:t>
            </a:r>
            <a:r>
              <a:rPr kumimoji="1" lang="zh-CN" altLang="en-US" sz="4000" dirty="0"/>
              <a:t>比如杀进程的</a:t>
            </a:r>
            <a:r>
              <a:rPr kumimoji="1" lang="zh-CN" altLang="en-US" sz="4000" dirty="0" smtClean="0"/>
              <a:t>机制，</a:t>
            </a:r>
            <a:r>
              <a:rPr kumimoji="1" lang="en-US" altLang="zh-CN" sz="4000" dirty="0" smtClean="0"/>
              <a:t>6.0</a:t>
            </a:r>
            <a:r>
              <a:rPr kumimoji="1" lang="zh-CN" altLang="en-US" sz="4000" dirty="0" smtClean="0"/>
              <a:t>开始的</a:t>
            </a:r>
            <a:r>
              <a:rPr kumimoji="1" lang="en-US" altLang="zh-CN" sz="4000" dirty="0" err="1" smtClean="0"/>
              <a:t>JobScheduler</a:t>
            </a:r>
            <a:r>
              <a:rPr kumimoji="1" lang="en-US" altLang="zh-CN" sz="4000" dirty="0" smtClean="0"/>
              <a:t> </a:t>
            </a:r>
            <a:r>
              <a:rPr kumimoji="1" lang="zh-CN" altLang="en-US" sz="4000" dirty="0" smtClean="0"/>
              <a:t>对后台服务的管理；</a:t>
            </a:r>
            <a:br>
              <a:rPr kumimoji="1" lang="zh-CN" altLang="en-US" sz="4000" dirty="0" smtClean="0"/>
            </a:br>
            <a:r>
              <a:rPr kumimoji="1" lang="en-US" altLang="zh-CN" sz="4000" dirty="0" smtClean="0"/>
              <a:t>2</a:t>
            </a:r>
            <a:r>
              <a:rPr kumimoji="1" lang="zh-CN" altLang="en-US" sz="4000" dirty="0" smtClean="0"/>
              <a:t>、便于跨应用的交互；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8072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4142" y="3781612"/>
            <a:ext cx="10384118" cy="1435847"/>
          </a:xfrm>
        </p:spPr>
        <p:txBody>
          <a:bodyPr>
            <a:noAutofit/>
          </a:bodyPr>
          <a:lstStyle/>
          <a:p>
            <a:r>
              <a:rPr kumimoji="1" lang="zh-CN" altLang="en-US" sz="4800" dirty="0" smtClean="0"/>
              <a:t>启动一个</a:t>
            </a:r>
            <a:r>
              <a:rPr kumimoji="1" lang="en-US" altLang="zh-CN" sz="4800" dirty="0" smtClean="0"/>
              <a:t>Activity</a:t>
            </a:r>
            <a:r>
              <a:rPr kumimoji="1" lang="zh-CN" altLang="en-US" sz="4800" dirty="0"/>
              <a:t>，</a:t>
            </a:r>
            <a:r>
              <a:rPr kumimoji="1" lang="zh-CN" altLang="en-US" sz="4800" dirty="0" smtClean="0"/>
              <a:t>包含一个</a:t>
            </a:r>
            <a:r>
              <a:rPr kumimoji="1" lang="en-US" altLang="zh-CN" sz="4800" dirty="0" smtClean="0"/>
              <a:t>view</a:t>
            </a:r>
            <a:r>
              <a:rPr kumimoji="1" lang="zh-CN" altLang="en-US" sz="4800" dirty="0" smtClean="0"/>
              <a:t>，</a:t>
            </a:r>
            <a:r>
              <a:rPr kumimoji="1" lang="en-US" altLang="zh-CN" sz="4800" dirty="0" err="1" smtClean="0"/>
              <a:t>onCreate</a:t>
            </a:r>
            <a:r>
              <a:rPr kumimoji="1" lang="zh-CN" altLang="en-US" sz="4800" dirty="0" smtClean="0"/>
              <a:t>时开始一个动画。经历了什么？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93279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0.cnblogs.com/blog/563439/201310/12173100-f5c815576b7e499d8c9b91f4c8e571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6" y="914400"/>
            <a:ext cx="7772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442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999" y="3225800"/>
            <a:ext cx="10584543" cy="2979057"/>
          </a:xfrm>
        </p:spPr>
        <p:txBody>
          <a:bodyPr>
            <a:normAutofit/>
          </a:bodyPr>
          <a:lstStyle/>
          <a:p>
            <a:r>
              <a:rPr kumimoji="1" lang="en-US" altLang="zh-CN" sz="6600" dirty="0" smtClean="0"/>
              <a:t>Activity(</a:t>
            </a:r>
            <a:r>
              <a:rPr kumimoji="1" lang="zh-CN" altLang="en-US" sz="6600" dirty="0" smtClean="0"/>
              <a:t>组件</a:t>
            </a:r>
            <a:r>
              <a:rPr kumimoji="1" lang="en-US" altLang="zh-CN" sz="6600" dirty="0" smtClean="0"/>
              <a:t>)</a:t>
            </a:r>
            <a:r>
              <a:rPr kumimoji="1" lang="zh-CN" altLang="en-US" sz="6600" dirty="0" smtClean="0"/>
              <a:t>，窗口，画布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74285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2028" y="1641928"/>
            <a:ext cx="8935357" cy="611415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2800" dirty="0" smtClean="0"/>
              <a:t>AMS</a:t>
            </a:r>
            <a:r>
              <a:rPr kumimoji="1" lang="zh-CN" altLang="en-US" sz="2800" dirty="0" smtClean="0"/>
              <a:t>其实就是维持一系列组件的数据结构，所有应用通过它来完成组件调度切换，承载组件进程的生死。</a:t>
            </a:r>
            <a:r>
              <a:rPr kumimoji="1" lang="en-US" altLang="zh-CN" sz="2800" dirty="0" smtClean="0"/>
              <a:t>(</a:t>
            </a:r>
            <a:r>
              <a:rPr kumimoji="1" lang="zh-CN" altLang="en-US" sz="2800" dirty="0" smtClean="0"/>
              <a:t>组件管家</a:t>
            </a:r>
            <a:r>
              <a:rPr kumimoji="1" lang="en-US" altLang="zh-CN" sz="2800" dirty="0" smtClean="0"/>
              <a:t>)</a:t>
            </a:r>
            <a:r>
              <a:rPr kumimoji="1" lang="zh-CN" altLang="en-US" sz="2800" dirty="0" smtClean="0"/>
              <a:t/>
            </a:r>
            <a:br>
              <a:rPr kumimoji="1" lang="zh-CN" altLang="en-US" sz="2800" dirty="0" smtClean="0"/>
            </a:br>
            <a:r>
              <a:rPr kumimoji="1" lang="zh-CN" altLang="en-US" sz="2800" dirty="0" smtClean="0"/>
              <a:t/>
            </a:r>
            <a:br>
              <a:rPr kumimoji="1" lang="zh-CN" altLang="en-US" sz="2800" dirty="0" smtClean="0"/>
            </a:br>
            <a:r>
              <a:rPr kumimoji="1" lang="zh-CN" altLang="en-US" sz="2800" dirty="0" smtClean="0"/>
              <a:t>对于</a:t>
            </a:r>
            <a:r>
              <a:rPr kumimoji="1" lang="en-US" altLang="zh-CN" sz="2800" dirty="0" smtClean="0"/>
              <a:t>Activity</a:t>
            </a:r>
            <a:r>
              <a:rPr kumimoji="1" lang="zh-CN" altLang="en-US" sz="2800" dirty="0" smtClean="0"/>
              <a:t>而言，维持一个围绕</a:t>
            </a:r>
            <a:r>
              <a:rPr kumimoji="1" lang="en-US" altLang="zh-CN" sz="2800" dirty="0" smtClean="0"/>
              <a:t>Activity</a:t>
            </a:r>
            <a:r>
              <a:rPr kumimoji="1" lang="zh-CN" altLang="en-US" sz="2800" dirty="0" smtClean="0"/>
              <a:t>的数据结构，以此来决定</a:t>
            </a:r>
            <a:r>
              <a:rPr kumimoji="1" lang="en-US" altLang="zh-CN" sz="2800" dirty="0" smtClean="0"/>
              <a:t>Activity</a:t>
            </a:r>
            <a:r>
              <a:rPr kumimoji="1" lang="zh-CN" altLang="en-US" sz="2800" dirty="0" smtClean="0"/>
              <a:t>的切换</a:t>
            </a:r>
            <a:endParaRPr kumimoji="1" lang="zh-CN" altLang="en-US" sz="2800" dirty="0"/>
          </a:p>
        </p:txBody>
      </p:sp>
      <p:sp>
        <p:nvSpPr>
          <p:cNvPr id="3" name="AutoShape 2" descr="https://img-blog.csdn.net/20140713145409890?watermark/2/text/aHR0cDovL2Jsb2cuY3Nkbi5uZXQvamluemh1b2p1bg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28" y="4964991"/>
            <a:ext cx="11321866" cy="40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13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172028" y="1772557"/>
            <a:ext cx="8935357" cy="611415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 smtClean="0"/>
              <a:t>WMS</a:t>
            </a:r>
            <a:r>
              <a:rPr kumimoji="1" lang="zh-CN" altLang="en-US" sz="3200" dirty="0" smtClean="0"/>
              <a:t>其实就是维持一个围绕窗口的数据结构，以此来决定输入</a:t>
            </a:r>
            <a:r>
              <a:rPr kumimoji="1" lang="en-US" altLang="zh-CN" sz="3200" dirty="0" smtClean="0"/>
              <a:t>(touch, key)</a:t>
            </a:r>
            <a:r>
              <a:rPr kumimoji="1" lang="zh-CN" altLang="en-US" sz="3200" dirty="0" smtClean="0"/>
              <a:t>事件的派发，决定绘制的层级</a:t>
            </a:r>
            <a:br>
              <a:rPr kumimoji="1" lang="zh-CN" altLang="en-US" sz="3200" dirty="0" smtClean="0"/>
            </a:br>
            <a:r>
              <a:rPr kumimoji="1" lang="zh-CN" altLang="en-US" sz="3200" dirty="0"/>
              <a:t/>
            </a:r>
            <a:br>
              <a:rPr kumimoji="1" lang="zh-CN" altLang="en-US" sz="3200" dirty="0"/>
            </a:br>
            <a:r>
              <a:rPr kumimoji="1" lang="en-US" altLang="zh-CN" sz="3200" dirty="0"/>
              <a:t> (touch</a:t>
            </a:r>
            <a:r>
              <a:rPr kumimoji="1" lang="zh-CN" altLang="en-US" sz="3200" dirty="0"/>
              <a:t>可能是根据区域和层级，</a:t>
            </a:r>
            <a:r>
              <a:rPr kumimoji="1" lang="en-US" altLang="zh-CN" sz="3200" dirty="0"/>
              <a:t>key</a:t>
            </a:r>
            <a:r>
              <a:rPr kumimoji="1" lang="zh-CN" altLang="en-US" sz="3200" dirty="0"/>
              <a:t>是根据焦点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pic>
        <p:nvPicPr>
          <p:cNvPr id="4" name="图片 3" descr="Scre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2028" y="3796418"/>
            <a:ext cx="4273713" cy="2881966"/>
          </a:xfrm>
          <a:prstGeom prst="rect">
            <a:avLst/>
          </a:prstGeom>
        </p:spPr>
      </p:pic>
      <p:sp>
        <p:nvSpPr>
          <p:cNvPr id="5" name="AutoShape 2" descr="https://img-blog.csdn.net/20140713151005062?watermark/2/text/aHR0cDovL2Jsb2cuY3Nkbi5uZXQvamluemh1b2p1bg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AutoShape 2" descr="https://img-blog.csdn.net/20140713151351239?watermark/2/text/aHR0cDovL2Jsb2cuY3Nkbi5uZXQvamluemh1b2p1bg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2" name="Picture 4" descr="https://img.colabug.com/2017/11/7212fde5e409533b4c93dfe8f9d5f08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942" y="3079381"/>
            <a:ext cx="3935895" cy="578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2550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35106" y="1266042"/>
            <a:ext cx="10273553" cy="6504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三大件重构</a:t>
            </a:r>
          </a:p>
          <a:p>
            <a:pPr marL="457200" indent="-457200" algn="l">
              <a:buFont typeface="Arial" charset="0"/>
              <a:buChar char="•"/>
            </a:pPr>
            <a:endParaRPr kumimoji="0" lang="zh-CN" altLang="en-US" sz="32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en-US" altLang="zh-CN" sz="3200" b="0" u="none" strike="noStrike" cap="none" spc="10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charset="0"/>
                <a:ea typeface="Helvetica Neue" charset="0"/>
                <a:cs typeface="Helvetica Neue" charset="0"/>
                <a:sym typeface="Helvetica Neue"/>
              </a:rPr>
              <a:t>Framework</a:t>
            </a:r>
            <a:endParaRPr kumimoji="0" lang="zh-CN" altLang="en-US" sz="32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kumimoji="0" lang="en-US" altLang="zh-CN" sz="32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altLang="zh-CN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View</a:t>
            </a: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体系、动画、</a:t>
            </a:r>
            <a:r>
              <a:rPr lang="en-US" altLang="zh-CN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Touch</a:t>
            </a: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事件分发，常用控件原理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zh-CN" altLang="en-US" sz="32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优化</a:t>
            </a:r>
            <a:r>
              <a:rPr lang="zh-CN" altLang="en-US" sz="3200" b="0" spc="100" dirty="0">
                <a:latin typeface="Helvetica Neue" charset="0"/>
                <a:ea typeface="Helvetica Neue" charset="0"/>
                <a:cs typeface="Helvetica Neue" charset="0"/>
              </a:rPr>
              <a:t>（</a:t>
            </a: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内存</a:t>
            </a:r>
            <a:r>
              <a:rPr lang="zh-CN" altLang="en-US" sz="3200" b="0" spc="100" dirty="0">
                <a:latin typeface="Helvetica Neue" charset="0"/>
                <a:ea typeface="Helvetica Neue" charset="0"/>
                <a:cs typeface="Helvetica Neue" charset="0"/>
              </a:rPr>
              <a:t>，</a:t>
            </a: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性能）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zh-CN" altLang="en-US" sz="32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工具（编译构建，版本管理）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altLang="zh-CN" sz="32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新特性（</a:t>
            </a:r>
            <a:r>
              <a:rPr lang="en-US" altLang="zh-CN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Google IO</a:t>
            </a: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）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endParaRPr lang="en-US" altLang="zh-CN" sz="32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开源库</a:t>
            </a:r>
          </a:p>
        </p:txBody>
      </p:sp>
    </p:spTree>
    <p:extLst>
      <p:ext uri="{BB962C8B-B14F-4D97-AF65-F5344CB8AC3E}">
        <p14:creationId xmlns:p14="http://schemas.microsoft.com/office/powerpoint/2010/main" val="11018260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221013" y="1250043"/>
            <a:ext cx="8935357" cy="611415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 err="1" smtClean="0"/>
              <a:t>SurfaceFlinger</a:t>
            </a:r>
            <a:r>
              <a:rPr kumimoji="1" lang="zh-CN" altLang="en-US" sz="3200" dirty="0" smtClean="0"/>
              <a:t>关心的只有</a:t>
            </a:r>
            <a:r>
              <a:rPr kumimoji="1" lang="en-US" altLang="zh-CN" sz="3200" dirty="0" smtClean="0"/>
              <a:t>Surface</a:t>
            </a:r>
            <a:r>
              <a:rPr kumimoji="1" lang="zh-CN" altLang="en-US" sz="3200" dirty="0" smtClean="0"/>
              <a:t>，层级。然后组合到一起</a:t>
            </a:r>
            <a:endParaRPr kumimoji="1"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56" y="2819399"/>
            <a:ext cx="6436886" cy="3140529"/>
          </a:xfrm>
          <a:prstGeom prst="rect">
            <a:avLst/>
          </a:prstGeom>
        </p:spPr>
      </p:pic>
      <p:pic>
        <p:nvPicPr>
          <p:cNvPr id="4098" name="Picture 2" descr="ufferQueue éä¿¡è¿ç¨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014" y="7055529"/>
            <a:ext cx="6162149" cy="190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51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、通过</a:t>
            </a:r>
            <a:r>
              <a:rPr kumimoji="1" lang="en-US" altLang="zh-CN" sz="3200" dirty="0" smtClean="0"/>
              <a:t>AMS</a:t>
            </a:r>
            <a:r>
              <a:rPr kumimoji="1" lang="zh-CN" altLang="en-US" sz="3200" dirty="0" smtClean="0"/>
              <a:t>创建一个进程，启动一个</a:t>
            </a:r>
            <a:r>
              <a:rPr kumimoji="1" lang="en-US" altLang="zh-CN" sz="3200" dirty="0" smtClean="0"/>
              <a:t>activity</a:t>
            </a:r>
            <a:r>
              <a:rPr kumimoji="1" lang="zh-CN" altLang="en-US" sz="3200" dirty="0" smtClean="0"/>
              <a:t/>
            </a:r>
            <a:br>
              <a:rPr kumimoji="1" lang="zh-CN" altLang="en-US" sz="3200" dirty="0" smtClean="0"/>
            </a:br>
            <a:r>
              <a:rPr kumimoji="1" lang="zh-CN" altLang="en-US" sz="3200" dirty="0" smtClean="0"/>
              <a:t/>
            </a:r>
            <a:br>
              <a:rPr kumimoji="1" lang="zh-CN" altLang="en-US" sz="3200" dirty="0" smtClean="0"/>
            </a:b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、通过</a:t>
            </a:r>
            <a:r>
              <a:rPr kumimoji="1" lang="en-US" altLang="zh-CN" sz="3200" dirty="0" smtClean="0"/>
              <a:t>WMS</a:t>
            </a:r>
            <a:r>
              <a:rPr kumimoji="1" lang="zh-CN" altLang="en-US" sz="3200" dirty="0" smtClean="0"/>
              <a:t>把</a:t>
            </a:r>
            <a:r>
              <a:rPr kumimoji="1" lang="en-US" altLang="zh-CN" sz="3200" dirty="0" smtClean="0"/>
              <a:t>activity</a:t>
            </a:r>
            <a:r>
              <a:rPr kumimoji="1" lang="zh-CN" altLang="en-US" sz="3200" dirty="0" smtClean="0"/>
              <a:t>对应的</a:t>
            </a:r>
            <a:r>
              <a:rPr kumimoji="1" lang="en-US" altLang="zh-CN" sz="3200" dirty="0" smtClean="0"/>
              <a:t>view</a:t>
            </a:r>
            <a:r>
              <a:rPr kumimoji="1" lang="zh-CN" altLang="en-US" sz="3200" dirty="0" smtClean="0"/>
              <a:t>添加</a:t>
            </a:r>
            <a:br>
              <a:rPr kumimoji="1" lang="zh-CN" altLang="en-US" sz="3200" dirty="0" smtClean="0"/>
            </a:b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r>
              <a:rPr kumimoji="1" lang="en-US" altLang="zh-CN" sz="3200" dirty="0" smtClean="0"/>
              <a:t>3</a:t>
            </a:r>
            <a:r>
              <a:rPr kumimoji="1" lang="zh-CN" altLang="en-US" sz="3200" dirty="0" smtClean="0"/>
              <a:t>、通过</a:t>
            </a:r>
            <a:r>
              <a:rPr kumimoji="1" lang="en-US" altLang="zh-CN" sz="3200" dirty="0" err="1" smtClean="0"/>
              <a:t>SurfaceFlinger</a:t>
            </a:r>
            <a:r>
              <a:rPr kumimoji="1" lang="zh-CN" altLang="en-US" sz="3200" dirty="0" smtClean="0"/>
              <a:t>拿到一个</a:t>
            </a:r>
            <a:r>
              <a:rPr kumimoji="1" lang="en-US" altLang="zh-CN" sz="3200" dirty="0" smtClean="0"/>
              <a:t>Surface</a:t>
            </a:r>
            <a:r>
              <a:rPr kumimoji="1" lang="zh-CN" altLang="en-US" sz="3200" dirty="0" smtClean="0"/>
              <a:t/>
            </a:r>
            <a:br>
              <a:rPr kumimoji="1" lang="zh-CN" altLang="en-US" sz="3200" dirty="0" smtClean="0"/>
            </a:br>
            <a:r>
              <a:rPr kumimoji="1" lang="en-US" altLang="zh-CN" sz="3200" dirty="0" smtClean="0"/>
              <a:t/>
            </a:r>
            <a:br>
              <a:rPr kumimoji="1" lang="en-US" altLang="zh-CN" sz="3200" dirty="0" smtClean="0"/>
            </a:br>
            <a:r>
              <a:rPr kumimoji="1" lang="en-US" altLang="zh-CN" sz="3200" dirty="0" smtClean="0"/>
              <a:t>4</a:t>
            </a:r>
            <a:r>
              <a:rPr kumimoji="1" lang="zh-CN" altLang="en-US" sz="3200" dirty="0" smtClean="0"/>
              <a:t>、通过</a:t>
            </a:r>
            <a:r>
              <a:rPr kumimoji="1" lang="en-US" altLang="zh-CN" sz="3200" dirty="0" smtClean="0"/>
              <a:t>WMS</a:t>
            </a:r>
            <a:r>
              <a:rPr kumimoji="1" lang="zh-CN" altLang="en-US" sz="3200" dirty="0" smtClean="0"/>
              <a:t>接受输入事件，周期性的重画</a:t>
            </a:r>
            <a:r>
              <a:rPr kumimoji="1" lang="en-US" altLang="zh-CN" sz="3200" dirty="0" smtClean="0"/>
              <a:t>Surface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26840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 smtClean="0"/>
              <a:t>简单点说：启动一个</a:t>
            </a:r>
            <a:r>
              <a:rPr kumimoji="1" lang="en-US" altLang="zh-CN" sz="5400" dirty="0" smtClean="0"/>
              <a:t>Activity</a:t>
            </a:r>
            <a:r>
              <a:rPr kumimoji="1" lang="zh-CN" altLang="en-US" sz="5400" dirty="0" smtClean="0"/>
              <a:t>，添加一个窗口，接受输入周期性绘制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60629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765300"/>
            <a:ext cx="9090991" cy="620201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启动一个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754116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启动一个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6707" y="1956316"/>
            <a:ext cx="444031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 smtClean="0">
                <a:sym typeface="Wingdings"/>
              </a:rPr>
              <a:t>主角：</a:t>
            </a:r>
            <a:r>
              <a:rPr lang="en-US" altLang="zh-CN" sz="3600" b="0" dirty="0" err="1" smtClean="0">
                <a:sym typeface="Wingdings"/>
              </a:rPr>
              <a:t>ActivityThread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2284611"/>
            <a:ext cx="3965452" cy="6492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7980" y="5071704"/>
            <a:ext cx="521208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一个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main</a:t>
            </a: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函数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一系列接受</a:t>
            </a:r>
            <a:r>
              <a:rPr kumimoji="0" lang="en-US" altLang="zh-CN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AMS</a:t>
            </a:r>
            <a:r>
              <a:rPr kumimoji="0" lang="zh-CN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回调的函数</a:t>
            </a:r>
            <a:endParaRPr kumimoji="0" lang="zh-CN" altLang="en-US" sz="2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217731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5942"/>
            <a:ext cx="4211644" cy="955765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启动一个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Activity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474879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添加</a:t>
            </a:r>
            <a:r>
              <a:rPr kumimoji="0" lang="zh-CN" alt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一个窗口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3688" y="1956316"/>
            <a:ext cx="63863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 smtClean="0">
                <a:sym typeface="Wingdings"/>
              </a:rPr>
              <a:t>主角：</a:t>
            </a:r>
            <a:r>
              <a:rPr lang="en-US" altLang="zh-CN" sz="3600" b="0" dirty="0" err="1" smtClean="0">
                <a:sym typeface="Wingdings"/>
              </a:rPr>
              <a:t>ViewRootImpl,View</a:t>
            </a:r>
            <a:r>
              <a:rPr lang="zh-CN" altLang="en-US" sz="3600" b="0" dirty="0" smtClean="0">
                <a:sym typeface="Wingdings"/>
              </a:rPr>
              <a:t>体系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pic>
        <p:nvPicPr>
          <p:cNvPr id="6" name="Picture 2" descr="https://upload-images.jianshu.io/upload_images/2934684-f129d40c42da62cf.png?imageMogr2/auto-orient/strip%7CimageView2/2/w/7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03" y="4472607"/>
            <a:ext cx="9456650" cy="278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299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8304" y="751129"/>
            <a:ext cx="10140660" cy="76563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添加</a:t>
            </a:r>
            <a:r>
              <a:rPr kumimoji="0" lang="zh-CN" alt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一个窗口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4144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ui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0905" y="2460230"/>
            <a:ext cx="7482642" cy="62355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添加</a:t>
            </a:r>
            <a:r>
              <a:rPr kumimoji="0" lang="zh-CN" alt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一个窗口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41347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g-blog.csdn.net/20140714082549121?watermark/2/text/aHR0cDovL2Jsb2cuY3Nkbi5uZXQvamluemh1b2p1bg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41" y="2348753"/>
            <a:ext cx="10296525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添加</a:t>
            </a:r>
            <a:r>
              <a:rPr kumimoji="0" lang="zh-CN" alt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一个窗口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127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27530" y="672099"/>
            <a:ext cx="9395012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三大件重构</a:t>
            </a: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  <a:p>
            <a:pPr algn="l"/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7153" y="3786640"/>
            <a:ext cx="10273553" cy="2903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2018.6.6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Android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应用架构介绍和三大件代码调整</a:t>
            </a:r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—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刘良平</a:t>
            </a:r>
          </a:p>
          <a:p>
            <a:pPr algn="l"/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Doing 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大爆炸代码重构</a:t>
            </a:r>
            <a:r>
              <a:rPr lang="mr-IN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en-US" altLang="zh-CN" sz="26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Pending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大爆炸代码重构相关分享</a:t>
            </a:r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 — 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王武军</a:t>
            </a:r>
          </a:p>
          <a:p>
            <a:pPr algn="l"/>
            <a:r>
              <a:rPr lang="en-US" altLang="zh-CN" sz="2600" b="0" spc="100" dirty="0">
                <a:latin typeface="Helvetica Neue" charset="0"/>
                <a:ea typeface="Helvetica Neue" charset="0"/>
                <a:cs typeface="Helvetica Neue" charset="0"/>
              </a:rPr>
              <a:t>Pending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一步代码重构</a:t>
            </a:r>
            <a:endParaRPr lang="en-US" altLang="zh-CN" sz="26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en-US" altLang="zh-CN" sz="2600" b="0" spc="100" dirty="0">
                <a:latin typeface="Helvetica Neue" charset="0"/>
                <a:ea typeface="Helvetica Neue" charset="0"/>
                <a:cs typeface="Helvetica Neue" charset="0"/>
              </a:rPr>
              <a:t>Pending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语音服务代码重构</a:t>
            </a:r>
          </a:p>
          <a:p>
            <a:pPr algn="l"/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Pending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胶囊</a:t>
            </a:r>
            <a:r>
              <a:rPr lang="en-US" altLang="zh-CN" sz="2600" b="0" spc="100" dirty="0" err="1" smtClean="0">
                <a:latin typeface="Helvetica Neue" charset="0"/>
                <a:ea typeface="Helvetica Neue" charset="0"/>
                <a:cs typeface="Helvetica Neue" charset="0"/>
              </a:rPr>
              <a:t>sara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部分代码重构</a:t>
            </a:r>
            <a:endParaRPr lang="en-US" altLang="zh-CN" sz="26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algn="l"/>
            <a:r>
              <a:rPr lang="mr-IN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zh-CN" altLang="en-US" sz="2600" b="0" spc="1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7153" y="1583681"/>
            <a:ext cx="10273553" cy="13029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理念：</a:t>
            </a:r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Android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应用架构的讨论、设计原则及模式</a:t>
            </a:r>
          </a:p>
          <a:p>
            <a:pPr algn="l"/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约定：编码规范、三大件应用架构</a:t>
            </a:r>
          </a:p>
          <a:p>
            <a:pPr algn="l"/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技巧：</a:t>
            </a:r>
            <a:r>
              <a:rPr lang="zh-CN" altLang="en-US" sz="2600" b="0" spc="100" dirty="0">
                <a:latin typeface="Helvetica Neue" charset="0"/>
                <a:ea typeface="Helvetica Neue" charset="0"/>
                <a:cs typeface="Helvetica Neue" charset="0"/>
              </a:rPr>
              <a:t>重构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基础，具体问题分析，拆分方法</a:t>
            </a:r>
          </a:p>
        </p:txBody>
      </p:sp>
    </p:spTree>
    <p:extLst>
      <p:ext uri="{BB962C8B-B14F-4D97-AF65-F5344CB8AC3E}">
        <p14:creationId xmlns:p14="http://schemas.microsoft.com/office/powerpoint/2010/main" val="500168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-blog.csdn.net/20140713113402196?watermark/2/text/aHR0cDovL2Jsb2cuY3Nkbi5uZXQvamluemh1b2p1bg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5" y="1771454"/>
            <a:ext cx="11725275" cy="62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添加</a:t>
            </a:r>
            <a:r>
              <a:rPr kumimoji="0" lang="zh-CN" alt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一个窗口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67948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img-blog.csdn.net/20140717143208928?watermark/2/text/aHR0cDovL2Jsb2cuY3Nkbi5uZXQvamluemh1b2p1bg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-1" y="-1"/>
            <a:ext cx="5241471" cy="524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-1"/>
            <a:ext cx="6426200" cy="97908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添加</a:t>
            </a:r>
            <a:r>
              <a:rPr kumimoji="0" lang="zh-CN" altLang="en-US" sz="2400" b="1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一个窗口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74996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95942"/>
            <a:ext cx="288036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周期绘制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2" descr="6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" y="1097280"/>
            <a:ext cx="4667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s://upload-images.jianshu.io/upload_images/1858589-5292b2854f3dc385.png?imageMogr2/auto-orient/strip%7CimageView2/2/w/7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3112770"/>
            <a:ext cx="5143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171700" y="7096740"/>
            <a:ext cx="8572500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altLang="zh-CN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 Neue"/>
              </a:rPr>
              <a:t>DisplayEventReceiver.onVsync</a:t>
            </a:r>
            <a:r>
              <a:rPr kumimoji="0" lang="en-US" altLang="zh-C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Helvetica Neue"/>
              </a:rPr>
              <a:t>  </a:t>
            </a:r>
            <a:r>
              <a:rPr kumimoji="0" lang="en-US" altLang="zh-C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Wingdings"/>
              </a:rPr>
              <a:t></a:t>
            </a:r>
          </a:p>
          <a:p>
            <a:r>
              <a:rPr kumimoji="0" lang="en-US" altLang="zh-CN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Wingdings"/>
              </a:rPr>
              <a:t> </a:t>
            </a:r>
            <a:r>
              <a:rPr lang="en-US" altLang="zh-CN" b="0" dirty="0" err="1" smtClean="0">
                <a:latin typeface="+mn-lt"/>
              </a:rPr>
              <a:t>Looper</a:t>
            </a:r>
            <a:r>
              <a:rPr lang="en-US" altLang="zh-CN" b="0" dirty="0" smtClean="0">
                <a:latin typeface="+mn-lt"/>
              </a:rPr>
              <a:t> </a:t>
            </a:r>
            <a:r>
              <a:rPr lang="zh-CN" altLang="en-US" b="0" dirty="0" smtClean="0">
                <a:latin typeface="+mn-lt"/>
              </a:rPr>
              <a:t>队列插入一个 </a:t>
            </a:r>
            <a:r>
              <a:rPr lang="en-US" altLang="zh-CN" b="0" dirty="0" err="1" smtClean="0">
                <a:latin typeface="+mn-lt"/>
              </a:rPr>
              <a:t>msg</a:t>
            </a:r>
            <a:r>
              <a:rPr lang="en-US" altLang="zh-CN" b="0" dirty="0">
                <a:latin typeface="+mn-lt"/>
                <a:sym typeface="Wingdings"/>
              </a:rPr>
              <a:t> </a:t>
            </a:r>
            <a:r>
              <a:rPr lang="en-US" altLang="zh-CN" b="0" dirty="0" smtClean="0">
                <a:latin typeface="+mn-lt"/>
                <a:sym typeface="Wingdings"/>
              </a:rPr>
              <a:t></a:t>
            </a:r>
          </a:p>
          <a:p>
            <a:r>
              <a:rPr kumimoji="0" lang="en-US" altLang="zh-CN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sym typeface="Wingdings"/>
              </a:rPr>
              <a:t>Choreographer.doFrame</a:t>
            </a:r>
            <a:r>
              <a:rPr lang="en-US" altLang="zh-CN" b="0" dirty="0" smtClean="0">
                <a:latin typeface="+mn-lt"/>
                <a:sym typeface="Wingdings"/>
              </a:rPr>
              <a:t> </a:t>
            </a:r>
            <a:r>
              <a:rPr lang="en-US" altLang="zh-CN" b="0" dirty="0">
                <a:latin typeface="+mn-lt"/>
                <a:sym typeface="Wingdings"/>
              </a:rPr>
              <a:t></a:t>
            </a:r>
          </a:p>
          <a:p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91046" y="1430536"/>
            <a:ext cx="4608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zh-CN" altLang="en-US" sz="3600" b="0" dirty="0" smtClean="0">
                <a:sym typeface="Wingdings"/>
              </a:rPr>
              <a:t>主角：</a:t>
            </a:r>
            <a:r>
              <a:rPr lang="en-US" altLang="zh-CN" sz="3600" b="0" dirty="0" smtClean="0">
                <a:sym typeface="Wingdings"/>
              </a:rPr>
              <a:t>Choreographer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8665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colabug.com/2018/07/ac63ab763f5f01e79cb5de6c95fe3b7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64" y="164294"/>
            <a:ext cx="5309177" cy="931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22377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s://img-blog.csdn.net/20140714083133195?watermark/2/text/aHR0cDovL2Jsb2cuY3Nkbi5uZXQvamluemh1b2p1bg==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13" y="517387"/>
            <a:ext cx="7772400" cy="83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46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" y="3225800"/>
            <a:ext cx="11734800" cy="3302000"/>
          </a:xfrm>
        </p:spPr>
        <p:txBody>
          <a:bodyPr>
            <a:noAutofit/>
          </a:bodyPr>
          <a:lstStyle/>
          <a:p>
            <a:r>
              <a:rPr kumimoji="1" lang="en-US" altLang="zh-CN" sz="3200" dirty="0" smtClean="0"/>
              <a:t>https</a:t>
            </a:r>
            <a:r>
              <a:rPr kumimoji="1" lang="en-US" altLang="zh-CN" sz="3200" dirty="0"/>
              <a:t>://</a:t>
            </a:r>
            <a:r>
              <a:rPr kumimoji="1" lang="en-US" altLang="zh-CN" sz="3200" dirty="0" err="1"/>
              <a:t>source.android.google.cn</a:t>
            </a:r>
            <a:r>
              <a:rPr kumimoji="1" lang="en-US" altLang="zh-CN" sz="3200" dirty="0" smtClean="0"/>
              <a:t>/</a:t>
            </a:r>
            <a:r>
              <a:rPr kumimoji="1" lang="zh-CN" altLang="en-US" sz="3200" dirty="0" smtClean="0"/>
              <a:t/>
            </a:r>
            <a:br>
              <a:rPr kumimoji="1" lang="zh-CN" altLang="en-US" sz="3200" dirty="0" smtClean="0"/>
            </a:br>
            <a:r>
              <a:rPr kumimoji="1" lang="en-US" altLang="zh-CN" sz="3200" dirty="0"/>
              <a:t/>
            </a:r>
            <a:br>
              <a:rPr kumimoji="1" lang="en-US" altLang="zh-CN" sz="3200" dirty="0"/>
            </a:br>
            <a:r>
              <a:rPr kumimoji="1" lang="en-US" altLang="zh-CN" sz="3200" dirty="0"/>
              <a:t>https://</a:t>
            </a:r>
            <a:r>
              <a:rPr kumimoji="1" lang="en-US" altLang="zh-CN" sz="3200" dirty="0" err="1" smtClean="0"/>
              <a:t>blog.csdn.net</a:t>
            </a:r>
            <a:r>
              <a:rPr kumimoji="1" lang="en-US" altLang="zh-CN" sz="3200" dirty="0" smtClean="0"/>
              <a:t>/</a:t>
            </a:r>
            <a:r>
              <a:rPr kumimoji="1" lang="en-US" altLang="zh-CN" sz="3200" dirty="0" err="1" smtClean="0"/>
              <a:t>jinzhuojun</a:t>
            </a:r>
            <a:r>
              <a:rPr kumimoji="1" lang="en-US" altLang="zh-CN" sz="3200" dirty="0" smtClean="0"/>
              <a:t>/article/details/37737439</a:t>
            </a:r>
            <a:br>
              <a:rPr kumimoji="1" lang="en-US" altLang="zh-CN" sz="3200" dirty="0" smtClean="0"/>
            </a:br>
            <a:r>
              <a:rPr kumimoji="1" lang="zh-CN" altLang="en-US" sz="3200" dirty="0" smtClean="0"/>
              <a:t/>
            </a:r>
            <a:br>
              <a:rPr kumimoji="1" lang="zh-CN" altLang="en-US" sz="3200" dirty="0" smtClean="0"/>
            </a:br>
            <a:r>
              <a:rPr kumimoji="1" lang="zh-CN" altLang="en-US" sz="3200" dirty="0" smtClean="0"/>
              <a:t>写完时看到一个人写的</a:t>
            </a:r>
            <a:r>
              <a:rPr kumimoji="1" lang="en-US" altLang="zh-CN" sz="3200" dirty="0" smtClean="0"/>
              <a:t>android framework</a:t>
            </a:r>
            <a:r>
              <a:rPr kumimoji="1" lang="zh-CN" altLang="en-US" sz="3200" dirty="0" smtClean="0"/>
              <a:t>分析，貌似不错：</a:t>
            </a:r>
            <a:br>
              <a:rPr kumimoji="1" lang="zh-CN" altLang="en-US" sz="3200" dirty="0" smtClean="0"/>
            </a:br>
            <a:r>
              <a:rPr kumimoji="1" lang="en-US" altLang="zh-CN" sz="3200" dirty="0" smtClean="0"/>
              <a:t>http</a:t>
            </a:r>
            <a:r>
              <a:rPr kumimoji="1" lang="en-US" altLang="zh-CN" sz="3200" dirty="0"/>
              <a:t>://</a:t>
            </a:r>
            <a:r>
              <a:rPr kumimoji="1" lang="en-US" altLang="zh-CN" sz="3200" dirty="0" err="1"/>
              <a:t>gityuan.com</a:t>
            </a:r>
            <a:r>
              <a:rPr kumimoji="1" lang="en-US" altLang="zh-CN" sz="3200" dirty="0"/>
              <a:t>/android</a:t>
            </a:r>
            <a:r>
              <a:rPr kumimoji="1" lang="en-US" altLang="zh-CN" sz="3200" dirty="0" smtClean="0"/>
              <a:t>/</a:t>
            </a:r>
            <a:br>
              <a:rPr kumimoji="1" lang="en-US" altLang="zh-CN" sz="3200" dirty="0" smtClean="0"/>
            </a:br>
            <a:r>
              <a:rPr kumimoji="1" lang="en-US" altLang="zh-CN" sz="3200" dirty="0"/>
              <a:t/>
            </a:r>
            <a:br>
              <a:rPr kumimoji="1" lang="en-US" altLang="zh-CN" sz="3200" dirty="0"/>
            </a:br>
            <a:r>
              <a:rPr kumimoji="1" lang="zh-CN" altLang="en-US" sz="3200" dirty="0" smtClean="0"/>
              <a:t>优达学城，性能相关：</a:t>
            </a:r>
            <a:br>
              <a:rPr kumimoji="1" lang="zh-CN" altLang="en-US" sz="3200" dirty="0" smtClean="0"/>
            </a:br>
            <a:r>
              <a:rPr kumimoji="1" lang="en-US" altLang="zh-CN" sz="3200" dirty="0"/>
              <a:t>https://</a:t>
            </a:r>
            <a:r>
              <a:rPr kumimoji="1" lang="en-US" altLang="zh-CN" sz="3200" dirty="0" err="1"/>
              <a:t>cn.udacity.com</a:t>
            </a:r>
            <a:r>
              <a:rPr kumimoji="1" lang="en-US" altLang="zh-CN" sz="3200" dirty="0"/>
              <a:t>/course/android-performance--ud825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1895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27530" y="672099"/>
            <a:ext cx="9395012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 algn="l">
              <a:buFont typeface="Arial" charset="0"/>
              <a:buChar char="•"/>
            </a:pPr>
            <a:r>
              <a:rPr lang="en-US" altLang="zh-CN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Framework</a:t>
            </a:r>
            <a:endParaRPr lang="zh-CN" altLang="en-US" sz="32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  <a:p>
            <a:pPr algn="l"/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7153" y="1983790"/>
            <a:ext cx="10273553" cy="502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600" b="0" spc="100" dirty="0" err="1" smtClean="0">
                <a:latin typeface="Helvetica Neue" charset="0"/>
                <a:ea typeface="Helvetica Neue" charset="0"/>
                <a:cs typeface="Helvetica Neue" charset="0"/>
              </a:rPr>
              <a:t>Wms</a:t>
            </a:r>
            <a:r>
              <a:rPr lang="zh-CN" altLang="en-US" sz="2600" b="0" spc="100" dirty="0">
                <a:latin typeface="Helvetica Neue" charset="0"/>
                <a:ea typeface="Helvetica Neue" charset="0"/>
                <a:cs typeface="Helvetica Neue" charset="0"/>
              </a:rPr>
              <a:t>，</a:t>
            </a:r>
            <a:r>
              <a:rPr lang="en-US" altLang="zh-CN" sz="2600" b="0" spc="100" dirty="0" err="1" smtClean="0">
                <a:latin typeface="Helvetica Neue" charset="0"/>
                <a:ea typeface="Helvetica Neue" charset="0"/>
                <a:cs typeface="Helvetica Neue" charset="0"/>
              </a:rPr>
              <a:t>Ams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，</a:t>
            </a:r>
            <a:r>
              <a:rPr lang="en-US" altLang="zh-CN" sz="2600" b="0" spc="100" dirty="0" err="1" smtClean="0">
                <a:latin typeface="Helvetica Neue" charset="0"/>
                <a:ea typeface="Helvetica Neue" charset="0"/>
                <a:cs typeface="Helvetica Neue" charset="0"/>
              </a:rPr>
              <a:t>Pms</a:t>
            </a:r>
            <a:endParaRPr lang="en-US" altLang="zh-CN" sz="26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7153" y="4786914"/>
            <a:ext cx="10273553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2018.7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  </a:t>
            </a:r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Android Framework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概览</a:t>
            </a:r>
            <a:r>
              <a:rPr lang="en-US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—</a:t>
            </a:r>
            <a:r>
              <a:rPr lang="zh-CN" altLang="en-US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车星</a:t>
            </a:r>
          </a:p>
          <a:p>
            <a:pPr algn="l"/>
            <a:r>
              <a:rPr lang="mr-IN" altLang="zh-CN" sz="2600" b="0" spc="100" dirty="0" smtClean="0">
                <a:latin typeface="Helvetica Neue" charset="0"/>
                <a:ea typeface="Helvetica Neue" charset="0"/>
                <a:cs typeface="Helvetica Neue" charset="0"/>
              </a:rPr>
              <a:t>…</a:t>
            </a:r>
            <a:endParaRPr lang="zh-CN" altLang="en-US" sz="2600" b="0" spc="100" dirty="0" smtClean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831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820076" y="1795972"/>
            <a:ext cx="3504960" cy="3447720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27530" y="672099"/>
            <a:ext cx="9395012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前情提要</a:t>
            </a: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  <a:p>
            <a:pPr algn="l"/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  <p:pic>
        <p:nvPicPr>
          <p:cNvPr id="4" name="图片 130"/>
          <p:cNvPicPr/>
          <p:nvPr/>
        </p:nvPicPr>
        <p:blipFill>
          <a:blip r:embed="rId3"/>
          <a:stretch>
            <a:fillRect/>
          </a:stretch>
        </p:blipFill>
        <p:spPr>
          <a:xfrm>
            <a:off x="5494500" y="4867920"/>
            <a:ext cx="6161760" cy="4190040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590261" y="8112907"/>
            <a:ext cx="28823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详见良平</a:t>
            </a:r>
            <a:r>
              <a:rPr kumimoji="0" lang="en-US" altLang="zh-CN" sz="24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ppt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19965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ms,Wms和应用进程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6600" spc="100" dirty="0">
                <a:latin typeface="Helvetica Neue" charset="0"/>
                <a:ea typeface="Helvetica Neue" charset="0"/>
                <a:cs typeface="Helvetica Neue" charset="0"/>
              </a:rPr>
              <a:t>Android Framework</a:t>
            </a:r>
            <a:r>
              <a:rPr lang="zh-CN" altLang="en-US" sz="6600" spc="100" dirty="0">
                <a:latin typeface="Helvetica Neue" charset="0"/>
                <a:ea typeface="Helvetica Neue" charset="0"/>
                <a:cs typeface="Helvetica Neue" charset="0"/>
              </a:rPr>
              <a:t>概览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60034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6600" dirty="0" smtClean="0"/>
              <a:t>从进程开始</a:t>
            </a:r>
            <a:endParaRPr kumimoji="1"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47725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1327150"/>
            <a:ext cx="2997200" cy="70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46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877" y="1958040"/>
            <a:ext cx="6181912" cy="66028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7530" y="672099"/>
            <a:ext cx="9395012" cy="1518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一个</a:t>
            </a:r>
            <a:r>
              <a:rPr lang="en-US" altLang="zh-CN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UI</a:t>
            </a:r>
            <a:r>
              <a:rPr lang="zh-CN" altLang="en-US" sz="3200" b="0" spc="100" dirty="0" smtClean="0">
                <a:latin typeface="Helvetica Neue" charset="0"/>
                <a:ea typeface="Helvetica Neue" charset="0"/>
                <a:cs typeface="Helvetica Neue" charset="0"/>
              </a:rPr>
              <a:t>应用</a:t>
            </a:r>
          </a:p>
          <a:p>
            <a:pPr marL="514350" indent="-514350" algn="l">
              <a:buFont typeface="+mj-lt"/>
              <a:buAutoNum type="arabicPeriod"/>
            </a:pPr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  <a:p>
            <a:pPr algn="l"/>
            <a:endParaRPr kumimoji="0" lang="zh-CN" altLang="en-US" sz="3000" b="0" u="none" strike="noStrike" cap="none" spc="10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charset="0"/>
              <a:ea typeface="Helvetica Neue" charset="0"/>
              <a:cs typeface="Helvetica Neue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53825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1139</Words>
  <Application>Microsoft Macintosh PowerPoint</Application>
  <PresentationFormat>自定义</PresentationFormat>
  <Paragraphs>84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Helvetica Light</vt:lpstr>
      <vt:lpstr>Helvetica Neue</vt:lpstr>
      <vt:lpstr>Helvetica Neue Light</vt:lpstr>
      <vt:lpstr>Helvetica Neue Medium</vt:lpstr>
      <vt:lpstr>Helvetica Neue Thin</vt:lpstr>
      <vt:lpstr>Wingdings</vt:lpstr>
      <vt:lpstr>Arial</vt:lpstr>
      <vt:lpstr>White</vt:lpstr>
      <vt:lpstr>分享计划</vt:lpstr>
      <vt:lpstr>PowerPoint 演示文稿</vt:lpstr>
      <vt:lpstr>PowerPoint 演示文稿</vt:lpstr>
      <vt:lpstr>PowerPoint 演示文稿</vt:lpstr>
      <vt:lpstr>PowerPoint 演示文稿</vt:lpstr>
      <vt:lpstr>Android Framework概览</vt:lpstr>
      <vt:lpstr>从进程开始</vt:lpstr>
      <vt:lpstr>PowerPoint 演示文稿</vt:lpstr>
      <vt:lpstr>PowerPoint 演示文稿</vt:lpstr>
      <vt:lpstr>PowerPoint 演示文稿</vt:lpstr>
      <vt:lpstr>PowerPoint 演示文稿</vt:lpstr>
      <vt:lpstr>到了组件</vt:lpstr>
      <vt:lpstr>PowerPoint 演示文稿</vt:lpstr>
      <vt:lpstr>通过对应用结构的抽象，提出组件。 1、这样系统有了更多更细粒度的控制权。比如杀进程的机制，6.0开始的JobScheduler 对后台服务的管理； 2、便于跨应用的交互；</vt:lpstr>
      <vt:lpstr>启动一个Activity，包含一个view，onCreate时开始一个动画。经历了什么？</vt:lpstr>
      <vt:lpstr>PowerPoint 演示文稿</vt:lpstr>
      <vt:lpstr>Activity(组件)，窗口，画布</vt:lpstr>
      <vt:lpstr>AMS其实就是维持一系列组件的数据结构，所有应用通过它来完成组件调度切换，承载组件进程的生死。(组件管家)  对于Activity而言，维持一个围绕Activity的数据结构，以此来决定Activity的切换</vt:lpstr>
      <vt:lpstr>WMS其实就是维持一个围绕窗口的数据结构，以此来决定输入(touch, key)事件的派发，决定绘制的层级   (touch可能是根据区域和层级，key是根据焦点)</vt:lpstr>
      <vt:lpstr>SurfaceFlinger关心的只有Surface，层级。然后组合到一起</vt:lpstr>
      <vt:lpstr>1、通过AMS创建一个进程，启动一个activity  2、通过WMS把activity对应的view添加  3、通过SurfaceFlinger拿到一个Surface  4、通过WMS接受输入事件，周期性的重画Surface</vt:lpstr>
      <vt:lpstr>简单点说：启动一个Activity，添加一个窗口，接受输入周期性绘制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https://source.android.google.cn/  https://blog.csdn.net/jinzhuojun/article/details/37737439  写完时看到一个人写的android framework分析，貌似不错： http://gityuan.com/android/  优达学城，性能相关： https://cn.udacity.com/course/android-performance--ud825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分享计划</dc:title>
  <cp:lastModifiedBy>Microsoft Office 用户</cp:lastModifiedBy>
  <cp:revision>134</cp:revision>
  <dcterms:modified xsi:type="dcterms:W3CDTF">2018-07-18T07:10:50Z</dcterms:modified>
</cp:coreProperties>
</file>