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4" autoAdjust="0"/>
    <p:restoredTop sz="94660"/>
  </p:normalViewPr>
  <p:slideViewPr>
    <p:cSldViewPr snapToGrid="0">
      <p:cViewPr varScale="1">
        <p:scale>
          <a:sx n="121" d="100"/>
          <a:sy n="121"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410655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401164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258517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221497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62129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36408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C4358-A749-42BE-8589-D48BDA1BE8C9}" type="datetimeFigureOut">
              <a:rPr lang="en-AU" smtClean="0"/>
              <a:t>4/01/2023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367228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C4358-A749-42BE-8589-D48BDA1BE8C9}" type="datetimeFigureOut">
              <a:rPr lang="en-AU" smtClean="0"/>
              <a:t>4/01/2023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3411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C4358-A749-42BE-8589-D48BDA1BE8C9}" type="datetimeFigureOut">
              <a:rPr lang="en-AU" smtClean="0"/>
              <a:t>4/01/2023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38312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37197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76967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C4358-A749-42BE-8589-D48BDA1BE8C9}" type="datetimeFigureOut">
              <a:rPr lang="en-AU" smtClean="0"/>
              <a:t>4/01/2023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24211-9861-45EC-9C63-EDA8BCBBC00C}" type="slidenum">
              <a:rPr lang="en-AU" smtClean="0"/>
              <a:t>‹#›</a:t>
            </a:fld>
            <a:endParaRPr lang="en-AU"/>
          </a:p>
        </p:txBody>
      </p:sp>
    </p:spTree>
    <p:extLst>
      <p:ext uri="{BB962C8B-B14F-4D97-AF65-F5344CB8AC3E}">
        <p14:creationId xmlns:p14="http://schemas.microsoft.com/office/powerpoint/2010/main" val="3787522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66DB74-E984-4D4F-A371-4175FE862639}"/>
              </a:ext>
            </a:extLst>
          </p:cNvPr>
          <p:cNvSpPr txBox="1"/>
          <p:nvPr/>
        </p:nvSpPr>
        <p:spPr>
          <a:xfrm>
            <a:off x="363898" y="229106"/>
            <a:ext cx="9528212" cy="738664"/>
          </a:xfrm>
          <a:prstGeom prst="rect">
            <a:avLst/>
          </a:prstGeom>
          <a:noFill/>
        </p:spPr>
        <p:txBody>
          <a:bodyPr wrap="square" rtlCol="0">
            <a:spAutoFit/>
          </a:bodyPr>
          <a:lstStyle/>
          <a:p>
            <a:r>
              <a:rPr lang="en-AU" sz="3000" b="1" dirty="0">
                <a:effectLst/>
                <a:latin typeface="Arial" panose="020B0604020202020204" pitchFamily="34" charset="0"/>
                <a:ea typeface="Times New Roman" panose="02020603050405020304" pitchFamily="18" charset="0"/>
                <a:cs typeface="Arial" panose="020B0604020202020204" pitchFamily="34" charset="0"/>
              </a:rPr>
              <a:t>Intelligent Archive</a:t>
            </a:r>
          </a:p>
          <a:p>
            <a:r>
              <a:rPr lang="en-AU" sz="1200" dirty="0">
                <a:latin typeface="Arial" panose="020B0604020202020204" pitchFamily="34" charset="0"/>
                <a:ea typeface="Times New Roman" panose="02020603050405020304" pitchFamily="18" charset="0"/>
                <a:cs typeface="Arial" panose="020B0604020202020204" pitchFamily="34" charset="0"/>
              </a:rPr>
              <a:t>Corpus Stylometry</a:t>
            </a:r>
            <a:r>
              <a:rPr lang="en-AU" sz="1200" dirty="0">
                <a:effectLst/>
                <a:latin typeface="Arial" panose="020B0604020202020204" pitchFamily="34" charset="0"/>
                <a:ea typeface="Times New Roman" panose="02020603050405020304" pitchFamily="18" charset="0"/>
                <a:cs typeface="Arial" panose="020B0604020202020204" pitchFamily="34" charset="0"/>
              </a:rPr>
              <a:t> Framework</a:t>
            </a:r>
            <a:endParaRPr lang="en-AU" sz="120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C570C07-B4E3-4F21-997E-DD3CC37773DB}"/>
              </a:ext>
            </a:extLst>
          </p:cNvPr>
          <p:cNvCxnSpPr/>
          <p:nvPr/>
        </p:nvCxnSpPr>
        <p:spPr>
          <a:xfrm>
            <a:off x="5658303" y="1311689"/>
            <a:ext cx="0" cy="5190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4F0C3D-031D-44CC-BDAD-D12F639A00B1}"/>
              </a:ext>
            </a:extLst>
          </p:cNvPr>
          <p:cNvCxnSpPr/>
          <p:nvPr/>
        </p:nvCxnSpPr>
        <p:spPr>
          <a:xfrm>
            <a:off x="1360733" y="3979214"/>
            <a:ext cx="944039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F26084-2DE1-4EF7-A4CB-DCD2BC0FEA3B}"/>
              </a:ext>
            </a:extLst>
          </p:cNvPr>
          <p:cNvSpPr txBox="1"/>
          <p:nvPr/>
        </p:nvSpPr>
        <p:spPr>
          <a:xfrm>
            <a:off x="379429" y="971170"/>
            <a:ext cx="4925497" cy="1969770"/>
          </a:xfrm>
          <a:prstGeom prst="rect">
            <a:avLst/>
          </a:prstGeom>
          <a:noFill/>
        </p:spPr>
        <p:txBody>
          <a:bodyPr wrap="square" rtlCol="0">
            <a:spAutoFit/>
          </a:bodyPr>
          <a:lstStyle/>
          <a:p>
            <a:r>
              <a:rPr lang="en-AU" sz="1200" b="1" dirty="0"/>
              <a:t>Project Goal:</a:t>
            </a:r>
          </a:p>
          <a:p>
            <a:r>
              <a:rPr lang="en-US" sz="1000" dirty="0"/>
              <a:t>The access and technical constraints attendant on images hosted in institutional repositories has proven an obstacle to effective collaboration on the scholarly analysis of images of significant cultural assets.  The ubiquitous adoption of the International Image Interoperability Framework (IIIF) in emergent digital humanities projects in the GLAM sector presents the opportunity for seamless collaboration in the granular analysis and documentation of image components. IIIF frameworks, whilst open-source, require a back-end system and front-end development in order to be implemented.  With </a:t>
            </a:r>
            <a:r>
              <a:rPr lang="en-US" sz="1000" b="1" dirty="0"/>
              <a:t>Image Annotation Workbench, </a:t>
            </a:r>
            <a:r>
              <a:rPr lang="en-US" sz="1000" dirty="0"/>
              <a:t>researchers can immediately apply semantic tags from discipline or research specific taxonomies on images stored across multiple institutional repositories and publish these annotations as research outputs.  The project goal is to provide a generic infrastructure relevant to, and integrated with, HASS RDC program initiatives.</a:t>
            </a:r>
            <a:endParaRPr lang="en-AU" sz="1000" dirty="0"/>
          </a:p>
        </p:txBody>
      </p:sp>
      <p:sp>
        <p:nvSpPr>
          <p:cNvPr id="12" name="TextBox 11">
            <a:extLst>
              <a:ext uri="{FF2B5EF4-FFF2-40B4-BE49-F238E27FC236}">
                <a16:creationId xmlns:a16="http://schemas.microsoft.com/office/drawing/2014/main" id="{91213581-552F-4DE0-A1C9-AA9EAC7EDC0F}"/>
              </a:ext>
            </a:extLst>
          </p:cNvPr>
          <p:cNvSpPr txBox="1"/>
          <p:nvPr/>
        </p:nvSpPr>
        <p:spPr>
          <a:xfrm>
            <a:off x="379430" y="2924950"/>
            <a:ext cx="4925496" cy="1046440"/>
          </a:xfrm>
          <a:prstGeom prst="rect">
            <a:avLst/>
          </a:prstGeom>
          <a:noFill/>
        </p:spPr>
        <p:txBody>
          <a:bodyPr wrap="square" rtlCol="0">
            <a:spAutoFit/>
          </a:bodyPr>
          <a:lstStyle/>
          <a:p>
            <a:r>
              <a:rPr lang="en-AU" sz="1200" b="1" dirty="0"/>
              <a:t>Approach:</a:t>
            </a:r>
          </a:p>
          <a:p>
            <a:r>
              <a:rPr lang="en-AU" sz="1000" dirty="0"/>
              <a:t>The proposed project is to: develop the existing Image Annotation feature built for the READ Workbench platform as a standalone </a:t>
            </a:r>
            <a:r>
              <a:rPr lang="en-US" sz="1000" b="1" dirty="0"/>
              <a:t>Image Annotation Workbench</a:t>
            </a:r>
            <a:r>
              <a:rPr lang="en-AU" sz="1000" dirty="0"/>
              <a:t>, add taxonomy configuration features and integrate platform access with the common HASS identity model.  Subsequent development might include API access to Trove and Indigenous initiative repositories. </a:t>
            </a:r>
          </a:p>
        </p:txBody>
      </p:sp>
      <p:sp>
        <p:nvSpPr>
          <p:cNvPr id="15" name="TextBox 14">
            <a:extLst>
              <a:ext uri="{FF2B5EF4-FFF2-40B4-BE49-F238E27FC236}">
                <a16:creationId xmlns:a16="http://schemas.microsoft.com/office/drawing/2014/main" id="{CD62D12B-E393-4642-8118-F3BF7BE95141}"/>
              </a:ext>
            </a:extLst>
          </p:cNvPr>
          <p:cNvSpPr txBox="1"/>
          <p:nvPr/>
        </p:nvSpPr>
        <p:spPr>
          <a:xfrm>
            <a:off x="400572" y="4062253"/>
            <a:ext cx="4904351" cy="1846659"/>
          </a:xfrm>
          <a:prstGeom prst="rect">
            <a:avLst/>
          </a:prstGeom>
          <a:noFill/>
        </p:spPr>
        <p:txBody>
          <a:bodyPr wrap="square" rtlCol="0">
            <a:spAutoFit/>
          </a:bodyPr>
          <a:lstStyle/>
          <a:p>
            <a:r>
              <a:rPr lang="en-AU" sz="1200" b="1" dirty="0"/>
              <a:t>Benefit/Impact:</a:t>
            </a:r>
          </a:p>
          <a:p>
            <a:r>
              <a:rPr lang="en-AU" sz="1000" dirty="0">
                <a:effectLst/>
                <a:latin typeface="Calibri" panose="020F0502020204030204" pitchFamily="34" charset="0"/>
                <a:ea typeface="Times New Roman" panose="02020603050405020304" pitchFamily="18" charset="0"/>
              </a:rPr>
              <a:t>This initiative can deliver an immediate and tangible benefit by providing HASS researchers with </a:t>
            </a:r>
            <a:r>
              <a:rPr lang="en-AU" sz="1000" dirty="0">
                <a:latin typeface="Calibri" panose="020F0502020204030204" pitchFamily="34" charset="0"/>
                <a:ea typeface="Times New Roman" panose="02020603050405020304" pitchFamily="18" charset="0"/>
              </a:rPr>
              <a:t>a simple seamless workflow to annotate images </a:t>
            </a:r>
            <a:r>
              <a:rPr lang="en-US" sz="1000" dirty="0"/>
              <a:t>without the requirement to engage developers.  Researchers can initiate a collection, configure standard or custom taxonomies, outline regions and apply semantic tags and critical analysis as annotations.  Researchers can contest and collaborate with other researchers both within and across disciplines and publish searchable, and individually addressable, annotations in an open-source standards-based format</a:t>
            </a:r>
            <a:r>
              <a:rPr lang="en-US" sz="1000" b="1" dirty="0"/>
              <a:t>.  </a:t>
            </a:r>
            <a:r>
              <a:rPr lang="en-US" sz="1000" dirty="0"/>
              <a:t>Researchers can analyze institutionally heterogenous thematic collections and publish universally accessible results with zero technical skill.</a:t>
            </a:r>
          </a:p>
          <a:p>
            <a:endParaRPr lang="en-AU" sz="1000" dirty="0"/>
          </a:p>
          <a:p>
            <a:endParaRPr lang="en-AU" sz="1200" dirty="0"/>
          </a:p>
        </p:txBody>
      </p:sp>
      <p:sp>
        <p:nvSpPr>
          <p:cNvPr id="16" name="TextBox 15">
            <a:extLst>
              <a:ext uri="{FF2B5EF4-FFF2-40B4-BE49-F238E27FC236}">
                <a16:creationId xmlns:a16="http://schemas.microsoft.com/office/drawing/2014/main" id="{019A518F-2D13-43FF-A016-0E748286A1AA}"/>
              </a:ext>
            </a:extLst>
          </p:cNvPr>
          <p:cNvSpPr txBox="1"/>
          <p:nvPr/>
        </p:nvSpPr>
        <p:spPr>
          <a:xfrm>
            <a:off x="393799" y="5570480"/>
            <a:ext cx="4911123" cy="1077218"/>
          </a:xfrm>
          <a:prstGeom prst="rect">
            <a:avLst/>
          </a:prstGeom>
          <a:noFill/>
        </p:spPr>
        <p:txBody>
          <a:bodyPr wrap="square" rtlCol="0">
            <a:spAutoFit/>
          </a:bodyPr>
          <a:lstStyle/>
          <a:p>
            <a:r>
              <a:rPr lang="en-AU" sz="1200" b="1" dirty="0"/>
              <a:t>Infrastructure Outcomes:</a:t>
            </a:r>
          </a:p>
          <a:p>
            <a:r>
              <a:rPr lang="en-AU" sz="1000" b="1" dirty="0">
                <a:latin typeface="Calibri" panose="020F0502020204030204" pitchFamily="34" charset="0"/>
              </a:rPr>
              <a:t>Image Annotation Workbench</a:t>
            </a:r>
            <a:r>
              <a:rPr lang="en-AU" sz="1000" dirty="0">
                <a:latin typeface="Calibri" panose="020F0502020204030204" pitchFamily="34" charset="0"/>
              </a:rPr>
              <a:t> is based on a mainstream open-source technology stack, a ‘research platform mapping’ methodology, and a workflow implementation pattern proven on a suite of research and commercial platforms (READ Workbench, Intelligent Archive, PerformX and Codifynd) developed by Systemik.</a:t>
            </a:r>
          </a:p>
          <a:p>
            <a:endParaRPr lang="en-AU" sz="1200" dirty="0"/>
          </a:p>
        </p:txBody>
      </p:sp>
      <p:sp>
        <p:nvSpPr>
          <p:cNvPr id="17" name="TextBox 16">
            <a:extLst>
              <a:ext uri="{FF2B5EF4-FFF2-40B4-BE49-F238E27FC236}">
                <a16:creationId xmlns:a16="http://schemas.microsoft.com/office/drawing/2014/main" id="{D489B0DE-BAAF-478E-9FD4-82EB339C06DE}"/>
              </a:ext>
            </a:extLst>
          </p:cNvPr>
          <p:cNvSpPr txBox="1"/>
          <p:nvPr/>
        </p:nvSpPr>
        <p:spPr>
          <a:xfrm>
            <a:off x="6011679" y="4926204"/>
            <a:ext cx="5452765" cy="1692771"/>
          </a:xfrm>
          <a:prstGeom prst="rect">
            <a:avLst/>
          </a:prstGeom>
          <a:noFill/>
        </p:spPr>
        <p:txBody>
          <a:bodyPr wrap="square" rtlCol="0">
            <a:spAutoFit/>
          </a:bodyPr>
          <a:lstStyle/>
          <a:p>
            <a:r>
              <a:rPr lang="en-AU" sz="1200" b="1" dirty="0"/>
              <a:t>Budget and Schedule:</a:t>
            </a:r>
          </a:p>
          <a:p>
            <a:r>
              <a:rPr lang="en-AU" sz="1000" spc="-5" dirty="0">
                <a:effectLst/>
                <a:latin typeface="Calibri" panose="020F0502020204030204" pitchFamily="34" charset="0"/>
                <a:ea typeface="Times New Roman" panose="02020603050405020304" pitchFamily="18" charset="0"/>
              </a:rPr>
              <a:t>Given the </a:t>
            </a:r>
            <a:r>
              <a:rPr lang="en-AU" sz="1000" spc="-5" dirty="0">
                <a:latin typeface="Calibri" panose="020F0502020204030204" pitchFamily="34" charset="0"/>
                <a:ea typeface="Times New Roman" panose="02020603050405020304" pitchFamily="18" charset="0"/>
              </a:rPr>
              <a:t>advanced state of development of the READ Workbench Image Annotation feature </a:t>
            </a:r>
            <a:r>
              <a:rPr lang="en-AU" sz="1000" spc="-5" dirty="0">
                <a:effectLst/>
                <a:latin typeface="Calibri" panose="020F0502020204030204" pitchFamily="34" charset="0"/>
                <a:ea typeface="Times New Roman" panose="02020603050405020304" pitchFamily="18" charset="0"/>
              </a:rPr>
              <a:t>the total project cost (dependent upon integration </a:t>
            </a:r>
            <a:r>
              <a:rPr lang="en-AU" sz="1000" spc="-5">
                <a:effectLst/>
                <a:latin typeface="Calibri" panose="020F0502020204030204" pitchFamily="34" charset="0"/>
                <a:ea typeface="Times New Roman" panose="02020603050405020304" pitchFamily="18" charset="0"/>
              </a:rPr>
              <a:t>requirementsThe</a:t>
            </a:r>
            <a:r>
              <a:rPr lang="en-AU" sz="1000" spc="-5" dirty="0">
                <a:effectLst/>
                <a:latin typeface="Calibri" panose="020F0502020204030204" pitchFamily="34" charset="0"/>
                <a:ea typeface="Times New Roman" panose="02020603050405020304" pitchFamily="18" charset="0"/>
              </a:rPr>
              <a:t> project can be delivered within 4 months elapsed time.  </a:t>
            </a:r>
            <a:r>
              <a:rPr lang="en-AU" sz="1000" spc="-5" dirty="0">
                <a:latin typeface="Calibri" panose="020F0502020204030204" pitchFamily="34" charset="0"/>
              </a:rPr>
              <a:t>Systemik can provide:</a:t>
            </a:r>
          </a:p>
          <a:p>
            <a:pPr marL="171450" indent="-171450">
              <a:buFont typeface="Arial" panose="020B0604020202020204" pitchFamily="34" charset="0"/>
              <a:buChar char="•"/>
            </a:pPr>
            <a:r>
              <a:rPr lang="en-AU" sz="1000" spc="-5" dirty="0">
                <a:latin typeface="Calibri" panose="020F0502020204030204" pitchFamily="34" charset="0"/>
              </a:rPr>
              <a:t>research use cases,</a:t>
            </a:r>
          </a:p>
          <a:p>
            <a:pPr marL="171450" indent="-171450">
              <a:buFont typeface="Arial" panose="020B0604020202020204" pitchFamily="34" charset="0"/>
              <a:buChar char="•"/>
            </a:pPr>
            <a:r>
              <a:rPr lang="en-AU" sz="1000" spc="-5" dirty="0">
                <a:latin typeface="Calibri" panose="020F0502020204030204" pitchFamily="34" charset="0"/>
              </a:rPr>
              <a:t>demonstration of pilot implementation,</a:t>
            </a:r>
          </a:p>
          <a:p>
            <a:pPr marL="171450" indent="-171450">
              <a:buFont typeface="Arial" panose="020B0604020202020204" pitchFamily="34" charset="0"/>
              <a:buChar char="•"/>
            </a:pPr>
            <a:r>
              <a:rPr lang="en-AU" sz="1000" spc="-5" dirty="0">
                <a:latin typeface="Calibri" panose="020F0502020204030204" pitchFamily="34" charset="0"/>
              </a:rPr>
              <a:t>project proposal </a:t>
            </a:r>
            <a:r>
              <a:rPr lang="en-AU" sz="1000" spc="-5" dirty="0">
                <a:effectLst/>
                <a:latin typeface="Calibri" panose="020F0502020204030204" pitchFamily="34" charset="0"/>
                <a:ea typeface="Times New Roman" panose="02020603050405020304" pitchFamily="18" charset="0"/>
              </a:rPr>
              <a:t>inclusive of requirements specification, development and </a:t>
            </a:r>
            <a:r>
              <a:rPr lang="en-AU" sz="1000" spc="-5" dirty="0">
                <a:latin typeface="Calibri" panose="020F0502020204030204" pitchFamily="34" charset="0"/>
              </a:rPr>
              <a:t>implementation,</a:t>
            </a:r>
          </a:p>
          <a:p>
            <a:pPr marL="171450" indent="-171450">
              <a:buFont typeface="Arial" panose="020B0604020202020204" pitchFamily="34" charset="0"/>
              <a:buChar char="•"/>
            </a:pPr>
            <a:r>
              <a:rPr lang="en-AU" sz="1000" spc="-5" dirty="0">
                <a:latin typeface="Calibri" panose="020F0502020204030204" pitchFamily="34" charset="0"/>
              </a:rPr>
              <a:t>sustainability strategy for cost recovery of maintenance and support through research consulting services, and platform enhancement through project specific developments.</a:t>
            </a:r>
          </a:p>
          <a:p>
            <a:endParaRPr lang="en-AU" sz="1200" dirty="0"/>
          </a:p>
        </p:txBody>
      </p:sp>
      <p:sp>
        <p:nvSpPr>
          <p:cNvPr id="18" name="TextBox 17">
            <a:extLst>
              <a:ext uri="{FF2B5EF4-FFF2-40B4-BE49-F238E27FC236}">
                <a16:creationId xmlns:a16="http://schemas.microsoft.com/office/drawing/2014/main" id="{5E357A7F-3E2C-4B78-9B9F-0CBCF6641F5B}"/>
              </a:ext>
            </a:extLst>
          </p:cNvPr>
          <p:cNvSpPr txBox="1"/>
          <p:nvPr/>
        </p:nvSpPr>
        <p:spPr>
          <a:xfrm>
            <a:off x="6006426" y="4105167"/>
            <a:ext cx="5458020" cy="738664"/>
          </a:xfrm>
          <a:prstGeom prst="rect">
            <a:avLst/>
          </a:prstGeom>
          <a:noFill/>
        </p:spPr>
        <p:txBody>
          <a:bodyPr wrap="square" rtlCol="0">
            <a:spAutoFit/>
          </a:bodyPr>
          <a:lstStyle/>
          <a:p>
            <a:r>
              <a:rPr lang="en-AU" sz="1200" b="1" dirty="0"/>
              <a:t>Deliverables:</a:t>
            </a:r>
          </a:p>
          <a:p>
            <a:r>
              <a:rPr lang="en-AU" sz="1000" spc="-5" dirty="0">
                <a:latin typeface="Calibri" panose="020F0502020204030204" pitchFamily="34" charset="0"/>
              </a:rPr>
              <a:t>The deliverable from the project will be an open source </a:t>
            </a:r>
            <a:r>
              <a:rPr lang="en-AU" sz="1000" b="1" spc="-5" dirty="0">
                <a:latin typeface="Calibri" panose="020F0502020204030204" pitchFamily="34" charset="0"/>
              </a:rPr>
              <a:t>Image Annotation Workbench </a:t>
            </a:r>
            <a:r>
              <a:rPr lang="en-AU" sz="1000" spc="-5" dirty="0">
                <a:latin typeface="Calibri" panose="020F0502020204030204" pitchFamily="34" charset="0"/>
              </a:rPr>
              <a:t>platform running on ARDC server infrastructure with pilot collections of annotated images from Trove and/or Indigenous initiatives, method and process documentation, and skills transfer to ARDC.</a:t>
            </a:r>
          </a:p>
        </p:txBody>
      </p:sp>
      <p:sp>
        <p:nvSpPr>
          <p:cNvPr id="19" name="TextBox 18">
            <a:extLst>
              <a:ext uri="{FF2B5EF4-FFF2-40B4-BE49-F238E27FC236}">
                <a16:creationId xmlns:a16="http://schemas.microsoft.com/office/drawing/2014/main" id="{F41500E5-25CF-9274-2CB7-FA9BD727DE1C}"/>
              </a:ext>
            </a:extLst>
          </p:cNvPr>
          <p:cNvSpPr txBox="1"/>
          <p:nvPr/>
        </p:nvSpPr>
        <p:spPr>
          <a:xfrm>
            <a:off x="-22604" y="6650821"/>
            <a:ext cx="4679208" cy="384721"/>
          </a:xfrm>
          <a:prstGeom prst="rect">
            <a:avLst/>
          </a:prstGeom>
          <a:noFill/>
        </p:spPr>
        <p:txBody>
          <a:bodyPr wrap="square" rtlCol="0">
            <a:spAutoFit/>
          </a:bodyPr>
          <a:lstStyle/>
          <a:p>
            <a:r>
              <a:rPr lang="en-AU" sz="700" dirty="0">
                <a:latin typeface="Calibri" panose="020F0502020204030204" pitchFamily="34" charset="0"/>
              </a:rPr>
              <a:t>Copyright Systemik Solutions 2022</a:t>
            </a:r>
          </a:p>
          <a:p>
            <a:endParaRPr lang="en-AU" sz="1200" dirty="0"/>
          </a:p>
        </p:txBody>
      </p:sp>
      <p:pic>
        <p:nvPicPr>
          <p:cNvPr id="3" name="Picture 2" descr="Systemik Solutions">
            <a:extLst>
              <a:ext uri="{FF2B5EF4-FFF2-40B4-BE49-F238E27FC236}">
                <a16:creationId xmlns:a16="http://schemas.microsoft.com/office/drawing/2014/main" id="{9BBD4D7C-D821-CDAE-9DE5-46360BA1A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3191" y="68342"/>
            <a:ext cx="2132105" cy="4062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962948C-337B-FDE0-BAAB-912C8BC13675}"/>
              </a:ext>
            </a:extLst>
          </p:cNvPr>
          <p:cNvPicPr>
            <a:picLocks noChangeAspect="1"/>
          </p:cNvPicPr>
          <p:nvPr/>
        </p:nvPicPr>
        <p:blipFill>
          <a:blip r:embed="rId3"/>
          <a:stretch>
            <a:fillRect/>
          </a:stretch>
        </p:blipFill>
        <p:spPr>
          <a:xfrm>
            <a:off x="6234160" y="661341"/>
            <a:ext cx="5094516" cy="2865665"/>
          </a:xfrm>
          <a:prstGeom prst="rect">
            <a:avLst/>
          </a:prstGeom>
        </p:spPr>
      </p:pic>
    </p:spTree>
    <p:extLst>
      <p:ext uri="{BB962C8B-B14F-4D97-AF65-F5344CB8AC3E}">
        <p14:creationId xmlns:p14="http://schemas.microsoft.com/office/powerpoint/2010/main" val="425291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752</TotalTime>
  <Words>487</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McCrabb</dc:creator>
  <cp:lastModifiedBy>Ian McCrabb</cp:lastModifiedBy>
  <cp:revision>52</cp:revision>
  <dcterms:created xsi:type="dcterms:W3CDTF">2022-03-29T03:29:46Z</dcterms:created>
  <dcterms:modified xsi:type="dcterms:W3CDTF">2023-01-04T04:25:13Z</dcterms:modified>
</cp:coreProperties>
</file>