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21" d="100"/>
          <a:sy n="121"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0ECC-A44D-4FAF-A520-5F80474A1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B20CEAC-6BA4-431D-9555-294142959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099114-A2E7-4FC1-91D3-42D94F4941F0}"/>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a:extLst>
              <a:ext uri="{FF2B5EF4-FFF2-40B4-BE49-F238E27FC236}">
                <a16:creationId xmlns:a16="http://schemas.microsoft.com/office/drawing/2014/main" id="{6340F17F-F0CD-42AF-BF65-F2C0F104BC6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1AEB8C-157B-4197-96DB-42690AC21690}"/>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79959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E743-CFBA-44C4-8D77-F455C524D2F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047ED48-F30B-47A6-85DD-5BB0066258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BFB742-5B22-43F2-A4BB-B38FD0B2FD33}"/>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a:extLst>
              <a:ext uri="{FF2B5EF4-FFF2-40B4-BE49-F238E27FC236}">
                <a16:creationId xmlns:a16="http://schemas.microsoft.com/office/drawing/2014/main" id="{1BDD971B-98DE-4DD1-B347-EA7134A7329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15CFD93-0975-432B-AA1F-DD82D6E766E4}"/>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60872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E45B2-7AB3-4368-A6E5-2B91D51D97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3236702-3ED2-4BBE-8279-37CC18976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8F63A56-701A-4E04-8594-798A91BF5869}"/>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a:extLst>
              <a:ext uri="{FF2B5EF4-FFF2-40B4-BE49-F238E27FC236}">
                <a16:creationId xmlns:a16="http://schemas.microsoft.com/office/drawing/2014/main" id="{34BD2D4B-ECFF-4BFB-8D7B-285BBA3DDD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CF880A-0A09-4251-A72C-18B0EAC69CF3}"/>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61705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D9B6-83F1-433D-AA0F-974C9835639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2B1F1A7-0CBA-40E1-A793-2494C8E15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EE82762-C96E-47BD-AB42-41096139A479}"/>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a:extLst>
              <a:ext uri="{FF2B5EF4-FFF2-40B4-BE49-F238E27FC236}">
                <a16:creationId xmlns:a16="http://schemas.microsoft.com/office/drawing/2014/main" id="{3626D15B-EDD0-4BDA-BDA5-1EE9F3E797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4ECC26-A1BB-421A-9005-E150CB7F54D7}"/>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26670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CA29-34B7-4E41-ABB1-E866BF505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BED5819-EF28-4547-A31C-249FE3163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79A1B-CAFD-45C3-AE67-4F0A53BA5C4F}"/>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5" name="Footer Placeholder 4">
            <a:extLst>
              <a:ext uri="{FF2B5EF4-FFF2-40B4-BE49-F238E27FC236}">
                <a16:creationId xmlns:a16="http://schemas.microsoft.com/office/drawing/2014/main" id="{1B6E7736-08B2-411D-880F-70924EED39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B73309D-4D6D-4EAC-B617-B4D889BADF41}"/>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67943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C73B-C711-4227-8FE6-3BC8F0965F1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9382464-0AB9-4C83-BCEE-95D55A393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B6A43E0-4336-4F94-A70A-998C492BF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940AE2C-E2D5-4980-988E-742B3985E008}"/>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6" name="Footer Placeholder 5">
            <a:extLst>
              <a:ext uri="{FF2B5EF4-FFF2-40B4-BE49-F238E27FC236}">
                <a16:creationId xmlns:a16="http://schemas.microsoft.com/office/drawing/2014/main" id="{94487A5C-B4F6-4904-99A9-D04BECAE16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47FEEA-802D-4878-AB4E-A9F6DA27F81F}"/>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66684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A23A-2068-49BA-9E92-1CAF892FDFF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CF973A-0A24-4D31-A107-CA38EE823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27E3F-A5AA-4684-A600-0524AD197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56A88E8-C3FD-4986-BC58-6B8B3C7F3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C7CAA-1067-452E-87CC-53BDF5589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6B7DF63-71D9-460A-B84E-C1BFA22DFC3D}"/>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8" name="Footer Placeholder 7">
            <a:extLst>
              <a:ext uri="{FF2B5EF4-FFF2-40B4-BE49-F238E27FC236}">
                <a16:creationId xmlns:a16="http://schemas.microsoft.com/office/drawing/2014/main" id="{773211C0-1D1F-4289-B74A-29698263AAC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B44660E-AE1F-47E5-8BE2-F4361B23D34B}"/>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362508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FAD5-D641-43DC-92A6-6D4C8D25B5B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A7A6C93-8380-4C7C-8140-1E3A9246CB4E}"/>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4" name="Footer Placeholder 3">
            <a:extLst>
              <a:ext uri="{FF2B5EF4-FFF2-40B4-BE49-F238E27FC236}">
                <a16:creationId xmlns:a16="http://schemas.microsoft.com/office/drawing/2014/main" id="{D6A8BCB9-10DE-4D75-A7CC-828C2FDA2D4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BCE8A77-E8E1-4932-BD3F-68CA6C82BE46}"/>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20739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4E5D4-7C93-4CE6-998B-6333400B30A0}"/>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3" name="Footer Placeholder 2">
            <a:extLst>
              <a:ext uri="{FF2B5EF4-FFF2-40B4-BE49-F238E27FC236}">
                <a16:creationId xmlns:a16="http://schemas.microsoft.com/office/drawing/2014/main" id="{7F0EB8BD-2F69-4C41-925E-811F0A801C6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8E98B48-E4BA-49C7-B297-6C2E420A2F14}"/>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31957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E227-4AF6-4064-ADF7-3A56DF910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4ED67A7-9DF5-43A7-9ECE-420BA8BDE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40311D7-274B-4673-BE59-9A785E644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84A84-C7B4-4517-9FAE-BEA0E6809BF4}"/>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6" name="Footer Placeholder 5">
            <a:extLst>
              <a:ext uri="{FF2B5EF4-FFF2-40B4-BE49-F238E27FC236}">
                <a16:creationId xmlns:a16="http://schemas.microsoft.com/office/drawing/2014/main" id="{8BBE4C91-5D26-4D13-9B66-7C02CEE521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02DB1C-1354-4509-AEED-FE66D1B715A9}"/>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114367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59D4-1DE8-47D6-B836-B8003EA64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85E6EEA-C12B-474D-AE09-10780EA32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2FB7A11-58B0-4EFE-9706-4ED9D989B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3C568-5DB9-4E12-AEE4-2D16E3BB0C0D}"/>
              </a:ext>
            </a:extLst>
          </p:cNvPr>
          <p:cNvSpPr>
            <a:spLocks noGrp="1"/>
          </p:cNvSpPr>
          <p:nvPr>
            <p:ph type="dt" sz="half" idx="10"/>
          </p:nvPr>
        </p:nvSpPr>
        <p:spPr/>
        <p:txBody>
          <a:bodyPr/>
          <a:lstStyle/>
          <a:p>
            <a:fld id="{7D1C4358-A749-42BE-8589-D48BDA1BE8C9}" type="datetimeFigureOut">
              <a:rPr lang="en-AU" smtClean="0"/>
              <a:t>4/01/2023</a:t>
            </a:fld>
            <a:endParaRPr lang="en-AU"/>
          </a:p>
        </p:txBody>
      </p:sp>
      <p:sp>
        <p:nvSpPr>
          <p:cNvPr id="6" name="Footer Placeholder 5">
            <a:extLst>
              <a:ext uri="{FF2B5EF4-FFF2-40B4-BE49-F238E27FC236}">
                <a16:creationId xmlns:a16="http://schemas.microsoft.com/office/drawing/2014/main" id="{7B96CC36-B34E-47D4-9E1D-4945ECA53CB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58D95D-04F2-41C3-9BC2-B96E06F91316}"/>
              </a:ext>
            </a:extLst>
          </p:cNvPr>
          <p:cNvSpPr>
            <a:spLocks noGrp="1"/>
          </p:cNvSpPr>
          <p:nvPr>
            <p:ph type="sldNum" sz="quarter" idx="12"/>
          </p:nvPr>
        </p:nvSpPr>
        <p:spPr/>
        <p:txBody>
          <a:bodyPr/>
          <a:lstStyle/>
          <a:p>
            <a:fld id="{F5524211-9861-45EC-9C63-EDA8BCBBC00C}" type="slidenum">
              <a:rPr lang="en-AU" smtClean="0"/>
              <a:t>‹#›</a:t>
            </a:fld>
            <a:endParaRPr lang="en-AU"/>
          </a:p>
        </p:txBody>
      </p:sp>
    </p:spTree>
    <p:extLst>
      <p:ext uri="{BB962C8B-B14F-4D97-AF65-F5344CB8AC3E}">
        <p14:creationId xmlns:p14="http://schemas.microsoft.com/office/powerpoint/2010/main" val="410571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03527-7763-4C54-9440-634D7B7C9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35F157-0F10-484E-AC97-9C275CEE5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0EF64A-3476-400A-8600-74E2B85C2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C4358-A749-42BE-8589-D48BDA1BE8C9}" type="datetimeFigureOut">
              <a:rPr lang="en-AU" smtClean="0"/>
              <a:t>4/01/2023</a:t>
            </a:fld>
            <a:endParaRPr lang="en-AU"/>
          </a:p>
        </p:txBody>
      </p:sp>
      <p:sp>
        <p:nvSpPr>
          <p:cNvPr id="5" name="Footer Placeholder 4">
            <a:extLst>
              <a:ext uri="{FF2B5EF4-FFF2-40B4-BE49-F238E27FC236}">
                <a16:creationId xmlns:a16="http://schemas.microsoft.com/office/drawing/2014/main" id="{364597C1-DC33-4022-A8C2-2E94ADBB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51C082E-5249-4127-8FC2-496F5BE03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24211-9861-45EC-9C63-EDA8BCBBC00C}" type="slidenum">
              <a:rPr lang="en-AU" smtClean="0"/>
              <a:t>‹#›</a:t>
            </a:fld>
            <a:endParaRPr lang="en-AU"/>
          </a:p>
        </p:txBody>
      </p:sp>
    </p:spTree>
    <p:extLst>
      <p:ext uri="{BB962C8B-B14F-4D97-AF65-F5344CB8AC3E}">
        <p14:creationId xmlns:p14="http://schemas.microsoft.com/office/powerpoint/2010/main" val="393313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difynd.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66DB74-E984-4D4F-A371-4175FE862639}"/>
              </a:ext>
            </a:extLst>
          </p:cNvPr>
          <p:cNvSpPr txBox="1"/>
          <p:nvPr/>
        </p:nvSpPr>
        <p:spPr>
          <a:xfrm>
            <a:off x="363898" y="229106"/>
            <a:ext cx="9528212" cy="738664"/>
          </a:xfrm>
          <a:prstGeom prst="rect">
            <a:avLst/>
          </a:prstGeom>
          <a:noFill/>
        </p:spPr>
        <p:txBody>
          <a:bodyPr wrap="square" rtlCol="0">
            <a:spAutoFit/>
          </a:bodyPr>
          <a:lstStyle/>
          <a:p>
            <a:r>
              <a:rPr lang="en-AU" sz="3000" b="1" dirty="0">
                <a:effectLst/>
                <a:latin typeface="Arial" panose="020B0604020202020204" pitchFamily="34" charset="0"/>
                <a:ea typeface="Times New Roman" panose="02020603050405020304" pitchFamily="18" charset="0"/>
                <a:cs typeface="Arial" panose="020B0604020202020204" pitchFamily="34" charset="0"/>
              </a:rPr>
              <a:t>AI </a:t>
            </a:r>
            <a:r>
              <a:rPr lang="en-AU" sz="3000" b="1" dirty="0" err="1">
                <a:effectLst/>
                <a:latin typeface="Arial" panose="020B0604020202020204" pitchFamily="34" charset="0"/>
                <a:ea typeface="Times New Roman" panose="02020603050405020304" pitchFamily="18" charset="0"/>
                <a:cs typeface="Arial" panose="020B0604020202020204" pitchFamily="34" charset="0"/>
              </a:rPr>
              <a:t>Thematics</a:t>
            </a:r>
            <a:r>
              <a:rPr lang="en-AU" sz="3000" b="1" dirty="0">
                <a:effectLst/>
                <a:latin typeface="Arial" panose="020B0604020202020204" pitchFamily="34" charset="0"/>
                <a:ea typeface="Times New Roman" panose="02020603050405020304" pitchFamily="18" charset="0"/>
                <a:cs typeface="Arial" panose="020B0604020202020204" pitchFamily="34" charset="0"/>
              </a:rPr>
              <a:t> Workbench</a:t>
            </a:r>
            <a:endParaRPr lang="en-AU" sz="1400" b="1" dirty="0">
              <a:effectLst/>
              <a:latin typeface="Arial" panose="020B0604020202020204" pitchFamily="34" charset="0"/>
              <a:ea typeface="Times New Roman" panose="02020603050405020304" pitchFamily="18" charset="0"/>
              <a:cs typeface="Arial" panose="020B0604020202020204" pitchFamily="34" charset="0"/>
            </a:endParaRPr>
          </a:p>
          <a:p>
            <a:r>
              <a:rPr lang="en-AU" sz="1200" dirty="0">
                <a:effectLst/>
                <a:latin typeface="Arial" panose="020B0604020202020204" pitchFamily="34" charset="0"/>
                <a:ea typeface="Times New Roman" panose="02020603050405020304" pitchFamily="18" charset="0"/>
                <a:cs typeface="Arial" panose="020B0604020202020204" pitchFamily="34" charset="0"/>
              </a:rPr>
              <a:t>Content analysis, assurance and comparison at scale</a:t>
            </a:r>
            <a:endParaRPr lang="en-AU" sz="1200"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FC570C07-B4E3-4F21-997E-DD3CC37773DB}"/>
              </a:ext>
            </a:extLst>
          </p:cNvPr>
          <p:cNvCxnSpPr/>
          <p:nvPr/>
        </p:nvCxnSpPr>
        <p:spPr>
          <a:xfrm>
            <a:off x="5658303" y="1311689"/>
            <a:ext cx="0" cy="5190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4F0C3D-031D-44CC-BDAD-D12F639A00B1}"/>
              </a:ext>
            </a:extLst>
          </p:cNvPr>
          <p:cNvCxnSpPr/>
          <p:nvPr/>
        </p:nvCxnSpPr>
        <p:spPr>
          <a:xfrm>
            <a:off x="1360733" y="4105334"/>
            <a:ext cx="944039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F26084-2DE1-4EF7-A4CB-DCD2BC0FEA3B}"/>
              </a:ext>
            </a:extLst>
          </p:cNvPr>
          <p:cNvSpPr txBox="1"/>
          <p:nvPr/>
        </p:nvSpPr>
        <p:spPr>
          <a:xfrm>
            <a:off x="398347" y="958556"/>
            <a:ext cx="4906577" cy="2123658"/>
          </a:xfrm>
          <a:prstGeom prst="rect">
            <a:avLst/>
          </a:prstGeom>
          <a:noFill/>
        </p:spPr>
        <p:txBody>
          <a:bodyPr wrap="square" rtlCol="0">
            <a:spAutoFit/>
          </a:bodyPr>
          <a:lstStyle/>
          <a:p>
            <a:r>
              <a:rPr lang="en-AU" sz="1200" b="1" dirty="0"/>
              <a:t>Project Goal:</a:t>
            </a:r>
          </a:p>
          <a:p>
            <a:r>
              <a:rPr lang="en-US" sz="1000" dirty="0"/>
              <a:t>The vast amounts of content in websites, documents and databases on any substantive topic has eclipsed the comprehension capabilities of researchers. </a:t>
            </a:r>
            <a:r>
              <a:rPr lang="en-US" sz="1000" dirty="0">
                <a:hlinkClick r:id="rId2"/>
              </a:rPr>
              <a:t>Codifynd</a:t>
            </a:r>
            <a:r>
              <a:rPr lang="en-US" sz="1000" dirty="0"/>
              <a:t> supports content analysis, assurance and comparison at scale.</a:t>
            </a:r>
            <a:r>
              <a:rPr lang="en-AU" sz="1000" dirty="0"/>
              <a:t> </a:t>
            </a:r>
            <a:r>
              <a:rPr lang="en-US" sz="1000" dirty="0"/>
              <a:t>Codifynd integrates AI cognitive services with data visualization to provide a framework within which to extract meaning from ‘big content’ sets.  Researchers can ask ‘who said what, where, in what context, and with what relationships’ without any coding and export/visualize the results.  </a:t>
            </a:r>
          </a:p>
          <a:p>
            <a:r>
              <a:rPr lang="en-US" sz="1000" dirty="0"/>
              <a:t>Codifynd structures large content sets into branching nodes and uses AI cognitive services to extract noun phrases, named entities and sentiment.  It provides an interactive researcher console with a suite of advanced search, natural language enquiry and network visualization features to expose, evaluate and compare themes, their intersections and patterns. The project goal is to provide a generic infrastructure relevant to, and integrated with, HASS RDC program initiatives.</a:t>
            </a:r>
            <a:endParaRPr lang="en-AU" sz="1000" dirty="0"/>
          </a:p>
        </p:txBody>
      </p:sp>
      <p:sp>
        <p:nvSpPr>
          <p:cNvPr id="12" name="TextBox 11">
            <a:extLst>
              <a:ext uri="{FF2B5EF4-FFF2-40B4-BE49-F238E27FC236}">
                <a16:creationId xmlns:a16="http://schemas.microsoft.com/office/drawing/2014/main" id="{91213581-552F-4DE0-A1C9-AA9EAC7EDC0F}"/>
              </a:ext>
            </a:extLst>
          </p:cNvPr>
          <p:cNvSpPr txBox="1"/>
          <p:nvPr/>
        </p:nvSpPr>
        <p:spPr>
          <a:xfrm>
            <a:off x="398347" y="3021732"/>
            <a:ext cx="4906569" cy="1046440"/>
          </a:xfrm>
          <a:prstGeom prst="rect">
            <a:avLst/>
          </a:prstGeom>
          <a:noFill/>
        </p:spPr>
        <p:txBody>
          <a:bodyPr wrap="square" rtlCol="0">
            <a:spAutoFit/>
          </a:bodyPr>
          <a:lstStyle/>
          <a:p>
            <a:r>
              <a:rPr lang="en-AU" sz="1200" b="1" dirty="0"/>
              <a:t>Approach:</a:t>
            </a:r>
          </a:p>
          <a:p>
            <a:r>
              <a:rPr lang="en-AU" sz="1000" dirty="0"/>
              <a:t>The proposed project is to: open source the existing Codifynd code base, integrate platform access with the common HASS identity model, develop automated on-boarding pathways for ATAP or Trove and develop an API for access via </a:t>
            </a:r>
            <a:r>
              <a:rPr lang="en-AU" sz="1000" dirty="0" err="1"/>
              <a:t>Jupyter</a:t>
            </a:r>
            <a:r>
              <a:rPr lang="en-AU" sz="1000" dirty="0"/>
              <a:t> notebooks.  Subsequent development might include specialised on boarding pathways for ATAP or Trove, Social Sciences and Indigenous initiatives. </a:t>
            </a:r>
          </a:p>
        </p:txBody>
      </p:sp>
      <p:sp>
        <p:nvSpPr>
          <p:cNvPr id="15" name="TextBox 14">
            <a:extLst>
              <a:ext uri="{FF2B5EF4-FFF2-40B4-BE49-F238E27FC236}">
                <a16:creationId xmlns:a16="http://schemas.microsoft.com/office/drawing/2014/main" id="{CD62D12B-E393-4642-8118-F3BF7BE95141}"/>
              </a:ext>
            </a:extLst>
          </p:cNvPr>
          <p:cNvSpPr txBox="1"/>
          <p:nvPr/>
        </p:nvSpPr>
        <p:spPr>
          <a:xfrm>
            <a:off x="419490" y="4150537"/>
            <a:ext cx="4885423" cy="1692771"/>
          </a:xfrm>
          <a:prstGeom prst="rect">
            <a:avLst/>
          </a:prstGeom>
          <a:noFill/>
        </p:spPr>
        <p:txBody>
          <a:bodyPr wrap="square" rtlCol="0">
            <a:spAutoFit/>
          </a:bodyPr>
          <a:lstStyle/>
          <a:p>
            <a:r>
              <a:rPr lang="en-AU" sz="1200" b="1" dirty="0"/>
              <a:t>Benefit/Impact:</a:t>
            </a:r>
          </a:p>
          <a:p>
            <a:r>
              <a:rPr lang="en-AU" sz="1000" dirty="0">
                <a:effectLst/>
                <a:latin typeface="Calibri" panose="020F0502020204030204" pitchFamily="34" charset="0"/>
                <a:ea typeface="Times New Roman" panose="02020603050405020304" pitchFamily="18" charset="0"/>
              </a:rPr>
              <a:t>This initiative can deliver an immediate and tangible benefit by providing HASS researchers with AI cognitive services </a:t>
            </a:r>
            <a:r>
              <a:rPr lang="en-US" sz="1000" dirty="0"/>
              <a:t>capability without the requirement to engage data scientists or developers to support their projects.  Research questions that entail the exposure, analysis and comparison of themes across large heterogenous content sets can be undertaken with zero infrastructure and development cost.  Researchers can experiment and rapidly iterate with sophisticated thematic enquiries across huge content sets and generate referenced results with zero technical skill.</a:t>
            </a:r>
          </a:p>
          <a:p>
            <a:endParaRPr lang="en-AU" sz="1000" dirty="0"/>
          </a:p>
          <a:p>
            <a:endParaRPr lang="en-AU" sz="1200" dirty="0"/>
          </a:p>
        </p:txBody>
      </p:sp>
      <p:sp>
        <p:nvSpPr>
          <p:cNvPr id="16" name="TextBox 15">
            <a:extLst>
              <a:ext uri="{FF2B5EF4-FFF2-40B4-BE49-F238E27FC236}">
                <a16:creationId xmlns:a16="http://schemas.microsoft.com/office/drawing/2014/main" id="{019A518F-2D13-43FF-A016-0E748286A1AA}"/>
              </a:ext>
            </a:extLst>
          </p:cNvPr>
          <p:cNvSpPr txBox="1"/>
          <p:nvPr/>
        </p:nvSpPr>
        <p:spPr>
          <a:xfrm>
            <a:off x="463165" y="5520032"/>
            <a:ext cx="4841745" cy="1077218"/>
          </a:xfrm>
          <a:prstGeom prst="rect">
            <a:avLst/>
          </a:prstGeom>
          <a:noFill/>
        </p:spPr>
        <p:txBody>
          <a:bodyPr wrap="square" rtlCol="0">
            <a:spAutoFit/>
          </a:bodyPr>
          <a:lstStyle/>
          <a:p>
            <a:r>
              <a:rPr lang="en-AU" sz="1200" b="1" dirty="0"/>
              <a:t>Infrastructure Outcomes:</a:t>
            </a:r>
          </a:p>
          <a:p>
            <a:r>
              <a:rPr lang="en-AU" sz="1000" b="1" dirty="0">
                <a:latin typeface="Calibri" panose="020F0502020204030204" pitchFamily="34" charset="0"/>
              </a:rPr>
              <a:t>AI </a:t>
            </a:r>
            <a:r>
              <a:rPr lang="en-AU" sz="1000" b="1" dirty="0" err="1">
                <a:latin typeface="Calibri" panose="020F0502020204030204" pitchFamily="34" charset="0"/>
              </a:rPr>
              <a:t>Thematics</a:t>
            </a:r>
            <a:r>
              <a:rPr lang="en-AU" sz="1000" b="1" dirty="0">
                <a:latin typeface="Calibri" panose="020F0502020204030204" pitchFamily="34" charset="0"/>
              </a:rPr>
              <a:t> Workbench</a:t>
            </a:r>
            <a:r>
              <a:rPr lang="en-AU" sz="1000" dirty="0">
                <a:latin typeface="Calibri" panose="020F0502020204030204" pitchFamily="34" charset="0"/>
              </a:rPr>
              <a:t> is based on a mainstream open-source technology stack, a ‘research platform mapping’ methodology, and a workflow implementation pattern proven on a suite of research and commercial platforms (READ Workbench, Intelligent Archive, PerformX and Codifynd) developed by Systemik.</a:t>
            </a:r>
          </a:p>
          <a:p>
            <a:endParaRPr lang="en-AU" sz="1200" dirty="0"/>
          </a:p>
        </p:txBody>
      </p:sp>
      <p:sp>
        <p:nvSpPr>
          <p:cNvPr id="17" name="TextBox 16">
            <a:extLst>
              <a:ext uri="{FF2B5EF4-FFF2-40B4-BE49-F238E27FC236}">
                <a16:creationId xmlns:a16="http://schemas.microsoft.com/office/drawing/2014/main" id="{D489B0DE-BAAF-478E-9FD4-82EB339C06DE}"/>
              </a:ext>
            </a:extLst>
          </p:cNvPr>
          <p:cNvSpPr txBox="1"/>
          <p:nvPr/>
        </p:nvSpPr>
        <p:spPr>
          <a:xfrm>
            <a:off x="6011679" y="5039712"/>
            <a:ext cx="5452765" cy="1692771"/>
          </a:xfrm>
          <a:prstGeom prst="rect">
            <a:avLst/>
          </a:prstGeom>
          <a:noFill/>
        </p:spPr>
        <p:txBody>
          <a:bodyPr wrap="square" rtlCol="0">
            <a:spAutoFit/>
          </a:bodyPr>
          <a:lstStyle/>
          <a:p>
            <a:r>
              <a:rPr lang="en-AU" sz="1200" b="1" dirty="0"/>
              <a:t>Budget and Schedule:</a:t>
            </a:r>
          </a:p>
          <a:p>
            <a:r>
              <a:rPr lang="en-AU" sz="1000" spc="-5" dirty="0">
                <a:effectLst/>
                <a:latin typeface="Calibri" panose="020F0502020204030204" pitchFamily="34" charset="0"/>
                <a:ea typeface="Times New Roman" panose="02020603050405020304" pitchFamily="18" charset="0"/>
              </a:rPr>
              <a:t>Given the </a:t>
            </a:r>
            <a:r>
              <a:rPr lang="en-AU" sz="1000" spc="-5" dirty="0">
                <a:latin typeface="Calibri" panose="020F0502020204030204" pitchFamily="34" charset="0"/>
                <a:ea typeface="Times New Roman" panose="02020603050405020304" pitchFamily="18" charset="0"/>
              </a:rPr>
              <a:t>advanced state of development of the Codifynd platform and supporting methodology and implementation collateral </a:t>
            </a:r>
            <a:r>
              <a:rPr lang="en-AU" sz="1000" spc="-5" dirty="0">
                <a:effectLst/>
                <a:latin typeface="Calibri" panose="020F0502020204030204" pitchFamily="34" charset="0"/>
                <a:ea typeface="Times New Roman" panose="02020603050405020304" pitchFamily="18" charset="0"/>
              </a:rPr>
              <a:t>the total project cost (dependent upon integration requirements) is </a:t>
            </a:r>
            <a:r>
              <a:rPr lang="en-AU" sz="1000" spc="-5" dirty="0">
                <a:latin typeface="Calibri" panose="020F0502020204030204" pitchFamily="34" charset="0"/>
                <a:ea typeface="Times New Roman" panose="02020603050405020304" pitchFamily="18" charset="0"/>
              </a:rPr>
              <a:t>in a </a:t>
            </a:r>
            <a:r>
              <a:rPr lang="en-AU" sz="1000" spc="-5">
                <a:latin typeface="Calibri" panose="020F0502020204030204" pitchFamily="34" charset="0"/>
                <a:ea typeface="Times New Roman" panose="02020603050405020304" pitchFamily="18" charset="0"/>
              </a:rPr>
              <a:t>range from</a:t>
            </a:r>
            <a:r>
              <a:rPr lang="en-AU" sz="1000" spc="-5">
                <a:effectLst/>
                <a:latin typeface="Calibri" panose="020F0502020204030204" pitchFamily="34" charset="0"/>
                <a:ea typeface="Times New Roman" panose="02020603050405020304" pitchFamily="18" charset="0"/>
              </a:rPr>
              <a:t>.  </a:t>
            </a:r>
            <a:r>
              <a:rPr lang="en-AU" sz="1000" spc="-5" dirty="0">
                <a:effectLst/>
                <a:latin typeface="Calibri" panose="020F0502020204030204" pitchFamily="34" charset="0"/>
                <a:ea typeface="Times New Roman" panose="02020603050405020304" pitchFamily="18" charset="0"/>
              </a:rPr>
              <a:t>The project can be delivered within 4-5 months elapsed time. </a:t>
            </a:r>
            <a:r>
              <a:rPr lang="en-AU" sz="1000" spc="-5" dirty="0">
                <a:latin typeface="Calibri" panose="020F0502020204030204" pitchFamily="34" charset="0"/>
              </a:rPr>
              <a:t>Systemik can provide:</a:t>
            </a:r>
          </a:p>
          <a:p>
            <a:pPr marL="171450" indent="-171450">
              <a:buFont typeface="Arial" panose="020B0604020202020204" pitchFamily="34" charset="0"/>
              <a:buChar char="•"/>
            </a:pPr>
            <a:r>
              <a:rPr lang="en-AU" sz="1000" spc="-5" dirty="0">
                <a:latin typeface="Calibri" panose="020F0502020204030204" pitchFamily="34" charset="0"/>
              </a:rPr>
              <a:t>research use cases,</a:t>
            </a:r>
          </a:p>
          <a:p>
            <a:pPr marL="171450" indent="-171450">
              <a:buFont typeface="Arial" panose="020B0604020202020204" pitchFamily="34" charset="0"/>
              <a:buChar char="•"/>
            </a:pPr>
            <a:r>
              <a:rPr lang="en-AU" sz="1000" spc="-5" dirty="0">
                <a:latin typeface="Calibri" panose="020F0502020204030204" pitchFamily="34" charset="0"/>
              </a:rPr>
              <a:t>demonstration of pilot implementation,</a:t>
            </a:r>
          </a:p>
          <a:p>
            <a:pPr marL="171450" indent="-171450">
              <a:buFont typeface="Arial" panose="020B0604020202020204" pitchFamily="34" charset="0"/>
              <a:buChar char="•"/>
            </a:pPr>
            <a:r>
              <a:rPr lang="en-AU" sz="1000" spc="-5" dirty="0">
                <a:latin typeface="Calibri" panose="020F0502020204030204" pitchFamily="34" charset="0"/>
              </a:rPr>
              <a:t>project proposal </a:t>
            </a:r>
            <a:r>
              <a:rPr lang="en-AU" sz="1000" spc="-5" dirty="0">
                <a:effectLst/>
                <a:latin typeface="Calibri" panose="020F0502020204030204" pitchFamily="34" charset="0"/>
                <a:ea typeface="Times New Roman" panose="02020603050405020304" pitchFamily="18" charset="0"/>
              </a:rPr>
              <a:t>inclusive of requirements specification, development and </a:t>
            </a:r>
            <a:r>
              <a:rPr lang="en-AU" sz="1000" spc="-5" dirty="0">
                <a:latin typeface="Calibri" panose="020F0502020204030204" pitchFamily="34" charset="0"/>
              </a:rPr>
              <a:t>implementation,</a:t>
            </a:r>
          </a:p>
          <a:p>
            <a:pPr marL="171450" indent="-171450">
              <a:buFont typeface="Arial" panose="020B0604020202020204" pitchFamily="34" charset="0"/>
              <a:buChar char="•"/>
            </a:pPr>
            <a:r>
              <a:rPr lang="en-AU" sz="1000" spc="-5" dirty="0">
                <a:latin typeface="Calibri" panose="020F0502020204030204" pitchFamily="34" charset="0"/>
              </a:rPr>
              <a:t>sustainability strategy for cost recovery of maintenance and support through research consulting services and platform enhancement through project specific developments.</a:t>
            </a:r>
          </a:p>
          <a:p>
            <a:endParaRPr lang="en-AU" sz="1200" dirty="0"/>
          </a:p>
        </p:txBody>
      </p:sp>
      <p:sp>
        <p:nvSpPr>
          <p:cNvPr id="18" name="TextBox 17">
            <a:extLst>
              <a:ext uri="{FF2B5EF4-FFF2-40B4-BE49-F238E27FC236}">
                <a16:creationId xmlns:a16="http://schemas.microsoft.com/office/drawing/2014/main" id="{5E357A7F-3E2C-4B78-9B9F-0CBCF6641F5B}"/>
              </a:ext>
            </a:extLst>
          </p:cNvPr>
          <p:cNvSpPr txBox="1"/>
          <p:nvPr/>
        </p:nvSpPr>
        <p:spPr>
          <a:xfrm>
            <a:off x="6006426" y="4180839"/>
            <a:ext cx="5458020" cy="738664"/>
          </a:xfrm>
          <a:prstGeom prst="rect">
            <a:avLst/>
          </a:prstGeom>
          <a:noFill/>
        </p:spPr>
        <p:txBody>
          <a:bodyPr wrap="square" rtlCol="0">
            <a:spAutoFit/>
          </a:bodyPr>
          <a:lstStyle/>
          <a:p>
            <a:r>
              <a:rPr lang="en-AU" sz="1200" b="1" dirty="0"/>
              <a:t>Deliverables:</a:t>
            </a:r>
          </a:p>
          <a:p>
            <a:r>
              <a:rPr lang="en-AU" sz="1000" spc="-5" dirty="0">
                <a:latin typeface="Calibri" panose="020F0502020204030204" pitchFamily="34" charset="0"/>
              </a:rPr>
              <a:t>The deliverable from the project will be an open source </a:t>
            </a:r>
            <a:r>
              <a:rPr lang="en-AU" sz="1000" b="1" spc="-5" dirty="0">
                <a:latin typeface="Calibri" panose="020F0502020204030204" pitchFamily="34" charset="0"/>
              </a:rPr>
              <a:t>AI Thematic Workbench </a:t>
            </a:r>
            <a:r>
              <a:rPr lang="en-AU" sz="1000" spc="-5" dirty="0">
                <a:latin typeface="Calibri" panose="020F0502020204030204" pitchFamily="34" charset="0"/>
              </a:rPr>
              <a:t>platform running on ARDC server infrastructure with pilot compendiums of content from ATAP or Trove, method and process documentation, and skills transfer to ARDC.</a:t>
            </a:r>
          </a:p>
        </p:txBody>
      </p:sp>
      <p:pic>
        <p:nvPicPr>
          <p:cNvPr id="1026" name="Picture 2" descr="Systemik Solutions">
            <a:extLst>
              <a:ext uri="{FF2B5EF4-FFF2-40B4-BE49-F238E27FC236}">
                <a16:creationId xmlns:a16="http://schemas.microsoft.com/office/drawing/2014/main" id="{D9A46DC0-CAAA-BFC5-7C44-A579442E2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9497" y="68342"/>
            <a:ext cx="2132105" cy="40622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41500E5-25CF-9274-2CB7-FA9BD727DE1C}"/>
              </a:ext>
            </a:extLst>
          </p:cNvPr>
          <p:cNvSpPr txBox="1"/>
          <p:nvPr/>
        </p:nvSpPr>
        <p:spPr>
          <a:xfrm>
            <a:off x="-22604" y="6650821"/>
            <a:ext cx="4679208" cy="384721"/>
          </a:xfrm>
          <a:prstGeom prst="rect">
            <a:avLst/>
          </a:prstGeom>
          <a:noFill/>
        </p:spPr>
        <p:txBody>
          <a:bodyPr wrap="square" rtlCol="0">
            <a:spAutoFit/>
          </a:bodyPr>
          <a:lstStyle/>
          <a:p>
            <a:r>
              <a:rPr lang="en-AU" sz="700" dirty="0">
                <a:latin typeface="Calibri" panose="020F0502020204030204" pitchFamily="34" charset="0"/>
              </a:rPr>
              <a:t>Copyright Systemik Solutions 2022</a:t>
            </a:r>
          </a:p>
          <a:p>
            <a:endParaRPr lang="en-AU" sz="1200" dirty="0"/>
          </a:p>
        </p:txBody>
      </p:sp>
      <p:grpSp>
        <p:nvGrpSpPr>
          <p:cNvPr id="35" name="Group 34">
            <a:extLst>
              <a:ext uri="{FF2B5EF4-FFF2-40B4-BE49-F238E27FC236}">
                <a16:creationId xmlns:a16="http://schemas.microsoft.com/office/drawing/2014/main" id="{6DD1F065-61DE-C344-4C67-AABA354B7366}"/>
              </a:ext>
            </a:extLst>
          </p:cNvPr>
          <p:cNvGrpSpPr/>
          <p:nvPr/>
        </p:nvGrpSpPr>
        <p:grpSpPr>
          <a:xfrm>
            <a:off x="5788627" y="220634"/>
            <a:ext cx="5288452" cy="3786760"/>
            <a:chOff x="717974" y="791546"/>
            <a:chExt cx="8150808" cy="6028267"/>
          </a:xfrm>
        </p:grpSpPr>
        <p:pic>
          <p:nvPicPr>
            <p:cNvPr id="36" name="Picture 35">
              <a:extLst>
                <a:ext uri="{FF2B5EF4-FFF2-40B4-BE49-F238E27FC236}">
                  <a16:creationId xmlns:a16="http://schemas.microsoft.com/office/drawing/2014/main" id="{9216BF22-A42C-3BB8-8A2B-EB9A161DD32D}"/>
                </a:ext>
              </a:extLst>
            </p:cNvPr>
            <p:cNvPicPr>
              <a:picLocks noChangeAspect="1"/>
            </p:cNvPicPr>
            <p:nvPr/>
          </p:nvPicPr>
          <p:blipFill>
            <a:blip r:embed="rId4"/>
            <a:stretch>
              <a:fillRect/>
            </a:stretch>
          </p:blipFill>
          <p:spPr>
            <a:xfrm>
              <a:off x="1988560" y="791546"/>
              <a:ext cx="5009257" cy="2817707"/>
            </a:xfrm>
            <a:prstGeom prst="rect">
              <a:avLst/>
            </a:prstGeom>
          </p:spPr>
        </p:pic>
        <p:pic>
          <p:nvPicPr>
            <p:cNvPr id="37" name="Picture 36">
              <a:extLst>
                <a:ext uri="{FF2B5EF4-FFF2-40B4-BE49-F238E27FC236}">
                  <a16:creationId xmlns:a16="http://schemas.microsoft.com/office/drawing/2014/main" id="{60E5BB5F-F810-BAC2-C925-89A4ECF003FF}"/>
                </a:ext>
              </a:extLst>
            </p:cNvPr>
            <p:cNvPicPr>
              <a:picLocks noChangeAspect="1"/>
            </p:cNvPicPr>
            <p:nvPr/>
          </p:nvPicPr>
          <p:blipFill>
            <a:blip r:embed="rId5"/>
            <a:stretch>
              <a:fillRect/>
            </a:stretch>
          </p:blipFill>
          <p:spPr>
            <a:xfrm>
              <a:off x="717974" y="2396826"/>
              <a:ext cx="5009257" cy="2817707"/>
            </a:xfrm>
            <a:prstGeom prst="rect">
              <a:avLst/>
            </a:prstGeom>
          </p:spPr>
        </p:pic>
        <p:pic>
          <p:nvPicPr>
            <p:cNvPr id="38" name="Picture 37">
              <a:extLst>
                <a:ext uri="{FF2B5EF4-FFF2-40B4-BE49-F238E27FC236}">
                  <a16:creationId xmlns:a16="http://schemas.microsoft.com/office/drawing/2014/main" id="{DF6D2E90-15E7-E742-FAB6-9B2FB1FD73E9}"/>
                </a:ext>
              </a:extLst>
            </p:cNvPr>
            <p:cNvPicPr>
              <a:picLocks noChangeAspect="1"/>
            </p:cNvPicPr>
            <p:nvPr/>
          </p:nvPicPr>
          <p:blipFill>
            <a:blip r:embed="rId6"/>
            <a:stretch>
              <a:fillRect/>
            </a:stretch>
          </p:blipFill>
          <p:spPr>
            <a:xfrm>
              <a:off x="3859525" y="4002106"/>
              <a:ext cx="5009257" cy="2817707"/>
            </a:xfrm>
            <a:prstGeom prst="rect">
              <a:avLst/>
            </a:prstGeom>
          </p:spPr>
        </p:pic>
      </p:grpSp>
    </p:spTree>
    <p:extLst>
      <p:ext uri="{BB962C8B-B14F-4D97-AF65-F5344CB8AC3E}">
        <p14:creationId xmlns:p14="http://schemas.microsoft.com/office/powerpoint/2010/main" val="425291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517</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McCrabb</dc:creator>
  <cp:lastModifiedBy>Ian McCrabb</cp:lastModifiedBy>
  <cp:revision>39</cp:revision>
  <dcterms:created xsi:type="dcterms:W3CDTF">2022-03-29T03:29:46Z</dcterms:created>
  <dcterms:modified xsi:type="dcterms:W3CDTF">2023-01-04T04:26:24Z</dcterms:modified>
</cp:coreProperties>
</file>