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1pPr>
    <a:lvl2pPr indent="3429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2pPr>
    <a:lvl3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3pPr>
    <a:lvl4pPr indent="10287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4pPr>
    <a:lvl5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5pPr>
    <a:lvl6pPr indent="17145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6pPr>
    <a:lvl7pPr indent="20574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7pPr>
    <a:lvl8pPr indent="24003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8pPr>
    <a:lvl9pPr indent="2743200" algn="ctr" defTabSz="457200">
      <a:defRPr sz="4200">
        <a:solidFill>
          <a:srgbClr val="FFFFFF"/>
        </a:solidFill>
        <a:latin typeface="+mn-lt"/>
        <a:ea typeface="+mn-ea"/>
        <a:cs typeface="+mn-cs"/>
        <a:sym typeface="Chalkboar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Chalkduster"/>
          <a:ea typeface="Chalkduster"/>
          <a:cs typeface="Chalkdust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>
        <a:latin typeface="Lucida Grande"/>
        <a:ea typeface="Lucida Grande"/>
        <a:cs typeface="Lucida Grande"/>
        <a:sym typeface="Lucida Grande"/>
      </a:defRPr>
    </a:lvl1pPr>
    <a:lvl2pPr indent="228600" defTabSz="457200">
      <a:defRPr>
        <a:latin typeface="Lucida Grande"/>
        <a:ea typeface="Lucida Grande"/>
        <a:cs typeface="Lucida Grande"/>
        <a:sym typeface="Lucida Grande"/>
      </a:defRPr>
    </a:lvl2pPr>
    <a:lvl3pPr indent="457200" defTabSz="457200">
      <a:defRPr>
        <a:latin typeface="Lucida Grande"/>
        <a:ea typeface="Lucida Grande"/>
        <a:cs typeface="Lucida Grande"/>
        <a:sym typeface="Lucida Grande"/>
      </a:defRPr>
    </a:lvl3pPr>
    <a:lvl4pPr indent="685800" defTabSz="457200">
      <a:defRPr>
        <a:latin typeface="Lucida Grande"/>
        <a:ea typeface="Lucida Grande"/>
        <a:cs typeface="Lucida Grande"/>
        <a:sym typeface="Lucida Grande"/>
      </a:defRPr>
    </a:lvl4pPr>
    <a:lvl5pPr indent="914400" defTabSz="457200">
      <a:defRPr>
        <a:latin typeface="Lucida Grande"/>
        <a:ea typeface="Lucida Grande"/>
        <a:cs typeface="Lucida Grande"/>
        <a:sym typeface="Lucida Grande"/>
      </a:defRPr>
    </a:lvl5pPr>
    <a:lvl6pPr indent="1143000" defTabSz="457200">
      <a:defRPr>
        <a:latin typeface="Lucida Grande"/>
        <a:ea typeface="Lucida Grande"/>
        <a:cs typeface="Lucida Grande"/>
        <a:sym typeface="Lucida Grande"/>
      </a:defRPr>
    </a:lvl6pPr>
    <a:lvl7pPr indent="1371600" defTabSz="457200">
      <a:defRPr>
        <a:latin typeface="Lucida Grande"/>
        <a:ea typeface="Lucida Grande"/>
        <a:cs typeface="Lucida Grande"/>
        <a:sym typeface="Lucida Grande"/>
      </a:defRPr>
    </a:lvl7pPr>
    <a:lvl8pPr indent="1600200" defTabSz="457200">
      <a:defRPr>
        <a:latin typeface="Lucida Grande"/>
        <a:ea typeface="Lucida Grande"/>
        <a:cs typeface="Lucida Grande"/>
        <a:sym typeface="Lucida Grande"/>
      </a:defRPr>
    </a:lvl8pPr>
    <a:lvl9pPr indent="1828800" defTabSz="45720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565400"/>
            <a:ext cx="10464800" cy="2540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207000"/>
            <a:ext cx="10464800" cy="14605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270000" y="2946400"/>
            <a:ext cx="51054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 - 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270000" y="2946400"/>
            <a:ext cx="51054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 - 右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7607300" y="2946400"/>
            <a:ext cx="4127500" cy="5740400"/>
          </a:xfrm>
          <a:prstGeom prst="rect">
            <a:avLst/>
          </a:prstGeom>
        </p:spPr>
        <p:txBody>
          <a:bodyPr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 - 2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63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1pPr>
            <a:lvl2pPr marL="14099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2pPr>
            <a:lvl3pPr marL="19433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3pPr>
            <a:lvl4pPr marL="25148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4pPr>
            <a:lvl5pPr marL="3099009" indent="-406609">
              <a:spcBef>
                <a:spcPts val="36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spcBef>
                <a:spcPts val="6000"/>
              </a:spcBef>
              <a:buBlip>
                <a:blip r:embed="rId2"/>
              </a:buBlip>
            </a:lvl1pPr>
            <a:lvl2pPr>
              <a:spcBef>
                <a:spcPts val="6000"/>
              </a:spcBef>
              <a:buBlip>
                <a:blip r:embed="rId2"/>
              </a:buBlip>
            </a:lvl2pPr>
            <a:lvl3pPr>
              <a:spcBef>
                <a:spcPts val="6000"/>
              </a:spcBef>
              <a:buBlip>
                <a:blip r:embed="rId2"/>
              </a:buBlip>
            </a:lvl3pPr>
            <a:lvl4pPr>
              <a:spcBef>
                <a:spcPts val="6000"/>
              </a:spcBef>
              <a:buBlip>
                <a:blip r:embed="rId2"/>
              </a:buBlip>
            </a:lvl4pPr>
            <a:lvl5pPr>
              <a:spcBef>
                <a:spcPts val="60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82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596900" y="1790700"/>
            <a:ext cx="6032500" cy="3048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96900" y="4940300"/>
            <a:ext cx="6032500" cy="304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9464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board"/>
        </a:defRPr>
      </a:lvl9pPr>
    </p:titleStyle>
    <p:bodyStyle>
      <a:lvl1pPr marL="8936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1pPr>
      <a:lvl2pPr marL="14397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2pPr>
      <a:lvl3pPr marL="19731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3pPr>
      <a:lvl4pPr marL="25446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4pPr>
      <a:lvl5pPr marL="31288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5pPr>
      <a:lvl6pPr marL="34844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6pPr>
      <a:lvl7pPr marL="38400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7pPr>
      <a:lvl8pPr marL="41956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8pPr>
      <a:lvl9pPr marL="4551297" indent="-436497" defTabSz="457200">
        <a:spcBef>
          <a:spcPts val="30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board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boar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hyperlink" Target="http://www.daveperrett.com/articles/2012/07/28/exif-orientation-handling-is-a-ghetto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ndroid/issues/detail?id=39882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m.weibo.cn" TargetMode="External"/><Relationship Id="rId4" Type="http://schemas.openxmlformats.org/officeDocument/2006/relationships/hyperlink" Target="http://tgideas.qq.com/webplat/info/news_version3/804/808/811/m579/201409/278736.shtml" TargetMode="External"/><Relationship Id="rId5" Type="http://schemas.openxmlformats.org/officeDocument/2006/relationships/hyperlink" Target="http://docs.upyun.com/api/form_api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mobilehtml5.org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320800"/>
            <a:ext cx="10464800" cy="2540000"/>
          </a:xfrm>
          <a:prstGeom prst="rect">
            <a:avLst/>
          </a:prstGeom>
        </p:spPr>
        <p:txBody>
          <a:bodyPr/>
          <a:lstStyle>
            <a:lvl1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移动端上传图片实践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686300"/>
            <a:ext cx="10464800" cy="732781"/>
          </a:xfrm>
          <a:prstGeom prst="rect">
            <a:avLst/>
          </a:prstGeom>
        </p:spPr>
        <p:txBody>
          <a:bodyPr/>
          <a:lstStyle>
            <a:lvl1pPr>
              <a:defRPr sz="4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@象跑跑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270000" y="279400"/>
            <a:ext cx="10464800" cy="143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如何修正</a:t>
            </a:r>
            <a:endParaRPr sz="5200">
              <a:solidFill>
                <a:srgbClr val="FFFFFF"/>
              </a:solidFill>
            </a:endParaRPr>
          </a:p>
        </p:txBody>
      </p:sp>
      <p:pic>
        <p:nvPicPr>
          <p:cNvPr id="82" name="591c50c2-7490-11e4-86b4-014951777475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3619500"/>
            <a:ext cx="6310332" cy="3831273"/>
          </a:xfrm>
          <a:prstGeom prst="rect">
            <a:avLst/>
          </a:prstGeom>
          <a:ln w="889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7986090" y="3325336"/>
            <a:ext cx="4043021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switch(exif['Orientation']){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case 2: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image-&gt;save;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break;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case 3: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image-&gt;rotate(-180)-&gt;save;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break;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case 4: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image-&gt;rotate(180)-&gt;save;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    break;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    ······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//然后移除exif信息</a:t>
            </a:r>
          </a:p>
        </p:txBody>
      </p:sp>
      <p:sp>
        <p:nvSpPr>
          <p:cNvPr id="84" name="Shape 84"/>
          <p:cNvSpPr/>
          <p:nvPr/>
        </p:nvSpPr>
        <p:spPr>
          <a:xfrm>
            <a:off x="957278" y="1944952"/>
            <a:ext cx="11090244" cy="45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2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http://www.daveperrett.com/articles/2012/07/28/exif-orientation-handling-is-a-ghetto/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66800" y="482600"/>
            <a:ext cx="10464800" cy="1315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GraphicsMagick和Imagemagick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1194747" y="3762040"/>
            <a:ext cx="5103506" cy="5134310"/>
            <a:chOff x="0" y="-44450"/>
            <a:chExt cx="5103505" cy="5134309"/>
          </a:xfrm>
        </p:grpSpPr>
        <p:sp>
          <p:nvSpPr>
            <p:cNvPr id="87" name="Shape 87"/>
            <p:cNvSpPr/>
            <p:nvPr/>
          </p:nvSpPr>
          <p:spPr>
            <a:xfrm>
              <a:off x="-1" y="4238959"/>
              <a:ext cx="5103507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windows/linux中安装</a:t>
              </a: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122659" y="-44450"/>
              <a:ext cx="4858187" cy="4109120"/>
              <a:chOff x="-44450" y="-44450"/>
              <a:chExt cx="4858186" cy="4109119"/>
            </a:xfrm>
          </p:grpSpPr>
          <p:pic>
            <p:nvPicPr>
              <p:cNvPr id="89" name="5663413_5663413_1288183356819.jp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4769287" cy="4020220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88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44450" y="-44450"/>
                <a:ext cx="4858187" cy="4109120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96" name="Group 96"/>
          <p:cNvGrpSpPr/>
          <p:nvPr/>
        </p:nvGrpSpPr>
        <p:grpSpPr>
          <a:xfrm>
            <a:off x="7988119" y="3810349"/>
            <a:ext cx="3166748" cy="5086001"/>
            <a:chOff x="-44450" y="-44450"/>
            <a:chExt cx="3166747" cy="5086000"/>
          </a:xfrm>
        </p:grpSpPr>
        <p:sp>
          <p:nvSpPr>
            <p:cNvPr id="92" name="Shape 92"/>
            <p:cNvSpPr/>
            <p:nvPr/>
          </p:nvSpPr>
          <p:spPr>
            <a:xfrm>
              <a:off x="219000" y="4190650"/>
              <a:ext cx="2639847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mac中安装</a:t>
              </a: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-44450" y="-44450"/>
              <a:ext cx="3166748" cy="4012502"/>
              <a:chOff x="-44450" y="-44450"/>
              <a:chExt cx="3166747" cy="4012501"/>
            </a:xfrm>
          </p:grpSpPr>
          <p:pic>
            <p:nvPicPr>
              <p:cNvPr id="94" name="1280483399729_000.jp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077848" cy="3923602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93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44450" y="-44450"/>
                <a:ext cx="3166748" cy="4012502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97" name="Shape 97"/>
          <p:cNvSpPr/>
          <p:nvPr/>
        </p:nvSpPr>
        <p:spPr>
          <a:xfrm>
            <a:off x="1774378" y="1979891"/>
            <a:ext cx="945604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跨平台的开源图片工具，可以创建、编辑、合成图片，可以配合Java、PHP、Nodejs等语言使用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1"/>
      <p:bldP build="whole" bldLvl="1" animBg="1" rev="0" advAuto="0" spid="9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2243757" y="2315337"/>
            <a:ext cx="9829652" cy="1003599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npm上传中间件  connect-busboy</a:t>
            </a:r>
            <a:endParaRPr sz="4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270000" y="692348"/>
            <a:ext cx="10464800" cy="156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Nodejs处理上传图片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292740" y="3380220"/>
            <a:ext cx="10952720" cy="56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var busboy = require('connect-busboy');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app.use(busboy());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app.use(function(req, res)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if (req.busboy)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req.busboy.on('file', function(fieldname, file, filename, encoding, mimetype)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// ...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});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req.busboy.on('field', function(key, value, keyTruncated, valueTruncated)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// ...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});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req.pipe(req.busboy);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}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// etc ...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});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2078657" y="2277113"/>
            <a:ext cx="9403805" cy="1353097"/>
          </a:xfrm>
          <a:prstGeom prst="rect">
            <a:avLst/>
          </a:prstGeom>
        </p:spPr>
        <p:txBody>
          <a:bodyPr/>
          <a:lstStyle>
            <a:lvl1pPr algn="l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超好用的GraphicsMagick扩展npm gm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270000" y="692348"/>
            <a:ext cx="10464800" cy="156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Nodejs处理上传图片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257940" y="3424670"/>
            <a:ext cx="5802442" cy="600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gm('/path/to/img.jpg')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.autoOrient()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.resize(240, 240)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.rotate('green', 45)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.blur(7, 3)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.crop(300, 300, 150, 130)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.edge(3)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.write('/path/to/new.jpg', function (err)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if (err) ...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})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143000" y="7581900"/>
            <a:ext cx="10464800" cy="109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SHOW：demo2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1"/>
      <p:bldP build="whole" bldLvl="1" animBg="1" rev="0" advAuto="0" spid="10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2590800" y="3103240"/>
            <a:ext cx="8690670" cy="1091407"/>
          </a:xfrm>
          <a:prstGeom prst="rect">
            <a:avLst/>
          </a:prstGeom>
        </p:spPr>
        <p:txBody>
          <a:bodyPr/>
          <a:lstStyle>
            <a:lvl1pPr marL="825499" indent="-825499" algn="l">
              <a:buSzPct val="43000"/>
              <a:buBlip>
                <a:blip r:embed="rId2"/>
              </a:buBlip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移动客户端中是怎么做的？</a:t>
            </a:r>
          </a:p>
        </p:txBody>
      </p:sp>
      <p:sp>
        <p:nvSpPr>
          <p:cNvPr id="109" name="Shape 109"/>
          <p:cNvSpPr/>
          <p:nvPr/>
        </p:nvSpPr>
        <p:spPr>
          <a:xfrm>
            <a:off x="1270000" y="762000"/>
            <a:ext cx="104648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做的更好？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597535" y="4193560"/>
            <a:ext cx="7479529" cy="1709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825499" indent="-825499" algn="l">
              <a:buSzPct val="43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Issues 3:前端压缩图片？</a:t>
            </a:r>
            <a:endParaRPr sz="4500">
              <a:solidFill>
                <a:srgbClr val="FFFFFF"/>
              </a:solidFill>
            </a:endParaRPr>
          </a:p>
          <a:p>
            <a:pPr lvl="0" marL="825499" indent="-825499" algn="l">
              <a:buSzPct val="43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Issues 4:前端修正旋转？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1"/>
      <p:bldP build="whole" bldLvl="1" animBg="1" rev="0" advAuto="0" spid="110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908150" y="503907"/>
            <a:ext cx="9188500" cy="1506786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前端压缩、旋转方案？</a:t>
            </a:r>
          </a:p>
        </p:txBody>
      </p:sp>
      <p:sp>
        <p:nvSpPr>
          <p:cNvPr id="113" name="Shape 113"/>
          <p:cNvSpPr/>
          <p:nvPr/>
        </p:nvSpPr>
        <p:spPr>
          <a:xfrm>
            <a:off x="1256563" y="1924674"/>
            <a:ext cx="9835690" cy="194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把上传的文件读入canvas并压缩，然后canvas.toDataURL()接口输出画布的base64编码，再把base64编码转成Blob塞到Formdata传到后端</a:t>
            </a:r>
          </a:p>
        </p:txBody>
      </p:sp>
      <p:sp>
        <p:nvSpPr>
          <p:cNvPr id="114" name="Shape 114"/>
          <p:cNvSpPr/>
          <p:nvPr/>
        </p:nvSpPr>
        <p:spPr>
          <a:xfrm>
            <a:off x="1877287" y="4364996"/>
            <a:ext cx="8594242" cy="4198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“Blob 是一种Javascript的对象类型。实际上 file 对象只是 blob 对象的一个更具体的版本，blob 存储着大量的二进制数据，并且 blob 的 size 和 type 属性，都会被 file 对象所继承。</a:t>
            </a:r>
            <a:endParaRPr sz="2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所以， 在大多数情况下，blob 对象和 file 对象可以用在同一个地方，例如，可以使用 FileReader 借口从 blob 读取数据，也可以使用 URL.createObjectURL() 从 blob 创建一个新的 URL 对象。”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1908150" y="503907"/>
            <a:ext cx="9188500" cy="1506786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前端压缩、旋转方案？</a:t>
            </a:r>
          </a:p>
        </p:txBody>
      </p:sp>
      <p:sp>
        <p:nvSpPr>
          <p:cNvPr id="117" name="Shape 117"/>
          <p:cNvSpPr/>
          <p:nvPr/>
        </p:nvSpPr>
        <p:spPr>
          <a:xfrm>
            <a:off x="3302755" y="2057399"/>
            <a:ext cx="6098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使用库：canvasResize、Exif.js </a:t>
            </a:r>
          </a:p>
        </p:txBody>
      </p:sp>
      <p:sp>
        <p:nvSpPr>
          <p:cNvPr id="118" name="Shape 118"/>
          <p:cNvSpPr/>
          <p:nvPr/>
        </p:nvSpPr>
        <p:spPr>
          <a:xfrm>
            <a:off x="1119807" y="8166100"/>
            <a:ext cx="10464801" cy="109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SHOW：demo3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890021" y="2904122"/>
            <a:ext cx="7707288" cy="5431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var file = input.files[0];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canvasResize(file, {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quality: 100,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callback: function(data, width, height) {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var blob = canvasResize('dataURLtoBlob', data);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var form = new FormData();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form.append('file',blob);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$.ajax({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    type: 'POST',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    url: server,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    data: form,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    }).done(function (res) {......})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        }</a:t>
            </a: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});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425500" y="581248"/>
            <a:ext cx="10464801" cy="1783904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Issues 5:安卓上传0字节的问题</a:t>
            </a:r>
          </a:p>
        </p:txBody>
      </p:sp>
      <p:sp>
        <p:nvSpPr>
          <p:cNvPr id="122" name="Shape 122"/>
          <p:cNvSpPr/>
          <p:nvPr/>
        </p:nvSpPr>
        <p:spPr>
          <a:xfrm>
            <a:off x="1152141" y="2884001"/>
            <a:ext cx="10700518" cy="187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 4 bug，一些机型修改过file的Blob数据发到服务端的数据字节就会为0  </a:t>
            </a:r>
            <a:r>
              <a:rPr sz="34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https://code.google.com/p/android/issues/detail?id=39882</a:t>
            </a:r>
            <a:r>
              <a:rPr sz="3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3" name="Shape 123"/>
          <p:cNvSpPr/>
          <p:nvPr/>
        </p:nvSpPr>
        <p:spPr>
          <a:xfrm>
            <a:off x="1148604" y="5652173"/>
            <a:ext cx="11018593" cy="132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FileReader把文件读出来，然后把整个二进制文件当请求发到服务端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356621" y="2190986"/>
            <a:ext cx="9330376" cy="642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//前端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var file = input.files[0];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var reader = new FileReader();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reader.onload = function()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$.ajax({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type: 'POST',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url: server,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data: this.result,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contentType: false,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processData: false,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beforeSend: function (xhr)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        xhr.overrideMimeType('application/octet-stream');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},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}).done(function (res) {......})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};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reader.readAsArrayBuffer(file);</a:t>
            </a:r>
          </a:p>
        </p:txBody>
      </p:sp>
      <p:sp>
        <p:nvSpPr>
          <p:cNvPr id="126" name="Shape 126"/>
          <p:cNvSpPr/>
          <p:nvPr>
            <p:ph type="title"/>
          </p:nvPr>
        </p:nvSpPr>
        <p:spPr>
          <a:xfrm>
            <a:off x="1425500" y="581248"/>
            <a:ext cx="10464801" cy="1783904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Issues 5:安卓上传0字节的问题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005803" y="8007349"/>
            <a:ext cx="1101859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SHOW：demo4</a:t>
            </a:r>
          </a:p>
        </p:txBody>
      </p:sp>
      <p:sp>
        <p:nvSpPr>
          <p:cNvPr id="129" name="Shape 129"/>
          <p:cNvSpPr/>
          <p:nvPr/>
        </p:nvSpPr>
        <p:spPr>
          <a:xfrm>
            <a:off x="2243121" y="2254486"/>
            <a:ext cx="8543958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//后端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app.post('/upload', function(req, res)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var imagedata = '';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req.setEncoding('binary');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req.on('data', function (chunk)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imagedata += chunk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});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req.on('end', function (chunk) 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fs.writeFile(filePath, imagedata, 'binary', function(err){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if (err) throw err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    res.json({......});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    })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});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130" name="Shape 130"/>
          <p:cNvSpPr/>
          <p:nvPr>
            <p:ph type="title"/>
          </p:nvPr>
        </p:nvSpPr>
        <p:spPr>
          <a:xfrm>
            <a:off x="1425500" y="581248"/>
            <a:ext cx="10464801" cy="1783904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Issues 5:安卓上传0字节的问题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遇到的问题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2032000" y="2603500"/>
            <a:ext cx="7044333" cy="57404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input=file兼容性问题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修正旋转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前端压缩、修正旋转方案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安卓blob后0字节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270000" y="203200"/>
            <a:ext cx="10464800" cy="1460947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别人是怎么做的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676400" y="1193800"/>
            <a:ext cx="10464800" cy="57404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m.weibo.cn</a:t>
            </a:r>
            <a:endParaRPr sz="34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http://tgideas.qq.com/webplat/info/news_version3/804/808/811/m579/201409/278736.shtml</a:t>
            </a:r>
            <a:endParaRPr sz="34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http://docs.upyun.com/api/form_api/</a:t>
            </a:r>
            <a:r>
              <a:rPr sz="3400">
                <a:solidFill>
                  <a:srgbClr val="FFFFFF"/>
                </a:solidFill>
              </a:rPr>
              <a:t>    x-gmkerl-rotate</a:t>
            </a:r>
          </a:p>
        </p:txBody>
      </p:sp>
      <p:sp>
        <p:nvSpPr>
          <p:cNvPr id="134" name="Shape 134"/>
          <p:cNvSpPr/>
          <p:nvPr/>
        </p:nvSpPr>
        <p:spPr>
          <a:xfrm>
            <a:off x="1924050" y="7086599"/>
            <a:ext cx="8750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方案根据场景：简单上传、拍照游戏、云服务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Issues 1:input=file兼容性问题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889621" y="2006600"/>
            <a:ext cx="9225558" cy="57404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从iOS6+ Android3+开始支持 </a:t>
            </a:r>
            <a:br>
              <a:rPr sz="3600">
                <a:solidFill>
                  <a:srgbClr val="FFFFFF"/>
                </a:solidFill>
              </a:rPr>
            </a:br>
            <a:r>
              <a:rPr sz="3600">
                <a:solidFill>
                  <a:srgbClr val="FFFFFF"/>
                </a:solidFill>
              </a:rPr>
              <a:t>（</a:t>
            </a:r>
            <a:r>
              <a:rPr sz="3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http://mobilehtml5.org/</a:t>
            </a:r>
            <a:r>
              <a:rPr sz="3600">
                <a:solidFill>
                  <a:srgbClr val="FFFFFF"/>
                </a:solidFill>
              </a:rPr>
              <a:t>）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部分老安卓浏览器无法判断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安卓原生webview问题</a:t>
            </a:r>
            <a:br>
              <a:rPr sz="3600">
                <a:solidFill>
                  <a:srgbClr val="FFFFFF"/>
                </a:solidFill>
              </a:rPr>
            </a:br>
            <a:r>
              <a:rPr sz="2400">
                <a:solidFill>
                  <a:srgbClr val="FFFFFF"/>
                </a:solidFill>
              </a:rPr>
              <a:t>背景：iOS中的UIWebView、WKWebView和安卓的webView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130300" y="35123"/>
            <a:ext cx="11211493" cy="1730177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&lt;input type=“file” accept=“image/*” &gt;</a:t>
            </a:r>
          </a:p>
        </p:txBody>
      </p:sp>
      <p:pic>
        <p:nvPicPr>
          <p:cNvPr id="47" name="Screenshot_2014-12-16-20-09-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6812" y="1614908"/>
            <a:ext cx="3302918" cy="5871853"/>
          </a:xfrm>
          <a:prstGeom prst="rect">
            <a:avLst/>
          </a:prstGeom>
          <a:ln w="88900">
            <a:miter lim="400000"/>
          </a:ln>
        </p:spPr>
      </p:pic>
      <p:pic>
        <p:nvPicPr>
          <p:cNvPr id="48" name="Screenshot_2014-12-16-20-14-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7447" y="1614908"/>
            <a:ext cx="3302918" cy="5871853"/>
          </a:xfrm>
          <a:prstGeom prst="rect">
            <a:avLst/>
          </a:prstGeom>
          <a:ln w="889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990093" y="7814036"/>
            <a:ext cx="777956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UC</a:t>
            </a:r>
          </a:p>
        </p:txBody>
      </p:sp>
      <p:sp>
        <p:nvSpPr>
          <p:cNvPr id="50" name="Shape 50"/>
          <p:cNvSpPr/>
          <p:nvPr/>
        </p:nvSpPr>
        <p:spPr>
          <a:xfrm>
            <a:off x="9283438" y="7814036"/>
            <a:ext cx="1379137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MIUI</a:t>
            </a:r>
          </a:p>
        </p:txBody>
      </p:sp>
      <p:pic>
        <p:nvPicPr>
          <p:cNvPr id="51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474" y="1611026"/>
            <a:ext cx="3302918" cy="5862679"/>
          </a:xfrm>
          <a:prstGeom prst="rect">
            <a:avLst/>
          </a:prstGeom>
          <a:ln w="889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2006026" y="7814036"/>
            <a:ext cx="948291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iOS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1270000" y="459506"/>
            <a:ext cx="10464800" cy="1366988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xhr2上传图片</a:t>
            </a:r>
          </a:p>
        </p:txBody>
      </p:sp>
      <p:sp>
        <p:nvSpPr>
          <p:cNvPr id="55" name="Shape 55"/>
          <p:cNvSpPr/>
          <p:nvPr/>
        </p:nvSpPr>
        <p:spPr>
          <a:xfrm>
            <a:off x="2028849" y="1953526"/>
            <a:ext cx="8947102" cy="711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//xhr2 上传图片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var xhr = new XMLHttpRequest();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var formData = new FormData();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formData.append('file', input.files[0]);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xhr.open('POST', form.action);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xhr.send(formData);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//监听进度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xhr.onprogress = updateProgress;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xhr.upload.onprogress = updateProgress;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function updateProgress(event) {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    if (event.lengthComputable) {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        var percentComplete = event.loaded / event.total;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　　　　......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　　}</a:t>
            </a:r>
            <a:endParaRPr sz="27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594469" y="558800"/>
            <a:ext cx="11815863" cy="25897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在移动端有了xhr2</a:t>
            </a:r>
            <a:endParaRPr sz="5200">
              <a:solidFill>
                <a:srgbClr val="FFFFFF"/>
              </a:solid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摈弃flash\iframe等方案就解放了？</a:t>
            </a:r>
            <a:endParaRPr sz="5200">
              <a:solidFill>
                <a:srgbClr val="FFFFFF"/>
              </a:solid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</p:txBody>
      </p:sp>
      <p:pic>
        <p:nvPicPr>
          <p:cNvPr id="5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2996" y="3561457"/>
            <a:ext cx="7316608" cy="4463108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5400" y="3678460"/>
            <a:ext cx="8051800" cy="4229101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" grpId="1"/>
      <p:bldP build="whole" bldLvl="1" animBg="1" rev="0" advAuto="0" spid="5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Issues 2:上传后图片诡异旋转</a:t>
            </a:r>
          </a:p>
        </p:txBody>
      </p:sp>
      <p:grpSp>
        <p:nvGrpSpPr>
          <p:cNvPr id="64" name="Group 64"/>
          <p:cNvGrpSpPr/>
          <p:nvPr/>
        </p:nvGrpSpPr>
        <p:grpSpPr>
          <a:xfrm>
            <a:off x="1972716" y="3083284"/>
            <a:ext cx="3206032" cy="3333032"/>
            <a:chOff x="-215900" y="-139700"/>
            <a:chExt cx="3206030" cy="3333030"/>
          </a:xfrm>
        </p:grpSpPr>
        <p:pic>
          <p:nvPicPr>
            <p:cNvPr id="63" name="200885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774231" cy="27742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3206031" cy="3333031"/>
            </a:xfrm>
            <a:prstGeom prst="rect">
              <a:avLst/>
            </a:prstGeom>
            <a:effectLst/>
          </p:spPr>
        </p:pic>
      </p:grpSp>
      <p:sp>
        <p:nvSpPr>
          <p:cNvPr id="65" name="Shape 65"/>
          <p:cNvSpPr/>
          <p:nvPr/>
        </p:nvSpPr>
        <p:spPr>
          <a:xfrm>
            <a:off x="1918382" y="6356349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想象中的样子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7404782" y="3057884"/>
            <a:ext cx="3848101" cy="4149366"/>
            <a:chOff x="0" y="-215900"/>
            <a:chExt cx="3848100" cy="4149365"/>
          </a:xfrm>
        </p:grpSpPr>
        <p:grpSp>
          <p:nvGrpSpPr>
            <p:cNvPr id="68" name="Group 68"/>
            <p:cNvGrpSpPr/>
            <p:nvPr/>
          </p:nvGrpSpPr>
          <p:grpSpPr>
            <a:xfrm rot="16200000">
              <a:off x="549634" y="-279400"/>
              <a:ext cx="3206032" cy="3333031"/>
              <a:chOff x="-215900" y="-139700"/>
              <a:chExt cx="3206030" cy="3333030"/>
            </a:xfrm>
          </p:grpSpPr>
          <p:pic>
            <p:nvPicPr>
              <p:cNvPr id="67" name="2008850.jp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0"/>
                <a:ext cx="2774232" cy="2774231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66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15901" y="-139700"/>
                <a:ext cx="3206032" cy="3333031"/>
              </a:xfrm>
              <a:prstGeom prst="rect">
                <a:avLst/>
              </a:prstGeom>
              <a:effectLst/>
            </p:spPr>
          </p:pic>
        </p:grpSp>
        <p:sp>
          <p:nvSpPr>
            <p:cNvPr id="69" name="Shape 69"/>
            <p:cNvSpPr/>
            <p:nvPr/>
          </p:nvSpPr>
          <p:spPr>
            <a:xfrm>
              <a:off x="0" y="3082565"/>
              <a:ext cx="3848101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实际看到的样子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3768539" y="7858484"/>
            <a:ext cx="468032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SHOW：演示demo1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  <p:bldP build="whole" bldLvl="1" animBg="1" rev="0" advAuto="0" spid="7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155700" y="177800"/>
            <a:ext cx="10464800" cy="159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为什么会旋转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683989" y="1733549"/>
            <a:ext cx="540822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SHOW：手机演示拍照</a:t>
            </a:r>
          </a:p>
        </p:txBody>
      </p:sp>
      <p:sp>
        <p:nvSpPr>
          <p:cNvPr id="75" name="Shape 75"/>
          <p:cNvSpPr/>
          <p:nvPr/>
        </p:nvSpPr>
        <p:spPr>
          <a:xfrm>
            <a:off x="1244471" y="2867168"/>
            <a:ext cx="10287258" cy="518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几乎所有的摄像头在出场的时候成相芯片都是有方向的，拍出来的照片的像素都是默认方向的。如果每拍一张照片就对这些像素进行旋转，旋转操作将会非常耗时。聪明的做法是拍照时根据陀螺仪记录一个方向，然后显示的时候按方向显示出来即可。因此exif定义了一个标准的方向参数，只要读图的软件都来遵守规则，加载时候读取图片方向，然后做相应的旋转即可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270000" y="342900"/>
            <a:ext cx="10464800" cy="14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为什么会旋转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081786" y="6242049"/>
            <a:ext cx="484122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SHOW：exif的demo</a:t>
            </a:r>
          </a:p>
        </p:txBody>
      </p:sp>
      <p:sp>
        <p:nvSpPr>
          <p:cNvPr id="79" name="Shape 79"/>
          <p:cNvSpPr/>
          <p:nvPr/>
        </p:nvSpPr>
        <p:spPr>
          <a:xfrm>
            <a:off x="2156705" y="2628899"/>
            <a:ext cx="9089342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//Exif 信息示例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Exif.Image.Make                              Ascii       6  Canon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Exif.Image.Model                             Ascii      20  Canon PowerShot S40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Exif.Image.Orientation                       Short       1  top, left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Exif.Image.XResolution                       Rational    1  180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Exif.Image.YResolution                       Rational    1  180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Exif.Image.ResolutionUnit                    Short       1  inch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Exif.Image.DateTime                          Ascii      20  2003:12:14 12:01:44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Exif.Image.YCbCrPositioning                  Short       1  Centered</a:t>
            </a: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......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boar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