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110"/>
  </p:notesMasterIdLst>
  <p:handoutMasterIdLst>
    <p:handoutMasterId r:id="rId111"/>
  </p:handoutMasterIdLst>
  <p:sldIdLst>
    <p:sldId id="321" r:id="rId3"/>
    <p:sldId id="894" r:id="rId4"/>
    <p:sldId id="722" r:id="rId5"/>
    <p:sldId id="500" r:id="rId6"/>
    <p:sldId id="694" r:id="rId7"/>
    <p:sldId id="902" r:id="rId8"/>
    <p:sldId id="697" r:id="rId9"/>
    <p:sldId id="698" r:id="rId10"/>
    <p:sldId id="712" r:id="rId11"/>
    <p:sldId id="719" r:id="rId12"/>
    <p:sldId id="714" r:id="rId13"/>
    <p:sldId id="716" r:id="rId14"/>
    <p:sldId id="715" r:id="rId15"/>
    <p:sldId id="727" r:id="rId16"/>
    <p:sldId id="721" r:id="rId17"/>
    <p:sldId id="717" r:id="rId18"/>
    <p:sldId id="720" r:id="rId19"/>
    <p:sldId id="718" r:id="rId20"/>
    <p:sldId id="903" r:id="rId21"/>
    <p:sldId id="734" r:id="rId22"/>
    <p:sldId id="410" r:id="rId23"/>
    <p:sldId id="411" r:id="rId24"/>
    <p:sldId id="412" r:id="rId25"/>
    <p:sldId id="413" r:id="rId26"/>
    <p:sldId id="414" r:id="rId27"/>
    <p:sldId id="735" r:id="rId28"/>
    <p:sldId id="510" r:id="rId29"/>
    <p:sldId id="524" r:id="rId30"/>
    <p:sldId id="525" r:id="rId31"/>
    <p:sldId id="482" r:id="rId32"/>
    <p:sldId id="527" r:id="rId33"/>
    <p:sldId id="511" r:id="rId34"/>
    <p:sldId id="539" r:id="rId35"/>
    <p:sldId id="528" r:id="rId36"/>
    <p:sldId id="562" r:id="rId37"/>
    <p:sldId id="561" r:id="rId38"/>
    <p:sldId id="737" r:id="rId39"/>
    <p:sldId id="567" r:id="rId40"/>
    <p:sldId id="568" r:id="rId41"/>
    <p:sldId id="569" r:id="rId42"/>
    <p:sldId id="570" r:id="rId43"/>
    <p:sldId id="571" r:id="rId44"/>
    <p:sldId id="529" r:id="rId45"/>
    <p:sldId id="530" r:id="rId46"/>
    <p:sldId id="531" r:id="rId47"/>
    <p:sldId id="738" r:id="rId48"/>
    <p:sldId id="904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889" r:id="rId73"/>
    <p:sldId id="890" r:id="rId74"/>
    <p:sldId id="891" r:id="rId75"/>
    <p:sldId id="892" r:id="rId76"/>
    <p:sldId id="893" r:id="rId77"/>
    <p:sldId id="898" r:id="rId78"/>
    <p:sldId id="899" r:id="rId79"/>
    <p:sldId id="639" r:id="rId80"/>
    <p:sldId id="640" r:id="rId81"/>
    <p:sldId id="641" r:id="rId82"/>
    <p:sldId id="642" r:id="rId83"/>
    <p:sldId id="644" r:id="rId84"/>
    <p:sldId id="647" r:id="rId85"/>
    <p:sldId id="648" r:id="rId86"/>
    <p:sldId id="649" r:id="rId87"/>
    <p:sldId id="650" r:id="rId88"/>
    <p:sldId id="653" r:id="rId89"/>
    <p:sldId id="654" r:id="rId90"/>
    <p:sldId id="691" r:id="rId91"/>
    <p:sldId id="692" r:id="rId92"/>
    <p:sldId id="655" r:id="rId93"/>
    <p:sldId id="656" r:id="rId94"/>
    <p:sldId id="886" r:id="rId95"/>
    <p:sldId id="657" r:id="rId96"/>
    <p:sldId id="658" r:id="rId97"/>
    <p:sldId id="659" r:id="rId98"/>
    <p:sldId id="905" r:id="rId99"/>
    <p:sldId id="896" r:id="rId100"/>
    <p:sldId id="660" r:id="rId101"/>
    <p:sldId id="661" r:id="rId102"/>
    <p:sldId id="662" r:id="rId103"/>
    <p:sldId id="663" r:id="rId104"/>
    <p:sldId id="329" r:id="rId105"/>
    <p:sldId id="699" r:id="rId106"/>
    <p:sldId id="700" r:id="rId107"/>
    <p:sldId id="701" r:id="rId108"/>
    <p:sldId id="702" r:id="rId10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3"/>
    <p:restoredTop sz="93789"/>
  </p:normalViewPr>
  <p:slideViewPr>
    <p:cSldViewPr snapToGrid="0">
      <p:cViewPr varScale="1">
        <p:scale>
          <a:sx n="132" d="100"/>
          <a:sy n="132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0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80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02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04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20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22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23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24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25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33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34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35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43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44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1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49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606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238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60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31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70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4BE074-7B6C-2A45-BC06-88CB39EE44EE}" type="slidenum">
              <a:rPr lang="en-US" altLang="x-none" sz="1200">
                <a:solidFill>
                  <a:srgbClr val="000000"/>
                </a:solidFill>
              </a:rPr>
              <a:pPr/>
              <a:t>71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6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DEFB02-F17B-F241-A5DF-EF6358DA65AB}" type="slidenum">
              <a:rPr lang="en-US" altLang="x-none" sz="1200">
                <a:solidFill>
                  <a:srgbClr val="000000"/>
                </a:solidFill>
              </a:rPr>
              <a:pPr/>
              <a:t>72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78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1E89D2-79F8-454F-AE60-11EEB1E6A850}" type="slidenum">
              <a:rPr lang="en-US" altLang="x-none" sz="1200">
                <a:solidFill>
                  <a:srgbClr val="000000"/>
                </a:solidFill>
              </a:rPr>
              <a:pPr/>
              <a:t>73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8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A10A42-8B5C-CF4B-AEAF-7AFE6CACA137}" type="slidenum">
              <a:rPr lang="en-US" altLang="x-none" sz="1200">
                <a:solidFill>
                  <a:srgbClr val="000000"/>
                </a:solidFill>
              </a:rPr>
              <a:pPr/>
              <a:t>74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53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ABBF55-42D4-2A4F-B086-3A53145DA687}" type="slidenum">
              <a:rPr lang="en-US" altLang="x-none" sz="1200">
                <a:solidFill>
                  <a:srgbClr val="000000"/>
                </a:solidFill>
              </a:rPr>
              <a:pPr/>
              <a:t>75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900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F7695E-9D80-8640-BBAD-185F5D400DEE}" type="slidenum">
              <a:rPr lang="en-US" altLang="x-none" sz="1200">
                <a:solidFill>
                  <a:srgbClr val="000000"/>
                </a:solidFill>
              </a:rPr>
              <a:pPr/>
              <a:t>76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FAA828-DE88-D94E-A6AD-4D2BFB599DDE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6289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5EBD4B-767E-3643-B168-ECCD2AE52260}" type="slidenum">
              <a:rPr lang="en-US" altLang="x-none" sz="1200">
                <a:solidFill>
                  <a:srgbClr val="000000"/>
                </a:solidFill>
              </a:rPr>
              <a:pPr/>
              <a:t>78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28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6E886A-EE0B-AC4E-9C9E-CC15493AFA1E}" type="slidenum">
              <a:rPr lang="en-US" altLang="x-none" sz="1200">
                <a:solidFill>
                  <a:srgbClr val="000000"/>
                </a:solidFill>
              </a:rPr>
              <a:pPr/>
              <a:t>79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63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893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C258D3-5DEE-2945-BC55-7C44CAF8FC80}" type="slidenum">
              <a:rPr lang="en-US" altLang="x-none" sz="1200">
                <a:solidFill>
                  <a:srgbClr val="000000"/>
                </a:solidFill>
              </a:rPr>
              <a:pPr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996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78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4E5AF3-DC32-0045-979C-AC2C434E4026}" type="slidenum">
              <a:rPr lang="en-US" altLang="x-none" sz="1200">
                <a:solidFill>
                  <a:srgbClr val="000000"/>
                </a:solidFill>
              </a:rPr>
              <a:pPr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749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0B9C9-424A-EE4E-8711-01C9782E99D7}" type="slidenum">
              <a:rPr lang="en-US" altLang="x-none" sz="1200">
                <a:solidFill>
                  <a:srgbClr val="000000"/>
                </a:solidFill>
              </a:rPr>
              <a:pPr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5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FC214E-95AF-6A4B-8595-2FDB3B2E14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0514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B9FF60-F311-CD47-B9EB-F3E42ABD2143}" type="slidenum">
              <a:rPr lang="en-US" altLang="x-none" sz="1200">
                <a:solidFill>
                  <a:srgbClr val="000000"/>
                </a:solidFill>
              </a:rPr>
              <a:pPr/>
              <a:t>85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759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93B1CB-FBDF-4244-999E-24C430A24452}" type="slidenum">
              <a:rPr lang="en-US" altLang="x-none" sz="1200">
                <a:solidFill>
                  <a:srgbClr val="000000"/>
                </a:solidFill>
              </a:rPr>
              <a:pPr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874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4B491-08C6-BC41-95BF-2D45B7CC5ADA}" type="slidenum">
              <a:rPr lang="en-US" altLang="x-none" sz="1200">
                <a:solidFill>
                  <a:srgbClr val="000000"/>
                </a:solidFill>
              </a:rPr>
              <a:pPr/>
              <a:t>87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806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E392EA-9633-4743-B92A-9E230332CF21}" type="slidenum">
              <a:rPr lang="en-US" altLang="x-none" sz="1200">
                <a:solidFill>
                  <a:srgbClr val="000000"/>
                </a:solidFill>
              </a:rPr>
              <a:pPr/>
              <a:t>88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709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C8BAAE-DC60-C741-B51A-21A1CA1053EE}" type="slidenum">
              <a:rPr lang="en-US" altLang="x-none" sz="1200">
                <a:solidFill>
                  <a:srgbClr val="000000"/>
                </a:solidFill>
              </a:rPr>
              <a:pPr/>
              <a:t>89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8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722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45E55C-FDCC-C041-86D8-42D7125A286C}" type="slidenum">
              <a:rPr lang="en-US" altLang="x-none" sz="1200">
                <a:solidFill>
                  <a:srgbClr val="000000"/>
                </a:solidFill>
              </a:rPr>
              <a:pPr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449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718DFE-BBEB-4D41-8BD3-8B9D920B5D60}" type="slidenum">
              <a:rPr lang="en-US" altLang="x-none" sz="1200">
                <a:solidFill>
                  <a:srgbClr val="000000"/>
                </a:solidFill>
              </a:rPr>
              <a:pPr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6595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C27C32-A54D-9143-819C-351A057BAFB6}" type="slidenum">
              <a:rPr lang="en-US" altLang="x-none" sz="1200">
                <a:solidFill>
                  <a:srgbClr val="000000"/>
                </a:solidFill>
              </a:rPr>
              <a:pPr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97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984C22E-99C5-E24D-BE1D-FD84988E0C43}" type="slidenum">
              <a:rPr lang="en-US" altLang="x-none" sz="1200">
                <a:solidFill>
                  <a:srgbClr val="000000"/>
                </a:solidFill>
              </a:rPr>
              <a:pPr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574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531E4A-1E9F-EE48-B335-C3058476FEC9}" type="slidenum">
              <a:rPr lang="en-US" altLang="x-none" sz="1200">
                <a:solidFill>
                  <a:srgbClr val="000000"/>
                </a:solidFill>
              </a:rPr>
              <a:pPr/>
              <a:t>94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0094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1D9B4D0-B663-7B4A-9E03-F3865A87BFF1}" type="slidenum">
              <a:rPr lang="en-US" altLang="x-none" sz="1200">
                <a:solidFill>
                  <a:srgbClr val="000000"/>
                </a:solidFill>
              </a:rPr>
              <a:pPr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530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2D43FE-99E4-D241-BBFE-96001F8662E3}" type="slidenum">
              <a:rPr lang="en-US" altLang="x-none" sz="1200">
                <a:solidFill>
                  <a:srgbClr val="000000"/>
                </a:solidFill>
              </a:rPr>
              <a:pPr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02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D0A14F-7E2B-A44F-BFB2-341A187BB5F7}" type="slidenum">
              <a:rPr lang="en-US" altLang="x-none" sz="1200">
                <a:solidFill>
                  <a:srgbClr val="000000"/>
                </a:solidFill>
              </a:rPr>
              <a:pPr/>
              <a:t>97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816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2684BF-2064-9247-8884-BA4596F07C2C}" type="slidenum">
              <a:rPr lang="en-US" altLang="x-none" sz="1200">
                <a:solidFill>
                  <a:srgbClr val="000000"/>
                </a:solidFill>
              </a:rPr>
              <a:pPr/>
              <a:t>98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392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D351B20-BB09-5641-96E0-83986034AD0E}" type="slidenum">
              <a:rPr lang="en-US" altLang="x-none" sz="1200">
                <a:solidFill>
                  <a:srgbClr val="000000"/>
                </a:solidFill>
              </a:rPr>
              <a:pPr/>
              <a:t>99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18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173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F56C8-20C9-C844-96D6-CDABAEB605BA}" type="slidenum">
              <a:rPr lang="en-US" altLang="x-none" sz="1200">
                <a:solidFill>
                  <a:srgbClr val="000000"/>
                </a:solidFill>
              </a:rPr>
              <a:pPr/>
              <a:t>100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4248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E91E99-7ADF-2B4C-B3D7-038841CB9DE1}" type="slidenum">
              <a:rPr lang="en-US" altLang="x-none" sz="1200">
                <a:solidFill>
                  <a:srgbClr val="000000"/>
                </a:solidFill>
              </a:rPr>
              <a:pPr/>
              <a:t>101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534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889172-95ED-BE45-9BAD-6C72B7DC367A}" type="slidenum">
              <a:rPr lang="en-US" altLang="x-none" sz="1200">
                <a:solidFill>
                  <a:srgbClr val="000000"/>
                </a:solidFill>
              </a:rPr>
              <a:pPr/>
              <a:t>102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0600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103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867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104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058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105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5211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106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774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107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73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3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4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Server accept()</a:t>
            </a:r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101382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101402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3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3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5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101386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1387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101400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1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8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101389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101398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9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0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101396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7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1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101394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5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92" name="Rectangle 1"/>
          <p:cNvSpPr>
            <a:spLocks noChangeArrowheads="1"/>
          </p:cNvSpPr>
          <p:nvPr/>
        </p:nvSpPr>
        <p:spPr bwMode="auto">
          <a:xfrm>
            <a:off x="0" y="1423988"/>
            <a:ext cx="1804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connectionSocket </a:t>
            </a:r>
            <a:endParaRPr lang="en-US" altLang="x-none" sz="1600"/>
          </a:p>
        </p:txBody>
      </p:sp>
      <p:cxnSp>
        <p:nvCxnSpPr>
          <p:cNvPr id="101393" name="Straight Arrow Connector 3"/>
          <p:cNvCxnSpPr>
            <a:cxnSpLocks noChangeShapeType="1"/>
            <a:endCxn id="101395" idx="1"/>
          </p:cNvCxnSpPr>
          <p:nvPr/>
        </p:nvCxnSpPr>
        <p:spPr bwMode="auto">
          <a:xfrm>
            <a:off x="374650" y="1717675"/>
            <a:ext cx="530225" cy="203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25CCDFE-EDC5-9B4C-AEE5-E2CD0B9ED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89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Processing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3427" name="Group 16"/>
          <p:cNvGrpSpPr>
            <a:grpSpLocks/>
          </p:cNvGrpSpPr>
          <p:nvPr/>
        </p:nvGrpSpPr>
        <p:grpSpPr bwMode="auto">
          <a:xfrm>
            <a:off x="573088" y="2554288"/>
            <a:ext cx="1804987" cy="641350"/>
            <a:chOff x="738188" y="2813939"/>
            <a:chExt cx="1804987" cy="641350"/>
          </a:xfrm>
        </p:grpSpPr>
        <p:sp>
          <p:nvSpPr>
            <p:cNvPr id="103432" name="Text Box 4"/>
            <p:cNvSpPr txBox="1">
              <a:spLocks noChangeArrowheads="1"/>
            </p:cNvSpPr>
            <p:nvPr/>
          </p:nvSpPr>
          <p:spPr bwMode="auto">
            <a:xfrm>
              <a:off x="738188" y="2813939"/>
              <a:ext cx="14827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Read in 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from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3433" name="Freeform 6"/>
            <p:cNvSpPr>
              <a:spLocks/>
            </p:cNvSpPr>
            <p:nvPr/>
          </p:nvSpPr>
          <p:spPr bwMode="auto">
            <a:xfrm>
              <a:off x="2028825" y="2813939"/>
              <a:ext cx="161925" cy="533400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4" name="Line 7"/>
            <p:cNvSpPr>
              <a:spLocks noChangeShapeType="1"/>
            </p:cNvSpPr>
            <p:nvPr/>
          </p:nvSpPr>
          <p:spPr bwMode="auto">
            <a:xfrm flipV="1">
              <a:off x="2209800" y="3113976"/>
              <a:ext cx="333375" cy="47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-92075" y="1500188"/>
            <a:ext cx="20939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input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stream, attached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9" name="Freeform 11"/>
          <p:cNvSpPr>
            <a:spLocks/>
          </p:cNvSpPr>
          <p:nvPr/>
        </p:nvSpPr>
        <p:spPr bwMode="auto">
          <a:xfrm>
            <a:off x="1885950" y="1608138"/>
            <a:ext cx="152400" cy="7381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0" name="Line 12"/>
          <p:cNvSpPr>
            <a:spLocks noChangeShapeType="1"/>
          </p:cNvSpPr>
          <p:nvPr/>
        </p:nvSpPr>
        <p:spPr bwMode="auto">
          <a:xfrm flipV="1">
            <a:off x="2043113" y="180340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1" name="Rectangle 1"/>
          <p:cNvSpPr>
            <a:spLocks noChangeArrowheads="1"/>
          </p:cNvSpPr>
          <p:nvPr/>
        </p:nvSpPr>
        <p:spPr bwMode="auto">
          <a:xfrm>
            <a:off x="2662238" y="3641725"/>
            <a:ext cx="6105525" cy="127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2DE2BCA-B9FC-B544-9276-E48D608BD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5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0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Output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5475" name="Group 15"/>
          <p:cNvGrpSpPr>
            <a:grpSpLocks/>
          </p:cNvGrpSpPr>
          <p:nvPr/>
        </p:nvGrpSpPr>
        <p:grpSpPr bwMode="auto">
          <a:xfrm>
            <a:off x="0" y="3341688"/>
            <a:ext cx="2373313" cy="915987"/>
            <a:chOff x="127000" y="1735138"/>
            <a:chExt cx="2373313" cy="915987"/>
          </a:xfrm>
        </p:grpSpPr>
        <p:sp>
          <p:nvSpPr>
            <p:cNvPr id="105483" name="Text Box 5"/>
            <p:cNvSpPr txBox="1">
              <a:spLocks noChangeArrowheads="1"/>
            </p:cNvSpPr>
            <p:nvPr/>
          </p:nvSpPr>
          <p:spPr bwMode="auto">
            <a:xfrm>
              <a:off x="127000" y="1735138"/>
              <a:ext cx="20939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 output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stream, attached 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5484" name="Freeform 8"/>
            <p:cNvSpPr>
              <a:spLocks/>
            </p:cNvSpPr>
            <p:nvPr/>
          </p:nvSpPr>
          <p:spPr bwMode="auto">
            <a:xfrm>
              <a:off x="2057400" y="1795463"/>
              <a:ext cx="133350" cy="8143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 flipV="1">
              <a:off x="2214563" y="2347913"/>
              <a:ext cx="285750" cy="142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476" name="Text Box 10"/>
          <p:cNvSpPr txBox="1">
            <a:spLocks noChangeArrowheads="1"/>
          </p:cNvSpPr>
          <p:nvPr/>
        </p:nvSpPr>
        <p:spPr bwMode="auto">
          <a:xfrm>
            <a:off x="344488" y="452120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Write out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7" name="Freeform 11"/>
          <p:cNvSpPr>
            <a:spLocks/>
          </p:cNvSpPr>
          <p:nvPr/>
        </p:nvSpPr>
        <p:spPr bwMode="auto">
          <a:xfrm>
            <a:off x="1863725" y="457676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8" name="Line 12"/>
          <p:cNvSpPr>
            <a:spLocks noChangeShapeType="1"/>
          </p:cNvSpPr>
          <p:nvPr/>
        </p:nvSpPr>
        <p:spPr bwMode="auto">
          <a:xfrm flipV="1">
            <a:off x="2044700" y="47625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9" name="Text Box 13"/>
          <p:cNvSpPr txBox="1">
            <a:spLocks noChangeArrowheads="1"/>
          </p:cNvSpPr>
          <p:nvPr/>
        </p:nvSpPr>
        <p:spPr bwMode="auto">
          <a:xfrm>
            <a:off x="3209925" y="5654675"/>
            <a:ext cx="2878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End of while loop,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loop back and wait for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another client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80" name="Freeform 14"/>
          <p:cNvSpPr>
            <a:spLocks/>
          </p:cNvSpPr>
          <p:nvPr/>
        </p:nvSpPr>
        <p:spPr bwMode="auto">
          <a:xfrm rot="10784139">
            <a:off x="3190875" y="5645150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1" name="Line 15"/>
          <p:cNvSpPr>
            <a:spLocks noChangeShapeType="1"/>
          </p:cNvSpPr>
          <p:nvPr/>
        </p:nvSpPr>
        <p:spPr bwMode="auto">
          <a:xfrm flipH="1" flipV="1">
            <a:off x="2543175" y="5318125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2" name="Rectangle 1"/>
          <p:cNvSpPr>
            <a:spLocks noChangeArrowheads="1"/>
          </p:cNvSpPr>
          <p:nvPr/>
        </p:nvSpPr>
        <p:spPr bwMode="auto">
          <a:xfrm>
            <a:off x="2325688" y="1636713"/>
            <a:ext cx="6578600" cy="1943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DD96D38-1023-6D49-8BC2-5B151D1DE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231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660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5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21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11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2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40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13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14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14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15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17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18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</a:t>
            </a:r>
            <a:r>
              <a:rPr lang="en-US" altLang="zh-CN" dirty="0">
                <a:ea typeface="ＭＳ Ｐゴシック" charset="-128"/>
              </a:rPr>
              <a:t>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13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9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6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Network application programmin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g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6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 dirty="0">
                <a:solidFill>
                  <a:srgbClr val="000000"/>
                </a:solidFill>
              </a:endParaRPr>
            </a:p>
            <a:p>
              <a:endParaRPr lang="en-US" altLang="x-none" dirty="0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49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60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5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6793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Data Encoding/Decoding</a:t>
            </a:r>
          </a:p>
        </p:txBody>
      </p:sp>
      <p:sp>
        <p:nvSpPr>
          <p:cNvPr id="112642" name="Content Placeholder 3"/>
          <p:cNvSpPr>
            <a:spLocks noGrp="1"/>
          </p:cNvSpPr>
          <p:nvPr>
            <p:ph idx="1"/>
          </p:nvPr>
        </p:nvSpPr>
        <p:spPr>
          <a:xfrm>
            <a:off x="481013" y="1462088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Rule: ALWAYS pay attention to encoding/decoding of data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952D6D-DB0A-7742-899D-171B534D637A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1763" y="3138488"/>
            <a:ext cx="3875087" cy="30368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45" name="Group 6"/>
          <p:cNvGrpSpPr>
            <a:grpSpLocks/>
          </p:cNvGrpSpPr>
          <p:nvPr/>
        </p:nvGrpSpPr>
        <p:grpSpPr bwMode="auto">
          <a:xfrm>
            <a:off x="2435225" y="5127625"/>
            <a:ext cx="1217613" cy="563563"/>
            <a:chOff x="1466487" y="5289865"/>
            <a:chExt cx="1819275" cy="841375"/>
          </a:xfrm>
        </p:grpSpPr>
        <p:sp>
          <p:nvSpPr>
            <p:cNvPr id="11270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sp>
        <p:nvSpPr>
          <p:cNvPr id="112646" name="Rectangle 3"/>
          <p:cNvSpPr>
            <a:spLocks noChangeArrowheads="1"/>
          </p:cNvSpPr>
          <p:nvPr/>
        </p:nvSpPr>
        <p:spPr bwMode="auto">
          <a:xfrm>
            <a:off x="1627188" y="5137150"/>
            <a:ext cx="71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byte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array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112647" name="Group 5"/>
          <p:cNvGrpSpPr>
            <a:grpSpLocks/>
          </p:cNvGrpSpPr>
          <p:nvPr/>
        </p:nvGrpSpPr>
        <p:grpSpPr bwMode="auto">
          <a:xfrm>
            <a:off x="2449513" y="3603625"/>
            <a:ext cx="1281112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899072" y="3805988"/>
              <a:ext cx="460292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3571" y="3803921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3864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648" name="Rectangle 3"/>
          <p:cNvSpPr>
            <a:spLocks noChangeArrowheads="1"/>
          </p:cNvSpPr>
          <p:nvPr/>
        </p:nvSpPr>
        <p:spPr bwMode="auto">
          <a:xfrm>
            <a:off x="2184400" y="3243263"/>
            <a:ext cx="196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query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49" name="Straight Arrow Connector 18"/>
          <p:cNvCxnSpPr>
            <a:cxnSpLocks noChangeShapeType="1"/>
          </p:cNvCxnSpPr>
          <p:nvPr/>
        </p:nvCxnSpPr>
        <p:spPr bwMode="auto">
          <a:xfrm>
            <a:off x="2901950" y="4251325"/>
            <a:ext cx="17463" cy="8763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Rectangle 20"/>
          <p:cNvSpPr>
            <a:spLocks noChangeArrowheads="1"/>
          </p:cNvSpPr>
          <p:nvPr/>
        </p:nvSpPr>
        <p:spPr bwMode="auto">
          <a:xfrm>
            <a:off x="2879725" y="4545013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encoding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59425" y="3159125"/>
            <a:ext cx="3330575" cy="3038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52" name="Group 56"/>
          <p:cNvGrpSpPr>
            <a:grpSpLocks/>
          </p:cNvGrpSpPr>
          <p:nvPr/>
        </p:nvGrpSpPr>
        <p:grpSpPr bwMode="auto">
          <a:xfrm>
            <a:off x="5795963" y="5162550"/>
            <a:ext cx="1217612" cy="563563"/>
            <a:chOff x="1466487" y="5289865"/>
            <a:chExt cx="1819275" cy="841375"/>
          </a:xfrm>
        </p:grpSpPr>
        <p:sp>
          <p:nvSpPr>
            <p:cNvPr id="11269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12653" name="Group 62"/>
          <p:cNvGrpSpPr>
            <a:grpSpLocks/>
          </p:cNvGrpSpPr>
          <p:nvPr/>
        </p:nvGrpSpPr>
        <p:grpSpPr bwMode="auto">
          <a:xfrm>
            <a:off x="5808663" y="3636963"/>
            <a:ext cx="1282700" cy="649287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1"/>
              <a:ext cx="457468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2654" name="Straight Arrow Connector 18"/>
          <p:cNvCxnSpPr>
            <a:cxnSpLocks noChangeShapeType="1"/>
          </p:cNvCxnSpPr>
          <p:nvPr/>
        </p:nvCxnSpPr>
        <p:spPr bwMode="auto">
          <a:xfrm flipV="1">
            <a:off x="6038850" y="4276725"/>
            <a:ext cx="114300" cy="874713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5" name="Rectangle 20"/>
          <p:cNvSpPr>
            <a:spLocks noChangeArrowheads="1"/>
          </p:cNvSpPr>
          <p:nvPr/>
        </p:nvSpPr>
        <p:spPr bwMode="auto">
          <a:xfrm>
            <a:off x="6035675" y="4592638"/>
            <a:ext cx="113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decoding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56" name="Straight Arrow Connector 18"/>
          <p:cNvCxnSpPr>
            <a:cxnSpLocks noChangeShapeType="1"/>
            <a:endCxn id="112692" idx="1"/>
          </p:cNvCxnSpPr>
          <p:nvPr/>
        </p:nvCxnSpPr>
        <p:spPr bwMode="auto">
          <a:xfrm>
            <a:off x="3665538" y="5408613"/>
            <a:ext cx="2130425" cy="365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7" name="Rectangle 10"/>
          <p:cNvSpPr>
            <a:spLocks noChangeArrowheads="1"/>
          </p:cNvSpPr>
          <p:nvPr/>
        </p:nvSpPr>
        <p:spPr bwMode="auto">
          <a:xfrm>
            <a:off x="1550988" y="3076575"/>
            <a:ext cx="98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2658" name="Rectangle 72"/>
          <p:cNvSpPr>
            <a:spLocks noChangeArrowheads="1"/>
          </p:cNvSpPr>
          <p:nvPr/>
        </p:nvSpPr>
        <p:spPr bwMode="auto">
          <a:xfrm>
            <a:off x="6726238" y="3101975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578225" y="2325688"/>
            <a:ext cx="3260725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if not careful, query sent != query received (how?)</a:t>
            </a:r>
          </a:p>
        </p:txBody>
      </p:sp>
      <p:cxnSp>
        <p:nvCxnSpPr>
          <p:cNvPr id="112660" name="Straight Arrow Connector 18"/>
          <p:cNvCxnSpPr>
            <a:cxnSpLocks noChangeShapeType="1"/>
            <a:endCxn id="64" idx="1"/>
          </p:cNvCxnSpPr>
          <p:nvPr/>
        </p:nvCxnSpPr>
        <p:spPr bwMode="auto">
          <a:xfrm>
            <a:off x="4910138" y="2981325"/>
            <a:ext cx="898525" cy="9810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1" name="Straight Arrow Connector 18"/>
          <p:cNvCxnSpPr>
            <a:cxnSpLocks noChangeShapeType="1"/>
          </p:cNvCxnSpPr>
          <p:nvPr/>
        </p:nvCxnSpPr>
        <p:spPr bwMode="auto">
          <a:xfrm flipH="1">
            <a:off x="3692525" y="2981325"/>
            <a:ext cx="1230313" cy="74612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2" name="Group 62"/>
          <p:cNvGrpSpPr>
            <a:grpSpLocks/>
          </p:cNvGrpSpPr>
          <p:nvPr/>
        </p:nvGrpSpPr>
        <p:grpSpPr bwMode="auto">
          <a:xfrm>
            <a:off x="7588250" y="3644900"/>
            <a:ext cx="1282700" cy="649288"/>
            <a:chOff x="1441037" y="3803921"/>
            <a:chExt cx="1820862" cy="84296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441037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00760" y="3805983"/>
              <a:ext cx="457470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42454" y="3803921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02176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3" name="Group 56"/>
          <p:cNvGrpSpPr>
            <a:grpSpLocks/>
          </p:cNvGrpSpPr>
          <p:nvPr/>
        </p:nvGrpSpPr>
        <p:grpSpPr bwMode="auto">
          <a:xfrm>
            <a:off x="7615238" y="5183188"/>
            <a:ext cx="1217612" cy="563562"/>
            <a:chOff x="1466487" y="5289865"/>
            <a:chExt cx="1819275" cy="841375"/>
          </a:xfrm>
        </p:grpSpPr>
        <p:sp>
          <p:nvSpPr>
            <p:cNvPr id="11268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4" name="Straight Arrow Connector 18"/>
          <p:cNvCxnSpPr>
            <a:cxnSpLocks noChangeShapeType="1"/>
            <a:endCxn id="112681" idx="0"/>
          </p:cNvCxnSpPr>
          <p:nvPr/>
        </p:nvCxnSpPr>
        <p:spPr bwMode="auto">
          <a:xfrm>
            <a:off x="7883525" y="4273550"/>
            <a:ext cx="192088" cy="90963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5" name="Group 5"/>
          <p:cNvGrpSpPr>
            <a:grpSpLocks/>
          </p:cNvGrpSpPr>
          <p:nvPr/>
        </p:nvGrpSpPr>
        <p:grpSpPr bwMode="auto">
          <a:xfrm>
            <a:off x="366713" y="3624263"/>
            <a:ext cx="1281112" cy="647700"/>
            <a:chOff x="1441037" y="3803921"/>
            <a:chExt cx="1820862" cy="84296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1037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9072" y="3805986"/>
              <a:ext cx="460292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343571" y="3803921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03864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6" name="Group 6"/>
          <p:cNvGrpSpPr>
            <a:grpSpLocks/>
          </p:cNvGrpSpPr>
          <p:nvPr/>
        </p:nvGrpSpPr>
        <p:grpSpPr bwMode="auto">
          <a:xfrm>
            <a:off x="300038" y="5160963"/>
            <a:ext cx="1217612" cy="563562"/>
            <a:chOff x="1466487" y="5289865"/>
            <a:chExt cx="1819275" cy="841375"/>
          </a:xfrm>
        </p:grpSpPr>
        <p:sp>
          <p:nvSpPr>
            <p:cNvPr id="11267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7" name="Straight Arrow Connector 18"/>
          <p:cNvCxnSpPr>
            <a:cxnSpLocks noChangeShapeType="1"/>
            <a:stCxn id="112673" idx="0"/>
          </p:cNvCxnSpPr>
          <p:nvPr/>
        </p:nvCxnSpPr>
        <p:spPr bwMode="auto">
          <a:xfrm flipV="1">
            <a:off x="760413" y="4270375"/>
            <a:ext cx="69850" cy="89058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8" name="Freeform 5"/>
          <p:cNvSpPr>
            <a:spLocks/>
          </p:cNvSpPr>
          <p:nvPr/>
        </p:nvSpPr>
        <p:spPr bwMode="auto">
          <a:xfrm>
            <a:off x="954088" y="5729288"/>
            <a:ext cx="7127875" cy="728662"/>
          </a:xfrm>
          <a:custGeom>
            <a:avLst/>
            <a:gdLst>
              <a:gd name="T0" fmla="*/ 7131802 w 7127644"/>
              <a:gd name="T1" fmla="*/ 12798 h 730006"/>
              <a:gd name="T2" fmla="*/ 3716926 w 7127644"/>
              <a:gd name="T3" fmla="*/ 537525 h 730006"/>
              <a:gd name="T4" fmla="*/ 24113 w 7127644"/>
              <a:gd name="T5" fmla="*/ 0 h 7300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7644" h="730006">
                <a:moveTo>
                  <a:pt x="7127644" y="13230"/>
                </a:moveTo>
                <a:cubicBezTo>
                  <a:pt x="6013167" y="285543"/>
                  <a:pt x="4898691" y="557857"/>
                  <a:pt x="3714766" y="555652"/>
                </a:cubicBezTo>
                <a:cubicBezTo>
                  <a:pt x="2530841" y="553447"/>
                  <a:pt x="-288973" y="1206117"/>
                  <a:pt x="24095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2669" name="Straight Arrow Connector 18"/>
          <p:cNvCxnSpPr>
            <a:cxnSpLocks noChangeShapeType="1"/>
          </p:cNvCxnSpPr>
          <p:nvPr/>
        </p:nvCxnSpPr>
        <p:spPr bwMode="auto">
          <a:xfrm flipH="1">
            <a:off x="4298950" y="5773738"/>
            <a:ext cx="3698875" cy="4048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0" name="Straight Arrow Connector 18"/>
          <p:cNvCxnSpPr>
            <a:cxnSpLocks noChangeShapeType="1"/>
          </p:cNvCxnSpPr>
          <p:nvPr/>
        </p:nvCxnSpPr>
        <p:spPr bwMode="auto">
          <a:xfrm flipH="1" flipV="1">
            <a:off x="800100" y="5748338"/>
            <a:ext cx="3578225" cy="4302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1" name="Rectangle 3"/>
          <p:cNvSpPr>
            <a:spLocks noChangeArrowheads="1"/>
          </p:cNvSpPr>
          <p:nvPr/>
        </p:nvSpPr>
        <p:spPr bwMode="auto">
          <a:xfrm>
            <a:off x="7188200" y="32893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result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7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Endianness of Numbers</a:t>
            </a:r>
          </a:p>
        </p:txBody>
      </p:sp>
      <p:sp>
        <p:nvSpPr>
          <p:cNvPr id="114690" name="Content Placeholder 3"/>
          <p:cNvSpPr>
            <a:spLocks noGrp="1"/>
          </p:cNvSpPr>
          <p:nvPr>
            <p:ph idx="1"/>
          </p:nvPr>
        </p:nvSpPr>
        <p:spPr>
          <a:xfrm>
            <a:off x="441325" y="1554163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 err="1">
                <a:ea typeface="ＭＳ Ｐゴシック" charset="-128"/>
              </a:rPr>
              <a:t>var</a:t>
            </a:r>
            <a:r>
              <a:rPr lang="en-US" altLang="x-none" dirty="0">
                <a:ea typeface="ＭＳ Ｐゴシック" charset="-128"/>
              </a:rPr>
              <a:t> = 0x0A0B0C0D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sent != received: take an 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on a big-endian machine and send a little-endian machine 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F01A8B-E1F1-1C44-9685-A1B1383940F6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3813" y="2162175"/>
            <a:ext cx="3556000" cy="3546475"/>
            <a:chOff x="5103813" y="2162175"/>
            <a:chExt cx="3556000" cy="3546475"/>
          </a:xfrm>
        </p:grpSpPr>
        <p:pic>
          <p:nvPicPr>
            <p:cNvPr id="11469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3" y="2162175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7" name="Rectangle 21"/>
            <p:cNvSpPr>
              <a:spLocks noChangeArrowheads="1"/>
            </p:cNvSpPr>
            <p:nvPr/>
          </p:nvSpPr>
          <p:spPr bwMode="auto">
            <a:xfrm>
              <a:off x="6080125" y="5246688"/>
              <a:ext cx="1287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Intel x86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6688" y="2116138"/>
            <a:ext cx="5018087" cy="3592512"/>
            <a:chOff x="165907" y="2116138"/>
            <a:chExt cx="5019273" cy="3592215"/>
          </a:xfrm>
        </p:grpSpPr>
        <p:pic>
          <p:nvPicPr>
            <p:cNvPr id="11469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2116138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5" name="Rectangle 22"/>
            <p:cNvSpPr>
              <a:spLocks noChangeArrowheads="1"/>
            </p:cNvSpPr>
            <p:nvPr/>
          </p:nvSpPr>
          <p:spPr bwMode="auto">
            <a:xfrm>
              <a:off x="165907" y="5246688"/>
              <a:ext cx="5019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ARM, Power PC, Motorola 68k, IA-64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String and Chars</a:t>
            </a:r>
          </a:p>
        </p:txBody>
      </p:sp>
      <p:sp>
        <p:nvSpPr>
          <p:cNvPr id="1167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08A90C-79AE-7F43-A5D0-1682CDEC451A}" type="slidenum">
              <a:rPr lang="en-US" altLang="x-none" sz="1400">
                <a:solidFill>
                  <a:srgbClr val="000000"/>
                </a:solidFill>
              </a:rPr>
              <a:pPr/>
              <a:t>73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438" y="2262188"/>
            <a:ext cx="3627437" cy="361473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0" name="Group 5"/>
          <p:cNvGrpSpPr>
            <a:grpSpLocks/>
          </p:cNvGrpSpPr>
          <p:nvPr/>
        </p:nvGrpSpPr>
        <p:grpSpPr bwMode="auto">
          <a:xfrm>
            <a:off x="1800225" y="2727325"/>
            <a:ext cx="1282700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0760" y="3805988"/>
              <a:ext cx="457470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369888" y="2711450"/>
            <a:ext cx="163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76338" y="3362325"/>
            <a:ext cx="2024062" cy="2281238"/>
            <a:chOff x="1176338" y="3362325"/>
            <a:chExt cx="2024062" cy="2281238"/>
          </a:xfrm>
        </p:grpSpPr>
        <p:grpSp>
          <p:nvGrpSpPr>
            <p:cNvPr id="116772" name="Group 6"/>
            <p:cNvGrpSpPr>
              <a:grpSpLocks/>
            </p:cNvGrpSpPr>
            <p:nvPr/>
          </p:nvGrpSpPr>
          <p:grpSpPr bwMode="auto">
            <a:xfrm>
              <a:off x="1982788" y="5051425"/>
              <a:ext cx="1217612" cy="563563"/>
              <a:chOff x="1466487" y="5289865"/>
              <a:chExt cx="1819275" cy="841375"/>
            </a:xfrm>
          </p:grpSpPr>
          <p:sp>
            <p:nvSpPr>
              <p:cNvPr id="116775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6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7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8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73" name="Rectangle 3"/>
            <p:cNvSpPr>
              <a:spLocks noChangeArrowheads="1"/>
            </p:cNvSpPr>
            <p:nvPr/>
          </p:nvSpPr>
          <p:spPr bwMode="auto">
            <a:xfrm>
              <a:off x="1176338" y="5059363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byte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array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cxnSp>
          <p:nvCxnSpPr>
            <p:cNvPr id="116774" name="Straight Arrow Connector 18"/>
            <p:cNvCxnSpPr>
              <a:cxnSpLocks noChangeShapeType="1"/>
              <a:endCxn id="116776" idx="0"/>
            </p:cNvCxnSpPr>
            <p:nvPr/>
          </p:nvCxnSpPr>
          <p:spPr bwMode="auto">
            <a:xfrm>
              <a:off x="2371725" y="3362325"/>
              <a:ext cx="73025" cy="1689100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37" name="Rectangle 20"/>
          <p:cNvSpPr>
            <a:spLocks noChangeArrowheads="1"/>
          </p:cNvSpPr>
          <p:nvPr/>
        </p:nvSpPr>
        <p:spPr bwMode="auto">
          <a:xfrm>
            <a:off x="0" y="398303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String.getBytes()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911725" y="2284413"/>
            <a:ext cx="3932238" cy="35925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5" name="Group 62"/>
          <p:cNvGrpSpPr>
            <a:grpSpLocks/>
          </p:cNvGrpSpPr>
          <p:nvPr/>
        </p:nvGrpSpPr>
        <p:grpSpPr bwMode="auto">
          <a:xfrm>
            <a:off x="5160963" y="2762250"/>
            <a:ext cx="1282700" cy="647700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8"/>
              <a:ext cx="457468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43525" y="3409950"/>
            <a:ext cx="1217613" cy="2238375"/>
            <a:chOff x="5343525" y="3409950"/>
            <a:chExt cx="1217613" cy="2238375"/>
          </a:xfrm>
        </p:grpSpPr>
        <p:grpSp>
          <p:nvGrpSpPr>
            <p:cNvPr id="116762" name="Group 56"/>
            <p:cNvGrpSpPr>
              <a:grpSpLocks/>
            </p:cNvGrpSpPr>
            <p:nvPr/>
          </p:nvGrpSpPr>
          <p:grpSpPr bwMode="auto">
            <a:xfrm>
              <a:off x="5343525" y="5086350"/>
              <a:ext cx="1217613" cy="561975"/>
              <a:chOff x="1466487" y="5289865"/>
              <a:chExt cx="1819275" cy="841375"/>
            </a:xfrm>
          </p:grpSpPr>
          <p:sp>
            <p:nvSpPr>
              <p:cNvPr id="116764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5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6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6763" name="Straight Arrow Connector 18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5570538" y="3409950"/>
              <a:ext cx="74612" cy="1654175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942" name="Straight Arrow Connector 18"/>
          <p:cNvCxnSpPr>
            <a:cxnSpLocks noChangeShapeType="1"/>
            <a:endCxn id="116764" idx="1"/>
          </p:cNvCxnSpPr>
          <p:nvPr/>
        </p:nvCxnSpPr>
        <p:spPr bwMode="auto">
          <a:xfrm>
            <a:off x="3214688" y="5332413"/>
            <a:ext cx="2128837" cy="349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903288" y="22002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6749" name="Rectangle 72"/>
          <p:cNvSpPr>
            <a:spLocks noChangeArrowheads="1"/>
          </p:cNvSpPr>
          <p:nvPr/>
        </p:nvSpPr>
        <p:spPr bwMode="auto">
          <a:xfrm>
            <a:off x="5808663" y="2255838"/>
            <a:ext cx="111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3238" y="1450975"/>
            <a:ext cx="4232275" cy="1635125"/>
            <a:chOff x="3043238" y="1450975"/>
            <a:chExt cx="4232275" cy="1635125"/>
          </a:xfrm>
        </p:grpSpPr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967163" y="1450975"/>
              <a:ext cx="3308350" cy="64611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Will we always get back the same string?</a:t>
              </a:r>
            </a:p>
          </p:txBody>
        </p:sp>
        <p:cxnSp>
          <p:nvCxnSpPr>
            <p:cNvPr id="116760" name="Straight Arrow Connector 18"/>
            <p:cNvCxnSpPr>
              <a:cxnSpLocks noChangeShapeType="1"/>
              <a:endCxn id="64" idx="1"/>
            </p:cNvCxnSpPr>
            <p:nvPr/>
          </p:nvCxnSpPr>
          <p:spPr bwMode="auto">
            <a:xfrm>
              <a:off x="4260850" y="2105025"/>
              <a:ext cx="900113" cy="98107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043238" y="2105025"/>
              <a:ext cx="1231900" cy="74612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48" name="Rectangle 2"/>
          <p:cNvSpPr>
            <a:spLocks noChangeArrowheads="1"/>
          </p:cNvSpPr>
          <p:nvPr/>
        </p:nvSpPr>
        <p:spPr bwMode="auto">
          <a:xfrm>
            <a:off x="5737225" y="4097338"/>
            <a:ext cx="3881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String(rcvPkt,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0, rcvPkt.getLength());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2250" y="4379913"/>
            <a:ext cx="6775450" cy="2457450"/>
            <a:chOff x="222250" y="4379913"/>
            <a:chExt cx="6775450" cy="2457450"/>
          </a:xfrm>
        </p:grpSpPr>
        <p:sp>
          <p:nvSpPr>
            <p:cNvPr id="116756" name="Rectangle 9"/>
            <p:cNvSpPr>
              <a:spLocks noChangeArrowheads="1"/>
            </p:cNvSpPr>
            <p:nvPr/>
          </p:nvSpPr>
          <p:spPr bwMode="auto">
            <a:xfrm>
              <a:off x="222250" y="6005513"/>
              <a:ext cx="6775450" cy="831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Depends on default local platform char set : </a:t>
              </a:r>
              <a:r>
                <a:rPr lang="en-US" altLang="x-none" dirty="0" err="1">
                  <a:solidFill>
                    <a:srgbClr val="000000"/>
                  </a:solidFill>
                </a:rPr>
                <a:t>java.nio.charset.Charset.defaultCharset</a:t>
              </a:r>
              <a:r>
                <a:rPr lang="en-US" altLang="x-none" dirty="0">
                  <a:solidFill>
                    <a:srgbClr val="000000"/>
                  </a:solidFill>
                </a:rPr>
                <a:t>() </a:t>
              </a:r>
            </a:p>
          </p:txBody>
        </p:sp>
        <p:cxnSp>
          <p:nvCxnSpPr>
            <p:cNvPr id="116757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920750" y="4379913"/>
              <a:ext cx="71438" cy="162718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238750" y="4452938"/>
              <a:ext cx="1085850" cy="157956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2588" y="3033713"/>
            <a:ext cx="163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16754" name="Rectangle 3"/>
          <p:cNvSpPr>
            <a:spLocks noChangeArrowheads="1"/>
          </p:cNvSpPr>
          <p:nvPr/>
        </p:nvSpPr>
        <p:spPr bwMode="auto">
          <a:xfrm>
            <a:off x="6299200" y="2678113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265863" y="3032125"/>
            <a:ext cx="163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48" grpId="0"/>
      <p:bldP spid="42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Charset Troubles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EncodingDecoding</a:t>
            </a:r>
            <a:r>
              <a:rPr lang="en-US" altLang="x-none" dirty="0">
                <a:ea typeface="ＭＳ Ｐゴシック" charset="-128"/>
              </a:rPr>
              <a:t> UTF-8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UTF-16</a:t>
            </a:r>
            <a:r>
              <a:rPr lang="en-US" altLang="x-none">
                <a:ea typeface="ＭＳ Ｐゴシック" charset="-128"/>
              </a:rPr>
              <a:t> 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C953F5-DC67-9C45-8F56-E95D148CECF3}" type="slidenum">
              <a:rPr lang="en-US" altLang="x-none" sz="1400">
                <a:solidFill>
                  <a:srgbClr val="000000"/>
                </a:solidFill>
              </a:rPr>
              <a:pPr/>
              <a:t>74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579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>
          <a:xfrm>
            <a:off x="549275" y="587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Encoding/Decoding as a Common Source of Errors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Please read chapter 2 (Streams) of Java Network Programming for more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stream, reader/writer can always be confusing, but it is good to finally understand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Common mistake even in many (textbook)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http://www.java2s.com/Code/Java/Network-Protocol/</a:t>
            </a:r>
            <a:r>
              <a:rPr lang="en-US" altLang="x-none" dirty="0" err="1">
                <a:ea typeface="ＭＳ Ｐゴシック" charset="-128"/>
              </a:rPr>
              <a:t>UseDatagramSockettosendoutandreceiveDatagramPacket.htm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AE4E59-53C5-E444-BF97-EF5E7E44BEF2}" type="slidenum">
              <a:rPr lang="en-US" altLang="x-none" sz="1400">
                <a:solidFill>
                  <a:srgbClr val="000000"/>
                </a:solidFill>
              </a:rPr>
              <a:pPr/>
              <a:t>75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9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Exercise: UDP/DNS Server Pseudocode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F77F14-E032-E247-8477-6B66BE231CE1}" type="slidenum">
              <a:rPr lang="en-US" altLang="x-none" sz="1400">
                <a:solidFill>
                  <a:srgbClr val="000000"/>
                </a:solidFill>
              </a:rPr>
              <a:pPr/>
              <a:t>76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488950" y="14065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Modify the example UDP server code to implement a local DNS server.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804863" y="3140075"/>
          <a:ext cx="36163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22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40075"/>
                        <a:ext cx="36163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32300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requesting host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46863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2231" name="Object 3"/>
          <p:cNvGraphicFramePr>
            <a:graphicFrameLocks noChangeAspect="1"/>
          </p:cNvGraphicFramePr>
          <p:nvPr/>
        </p:nvGraphicFramePr>
        <p:xfrm>
          <a:off x="71421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522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265738" y="3086100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977063" y="219551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root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5026025" y="3773488"/>
            <a:ext cx="311150" cy="1314450"/>
            <a:chOff x="3040" y="2322"/>
            <a:chExt cx="196" cy="828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5" name="Group 21"/>
          <p:cNvGrpSpPr>
            <a:grpSpLocks/>
          </p:cNvGrpSpPr>
          <p:nvPr/>
        </p:nvGrpSpPr>
        <p:grpSpPr bwMode="auto">
          <a:xfrm>
            <a:off x="5429250" y="2401888"/>
            <a:ext cx="1273175" cy="647700"/>
            <a:chOff x="3294" y="1458"/>
            <a:chExt cx="802" cy="40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94" y="1458"/>
              <a:ext cx="802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82" y="1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24"/>
          <p:cNvGrpSpPr>
            <a:grpSpLocks/>
          </p:cNvGrpSpPr>
          <p:nvPr/>
        </p:nvGrpSpPr>
        <p:grpSpPr bwMode="auto">
          <a:xfrm>
            <a:off x="5638800" y="2533650"/>
            <a:ext cx="1154113" cy="534988"/>
            <a:chOff x="3426" y="1541"/>
            <a:chExt cx="727" cy="337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426" y="1554"/>
              <a:ext cx="708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57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7" name="Group 27"/>
          <p:cNvGrpSpPr>
            <a:grpSpLocks/>
          </p:cNvGrpSpPr>
          <p:nvPr/>
        </p:nvGrpSpPr>
        <p:grpSpPr bwMode="auto">
          <a:xfrm>
            <a:off x="5715000" y="2838450"/>
            <a:ext cx="1485900" cy="411163"/>
            <a:chOff x="3474" y="1733"/>
            <a:chExt cx="936" cy="259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8" name="Group 30"/>
          <p:cNvGrpSpPr>
            <a:grpSpLocks/>
          </p:cNvGrpSpPr>
          <p:nvPr/>
        </p:nvGrpSpPr>
        <p:grpSpPr bwMode="auto">
          <a:xfrm>
            <a:off x="6762750" y="2079625"/>
            <a:ext cx="369888" cy="657225"/>
            <a:chOff x="4180" y="783"/>
            <a:chExt cx="150" cy="307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39" name="Group 39"/>
          <p:cNvGrpSpPr>
            <a:grpSpLocks/>
          </p:cNvGrpSpPr>
          <p:nvPr/>
        </p:nvGrpSpPr>
        <p:grpSpPr bwMode="auto">
          <a:xfrm>
            <a:off x="7208838" y="3095625"/>
            <a:ext cx="369887" cy="657225"/>
            <a:chOff x="4180" y="783"/>
            <a:chExt cx="150" cy="307"/>
          </a:xfrm>
        </p:grpSpPr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0" name="Group 48"/>
          <p:cNvGrpSpPr>
            <a:grpSpLocks/>
          </p:cNvGrpSpPr>
          <p:nvPr/>
        </p:nvGrpSpPr>
        <p:grpSpPr bwMode="auto">
          <a:xfrm>
            <a:off x="7189788" y="4714875"/>
            <a:ext cx="369887" cy="657225"/>
            <a:chOff x="4180" y="783"/>
            <a:chExt cx="150" cy="307"/>
          </a:xfrm>
        </p:grpSpPr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13500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42" name="Group 58"/>
          <p:cNvGrpSpPr>
            <a:grpSpLocks/>
          </p:cNvGrpSpPr>
          <p:nvPr/>
        </p:nvGrpSpPr>
        <p:grpSpPr bwMode="auto">
          <a:xfrm>
            <a:off x="7508875" y="3802063"/>
            <a:ext cx="311150" cy="923925"/>
            <a:chOff x="4468" y="2340"/>
            <a:chExt cx="196" cy="582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3" name="Group 61"/>
          <p:cNvGrpSpPr>
            <a:grpSpLocks/>
          </p:cNvGrpSpPr>
          <p:nvPr/>
        </p:nvGrpSpPr>
        <p:grpSpPr bwMode="auto">
          <a:xfrm>
            <a:off x="7024688" y="3794125"/>
            <a:ext cx="311150" cy="890588"/>
            <a:chOff x="4426" y="2346"/>
            <a:chExt cx="196" cy="561"/>
          </a:xfrm>
        </p:grpSpPr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4" name="Group 64"/>
          <p:cNvGrpSpPr>
            <a:grpSpLocks/>
          </p:cNvGrpSpPr>
          <p:nvPr/>
        </p:nvGrpSpPr>
        <p:grpSpPr bwMode="auto">
          <a:xfrm>
            <a:off x="6400800" y="3905250"/>
            <a:ext cx="2400300" cy="490538"/>
            <a:chOff x="4170" y="2163"/>
            <a:chExt cx="1512" cy="309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5" name="Group 67"/>
          <p:cNvGrpSpPr>
            <a:grpSpLocks/>
          </p:cNvGrpSpPr>
          <p:nvPr/>
        </p:nvGrpSpPr>
        <p:grpSpPr bwMode="auto">
          <a:xfrm>
            <a:off x="5715000" y="3411538"/>
            <a:ext cx="1419225" cy="412750"/>
            <a:chOff x="3474" y="2094"/>
            <a:chExt cx="894" cy="260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6" name="Group 70"/>
          <p:cNvGrpSpPr>
            <a:grpSpLocks/>
          </p:cNvGrpSpPr>
          <p:nvPr/>
        </p:nvGrpSpPr>
        <p:grpSpPr bwMode="auto">
          <a:xfrm>
            <a:off x="5505450" y="3802063"/>
            <a:ext cx="384175" cy="1323975"/>
            <a:chOff x="3342" y="2340"/>
            <a:chExt cx="242" cy="83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7" name="Group 76"/>
          <p:cNvGrpSpPr>
            <a:grpSpLocks/>
          </p:cNvGrpSpPr>
          <p:nvPr/>
        </p:nvGrpSpPr>
        <p:grpSpPr bwMode="auto">
          <a:xfrm>
            <a:off x="4422775" y="3917950"/>
            <a:ext cx="1876425" cy="500063"/>
            <a:chOff x="2838" y="2163"/>
            <a:chExt cx="1182" cy="315"/>
          </a:xfrm>
        </p:grpSpPr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52248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07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UDP/DNS Implementation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396875" y="157162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Standard UDP demultiplexing (find out return address by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src.addr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src.port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of UDP packet) does not always work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DNS solution: identification: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remember the mapping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3952875" y="1762125"/>
          <a:ext cx="51149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3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62125"/>
                        <a:ext cx="51149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3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Basic TCP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C37E2B-A04A-E748-AD86-8D65EE791A3E}" type="slidenum">
              <a:rPr lang="en-US" altLang="x-none" sz="1400">
                <a:solidFill>
                  <a:srgbClr val="000000"/>
                </a:solidFill>
              </a:rPr>
              <a:pPr/>
              <a:t>78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TCP Socket Design: Starting w/ UDP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77850" y="1928813"/>
            <a:ext cx="1412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Socket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socket space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32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230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787400" y="3500438"/>
            <a:ext cx="957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address</a:t>
            </a:r>
          </a:p>
        </p:txBody>
      </p:sp>
      <p:sp>
        <p:nvSpPr>
          <p:cNvPr id="58379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0" name="Text Box 25"/>
          <p:cNvSpPr txBox="1">
            <a:spLocks noChangeArrowheads="1"/>
          </p:cNvSpPr>
          <p:nvPr/>
        </p:nvSpPr>
        <p:spPr bwMode="auto">
          <a:xfrm>
            <a:off x="1627188" y="3357563"/>
            <a:ext cx="744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58381" name="Line 8"/>
          <p:cNvSpPr>
            <a:spLocks noChangeShapeType="1"/>
          </p:cNvSpPr>
          <p:nvPr/>
        </p:nvSpPr>
        <p:spPr bwMode="auto">
          <a:xfrm flipH="1">
            <a:off x="2840038" y="1865313"/>
            <a:ext cx="3614737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Line 8"/>
          <p:cNvSpPr>
            <a:spLocks noChangeShapeType="1"/>
          </p:cNvSpPr>
          <p:nvPr/>
        </p:nvSpPr>
        <p:spPr bwMode="auto">
          <a:xfrm flipH="1" flipV="1">
            <a:off x="2882899" y="2700337"/>
            <a:ext cx="3710877" cy="224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0169" y="3244581"/>
            <a:ext cx="469265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Issue: If a single socket, data can be mixed, but TCP is designed to provide a pipe abstraction: server reads an ordered sequence of bytes from each individual client. 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17157" y="5596438"/>
            <a:ext cx="4665662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 2: How to notify an app that a new client is connected?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58385" name="Group 4"/>
          <p:cNvGrpSpPr>
            <a:grpSpLocks/>
          </p:cNvGrpSpPr>
          <p:nvPr/>
        </p:nvGrpSpPr>
        <p:grpSpPr bwMode="auto">
          <a:xfrm>
            <a:off x="6459538" y="1333500"/>
            <a:ext cx="803275" cy="849313"/>
            <a:chOff x="240" y="1046"/>
            <a:chExt cx="637" cy="994"/>
          </a:xfrm>
        </p:grpSpPr>
        <p:grpSp>
          <p:nvGrpSpPr>
            <p:cNvPr id="58396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40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7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58398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58386" name="Group 4"/>
          <p:cNvGrpSpPr>
            <a:grpSpLocks/>
          </p:cNvGrpSpPr>
          <p:nvPr/>
        </p:nvGrpSpPr>
        <p:grpSpPr bwMode="auto">
          <a:xfrm>
            <a:off x="6584950" y="2332768"/>
            <a:ext cx="803275" cy="847725"/>
            <a:chOff x="240" y="1046"/>
            <a:chExt cx="637" cy="994"/>
          </a:xfrm>
        </p:grpSpPr>
        <p:grpSp>
          <p:nvGrpSpPr>
            <p:cNvPr id="5838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39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9368" y="5060079"/>
            <a:ext cx="311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0000"/>
                </a:solidFill>
              </a:rPr>
              <a:t>sock.nextByte</a:t>
            </a:r>
            <a:r>
              <a:rPr lang="en-US" altLang="x-none" dirty="0">
                <a:solidFill>
                  <a:srgbClr val="000000"/>
                </a:solidFill>
              </a:rPr>
              <a:t>(client1)?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8937" y="6253255"/>
            <a:ext cx="454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 err="1">
                <a:solidFill>
                  <a:srgbClr val="000000"/>
                </a:solidFill>
              </a:rPr>
              <a:t>newClient</a:t>
            </a:r>
            <a:r>
              <a:rPr lang="en-US" altLang="x-none" dirty="0">
                <a:solidFill>
                  <a:srgbClr val="000000"/>
                </a:solidFill>
              </a:rPr>
              <a:t> = </a:t>
            </a:r>
            <a:r>
              <a:rPr lang="en-US" altLang="x-none" dirty="0" err="1">
                <a:solidFill>
                  <a:srgbClr val="000000"/>
                </a:solidFill>
              </a:rPr>
              <a:t>sock.getNewClient</a:t>
            </a:r>
            <a:r>
              <a:rPr lang="en-US" altLang="x-none" dirty="0">
                <a:solidFill>
                  <a:srgbClr val="000000"/>
                </a:solidFill>
              </a:rPr>
              <a:t>()?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F098213-A11F-0846-BF29-940973A46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42371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42963" y="2174875"/>
            <a:ext cx="3417887" cy="26177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BSD TCP Socket API Design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42353" name="Text Box 28"/>
          <p:cNvSpPr txBox="1">
            <a:spLocks noChangeArrowheads="1"/>
          </p:cNvSpPr>
          <p:nvPr/>
        </p:nvSpPr>
        <p:spPr bwMode="auto">
          <a:xfrm>
            <a:off x="512763" y="5286375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Q: How to decide where to put a new TCP packet?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1008063" y="2997200"/>
            <a:ext cx="2830512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019175" y="3051175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1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987425" y="3776663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8" name="Text Box 8"/>
          <p:cNvSpPr txBox="1">
            <a:spLocks noChangeArrowheads="1"/>
          </p:cNvSpPr>
          <p:nvPr/>
        </p:nvSpPr>
        <p:spPr bwMode="auto">
          <a:xfrm>
            <a:off x="1030288" y="3830638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2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9" name="Line 8"/>
          <p:cNvSpPr>
            <a:spLocks noChangeShapeType="1"/>
          </p:cNvSpPr>
          <p:nvPr/>
        </p:nvSpPr>
        <p:spPr bwMode="auto">
          <a:xfrm flipH="1">
            <a:off x="2714625" y="3003550"/>
            <a:ext cx="3660775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Line 8"/>
          <p:cNvSpPr>
            <a:spLocks noChangeShapeType="1"/>
          </p:cNvSpPr>
          <p:nvPr/>
        </p:nvSpPr>
        <p:spPr bwMode="auto">
          <a:xfrm flipH="1" flipV="1">
            <a:off x="2835275" y="4143375"/>
            <a:ext cx="369887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1" name="Rectangle 39"/>
          <p:cNvSpPr>
            <a:spLocks noChangeArrowheads="1"/>
          </p:cNvSpPr>
          <p:nvPr/>
        </p:nvSpPr>
        <p:spPr bwMode="auto">
          <a:xfrm>
            <a:off x="5781675" y="1371600"/>
            <a:ext cx="304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socket for new connected clients</a:t>
            </a:r>
          </a:p>
        </p:txBody>
      </p:sp>
      <p:sp>
        <p:nvSpPr>
          <p:cNvPr id="60432" name="Line 8"/>
          <p:cNvSpPr>
            <a:spLocks noChangeShapeType="1"/>
          </p:cNvSpPr>
          <p:nvPr/>
        </p:nvSpPr>
        <p:spPr bwMode="auto">
          <a:xfrm flipH="1">
            <a:off x="2303463" y="1976438"/>
            <a:ext cx="3951287" cy="63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33" name="Group 4"/>
          <p:cNvGrpSpPr>
            <a:grpSpLocks/>
          </p:cNvGrpSpPr>
          <p:nvPr/>
        </p:nvGrpSpPr>
        <p:grpSpPr bwMode="auto">
          <a:xfrm>
            <a:off x="6432550" y="2459038"/>
            <a:ext cx="803275" cy="847725"/>
            <a:chOff x="240" y="1046"/>
            <a:chExt cx="637" cy="994"/>
          </a:xfrm>
        </p:grpSpPr>
        <p:grpSp>
          <p:nvGrpSpPr>
            <p:cNvPr id="604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60447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60434" name="Group 4"/>
          <p:cNvGrpSpPr>
            <a:grpSpLocks/>
          </p:cNvGrpSpPr>
          <p:nvPr/>
        </p:nvGrpSpPr>
        <p:grpSpPr bwMode="auto">
          <a:xfrm>
            <a:off x="6545263" y="3576638"/>
            <a:ext cx="803275" cy="849312"/>
            <a:chOff x="240" y="1046"/>
            <a:chExt cx="637" cy="994"/>
          </a:xfrm>
        </p:grpSpPr>
        <p:grpSp>
          <p:nvGrpSpPr>
            <p:cNvPr id="6043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4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3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1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60440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555625" y="5903913"/>
            <a:ext cx="7165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A: Packet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demutiplexing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is based on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four tuples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   (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port)</a:t>
            </a:r>
          </a:p>
        </p:txBody>
      </p:sp>
      <p:sp>
        <p:nvSpPr>
          <p:cNvPr id="60436" name="Rectangle 39"/>
          <p:cNvSpPr>
            <a:spLocks noChangeArrowheads="1"/>
          </p:cNvSpPr>
          <p:nvPr/>
        </p:nvSpPr>
        <p:spPr bwMode="auto">
          <a:xfrm>
            <a:off x="7189788" y="2387600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1</a:t>
            </a:r>
          </a:p>
        </p:txBody>
      </p:sp>
      <p:sp>
        <p:nvSpPr>
          <p:cNvPr id="60437" name="Rectangle 39"/>
          <p:cNvSpPr>
            <a:spLocks noChangeArrowheads="1"/>
          </p:cNvSpPr>
          <p:nvPr/>
        </p:nvSpPr>
        <p:spPr bwMode="auto">
          <a:xfrm>
            <a:off x="7370763" y="3694113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2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ED9998-23CF-AF43-BABB-0CA0AAAC5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3" grpId="0"/>
      <p:bldP spid="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Connection-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riented </a:t>
            </a:r>
            <a:r>
              <a:rPr lang="en-US" altLang="zh-CN" sz="3600">
                <a:ea typeface="宋体" charset="-122"/>
              </a:rPr>
              <a:t>D</a:t>
            </a:r>
            <a:r>
              <a:rPr lang="en-US" altLang="x-none" sz="3600">
                <a:ea typeface="ＭＳ Ｐゴシック" charset="-128"/>
              </a:rPr>
              <a:t>emux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TCP socket identified by 4-tuple: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port number</a:t>
            </a: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recv</a:t>
            </a:r>
            <a:r>
              <a:rPr lang="en-US" altLang="x-none" sz="2400" dirty="0">
                <a:ea typeface="ＭＳ Ｐゴシック" charset="-128"/>
              </a:rPr>
              <a:t> host uses all four values to direct segment to appropriate socket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different connections/sessions are automatically separated into different sockets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7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D68AAA-52CB-3F4D-BBA6-1979E9EF8051}" type="slidenum">
              <a:rPr lang="en-US" altLang="x-none" sz="1400">
                <a:solidFill>
                  <a:srgbClr val="000000"/>
                </a:solidFill>
              </a:rPr>
              <a:pPr/>
              <a:t>82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61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TCP Socket Big Picture</a:t>
            </a:r>
            <a:endParaRPr lang="en-US" altLang="x-none" sz="3600">
              <a:ea typeface="ＭＳ Ｐゴシック" charset="-128"/>
            </a:endParaRPr>
          </a:p>
        </p:txBody>
      </p:sp>
      <p:graphicFrame>
        <p:nvGraphicFramePr>
          <p:cNvPr id="6451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0525" y="1404938"/>
          <a:ext cx="793115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7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45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404938"/>
                        <a:ext cx="793115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5270500" y="46038"/>
            <a:ext cx="411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920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Client/server Socket Workflow: TCP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133475" y="3217863"/>
            <a:ext cx="2117725" cy="927100"/>
            <a:chOff x="827" y="2027"/>
            <a:chExt cx="1334" cy="584"/>
          </a:xfrm>
        </p:grpSpPr>
        <p:sp>
          <p:nvSpPr>
            <p:cNvPr id="6659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connection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123950" y="1881188"/>
            <a:ext cx="1635125" cy="1414462"/>
            <a:chOff x="821" y="1185"/>
            <a:chExt cx="1030" cy="891"/>
          </a:xfrm>
        </p:grpSpPr>
        <p:grpSp>
          <p:nvGrpSpPr>
            <p:cNvPr id="6659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659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port=</a:t>
                </a: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incoming request: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6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ServerSocket(x)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64" name="Group 11"/>
          <p:cNvGrpSpPr>
            <a:grpSpLocks/>
          </p:cNvGrpSpPr>
          <p:nvPr/>
        </p:nvGrpSpPr>
        <p:grpSpPr bwMode="auto">
          <a:xfrm>
            <a:off x="4911725" y="3146425"/>
            <a:ext cx="2166938" cy="912813"/>
            <a:chOff x="3333" y="1154"/>
            <a:chExt cx="1365" cy="575"/>
          </a:xfrm>
        </p:grpSpPr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335" y="1154"/>
              <a:ext cx="13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 to hostid, port=</a:t>
              </a: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1096963" y="3124200"/>
            <a:ext cx="5440362" cy="3352800"/>
            <a:chOff x="804" y="1968"/>
            <a:chExt cx="3427" cy="2112"/>
          </a:xfrm>
        </p:grpSpPr>
        <p:sp>
          <p:nvSpPr>
            <p:cNvPr id="66584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close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85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7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66588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0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566" name="Text Box 22"/>
          <p:cNvSpPr txBox="1">
            <a:spLocks noChangeArrowheads="1"/>
          </p:cNvSpPr>
          <p:nvPr/>
        </p:nvSpPr>
        <p:spPr bwMode="auto">
          <a:xfrm>
            <a:off x="406400" y="1314450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 (running on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6567" name="Text Box 23"/>
          <p:cNvSpPr txBox="1">
            <a:spLocks noChangeArrowheads="1"/>
          </p:cNvSpPr>
          <p:nvPr/>
        </p:nvSpPr>
        <p:spPr bwMode="auto">
          <a:xfrm>
            <a:off x="5076825" y="1333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6568" name="Group 24"/>
          <p:cNvGrpSpPr>
            <a:grpSpLocks/>
          </p:cNvGrpSpPr>
          <p:nvPr/>
        </p:nvGrpSpPr>
        <p:grpSpPr bwMode="auto">
          <a:xfrm>
            <a:off x="2754313" y="4010025"/>
            <a:ext cx="4041775" cy="1371600"/>
            <a:chOff x="1848" y="2526"/>
            <a:chExt cx="2546" cy="864"/>
          </a:xfrm>
        </p:grpSpPr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0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658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569" name="Group 30"/>
          <p:cNvGrpSpPr>
            <a:grpSpLocks/>
          </p:cNvGrpSpPr>
          <p:nvPr/>
        </p:nvGrpSpPr>
        <p:grpSpPr bwMode="auto">
          <a:xfrm>
            <a:off x="1123950" y="4105275"/>
            <a:ext cx="4097338" cy="1487488"/>
            <a:chOff x="821" y="2586"/>
            <a:chExt cx="2581" cy="937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0" name="Group 36"/>
          <p:cNvGrpSpPr>
            <a:grpSpLocks/>
          </p:cNvGrpSpPr>
          <p:nvPr/>
        </p:nvGrpSpPr>
        <p:grpSpPr bwMode="auto">
          <a:xfrm>
            <a:off x="2744788" y="3041650"/>
            <a:ext cx="2200275" cy="641350"/>
            <a:chOff x="1842" y="1916"/>
            <a:chExt cx="1386" cy="404"/>
          </a:xfrm>
        </p:grpSpPr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3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TCP </a:t>
              </a:r>
            </a:p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connection setup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6571" name="Object 3"/>
          <p:cNvGraphicFramePr>
            <a:graphicFrameLocks noChangeAspect="1"/>
          </p:cNvGraphicFramePr>
          <p:nvPr/>
        </p:nvGraphicFramePr>
        <p:xfrm>
          <a:off x="6262688" y="1420813"/>
          <a:ext cx="2881312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1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6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420813"/>
                        <a:ext cx="2881312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C7DF017-5D0A-474D-94D1-5A11F3A87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02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Server Flow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8610" name="Rectangle 20"/>
          <p:cNvSpPr>
            <a:spLocks noChangeArrowheads="1"/>
          </p:cNvSpPr>
          <p:nvPr/>
        </p:nvSpPr>
        <p:spPr bwMode="auto">
          <a:xfrm>
            <a:off x="965200" y="22574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connSocket = accept()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Rectangle 22"/>
          <p:cNvSpPr>
            <a:spLocks noChangeArrowheads="1"/>
          </p:cNvSpPr>
          <p:nvPr/>
        </p:nvSpPr>
        <p:spPr bwMode="auto">
          <a:xfrm>
            <a:off x="942975" y="1466850"/>
            <a:ext cx="2767013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Create ServerSocket(6789)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2" name="Rectangle 23"/>
          <p:cNvSpPr>
            <a:spLocks noChangeArrowheads="1"/>
          </p:cNvSpPr>
          <p:nvPr/>
        </p:nvSpPr>
        <p:spPr bwMode="auto">
          <a:xfrm>
            <a:off x="973138" y="2986088"/>
            <a:ext cx="2768600" cy="65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read request from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3" name="Rectangle 24"/>
          <p:cNvSpPr>
            <a:spLocks noChangeArrowheads="1"/>
          </p:cNvSpPr>
          <p:nvPr/>
        </p:nvSpPr>
        <p:spPr bwMode="auto">
          <a:xfrm>
            <a:off x="1011238" y="4625975"/>
            <a:ext cx="2768600" cy="368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Serve the request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4" name="Rectangle 26"/>
          <p:cNvSpPr>
            <a:spLocks noChangeArrowheads="1"/>
          </p:cNvSpPr>
          <p:nvPr/>
        </p:nvSpPr>
        <p:spPr bwMode="auto">
          <a:xfrm>
            <a:off x="1082675" y="59023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close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322513" y="18462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2317750" y="2627313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2281238" y="3651250"/>
            <a:ext cx="4762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31"/>
          <p:cNvSpPr>
            <a:spLocks noChangeShapeType="1"/>
          </p:cNvSpPr>
          <p:nvPr/>
        </p:nvSpPr>
        <p:spPr bwMode="auto">
          <a:xfrm flipH="1">
            <a:off x="2278063" y="5105400"/>
            <a:ext cx="79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Freeform 32"/>
          <p:cNvSpPr>
            <a:spLocks/>
          </p:cNvSpPr>
          <p:nvPr/>
        </p:nvSpPr>
        <p:spPr bwMode="auto">
          <a:xfrm>
            <a:off x="522288" y="2049463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"/>
          <p:cNvGraphicFramePr>
            <a:graphicFrameLocks noChangeAspect="1"/>
          </p:cNvGraphicFramePr>
          <p:nvPr/>
        </p:nvGraphicFramePr>
        <p:xfrm>
          <a:off x="4343400" y="304800"/>
          <a:ext cx="4397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86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43973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27"/>
          <p:cNvSpPr>
            <a:spLocks noChangeArrowheads="1"/>
          </p:cNvSpPr>
          <p:nvPr/>
        </p:nvSpPr>
        <p:spPr bwMode="auto">
          <a:xfrm>
            <a:off x="4953000" y="3581400"/>
            <a:ext cx="411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1A3D01-BFE5-B44B-88DF-33266C639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7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8B1C5E-CB3C-EB4E-A619-951B752272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ServerSocket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356600" cy="5000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an unbound server socket.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socket, bound to the specified port.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 and binds it to the specified local port number, with the specified backlog.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</a:t>
            </a:r>
            <a:r>
              <a:rPr lang="en-US" altLang="zh-CN" sz="1600" dirty="0" err="1">
                <a:ea typeface="宋体" charset="-122"/>
              </a:rPr>
              <a:t>bindAddr</a:t>
            </a:r>
            <a:r>
              <a:rPr lang="en-US" altLang="zh-CN" sz="1600" dirty="0">
                <a:ea typeface="宋体" charset="-122"/>
              </a:rPr>
              <a:t>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with the specified port, listen backlog, and local IP address to bind to.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 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Socket </a:t>
            </a:r>
            <a:r>
              <a:rPr lang="en-US" altLang="zh-CN" sz="1600" b="1" dirty="0">
                <a:ea typeface="宋体" charset="-122"/>
              </a:rPr>
              <a:t>accept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listens for a connection to be made to this socket and accepts it.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800" b="1" dirty="0">
                <a:ea typeface="ＭＳ Ｐゴシック" charset="-128"/>
              </a:rPr>
              <a:t>close</a:t>
            </a:r>
            <a:r>
              <a:rPr lang="en-US" altLang="x-none" sz="1800" dirty="0">
                <a:ea typeface="ＭＳ Ｐゴシック" charset="-128"/>
              </a:rPr>
              <a:t>()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c</a:t>
            </a:r>
            <a:r>
              <a:rPr lang="en-US" altLang="x-none" sz="16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26069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(Client)Socket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134350" cy="5461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at the specified IP address.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port, 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localAddr</a:t>
            </a:r>
            <a:r>
              <a:rPr lang="en-US" altLang="x-none" sz="1600" dirty="0">
                <a:ea typeface="ＭＳ Ｐゴシック" charset="-128"/>
              </a:rPr>
              <a:t>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socket and connects it to the specified remote address on the specified remote port.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(String host,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on the named host.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bind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bindpoint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</a:t>
            </a:r>
            <a:r>
              <a:rPr lang="en-US" altLang="x-none" sz="1400" dirty="0">
                <a:ea typeface="ＭＳ Ｐゴシック" charset="-128"/>
              </a:rPr>
              <a:t>inds the socket to a local address.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x-none" sz="1400" dirty="0">
                <a:ea typeface="ＭＳ Ｐゴシック" charset="-128"/>
              </a:rPr>
              <a:t>server.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timeout)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 server with a specified timeout value.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InputStream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getInputStream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input stream for this socket.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OutputStream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getOutputStream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output stream for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127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61EFF8-6F56-344E-84BF-E539C20AEDF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TCP Example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4755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3835400" y="1546225"/>
          <a:ext cx="5308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9" name="Photo Editor Photo" r:id="rId4" imgW="11304762" imgH="9307224" progId="MSPhotoEd.3">
                  <p:embed/>
                </p:oleObj>
              </mc:Choice>
              <mc:Fallback>
                <p:oleObj name="Photo Editor Photo" r:id="rId4" imgW="11304762" imgH="9307224" progId="MSPhotoEd.3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74" r="12230"/>
                      <a:stretch>
                        <a:fillRect/>
                      </a:stretch>
                    </p:blipFill>
                    <p:spPr bwMode="auto">
                      <a:xfrm>
                        <a:off x="3835400" y="1546225"/>
                        <a:ext cx="5308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3"/>
          <p:cNvSpPr txBox="1">
            <a:spLocks noChangeArrowheads="1"/>
          </p:cNvSpPr>
          <p:nvPr/>
        </p:nvSpPr>
        <p:spPr bwMode="auto">
          <a:xfrm>
            <a:off x="236538" y="1620838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Example client-server app: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1) client reads line from standard input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inFromUser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 , sends to server via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outToServer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2) server reads line from socket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3) server converts line to uppercase, sends back to client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4) client reads, prints  modified line from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</p:txBody>
      </p:sp>
    </p:spTree>
    <p:extLst>
      <p:ext uri="{BB962C8B-B14F-4D97-AF65-F5344CB8AC3E}">
        <p14:creationId xmlns:p14="http://schemas.microsoft.com/office/powerpoint/2010/main" val="8964362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185988" y="1347788"/>
            <a:ext cx="6888162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TCPClient {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static void main(String argv[]) throws Exception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sentence;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modifiedSentence;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BufferedReader inFromUser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 InputStreamReader(System.in));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sentence = inFromUser.readLine();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Socket clientSocket = new Socket(</a:t>
            </a:r>
            <a:r>
              <a:rPr lang="ja-JP" altLang="en-US" sz="18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Arial" charset="0"/>
              </a:rPr>
              <a:t>server.name", 6789);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DataOutputStream outToServer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DataOutputStream(clientSocket.getOutputStream());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input stream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66688" y="4633913"/>
            <a:ext cx="20685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client socket,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connect to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0" y="5549900"/>
            <a:ext cx="221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output stream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attached 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>
            <a:off x="2081213" y="4733925"/>
            <a:ext cx="123825" cy="7667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>
            <a:off x="2209800" y="5116513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0" name="Freeform 11"/>
          <p:cNvSpPr>
            <a:spLocks/>
          </p:cNvSpPr>
          <p:nvPr/>
        </p:nvSpPr>
        <p:spPr bwMode="auto">
          <a:xfrm>
            <a:off x="2109788" y="5648325"/>
            <a:ext cx="123825" cy="8048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V="1">
            <a:off x="2238375" y="5748338"/>
            <a:ext cx="361950" cy="14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B163F5C-5E22-4342-861B-4036F8A2F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461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OutputStream</a:t>
            </a:r>
          </a:p>
        </p:txBody>
      </p:sp>
      <p:sp>
        <p:nvSpPr>
          <p:cNvPr id="78850" name="Content Placeholder 3"/>
          <p:cNvSpPr>
            <a:spLocks noGrp="1"/>
          </p:cNvSpPr>
          <p:nvPr>
            <p:ph idx="1"/>
          </p:nvPr>
        </p:nvSpPr>
        <p:spPr>
          <a:xfrm>
            <a:off x="533400" y="147955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OutputStream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void write(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b)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flush(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D381A6-E9AD-5044-A2FC-46D2991760A1}" type="slidenum">
              <a:rPr lang="en-US" altLang="x-none" sz="1400">
                <a:solidFill>
                  <a:srgbClr val="000000"/>
                </a:solidFill>
              </a:rPr>
              <a:pPr/>
              <a:t>89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0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69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InputStream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InputStream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long skip(long n)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available(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264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(TCP), cont.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2692400" y="1866900"/>
            <a:ext cx="6451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outToServer.writeBytes(sentence + '\n');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</a:rPr>
              <a:t>       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BufferedReader inFromServer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InputStreamReader(clientSocket.getInputStream()));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modifiedSentence = inFromServer.readLine();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System.out.println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("FROM SERVER: " + modifiedSentence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clientSocket.close();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 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1052513" y="3817938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Read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from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12"/>
          <p:cNvGrpSpPr>
            <a:grpSpLocks/>
          </p:cNvGrpSpPr>
          <p:nvPr/>
        </p:nvGrpSpPr>
        <p:grpSpPr bwMode="auto">
          <a:xfrm>
            <a:off x="206375" y="2617788"/>
            <a:ext cx="2809875" cy="915987"/>
            <a:chOff x="114300" y="1849438"/>
            <a:chExt cx="2809875" cy="915987"/>
          </a:xfrm>
        </p:grpSpPr>
        <p:sp>
          <p:nvSpPr>
            <p:cNvPr id="82955" name="Text Box 4"/>
            <p:cNvSpPr txBox="1">
              <a:spLocks noChangeArrowheads="1"/>
            </p:cNvSpPr>
            <p:nvPr/>
          </p:nvSpPr>
          <p:spPr bwMode="auto">
            <a:xfrm>
              <a:off x="114300" y="1849438"/>
              <a:ext cx="239236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input stream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attached 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6" name="Freeform 7"/>
            <p:cNvSpPr>
              <a:spLocks/>
            </p:cNvSpPr>
            <p:nvPr/>
          </p:nvSpPr>
          <p:spPr bwMode="auto">
            <a:xfrm>
              <a:off x="2466975" y="1919288"/>
              <a:ext cx="114300" cy="790575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7" name="Line 8"/>
            <p:cNvSpPr>
              <a:spLocks noChangeShapeType="1"/>
            </p:cNvSpPr>
            <p:nvPr/>
          </p:nvSpPr>
          <p:spPr bwMode="auto">
            <a:xfrm flipV="1">
              <a:off x="2581275" y="2324100"/>
              <a:ext cx="342900" cy="14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1249363" y="1711325"/>
            <a:ext cx="1455737" cy="641350"/>
            <a:chOff x="1487488" y="3321050"/>
            <a:chExt cx="1455737" cy="641350"/>
          </a:xfrm>
        </p:grpSpPr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1487488" y="3321050"/>
              <a:ext cx="11731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Send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505075" y="3357563"/>
              <a:ext cx="123825" cy="5857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V="1">
              <a:off x="2633663" y="3667125"/>
              <a:ext cx="309562" cy="158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50" name="Freeform 11"/>
          <p:cNvSpPr>
            <a:spLocks/>
          </p:cNvSpPr>
          <p:nvPr/>
        </p:nvSpPr>
        <p:spPr bwMode="auto">
          <a:xfrm>
            <a:off x="2395538" y="389413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1" name="Line 12"/>
          <p:cNvSpPr>
            <a:spLocks noChangeShapeType="1"/>
          </p:cNvSpPr>
          <p:nvPr/>
        </p:nvSpPr>
        <p:spPr bwMode="auto">
          <a:xfrm flipV="1">
            <a:off x="2533650" y="40036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74796A-8891-B443-A60C-77990D2A0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63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welcoming socket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 port 6789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6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7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8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3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849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2633663" y="4243388"/>
            <a:ext cx="6272212" cy="2370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AA32466-72CA-3940-8853-1EC284471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15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 on MAC</a:t>
            </a: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start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our TCP traffic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 err="1">
                <a:ea typeface="ＭＳ Ｐゴシック" charset="-128"/>
              </a:rPr>
              <a:t>tcp.srcport</a:t>
            </a:r>
            <a:r>
              <a:rPr lang="en-US" altLang="x-none" dirty="0">
                <a:ea typeface="ＭＳ Ｐゴシック" charset="-128"/>
              </a:rPr>
              <a:t>==6789 or </a:t>
            </a:r>
            <a:r>
              <a:rPr lang="en-US" altLang="x-none" dirty="0" err="1">
                <a:ea typeface="ＭＳ Ｐゴシック" charset="-128"/>
              </a:rPr>
              <a:t>tcp.dstport</a:t>
            </a:r>
            <a:r>
              <a:rPr lang="en-US" altLang="x-none" dirty="0">
                <a:ea typeface="ＭＳ Ｐゴシック" charset="-128"/>
              </a:rPr>
              <a:t>==6789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70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F04AF9-1CEC-3C40-BB6C-C5D2A8FC95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318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533400" y="109538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Under the Hood: After Welcome (Server) Socket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grpSp>
        <p:nvGrpSpPr>
          <p:cNvPr id="89094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8911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2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095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3495675" y="3317875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7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8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100" name="Group 15"/>
          <p:cNvGrpSpPr>
            <a:grpSpLocks/>
          </p:cNvGrpSpPr>
          <p:nvPr/>
        </p:nvGrpSpPr>
        <p:grpSpPr bwMode="auto">
          <a:xfrm>
            <a:off x="901700" y="4745038"/>
            <a:ext cx="3057525" cy="979487"/>
            <a:chOff x="670" y="2989"/>
            <a:chExt cx="1783" cy="617"/>
          </a:xfrm>
        </p:grpSpPr>
        <p:sp>
          <p:nvSpPr>
            <p:cNvPr id="8911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11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1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89102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8911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10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89103" name="Group 22"/>
          <p:cNvGrpSpPr>
            <a:grpSpLocks/>
          </p:cNvGrpSpPr>
          <p:nvPr/>
        </p:nvGrpSpPr>
        <p:grpSpPr bwMode="auto">
          <a:xfrm>
            <a:off x="5189538" y="2238375"/>
            <a:ext cx="3082925" cy="914400"/>
            <a:chOff x="625" y="1436"/>
            <a:chExt cx="1786" cy="576"/>
          </a:xfrm>
        </p:grpSpPr>
        <p:sp>
          <p:nvSpPr>
            <p:cNvPr id="8911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2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starting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4" name="Line 25"/>
          <p:cNvSpPr>
            <a:spLocks noChangeShapeType="1"/>
          </p:cNvSpPr>
          <p:nvPr/>
        </p:nvSpPr>
        <p:spPr bwMode="auto">
          <a:xfrm flipV="1">
            <a:off x="1349375" y="2601913"/>
            <a:ext cx="24923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5" name="Text Box 26"/>
          <p:cNvSpPr txBox="1">
            <a:spLocks noChangeArrowheads="1"/>
          </p:cNvSpPr>
          <p:nvPr/>
        </p:nvSpPr>
        <p:spPr bwMode="auto">
          <a:xfrm>
            <a:off x="1008063" y="3457575"/>
            <a:ext cx="708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addr</a:t>
            </a:r>
          </a:p>
        </p:txBody>
      </p:sp>
      <p:sp>
        <p:nvSpPr>
          <p:cNvPr id="89106" name="Text Box 27"/>
          <p:cNvSpPr txBox="1">
            <a:spLocks noChangeArrowheads="1"/>
          </p:cNvSpPr>
          <p:nvPr/>
        </p:nvSpPr>
        <p:spPr bwMode="auto">
          <a:xfrm>
            <a:off x="1514475" y="3297238"/>
            <a:ext cx="690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89107" name="Line 28"/>
          <p:cNvSpPr>
            <a:spLocks noChangeShapeType="1"/>
          </p:cNvSpPr>
          <p:nvPr/>
        </p:nvSpPr>
        <p:spPr bwMode="auto">
          <a:xfrm flipV="1">
            <a:off x="1828800" y="2601913"/>
            <a:ext cx="174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8" name="Line 29"/>
          <p:cNvSpPr>
            <a:spLocks noChangeShapeType="1"/>
          </p:cNvSpPr>
          <p:nvPr/>
        </p:nvSpPr>
        <p:spPr bwMode="auto">
          <a:xfrm flipH="1" flipV="1">
            <a:off x="2168525" y="2614613"/>
            <a:ext cx="115888" cy="117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9" name="Text Box 30"/>
          <p:cNvSpPr txBox="1">
            <a:spLocks noChangeArrowheads="1"/>
          </p:cNvSpPr>
          <p:nvPr/>
        </p:nvSpPr>
        <p:spPr bwMode="auto">
          <a:xfrm>
            <a:off x="1868488" y="3776663"/>
            <a:ext cx="849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addr</a:t>
            </a:r>
          </a:p>
        </p:txBody>
      </p:sp>
      <p:sp>
        <p:nvSpPr>
          <p:cNvPr id="89110" name="Line 31"/>
          <p:cNvSpPr>
            <a:spLocks noChangeShapeType="1"/>
          </p:cNvSpPr>
          <p:nvPr/>
        </p:nvSpPr>
        <p:spPr bwMode="auto">
          <a:xfrm flipH="1" flipV="1">
            <a:off x="2295525" y="2582863"/>
            <a:ext cx="274638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1" name="Text Box 32"/>
          <p:cNvSpPr txBox="1">
            <a:spLocks noChangeArrowheads="1"/>
          </p:cNvSpPr>
          <p:nvPr/>
        </p:nvSpPr>
        <p:spPr bwMode="auto">
          <a:xfrm>
            <a:off x="2293938" y="3536950"/>
            <a:ext cx="831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port</a:t>
            </a:r>
          </a:p>
        </p:txBody>
      </p:sp>
      <p:sp>
        <p:nvSpPr>
          <p:cNvPr id="89112" name="Text Box 33"/>
          <p:cNvSpPr txBox="1">
            <a:spLocks noChangeArrowheads="1"/>
          </p:cNvSpPr>
          <p:nvPr/>
        </p:nvSpPr>
        <p:spPr bwMode="auto">
          <a:xfrm>
            <a:off x="760413" y="6191250"/>
            <a:ext cx="322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%netstat 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–p </a:t>
            </a:r>
            <a:r>
              <a:rPr lang="en-US" altLang="zh-CN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tcp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 -a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60CA3C8-9CE0-B44C-BE40-3876A3219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02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After Client 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Initiates C</a:t>
            </a: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onnect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ion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9115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6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1828800" y="16160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1144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6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1147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1148" name="Group 15"/>
          <p:cNvGrpSpPr>
            <a:grpSpLocks/>
          </p:cNvGrpSpPr>
          <p:nvPr/>
        </p:nvGrpSpPr>
        <p:grpSpPr bwMode="auto">
          <a:xfrm>
            <a:off x="901700" y="4845050"/>
            <a:ext cx="3057525" cy="979488"/>
            <a:chOff x="670" y="2989"/>
            <a:chExt cx="1783" cy="617"/>
          </a:xfrm>
        </p:grpSpPr>
        <p:sp>
          <p:nvSpPr>
            <p:cNvPr id="9115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9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1150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115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1151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7" cy="576"/>
          </a:xfrm>
        </p:grpSpPr>
        <p:sp>
          <p:nvSpPr>
            <p:cNvPr id="9115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198.69.10.10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3333CC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52" name="Line 25"/>
          <p:cNvSpPr>
            <a:spLocks noChangeShapeType="1"/>
          </p:cNvSpPr>
          <p:nvPr/>
        </p:nvSpPr>
        <p:spPr bwMode="auto">
          <a:xfrm flipH="1">
            <a:off x="3970338" y="2732088"/>
            <a:ext cx="119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632" y="6161019"/>
            <a:ext cx="7799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%ubun</a:t>
            </a:r>
            <a:r>
              <a:rPr lang="en-US" altLang="zh-CN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tu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java </a:t>
            </a:r>
            <a:r>
              <a:rPr lang="en-US" altLang="x-none" sz="28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TCPClient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&lt;server&gt; 6789</a:t>
            </a:r>
          </a:p>
        </p:txBody>
      </p:sp>
    </p:spTree>
    <p:extLst>
      <p:ext uri="{BB962C8B-B14F-4D97-AF65-F5344CB8AC3E}">
        <p14:creationId xmlns:p14="http://schemas.microsoft.com/office/powerpoint/2010/main" val="3708970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Client Connection Handshake Done</a:t>
            </a:r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3190" name="Group 7"/>
          <p:cNvGrpSpPr>
            <a:grpSpLocks/>
          </p:cNvGrpSpPr>
          <p:nvPr/>
        </p:nvGrpSpPr>
        <p:grpSpPr bwMode="auto">
          <a:xfrm>
            <a:off x="885825" y="2279650"/>
            <a:ext cx="3060700" cy="1020763"/>
            <a:chOff x="625" y="1436"/>
            <a:chExt cx="1786" cy="612"/>
          </a:xfrm>
        </p:grpSpPr>
        <p:sp>
          <p:nvSpPr>
            <p:cNvPr id="93206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7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50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3192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3195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196" name="Group 15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3204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5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7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3198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3202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3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3199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8" cy="576"/>
          </a:xfrm>
        </p:grpSpPr>
        <p:sp>
          <p:nvSpPr>
            <p:cNvPr id="93200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1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CE0BAA-6892-5C4E-A169-3144DA3A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8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Example: Client Connection Handshake Done</a:t>
            </a:r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5238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95258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9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39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5240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41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5243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5256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7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44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5245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5254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5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6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95252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3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7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95250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1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9300" y="6146800"/>
            <a:ext cx="7967663" cy="692150"/>
            <a:chOff x="749300" y="6146800"/>
            <a:chExt cx="7967663" cy="692150"/>
          </a:xfrm>
        </p:grpSpPr>
        <p:sp>
          <p:nvSpPr>
            <p:cNvPr id="95248" name="Text Box 27"/>
            <p:cNvSpPr txBox="1">
              <a:spLocks noChangeArrowheads="1"/>
            </p:cNvSpPr>
            <p:nvPr/>
          </p:nvSpPr>
          <p:spPr bwMode="auto">
            <a:xfrm>
              <a:off x="749300" y="6472238"/>
              <a:ext cx="5216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Packet sent to the socket with </a:t>
              </a:r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the best match</a:t>
              </a: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!</a:t>
              </a:r>
            </a:p>
          </p:txBody>
        </p:sp>
        <p:sp>
          <p:nvSpPr>
            <p:cNvPr id="95249" name="Text Box 28"/>
            <p:cNvSpPr txBox="1">
              <a:spLocks noChangeArrowheads="1"/>
            </p:cNvSpPr>
            <p:nvPr/>
          </p:nvSpPr>
          <p:spPr bwMode="auto">
            <a:xfrm>
              <a:off x="758825" y="6146800"/>
              <a:ext cx="795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Packet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demutiplexing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is based on (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port)</a:t>
              </a:r>
            </a:p>
          </p:txBody>
        </p:sp>
      </p:grp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1CC8A7B4-76DE-8A47-B110-0B5B4EC5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972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more client connections than backlog allowed?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We continue to start java </a:t>
            </a:r>
            <a:r>
              <a:rPr lang="en-US" altLang="x-none" dirty="0" err="1">
                <a:ea typeface="ＭＳ Ｐゴシック" charset="-128"/>
              </a:rPr>
              <a:t>TCPClient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F85FD1-EA2E-224A-BCA5-FCCE51B19D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5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207963" y="4337050"/>
            <a:ext cx="2214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Wait, on welcoming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socket for contact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by 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2" name="Freeform 9"/>
          <p:cNvSpPr>
            <a:spLocks/>
          </p:cNvSpPr>
          <p:nvPr/>
        </p:nvSpPr>
        <p:spPr bwMode="auto">
          <a:xfrm>
            <a:off x="2314575" y="4424363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3" name="Line 10"/>
          <p:cNvSpPr>
            <a:spLocks noChangeShapeType="1"/>
          </p:cNvSpPr>
          <p:nvPr/>
        </p:nvSpPr>
        <p:spPr bwMode="auto">
          <a:xfrm>
            <a:off x="2452688" y="48641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9334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7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993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1"/>
          <p:cNvSpPr>
            <a:spLocks noChangeArrowheads="1"/>
          </p:cNvSpPr>
          <p:nvPr/>
        </p:nvSpPr>
        <p:spPr bwMode="auto">
          <a:xfrm>
            <a:off x="2968625" y="5268913"/>
            <a:ext cx="5691188" cy="1325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006171E-4F12-4945-AF26-BE8B440B2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263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7743</Words>
  <Application>Microsoft Macintosh PowerPoint</Application>
  <PresentationFormat>On-screen Show (4:3)</PresentationFormat>
  <Paragraphs>1516</Paragraphs>
  <Slides>107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25" baseType="lpstr">
      <vt:lpstr>DejaVu Sans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Admin</vt:lpstr>
      <vt:lpstr>Recap: DNS Protocol, Messages</vt:lpstr>
      <vt:lpstr>Name Encoding</vt:lpstr>
      <vt:lpstr>Message Compression  (Label Pointer)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Data Encoding/Decoding</vt:lpstr>
      <vt:lpstr>Example: Endianness of Numbers</vt:lpstr>
      <vt:lpstr>Example: String and Chars</vt:lpstr>
      <vt:lpstr>Example: Charset Troubles</vt:lpstr>
      <vt:lpstr>Encoding/Decoding as a Common Source of Errors</vt:lpstr>
      <vt:lpstr>Exercise: UDP/DNS Server Pseudocode</vt:lpstr>
      <vt:lpstr>UDP/DNS Implementation</vt:lpstr>
      <vt:lpstr>Outline </vt:lpstr>
      <vt:lpstr>PowerPoint Presentation</vt:lpstr>
      <vt:lpstr>PowerPoint Presentation</vt:lpstr>
      <vt:lpstr>TCP Connection-Oriented Demux</vt:lpstr>
      <vt:lpstr>TCP Socket Big Picture</vt:lpstr>
      <vt:lpstr>Client/server Socket Workflow: TCP</vt:lpstr>
      <vt:lpstr>Server Flow</vt:lpstr>
      <vt:lpstr>ServerSocket</vt:lpstr>
      <vt:lpstr>(Client)Socket</vt:lpstr>
      <vt:lpstr>Simple TCP Example</vt:lpstr>
      <vt:lpstr>Example: Java client (TCP)</vt:lpstr>
      <vt:lpstr>OutputStream</vt:lpstr>
      <vt:lpstr>InputStream</vt:lpstr>
      <vt:lpstr>Example: Java client (TCP), cont.</vt:lpstr>
      <vt:lpstr>Example: Java server (TCP)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Example: Java server (TCP)</vt:lpstr>
      <vt:lpstr>PowerPoint Presentation</vt:lpstr>
      <vt:lpstr>Example: Java server (TCP): Processing</vt:lpstr>
      <vt:lpstr>Example: Java server (TCP): Output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468</cp:revision>
  <cp:lastPrinted>2016-02-01T18:30:23Z</cp:lastPrinted>
  <dcterms:created xsi:type="dcterms:W3CDTF">1999-10-08T19:08:27Z</dcterms:created>
  <dcterms:modified xsi:type="dcterms:W3CDTF">2022-09-28T08:18:04Z</dcterms:modified>
</cp:coreProperties>
</file>